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27.svg" ContentType="image/svg+xml"/>
  <Override PartName="/ppt/media/image12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3"/>
    <p:sldMasterId id="2147483674" r:id="rId4"/>
    <p:sldMasterId id="2147483687" r:id="rId5"/>
  </p:sldMasterIdLst>
  <p:notesMasterIdLst>
    <p:notesMasterId r:id="rId7"/>
  </p:notesMasterIdLst>
  <p:handoutMasterIdLst>
    <p:handoutMasterId r:id="rId45"/>
  </p:handoutMasterIdLst>
  <p:sldIdLst>
    <p:sldId id="461" r:id="rId6"/>
    <p:sldId id="463" r:id="rId8"/>
    <p:sldId id="818" r:id="rId9"/>
    <p:sldId id="538" r:id="rId10"/>
    <p:sldId id="771" r:id="rId11"/>
    <p:sldId id="873" r:id="rId12"/>
    <p:sldId id="774" r:id="rId13"/>
    <p:sldId id="875" r:id="rId14"/>
    <p:sldId id="834" r:id="rId15"/>
    <p:sldId id="827" r:id="rId16"/>
    <p:sldId id="765" r:id="rId17"/>
    <p:sldId id="776" r:id="rId18"/>
    <p:sldId id="820" r:id="rId19"/>
    <p:sldId id="777" r:id="rId20"/>
    <p:sldId id="824" r:id="rId21"/>
    <p:sldId id="789" r:id="rId22"/>
    <p:sldId id="766" r:id="rId23"/>
    <p:sldId id="778" r:id="rId24"/>
    <p:sldId id="828" r:id="rId25"/>
    <p:sldId id="780" r:id="rId26"/>
    <p:sldId id="872" r:id="rId27"/>
    <p:sldId id="781" r:id="rId28"/>
    <p:sldId id="793" r:id="rId29"/>
    <p:sldId id="782" r:id="rId30"/>
    <p:sldId id="809" r:id="rId31"/>
    <p:sldId id="801" r:id="rId32"/>
    <p:sldId id="767" r:id="rId33"/>
    <p:sldId id="784" r:id="rId34"/>
    <p:sldId id="794" r:id="rId35"/>
    <p:sldId id="785" r:id="rId36"/>
    <p:sldId id="795" r:id="rId37"/>
    <p:sldId id="768" r:id="rId38"/>
    <p:sldId id="796" r:id="rId39"/>
    <p:sldId id="799" r:id="rId40"/>
    <p:sldId id="798" r:id="rId41"/>
    <p:sldId id="786" r:id="rId42"/>
    <p:sldId id="797" r:id="rId43"/>
    <p:sldId id="402" r:id="rId44"/>
  </p:sldIdLst>
  <p:sldSz cx="12192000" cy="6858000"/>
  <p:notesSz cx="9928225" cy="6797675"/>
  <p:custDataLst>
    <p:tags r:id="rId4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5930" indent="190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3130" indent="190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0330" indent="190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7530" indent="190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1E40B220-D279-4D75-8CC2-FDC42BF6EA4A}">
          <p14:sldIdLst>
            <p14:sldId id="461"/>
            <p14:sldId id="463"/>
            <p14:sldId id="818"/>
            <p14:sldId id="538"/>
            <p14:sldId id="771"/>
            <p14:sldId id="873"/>
            <p14:sldId id="774"/>
            <p14:sldId id="875"/>
            <p14:sldId id="834"/>
            <p14:sldId id="827"/>
            <p14:sldId id="765"/>
            <p14:sldId id="776"/>
            <p14:sldId id="820"/>
            <p14:sldId id="777"/>
            <p14:sldId id="824"/>
            <p14:sldId id="789"/>
            <p14:sldId id="766"/>
            <p14:sldId id="778"/>
            <p14:sldId id="828"/>
            <p14:sldId id="780"/>
            <p14:sldId id="872"/>
            <p14:sldId id="781"/>
            <p14:sldId id="793"/>
            <p14:sldId id="782"/>
            <p14:sldId id="809"/>
            <p14:sldId id="801"/>
            <p14:sldId id="767"/>
            <p14:sldId id="784"/>
            <p14:sldId id="794"/>
            <p14:sldId id="785"/>
            <p14:sldId id="795"/>
            <p14:sldId id="768"/>
            <p14:sldId id="796"/>
            <p14:sldId id="799"/>
            <p14:sldId id="798"/>
            <p14:sldId id="786"/>
            <p14:sldId id="797"/>
            <p14:sldId id="4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178"/>
    <a:srgbClr val="FFFFFF"/>
    <a:srgbClr val="95B1C9"/>
    <a:srgbClr val="6E93B5"/>
    <a:srgbClr val="F2F2F2"/>
    <a:srgbClr val="4D8A07"/>
    <a:srgbClr val="AB6662"/>
    <a:srgbClr val="7D130C"/>
    <a:srgbClr val="8A0736"/>
    <a:srgbClr val="0041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93640" autoAdjust="0"/>
  </p:normalViewPr>
  <p:slideViewPr>
    <p:cSldViewPr snapToGrid="0">
      <p:cViewPr varScale="1">
        <p:scale>
          <a:sx n="103" d="100"/>
          <a:sy n="103" d="100"/>
        </p:scale>
        <p:origin x="600" y="78"/>
      </p:cViewPr>
      <p:guideLst>
        <p:guide orient="horz" pos="2179"/>
        <p:guide pos="38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9" Type="http://schemas.openxmlformats.org/officeDocument/2006/relationships/tags" Target="tags/tag8.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3313" cy="34021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0"/>
            <a:ext cx="4303313" cy="340210"/>
          </a:xfrm>
          <a:prstGeom prst="rect">
            <a:avLst/>
          </a:prstGeom>
        </p:spPr>
        <p:txBody>
          <a:bodyPr vert="horz" lIns="91440" tIns="45720" rIns="91440" bIns="45720" rtlCol="0"/>
          <a:lstStyle>
            <a:lvl1pPr algn="r">
              <a:defRPr sz="1200"/>
            </a:lvl1pPr>
          </a:lstStyle>
          <a:p>
            <a:fld id="{060E983B-66DB-44B5-9702-811FA8A6905C}" type="datetimeFigureOut">
              <a:rPr lang="zh-CN" altLang="en-US" smtClean="0"/>
            </a:fld>
            <a:endParaRPr lang="zh-CN" altLang="en-US"/>
          </a:p>
        </p:txBody>
      </p:sp>
      <p:sp>
        <p:nvSpPr>
          <p:cNvPr id="4" name="页脚占位符 3"/>
          <p:cNvSpPr>
            <a:spLocks noGrp="1"/>
          </p:cNvSpPr>
          <p:nvPr>
            <p:ph type="ftr" sz="quarter" idx="2"/>
          </p:nvPr>
        </p:nvSpPr>
        <p:spPr>
          <a:xfrm>
            <a:off x="0" y="6456378"/>
            <a:ext cx="4303313" cy="34021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378"/>
            <a:ext cx="4303313" cy="340210"/>
          </a:xfrm>
          <a:prstGeom prst="rect">
            <a:avLst/>
          </a:prstGeom>
        </p:spPr>
        <p:txBody>
          <a:bodyPr vert="horz" lIns="91440" tIns="45720" rIns="91440" bIns="45720" rtlCol="0" anchor="b"/>
          <a:lstStyle>
            <a:lvl1pPr algn="r">
              <a:defRPr sz="1200"/>
            </a:lvl1pPr>
          </a:lstStyle>
          <a:p>
            <a:fld id="{0A49B2F0-17F6-45AB-8C3F-90A8C38F4D4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1" y="0"/>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5623698" y="0"/>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B30AAB0E-3D41-430D-8EF3-B18D88179753}" type="datetime1">
              <a:rPr lang="zh-CN" altLang="en-US"/>
            </a:fld>
            <a:endParaRPr lang="zh-CN" altLang="en-US" sz="1200"/>
          </a:p>
        </p:txBody>
      </p:sp>
      <p:sp>
        <p:nvSpPr>
          <p:cNvPr id="52228" name="幻灯片图像占位符 3"/>
          <p:cNvSpPr>
            <a:spLocks noGrp="1" noRot="1" noChangeAspect="1" noChangeArrowheads="1"/>
          </p:cNvSpPr>
          <p:nvPr>
            <p:ph type="sldImg" idx="2"/>
          </p:nvPr>
        </p:nvSpPr>
        <p:spPr bwMode="auto">
          <a:xfrm>
            <a:off x="2697163" y="509588"/>
            <a:ext cx="45339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52229" name="备注占位符 4"/>
          <p:cNvSpPr>
            <a:spLocks noGrp="1" noRot="1" noChangeAspect="1" noChangeArrowheads="1"/>
          </p:cNvSpPr>
          <p:nvPr/>
        </p:nvSpPr>
        <p:spPr bwMode="auto">
          <a:xfrm>
            <a:off x="992823" y="3228896"/>
            <a:ext cx="7942580" cy="305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p>
            <a:pPr defTabSz="0" eaLnBrk="0" hangingPunct="0">
              <a:spcBef>
                <a:spcPct val="30000"/>
              </a:spcBef>
              <a:buFontTx/>
              <a:buNone/>
            </a:pPr>
            <a:r>
              <a:rPr lang="zh-CN" altLang="en-US" sz="1200"/>
              <a:t>单击此处编辑母版文本样式</a:t>
            </a:r>
            <a:endParaRPr lang="zh-CN" altLang="en-US" sz="1200"/>
          </a:p>
          <a:p>
            <a:pPr defTabSz="0" eaLnBrk="0" hangingPunct="0">
              <a:spcBef>
                <a:spcPct val="30000"/>
              </a:spcBef>
              <a:buFontTx/>
              <a:buNone/>
            </a:pPr>
            <a:r>
              <a:rPr lang="zh-CN" altLang="en-US" sz="1200"/>
              <a:t>第二级</a:t>
            </a:r>
            <a:endParaRPr lang="zh-CN" altLang="en-US" sz="1200"/>
          </a:p>
          <a:p>
            <a:pPr defTabSz="0" eaLnBrk="0" hangingPunct="0">
              <a:spcBef>
                <a:spcPct val="30000"/>
              </a:spcBef>
              <a:buFontTx/>
              <a:buNone/>
            </a:pPr>
            <a:r>
              <a:rPr lang="zh-CN" altLang="en-US" sz="1200"/>
              <a:t>第三级</a:t>
            </a:r>
            <a:endParaRPr lang="zh-CN" altLang="en-US" sz="1200"/>
          </a:p>
          <a:p>
            <a:pPr defTabSz="0" eaLnBrk="0" hangingPunct="0">
              <a:spcBef>
                <a:spcPct val="30000"/>
              </a:spcBef>
              <a:buFontTx/>
              <a:buNone/>
            </a:pPr>
            <a:r>
              <a:rPr lang="zh-CN" altLang="en-US" sz="1200"/>
              <a:t>第四级</a:t>
            </a:r>
            <a:endParaRPr lang="zh-CN" altLang="en-US" sz="1200"/>
          </a:p>
          <a:p>
            <a:pPr defTabSz="0" eaLnBrk="0" hangingPunct="0">
              <a:spcBef>
                <a:spcPct val="30000"/>
              </a:spcBef>
              <a:buFontTx/>
              <a:buNone/>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1" y="6456612"/>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5623698" y="6456612"/>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mtClean="0"/>
            </a:lvl1pPr>
          </a:lstStyle>
          <a:p>
            <a:pPr>
              <a:defRPr/>
            </a:pPr>
            <a:fld id="{07533531-3A03-4555-9723-B536818CF001}"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xfrm>
            <a:off x="992188" y="3228975"/>
            <a:ext cx="7943850" cy="3059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BFE3DE2-4B56-49CA-B816-5062DAE3C0C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r>
              <a:rPr lang="zh-CN" altLang="en-US" dirty="0"/>
              <a:t>参考文献</a:t>
            </a:r>
            <a:endParaRPr lang="en-US" altLang="zh-CN" dirty="0"/>
          </a:p>
          <a:p>
            <a:pPr marL="0" marR="0" lvl="0" indent="0" algn="l" defTabSz="0" rtl="0" eaLnBrk="0" fontAlgn="base" latinLnBrk="0" hangingPunct="0">
              <a:lnSpc>
                <a:spcPct val="100000"/>
              </a:lnSpc>
              <a:spcBef>
                <a:spcPct val="30000"/>
              </a:spcBef>
              <a:spcAft>
                <a:spcPct val="0"/>
              </a:spcAft>
              <a:buClrTx/>
              <a:buSzTx/>
              <a:buFontTx/>
              <a:buNone/>
              <a:defRPr/>
            </a:pPr>
            <a:r>
              <a:rPr lang="en-US" altLang="zh-CN" sz="1200" b="0" i="0" kern="1200" dirty="0">
                <a:solidFill>
                  <a:schemeClr val="tx1"/>
                </a:solidFill>
                <a:effectLst/>
                <a:latin typeface="Arial" panose="020B0604020202020204" pitchFamily="34" charset="0"/>
                <a:ea typeface="+mn-ea"/>
                <a:cs typeface="+mn-cs"/>
              </a:rPr>
              <a:t>[</a:t>
            </a:r>
            <a:r>
              <a:rPr lang="en-US" altLang="zh-CN" sz="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Shamir</a:t>
            </a:r>
            <a:r>
              <a:rPr lang="en-US" altLang="zh-CN" sz="12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s SS</a:t>
            </a:r>
            <a:r>
              <a:rPr lang="en-US" altLang="zh-CN" sz="1200" b="0" i="0" kern="1200" dirty="0">
                <a:solidFill>
                  <a:schemeClr val="tx1"/>
                </a:solidFill>
                <a:effectLst/>
                <a:latin typeface="Arial" panose="020B0604020202020204" pitchFamily="34" charset="0"/>
                <a:ea typeface="+mn-ea"/>
                <a:cs typeface="+mn-cs"/>
              </a:rPr>
              <a:t>] Shamir A. How to share a secret[J]. Communications of the ACM, 1979, 22(11): 612-613.</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[GMW] </a:t>
            </a:r>
            <a:r>
              <a:rPr lang="en-US" altLang="zh-CN" sz="1200" b="0" i="0" kern="1200" dirty="0" err="1">
                <a:solidFill>
                  <a:schemeClr val="tx1"/>
                </a:solidFill>
                <a:effectLst/>
                <a:latin typeface="Arial" panose="020B0604020202020204" pitchFamily="34" charset="0"/>
                <a:ea typeface="+mn-ea"/>
                <a:cs typeface="+mn-cs"/>
              </a:rPr>
              <a:t>Micali</a:t>
            </a:r>
            <a:r>
              <a:rPr lang="en-US" altLang="zh-CN" sz="1200" b="0" i="0" kern="1200" dirty="0">
                <a:solidFill>
                  <a:schemeClr val="tx1"/>
                </a:solidFill>
                <a:effectLst/>
                <a:latin typeface="Arial" panose="020B0604020202020204" pitchFamily="34" charset="0"/>
                <a:ea typeface="+mn-ea"/>
                <a:cs typeface="+mn-cs"/>
              </a:rPr>
              <a:t> S, </a:t>
            </a:r>
            <a:r>
              <a:rPr lang="en-US" altLang="zh-CN" sz="1200" b="0" i="0" kern="1200" dirty="0" err="1">
                <a:solidFill>
                  <a:schemeClr val="tx1"/>
                </a:solidFill>
                <a:effectLst/>
                <a:latin typeface="Arial" panose="020B0604020202020204" pitchFamily="34" charset="0"/>
                <a:ea typeface="+mn-ea"/>
                <a:cs typeface="+mn-cs"/>
              </a:rPr>
              <a:t>Goldreich</a:t>
            </a:r>
            <a:r>
              <a:rPr lang="en-US" altLang="zh-CN" sz="1200" b="0" i="0" kern="1200" dirty="0">
                <a:solidFill>
                  <a:schemeClr val="tx1"/>
                </a:solidFill>
                <a:effectLst/>
                <a:latin typeface="Arial" panose="020B0604020202020204" pitchFamily="34" charset="0"/>
                <a:ea typeface="+mn-ea"/>
                <a:cs typeface="+mn-cs"/>
              </a:rPr>
              <a:t> O, </a:t>
            </a:r>
            <a:r>
              <a:rPr lang="en-US" altLang="zh-CN" sz="1200" b="0" i="0" kern="1200" dirty="0" err="1">
                <a:solidFill>
                  <a:schemeClr val="tx1"/>
                </a:solidFill>
                <a:effectLst/>
                <a:latin typeface="Arial" panose="020B0604020202020204" pitchFamily="34" charset="0"/>
                <a:ea typeface="+mn-ea"/>
                <a:cs typeface="+mn-cs"/>
              </a:rPr>
              <a:t>Wigderson</a:t>
            </a:r>
            <a:r>
              <a:rPr lang="en-US" altLang="zh-CN" sz="1200" b="0" i="0" kern="1200" dirty="0">
                <a:solidFill>
                  <a:schemeClr val="tx1"/>
                </a:solidFill>
                <a:effectLst/>
                <a:latin typeface="Arial" panose="020B0604020202020204" pitchFamily="34" charset="0"/>
                <a:ea typeface="+mn-ea"/>
                <a:cs typeface="+mn-cs"/>
              </a:rPr>
              <a:t> A. How to play any mental game[C]//Proceedings of the Nineteenth ACM </a:t>
            </a:r>
            <a:r>
              <a:rPr lang="en-US" altLang="zh-CN" sz="1200" b="0" i="0" kern="1200" dirty="0" err="1">
                <a:solidFill>
                  <a:schemeClr val="tx1"/>
                </a:solidFill>
                <a:effectLst/>
                <a:latin typeface="Arial" panose="020B0604020202020204" pitchFamily="34" charset="0"/>
                <a:ea typeface="+mn-ea"/>
                <a:cs typeface="+mn-cs"/>
              </a:rPr>
              <a:t>Symp</a:t>
            </a:r>
            <a:r>
              <a:rPr lang="en-US" altLang="zh-CN" sz="1200" b="0" i="0" kern="1200" dirty="0">
                <a:solidFill>
                  <a:schemeClr val="tx1"/>
                </a:solidFill>
                <a:effectLst/>
                <a:latin typeface="Arial" panose="020B0604020202020204" pitchFamily="34" charset="0"/>
                <a:ea typeface="+mn-ea"/>
                <a:cs typeface="+mn-cs"/>
              </a:rPr>
              <a:t>. on Theory of Computing, STOC. ACM, 1987: 218-229.</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[Beaver] Beaver D. Efficient multiparty protocols using circuit randomization[C]//Annual International Cryptology Conference. Springer, Berlin, Heidelberg, 1991: 420-432.</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[BDOZ] </a:t>
            </a:r>
            <a:r>
              <a:rPr lang="en-US" altLang="zh-CN" sz="1200" b="0" i="0" kern="1200" dirty="0" err="1">
                <a:solidFill>
                  <a:schemeClr val="tx1"/>
                </a:solidFill>
                <a:effectLst/>
                <a:latin typeface="Arial" panose="020B0604020202020204" pitchFamily="34" charset="0"/>
                <a:ea typeface="+mn-ea"/>
                <a:cs typeface="+mn-cs"/>
              </a:rPr>
              <a:t>Bendlin</a:t>
            </a:r>
            <a:r>
              <a:rPr lang="en-US" altLang="zh-CN" sz="1200" b="0" i="0" kern="1200" dirty="0">
                <a:solidFill>
                  <a:schemeClr val="tx1"/>
                </a:solidFill>
                <a:effectLst/>
                <a:latin typeface="Arial" panose="020B0604020202020204" pitchFamily="34" charset="0"/>
                <a:ea typeface="+mn-ea"/>
                <a:cs typeface="+mn-cs"/>
              </a:rPr>
              <a:t> R, </a:t>
            </a:r>
            <a:r>
              <a:rPr lang="en-US" altLang="zh-CN" sz="1200" b="0" i="0" kern="1200" dirty="0" err="1">
                <a:solidFill>
                  <a:schemeClr val="tx1"/>
                </a:solidFill>
                <a:effectLst/>
                <a:latin typeface="Arial" panose="020B0604020202020204" pitchFamily="34" charset="0"/>
                <a:ea typeface="+mn-ea"/>
                <a:cs typeface="+mn-cs"/>
              </a:rPr>
              <a:t>Damgård</a:t>
            </a:r>
            <a:r>
              <a:rPr lang="en-US" altLang="zh-CN" sz="1200" b="0" i="0" kern="1200" dirty="0">
                <a:solidFill>
                  <a:schemeClr val="tx1"/>
                </a:solidFill>
                <a:effectLst/>
                <a:latin typeface="Arial" panose="020B0604020202020204" pitchFamily="34" charset="0"/>
                <a:ea typeface="+mn-ea"/>
                <a:cs typeface="+mn-cs"/>
              </a:rPr>
              <a:t> I, </a:t>
            </a:r>
            <a:r>
              <a:rPr lang="en-US" altLang="zh-CN" sz="1200" b="0" i="0" kern="1200" dirty="0" err="1">
                <a:solidFill>
                  <a:schemeClr val="tx1"/>
                </a:solidFill>
                <a:effectLst/>
                <a:latin typeface="Arial" panose="020B0604020202020204" pitchFamily="34" charset="0"/>
                <a:ea typeface="+mn-ea"/>
                <a:cs typeface="+mn-cs"/>
              </a:rPr>
              <a:t>Orlandi</a:t>
            </a:r>
            <a:r>
              <a:rPr lang="en-US" altLang="zh-CN" sz="1200" b="0" i="0" kern="1200" dirty="0">
                <a:solidFill>
                  <a:schemeClr val="tx1"/>
                </a:solidFill>
                <a:effectLst/>
                <a:latin typeface="Arial" panose="020B0604020202020204" pitchFamily="34" charset="0"/>
                <a:ea typeface="+mn-ea"/>
                <a:cs typeface="+mn-cs"/>
              </a:rPr>
              <a:t> C, et al. Semi-homomorphic encryption and multiparty computation[C]//Annual International Conference on the Theory and Applications of Cryptographic Techniques. Springer, Berlin, Heidelberg, 2011: 169-188.</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[SPDZ] </a:t>
            </a:r>
            <a:r>
              <a:rPr lang="en-US" altLang="zh-CN" sz="1200" b="0" i="0" kern="1200" dirty="0" err="1">
                <a:solidFill>
                  <a:schemeClr val="tx1"/>
                </a:solidFill>
                <a:effectLst/>
                <a:latin typeface="Arial" panose="020B0604020202020204" pitchFamily="34" charset="0"/>
                <a:ea typeface="+mn-ea"/>
                <a:cs typeface="+mn-cs"/>
              </a:rPr>
              <a:t>Damgård</a:t>
            </a:r>
            <a:r>
              <a:rPr lang="en-US" altLang="zh-CN" sz="1200" b="0" i="0" kern="1200" dirty="0">
                <a:solidFill>
                  <a:schemeClr val="tx1"/>
                </a:solidFill>
                <a:effectLst/>
                <a:latin typeface="Arial" panose="020B0604020202020204" pitchFamily="34" charset="0"/>
                <a:ea typeface="+mn-ea"/>
                <a:cs typeface="+mn-cs"/>
              </a:rPr>
              <a:t> I, </a:t>
            </a:r>
            <a:r>
              <a:rPr lang="en-US" altLang="zh-CN" sz="1200" b="0" i="0" kern="1200" dirty="0" err="1">
                <a:solidFill>
                  <a:schemeClr val="tx1"/>
                </a:solidFill>
                <a:effectLst/>
                <a:latin typeface="Arial" panose="020B0604020202020204" pitchFamily="34" charset="0"/>
                <a:ea typeface="+mn-ea"/>
                <a:cs typeface="+mn-cs"/>
              </a:rPr>
              <a:t>Pastro</a:t>
            </a:r>
            <a:r>
              <a:rPr lang="en-US" altLang="zh-CN" sz="1200" b="0" i="0" kern="1200" dirty="0">
                <a:solidFill>
                  <a:schemeClr val="tx1"/>
                </a:solidFill>
                <a:effectLst/>
                <a:latin typeface="Arial" panose="020B0604020202020204" pitchFamily="34" charset="0"/>
                <a:ea typeface="+mn-ea"/>
                <a:cs typeface="+mn-cs"/>
              </a:rPr>
              <a:t> V, Smart N, et al. Multiparty computation from somewhat homomorphic encryption[C]//Annual Cryptology Conference. Springer, Berlin, Heidelberg, 2012: 643-662.</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[SPDZ2^k] Cramer R, </a:t>
            </a:r>
            <a:r>
              <a:rPr lang="en-US" altLang="zh-CN" sz="1200" b="0" i="0" kern="1200" dirty="0" err="1">
                <a:solidFill>
                  <a:schemeClr val="tx1"/>
                </a:solidFill>
                <a:effectLst/>
                <a:latin typeface="Arial" panose="020B0604020202020204" pitchFamily="34" charset="0"/>
                <a:ea typeface="+mn-ea"/>
                <a:cs typeface="+mn-cs"/>
              </a:rPr>
              <a:t>Damgård</a:t>
            </a:r>
            <a:r>
              <a:rPr lang="en-US" altLang="zh-CN" sz="1200" b="0" i="0" kern="1200" dirty="0">
                <a:solidFill>
                  <a:schemeClr val="tx1"/>
                </a:solidFill>
                <a:effectLst/>
                <a:latin typeface="Arial" panose="020B0604020202020204" pitchFamily="34" charset="0"/>
                <a:ea typeface="+mn-ea"/>
                <a:cs typeface="+mn-cs"/>
              </a:rPr>
              <a:t> I, </a:t>
            </a:r>
            <a:r>
              <a:rPr lang="en-US" altLang="zh-CN" sz="1200" b="0" i="0" kern="1200" dirty="0" err="1">
                <a:solidFill>
                  <a:schemeClr val="tx1"/>
                </a:solidFill>
                <a:effectLst/>
                <a:latin typeface="Arial" panose="020B0604020202020204" pitchFamily="34" charset="0"/>
                <a:ea typeface="+mn-ea"/>
                <a:cs typeface="+mn-cs"/>
              </a:rPr>
              <a:t>Escudero</a:t>
            </a:r>
            <a:r>
              <a:rPr lang="en-US" altLang="zh-CN" sz="1200" b="0" i="0" kern="1200" dirty="0">
                <a:solidFill>
                  <a:schemeClr val="tx1"/>
                </a:solidFill>
                <a:effectLst/>
                <a:latin typeface="Arial" panose="020B0604020202020204" pitchFamily="34" charset="0"/>
                <a:ea typeface="+mn-ea"/>
                <a:cs typeface="+mn-cs"/>
              </a:rPr>
              <a:t> D, et al. SPD Z2</a:t>
            </a:r>
            <a:r>
              <a:rPr lang="zh-CN" altLang="en-US" sz="1200" b="0" i="0" kern="1200" dirty="0">
                <a:solidFill>
                  <a:schemeClr val="tx1"/>
                </a:solidFill>
                <a:effectLst/>
                <a:latin typeface="Arial" panose="020B0604020202020204" pitchFamily="34" charset="0"/>
                <a:ea typeface="+mn-ea"/>
                <a:cs typeface="+mn-cs"/>
              </a:rPr>
              <a:t>𝑘</a:t>
            </a:r>
            <a:r>
              <a:rPr lang="en-US" altLang="zh-CN" sz="1200" b="0" i="0" kern="1200" dirty="0">
                <a:solidFill>
                  <a:schemeClr val="tx1"/>
                </a:solidFill>
                <a:effectLst/>
                <a:latin typeface="Arial" panose="020B0604020202020204" pitchFamily="34" charset="0"/>
                <a:ea typeface="+mn-ea"/>
                <a:cs typeface="+mn-cs"/>
              </a:rPr>
              <a:t>: Efficient MPC mod 2</a:t>
            </a:r>
            <a:r>
              <a:rPr lang="zh-CN" altLang="en-US" sz="1200" b="0" i="0" kern="1200" dirty="0">
                <a:solidFill>
                  <a:schemeClr val="tx1"/>
                </a:solidFill>
                <a:effectLst/>
                <a:latin typeface="Arial" panose="020B0604020202020204" pitchFamily="34" charset="0"/>
                <a:ea typeface="+mn-ea"/>
                <a:cs typeface="+mn-cs"/>
              </a:rPr>
              <a:t>𝑘 </a:t>
            </a:r>
            <a:r>
              <a:rPr lang="en-US" altLang="zh-CN" sz="1200" b="0" i="0" kern="1200" dirty="0">
                <a:solidFill>
                  <a:schemeClr val="tx1"/>
                </a:solidFill>
                <a:effectLst/>
                <a:latin typeface="Arial" panose="020B0604020202020204" pitchFamily="34" charset="0"/>
                <a:ea typeface="+mn-ea"/>
                <a:cs typeface="+mn-cs"/>
              </a:rPr>
              <a:t>for Dishonest Majority[C]//Advances in Cryptology—Crypto. 2018: 769-798.</a:t>
            </a:r>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28975"/>
            <a:ext cx="7943850" cy="3059113"/>
          </a:xfrm>
          <a:prstGeom prst="rect">
            <a:avLst/>
          </a:prstGeom>
        </p:spPr>
        <p:txBody>
          <a:bodyPr/>
          <a:lstStyle/>
          <a:p>
            <a:r>
              <a:rPr lang="zh-CN" altLang="en-US" dirty="0"/>
              <a:t>我的汇报内容包含这五个方面</a:t>
            </a:r>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5"/>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a:defRPr/>
            </a:pPr>
            <a:fld id="{B30AAB0E-3D41-430D-8EF3-B18D88179753}" type="datetime1">
              <a:rPr lang="zh-CN" altLang="en-US"/>
            </a:fld>
            <a:endParaRPr lang="zh-CN" altLang="en-US" sz="1200"/>
          </a:p>
        </p:txBody>
      </p:sp>
      <p:sp>
        <p:nvSpPr>
          <p:cNvPr id="4" name="灯片编号占位符 3"/>
          <p:cNvSpPr>
            <a:spLocks noGrp="1"/>
          </p:cNvSpPr>
          <p:nvPr>
            <p:ph type="sldNum" sz="quarter" idx="5"/>
          </p:nvPr>
        </p:nvSpPr>
        <p:spPr/>
        <p:txBody>
          <a:bodyPr/>
          <a:lstStyle/>
          <a:p>
            <a:pPr>
              <a:defRPr/>
            </a:pPr>
            <a:fld id="{07533531-3A03-4555-9723-B536818CF001}" type="slidenum">
              <a:rPr lang="zh-CN" altLang="en-US"/>
            </a:fld>
            <a:endParaRPr lang="zh-CN" altLang="en-US" sz="1200"/>
          </a:p>
        </p:txBody>
      </p:sp>
      <p:sp>
        <p:nvSpPr>
          <p:cNvPr id="5" name="文本占位符 4"/>
          <p:cNvSpPr>
            <a:spLocks noGrp="1"/>
          </p:cNvSpPr>
          <p:nvPr>
            <p:ph type="body" sz="quarter"/>
          </p:nvPr>
        </p:nvSpPr>
        <p:spPr>
          <a:xfrm>
            <a:off x="958391" y="2922688"/>
            <a:ext cx="7667131" cy="2391290"/>
          </a:xfrm>
          <a:prstGeom prst="rect">
            <a:avLst/>
          </a:prstGeo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pPr>
              <a:lnSpc>
                <a:spcPct val="150000"/>
              </a:lnSpc>
            </a:pPr>
            <a:r>
              <a:rPr lang="zh-CN" altLang="en-US" sz="1200" b="1" dirty="0">
                <a:latin typeface="微软雅黑" panose="020B0503020204020204" pitchFamily="34" charset="-122"/>
                <a:ea typeface="微软雅黑" panose="020B0503020204020204" pitchFamily="34" charset="-122"/>
              </a:rPr>
              <a:t>混淆表的构造步骤：</a:t>
            </a:r>
            <a:r>
              <a:rPr lang="zh-CN" altLang="en-US" sz="1200" b="0" dirty="0">
                <a:latin typeface="微软雅黑" panose="020B0503020204020204" pitchFamily="34" charset="-122"/>
                <a:ea typeface="微软雅黑" panose="020B0503020204020204" pitchFamily="34" charset="-122"/>
              </a:rPr>
              <a:t>假设针对与门生成对于的混淆表，其输入为</a:t>
            </a:r>
            <a:r>
              <a:rPr lang="en-US" altLang="zh-CN" sz="1200" b="0" dirty="0" err="1">
                <a:latin typeface="微软雅黑" panose="020B0503020204020204" pitchFamily="34" charset="-122"/>
                <a:ea typeface="微软雅黑" panose="020B0503020204020204" pitchFamily="34" charset="-122"/>
              </a:rPr>
              <a:t>u,v</a:t>
            </a:r>
            <a:r>
              <a:rPr lang="zh-CN" altLang="en-US" sz="1200" b="0" dirty="0">
                <a:latin typeface="微软雅黑" panose="020B0503020204020204" pitchFamily="34" charset="-122"/>
                <a:ea typeface="微软雅黑" panose="020B0503020204020204" pitchFamily="34" charset="-122"/>
              </a:rPr>
              <a:t>，输出为</a:t>
            </a:r>
            <a:r>
              <a:rPr lang="en-US" altLang="zh-CN" sz="1200" b="0" dirty="0">
                <a:latin typeface="微软雅黑" panose="020B0503020204020204" pitchFamily="34" charset="-122"/>
                <a:ea typeface="微软雅黑" panose="020B0503020204020204" pitchFamily="34" charset="-122"/>
              </a:rPr>
              <a:t>w</a:t>
            </a:r>
            <a:endParaRPr lang="en-US" altLang="zh-CN" sz="1200" b="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    第一步：</a:t>
            </a:r>
            <a:r>
              <a:rPr lang="zh-CN" altLang="en-US" sz="1200" b="1" dirty="0">
                <a:latin typeface="微软雅黑" panose="020B0503020204020204" pitchFamily="34" charset="-122"/>
                <a:ea typeface="微软雅黑" panose="020B0503020204020204" pitchFamily="34" charset="-122"/>
              </a:rPr>
              <a:t>电路生成方</a:t>
            </a:r>
            <a:r>
              <a:rPr lang="zh-CN" altLang="en-US" sz="1200" dirty="0">
                <a:latin typeface="微软雅黑" panose="020B0503020204020204" pitchFamily="34" charset="-122"/>
                <a:ea typeface="微软雅黑" panose="020B0503020204020204" pitchFamily="34" charset="-122"/>
              </a:rPr>
              <a:t>针对门电路的输入线和输出线的值生成标签</a:t>
            </a:r>
            <a:r>
              <a:rPr lang="en-US" altLang="zh-CN" sz="1200" dirty="0">
                <a:latin typeface="微软雅黑" panose="020B0503020204020204" pitchFamily="34" charset="-122"/>
                <a:ea typeface="微软雅黑" panose="020B0503020204020204" pitchFamily="34" charset="-122"/>
              </a:rPr>
              <a:t>(label)</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    第二步：针对标签，用输入线的标签作为密钥进行双重</a:t>
            </a:r>
            <a:r>
              <a:rPr lang="zh-CN" altLang="en-US" sz="1200" b="0" dirty="0">
                <a:latin typeface="微软雅黑" panose="020B0503020204020204" pitchFamily="34" charset="-122"/>
                <a:ea typeface="微软雅黑" panose="020B0503020204020204" pitchFamily="34" charset="-122"/>
              </a:rPr>
              <a:t>加密，得到</a:t>
            </a:r>
            <a:r>
              <a:rPr lang="zh-CN" altLang="en-US" sz="1200" dirty="0">
                <a:latin typeface="微软雅黑" panose="020B0503020204020204" pitchFamily="34" charset="-122"/>
                <a:ea typeface="微软雅黑" panose="020B0503020204020204" pitchFamily="34" charset="-122"/>
              </a:rPr>
              <a:t>输出线的标签</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第三步：将标签的密文</a:t>
            </a:r>
            <a:r>
              <a:rPr lang="zh-CN" altLang="en-US" sz="1200" b="1" dirty="0">
                <a:latin typeface="微软雅黑" panose="020B0503020204020204" pitchFamily="34" charset="-122"/>
                <a:ea typeface="微软雅黑" panose="020B0503020204020204" pitchFamily="34" charset="-122"/>
              </a:rPr>
              <a:t>置换</a:t>
            </a:r>
            <a:r>
              <a:rPr lang="zh-CN" altLang="en-US" sz="1200" dirty="0">
                <a:latin typeface="微软雅黑" panose="020B0503020204020204" pitchFamily="34" charset="-122"/>
                <a:ea typeface="微软雅黑" panose="020B0503020204020204" pitchFamily="34" charset="-122"/>
              </a:rPr>
              <a:t>生成混淆表</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28975"/>
            <a:ext cx="7943850" cy="3059113"/>
          </a:xfrm>
          <a:prstGeom prst="rect">
            <a:avLst/>
          </a:prstGeom>
        </p:spPr>
        <p:txBody>
          <a:bodyPr/>
          <a:lstStyle/>
          <a:p>
            <a:r>
              <a:rPr lang="zh-CN" altLang="en-US" dirty="0"/>
              <a:t>我的汇报内容包含这五个方面</a:t>
            </a:r>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a:defRPr/>
            </a:pPr>
            <a:fld id="{B30AAB0E-3D41-430D-8EF3-B18D88179753}" type="datetime1">
              <a:rPr lang="zh-CN" altLang="en-US"/>
            </a:fld>
            <a:endParaRPr lang="zh-CN" altLang="en-US" sz="1200"/>
          </a:p>
        </p:txBody>
      </p:sp>
      <p:sp>
        <p:nvSpPr>
          <p:cNvPr id="4" name="灯片编号占位符 3"/>
          <p:cNvSpPr>
            <a:spLocks noGrp="1"/>
          </p:cNvSpPr>
          <p:nvPr>
            <p:ph type="sldNum" sz="quarter" idx="5"/>
          </p:nvPr>
        </p:nvSpPr>
        <p:spPr/>
        <p:txBody>
          <a:bodyPr/>
          <a:lstStyle/>
          <a:p>
            <a:pPr>
              <a:defRPr/>
            </a:pPr>
            <a:fld id="{07533531-3A03-4555-9723-B536818CF001}" type="slidenum">
              <a:rPr lang="zh-CN" altLang="en-US"/>
            </a:fld>
            <a:endParaRPr lang="zh-CN" altLang="en-US" sz="1200"/>
          </a:p>
        </p:txBody>
      </p:sp>
      <p:sp>
        <p:nvSpPr>
          <p:cNvPr id="5" name="文本占位符 4"/>
          <p:cNvSpPr>
            <a:spLocks noGrp="1"/>
          </p:cNvSpPr>
          <p:nvPr>
            <p:ph type="body" sz="quarter"/>
          </p:nvPr>
        </p:nvSpPr>
        <p:spPr>
          <a:xfrm>
            <a:off x="958391" y="2922688"/>
            <a:ext cx="7667131" cy="2391290"/>
          </a:xfrm>
          <a:prstGeom prst="rect">
            <a:avLst/>
          </a:prstGeom>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28975"/>
            <a:ext cx="7943850" cy="3059113"/>
          </a:xfrm>
          <a:prstGeom prst="rect">
            <a:avLst/>
          </a:prstGeom>
        </p:spPr>
        <p:txBody>
          <a:bodyPr/>
          <a:lstStyle/>
          <a:p>
            <a:r>
              <a:rPr lang="zh-CN" altLang="en-US" dirty="0"/>
              <a:t>我的汇报内容包含这五个方面</a:t>
            </a:r>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28975"/>
            <a:ext cx="7943850" cy="3059113"/>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a:xfrm>
                <a:off x="992188" y="3271838"/>
                <a:ext cx="7943850" cy="2676525"/>
              </a:xfrm>
              <a:prstGeom prst="rect">
                <a:avLst/>
              </a:prstGeom>
            </p:spPr>
            <p:txBody>
              <a:bodyPr/>
              <a:lstStyle/>
              <a:p>
                <a:r>
                  <a:rPr lang="zh-CN" altLang="en-US" i="0" dirty="0">
                    <a:solidFill>
                      <a:srgbClr val="000000"/>
                    </a:solidFill>
                    <a:latin typeface="Cambria Math" panose="02040503050406030204" pitchFamily="18" charset="0"/>
                  </a:rPr>
                  <a:t>静态的半诚实敌手：</a:t>
                </a:r>
                <a:r>
                  <a:rPr lang="zh-CN" altLang="en-US" dirty="0"/>
                  <a:t>敌手一开始便确定要腐坏的对象（腐坏方），但腐坏方必须按照协议指令执行</a:t>
                </a:r>
                <a:endParaRPr lang="en-US" altLang="zh-CN" dirty="0"/>
              </a:p>
              <a:p>
                <a:r>
                  <a:rPr lang="zh-CN" altLang="en-US" i="0" dirty="0">
                    <a:solidFill>
                      <a:srgbClr val="000000"/>
                    </a:solidFill>
                    <a:latin typeface="Cambria Math" panose="02040503050406030204" pitchFamily="18" charset="0"/>
                  </a:rPr>
                  <a:t>首先看第一行公式，其中</a:t>
                </a:r>
                <a14:m>
                  <m:oMath xmlns:m="http://schemas.openxmlformats.org/officeDocument/2006/math">
                    <m:d>
                      <m:dPr>
                        <m:ctrlPr>
                          <a:rPr lang="en-US" altLang="zh-CN" i="1" smtClean="0">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1</m:t>
                                </m:r>
                              </m:e>
                              <m:sup>
                                <m:r>
                                  <a:rPr lang="en-US" altLang="zh-CN" i="1">
                                    <a:solidFill>
                                      <a:srgbClr val="000000"/>
                                    </a:solidFill>
                                    <a:latin typeface="Cambria Math" panose="02040503050406030204" pitchFamily="18" charset="0"/>
                                  </a:rPr>
                                  <m:t>𝑛</m:t>
                                </m:r>
                              </m:sup>
                            </m:sSup>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𝑓</m:t>
                        </m:r>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e>
                    </m:d>
                  </m:oMath>
                </a14:m>
                <a:r>
                  <a:rPr lang="zh-CN" altLang="en-US" dirty="0"/>
                  <a:t>中前半部分</a:t>
                </a:r>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1</m:t>
                            </m:r>
                          </m:e>
                          <m:sup>
                            <m:r>
                              <a:rPr lang="en-US" altLang="zh-CN" i="1">
                                <a:solidFill>
                                  <a:srgbClr val="000000"/>
                                </a:solidFill>
                                <a:latin typeface="Cambria Math" panose="02040503050406030204" pitchFamily="18" charset="0"/>
                              </a:rPr>
                              <m:t>𝑛</m:t>
                            </m:r>
                          </m:sup>
                        </m:sSup>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e>
                    </m:d>
                  </m:oMath>
                </a14:m>
                <a:r>
                  <a:rPr lang="zh-CN" altLang="en-US" dirty="0"/>
                  <a:t>表示</a:t>
                </a:r>
                <a:r>
                  <a:rPr lang="zh-CN" altLang="en-US" kern="0" dirty="0">
                    <a:latin typeface="微软雅黑" panose="020B0503020204020204" pitchFamily="34" charset="-122"/>
                    <a:ea typeface="微软雅黑" panose="020B0503020204020204" pitchFamily="34" charset="-122"/>
                  </a:rPr>
                  <a:t>算法</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1</m:t>
                        </m:r>
                      </m:sub>
                    </m:sSub>
                  </m:oMath>
                </a14:m>
                <a:r>
                  <a:rPr lang="zh-CN" altLang="en-US" dirty="0"/>
                  <a:t>在输入为安全参数</a:t>
                </a:r>
                <a14:m>
                  <m:oMath xmlns:m="http://schemas.openxmlformats.org/officeDocument/2006/math">
                    <m:sSup>
                      <m:sSupPr>
                        <m:ctrlPr>
                          <a:rPr lang="en-US" altLang="zh-CN" i="1" smtClean="0">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1</m:t>
                        </m:r>
                      </m:e>
                      <m:sup>
                        <m:r>
                          <a:rPr lang="en-US" altLang="zh-CN" i="1">
                            <a:solidFill>
                              <a:srgbClr val="000000"/>
                            </a:solidFill>
                            <a:latin typeface="Cambria Math" panose="02040503050406030204" pitchFamily="18" charset="0"/>
                          </a:rPr>
                          <m:t>𝑛</m:t>
                        </m:r>
                      </m:sup>
                    </m:sSup>
                    <m:r>
                      <a:rPr lang="en-US" altLang="zh-CN" b="0" i="1" smtClean="0">
                        <a:solidFill>
                          <a:srgbClr val="000000"/>
                        </a:solidFill>
                        <a:latin typeface="Cambria Math" panose="02040503050406030204" pitchFamily="18" charset="0"/>
                      </a:rPr>
                      <m:t> </m:t>
                    </m:r>
                  </m:oMath>
                </a14:m>
                <a:r>
                  <a:rPr lang="zh-CN" altLang="en-US" dirty="0"/>
                  <a:t>，参与方</a:t>
                </a:r>
                <a14:m>
                  <m:oMath xmlns:m="http://schemas.openxmlformats.org/officeDocument/2006/math">
                    <m:sSub>
                      <m:sSubPr>
                        <m:ctrlPr>
                          <a:rPr lang="en-US" altLang="zh-CN" i="1" kern="0" dirty="0" smtClean="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oMath>
                </a14:m>
                <a:r>
                  <a:rPr lang="zh-CN" altLang="en-US" dirty="0"/>
                  <a:t>的输入</a:t>
                </a:r>
                <a14:m>
                  <m:oMath xmlns:m="http://schemas.openxmlformats.org/officeDocument/2006/math">
                    <m:r>
                      <a:rPr lang="en-US" altLang="zh-CN" b="0" i="1" smtClean="0">
                        <a:solidFill>
                          <a:srgbClr val="000000"/>
                        </a:solidFill>
                        <a:latin typeface="Cambria Math" panose="02040503050406030204" pitchFamily="18" charset="0"/>
                      </a:rPr>
                      <m:t>𝑥</m:t>
                    </m:r>
                    <m:r>
                      <a:rPr lang="en-US" altLang="zh-CN" i="1" smtClean="0">
                        <a:solidFill>
                          <a:srgbClr val="000000"/>
                        </a:solidFill>
                        <a:latin typeface="Cambria Math" panose="02040503050406030204" pitchFamily="18" charset="0"/>
                      </a:rPr>
                      <m:t> </m:t>
                    </m:r>
                  </m:oMath>
                </a14:m>
                <a:r>
                  <a:rPr lang="zh-CN" altLang="en-US" dirty="0"/>
                  <a:t>，参与方</a:t>
                </a:r>
                <a14:m>
                  <m:oMath xmlns:m="http://schemas.openxmlformats.org/officeDocument/2006/math">
                    <m:sSub>
                      <m:sSubPr>
                        <m:ctrlPr>
                          <a:rPr lang="en-US" altLang="zh-CN" i="1" kern="0" dirty="0" smtClean="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oMath>
                </a14:m>
                <a:r>
                  <a:rPr lang="zh-CN" altLang="en-US" dirty="0"/>
                  <a:t>的输出</a:t>
                </a:r>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oMath>
                </a14:m>
                <a:r>
                  <a:rPr lang="zh-CN" altLang="en-US" dirty="0"/>
                  <a:t>时的输出，后半部分</a:t>
                </a:r>
                <a14:m>
                  <m:oMath xmlns:m="http://schemas.openxmlformats.org/officeDocument/2006/math">
                    <m:r>
                      <a:rPr lang="en-US" altLang="zh-CN" i="1" smtClean="0">
                        <a:solidFill>
                          <a:srgbClr val="000000"/>
                        </a:solidFill>
                        <a:latin typeface="Cambria Math" panose="02040503050406030204" pitchFamily="18" charset="0"/>
                      </a:rPr>
                      <m:t>𝑓</m:t>
                    </m:r>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oMath>
                </a14:m>
                <a:r>
                  <a:rPr lang="zh-CN" altLang="en-US" dirty="0"/>
                  <a:t>等于</a:t>
                </a:r>
                <a14:m>
                  <m:oMath xmlns:m="http://schemas.openxmlformats.org/officeDocument/2006/math">
                    <m:r>
                      <a:rPr lang="en-US" altLang="zh-CN" b="0" i="0" smtClean="0">
                        <a:solidFill>
                          <a:srgbClr val="000000"/>
                        </a:solidFill>
                        <a:latin typeface="Cambria Math" panose="02040503050406030204" pitchFamily="18" charset="0"/>
                      </a:rPr>
                      <m:t>(</m:t>
                    </m:r>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r>
                      <a:rPr lang="en-US" altLang="zh-CN" b="0" i="1" smtClean="0">
                        <a:solidFill>
                          <a:srgbClr val="000000"/>
                        </a:solidFill>
                        <a:latin typeface="Cambria Math" panose="02040503050406030204" pitchFamily="18" charset="0"/>
                      </a:rPr>
                      <m:t>,</m:t>
                    </m:r>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2</m:t>
                        </m:r>
                      </m:sub>
                    </m:sSub>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e>
                    </m:d>
                    <m:r>
                      <a:rPr lang="en-US" altLang="zh-CN" b="0" i="1" smtClean="0">
                        <a:solidFill>
                          <a:srgbClr val="000000"/>
                        </a:solidFill>
                        <a:latin typeface="Cambria Math" panose="02040503050406030204" pitchFamily="18" charset="0"/>
                      </a:rPr>
                      <m:t>)</m:t>
                    </m:r>
                  </m:oMath>
                </a14:m>
                <a:r>
                  <a:rPr lang="zh-CN" altLang="en-US" dirty="0"/>
                  <a:t>表示参与方</a:t>
                </a:r>
                <a14:m>
                  <m:oMath xmlns:m="http://schemas.openxmlformats.org/officeDocument/2006/math">
                    <m:sSub>
                      <m:sSubPr>
                        <m:ctrlPr>
                          <a:rPr lang="en-US" altLang="zh-CN" i="1" kern="0" dirty="0" smtClean="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r>
                      <a:rPr lang="en-US" altLang="zh-CN" b="0" i="1" kern="0" dirty="0" smtClean="0">
                        <a:latin typeface="Cambria Math" panose="02040503050406030204" pitchFamily="18" charset="0"/>
                        <a:ea typeface="微软雅黑" panose="020B0503020204020204" pitchFamily="34" charset="-122"/>
                      </a:rPr>
                      <m:t>,</m:t>
                    </m:r>
                    <m:sSub>
                      <m:sSubPr>
                        <m:ctrlPr>
                          <a:rPr lang="en-US" altLang="zh-CN" b="0" i="1" kern="0" dirty="0" smtClean="0">
                            <a:latin typeface="Cambria Math" panose="02040503050406030204" pitchFamily="18" charset="0"/>
                            <a:ea typeface="微软雅黑" panose="020B0503020204020204" pitchFamily="34" charset="-122"/>
                          </a:rPr>
                        </m:ctrlPr>
                      </m:sSubPr>
                      <m:e>
                        <m:r>
                          <a:rPr lang="en-US" altLang="zh-CN" b="0" i="1" kern="0" dirty="0" smtClean="0">
                            <a:latin typeface="Cambria Math" panose="02040503050406030204" pitchFamily="18" charset="0"/>
                            <a:ea typeface="微软雅黑" panose="020B0503020204020204" pitchFamily="34" charset="-122"/>
                          </a:rPr>
                          <m:t>𝑃</m:t>
                        </m:r>
                      </m:e>
                      <m:sub>
                        <m:r>
                          <a:rPr lang="en-US" altLang="zh-CN" b="0" i="1" kern="0" dirty="0" smtClean="0">
                            <a:latin typeface="Cambria Math" panose="02040503050406030204" pitchFamily="18" charset="0"/>
                            <a:ea typeface="微软雅黑" panose="020B0503020204020204" pitchFamily="34" charset="-122"/>
                          </a:rPr>
                          <m:t>2</m:t>
                        </m:r>
                      </m:sub>
                    </m:sSub>
                  </m:oMath>
                </a14:m>
                <a:r>
                  <a:rPr lang="zh-CN" altLang="en-US" dirty="0"/>
                  <a:t>的输出</a:t>
                </a:r>
                <a:endParaRPr lang="en-US" altLang="zh-CN" dirty="0"/>
              </a:p>
              <a:p>
                <a14:m>
                  <m:oMath xmlns:m="http://schemas.openxmlformats.org/officeDocument/2006/math">
                    <m:sSubSup>
                      <m:sSubSupPr>
                        <m:ctrlPr>
                          <a:rPr lang="en-US" altLang="zh-CN"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𝑣</m:t>
                        </m:r>
                        <m:r>
                          <a:rPr lang="en-US" altLang="zh-CN" i="1">
                            <a:solidFill>
                              <a:srgbClr val="000000"/>
                            </a:solidFill>
                            <a:latin typeface="Cambria Math" panose="02040503050406030204" pitchFamily="18" charset="0"/>
                          </a:rPr>
                          <m:t>𝑖𝑒𝑤</m:t>
                        </m:r>
                      </m:e>
                      <m:sub>
                        <m:r>
                          <a:rPr lang="en-US" altLang="zh-CN" i="1">
                            <a:solidFill>
                              <a:srgbClr val="000000"/>
                            </a:solidFill>
                            <a:latin typeface="Cambria Math" panose="02040503050406030204" pitchFamily="18" charset="0"/>
                          </a:rPr>
                          <m:t>1</m:t>
                        </m:r>
                      </m:sub>
                      <m:sup>
                        <m:r>
                          <a:rPr lang="en-US" altLang="zh-CN" i="1" ker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𝑜</m:t>
                    </m:r>
                    <m:r>
                      <a:rPr lang="en-US" altLang="zh-CN" i="1">
                        <a:solidFill>
                          <a:srgbClr val="000000"/>
                        </a:solidFill>
                        <a:latin typeface="Cambria Math" panose="02040503050406030204" pitchFamily="18" charset="0"/>
                      </a:rPr>
                      <m:t>𝑢𝑡𝑝𝑢</m:t>
                    </m:r>
                    <m:sSup>
                      <m:sSupPr>
                        <m:ctrlPr>
                          <a:rPr lang="en-US" altLang="zh-CN" b="0" i="1" smtClean="0">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𝑡</m:t>
                        </m:r>
                      </m:e>
                      <m:sup>
                        <m:r>
                          <a:rPr lang="en-US" altLang="zh-CN" i="1" kern="0">
                            <a:latin typeface="Cambria Math" panose="02040503050406030204" pitchFamily="18" charset="0"/>
                            <a:ea typeface="微软雅黑" panose="020B0503020204020204" pitchFamily="34" charset="-122"/>
                          </a:rPr>
                          <m:t>𝜋</m:t>
                        </m:r>
                      </m:sup>
                    </m:s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oMath>
                </a14:m>
                <a:r>
                  <a:rPr lang="zh-CN" altLang="en-US" dirty="0"/>
                  <a:t>中前半部分</a:t>
                </a:r>
                <a14:m>
                  <m:oMath xmlns:m="http://schemas.openxmlformats.org/officeDocument/2006/math">
                    <m:sSubSup>
                      <m:sSubSupPr>
                        <m:ctrlPr>
                          <a:rPr lang="en-US" altLang="zh-CN"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𝑣</m:t>
                        </m:r>
                        <m:r>
                          <a:rPr lang="en-US" altLang="zh-CN" i="1">
                            <a:solidFill>
                              <a:srgbClr val="000000"/>
                            </a:solidFill>
                            <a:latin typeface="Cambria Math" panose="02040503050406030204" pitchFamily="18" charset="0"/>
                          </a:rPr>
                          <m:t>𝑖𝑒𝑤</m:t>
                        </m:r>
                      </m:e>
                      <m:sub>
                        <m:r>
                          <a:rPr lang="en-US" altLang="zh-CN" i="1">
                            <a:solidFill>
                              <a:srgbClr val="000000"/>
                            </a:solidFill>
                            <a:latin typeface="Cambria Math" panose="02040503050406030204" pitchFamily="18" charset="0"/>
                          </a:rPr>
                          <m:t>1</m:t>
                        </m:r>
                      </m:sub>
                      <m:sup>
                        <m:r>
                          <a:rPr lang="en-US" altLang="zh-CN" i="1" ker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oMath>
                </a14:m>
                <a:r>
                  <a:rPr lang="zh-CN" altLang="en-US" dirty="0"/>
                  <a:t>表示执行协议</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𝜋</m:t>
                    </m:r>
                  </m:oMath>
                </a14:m>
                <a:r>
                  <a:rPr lang="zh-CN" altLang="en-US" dirty="0"/>
                  <a:t>时参与方</a:t>
                </a:r>
                <a14:m>
                  <m:oMath xmlns:m="http://schemas.openxmlformats.org/officeDocument/2006/math">
                    <m:sSub>
                      <m:sSubPr>
                        <m:ctrlPr>
                          <a:rPr lang="en-US" altLang="zh-CN" i="1" kern="0" dirty="0" smtClean="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oMath>
                </a14:m>
                <a:r>
                  <a:rPr lang="zh-CN" altLang="en-US" dirty="0"/>
                  <a:t>的视图，后半部分</a:t>
                </a:r>
                <a14:m>
                  <m:oMath xmlns:m="http://schemas.openxmlformats.org/officeDocument/2006/math">
                    <m:r>
                      <a:rPr lang="en-US" altLang="zh-CN" b="0" i="1" smtClean="0">
                        <a:solidFill>
                          <a:srgbClr val="000000"/>
                        </a:solidFill>
                        <a:latin typeface="Cambria Math" panose="02040503050406030204" pitchFamily="18" charset="0"/>
                      </a:rPr>
                      <m:t>𝑜</m:t>
                    </m:r>
                    <m:r>
                      <a:rPr lang="en-US" altLang="zh-CN" i="1">
                        <a:solidFill>
                          <a:srgbClr val="000000"/>
                        </a:solidFill>
                        <a:latin typeface="Cambria Math" panose="02040503050406030204" pitchFamily="18" charset="0"/>
                      </a:rPr>
                      <m:t>𝑢𝑡𝑝𝑢</m:t>
                    </m:r>
                    <m:sSup>
                      <m:sSupPr>
                        <m:ctrlPr>
                          <a:rPr lang="en-US" altLang="zh-CN" b="0" i="1" smtClean="0">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𝑡</m:t>
                        </m:r>
                      </m:e>
                      <m:sup>
                        <m:r>
                          <a:rPr lang="en-US" altLang="zh-CN" i="1" kern="0">
                            <a:latin typeface="Cambria Math" panose="02040503050406030204" pitchFamily="18" charset="0"/>
                            <a:ea typeface="微软雅黑" panose="020B0503020204020204" pitchFamily="34" charset="-122"/>
                          </a:rPr>
                          <m:t>𝜋</m:t>
                        </m:r>
                      </m:sup>
                    </m:s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oMath>
                </a14:m>
                <a:r>
                  <a:rPr lang="zh-CN" altLang="en-US" dirty="0"/>
                  <a:t>等于</a:t>
                </a:r>
                <a14:m>
                  <m:oMath xmlns:m="http://schemas.openxmlformats.org/officeDocument/2006/math">
                    <m:r>
                      <a:rPr lang="en-US" altLang="zh-CN" b="0" i="0"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𝑜</m:t>
                    </m:r>
                    <m:r>
                      <a:rPr lang="en-US" altLang="zh-CN" i="1">
                        <a:solidFill>
                          <a:srgbClr val="000000"/>
                        </a:solidFill>
                        <a:latin typeface="Cambria Math" panose="02040503050406030204" pitchFamily="18" charset="0"/>
                      </a:rPr>
                      <m:t>𝑢𝑡𝑝𝑢</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𝑡</m:t>
                        </m:r>
                      </m:e>
                      <m:sub>
                        <m:r>
                          <a:rPr lang="en-US" altLang="zh-CN" b="0" i="1" smtClean="0">
                            <a:solidFill>
                              <a:srgbClr val="000000"/>
                            </a:solidFill>
                            <a:latin typeface="Cambria Math" panose="02040503050406030204" pitchFamily="18" charset="0"/>
                          </a:rPr>
                          <m:t>1</m:t>
                        </m:r>
                      </m:sub>
                      <m:sup>
                        <m:r>
                          <a:rPr lang="en-US" altLang="zh-CN" i="1" kern="0" smtClea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𝑜𝑢𝑡𝑝𝑢</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𝑡</m:t>
                        </m:r>
                      </m:e>
                      <m:sub>
                        <m:r>
                          <a:rPr lang="en-US" altLang="zh-CN" b="0" i="1" smtClean="0">
                            <a:solidFill>
                              <a:srgbClr val="000000"/>
                            </a:solidFill>
                            <a:latin typeface="Cambria Math" panose="02040503050406030204" pitchFamily="18" charset="0"/>
                          </a:rPr>
                          <m:t>2</m:t>
                        </m:r>
                      </m:sub>
                      <m:sup>
                        <m:r>
                          <a:rPr lang="en-US" altLang="zh-CN" i="1" kern="0" smtClea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r>
                      <a:rPr lang="en-US" altLang="zh-CN" b="0" i="1" smtClean="0">
                        <a:solidFill>
                          <a:srgbClr val="000000"/>
                        </a:solidFill>
                        <a:latin typeface="Cambria Math" panose="02040503050406030204" pitchFamily="18" charset="0"/>
                      </a:rPr>
                      <m:t>)</m:t>
                    </m:r>
                  </m:oMath>
                </a14:m>
                <a:r>
                  <a:rPr lang="zh-CN" altLang="en-US" dirty="0"/>
                  <a:t>表示执行协议</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𝜋</m:t>
                    </m:r>
                  </m:oMath>
                </a14:m>
                <a:r>
                  <a:rPr lang="zh-CN" altLang="en-US" dirty="0"/>
                  <a:t>时参与方</a:t>
                </a:r>
                <a14:m>
                  <m:oMath xmlns:m="http://schemas.openxmlformats.org/officeDocument/2006/math">
                    <m:sSub>
                      <m:sSubPr>
                        <m:ctrlPr>
                          <a:rPr lang="en-US" altLang="zh-CN" i="1" kern="0" dirty="0" smtClean="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r>
                      <a:rPr lang="en-US" altLang="zh-CN" b="0" i="1" kern="0" dirty="0" smtClean="0">
                        <a:latin typeface="Cambria Math" panose="02040503050406030204" pitchFamily="18" charset="0"/>
                        <a:ea typeface="微软雅黑" panose="020B0503020204020204" pitchFamily="34" charset="-122"/>
                      </a:rPr>
                      <m:t>,</m:t>
                    </m:r>
                    <m:sSub>
                      <m:sSubPr>
                        <m:ctrlPr>
                          <a:rPr lang="en-US" altLang="zh-CN" b="0" i="1" kern="0" dirty="0" smtClean="0">
                            <a:latin typeface="Cambria Math" panose="02040503050406030204" pitchFamily="18" charset="0"/>
                            <a:ea typeface="微软雅黑" panose="020B0503020204020204" pitchFamily="34" charset="-122"/>
                          </a:rPr>
                        </m:ctrlPr>
                      </m:sSubPr>
                      <m:e>
                        <m:r>
                          <a:rPr lang="en-US" altLang="zh-CN" b="0" i="1" kern="0" dirty="0" smtClean="0">
                            <a:latin typeface="Cambria Math" panose="02040503050406030204" pitchFamily="18" charset="0"/>
                            <a:ea typeface="微软雅黑" panose="020B0503020204020204" pitchFamily="34" charset="-122"/>
                          </a:rPr>
                          <m:t>𝑃</m:t>
                        </m:r>
                      </m:e>
                      <m:sub>
                        <m:r>
                          <a:rPr lang="en-US" altLang="zh-CN" b="0" i="1" kern="0" dirty="0" smtClean="0">
                            <a:latin typeface="Cambria Math" panose="02040503050406030204" pitchFamily="18" charset="0"/>
                            <a:ea typeface="微软雅黑" panose="020B0503020204020204" pitchFamily="34" charset="-122"/>
                          </a:rPr>
                          <m:t>2</m:t>
                        </m:r>
                      </m:sub>
                    </m:sSub>
                  </m:oMath>
                </a14:m>
                <a:r>
                  <a:rPr lang="zh-CN" altLang="en-US" dirty="0"/>
                  <a:t>的输出</a:t>
                </a:r>
                <a:endParaRPr lang="en-US" altLang="zh-CN" dirty="0"/>
              </a:p>
              <a:p>
                <a14:m>
                  <m:oMath xmlns:m="http://schemas.openxmlformats.org/officeDocument/2006/math">
                    <m:sSup>
                      <m:sSupPr>
                        <m:ctrlPr>
                          <a:rPr lang="en-US" altLang="zh-CN" i="1" smtClean="0">
                            <a:solidFill>
                              <a:srgbClr val="000000"/>
                            </a:solidFill>
                            <a:latin typeface="Cambria Math" panose="02040503050406030204" pitchFamily="18" charset="0"/>
                            <a:ea typeface="Cambria Math" panose="02040503050406030204" pitchFamily="18" charset="0"/>
                          </a:rPr>
                        </m:ctrlPr>
                      </m:sSupPr>
                      <m:e>
                        <m:r>
                          <a:rPr lang="en-US" altLang="zh-CN" i="1">
                            <a:solidFill>
                              <a:srgbClr val="000000"/>
                            </a:solidFill>
                            <a:latin typeface="Cambria Math" panose="02040503050406030204" pitchFamily="18" charset="0"/>
                            <a:ea typeface="Cambria Math" panose="02040503050406030204" pitchFamily="18" charset="0"/>
                          </a:rPr>
                          <m:t>≡</m:t>
                        </m:r>
                      </m:e>
                      <m:sup>
                        <m:r>
                          <a:rPr lang="en-US" altLang="zh-CN" i="1">
                            <a:solidFill>
                              <a:srgbClr val="000000"/>
                            </a:solidFill>
                            <a:latin typeface="Cambria Math" panose="02040503050406030204" pitchFamily="18" charset="0"/>
                            <a:ea typeface="Cambria Math" panose="02040503050406030204" pitchFamily="18" charset="0"/>
                          </a:rPr>
                          <m:t>𝑐</m:t>
                        </m:r>
                      </m:sup>
                    </m:sSup>
                  </m:oMath>
                </a14:m>
                <a:r>
                  <a:rPr lang="zh-CN" altLang="en-US" dirty="0"/>
                  <a:t>表示两种分布不可区分</a:t>
                </a:r>
                <a:endParaRPr lang="en-US" altLang="zh-CN" dirty="0"/>
              </a:p>
              <a:p>
                <a:r>
                  <a:rPr lang="zh-CN" altLang="en-US" dirty="0"/>
                  <a:t>第二行</a:t>
                </a:r>
                <a:r>
                  <a:rPr lang="zh-CN" altLang="en-US" i="0" dirty="0">
                    <a:solidFill>
                      <a:srgbClr val="000000"/>
                    </a:solidFill>
                    <a:latin typeface="Cambria Math" panose="02040503050406030204" pitchFamily="18" charset="0"/>
                  </a:rPr>
                  <a:t>公式的含义是类似的</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xfrm>
                <a:off x="992188" y="3271838"/>
                <a:ext cx="7943850" cy="2676525"/>
              </a:xfrm>
              <a:prstGeom prst="rect">
                <a:avLst/>
              </a:prstGeom>
              <a:blipFill rotWithShape="1">
                <a:blip r:embed="rId3"/>
                <a:stretch>
                  <a:fillRect l="-4" t="-12" r="4" b="12"/>
                </a:stretch>
              </a:blipFill>
            </p:spPr>
            <p:txBody>
              <a:bodyPr/>
              <a:lstStyle/>
              <a:p>
                <a:r>
                  <a:rPr lang="zh-CN" altLang="en-US">
                    <a:noFill/>
                  </a:rPr>
                  <a:t> </a:t>
                </a:r>
              </a:p>
            </p:txBody>
          </p:sp>
        </mc:Fallback>
      </mc:AlternateContent>
      <p:sp>
        <p:nvSpPr>
          <p:cNvPr id="4" name="日期占位符 3"/>
          <p:cNvSpPr>
            <a:spLocks noGrp="1"/>
          </p:cNvSpPr>
          <p:nvPr>
            <p:ph type="dt" idx="1"/>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5"/>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a:xfrm>
                <a:off x="992188" y="3271838"/>
                <a:ext cx="7943850" cy="2676525"/>
              </a:xfrm>
              <a:prstGeom prst="rect">
                <a:avLst/>
              </a:prstGeom>
            </p:spPr>
            <p:txBody>
              <a:bodyPr/>
              <a:lstStyle/>
              <a:p>
                <a:r>
                  <a:rPr lang="zh-CN" altLang="en-US" dirty="0"/>
                  <a:t>静态的恶意敌手：敌手一开始便确定要腐坏的对象，而且敌手可以控制腐坏方不按协议而执行敌手自己的指令</a:t>
                </a:r>
                <a:endParaRPr lang="en-US" altLang="zh-CN" dirty="0"/>
              </a:p>
              <a:p>
                <a14:m>
                  <m:oMath xmlns:m="http://schemas.openxmlformats.org/officeDocument/2006/math">
                    <m:sSub>
                      <m:sSubPr>
                        <m:ctrlPr>
                          <a:rPr lang="en-US" altLang="zh-CN" i="1" kern="0" smtClean="0">
                            <a:latin typeface="Cambria Math" panose="02040503050406030204" pitchFamily="18" charset="0"/>
                            <a:ea typeface="微软雅黑" panose="020B0503020204020204" pitchFamily="34" charset="-122"/>
                          </a:rPr>
                        </m:ctrlPr>
                      </m:sSubPr>
                      <m:e>
                        <m:d>
                          <m:dPr>
                            <m:begChr m:val="{"/>
                            <m:endChr m:val="}"/>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𝑅𝐸𝐴</m:t>
                            </m:r>
                            <m:sSub>
                              <m:sSubPr>
                                <m:ctrlPr>
                                  <a:rPr lang="en-US" altLang="zh-CN" i="1" kern="0">
                                    <a:latin typeface="Cambria Math" panose="02040503050406030204" pitchFamily="18" charset="0"/>
                                    <a:ea typeface="微软雅黑" panose="020B0503020204020204" pitchFamily="34" charset="-122"/>
                                  </a:rPr>
                                </m:ctrlPr>
                              </m:sSubPr>
                              <m:e>
                                <m:r>
                                  <a:rPr lang="en-US" altLang="zh-CN" i="1" kern="0">
                                    <a:latin typeface="Cambria Math" panose="02040503050406030204" pitchFamily="18" charset="0"/>
                                    <a:ea typeface="微软雅黑" panose="020B0503020204020204" pitchFamily="34" charset="-122"/>
                                  </a:rPr>
                                  <m:t>𝐿</m:t>
                                </m:r>
                              </m:e>
                              <m:sub>
                                <m:r>
                                  <a:rPr lang="en-US" altLang="zh-CN" i="1" kern="0">
                                    <a:latin typeface="Cambria Math" panose="02040503050406030204" pitchFamily="18" charset="0"/>
                                    <a:ea typeface="微软雅黑" panose="020B0503020204020204" pitchFamily="34" charset="-122"/>
                                  </a:rPr>
                                  <m:t>𝜋</m:t>
                                </m:r>
                                <m:r>
                                  <a:rPr lang="en-US" altLang="zh-CN" i="1" kern="0">
                                    <a:latin typeface="Cambria Math" panose="02040503050406030204" pitchFamily="18" charset="0"/>
                                    <a:ea typeface="微软雅黑" panose="020B0503020204020204" pitchFamily="34" charset="-122"/>
                                  </a:rPr>
                                  <m:t>,</m:t>
                                </m:r>
                                <m:r>
                                  <a:rPr lang="zh-CN" altLang="en-US" i="1" kern="0">
                                    <a:latin typeface="Cambria Math" panose="02040503050406030204" pitchFamily="18" charset="0"/>
                                    <a:ea typeface="微软雅黑" panose="020B0503020204020204" pitchFamily="34" charset="-122"/>
                                  </a:rPr>
                                  <m:t>𝒜</m:t>
                                </m:r>
                                <m:d>
                                  <m:dPr>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𝑧</m:t>
                                    </m:r>
                                  </m:e>
                                </m:d>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𝑖</m:t>
                                </m:r>
                              </m:sub>
                            </m:sSub>
                            <m:d>
                              <m:dPr>
                                <m:ctrlPr>
                                  <a:rPr lang="en-US" altLang="zh-CN" i="1" ker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e>
                            </m:d>
                          </m:e>
                        </m:d>
                      </m:e>
                      <m:sub>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𝑧</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sub>
                    </m:sSub>
                  </m:oMath>
                </a14:m>
                <a:r>
                  <a:rPr lang="zh-CN" altLang="en-US" dirty="0"/>
                  <a:t>表示协议</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𝜋</m:t>
                    </m:r>
                  </m:oMath>
                </a14:m>
                <a:r>
                  <a:rPr lang="zh-CN" altLang="en-US" dirty="0"/>
                  <a:t>在</a:t>
                </a:r>
                <a14:m>
                  <m:oMath xmlns:m="http://schemas.openxmlformats.org/officeDocument/2006/math">
                    <m:r>
                      <a:rPr lang="en-US" altLang="zh-CN" b="0" i="0"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b="0" i="1" kern="0" smtClean="0">
                        <a:latin typeface="Cambria Math" panose="02040503050406030204" pitchFamily="18" charset="0"/>
                        <a:ea typeface="微软雅黑" panose="020B0503020204020204" pitchFamily="34" charset="-122"/>
                      </a:rPr>
                      <m:t>)</m:t>
                    </m:r>
                  </m:oMath>
                </a14:m>
                <a:r>
                  <a:rPr lang="zh-CN" altLang="en-US" dirty="0"/>
                  <a:t>作为输入和</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𝑧</m:t>
                    </m:r>
                  </m:oMath>
                </a14:m>
                <a:r>
                  <a:rPr lang="zh-CN" altLang="en-US" dirty="0"/>
                  <a:t>作为</a:t>
                </a:r>
                <a14:m>
                  <m:oMath xmlns:m="http://schemas.openxmlformats.org/officeDocument/2006/math">
                    <m:r>
                      <a:rPr lang="zh-CN" altLang="en-US" i="1" kern="0" smtClean="0">
                        <a:latin typeface="Cambria Math" panose="02040503050406030204" pitchFamily="18" charset="0"/>
                        <a:ea typeface="微软雅黑" panose="020B0503020204020204" pitchFamily="34" charset="-122"/>
                      </a:rPr>
                      <m:t>𝒜</m:t>
                    </m:r>
                  </m:oMath>
                </a14:m>
                <a:r>
                  <a:rPr lang="zh-CN" altLang="en-US" dirty="0"/>
                  <a:t>的辅助输入，</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𝑛</m:t>
                    </m:r>
                  </m:oMath>
                </a14:m>
                <a:r>
                  <a:rPr lang="zh-CN" altLang="en-US" dirty="0"/>
                  <a:t>为安全参数时的现实世界执行得到的输出</a:t>
                </a:r>
                <a:endParaRPr lang="en-US" altLang="zh-CN" dirty="0"/>
              </a:p>
              <a:p>
                <a:pPr marL="0" marR="0" lvl="0" indent="0" algn="l" defTabSz="0" rtl="0" eaLnBrk="0" fontAlgn="base" latinLnBrk="0" hangingPunct="0">
                  <a:lnSpc>
                    <a:spcPct val="100000"/>
                  </a:lnSpc>
                  <a:spcBef>
                    <a:spcPct val="30000"/>
                  </a:spcBef>
                  <a:spcAft>
                    <a:spcPct val="0"/>
                  </a:spcAft>
                  <a:buClrTx/>
                  <a:buSzTx/>
                  <a:buFontTx/>
                  <a:buNone/>
                  <a:defRPr/>
                </a:pPr>
                <a14:m>
                  <m:oMath xmlns:m="http://schemas.openxmlformats.org/officeDocument/2006/math">
                    <m:sSub>
                      <m:sSubPr>
                        <m:ctrlPr>
                          <a:rPr lang="en-US" altLang="zh-CN" i="1" kern="0" smtClean="0">
                            <a:latin typeface="Cambria Math" panose="02040503050406030204" pitchFamily="18" charset="0"/>
                            <a:ea typeface="微软雅黑" panose="020B0503020204020204" pitchFamily="34" charset="-122"/>
                          </a:rPr>
                        </m:ctrlPr>
                      </m:sSubPr>
                      <m:e>
                        <m:d>
                          <m:dPr>
                            <m:begChr m:val="{"/>
                            <m:endChr m:val="}"/>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𝐼𝐷𝐸𝐴</m:t>
                            </m:r>
                            <m:sSub>
                              <m:sSubPr>
                                <m:ctrlPr>
                                  <a:rPr lang="en-US" altLang="zh-CN" i="1" kern="0">
                                    <a:latin typeface="Cambria Math" panose="02040503050406030204" pitchFamily="18" charset="0"/>
                                    <a:ea typeface="微软雅黑" panose="020B0503020204020204" pitchFamily="34" charset="-122"/>
                                  </a:rPr>
                                </m:ctrlPr>
                              </m:sSubPr>
                              <m:e>
                                <m:r>
                                  <a:rPr lang="en-US" altLang="zh-CN" i="1" kern="0">
                                    <a:latin typeface="Cambria Math" panose="02040503050406030204" pitchFamily="18" charset="0"/>
                                    <a:ea typeface="微软雅黑" panose="020B0503020204020204" pitchFamily="34" charset="-122"/>
                                  </a:rPr>
                                  <m:t>𝐿</m:t>
                                </m:r>
                              </m:e>
                              <m:sub>
                                <m:r>
                                  <a:rPr lang="en-US" altLang="zh-CN" i="1" kern="0">
                                    <a:latin typeface="Cambria Math" panose="02040503050406030204" pitchFamily="18" charset="0"/>
                                    <a:ea typeface="微软雅黑" panose="020B0503020204020204" pitchFamily="34" charset="-122"/>
                                  </a:rPr>
                                  <m:t>𝑓</m:t>
                                </m:r>
                                <m:r>
                                  <a:rPr lang="en-US" altLang="zh-CN" i="1" kern="0">
                                    <a:latin typeface="Cambria Math" panose="02040503050406030204" pitchFamily="18" charset="0"/>
                                    <a:ea typeface="微软雅黑" panose="020B0503020204020204" pitchFamily="34" charset="-122"/>
                                  </a:rPr>
                                  <m:t>,</m:t>
                                </m:r>
                                <m:r>
                                  <a:rPr lang="zh-CN" altLang="en-US" i="1" kern="0">
                                    <a:latin typeface="Cambria Math" panose="02040503050406030204" pitchFamily="18" charset="0"/>
                                    <a:ea typeface="微软雅黑" panose="020B0503020204020204" pitchFamily="34" charset="-122"/>
                                  </a:rPr>
                                  <m:t>𝒮</m:t>
                                </m:r>
                                <m:d>
                                  <m:dPr>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𝑧</m:t>
                                    </m:r>
                                  </m:e>
                                </m:d>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𝑖</m:t>
                                </m:r>
                              </m:sub>
                            </m:sSub>
                            <m:d>
                              <m:dPr>
                                <m:ctrlPr>
                                  <a:rPr lang="en-US" altLang="zh-CN" i="1" ker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e>
                            </m:d>
                          </m:e>
                        </m:d>
                      </m:e>
                      <m:sub>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𝑧</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sub>
                    </m:sSub>
                  </m:oMath>
                </a14:m>
                <a:r>
                  <a:rPr lang="zh-CN" altLang="en-US" dirty="0"/>
                  <a:t>表示协议</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𝜋</m:t>
                    </m:r>
                  </m:oMath>
                </a14:m>
                <a:r>
                  <a:rPr lang="zh-CN" altLang="en-US" dirty="0"/>
                  <a:t>在</a:t>
                </a:r>
                <a14:m>
                  <m:oMath xmlns:m="http://schemas.openxmlformats.org/officeDocument/2006/math">
                    <m:r>
                      <a:rPr lang="en-US" altLang="zh-CN" b="0" i="0"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b="0" i="1" kern="0" smtClean="0">
                        <a:latin typeface="Cambria Math" panose="02040503050406030204" pitchFamily="18" charset="0"/>
                        <a:ea typeface="微软雅黑" panose="020B0503020204020204" pitchFamily="34" charset="-122"/>
                      </a:rPr>
                      <m:t>)</m:t>
                    </m:r>
                  </m:oMath>
                </a14:m>
                <a:r>
                  <a:rPr lang="zh-CN" altLang="en-US" dirty="0"/>
                  <a:t>作为输入和</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𝑧</m:t>
                    </m:r>
                  </m:oMath>
                </a14:m>
                <a:r>
                  <a:rPr lang="zh-CN" altLang="en-US" dirty="0"/>
                  <a:t>作为</a:t>
                </a:r>
                <a14:m>
                  <m:oMath xmlns:m="http://schemas.openxmlformats.org/officeDocument/2006/math">
                    <m:r>
                      <a:rPr lang="zh-CN" altLang="en-US" sz="1200" b="0" i="1" kern="0" smtClean="0">
                        <a:latin typeface="Cambria Math" panose="02040503050406030204" pitchFamily="18" charset="0"/>
                        <a:ea typeface="微软雅黑" panose="020B0503020204020204" pitchFamily="34" charset="-122"/>
                      </a:rPr>
                      <m:t>𝒮</m:t>
                    </m:r>
                  </m:oMath>
                </a14:m>
                <a:r>
                  <a:rPr lang="zh-CN" altLang="en-US" dirty="0"/>
                  <a:t>的辅助输入，</a:t>
                </a:r>
                <a14:m>
                  <m:oMath xmlns:m="http://schemas.openxmlformats.org/officeDocument/2006/math">
                    <m:r>
                      <a:rPr lang="en-US" altLang="zh-CN" i="1" kern="0" smtClean="0">
                        <a:latin typeface="Cambria Math" panose="02040503050406030204" pitchFamily="18" charset="0"/>
                        <a:ea typeface="微软雅黑" panose="020B0503020204020204" pitchFamily="34" charset="-122"/>
                      </a:rPr>
                      <m:t>𝑛</m:t>
                    </m:r>
                  </m:oMath>
                </a14:m>
                <a:r>
                  <a:rPr lang="zh-CN" altLang="en-US" dirty="0"/>
                  <a:t>为安全参数时的理想世界执行得到的输出</a:t>
                </a:r>
                <a:endParaRPr lang="en-US" altLang="zh-CN" dirty="0"/>
              </a:p>
              <a:p>
                <a:pPr marL="0" marR="0" lvl="0" indent="0" algn="l" defTabSz="0" rtl="0" eaLnBrk="0" fontAlgn="base" latinLnBrk="0" hangingPunct="0">
                  <a:lnSpc>
                    <a:spcPct val="100000"/>
                  </a:lnSpc>
                  <a:spcBef>
                    <a:spcPct val="30000"/>
                  </a:spcBef>
                  <a:spcAft>
                    <a:spcPct val="0"/>
                  </a:spcAft>
                  <a:buClrTx/>
                  <a:buSzTx/>
                  <a:buFontTx/>
                  <a:buNone/>
                  <a:defRPr/>
                </a:pPr>
                <a14:m>
                  <m:oMath xmlns:m="http://schemas.openxmlformats.org/officeDocument/2006/math">
                    <m:sSup>
                      <m:sSupPr>
                        <m:ctrlPr>
                          <a:rPr lang="en-US" altLang="zh-CN" i="1" smtClean="0">
                            <a:solidFill>
                              <a:srgbClr val="000000"/>
                            </a:solidFill>
                            <a:latin typeface="Cambria Math" panose="02040503050406030204" pitchFamily="18" charset="0"/>
                            <a:ea typeface="Cambria Math" panose="02040503050406030204" pitchFamily="18" charset="0"/>
                          </a:rPr>
                        </m:ctrlPr>
                      </m:sSupPr>
                      <m:e>
                        <m:r>
                          <a:rPr lang="en-US" altLang="zh-CN" i="1">
                            <a:solidFill>
                              <a:srgbClr val="000000"/>
                            </a:solidFill>
                            <a:latin typeface="Cambria Math" panose="02040503050406030204" pitchFamily="18" charset="0"/>
                            <a:ea typeface="Cambria Math" panose="02040503050406030204" pitchFamily="18" charset="0"/>
                          </a:rPr>
                          <m:t>≡</m:t>
                        </m:r>
                      </m:e>
                      <m:sup>
                        <m:r>
                          <a:rPr lang="en-US" altLang="zh-CN" i="1">
                            <a:solidFill>
                              <a:srgbClr val="000000"/>
                            </a:solidFill>
                            <a:latin typeface="Cambria Math" panose="02040503050406030204" pitchFamily="18" charset="0"/>
                            <a:ea typeface="Cambria Math" panose="02040503050406030204" pitchFamily="18" charset="0"/>
                          </a:rPr>
                          <m:t>𝑐</m:t>
                        </m:r>
                      </m:sup>
                    </m:sSup>
                  </m:oMath>
                </a14:m>
                <a:r>
                  <a:rPr lang="zh-CN" altLang="en-US" dirty="0"/>
                  <a:t>上述的两个分布是计算不可区分</a:t>
                </a:r>
                <a:endParaRPr lang="en-US" altLang="zh-CN" dirty="0"/>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xfrm>
                <a:off x="992188" y="3271838"/>
                <a:ext cx="7943850" cy="2676525"/>
              </a:xfrm>
              <a:prstGeom prst="rect">
                <a:avLst/>
              </a:prstGeom>
              <a:blipFill rotWithShape="1">
                <a:blip r:embed="rId3"/>
                <a:stretch>
                  <a:fillRect l="-4" t="-12" r="4" b="12"/>
                </a:stretch>
              </a:blipFill>
            </p:spPr>
            <p:txBody>
              <a:bodyPr/>
              <a:lstStyle/>
              <a:p>
                <a:r>
                  <a:rPr lang="zh-CN" altLang="en-US">
                    <a:noFill/>
                  </a:rPr>
                  <a:t> </a:t>
                </a:r>
              </a:p>
            </p:txBody>
          </p:sp>
        </mc:Fallback>
      </mc:AlternateContent>
      <p:sp>
        <p:nvSpPr>
          <p:cNvPr id="4" name="日期占位符 3"/>
          <p:cNvSpPr>
            <a:spLocks noGrp="1"/>
          </p:cNvSpPr>
          <p:nvPr>
            <p:ph type="dt" idx="1"/>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5"/>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28975"/>
            <a:ext cx="7943850" cy="3059113"/>
          </a:xfrm>
          <a:prstGeom prst="rect">
            <a:avLst/>
          </a:prstGeom>
        </p:spPr>
        <p:txBody>
          <a:bodyPr/>
          <a:lstStyle/>
          <a:p>
            <a:r>
              <a:rPr lang="zh-CN" altLang="en-US" dirty="0"/>
              <a:t>我的汇报内容包含这五个方面</a:t>
            </a:r>
            <a:endParaRPr lang="zh-CN" altLang="en-US" dirty="0"/>
          </a:p>
        </p:txBody>
      </p:sp>
      <p:sp>
        <p:nvSpPr>
          <p:cNvPr id="4" name="日期占位符 3"/>
          <p:cNvSpPr>
            <a:spLocks noGrp="1"/>
          </p:cNvSpPr>
          <p:nvPr>
            <p:ph type="dt" idx="10"/>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2188" y="3271838"/>
            <a:ext cx="7943850" cy="2676525"/>
          </a:xfrm>
          <a:prstGeom prst="rect">
            <a:avLst/>
          </a:prstGeom>
        </p:spPr>
        <p:txBody>
          <a:bodyPr/>
          <a:lstStyle/>
          <a:p>
            <a:r>
              <a:rPr lang="zh-CN" altLang="en-US" dirty="0"/>
              <a:t>参考文献</a:t>
            </a:r>
            <a:endParaRPr lang="en-US" altLang="zh-CN" dirty="0"/>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[Yao86] Yao A C </a:t>
            </a:r>
            <a:r>
              <a:rPr lang="en-US" altLang="zh-CN" sz="1200" dirty="0" err="1">
                <a:solidFill>
                  <a:prstClr val="black"/>
                </a:solidFill>
                <a:latin typeface="微软雅黑" panose="020B0503020204020204" pitchFamily="34" charset="-122"/>
                <a:ea typeface="微软雅黑" panose="020B0503020204020204" pitchFamily="34" charset="-122"/>
              </a:rPr>
              <a:t>C</a:t>
            </a:r>
            <a:r>
              <a:rPr lang="en-US" altLang="zh-CN" sz="1200" dirty="0">
                <a:solidFill>
                  <a:prstClr val="black"/>
                </a:solidFill>
                <a:latin typeface="微软雅黑" panose="020B0503020204020204" pitchFamily="34" charset="-122"/>
                <a:ea typeface="微软雅黑" panose="020B0503020204020204" pitchFamily="34" charset="-122"/>
              </a:rPr>
              <a:t>. How to generate and exchange secrets[C]//27th Annual Symposium on Foundations of Computer Science (</a:t>
            </a:r>
            <a:r>
              <a:rPr lang="en-US" altLang="zh-CN" sz="1200" dirty="0" err="1">
                <a:solidFill>
                  <a:prstClr val="black"/>
                </a:solidFill>
                <a:latin typeface="微软雅黑" panose="020B0503020204020204" pitchFamily="34" charset="-122"/>
                <a:ea typeface="微软雅黑" panose="020B0503020204020204" pitchFamily="34" charset="-122"/>
              </a:rPr>
              <a:t>sfcs</a:t>
            </a:r>
            <a:r>
              <a:rPr lang="en-US" altLang="zh-CN" sz="1200" dirty="0">
                <a:solidFill>
                  <a:prstClr val="black"/>
                </a:solidFill>
                <a:latin typeface="微软雅黑" panose="020B0503020204020204" pitchFamily="34" charset="-122"/>
                <a:ea typeface="微软雅黑" panose="020B0503020204020204" pitchFamily="34" charset="-122"/>
              </a:rPr>
              <a:t> 1986). IEEE, 1986: 162-167.</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[BMR90] Beaver D, </a:t>
            </a:r>
            <a:r>
              <a:rPr lang="en-US" altLang="zh-CN" sz="1200" dirty="0" err="1">
                <a:solidFill>
                  <a:prstClr val="black"/>
                </a:solidFill>
                <a:latin typeface="微软雅黑" panose="020B0503020204020204" pitchFamily="34" charset="-122"/>
                <a:ea typeface="微软雅黑" panose="020B0503020204020204" pitchFamily="34" charset="-122"/>
              </a:rPr>
              <a:t>Micali</a:t>
            </a:r>
            <a:r>
              <a:rPr lang="en-US" altLang="zh-CN" sz="1200" dirty="0">
                <a:solidFill>
                  <a:prstClr val="black"/>
                </a:solidFill>
                <a:latin typeface="微软雅黑" panose="020B0503020204020204" pitchFamily="34" charset="-122"/>
                <a:ea typeface="微软雅黑" panose="020B0503020204020204" pitchFamily="34" charset="-122"/>
              </a:rPr>
              <a:t> S, </a:t>
            </a:r>
            <a:r>
              <a:rPr lang="en-US" altLang="zh-CN" sz="1200" dirty="0" err="1">
                <a:solidFill>
                  <a:prstClr val="black"/>
                </a:solidFill>
                <a:latin typeface="微软雅黑" panose="020B0503020204020204" pitchFamily="34" charset="-122"/>
                <a:ea typeface="微软雅黑" panose="020B0503020204020204" pitchFamily="34" charset="-122"/>
              </a:rPr>
              <a:t>Rogaway</a:t>
            </a:r>
            <a:r>
              <a:rPr lang="en-US" altLang="zh-CN" sz="1200" dirty="0">
                <a:solidFill>
                  <a:prstClr val="black"/>
                </a:solidFill>
                <a:latin typeface="微软雅黑" panose="020B0503020204020204" pitchFamily="34" charset="-122"/>
                <a:ea typeface="微软雅黑" panose="020B0503020204020204" pitchFamily="34" charset="-122"/>
              </a:rPr>
              <a:t> P. The round complexity of secure protocols[C]//Proceedings of the twenty-second annual ACM symposium on Theory of computing. 1990: 503-513.</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[Fairplay04] </a:t>
            </a:r>
            <a:r>
              <a:rPr lang="en-US" altLang="zh-CN" sz="1200" dirty="0" err="1">
                <a:solidFill>
                  <a:prstClr val="black"/>
                </a:solidFill>
                <a:latin typeface="微软雅黑" panose="020B0503020204020204" pitchFamily="34" charset="-122"/>
                <a:ea typeface="微软雅黑" panose="020B0503020204020204" pitchFamily="34" charset="-122"/>
              </a:rPr>
              <a:t>Malkhi</a:t>
            </a:r>
            <a:r>
              <a:rPr lang="en-US" altLang="zh-CN" sz="1200" dirty="0">
                <a:solidFill>
                  <a:prstClr val="black"/>
                </a:solidFill>
                <a:latin typeface="微软雅黑" panose="020B0503020204020204" pitchFamily="34" charset="-122"/>
                <a:ea typeface="微软雅黑" panose="020B0503020204020204" pitchFamily="34" charset="-122"/>
              </a:rPr>
              <a:t> D, Nisan N, </a:t>
            </a:r>
            <a:r>
              <a:rPr lang="en-US" altLang="zh-CN" sz="1200" dirty="0" err="1">
                <a:solidFill>
                  <a:prstClr val="black"/>
                </a:solidFill>
                <a:latin typeface="微软雅黑" panose="020B0503020204020204" pitchFamily="34" charset="-122"/>
                <a:ea typeface="微软雅黑" panose="020B0503020204020204" pitchFamily="34" charset="-122"/>
              </a:rPr>
              <a:t>Pinkas</a:t>
            </a:r>
            <a:r>
              <a:rPr lang="en-US" altLang="zh-CN" sz="1200" dirty="0">
                <a:solidFill>
                  <a:prstClr val="black"/>
                </a:solidFill>
                <a:latin typeface="微软雅黑" panose="020B0503020204020204" pitchFamily="34" charset="-122"/>
                <a:ea typeface="微软雅黑" panose="020B0503020204020204" pitchFamily="34" charset="-122"/>
              </a:rPr>
              <a:t> B, et al. </a:t>
            </a:r>
            <a:r>
              <a:rPr lang="en-US" altLang="zh-CN" sz="1200" dirty="0" err="1">
                <a:solidFill>
                  <a:prstClr val="black"/>
                </a:solidFill>
                <a:latin typeface="微软雅黑" panose="020B0503020204020204" pitchFamily="34" charset="-122"/>
                <a:ea typeface="微软雅黑" panose="020B0503020204020204" pitchFamily="34" charset="-122"/>
              </a:rPr>
              <a:t>Fairplay</a:t>
            </a:r>
            <a:r>
              <a:rPr lang="en-US" altLang="zh-CN" sz="1200" dirty="0">
                <a:solidFill>
                  <a:prstClr val="black"/>
                </a:solidFill>
                <a:latin typeface="微软雅黑" panose="020B0503020204020204" pitchFamily="34" charset="-122"/>
                <a:ea typeface="微软雅黑" panose="020B0503020204020204" pitchFamily="34" charset="-122"/>
              </a:rPr>
              <a:t>-Secure Two-Party Computation System[C]//USENIX Security Symposium. 2004, 4: 9.</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[LP07] Lindell Y, </a:t>
            </a:r>
            <a:r>
              <a:rPr lang="en-US" altLang="zh-CN" sz="1200" dirty="0" err="1">
                <a:solidFill>
                  <a:prstClr val="black"/>
                </a:solidFill>
                <a:latin typeface="微软雅黑" panose="020B0503020204020204" pitchFamily="34" charset="-122"/>
                <a:ea typeface="微软雅黑" panose="020B0503020204020204" pitchFamily="34" charset="-122"/>
              </a:rPr>
              <a:t>Pinkas</a:t>
            </a:r>
            <a:r>
              <a:rPr lang="en-US" altLang="zh-CN" sz="1200" dirty="0">
                <a:solidFill>
                  <a:prstClr val="black"/>
                </a:solidFill>
                <a:latin typeface="微软雅黑" panose="020B0503020204020204" pitchFamily="34" charset="-122"/>
                <a:ea typeface="微软雅黑" panose="020B0503020204020204" pitchFamily="34" charset="-122"/>
              </a:rPr>
              <a:t> B. An efficient protocol for secure two-party computation in the presence of malicious adversaries[C]//Annual international conference on the theory and applications of cryptographic techniques. Springer, Berlin, Heidelberg, 2007: 52-78.</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[SS11] Shen C. Two-output secure computation with malicious adversaries[C]//Annual International Conference on the Theory and Applications of Cryptographic Techniques. Springer, Berlin, Heidelberg, 2011: 386-405.</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[CHKM12] Choi S G, Hwang K W, Katz J, et al. Secure multi-party computation of </a:t>
            </a:r>
            <a:r>
              <a:rPr lang="en-US" altLang="zh-CN" sz="1200" dirty="0" err="1">
                <a:solidFill>
                  <a:prstClr val="black"/>
                </a:solidFill>
                <a:latin typeface="微软雅黑" panose="020B0503020204020204" pitchFamily="34" charset="-122"/>
                <a:ea typeface="微软雅黑" panose="020B0503020204020204" pitchFamily="34" charset="-122"/>
              </a:rPr>
              <a:t>boolean</a:t>
            </a:r>
            <a:r>
              <a:rPr lang="en-US" altLang="zh-CN" sz="1200" dirty="0">
                <a:solidFill>
                  <a:prstClr val="black"/>
                </a:solidFill>
                <a:latin typeface="微软雅黑" panose="020B0503020204020204" pitchFamily="34" charset="-122"/>
                <a:ea typeface="微软雅黑" panose="020B0503020204020204" pitchFamily="34" charset="-122"/>
              </a:rPr>
              <a:t> circuits with applications to privacy in on-line marketplaces[C]//Cryptographers’ Track at the RSA Conference. Springer, Berlin, Heidelberg, 2012: 416-432.</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[HKE13] Huang Y, Katz J, Evans D. Efficient secure two-party computation using symmetric cut-and-choose[C]//Annual Cryptology Conference. Springer, Berlin, Heidelberg, 2013: 18-35.</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[MRZ15] Lindell Y, Smart N P, Soria-Vazquez E. More efficient constant-round multi-party computation from BMR and SHE[C]//Theory of Cryptography Conference. Springer, Berlin, Heidelberg, 2016: 554-581.</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[BLO16] Ben-</a:t>
            </a:r>
            <a:r>
              <a:rPr lang="en-US" altLang="zh-CN" sz="1200" dirty="0" err="1">
                <a:solidFill>
                  <a:prstClr val="black"/>
                </a:solidFill>
                <a:latin typeface="微软雅黑" panose="020B0503020204020204" pitchFamily="34" charset="-122"/>
                <a:ea typeface="微软雅黑" panose="020B0503020204020204" pitchFamily="34" charset="-122"/>
              </a:rPr>
              <a:t>Efraim</a:t>
            </a:r>
            <a:r>
              <a:rPr lang="en-US" altLang="zh-CN" sz="1200" dirty="0">
                <a:solidFill>
                  <a:prstClr val="black"/>
                </a:solidFill>
                <a:latin typeface="微软雅黑" panose="020B0503020204020204" pitchFamily="34" charset="-122"/>
                <a:ea typeface="微软雅黑" panose="020B0503020204020204" pitchFamily="34" charset="-122"/>
              </a:rPr>
              <a:t> A, Lindell Y, </a:t>
            </a:r>
            <a:r>
              <a:rPr lang="en-US" altLang="zh-CN" sz="1200" dirty="0" err="1">
                <a:solidFill>
                  <a:prstClr val="black"/>
                </a:solidFill>
                <a:latin typeface="微软雅黑" panose="020B0503020204020204" pitchFamily="34" charset="-122"/>
                <a:ea typeface="微软雅黑" panose="020B0503020204020204" pitchFamily="34" charset="-122"/>
              </a:rPr>
              <a:t>Omri</a:t>
            </a:r>
            <a:r>
              <a:rPr lang="en-US" altLang="zh-CN" sz="1200" dirty="0">
                <a:solidFill>
                  <a:prstClr val="black"/>
                </a:solidFill>
                <a:latin typeface="微软雅黑" panose="020B0503020204020204" pitchFamily="34" charset="-122"/>
                <a:ea typeface="微软雅黑" panose="020B0503020204020204" pitchFamily="34" charset="-122"/>
              </a:rPr>
              <a:t> E. Optimizing semi-honest secure multiparty computation for the internet[C]//Proceedings of the 2016 ACM SIGSAC Conference on Computer and Communications Security. 2016: 578-590.</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fontAlgn="auto">
              <a:spcBef>
                <a:spcPts val="0"/>
              </a:spcBef>
              <a:spcAft>
                <a:spcPts val="0"/>
              </a:spcAft>
              <a:buFont typeface="Arial" panose="020B0604020202020204" pitchFamily="34" charset="0"/>
              <a:buNone/>
            </a:pPr>
            <a:r>
              <a:rPr lang="en-US" altLang="zh-CN" sz="1200" dirty="0">
                <a:solidFill>
                  <a:prstClr val="black"/>
                </a:solidFill>
                <a:latin typeface="微软雅黑" panose="020B0503020204020204" pitchFamily="34" charset="-122"/>
                <a:ea typeface="微软雅黑" panose="020B0503020204020204" pitchFamily="34" charset="-122"/>
              </a:rPr>
              <a:t>[LSS16] Lindell Y, Smart N P, Soria-Vazquez E. More efficient constant-round multi-party computation from BMR and SHE[C]//Theory of Cryptography Conference. Springer, Berlin, Heidelberg, 2016: 554-581.</a:t>
            </a:r>
            <a:endParaRPr lang="en-US" altLang="zh-CN" sz="12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
          </p:nvPr>
        </p:nvSpPr>
        <p:spPr/>
        <p:txBody>
          <a:bodyPr/>
          <a:lstStyle/>
          <a:p>
            <a:pPr>
              <a:defRPr/>
            </a:pPr>
            <a:fld id="{B30AAB0E-3D41-430D-8EF3-B18D88179753}" type="datetime1">
              <a:rPr lang="zh-CN" altLang="en-US" smtClean="0"/>
            </a:fld>
            <a:endParaRPr lang="zh-CN" altLang="en-US" sz="1200"/>
          </a:p>
        </p:txBody>
      </p:sp>
      <p:sp>
        <p:nvSpPr>
          <p:cNvPr id="5" name="灯片编号占位符 4"/>
          <p:cNvSpPr>
            <a:spLocks noGrp="1"/>
          </p:cNvSpPr>
          <p:nvPr>
            <p:ph type="sldNum" sz="quarter" idx="5"/>
          </p:nvPr>
        </p:nvSpPr>
        <p:spPr/>
        <p:txBody>
          <a:bodyPr/>
          <a:lstStyle/>
          <a:p>
            <a:pPr>
              <a:defRPr/>
            </a:pPr>
            <a:fld id="{07533531-3A03-4555-9723-B536818CF001}"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6" tIns="45719" rIns="91436" bIns="45719"/>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6" tIns="45719" rIns="91436" bIns="45719"/>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29790"/>
            <a:ext cx="10363200" cy="1470660"/>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586105" indent="0" algn="ctr">
              <a:buNone/>
              <a:defRPr/>
            </a:lvl2pPr>
            <a:lvl3pPr marL="1172210" indent="0" algn="ctr">
              <a:buNone/>
              <a:defRPr/>
            </a:lvl3pPr>
            <a:lvl4pPr marL="1758315" indent="0" algn="ctr">
              <a:buNone/>
              <a:defRPr/>
            </a:lvl4pPr>
            <a:lvl5pPr marL="2344420" indent="0" algn="ctr">
              <a:buNone/>
              <a:defRPr/>
            </a:lvl5pPr>
            <a:lvl6pPr marL="2930525" indent="0" algn="ctr">
              <a:buNone/>
              <a:defRPr/>
            </a:lvl6pPr>
            <a:lvl7pPr marL="3516630" indent="0" algn="ctr">
              <a:buNone/>
              <a:defRPr/>
            </a:lvl7pPr>
            <a:lvl8pPr marL="4102735" indent="0" algn="ctr">
              <a:buNone/>
              <a:defRPr/>
            </a:lvl8pPr>
            <a:lvl9pPr marL="468884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57C3093-F95A-4FEC-854A-43B2D10A99BA}" type="datetime1">
              <a:rPr lang="zh-CN" altLang="en-US"/>
            </a:fld>
            <a:endParaRPr lang="zh-CN" altLang="en-US" sz="23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3A6C1CC-2BBA-40D4-BDAE-5F81E19048CE}" type="slidenum">
              <a:rPr lang="zh-CN" altLang="en-US"/>
            </a:fld>
            <a:endParaRPr lang="zh-CN" altLang="en-US" sz="230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41D17FC-E57B-4FFC-882F-EE1237116353}" type="datetime1">
              <a:rPr lang="zh-CN" altLang="en-US"/>
            </a:fld>
            <a:endParaRPr lang="zh-CN" altLang="en-US" sz="23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4869A97-B2A6-4FF2-91AB-67B3613A3493}" type="slidenum">
              <a:rPr lang="zh-CN" altLang="en-US"/>
            </a:fld>
            <a:endParaRPr lang="zh-CN" altLang="en-US" sz="230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266"/>
            <a:ext cx="10363200" cy="1362074"/>
          </a:xfrm>
        </p:spPr>
        <p:txBody>
          <a:bodyPr anchor="t"/>
          <a:lstStyle>
            <a:lvl1pPr algn="l">
              <a:defRPr sz="51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7030"/>
            <a:ext cx="10363200" cy="1499236"/>
          </a:xfrm>
        </p:spPr>
        <p:txBody>
          <a:bodyPr anchor="b"/>
          <a:lstStyle>
            <a:lvl1pPr marL="0" indent="0">
              <a:buNone/>
              <a:defRPr sz="2600"/>
            </a:lvl1pPr>
            <a:lvl2pPr marL="586105" indent="0">
              <a:buNone/>
              <a:defRPr sz="2300"/>
            </a:lvl2pPr>
            <a:lvl3pPr marL="1172210" indent="0">
              <a:buNone/>
              <a:defRPr sz="2100"/>
            </a:lvl3pPr>
            <a:lvl4pPr marL="1758315" indent="0">
              <a:buNone/>
              <a:defRPr sz="1800"/>
            </a:lvl4pPr>
            <a:lvl5pPr marL="2344420" indent="0">
              <a:buNone/>
              <a:defRPr sz="1800"/>
            </a:lvl5pPr>
            <a:lvl6pPr marL="2930525" indent="0">
              <a:buNone/>
              <a:defRPr sz="1800"/>
            </a:lvl6pPr>
            <a:lvl7pPr marL="3516630" indent="0">
              <a:buNone/>
              <a:defRPr sz="1800"/>
            </a:lvl7pPr>
            <a:lvl8pPr marL="4102735" indent="0">
              <a:buNone/>
              <a:defRPr sz="1800"/>
            </a:lvl8pPr>
            <a:lvl9pPr marL="4688840" indent="0">
              <a:buNone/>
              <a:defRPr sz="18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1DF82C-E3DD-4612-90F8-224FF355DE99}" type="datetime1">
              <a:rPr lang="zh-CN" altLang="en-US"/>
            </a:fld>
            <a:endParaRPr lang="zh-CN" altLang="en-US" sz="23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83894750-7448-415A-952B-55EBC0C1E1D7}" type="slidenum">
              <a:rPr lang="zh-CN" altLang="en-US"/>
            </a:fld>
            <a:endParaRPr lang="zh-CN" altLang="en-US" sz="230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6280"/>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6280"/>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F8D5E58-62FE-4968-BE7C-BA7E25CA467F}" type="datetime1">
              <a:rPr lang="zh-CN" altLang="en-US"/>
            </a:fld>
            <a:endParaRPr lang="zh-CN" altLang="en-US" sz="23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DE6FB7BE-F0FC-4C86-B421-153283083C19}" type="slidenum">
              <a:rPr lang="zh-CN" altLang="en-US"/>
            </a:fld>
            <a:endParaRPr lang="zh-CN" altLang="en-US" sz="230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430"/>
            <a:ext cx="5386917" cy="640080"/>
          </a:xfrm>
        </p:spPr>
        <p:txBody>
          <a:bodyPr anchor="b"/>
          <a:lstStyle>
            <a:lvl1pPr marL="0" indent="0">
              <a:buNone/>
              <a:defRPr sz="3100" b="1"/>
            </a:lvl1pPr>
            <a:lvl2pPr marL="586105" indent="0">
              <a:buNone/>
              <a:defRPr sz="2600" b="1"/>
            </a:lvl2pPr>
            <a:lvl3pPr marL="1172210" indent="0">
              <a:buNone/>
              <a:defRPr sz="2300" b="1"/>
            </a:lvl3pPr>
            <a:lvl4pPr marL="1758315" indent="0">
              <a:buNone/>
              <a:defRPr sz="2100" b="1"/>
            </a:lvl4pPr>
            <a:lvl5pPr marL="2344420" indent="0">
              <a:buNone/>
              <a:defRPr sz="2100" b="1"/>
            </a:lvl5pPr>
            <a:lvl6pPr marL="2930525" indent="0">
              <a:buNone/>
              <a:defRPr sz="2100" b="1"/>
            </a:lvl6pPr>
            <a:lvl7pPr marL="3516630" indent="0">
              <a:buNone/>
              <a:defRPr sz="2100" b="1"/>
            </a:lvl7pPr>
            <a:lvl8pPr marL="4102735" indent="0">
              <a:buNone/>
              <a:defRPr sz="2100" b="1"/>
            </a:lvl8pPr>
            <a:lvl9pPr marL="468884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511"/>
            <a:ext cx="5386917" cy="3950970"/>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430"/>
            <a:ext cx="5389033" cy="640080"/>
          </a:xfrm>
        </p:spPr>
        <p:txBody>
          <a:bodyPr anchor="b"/>
          <a:lstStyle>
            <a:lvl1pPr marL="0" indent="0">
              <a:buNone/>
              <a:defRPr sz="3100" b="1"/>
            </a:lvl1pPr>
            <a:lvl2pPr marL="586105" indent="0">
              <a:buNone/>
              <a:defRPr sz="2600" b="1"/>
            </a:lvl2pPr>
            <a:lvl3pPr marL="1172210" indent="0">
              <a:buNone/>
              <a:defRPr sz="2300" b="1"/>
            </a:lvl3pPr>
            <a:lvl4pPr marL="1758315" indent="0">
              <a:buNone/>
              <a:defRPr sz="2100" b="1"/>
            </a:lvl4pPr>
            <a:lvl5pPr marL="2344420" indent="0">
              <a:buNone/>
              <a:defRPr sz="2100" b="1"/>
            </a:lvl5pPr>
            <a:lvl6pPr marL="2930525" indent="0">
              <a:buNone/>
              <a:defRPr sz="2100" b="1"/>
            </a:lvl6pPr>
            <a:lvl7pPr marL="3516630" indent="0">
              <a:buNone/>
              <a:defRPr sz="2100" b="1"/>
            </a:lvl7pPr>
            <a:lvl8pPr marL="4102735" indent="0">
              <a:buNone/>
              <a:defRPr sz="2100" b="1"/>
            </a:lvl8pPr>
            <a:lvl9pPr marL="468884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511"/>
            <a:ext cx="5389033" cy="3950970"/>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39DBC9A-BDC3-4F35-92E3-B3D97E29A142}" type="datetime1">
              <a:rPr lang="zh-CN" altLang="en-US"/>
            </a:fld>
            <a:endParaRPr lang="zh-CN" altLang="en-US" sz="23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E65E7A57-4BC0-4BAA-AE7F-51743A842B97}" type="slidenum">
              <a:rPr lang="zh-CN" altLang="en-US"/>
            </a:fld>
            <a:endParaRPr lang="zh-CN" altLang="en-US" sz="230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A00184D1-23B5-4C92-B2FB-29D393FC54A0}" type="datetime1">
              <a:rPr lang="zh-CN" altLang="en-US"/>
            </a:fld>
            <a:endParaRPr lang="zh-CN" altLang="en-US" sz="23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5A5B037B-9767-4811-8B5E-60C272242201}" type="slidenum">
              <a:rPr lang="zh-CN" altLang="en-US"/>
            </a:fld>
            <a:endParaRPr lang="zh-CN" altLang="en-US" sz="230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2416"/>
            <a:ext cx="4011084" cy="1162050"/>
          </a:xfrm>
        </p:spPr>
        <p:txBody>
          <a:bodyPr anchor="b"/>
          <a:lstStyle>
            <a:lvl1pPr algn="l">
              <a:defRPr sz="26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2416"/>
            <a:ext cx="6815667" cy="5854064"/>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4466"/>
            <a:ext cx="4011084" cy="4692014"/>
          </a:xfrm>
        </p:spPr>
        <p:txBody>
          <a:bodyPr/>
          <a:lstStyle>
            <a:lvl1pPr marL="0" indent="0">
              <a:buNone/>
              <a:defRPr sz="1800"/>
            </a:lvl1pPr>
            <a:lvl2pPr marL="586105" indent="0">
              <a:buNone/>
              <a:defRPr sz="1500"/>
            </a:lvl2pPr>
            <a:lvl3pPr marL="1172210" indent="0">
              <a:buNone/>
              <a:defRPr sz="1300"/>
            </a:lvl3pPr>
            <a:lvl4pPr marL="1758315" indent="0">
              <a:buNone/>
              <a:defRPr sz="1200"/>
            </a:lvl4pPr>
            <a:lvl5pPr marL="2344420" indent="0">
              <a:buNone/>
              <a:defRPr sz="1200"/>
            </a:lvl5pPr>
            <a:lvl6pPr marL="2930525" indent="0">
              <a:buNone/>
              <a:defRPr sz="1200"/>
            </a:lvl6pPr>
            <a:lvl7pPr marL="3516630" indent="0">
              <a:buNone/>
              <a:defRPr sz="1200"/>
            </a:lvl7pPr>
            <a:lvl8pPr marL="4102735" indent="0">
              <a:buNone/>
              <a:defRPr sz="1200"/>
            </a:lvl8pPr>
            <a:lvl9pPr marL="4688840" indent="0">
              <a:buNone/>
              <a:defRPr sz="12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0F9EC07-DD7C-4D81-86A1-D665EAE013F0}" type="datetime1">
              <a:rPr lang="zh-CN" altLang="en-US"/>
            </a:fld>
            <a:endParaRPr lang="zh-CN" altLang="en-US" sz="23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0B1A3C68-ECCB-49CD-AD5E-8E6BAC79BB00}" type="slidenum">
              <a:rPr lang="zh-CN" altLang="en-US"/>
            </a:fld>
            <a:endParaRPr lang="zh-CN" altLang="en-US" sz="230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7690"/>
          </a:xfrm>
        </p:spPr>
        <p:txBody>
          <a:bodyPr anchor="b"/>
          <a:lstStyle>
            <a:lvl1pPr algn="l">
              <a:defRPr sz="26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3410"/>
            <a:ext cx="7315200" cy="4114800"/>
          </a:xfrm>
        </p:spPr>
        <p:txBody>
          <a:bodyPr/>
          <a:lstStyle>
            <a:lvl1pPr marL="0" indent="0">
              <a:buNone/>
              <a:defRPr sz="4100"/>
            </a:lvl1pPr>
            <a:lvl2pPr marL="586105" indent="0">
              <a:buNone/>
              <a:defRPr sz="3600"/>
            </a:lvl2pPr>
            <a:lvl3pPr marL="1172210" indent="0">
              <a:buNone/>
              <a:defRPr sz="3100"/>
            </a:lvl3pPr>
            <a:lvl4pPr marL="1758315" indent="0">
              <a:buNone/>
              <a:defRPr sz="2600"/>
            </a:lvl4pPr>
            <a:lvl5pPr marL="2344420" indent="0">
              <a:buNone/>
              <a:defRPr sz="2600"/>
            </a:lvl5pPr>
            <a:lvl6pPr marL="2930525" indent="0">
              <a:buNone/>
              <a:defRPr sz="2600"/>
            </a:lvl6pPr>
            <a:lvl7pPr marL="3516630" indent="0">
              <a:buNone/>
              <a:defRPr sz="2600"/>
            </a:lvl7pPr>
            <a:lvl8pPr marL="4102735" indent="0">
              <a:buNone/>
              <a:defRPr sz="2600"/>
            </a:lvl8pPr>
            <a:lvl9pPr marL="4688840" indent="0">
              <a:buNone/>
              <a:defRPr sz="2600"/>
            </a:lvl9pPr>
          </a:lstStyle>
          <a:p>
            <a:pPr lvl="0"/>
            <a:endParaRPr lang="zh-CN" altLang="en-US" noProof="0">
              <a:sym typeface="方正兰亭粗黑_GBK" charset="-122"/>
            </a:endParaRPr>
          </a:p>
        </p:txBody>
      </p:sp>
      <p:sp>
        <p:nvSpPr>
          <p:cNvPr id="4" name="文本占位符 3"/>
          <p:cNvSpPr>
            <a:spLocks noGrp="1"/>
          </p:cNvSpPr>
          <p:nvPr>
            <p:ph type="body" sz="half" idx="2"/>
          </p:nvPr>
        </p:nvSpPr>
        <p:spPr>
          <a:xfrm>
            <a:off x="2389717" y="5368291"/>
            <a:ext cx="7315200" cy="803910"/>
          </a:xfrm>
        </p:spPr>
        <p:txBody>
          <a:bodyPr/>
          <a:lstStyle>
            <a:lvl1pPr marL="0" indent="0">
              <a:buNone/>
              <a:defRPr sz="1800"/>
            </a:lvl1pPr>
            <a:lvl2pPr marL="586105" indent="0">
              <a:buNone/>
              <a:defRPr sz="1500"/>
            </a:lvl2pPr>
            <a:lvl3pPr marL="1172210" indent="0">
              <a:buNone/>
              <a:defRPr sz="1300"/>
            </a:lvl3pPr>
            <a:lvl4pPr marL="1758315" indent="0">
              <a:buNone/>
              <a:defRPr sz="1200"/>
            </a:lvl4pPr>
            <a:lvl5pPr marL="2344420" indent="0">
              <a:buNone/>
              <a:defRPr sz="1200"/>
            </a:lvl5pPr>
            <a:lvl6pPr marL="2930525" indent="0">
              <a:buNone/>
              <a:defRPr sz="1200"/>
            </a:lvl6pPr>
            <a:lvl7pPr marL="3516630" indent="0">
              <a:buNone/>
              <a:defRPr sz="1200"/>
            </a:lvl7pPr>
            <a:lvl8pPr marL="4102735" indent="0">
              <a:buNone/>
              <a:defRPr sz="1200"/>
            </a:lvl8pPr>
            <a:lvl9pPr marL="4688840" indent="0">
              <a:buNone/>
              <a:defRPr sz="12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3049CAF-5FB0-4192-A914-3D3B301EEF20}" type="datetime1">
              <a:rPr lang="zh-CN" altLang="en-US"/>
            </a:fld>
            <a:endParaRPr lang="zh-CN" altLang="en-US" sz="23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9F799CA3-645E-470D-8200-09E85759D8B7}" type="slidenum">
              <a:rPr lang="zh-CN" altLang="en-US"/>
            </a:fld>
            <a:endParaRPr lang="zh-CN" altLang="en-US" sz="230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E347530-B114-4506-A7E4-F4F3703CE822}" type="datetime1">
              <a:rPr lang="zh-CN" altLang="en-US"/>
            </a:fld>
            <a:endParaRPr lang="zh-CN" altLang="en-US" sz="23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BA7473EA-9914-4B73-ACB7-5E0D3FCA2C8E}" type="slidenum">
              <a:rPr lang="zh-CN" altLang="en-US"/>
            </a:fld>
            <a:endParaRPr lang="zh-CN" altLang="en-US" sz="230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320"/>
            <a:ext cx="2743200" cy="585216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320"/>
            <a:ext cx="8026400" cy="58521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FD1C4A6-0C31-4C18-BC12-71DAA8375F6B}" type="datetime1">
              <a:rPr lang="zh-CN" altLang="en-US"/>
            </a:fld>
            <a:endParaRPr lang="zh-CN" altLang="en-US" sz="23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804A7C2-31A7-43BB-923E-B4DEABB12517}" type="slidenum">
              <a:rPr lang="zh-CN" altLang="en-US"/>
            </a:fld>
            <a:endParaRPr lang="zh-CN" altLang="en-US" sz="230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320"/>
            <a:ext cx="10972800" cy="1143000"/>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E831DA43-3054-4725-8D5C-A9A108156500}" type="datetime1">
              <a:rPr lang="zh-CN" altLang="en-US"/>
            </a:fld>
            <a:endParaRPr lang="zh-CN" altLang="en-US" sz="23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4436F59F-9115-4A79-BCE5-374D7FBB93A7}" type="slidenum">
              <a:rPr lang="zh-CN" altLang="en-US"/>
            </a:fld>
            <a:endParaRPr lang="zh-CN" altLang="en-US" sz="230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6" tIns="45719" rIns="91436" bIns="45719"/>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6" tIns="45719" rIns="91436" bIns="45719"/>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1"/>
            <a:ext cx="10363200" cy="1362076"/>
          </a:xfrm>
          <a:prstGeom prst="rect">
            <a:avLst/>
          </a:prstGeom>
        </p:spPr>
        <p:txBody>
          <a:bodyPr lIns="91436" tIns="45719" rIns="91436" bIns="45719"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lIns="91436" tIns="45719" rIns="91436" bIns="45719" anchor="b"/>
          <a:lstStyle>
            <a:lvl1pPr marL="0" indent="0">
              <a:buNone/>
              <a:defRPr sz="2100"/>
            </a:lvl1pPr>
            <a:lvl2pPr marL="457200" indent="0">
              <a:buNone/>
              <a:defRPr sz="1800"/>
            </a:lvl2pPr>
            <a:lvl3pPr marL="914400" indent="0">
              <a:buNone/>
              <a:defRPr sz="15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4"/>
            <a:ext cx="5386388"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4"/>
            <a:ext cx="5389563"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1"/>
            <a:ext cx="10363200" cy="1362076"/>
          </a:xfrm>
          <a:prstGeom prst="rect">
            <a:avLst/>
          </a:prstGeom>
        </p:spPr>
        <p:txBody>
          <a:bodyPr lIns="91436" tIns="45719" rIns="91436" bIns="45719"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lIns="91436" tIns="45719" rIns="91436" bIns="45719" anchor="b"/>
          <a:lstStyle>
            <a:lvl1pPr marL="0" indent="0">
              <a:buNone/>
              <a:defRPr sz="2100"/>
            </a:lvl1pPr>
            <a:lvl2pPr marL="457200" indent="0">
              <a:buNone/>
              <a:defRPr sz="1800"/>
            </a:lvl2pPr>
            <a:lvl3pPr marL="914400" indent="0">
              <a:buNone/>
              <a:defRPr sz="15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1"/>
            <a:ext cx="4011613" cy="1162050"/>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0"/>
            <a:ext cx="6815137" cy="5853113"/>
          </a:xfrm>
          <a:prstGeom prst="rect">
            <a:avLst/>
          </a:prstGeom>
        </p:spPr>
        <p:txBody>
          <a:bodyPr lIns="91436" tIns="45719" rIns="91436" bIns="45719"/>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1"/>
            <a:ext cx="4011613" cy="4691063"/>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6" tIns="45719" rIns="91436" bIns="45719"/>
          <a:lstStyle>
            <a:lvl1pPr marL="0" indent="0">
              <a:buNone/>
              <a:defRPr sz="3200"/>
            </a:lvl1pPr>
            <a:lvl2pPr marL="457200" indent="0">
              <a:buNone/>
              <a:defRPr sz="2800"/>
            </a:lvl2pPr>
            <a:lvl3pPr marL="914400" indent="0">
              <a:buNone/>
              <a:defRPr sz="2400"/>
            </a:lvl3pPr>
            <a:lvl4pPr marL="1371600" indent="0">
              <a:buNone/>
              <a:defRPr sz="2100"/>
            </a:lvl4pPr>
            <a:lvl5pPr marL="1828800" indent="0">
              <a:buNone/>
              <a:defRPr sz="2100"/>
            </a:lvl5pPr>
            <a:lvl6pPr marL="2286000" indent="0">
              <a:buNone/>
              <a:defRPr sz="2100"/>
            </a:lvl6pPr>
            <a:lvl7pPr marL="2743200" indent="0">
              <a:buNone/>
              <a:defRPr sz="2100"/>
            </a:lvl7pPr>
            <a:lvl8pPr marL="3200400" indent="0">
              <a:buNone/>
              <a:defRPr sz="2100"/>
            </a:lvl8pPr>
            <a:lvl9pPr marL="3657600" indent="0">
              <a:buNone/>
              <a:defRPr sz="21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lIns="91436" tIns="45719" rIns="91436" bIns="45719"/>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91436" tIns="45719" rIns="91436" bIns="45719"/>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1"/>
            <a:ext cx="10363200" cy="1362076"/>
          </a:xfrm>
          <a:prstGeom prst="rect">
            <a:avLst/>
          </a:prstGeom>
        </p:spPr>
        <p:txBody>
          <a:bodyPr lIns="91436" tIns="45719" rIns="91436" bIns="45719"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lIns="91436" tIns="45719" rIns="91436" bIns="45719" anchor="b"/>
          <a:lstStyle>
            <a:lvl1pPr marL="0" indent="0">
              <a:buNone/>
              <a:defRPr sz="2100"/>
            </a:lvl1pPr>
            <a:lvl2pPr marL="457200" indent="0">
              <a:buNone/>
              <a:defRPr sz="1800"/>
            </a:lvl2pPr>
            <a:lvl3pPr marL="914400" indent="0">
              <a:buNone/>
              <a:defRPr sz="15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lIns="91436" tIns="45719" rIns="91436" bIns="45719"/>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4"/>
            <a:ext cx="5386388"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4"/>
            <a:ext cx="5389563"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1"/>
            <a:ext cx="4011613" cy="1162050"/>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0"/>
            <a:ext cx="6815137" cy="5853113"/>
          </a:xfrm>
          <a:prstGeom prst="rect">
            <a:avLst/>
          </a:prstGeom>
        </p:spPr>
        <p:txBody>
          <a:bodyPr lIns="91436" tIns="45719" rIns="91436" bIns="45719"/>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1"/>
            <a:ext cx="4011613" cy="4691063"/>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6" tIns="45719" rIns="91436" bIns="45719"/>
          <a:lstStyle>
            <a:lvl1pPr marL="0" indent="0">
              <a:buNone/>
              <a:defRPr sz="3200"/>
            </a:lvl1pPr>
            <a:lvl2pPr marL="457200" indent="0">
              <a:buNone/>
              <a:defRPr sz="2800"/>
            </a:lvl2pPr>
            <a:lvl3pPr marL="914400" indent="0">
              <a:buNone/>
              <a:defRPr sz="2400"/>
            </a:lvl3pPr>
            <a:lvl4pPr marL="1371600" indent="0">
              <a:buNone/>
              <a:defRPr sz="2100"/>
            </a:lvl4pPr>
            <a:lvl5pPr marL="1828800" indent="0">
              <a:buNone/>
              <a:defRPr sz="2100"/>
            </a:lvl5pPr>
            <a:lvl6pPr marL="2286000" indent="0">
              <a:buNone/>
              <a:defRPr sz="2100"/>
            </a:lvl6pPr>
            <a:lvl7pPr marL="2743200" indent="0">
              <a:buNone/>
              <a:defRPr sz="2100"/>
            </a:lvl7pPr>
            <a:lvl8pPr marL="3200400" indent="0">
              <a:buNone/>
              <a:defRPr sz="2100"/>
            </a:lvl8pPr>
            <a:lvl9pPr marL="3657600" indent="0">
              <a:buNone/>
              <a:defRPr sz="21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lIns="91436" tIns="45719" rIns="91436" bIns="4571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lIns="91436" tIns="45719" rIns="91436" bIns="4571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4"/>
            <a:ext cx="5386388"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4"/>
            <a:ext cx="5389563" cy="639762"/>
          </a:xfrm>
          <a:prstGeom prst="rect">
            <a:avLst/>
          </a:prstGeom>
        </p:spPr>
        <p:txBody>
          <a:bodyPr lIns="91436" tIns="45719" rIns="91436" bIns="45719"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a:prstGeom prst="rect">
            <a:avLst/>
          </a:prstGeom>
        </p:spPr>
        <p:txBody>
          <a:bodyPr lIns="91436" tIns="45719" rIns="91436"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lIns="91436" tIns="45719" rIns="91436" bIns="45719"/>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1"/>
            <a:ext cx="4011613" cy="1162050"/>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0"/>
            <a:ext cx="6815137" cy="5853113"/>
          </a:xfrm>
          <a:prstGeom prst="rect">
            <a:avLst/>
          </a:prstGeom>
        </p:spPr>
        <p:txBody>
          <a:bodyPr lIns="91436" tIns="45719" rIns="91436" bIns="45719"/>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1"/>
            <a:ext cx="4011613" cy="4691063"/>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lIns="91436" tIns="45719" rIns="91436" bIns="45719"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lIns="91436" tIns="45719" rIns="91436" bIns="45719"/>
          <a:lstStyle>
            <a:lvl1pPr marL="0" indent="0">
              <a:buNone/>
              <a:defRPr sz="3200"/>
            </a:lvl1pPr>
            <a:lvl2pPr marL="457200" indent="0">
              <a:buNone/>
              <a:defRPr sz="2800"/>
            </a:lvl2pPr>
            <a:lvl3pPr marL="914400" indent="0">
              <a:buNone/>
              <a:defRPr sz="2400"/>
            </a:lvl3pPr>
            <a:lvl4pPr marL="1371600" indent="0">
              <a:buNone/>
              <a:defRPr sz="2100"/>
            </a:lvl4pPr>
            <a:lvl5pPr marL="1828800" indent="0">
              <a:buNone/>
              <a:defRPr sz="2100"/>
            </a:lvl5pPr>
            <a:lvl6pPr marL="2286000" indent="0">
              <a:buNone/>
              <a:defRPr sz="2100"/>
            </a:lvl6pPr>
            <a:lvl7pPr marL="2743200" indent="0">
              <a:buNone/>
              <a:defRPr sz="2100"/>
            </a:lvl7pPr>
            <a:lvl8pPr marL="3200400" indent="0">
              <a:buNone/>
              <a:defRPr sz="2100"/>
            </a:lvl8pPr>
            <a:lvl9pPr marL="3657600" indent="0">
              <a:buNone/>
              <a:defRPr sz="21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lIns="91436" tIns="45719" rIns="91436" bIns="45719"/>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2"/>
          <p:cNvSpPr>
            <a:spLocks noChangeArrowheads="1"/>
          </p:cNvSpPr>
          <p:nvPr userDrawn="1"/>
        </p:nvSpPr>
        <p:spPr bwMode="auto">
          <a:xfrm>
            <a:off x="0" y="854075"/>
            <a:ext cx="12193588" cy="115888"/>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9" name="椭圆 14"/>
          <p:cNvSpPr>
            <a:spLocks noChangeArrowheads="1"/>
          </p:cNvSpPr>
          <p:nvPr userDrawn="1"/>
        </p:nvSpPr>
        <p:spPr bwMode="auto">
          <a:xfrm>
            <a:off x="803275" y="866775"/>
            <a:ext cx="87313" cy="87313"/>
          </a:xfrm>
          <a:prstGeom prst="ellipse">
            <a:avLst/>
          </a:prstGeom>
          <a:solidFill>
            <a:srgbClr val="F6F6F6"/>
          </a:solidFill>
          <a:ln>
            <a:noFill/>
          </a:ln>
          <a:extLst>
            <a:ext uri="{91240B29-F687-4F45-9708-019B960494DF}">
              <a14:hiddenLine xmlns:a14="http://schemas.microsoft.com/office/drawing/2010/main" w="25400">
                <a:solidFill>
                  <a:srgbClr val="395E8A"/>
                </a:solidFill>
                <a:bevel/>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31" name="矩形 16"/>
          <p:cNvSpPr>
            <a:spLocks noChangeArrowheads="1"/>
          </p:cNvSpPr>
          <p:nvPr userDrawn="1"/>
        </p:nvSpPr>
        <p:spPr bwMode="auto">
          <a:xfrm>
            <a:off x="10842625" y="6518275"/>
            <a:ext cx="1263015" cy="37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p>
            <a:pPr algn="ctr"/>
            <a:r>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t> 第</a:t>
            </a:r>
            <a:fld id="{7C106AB5-2059-4BF3-9AE8-E89C3F599011}" type="slidenum">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fld>
            <a:r>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t>页 </a:t>
            </a:r>
            <a:endPar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endParaRPr>
          </a:p>
        </p:txBody>
      </p:sp>
      <p:grpSp>
        <p:nvGrpSpPr>
          <p:cNvPr id="4" name="组合 3"/>
          <p:cNvGrpSpPr/>
          <p:nvPr userDrawn="1"/>
        </p:nvGrpSpPr>
        <p:grpSpPr>
          <a:xfrm>
            <a:off x="596424" y="292735"/>
            <a:ext cx="501015" cy="358775"/>
            <a:chOff x="3870" y="-653"/>
            <a:chExt cx="1035" cy="740"/>
          </a:xfrm>
        </p:grpSpPr>
        <p:sp>
          <p:nvSpPr>
            <p:cNvPr id="6" name="矩形 5"/>
            <p:cNvSpPr/>
            <p:nvPr/>
          </p:nvSpPr>
          <p:spPr>
            <a:xfrm rot="2700000">
              <a:off x="3870" y="-653"/>
              <a:ext cx="740" cy="740"/>
            </a:xfrm>
            <a:prstGeom prst="rect">
              <a:avLst/>
            </a:prstGeom>
            <a:noFill/>
            <a:ln w="9525" cap="flat" cmpd="sng" algn="ctr">
              <a:solidFill>
                <a:srgbClr val="004178"/>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rot="2700000">
              <a:off x="4165" y="-653"/>
              <a:ext cx="740" cy="740"/>
            </a:xfrm>
            <a:prstGeom prst="rect">
              <a:avLst/>
            </a:prstGeom>
            <a:solidFill>
              <a:srgbClr val="004178"/>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3130" indent="-91313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680" indent="-28448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730" indent="-22733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9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4pPr>
      <a:lvl5pPr marL="20561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ctr" anchorCtr="0" compatLnSpc="1"/>
          <a:lstStyle/>
          <a:p>
            <a:pPr lvl="0"/>
            <a:r>
              <a:rPr lang="zh-CN">
                <a:sym typeface="方正兰亭粗黑_GBK"/>
              </a:rPr>
              <a:t>单击此处编辑母版标题样式</a:t>
            </a:r>
            <a:endParaRPr lang="zh-CN">
              <a:sym typeface="方正兰亭粗黑_GBK"/>
            </a:endParaRP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t" anchorCtr="0" compatLnSpc="1"/>
          <a:lstStyle/>
          <a:p>
            <a:pPr lvl="0"/>
            <a:r>
              <a:rPr lang="zh-CN">
                <a:sym typeface="方正兰亭粗黑_GBK"/>
              </a:rPr>
              <a:t>单击此处编辑母版文本样式</a:t>
            </a:r>
            <a:endParaRPr lang="zh-CN">
              <a:sym typeface="方正兰亭粗黑_GBK"/>
            </a:endParaRPr>
          </a:p>
          <a:p>
            <a:pPr lvl="1"/>
            <a:r>
              <a:rPr lang="zh-CN">
                <a:sym typeface="方正兰亭粗黑_GBK"/>
              </a:rPr>
              <a:t>第二级</a:t>
            </a:r>
            <a:endParaRPr lang="zh-CN">
              <a:sym typeface="方正兰亭粗黑_GBK"/>
            </a:endParaRPr>
          </a:p>
          <a:p>
            <a:pPr lvl="2"/>
            <a:r>
              <a:rPr lang="zh-CN">
                <a:sym typeface="方正兰亭粗黑_GBK"/>
              </a:rPr>
              <a:t>第三级</a:t>
            </a:r>
            <a:endParaRPr lang="zh-CN">
              <a:sym typeface="方正兰亭粗黑_GBK"/>
            </a:endParaRPr>
          </a:p>
          <a:p>
            <a:pPr lvl="3"/>
            <a:r>
              <a:rPr lang="zh-CN">
                <a:sym typeface="方正兰亭粗黑_GBK"/>
              </a:rPr>
              <a:t>第四级</a:t>
            </a:r>
            <a:endParaRPr lang="zh-CN">
              <a:sym typeface="方正兰亭粗黑_GBK"/>
            </a:endParaRPr>
          </a:p>
          <a:p>
            <a:pPr lvl="4"/>
            <a:r>
              <a:rPr lang="zh-CN">
                <a:sym typeface="方正兰亭粗黑_GBK"/>
              </a:rPr>
              <a:t>第五级</a:t>
            </a:r>
            <a:endParaRPr lang="zh-CN">
              <a:sym typeface="方正兰亭粗黑_GBK"/>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ctr" anchorCtr="0" compatLnSpc="1"/>
          <a:lstStyle>
            <a:lvl1pPr>
              <a:defRPr sz="1500">
                <a:solidFill>
                  <a:srgbClr val="898989"/>
                </a:solidFill>
              </a:defRPr>
            </a:lvl1pPr>
          </a:lstStyle>
          <a:p>
            <a:pPr>
              <a:defRPr/>
            </a:pPr>
            <a:fld id="{5F04F06B-DDD9-4052-B472-7102FD27E886}" type="datetime1">
              <a:rPr lang="zh-CN" altLang="en-US"/>
            </a:fld>
            <a:endParaRPr lang="zh-CN" altLang="en-US" sz="2300">
              <a:solidFill>
                <a:srgbClr val="000000"/>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ctr" anchorCtr="0" compatLnSpc="1"/>
          <a:lstStyle>
            <a:lvl1pPr algn="ctr">
              <a:defRPr sz="15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ctr" anchorCtr="0" compatLnSpc="1"/>
          <a:lstStyle>
            <a:lvl1pPr algn="r">
              <a:defRPr sz="1500">
                <a:solidFill>
                  <a:srgbClr val="898989"/>
                </a:solidFill>
              </a:defRPr>
            </a:lvl1pPr>
          </a:lstStyle>
          <a:p>
            <a:pPr>
              <a:defRPr/>
            </a:pPr>
            <a:fld id="{DD2BF808-9913-455B-9434-C2031E127397}" type="slidenum">
              <a:rPr lang="zh-CN" altLang="en-US"/>
            </a:fld>
            <a:endParaRPr lang="zh-CN" altLang="en-US" sz="2300">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1171575" indent="-1171575" algn="ctr" rtl="0" eaLnBrk="0" fontAlgn="base" hangingPunct="0">
        <a:spcBef>
          <a:spcPct val="0"/>
        </a:spcBef>
        <a:spcAft>
          <a:spcPct val="0"/>
        </a:spcAft>
        <a:defRPr sz="5600">
          <a:solidFill>
            <a:schemeClr val="tx1"/>
          </a:solidFill>
          <a:latin typeface="+mj-lt"/>
          <a:ea typeface="+mj-ea"/>
          <a:cs typeface="+mj-cs"/>
          <a:sym typeface="方正兰亭粗黑_GBK"/>
        </a:defRPr>
      </a:lvl1pPr>
      <a:lvl2pPr marL="1171575" indent="-1171575" algn="ctr" rtl="0" eaLnBrk="0" fontAlgn="base" hangingPunct="0">
        <a:spcBef>
          <a:spcPct val="0"/>
        </a:spcBef>
        <a:spcAft>
          <a:spcPct val="0"/>
        </a:spcAft>
        <a:defRPr sz="5600">
          <a:solidFill>
            <a:schemeClr val="tx1"/>
          </a:solidFill>
          <a:latin typeface="方正兰亭粗黑_GBK" charset="-122"/>
          <a:ea typeface="宋体" panose="02010600030101010101" pitchFamily="2" charset="-122"/>
          <a:sym typeface="方正兰亭粗黑_GBK"/>
        </a:defRPr>
      </a:lvl2pPr>
      <a:lvl3pPr marL="1171575" indent="-1171575" algn="ctr" rtl="0" eaLnBrk="0" fontAlgn="base" hangingPunct="0">
        <a:spcBef>
          <a:spcPct val="0"/>
        </a:spcBef>
        <a:spcAft>
          <a:spcPct val="0"/>
        </a:spcAft>
        <a:defRPr sz="5600">
          <a:solidFill>
            <a:schemeClr val="tx1"/>
          </a:solidFill>
          <a:latin typeface="方正兰亭粗黑_GBK" charset="-122"/>
          <a:ea typeface="宋体" panose="02010600030101010101" pitchFamily="2" charset="-122"/>
          <a:sym typeface="方正兰亭粗黑_GBK"/>
        </a:defRPr>
      </a:lvl3pPr>
      <a:lvl4pPr marL="1171575" indent="-1171575" algn="ctr" rtl="0" eaLnBrk="0" fontAlgn="base" hangingPunct="0">
        <a:spcBef>
          <a:spcPct val="0"/>
        </a:spcBef>
        <a:spcAft>
          <a:spcPct val="0"/>
        </a:spcAft>
        <a:defRPr sz="5600">
          <a:solidFill>
            <a:schemeClr val="tx1"/>
          </a:solidFill>
          <a:latin typeface="方正兰亭粗黑_GBK" charset="-122"/>
          <a:ea typeface="宋体" panose="02010600030101010101" pitchFamily="2" charset="-122"/>
          <a:sym typeface="方正兰亭粗黑_GBK"/>
        </a:defRPr>
      </a:lvl4pPr>
      <a:lvl5pPr marL="1171575" indent="-1171575" algn="ctr" rtl="0" eaLnBrk="0" fontAlgn="base" hangingPunct="0">
        <a:spcBef>
          <a:spcPct val="0"/>
        </a:spcBef>
        <a:spcAft>
          <a:spcPct val="0"/>
        </a:spcAft>
        <a:defRPr sz="5600">
          <a:solidFill>
            <a:schemeClr val="tx1"/>
          </a:solidFill>
          <a:latin typeface="方正兰亭粗黑_GBK" charset="-122"/>
          <a:ea typeface="宋体" panose="02010600030101010101" pitchFamily="2" charset="-122"/>
          <a:sym typeface="方正兰亭粗黑_GBK"/>
        </a:defRPr>
      </a:lvl5pPr>
      <a:lvl6pPr marL="1758315" indent="-1172210" algn="ctr" rtl="0" fontAlgn="base">
        <a:spcBef>
          <a:spcPct val="0"/>
        </a:spcBef>
        <a:spcAft>
          <a:spcPct val="0"/>
        </a:spcAft>
        <a:defRPr sz="5600">
          <a:solidFill>
            <a:schemeClr val="tx1"/>
          </a:solidFill>
          <a:latin typeface="方正兰亭粗黑_GBK" charset="-122"/>
          <a:ea typeface="宋体" panose="02010600030101010101" pitchFamily="2" charset="-122"/>
          <a:sym typeface="方正兰亭粗黑_GBK" charset="-122"/>
        </a:defRPr>
      </a:lvl6pPr>
      <a:lvl7pPr marL="2344420" indent="-1172210" algn="ctr" rtl="0" fontAlgn="base">
        <a:spcBef>
          <a:spcPct val="0"/>
        </a:spcBef>
        <a:spcAft>
          <a:spcPct val="0"/>
        </a:spcAft>
        <a:defRPr sz="5600">
          <a:solidFill>
            <a:schemeClr val="tx1"/>
          </a:solidFill>
          <a:latin typeface="方正兰亭粗黑_GBK" charset="-122"/>
          <a:ea typeface="宋体" panose="02010600030101010101" pitchFamily="2" charset="-122"/>
          <a:sym typeface="方正兰亭粗黑_GBK" charset="-122"/>
        </a:defRPr>
      </a:lvl7pPr>
      <a:lvl8pPr marL="2930525" indent="-1172210" algn="ctr" rtl="0" fontAlgn="base">
        <a:spcBef>
          <a:spcPct val="0"/>
        </a:spcBef>
        <a:spcAft>
          <a:spcPct val="0"/>
        </a:spcAft>
        <a:defRPr sz="5600">
          <a:solidFill>
            <a:schemeClr val="tx1"/>
          </a:solidFill>
          <a:latin typeface="方正兰亭粗黑_GBK" charset="-122"/>
          <a:ea typeface="宋体" panose="02010600030101010101" pitchFamily="2" charset="-122"/>
          <a:sym typeface="方正兰亭粗黑_GBK" charset="-122"/>
        </a:defRPr>
      </a:lvl8pPr>
      <a:lvl9pPr marL="3516630" indent="-1172210" algn="ctr" rtl="0" fontAlgn="base">
        <a:spcBef>
          <a:spcPct val="0"/>
        </a:spcBef>
        <a:spcAft>
          <a:spcPct val="0"/>
        </a:spcAft>
        <a:defRPr sz="5600">
          <a:solidFill>
            <a:schemeClr val="tx1"/>
          </a:solidFill>
          <a:latin typeface="方正兰亭粗黑_GBK" charset="-122"/>
          <a:ea typeface="宋体" panose="02010600030101010101" pitchFamily="2" charset="-122"/>
          <a:sym typeface="方正兰亭粗黑_GBK" charset="-122"/>
        </a:defRPr>
      </a:lvl9pPr>
    </p:titleStyle>
    <p:bodyStyle>
      <a:lvl1pPr marL="438150" indent="-438150" algn="l" rtl="0" eaLnBrk="0" fontAlgn="base" hangingPunct="0">
        <a:spcBef>
          <a:spcPct val="20000"/>
        </a:spcBef>
        <a:spcAft>
          <a:spcPct val="0"/>
        </a:spcAft>
        <a:buFont typeface="Arial" panose="020B0604020202020204" pitchFamily="34" charset="0"/>
        <a:buChar char="•"/>
        <a:defRPr sz="4100">
          <a:solidFill>
            <a:schemeClr val="tx1"/>
          </a:solidFill>
          <a:latin typeface="+mn-lt"/>
          <a:ea typeface="+mn-ea"/>
          <a:cs typeface="+mn-cs"/>
          <a:sym typeface="方正兰亭粗黑_GBK"/>
        </a:defRPr>
      </a:lvl1pPr>
      <a:lvl2pPr marL="951230" indent="-365125" algn="l" rtl="0" eaLnBrk="0" fontAlgn="base" hangingPunct="0">
        <a:spcBef>
          <a:spcPct val="20000"/>
        </a:spcBef>
        <a:spcAft>
          <a:spcPct val="0"/>
        </a:spcAft>
        <a:buFont typeface="Arial" panose="020B0604020202020204" pitchFamily="34" charset="0"/>
        <a:buChar char="–"/>
        <a:defRPr sz="3600">
          <a:solidFill>
            <a:schemeClr val="tx1"/>
          </a:solidFill>
          <a:latin typeface="+mn-lt"/>
          <a:ea typeface="+mn-ea"/>
          <a:sym typeface="方正兰亭粗黑_GBK"/>
        </a:defRPr>
      </a:lvl2pPr>
      <a:lvl3pPr marL="1465580" indent="-292100" algn="l" rtl="0" eaLnBrk="0" fontAlgn="base" hangingPunct="0">
        <a:spcBef>
          <a:spcPct val="20000"/>
        </a:spcBef>
        <a:spcAft>
          <a:spcPct val="0"/>
        </a:spcAft>
        <a:buFont typeface="Arial" panose="020B0604020202020204" pitchFamily="34" charset="0"/>
        <a:buChar char="•"/>
        <a:defRPr sz="3100">
          <a:solidFill>
            <a:schemeClr val="tx1"/>
          </a:solidFill>
          <a:latin typeface="+mn-lt"/>
          <a:ea typeface="+mn-ea"/>
          <a:sym typeface="方正兰亭粗黑_GBK"/>
        </a:defRPr>
      </a:lvl3pPr>
      <a:lvl4pPr marL="2051050" indent="-29210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方正兰亭粗黑_GBK"/>
        </a:defRPr>
      </a:lvl4pPr>
      <a:lvl5pPr marL="2637155" indent="-29210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方正兰亭粗黑_GBK"/>
        </a:defRPr>
      </a:lvl5pPr>
      <a:lvl6pPr marL="3223895" indent="-293370" algn="l" rtl="0" fontAlgn="base">
        <a:spcBef>
          <a:spcPct val="20000"/>
        </a:spcBef>
        <a:spcAft>
          <a:spcPct val="0"/>
        </a:spcAft>
        <a:buFont typeface="Arial" panose="020B0604020202020204" pitchFamily="34" charset="0"/>
        <a:buChar char="»"/>
        <a:defRPr sz="2600">
          <a:solidFill>
            <a:schemeClr val="tx1"/>
          </a:solidFill>
          <a:latin typeface="+mn-lt"/>
          <a:ea typeface="+mn-ea"/>
          <a:sym typeface="方正兰亭粗黑_GBK" charset="-122"/>
        </a:defRPr>
      </a:lvl6pPr>
      <a:lvl7pPr marL="3810000" indent="-293370" algn="l" rtl="0" fontAlgn="base">
        <a:spcBef>
          <a:spcPct val="20000"/>
        </a:spcBef>
        <a:spcAft>
          <a:spcPct val="0"/>
        </a:spcAft>
        <a:buFont typeface="Arial" panose="020B0604020202020204" pitchFamily="34" charset="0"/>
        <a:buChar char="»"/>
        <a:defRPr sz="2600">
          <a:solidFill>
            <a:schemeClr val="tx1"/>
          </a:solidFill>
          <a:latin typeface="+mn-lt"/>
          <a:ea typeface="+mn-ea"/>
          <a:sym typeface="方正兰亭粗黑_GBK" charset="-122"/>
        </a:defRPr>
      </a:lvl7pPr>
      <a:lvl8pPr marL="4396105" indent="-293370" algn="l" rtl="0" fontAlgn="base">
        <a:spcBef>
          <a:spcPct val="20000"/>
        </a:spcBef>
        <a:spcAft>
          <a:spcPct val="0"/>
        </a:spcAft>
        <a:buFont typeface="Arial" panose="020B0604020202020204" pitchFamily="34" charset="0"/>
        <a:buChar char="»"/>
        <a:defRPr sz="2600">
          <a:solidFill>
            <a:schemeClr val="tx1"/>
          </a:solidFill>
          <a:latin typeface="+mn-lt"/>
          <a:ea typeface="+mn-ea"/>
          <a:sym typeface="方正兰亭粗黑_GBK" charset="-122"/>
        </a:defRPr>
      </a:lvl8pPr>
      <a:lvl9pPr marL="4982210" indent="-293370" algn="l" rtl="0" fontAlgn="base">
        <a:spcBef>
          <a:spcPct val="20000"/>
        </a:spcBef>
        <a:spcAft>
          <a:spcPct val="0"/>
        </a:spcAft>
        <a:buFont typeface="Arial" panose="020B0604020202020204" pitchFamily="34" charset="0"/>
        <a:buChar char="»"/>
        <a:defRPr sz="2600">
          <a:solidFill>
            <a:schemeClr val="tx1"/>
          </a:solidFill>
          <a:latin typeface="+mn-lt"/>
          <a:ea typeface="+mn-ea"/>
          <a:sym typeface="方正兰亭粗黑_GBK" charset="-122"/>
        </a:defRPr>
      </a:lvl9pPr>
    </p:bodyStyle>
    <p:otherStyle>
      <a:defPPr>
        <a:defRPr lang="zh-CN"/>
      </a:defPPr>
      <a:lvl1pPr marL="0" algn="l" defTabSz="1172210" rtl="0" eaLnBrk="1" latinLnBrk="0" hangingPunct="1">
        <a:defRPr sz="2300" kern="1200">
          <a:solidFill>
            <a:schemeClr val="tx1"/>
          </a:solidFill>
          <a:latin typeface="+mn-lt"/>
          <a:ea typeface="+mn-ea"/>
          <a:cs typeface="+mn-cs"/>
        </a:defRPr>
      </a:lvl1pPr>
      <a:lvl2pPr marL="586105" algn="l" defTabSz="1172210" rtl="0" eaLnBrk="1" latinLnBrk="0" hangingPunct="1">
        <a:defRPr sz="2300" kern="1200">
          <a:solidFill>
            <a:schemeClr val="tx1"/>
          </a:solidFill>
          <a:latin typeface="+mn-lt"/>
          <a:ea typeface="+mn-ea"/>
          <a:cs typeface="+mn-cs"/>
        </a:defRPr>
      </a:lvl2pPr>
      <a:lvl3pPr marL="1172210" algn="l" defTabSz="1172210" rtl="0" eaLnBrk="1" latinLnBrk="0" hangingPunct="1">
        <a:defRPr sz="2300" kern="1200">
          <a:solidFill>
            <a:schemeClr val="tx1"/>
          </a:solidFill>
          <a:latin typeface="+mn-lt"/>
          <a:ea typeface="+mn-ea"/>
          <a:cs typeface="+mn-cs"/>
        </a:defRPr>
      </a:lvl3pPr>
      <a:lvl4pPr marL="1758315" algn="l" defTabSz="1172210" rtl="0" eaLnBrk="1" latinLnBrk="0" hangingPunct="1">
        <a:defRPr sz="2300" kern="1200">
          <a:solidFill>
            <a:schemeClr val="tx1"/>
          </a:solidFill>
          <a:latin typeface="+mn-lt"/>
          <a:ea typeface="+mn-ea"/>
          <a:cs typeface="+mn-cs"/>
        </a:defRPr>
      </a:lvl4pPr>
      <a:lvl5pPr marL="2344420" algn="l" defTabSz="1172210" rtl="0" eaLnBrk="1" latinLnBrk="0" hangingPunct="1">
        <a:defRPr sz="2300" kern="1200">
          <a:solidFill>
            <a:schemeClr val="tx1"/>
          </a:solidFill>
          <a:latin typeface="+mn-lt"/>
          <a:ea typeface="+mn-ea"/>
          <a:cs typeface="+mn-cs"/>
        </a:defRPr>
      </a:lvl5pPr>
      <a:lvl6pPr marL="2930525" algn="l" defTabSz="1172210" rtl="0" eaLnBrk="1" latinLnBrk="0" hangingPunct="1">
        <a:defRPr sz="2300" kern="1200">
          <a:solidFill>
            <a:schemeClr val="tx1"/>
          </a:solidFill>
          <a:latin typeface="+mn-lt"/>
          <a:ea typeface="+mn-ea"/>
          <a:cs typeface="+mn-cs"/>
        </a:defRPr>
      </a:lvl6pPr>
      <a:lvl7pPr marL="3516630" algn="l" defTabSz="1172210" rtl="0" eaLnBrk="1" latinLnBrk="0" hangingPunct="1">
        <a:defRPr sz="2300" kern="1200">
          <a:solidFill>
            <a:schemeClr val="tx1"/>
          </a:solidFill>
          <a:latin typeface="+mn-lt"/>
          <a:ea typeface="+mn-ea"/>
          <a:cs typeface="+mn-cs"/>
        </a:defRPr>
      </a:lvl7pPr>
      <a:lvl8pPr marL="4102735" algn="l" defTabSz="1172210" rtl="0" eaLnBrk="1" latinLnBrk="0" hangingPunct="1">
        <a:defRPr sz="2300" kern="1200">
          <a:solidFill>
            <a:schemeClr val="tx1"/>
          </a:solidFill>
          <a:latin typeface="+mn-lt"/>
          <a:ea typeface="+mn-ea"/>
          <a:cs typeface="+mn-cs"/>
        </a:defRPr>
      </a:lvl8pPr>
      <a:lvl9pPr marL="4688840" algn="l" defTabSz="1172210" rtl="0" eaLnBrk="1" latinLnBrk="0" hangingPunct="1">
        <a:defRPr sz="2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矩形 2"/>
          <p:cNvSpPr>
            <a:spLocks noChangeArrowheads="1"/>
          </p:cNvSpPr>
          <p:nvPr/>
        </p:nvSpPr>
        <p:spPr bwMode="auto">
          <a:xfrm>
            <a:off x="0" y="854075"/>
            <a:ext cx="12193588" cy="115888"/>
          </a:xfrm>
          <a:prstGeom prst="rect">
            <a:avLst/>
          </a:prstGeom>
          <a:solidFill>
            <a:srgbClr val="A5A5A5"/>
          </a:solidFill>
          <a:ln>
            <a:noFill/>
          </a:ln>
          <a:extLst>
            <a:ext uri="{91240B29-F687-4F45-9708-019B960494DF}">
              <a14:hiddenLine xmlns:a14="http://schemas.microsoft.com/office/drawing/2010/main" w="25400">
                <a:solidFill>
                  <a:srgbClr val="395E8A"/>
                </a:solidFill>
                <a:bevel/>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燕尾形 1"/>
          <p:cNvSpPr>
            <a:spLocks noChangeArrowheads="1"/>
          </p:cNvSpPr>
          <p:nvPr/>
        </p:nvSpPr>
        <p:spPr bwMode="auto">
          <a:xfrm>
            <a:off x="11701463" y="908050"/>
            <a:ext cx="215900" cy="431800"/>
          </a:xfrm>
          <a:prstGeom prst="chevron">
            <a:avLst>
              <a:gd name="adj" fmla="val 50000"/>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燕尾形 9"/>
          <p:cNvSpPr>
            <a:spLocks noChangeArrowheads="1"/>
          </p:cNvSpPr>
          <p:nvPr/>
        </p:nvSpPr>
        <p:spPr bwMode="auto">
          <a:xfrm>
            <a:off x="11853863" y="908050"/>
            <a:ext cx="215900" cy="431800"/>
          </a:xfrm>
          <a:prstGeom prst="chevron">
            <a:avLst>
              <a:gd name="adj" fmla="val 50000"/>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7" name="椭圆 14"/>
          <p:cNvSpPr>
            <a:spLocks noChangeArrowheads="1"/>
          </p:cNvSpPr>
          <p:nvPr/>
        </p:nvSpPr>
        <p:spPr bwMode="auto">
          <a:xfrm>
            <a:off x="803275" y="866775"/>
            <a:ext cx="87313" cy="87313"/>
          </a:xfrm>
          <a:prstGeom prst="ellipse">
            <a:avLst/>
          </a:prstGeom>
          <a:solidFill>
            <a:srgbClr val="F6F6F6"/>
          </a:solidFill>
          <a:ln>
            <a:noFill/>
          </a:ln>
          <a:extLst>
            <a:ext uri="{91240B29-F687-4F45-9708-019B960494DF}">
              <a14:hiddenLine xmlns:a14="http://schemas.microsoft.com/office/drawing/2010/main" w="25400">
                <a:solidFill>
                  <a:srgbClr val="395E8A"/>
                </a:solidFill>
                <a:bevel/>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14"/>
          <p:cNvSpPr>
            <a:spLocks noChangeAspect="1" noChangeArrowheads="1"/>
          </p:cNvSpPr>
          <p:nvPr/>
        </p:nvSpPr>
        <p:spPr bwMode="auto">
          <a:xfrm>
            <a:off x="565150" y="188913"/>
            <a:ext cx="563563" cy="719137"/>
          </a:xfrm>
          <a:custGeom>
            <a:avLst/>
            <a:gdLst>
              <a:gd name="T0" fmla="*/ 281782 w 683568"/>
              <a:gd name="T1" fmla="*/ 0 h 864094"/>
              <a:gd name="T2" fmla="*/ 563563 w 683568"/>
              <a:gd name="T3" fmla="*/ 284448 h 864094"/>
              <a:gd name="T4" fmla="*/ 475855 w 683568"/>
              <a:gd name="T5" fmla="*/ 489894 h 864094"/>
              <a:gd name="T6" fmla="*/ 281627 w 683568"/>
              <a:gd name="T7" fmla="*/ 719137 h 864094"/>
              <a:gd name="T8" fmla="*/ 86658 w 683568"/>
              <a:gd name="T9" fmla="*/ 489019 h 864094"/>
              <a:gd name="T10" fmla="*/ 49349 w 683568"/>
              <a:gd name="T11" fmla="*/ 444983 h 864094"/>
              <a:gd name="T12" fmla="*/ 48894 w 683568"/>
              <a:gd name="T13" fmla="*/ 444447 h 864094"/>
              <a:gd name="T14" fmla="*/ 48910 w 683568"/>
              <a:gd name="T15" fmla="*/ 444447 h 864094"/>
              <a:gd name="T16" fmla="*/ 0 w 683568"/>
              <a:gd name="T17" fmla="*/ 284448 h 864094"/>
              <a:gd name="T18" fmla="*/ 281782 w 683568"/>
              <a:gd name="T19" fmla="*/ 0 h 8640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3568"/>
              <a:gd name="T31" fmla="*/ 0 h 864094"/>
              <a:gd name="T32" fmla="*/ 683568 w 683568"/>
              <a:gd name="T33" fmla="*/ 864094 h 8640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004178"/>
          </a:solidFill>
          <a:ln>
            <a:noFill/>
          </a:ln>
          <a:extLst>
            <a:ext uri="{91240B29-F687-4F45-9708-019B960494DF}">
              <a14:hiddenLine xmlns:a14="http://schemas.microsoft.com/office/drawing/2010/main" w="9525">
                <a:solidFill>
                  <a:srgbClr val="000000"/>
                </a:solidFill>
                <a:round/>
              </a14:hiddenLine>
            </a:ext>
          </a:extLst>
        </p:spPr>
        <p:txBody>
          <a:bodyPr lIns="91436" tIns="45719" rIns="91436" bIns="45719" anchor="ctr"/>
          <a:lstStyle/>
          <a:p>
            <a:endParaRPr lang="zh-CN" altLang="en-US"/>
          </a:p>
        </p:txBody>
      </p:sp>
      <p:sp>
        <p:nvSpPr>
          <p:cNvPr id="3079" name="矩形 16"/>
          <p:cNvSpPr>
            <a:spLocks noChangeArrowheads="1"/>
          </p:cNvSpPr>
          <p:nvPr/>
        </p:nvSpPr>
        <p:spPr bwMode="auto">
          <a:xfrm>
            <a:off x="409575" y="279400"/>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p>
            <a:pPr algn="ctr"/>
            <a:r>
              <a:rPr lang="zh-CN" altLang="en-US">
                <a:solidFill>
                  <a:srgbClr val="3F3F3F"/>
                </a:solidFill>
                <a:latin typeface="Arial Unicode MS" pitchFamily="34" charset="-122"/>
                <a:ea typeface="Arial Unicode MS" pitchFamily="34" charset="-122"/>
                <a:cs typeface="Arial Unicode MS" pitchFamily="34" charset="-122"/>
                <a:sym typeface="Arial Unicode MS" pitchFamily="34" charset="-122"/>
              </a:rPr>
              <a:t> </a:t>
            </a:r>
            <a:fld id="{A435FF98-94A7-4617-B2EF-B05D0C45DC4B}" type="slidenum">
              <a:rPr lang="zh-CN" altLang="en-US">
                <a:solidFill>
                  <a:srgbClr val="FFFFFF"/>
                </a:solidFill>
                <a:latin typeface="Arial Unicode MS" pitchFamily="34" charset="-122"/>
                <a:ea typeface="Arial Unicode MS" pitchFamily="34" charset="-122"/>
                <a:cs typeface="Arial Unicode MS" pitchFamily="34" charset="-122"/>
                <a:sym typeface="Arial Unicode MS" pitchFamily="34" charset="-122"/>
              </a:rPr>
            </a:fld>
            <a:r>
              <a:rPr lang="zh-CN" altLang="en-US">
                <a:solidFill>
                  <a:srgbClr val="3F3F3F"/>
                </a:solidFill>
                <a:latin typeface="Arial Unicode MS" pitchFamily="34" charset="-122"/>
                <a:ea typeface="Arial Unicode MS" pitchFamily="34" charset="-122"/>
                <a:cs typeface="Arial Unicode MS" pitchFamily="34" charset="-122"/>
                <a:sym typeface="Arial Unicode MS" pitchFamily="34" charset="-122"/>
              </a:rPr>
              <a:t>  </a:t>
            </a:r>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913130" indent="-91313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680" indent="-28448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730" indent="-22733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9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4pPr>
      <a:lvl5pPr marL="20561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2"/>
          <p:cNvSpPr>
            <a:spLocks noChangeArrowheads="1"/>
          </p:cNvSpPr>
          <p:nvPr userDrawn="1"/>
        </p:nvSpPr>
        <p:spPr bwMode="auto">
          <a:xfrm>
            <a:off x="0" y="854075"/>
            <a:ext cx="12193588" cy="115888"/>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9" name="椭圆 14"/>
          <p:cNvSpPr>
            <a:spLocks noChangeArrowheads="1"/>
          </p:cNvSpPr>
          <p:nvPr userDrawn="1"/>
        </p:nvSpPr>
        <p:spPr bwMode="auto">
          <a:xfrm>
            <a:off x="803275" y="866775"/>
            <a:ext cx="87313" cy="87313"/>
          </a:xfrm>
          <a:prstGeom prst="ellipse">
            <a:avLst/>
          </a:prstGeom>
          <a:solidFill>
            <a:srgbClr val="F6F6F6"/>
          </a:solidFill>
          <a:ln>
            <a:noFill/>
          </a:ln>
          <a:extLst>
            <a:ext uri="{91240B29-F687-4F45-9708-019B960494DF}">
              <a14:hiddenLine xmlns:a14="http://schemas.microsoft.com/office/drawing/2010/main" w="25400">
                <a:solidFill>
                  <a:srgbClr val="395E8A"/>
                </a:solidFill>
                <a:bevel/>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31" name="矩形 16"/>
          <p:cNvSpPr>
            <a:spLocks noChangeArrowheads="1"/>
          </p:cNvSpPr>
          <p:nvPr userDrawn="1"/>
        </p:nvSpPr>
        <p:spPr bwMode="auto">
          <a:xfrm>
            <a:off x="10842625" y="6518275"/>
            <a:ext cx="1263015" cy="37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p>
            <a:pPr algn="ctr"/>
            <a:r>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t> 第</a:t>
            </a:r>
            <a:fld id="{7C106AB5-2059-4BF3-9AE8-E89C3F599011}" type="slidenum">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fld>
            <a:r>
              <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rPr>
              <a:t>页 </a:t>
            </a:r>
            <a:endParaRPr lang="zh-CN" altLang="en-US" sz="1600">
              <a:solidFill>
                <a:schemeClr val="accent3">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Unicode MS" pitchFamily="34" charset="-122"/>
            </a:endParaRPr>
          </a:p>
        </p:txBody>
      </p:sp>
      <p:grpSp>
        <p:nvGrpSpPr>
          <p:cNvPr id="4" name="组合 3"/>
          <p:cNvGrpSpPr/>
          <p:nvPr userDrawn="1"/>
        </p:nvGrpSpPr>
        <p:grpSpPr>
          <a:xfrm>
            <a:off x="596424" y="292735"/>
            <a:ext cx="501015" cy="358775"/>
            <a:chOff x="3870" y="-653"/>
            <a:chExt cx="1035" cy="740"/>
          </a:xfrm>
        </p:grpSpPr>
        <p:sp>
          <p:nvSpPr>
            <p:cNvPr id="6" name="矩形 5"/>
            <p:cNvSpPr/>
            <p:nvPr/>
          </p:nvSpPr>
          <p:spPr>
            <a:xfrm rot="2700000">
              <a:off x="3870" y="-653"/>
              <a:ext cx="740" cy="740"/>
            </a:xfrm>
            <a:prstGeom prst="rect">
              <a:avLst/>
            </a:prstGeom>
            <a:noFill/>
            <a:ln w="9525" cap="flat" cmpd="sng" algn="ctr">
              <a:solidFill>
                <a:srgbClr val="004178"/>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rot="2700000">
              <a:off x="4165" y="-653"/>
              <a:ext cx="740" cy="740"/>
            </a:xfrm>
            <a:prstGeom prst="rect">
              <a:avLst/>
            </a:prstGeom>
            <a:solidFill>
              <a:srgbClr val="004178"/>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913130" indent="-91313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680" indent="-28448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730" indent="-22733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9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4pPr>
      <a:lvl5pPr marL="2056130" indent="-22733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1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wmf"/><Relationship Id="rId5" Type="http://schemas.openxmlformats.org/officeDocument/2006/relationships/image" Target="../media/image38.png"/><Relationship Id="rId4" Type="http://schemas.openxmlformats.org/officeDocument/2006/relationships/image" Target="../media/image37.wmf"/><Relationship Id="rId3" Type="http://schemas.openxmlformats.org/officeDocument/2006/relationships/image" Target="../media/image19.wmf"/><Relationship Id="rId2" Type="http://schemas.openxmlformats.org/officeDocument/2006/relationships/image" Target="../media/image36.wmf"/><Relationship Id="rId10" Type="http://schemas.openxmlformats.org/officeDocument/2006/relationships/notesSlide" Target="../notesSlides/notesSlide7.xml"/><Relationship Id="rId1" Type="http://schemas.openxmlformats.org/officeDocument/2006/relationships/image" Target="../media/image3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png"/><Relationship Id="rId12" Type="http://schemas.openxmlformats.org/officeDocument/2006/relationships/slideLayout" Target="../slideLayouts/slideLayout12.xml"/><Relationship Id="rId11" Type="http://schemas.openxmlformats.org/officeDocument/2006/relationships/image" Target="../media/image66.png"/><Relationship Id="rId10" Type="http://schemas.openxmlformats.org/officeDocument/2006/relationships/image" Target="../media/image65.png"/><Relationship Id="rId1" Type="http://schemas.openxmlformats.org/officeDocument/2006/relationships/image" Target="../media/image57.png"/></Relationships>
</file>

<file path=ppt/slides/_rels/slide21.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5" Type="http://schemas.openxmlformats.org/officeDocument/2006/relationships/slideLayout" Target="../slideLayouts/slideLayout48.xml"/><Relationship Id="rId14" Type="http://schemas.openxmlformats.org/officeDocument/2006/relationships/image" Target="../media/image80.png"/><Relationship Id="rId13" Type="http://schemas.openxmlformats.org/officeDocument/2006/relationships/image" Target="../media/image79.png"/><Relationship Id="rId12" Type="http://schemas.openxmlformats.org/officeDocument/2006/relationships/image" Target="../media/image78.png"/><Relationship Id="rId11" Type="http://schemas.openxmlformats.org/officeDocument/2006/relationships/image" Target="../media/image77.png"/><Relationship Id="rId10" Type="http://schemas.openxmlformats.org/officeDocument/2006/relationships/image" Target="../media/image76.png"/><Relationship Id="rId1" Type="http://schemas.openxmlformats.org/officeDocument/2006/relationships/image" Target="../media/image67.png"/></Relationships>
</file>

<file path=ppt/slides/_rels/slide22.xml.rels><?xml version="1.0" encoding="UTF-8" standalone="yes"?>
<Relationships xmlns="http://schemas.openxmlformats.org/package/2006/relationships"><Relationship Id="rId9" Type="http://schemas.openxmlformats.org/officeDocument/2006/relationships/image" Target="../media/image89.png"/><Relationship Id="rId8" Type="http://schemas.openxmlformats.org/officeDocument/2006/relationships/image" Target="../media/image88.png"/><Relationship Id="rId7" Type="http://schemas.openxmlformats.org/officeDocument/2006/relationships/image" Target="../media/image87.png"/><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1" Type="http://schemas.openxmlformats.org/officeDocument/2006/relationships/notesSlide" Target="../notesSlides/notesSlide13.xml"/><Relationship Id="rId10" Type="http://schemas.openxmlformats.org/officeDocument/2006/relationships/slideLayout" Target="../slideLayouts/slideLayout12.xml"/><Relationship Id="rId1" Type="http://schemas.openxmlformats.org/officeDocument/2006/relationships/image" Target="../media/image81.png"/></Relationships>
</file>

<file path=ppt/slides/_rels/slide23.xml.rels><?xml version="1.0" encoding="UTF-8" standalone="yes"?>
<Relationships xmlns="http://schemas.openxmlformats.org/package/2006/relationships"><Relationship Id="rId9" Type="http://schemas.openxmlformats.org/officeDocument/2006/relationships/image" Target="../media/image98.png"/><Relationship Id="rId8" Type="http://schemas.openxmlformats.org/officeDocument/2006/relationships/image" Target="../media/image97.png"/><Relationship Id="rId7" Type="http://schemas.openxmlformats.org/officeDocument/2006/relationships/image" Target="../media/image96.png"/><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4" Type="http://schemas.openxmlformats.org/officeDocument/2006/relationships/slideLayout" Target="../slideLayouts/slideLayout12.xml"/><Relationship Id="rId13" Type="http://schemas.openxmlformats.org/officeDocument/2006/relationships/image" Target="../media/image102.png"/><Relationship Id="rId12" Type="http://schemas.openxmlformats.org/officeDocument/2006/relationships/image" Target="../media/image101.png"/><Relationship Id="rId11" Type="http://schemas.openxmlformats.org/officeDocument/2006/relationships/image" Target="../media/image100.png"/><Relationship Id="rId10" Type="http://schemas.openxmlformats.org/officeDocument/2006/relationships/image" Target="../media/image99.png"/><Relationship Id="rId1"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107.png"/><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103.png"/></Relationships>
</file>

<file path=ppt/slides/_rels/slide25.xml.rels><?xml version="1.0" encoding="UTF-8" standalone="yes"?>
<Relationships xmlns="http://schemas.openxmlformats.org/package/2006/relationships"><Relationship Id="rId9" Type="http://schemas.openxmlformats.org/officeDocument/2006/relationships/image" Target="../media/image114.png"/><Relationship Id="rId8" Type="http://schemas.openxmlformats.org/officeDocument/2006/relationships/image" Target="../media/image113.png"/><Relationship Id="rId7" Type="http://schemas.openxmlformats.org/officeDocument/2006/relationships/image" Target="../media/image112.png"/><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tags" Target="../tags/tag7.xml"/><Relationship Id="rId15" Type="http://schemas.openxmlformats.org/officeDocument/2006/relationships/notesSlide" Target="../notesSlides/notesSlide14.xml"/><Relationship Id="rId14" Type="http://schemas.openxmlformats.org/officeDocument/2006/relationships/slideLayout" Target="../slideLayouts/slideLayout12.xml"/><Relationship Id="rId13" Type="http://schemas.openxmlformats.org/officeDocument/2006/relationships/image" Target="../media/image118.png"/><Relationship Id="rId12" Type="http://schemas.openxmlformats.org/officeDocument/2006/relationships/image" Target="../media/image117.png"/><Relationship Id="rId11" Type="http://schemas.openxmlformats.org/officeDocument/2006/relationships/image" Target="../media/image116.png"/><Relationship Id="rId10" Type="http://schemas.openxmlformats.org/officeDocument/2006/relationships/image" Target="../media/image115.png"/><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1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23.png"/><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image" Target="../media/image120.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9.svg"/><Relationship Id="rId5" Type="http://schemas.openxmlformats.org/officeDocument/2006/relationships/image" Target="../media/image128.png"/><Relationship Id="rId4" Type="http://schemas.openxmlformats.org/officeDocument/2006/relationships/image" Target="../media/image127.svg"/><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image" Target="../media/image12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1.png"/><Relationship Id="rId1" Type="http://schemas.openxmlformats.org/officeDocument/2006/relationships/image" Target="../media/image130.png"/></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37.jpeg"/><Relationship Id="rId5" Type="http://schemas.openxmlformats.org/officeDocument/2006/relationships/image" Target="../media/image136.jpeg"/><Relationship Id="rId4" Type="http://schemas.openxmlformats.org/officeDocument/2006/relationships/image" Target="../media/image135.jpeg"/><Relationship Id="rId3" Type="http://schemas.openxmlformats.org/officeDocument/2006/relationships/image" Target="../media/image134.jpeg"/><Relationship Id="rId2" Type="http://schemas.openxmlformats.org/officeDocument/2006/relationships/image" Target="../media/image133.jpeg"/><Relationship Id="rId1" Type="http://schemas.openxmlformats.org/officeDocument/2006/relationships/image" Target="../media/image132.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image" Target="../media/image3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7" Type="http://schemas.openxmlformats.org/officeDocument/2006/relationships/slideLayout" Target="../slideLayouts/slideLayout12.xml"/><Relationship Id="rId16" Type="http://schemas.openxmlformats.org/officeDocument/2006/relationships/image" Target="../media/image20.png"/><Relationship Id="rId15" Type="http://schemas.openxmlformats.org/officeDocument/2006/relationships/image" Target="../media/image19.wmf"/><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2.png"/><Relationship Id="rId2" Type="http://schemas.openxmlformats.org/officeDocument/2006/relationships/tags" Target="../tags/tag1.xml"/><Relationship Id="rId17" Type="http://schemas.openxmlformats.org/officeDocument/2006/relationships/notesSlide" Target="../notesSlides/notesSlide4.xml"/><Relationship Id="rId16" Type="http://schemas.openxmlformats.org/officeDocument/2006/relationships/slideLayout" Target="../slideLayouts/slideLayout12.xml"/><Relationship Id="rId15" Type="http://schemas.openxmlformats.org/officeDocument/2006/relationships/image" Target="../media/image26.png"/><Relationship Id="rId14" Type="http://schemas.openxmlformats.org/officeDocument/2006/relationships/image" Target="../media/image25.png"/><Relationship Id="rId13" Type="http://schemas.openxmlformats.org/officeDocument/2006/relationships/image" Target="../media/image14.png"/><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11.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1.png"/><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7.png"/><Relationship Id="rId16" Type="http://schemas.openxmlformats.org/officeDocument/2006/relationships/notesSlide" Target="../notesSlides/notesSlide5.xml"/><Relationship Id="rId15" Type="http://schemas.openxmlformats.org/officeDocument/2006/relationships/slideLayout" Target="../slideLayouts/slideLayout12.xml"/><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4"/>
          <p:cNvSpPr>
            <a:spLocks noChangeArrowheads="1"/>
          </p:cNvSpPr>
          <p:nvPr/>
        </p:nvSpPr>
        <p:spPr bwMode="auto">
          <a:xfrm>
            <a:off x="0" y="0"/>
            <a:ext cx="12188825" cy="36449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0066FF"/>
              </a:solidFill>
              <a:latin typeface="宋体" panose="02010600030101010101" pitchFamily="2" charset="-122"/>
              <a:sym typeface="宋体" panose="02010600030101010101" pitchFamily="2" charset="-122"/>
            </a:endParaRPr>
          </a:p>
        </p:txBody>
      </p:sp>
      <p:grpSp>
        <p:nvGrpSpPr>
          <p:cNvPr id="3075" name="Group 7"/>
          <p:cNvGrpSpPr/>
          <p:nvPr/>
        </p:nvGrpSpPr>
        <p:grpSpPr bwMode="auto">
          <a:xfrm>
            <a:off x="4441502" y="4536091"/>
            <a:ext cx="3305817" cy="637572"/>
            <a:chOff x="0" y="0"/>
            <a:chExt cx="1676" cy="402"/>
          </a:xfrm>
        </p:grpSpPr>
        <p:sp>
          <p:nvSpPr>
            <p:cNvPr id="3080" name="AutoShape 183"/>
            <p:cNvSpPr>
              <a:spLocks noChangeArrowheads="1"/>
            </p:cNvSpPr>
            <p:nvPr/>
          </p:nvSpPr>
          <p:spPr bwMode="auto">
            <a:xfrm rot="10800000">
              <a:off x="13" y="288"/>
              <a:ext cx="1663" cy="1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1" name="AutoShape 184"/>
            <p:cNvSpPr>
              <a:spLocks noChangeArrowheads="1"/>
            </p:cNvSpPr>
            <p:nvPr/>
          </p:nvSpPr>
          <p:spPr bwMode="auto">
            <a:xfrm>
              <a:off x="0" y="0"/>
              <a:ext cx="1640" cy="336"/>
            </a:xfrm>
            <a:prstGeom prst="roundRect">
              <a:avLst>
                <a:gd name="adj" fmla="val 16667"/>
              </a:avLst>
            </a:prstGeom>
            <a:gradFill rotWithShape="1">
              <a:gsLst>
                <a:gs pos="0">
                  <a:schemeClr val="bg1"/>
                </a:gs>
                <a:gs pos="100000">
                  <a:srgbClr val="DDDDDD"/>
                </a:gs>
              </a:gsLst>
              <a:lin ang="5400000" scaled="1"/>
            </a:gradFill>
            <a:ln>
              <a:noFill/>
            </a:ln>
            <a:effectLst>
              <a:prstShdw prst="shdw17" dist="17961" dir="2700000">
                <a:srgbClr val="858585"/>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dirty="0">
                  <a:latin typeface="微软雅黑" panose="020B0503020204020204" pitchFamily="34" charset="-122"/>
                  <a:ea typeface="微软雅黑" panose="020B0503020204020204" pitchFamily="34" charset="-122"/>
                </a:rPr>
                <a:t>蒋   琳 </a:t>
              </a:r>
              <a:endParaRPr lang="en-US" altLang="zh-CN" sz="2000" dirty="0">
                <a:latin typeface="微软雅黑" panose="020B0503020204020204" pitchFamily="34" charset="-122"/>
                <a:ea typeface="微软雅黑" panose="020B0503020204020204" pitchFamily="34" charset="-122"/>
              </a:endParaRPr>
            </a:p>
          </p:txBody>
        </p:sp>
      </p:grpSp>
      <p:sp>
        <p:nvSpPr>
          <p:cNvPr id="3" name="矩形 2"/>
          <p:cNvSpPr/>
          <p:nvPr/>
        </p:nvSpPr>
        <p:spPr>
          <a:xfrm>
            <a:off x="1293717" y="2018679"/>
            <a:ext cx="9601389" cy="903201"/>
          </a:xfrm>
          <a:prstGeom prst="rect">
            <a:avLst/>
          </a:prstGeom>
          <a:noFill/>
        </p:spPr>
        <p:txBody>
          <a:bodyPr wrap="square" lIns="117226" tIns="58613" rIns="117226" bIns="58613">
            <a:spAutoFit/>
          </a:bodyPr>
          <a:lstStyle/>
          <a:p>
            <a:pPr algn="ctr" eaLnBrk="1" hangingPunct="1">
              <a:defRPr/>
            </a:pPr>
            <a:r>
              <a:rPr lang="zh-CN" altLang="en-US" sz="5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安全多方计算</a:t>
            </a:r>
            <a:r>
              <a:rPr lang="en-US" altLang="zh-CN" sz="5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(MPC)-</a:t>
            </a:r>
            <a:r>
              <a:rPr lang="zh-CN" altLang="en-US" sz="5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理论与实践</a:t>
            </a:r>
            <a:endParaRPr lang="zh-CN" altLang="en-US" sz="5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grpSp>
        <p:nvGrpSpPr>
          <p:cNvPr id="14" name="Group 4"/>
          <p:cNvGrpSpPr/>
          <p:nvPr/>
        </p:nvGrpSpPr>
        <p:grpSpPr bwMode="auto">
          <a:xfrm>
            <a:off x="4438514" y="5413020"/>
            <a:ext cx="3240783" cy="672466"/>
            <a:chOff x="0" y="0"/>
            <a:chExt cx="1497" cy="424"/>
          </a:xfrm>
        </p:grpSpPr>
        <p:sp>
          <p:nvSpPr>
            <p:cNvPr id="15" name="AutoShape 183"/>
            <p:cNvSpPr>
              <a:spLocks noChangeArrowheads="1"/>
            </p:cNvSpPr>
            <p:nvPr/>
          </p:nvSpPr>
          <p:spPr bwMode="auto">
            <a:xfrm rot="10800000">
              <a:off x="13" y="288"/>
              <a:ext cx="1484" cy="1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60 w 21600"/>
                <a:gd name="T13" fmla="*/ 2382 h 21600"/>
                <a:gd name="T14" fmla="*/ 19140 w 21600"/>
                <a:gd name="T15" fmla="*/ 19218 h 21600"/>
              </a:gdLst>
              <a:ahLst/>
              <a:cxnLst>
                <a:cxn ang="T8">
                  <a:pos x="T0" y="T1"/>
                </a:cxn>
                <a:cxn ang="T9">
                  <a:pos x="T2" y="T3"/>
                </a:cxn>
                <a:cxn ang="T10">
                  <a:pos x="T4" y="T5"/>
                </a:cxn>
                <a:cxn ang="T11">
                  <a:pos x="T6" y="T7"/>
                </a:cxn>
              </a:cxnLst>
              <a:rect l="T12" t="T13" r="T14" b="T15"/>
              <a:pathLst>
                <a:path w="21600" h="21600">
                  <a:moveTo>
                    <a:pt x="0" y="0"/>
                  </a:moveTo>
                  <a:lnTo>
                    <a:pt x="1314" y="21600"/>
                  </a:lnTo>
                  <a:lnTo>
                    <a:pt x="20286" y="21600"/>
                  </a:lnTo>
                  <a:lnTo>
                    <a:pt x="21600" y="0"/>
                  </a:lnTo>
                  <a:lnTo>
                    <a:pt x="0" y="0"/>
                  </a:lnTo>
                  <a:close/>
                </a:path>
              </a:pathLst>
            </a:custGeom>
            <a:gradFill rotWithShape="1">
              <a:gsLst>
                <a:gs pos="0">
                  <a:schemeClr val="bg1">
                    <a:alpha val="0"/>
                  </a:schemeClr>
                </a:gs>
                <a:gs pos="100000">
                  <a:schemeClr val="tx1">
                    <a:alpha val="79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AutoShape 184"/>
            <p:cNvSpPr>
              <a:spLocks noChangeArrowheads="1"/>
            </p:cNvSpPr>
            <p:nvPr/>
          </p:nvSpPr>
          <p:spPr bwMode="auto">
            <a:xfrm>
              <a:off x="0" y="0"/>
              <a:ext cx="1494" cy="336"/>
            </a:xfrm>
            <a:prstGeom prst="roundRect">
              <a:avLst>
                <a:gd name="adj" fmla="val 16667"/>
              </a:avLst>
            </a:prstGeom>
            <a:gradFill rotWithShape="1">
              <a:gsLst>
                <a:gs pos="0">
                  <a:schemeClr val="bg1"/>
                </a:gs>
                <a:gs pos="100000">
                  <a:srgbClr val="DDDDDD"/>
                </a:gs>
              </a:gsLst>
              <a:lin ang="5400000" scaled="1"/>
            </a:gradFill>
            <a:ln>
              <a:noFill/>
            </a:ln>
            <a:effectLst>
              <a:prstShdw prst="shdw17" dist="17961" dir="2700000">
                <a:srgbClr val="858585"/>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dirty="0">
                  <a:latin typeface="微软雅黑" panose="020B0503020204020204" pitchFamily="34" charset="-122"/>
                  <a:ea typeface="微软雅黑" panose="020B0503020204020204" pitchFamily="34" charset="-122"/>
                </a:rPr>
                <a:t>2022</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26</a:t>
              </a:r>
              <a:r>
                <a:rPr lang="zh-CN" altLang="en-US" sz="2000" dirty="0">
                  <a:latin typeface="微软雅黑" panose="020B0503020204020204" pitchFamily="34" charset="-122"/>
                  <a:ea typeface="微软雅黑" panose="020B0503020204020204" pitchFamily="34" charset="-122"/>
                </a:rPr>
                <a:t>日</a:t>
              </a:r>
              <a:endParaRPr lang="en-US" altLang="zh-CN" sz="2000" dirty="0">
                <a:latin typeface="微软雅黑" panose="020B0503020204020204" pitchFamily="34" charset="-122"/>
                <a:ea typeface="微软雅黑" panose="020B0503020204020204" pitchFamily="34" charset="-122"/>
              </a:endParaRPr>
            </a:p>
          </p:txBody>
        </p:sp>
      </p:grpSp>
      <p:pic>
        <p:nvPicPr>
          <p:cNvPr id="254980" name="Picture 4" descr="http://www.hitsz.edu.cn/media/images/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6" y="325999"/>
            <a:ext cx="3476625" cy="63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7677"/>
    </mc:Choice>
    <mc:Fallback>
      <p:transition spd="slow" advTm="767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1.3 </a:t>
            </a:r>
            <a:r>
              <a:rPr lang="zh-CN" altLang="en-US" sz="2400" b="1" dirty="0">
                <a:solidFill>
                  <a:srgbClr val="5F5E5C"/>
                </a:solidFill>
                <a:latin typeface="微软雅黑" panose="020B0503020204020204" pitchFamily="34" charset="-122"/>
                <a:ea typeface="微软雅黑" panose="020B0503020204020204" pitchFamily="34" charset="-122"/>
              </a:rPr>
              <a:t>安全多方计算安全性定义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1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1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 Box 3"/>
          <p:cNvSpPr txBox="1">
            <a:spLocks noChangeAspect="1" noChangeArrowheads="1"/>
          </p:cNvSpPr>
          <p:nvPr/>
        </p:nvSpPr>
        <p:spPr bwMode="auto">
          <a:xfrm>
            <a:off x="10408141" y="3954532"/>
            <a:ext cx="16506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auto">
              <a:spcBef>
                <a:spcPts val="0"/>
              </a:spcBef>
              <a:spcAft>
                <a:spcPts val="0"/>
              </a:spcAft>
            </a:pPr>
            <a:r>
              <a:rPr lang="zh-CN" altLang="en-US" sz="2800" b="1" kern="0" dirty="0">
                <a:solidFill>
                  <a:srgbClr val="000000"/>
                </a:solidFill>
                <a:latin typeface="微软雅黑" panose="020B0503020204020204" pitchFamily="34" charset="-122"/>
                <a:ea typeface="微软雅黑" panose="020B0503020204020204" pitchFamily="34" charset="-122"/>
              </a:rPr>
              <a:t>理想世界</a:t>
            </a:r>
            <a:endParaRPr lang="en-US" altLang="zh-CN" sz="2800" b="1" kern="0" dirty="0">
              <a:solidFill>
                <a:srgbClr val="000000"/>
              </a:solidFill>
              <a:latin typeface="微软雅黑" panose="020B0503020204020204" pitchFamily="34" charset="-122"/>
              <a:ea typeface="微软雅黑" panose="020B0503020204020204" pitchFamily="34" charset="-122"/>
            </a:endParaRPr>
          </a:p>
        </p:txBody>
      </p:sp>
      <p:sp>
        <p:nvSpPr>
          <p:cNvPr id="50" name="Text Box 4"/>
          <p:cNvSpPr txBox="1">
            <a:spLocks noChangeAspect="1" noChangeArrowheads="1"/>
          </p:cNvSpPr>
          <p:nvPr/>
        </p:nvSpPr>
        <p:spPr bwMode="auto">
          <a:xfrm>
            <a:off x="230094" y="3954532"/>
            <a:ext cx="1670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b="1" kern="0" dirty="0">
                <a:solidFill>
                  <a:srgbClr val="000000"/>
                </a:solidFill>
                <a:latin typeface="微软雅黑" panose="020B0503020204020204" pitchFamily="34" charset="-122"/>
                <a:ea typeface="微软雅黑" panose="020B0503020204020204" pitchFamily="34" charset="-122"/>
              </a:rPr>
              <a:t>现实世界</a:t>
            </a:r>
            <a:endPar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51" name="Group 5"/>
          <p:cNvGrpSpPr/>
          <p:nvPr/>
        </p:nvGrpSpPr>
        <p:grpSpPr bwMode="auto">
          <a:xfrm>
            <a:off x="6606785" y="4879798"/>
            <a:ext cx="3200402" cy="1903415"/>
            <a:chOff x="3397" y="2125"/>
            <a:chExt cx="2016" cy="1199"/>
          </a:xfrm>
        </p:grpSpPr>
        <p:pic>
          <p:nvPicPr>
            <p:cNvPr id="52" name="Picture 6" descr="j0292020"/>
            <p:cNvPicPr>
              <a:picLocks noChangeAspect="1" noChangeArrowheads="1"/>
            </p:cNvPicPr>
            <p:nvPr/>
          </p:nvPicPr>
          <p:blipFill>
            <a:blip r:embed="rId1" cstate="print">
              <a:lum bright="40000" contrast="-40000"/>
              <a:extLst>
                <a:ext uri="{28A0092B-C50C-407E-A947-70E740481C1C}">
                  <a14:useLocalDpi xmlns:a14="http://schemas.microsoft.com/office/drawing/2010/main" val="0"/>
                </a:ext>
              </a:extLst>
            </a:blip>
            <a:srcRect/>
            <a:stretch>
              <a:fillRect/>
            </a:stretch>
          </p:blipFill>
          <p:spPr bwMode="auto">
            <a:xfrm flipH="1">
              <a:off x="4660" y="2131"/>
              <a:ext cx="501"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 descr="j0301252"/>
            <p:cNvPicPr>
              <a:picLocks noChangeAspect="1" noChangeArrowheads="1"/>
            </p:cNvPicPr>
            <p:nvPr/>
          </p:nvPicPr>
          <p:blipFill>
            <a:blip r:embed="rId2" cstate="print">
              <a:lum bright="40000" contrast="-40000"/>
              <a:extLst>
                <a:ext uri="{28A0092B-C50C-407E-A947-70E740481C1C}">
                  <a14:useLocalDpi xmlns:a14="http://schemas.microsoft.com/office/drawing/2010/main" val="0"/>
                </a:ext>
              </a:extLst>
            </a:blip>
            <a:srcRect/>
            <a:stretch>
              <a:fillRect/>
            </a:stretch>
          </p:blipFill>
          <p:spPr bwMode="auto">
            <a:xfrm flipH="1">
              <a:off x="3397" y="2125"/>
              <a:ext cx="569"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8"/>
            <p:cNvSpPr txBox="1">
              <a:spLocks noChangeAspect="1" noChangeArrowheads="1"/>
            </p:cNvSpPr>
            <p:nvPr/>
          </p:nvSpPr>
          <p:spPr bwMode="auto">
            <a:xfrm flipH="1">
              <a:off x="4489" y="3065"/>
              <a:ext cx="9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可信第三方</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55" name="Picture 9" descr="PE02668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804" y="2761"/>
              <a:ext cx="76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ine 10"/>
            <p:cNvSpPr>
              <a:spLocks noChangeShapeType="1"/>
            </p:cNvSpPr>
            <p:nvPr/>
          </p:nvSpPr>
          <p:spPr bwMode="auto">
            <a:xfrm flipV="1">
              <a:off x="4335" y="2496"/>
              <a:ext cx="321" cy="272"/>
            </a:xfrm>
            <a:prstGeom prst="line">
              <a:avLst/>
            </a:prstGeom>
            <a:noFill/>
            <a:ln w="9525">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7" name="Line 11"/>
            <p:cNvSpPr>
              <a:spLocks noChangeShapeType="1"/>
            </p:cNvSpPr>
            <p:nvPr/>
          </p:nvSpPr>
          <p:spPr bwMode="auto">
            <a:xfrm rot="16200000" flipV="1">
              <a:off x="3933" y="2451"/>
              <a:ext cx="272" cy="360"/>
            </a:xfrm>
            <a:prstGeom prst="line">
              <a:avLst/>
            </a:prstGeom>
            <a:noFill/>
            <a:ln w="9525">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grpSp>
      <p:pic>
        <p:nvPicPr>
          <p:cNvPr id="59" name="Picture 13" descr="j02920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041873" y="4863970"/>
            <a:ext cx="7937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1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47935" y="4856032"/>
            <a:ext cx="9017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 Box 15"/>
          <p:cNvSpPr txBox="1">
            <a:spLocks noChangeAspect="1" noChangeArrowheads="1"/>
          </p:cNvSpPr>
          <p:nvPr/>
        </p:nvSpPr>
        <p:spPr bwMode="auto">
          <a:xfrm>
            <a:off x="2773422" y="5217923"/>
            <a:ext cx="1210588" cy="40011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1" eaLnBrk="1" fontAlgn="auto" latinLnBrk="0" hangingPunct="1">
              <a:lnSpc>
                <a:spcPct val="100000"/>
              </a:lnSpc>
              <a:spcBef>
                <a:spcPts val="0"/>
              </a:spcBef>
              <a:spcAft>
                <a:spcPts val="0"/>
              </a:spcAft>
              <a:buClrTx/>
              <a:buSzTx/>
              <a:buFontTx/>
              <a:buNone/>
              <a:defRPr/>
            </a:pPr>
            <a:r>
              <a:rPr lang="zh-CN" altLang="en-US" sz="2000" kern="0" dirty="0">
                <a:latin typeface="微软雅黑" panose="020B0503020204020204" pitchFamily="34" charset="-122"/>
                <a:ea typeface="微软雅黑" panose="020B0503020204020204" pitchFamily="34" charset="-122"/>
              </a:rPr>
              <a:t>协议交互</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63" name="Group 17"/>
          <p:cNvGrpSpPr/>
          <p:nvPr/>
        </p:nvGrpSpPr>
        <p:grpSpPr bwMode="auto">
          <a:xfrm>
            <a:off x="3603724" y="4114670"/>
            <a:ext cx="1449389" cy="1481137"/>
            <a:chOff x="1505" y="1659"/>
            <a:chExt cx="913" cy="933"/>
          </a:xfrm>
        </p:grpSpPr>
        <p:pic>
          <p:nvPicPr>
            <p:cNvPr id="64" name="Picture 18" descr="j01390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1" y="2021"/>
              <a:ext cx="413" cy="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5" name="Text Box 19"/>
                <p:cNvSpPr txBox="1">
                  <a:spLocks noChangeArrowheads="1"/>
                </p:cNvSpPr>
                <p:nvPr/>
              </p:nvSpPr>
              <p:spPr bwMode="auto">
                <a:xfrm flipH="1">
                  <a:off x="1505" y="1659"/>
                  <a:ext cx="913"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1"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Hebrew)" charset="-79"/>
                    </a:rPr>
                    <a:t>真实敌手</a:t>
                  </a:r>
                  <a14:m>
                    <m:oMath xmlns:m="http://schemas.openxmlformats.org/officeDocument/2006/math">
                      <m:r>
                        <a:rPr lang="zh-CN" altLang="en-US" sz="2000" b="1" i="1" kern="0">
                          <a:latin typeface="Cambria Math" panose="02040503050406030204" pitchFamily="18" charset="0"/>
                          <a:ea typeface="微软雅黑" panose="020B0503020204020204" pitchFamily="34" charset="-122"/>
                        </a:rPr>
                        <m:t>𝓐</m:t>
                      </m:r>
                    </m:oMath>
                  </a14:m>
                  <a:endParaRPr kumimoji="0" lang="en-US" altLang="zh-CN" sz="2000" b="1" i="0" u="none" strike="noStrike" kern="0" cap="none" spc="0" normalizeH="0" baseline="0" noProof="0" dirty="0">
                    <a:ln>
                      <a:noFill/>
                    </a:ln>
                    <a:solidFill>
                      <a:srgbClr val="009900"/>
                    </a:solidFill>
                    <a:effectLst/>
                    <a:uLnTx/>
                    <a:uFillTx/>
                    <a:cs typeface="Times New Roman (Hebrew)" charset="-79"/>
                  </a:endParaRPr>
                </a:p>
              </p:txBody>
            </p:sp>
          </mc:Choice>
          <mc:Fallback>
            <p:sp>
              <p:nvSpPr>
                <p:cNvPr id="65" name="Text Box 19"/>
                <p:cNvSpPr txBox="1">
                  <a:spLocks noRot="1" noChangeAspect="1" noMove="1" noResize="1" noEditPoints="1" noAdjustHandles="1" noChangeArrowheads="1" noChangeShapeType="1" noTextEdit="1"/>
                </p:cNvSpPr>
                <p:nvPr/>
              </p:nvSpPr>
              <p:spPr bwMode="auto">
                <a:xfrm flipH="1">
                  <a:off x="1505" y="1659"/>
                  <a:ext cx="913" cy="252"/>
                </a:xfrm>
                <a:prstGeom prst="rect">
                  <a:avLst/>
                </a:prstGeom>
                <a:blipFill rotWithShape="1">
                  <a:blip r:embed="rId5"/>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66" name="Group 20"/>
          <p:cNvGrpSpPr/>
          <p:nvPr/>
        </p:nvGrpSpPr>
        <p:grpSpPr bwMode="auto">
          <a:xfrm>
            <a:off x="8510690" y="4105145"/>
            <a:ext cx="1373188" cy="1441450"/>
            <a:chOff x="4596" y="1653"/>
            <a:chExt cx="865" cy="908"/>
          </a:xfrm>
        </p:grpSpPr>
        <p:pic>
          <p:nvPicPr>
            <p:cNvPr id="67" name="Picture 21" descr="j0139019[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8" y="1941"/>
              <a:ext cx="672" cy="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8" name="Text Box 22"/>
                <p:cNvSpPr txBox="1">
                  <a:spLocks noChangeArrowheads="1"/>
                </p:cNvSpPr>
                <p:nvPr/>
              </p:nvSpPr>
              <p:spPr bwMode="auto">
                <a:xfrm>
                  <a:off x="4596" y="1653"/>
                  <a:ext cx="865"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1"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Hebrew)" charset="-79"/>
                    </a:rPr>
                    <a:t>虚拟敌手</a:t>
                  </a:r>
                  <a14:m>
                    <m:oMath xmlns:m="http://schemas.openxmlformats.org/officeDocument/2006/math">
                      <m:r>
                        <a:rPr lang="zh-CN" altLang="en-US" sz="2000" b="1" i="1" kern="0">
                          <a:latin typeface="Cambria Math" panose="02040503050406030204" pitchFamily="18" charset="0"/>
                          <a:ea typeface="微软雅黑" panose="020B0503020204020204" pitchFamily="34" charset="-122"/>
                        </a:rPr>
                        <m:t>𝓢</m:t>
                      </m:r>
                    </m:oMath>
                  </a14:m>
                  <a:endParaRPr kumimoji="0" lang="en-US" altLang="zh-CN" sz="2000" b="1" i="0" u="none" strike="noStrike" kern="0" cap="none" spc="0" normalizeH="0" baseline="0" noProof="0" dirty="0">
                    <a:ln>
                      <a:noFill/>
                    </a:ln>
                    <a:solidFill>
                      <a:srgbClr val="009900"/>
                    </a:solidFill>
                    <a:effectLst/>
                    <a:uLnTx/>
                    <a:uFillTx/>
                    <a:cs typeface="Times New Roman (Hebrew)" charset="-79"/>
                  </a:endParaRPr>
                </a:p>
              </p:txBody>
            </p:sp>
          </mc:Choice>
          <mc:Fallback>
            <p:sp>
              <p:nvSpPr>
                <p:cNvPr id="68" name="Text Box 22"/>
                <p:cNvSpPr txBox="1">
                  <a:spLocks noRot="1" noChangeAspect="1" noMove="1" noResize="1" noEditPoints="1" noAdjustHandles="1" noChangeArrowheads="1" noChangeShapeType="1" noTextEdit="1"/>
                </p:cNvSpPr>
                <p:nvPr/>
              </p:nvSpPr>
              <p:spPr bwMode="auto">
                <a:xfrm>
                  <a:off x="4596" y="1653"/>
                  <a:ext cx="865" cy="252"/>
                </a:xfrm>
                <a:prstGeom prst="rect">
                  <a:avLst/>
                </a:prstGeom>
                <a:blipFill rotWithShape="1">
                  <a:blip r:embed="rId7"/>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69" name="Text Box 23"/>
          <p:cNvSpPr txBox="1">
            <a:spLocks noChangeAspect="1" noChangeArrowheads="1"/>
          </p:cNvSpPr>
          <p:nvPr/>
        </p:nvSpPr>
        <p:spPr bwMode="auto">
          <a:xfrm>
            <a:off x="5481735" y="4344857"/>
            <a:ext cx="85407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buFontTx/>
              <a:buNone/>
            </a:pPr>
            <a:r>
              <a:rPr lang="en-US" altLang="zh-CN" sz="9600" b="1">
                <a:solidFill>
                  <a:srgbClr val="000000"/>
                </a:solidFill>
                <a:cs typeface="Times New Roman (Hebrew)" charset="-79"/>
                <a:sym typeface="Symbol" panose="05050102010706020507" pitchFamily="18" charset="2"/>
              </a:rPr>
              <a:t></a:t>
            </a:r>
            <a:endParaRPr lang="en-US" altLang="zh-CN" sz="9600" b="1">
              <a:solidFill>
                <a:srgbClr val="000000"/>
              </a:solidFill>
              <a:cs typeface="Times New Roman (Hebrew)" charset="-79"/>
              <a:sym typeface="Symbol" panose="05050102010706020507" pitchFamily="18" charset="2"/>
            </a:endParaRPr>
          </a:p>
        </p:txBody>
      </p:sp>
      <p:sp>
        <p:nvSpPr>
          <p:cNvPr id="70" name="Line 24"/>
          <p:cNvSpPr>
            <a:spLocks noChangeShapeType="1"/>
          </p:cNvSpPr>
          <p:nvPr/>
        </p:nvSpPr>
        <p:spPr bwMode="auto">
          <a:xfrm>
            <a:off x="5322985" y="4268657"/>
            <a:ext cx="2819400"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000000"/>
              </a:solidFill>
              <a:effectLst/>
              <a:uLnTx/>
              <a:uFillTx/>
              <a:latin typeface="Tahoma" panose="020B0604030504040204" pitchFamily="34" charset="0"/>
              <a:ea typeface="+mn-ea"/>
              <a:cs typeface="Arial" panose="020B0604020202020204" pitchFamily="34" charset="0"/>
            </a:endParaRPr>
          </a:p>
        </p:txBody>
      </p:sp>
      <p:grpSp>
        <p:nvGrpSpPr>
          <p:cNvPr id="72" name="Group 26"/>
          <p:cNvGrpSpPr/>
          <p:nvPr/>
        </p:nvGrpSpPr>
        <p:grpSpPr bwMode="auto">
          <a:xfrm>
            <a:off x="5900643" y="3929460"/>
            <a:ext cx="0" cy="2880000"/>
            <a:chOff x="2928" y="1248"/>
            <a:chExt cx="0" cy="2640"/>
          </a:xfrm>
        </p:grpSpPr>
        <p:sp>
          <p:nvSpPr>
            <p:cNvPr id="73" name="Line 27"/>
            <p:cNvSpPr>
              <a:spLocks noChangeShapeType="1"/>
            </p:cNvSpPr>
            <p:nvPr/>
          </p:nvSpPr>
          <p:spPr bwMode="auto">
            <a:xfrm>
              <a:off x="2928" y="1248"/>
              <a:ext cx="0" cy="81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74" name="Line 28"/>
            <p:cNvSpPr>
              <a:spLocks noChangeShapeType="1"/>
            </p:cNvSpPr>
            <p:nvPr/>
          </p:nvSpPr>
          <p:spPr bwMode="auto">
            <a:xfrm>
              <a:off x="2928" y="2736"/>
              <a:ext cx="0" cy="115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grpSp>
      <p:cxnSp>
        <p:nvCxnSpPr>
          <p:cNvPr id="4" name="直接箭头连接符 3"/>
          <p:cNvCxnSpPr/>
          <p:nvPr/>
        </p:nvCxnSpPr>
        <p:spPr bwMode="auto">
          <a:xfrm>
            <a:off x="2827516" y="5192914"/>
            <a:ext cx="1122282" cy="0"/>
          </a:xfrm>
          <a:prstGeom prst="straightConnector1">
            <a:avLst/>
          </a:prstGeom>
          <a:solidFill>
            <a:schemeClr val="accent1"/>
          </a:solidFill>
          <a:ln w="19050" cap="flat" cmpd="sng" algn="ctr">
            <a:solidFill>
              <a:srgbClr val="004178"/>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8" name="矩形 37"/>
              <p:cNvSpPr/>
              <p:nvPr/>
            </p:nvSpPr>
            <p:spPr>
              <a:xfrm>
                <a:off x="239147" y="1544210"/>
                <a:ext cx="11728735" cy="2334678"/>
              </a:xfrm>
              <a:prstGeom prst="rect">
                <a:avLst/>
              </a:prstGeom>
            </p:spPr>
            <p:txBody>
              <a:bodyPr wrap="square">
                <a:spAutoFit/>
              </a:bodyPr>
              <a:lstStyle/>
              <a:p>
                <a:pPr marR="0" lvl="0" indent="363855" defTabSz="914400" eaLnBrk="1" fontAlgn="auto" latinLnBrk="0" hangingPunct="1">
                  <a:lnSpc>
                    <a:spcPct val="150000"/>
                  </a:lnSpc>
                  <a:spcBef>
                    <a:spcPts val="0"/>
                  </a:spcBef>
                  <a:spcAft>
                    <a:spcPts val="0"/>
                  </a:spcAft>
                  <a:buClrTx/>
                  <a:buSzTx/>
                  <a:buFontTx/>
                  <a:buNone/>
                  <a:defRPr/>
                </a:pPr>
                <a:r>
                  <a:rPr lang="zh-CN" altLang="en-US" kern="0" dirty="0">
                    <a:latin typeface="微软雅黑" panose="020B0503020204020204" pitchFamily="34" charset="-122"/>
                    <a:ea typeface="微软雅黑" panose="020B0503020204020204" pitchFamily="34" charset="-122"/>
                  </a:rPr>
                  <a:t>考虑</a:t>
                </a:r>
                <a:r>
                  <a:rPr lang="zh-CN" altLang="en-US" b="1" kern="0" dirty="0">
                    <a:latin typeface="微软雅黑" panose="020B0503020204020204" pitchFamily="34" charset="-122"/>
                    <a:ea typeface="微软雅黑" panose="020B0503020204020204" pitchFamily="34" charset="-122"/>
                  </a:rPr>
                  <a:t>静态的恶意敌手</a:t>
                </a:r>
                <a:r>
                  <a:rPr lang="zh-CN" altLang="en-US" kern="0" dirty="0">
                    <a:latin typeface="微软雅黑" panose="020B0503020204020204" pitchFamily="34" charset="-122"/>
                    <a:ea typeface="微软雅黑" panose="020B0503020204020204" pitchFamily="34" charset="-122"/>
                  </a:rPr>
                  <a:t>，且考虑允许中止的安全性</a:t>
                </a:r>
                <a:r>
                  <a:rPr lang="en-US" altLang="zh-CN" kern="0" dirty="0">
                    <a:latin typeface="微软雅黑" panose="020B0503020204020204" pitchFamily="34" charset="-122"/>
                    <a:ea typeface="微软雅黑" panose="020B0503020204020204" pitchFamily="34" charset="-122"/>
                  </a:rPr>
                  <a:t>(</a:t>
                </a:r>
                <a:r>
                  <a:rPr lang="zh-CN" altLang="en-US" kern="0" dirty="0">
                    <a:latin typeface="微软雅黑" panose="020B0503020204020204" pitchFamily="34" charset="-122"/>
                    <a:ea typeface="微软雅黑" panose="020B0503020204020204" pitchFamily="34" charset="-122"/>
                  </a:rPr>
                  <a:t>不满足保证输出交付和公平性</a:t>
                </a:r>
                <a:r>
                  <a:rPr lang="en-US" altLang="zh-CN" kern="0" dirty="0">
                    <a:latin typeface="微软雅黑" panose="020B0503020204020204" pitchFamily="34" charset="-122"/>
                    <a:ea typeface="微软雅黑" panose="020B0503020204020204" pitchFamily="34" charset="-122"/>
                  </a:rPr>
                  <a:t>)</a:t>
                </a:r>
                <a:r>
                  <a:rPr lang="zh-CN" altLang="en-US" kern="0" dirty="0">
                    <a:latin typeface="微软雅黑" panose="020B0503020204020204" pitchFamily="34" charset="-122"/>
                    <a:ea typeface="微软雅黑" panose="020B0503020204020204" pitchFamily="34" charset="-122"/>
                  </a:rPr>
                  <a:t>：令</a:t>
                </a:r>
                <a14:m>
                  <m:oMath xmlns:m="http://schemas.openxmlformats.org/officeDocument/2006/math">
                    <m:r>
                      <a:rPr lang="en-US" altLang="zh-CN" i="1" kern="0">
                        <a:latin typeface="Cambria Math" panose="02040503050406030204" pitchFamily="18" charset="0"/>
                        <a:ea typeface="微软雅黑" panose="020B0503020204020204" pitchFamily="34" charset="-122"/>
                      </a:rPr>
                      <m:t>𝑓</m:t>
                    </m:r>
                    <m:r>
                      <a:rPr lang="zh-CN" altLang="en-US" i="1" kern="0">
                        <a:latin typeface="Cambria Math" panose="02040503050406030204" pitchFamily="18" charset="0"/>
                        <a:ea typeface="微软雅黑" panose="020B0503020204020204" pitchFamily="34" charset="-122"/>
                      </a:rPr>
                      <m:t>是</m:t>
                    </m:r>
                  </m:oMath>
                </a14:m>
                <a:r>
                  <a:rPr lang="zh-CN" altLang="en-US" kern="0" dirty="0">
                    <a:latin typeface="微软雅黑" panose="020B0503020204020204" pitchFamily="34" charset="-122"/>
                    <a:ea typeface="微软雅黑" panose="020B0503020204020204" pitchFamily="34" charset="-122"/>
                  </a:rPr>
                  <a:t>一个两方功能函数，</a:t>
                </a:r>
                <a14:m>
                  <m:oMath xmlns:m="http://schemas.openxmlformats.org/officeDocument/2006/math">
                    <m:r>
                      <a:rPr lang="en-US" altLang="zh-CN" i="1" kern="0">
                        <a:latin typeface="Cambria Math" panose="02040503050406030204" pitchFamily="18" charset="0"/>
                        <a:ea typeface="微软雅黑" panose="020B0503020204020204" pitchFamily="34" charset="-122"/>
                      </a:rPr>
                      <m:t>𝜋</m:t>
                    </m:r>
                  </m:oMath>
                </a14:m>
                <a:r>
                  <a:rPr lang="zh-CN" altLang="en-US" kern="0" dirty="0">
                    <a:latin typeface="微软雅黑" panose="020B0503020204020204" pitchFamily="34" charset="-122"/>
                    <a:ea typeface="微软雅黑" panose="020B0503020204020204" pitchFamily="34" charset="-122"/>
                  </a:rPr>
                  <a:t>是一个计算</a:t>
                </a:r>
                <a14:m>
                  <m:oMath xmlns:m="http://schemas.openxmlformats.org/officeDocument/2006/math">
                    <m:r>
                      <a:rPr lang="en-US" altLang="zh-CN" i="1" kern="0">
                        <a:latin typeface="Cambria Math" panose="02040503050406030204" pitchFamily="18" charset="0"/>
                        <a:ea typeface="微软雅黑" panose="020B0503020204020204" pitchFamily="34" charset="-122"/>
                      </a:rPr>
                      <m:t>𝑓</m:t>
                    </m:r>
                  </m:oMath>
                </a14:m>
                <a:r>
                  <a:rPr lang="zh-CN" altLang="en-US" kern="0" dirty="0">
                    <a:latin typeface="微软雅黑" panose="020B0503020204020204" pitchFamily="34" charset="-122"/>
                    <a:ea typeface="微软雅黑" panose="020B0503020204020204" pitchFamily="34" charset="-122"/>
                  </a:rPr>
                  <a:t>的两方计算协议。如果对每一个在“现实世界”的非均匀概率多项式时间的真实敌手</a:t>
                </a:r>
                <a14:m>
                  <m:oMath xmlns:m="http://schemas.openxmlformats.org/officeDocument/2006/math">
                    <m:r>
                      <a:rPr lang="zh-CN" altLang="en-US" i="1" kern="0">
                        <a:latin typeface="Cambria Math" panose="02040503050406030204" pitchFamily="18" charset="0"/>
                        <a:ea typeface="微软雅黑" panose="020B0503020204020204" pitchFamily="34" charset="-122"/>
                      </a:rPr>
                      <m:t>𝒜</m:t>
                    </m:r>
                  </m:oMath>
                </a14:m>
                <a:r>
                  <a:rPr lang="zh-CN" altLang="en-US" kern="0" dirty="0">
                    <a:latin typeface="微软雅黑" panose="020B0503020204020204" pitchFamily="34" charset="-122"/>
                    <a:ea typeface="微软雅黑" panose="020B0503020204020204" pitchFamily="34" charset="-122"/>
                  </a:rPr>
                  <a:t>，都存在一个“理想世界”的非均匀概率多项式时间的虚拟敌手</a:t>
                </a:r>
                <a14:m>
                  <m:oMath xmlns:m="http://schemas.openxmlformats.org/officeDocument/2006/math">
                    <m:r>
                      <a:rPr lang="zh-CN" altLang="en-US" i="1" kern="0">
                        <a:latin typeface="Cambria Math" panose="02040503050406030204" pitchFamily="18" charset="0"/>
                        <a:ea typeface="微软雅黑" panose="020B0503020204020204" pitchFamily="34" charset="-122"/>
                      </a:rPr>
                      <m:t>𝒮</m:t>
                    </m:r>
                  </m:oMath>
                </a14:m>
                <a:r>
                  <a:rPr lang="zh-CN" altLang="en-US" kern="0" dirty="0">
                    <a:latin typeface="微软雅黑" panose="020B0503020204020204" pitchFamily="34" charset="-122"/>
                    <a:ea typeface="微软雅黑" panose="020B0503020204020204" pitchFamily="34" charset="-122"/>
                  </a:rPr>
                  <a:t>，使得对每个</a:t>
                </a:r>
                <a14:m>
                  <m:oMath xmlns:m="http://schemas.openxmlformats.org/officeDocument/2006/math">
                    <m:r>
                      <a:rPr lang="en-US" altLang="zh-CN" i="1" kern="0">
                        <a:latin typeface="Cambria Math" panose="02040503050406030204" pitchFamily="18" charset="0"/>
                        <a:ea typeface="微软雅黑" panose="020B0503020204020204" pitchFamily="34" charset="-122"/>
                      </a:rPr>
                      <m:t>𝑖</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1</m:t>
                    </m:r>
                    <m:r>
                      <a:rPr lang="en-US" altLang="zh-CN" i="1" kern="0">
                        <a:latin typeface="Cambria Math" panose="02040503050406030204" pitchFamily="18" charset="0"/>
                        <a:ea typeface="微软雅黑" panose="020B0503020204020204" pitchFamily="34" charset="-122"/>
                      </a:rPr>
                      <m:t>, </m:t>
                    </m:r>
                    <m:r>
                      <a:rPr lang="en-US" altLang="zh-CN" i="1" kern="0">
                        <a:latin typeface="Cambria Math" panose="02040503050406030204" pitchFamily="18" charset="0"/>
                        <a:ea typeface="微软雅黑" panose="020B0503020204020204" pitchFamily="34" charset="-122"/>
                      </a:rPr>
                      <m:t>2</m:t>
                    </m:r>
                    <m:r>
                      <a:rPr lang="en-US" altLang="zh-CN" i="1" kern="0">
                        <a:latin typeface="Cambria Math" panose="02040503050406030204" pitchFamily="18" charset="0"/>
                        <a:ea typeface="微软雅黑" panose="020B0503020204020204" pitchFamily="34" charset="-122"/>
                      </a:rPr>
                      <m:t>}</m:t>
                    </m:r>
                  </m:oMath>
                </a14:m>
                <a:r>
                  <a:rPr lang="zh-CN" altLang="en-US" kern="0" dirty="0">
                    <a:latin typeface="微软雅黑" panose="020B0503020204020204" pitchFamily="34" charset="-122"/>
                    <a:ea typeface="微软雅黑" panose="020B0503020204020204" pitchFamily="34" charset="-122"/>
                  </a:rPr>
                  <a:t>都有：</a:t>
                </a:r>
                <a:endParaRPr lang="en-US" altLang="zh-CN" kern="0" dirty="0">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en-US" altLang="zh-CN" i="1" kern="0">
                              <a:latin typeface="Cambria Math" panose="02040503050406030204" pitchFamily="18" charset="0"/>
                              <a:ea typeface="微软雅黑" panose="020B0503020204020204" pitchFamily="34" charset="-122"/>
                            </a:rPr>
                          </m:ctrlPr>
                        </m:sSubPr>
                        <m:e>
                          <m:d>
                            <m:dPr>
                              <m:begChr m:val="{"/>
                              <m:endChr m:val="}"/>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𝑅𝐸𝐴</m:t>
                              </m:r>
                              <m:sSub>
                                <m:sSubPr>
                                  <m:ctrlPr>
                                    <a:rPr lang="en-US" altLang="zh-CN" i="1" kern="0">
                                      <a:latin typeface="Cambria Math" panose="02040503050406030204" pitchFamily="18" charset="0"/>
                                      <a:ea typeface="微软雅黑" panose="020B0503020204020204" pitchFamily="34" charset="-122"/>
                                    </a:rPr>
                                  </m:ctrlPr>
                                </m:sSubPr>
                                <m:e>
                                  <m:r>
                                    <a:rPr lang="en-US" altLang="zh-CN" i="1" kern="0">
                                      <a:latin typeface="Cambria Math" panose="02040503050406030204" pitchFamily="18" charset="0"/>
                                      <a:ea typeface="微软雅黑" panose="020B0503020204020204" pitchFamily="34" charset="-122"/>
                                    </a:rPr>
                                    <m:t>𝐿</m:t>
                                  </m:r>
                                </m:e>
                                <m:sub>
                                  <m:r>
                                    <a:rPr lang="en-US" altLang="zh-CN" i="1" kern="0">
                                      <a:latin typeface="Cambria Math" panose="02040503050406030204" pitchFamily="18" charset="0"/>
                                      <a:ea typeface="微软雅黑" panose="020B0503020204020204" pitchFamily="34" charset="-122"/>
                                    </a:rPr>
                                    <m:t>𝜋</m:t>
                                  </m:r>
                                  <m:r>
                                    <a:rPr lang="en-US" altLang="zh-CN" i="1" kern="0">
                                      <a:latin typeface="Cambria Math" panose="02040503050406030204" pitchFamily="18" charset="0"/>
                                      <a:ea typeface="微软雅黑" panose="020B0503020204020204" pitchFamily="34" charset="-122"/>
                                    </a:rPr>
                                    <m:t>,</m:t>
                                  </m:r>
                                  <m:r>
                                    <a:rPr lang="zh-CN" altLang="en-US" i="1" kern="0">
                                      <a:latin typeface="Cambria Math" panose="02040503050406030204" pitchFamily="18" charset="0"/>
                                      <a:ea typeface="微软雅黑" panose="020B0503020204020204" pitchFamily="34" charset="-122"/>
                                    </a:rPr>
                                    <m:t>𝒜</m:t>
                                  </m:r>
                                  <m:d>
                                    <m:dPr>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𝑧</m:t>
                                      </m:r>
                                    </m:e>
                                  </m:d>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𝑖</m:t>
                                  </m:r>
                                </m:sub>
                              </m:sSub>
                              <m:d>
                                <m:dPr>
                                  <m:ctrlPr>
                                    <a:rPr lang="en-US" altLang="zh-CN" i="1" ker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e>
                              </m:d>
                            </m:e>
                          </m:d>
                        </m:e>
                        <m:sub>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𝑧</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sub>
                      </m:sSub>
                      <m:sSup>
                        <m:sSupPr>
                          <m:ctrlPr>
                            <a:rPr lang="en-US" altLang="zh-CN" i="1">
                              <a:solidFill>
                                <a:srgbClr val="000000"/>
                              </a:solidFill>
                              <a:latin typeface="Cambria Math" panose="02040503050406030204" pitchFamily="18" charset="0"/>
                              <a:ea typeface="Cambria Math" panose="02040503050406030204" pitchFamily="18" charset="0"/>
                            </a:rPr>
                          </m:ctrlPr>
                        </m:sSupPr>
                        <m:e>
                          <m:r>
                            <a:rPr lang="en-US" altLang="zh-CN" i="1">
                              <a:solidFill>
                                <a:srgbClr val="000000"/>
                              </a:solidFill>
                              <a:latin typeface="Cambria Math" panose="02040503050406030204" pitchFamily="18" charset="0"/>
                              <a:ea typeface="Cambria Math" panose="02040503050406030204" pitchFamily="18" charset="0"/>
                            </a:rPr>
                            <m:t>≡</m:t>
                          </m:r>
                        </m:e>
                        <m:sup>
                          <m:r>
                            <a:rPr lang="en-US" altLang="zh-CN" i="1">
                              <a:solidFill>
                                <a:srgbClr val="000000"/>
                              </a:solidFill>
                              <a:latin typeface="Cambria Math" panose="02040503050406030204" pitchFamily="18" charset="0"/>
                              <a:ea typeface="Cambria Math" panose="02040503050406030204" pitchFamily="18" charset="0"/>
                            </a:rPr>
                            <m:t>𝑐</m:t>
                          </m:r>
                        </m:sup>
                      </m:sSup>
                      <m:sSub>
                        <m:sSubPr>
                          <m:ctrlPr>
                            <a:rPr lang="en-US" altLang="zh-CN" i="1" kern="0">
                              <a:latin typeface="Cambria Math" panose="02040503050406030204" pitchFamily="18" charset="0"/>
                              <a:ea typeface="微软雅黑" panose="020B0503020204020204" pitchFamily="34" charset="-122"/>
                            </a:rPr>
                          </m:ctrlPr>
                        </m:sSubPr>
                        <m:e>
                          <m:d>
                            <m:dPr>
                              <m:begChr m:val="{"/>
                              <m:endChr m:val="}"/>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𝐼𝐷𝐸𝐴</m:t>
                              </m:r>
                              <m:sSub>
                                <m:sSubPr>
                                  <m:ctrlPr>
                                    <a:rPr lang="en-US" altLang="zh-CN" i="1" kern="0">
                                      <a:latin typeface="Cambria Math" panose="02040503050406030204" pitchFamily="18" charset="0"/>
                                      <a:ea typeface="微软雅黑" panose="020B0503020204020204" pitchFamily="34" charset="-122"/>
                                    </a:rPr>
                                  </m:ctrlPr>
                                </m:sSubPr>
                                <m:e>
                                  <m:r>
                                    <a:rPr lang="en-US" altLang="zh-CN" i="1" kern="0">
                                      <a:latin typeface="Cambria Math" panose="02040503050406030204" pitchFamily="18" charset="0"/>
                                      <a:ea typeface="微软雅黑" panose="020B0503020204020204" pitchFamily="34" charset="-122"/>
                                    </a:rPr>
                                    <m:t>𝐿</m:t>
                                  </m:r>
                                </m:e>
                                <m:sub>
                                  <m:r>
                                    <a:rPr lang="en-US" altLang="zh-CN" i="1" kern="0">
                                      <a:latin typeface="Cambria Math" panose="02040503050406030204" pitchFamily="18" charset="0"/>
                                      <a:ea typeface="微软雅黑" panose="020B0503020204020204" pitchFamily="34" charset="-122"/>
                                    </a:rPr>
                                    <m:t>𝑓</m:t>
                                  </m:r>
                                  <m:r>
                                    <a:rPr lang="en-US" altLang="zh-CN" i="1" kern="0">
                                      <a:latin typeface="Cambria Math" panose="02040503050406030204" pitchFamily="18" charset="0"/>
                                      <a:ea typeface="微软雅黑" panose="020B0503020204020204" pitchFamily="34" charset="-122"/>
                                    </a:rPr>
                                    <m:t>,</m:t>
                                  </m:r>
                                  <m:r>
                                    <a:rPr lang="zh-CN" altLang="en-US" i="1" kern="0">
                                      <a:latin typeface="Cambria Math" panose="02040503050406030204" pitchFamily="18" charset="0"/>
                                      <a:ea typeface="微软雅黑" panose="020B0503020204020204" pitchFamily="34" charset="-122"/>
                                    </a:rPr>
                                    <m:t>𝒮</m:t>
                                  </m:r>
                                  <m:d>
                                    <m:dPr>
                                      <m:ctrlPr>
                                        <a:rPr lang="en-US" altLang="zh-CN" i="1" kern="0">
                                          <a:latin typeface="Cambria Math" panose="02040503050406030204" pitchFamily="18" charset="0"/>
                                          <a:ea typeface="微软雅黑" panose="020B0503020204020204" pitchFamily="34" charset="-122"/>
                                        </a:rPr>
                                      </m:ctrlPr>
                                    </m:dPr>
                                    <m:e>
                                      <m:r>
                                        <a:rPr lang="en-US" altLang="zh-CN" i="1" kern="0">
                                          <a:latin typeface="Cambria Math" panose="02040503050406030204" pitchFamily="18" charset="0"/>
                                          <a:ea typeface="微软雅黑" panose="020B0503020204020204" pitchFamily="34" charset="-122"/>
                                        </a:rPr>
                                        <m:t>𝑧</m:t>
                                      </m:r>
                                    </m:e>
                                  </m:d>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𝑖</m:t>
                                  </m:r>
                                </m:sub>
                              </m:sSub>
                              <m:d>
                                <m:dPr>
                                  <m:ctrlPr>
                                    <a:rPr lang="en-US" altLang="zh-CN" i="1" ker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e>
                              </m:d>
                            </m:e>
                          </m:d>
                        </m:e>
                        <m:sub>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𝑧</m:t>
                          </m:r>
                          <m:r>
                            <a:rPr lang="en-US" altLang="zh-CN" i="1" kern="0">
                              <a:latin typeface="Cambria Math" panose="02040503050406030204" pitchFamily="18" charset="0"/>
                              <a:ea typeface="微软雅黑" panose="020B0503020204020204" pitchFamily="34" charset="-122"/>
                            </a:rPr>
                            <m:t>,</m:t>
                          </m:r>
                          <m:r>
                            <a:rPr lang="en-US" altLang="zh-CN" i="1" kern="0">
                              <a:latin typeface="Cambria Math" panose="02040503050406030204" pitchFamily="18" charset="0"/>
                              <a:ea typeface="微软雅黑" panose="020B0503020204020204" pitchFamily="34" charset="-122"/>
                            </a:rPr>
                            <m:t>𝑛</m:t>
                          </m:r>
                        </m:sub>
                      </m:sSub>
                    </m:oMath>
                  </m:oMathPara>
                </a14:m>
                <a:endParaRPr lang="en-US" altLang="zh-CN" kern="0" dirty="0">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50000"/>
                  </a:lnSpc>
                  <a:spcBef>
                    <a:spcPts val="0"/>
                  </a:spcBef>
                  <a:spcAft>
                    <a:spcPts val="0"/>
                  </a:spcAft>
                  <a:buClrTx/>
                  <a:buSzTx/>
                  <a:buFontTx/>
                  <a:buNone/>
                  <a:defRPr/>
                </a:pPr>
                <a:r>
                  <a:rPr lang="zh-CN" altLang="en-US" kern="0" dirty="0">
                    <a:latin typeface="微软雅黑" panose="020B0503020204020204" pitchFamily="34" charset="-122"/>
                    <a:ea typeface="微软雅黑" panose="020B0503020204020204" pitchFamily="34" charset="-122"/>
                  </a:rPr>
                  <a:t>那么我们称协议</a:t>
                </a:r>
                <a14:m>
                  <m:oMath xmlns:m="http://schemas.openxmlformats.org/officeDocument/2006/math">
                    <m:r>
                      <a:rPr lang="en-US" altLang="zh-CN" i="1" kern="0">
                        <a:latin typeface="Cambria Math" panose="02040503050406030204" pitchFamily="18" charset="0"/>
                        <a:ea typeface="微软雅黑" panose="020B0503020204020204" pitchFamily="34" charset="-122"/>
                      </a:rPr>
                      <m:t>𝜋</m:t>
                    </m:r>
                  </m:oMath>
                </a14:m>
                <a:r>
                  <a:rPr lang="zh-CN" altLang="en-US" kern="0" dirty="0">
                    <a:latin typeface="微软雅黑" panose="020B0503020204020204" pitchFamily="34" charset="-122"/>
                    <a:ea typeface="微软雅黑" panose="020B0503020204020204" pitchFamily="34" charset="-122"/>
                  </a:rPr>
                  <a:t>在允许中止的条件下安全地计算了功能函数</a:t>
                </a:r>
                <a14:m>
                  <m:oMath xmlns:m="http://schemas.openxmlformats.org/officeDocument/2006/math">
                    <m:r>
                      <a:rPr lang="en-US" altLang="zh-CN" i="1" kern="0">
                        <a:latin typeface="Cambria Math" panose="02040503050406030204" pitchFamily="18" charset="0"/>
                        <a:ea typeface="微软雅黑" panose="020B0503020204020204" pitchFamily="34" charset="-122"/>
                      </a:rPr>
                      <m:t>𝑓</m:t>
                    </m:r>
                  </m:oMath>
                </a14:m>
                <a:r>
                  <a:rPr lang="zh-CN" altLang="en-US" kern="0"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p:txBody>
          </p:sp>
        </mc:Choice>
        <mc:Fallback>
          <p:sp>
            <p:nvSpPr>
              <p:cNvPr id="38" name="矩形 37"/>
              <p:cNvSpPr>
                <a:spLocks noRot="1" noChangeAspect="1" noMove="1" noResize="1" noEditPoints="1" noAdjustHandles="1" noChangeArrowheads="1" noChangeShapeType="1" noTextEdit="1"/>
              </p:cNvSpPr>
              <p:nvPr/>
            </p:nvSpPr>
            <p:spPr>
              <a:xfrm>
                <a:off x="239147" y="1544210"/>
                <a:ext cx="11728735" cy="2334678"/>
              </a:xfrm>
              <a:prstGeom prst="rect">
                <a:avLst/>
              </a:prstGeom>
              <a:blipFill rotWithShape="1">
                <a:blip r:embed="rId8"/>
                <a:stretch>
                  <a:fillRect l="-3" t="-22" b="13"/>
                </a:stretch>
              </a:blipFill>
            </p:spPr>
            <p:txBody>
              <a:bodyPr/>
              <a:lstStyle/>
              <a:p>
                <a:r>
                  <a:rPr lang="zh-CN" altLang="en-US">
                    <a:noFill/>
                  </a:rPr>
                  <a:t> </a:t>
                </a:r>
              </a:p>
            </p:txBody>
          </p:sp>
        </mc:Fallback>
      </mc:AlternateContent>
      <p:sp>
        <p:nvSpPr>
          <p:cNvPr id="34" name="矩形 33"/>
          <p:cNvSpPr>
            <a:spLocks noChangeArrowheads="1"/>
          </p:cNvSpPr>
          <p:nvPr/>
        </p:nvSpPr>
        <p:spPr bwMode="auto">
          <a:xfrm>
            <a:off x="772388" y="1034408"/>
            <a:ext cx="6610545"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两方安全多方计算协议安全模型形式化定义：恶意模型</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0-#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dissolve">
                                      <p:cBhvr>
                                        <p:cTn id="21" dur="500"/>
                                        <p:tgtEl>
                                          <p:spTgt spid="69"/>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70"/>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70" grpId="0" bldLvl="0" animBg="1"/>
      <p:bldP spid="70"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 y="0"/>
            <a:ext cx="4008439" cy="68580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95" name="TextBox 15"/>
          <p:cNvSpPr>
            <a:spLocks noChangeArrowheads="1"/>
          </p:cNvSpPr>
          <p:nvPr/>
        </p:nvSpPr>
        <p:spPr bwMode="auto">
          <a:xfrm>
            <a:off x="1489075" y="2586038"/>
            <a:ext cx="2374900"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zh-CN" sz="3200" dirty="0">
                <a:solidFill>
                  <a:schemeClr val="bg1"/>
                </a:solidFill>
                <a:latin typeface="微软简中圆" charset="0"/>
                <a:ea typeface="Adobe 宋体 Std L" pitchFamily="18" charset="-122"/>
                <a:sym typeface="微软简中圆" charset="0"/>
              </a:rPr>
              <a:t>Contents Page</a:t>
            </a:r>
            <a:endParaRPr lang="zh-CN" altLang="zh-CN" sz="3200" dirty="0">
              <a:solidFill>
                <a:schemeClr val="bg1"/>
              </a:solidFill>
              <a:latin typeface="微软简中圆" charset="0"/>
              <a:ea typeface="Adobe 宋体 Std L" pitchFamily="18" charset="-122"/>
              <a:sym typeface="微软简中圆" charset="0"/>
            </a:endParaRPr>
          </a:p>
        </p:txBody>
      </p:sp>
      <p:sp>
        <p:nvSpPr>
          <p:cNvPr id="8196" name="文本框 52"/>
          <p:cNvSpPr>
            <a:spLocks noChangeArrowheads="1"/>
          </p:cNvSpPr>
          <p:nvPr/>
        </p:nvSpPr>
        <p:spPr bwMode="auto">
          <a:xfrm>
            <a:off x="1489075" y="1700213"/>
            <a:ext cx="2374900"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en-US" sz="5000" b="1" dirty="0">
                <a:solidFill>
                  <a:schemeClr val="bg1"/>
                </a:solidFill>
                <a:ea typeface="微软雅黑" panose="020B0503020204020204" pitchFamily="34" charset="-122"/>
              </a:rPr>
              <a:t>目录页</a:t>
            </a:r>
            <a:endParaRPr lang="zh-CN" altLang="en-US" sz="5000" b="1" dirty="0">
              <a:solidFill>
                <a:schemeClr val="bg1"/>
              </a:solidFill>
              <a:ea typeface="微软雅黑" panose="020B0503020204020204" pitchFamily="34" charset="-122"/>
            </a:endParaRPr>
          </a:p>
        </p:txBody>
      </p:sp>
      <p:grpSp>
        <p:nvGrpSpPr>
          <p:cNvPr id="8" name="组合 7"/>
          <p:cNvGrpSpPr/>
          <p:nvPr/>
        </p:nvGrpSpPr>
        <p:grpSpPr>
          <a:xfrm>
            <a:off x="5029200" y="857147"/>
            <a:ext cx="6832363" cy="5065743"/>
            <a:chOff x="5074411" y="1259236"/>
            <a:chExt cx="6364049" cy="5065743"/>
          </a:xfrm>
        </p:grpSpPr>
        <p:grpSp>
          <p:nvGrpSpPr>
            <p:cNvPr id="2" name="组合 1"/>
            <p:cNvGrpSpPr/>
            <p:nvPr/>
          </p:nvGrpSpPr>
          <p:grpSpPr>
            <a:xfrm>
              <a:off x="5074411" y="1259236"/>
              <a:ext cx="5724525" cy="639763"/>
              <a:chOff x="5087939" y="1259236"/>
              <a:chExt cx="5724525" cy="639763"/>
            </a:xfrm>
          </p:grpSpPr>
          <p:sp>
            <p:nvSpPr>
              <p:cNvPr id="21" name="Rectangle 30"/>
              <p:cNvSpPr>
                <a:spLocks noChangeArrowheads="1"/>
              </p:cNvSpPr>
              <p:nvPr/>
            </p:nvSpPr>
            <p:spPr bwMode="auto">
              <a:xfrm>
                <a:off x="5370514" y="1314799"/>
                <a:ext cx="5441950"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40" name="Group 31"/>
              <p:cNvGrpSpPr/>
              <p:nvPr/>
            </p:nvGrpSpPr>
            <p:grpSpPr bwMode="auto">
              <a:xfrm rot="10800000">
                <a:off x="5087939" y="1259236"/>
                <a:ext cx="690034" cy="639763"/>
                <a:chOff x="0" y="0"/>
                <a:chExt cx="1590" cy="1588"/>
              </a:xfrm>
            </p:grpSpPr>
            <p:grpSp>
              <p:nvGrpSpPr>
                <p:cNvPr id="8243" name="Group 32"/>
                <p:cNvGrpSpPr/>
                <p:nvPr/>
              </p:nvGrpSpPr>
              <p:grpSpPr bwMode="auto">
                <a:xfrm>
                  <a:off x="0" y="0"/>
                  <a:ext cx="1590" cy="1588"/>
                  <a:chOff x="0" y="0"/>
                  <a:chExt cx="1136" cy="1134"/>
                </a:xfrm>
              </p:grpSpPr>
              <p:sp>
                <p:nvSpPr>
                  <p:cNvPr id="2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29" name="Oval 34"/>
                  <p:cNvSpPr>
                    <a:spLocks noChangeArrowheads="1"/>
                  </p:cNvSpPr>
                  <p:nvPr/>
                </p:nvSpPr>
                <p:spPr bwMode="auto">
                  <a:xfrm>
                    <a:off x="64" y="62"/>
                    <a:ext cx="1006"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26" name="未知"/>
                <p:cNvSpPr/>
                <p:nvPr/>
              </p:nvSpPr>
              <p:spPr bwMode="auto">
                <a:xfrm rot="-5400000">
                  <a:off x="389" y="486"/>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27" name="未知"/>
                <p:cNvSpPr/>
                <p:nvPr/>
              </p:nvSpPr>
              <p:spPr bwMode="auto">
                <a:xfrm rot="5400000">
                  <a:off x="586" y="-117"/>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23" name="Rectangle 37"/>
              <p:cNvSpPr>
                <a:spLocks noChangeArrowheads="1"/>
              </p:cNvSpPr>
              <p:nvPr/>
            </p:nvSpPr>
            <p:spPr bwMode="auto">
              <a:xfrm>
                <a:off x="5768669" y="1357661"/>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latin typeface="黑体" panose="02010609060101010101" charset="-122"/>
                    <a:ea typeface="黑体" panose="02010609060101010101" charset="-122"/>
                  </a:rPr>
                  <a:t>安全多方计算背景与定义</a:t>
                </a:r>
                <a:endParaRPr lang="zh-CN" altLang="en-US" sz="2100" b="1" kern="0" dirty="0">
                  <a:latin typeface="黑体" panose="02010609060101010101" charset="-122"/>
                  <a:ea typeface="黑体" panose="02010609060101010101" charset="-122"/>
                </a:endParaRPr>
              </a:p>
            </p:txBody>
          </p:sp>
          <p:sp>
            <p:nvSpPr>
              <p:cNvPr id="24" name="Rectangle 38"/>
              <p:cNvSpPr>
                <a:spLocks noChangeArrowheads="1"/>
              </p:cNvSpPr>
              <p:nvPr/>
            </p:nvSpPr>
            <p:spPr bwMode="auto">
              <a:xfrm>
                <a:off x="5199064" y="1348136"/>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chemeClr val="bg1"/>
                    </a:solidFill>
                  </a:rPr>
                  <a:t>1</a:t>
                </a:r>
                <a:endParaRPr lang="en-US" altLang="zh-CN" sz="2100" b="1" kern="0" dirty="0">
                  <a:solidFill>
                    <a:schemeClr val="bg1"/>
                  </a:solidFill>
                </a:endParaRPr>
              </a:p>
            </p:txBody>
          </p:sp>
        </p:grpSp>
        <p:grpSp>
          <p:nvGrpSpPr>
            <p:cNvPr id="4" name="组合 3"/>
            <p:cNvGrpSpPr/>
            <p:nvPr/>
          </p:nvGrpSpPr>
          <p:grpSpPr>
            <a:xfrm>
              <a:off x="5074411" y="3062718"/>
              <a:ext cx="5727700" cy="639762"/>
              <a:chOff x="5083175" y="3130898"/>
              <a:chExt cx="5727700" cy="639762"/>
            </a:xfrm>
          </p:grpSpPr>
          <p:sp>
            <p:nvSpPr>
              <p:cNvPr id="41" name="Rectangle 30"/>
              <p:cNvSpPr>
                <a:spLocks noChangeArrowheads="1"/>
              </p:cNvSpPr>
              <p:nvPr/>
            </p:nvSpPr>
            <p:spPr bwMode="auto">
              <a:xfrm>
                <a:off x="5373688" y="3186460"/>
                <a:ext cx="5437187"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18" name="Group 31"/>
              <p:cNvGrpSpPr/>
              <p:nvPr/>
            </p:nvGrpSpPr>
            <p:grpSpPr bwMode="auto">
              <a:xfrm rot="10800000">
                <a:off x="5083175" y="3130898"/>
                <a:ext cx="689496" cy="639762"/>
                <a:chOff x="0" y="0"/>
                <a:chExt cx="1590" cy="1588"/>
              </a:xfrm>
            </p:grpSpPr>
            <p:grpSp>
              <p:nvGrpSpPr>
                <p:cNvPr id="8221" name="Group 32"/>
                <p:cNvGrpSpPr/>
                <p:nvPr/>
              </p:nvGrpSpPr>
              <p:grpSpPr bwMode="auto">
                <a:xfrm>
                  <a:off x="0" y="0"/>
                  <a:ext cx="1590" cy="1588"/>
                  <a:chOff x="0" y="0"/>
                  <a:chExt cx="1136" cy="1134"/>
                </a:xfrm>
              </p:grpSpPr>
              <p:sp>
                <p:nvSpPr>
                  <p:cNvPr id="4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49" name="Oval 34"/>
                  <p:cNvSpPr>
                    <a:spLocks noChangeArrowheads="1"/>
                  </p:cNvSpPr>
                  <p:nvPr/>
                </p:nvSpPr>
                <p:spPr bwMode="auto">
                  <a:xfrm>
                    <a:off x="64" y="62"/>
                    <a:ext cx="1010"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46" name="未知"/>
                <p:cNvSpPr/>
                <p:nvPr/>
              </p:nvSpPr>
              <p:spPr bwMode="auto">
                <a:xfrm rot="-5400000">
                  <a:off x="393"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47" name="未知"/>
                <p:cNvSpPr/>
                <p:nvPr/>
              </p:nvSpPr>
              <p:spPr bwMode="auto">
                <a:xfrm rot="5400000">
                  <a:off x="591" y="-115"/>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43" name="Rectangle 37"/>
              <p:cNvSpPr>
                <a:spLocks noChangeArrowheads="1"/>
              </p:cNvSpPr>
              <p:nvPr/>
            </p:nvSpPr>
            <p:spPr bwMode="auto">
              <a:xfrm>
                <a:off x="5768669" y="3229323"/>
                <a:ext cx="4919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ysClr val="windowText" lastClr="000000"/>
                    </a:solidFill>
                    <a:latin typeface="黑体" panose="02010609060101010101" charset="-122"/>
                    <a:ea typeface="黑体" panose="02010609060101010101" charset="-122"/>
                  </a:rPr>
                  <a:t>安全多方计算经典算法</a:t>
                </a:r>
                <a:endParaRPr lang="zh-CN" altLang="en-US" sz="2100" b="1" kern="0" dirty="0">
                  <a:solidFill>
                    <a:sysClr val="windowText" lastClr="000000"/>
                  </a:solidFill>
                  <a:latin typeface="黑体" panose="02010609060101010101" charset="-122"/>
                  <a:ea typeface="黑体" panose="02010609060101010101" charset="-122"/>
                </a:endParaRPr>
              </a:p>
            </p:txBody>
          </p:sp>
          <p:sp>
            <p:nvSpPr>
              <p:cNvPr id="44" name="Rectangle 38"/>
              <p:cNvSpPr>
                <a:spLocks noChangeArrowheads="1"/>
              </p:cNvSpPr>
              <p:nvPr/>
            </p:nvSpPr>
            <p:spPr bwMode="auto">
              <a:xfrm>
                <a:off x="5194300" y="321979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3</a:t>
                </a:r>
                <a:endParaRPr lang="en-US" altLang="zh-CN" sz="2100" b="1" kern="0" dirty="0">
                  <a:solidFill>
                    <a:sysClr val="window" lastClr="FFFFFF"/>
                  </a:solidFill>
                </a:endParaRPr>
              </a:p>
            </p:txBody>
          </p:sp>
        </p:grpSp>
        <p:grpSp>
          <p:nvGrpSpPr>
            <p:cNvPr id="5" name="组合 4"/>
            <p:cNvGrpSpPr/>
            <p:nvPr/>
          </p:nvGrpSpPr>
          <p:grpSpPr>
            <a:xfrm>
              <a:off x="5074411" y="3964458"/>
              <a:ext cx="6364049" cy="638176"/>
              <a:chOff x="5078413" y="3996086"/>
              <a:chExt cx="6364049" cy="638176"/>
            </a:xfrm>
          </p:grpSpPr>
          <p:grpSp>
            <p:nvGrpSpPr>
              <p:cNvPr id="8200" name="组合 41"/>
              <p:cNvGrpSpPr/>
              <p:nvPr/>
            </p:nvGrpSpPr>
            <p:grpSpPr bwMode="auto">
              <a:xfrm>
                <a:off x="5078413" y="3996086"/>
                <a:ext cx="5726112" cy="638176"/>
                <a:chOff x="1163638" y="2965451"/>
                <a:chExt cx="6591300" cy="790575"/>
              </a:xfrm>
            </p:grpSpPr>
            <p:sp>
              <p:nvSpPr>
                <p:cNvPr id="3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29" name="Group 22"/>
                <p:cNvGrpSpPr/>
                <p:nvPr/>
              </p:nvGrpSpPr>
              <p:grpSpPr bwMode="auto">
                <a:xfrm rot="10800000">
                  <a:off x="1163638" y="2965451"/>
                  <a:ext cx="793750" cy="790575"/>
                  <a:chOff x="0" y="0"/>
                  <a:chExt cx="1590" cy="1588"/>
                </a:xfrm>
              </p:grpSpPr>
              <p:grpSp>
                <p:nvGrpSpPr>
                  <p:cNvPr id="8232" name="Group 23"/>
                  <p:cNvGrpSpPr/>
                  <p:nvPr/>
                </p:nvGrpSpPr>
                <p:grpSpPr bwMode="auto">
                  <a:xfrm>
                    <a:off x="0" y="0"/>
                    <a:ext cx="1590" cy="1588"/>
                    <a:chOff x="0" y="0"/>
                    <a:chExt cx="1136" cy="1134"/>
                  </a:xfrm>
                </p:grpSpPr>
                <p:sp>
                  <p:nvSpPr>
                    <p:cNvPr id="3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3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3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3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3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3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4</a:t>
                  </a:r>
                  <a:endParaRPr lang="en-US" altLang="zh-CN" sz="2100" b="1" kern="0" dirty="0">
                    <a:solidFill>
                      <a:sysClr val="window" lastClr="FFFFFF"/>
                    </a:solidFill>
                  </a:endParaRPr>
                </a:p>
              </p:txBody>
            </p:sp>
          </p:grpSp>
          <p:sp>
            <p:nvSpPr>
              <p:cNvPr id="8202" name="Rectangle 37"/>
              <p:cNvSpPr>
                <a:spLocks noChangeArrowheads="1"/>
              </p:cNvSpPr>
              <p:nvPr/>
            </p:nvSpPr>
            <p:spPr bwMode="auto">
              <a:xfrm>
                <a:off x="5768669" y="4072441"/>
                <a:ext cx="56737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kern="0" dirty="0">
                    <a:solidFill>
                      <a:sysClr val="windowText" lastClr="000000"/>
                    </a:solidFill>
                    <a:latin typeface="黑体" panose="02010609060101010101" charset="-122"/>
                    <a:ea typeface="黑体" panose="02010609060101010101" charset="-122"/>
                  </a:rPr>
                  <a:t>安全多方计算研究热点</a:t>
                </a:r>
                <a:endParaRPr lang="zh-CN" altLang="en-US" sz="2100" b="1" kern="0" dirty="0">
                  <a:solidFill>
                    <a:sysClr val="windowText" lastClr="000000"/>
                  </a:solidFill>
                  <a:latin typeface="黑体" panose="02010609060101010101" charset="-122"/>
                  <a:ea typeface="黑体" panose="02010609060101010101" charset="-122"/>
                </a:endParaRPr>
              </a:p>
            </p:txBody>
          </p:sp>
        </p:grpSp>
        <p:grpSp>
          <p:nvGrpSpPr>
            <p:cNvPr id="8198" name="组合 41"/>
            <p:cNvGrpSpPr/>
            <p:nvPr/>
          </p:nvGrpSpPr>
          <p:grpSpPr bwMode="auto">
            <a:xfrm>
              <a:off x="5074411" y="2160977"/>
              <a:ext cx="5724525" cy="639763"/>
              <a:chOff x="1163638" y="2965451"/>
              <a:chExt cx="6591300" cy="790575"/>
            </a:xfrm>
          </p:grpSpPr>
          <p:sp>
            <p:nvSpPr>
              <p:cNvPr id="11" name="Rectangle 21"/>
              <p:cNvSpPr>
                <a:spLocks noChangeArrowheads="1"/>
              </p:cNvSpPr>
              <p:nvPr/>
            </p:nvSpPr>
            <p:spPr bwMode="auto">
              <a:xfrm>
                <a:off x="1488999" y="3087078"/>
                <a:ext cx="6260455" cy="666986"/>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marL="285750" lvl="1" indent="-285750" defTabSz="1422400" fontAlgn="auto">
                  <a:lnSpc>
                    <a:spcPct val="90000"/>
                  </a:lnSpc>
                  <a:spcBef>
                    <a:spcPts val="0"/>
                  </a:spcBef>
                  <a:spcAft>
                    <a:spcPct val="15000"/>
                  </a:spcAft>
                  <a:defRPr/>
                </a:pPr>
                <a:r>
                  <a:rPr lang="en-US" altLang="zh-CN" sz="2100" b="1" kern="0" dirty="0">
                    <a:solidFill>
                      <a:sysClr val="windowText" lastClr="000000"/>
                    </a:solidFill>
                    <a:latin typeface="黑体" panose="02010609060101010101" charset="-122"/>
                    <a:ea typeface="黑体" panose="02010609060101010101" charset="-122"/>
                  </a:rPr>
                  <a:t>   </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51" name="Group 22"/>
              <p:cNvGrpSpPr/>
              <p:nvPr/>
            </p:nvGrpSpPr>
            <p:grpSpPr bwMode="auto">
              <a:xfrm rot="10800000">
                <a:off x="1163638" y="2965451"/>
                <a:ext cx="793750" cy="790575"/>
                <a:chOff x="0" y="0"/>
                <a:chExt cx="1590" cy="1588"/>
              </a:xfrm>
            </p:grpSpPr>
            <p:grpSp>
              <p:nvGrpSpPr>
                <p:cNvPr id="8254" name="Group 23"/>
                <p:cNvGrpSpPr/>
                <p:nvPr/>
              </p:nvGrpSpPr>
              <p:grpSpPr bwMode="auto">
                <a:xfrm>
                  <a:off x="0" y="0"/>
                  <a:ext cx="1590" cy="1588"/>
                  <a:chOff x="0" y="0"/>
                  <a:chExt cx="1136" cy="1134"/>
                </a:xfrm>
              </p:grpSpPr>
              <p:sp>
                <p:nvSpPr>
                  <p:cNvPr id="1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19" name="Oval 25"/>
                  <p:cNvSpPr>
                    <a:spLocks noChangeArrowheads="1"/>
                  </p:cNvSpPr>
                  <p:nvPr/>
                </p:nvSpPr>
                <p:spPr bwMode="auto">
                  <a:xfrm>
                    <a:off x="63"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16" name="未知"/>
                <p:cNvSpPr/>
                <p:nvPr/>
              </p:nvSpPr>
              <p:spPr bwMode="auto">
                <a:xfrm rot="-5400000">
                  <a:off x="390"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17" name="未知"/>
                <p:cNvSpPr/>
                <p:nvPr/>
              </p:nvSpPr>
              <p:spPr bwMode="auto">
                <a:xfrm rot="5400000">
                  <a:off x="587" y="-116"/>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13" name="Rectangle 28"/>
              <p:cNvSpPr>
                <a:spLocks noChangeArrowheads="1"/>
              </p:cNvSpPr>
              <p:nvPr/>
            </p:nvSpPr>
            <p:spPr bwMode="auto">
              <a:xfrm>
                <a:off x="2161655" y="3087078"/>
                <a:ext cx="5593283"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14" name="Rectangle 29"/>
              <p:cNvSpPr>
                <a:spLocks noChangeArrowheads="1"/>
              </p:cNvSpPr>
              <p:nvPr/>
            </p:nvSpPr>
            <p:spPr bwMode="auto">
              <a:xfrm>
                <a:off x="1291589" y="3075307"/>
                <a:ext cx="553844" cy="5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a:solidFill>
                      <a:sysClr val="window" lastClr="FFFFFF"/>
                    </a:solidFill>
                  </a:rPr>
                  <a:t>2</a:t>
                </a:r>
                <a:endParaRPr lang="en-US" altLang="zh-CN" sz="2100" b="1" kern="0">
                  <a:solidFill>
                    <a:sysClr val="window" lastClr="FFFFFF"/>
                  </a:solidFill>
                </a:endParaRPr>
              </a:p>
            </p:txBody>
          </p:sp>
        </p:grpSp>
        <p:grpSp>
          <p:nvGrpSpPr>
            <p:cNvPr id="6" name="组合 5"/>
            <p:cNvGrpSpPr/>
            <p:nvPr/>
          </p:nvGrpSpPr>
          <p:grpSpPr>
            <a:xfrm>
              <a:off x="5074411" y="4864612"/>
              <a:ext cx="5726112" cy="638176"/>
              <a:chOff x="5074411" y="4864655"/>
              <a:chExt cx="5726112" cy="638176"/>
            </a:xfrm>
          </p:grpSpPr>
          <p:grpSp>
            <p:nvGrpSpPr>
              <p:cNvPr id="50" name="组合 41"/>
              <p:cNvGrpSpPr/>
              <p:nvPr/>
            </p:nvGrpSpPr>
            <p:grpSpPr bwMode="auto">
              <a:xfrm>
                <a:off x="5074411" y="4864655"/>
                <a:ext cx="5726112" cy="638176"/>
                <a:chOff x="1163638" y="2965451"/>
                <a:chExt cx="6591300" cy="790575"/>
              </a:xfrm>
            </p:grpSpPr>
            <p:sp>
              <p:nvSpPr>
                <p:cNvPr id="5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52" name="Group 22"/>
                <p:cNvGrpSpPr/>
                <p:nvPr/>
              </p:nvGrpSpPr>
              <p:grpSpPr bwMode="auto">
                <a:xfrm rot="10800000">
                  <a:off x="1163638" y="2965451"/>
                  <a:ext cx="793750" cy="790575"/>
                  <a:chOff x="0" y="0"/>
                  <a:chExt cx="1590" cy="1588"/>
                </a:xfrm>
              </p:grpSpPr>
              <p:grpSp>
                <p:nvGrpSpPr>
                  <p:cNvPr id="55" name="Group 23"/>
                  <p:cNvGrpSpPr/>
                  <p:nvPr/>
                </p:nvGrpSpPr>
                <p:grpSpPr bwMode="auto">
                  <a:xfrm>
                    <a:off x="0" y="0"/>
                    <a:ext cx="1590" cy="1588"/>
                    <a:chOff x="0" y="0"/>
                    <a:chExt cx="1136" cy="1134"/>
                  </a:xfrm>
                </p:grpSpPr>
                <p:sp>
                  <p:nvSpPr>
                    <p:cNvPr id="5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5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5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5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5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5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5</a:t>
                  </a:r>
                  <a:endParaRPr lang="en-US" altLang="zh-CN" sz="2100" b="1" kern="0" dirty="0">
                    <a:solidFill>
                      <a:sysClr val="window" lastClr="FFFFFF"/>
                    </a:solidFill>
                  </a:endParaRPr>
                </a:p>
              </p:txBody>
            </p:sp>
          </p:grpSp>
          <p:sp>
            <p:nvSpPr>
              <p:cNvPr id="60" name="Rectangle 37"/>
              <p:cNvSpPr>
                <a:spLocks noChangeArrowheads="1"/>
              </p:cNvSpPr>
              <p:nvPr/>
            </p:nvSpPr>
            <p:spPr bwMode="auto">
              <a:xfrm>
                <a:off x="5768669" y="4941011"/>
                <a:ext cx="48577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dirty="0">
                    <a:latin typeface="黑体" panose="02010609060101010101" charset="-122"/>
                    <a:ea typeface="黑体" panose="02010609060101010101" charset="-122"/>
                  </a:rPr>
                  <a:t>安全多方计算应用</a:t>
                </a:r>
                <a:endParaRPr lang="zh-CN" altLang="en-US" sz="2100" b="1" dirty="0">
                  <a:latin typeface="黑体" panose="02010609060101010101" charset="-122"/>
                  <a:ea typeface="黑体" panose="02010609060101010101" charset="-122"/>
                </a:endParaRPr>
              </a:p>
            </p:txBody>
          </p:sp>
        </p:grpSp>
        <p:grpSp>
          <p:nvGrpSpPr>
            <p:cNvPr id="72" name="组合 41"/>
            <p:cNvGrpSpPr/>
            <p:nvPr/>
          </p:nvGrpSpPr>
          <p:grpSpPr bwMode="auto">
            <a:xfrm>
              <a:off x="5114312" y="5853667"/>
              <a:ext cx="553825" cy="471312"/>
              <a:chOff x="1209567" y="3075581"/>
              <a:chExt cx="637505" cy="583863"/>
            </a:xfrm>
          </p:grpSpPr>
          <p:sp>
            <p:nvSpPr>
              <p:cNvPr id="79" name="未知"/>
              <p:cNvSpPr/>
              <p:nvPr/>
            </p:nvSpPr>
            <p:spPr bwMode="auto">
              <a:xfrm rot="16200000">
                <a:off x="1360743" y="3207571"/>
                <a:ext cx="300697" cy="60305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76"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6</a:t>
                </a:r>
                <a:endParaRPr lang="en-US" altLang="zh-CN" sz="2100" b="1" kern="0" dirty="0">
                  <a:solidFill>
                    <a:sysClr val="window" lastClr="FFFFFF"/>
                  </a:solidFill>
                </a:endParaRPr>
              </a:p>
            </p:txBody>
          </p:sp>
        </p:grpSp>
      </p:grpSp>
      <p:sp>
        <p:nvSpPr>
          <p:cNvPr id="10" name="矩形 9"/>
          <p:cNvSpPr/>
          <p:nvPr/>
        </p:nvSpPr>
        <p:spPr>
          <a:xfrm>
            <a:off x="5776847" y="1922434"/>
            <a:ext cx="2862580" cy="414020"/>
          </a:xfrm>
          <a:prstGeom prst="rect">
            <a:avLst/>
          </a:prstGeom>
        </p:spPr>
        <p:txBody>
          <a:bodyPr wrap="none">
            <a:spAutoFit/>
          </a:bodyPr>
          <a:lstStyle/>
          <a:p>
            <a:r>
              <a:rPr lang="zh-CN" altLang="en-US" sz="2100" b="1" kern="0" dirty="0">
                <a:solidFill>
                  <a:schemeClr val="tx2">
                    <a:lumMod val="60000"/>
                    <a:lumOff val="40000"/>
                  </a:schemeClr>
                </a:solidFill>
                <a:latin typeface="黑体" panose="02010609060101010101" charset="-122"/>
                <a:ea typeface="黑体" panose="02010609060101010101" charset="-122"/>
              </a:rPr>
              <a:t>安全多方计算研究进展</a:t>
            </a:r>
            <a:endParaRPr lang="zh-CN" altLang="en-US" sz="2100" b="1" kern="0" dirty="0">
              <a:solidFill>
                <a:schemeClr val="tx2">
                  <a:lumMod val="60000"/>
                  <a:lumOff val="40000"/>
                </a:schemeClr>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advTm="3325"/>
    </mc:Choice>
    <mc:Fallback>
      <p:transition advTm="33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281932"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2.1 </a:t>
            </a:r>
            <a:r>
              <a:rPr lang="zh-CN" altLang="en-US" sz="2400" b="1" dirty="0">
                <a:solidFill>
                  <a:srgbClr val="5F5E5C"/>
                </a:solidFill>
                <a:latin typeface="微软雅黑" panose="020B0503020204020204" pitchFamily="34" charset="-122"/>
                <a:ea typeface="微软雅黑" panose="020B0503020204020204" pitchFamily="34" charset="-122"/>
              </a:rPr>
              <a:t>安全多方计算分类</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graphicFrame>
        <p:nvGraphicFramePr>
          <p:cNvPr id="36" name="表格 35"/>
          <p:cNvGraphicFramePr>
            <a:graphicFrameLocks noGrp="1"/>
          </p:cNvGraphicFramePr>
          <p:nvPr>
            <p:custDataLst>
              <p:tags r:id="rId1"/>
            </p:custDataLst>
          </p:nvPr>
        </p:nvGraphicFramePr>
        <p:xfrm>
          <a:off x="1753663" y="954602"/>
          <a:ext cx="10025589" cy="5547007"/>
        </p:xfrm>
        <a:graphic>
          <a:graphicData uri="http://schemas.openxmlformats.org/drawingml/2006/table">
            <a:tbl>
              <a:tblPr firstRow="1" bandRow="1">
                <a:tableStyleId>{6E25E649-3F16-4E02-A733-19D2CDBF48F0}</a:tableStyleId>
              </a:tblPr>
              <a:tblGrid>
                <a:gridCol w="1171575"/>
                <a:gridCol w="1639522"/>
                <a:gridCol w="7214492"/>
              </a:tblGrid>
              <a:tr h="388792">
                <a:tc>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分类依据</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c>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内容</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c>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具体</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r>
              <a:tr h="388792">
                <a:tc rowSpan="2">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计算通用性</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通用协议</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针对一般的计算任务</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专用协议</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针对特殊的计算任务</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rowSpan="3">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实现技术</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混淆电路</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利用混淆电路实现功能函数计算</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秘密共享</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利用秘密共享实现功能函数计算</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同态加密</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在密文状态下进行功能函数的计算</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rowSpan="2">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参与方的数量</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defRPr/>
                      </a:pPr>
                      <a:r>
                        <a:rPr lang="zh-CN" altLang="zh-CN" sz="1800" kern="1200" baseline="0" dirty="0">
                          <a:solidFill>
                            <a:schemeClr val="dk1"/>
                          </a:solidFill>
                          <a:effectLst/>
                          <a:latin typeface="微软雅黑" panose="020B0503020204020204" pitchFamily="34" charset="-122"/>
                          <a:ea typeface="微软雅黑" panose="020B0503020204020204" pitchFamily="34" charset="-122"/>
                          <a:cs typeface="+mn-cs"/>
                        </a:rPr>
                        <a:t>安全两方计算</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多方计算可以看作是在两方计算的基础上的扩展和延伸</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5000"/>
                        </a:lnSpc>
                      </a:pPr>
                      <a:r>
                        <a:rPr lang="zh-CN" altLang="zh-CN" sz="1800" kern="1200" baseline="0" dirty="0">
                          <a:effectLst/>
                          <a:latin typeface="微软雅黑" panose="020B0503020204020204" pitchFamily="34" charset="-122"/>
                          <a:ea typeface="微软雅黑" panose="020B0503020204020204" pitchFamily="34" charset="-122"/>
                        </a:rPr>
                        <a:t>安全多方计算</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792">
                <a:tc rowSpan="2">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参与方之间的关系</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对等关系</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各个参与方扮演着相似的角色，有着相同的计算能力和存储资源</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79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5000"/>
                        </a:lnSpc>
                      </a:pPr>
                      <a:r>
                        <a:rPr lang="zh-CN" altLang="en-US" sz="1800" baseline="0" dirty="0">
                          <a:latin typeface="微软雅黑" panose="020B0503020204020204" pitchFamily="34" charset="-122"/>
                          <a:ea typeface="微软雅黑" panose="020B0503020204020204" pitchFamily="34" charset="-122"/>
                        </a:rPr>
                        <a:t>不对等关系</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rPr>
                        <a:t>各个参与方扮演着不同的角色，有着不同的计算能力和存储资源</a:t>
                      </a:r>
                      <a:endParaRPr lang="zh-CN" altLang="en-US" sz="1800" kern="1200" baseline="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9575">
                <a:tc rowSpan="2">
                  <a:txBody>
                    <a:bodyPr/>
                    <a:lstStyle/>
                    <a:p>
                      <a:pPr algn="ctr">
                        <a:lnSpc>
                          <a:spcPct val="125000"/>
                        </a:lnSpc>
                      </a:pPr>
                      <a:r>
                        <a:rPr lang="zh-CN" altLang="en-US" sz="1800" kern="1200" baseline="0" dirty="0">
                          <a:effectLst/>
                          <a:latin typeface="微软雅黑" panose="020B0503020204020204" pitchFamily="34" charset="-122"/>
                          <a:ea typeface="微软雅黑" panose="020B0503020204020204" pitchFamily="34" charset="-122"/>
                        </a:rPr>
                        <a:t>安全模型</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5000"/>
                        </a:lnSpc>
                      </a:pPr>
                      <a:r>
                        <a:rPr lang="zh-CN" altLang="en-US" sz="1800" kern="1200" baseline="0" dirty="0">
                          <a:effectLst/>
                          <a:latin typeface="微软雅黑" panose="020B0503020204020204" pitchFamily="34" charset="-122"/>
                          <a:ea typeface="微软雅黑" panose="020B0503020204020204" pitchFamily="34" charset="-122"/>
                        </a:rPr>
                        <a:t>半诚实模型</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1800" kern="1200" baseline="0" dirty="0">
                          <a:effectLst/>
                          <a:latin typeface="微软雅黑" panose="020B0503020204020204" pitchFamily="34" charset="-122"/>
                          <a:ea typeface="微软雅黑" panose="020B0503020204020204" pitchFamily="34" charset="-122"/>
                        </a:rPr>
                        <a:t>所有参与方都按照协议的规则进行操作，在协议中所有参与方只可能是诚实的或者半诚实的</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072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5000"/>
                        </a:lnSpc>
                      </a:pPr>
                      <a:r>
                        <a:rPr lang="zh-CN" altLang="en-US" sz="1800" kern="1200" baseline="0" dirty="0">
                          <a:effectLst/>
                          <a:latin typeface="微软雅黑" panose="020B0503020204020204" pitchFamily="34" charset="-122"/>
                          <a:ea typeface="微软雅黑" panose="020B0503020204020204" pitchFamily="34" charset="-122"/>
                        </a:rPr>
                        <a:t>恶意模型</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5000"/>
                        </a:lnSpc>
                      </a:pPr>
                      <a:r>
                        <a:rPr lang="zh-CN" altLang="en-US" sz="1800" kern="1200" baseline="0" dirty="0">
                          <a:effectLst/>
                          <a:latin typeface="微软雅黑" panose="020B0503020204020204" pitchFamily="34" charset="-122"/>
                          <a:ea typeface="微软雅黑" panose="020B0503020204020204" pitchFamily="34" charset="-122"/>
                        </a:rPr>
                        <a:t>攻击者控制恶意参与方以任意的方式破坏协议规则，进行包括更改原始的秘密输入、篡改中间通信消息、中断协议执行等</a:t>
                      </a:r>
                      <a:endParaRPr lang="zh-CN" altLang="en-US" sz="1800" baseline="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7" name="矩形 36"/>
          <p:cNvSpPr>
            <a:spLocks noChangeArrowheads="1"/>
          </p:cNvSpPr>
          <p:nvPr/>
        </p:nvSpPr>
        <p:spPr bwMode="auto">
          <a:xfrm>
            <a:off x="772387" y="1034408"/>
            <a:ext cx="847407"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分类</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0"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研究发展</a:t>
            </a:r>
            <a:endParaRPr lang="zh-CN" altLang="en-US" b="1" dirty="0">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bwMode="auto">
          <a:xfrm>
            <a:off x="617513" y="5092775"/>
            <a:ext cx="10666825" cy="1511526"/>
          </a:xfrm>
          <a:prstGeom prst="rect">
            <a:avLst/>
          </a:prstGeom>
          <a:solidFill>
            <a:srgbClr val="95B1C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2" name="矩形 71"/>
          <p:cNvSpPr/>
          <p:nvPr/>
        </p:nvSpPr>
        <p:spPr bwMode="auto">
          <a:xfrm>
            <a:off x="617512" y="1570099"/>
            <a:ext cx="10666825" cy="648470"/>
          </a:xfrm>
          <a:prstGeom prst="rect">
            <a:avLst/>
          </a:prstGeom>
          <a:solidFill>
            <a:srgbClr val="4D8A07">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6" name="矩形 65"/>
          <p:cNvSpPr/>
          <p:nvPr/>
        </p:nvSpPr>
        <p:spPr bwMode="auto">
          <a:xfrm>
            <a:off x="6718812" y="2592051"/>
            <a:ext cx="4570662" cy="2079811"/>
          </a:xfrm>
          <a:prstGeom prst="rect">
            <a:avLst/>
          </a:prstGeom>
          <a:solidFill>
            <a:schemeClr val="bg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bwMode="auto">
          <a:xfrm>
            <a:off x="617514" y="2582655"/>
            <a:ext cx="5973502" cy="2079811"/>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224" name="TextBox 8"/>
          <p:cNvSpPr>
            <a:spLocks noChangeArrowheads="1"/>
          </p:cNvSpPr>
          <p:nvPr/>
        </p:nvSpPr>
        <p:spPr bwMode="auto">
          <a:xfrm>
            <a:off x="1352821" y="228906"/>
            <a:ext cx="3281932"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2.1 </a:t>
            </a:r>
            <a:r>
              <a:rPr lang="zh-CN" altLang="en-US" sz="2400" b="1" dirty="0">
                <a:solidFill>
                  <a:srgbClr val="5F5E5C"/>
                </a:solidFill>
                <a:latin typeface="微软雅黑" panose="020B0503020204020204" pitchFamily="34" charset="-122"/>
                <a:ea typeface="微软雅黑" panose="020B0503020204020204" pitchFamily="34" charset="-122"/>
              </a:rPr>
              <a:t>安全多方计算分类</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729224" y="3038814"/>
            <a:ext cx="2154436" cy="1200329"/>
          </a:xfrm>
          <a:prstGeom prst="rect">
            <a:avLst/>
          </a:prstGeom>
          <a:noFill/>
          <a:ln>
            <a:solidFill>
              <a:schemeClr val="tx1"/>
            </a:solidFill>
          </a:ln>
        </p:spPr>
        <p:txBody>
          <a:bodyPr vert="horz" wrap="square" rtlCol="0">
            <a:spAutoFit/>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基于</a:t>
            </a:r>
            <a:r>
              <a:rPr lang="zh-CN" altLang="en-US" b="1" dirty="0">
                <a:solidFill>
                  <a:srgbClr val="C00000"/>
                </a:solidFill>
                <a:latin typeface="微软雅黑" panose="020B0503020204020204" pitchFamily="34" charset="-122"/>
                <a:ea typeface="微软雅黑" panose="020B0503020204020204" pitchFamily="34" charset="-122"/>
              </a:rPr>
              <a:t>混淆电路</a:t>
            </a:r>
            <a:r>
              <a:rPr lang="zh-CN" altLang="en-US" dirty="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安全多方计算协议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p:txBody>
      </p:sp>
      <p:sp>
        <p:nvSpPr>
          <p:cNvPr id="33" name="矩形 32"/>
          <p:cNvSpPr>
            <a:spLocks noChangeArrowheads="1"/>
          </p:cNvSpPr>
          <p:nvPr/>
        </p:nvSpPr>
        <p:spPr bwMode="auto">
          <a:xfrm>
            <a:off x="772387" y="1034408"/>
            <a:ext cx="1285255"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总体框架</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45" name="矩形 44"/>
          <p:cNvSpPr/>
          <p:nvPr/>
        </p:nvSpPr>
        <p:spPr bwMode="auto">
          <a:xfrm>
            <a:off x="914631" y="5206716"/>
            <a:ext cx="459955" cy="12836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基础工具</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矩形 48"/>
          <p:cNvSpPr/>
          <p:nvPr/>
        </p:nvSpPr>
        <p:spPr bwMode="auto">
          <a:xfrm>
            <a:off x="914631" y="2699659"/>
            <a:ext cx="459955" cy="185325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通用协议</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矩形 49"/>
          <p:cNvSpPr/>
          <p:nvPr/>
        </p:nvSpPr>
        <p:spPr bwMode="auto">
          <a:xfrm>
            <a:off x="10729874" y="2661989"/>
            <a:ext cx="459955" cy="185325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专用协议</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2" name="文本框 51"/>
          <p:cNvSpPr txBox="1"/>
          <p:nvPr/>
        </p:nvSpPr>
        <p:spPr>
          <a:xfrm>
            <a:off x="4011455" y="3038814"/>
            <a:ext cx="2154436" cy="1200329"/>
          </a:xfrm>
          <a:prstGeom prst="rect">
            <a:avLst/>
          </a:prstGeom>
          <a:noFill/>
          <a:ln>
            <a:solidFill>
              <a:schemeClr val="tx1"/>
            </a:solidFill>
          </a:ln>
        </p:spPr>
        <p:txBody>
          <a:bodyPr vert="horz" wrap="square" rtlCol="0">
            <a:spAutoFit/>
          </a:bodyPr>
          <a:lstStyle/>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基于</a:t>
            </a:r>
            <a:r>
              <a:rPr lang="zh-CN" altLang="en-US" b="1" dirty="0">
                <a:solidFill>
                  <a:srgbClr val="C00000"/>
                </a:solidFill>
                <a:latin typeface="微软雅黑" panose="020B0503020204020204" pitchFamily="34" charset="-122"/>
                <a:ea typeface="微软雅黑" panose="020B0503020204020204" pitchFamily="34" charset="-122"/>
              </a:rPr>
              <a:t>秘密共享</a:t>
            </a:r>
            <a:r>
              <a:rPr lang="zh-CN" altLang="en-US" dirty="0">
                <a:latin typeface="微软雅黑" panose="020B0503020204020204" pitchFamily="34" charset="-122"/>
                <a:ea typeface="微软雅黑" panose="020B0503020204020204" pitchFamily="34" charset="-122"/>
              </a:rPr>
              <a:t>的</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安全多方计算协议</a:t>
            </a:r>
            <a:endParaRPr lang="en-US" altLang="zh-CN"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7138616" y="2661989"/>
            <a:ext cx="1443890" cy="369332"/>
          </a:xfrm>
          <a:prstGeom prst="rect">
            <a:avLst/>
          </a:prstGeom>
          <a:noFill/>
          <a:ln>
            <a:solidFill>
              <a:schemeClr val="tx1"/>
            </a:solidFill>
          </a:ln>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比较</a:t>
            </a:r>
            <a:endParaRPr lang="zh-CN" altLang="en-US"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8786407" y="2661989"/>
            <a:ext cx="1441869" cy="369332"/>
          </a:xfrm>
          <a:prstGeom prst="rect">
            <a:avLst/>
          </a:prstGeom>
          <a:noFill/>
          <a:ln>
            <a:solidFill>
              <a:schemeClr val="tx1"/>
            </a:solidFill>
          </a:ln>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加乘</a:t>
            </a:r>
            <a:endParaRPr lang="zh-CN" altLang="en-US" dirty="0">
              <a:latin typeface="微软雅黑" panose="020B0503020204020204" pitchFamily="34" charset="-122"/>
              <a:ea typeface="微软雅黑" panose="020B0503020204020204" pitchFamily="34" charset="-122"/>
            </a:endParaRPr>
          </a:p>
        </p:txBody>
      </p:sp>
      <p:sp>
        <p:nvSpPr>
          <p:cNvPr id="61" name="矩形 60"/>
          <p:cNvSpPr/>
          <p:nvPr/>
        </p:nvSpPr>
        <p:spPr>
          <a:xfrm>
            <a:off x="7138615" y="4155240"/>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solidFill>
                  <a:schemeClr val="tx1"/>
                </a:solidFill>
                <a:latin typeface="微软雅黑" panose="020B0503020204020204" pitchFamily="34" charset="-122"/>
                <a:ea typeface="微软雅黑" panose="020B0503020204020204" pitchFamily="34" charset="-122"/>
              </a:rPr>
              <a:t>内积</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8786407" y="4155240"/>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solidFill>
                  <a:schemeClr val="tx1"/>
                </a:solidFill>
                <a:latin typeface="微软雅黑" panose="020B0503020204020204" pitchFamily="34" charset="-122"/>
                <a:ea typeface="微软雅黑" panose="020B0503020204020204" pitchFamily="34" charset="-122"/>
              </a:rPr>
              <a:t>多路选择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4" name="矩形 63"/>
          <p:cNvSpPr/>
          <p:nvPr/>
        </p:nvSpPr>
        <p:spPr>
          <a:xfrm>
            <a:off x="7128987" y="3165961"/>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solidFill>
                  <a:schemeClr val="tx1"/>
                </a:solidFill>
                <a:latin typeface="微软雅黑" panose="020B0503020204020204" pitchFamily="34" charset="-122"/>
                <a:ea typeface="微软雅黑" panose="020B0503020204020204" pitchFamily="34" charset="-122"/>
              </a:rPr>
              <a:t>加减法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8786408" y="3165961"/>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乘除法</a:t>
            </a:r>
            <a:endParaRPr lang="zh-CN" altLang="en-US" dirty="0">
              <a:latin typeface="微软雅黑" panose="020B0503020204020204" pitchFamily="34" charset="-122"/>
              <a:ea typeface="微软雅黑" panose="020B0503020204020204" pitchFamily="34" charset="-122"/>
            </a:endParaRPr>
          </a:p>
        </p:txBody>
      </p:sp>
      <p:sp>
        <p:nvSpPr>
          <p:cNvPr id="67" name="矩形 66"/>
          <p:cNvSpPr/>
          <p:nvPr/>
        </p:nvSpPr>
        <p:spPr>
          <a:xfrm>
            <a:off x="7138615" y="3660601"/>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solidFill>
                  <a:schemeClr val="tx1"/>
                </a:solidFill>
                <a:latin typeface="微软雅黑" panose="020B0503020204020204" pitchFamily="34" charset="-122"/>
                <a:ea typeface="微软雅黑" panose="020B0503020204020204" pitchFamily="34" charset="-122"/>
              </a:rPr>
              <a:t>比较运算</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8786407" y="3660601"/>
            <a:ext cx="1441869"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solidFill>
                  <a:schemeClr val="tx1"/>
                </a:solidFill>
                <a:latin typeface="微软雅黑" panose="020B0503020204020204" pitchFamily="34" charset="-122"/>
                <a:ea typeface="微软雅黑" panose="020B0503020204020204" pitchFamily="34" charset="-122"/>
              </a:rPr>
              <a:t>逻辑门</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0" name="矩形 69"/>
          <p:cNvSpPr/>
          <p:nvPr/>
        </p:nvSpPr>
        <p:spPr>
          <a:xfrm>
            <a:off x="1347414" y="1680483"/>
            <a:ext cx="2202450" cy="4070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机器学习模型训练</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2"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研究发展</a:t>
            </a:r>
            <a:endParaRPr lang="zh-CN" altLang="en-US" b="1" dirty="0">
              <a:latin typeface="微软雅黑" panose="020B0503020204020204" pitchFamily="34" charset="-122"/>
              <a:ea typeface="微软雅黑" panose="020B0503020204020204" pitchFamily="34" charset="-122"/>
            </a:endParaRPr>
          </a:p>
        </p:txBody>
      </p:sp>
      <p:sp>
        <p:nvSpPr>
          <p:cNvPr id="38"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9"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0"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753818" y="5351081"/>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混淆电路</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p:cNvSpPr/>
          <p:nvPr/>
        </p:nvSpPr>
        <p:spPr bwMode="auto">
          <a:xfrm>
            <a:off x="4918561" y="5351081"/>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秘密共享</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矩形 46"/>
          <p:cNvSpPr/>
          <p:nvPr/>
        </p:nvSpPr>
        <p:spPr bwMode="auto">
          <a:xfrm>
            <a:off x="8083304" y="5351081"/>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同态加密</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47"/>
          <p:cNvSpPr/>
          <p:nvPr/>
        </p:nvSpPr>
        <p:spPr bwMode="auto">
          <a:xfrm>
            <a:off x="1753818" y="6040167"/>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不经意传输</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1" name="矩形 50"/>
          <p:cNvSpPr/>
          <p:nvPr/>
        </p:nvSpPr>
        <p:spPr bwMode="auto">
          <a:xfrm>
            <a:off x="4918561" y="6035233"/>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零知识证明</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4" name="矩形 53"/>
          <p:cNvSpPr/>
          <p:nvPr/>
        </p:nvSpPr>
        <p:spPr bwMode="auto">
          <a:xfrm>
            <a:off x="8083304" y="6034013"/>
            <a:ext cx="2160000" cy="360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Cut-and-Choose</a:t>
            </a:r>
            <a:endParaRPr kumimoji="0" lang="zh-CN" altLang="en-US" sz="1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8" name="矩形 57"/>
          <p:cNvSpPr/>
          <p:nvPr/>
        </p:nvSpPr>
        <p:spPr>
          <a:xfrm>
            <a:off x="4191392" y="1680483"/>
            <a:ext cx="2363779" cy="4070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机器学习模型预测</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9280097" y="1680483"/>
            <a:ext cx="1441869" cy="4070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数据库查询</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上箭头 2"/>
          <p:cNvSpPr/>
          <p:nvPr/>
        </p:nvSpPr>
        <p:spPr bwMode="auto">
          <a:xfrm>
            <a:off x="3968043" y="2236105"/>
            <a:ext cx="180000" cy="360000"/>
          </a:xfrm>
          <a:prstGeom prst="up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1" name="上箭头 40"/>
          <p:cNvSpPr/>
          <p:nvPr/>
        </p:nvSpPr>
        <p:spPr bwMode="auto">
          <a:xfrm>
            <a:off x="9943639" y="2234669"/>
            <a:ext cx="180000" cy="360000"/>
          </a:xfrm>
          <a:prstGeom prst="up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3" name="上箭头 42"/>
          <p:cNvSpPr/>
          <p:nvPr/>
        </p:nvSpPr>
        <p:spPr bwMode="auto">
          <a:xfrm>
            <a:off x="3968043" y="4681704"/>
            <a:ext cx="180000" cy="396000"/>
          </a:xfrm>
          <a:prstGeom prst="up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4" name="上箭头 43"/>
          <p:cNvSpPr/>
          <p:nvPr/>
        </p:nvSpPr>
        <p:spPr bwMode="auto">
          <a:xfrm>
            <a:off x="9943639" y="4680268"/>
            <a:ext cx="180000" cy="396000"/>
          </a:xfrm>
          <a:prstGeom prst="up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5" name="矩形 54"/>
          <p:cNvSpPr/>
          <p:nvPr/>
        </p:nvSpPr>
        <p:spPr>
          <a:xfrm>
            <a:off x="7165169" y="1680483"/>
            <a:ext cx="1441869" cy="4070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集合计算</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2.2 </a:t>
            </a:r>
            <a:r>
              <a:rPr lang="zh-CN" altLang="en-US" sz="2400" b="1" dirty="0">
                <a:solidFill>
                  <a:srgbClr val="5F5E5C"/>
                </a:solidFill>
                <a:latin typeface="微软雅黑" panose="020B0503020204020204" pitchFamily="34" charset="-122"/>
                <a:ea typeface="微软雅黑" panose="020B0503020204020204" pitchFamily="34" charset="-122"/>
              </a:rPr>
              <a:t>安全多方计算研究进展</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研究发展</a:t>
            </a:r>
            <a:endParaRPr lang="zh-CN" altLang="en-US" b="1" dirty="0">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772387" y="1034408"/>
            <a:ext cx="4543684"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基于混淆电路的安全多方计算通用协议</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772387" y="4273139"/>
            <a:ext cx="10379456" cy="2138214"/>
          </a:xfrm>
          <a:prstGeom prst="rect">
            <a:avLst/>
          </a:prstGeom>
        </p:spPr>
        <p:txBody>
          <a:bodyPr wrap="square">
            <a:spAutoFit/>
          </a:bodyPr>
          <a:lstStyle/>
          <a:p>
            <a:pPr fontAlgn="auto">
              <a:lnSpc>
                <a:spcPct val="125000"/>
              </a:lnSpc>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基于</a:t>
            </a:r>
            <a:r>
              <a:rPr lang="en-US" altLang="zh-CN" dirty="0">
                <a:solidFill>
                  <a:srgbClr val="C00000"/>
                </a:solidFill>
                <a:latin typeface="微软雅黑" panose="020B0503020204020204" pitchFamily="34" charset="-122"/>
                <a:ea typeface="微软雅黑" panose="020B0503020204020204" pitchFamily="34" charset="-122"/>
              </a:rPr>
              <a:t>Yao</a:t>
            </a:r>
            <a:r>
              <a:rPr lang="zh-CN" altLang="en-US" dirty="0">
                <a:solidFill>
                  <a:srgbClr val="C00000"/>
                </a:solidFill>
                <a:latin typeface="微软雅黑" panose="020B0503020204020204" pitchFamily="34" charset="-122"/>
                <a:ea typeface="微软雅黑" panose="020B0503020204020204" pitchFamily="34" charset="-122"/>
              </a:rPr>
              <a:t>混淆电路</a:t>
            </a:r>
            <a:r>
              <a:rPr lang="zh-CN" altLang="en-US" dirty="0">
                <a:solidFill>
                  <a:prstClr val="black"/>
                </a:solidFill>
                <a:latin typeface="微软雅黑" panose="020B0503020204020204" pitchFamily="34" charset="-122"/>
                <a:ea typeface="微软雅黑" panose="020B0503020204020204" pitchFamily="34" charset="-122"/>
              </a:rPr>
              <a:t>的</a:t>
            </a:r>
            <a:r>
              <a:rPr lang="zh-CN" altLang="en-US" dirty="0">
                <a:solidFill>
                  <a:srgbClr val="C00000"/>
                </a:solidFill>
                <a:latin typeface="微软雅黑" panose="020B0503020204020204" pitchFamily="34" charset="-122"/>
                <a:ea typeface="微软雅黑" panose="020B0503020204020204" pitchFamily="34" charset="-122"/>
              </a:rPr>
              <a:t>半诚实</a:t>
            </a:r>
            <a:r>
              <a:rPr lang="zh-CN" altLang="en-US" dirty="0">
                <a:solidFill>
                  <a:prstClr val="black"/>
                </a:solidFill>
                <a:latin typeface="微软雅黑" panose="020B0503020204020204" pitchFamily="34" charset="-122"/>
                <a:ea typeface="微软雅黑" panose="020B0503020204020204" pitchFamily="34" charset="-122"/>
              </a:rPr>
              <a:t>安全模型：</a:t>
            </a:r>
            <a:endParaRPr lang="en-US" altLang="zh-CN" dirty="0">
              <a:solidFill>
                <a:prstClr val="black"/>
              </a:solidFill>
              <a:latin typeface="微软雅黑" panose="020B0503020204020204" pitchFamily="34" charset="-122"/>
              <a:ea typeface="微软雅黑" panose="020B0503020204020204" pitchFamily="34" charset="-122"/>
            </a:endParaRPr>
          </a:p>
          <a:p>
            <a:pPr marL="798830" lvl="1" indent="-342900" fontAlgn="auto">
              <a:lnSpc>
                <a:spcPct val="125000"/>
              </a:lnSpc>
              <a:spcBef>
                <a:spcPts val="0"/>
              </a:spcBef>
              <a:spcAft>
                <a:spcPts val="0"/>
              </a:spcAft>
              <a:buFont typeface="Wingdings" panose="05000000000000000000"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计算高效，具有固定的交互轮数，低延迟</a:t>
            </a:r>
            <a:endParaRPr lang="en-US" altLang="zh-CN" dirty="0">
              <a:solidFill>
                <a:prstClr val="black"/>
              </a:solidFill>
              <a:latin typeface="微软雅黑" panose="020B0503020204020204" pitchFamily="34" charset="-122"/>
              <a:ea typeface="微软雅黑" panose="020B0503020204020204" pitchFamily="34" charset="-122"/>
            </a:endParaRPr>
          </a:p>
          <a:p>
            <a:pPr marL="798830" lvl="1" indent="-342900" fontAlgn="auto">
              <a:lnSpc>
                <a:spcPct val="125000"/>
              </a:lnSpc>
              <a:spcBef>
                <a:spcPts val="0"/>
              </a:spcBef>
              <a:spcAft>
                <a:spcPts val="0"/>
              </a:spcAft>
              <a:buFont typeface="Wingdings" panose="05000000000000000000"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仅在半诚实模型下是安全的，并不支持恶意模型下的安全</a:t>
            </a:r>
            <a:endParaRPr lang="en-US" altLang="zh-CN" dirty="0">
              <a:solidFill>
                <a:prstClr val="black"/>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基于</a:t>
            </a:r>
            <a:r>
              <a:rPr lang="en-US" altLang="zh-CN" dirty="0">
                <a:solidFill>
                  <a:srgbClr val="C00000"/>
                </a:solidFill>
                <a:latin typeface="微软雅黑" panose="020B0503020204020204" pitchFamily="34" charset="-122"/>
                <a:ea typeface="微软雅黑" panose="020B0503020204020204" pitchFamily="34" charset="-122"/>
              </a:rPr>
              <a:t>Cut-and-choose</a:t>
            </a:r>
            <a:r>
              <a:rPr lang="zh-CN" altLang="en-US" dirty="0">
                <a:solidFill>
                  <a:prstClr val="black"/>
                </a:solidFill>
                <a:latin typeface="微软雅黑" panose="020B0503020204020204" pitchFamily="34" charset="-122"/>
                <a:ea typeface="微软雅黑" panose="020B0503020204020204" pitchFamily="34" charset="-122"/>
              </a:rPr>
              <a:t>的</a:t>
            </a:r>
            <a:r>
              <a:rPr lang="zh-CN" altLang="en-US" dirty="0">
                <a:solidFill>
                  <a:srgbClr val="C00000"/>
                </a:solidFill>
                <a:latin typeface="微软雅黑" panose="020B0503020204020204" pitchFamily="34" charset="-122"/>
                <a:ea typeface="微软雅黑" panose="020B0503020204020204" pitchFamily="34" charset="-122"/>
              </a:rPr>
              <a:t>恶意</a:t>
            </a:r>
            <a:r>
              <a:rPr lang="zh-CN" altLang="en-US" dirty="0">
                <a:solidFill>
                  <a:prstClr val="black"/>
                </a:solidFill>
                <a:latin typeface="微软雅黑" panose="020B0503020204020204" pitchFamily="34" charset="-122"/>
                <a:ea typeface="微软雅黑" panose="020B0503020204020204" pitchFamily="34" charset="-122"/>
              </a:rPr>
              <a:t>安全模型：</a:t>
            </a:r>
            <a:endParaRPr lang="en-US" altLang="zh-CN" dirty="0">
              <a:solidFill>
                <a:prstClr val="black"/>
              </a:solidFill>
              <a:latin typeface="微软雅黑" panose="020B0503020204020204" pitchFamily="34" charset="-122"/>
              <a:ea typeface="微软雅黑" panose="020B0503020204020204" pitchFamily="34" charset="-122"/>
            </a:endParaRPr>
          </a:p>
          <a:p>
            <a:pPr marL="798830" lvl="1" indent="-342900" fontAlgn="auto">
              <a:lnSpc>
                <a:spcPct val="125000"/>
              </a:lnSpc>
              <a:spcBef>
                <a:spcPts val="0"/>
              </a:spcBef>
              <a:spcAft>
                <a:spcPts val="0"/>
              </a:spcAft>
              <a:buFont typeface="Wingdings" panose="05000000000000000000"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不需要引入零知识证明系统等低效工具来约束参与方的行为</a:t>
            </a:r>
            <a:endParaRPr lang="en-US" altLang="zh-CN" dirty="0">
              <a:solidFill>
                <a:prstClr val="black"/>
              </a:solidFill>
              <a:latin typeface="微软雅黑" panose="020B0503020204020204" pitchFamily="34" charset="-122"/>
              <a:ea typeface="微软雅黑" panose="020B0503020204020204" pitchFamily="34" charset="-122"/>
            </a:endParaRPr>
          </a:p>
          <a:p>
            <a:pPr marL="798830" lvl="1" indent="-342900" fontAlgn="auto">
              <a:lnSpc>
                <a:spcPct val="125000"/>
              </a:lnSpc>
              <a:spcBef>
                <a:spcPts val="0"/>
              </a:spcBef>
              <a:spcAft>
                <a:spcPts val="0"/>
              </a:spcAft>
              <a:buFont typeface="Wingdings" panose="05000000000000000000"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目前基于混淆电路的恶意模型下实现标准安全两方计算通用协议构造的最为高效实用的方法</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762866" y="1693220"/>
            <a:ext cx="10750342" cy="2514645"/>
            <a:chOff x="778807" y="1892164"/>
            <a:chExt cx="10750342" cy="2514645"/>
          </a:xfrm>
        </p:grpSpPr>
        <p:pic>
          <p:nvPicPr>
            <p:cNvPr id="19" name="图片 18"/>
            <p:cNvPicPr>
              <a:picLocks noChangeAspect="1"/>
            </p:cNvPicPr>
            <p:nvPr/>
          </p:nvPicPr>
          <p:blipFill>
            <a:blip r:embed="rId1"/>
            <a:stretch>
              <a:fillRect/>
            </a:stretch>
          </p:blipFill>
          <p:spPr>
            <a:xfrm>
              <a:off x="2819024" y="2218130"/>
              <a:ext cx="6550083" cy="1920385"/>
            </a:xfrm>
            <a:prstGeom prst="rect">
              <a:avLst/>
            </a:prstGeom>
          </p:spPr>
        </p:pic>
        <p:sp>
          <p:nvSpPr>
            <p:cNvPr id="20" name="椭圆 19"/>
            <p:cNvSpPr/>
            <p:nvPr/>
          </p:nvSpPr>
          <p:spPr>
            <a:xfrm>
              <a:off x="8403515" y="3599156"/>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1" name="直接连接符 20"/>
            <p:cNvCxnSpPr>
              <a:stCxn id="20" idx="4"/>
            </p:cNvCxnSpPr>
            <p:nvPr/>
          </p:nvCxnSpPr>
          <p:spPr>
            <a:xfrm>
              <a:off x="8467771" y="3727667"/>
              <a:ext cx="0" cy="225848"/>
            </a:xfrm>
            <a:prstGeom prst="line">
              <a:avLst/>
            </a:prstGeom>
            <a:noFill/>
            <a:ln w="38100" cap="flat" cmpd="sng" algn="ctr">
              <a:solidFill>
                <a:sysClr val="windowText" lastClr="000000"/>
              </a:solidFill>
              <a:prstDash val="solid"/>
              <a:miter lim="800000"/>
            </a:ln>
            <a:effectLst/>
          </p:spPr>
        </p:cxnSp>
        <p:sp>
          <p:nvSpPr>
            <p:cNvPr id="22" name="圆角矩形 21"/>
            <p:cNvSpPr/>
            <p:nvPr/>
          </p:nvSpPr>
          <p:spPr>
            <a:xfrm>
              <a:off x="8048353" y="3953515"/>
              <a:ext cx="838836" cy="440524"/>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LSS</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内容占位符 10"/>
            <p:cNvSpPr txBox="1"/>
            <p:nvPr/>
          </p:nvSpPr>
          <p:spPr>
            <a:xfrm>
              <a:off x="7696703" y="3573849"/>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2016</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24" name="椭圆 23"/>
            <p:cNvSpPr/>
            <p:nvPr/>
          </p:nvSpPr>
          <p:spPr>
            <a:xfrm>
              <a:off x="2134834" y="3114067"/>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5" name="直接连接符 24"/>
            <p:cNvCxnSpPr>
              <a:stCxn id="24" idx="4"/>
            </p:cNvCxnSpPr>
            <p:nvPr/>
          </p:nvCxnSpPr>
          <p:spPr>
            <a:xfrm flipH="1">
              <a:off x="2196067" y="3242578"/>
              <a:ext cx="3023" cy="262728"/>
            </a:xfrm>
            <a:prstGeom prst="line">
              <a:avLst/>
            </a:prstGeom>
            <a:noFill/>
            <a:ln w="38100" cap="flat" cmpd="sng" algn="ctr">
              <a:solidFill>
                <a:sysClr val="windowText" lastClr="000000"/>
              </a:solidFill>
              <a:prstDash val="solid"/>
              <a:miter lim="800000"/>
            </a:ln>
            <a:effectLst/>
          </p:spPr>
        </p:cxnSp>
        <p:sp>
          <p:nvSpPr>
            <p:cNvPr id="26" name="圆角矩形 25"/>
            <p:cNvSpPr/>
            <p:nvPr/>
          </p:nvSpPr>
          <p:spPr>
            <a:xfrm>
              <a:off x="1773625" y="3505306"/>
              <a:ext cx="844883" cy="440524"/>
            </a:xfrm>
            <a:prstGeom prst="roundRect">
              <a:avLst/>
            </a:prstGeom>
            <a:solidFill>
              <a:srgbClr val="4472C4">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BMR</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27" name="内容占位符 10"/>
            <p:cNvSpPr txBox="1"/>
            <p:nvPr/>
          </p:nvSpPr>
          <p:spPr>
            <a:xfrm>
              <a:off x="1845683" y="2776380"/>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1990</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28" name="椭圆 27"/>
            <p:cNvSpPr/>
            <p:nvPr/>
          </p:nvSpPr>
          <p:spPr>
            <a:xfrm>
              <a:off x="7016748" y="3297529"/>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9" name="直接连接符 28"/>
            <p:cNvCxnSpPr>
              <a:stCxn id="28" idx="4"/>
            </p:cNvCxnSpPr>
            <p:nvPr/>
          </p:nvCxnSpPr>
          <p:spPr>
            <a:xfrm>
              <a:off x="7081004" y="3426041"/>
              <a:ext cx="0" cy="321395"/>
            </a:xfrm>
            <a:prstGeom prst="line">
              <a:avLst/>
            </a:prstGeom>
            <a:noFill/>
            <a:ln w="38100" cap="flat" cmpd="sng" algn="ctr">
              <a:solidFill>
                <a:sysClr val="windowText" lastClr="000000"/>
              </a:solidFill>
              <a:prstDash val="solid"/>
              <a:miter lim="800000"/>
            </a:ln>
            <a:effectLst/>
          </p:spPr>
        </p:cxnSp>
        <p:sp>
          <p:nvSpPr>
            <p:cNvPr id="30" name="圆角矩形 29"/>
            <p:cNvSpPr/>
            <p:nvPr/>
          </p:nvSpPr>
          <p:spPr>
            <a:xfrm>
              <a:off x="6661586" y="3747436"/>
              <a:ext cx="838836" cy="440524"/>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HKE</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内容占位符 10"/>
            <p:cNvSpPr txBox="1"/>
            <p:nvPr/>
          </p:nvSpPr>
          <p:spPr>
            <a:xfrm>
              <a:off x="6342063" y="3320107"/>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2013</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32" name="椭圆 31"/>
            <p:cNvSpPr/>
            <p:nvPr/>
          </p:nvSpPr>
          <p:spPr>
            <a:xfrm>
              <a:off x="3223482" y="3123333"/>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3" name="直接连接符 32"/>
            <p:cNvCxnSpPr>
              <a:stCxn id="32" idx="4"/>
            </p:cNvCxnSpPr>
            <p:nvPr/>
          </p:nvCxnSpPr>
          <p:spPr>
            <a:xfrm>
              <a:off x="3287738" y="3251844"/>
              <a:ext cx="14" cy="262728"/>
            </a:xfrm>
            <a:prstGeom prst="line">
              <a:avLst/>
            </a:prstGeom>
            <a:noFill/>
            <a:ln w="38100" cap="flat" cmpd="sng" algn="ctr">
              <a:solidFill>
                <a:sysClr val="windowText" lastClr="000000"/>
              </a:solidFill>
              <a:prstDash val="solid"/>
              <a:miter lim="800000"/>
            </a:ln>
            <a:effectLst/>
          </p:spPr>
        </p:cxnSp>
        <p:sp>
          <p:nvSpPr>
            <p:cNvPr id="34" name="圆角矩形 33"/>
            <p:cNvSpPr/>
            <p:nvPr/>
          </p:nvSpPr>
          <p:spPr>
            <a:xfrm>
              <a:off x="2718401" y="3514572"/>
              <a:ext cx="1138701" cy="440524"/>
            </a:xfrm>
            <a:prstGeom prst="roundRect">
              <a:avLst/>
            </a:prstGeom>
            <a:solidFill>
              <a:srgbClr val="4472C4">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Fairplay</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内容占位符 10"/>
            <p:cNvSpPr txBox="1"/>
            <p:nvPr/>
          </p:nvSpPr>
          <p:spPr>
            <a:xfrm>
              <a:off x="3013058" y="2763068"/>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36" name="椭圆 35"/>
            <p:cNvSpPr/>
            <p:nvPr/>
          </p:nvSpPr>
          <p:spPr>
            <a:xfrm>
              <a:off x="5758496" y="3158632"/>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7" name="直接连接符 36"/>
            <p:cNvCxnSpPr>
              <a:stCxn id="36" idx="4"/>
            </p:cNvCxnSpPr>
            <p:nvPr/>
          </p:nvCxnSpPr>
          <p:spPr>
            <a:xfrm>
              <a:off x="5822752" y="3287143"/>
              <a:ext cx="0" cy="326984"/>
            </a:xfrm>
            <a:prstGeom prst="line">
              <a:avLst/>
            </a:prstGeom>
            <a:noFill/>
            <a:ln w="38100" cap="flat" cmpd="sng" algn="ctr">
              <a:solidFill>
                <a:sysClr val="windowText" lastClr="000000"/>
              </a:solidFill>
              <a:prstDash val="solid"/>
              <a:miter lim="800000"/>
            </a:ln>
            <a:effectLst/>
          </p:spPr>
        </p:cxnSp>
        <p:sp>
          <p:nvSpPr>
            <p:cNvPr id="38" name="圆角矩形 37"/>
            <p:cNvSpPr/>
            <p:nvPr/>
          </p:nvSpPr>
          <p:spPr>
            <a:xfrm>
              <a:off x="5403334" y="3614127"/>
              <a:ext cx="838836" cy="440524"/>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SS</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内容占位符 10"/>
            <p:cNvSpPr txBox="1"/>
            <p:nvPr/>
          </p:nvSpPr>
          <p:spPr>
            <a:xfrm>
              <a:off x="5083811" y="3181210"/>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2011</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0" name="椭圆 39"/>
            <p:cNvSpPr/>
            <p:nvPr/>
          </p:nvSpPr>
          <p:spPr>
            <a:xfrm>
              <a:off x="7349333" y="2881403"/>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41" name="直接连接符 40"/>
            <p:cNvCxnSpPr>
              <a:endCxn id="40" idx="0"/>
            </p:cNvCxnSpPr>
            <p:nvPr/>
          </p:nvCxnSpPr>
          <p:spPr>
            <a:xfrm>
              <a:off x="7413589" y="2490211"/>
              <a:ext cx="0" cy="391192"/>
            </a:xfrm>
            <a:prstGeom prst="line">
              <a:avLst/>
            </a:prstGeom>
            <a:noFill/>
            <a:ln w="38100" cap="flat" cmpd="sng" algn="ctr">
              <a:solidFill>
                <a:sysClr val="windowText" lastClr="000000"/>
              </a:solidFill>
              <a:prstDash val="solid"/>
              <a:miter lim="800000"/>
            </a:ln>
            <a:effectLst/>
          </p:spPr>
        </p:cxnSp>
        <p:sp>
          <p:nvSpPr>
            <p:cNvPr id="42" name="圆角矩形 41"/>
            <p:cNvSpPr/>
            <p:nvPr/>
          </p:nvSpPr>
          <p:spPr>
            <a:xfrm>
              <a:off x="6994170" y="2049687"/>
              <a:ext cx="838836" cy="440524"/>
            </a:xfrm>
            <a:prstGeom prst="roundRect">
              <a:avLst/>
            </a:prstGeom>
            <a:solidFill>
              <a:srgbClr val="70AD47">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MRZ</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内容占位符 10"/>
            <p:cNvSpPr txBox="1"/>
            <p:nvPr/>
          </p:nvSpPr>
          <p:spPr>
            <a:xfrm>
              <a:off x="6706775" y="2609711"/>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2015</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4" name="椭圆 43"/>
            <p:cNvSpPr/>
            <p:nvPr/>
          </p:nvSpPr>
          <p:spPr>
            <a:xfrm>
              <a:off x="8380696" y="2661141"/>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45" name="直接连接符 44"/>
            <p:cNvCxnSpPr>
              <a:endCxn id="44" idx="0"/>
            </p:cNvCxnSpPr>
            <p:nvPr/>
          </p:nvCxnSpPr>
          <p:spPr>
            <a:xfrm>
              <a:off x="8444951" y="2370966"/>
              <a:ext cx="0" cy="290175"/>
            </a:xfrm>
            <a:prstGeom prst="line">
              <a:avLst/>
            </a:prstGeom>
            <a:noFill/>
            <a:ln w="38100" cap="flat" cmpd="sng" algn="ctr">
              <a:solidFill>
                <a:sysClr val="windowText" lastClr="000000"/>
              </a:solidFill>
              <a:prstDash val="solid"/>
              <a:miter lim="800000"/>
            </a:ln>
            <a:effectLst/>
          </p:spPr>
        </p:cxnSp>
        <p:sp>
          <p:nvSpPr>
            <p:cNvPr id="46" name="圆角矩形 45"/>
            <p:cNvSpPr/>
            <p:nvPr/>
          </p:nvSpPr>
          <p:spPr>
            <a:xfrm>
              <a:off x="8025533" y="1930442"/>
              <a:ext cx="838836" cy="440524"/>
            </a:xfrm>
            <a:prstGeom prst="roundRect">
              <a:avLst/>
            </a:prstGeom>
            <a:solidFill>
              <a:srgbClr val="70AD47">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BL</a:t>
              </a:r>
              <a:r>
                <a:rPr lang="en-US" altLang="zh-CN" sz="1600" kern="0" dirty="0">
                  <a:solidFill>
                    <a:prstClr val="black"/>
                  </a:solidFill>
                  <a:latin typeface="微软雅黑" panose="020B0503020204020204" pitchFamily="34" charset="-122"/>
                  <a:ea typeface="微软雅黑" panose="020B0503020204020204" pitchFamily="34" charset="-122"/>
                </a:rPr>
                <a:t>O</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7" name="内容占位符 10"/>
            <p:cNvSpPr txBox="1"/>
            <p:nvPr/>
          </p:nvSpPr>
          <p:spPr>
            <a:xfrm>
              <a:off x="7738138" y="2389449"/>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2016</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8" name="椭圆 47"/>
            <p:cNvSpPr/>
            <p:nvPr/>
          </p:nvSpPr>
          <p:spPr>
            <a:xfrm>
              <a:off x="6327327" y="3028076"/>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49" name="直接连接符 48"/>
            <p:cNvCxnSpPr>
              <a:endCxn id="48" idx="0"/>
            </p:cNvCxnSpPr>
            <p:nvPr/>
          </p:nvCxnSpPr>
          <p:spPr>
            <a:xfrm>
              <a:off x="6391583" y="2692244"/>
              <a:ext cx="0" cy="335832"/>
            </a:xfrm>
            <a:prstGeom prst="line">
              <a:avLst/>
            </a:prstGeom>
            <a:noFill/>
            <a:ln w="38100" cap="flat" cmpd="sng" algn="ctr">
              <a:solidFill>
                <a:sysClr val="windowText" lastClr="000000"/>
              </a:solidFill>
              <a:prstDash val="solid"/>
              <a:miter lim="800000"/>
            </a:ln>
            <a:effectLst/>
          </p:spPr>
        </p:cxnSp>
        <p:sp>
          <p:nvSpPr>
            <p:cNvPr id="50" name="圆角矩形 49"/>
            <p:cNvSpPr/>
            <p:nvPr/>
          </p:nvSpPr>
          <p:spPr>
            <a:xfrm>
              <a:off x="5906734" y="2251721"/>
              <a:ext cx="904267" cy="440524"/>
            </a:xfrm>
            <a:prstGeom prst="roundRect">
              <a:avLst/>
            </a:prstGeom>
            <a:solidFill>
              <a:srgbClr val="70AD47">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CH</a:t>
              </a:r>
              <a:r>
                <a:rPr kumimoji="0" lang="en-US" altLang="zh-CN"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KM</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1" name="内容占位符 10"/>
            <p:cNvSpPr txBox="1"/>
            <p:nvPr/>
          </p:nvSpPr>
          <p:spPr>
            <a:xfrm>
              <a:off x="5684769" y="2756384"/>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2012</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53" name="内容占位符 10"/>
            <p:cNvSpPr txBox="1"/>
            <p:nvPr/>
          </p:nvSpPr>
          <p:spPr>
            <a:xfrm>
              <a:off x="3366810" y="2125266"/>
              <a:ext cx="2455834" cy="80042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基于</a:t>
              </a:r>
              <a:r>
                <a:rPr lang="en-US" altLang="zh-CN" sz="1800" dirty="0">
                  <a:solidFill>
                    <a:srgbClr val="C00000"/>
                  </a:solidFill>
                  <a:latin typeface="微软雅黑" panose="020B0503020204020204" pitchFamily="34" charset="-122"/>
                  <a:ea typeface="微软雅黑" panose="020B0503020204020204" pitchFamily="34" charset="-122"/>
                </a:rPr>
                <a:t>Cut-and-choose</a:t>
              </a:r>
              <a:endParaRPr lang="en-US" altLang="zh-CN" sz="1800" dirty="0">
                <a:solidFill>
                  <a:srgbClr val="C00000"/>
                </a:solidFill>
                <a:latin typeface="微软雅黑" panose="020B0503020204020204" pitchFamily="34" charset="-122"/>
                <a:ea typeface="微软雅黑" panose="020B0503020204020204" pitchFamily="34" charset="-122"/>
              </a:endParaRPr>
            </a:p>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两方恶意模型</a:t>
              </a:r>
              <a:endParaRPr lang="en-US" altLang="zh-CN" sz="1400" dirty="0">
                <a:solidFill>
                  <a:srgbClr val="C00000"/>
                </a:solidFill>
                <a:latin typeface="微软雅黑" panose="020B0503020204020204" pitchFamily="34" charset="-122"/>
                <a:ea typeface="微软雅黑" panose="020B0503020204020204" pitchFamily="34" charset="-122"/>
              </a:endParaRPr>
            </a:p>
          </p:txBody>
        </p:sp>
        <p:sp>
          <p:nvSpPr>
            <p:cNvPr id="54" name="内容占位符 10"/>
            <p:cNvSpPr txBox="1"/>
            <p:nvPr/>
          </p:nvSpPr>
          <p:spPr>
            <a:xfrm>
              <a:off x="4078607" y="2762187"/>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srgbClr val="C00000"/>
                  </a:solidFill>
                  <a:latin typeface="微软雅黑" panose="020B0503020204020204" pitchFamily="34" charset="-122"/>
                  <a:ea typeface="微软雅黑" panose="020B0503020204020204" pitchFamily="34" charset="-122"/>
                </a:rPr>
                <a:t>2007</a:t>
              </a:r>
              <a:endParaRPr lang="en-US" altLang="zh-CN" sz="1400" dirty="0">
                <a:solidFill>
                  <a:srgbClr val="C00000"/>
                </a:solidFill>
                <a:latin typeface="微软雅黑" panose="020B0503020204020204" pitchFamily="34" charset="-122"/>
                <a:ea typeface="微软雅黑" panose="020B0503020204020204" pitchFamily="34" charset="-122"/>
              </a:endParaRPr>
            </a:p>
          </p:txBody>
        </p:sp>
        <p:cxnSp>
          <p:nvCxnSpPr>
            <p:cNvPr id="57" name="直接连接符 56"/>
            <p:cNvCxnSpPr>
              <a:stCxn id="19" idx="1"/>
            </p:cNvCxnSpPr>
            <p:nvPr/>
          </p:nvCxnSpPr>
          <p:spPr>
            <a:xfrm flipH="1">
              <a:off x="844820" y="3178323"/>
              <a:ext cx="1974204" cy="1455"/>
            </a:xfrm>
            <a:prstGeom prst="line">
              <a:avLst/>
            </a:prstGeom>
            <a:noFill/>
            <a:ln w="38100" cap="flat" cmpd="sng" algn="ctr">
              <a:solidFill>
                <a:srgbClr val="4472C4">
                  <a:lumMod val="75000"/>
                </a:srgbClr>
              </a:solidFill>
              <a:prstDash val="dash"/>
              <a:miter lim="800000"/>
            </a:ln>
            <a:effectLst/>
          </p:spPr>
        </p:cxnSp>
        <p:sp>
          <p:nvSpPr>
            <p:cNvPr id="58" name="矩形 57"/>
            <p:cNvSpPr/>
            <p:nvPr/>
          </p:nvSpPr>
          <p:spPr>
            <a:xfrm>
              <a:off x="9237387" y="1892164"/>
              <a:ext cx="2275998" cy="369332"/>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半诚实安全模型</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9" name="矩形 58"/>
            <p:cNvSpPr/>
            <p:nvPr/>
          </p:nvSpPr>
          <p:spPr>
            <a:xfrm>
              <a:off x="9253151" y="4037477"/>
              <a:ext cx="2275998" cy="369332"/>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恶意安全模型</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0" name="矩形 59"/>
            <p:cNvSpPr/>
            <p:nvPr/>
          </p:nvSpPr>
          <p:spPr>
            <a:xfrm>
              <a:off x="1666927" y="4017769"/>
              <a:ext cx="2275998" cy="369332"/>
            </a:xfrm>
            <a:prstGeom prst="rect">
              <a:avLst/>
            </a:prstGeom>
          </p:spPr>
          <p:txBody>
            <a:bodyPr wrap="squar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半诚实模型</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1" name="椭圆 60"/>
            <p:cNvSpPr/>
            <p:nvPr/>
          </p:nvSpPr>
          <p:spPr>
            <a:xfrm>
              <a:off x="1133969" y="3118774"/>
              <a:ext cx="128511" cy="128511"/>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2" name="直接连接符 61"/>
            <p:cNvCxnSpPr>
              <a:stCxn id="61" idx="4"/>
            </p:cNvCxnSpPr>
            <p:nvPr/>
          </p:nvCxnSpPr>
          <p:spPr>
            <a:xfrm>
              <a:off x="1198225" y="3247285"/>
              <a:ext cx="0" cy="262728"/>
            </a:xfrm>
            <a:prstGeom prst="line">
              <a:avLst/>
            </a:prstGeom>
            <a:noFill/>
            <a:ln w="38100" cap="flat" cmpd="sng" algn="ctr">
              <a:solidFill>
                <a:sysClr val="windowText" lastClr="000000"/>
              </a:solidFill>
              <a:prstDash val="solid"/>
              <a:miter lim="800000"/>
            </a:ln>
            <a:effectLst/>
          </p:spPr>
        </p:cxnSp>
        <p:sp>
          <p:nvSpPr>
            <p:cNvPr id="63" name="圆角矩形 62"/>
            <p:cNvSpPr/>
            <p:nvPr/>
          </p:nvSpPr>
          <p:spPr>
            <a:xfrm>
              <a:off x="778807" y="3510013"/>
              <a:ext cx="838836" cy="440524"/>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kern="0" dirty="0">
                  <a:solidFill>
                    <a:prstClr val="black"/>
                  </a:solidFill>
                  <a:latin typeface="微软雅黑" panose="020B0503020204020204" pitchFamily="34" charset="-122"/>
                  <a:ea typeface="微软雅黑" panose="020B0503020204020204" pitchFamily="34" charset="-122"/>
                </a:rPr>
                <a:t>Yao</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4" name="内容占位符 10"/>
            <p:cNvSpPr txBox="1"/>
            <p:nvPr/>
          </p:nvSpPr>
          <p:spPr>
            <a:xfrm>
              <a:off x="844818" y="2781087"/>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1986</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65" name="内容占位符 10"/>
            <p:cNvSpPr txBox="1"/>
            <p:nvPr/>
          </p:nvSpPr>
          <p:spPr>
            <a:xfrm>
              <a:off x="827830" y="2497966"/>
              <a:ext cx="786681"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两方</a:t>
              </a:r>
              <a:endParaRPr lang="en-US" altLang="zh-CN" sz="1600" dirty="0">
                <a:solidFill>
                  <a:srgbClr val="C00000"/>
                </a:solidFill>
                <a:latin typeface="微软雅黑" panose="020B0503020204020204" pitchFamily="34" charset="-122"/>
                <a:ea typeface="微软雅黑" panose="020B0503020204020204" pitchFamily="34" charset="-122"/>
              </a:endParaRPr>
            </a:p>
          </p:txBody>
        </p:sp>
      </p:grpSp>
      <p:sp>
        <p:nvSpPr>
          <p:cNvPr id="66" name="矩形 65"/>
          <p:cNvSpPr/>
          <p:nvPr/>
        </p:nvSpPr>
        <p:spPr>
          <a:xfrm>
            <a:off x="427160" y="1980981"/>
            <a:ext cx="1638758" cy="369332"/>
          </a:xfrm>
          <a:prstGeom prst="rect">
            <a:avLst/>
          </a:prstGeom>
        </p:spPr>
        <p:txBody>
          <a:bodyPr wrap="square">
            <a:spAutoFit/>
          </a:bodyPr>
          <a:lstStyle/>
          <a:p>
            <a:pPr algn="ctr" fontAlgn="auto">
              <a:spcBef>
                <a:spcPts val="0"/>
              </a:spcBef>
              <a:spcAft>
                <a:spcPts val="0"/>
              </a:spcAft>
              <a:buFontTx/>
              <a:buNone/>
            </a:pPr>
            <a:r>
              <a:rPr lang="zh-CN" altLang="en-US" dirty="0">
                <a:latin typeface="微软雅黑" panose="020B0503020204020204" pitchFamily="34" charset="-122"/>
                <a:ea typeface="微软雅黑" panose="020B0503020204020204" pitchFamily="34" charset="-122"/>
              </a:rPr>
              <a:t>混淆电路起源</a:t>
            </a:r>
            <a:endParaRPr lang="en-US" altLang="zh-CN" dirty="0">
              <a:latin typeface="微软雅黑" panose="020B0503020204020204" pitchFamily="34" charset="-122"/>
              <a:ea typeface="微软雅黑" panose="020B0503020204020204" pitchFamily="34" charset="-122"/>
            </a:endParaRPr>
          </a:p>
        </p:txBody>
      </p:sp>
      <p:sp>
        <p:nvSpPr>
          <p:cNvPr id="68" name="内容占位符 10"/>
          <p:cNvSpPr txBox="1"/>
          <p:nvPr/>
        </p:nvSpPr>
        <p:spPr>
          <a:xfrm>
            <a:off x="9138331" y="3475260"/>
            <a:ext cx="2200129"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两方安全性、效率</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1" name="内容占位符 10"/>
          <p:cNvSpPr txBox="1"/>
          <p:nvPr/>
        </p:nvSpPr>
        <p:spPr>
          <a:xfrm>
            <a:off x="1815886" y="2297011"/>
            <a:ext cx="786681"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多方</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2" name="内容占位符 10"/>
          <p:cNvSpPr txBox="1"/>
          <p:nvPr/>
        </p:nvSpPr>
        <p:spPr>
          <a:xfrm>
            <a:off x="2693170" y="2297324"/>
            <a:ext cx="1092639" cy="39297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两方系统</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73" name="内容占位符 10"/>
          <p:cNvSpPr txBox="1"/>
          <p:nvPr/>
        </p:nvSpPr>
        <p:spPr>
          <a:xfrm>
            <a:off x="2903864" y="2576693"/>
            <a:ext cx="706813" cy="3929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fontAlgn="auto">
              <a:spcAft>
                <a:spcPts val="0"/>
              </a:spcAft>
            </a:pPr>
            <a:r>
              <a:rPr lang="en-US" altLang="zh-CN" sz="1600" dirty="0">
                <a:solidFill>
                  <a:prstClr val="black"/>
                </a:solidFill>
                <a:latin typeface="微软雅黑" panose="020B0503020204020204" pitchFamily="34" charset="-122"/>
                <a:ea typeface="微软雅黑" panose="020B0503020204020204" pitchFamily="34" charset="-122"/>
              </a:rPr>
              <a:t>2004</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7" name="椭圆 76"/>
          <p:cNvSpPr/>
          <p:nvPr/>
        </p:nvSpPr>
        <p:spPr>
          <a:xfrm>
            <a:off x="4416430" y="2929819"/>
            <a:ext cx="128511" cy="128511"/>
          </a:xfrm>
          <a:prstGeom prst="ellipse">
            <a:avLst/>
          </a:prstGeom>
          <a:noFill/>
          <a:ln w="381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8" name="直接连接符 77"/>
          <p:cNvCxnSpPr>
            <a:stCxn id="77" idx="4"/>
          </p:cNvCxnSpPr>
          <p:nvPr/>
        </p:nvCxnSpPr>
        <p:spPr>
          <a:xfrm>
            <a:off x="4480686" y="3058330"/>
            <a:ext cx="14" cy="262728"/>
          </a:xfrm>
          <a:prstGeom prst="line">
            <a:avLst/>
          </a:prstGeom>
          <a:noFill/>
          <a:ln w="38100" cap="flat" cmpd="sng" algn="ctr">
            <a:solidFill>
              <a:srgbClr val="C00000"/>
            </a:solidFill>
            <a:prstDash val="solid"/>
            <a:miter lim="800000"/>
          </a:ln>
          <a:effectLst/>
        </p:spPr>
      </p:cxnSp>
      <p:sp>
        <p:nvSpPr>
          <p:cNvPr id="79" name="圆角矩形 33"/>
          <p:cNvSpPr/>
          <p:nvPr/>
        </p:nvSpPr>
        <p:spPr>
          <a:xfrm>
            <a:off x="3911349" y="3321058"/>
            <a:ext cx="1138701" cy="440524"/>
          </a:xfrm>
          <a:prstGeom prst="roundRect">
            <a:avLst/>
          </a:prstGeom>
          <a:solidFill>
            <a:srgbClr val="4472C4">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LP</a:t>
            </a:r>
            <a:endParaRPr kumimoji="0" lang="zh-CN" altLang="en-US" sz="16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矩形 84"/>
          <p:cNvSpPr/>
          <p:nvPr/>
        </p:nvSpPr>
        <p:spPr>
          <a:xfrm>
            <a:off x="9226321" y="1993943"/>
            <a:ext cx="1681016" cy="646331"/>
          </a:xfrm>
          <a:prstGeom prst="rect">
            <a:avLst/>
          </a:prstGeom>
        </p:spPr>
        <p:txBody>
          <a:bodyPr wrap="square">
            <a:spAutoFit/>
          </a:bodyPr>
          <a:lstStyle/>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两方到多方</a:t>
            </a:r>
            <a:endParaRPr lang="en-US" altLang="zh-CN" sz="1800" dirty="0">
              <a:solidFill>
                <a:srgbClr val="C00000"/>
              </a:solidFill>
              <a:latin typeface="微软雅黑" panose="020B0503020204020204" pitchFamily="34" charset="-122"/>
              <a:ea typeface="微软雅黑" panose="020B0503020204020204" pitchFamily="34" charset="-122"/>
            </a:endParaRPr>
          </a:p>
          <a:p>
            <a:pPr marL="0" lvl="1" fontAlgn="auto">
              <a:spcAft>
                <a:spcPts val="0"/>
              </a:spcAft>
            </a:pPr>
            <a:r>
              <a:rPr lang="zh-CN" altLang="en-US" sz="1800" dirty="0">
                <a:solidFill>
                  <a:srgbClr val="C00000"/>
                </a:solidFill>
                <a:latin typeface="微软雅黑" panose="020B0503020204020204" pitchFamily="34" charset="-122"/>
                <a:ea typeface="微软雅黑" panose="020B0503020204020204" pitchFamily="34" charset="-122"/>
              </a:rPr>
              <a:t>安全性、效率</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48959" y="4175670"/>
            <a:ext cx="11520000" cy="0"/>
          </a:xfrm>
          <a:prstGeom prst="line">
            <a:avLst/>
          </a:prstGeom>
          <a:ln w="38100">
            <a:solidFill>
              <a:srgbClr val="004178"/>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24" name="TextBox 8"/>
          <p:cNvSpPr>
            <a:spLocks noChangeArrowheads="1"/>
          </p:cNvSpPr>
          <p:nvPr/>
        </p:nvSpPr>
        <p:spPr bwMode="auto">
          <a:xfrm>
            <a:off x="1352821" y="228906"/>
            <a:ext cx="3855673"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2.2 </a:t>
            </a:r>
            <a:r>
              <a:rPr lang="zh-CN" altLang="en-US" sz="2400" b="1" dirty="0">
                <a:solidFill>
                  <a:srgbClr val="5F5E5C"/>
                </a:solidFill>
                <a:latin typeface="微软雅黑" panose="020B0503020204020204" pitchFamily="34" charset="-122"/>
                <a:ea typeface="微软雅黑" panose="020B0503020204020204" pitchFamily="34" charset="-122"/>
              </a:rPr>
              <a:t>安全多方计算研究进展</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6"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研究发展</a:t>
            </a:r>
            <a:endParaRPr lang="zh-CN" altLang="en-US" b="1" dirty="0">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772387" y="1034408"/>
            <a:ext cx="4543684"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基于秘密共享的安全多方计算通用协议</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6" name="圆角矩形 15"/>
          <p:cNvSpPr/>
          <p:nvPr/>
        </p:nvSpPr>
        <p:spPr>
          <a:xfrm>
            <a:off x="392974" y="3451415"/>
            <a:ext cx="1382037" cy="441537"/>
          </a:xfrm>
          <a:prstGeom prst="round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Shamir</a:t>
            </a:r>
            <a:r>
              <a:rPr lang="en-US" altLang="zh-CN" sz="16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s SS</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p:cNvSpPr txBox="1"/>
          <p:nvPr/>
        </p:nvSpPr>
        <p:spPr>
          <a:xfrm>
            <a:off x="732791" y="3865034"/>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1979</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392974" y="4271080"/>
            <a:ext cx="1382037"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提出秘密共享概念</a:t>
            </a:r>
            <a:endParaRPr lang="zh-CN" altLang="en-US" sz="1600" dirty="0">
              <a:latin typeface="微软雅黑" panose="020B0503020204020204" pitchFamily="34" charset="-122"/>
              <a:ea typeface="微软雅黑" panose="020B0503020204020204" pitchFamily="34" charset="-122"/>
            </a:endParaRPr>
          </a:p>
        </p:txBody>
      </p:sp>
      <p:sp>
        <p:nvSpPr>
          <p:cNvPr id="3" name="椭圆 2"/>
          <p:cNvSpPr/>
          <p:nvPr/>
        </p:nvSpPr>
        <p:spPr bwMode="auto">
          <a:xfrm>
            <a:off x="966680" y="4133446"/>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85"/>
          <p:cNvSpPr/>
          <p:nvPr/>
        </p:nvSpPr>
        <p:spPr>
          <a:xfrm>
            <a:off x="2180627" y="3451415"/>
            <a:ext cx="1382037" cy="441537"/>
          </a:xfrm>
          <a:prstGeom prst="roundRect">
            <a:avLst/>
          </a:prstGeom>
          <a:solidFill>
            <a:srgbClr val="70AD47">
              <a:lumMod val="40000"/>
              <a:lumOff val="60000"/>
            </a:srgbClr>
          </a:solidFill>
          <a:ln w="12700" cap="flat" cmpd="sng" algn="ctr">
            <a:solidFill>
              <a:schemeClr val="tx1"/>
            </a:solidFill>
            <a:prstDash val="solid"/>
            <a:miter lim="800000"/>
          </a:ln>
          <a:effectLst/>
        </p:spPr>
        <p:txBody>
          <a:bodyPr rtlCol="0" anchor="ctr"/>
          <a:lstStyle/>
          <a:p>
            <a:pPr algn="ctr" fontAlgn="auto">
              <a:spcBef>
                <a:spcPts val="0"/>
              </a:spcBef>
              <a:spcAft>
                <a:spcPts val="0"/>
              </a:spcAft>
              <a:buFontTx/>
              <a:buNone/>
            </a:pPr>
            <a:r>
              <a:rPr lang="en-US" altLang="zh-CN" sz="1600" kern="0" dirty="0">
                <a:solidFill>
                  <a:prstClr val="black"/>
                </a:solidFill>
                <a:latin typeface="微软雅黑" panose="020B0503020204020204" pitchFamily="34" charset="-122"/>
                <a:ea typeface="微软雅黑" panose="020B0503020204020204" pitchFamily="34" charset="-122"/>
              </a:rPr>
              <a:t>GMW</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2520444" y="3865034"/>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1987</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椭圆 87"/>
          <p:cNvSpPr/>
          <p:nvPr/>
        </p:nvSpPr>
        <p:spPr bwMode="auto">
          <a:xfrm>
            <a:off x="2754333" y="4133446"/>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9" name="矩形 88"/>
          <p:cNvSpPr/>
          <p:nvPr/>
        </p:nvSpPr>
        <p:spPr>
          <a:xfrm>
            <a:off x="2136766" y="4271079"/>
            <a:ext cx="1432921"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第一个基于秘密共享的方案</a:t>
            </a:r>
            <a:endParaRPr lang="zh-CN" altLang="en-US" sz="1600" dirty="0">
              <a:latin typeface="微软雅黑" panose="020B0503020204020204" pitchFamily="34" charset="-122"/>
              <a:ea typeface="微软雅黑" panose="020B0503020204020204" pitchFamily="34" charset="-122"/>
            </a:endParaRPr>
          </a:p>
        </p:txBody>
      </p:sp>
      <p:sp>
        <p:nvSpPr>
          <p:cNvPr id="90" name="圆角矩形 89"/>
          <p:cNvSpPr/>
          <p:nvPr/>
        </p:nvSpPr>
        <p:spPr>
          <a:xfrm>
            <a:off x="3993731" y="3451415"/>
            <a:ext cx="1382037" cy="441537"/>
          </a:xfrm>
          <a:prstGeom prst="roundRect">
            <a:avLst/>
          </a:prstGeom>
          <a:solidFill>
            <a:srgbClr val="70AD47">
              <a:lumMod val="40000"/>
              <a:lumOff val="60000"/>
            </a:srgbClr>
          </a:solidFill>
          <a:ln w="12700" cap="flat" cmpd="sng" algn="ctr">
            <a:solidFill>
              <a:schemeClr val="tx1"/>
            </a:solidFill>
            <a:prstDash val="solid"/>
            <a:miter lim="800000"/>
          </a:ln>
          <a:effectLst/>
        </p:spPr>
        <p:txBody>
          <a:bodyPr rtlCol="0" anchor="ctr"/>
          <a:lstStyle/>
          <a:p>
            <a:pPr algn="ctr" fontAlgn="auto">
              <a:spcBef>
                <a:spcPts val="0"/>
              </a:spcBef>
              <a:spcAft>
                <a:spcPts val="0"/>
              </a:spcAft>
              <a:buFontTx/>
              <a:buNone/>
            </a:pPr>
            <a:r>
              <a:rPr lang="en-US" altLang="zh-CN" sz="1600" kern="0" dirty="0">
                <a:solidFill>
                  <a:prstClr val="black"/>
                </a:solidFill>
                <a:latin typeface="微软雅黑" panose="020B0503020204020204" pitchFamily="34" charset="-122"/>
                <a:ea typeface="微软雅黑" panose="020B0503020204020204" pitchFamily="34" charset="-122"/>
              </a:rPr>
              <a:t>Beaver</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4333548" y="3865034"/>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1991</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2" name="椭圆 91"/>
          <p:cNvSpPr/>
          <p:nvPr/>
        </p:nvSpPr>
        <p:spPr bwMode="auto">
          <a:xfrm>
            <a:off x="4567437" y="4133446"/>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矩形 92"/>
          <p:cNvSpPr/>
          <p:nvPr/>
        </p:nvSpPr>
        <p:spPr>
          <a:xfrm>
            <a:off x="3949870" y="4294586"/>
            <a:ext cx="1432921"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提出预计算乘法三元组</a:t>
            </a:r>
            <a:endParaRPr lang="zh-CN" altLang="en-US" sz="1600" dirty="0">
              <a:latin typeface="微软雅黑" panose="020B0503020204020204" pitchFamily="34" charset="-122"/>
              <a:ea typeface="微软雅黑" panose="020B0503020204020204" pitchFamily="34" charset="-122"/>
            </a:endParaRPr>
          </a:p>
        </p:txBody>
      </p:sp>
      <p:cxnSp>
        <p:nvCxnSpPr>
          <p:cNvPr id="101" name="曲线连接符 100"/>
          <p:cNvCxnSpPr>
            <a:stCxn id="86" idx="0"/>
            <a:endCxn id="90" idx="0"/>
          </p:cNvCxnSpPr>
          <p:nvPr/>
        </p:nvCxnSpPr>
        <p:spPr bwMode="auto">
          <a:xfrm rot="5400000" flipH="1" flipV="1">
            <a:off x="3778198" y="2544863"/>
            <a:ext cx="12700" cy="1813104"/>
          </a:xfrm>
          <a:prstGeom prst="curvedConnector3">
            <a:avLst>
              <a:gd name="adj1" fmla="val 1800000"/>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矩形 101"/>
          <p:cNvSpPr/>
          <p:nvPr/>
        </p:nvSpPr>
        <p:spPr>
          <a:xfrm>
            <a:off x="3076662" y="2884127"/>
            <a:ext cx="141577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优化乘法阶段</a:t>
            </a:r>
            <a:endParaRPr lang="zh-CN" altLang="en-US" sz="1600" dirty="0"/>
          </a:p>
        </p:txBody>
      </p:sp>
      <p:sp>
        <p:nvSpPr>
          <p:cNvPr id="109" name="矩形 108"/>
          <p:cNvSpPr/>
          <p:nvPr/>
        </p:nvSpPr>
        <p:spPr>
          <a:xfrm>
            <a:off x="5794383" y="5342420"/>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提高安全性</a:t>
            </a:r>
            <a:endParaRPr lang="zh-CN" altLang="en-US" sz="1600" dirty="0"/>
          </a:p>
        </p:txBody>
      </p:sp>
      <p:sp>
        <p:nvSpPr>
          <p:cNvPr id="111" name="矩形 110"/>
          <p:cNvSpPr/>
          <p:nvPr/>
        </p:nvSpPr>
        <p:spPr>
          <a:xfrm>
            <a:off x="2931766" y="5140397"/>
            <a:ext cx="163567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半诚实安全模型</a:t>
            </a:r>
            <a:endParaRPr lang="zh-CN" altLang="en-US" sz="1600" dirty="0">
              <a:latin typeface="微软雅黑" panose="020B0503020204020204" pitchFamily="34" charset="-122"/>
              <a:ea typeface="微软雅黑" panose="020B0503020204020204" pitchFamily="34" charset="-122"/>
            </a:endParaRPr>
          </a:p>
        </p:txBody>
      </p:sp>
      <p:sp>
        <p:nvSpPr>
          <p:cNvPr id="133" name="圆角矩形 132"/>
          <p:cNvSpPr/>
          <p:nvPr/>
        </p:nvSpPr>
        <p:spPr>
          <a:xfrm>
            <a:off x="6665154" y="3458152"/>
            <a:ext cx="1382037" cy="441537"/>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algn="ctr" fontAlgn="auto">
              <a:spcBef>
                <a:spcPts val="0"/>
              </a:spcBef>
              <a:spcAft>
                <a:spcPts val="0"/>
              </a:spcAft>
              <a:buFontTx/>
              <a:buNone/>
            </a:pPr>
            <a:r>
              <a:rPr lang="en-US" altLang="zh-CN" sz="1600" kern="0" dirty="0">
                <a:solidFill>
                  <a:prstClr val="black"/>
                </a:solidFill>
                <a:latin typeface="微软雅黑" panose="020B0503020204020204" pitchFamily="34" charset="-122"/>
                <a:ea typeface="微软雅黑" panose="020B0503020204020204" pitchFamily="34" charset="-122"/>
              </a:rPr>
              <a:t>BDOZ</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7004971" y="3871771"/>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2011</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5" name="椭圆 134"/>
          <p:cNvSpPr/>
          <p:nvPr/>
        </p:nvSpPr>
        <p:spPr bwMode="auto">
          <a:xfrm>
            <a:off x="7238860" y="4140183"/>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6" name="矩形 135"/>
          <p:cNvSpPr/>
          <p:nvPr/>
        </p:nvSpPr>
        <p:spPr>
          <a:xfrm>
            <a:off x="6621293" y="4301323"/>
            <a:ext cx="143292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恶意安全模型</a:t>
            </a:r>
            <a:endParaRPr lang="zh-CN" altLang="en-US" sz="1600" dirty="0">
              <a:latin typeface="微软雅黑" panose="020B0503020204020204" pitchFamily="34" charset="-122"/>
              <a:ea typeface="微软雅黑" panose="020B0503020204020204" pitchFamily="34" charset="-122"/>
            </a:endParaRPr>
          </a:p>
        </p:txBody>
      </p:sp>
      <p:sp>
        <p:nvSpPr>
          <p:cNvPr id="137" name="圆角矩形 136"/>
          <p:cNvSpPr/>
          <p:nvPr/>
        </p:nvSpPr>
        <p:spPr>
          <a:xfrm>
            <a:off x="8208963" y="3458152"/>
            <a:ext cx="1382037" cy="441537"/>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algn="ctr" fontAlgn="auto">
              <a:spcBef>
                <a:spcPts val="0"/>
              </a:spcBef>
              <a:spcAft>
                <a:spcPts val="0"/>
              </a:spcAft>
              <a:buFontTx/>
              <a:buNone/>
            </a:pPr>
            <a:r>
              <a:rPr lang="en-US" altLang="zh-CN" sz="1600" kern="0" dirty="0">
                <a:solidFill>
                  <a:prstClr val="black"/>
                </a:solidFill>
                <a:latin typeface="微软雅黑" panose="020B0503020204020204" pitchFamily="34" charset="-122"/>
                <a:ea typeface="微软雅黑" panose="020B0503020204020204" pitchFamily="34" charset="-122"/>
              </a:rPr>
              <a:t>SPDZ</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8548780" y="3871771"/>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2012</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9" name="椭圆 138"/>
          <p:cNvSpPr/>
          <p:nvPr/>
        </p:nvSpPr>
        <p:spPr bwMode="auto">
          <a:xfrm>
            <a:off x="8782669" y="4140183"/>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0" name="矩形 139"/>
          <p:cNvSpPr/>
          <p:nvPr/>
        </p:nvSpPr>
        <p:spPr>
          <a:xfrm>
            <a:off x="8165102" y="4301323"/>
            <a:ext cx="1432921"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恶意安全模型高效协议</a:t>
            </a:r>
            <a:endParaRPr lang="zh-CN" altLang="en-US" sz="1600" dirty="0">
              <a:latin typeface="微软雅黑" panose="020B0503020204020204" pitchFamily="34" charset="-122"/>
              <a:ea typeface="微软雅黑" panose="020B0503020204020204" pitchFamily="34" charset="-122"/>
            </a:endParaRPr>
          </a:p>
        </p:txBody>
      </p:sp>
      <p:sp>
        <p:nvSpPr>
          <p:cNvPr id="146" name="圆角矩形 145"/>
          <p:cNvSpPr/>
          <p:nvPr/>
        </p:nvSpPr>
        <p:spPr>
          <a:xfrm>
            <a:off x="10522371" y="3458152"/>
            <a:ext cx="1382037" cy="441537"/>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algn="ctr" fontAlgn="auto">
              <a:spcBef>
                <a:spcPts val="0"/>
              </a:spcBef>
              <a:spcAft>
                <a:spcPts val="0"/>
              </a:spcAft>
              <a:buFontTx/>
              <a:buNone/>
            </a:pPr>
            <a:r>
              <a:rPr lang="en-US" altLang="zh-CN" sz="1600" kern="0" dirty="0">
                <a:solidFill>
                  <a:prstClr val="black"/>
                </a:solidFill>
                <a:latin typeface="微软雅黑" panose="020B0503020204020204" pitchFamily="34" charset="-122"/>
                <a:ea typeface="微软雅黑" panose="020B0503020204020204" pitchFamily="34" charset="-122"/>
              </a:rPr>
              <a:t>SPDZ</a:t>
            </a:r>
            <a:r>
              <a:rPr lang="zh-CN" altLang="en-US" sz="1600" kern="0" dirty="0">
                <a:solidFill>
                  <a:prstClr val="black"/>
                </a:solidFill>
                <a:latin typeface="微软雅黑" panose="020B0503020204020204" pitchFamily="34" charset="-122"/>
                <a:ea typeface="微软雅黑" panose="020B0503020204020204" pitchFamily="34" charset="-122"/>
              </a:rPr>
              <a:t>扩展</a:t>
            </a:r>
            <a:endParaRPr lang="zh-CN" altLang="en-US" sz="1600" kern="0" dirty="0">
              <a:solidFill>
                <a:prstClr val="black"/>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10862188" y="3871771"/>
            <a:ext cx="665567"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2018</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8" name="椭圆 147"/>
          <p:cNvSpPr/>
          <p:nvPr/>
        </p:nvSpPr>
        <p:spPr bwMode="auto">
          <a:xfrm>
            <a:off x="11096077" y="4140183"/>
            <a:ext cx="90000" cy="90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49" name="矩形 148"/>
              <p:cNvSpPr/>
              <p:nvPr/>
            </p:nvSpPr>
            <p:spPr>
              <a:xfrm>
                <a:off x="10362995" y="4301323"/>
                <a:ext cx="1713490" cy="352532"/>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扩展到有限域</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zh-CN" altLang="en-US" sz="1600" i="1">
                            <a:latin typeface="Cambria Math" panose="02040503050406030204" pitchFamily="18" charset="0"/>
                            <a:ea typeface="微软雅黑" panose="020B0503020204020204" pitchFamily="34" charset="-122"/>
                          </a:rPr>
                          <m:t>𝔽</m:t>
                        </m:r>
                      </m:e>
                      <m:sub>
                        <m:sSup>
                          <m:sSupPr>
                            <m:ctrlPr>
                              <a:rPr lang="en-US" altLang="zh-CN" sz="1600" i="1">
                                <a:latin typeface="Cambria Math" panose="02040503050406030204" pitchFamily="18" charset="0"/>
                                <a:ea typeface="微软雅黑" panose="020B0503020204020204" pitchFamily="34" charset="-122"/>
                              </a:rPr>
                            </m:ctrlPr>
                          </m:sSupPr>
                          <m:e>
                            <m:r>
                              <a:rPr lang="en-US" altLang="zh-CN" sz="1600" i="1">
                                <a:latin typeface="Cambria Math" panose="02040503050406030204" pitchFamily="18" charset="0"/>
                                <a:ea typeface="微软雅黑" panose="020B0503020204020204" pitchFamily="34" charset="-122"/>
                              </a:rPr>
                              <m:t>2</m:t>
                            </m:r>
                          </m:e>
                          <m:sup>
                            <m:r>
                              <a:rPr lang="en-US" altLang="zh-CN" sz="1600" i="1">
                                <a:latin typeface="Cambria Math" panose="02040503050406030204" pitchFamily="18" charset="0"/>
                                <a:ea typeface="微软雅黑" panose="020B0503020204020204" pitchFamily="34" charset="-122"/>
                              </a:rPr>
                              <m:t>𝑘</m:t>
                            </m:r>
                          </m:sup>
                        </m:sSup>
                      </m:sub>
                    </m:sSub>
                  </m:oMath>
                </a14:m>
                <a:endParaRPr lang="zh-CN" altLang="en-US" sz="1600" dirty="0">
                  <a:latin typeface="微软雅黑" panose="020B0503020204020204" pitchFamily="34" charset="-122"/>
                  <a:ea typeface="微软雅黑" panose="020B0503020204020204" pitchFamily="34" charset="-122"/>
                </a:endParaRPr>
              </a:p>
            </p:txBody>
          </p:sp>
        </mc:Choice>
        <mc:Fallback>
          <p:sp>
            <p:nvSpPr>
              <p:cNvPr id="149" name="矩形 148"/>
              <p:cNvSpPr>
                <a:spLocks noRot="1" noChangeAspect="1" noMove="1" noResize="1" noEditPoints="1" noAdjustHandles="1" noChangeArrowheads="1" noChangeShapeType="1" noTextEdit="1"/>
              </p:cNvSpPr>
              <p:nvPr/>
            </p:nvSpPr>
            <p:spPr>
              <a:xfrm>
                <a:off x="10362995" y="4301323"/>
                <a:ext cx="1713490" cy="352532"/>
              </a:xfrm>
              <a:prstGeom prst="rect">
                <a:avLst/>
              </a:prstGeom>
              <a:blipFill rotWithShape="1">
                <a:blip r:embed="rId1"/>
                <a:stretch>
                  <a:fillRect l="-25" t="-133" r="3" b="163"/>
                </a:stretch>
              </a:blipFill>
            </p:spPr>
            <p:txBody>
              <a:bodyPr/>
              <a:lstStyle/>
              <a:p>
                <a:r>
                  <a:rPr lang="zh-CN" altLang="en-US">
                    <a:noFill/>
                  </a:rPr>
                  <a:t> </a:t>
                </a:r>
              </a:p>
            </p:txBody>
          </p:sp>
        </mc:Fallback>
      </mc:AlternateContent>
      <p:cxnSp>
        <p:nvCxnSpPr>
          <p:cNvPr id="150" name="曲线连接符 149"/>
          <p:cNvCxnSpPr>
            <a:stCxn id="133" idx="0"/>
            <a:endCxn id="137" idx="0"/>
          </p:cNvCxnSpPr>
          <p:nvPr/>
        </p:nvCxnSpPr>
        <p:spPr bwMode="auto">
          <a:xfrm rot="5400000" flipH="1" flipV="1">
            <a:off x="8128077" y="2686248"/>
            <a:ext cx="12700" cy="1543809"/>
          </a:xfrm>
          <a:prstGeom prst="curvedConnector3">
            <a:avLst>
              <a:gd name="adj1" fmla="val 1800000"/>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矩形 152"/>
          <p:cNvSpPr/>
          <p:nvPr/>
        </p:nvSpPr>
        <p:spPr>
          <a:xfrm>
            <a:off x="7662400" y="2865299"/>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提高效率</a:t>
            </a:r>
            <a:endParaRPr lang="zh-CN" altLang="en-US" sz="1600" dirty="0"/>
          </a:p>
        </p:txBody>
      </p:sp>
      <p:cxnSp>
        <p:nvCxnSpPr>
          <p:cNvPr id="154" name="曲线连接符 153"/>
          <p:cNvCxnSpPr>
            <a:stCxn id="137" idx="0"/>
            <a:endCxn id="146" idx="0"/>
          </p:cNvCxnSpPr>
          <p:nvPr/>
        </p:nvCxnSpPr>
        <p:spPr bwMode="auto">
          <a:xfrm rot="5400000" flipH="1" flipV="1">
            <a:off x="10056686" y="2301448"/>
            <a:ext cx="12700" cy="2313408"/>
          </a:xfrm>
          <a:prstGeom prst="curvedConnector3">
            <a:avLst>
              <a:gd name="adj1" fmla="val 1800000"/>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矩形 154"/>
          <p:cNvSpPr/>
          <p:nvPr/>
        </p:nvSpPr>
        <p:spPr>
          <a:xfrm>
            <a:off x="9598023" y="2865299"/>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提高可用性</a:t>
            </a:r>
            <a:endParaRPr lang="zh-CN" altLang="en-US" sz="1600" dirty="0"/>
          </a:p>
        </p:txBody>
      </p:sp>
      <p:sp>
        <p:nvSpPr>
          <p:cNvPr id="159" name="矩形 158"/>
          <p:cNvSpPr/>
          <p:nvPr/>
        </p:nvSpPr>
        <p:spPr>
          <a:xfrm>
            <a:off x="239147" y="1544210"/>
            <a:ext cx="11728735" cy="1338828"/>
          </a:xfrm>
          <a:prstGeom prst="rect">
            <a:avLst/>
          </a:prstGeom>
        </p:spPr>
        <p:txBody>
          <a:bodyPr wrap="square">
            <a:spAutoFit/>
          </a:bodyPr>
          <a:lstStyle/>
          <a:p>
            <a:pPr indent="363855" algn="just" defTabSz="914400">
              <a:lnSpc>
                <a:spcPct val="150000"/>
              </a:lnSpc>
            </a:pPr>
            <a:r>
              <a:rPr lang="zh-CN" altLang="en-US" b="1" dirty="0">
                <a:latin typeface="微软雅黑" panose="020B0503020204020204" pitchFamily="34" charset="-122"/>
                <a:ea typeface="微软雅黑" panose="020B0503020204020204" pitchFamily="34" charset="-122"/>
              </a:rPr>
              <a:t>特点：</a:t>
            </a:r>
            <a:r>
              <a:rPr lang="zh-CN" altLang="en-US" dirty="0">
                <a:latin typeface="微软雅黑" panose="020B0503020204020204" pitchFamily="34" charset="-122"/>
                <a:ea typeface="微软雅黑" panose="020B0503020204020204" pitchFamily="34" charset="-122"/>
              </a:rPr>
              <a:t>它们的在线阶段中每个门都需要一次交互以获得相应的计算信息，即</a:t>
            </a:r>
            <a:r>
              <a:rPr lang="zh-CN" altLang="en-US" b="1" dirty="0">
                <a:latin typeface="微软雅黑" panose="020B0503020204020204" pitchFamily="34" charset="-122"/>
                <a:ea typeface="微软雅黑" panose="020B0503020204020204" pitchFamily="34" charset="-122"/>
              </a:rPr>
              <a:t>计算开销与电路深度成线性相关</a:t>
            </a:r>
            <a:r>
              <a:rPr lang="zh-CN" altLang="en-US" dirty="0">
                <a:latin typeface="微软雅黑" panose="020B0503020204020204" pitchFamily="34" charset="-122"/>
                <a:ea typeface="微软雅黑" panose="020B0503020204020204" pitchFamily="34" charset="-122"/>
              </a:rPr>
              <a:t>，这就导致了高交互和高延迟，尤其是在低速网络环境下。但由于每次传输的数据量较少，因而带宽占用较低。</a:t>
            </a:r>
            <a:endParaRPr lang="zh-CN" altLang="en-US" dirty="0">
              <a:latin typeface="微软雅黑" panose="020B0503020204020204" pitchFamily="34" charset="-122"/>
              <a:ea typeface="微软雅黑" panose="020B0503020204020204" pitchFamily="34" charset="-122"/>
            </a:endParaRPr>
          </a:p>
          <a:p>
            <a:pPr algn="just" defTabSz="914400">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161" name="左大括号 160"/>
          <p:cNvSpPr/>
          <p:nvPr/>
        </p:nvSpPr>
        <p:spPr>
          <a:xfrm rot="16200000" flipV="1">
            <a:off x="3689707" y="3425534"/>
            <a:ext cx="176979" cy="3195140"/>
          </a:xfrm>
          <a:prstGeom prst="leftBrace">
            <a:avLst>
              <a:gd name="adj1" fmla="val 51811"/>
              <a:gd name="adj2" fmla="val 50000"/>
            </a:avLst>
          </a:prstGeom>
          <a:ln w="28575">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62" name="矩形 161"/>
          <p:cNvSpPr/>
          <p:nvPr/>
        </p:nvSpPr>
        <p:spPr>
          <a:xfrm>
            <a:off x="8442726" y="5138489"/>
            <a:ext cx="163567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恶意安全模型</a:t>
            </a:r>
            <a:endParaRPr lang="zh-CN" altLang="en-US" sz="1600" dirty="0">
              <a:latin typeface="微软雅黑" panose="020B0503020204020204" pitchFamily="34" charset="-122"/>
              <a:ea typeface="微软雅黑" panose="020B0503020204020204" pitchFamily="34" charset="-122"/>
            </a:endParaRPr>
          </a:p>
        </p:txBody>
      </p:sp>
      <p:sp>
        <p:nvSpPr>
          <p:cNvPr id="163" name="左大括号 162"/>
          <p:cNvSpPr/>
          <p:nvPr/>
        </p:nvSpPr>
        <p:spPr>
          <a:xfrm rot="16200000" flipV="1">
            <a:off x="9172073" y="2435727"/>
            <a:ext cx="176979" cy="5220000"/>
          </a:xfrm>
          <a:prstGeom prst="leftBrace">
            <a:avLst>
              <a:gd name="adj1" fmla="val 51811"/>
              <a:gd name="adj2" fmla="val 50000"/>
            </a:avLst>
          </a:prstGeom>
          <a:ln w="28575">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67" name="直接箭头连接符 166"/>
          <p:cNvCxnSpPr>
            <a:stCxn id="111" idx="3"/>
            <a:endCxn id="162" idx="1"/>
          </p:cNvCxnSpPr>
          <p:nvPr/>
        </p:nvCxnSpPr>
        <p:spPr bwMode="auto">
          <a:xfrm flipV="1">
            <a:off x="4567437" y="5307766"/>
            <a:ext cx="3875289" cy="1908"/>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2.2 </a:t>
            </a:r>
            <a:r>
              <a:rPr lang="zh-CN" altLang="en-US" sz="2400" b="1" dirty="0">
                <a:solidFill>
                  <a:srgbClr val="5F5E5C"/>
                </a:solidFill>
                <a:latin typeface="微软雅黑" panose="020B0503020204020204" pitchFamily="34" charset="-122"/>
                <a:ea typeface="微软雅黑" panose="020B0503020204020204" pitchFamily="34" charset="-122"/>
              </a:rPr>
              <a:t>安全多方计算研究进展</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239147" y="1916832"/>
          <a:ext cx="11710398" cy="2271397"/>
        </p:xfrm>
        <a:graphic>
          <a:graphicData uri="http://schemas.openxmlformats.org/drawingml/2006/table">
            <a:tbl>
              <a:tblPr firstRow="1" bandRow="1">
                <a:tableStyleId>{6E25E649-3F16-4E02-A733-19D2CDBF48F0}</a:tableStyleId>
              </a:tblPr>
              <a:tblGrid>
                <a:gridCol w="2037888"/>
                <a:gridCol w="4836255"/>
                <a:gridCol w="4836255"/>
              </a:tblGrid>
              <a:tr h="539497">
                <a:tc>
                  <a:txBody>
                    <a:bodyPr/>
                    <a:lstStyle/>
                    <a:p>
                      <a:pPr algn="ctr"/>
                      <a:r>
                        <a:rPr lang="zh-CN" altLang="en-US" sz="1800" dirty="0">
                          <a:latin typeface="微软雅黑" panose="020B0503020204020204" pitchFamily="34" charset="-122"/>
                          <a:ea typeface="微软雅黑" panose="020B0503020204020204" pitchFamily="34" charset="-122"/>
                        </a:rPr>
                        <a:t>类别</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c>
                  <a:txBody>
                    <a:bodyPr/>
                    <a:lstStyle/>
                    <a:p>
                      <a:pPr algn="ctr"/>
                      <a:r>
                        <a:rPr lang="zh-CN" altLang="en-US" sz="1800" dirty="0">
                          <a:latin typeface="微软雅黑" panose="020B0503020204020204" pitchFamily="34" charset="-122"/>
                          <a:ea typeface="微软雅黑" panose="020B0503020204020204" pitchFamily="34" charset="-122"/>
                        </a:rPr>
                        <a:t>优点</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c>
                  <a:txBody>
                    <a:bodyPr/>
                    <a:lstStyle/>
                    <a:p>
                      <a:pPr algn="ctr"/>
                      <a:r>
                        <a:rPr lang="zh-CN" altLang="en-US" sz="1800" dirty="0">
                          <a:latin typeface="微软雅黑" panose="020B0503020204020204" pitchFamily="34" charset="-122"/>
                          <a:ea typeface="微软雅黑" panose="020B0503020204020204" pitchFamily="34" charset="-122"/>
                        </a:rPr>
                        <a:t>不足</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178"/>
                    </a:solidFill>
                  </a:tcPr>
                </a:tc>
              </a:tr>
              <a:tr h="551676">
                <a:tc>
                  <a:txBody>
                    <a:bodyPr/>
                    <a:lstStyle/>
                    <a:p>
                      <a:pPr algn="ctr">
                        <a:lnSpc>
                          <a:spcPct val="150000"/>
                        </a:lnSpc>
                      </a:pPr>
                      <a:r>
                        <a:rPr lang="zh-CN" altLang="en-US" sz="1800" dirty="0">
                          <a:latin typeface="微软雅黑" panose="020B0503020204020204" pitchFamily="34" charset="-122"/>
                          <a:ea typeface="微软雅黑" panose="020B0503020204020204" pitchFamily="34" charset="-122"/>
                        </a:rPr>
                        <a:t>基于</a:t>
                      </a:r>
                      <a:r>
                        <a:rPr lang="zh-CN" altLang="en-US" sz="1800" b="1" dirty="0">
                          <a:solidFill>
                            <a:srgbClr val="FF0000"/>
                          </a:solidFill>
                          <a:latin typeface="微软雅黑" panose="020B0503020204020204" pitchFamily="34" charset="-122"/>
                          <a:ea typeface="微软雅黑" panose="020B0503020204020204" pitchFamily="34" charset="-122"/>
                        </a:rPr>
                        <a:t>混淆电路</a:t>
                      </a:r>
                      <a:r>
                        <a:rPr lang="zh-CN" altLang="en-US" sz="1800" dirty="0">
                          <a:latin typeface="微软雅黑" panose="020B0503020204020204" pitchFamily="34" charset="-122"/>
                          <a:ea typeface="微软雅黑" panose="020B0503020204020204" pitchFamily="34" charset="-122"/>
                        </a:rPr>
                        <a:t>的</a:t>
                      </a:r>
                      <a:endParaRPr lang="en-US" altLang="zh-CN" sz="1800" dirty="0">
                        <a:latin typeface="微软雅黑" panose="020B0503020204020204" pitchFamily="34" charset="-122"/>
                        <a:ea typeface="微软雅黑" panose="020B0503020204020204" pitchFamily="34" charset="-122"/>
                      </a:endParaRPr>
                    </a:p>
                    <a:p>
                      <a:pPr algn="ctr">
                        <a:lnSpc>
                          <a:spcPct val="150000"/>
                        </a:lnSpc>
                      </a:pPr>
                      <a:r>
                        <a:rPr lang="zh-CN" altLang="en-US" sz="1800" dirty="0">
                          <a:latin typeface="微软雅黑" panose="020B0503020204020204" pitchFamily="34" charset="-122"/>
                          <a:ea typeface="微软雅黑" panose="020B0503020204020204" pitchFamily="34" charset="-122"/>
                        </a:rPr>
                        <a:t>安全多方计算协议</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计算开销与电路深度无关，能较好的支持半诚实和恶意模型下的安全两方计算</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当参与方数量增加，电路构造复杂，协议中所需传输的相关数据量大，需要进一步优化</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8108">
                <a:tc>
                  <a:txBody>
                    <a:bodyPr/>
                    <a:lstStyle/>
                    <a:p>
                      <a:pPr algn="ctr">
                        <a:lnSpc>
                          <a:spcPct val="150000"/>
                        </a:lnSpc>
                      </a:pPr>
                      <a:r>
                        <a:rPr lang="zh-CN" altLang="en-US" sz="1800" dirty="0">
                          <a:latin typeface="微软雅黑" panose="020B0503020204020204" pitchFamily="34" charset="-122"/>
                          <a:ea typeface="微软雅黑" panose="020B0503020204020204" pitchFamily="34" charset="-122"/>
                        </a:rPr>
                        <a:t>基于</a:t>
                      </a:r>
                      <a:r>
                        <a:rPr lang="zh-CN" altLang="en-US" sz="1800" b="1" kern="1200" dirty="0">
                          <a:solidFill>
                            <a:srgbClr val="FF0000"/>
                          </a:solidFill>
                          <a:latin typeface="微软雅黑" panose="020B0503020204020204" pitchFamily="34" charset="-122"/>
                          <a:ea typeface="微软雅黑" panose="020B0503020204020204" pitchFamily="34" charset="-122"/>
                          <a:cs typeface="+mn-cs"/>
                        </a:rPr>
                        <a:t>秘密共享</a:t>
                      </a:r>
                      <a:r>
                        <a:rPr lang="zh-CN" altLang="en-US" sz="1800" dirty="0">
                          <a:latin typeface="微软雅黑" panose="020B0503020204020204" pitchFamily="34" charset="-122"/>
                          <a:ea typeface="微软雅黑" panose="020B0503020204020204" pitchFamily="34" charset="-122"/>
                        </a:rPr>
                        <a:t>的</a:t>
                      </a:r>
                      <a:endParaRPr lang="en-US" altLang="zh-CN" sz="1800" dirty="0">
                        <a:latin typeface="微软雅黑" panose="020B0503020204020204" pitchFamily="34" charset="-122"/>
                        <a:ea typeface="微软雅黑" panose="020B0503020204020204" pitchFamily="34" charset="-122"/>
                      </a:endParaRPr>
                    </a:p>
                    <a:p>
                      <a:pPr algn="ctr">
                        <a:lnSpc>
                          <a:spcPct val="150000"/>
                        </a:lnSpc>
                      </a:pPr>
                      <a:r>
                        <a:rPr lang="zh-CN" altLang="en-US" sz="1800" dirty="0">
                          <a:latin typeface="微软雅黑" panose="020B0503020204020204" pitchFamily="34" charset="-122"/>
                          <a:ea typeface="微软雅黑" panose="020B0503020204020204" pitchFamily="34" charset="-122"/>
                        </a:rPr>
                        <a:t>安全多方计算协议</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能较好的支持恶意模型下的安全多方计算</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计算开销与电路深度成线性相关，高交互</a:t>
                      </a:r>
                      <a:endParaRPr lang="zh-HK" altLang="en-US" sz="18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研究发展</a:t>
            </a:r>
            <a:endParaRPr lang="zh-CN" altLang="en-US" b="1" dirty="0">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772387" y="1034408"/>
            <a:ext cx="4831342"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各类安全多方计算通用协议的优点与不足</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 y="0"/>
            <a:ext cx="4008439" cy="68580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95" name="TextBox 15"/>
          <p:cNvSpPr>
            <a:spLocks noChangeArrowheads="1"/>
          </p:cNvSpPr>
          <p:nvPr/>
        </p:nvSpPr>
        <p:spPr bwMode="auto">
          <a:xfrm>
            <a:off x="1489075" y="2586038"/>
            <a:ext cx="2374900"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zh-CN" sz="3200">
                <a:solidFill>
                  <a:schemeClr val="bg1"/>
                </a:solidFill>
                <a:latin typeface="微软简中圆" charset="0"/>
                <a:ea typeface="Adobe 宋体 Std L" pitchFamily="18" charset="-122"/>
                <a:sym typeface="微软简中圆" charset="0"/>
              </a:rPr>
              <a:t>Contents Page</a:t>
            </a:r>
            <a:endParaRPr lang="zh-CN" altLang="zh-CN" sz="3200">
              <a:solidFill>
                <a:schemeClr val="bg1"/>
              </a:solidFill>
              <a:latin typeface="微软简中圆" charset="0"/>
              <a:ea typeface="Adobe 宋体 Std L" pitchFamily="18" charset="-122"/>
              <a:sym typeface="微软简中圆" charset="0"/>
            </a:endParaRPr>
          </a:p>
        </p:txBody>
      </p:sp>
      <p:sp>
        <p:nvSpPr>
          <p:cNvPr id="8196" name="文本框 52"/>
          <p:cNvSpPr>
            <a:spLocks noChangeArrowheads="1"/>
          </p:cNvSpPr>
          <p:nvPr/>
        </p:nvSpPr>
        <p:spPr bwMode="auto">
          <a:xfrm>
            <a:off x="1489075" y="1700213"/>
            <a:ext cx="2374900"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en-US" sz="5000" b="1" dirty="0">
                <a:solidFill>
                  <a:schemeClr val="bg1"/>
                </a:solidFill>
                <a:ea typeface="微软雅黑" panose="020B0503020204020204" pitchFamily="34" charset="-122"/>
              </a:rPr>
              <a:t>目录页</a:t>
            </a:r>
            <a:endParaRPr lang="zh-CN" altLang="en-US" sz="5000" b="1" dirty="0">
              <a:solidFill>
                <a:schemeClr val="bg1"/>
              </a:solidFill>
              <a:ea typeface="微软雅黑" panose="020B0503020204020204" pitchFamily="34" charset="-122"/>
            </a:endParaRPr>
          </a:p>
        </p:txBody>
      </p:sp>
      <p:grpSp>
        <p:nvGrpSpPr>
          <p:cNvPr id="8" name="组合 7"/>
          <p:cNvGrpSpPr/>
          <p:nvPr/>
        </p:nvGrpSpPr>
        <p:grpSpPr>
          <a:xfrm>
            <a:off x="5029200" y="857147"/>
            <a:ext cx="6832363" cy="5065743"/>
            <a:chOff x="5074411" y="1259236"/>
            <a:chExt cx="6364049" cy="5065743"/>
          </a:xfrm>
        </p:grpSpPr>
        <p:grpSp>
          <p:nvGrpSpPr>
            <p:cNvPr id="2" name="组合 1"/>
            <p:cNvGrpSpPr/>
            <p:nvPr/>
          </p:nvGrpSpPr>
          <p:grpSpPr>
            <a:xfrm>
              <a:off x="5074411" y="1259236"/>
              <a:ext cx="5724525" cy="639763"/>
              <a:chOff x="5087939" y="1259236"/>
              <a:chExt cx="5724525" cy="639763"/>
            </a:xfrm>
          </p:grpSpPr>
          <p:sp>
            <p:nvSpPr>
              <p:cNvPr id="21" name="Rectangle 30"/>
              <p:cNvSpPr>
                <a:spLocks noChangeArrowheads="1"/>
              </p:cNvSpPr>
              <p:nvPr/>
            </p:nvSpPr>
            <p:spPr bwMode="auto">
              <a:xfrm>
                <a:off x="5370514" y="1314799"/>
                <a:ext cx="5441950"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40" name="Group 31"/>
              <p:cNvGrpSpPr/>
              <p:nvPr/>
            </p:nvGrpSpPr>
            <p:grpSpPr bwMode="auto">
              <a:xfrm rot="10800000">
                <a:off x="5087939" y="1259236"/>
                <a:ext cx="690034" cy="639763"/>
                <a:chOff x="0" y="0"/>
                <a:chExt cx="1590" cy="1588"/>
              </a:xfrm>
            </p:grpSpPr>
            <p:grpSp>
              <p:nvGrpSpPr>
                <p:cNvPr id="8243" name="Group 32"/>
                <p:cNvGrpSpPr/>
                <p:nvPr/>
              </p:nvGrpSpPr>
              <p:grpSpPr bwMode="auto">
                <a:xfrm>
                  <a:off x="0" y="0"/>
                  <a:ext cx="1590" cy="1588"/>
                  <a:chOff x="0" y="0"/>
                  <a:chExt cx="1136" cy="1134"/>
                </a:xfrm>
              </p:grpSpPr>
              <p:sp>
                <p:nvSpPr>
                  <p:cNvPr id="2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29" name="Oval 34"/>
                  <p:cNvSpPr>
                    <a:spLocks noChangeArrowheads="1"/>
                  </p:cNvSpPr>
                  <p:nvPr/>
                </p:nvSpPr>
                <p:spPr bwMode="auto">
                  <a:xfrm>
                    <a:off x="64" y="62"/>
                    <a:ext cx="1006"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26" name="未知"/>
                <p:cNvSpPr/>
                <p:nvPr/>
              </p:nvSpPr>
              <p:spPr bwMode="auto">
                <a:xfrm rot="-5400000">
                  <a:off x="389" y="486"/>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27" name="未知"/>
                <p:cNvSpPr/>
                <p:nvPr/>
              </p:nvSpPr>
              <p:spPr bwMode="auto">
                <a:xfrm rot="5400000">
                  <a:off x="586" y="-117"/>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23" name="Rectangle 37"/>
              <p:cNvSpPr>
                <a:spLocks noChangeArrowheads="1"/>
              </p:cNvSpPr>
              <p:nvPr/>
            </p:nvSpPr>
            <p:spPr bwMode="auto">
              <a:xfrm>
                <a:off x="5768669" y="1357661"/>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latin typeface="黑体" panose="02010609060101010101" charset="-122"/>
                    <a:ea typeface="黑体" panose="02010609060101010101" charset="-122"/>
                  </a:rPr>
                  <a:t>安全多方计算背景与定义</a:t>
                </a:r>
                <a:endParaRPr lang="zh-CN" altLang="en-US" sz="2100" b="1" kern="0" dirty="0">
                  <a:latin typeface="黑体" panose="02010609060101010101" charset="-122"/>
                  <a:ea typeface="黑体" panose="02010609060101010101" charset="-122"/>
                </a:endParaRPr>
              </a:p>
            </p:txBody>
          </p:sp>
          <p:sp>
            <p:nvSpPr>
              <p:cNvPr id="24" name="Rectangle 38"/>
              <p:cNvSpPr>
                <a:spLocks noChangeArrowheads="1"/>
              </p:cNvSpPr>
              <p:nvPr/>
            </p:nvSpPr>
            <p:spPr bwMode="auto">
              <a:xfrm>
                <a:off x="5199064" y="1348136"/>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chemeClr val="bg1"/>
                    </a:solidFill>
                  </a:rPr>
                  <a:t>1</a:t>
                </a:r>
                <a:endParaRPr lang="en-US" altLang="zh-CN" sz="2100" b="1" kern="0" dirty="0">
                  <a:solidFill>
                    <a:schemeClr val="bg1"/>
                  </a:solidFill>
                </a:endParaRPr>
              </a:p>
            </p:txBody>
          </p:sp>
        </p:grpSp>
        <p:grpSp>
          <p:nvGrpSpPr>
            <p:cNvPr id="4" name="组合 3"/>
            <p:cNvGrpSpPr/>
            <p:nvPr/>
          </p:nvGrpSpPr>
          <p:grpSpPr>
            <a:xfrm>
              <a:off x="5074411" y="3062718"/>
              <a:ext cx="5727700" cy="639762"/>
              <a:chOff x="5083175" y="3130898"/>
              <a:chExt cx="5727700" cy="639762"/>
            </a:xfrm>
          </p:grpSpPr>
          <p:sp>
            <p:nvSpPr>
              <p:cNvPr id="41" name="Rectangle 30"/>
              <p:cNvSpPr>
                <a:spLocks noChangeArrowheads="1"/>
              </p:cNvSpPr>
              <p:nvPr/>
            </p:nvSpPr>
            <p:spPr bwMode="auto">
              <a:xfrm>
                <a:off x="5373688" y="3186460"/>
                <a:ext cx="5437187"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18" name="Group 31"/>
              <p:cNvGrpSpPr/>
              <p:nvPr/>
            </p:nvGrpSpPr>
            <p:grpSpPr bwMode="auto">
              <a:xfrm rot="10800000">
                <a:off x="5083175" y="3130898"/>
                <a:ext cx="689496" cy="639762"/>
                <a:chOff x="0" y="0"/>
                <a:chExt cx="1590" cy="1588"/>
              </a:xfrm>
            </p:grpSpPr>
            <p:grpSp>
              <p:nvGrpSpPr>
                <p:cNvPr id="8221" name="Group 32"/>
                <p:cNvGrpSpPr/>
                <p:nvPr/>
              </p:nvGrpSpPr>
              <p:grpSpPr bwMode="auto">
                <a:xfrm>
                  <a:off x="0" y="0"/>
                  <a:ext cx="1590" cy="1588"/>
                  <a:chOff x="0" y="0"/>
                  <a:chExt cx="1136" cy="1134"/>
                </a:xfrm>
              </p:grpSpPr>
              <p:sp>
                <p:nvSpPr>
                  <p:cNvPr id="4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49" name="Oval 34"/>
                  <p:cNvSpPr>
                    <a:spLocks noChangeArrowheads="1"/>
                  </p:cNvSpPr>
                  <p:nvPr/>
                </p:nvSpPr>
                <p:spPr bwMode="auto">
                  <a:xfrm>
                    <a:off x="64" y="62"/>
                    <a:ext cx="1010"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46" name="未知"/>
                <p:cNvSpPr/>
                <p:nvPr/>
              </p:nvSpPr>
              <p:spPr bwMode="auto">
                <a:xfrm rot="-5400000">
                  <a:off x="393"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47" name="未知"/>
                <p:cNvSpPr/>
                <p:nvPr/>
              </p:nvSpPr>
              <p:spPr bwMode="auto">
                <a:xfrm rot="5400000">
                  <a:off x="591" y="-115"/>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43" name="Rectangle 37"/>
              <p:cNvSpPr>
                <a:spLocks noChangeArrowheads="1"/>
              </p:cNvSpPr>
              <p:nvPr/>
            </p:nvSpPr>
            <p:spPr bwMode="auto">
              <a:xfrm>
                <a:off x="5768669" y="3229323"/>
                <a:ext cx="4919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chemeClr val="tx2">
                        <a:lumMod val="60000"/>
                        <a:lumOff val="40000"/>
                      </a:schemeClr>
                    </a:solidFill>
                    <a:latin typeface="黑体" panose="02010609060101010101" charset="-122"/>
                    <a:ea typeface="黑体" panose="02010609060101010101" charset="-122"/>
                  </a:rPr>
                  <a:t>安全多方计算经典算法</a:t>
                </a:r>
                <a:endParaRPr lang="zh-CN" altLang="en-US" sz="2100" b="1" kern="0" dirty="0">
                  <a:solidFill>
                    <a:schemeClr val="tx2">
                      <a:lumMod val="60000"/>
                      <a:lumOff val="40000"/>
                    </a:schemeClr>
                  </a:solidFill>
                  <a:latin typeface="黑体" panose="02010609060101010101" charset="-122"/>
                  <a:ea typeface="黑体" panose="02010609060101010101" charset="-122"/>
                </a:endParaRPr>
              </a:p>
            </p:txBody>
          </p:sp>
          <p:sp>
            <p:nvSpPr>
              <p:cNvPr id="44" name="Rectangle 38"/>
              <p:cNvSpPr>
                <a:spLocks noChangeArrowheads="1"/>
              </p:cNvSpPr>
              <p:nvPr/>
            </p:nvSpPr>
            <p:spPr bwMode="auto">
              <a:xfrm>
                <a:off x="5194300" y="321979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3</a:t>
                </a:r>
                <a:endParaRPr lang="en-US" altLang="zh-CN" sz="2100" b="1" kern="0" dirty="0">
                  <a:solidFill>
                    <a:sysClr val="window" lastClr="FFFFFF"/>
                  </a:solidFill>
                </a:endParaRPr>
              </a:p>
            </p:txBody>
          </p:sp>
        </p:grpSp>
        <p:grpSp>
          <p:nvGrpSpPr>
            <p:cNvPr id="5" name="组合 4"/>
            <p:cNvGrpSpPr/>
            <p:nvPr/>
          </p:nvGrpSpPr>
          <p:grpSpPr>
            <a:xfrm>
              <a:off x="5074411" y="3964458"/>
              <a:ext cx="6364049" cy="638176"/>
              <a:chOff x="5078413" y="3996086"/>
              <a:chExt cx="6364049" cy="638176"/>
            </a:xfrm>
          </p:grpSpPr>
          <p:grpSp>
            <p:nvGrpSpPr>
              <p:cNvPr id="8200" name="组合 41"/>
              <p:cNvGrpSpPr/>
              <p:nvPr/>
            </p:nvGrpSpPr>
            <p:grpSpPr bwMode="auto">
              <a:xfrm>
                <a:off x="5078413" y="3996086"/>
                <a:ext cx="5726112" cy="638176"/>
                <a:chOff x="1163638" y="2965451"/>
                <a:chExt cx="6591300" cy="790575"/>
              </a:xfrm>
            </p:grpSpPr>
            <p:sp>
              <p:nvSpPr>
                <p:cNvPr id="3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29" name="Group 22"/>
                <p:cNvGrpSpPr/>
                <p:nvPr/>
              </p:nvGrpSpPr>
              <p:grpSpPr bwMode="auto">
                <a:xfrm rot="10800000">
                  <a:off x="1163638" y="2965451"/>
                  <a:ext cx="793750" cy="790575"/>
                  <a:chOff x="0" y="0"/>
                  <a:chExt cx="1590" cy="1588"/>
                </a:xfrm>
              </p:grpSpPr>
              <p:grpSp>
                <p:nvGrpSpPr>
                  <p:cNvPr id="8232" name="Group 23"/>
                  <p:cNvGrpSpPr/>
                  <p:nvPr/>
                </p:nvGrpSpPr>
                <p:grpSpPr bwMode="auto">
                  <a:xfrm>
                    <a:off x="0" y="0"/>
                    <a:ext cx="1590" cy="1588"/>
                    <a:chOff x="0" y="0"/>
                    <a:chExt cx="1136" cy="1134"/>
                  </a:xfrm>
                </p:grpSpPr>
                <p:sp>
                  <p:nvSpPr>
                    <p:cNvPr id="3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3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3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3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3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3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4</a:t>
                  </a:r>
                  <a:endParaRPr lang="en-US" altLang="zh-CN" sz="2100" b="1" kern="0" dirty="0">
                    <a:solidFill>
                      <a:sysClr val="window" lastClr="FFFFFF"/>
                    </a:solidFill>
                  </a:endParaRPr>
                </a:p>
              </p:txBody>
            </p:sp>
          </p:grpSp>
          <p:sp>
            <p:nvSpPr>
              <p:cNvPr id="8202" name="Rectangle 37"/>
              <p:cNvSpPr>
                <a:spLocks noChangeArrowheads="1"/>
              </p:cNvSpPr>
              <p:nvPr/>
            </p:nvSpPr>
            <p:spPr bwMode="auto">
              <a:xfrm>
                <a:off x="5768669" y="4072441"/>
                <a:ext cx="56737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kern="0" dirty="0">
                    <a:solidFill>
                      <a:sysClr val="windowText" lastClr="000000"/>
                    </a:solidFill>
                    <a:latin typeface="黑体" panose="02010609060101010101" charset="-122"/>
                    <a:ea typeface="黑体" panose="02010609060101010101" charset="-122"/>
                  </a:rPr>
                  <a:t>安全多方计算研究热点</a:t>
                </a:r>
                <a:endParaRPr lang="zh-CN" altLang="en-US" sz="2100" b="1" kern="0" dirty="0">
                  <a:solidFill>
                    <a:sysClr val="windowText" lastClr="000000"/>
                  </a:solidFill>
                  <a:latin typeface="黑体" panose="02010609060101010101" charset="-122"/>
                  <a:ea typeface="黑体" panose="02010609060101010101" charset="-122"/>
                </a:endParaRPr>
              </a:p>
            </p:txBody>
          </p:sp>
        </p:grpSp>
        <p:grpSp>
          <p:nvGrpSpPr>
            <p:cNvPr id="8198" name="组合 41"/>
            <p:cNvGrpSpPr/>
            <p:nvPr/>
          </p:nvGrpSpPr>
          <p:grpSpPr bwMode="auto">
            <a:xfrm>
              <a:off x="5074411" y="2160977"/>
              <a:ext cx="5724525" cy="639763"/>
              <a:chOff x="1163638" y="2965451"/>
              <a:chExt cx="6591300" cy="790575"/>
            </a:xfrm>
          </p:grpSpPr>
          <p:sp>
            <p:nvSpPr>
              <p:cNvPr id="11" name="Rectangle 21"/>
              <p:cNvSpPr>
                <a:spLocks noChangeArrowheads="1"/>
              </p:cNvSpPr>
              <p:nvPr/>
            </p:nvSpPr>
            <p:spPr bwMode="auto">
              <a:xfrm>
                <a:off x="1488999" y="3087078"/>
                <a:ext cx="6260455" cy="666986"/>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marL="285750" lvl="1" indent="-285750" defTabSz="1422400" fontAlgn="auto">
                  <a:lnSpc>
                    <a:spcPct val="90000"/>
                  </a:lnSpc>
                  <a:spcBef>
                    <a:spcPts val="0"/>
                  </a:spcBef>
                  <a:spcAft>
                    <a:spcPct val="15000"/>
                  </a:spcAft>
                  <a:defRPr/>
                </a:pPr>
                <a:r>
                  <a:rPr lang="en-US" altLang="zh-CN" sz="2100" b="1" kern="0" dirty="0">
                    <a:solidFill>
                      <a:sysClr val="windowText" lastClr="000000"/>
                    </a:solidFill>
                    <a:latin typeface="黑体" panose="02010609060101010101" charset="-122"/>
                    <a:ea typeface="黑体" panose="02010609060101010101" charset="-122"/>
                  </a:rPr>
                  <a:t>   </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51" name="Group 22"/>
              <p:cNvGrpSpPr/>
              <p:nvPr/>
            </p:nvGrpSpPr>
            <p:grpSpPr bwMode="auto">
              <a:xfrm rot="10800000">
                <a:off x="1163638" y="2965451"/>
                <a:ext cx="793750" cy="790575"/>
                <a:chOff x="0" y="0"/>
                <a:chExt cx="1590" cy="1588"/>
              </a:xfrm>
            </p:grpSpPr>
            <p:grpSp>
              <p:nvGrpSpPr>
                <p:cNvPr id="8254" name="Group 23"/>
                <p:cNvGrpSpPr/>
                <p:nvPr/>
              </p:nvGrpSpPr>
              <p:grpSpPr bwMode="auto">
                <a:xfrm>
                  <a:off x="0" y="0"/>
                  <a:ext cx="1590" cy="1588"/>
                  <a:chOff x="0" y="0"/>
                  <a:chExt cx="1136" cy="1134"/>
                </a:xfrm>
              </p:grpSpPr>
              <p:sp>
                <p:nvSpPr>
                  <p:cNvPr id="1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19" name="Oval 25"/>
                  <p:cNvSpPr>
                    <a:spLocks noChangeArrowheads="1"/>
                  </p:cNvSpPr>
                  <p:nvPr/>
                </p:nvSpPr>
                <p:spPr bwMode="auto">
                  <a:xfrm>
                    <a:off x="63"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16" name="未知"/>
                <p:cNvSpPr/>
                <p:nvPr/>
              </p:nvSpPr>
              <p:spPr bwMode="auto">
                <a:xfrm rot="-5400000">
                  <a:off x="390"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17" name="未知"/>
                <p:cNvSpPr/>
                <p:nvPr/>
              </p:nvSpPr>
              <p:spPr bwMode="auto">
                <a:xfrm rot="5400000">
                  <a:off x="587" y="-116"/>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13" name="Rectangle 28"/>
              <p:cNvSpPr>
                <a:spLocks noChangeArrowheads="1"/>
              </p:cNvSpPr>
              <p:nvPr/>
            </p:nvSpPr>
            <p:spPr bwMode="auto">
              <a:xfrm>
                <a:off x="2161655" y="3087078"/>
                <a:ext cx="5593283"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14" name="Rectangle 29"/>
              <p:cNvSpPr>
                <a:spLocks noChangeArrowheads="1"/>
              </p:cNvSpPr>
              <p:nvPr/>
            </p:nvSpPr>
            <p:spPr bwMode="auto">
              <a:xfrm>
                <a:off x="1291589" y="3075307"/>
                <a:ext cx="553844" cy="5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a:solidFill>
                      <a:sysClr val="window" lastClr="FFFFFF"/>
                    </a:solidFill>
                  </a:rPr>
                  <a:t>2</a:t>
                </a:r>
                <a:endParaRPr lang="en-US" altLang="zh-CN" sz="2100" b="1" kern="0">
                  <a:solidFill>
                    <a:sysClr val="window" lastClr="FFFFFF"/>
                  </a:solidFill>
                </a:endParaRPr>
              </a:p>
            </p:txBody>
          </p:sp>
        </p:grpSp>
        <p:grpSp>
          <p:nvGrpSpPr>
            <p:cNvPr id="6" name="组合 5"/>
            <p:cNvGrpSpPr/>
            <p:nvPr/>
          </p:nvGrpSpPr>
          <p:grpSpPr>
            <a:xfrm>
              <a:off x="5074411" y="4864612"/>
              <a:ext cx="5726112" cy="638176"/>
              <a:chOff x="5074411" y="4864655"/>
              <a:chExt cx="5726112" cy="638176"/>
            </a:xfrm>
          </p:grpSpPr>
          <p:grpSp>
            <p:nvGrpSpPr>
              <p:cNvPr id="50" name="组合 41"/>
              <p:cNvGrpSpPr/>
              <p:nvPr/>
            </p:nvGrpSpPr>
            <p:grpSpPr bwMode="auto">
              <a:xfrm>
                <a:off x="5074411" y="4864655"/>
                <a:ext cx="5726112" cy="638176"/>
                <a:chOff x="1163638" y="2965451"/>
                <a:chExt cx="6591300" cy="790575"/>
              </a:xfrm>
            </p:grpSpPr>
            <p:sp>
              <p:nvSpPr>
                <p:cNvPr id="5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52" name="Group 22"/>
                <p:cNvGrpSpPr/>
                <p:nvPr/>
              </p:nvGrpSpPr>
              <p:grpSpPr bwMode="auto">
                <a:xfrm rot="10800000">
                  <a:off x="1163638" y="2965451"/>
                  <a:ext cx="793750" cy="790575"/>
                  <a:chOff x="0" y="0"/>
                  <a:chExt cx="1590" cy="1588"/>
                </a:xfrm>
              </p:grpSpPr>
              <p:grpSp>
                <p:nvGrpSpPr>
                  <p:cNvPr id="55" name="Group 23"/>
                  <p:cNvGrpSpPr/>
                  <p:nvPr/>
                </p:nvGrpSpPr>
                <p:grpSpPr bwMode="auto">
                  <a:xfrm>
                    <a:off x="0" y="0"/>
                    <a:ext cx="1590" cy="1588"/>
                    <a:chOff x="0" y="0"/>
                    <a:chExt cx="1136" cy="1134"/>
                  </a:xfrm>
                </p:grpSpPr>
                <p:sp>
                  <p:nvSpPr>
                    <p:cNvPr id="5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5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5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5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5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5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5</a:t>
                  </a:r>
                  <a:endParaRPr lang="en-US" altLang="zh-CN" sz="2100" b="1" kern="0" dirty="0">
                    <a:solidFill>
                      <a:sysClr val="window" lastClr="FFFFFF"/>
                    </a:solidFill>
                  </a:endParaRPr>
                </a:p>
              </p:txBody>
            </p:sp>
          </p:grpSp>
          <p:sp>
            <p:nvSpPr>
              <p:cNvPr id="60" name="Rectangle 37"/>
              <p:cNvSpPr>
                <a:spLocks noChangeArrowheads="1"/>
              </p:cNvSpPr>
              <p:nvPr/>
            </p:nvSpPr>
            <p:spPr bwMode="auto">
              <a:xfrm>
                <a:off x="5768669" y="4941011"/>
                <a:ext cx="48577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dirty="0">
                    <a:latin typeface="黑体" panose="02010609060101010101" charset="-122"/>
                    <a:ea typeface="黑体" panose="02010609060101010101" charset="-122"/>
                  </a:rPr>
                  <a:t>安全多方计算应用</a:t>
                </a:r>
                <a:endParaRPr lang="zh-CN" altLang="en-US" sz="2100" b="1" dirty="0">
                  <a:latin typeface="黑体" panose="02010609060101010101" charset="-122"/>
                  <a:ea typeface="黑体" panose="02010609060101010101" charset="-122"/>
                </a:endParaRPr>
              </a:p>
            </p:txBody>
          </p:sp>
        </p:grpSp>
        <p:grpSp>
          <p:nvGrpSpPr>
            <p:cNvPr id="72" name="组合 41"/>
            <p:cNvGrpSpPr/>
            <p:nvPr/>
          </p:nvGrpSpPr>
          <p:grpSpPr bwMode="auto">
            <a:xfrm>
              <a:off x="5114312" y="5853667"/>
              <a:ext cx="553825" cy="471312"/>
              <a:chOff x="1209567" y="3075581"/>
              <a:chExt cx="637505" cy="583863"/>
            </a:xfrm>
          </p:grpSpPr>
          <p:sp>
            <p:nvSpPr>
              <p:cNvPr id="79" name="未知"/>
              <p:cNvSpPr/>
              <p:nvPr/>
            </p:nvSpPr>
            <p:spPr bwMode="auto">
              <a:xfrm rot="16200000">
                <a:off x="1360743" y="3207571"/>
                <a:ext cx="300697" cy="60305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76"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6</a:t>
                </a:r>
                <a:endParaRPr lang="en-US" altLang="zh-CN" sz="2100" b="1" kern="0" dirty="0">
                  <a:solidFill>
                    <a:sysClr val="window" lastClr="FFFFFF"/>
                  </a:solidFill>
                </a:endParaRPr>
              </a:p>
            </p:txBody>
          </p:sp>
        </p:grpSp>
      </p:grpSp>
      <p:sp>
        <p:nvSpPr>
          <p:cNvPr id="10" name="矩形 9"/>
          <p:cNvSpPr/>
          <p:nvPr/>
        </p:nvSpPr>
        <p:spPr>
          <a:xfrm>
            <a:off x="5776847" y="1922434"/>
            <a:ext cx="2862580" cy="414020"/>
          </a:xfrm>
          <a:prstGeom prst="rect">
            <a:avLst/>
          </a:prstGeom>
        </p:spPr>
        <p:txBody>
          <a:bodyPr wrap="none">
            <a:spAutoFit/>
          </a:bodyPr>
          <a:lstStyle/>
          <a:p>
            <a:r>
              <a:rPr lang="zh-CN" altLang="en-US" sz="2100" b="1" kern="0" dirty="0">
                <a:solidFill>
                  <a:sysClr val="windowText" lastClr="000000"/>
                </a:solidFill>
                <a:latin typeface="黑体" panose="02010609060101010101" charset="-122"/>
                <a:ea typeface="黑体" panose="02010609060101010101" charset="-122"/>
              </a:rPr>
              <a:t>安全多方计算研究进展</a:t>
            </a:r>
            <a:endParaRPr lang="zh-CN" altLang="en-US" sz="2100" b="1" kern="0" dirty="0">
              <a:solidFill>
                <a:sysClr val="windowText" lastClr="00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advTm="3325"/>
    </mc:Choice>
    <mc:Fallback>
      <p:transition advTm="33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861935" y="3008689"/>
            <a:ext cx="798645" cy="670618"/>
          </a:xfrm>
          <a:prstGeom prst="rect">
            <a:avLst/>
          </a:prstGeom>
        </p:spPr>
      </p:pic>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40"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1"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43"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4"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2649763" y="4272523"/>
            <a:ext cx="719390" cy="670618"/>
          </a:xfrm>
          <a:prstGeom prst="rect">
            <a:avLst/>
          </a:prstGeom>
        </p:spPr>
      </p:pic>
      <p:pic>
        <p:nvPicPr>
          <p:cNvPr id="18" name="图片 17"/>
          <p:cNvPicPr>
            <a:picLocks noChangeAspect="1"/>
          </p:cNvPicPr>
          <p:nvPr/>
        </p:nvPicPr>
        <p:blipFill>
          <a:blip r:embed="rId3"/>
          <a:stretch>
            <a:fillRect/>
          </a:stretch>
        </p:blipFill>
        <p:spPr>
          <a:xfrm>
            <a:off x="2673182" y="2112742"/>
            <a:ext cx="670618" cy="670618"/>
          </a:xfrm>
          <a:prstGeom prst="rect">
            <a:avLst/>
          </a:prstGeom>
        </p:spPr>
      </p:pic>
      <p:sp>
        <p:nvSpPr>
          <p:cNvPr id="46" name="矩形 45"/>
          <p:cNvSpPr>
            <a:spLocks noChangeArrowheads="1"/>
          </p:cNvSpPr>
          <p:nvPr/>
        </p:nvSpPr>
        <p:spPr bwMode="auto">
          <a:xfrm>
            <a:off x="2408113" y="2899438"/>
            <a:ext cx="1199848" cy="400110"/>
          </a:xfrm>
          <a:prstGeom prst="rect">
            <a:avLst/>
          </a:prstGeom>
          <a:noFill/>
          <a:ln w="9525">
            <a:noFill/>
            <a:miter lim="800000"/>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基础工具</a:t>
            </a:r>
            <a:endParaRPr lang="zh-CN" altLang="en-US" sz="2000" b="1" dirty="0">
              <a:latin typeface="微软雅黑" panose="020B0503020204020204" pitchFamily="34" charset="-122"/>
              <a:ea typeface="微软雅黑" panose="020B0503020204020204" pitchFamily="34" charset="-122"/>
            </a:endParaRPr>
          </a:p>
        </p:txBody>
      </p:sp>
      <p:sp>
        <p:nvSpPr>
          <p:cNvPr id="52" name="矩形 51"/>
          <p:cNvSpPr>
            <a:spLocks noChangeArrowheads="1"/>
          </p:cNvSpPr>
          <p:nvPr/>
        </p:nvSpPr>
        <p:spPr bwMode="auto">
          <a:xfrm>
            <a:off x="2408113" y="5063931"/>
            <a:ext cx="1199848" cy="400110"/>
          </a:xfrm>
          <a:prstGeom prst="rect">
            <a:avLst/>
          </a:prstGeom>
          <a:noFill/>
          <a:ln w="9525">
            <a:noFill/>
            <a:miter lim="800000"/>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经典算法</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398661" y="3781806"/>
            <a:ext cx="1723549" cy="400110"/>
          </a:xfrm>
          <a:prstGeom prst="rect">
            <a:avLst/>
          </a:prstGeom>
        </p:spPr>
        <p:txBody>
          <a:bodyPr wrap="none">
            <a:spAutoFit/>
          </a:bodyPr>
          <a:lstStyle/>
          <a:p>
            <a:pPr algn="ctr"/>
            <a:r>
              <a:rPr lang="zh-CN" altLang="en-US" sz="2000" b="1" dirty="0">
                <a:latin typeface="微软雅黑" panose="020B0503020204020204" pitchFamily="34" charset="-122"/>
                <a:ea typeface="微软雅黑" panose="020B0503020204020204" pitchFamily="34" charset="-122"/>
              </a:rPr>
              <a:t>安全多方计算</a:t>
            </a:r>
            <a:endParaRPr lang="en-US" altLang="zh-CN"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4"/>
          <a:srcRect r="79271"/>
          <a:stretch>
            <a:fillRect/>
          </a:stretch>
        </p:blipFill>
        <p:spPr>
          <a:xfrm>
            <a:off x="2141953" y="2554137"/>
            <a:ext cx="188482" cy="2855447"/>
          </a:xfrm>
          <a:prstGeom prst="rect">
            <a:avLst/>
          </a:prstGeom>
        </p:spPr>
      </p:pic>
      <p:grpSp>
        <p:nvGrpSpPr>
          <p:cNvPr id="20" name="组合 19"/>
          <p:cNvGrpSpPr/>
          <p:nvPr/>
        </p:nvGrpSpPr>
        <p:grpSpPr>
          <a:xfrm>
            <a:off x="3680999" y="2037766"/>
            <a:ext cx="2450622" cy="1775828"/>
            <a:chOff x="5361897" y="1965196"/>
            <a:chExt cx="2450622" cy="1775828"/>
          </a:xfrm>
        </p:grpSpPr>
        <p:sp>
          <p:nvSpPr>
            <p:cNvPr id="47" name="矩形 46"/>
            <p:cNvSpPr>
              <a:spLocks noChangeArrowheads="1"/>
            </p:cNvSpPr>
            <p:nvPr/>
          </p:nvSpPr>
          <p:spPr bwMode="auto">
            <a:xfrm>
              <a:off x="5649874" y="1965196"/>
              <a:ext cx="1823741" cy="400110"/>
            </a:xfrm>
            <a:prstGeom prst="rect">
              <a:avLst/>
            </a:prstGeom>
            <a:noFill/>
            <a:ln w="9525">
              <a:no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混淆电路</a:t>
              </a:r>
              <a:endParaRPr lang="zh-CN" altLang="en-US" sz="2000" b="1" dirty="0">
                <a:latin typeface="微软雅黑" panose="020B0503020204020204" pitchFamily="34" charset="-122"/>
                <a:ea typeface="微软雅黑" panose="020B0503020204020204" pitchFamily="34" charset="-122"/>
              </a:endParaRPr>
            </a:p>
          </p:txBody>
        </p:sp>
        <p:sp>
          <p:nvSpPr>
            <p:cNvPr id="48" name="矩形 47"/>
            <p:cNvSpPr>
              <a:spLocks noChangeArrowheads="1"/>
            </p:cNvSpPr>
            <p:nvPr/>
          </p:nvSpPr>
          <p:spPr bwMode="auto">
            <a:xfrm>
              <a:off x="5649875" y="2653669"/>
              <a:ext cx="1823740" cy="400110"/>
            </a:xfrm>
            <a:prstGeom prst="rect">
              <a:avLst/>
            </a:prstGeom>
            <a:noFill/>
            <a:ln w="9525">
              <a:no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秘密共享</a:t>
              </a:r>
              <a:endParaRPr lang="zh-CN" altLang="en-US" sz="2000" b="1" dirty="0">
                <a:latin typeface="微软雅黑" panose="020B0503020204020204" pitchFamily="34" charset="-122"/>
                <a:ea typeface="微软雅黑" panose="020B0503020204020204" pitchFamily="34" charset="-122"/>
              </a:endParaRPr>
            </a:p>
          </p:txBody>
        </p:sp>
        <p:sp>
          <p:nvSpPr>
            <p:cNvPr id="50" name="矩形 49"/>
            <p:cNvSpPr>
              <a:spLocks noChangeArrowheads="1"/>
            </p:cNvSpPr>
            <p:nvPr/>
          </p:nvSpPr>
          <p:spPr bwMode="auto">
            <a:xfrm>
              <a:off x="5649874" y="3340914"/>
              <a:ext cx="2162645" cy="400110"/>
            </a:xfrm>
            <a:prstGeom prst="rect">
              <a:avLst/>
            </a:prstGeom>
            <a:noFill/>
            <a:ln w="9525">
              <a:no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不经意传输</a:t>
              </a:r>
              <a:endParaRPr lang="zh-CN" altLang="en-US" sz="20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5"/>
            <a:srcRect r="75256"/>
            <a:stretch>
              <a:fillRect/>
            </a:stretch>
          </p:blipFill>
          <p:spPr>
            <a:xfrm>
              <a:off x="5361897" y="2002072"/>
              <a:ext cx="268517" cy="1725318"/>
            </a:xfrm>
            <a:prstGeom prst="rect">
              <a:avLst/>
            </a:prstGeom>
          </p:spPr>
        </p:pic>
      </p:grpSp>
      <p:grpSp>
        <p:nvGrpSpPr>
          <p:cNvPr id="21" name="组合 20"/>
          <p:cNvGrpSpPr/>
          <p:nvPr/>
        </p:nvGrpSpPr>
        <p:grpSpPr>
          <a:xfrm>
            <a:off x="3680999" y="4285624"/>
            <a:ext cx="8112341" cy="1316850"/>
            <a:chOff x="4432840" y="4213054"/>
            <a:chExt cx="8112341" cy="1316850"/>
          </a:xfrm>
        </p:grpSpPr>
        <p:sp>
          <p:nvSpPr>
            <p:cNvPr id="51" name="矩形 50"/>
            <p:cNvSpPr>
              <a:spLocks noChangeArrowheads="1"/>
            </p:cNvSpPr>
            <p:nvPr/>
          </p:nvSpPr>
          <p:spPr bwMode="auto">
            <a:xfrm>
              <a:off x="4701357" y="4302888"/>
              <a:ext cx="6366715" cy="400110"/>
            </a:xfrm>
            <a:prstGeom prst="rect">
              <a:avLst/>
            </a:prstGeom>
            <a:noFill/>
            <a:ln w="9525">
              <a:no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基于混淆电路的安全两方计算通用协议</a:t>
              </a:r>
              <a:r>
                <a:rPr lang="en-US" altLang="zh-CN" sz="2000" b="1" dirty="0">
                  <a:latin typeface="微软雅黑" panose="020B0503020204020204" pitchFamily="34" charset="-122"/>
                  <a:ea typeface="微软雅黑" panose="020B0503020204020204" pitchFamily="34" charset="-122"/>
                </a:rPr>
                <a:t>[Yao86]</a:t>
              </a:r>
              <a:endParaRPr lang="en-US" altLang="zh-CN" sz="2000" b="1" dirty="0">
                <a:latin typeface="微软雅黑" panose="020B0503020204020204" pitchFamily="34" charset="-122"/>
                <a:ea typeface="微软雅黑" panose="020B0503020204020204" pitchFamily="34" charset="-122"/>
              </a:endParaRPr>
            </a:p>
          </p:txBody>
        </p:sp>
        <p:sp>
          <p:nvSpPr>
            <p:cNvPr id="53" name="矩形 52"/>
            <p:cNvSpPr>
              <a:spLocks noChangeArrowheads="1"/>
            </p:cNvSpPr>
            <p:nvPr/>
          </p:nvSpPr>
          <p:spPr bwMode="auto">
            <a:xfrm>
              <a:off x="4701358" y="4991361"/>
              <a:ext cx="7843823" cy="400110"/>
            </a:xfrm>
            <a:prstGeom prst="rect">
              <a:avLst/>
            </a:prstGeom>
            <a:noFill/>
            <a:ln w="9525">
              <a:noFill/>
              <a:miter lim="800000"/>
            </a:ln>
          </p:spPr>
          <p:txBody>
            <a:bodyPr wrap="square">
              <a:spAutoFit/>
            </a:bodyPr>
            <a:lstStyle/>
            <a:p>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基于秘密共享和不经意传输的安全多方计算通用协议</a:t>
              </a:r>
              <a:r>
                <a:rPr lang="en-US" altLang="zh-CN" sz="2000" b="1" dirty="0">
                  <a:latin typeface="微软雅黑" panose="020B0503020204020204" pitchFamily="34" charset="-122"/>
                  <a:ea typeface="微软雅黑" panose="020B0503020204020204" pitchFamily="34" charset="-122"/>
                </a:rPr>
                <a:t>[GMW87]</a:t>
              </a:r>
              <a:endParaRPr lang="en-US" altLang="zh-CN" sz="2000"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6"/>
            <a:srcRect r="74361"/>
            <a:stretch>
              <a:fillRect/>
            </a:stretch>
          </p:blipFill>
          <p:spPr>
            <a:xfrm>
              <a:off x="4432840" y="4213054"/>
              <a:ext cx="278234" cy="13168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4" name="矩形 3"/>
          <p:cNvSpPr/>
          <p:nvPr/>
        </p:nvSpPr>
        <p:spPr>
          <a:xfrm>
            <a:off x="239147" y="1544210"/>
            <a:ext cx="11728735" cy="1754326"/>
          </a:xfrm>
          <a:prstGeom prst="rect">
            <a:avLst/>
          </a:prstGeom>
        </p:spPr>
        <p:txBody>
          <a:bodyPr wrap="square">
            <a:spAutoFit/>
          </a:bodyPr>
          <a:lstStyle/>
          <a:p>
            <a:pPr indent="363855" defTabSz="914400">
              <a:lnSpc>
                <a:spcPct val="150000"/>
              </a:lnSpc>
            </a:pPr>
            <a:r>
              <a:rPr lang="zh-CN" altLang="en-US" dirty="0">
                <a:latin typeface="微软雅黑" panose="020B0503020204020204" pitchFamily="34" charset="-122"/>
                <a:ea typeface="微软雅黑" panose="020B0503020204020204" pitchFamily="34" charset="-122"/>
              </a:rPr>
              <a:t>混淆电路</a:t>
            </a:r>
            <a:r>
              <a:rPr lang="en-US" altLang="zh-CN" dirty="0">
                <a:latin typeface="微软雅黑" panose="020B0503020204020204" pitchFamily="34" charset="-122"/>
                <a:ea typeface="微软雅黑" panose="020B0503020204020204" pitchFamily="34" charset="-122"/>
              </a:rPr>
              <a:t>(Garbled Circuit</a:t>
            </a:r>
            <a:r>
              <a:rPr lang="zh-CN" altLang="en-US" dirty="0">
                <a:latin typeface="微软雅黑" panose="020B0503020204020204" pitchFamily="34" charset="-122"/>
                <a:ea typeface="微软雅黑" panose="020B0503020204020204" pitchFamily="34" charset="-122"/>
              </a:rPr>
              <a:t>，又称杂交电路、加密电路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思想起源于姚期智院士，之后</a:t>
            </a:r>
            <a:r>
              <a:rPr lang="en-US" altLang="zh-CN" dirty="0">
                <a:latin typeface="微软雅黑" panose="020B0503020204020204" pitchFamily="34" charset="-122"/>
                <a:ea typeface="微软雅黑" panose="020B0503020204020204" pitchFamily="34" charset="-122"/>
              </a:rPr>
              <a:t>Beaver</a:t>
            </a:r>
            <a:r>
              <a:rPr lang="zh-CN" altLang="en-US" dirty="0">
                <a:latin typeface="微软雅黑" panose="020B0503020204020204" pitchFamily="34" charset="-122"/>
                <a:ea typeface="微软雅黑" panose="020B0503020204020204" pitchFamily="34" charset="-122"/>
              </a:rPr>
              <a:t>等人正式提出了混淆电路的定义。在布尔电路中“与”门和 “非”门是图灵完备的，</a:t>
            </a:r>
            <a:r>
              <a:rPr lang="zh-CN" altLang="en-US" dirty="0">
                <a:solidFill>
                  <a:srgbClr val="C00000"/>
                </a:solidFill>
                <a:latin typeface="微软雅黑" panose="020B0503020204020204" pitchFamily="34" charset="-122"/>
                <a:ea typeface="微软雅黑" panose="020B0503020204020204" pitchFamily="34" charset="-122"/>
              </a:rPr>
              <a:t>混淆电路通过对布尔电路进行加密来掩盖电路输入和电路结构，以此实现对各个参与者隐私信息的保密</a:t>
            </a:r>
            <a:r>
              <a:rPr lang="zh-CN" altLang="en-US" dirty="0">
                <a:latin typeface="微软雅黑" panose="020B0503020204020204" pitchFamily="34" charset="-122"/>
                <a:ea typeface="微软雅黑" panose="020B0503020204020204" pitchFamily="34" charset="-122"/>
              </a:rPr>
              <a:t>，再通过图灵完备的布尔电路计算来实现安全多方计算的任意功能函数的计算。</a:t>
            </a:r>
            <a:endParaRPr lang="zh-CN" altLang="en-US" dirty="0">
              <a:latin typeface="微软雅黑" panose="020B0503020204020204" pitchFamily="34" charset="-122"/>
              <a:ea typeface="微软雅黑" panose="020B0503020204020204" pitchFamily="34" charset="-122"/>
            </a:endParaRPr>
          </a:p>
        </p:txBody>
      </p:sp>
      <p:sp>
        <p:nvSpPr>
          <p:cNvPr id="40"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1"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43"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4"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5" name="矩形 44"/>
          <p:cNvSpPr>
            <a:spLocks noChangeArrowheads="1"/>
          </p:cNvSpPr>
          <p:nvPr/>
        </p:nvSpPr>
        <p:spPr bwMode="auto">
          <a:xfrm>
            <a:off x="772387" y="1034408"/>
            <a:ext cx="119984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混淆电路</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pic>
        <p:nvPicPr>
          <p:cNvPr id="50" name="Picture 5" descr="sarah"/>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21610" y="3298825"/>
            <a:ext cx="720090" cy="7200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8" name="TextBox 34"/>
              <p:cNvSpPr txBox="1"/>
              <p:nvPr/>
            </p:nvSpPr>
            <p:spPr>
              <a:xfrm>
                <a:off x="1299210" y="3606165"/>
                <a:ext cx="276161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电路生成方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oMath>
                </a14:m>
                <a:endParaRPr lang="en-US" dirty="0">
                  <a:latin typeface="微软雅黑" panose="020B0503020204020204" pitchFamily="34" charset="-122"/>
                  <a:ea typeface="微软雅黑" panose="020B0503020204020204" pitchFamily="34" charset="-122"/>
                </a:endParaRPr>
              </a:p>
            </p:txBody>
          </p:sp>
        </mc:Choice>
        <mc:Fallback>
          <p:sp>
            <p:nvSpPr>
              <p:cNvPr id="48" name="TextBox 34"/>
              <p:cNvSpPr txBox="1">
                <a:spLocks noRot="1" noChangeAspect="1" noMove="1" noResize="1" noEditPoints="1" noAdjustHandles="1" noChangeArrowheads="1" noChangeShapeType="1" noTextEdit="1"/>
              </p:cNvSpPr>
              <p:nvPr/>
            </p:nvSpPr>
            <p:spPr>
              <a:xfrm>
                <a:off x="1299210" y="3606165"/>
                <a:ext cx="2761615" cy="36830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8514080" y="3606165"/>
                <a:ext cx="277622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电路评估方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oMath>
                </a14:m>
                <a:endParaRPr lang="en-US" dirty="0">
                  <a:latin typeface="微软雅黑" panose="020B0503020204020204" pitchFamily="34" charset="-122"/>
                  <a:ea typeface="微软雅黑" panose="020B0503020204020204" pitchFamily="34" charset="-122"/>
                </a:endParaRPr>
              </a:p>
            </p:txBody>
          </p:sp>
        </mc:Choice>
        <mc:Fallback>
          <p:sp>
            <p:nvSpPr>
              <p:cNvPr id="49" name="TextBox 48"/>
              <p:cNvSpPr txBox="1">
                <a:spLocks noRot="1" noChangeAspect="1" noMove="1" noResize="1" noEditPoints="1" noAdjustHandles="1" noChangeArrowheads="1" noChangeShapeType="1" noTextEdit="1"/>
              </p:cNvSpPr>
              <p:nvPr/>
            </p:nvSpPr>
            <p:spPr>
              <a:xfrm>
                <a:off x="8514080" y="3606165"/>
                <a:ext cx="2776220" cy="368300"/>
              </a:xfrm>
              <a:prstGeom prst="rect">
                <a:avLst/>
              </a:prstGeom>
              <a:blipFill rotWithShape="1">
                <a:blip r:embed="rId3"/>
                <a:stretch>
                  <a:fillRect/>
                </a:stretch>
              </a:blipFill>
            </p:spPr>
            <p:txBody>
              <a:bodyPr/>
              <a:lstStyle/>
              <a:p>
                <a:r>
                  <a:rPr lang="zh-CN" altLang="en-US">
                    <a:noFill/>
                  </a:rPr>
                  <a:t> </a:t>
                </a:r>
              </a:p>
            </p:txBody>
          </p:sp>
        </mc:Fallback>
      </mc:AlternateContent>
      <p:sp>
        <p:nvSpPr>
          <p:cNvPr id="51" name="矩形 50"/>
          <p:cNvSpPr/>
          <p:nvPr/>
        </p:nvSpPr>
        <p:spPr bwMode="auto">
          <a:xfrm>
            <a:off x="2676525" y="4446905"/>
            <a:ext cx="963930" cy="1699895"/>
          </a:xfrm>
          <a:prstGeom prst="rect">
            <a:avLst/>
          </a:prstGeom>
          <a:solidFill>
            <a:srgbClr val="00417D"/>
          </a:solid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2000" dirty="0">
              <a:solidFill>
                <a:schemeClr val="tx1"/>
              </a:solidFill>
              <a:latin typeface="+mj-lt"/>
              <a:cs typeface="Arial" panose="020B0604020202020204" pitchFamily="34" charset="0"/>
            </a:endParaRPr>
          </a:p>
        </p:txBody>
      </p:sp>
      <p:sp>
        <p:nvSpPr>
          <p:cNvPr id="54" name="矩形 53"/>
          <p:cNvSpPr/>
          <p:nvPr/>
        </p:nvSpPr>
        <p:spPr bwMode="auto">
          <a:xfrm>
            <a:off x="5330190" y="4799965"/>
            <a:ext cx="963930" cy="1040765"/>
          </a:xfrm>
          <a:prstGeom prst="rect">
            <a:avLst/>
          </a:prstGeom>
          <a:solidFill>
            <a:srgbClr val="00417D"/>
          </a:solid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defTabSz="914400">
              <a:buClrTx/>
              <a:buSzTx/>
            </a:pPr>
            <a:endParaRPr lang="en-US" altLang="zh-CN" sz="2000" dirty="0">
              <a:latin typeface="+mj-lt"/>
              <a:cs typeface="Arial" panose="020B0604020202020204" pitchFamily="34" charset="0"/>
              <a:sym typeface="+mn-ea"/>
            </a:endParaRPr>
          </a:p>
        </p:txBody>
      </p:sp>
      <p:sp>
        <p:nvSpPr>
          <p:cNvPr id="55" name="矩形 54"/>
          <p:cNvSpPr/>
          <p:nvPr/>
        </p:nvSpPr>
        <p:spPr bwMode="auto">
          <a:xfrm>
            <a:off x="9762490" y="5134610"/>
            <a:ext cx="963930" cy="1040765"/>
          </a:xfrm>
          <a:prstGeom prst="rect">
            <a:avLst/>
          </a:prstGeom>
          <a:solidFill>
            <a:srgbClr val="00417D"/>
          </a:solid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2000" i="1" dirty="0">
              <a:solidFill>
                <a:schemeClr val="tx1"/>
              </a:solidFill>
              <a:latin typeface="+mj-lt"/>
              <a:cs typeface="Arial" panose="020B0604020202020204" pitchFamily="34" charset="0"/>
            </a:endParaRPr>
          </a:p>
        </p:txBody>
      </p:sp>
      <p:sp>
        <p:nvSpPr>
          <p:cNvPr id="56" name="矩形 55"/>
          <p:cNvSpPr/>
          <p:nvPr/>
        </p:nvSpPr>
        <p:spPr bwMode="auto">
          <a:xfrm>
            <a:off x="7573645" y="4137660"/>
            <a:ext cx="963930" cy="1699895"/>
          </a:xfrm>
          <a:prstGeom prst="rect">
            <a:avLst/>
          </a:prstGeom>
          <a:solidFill>
            <a:srgbClr val="00417D"/>
          </a:solid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2000" b="1" i="1" dirty="0">
              <a:solidFill>
                <a:schemeClr val="tx1"/>
              </a:solidFill>
              <a:latin typeface="+mj-lt"/>
              <a:cs typeface="Arial" panose="020B0604020202020204" pitchFamily="34" charset="0"/>
            </a:endParaRPr>
          </a:p>
        </p:txBody>
      </p:sp>
      <p:cxnSp>
        <p:nvCxnSpPr>
          <p:cNvPr id="57" name="直接箭头连接符 56"/>
          <p:cNvCxnSpPr/>
          <p:nvPr/>
        </p:nvCxnSpPr>
        <p:spPr bwMode="auto">
          <a:xfrm>
            <a:off x="617220" y="4995545"/>
            <a:ext cx="206057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a:off x="532130" y="5683885"/>
            <a:ext cx="2145030"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a:off x="3685540" y="4568825"/>
            <a:ext cx="3888740"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p:nvPr/>
        </p:nvCxnSpPr>
        <p:spPr bwMode="auto">
          <a:xfrm>
            <a:off x="3685540" y="6015355"/>
            <a:ext cx="6053455" cy="1016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p:nvPr/>
        </p:nvCxnSpPr>
        <p:spPr bwMode="auto">
          <a:xfrm>
            <a:off x="4066540" y="5574030"/>
            <a:ext cx="127698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63" name="文本框 62"/>
              <p:cNvSpPr txBox="1"/>
              <p:nvPr/>
            </p:nvSpPr>
            <p:spPr>
              <a:xfrm>
                <a:off x="2978785" y="4558030"/>
                <a:ext cx="359410" cy="1476375"/>
              </a:xfrm>
              <a:prstGeom prst="rect">
                <a:avLst/>
              </a:prstGeom>
              <a:noFill/>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电路生成</a:t>
                </a:r>
                <a14:m>
                  <m:oMath xmlns:m="http://schemas.openxmlformats.org/officeDocument/2006/math">
                    <m:r>
                      <a:rPr lang="en-US" altLang="zh-TW" sz="1800" b="0" i="1" dirty="0" smtClean="0">
                        <a:solidFill>
                          <a:schemeClr val="bg1"/>
                        </a:solidFill>
                        <a:latin typeface="Cambria Math" panose="02040503050406030204" pitchFamily="18" charset="0"/>
                        <a:cs typeface="Cambria Math" panose="02040503050406030204" pitchFamily="18" charset="0"/>
                      </a:rPr>
                      <m:t>𝐺𝑏</m:t>
                    </m:r>
                  </m:oMath>
                </a14:m>
                <a:endParaRPr lang="en-US" altLang="zh-TW" sz="1800" b="0" i="1" dirty="0">
                  <a:solidFill>
                    <a:schemeClr val="bg1"/>
                  </a:solidFill>
                  <a:latin typeface="Cambria Math" panose="02040503050406030204" pitchFamily="18" charset="0"/>
                  <a:cs typeface="Cambria Math" panose="02040503050406030204" pitchFamily="18" charset="0"/>
                </a:endParaRPr>
              </a:p>
            </p:txBody>
          </p:sp>
        </mc:Choice>
        <mc:Fallback>
          <p:sp>
            <p:nvSpPr>
              <p:cNvPr id="63" name="文本框 62"/>
              <p:cNvSpPr txBox="1">
                <a:spLocks noRot="1" noChangeAspect="1" noMove="1" noResize="1" noEditPoints="1" noAdjustHandles="1" noChangeArrowheads="1" noChangeShapeType="1" noTextEdit="1"/>
              </p:cNvSpPr>
              <p:nvPr/>
            </p:nvSpPr>
            <p:spPr>
              <a:xfrm>
                <a:off x="2978785" y="4558030"/>
                <a:ext cx="359410" cy="1476375"/>
              </a:xfrm>
              <a:prstGeom prst="rect">
                <a:avLst/>
              </a:prstGeom>
              <a:blipFill rotWithShape="1">
                <a:blip r:embed="rId4"/>
                <a:stretch>
                  <a:fillRect/>
                </a:stretch>
              </a:blipFill>
            </p:spPr>
            <p:txBody>
              <a:bodyPr/>
              <a:lstStyle/>
              <a:p>
                <a:r>
                  <a:rPr lang="zh-CN" altLang="en-US">
                    <a:noFill/>
                  </a:rPr>
                  <a:t> </a:t>
                </a:r>
              </a:p>
            </p:txBody>
          </p:sp>
        </mc:Fallback>
      </mc:AlternateContent>
      <p:sp>
        <p:nvSpPr>
          <p:cNvPr id="64" name="文本框 63"/>
          <p:cNvSpPr txBox="1"/>
          <p:nvPr/>
        </p:nvSpPr>
        <p:spPr>
          <a:xfrm>
            <a:off x="7477125" y="4155440"/>
            <a:ext cx="1157605" cy="1476375"/>
          </a:xfrm>
          <a:prstGeom prst="rect">
            <a:avLst/>
          </a:prstGeom>
          <a:noFill/>
        </p:spPr>
        <p:txBody>
          <a:bodyPr vert="horz"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电</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路</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计</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算</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𝐸𝑣𝑎𝑙</a:t>
            </a: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5" name="文本框 64"/>
              <p:cNvSpPr txBox="1"/>
              <p:nvPr/>
            </p:nvSpPr>
            <p:spPr>
              <a:xfrm>
                <a:off x="5233035" y="4892675"/>
                <a:ext cx="1157605" cy="922020"/>
              </a:xfrm>
              <a:prstGeom prst="rect">
                <a:avLst/>
              </a:prstGeom>
              <a:noFill/>
            </p:spPr>
            <p:txBody>
              <a:bodyPr vert="horz"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加</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密</a:t>
                </a:r>
                <a:endParaRPr lang="en-US" altLang="zh-CN" dirty="0">
                  <a:solidFill>
                    <a:schemeClr val="bg1"/>
                  </a:solidFill>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ea typeface="微软雅黑" panose="020B0503020204020204" pitchFamily="34" charset="-122"/>
                          <a:cs typeface="Cambria Math" panose="02040503050406030204" pitchFamily="18" charset="0"/>
                        </a:rPr>
                        <m:t>𝐸𝑛𝑐</m:t>
                      </m:r>
                    </m:oMath>
                  </m:oMathPara>
                </a14:m>
                <a:endParaRPr lang="en-US" altLang="zh-CN" b="0" i="1" dirty="0">
                  <a:solidFill>
                    <a:schemeClr val="bg1"/>
                  </a:solidFill>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65" name="文本框 64"/>
              <p:cNvSpPr txBox="1">
                <a:spLocks noRot="1" noChangeAspect="1" noMove="1" noResize="1" noEditPoints="1" noAdjustHandles="1" noChangeArrowheads="1" noChangeShapeType="1" noTextEdit="1"/>
              </p:cNvSpPr>
              <p:nvPr/>
            </p:nvSpPr>
            <p:spPr>
              <a:xfrm>
                <a:off x="5233035" y="4892675"/>
                <a:ext cx="1157605" cy="92202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p:cNvSpPr txBox="1"/>
              <p:nvPr/>
            </p:nvSpPr>
            <p:spPr>
              <a:xfrm>
                <a:off x="9665970" y="5193030"/>
                <a:ext cx="1157605" cy="922020"/>
              </a:xfrm>
              <a:prstGeom prst="rect">
                <a:avLst/>
              </a:prstGeom>
              <a:noFill/>
            </p:spPr>
            <p:txBody>
              <a:bodyPr vert="horz"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解</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密</a:t>
                </a:r>
                <a:endParaRPr lang="en-US" altLang="zh-CN" dirty="0">
                  <a:solidFill>
                    <a:schemeClr val="bg1"/>
                  </a:solidFill>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ea typeface="微软雅黑" panose="020B0503020204020204" pitchFamily="34" charset="-122"/>
                        </a:rPr>
                        <m:t>𝐷𝑒</m:t>
                      </m:r>
                      <m:r>
                        <a:rPr lang="en-US" altLang="zh-CN" i="1" smtClean="0">
                          <a:solidFill>
                            <a:schemeClr val="bg1"/>
                          </a:solidFill>
                          <a:latin typeface="Cambria Math" panose="02040503050406030204" pitchFamily="18" charset="0"/>
                          <a:ea typeface="微软雅黑" panose="020B0503020204020204" pitchFamily="34" charset="-122"/>
                          <a:cs typeface="Cambria Math" panose="02040503050406030204" pitchFamily="18" charset="0"/>
                        </a:rPr>
                        <m:t>𝑐</m:t>
                      </m:r>
                    </m:oMath>
                  </m:oMathPara>
                </a14:m>
                <a:endParaRPr lang="en-US" altLang="zh-CN" i="1" dirty="0">
                  <a:solidFill>
                    <a:schemeClr val="bg1"/>
                  </a:solidFill>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66" name="文本框 65"/>
              <p:cNvSpPr txBox="1">
                <a:spLocks noRot="1" noChangeAspect="1" noMove="1" noResize="1" noEditPoints="1" noAdjustHandles="1" noChangeArrowheads="1" noChangeShapeType="1" noTextEdit="1"/>
              </p:cNvSpPr>
              <p:nvPr/>
            </p:nvSpPr>
            <p:spPr>
              <a:xfrm>
                <a:off x="9665970" y="5193030"/>
                <a:ext cx="1157605" cy="922020"/>
              </a:xfrm>
              <a:prstGeom prst="rect">
                <a:avLst/>
              </a:prstGeom>
              <a:blipFill rotWithShape="1">
                <a:blip r:embed="rId6"/>
                <a:stretch>
                  <a:fillRect/>
                </a:stretch>
              </a:blipFill>
            </p:spPr>
            <p:txBody>
              <a:bodyPr/>
              <a:lstStyle/>
              <a:p>
                <a:r>
                  <a:rPr lang="zh-CN" altLang="en-US">
                    <a:noFill/>
                  </a:rPr>
                  <a:t> </a:t>
                </a:r>
              </a:p>
            </p:txBody>
          </p:sp>
        </mc:Fallback>
      </mc:AlternateContent>
      <p:sp>
        <p:nvSpPr>
          <p:cNvPr id="67" name="文本框 66"/>
          <p:cNvSpPr txBox="1"/>
          <p:nvPr/>
        </p:nvSpPr>
        <p:spPr>
          <a:xfrm>
            <a:off x="4142105" y="5194300"/>
            <a:ext cx="115760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输入</a:t>
            </a:r>
            <a:endParaRPr lang="zh-CN" altLang="en-US" dirty="0">
              <a:latin typeface="微软雅黑" panose="020B0503020204020204" pitchFamily="34" charset="-122"/>
              <a:ea typeface="微软雅黑" panose="020B0503020204020204" pitchFamily="34" charset="-122"/>
            </a:endParaRPr>
          </a:p>
        </p:txBody>
      </p:sp>
      <p:cxnSp>
        <p:nvCxnSpPr>
          <p:cNvPr id="68" name="直接箭头连接符 67"/>
          <p:cNvCxnSpPr/>
          <p:nvPr/>
        </p:nvCxnSpPr>
        <p:spPr bwMode="auto">
          <a:xfrm>
            <a:off x="8514080" y="5311140"/>
            <a:ext cx="122872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本框 68"/>
          <p:cNvSpPr txBox="1"/>
          <p:nvPr/>
        </p:nvSpPr>
        <p:spPr>
          <a:xfrm>
            <a:off x="8545195" y="4987925"/>
            <a:ext cx="115760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电路输出</a:t>
            </a:r>
            <a:endParaRPr lang="zh-CN" altLang="en-US" dirty="0">
              <a:latin typeface="微软雅黑" panose="020B0503020204020204" pitchFamily="34" charset="-122"/>
              <a:ea typeface="微软雅黑" panose="020B0503020204020204" pitchFamily="34" charset="-122"/>
            </a:endParaRPr>
          </a:p>
        </p:txBody>
      </p:sp>
      <p:cxnSp>
        <p:nvCxnSpPr>
          <p:cNvPr id="70" name="直接箭头连接符 69"/>
          <p:cNvCxnSpPr/>
          <p:nvPr/>
        </p:nvCxnSpPr>
        <p:spPr bwMode="auto">
          <a:xfrm>
            <a:off x="3653790" y="5134610"/>
            <a:ext cx="165671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p:cNvCxnSpPr/>
          <p:nvPr/>
        </p:nvCxnSpPr>
        <p:spPr bwMode="auto">
          <a:xfrm>
            <a:off x="6336665" y="5276215"/>
            <a:ext cx="122872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文本框 71"/>
          <p:cNvSpPr txBox="1"/>
          <p:nvPr/>
        </p:nvSpPr>
        <p:spPr>
          <a:xfrm>
            <a:off x="6357620" y="4949825"/>
            <a:ext cx="1157605" cy="64516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混淆</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输入</a:t>
            </a:r>
            <a:endParaRPr lang="zh-CN" altLang="en-US" dirty="0">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a:off x="10746740" y="5655945"/>
            <a:ext cx="1276985" cy="0"/>
          </a:xfrm>
          <a:prstGeom prst="straightConnector1">
            <a:avLst/>
          </a:prstGeom>
          <a:solidFill>
            <a:schemeClr val="accent1"/>
          </a:solidFill>
          <a:ln w="19050" cap="flat" cmpd="sng" algn="ctr">
            <a:solidFill>
              <a:srgbClr val="00417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文本框 73"/>
          <p:cNvSpPr txBox="1"/>
          <p:nvPr/>
        </p:nvSpPr>
        <p:spPr>
          <a:xfrm>
            <a:off x="10821035" y="5276215"/>
            <a:ext cx="115760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输出</a:t>
            </a:r>
            <a:endParaRPr lang="zh-CN" altLang="en-US" dirty="0">
              <a:latin typeface="微软雅黑" panose="020B0503020204020204" pitchFamily="34" charset="-122"/>
              <a:ea typeface="微软雅黑" panose="020B0503020204020204" pitchFamily="34" charset="-122"/>
            </a:endParaRPr>
          </a:p>
        </p:txBody>
      </p:sp>
      <p:sp>
        <p:nvSpPr>
          <p:cNvPr id="75" name="文本框 74"/>
          <p:cNvSpPr txBox="1"/>
          <p:nvPr/>
        </p:nvSpPr>
        <p:spPr>
          <a:xfrm>
            <a:off x="4251325" y="4218940"/>
            <a:ext cx="278066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混淆电路</a:t>
            </a:r>
            <a:endParaRPr lang="zh-CN" altLang="en-US"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5396230" y="5991225"/>
            <a:ext cx="278066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解密信息</a:t>
            </a:r>
            <a:endParaRPr lang="zh-CN" altLang="en-US" dirty="0">
              <a:latin typeface="微软雅黑" panose="020B0503020204020204" pitchFamily="34" charset="-122"/>
              <a:ea typeface="微软雅黑" panose="020B0503020204020204" pitchFamily="34" charset="-122"/>
            </a:endParaRPr>
          </a:p>
        </p:txBody>
      </p:sp>
      <p:sp>
        <p:nvSpPr>
          <p:cNvPr id="77" name="文本框 76"/>
          <p:cNvSpPr txBox="1"/>
          <p:nvPr/>
        </p:nvSpPr>
        <p:spPr>
          <a:xfrm>
            <a:off x="388620" y="4611370"/>
            <a:ext cx="2341880"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安全参数</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8" name="文本框 77"/>
              <p:cNvSpPr txBox="1"/>
              <p:nvPr/>
            </p:nvSpPr>
            <p:spPr>
              <a:xfrm>
                <a:off x="398780" y="5285740"/>
                <a:ext cx="2341880"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功能函数</a:t>
                </a:r>
                <a14:m>
                  <m:oMath xmlns:m="http://schemas.openxmlformats.org/officeDocument/2006/math">
                    <m:r>
                      <a:rPr lang="en-US" altLang="zh-CN" i="1" dirty="0">
                        <a:latin typeface="Cambria Math" panose="02040503050406030204" pitchFamily="18" charset="0"/>
                      </a:rPr>
                      <m:t>𝑓</m:t>
                    </m:r>
                  </m:oMath>
                </a14:m>
                <a:endParaRPr lang="zh-CN" altLang="en-US" i="1" dirty="0">
                  <a:latin typeface="微软雅黑" panose="020B0503020204020204" pitchFamily="34" charset="-122"/>
                  <a:ea typeface="微软雅黑" panose="020B0503020204020204" pitchFamily="34" charset="-122"/>
                </a:endParaRPr>
              </a:p>
            </p:txBody>
          </p:sp>
        </mc:Choice>
        <mc:Fallback>
          <p:sp>
            <p:nvSpPr>
              <p:cNvPr id="78" name="文本框 77"/>
              <p:cNvSpPr txBox="1">
                <a:spLocks noRot="1" noChangeAspect="1" noMove="1" noResize="1" noEditPoints="1" noAdjustHandles="1" noChangeArrowheads="1" noChangeShapeType="1" noTextEdit="1"/>
              </p:cNvSpPr>
              <p:nvPr/>
            </p:nvSpPr>
            <p:spPr>
              <a:xfrm>
                <a:off x="398780" y="5285740"/>
                <a:ext cx="2341880" cy="368300"/>
              </a:xfrm>
              <a:prstGeom prst="rect">
                <a:avLst/>
              </a:prstGeom>
              <a:blipFill rotWithShape="1">
                <a:blip r:embed="rId7"/>
                <a:stretch>
                  <a:fillRect/>
                </a:stretch>
              </a:blipFill>
            </p:spPr>
            <p:txBody>
              <a:bodyPr/>
              <a:lstStyle/>
              <a:p>
                <a:r>
                  <a:rPr lang="zh-CN" altLang="en-US">
                    <a:noFill/>
                  </a:rPr>
                  <a:t> </a:t>
                </a:r>
              </a:p>
            </p:txBody>
          </p:sp>
        </mc:Fallback>
      </mc:AlternateContent>
      <p:sp>
        <p:nvSpPr>
          <p:cNvPr id="79" name="文本框 78"/>
          <p:cNvSpPr txBox="1"/>
          <p:nvPr/>
        </p:nvSpPr>
        <p:spPr>
          <a:xfrm>
            <a:off x="4092575" y="4784090"/>
            <a:ext cx="1157605" cy="368300"/>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标签</a:t>
            </a:r>
            <a:endParaRPr lang="zh-CN" altLang="en-US" dirty="0">
              <a:latin typeface="微软雅黑" panose="020B0503020204020204" pitchFamily="34" charset="-122"/>
              <a:ea typeface="微软雅黑" panose="020B0503020204020204" pitchFamily="34" charset="-122"/>
            </a:endParaRPr>
          </a:p>
        </p:txBody>
      </p:sp>
      <p:pic>
        <p:nvPicPr>
          <p:cNvPr id="80" name="Picture 42"/>
          <p:cNvPicPr>
            <a:picLocks noChangeAspect="1"/>
          </p:cNvPicPr>
          <p:nvPr/>
        </p:nvPicPr>
        <p:blipFill>
          <a:blip r:embed="rId8"/>
          <a:stretch>
            <a:fillRect/>
          </a:stretch>
        </p:blipFill>
        <p:spPr>
          <a:xfrm>
            <a:off x="8087360" y="3239770"/>
            <a:ext cx="450215" cy="72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 y="0"/>
            <a:ext cx="4008439" cy="68580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95" name="TextBox 15"/>
          <p:cNvSpPr>
            <a:spLocks noChangeArrowheads="1"/>
          </p:cNvSpPr>
          <p:nvPr/>
        </p:nvSpPr>
        <p:spPr bwMode="auto">
          <a:xfrm>
            <a:off x="1489075" y="2586038"/>
            <a:ext cx="2374900" cy="107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zh-CN" sz="3200">
                <a:solidFill>
                  <a:schemeClr val="bg1"/>
                </a:solidFill>
                <a:latin typeface="微软简中圆" charset="0"/>
                <a:ea typeface="Adobe 宋体 Std L" pitchFamily="18" charset="-122"/>
                <a:sym typeface="微软简中圆" charset="0"/>
              </a:rPr>
              <a:t>Contents Page</a:t>
            </a:r>
            <a:endParaRPr lang="zh-CN" altLang="zh-CN" sz="3200">
              <a:solidFill>
                <a:schemeClr val="bg1"/>
              </a:solidFill>
              <a:latin typeface="微软简中圆" charset="0"/>
              <a:ea typeface="Adobe 宋体 Std L" pitchFamily="18" charset="-122"/>
              <a:sym typeface="微软简中圆" charset="0"/>
            </a:endParaRPr>
          </a:p>
        </p:txBody>
      </p:sp>
      <p:sp>
        <p:nvSpPr>
          <p:cNvPr id="8196" name="文本框 52"/>
          <p:cNvSpPr>
            <a:spLocks noChangeArrowheads="1"/>
          </p:cNvSpPr>
          <p:nvPr/>
        </p:nvSpPr>
        <p:spPr bwMode="auto">
          <a:xfrm>
            <a:off x="1489075" y="1700213"/>
            <a:ext cx="2374900" cy="86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en-US" sz="5000" b="1" dirty="0">
                <a:solidFill>
                  <a:schemeClr val="bg1"/>
                </a:solidFill>
                <a:ea typeface="微软雅黑" panose="020B0503020204020204" pitchFamily="34" charset="-122"/>
              </a:rPr>
              <a:t>目录页</a:t>
            </a:r>
            <a:endParaRPr lang="zh-CN" altLang="en-US" sz="5000" b="1" dirty="0">
              <a:solidFill>
                <a:schemeClr val="bg1"/>
              </a:solidFill>
              <a:ea typeface="微软雅黑" panose="020B0503020204020204" pitchFamily="34" charset="-122"/>
            </a:endParaRPr>
          </a:p>
        </p:txBody>
      </p:sp>
      <p:grpSp>
        <p:nvGrpSpPr>
          <p:cNvPr id="8" name="组合 7"/>
          <p:cNvGrpSpPr/>
          <p:nvPr/>
        </p:nvGrpSpPr>
        <p:grpSpPr>
          <a:xfrm>
            <a:off x="5029200" y="857147"/>
            <a:ext cx="6832363" cy="5065743"/>
            <a:chOff x="5074411" y="1259236"/>
            <a:chExt cx="6364049" cy="5065743"/>
          </a:xfrm>
        </p:grpSpPr>
        <p:grpSp>
          <p:nvGrpSpPr>
            <p:cNvPr id="2" name="组合 1"/>
            <p:cNvGrpSpPr/>
            <p:nvPr/>
          </p:nvGrpSpPr>
          <p:grpSpPr>
            <a:xfrm>
              <a:off x="5074411" y="1259236"/>
              <a:ext cx="5724525" cy="639763"/>
              <a:chOff x="5087939" y="1259236"/>
              <a:chExt cx="5724525" cy="639763"/>
            </a:xfrm>
          </p:grpSpPr>
          <p:sp>
            <p:nvSpPr>
              <p:cNvPr id="21" name="Rectangle 30"/>
              <p:cNvSpPr>
                <a:spLocks noChangeArrowheads="1"/>
              </p:cNvSpPr>
              <p:nvPr/>
            </p:nvSpPr>
            <p:spPr bwMode="auto">
              <a:xfrm>
                <a:off x="5370514" y="1314799"/>
                <a:ext cx="5441950"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40" name="Group 31"/>
              <p:cNvGrpSpPr/>
              <p:nvPr/>
            </p:nvGrpSpPr>
            <p:grpSpPr bwMode="auto">
              <a:xfrm rot="10800000">
                <a:off x="5087939" y="1259236"/>
                <a:ext cx="690034" cy="639763"/>
                <a:chOff x="0" y="0"/>
                <a:chExt cx="1590" cy="1588"/>
              </a:xfrm>
            </p:grpSpPr>
            <p:grpSp>
              <p:nvGrpSpPr>
                <p:cNvPr id="8243" name="Group 32"/>
                <p:cNvGrpSpPr/>
                <p:nvPr/>
              </p:nvGrpSpPr>
              <p:grpSpPr bwMode="auto">
                <a:xfrm>
                  <a:off x="0" y="0"/>
                  <a:ext cx="1590" cy="1588"/>
                  <a:chOff x="0" y="0"/>
                  <a:chExt cx="1136" cy="1134"/>
                </a:xfrm>
              </p:grpSpPr>
              <p:sp>
                <p:nvSpPr>
                  <p:cNvPr id="2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29" name="Oval 34"/>
                  <p:cNvSpPr>
                    <a:spLocks noChangeArrowheads="1"/>
                  </p:cNvSpPr>
                  <p:nvPr/>
                </p:nvSpPr>
                <p:spPr bwMode="auto">
                  <a:xfrm>
                    <a:off x="64" y="62"/>
                    <a:ext cx="1006"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26" name="未知"/>
                <p:cNvSpPr/>
                <p:nvPr/>
              </p:nvSpPr>
              <p:spPr bwMode="auto">
                <a:xfrm rot="-5400000">
                  <a:off x="389" y="486"/>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27" name="未知"/>
                <p:cNvSpPr/>
                <p:nvPr/>
              </p:nvSpPr>
              <p:spPr bwMode="auto">
                <a:xfrm rot="5400000">
                  <a:off x="586" y="-117"/>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23" name="Rectangle 37"/>
              <p:cNvSpPr>
                <a:spLocks noChangeArrowheads="1"/>
              </p:cNvSpPr>
              <p:nvPr/>
            </p:nvSpPr>
            <p:spPr bwMode="auto">
              <a:xfrm>
                <a:off x="5768669" y="1357661"/>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chemeClr val="tx2">
                        <a:lumMod val="60000"/>
                        <a:lumOff val="40000"/>
                      </a:schemeClr>
                    </a:solidFill>
                    <a:latin typeface="黑体" panose="02010609060101010101" charset="-122"/>
                    <a:ea typeface="黑体" panose="02010609060101010101" charset="-122"/>
                  </a:rPr>
                  <a:t>安全多方计算背景与定义</a:t>
                </a:r>
                <a:endParaRPr lang="zh-CN" altLang="en-US" sz="2100" b="1" kern="0" dirty="0">
                  <a:solidFill>
                    <a:schemeClr val="tx2">
                      <a:lumMod val="60000"/>
                      <a:lumOff val="40000"/>
                    </a:schemeClr>
                  </a:solidFill>
                  <a:latin typeface="黑体" panose="02010609060101010101" charset="-122"/>
                  <a:ea typeface="黑体" panose="02010609060101010101" charset="-122"/>
                </a:endParaRPr>
              </a:p>
            </p:txBody>
          </p:sp>
          <p:sp>
            <p:nvSpPr>
              <p:cNvPr id="24" name="Rectangle 38"/>
              <p:cNvSpPr>
                <a:spLocks noChangeArrowheads="1"/>
              </p:cNvSpPr>
              <p:nvPr/>
            </p:nvSpPr>
            <p:spPr bwMode="auto">
              <a:xfrm>
                <a:off x="5199064" y="1348136"/>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chemeClr val="bg1"/>
                    </a:solidFill>
                  </a:rPr>
                  <a:t>1</a:t>
                </a:r>
                <a:endParaRPr lang="en-US" altLang="zh-CN" sz="2100" b="1" kern="0" dirty="0">
                  <a:solidFill>
                    <a:schemeClr val="bg1"/>
                  </a:solidFill>
                </a:endParaRPr>
              </a:p>
            </p:txBody>
          </p:sp>
        </p:grpSp>
        <p:grpSp>
          <p:nvGrpSpPr>
            <p:cNvPr id="4" name="组合 3"/>
            <p:cNvGrpSpPr/>
            <p:nvPr/>
          </p:nvGrpSpPr>
          <p:grpSpPr>
            <a:xfrm>
              <a:off x="5074411" y="3062718"/>
              <a:ext cx="5727700" cy="639762"/>
              <a:chOff x="5083175" y="3130898"/>
              <a:chExt cx="5727700" cy="639762"/>
            </a:xfrm>
          </p:grpSpPr>
          <p:sp>
            <p:nvSpPr>
              <p:cNvPr id="41" name="Rectangle 30"/>
              <p:cNvSpPr>
                <a:spLocks noChangeArrowheads="1"/>
              </p:cNvSpPr>
              <p:nvPr/>
            </p:nvSpPr>
            <p:spPr bwMode="auto">
              <a:xfrm>
                <a:off x="5373688" y="3186460"/>
                <a:ext cx="5437187"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18" name="Group 31"/>
              <p:cNvGrpSpPr/>
              <p:nvPr/>
            </p:nvGrpSpPr>
            <p:grpSpPr bwMode="auto">
              <a:xfrm rot="10800000">
                <a:off x="5083175" y="3130898"/>
                <a:ext cx="689496" cy="639762"/>
                <a:chOff x="0" y="0"/>
                <a:chExt cx="1590" cy="1588"/>
              </a:xfrm>
            </p:grpSpPr>
            <p:grpSp>
              <p:nvGrpSpPr>
                <p:cNvPr id="8221" name="Group 32"/>
                <p:cNvGrpSpPr/>
                <p:nvPr/>
              </p:nvGrpSpPr>
              <p:grpSpPr bwMode="auto">
                <a:xfrm>
                  <a:off x="0" y="0"/>
                  <a:ext cx="1590" cy="1588"/>
                  <a:chOff x="0" y="0"/>
                  <a:chExt cx="1136" cy="1134"/>
                </a:xfrm>
              </p:grpSpPr>
              <p:sp>
                <p:nvSpPr>
                  <p:cNvPr id="4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49" name="Oval 34"/>
                  <p:cNvSpPr>
                    <a:spLocks noChangeArrowheads="1"/>
                  </p:cNvSpPr>
                  <p:nvPr/>
                </p:nvSpPr>
                <p:spPr bwMode="auto">
                  <a:xfrm>
                    <a:off x="64" y="62"/>
                    <a:ext cx="1010"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46" name="未知"/>
                <p:cNvSpPr/>
                <p:nvPr/>
              </p:nvSpPr>
              <p:spPr bwMode="auto">
                <a:xfrm rot="-5400000">
                  <a:off x="393"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47" name="未知"/>
                <p:cNvSpPr/>
                <p:nvPr/>
              </p:nvSpPr>
              <p:spPr bwMode="auto">
                <a:xfrm rot="5400000">
                  <a:off x="591" y="-115"/>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43" name="Rectangle 37"/>
              <p:cNvSpPr>
                <a:spLocks noChangeArrowheads="1"/>
              </p:cNvSpPr>
              <p:nvPr/>
            </p:nvSpPr>
            <p:spPr bwMode="auto">
              <a:xfrm>
                <a:off x="5768669" y="3229323"/>
                <a:ext cx="4919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ysClr val="windowText" lastClr="000000"/>
                    </a:solidFill>
                    <a:latin typeface="黑体" panose="02010609060101010101" charset="-122"/>
                    <a:ea typeface="黑体" panose="02010609060101010101" charset="-122"/>
                  </a:rPr>
                  <a:t>安全多方计算经典算法</a:t>
                </a:r>
                <a:endParaRPr lang="zh-CN" altLang="en-US" sz="2100" b="1" kern="0" dirty="0">
                  <a:solidFill>
                    <a:sysClr val="windowText" lastClr="000000"/>
                  </a:solidFill>
                  <a:latin typeface="黑体" panose="02010609060101010101" charset="-122"/>
                  <a:ea typeface="黑体" panose="02010609060101010101" charset="-122"/>
                </a:endParaRPr>
              </a:p>
            </p:txBody>
          </p:sp>
          <p:sp>
            <p:nvSpPr>
              <p:cNvPr id="44" name="Rectangle 38"/>
              <p:cNvSpPr>
                <a:spLocks noChangeArrowheads="1"/>
              </p:cNvSpPr>
              <p:nvPr/>
            </p:nvSpPr>
            <p:spPr bwMode="auto">
              <a:xfrm>
                <a:off x="5194300" y="321979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3</a:t>
                </a:r>
                <a:endParaRPr lang="en-US" altLang="zh-CN" sz="2100" b="1" kern="0" dirty="0">
                  <a:solidFill>
                    <a:sysClr val="window" lastClr="FFFFFF"/>
                  </a:solidFill>
                </a:endParaRPr>
              </a:p>
            </p:txBody>
          </p:sp>
        </p:grpSp>
        <p:grpSp>
          <p:nvGrpSpPr>
            <p:cNvPr id="5" name="组合 4"/>
            <p:cNvGrpSpPr/>
            <p:nvPr/>
          </p:nvGrpSpPr>
          <p:grpSpPr>
            <a:xfrm>
              <a:off x="5074411" y="3964458"/>
              <a:ext cx="6364049" cy="638176"/>
              <a:chOff x="5078413" y="3996086"/>
              <a:chExt cx="6364049" cy="638176"/>
            </a:xfrm>
          </p:grpSpPr>
          <p:grpSp>
            <p:nvGrpSpPr>
              <p:cNvPr id="8200" name="组合 41"/>
              <p:cNvGrpSpPr/>
              <p:nvPr/>
            </p:nvGrpSpPr>
            <p:grpSpPr bwMode="auto">
              <a:xfrm>
                <a:off x="5078413" y="3996086"/>
                <a:ext cx="5726112" cy="638176"/>
                <a:chOff x="1163638" y="2965451"/>
                <a:chExt cx="6591300" cy="790575"/>
              </a:xfrm>
            </p:grpSpPr>
            <p:sp>
              <p:nvSpPr>
                <p:cNvPr id="3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29" name="Group 22"/>
                <p:cNvGrpSpPr/>
                <p:nvPr/>
              </p:nvGrpSpPr>
              <p:grpSpPr bwMode="auto">
                <a:xfrm rot="10800000">
                  <a:off x="1163638" y="2965451"/>
                  <a:ext cx="793750" cy="790575"/>
                  <a:chOff x="0" y="0"/>
                  <a:chExt cx="1590" cy="1588"/>
                </a:xfrm>
              </p:grpSpPr>
              <p:grpSp>
                <p:nvGrpSpPr>
                  <p:cNvPr id="8232" name="Group 23"/>
                  <p:cNvGrpSpPr/>
                  <p:nvPr/>
                </p:nvGrpSpPr>
                <p:grpSpPr bwMode="auto">
                  <a:xfrm>
                    <a:off x="0" y="0"/>
                    <a:ext cx="1590" cy="1588"/>
                    <a:chOff x="0" y="0"/>
                    <a:chExt cx="1136" cy="1134"/>
                  </a:xfrm>
                </p:grpSpPr>
                <p:sp>
                  <p:nvSpPr>
                    <p:cNvPr id="3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3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3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3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3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3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4</a:t>
                  </a:r>
                  <a:endParaRPr lang="en-US" altLang="zh-CN" sz="2100" b="1" kern="0" dirty="0">
                    <a:solidFill>
                      <a:sysClr val="window" lastClr="FFFFFF"/>
                    </a:solidFill>
                  </a:endParaRPr>
                </a:p>
              </p:txBody>
            </p:sp>
          </p:grpSp>
          <p:sp>
            <p:nvSpPr>
              <p:cNvPr id="8202" name="Rectangle 37"/>
              <p:cNvSpPr>
                <a:spLocks noChangeArrowheads="1"/>
              </p:cNvSpPr>
              <p:nvPr/>
            </p:nvSpPr>
            <p:spPr bwMode="auto">
              <a:xfrm>
                <a:off x="5768669" y="4072441"/>
                <a:ext cx="56737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kern="0" dirty="0">
                    <a:solidFill>
                      <a:sysClr val="windowText" lastClr="000000"/>
                    </a:solidFill>
                    <a:latin typeface="黑体" panose="02010609060101010101" charset="-122"/>
                    <a:ea typeface="黑体" panose="02010609060101010101" charset="-122"/>
                  </a:rPr>
                  <a:t>安全多方计算研究热点</a:t>
                </a:r>
                <a:endParaRPr lang="zh-CN" altLang="en-US" sz="2100" b="1" kern="0" dirty="0">
                  <a:solidFill>
                    <a:sysClr val="windowText" lastClr="000000"/>
                  </a:solidFill>
                  <a:latin typeface="黑体" panose="02010609060101010101" charset="-122"/>
                  <a:ea typeface="黑体" panose="02010609060101010101" charset="-122"/>
                </a:endParaRPr>
              </a:p>
            </p:txBody>
          </p:sp>
        </p:grpSp>
        <p:grpSp>
          <p:nvGrpSpPr>
            <p:cNvPr id="8198" name="组合 41"/>
            <p:cNvGrpSpPr/>
            <p:nvPr/>
          </p:nvGrpSpPr>
          <p:grpSpPr bwMode="auto">
            <a:xfrm>
              <a:off x="5074411" y="2160977"/>
              <a:ext cx="5724525" cy="639763"/>
              <a:chOff x="1163638" y="2965451"/>
              <a:chExt cx="6591300" cy="790575"/>
            </a:xfrm>
          </p:grpSpPr>
          <p:sp>
            <p:nvSpPr>
              <p:cNvPr id="11" name="Rectangle 21"/>
              <p:cNvSpPr>
                <a:spLocks noChangeArrowheads="1"/>
              </p:cNvSpPr>
              <p:nvPr/>
            </p:nvSpPr>
            <p:spPr bwMode="auto">
              <a:xfrm>
                <a:off x="1488999" y="3087078"/>
                <a:ext cx="6260455" cy="666986"/>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marL="285750" lvl="1" indent="-285750" defTabSz="1422400" fontAlgn="auto">
                  <a:lnSpc>
                    <a:spcPct val="90000"/>
                  </a:lnSpc>
                  <a:spcBef>
                    <a:spcPts val="0"/>
                  </a:spcBef>
                  <a:spcAft>
                    <a:spcPct val="15000"/>
                  </a:spcAft>
                  <a:defRPr/>
                </a:pPr>
                <a:r>
                  <a:rPr lang="en-US" altLang="zh-CN" sz="2100" b="1" kern="0" dirty="0">
                    <a:solidFill>
                      <a:sysClr val="windowText" lastClr="000000"/>
                    </a:solidFill>
                    <a:latin typeface="黑体" panose="02010609060101010101" charset="-122"/>
                    <a:ea typeface="黑体" panose="02010609060101010101" charset="-122"/>
                  </a:rPr>
                  <a:t>   </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51" name="Group 22"/>
              <p:cNvGrpSpPr/>
              <p:nvPr/>
            </p:nvGrpSpPr>
            <p:grpSpPr bwMode="auto">
              <a:xfrm rot="10800000">
                <a:off x="1163638" y="2965451"/>
                <a:ext cx="793750" cy="790575"/>
                <a:chOff x="0" y="0"/>
                <a:chExt cx="1590" cy="1588"/>
              </a:xfrm>
            </p:grpSpPr>
            <p:grpSp>
              <p:nvGrpSpPr>
                <p:cNvPr id="8254" name="Group 23"/>
                <p:cNvGrpSpPr/>
                <p:nvPr/>
              </p:nvGrpSpPr>
              <p:grpSpPr bwMode="auto">
                <a:xfrm>
                  <a:off x="0" y="0"/>
                  <a:ext cx="1590" cy="1588"/>
                  <a:chOff x="0" y="0"/>
                  <a:chExt cx="1136" cy="1134"/>
                </a:xfrm>
              </p:grpSpPr>
              <p:sp>
                <p:nvSpPr>
                  <p:cNvPr id="1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19" name="Oval 25"/>
                  <p:cNvSpPr>
                    <a:spLocks noChangeArrowheads="1"/>
                  </p:cNvSpPr>
                  <p:nvPr/>
                </p:nvSpPr>
                <p:spPr bwMode="auto">
                  <a:xfrm>
                    <a:off x="63"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16" name="未知"/>
                <p:cNvSpPr/>
                <p:nvPr/>
              </p:nvSpPr>
              <p:spPr bwMode="auto">
                <a:xfrm rot="-5400000">
                  <a:off x="390"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17" name="未知"/>
                <p:cNvSpPr/>
                <p:nvPr/>
              </p:nvSpPr>
              <p:spPr bwMode="auto">
                <a:xfrm rot="5400000">
                  <a:off x="587" y="-116"/>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13" name="Rectangle 28"/>
              <p:cNvSpPr>
                <a:spLocks noChangeArrowheads="1"/>
              </p:cNvSpPr>
              <p:nvPr/>
            </p:nvSpPr>
            <p:spPr bwMode="auto">
              <a:xfrm>
                <a:off x="2161655" y="3087078"/>
                <a:ext cx="5593283"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14" name="Rectangle 29"/>
              <p:cNvSpPr>
                <a:spLocks noChangeArrowheads="1"/>
              </p:cNvSpPr>
              <p:nvPr/>
            </p:nvSpPr>
            <p:spPr bwMode="auto">
              <a:xfrm>
                <a:off x="1291589" y="3075307"/>
                <a:ext cx="553844" cy="5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a:solidFill>
                      <a:sysClr val="window" lastClr="FFFFFF"/>
                    </a:solidFill>
                  </a:rPr>
                  <a:t>2</a:t>
                </a:r>
                <a:endParaRPr lang="en-US" altLang="zh-CN" sz="2100" b="1" kern="0">
                  <a:solidFill>
                    <a:sysClr val="window" lastClr="FFFFFF"/>
                  </a:solidFill>
                </a:endParaRPr>
              </a:p>
            </p:txBody>
          </p:sp>
        </p:grpSp>
        <p:grpSp>
          <p:nvGrpSpPr>
            <p:cNvPr id="6" name="组合 5"/>
            <p:cNvGrpSpPr/>
            <p:nvPr/>
          </p:nvGrpSpPr>
          <p:grpSpPr>
            <a:xfrm>
              <a:off x="5074411" y="4864612"/>
              <a:ext cx="5726112" cy="638176"/>
              <a:chOff x="5074411" y="4864655"/>
              <a:chExt cx="5726112" cy="638176"/>
            </a:xfrm>
          </p:grpSpPr>
          <p:grpSp>
            <p:nvGrpSpPr>
              <p:cNvPr id="50" name="组合 41"/>
              <p:cNvGrpSpPr/>
              <p:nvPr/>
            </p:nvGrpSpPr>
            <p:grpSpPr bwMode="auto">
              <a:xfrm>
                <a:off x="5074411" y="4864655"/>
                <a:ext cx="5726112" cy="638176"/>
                <a:chOff x="1163638" y="2965451"/>
                <a:chExt cx="6591300" cy="790575"/>
              </a:xfrm>
            </p:grpSpPr>
            <p:sp>
              <p:nvSpPr>
                <p:cNvPr id="5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52" name="Group 22"/>
                <p:cNvGrpSpPr/>
                <p:nvPr/>
              </p:nvGrpSpPr>
              <p:grpSpPr bwMode="auto">
                <a:xfrm rot="10800000">
                  <a:off x="1163638" y="2965451"/>
                  <a:ext cx="793750" cy="790575"/>
                  <a:chOff x="0" y="0"/>
                  <a:chExt cx="1590" cy="1588"/>
                </a:xfrm>
              </p:grpSpPr>
              <p:grpSp>
                <p:nvGrpSpPr>
                  <p:cNvPr id="55" name="Group 23"/>
                  <p:cNvGrpSpPr/>
                  <p:nvPr/>
                </p:nvGrpSpPr>
                <p:grpSpPr bwMode="auto">
                  <a:xfrm>
                    <a:off x="0" y="0"/>
                    <a:ext cx="1590" cy="1588"/>
                    <a:chOff x="0" y="0"/>
                    <a:chExt cx="1136" cy="1134"/>
                  </a:xfrm>
                </p:grpSpPr>
                <p:sp>
                  <p:nvSpPr>
                    <p:cNvPr id="5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5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5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5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5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5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5</a:t>
                  </a:r>
                  <a:endParaRPr lang="en-US" altLang="zh-CN" sz="2100" b="1" kern="0" dirty="0">
                    <a:solidFill>
                      <a:sysClr val="window" lastClr="FFFFFF"/>
                    </a:solidFill>
                  </a:endParaRPr>
                </a:p>
              </p:txBody>
            </p:sp>
          </p:grpSp>
          <p:sp>
            <p:nvSpPr>
              <p:cNvPr id="60" name="Rectangle 37"/>
              <p:cNvSpPr>
                <a:spLocks noChangeArrowheads="1"/>
              </p:cNvSpPr>
              <p:nvPr/>
            </p:nvSpPr>
            <p:spPr bwMode="auto">
              <a:xfrm>
                <a:off x="5768669" y="4941011"/>
                <a:ext cx="48577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dirty="0">
                    <a:latin typeface="黑体" panose="02010609060101010101" charset="-122"/>
                    <a:ea typeface="黑体" panose="02010609060101010101" charset="-122"/>
                  </a:rPr>
                  <a:t>安全多方计算应用</a:t>
                </a:r>
                <a:endParaRPr lang="zh-CN" altLang="en-US" sz="2100" b="1" dirty="0">
                  <a:latin typeface="黑体" panose="02010609060101010101" charset="-122"/>
                  <a:ea typeface="黑体" panose="02010609060101010101" charset="-122"/>
                </a:endParaRPr>
              </a:p>
            </p:txBody>
          </p:sp>
        </p:grpSp>
        <p:grpSp>
          <p:nvGrpSpPr>
            <p:cNvPr id="72" name="组合 41"/>
            <p:cNvGrpSpPr/>
            <p:nvPr/>
          </p:nvGrpSpPr>
          <p:grpSpPr bwMode="auto">
            <a:xfrm>
              <a:off x="5114312" y="5853667"/>
              <a:ext cx="553825" cy="471312"/>
              <a:chOff x="1209567" y="3075581"/>
              <a:chExt cx="637505" cy="583863"/>
            </a:xfrm>
          </p:grpSpPr>
          <p:sp>
            <p:nvSpPr>
              <p:cNvPr id="79" name="未知"/>
              <p:cNvSpPr/>
              <p:nvPr/>
            </p:nvSpPr>
            <p:spPr bwMode="auto">
              <a:xfrm rot="16200000">
                <a:off x="1360743" y="3207571"/>
                <a:ext cx="300697" cy="60305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76"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6</a:t>
                </a:r>
                <a:endParaRPr lang="en-US" altLang="zh-CN" sz="2100" b="1" kern="0" dirty="0">
                  <a:solidFill>
                    <a:sysClr val="window" lastClr="FFFFFF"/>
                  </a:solidFill>
                </a:endParaRPr>
              </a:p>
            </p:txBody>
          </p:sp>
        </p:grpSp>
      </p:grpSp>
      <p:sp>
        <p:nvSpPr>
          <p:cNvPr id="10" name="矩形 9"/>
          <p:cNvSpPr/>
          <p:nvPr/>
        </p:nvSpPr>
        <p:spPr>
          <a:xfrm>
            <a:off x="5776847" y="1922434"/>
            <a:ext cx="2893741" cy="738664"/>
          </a:xfrm>
          <a:prstGeom prst="rect">
            <a:avLst/>
          </a:prstGeom>
        </p:spPr>
        <p:txBody>
          <a:bodyPr wrap="none">
            <a:spAutoFit/>
          </a:bodyPr>
          <a:lstStyle/>
          <a:p>
            <a:r>
              <a:rPr lang="zh-CN" altLang="en-US" sz="2100" b="1" kern="0" dirty="0">
                <a:solidFill>
                  <a:sysClr val="windowText" lastClr="000000"/>
                </a:solidFill>
                <a:latin typeface="黑体" panose="02010609060101010101" charset="-122"/>
                <a:ea typeface="黑体" panose="02010609060101010101" charset="-122"/>
              </a:rPr>
              <a:t>安全多方计算研究进展</a:t>
            </a:r>
            <a:endParaRPr lang="zh-CN" altLang="en-US" sz="2100" b="1" kern="0" dirty="0">
              <a:solidFill>
                <a:sysClr val="windowText" lastClr="000000"/>
              </a:solidFill>
              <a:latin typeface="黑体" panose="02010609060101010101" charset="-122"/>
              <a:ea typeface="黑体" panose="02010609060101010101" charset="-122"/>
            </a:endParaRPr>
          </a:p>
          <a:p>
            <a:endParaRPr lang="zh-CN" altLang="en-US" sz="2100" dirty="0"/>
          </a:p>
        </p:txBody>
      </p:sp>
    </p:spTree>
  </p:cSld>
  <p:clrMapOvr>
    <a:masterClrMapping/>
  </p:clrMapOvr>
  <mc:AlternateContent xmlns:mc="http://schemas.openxmlformats.org/markup-compatibility/2006">
    <mc:Choice xmlns:p14="http://schemas.microsoft.com/office/powerpoint/2010/main" Requires="p14">
      <p:transition p14:dur="0" advTm="3325"/>
    </mc:Choice>
    <mc:Fallback>
      <p:transition advTm="332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p:cNvSpPr/>
              <p:nvPr/>
            </p:nvSpPr>
            <p:spPr>
              <a:xfrm>
                <a:off x="239147" y="1544210"/>
                <a:ext cx="11728735" cy="1754326"/>
              </a:xfrm>
              <a:prstGeom prst="rect">
                <a:avLst/>
              </a:prstGeom>
            </p:spPr>
            <p:txBody>
              <a:bodyPr wrap="square">
                <a:spAutoFit/>
              </a:bodyPr>
              <a:lstStyle/>
              <a:p>
                <a:pPr indent="363855" algn="just" defTabSz="914400">
                  <a:lnSpc>
                    <a:spcPct val="150000"/>
                  </a:lnSpc>
                </a:pP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m:t>
                    </m:r>
                    <m:r>
                      <a:rPr lang="en-US" altLang="zh-CN" b="1" i="1" dirty="0" smtClean="0">
                        <a:latin typeface="Cambria Math" panose="02040503050406030204" pitchFamily="18" charset="0"/>
                        <a:ea typeface="微软雅黑" panose="020B0503020204020204" pitchFamily="34" charset="-122"/>
                      </a:rPr>
                      <m:t>𝒕</m:t>
                    </m:r>
                    <m:r>
                      <a:rPr lang="en-US" altLang="zh-CN" b="1" i="1" dirty="0" smtClean="0">
                        <a:latin typeface="Cambria Math" panose="02040503050406030204" pitchFamily="18" charset="0"/>
                        <a:ea typeface="微软雅黑" panose="020B0503020204020204" pitchFamily="34" charset="-122"/>
                      </a:rPr>
                      <m:t>, </m:t>
                    </m:r>
                    <m:r>
                      <a:rPr lang="en-US" altLang="zh-CN" b="1" i="1" dirty="0" smtClean="0">
                        <a:latin typeface="Cambria Math" panose="02040503050406030204" pitchFamily="18" charset="0"/>
                        <a:ea typeface="微软雅黑" panose="020B0503020204020204" pitchFamily="34" charset="-122"/>
                      </a:rPr>
                      <m:t>𝒏</m:t>
                    </m:r>
                    <m:r>
                      <a:rPr lang="en-US" altLang="zh-CN" b="1" i="1" dirty="0" smtClean="0">
                        <a:latin typeface="Cambria Math" panose="02040503050406030204" pitchFamily="18" charset="0"/>
                        <a:ea typeface="微软雅黑" panose="020B0503020204020204" pitchFamily="34" charset="-122"/>
                      </a:rPr>
                      <m:t>)</m:t>
                    </m:r>
                  </m:oMath>
                </a14:m>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门限秘密共享方案</a:t>
                </a:r>
                <a:r>
                  <a:rPr lang="zh-CN" altLang="en-US" dirty="0">
                    <a:latin typeface="微软雅黑" panose="020B0503020204020204" pitchFamily="34" charset="-122"/>
                    <a:ea typeface="微软雅黑" panose="020B0503020204020204" pitchFamily="34" charset="-122"/>
                  </a:rPr>
                  <a:t>：设秘密</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𝑠</m:t>
                    </m:r>
                  </m:oMath>
                </a14:m>
                <a:r>
                  <a:rPr lang="zh-CN" altLang="en-US" dirty="0">
                    <a:latin typeface="微软雅黑" panose="020B0503020204020204" pitchFamily="34" charset="-122"/>
                    <a:ea typeface="微软雅黑" panose="020B0503020204020204" pitchFamily="34" charset="-122"/>
                  </a:rPr>
                  <a:t>被分成</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𝑛</m:t>
                    </m:r>
                  </m:oMath>
                </a14:m>
                <a:r>
                  <a:rPr lang="zh-CN" altLang="en-US" dirty="0">
                    <a:latin typeface="微软雅黑" panose="020B0503020204020204" pitchFamily="34" charset="-122"/>
                    <a:ea typeface="微软雅黑" panose="020B0503020204020204" pitchFamily="34" charset="-122"/>
                  </a:rPr>
                  <a:t>个部分信息，每一部分信息称为一个秘密份额</a:t>
                </a:r>
                <a:r>
                  <a:rPr lang="en-US" altLang="zh-CN" dirty="0">
                    <a:latin typeface="微软雅黑" panose="020B0503020204020204" pitchFamily="34" charset="-122"/>
                    <a:ea typeface="微软雅黑" panose="020B0503020204020204" pitchFamily="34" charset="-122"/>
                  </a:rPr>
                  <a:t>(share)</a:t>
                </a:r>
                <a:r>
                  <a:rPr lang="zh-CN" altLang="en-US" dirty="0">
                    <a:latin typeface="微软雅黑" panose="020B0503020204020204" pitchFamily="34" charset="-122"/>
                    <a:ea typeface="微软雅黑" panose="020B0503020204020204" pitchFamily="34" charset="-122"/>
                  </a:rPr>
                  <a:t>，由一个参与者持有，使得：参与方数量由大于等于</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m:t>
                    </m:r>
                  </m:oMath>
                </a14:m>
                <a:r>
                  <a:rPr lang="zh-CN" altLang="en-US" dirty="0">
                    <a:latin typeface="微软雅黑" panose="020B0503020204020204" pitchFamily="34" charset="-122"/>
                    <a:ea typeface="微软雅黑" panose="020B0503020204020204" pitchFamily="34" charset="-122"/>
                  </a:rPr>
                  <a:t>个才可以重构</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𝑠</m:t>
                    </m:r>
                  </m:oMath>
                </a14:m>
                <a:r>
                  <a:rPr lang="zh-CN" altLang="en-US" dirty="0">
                    <a:latin typeface="微软雅黑" panose="020B0503020204020204" pitchFamily="34" charset="-122"/>
                    <a:ea typeface="微软雅黑" panose="020B0503020204020204" pitchFamily="34" charset="-122"/>
                  </a:rPr>
                  <a:t>，少于</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m:t>
                    </m:r>
                  </m:oMath>
                </a14:m>
                <a:r>
                  <a:rPr lang="zh-CN" altLang="en-US" dirty="0">
                    <a:latin typeface="微软雅黑" panose="020B0503020204020204" pitchFamily="34" charset="-122"/>
                    <a:ea typeface="微软雅黑" panose="020B0503020204020204" pitchFamily="34" charset="-122"/>
                  </a:rPr>
                  <a:t>个则不可以。我们称这种方案为</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𝑡</m:t>
                    </m:r>
                    <m:r>
                      <a:rPr lang="en-US" altLang="zh-CN"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𝑛</m:t>
                    </m:r>
                    <m:r>
                      <a:rPr lang="en-US" altLang="zh-CN" i="1" dirty="0"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门限秘密共享方案，</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m:t>
                    </m:r>
                  </m:oMath>
                </a14:m>
                <a:r>
                  <a:rPr lang="zh-CN" altLang="en-US" dirty="0">
                    <a:latin typeface="微软雅黑" panose="020B0503020204020204" pitchFamily="34" charset="-122"/>
                    <a:ea typeface="微软雅黑" panose="020B0503020204020204" pitchFamily="34" charset="-122"/>
                  </a:rPr>
                  <a:t>称为方案的门限值。</a:t>
                </a:r>
                <a:endParaRPr lang="en-US" altLang="zh-CN" dirty="0">
                  <a:latin typeface="微软雅黑" panose="020B0503020204020204" pitchFamily="34" charset="-122"/>
                  <a:ea typeface="微软雅黑" panose="020B0503020204020204" pitchFamily="34" charset="-122"/>
                </a:endParaRPr>
              </a:p>
              <a:p>
                <a:pPr indent="363855" algn="just" defTabSz="914400">
                  <a:lnSpc>
                    <a:spcPct val="150000"/>
                  </a:lnSpc>
                </a:pPr>
                <a:r>
                  <a:rPr lang="zh-CN" altLang="en-US" dirty="0">
                    <a:latin typeface="微软雅黑" panose="020B0503020204020204" pitchFamily="34" charset="-122"/>
                    <a:ea typeface="微软雅黑" panose="020B0503020204020204" pitchFamily="34" charset="-122"/>
                  </a:rPr>
                  <a:t>该方案主要由秘密分发和秘密重构组成，示意图如下：</a:t>
                </a:r>
                <a:endParaRPr lang="zh-CN" altLang="en-US" dirty="0">
                  <a:latin typeface="微软雅黑" panose="020B0503020204020204" pitchFamily="34" charset="-122"/>
                  <a:ea typeface="微软雅黑" panose="020B0503020204020204" pitchFamily="34" charset="-122"/>
                </a:endParaRPr>
              </a:p>
            </p:txBody>
          </p:sp>
        </mc:Choice>
        <mc:Fallback>
          <p:sp>
            <p:nvSpPr>
              <p:cNvPr id="4" name="矩形 3"/>
              <p:cNvSpPr>
                <a:spLocks noRot="1" noChangeAspect="1" noMove="1" noResize="1" noEditPoints="1" noAdjustHandles="1" noChangeArrowheads="1" noChangeShapeType="1" noTextEdit="1"/>
              </p:cNvSpPr>
              <p:nvPr/>
            </p:nvSpPr>
            <p:spPr>
              <a:xfrm>
                <a:off x="239147" y="1544210"/>
                <a:ext cx="11728735" cy="1754326"/>
              </a:xfrm>
              <a:prstGeom prst="rect">
                <a:avLst/>
              </a:prstGeom>
              <a:blipFill rotWithShape="1">
                <a:blip r:embed="rId1"/>
                <a:stretch>
                  <a:fillRect l="-3" t="-30" b="20"/>
                </a:stretch>
              </a:blipFill>
            </p:spPr>
            <p:txBody>
              <a:bodyPr/>
              <a:lstStyle/>
              <a:p>
                <a:r>
                  <a:rPr lang="zh-CN" altLang="en-US">
                    <a:noFill/>
                  </a:rPr>
                  <a:t> </a:t>
                </a:r>
              </a:p>
            </p:txBody>
          </p:sp>
        </mc:Fallback>
      </mc:AlternateContent>
      <p:sp>
        <p:nvSpPr>
          <p:cNvPr id="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72387" y="1034408"/>
            <a:ext cx="119984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秘密共享</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pic>
        <p:nvPicPr>
          <p:cNvPr id="13"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424" y="333397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230" y="333397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5843" y="3333972"/>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线箭头连接符 32"/>
          <p:cNvCxnSpPr>
            <a:stCxn id="36" idx="2"/>
            <a:endCxn id="3" idx="0"/>
          </p:cNvCxnSpPr>
          <p:nvPr/>
        </p:nvCxnSpPr>
        <p:spPr>
          <a:xfrm>
            <a:off x="1660934" y="4373638"/>
            <a:ext cx="1519414" cy="1202436"/>
          </a:xfrm>
          <a:prstGeom prst="straightConnector1">
            <a:avLst/>
          </a:prstGeom>
          <a:ln w="19050">
            <a:solidFill>
              <a:srgbClr val="004178"/>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矩形 18"/>
              <p:cNvSpPr/>
              <p:nvPr/>
            </p:nvSpPr>
            <p:spPr>
              <a:xfrm>
                <a:off x="2322230" y="6201408"/>
                <a:ext cx="1784757"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秘密管理中心</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0</m:t>
                        </m:r>
                      </m:sub>
                    </m:sSub>
                  </m:oMath>
                </a14:m>
                <a:endParaRPr lang="zh-CN" altLang="en-US" dirty="0"/>
              </a:p>
            </p:txBody>
          </p:sp>
        </mc:Choice>
        <mc:Fallback>
          <p:sp>
            <p:nvSpPr>
              <p:cNvPr id="19" name="矩形 18"/>
              <p:cNvSpPr>
                <a:spLocks noRot="1" noChangeAspect="1" noMove="1" noResize="1" noEditPoints="1" noAdjustHandles="1" noChangeArrowheads="1" noChangeShapeType="1" noTextEdit="1"/>
              </p:cNvSpPr>
              <p:nvPr/>
            </p:nvSpPr>
            <p:spPr>
              <a:xfrm>
                <a:off x="2322230" y="6201408"/>
                <a:ext cx="1784757" cy="369332"/>
              </a:xfrm>
              <a:prstGeom prst="rect">
                <a:avLst/>
              </a:prstGeom>
              <a:blipFill rotWithShape="1">
                <a:blip r:embed="rId3"/>
                <a:stretch>
                  <a:fillRect l="-2" t="-171" r="25" b="-60757"/>
                </a:stretch>
              </a:blipFill>
            </p:spPr>
            <p:txBody>
              <a:bodyPr/>
              <a:lstStyle/>
              <a:p>
                <a:r>
                  <a:rPr lang="zh-CN" altLang="en-US">
                    <a:noFill/>
                  </a:rPr>
                  <a:t> </a:t>
                </a:r>
              </a:p>
            </p:txBody>
          </p:sp>
        </mc:Fallback>
      </mc:AlternateContent>
      <p:sp>
        <p:nvSpPr>
          <p:cNvPr id="3" name="矩形 2"/>
          <p:cNvSpPr/>
          <p:nvPr/>
        </p:nvSpPr>
        <p:spPr bwMode="auto">
          <a:xfrm>
            <a:off x="2280348" y="5576074"/>
            <a:ext cx="1800000" cy="540000"/>
          </a:xfrm>
          <a:prstGeom prst="rect">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endParaRPr kumimoji="1"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1" name="矩形 20"/>
          <p:cNvSpPr/>
          <p:nvPr/>
        </p:nvSpPr>
        <p:spPr>
          <a:xfrm>
            <a:off x="2395518" y="5661408"/>
            <a:ext cx="1569660"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秘密分发算法</a:t>
            </a:r>
            <a:endParaRPr lang="zh-CN" altLang="en-US" b="1" dirty="0">
              <a:solidFill>
                <a:schemeClr val="bg1"/>
              </a:solidFill>
            </a:endParaRPr>
          </a:p>
        </p:txBody>
      </p:sp>
      <p:cxnSp>
        <p:nvCxnSpPr>
          <p:cNvPr id="25" name="直线箭头连接符 32"/>
          <p:cNvCxnSpPr>
            <a:endCxn id="3" idx="1"/>
          </p:cNvCxnSpPr>
          <p:nvPr/>
        </p:nvCxnSpPr>
        <p:spPr>
          <a:xfrm>
            <a:off x="1250023" y="5846074"/>
            <a:ext cx="1030325" cy="0"/>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357258" y="5476742"/>
            <a:ext cx="75373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秘密</a:t>
            </a:r>
            <a:r>
              <a:rPr lang="en-US" altLang="zh-CN" dirty="0">
                <a:latin typeface="微软雅黑" panose="020B0503020204020204" pitchFamily="34" charset="-122"/>
                <a:ea typeface="微软雅黑" panose="020B0503020204020204" pitchFamily="34" charset="-122"/>
              </a:rPr>
              <a:t>s</a:t>
            </a:r>
            <a:endParaRPr lang="zh-CN" altLang="en-US" dirty="0"/>
          </a:p>
        </p:txBody>
      </p:sp>
      <p:cxnSp>
        <p:nvCxnSpPr>
          <p:cNvPr id="29" name="直线箭头连接符 32"/>
          <p:cNvCxnSpPr>
            <a:stCxn id="40" idx="2"/>
            <a:endCxn id="3" idx="0"/>
          </p:cNvCxnSpPr>
          <p:nvPr/>
        </p:nvCxnSpPr>
        <p:spPr>
          <a:xfrm>
            <a:off x="2732832" y="4373638"/>
            <a:ext cx="447516" cy="1202436"/>
          </a:xfrm>
          <a:prstGeom prst="straightConnector1">
            <a:avLst/>
          </a:prstGeom>
          <a:ln w="19050">
            <a:solidFill>
              <a:srgbClr val="004178"/>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2"/>
          <p:cNvCxnSpPr>
            <a:endCxn id="3" idx="0"/>
          </p:cNvCxnSpPr>
          <p:nvPr/>
        </p:nvCxnSpPr>
        <p:spPr>
          <a:xfrm flipH="1">
            <a:off x="3180715" y="4521835"/>
            <a:ext cx="1310640" cy="1054100"/>
          </a:xfrm>
          <a:prstGeom prst="straightConnector1">
            <a:avLst/>
          </a:prstGeom>
          <a:ln w="19050">
            <a:solidFill>
              <a:srgbClr val="004178"/>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425239" y="3693671"/>
            <a:ext cx="55976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mc:AlternateContent xmlns:mc="http://schemas.openxmlformats.org/markup-compatibility/2006">
        <mc:Choice xmlns:a14="http://schemas.microsoft.com/office/drawing/2010/main" Requires="a14">
          <p:sp>
            <p:nvSpPr>
              <p:cNvPr id="36" name="矩形 35"/>
              <p:cNvSpPr/>
              <p:nvPr/>
            </p:nvSpPr>
            <p:spPr>
              <a:xfrm>
                <a:off x="1115201" y="4004306"/>
                <a:ext cx="1091465"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1</m:t>
                        </m:r>
                      </m:sub>
                    </m:sSub>
                  </m:oMath>
                </a14:m>
                <a:endParaRPr lang="zh-CN" altLang="en-US" dirty="0"/>
              </a:p>
            </p:txBody>
          </p:sp>
        </mc:Choice>
        <mc:Fallback>
          <p:sp>
            <p:nvSpPr>
              <p:cNvPr id="36" name="矩形 35"/>
              <p:cNvSpPr>
                <a:spLocks noRot="1" noChangeAspect="1" noMove="1" noResize="1" noEditPoints="1" noAdjustHandles="1" noChangeArrowheads="1" noChangeShapeType="1" noTextEdit="1"/>
              </p:cNvSpPr>
              <p:nvPr/>
            </p:nvSpPr>
            <p:spPr>
              <a:xfrm>
                <a:off x="1115201" y="4004306"/>
                <a:ext cx="1091465" cy="369332"/>
              </a:xfrm>
              <a:prstGeom prst="rect">
                <a:avLst/>
              </a:prstGeom>
              <a:blipFill rotWithShape="1">
                <a:blip r:embed="rId4"/>
                <a:stretch>
                  <a:fillRect l="-13" t="-171" r="4" b="-60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矩形 39"/>
              <p:cNvSpPr/>
              <p:nvPr/>
            </p:nvSpPr>
            <p:spPr>
              <a:xfrm>
                <a:off x="2170546" y="4004306"/>
                <a:ext cx="1124571"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m:t>
                        </m:r>
                      </m:sub>
                    </m:sSub>
                  </m:oMath>
                </a14:m>
                <a:endParaRPr lang="zh-CN" altLang="en-US" dirty="0"/>
              </a:p>
            </p:txBody>
          </p:sp>
        </mc:Choice>
        <mc:Fallback>
          <p:sp>
            <p:nvSpPr>
              <p:cNvPr id="40" name="矩形 39"/>
              <p:cNvSpPr>
                <a:spLocks noRot="1" noChangeAspect="1" noMove="1" noResize="1" noEditPoints="1" noAdjustHandles="1" noChangeArrowheads="1" noChangeShapeType="1" noTextEdit="1"/>
              </p:cNvSpPr>
              <p:nvPr/>
            </p:nvSpPr>
            <p:spPr>
              <a:xfrm>
                <a:off x="2170546" y="4004306"/>
                <a:ext cx="1124571" cy="369332"/>
              </a:xfrm>
              <a:prstGeom prst="rect">
                <a:avLst/>
              </a:prstGeom>
              <a:blipFill rotWithShape="1">
                <a:blip r:embed="rId5"/>
                <a:stretch>
                  <a:fillRect l="-10" t="-171" r="9"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p:cNvSpPr/>
              <p:nvPr/>
            </p:nvSpPr>
            <p:spPr>
              <a:xfrm>
                <a:off x="4130681" y="4004306"/>
                <a:ext cx="1091465"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𝑛</m:t>
                        </m:r>
                      </m:sub>
                    </m:sSub>
                  </m:oMath>
                </a14:m>
                <a:endParaRPr lang="zh-CN" altLang="en-US" dirty="0"/>
              </a:p>
            </p:txBody>
          </p:sp>
        </mc:Choice>
        <mc:Fallback>
          <p:sp>
            <p:nvSpPr>
              <p:cNvPr id="41" name="矩形 40"/>
              <p:cNvSpPr>
                <a:spLocks noRot="1" noChangeAspect="1" noMove="1" noResize="1" noEditPoints="1" noAdjustHandles="1" noChangeArrowheads="1" noChangeShapeType="1" noTextEdit="1"/>
              </p:cNvSpPr>
              <p:nvPr/>
            </p:nvSpPr>
            <p:spPr>
              <a:xfrm>
                <a:off x="4130681" y="4004306"/>
                <a:ext cx="1091465" cy="369332"/>
              </a:xfrm>
              <a:prstGeom prst="rect">
                <a:avLst/>
              </a:prstGeom>
              <a:blipFill rotWithShape="1">
                <a:blip r:embed="rId6"/>
                <a:stretch>
                  <a:fillRect l="-1" t="-171" r="50" b="-60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p:cNvSpPr/>
              <p:nvPr/>
            </p:nvSpPr>
            <p:spPr>
              <a:xfrm>
                <a:off x="1141462" y="4679306"/>
                <a:ext cx="118532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秘密份额</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𝑠</m:t>
                        </m:r>
                      </m:e>
                      <m:sub>
                        <m:r>
                          <a:rPr lang="en-US" altLang="zh-CN" sz="1600" b="0" i="1" smtClean="0">
                            <a:latin typeface="Cambria Math" panose="02040503050406030204" pitchFamily="18" charset="0"/>
                            <a:ea typeface="微软雅黑" panose="020B0503020204020204" pitchFamily="34" charset="-122"/>
                          </a:rPr>
                          <m:t>1</m:t>
                        </m:r>
                      </m:sub>
                    </m:sSub>
                  </m:oMath>
                </a14:m>
                <a:endParaRPr lang="zh-CN" altLang="en-US" sz="1600" dirty="0"/>
              </a:p>
            </p:txBody>
          </p:sp>
        </mc:Choice>
        <mc:Fallback>
          <p:sp>
            <p:nvSpPr>
              <p:cNvPr id="45" name="矩形 44"/>
              <p:cNvSpPr>
                <a:spLocks noRot="1" noChangeAspect="1" noMove="1" noResize="1" noEditPoints="1" noAdjustHandles="1" noChangeArrowheads="1" noChangeShapeType="1" noTextEdit="1"/>
              </p:cNvSpPr>
              <p:nvPr/>
            </p:nvSpPr>
            <p:spPr>
              <a:xfrm>
                <a:off x="1141462" y="4679306"/>
                <a:ext cx="1185324" cy="338554"/>
              </a:xfrm>
              <a:prstGeom prst="rect">
                <a:avLst/>
              </a:prstGeom>
              <a:blipFill rotWithShape="1">
                <a:blip r:embed="rId7"/>
                <a:stretch>
                  <a:fillRect l="-31" t="-185" r="12"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p:cNvSpPr/>
              <p:nvPr/>
            </p:nvSpPr>
            <p:spPr>
              <a:xfrm>
                <a:off x="2525166" y="4679306"/>
                <a:ext cx="119006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秘密份额</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𝑠</m:t>
                        </m:r>
                      </m:e>
                      <m:sub>
                        <m:r>
                          <a:rPr lang="en-US" altLang="zh-CN" sz="1600" b="0" i="1" smtClean="0">
                            <a:latin typeface="Cambria Math" panose="02040503050406030204" pitchFamily="18" charset="0"/>
                            <a:ea typeface="微软雅黑" panose="020B0503020204020204" pitchFamily="34" charset="-122"/>
                          </a:rPr>
                          <m:t>2</m:t>
                        </m:r>
                      </m:sub>
                    </m:sSub>
                  </m:oMath>
                </a14:m>
                <a:endParaRPr lang="zh-CN" altLang="en-US" sz="1600" dirty="0"/>
              </a:p>
            </p:txBody>
          </p:sp>
        </mc:Choice>
        <mc:Fallback>
          <p:sp>
            <p:nvSpPr>
              <p:cNvPr id="46" name="矩形 45"/>
              <p:cNvSpPr>
                <a:spLocks noRot="1" noChangeAspect="1" noMove="1" noResize="1" noEditPoints="1" noAdjustHandles="1" noChangeArrowheads="1" noChangeShapeType="1" noTextEdit="1"/>
              </p:cNvSpPr>
              <p:nvPr/>
            </p:nvSpPr>
            <p:spPr>
              <a:xfrm>
                <a:off x="2525166" y="4679306"/>
                <a:ext cx="1190069" cy="338554"/>
              </a:xfrm>
              <a:prstGeom prst="rect">
                <a:avLst/>
              </a:prstGeom>
              <a:blipFill rotWithShape="1">
                <a:blip r:embed="rId8"/>
                <a:stretch>
                  <a:fillRect l="-34" t="-185" r="41" b="27"/>
                </a:stretch>
              </a:blipFill>
            </p:spPr>
            <p:txBody>
              <a:bodyPr/>
              <a:lstStyle/>
              <a:p>
                <a:r>
                  <a:rPr lang="zh-CN" altLang="en-US">
                    <a:noFill/>
                  </a:rPr>
                  <a:t> </a:t>
                </a:r>
              </a:p>
            </p:txBody>
          </p:sp>
        </mc:Fallback>
      </mc:AlternateContent>
      <p:pic>
        <p:nvPicPr>
          <p:cNvPr id="48"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9206" y="333397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1989" y="3333972"/>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线箭头连接符 32"/>
          <p:cNvCxnSpPr>
            <a:endCxn id="53" idx="0"/>
          </p:cNvCxnSpPr>
          <p:nvPr/>
        </p:nvCxnSpPr>
        <p:spPr>
          <a:xfrm>
            <a:off x="7058660" y="4498340"/>
            <a:ext cx="1360805" cy="1077595"/>
          </a:xfrm>
          <a:prstGeom prst="straightConnector1">
            <a:avLst/>
          </a:prstGeom>
          <a:ln w="19050">
            <a:solidFill>
              <a:srgbClr val="00417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7519130" y="5576074"/>
            <a:ext cx="1800000" cy="540000"/>
          </a:xfrm>
          <a:prstGeom prst="rect">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endParaRPr kumimoji="1"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54" name="矩形 53"/>
          <p:cNvSpPr/>
          <p:nvPr/>
        </p:nvSpPr>
        <p:spPr>
          <a:xfrm>
            <a:off x="7634300" y="5661408"/>
            <a:ext cx="1569660"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秘密重构算法</a:t>
            </a:r>
            <a:endParaRPr lang="zh-CN" altLang="en-US" b="1" dirty="0">
              <a:solidFill>
                <a:schemeClr val="bg1"/>
              </a:solidFill>
            </a:endParaRPr>
          </a:p>
        </p:txBody>
      </p:sp>
      <p:cxnSp>
        <p:nvCxnSpPr>
          <p:cNvPr id="55" name="直线箭头连接符 32"/>
          <p:cNvCxnSpPr>
            <a:stCxn id="53" idx="3"/>
          </p:cNvCxnSpPr>
          <p:nvPr/>
        </p:nvCxnSpPr>
        <p:spPr>
          <a:xfrm>
            <a:off x="9319130" y="5846074"/>
            <a:ext cx="911076" cy="0"/>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9369463" y="5451051"/>
            <a:ext cx="75373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秘密</a:t>
            </a:r>
            <a:r>
              <a:rPr lang="en-US" altLang="zh-CN" dirty="0">
                <a:latin typeface="微软雅黑" panose="020B0503020204020204" pitchFamily="34" charset="-122"/>
                <a:ea typeface="微软雅黑" panose="020B0503020204020204" pitchFamily="34" charset="-122"/>
              </a:rPr>
              <a:t>s</a:t>
            </a:r>
            <a:endParaRPr lang="zh-CN" altLang="en-US" dirty="0"/>
          </a:p>
        </p:txBody>
      </p:sp>
      <p:cxnSp>
        <p:nvCxnSpPr>
          <p:cNvPr id="58" name="直线箭头连接符 32"/>
          <p:cNvCxnSpPr>
            <a:endCxn id="53" idx="0"/>
          </p:cNvCxnSpPr>
          <p:nvPr/>
        </p:nvCxnSpPr>
        <p:spPr>
          <a:xfrm flipH="1">
            <a:off x="8419465" y="4610735"/>
            <a:ext cx="234950" cy="965200"/>
          </a:xfrm>
          <a:prstGeom prst="straightConnector1">
            <a:avLst/>
          </a:prstGeom>
          <a:ln w="19050">
            <a:solidFill>
              <a:srgbClr val="00417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461385" y="3693671"/>
            <a:ext cx="55976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mc:AlternateContent xmlns:mc="http://schemas.openxmlformats.org/markup-compatibility/2006">
        <mc:Choice xmlns:a14="http://schemas.microsoft.com/office/drawing/2010/main" Requires="a14">
          <p:sp>
            <p:nvSpPr>
              <p:cNvPr id="60" name="矩形 59"/>
              <p:cNvSpPr/>
              <p:nvPr/>
            </p:nvSpPr>
            <p:spPr>
              <a:xfrm>
                <a:off x="6353983" y="4004306"/>
                <a:ext cx="1091465"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1</m:t>
                        </m:r>
                      </m:sub>
                    </m:sSub>
                  </m:oMath>
                </a14:m>
                <a:endParaRPr lang="zh-CN" altLang="en-US" dirty="0"/>
              </a:p>
            </p:txBody>
          </p:sp>
        </mc:Choice>
        <mc:Fallback>
          <p:sp>
            <p:nvSpPr>
              <p:cNvPr id="60" name="矩形 59"/>
              <p:cNvSpPr>
                <a:spLocks noRot="1" noChangeAspect="1" noMove="1" noResize="1" noEditPoints="1" noAdjustHandles="1" noChangeArrowheads="1" noChangeShapeType="1" noTextEdit="1"/>
              </p:cNvSpPr>
              <p:nvPr/>
            </p:nvSpPr>
            <p:spPr>
              <a:xfrm>
                <a:off x="6353983" y="4004306"/>
                <a:ext cx="1091465" cy="369332"/>
              </a:xfrm>
              <a:prstGeom prst="rect">
                <a:avLst/>
              </a:prstGeom>
              <a:blipFill rotWithShape="1">
                <a:blip r:embed="rId4"/>
                <a:stretch>
                  <a:fillRect l="-16" t="-171" r="7" b="-60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矩形 61"/>
              <p:cNvSpPr/>
              <p:nvPr/>
            </p:nvSpPr>
            <p:spPr>
              <a:xfrm>
                <a:off x="8166827" y="4004306"/>
                <a:ext cx="1091465"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𝑡</m:t>
                        </m:r>
                      </m:sub>
                    </m:sSub>
                  </m:oMath>
                </a14:m>
                <a:endParaRPr lang="zh-CN" altLang="en-US" dirty="0"/>
              </a:p>
            </p:txBody>
          </p:sp>
        </mc:Choice>
        <mc:Fallback>
          <p:sp>
            <p:nvSpPr>
              <p:cNvPr id="62" name="矩形 61"/>
              <p:cNvSpPr>
                <a:spLocks noRot="1" noChangeAspect="1" noMove="1" noResize="1" noEditPoints="1" noAdjustHandles="1" noChangeArrowheads="1" noChangeShapeType="1" noTextEdit="1"/>
              </p:cNvSpPr>
              <p:nvPr/>
            </p:nvSpPr>
            <p:spPr>
              <a:xfrm>
                <a:off x="8166827" y="4004306"/>
                <a:ext cx="1091465" cy="369332"/>
              </a:xfrm>
              <a:prstGeom prst="rect">
                <a:avLst/>
              </a:prstGeom>
              <a:blipFill rotWithShape="1">
                <a:blip r:embed="rId9"/>
                <a:stretch>
                  <a:fillRect l="-8" t="-171" r="57" b="-60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矩形 62"/>
              <p:cNvSpPr/>
              <p:nvPr/>
            </p:nvSpPr>
            <p:spPr>
              <a:xfrm>
                <a:off x="6411627" y="4679306"/>
                <a:ext cx="118532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秘密份额</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𝑠</m:t>
                        </m:r>
                      </m:e>
                      <m:sub>
                        <m:r>
                          <a:rPr lang="en-US" altLang="zh-CN" sz="1600" b="0" i="1" smtClean="0">
                            <a:latin typeface="Cambria Math" panose="02040503050406030204" pitchFamily="18" charset="0"/>
                            <a:ea typeface="微软雅黑" panose="020B0503020204020204" pitchFamily="34" charset="-122"/>
                          </a:rPr>
                          <m:t>1</m:t>
                        </m:r>
                      </m:sub>
                    </m:sSub>
                  </m:oMath>
                </a14:m>
                <a:endParaRPr lang="zh-CN" altLang="en-US" sz="1600" dirty="0"/>
              </a:p>
            </p:txBody>
          </p:sp>
        </mc:Choice>
        <mc:Fallback>
          <p:sp>
            <p:nvSpPr>
              <p:cNvPr id="63" name="矩形 62"/>
              <p:cNvSpPr>
                <a:spLocks noRot="1" noChangeAspect="1" noMove="1" noResize="1" noEditPoints="1" noAdjustHandles="1" noChangeArrowheads="1" noChangeShapeType="1" noTextEdit="1"/>
              </p:cNvSpPr>
              <p:nvPr/>
            </p:nvSpPr>
            <p:spPr>
              <a:xfrm>
                <a:off x="6411627" y="4679306"/>
                <a:ext cx="1185324" cy="338554"/>
              </a:xfrm>
              <a:prstGeom prst="rect">
                <a:avLst/>
              </a:prstGeom>
              <a:blipFill rotWithShape="1">
                <a:blip r:embed="rId7"/>
                <a:stretch>
                  <a:fillRect l="-3" t="-185" r="38"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矩形 64"/>
              <p:cNvSpPr/>
              <p:nvPr/>
            </p:nvSpPr>
            <p:spPr>
              <a:xfrm>
                <a:off x="8601398" y="4670335"/>
                <a:ext cx="117327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秘密份额</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𝑠</m:t>
                        </m:r>
                      </m:e>
                      <m:sub>
                        <m:r>
                          <a:rPr lang="en-US" altLang="zh-CN" sz="1600" b="0" i="1" smtClean="0">
                            <a:latin typeface="Cambria Math" panose="02040503050406030204" pitchFamily="18" charset="0"/>
                            <a:ea typeface="微软雅黑" panose="020B0503020204020204" pitchFamily="34" charset="-122"/>
                          </a:rPr>
                          <m:t>𝑡</m:t>
                        </m:r>
                      </m:sub>
                    </m:sSub>
                  </m:oMath>
                </a14:m>
                <a:endParaRPr lang="zh-CN" altLang="en-US" sz="1600" dirty="0"/>
              </a:p>
            </p:txBody>
          </p:sp>
        </mc:Choice>
        <mc:Fallback>
          <p:sp>
            <p:nvSpPr>
              <p:cNvPr id="65" name="矩形 64"/>
              <p:cNvSpPr>
                <a:spLocks noRot="1" noChangeAspect="1" noMove="1" noResize="1" noEditPoints="1" noAdjustHandles="1" noChangeArrowheads="1" noChangeShapeType="1" noTextEdit="1"/>
              </p:cNvSpPr>
              <p:nvPr/>
            </p:nvSpPr>
            <p:spPr>
              <a:xfrm>
                <a:off x="8601398" y="4670335"/>
                <a:ext cx="1173270" cy="338554"/>
              </a:xfrm>
              <a:prstGeom prst="rect">
                <a:avLst/>
              </a:prstGeom>
              <a:blipFill rotWithShape="1">
                <a:blip r:embed="rId10"/>
                <a:stretch>
                  <a:fillRect l="-28" t="-161" r="10" b="3"/>
                </a:stretch>
              </a:blipFill>
            </p:spPr>
            <p:txBody>
              <a:bodyPr/>
              <a:lstStyle/>
              <a:p>
                <a:r>
                  <a:rPr lang="zh-CN" altLang="en-US">
                    <a:noFill/>
                  </a:rPr>
                  <a:t> </a:t>
                </a:r>
              </a:p>
            </p:txBody>
          </p:sp>
        </mc:Fallback>
      </mc:AlternateContent>
      <p:pic>
        <p:nvPicPr>
          <p:cNvPr id="66"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9815" y="3343003"/>
            <a:ext cx="720000" cy="72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7" name="矩形 66"/>
              <p:cNvSpPr/>
              <p:nvPr/>
            </p:nvSpPr>
            <p:spPr>
              <a:xfrm>
                <a:off x="9834653" y="4013337"/>
                <a:ext cx="1091465"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参与方</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𝑛</m:t>
                        </m:r>
                      </m:sub>
                    </m:sSub>
                  </m:oMath>
                </a14:m>
                <a:endParaRPr lang="zh-CN" altLang="en-US" dirty="0"/>
              </a:p>
            </p:txBody>
          </p:sp>
        </mc:Choice>
        <mc:Fallback>
          <p:sp>
            <p:nvSpPr>
              <p:cNvPr id="67" name="矩形 66"/>
              <p:cNvSpPr>
                <a:spLocks noRot="1" noChangeAspect="1" noMove="1" noResize="1" noEditPoints="1" noAdjustHandles="1" noChangeArrowheads="1" noChangeShapeType="1" noTextEdit="1"/>
              </p:cNvSpPr>
              <p:nvPr/>
            </p:nvSpPr>
            <p:spPr>
              <a:xfrm>
                <a:off x="9834653" y="4013337"/>
                <a:ext cx="1091465" cy="369332"/>
              </a:xfrm>
              <a:prstGeom prst="rect">
                <a:avLst/>
              </a:prstGeom>
              <a:blipFill rotWithShape="1">
                <a:blip r:embed="rId6"/>
                <a:stretch>
                  <a:fillRect l="-37" t="-37" r="28" b="-60891"/>
                </a:stretch>
              </a:blipFill>
            </p:spPr>
            <p:txBody>
              <a:bodyPr/>
              <a:lstStyle/>
              <a:p>
                <a:r>
                  <a:rPr lang="zh-CN" altLang="en-US">
                    <a:noFill/>
                  </a:rPr>
                  <a:t> </a:t>
                </a:r>
              </a:p>
            </p:txBody>
          </p:sp>
        </mc:Fallback>
      </mc:AlternateContent>
      <p:sp>
        <p:nvSpPr>
          <p:cNvPr id="68" name="矩形 67"/>
          <p:cNvSpPr/>
          <p:nvPr/>
        </p:nvSpPr>
        <p:spPr>
          <a:xfrm>
            <a:off x="9293743" y="3693671"/>
            <a:ext cx="55976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mc:AlternateContent xmlns:mc="http://schemas.openxmlformats.org/markup-compatibility/2006">
        <mc:Choice xmlns:a14="http://schemas.microsoft.com/office/drawing/2010/main" Requires="a14">
          <p:sp>
            <p:nvSpPr>
              <p:cNvPr id="47" name="矩形 46"/>
              <p:cNvSpPr/>
              <p:nvPr/>
            </p:nvSpPr>
            <p:spPr>
              <a:xfrm>
                <a:off x="3718403" y="4679306"/>
                <a:ext cx="124636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秘密份额</a:t>
                </a:r>
                <a14:m>
                  <m:oMath xmlns:m="http://schemas.openxmlformats.org/officeDocument/2006/math">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𝑠</m:t>
                        </m:r>
                      </m:e>
                      <m:sub>
                        <m:r>
                          <a:rPr lang="en-US" altLang="zh-CN" sz="1600" b="0" i="1" smtClean="0">
                            <a:latin typeface="Cambria Math" panose="02040503050406030204" pitchFamily="18" charset="0"/>
                            <a:ea typeface="微软雅黑" panose="020B0503020204020204" pitchFamily="34" charset="-122"/>
                          </a:rPr>
                          <m:t>𝑛</m:t>
                        </m:r>
                      </m:sub>
                    </m:sSub>
                  </m:oMath>
                </a14:m>
                <a:endParaRPr lang="zh-CN" altLang="en-US" sz="1600" dirty="0"/>
              </a:p>
            </p:txBody>
          </p:sp>
        </mc:Choice>
        <mc:Fallback>
          <p:sp>
            <p:nvSpPr>
              <p:cNvPr id="47" name="矩形 46"/>
              <p:cNvSpPr>
                <a:spLocks noRot="1" noChangeAspect="1" noMove="1" noResize="1" noEditPoints="1" noAdjustHandles="1" noChangeArrowheads="1" noChangeShapeType="1" noTextEdit="1"/>
              </p:cNvSpPr>
              <p:nvPr/>
            </p:nvSpPr>
            <p:spPr>
              <a:xfrm>
                <a:off x="3718403" y="4679306"/>
                <a:ext cx="1246367" cy="338554"/>
              </a:xfrm>
              <a:prstGeom prst="rect">
                <a:avLst/>
              </a:prstGeom>
              <a:blipFill rotWithShape="1">
                <a:blip r:embed="rId11"/>
                <a:stretch>
                  <a:fillRect l="-38" t="-185" r="27" b="2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46" grpId="0"/>
      <p:bldP spid="53" grpId="0" bldLvl="0" animBg="1"/>
      <p:bldP spid="54" grpId="0"/>
      <p:bldP spid="56" grpId="0"/>
      <p:bldP spid="59" grpId="0"/>
      <p:bldP spid="60" grpId="0"/>
      <p:bldP spid="62" grpId="0"/>
      <p:bldP spid="63" grpId="0"/>
      <p:bldP spid="65" grpId="0"/>
      <p:bldP spid="67" grpId="0"/>
      <p:bldP spid="68"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矩形 146"/>
          <p:cNvSpPr/>
          <p:nvPr/>
        </p:nvSpPr>
        <p:spPr bwMode="auto">
          <a:xfrm>
            <a:off x="1084729" y="1701777"/>
            <a:ext cx="10520820" cy="14318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6" name="矩形 55"/>
              <p:cNvSpPr/>
              <p:nvPr/>
            </p:nvSpPr>
            <p:spPr>
              <a:xfrm>
                <a:off x="2469163" y="1313611"/>
                <a:ext cx="51802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a:latin typeface="Cambria Math" panose="02040503050406030204" pitchFamily="18" charset="0"/>
                            </a:rPr>
                          </m:ctrlPr>
                        </m:sSubPr>
                        <m:e>
                          <m:r>
                            <a:rPr lang="en-US" altLang="zh-HK" b="1" i="1">
                              <a:latin typeface="Cambria Math" panose="02040503050406030204" pitchFamily="18" charset="0"/>
                            </a:rPr>
                            <m:t>𝑷</m:t>
                          </m:r>
                        </m:e>
                        <m:sub>
                          <m:r>
                            <a:rPr lang="en-US" altLang="zh-HK" b="1" i="1">
                              <a:latin typeface="Cambria Math" panose="02040503050406030204" pitchFamily="18" charset="0"/>
                            </a:rPr>
                            <m:t>𝟏</m:t>
                          </m:r>
                        </m:sub>
                      </m:sSub>
                    </m:oMath>
                  </m:oMathPara>
                </a14:m>
                <a:endParaRPr lang="zh-CN" altLang="en-US" b="1" dirty="0"/>
              </a:p>
            </p:txBody>
          </p:sp>
        </mc:Choice>
        <mc:Fallback>
          <p:sp>
            <p:nvSpPr>
              <p:cNvPr id="56" name="矩形 55"/>
              <p:cNvSpPr>
                <a:spLocks noRot="1" noChangeAspect="1" noMove="1" noResize="1" noEditPoints="1" noAdjustHandles="1" noChangeArrowheads="1" noChangeShapeType="1" noTextEdit="1"/>
              </p:cNvSpPr>
              <p:nvPr/>
            </p:nvSpPr>
            <p:spPr>
              <a:xfrm>
                <a:off x="2469163" y="1313611"/>
                <a:ext cx="518027" cy="369332"/>
              </a:xfrm>
              <a:prstGeom prst="rect">
                <a:avLst/>
              </a:prstGeom>
              <a:blipFill rotWithShape="1">
                <a:blip r:embed="rId1"/>
                <a:stretch>
                  <a:fillRect l="-55" t="-117" r="29" b="52"/>
                </a:stretch>
              </a:blipFill>
            </p:spPr>
            <p:txBody>
              <a:bodyPr/>
              <a:lstStyle/>
              <a:p>
                <a:r>
                  <a:rPr lang="zh-CN" altLang="en-US">
                    <a:noFill/>
                  </a:rPr>
                  <a:t> </a:t>
                </a:r>
              </a:p>
            </p:txBody>
          </p:sp>
        </mc:Fallback>
      </mc:AlternateContent>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5"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772387" y="1034408"/>
            <a:ext cx="119984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秘密共享</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57" name="矩形 56"/>
              <p:cNvSpPr/>
              <p:nvPr/>
            </p:nvSpPr>
            <p:spPr>
              <a:xfrm>
                <a:off x="6090024" y="1304019"/>
                <a:ext cx="51802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latin typeface="Cambria Math" panose="02040503050406030204" pitchFamily="18" charset="0"/>
                            </a:rPr>
                          </m:ctrlPr>
                        </m:sSubPr>
                        <m:e>
                          <m:r>
                            <a:rPr lang="en-US" altLang="zh-HK" b="1" i="1">
                              <a:latin typeface="Cambria Math" panose="02040503050406030204" pitchFamily="18" charset="0"/>
                            </a:rPr>
                            <m:t>𝑷</m:t>
                          </m:r>
                        </m:e>
                        <m:sub>
                          <m:r>
                            <a:rPr lang="en-US" altLang="zh-HK" b="1" i="0" smtClean="0">
                              <a:latin typeface="Cambria Math" panose="02040503050406030204" pitchFamily="18" charset="0"/>
                            </a:rPr>
                            <m:t>𝟐</m:t>
                          </m:r>
                        </m:sub>
                      </m:sSub>
                    </m:oMath>
                  </m:oMathPara>
                </a14:m>
                <a:endParaRPr lang="zh-CN" altLang="en-US" b="1" dirty="0"/>
              </a:p>
            </p:txBody>
          </p:sp>
        </mc:Choice>
        <mc:Fallback>
          <p:sp>
            <p:nvSpPr>
              <p:cNvPr id="57" name="矩形 56"/>
              <p:cNvSpPr>
                <a:spLocks noRot="1" noChangeAspect="1" noMove="1" noResize="1" noEditPoints="1" noAdjustHandles="1" noChangeArrowheads="1" noChangeShapeType="1" noTextEdit="1"/>
              </p:cNvSpPr>
              <p:nvPr/>
            </p:nvSpPr>
            <p:spPr>
              <a:xfrm>
                <a:off x="6090024" y="1304019"/>
                <a:ext cx="518027" cy="369332"/>
              </a:xfrm>
              <a:prstGeom prst="rect">
                <a:avLst/>
              </a:prstGeom>
              <a:blipFill rotWithShape="1">
                <a:blip r:embed="rId2"/>
                <a:stretch>
                  <a:fillRect l="-72" t="-99" r="47"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a:xfrm>
                <a:off x="9710884" y="1313611"/>
                <a:ext cx="52604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a:latin typeface="Cambria Math" panose="02040503050406030204" pitchFamily="18" charset="0"/>
                            </a:rPr>
                          </m:ctrlPr>
                        </m:sSubPr>
                        <m:e>
                          <m:r>
                            <a:rPr lang="en-US" altLang="zh-HK" b="1" i="1">
                              <a:latin typeface="Cambria Math" panose="02040503050406030204" pitchFamily="18" charset="0"/>
                            </a:rPr>
                            <m:t>𝑷</m:t>
                          </m:r>
                        </m:e>
                        <m:sub>
                          <m:r>
                            <a:rPr lang="en-US" altLang="zh-CN" b="1" i="1">
                              <a:latin typeface="Cambria Math" panose="02040503050406030204" pitchFamily="18" charset="0"/>
                            </a:rPr>
                            <m:t>𝒏</m:t>
                          </m:r>
                        </m:sub>
                      </m:sSub>
                    </m:oMath>
                  </m:oMathPara>
                </a14:m>
                <a:endParaRPr lang="zh-CN" altLang="en-US" b="1" dirty="0"/>
              </a:p>
            </p:txBody>
          </p:sp>
        </mc:Choice>
        <mc:Fallback>
          <p:sp>
            <p:nvSpPr>
              <p:cNvPr id="58" name="矩形 57"/>
              <p:cNvSpPr>
                <a:spLocks noRot="1" noChangeAspect="1" noMove="1" noResize="1" noEditPoints="1" noAdjustHandles="1" noChangeArrowheads="1" noChangeShapeType="1" noTextEdit="1"/>
              </p:cNvSpPr>
              <p:nvPr/>
            </p:nvSpPr>
            <p:spPr>
              <a:xfrm>
                <a:off x="9710884" y="1313611"/>
                <a:ext cx="526041" cy="369332"/>
              </a:xfrm>
              <a:prstGeom prst="rect">
                <a:avLst/>
              </a:prstGeom>
              <a:blipFill rotWithShape="1">
                <a:blip r:embed="rId3"/>
                <a:stretch>
                  <a:fillRect l="-88" t="-117" r="17"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矩形 58"/>
              <p:cNvSpPr/>
              <p:nvPr/>
            </p:nvSpPr>
            <p:spPr>
              <a:xfrm>
                <a:off x="8008510" y="1304019"/>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59" name="矩形 58"/>
              <p:cNvSpPr>
                <a:spLocks noRot="1" noChangeAspect="1" noMove="1" noResize="1" noEditPoints="1" noAdjustHandles="1" noChangeArrowheads="1" noChangeShapeType="1" noTextEdit="1"/>
              </p:cNvSpPr>
              <p:nvPr/>
            </p:nvSpPr>
            <p:spPr>
              <a:xfrm>
                <a:off x="8008510" y="1304019"/>
                <a:ext cx="421910" cy="369332"/>
              </a:xfrm>
              <a:prstGeom prst="rect">
                <a:avLst/>
              </a:prstGeom>
              <a:blipFill rotWithShape="1">
                <a:blip r:embed="rId4"/>
                <a:stretch>
                  <a:fillRect l="-124" t="-99" r="38"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矩形 65"/>
              <p:cNvSpPr/>
              <p:nvPr/>
            </p:nvSpPr>
            <p:spPr>
              <a:xfrm>
                <a:off x="1966069" y="2717815"/>
                <a:ext cx="170892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𝒔</m:t>
                          </m:r>
                        </m:e>
                        <m:sub>
                          <m:r>
                            <a:rPr lang="en-US" altLang="zh-HK" b="1" i="1">
                              <a:solidFill>
                                <a:srgbClr val="FF0000"/>
                              </a:solidFill>
                              <a:latin typeface="Cambria Math" panose="02040503050406030204" pitchFamily="18" charset="0"/>
                            </a:rPr>
                            <m:t>𝟏</m:t>
                          </m:r>
                          <m:r>
                            <a:rPr lang="en-US" altLang="zh-HK" b="1" i="0" smtClean="0">
                              <a:solidFill>
                                <a:srgbClr val="FF0000"/>
                              </a:solidFill>
                              <a:latin typeface="Cambria Math" panose="02040503050406030204" pitchFamily="18" charset="0"/>
                            </a:rPr>
                            <m:t>𝟏</m:t>
                          </m:r>
                        </m:sub>
                      </m:sSub>
                      <m:r>
                        <a:rPr lang="en-US" altLang="zh-HK" b="1" i="1" smtClean="0">
                          <a:solidFill>
                            <a:schemeClr val="tx1"/>
                          </a:solidFill>
                          <a:latin typeface="Cambria Math" panose="02040503050406030204" pitchFamily="18" charset="0"/>
                        </a:rPr>
                        <m:t>, </m:t>
                      </m:r>
                      <m:sSub>
                        <m:sSubPr>
                          <m:ctrlPr>
                            <a:rPr lang="en-US" altLang="zh-HK" b="1" i="1">
                              <a:solidFill>
                                <a:srgbClr val="FF0000"/>
                              </a:solidFill>
                              <a:latin typeface="Cambria Math" panose="02040503050406030204" pitchFamily="18" charset="0"/>
                            </a:rPr>
                          </m:ctrlPr>
                        </m:sSubPr>
                        <m:e>
                          <m:r>
                            <a:rPr lang="en-US" altLang="zh-HK" b="1" i="1">
                              <a:solidFill>
                                <a:srgbClr val="FF0000"/>
                              </a:solidFill>
                              <a:latin typeface="Cambria Math" panose="02040503050406030204" pitchFamily="18" charset="0"/>
                            </a:rPr>
                            <m:t>𝒔</m:t>
                          </m:r>
                        </m:e>
                        <m:sub>
                          <m:r>
                            <a:rPr lang="en-US" altLang="zh-HK" b="1" i="1">
                              <a:solidFill>
                                <a:srgbClr val="FF0000"/>
                              </a:solidFill>
                              <a:latin typeface="Cambria Math" panose="02040503050406030204" pitchFamily="18" charset="0"/>
                            </a:rPr>
                            <m:t>𝟐𝟏</m:t>
                          </m:r>
                        </m:sub>
                      </m:sSub>
                      <m:r>
                        <a:rPr lang="en-US" altLang="zh-HK" b="1" i="1" smtClean="0">
                          <a:solidFill>
                            <a:schemeClr val="tx1"/>
                          </a:solidFill>
                          <a:latin typeface="Cambria Math" panose="02040503050406030204" pitchFamily="18" charset="0"/>
                        </a:rPr>
                        <m:t>, …,</m:t>
                      </m:r>
                      <m:sSub>
                        <m:sSubPr>
                          <m:ctrlPr>
                            <a:rPr lang="en-US" altLang="zh-HK" b="1" i="1">
                              <a:solidFill>
                                <a:srgbClr val="FF0000"/>
                              </a:solidFill>
                              <a:latin typeface="Cambria Math" panose="02040503050406030204" pitchFamily="18" charset="0"/>
                            </a:rPr>
                          </m:ctrlPr>
                        </m:sSubPr>
                        <m:e>
                          <m:r>
                            <a:rPr lang="en-US" altLang="zh-HK" b="1" i="1">
                              <a:solidFill>
                                <a:srgbClr val="FF0000"/>
                              </a:solidFill>
                              <a:latin typeface="Cambria Math" panose="02040503050406030204" pitchFamily="18" charset="0"/>
                            </a:rPr>
                            <m:t>𝒔</m:t>
                          </m:r>
                        </m:e>
                        <m:sub>
                          <m:r>
                            <a:rPr lang="en-US" altLang="zh-HK" b="1" i="1">
                              <a:solidFill>
                                <a:srgbClr val="FF0000"/>
                              </a:solidFill>
                              <a:latin typeface="Cambria Math" panose="02040503050406030204" pitchFamily="18" charset="0"/>
                            </a:rPr>
                            <m:t>𝒏</m:t>
                          </m:r>
                          <m:r>
                            <a:rPr lang="en-US" altLang="zh-HK" b="1" i="1">
                              <a:solidFill>
                                <a:srgbClr val="FF0000"/>
                              </a:solidFill>
                              <a:latin typeface="Cambria Math" panose="02040503050406030204" pitchFamily="18" charset="0"/>
                            </a:rPr>
                            <m:t>𝟏</m:t>
                          </m:r>
                        </m:sub>
                      </m:sSub>
                    </m:oMath>
                  </m:oMathPara>
                </a14:m>
                <a:endParaRPr lang="zh-CN" altLang="en-US" b="1" i="1" dirty="0">
                  <a:solidFill>
                    <a:srgbClr val="FF0000"/>
                  </a:solidFill>
                  <a:latin typeface="Cambria Math" panose="02040503050406030204" pitchFamily="18" charset="0"/>
                </a:endParaRPr>
              </a:p>
            </p:txBody>
          </p:sp>
        </mc:Choice>
        <mc:Fallback>
          <p:sp>
            <p:nvSpPr>
              <p:cNvPr id="66" name="矩形 65"/>
              <p:cNvSpPr>
                <a:spLocks noRot="1" noChangeAspect="1" noMove="1" noResize="1" noEditPoints="1" noAdjustHandles="1" noChangeArrowheads="1" noChangeShapeType="1" noTextEdit="1"/>
              </p:cNvSpPr>
              <p:nvPr/>
            </p:nvSpPr>
            <p:spPr>
              <a:xfrm>
                <a:off x="1966069" y="2717815"/>
                <a:ext cx="1708929" cy="369332"/>
              </a:xfrm>
              <a:prstGeom prst="rect">
                <a:avLst/>
              </a:prstGeom>
              <a:blipFill rotWithShape="1">
                <a:blip r:embed="rId5"/>
                <a:stretch>
                  <a:fillRect l="-6" t="-4" r="15"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矩形 84"/>
              <p:cNvSpPr/>
              <p:nvPr/>
            </p:nvSpPr>
            <p:spPr>
              <a:xfrm>
                <a:off x="1434327" y="1693031"/>
                <a:ext cx="277646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latin typeface="Cambria Math" panose="02040503050406030204" pitchFamily="18" charset="0"/>
                            </a:rPr>
                          </m:ctrlPr>
                        </m:sSubPr>
                        <m:e>
                          <m:r>
                            <a:rPr lang="en-US" altLang="zh-HK" b="1" i="1">
                              <a:latin typeface="Cambria Math" panose="02040503050406030204" pitchFamily="18" charset="0"/>
                            </a:rPr>
                            <m:t>𝒔</m:t>
                          </m:r>
                        </m:e>
                        <m:sub>
                          <m:r>
                            <a:rPr lang="en-US" altLang="zh-HK" b="1" i="1">
                              <a:latin typeface="Cambria Math" panose="02040503050406030204" pitchFamily="18" charset="0"/>
                            </a:rPr>
                            <m:t>𝟏</m:t>
                          </m:r>
                        </m:sub>
                      </m:sSub>
                      <m:r>
                        <a:rPr lang="en-US" altLang="zh-HK" b="1" i="1" smtClean="0">
                          <a:latin typeface="Cambria Math" panose="02040503050406030204" pitchFamily="18" charset="0"/>
                        </a:rPr>
                        <m:t>=</m:t>
                      </m:r>
                      <m:sSub>
                        <m:sSubPr>
                          <m:ctrlPr>
                            <a:rPr lang="en-US"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𝒔</m:t>
                          </m:r>
                        </m:e>
                        <m:sub>
                          <m:r>
                            <a:rPr lang="en-US" altLang="zh-HK" b="1" i="1" smtClean="0">
                              <a:solidFill>
                                <a:srgbClr val="FF0000"/>
                              </a:solidFill>
                              <a:latin typeface="Cambria Math" panose="02040503050406030204" pitchFamily="18" charset="0"/>
                            </a:rPr>
                            <m:t>𝟏𝟏</m:t>
                          </m:r>
                        </m:sub>
                      </m:sSub>
                      <m:r>
                        <a:rPr lang="en-US" altLang="zh-HK" b="1" i="1" smtClean="0">
                          <a:latin typeface="Cambria Math" panose="02040503050406030204" pitchFamily="18" charset="0"/>
                        </a:rPr>
                        <m:t>+</m:t>
                      </m:r>
                      <m:sSub>
                        <m:sSubPr>
                          <m:ctrlPr>
                            <a:rPr lang="en-US"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𝒔</m:t>
                          </m:r>
                        </m:e>
                        <m:sub>
                          <m:r>
                            <a:rPr lang="en-US" altLang="zh-HK" b="1" i="1" smtClean="0">
                              <a:solidFill>
                                <a:srgbClr val="00B050"/>
                              </a:solidFill>
                              <a:latin typeface="Cambria Math" panose="02040503050406030204" pitchFamily="18" charset="0"/>
                            </a:rPr>
                            <m:t>𝟏𝟐</m:t>
                          </m:r>
                        </m:sub>
                      </m:sSub>
                      <m:r>
                        <a:rPr lang="en-US" altLang="zh-HK" b="1" i="1" smtClean="0">
                          <a:latin typeface="Cambria Math" panose="02040503050406030204" pitchFamily="18" charset="0"/>
                        </a:rPr>
                        <m:t>+…+</m:t>
                      </m:r>
                      <m:sSub>
                        <m:sSubPr>
                          <m:ctrlPr>
                            <a:rPr lang="en-US"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𝒔</m:t>
                          </m:r>
                        </m:e>
                        <m:sub>
                          <m:r>
                            <a:rPr lang="en-US" altLang="zh-HK" b="1" i="1" smtClean="0">
                              <a:solidFill>
                                <a:srgbClr val="0070C0"/>
                              </a:solidFill>
                              <a:latin typeface="Cambria Math" panose="02040503050406030204" pitchFamily="18" charset="0"/>
                            </a:rPr>
                            <m:t>𝟏</m:t>
                          </m:r>
                          <m:r>
                            <a:rPr lang="en-US" altLang="zh-HK" b="1" i="1" smtClean="0">
                              <a:solidFill>
                                <a:srgbClr val="0070C0"/>
                              </a:solidFill>
                              <a:latin typeface="Cambria Math" panose="02040503050406030204" pitchFamily="18" charset="0"/>
                            </a:rPr>
                            <m:t>𝒏</m:t>
                          </m:r>
                        </m:sub>
                      </m:sSub>
                    </m:oMath>
                  </m:oMathPara>
                </a14:m>
                <a:endParaRPr lang="zh-CN" altLang="en-US" b="1" dirty="0"/>
              </a:p>
            </p:txBody>
          </p:sp>
        </mc:Choice>
        <mc:Fallback>
          <p:sp>
            <p:nvSpPr>
              <p:cNvPr id="85" name="矩形 84"/>
              <p:cNvSpPr>
                <a:spLocks noRot="1" noChangeAspect="1" noMove="1" noResize="1" noEditPoints="1" noAdjustHandles="1" noChangeArrowheads="1" noChangeShapeType="1" noTextEdit="1"/>
              </p:cNvSpPr>
              <p:nvPr/>
            </p:nvSpPr>
            <p:spPr>
              <a:xfrm>
                <a:off x="1434327" y="1693031"/>
                <a:ext cx="2776466" cy="369332"/>
              </a:xfrm>
              <a:prstGeom prst="rect">
                <a:avLst/>
              </a:prstGeom>
              <a:blipFill rotWithShape="1">
                <a:blip r:embed="rId6"/>
                <a:stretch>
                  <a:fillRect l="-18" t="-33" r="4"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矩形 101"/>
              <p:cNvSpPr/>
              <p:nvPr/>
            </p:nvSpPr>
            <p:spPr>
              <a:xfrm>
                <a:off x="4956906" y="1693031"/>
                <a:ext cx="277646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latin typeface="Cambria Math" panose="02040503050406030204" pitchFamily="18" charset="0"/>
                            </a:rPr>
                          </m:ctrlPr>
                        </m:sSubPr>
                        <m:e>
                          <m:r>
                            <a:rPr lang="en-US" altLang="zh-HK" b="1" i="1">
                              <a:latin typeface="Cambria Math" panose="02040503050406030204" pitchFamily="18" charset="0"/>
                            </a:rPr>
                            <m:t>𝒔</m:t>
                          </m:r>
                        </m:e>
                        <m:sub>
                          <m:r>
                            <a:rPr lang="en-US" altLang="zh-HK" b="1" i="0" smtClean="0">
                              <a:latin typeface="Cambria Math" panose="02040503050406030204" pitchFamily="18" charset="0"/>
                            </a:rPr>
                            <m:t>𝟐</m:t>
                          </m:r>
                        </m:sub>
                      </m:sSub>
                      <m:r>
                        <a:rPr lang="en-US" altLang="zh-HK" b="1" i="1" smtClean="0">
                          <a:latin typeface="Cambria Math" panose="02040503050406030204" pitchFamily="18" charset="0"/>
                        </a:rPr>
                        <m:t>=</m:t>
                      </m:r>
                      <m:sSub>
                        <m:sSubPr>
                          <m:ctrlPr>
                            <a:rPr lang="en-US"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𝒔</m:t>
                          </m:r>
                        </m:e>
                        <m:sub>
                          <m:r>
                            <a:rPr lang="en-US" altLang="zh-HK" b="1" i="1" smtClean="0">
                              <a:solidFill>
                                <a:srgbClr val="FF0000"/>
                              </a:solidFill>
                              <a:latin typeface="Cambria Math" panose="02040503050406030204" pitchFamily="18" charset="0"/>
                            </a:rPr>
                            <m:t>𝟐𝟏</m:t>
                          </m:r>
                        </m:sub>
                      </m:sSub>
                      <m:r>
                        <a:rPr lang="en-US" altLang="zh-HK" b="1" i="1" smtClean="0">
                          <a:latin typeface="Cambria Math" panose="02040503050406030204" pitchFamily="18" charset="0"/>
                        </a:rPr>
                        <m:t>+</m:t>
                      </m:r>
                      <m:sSub>
                        <m:sSubPr>
                          <m:ctrlPr>
                            <a:rPr lang="en-US"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𝒔</m:t>
                          </m:r>
                        </m:e>
                        <m:sub>
                          <m:r>
                            <a:rPr lang="en-US" altLang="zh-HK" b="1" i="1" smtClean="0">
                              <a:solidFill>
                                <a:srgbClr val="00B050"/>
                              </a:solidFill>
                              <a:latin typeface="Cambria Math" panose="02040503050406030204" pitchFamily="18" charset="0"/>
                            </a:rPr>
                            <m:t>𝟐𝟐</m:t>
                          </m:r>
                        </m:sub>
                      </m:sSub>
                      <m:r>
                        <a:rPr lang="en-US" altLang="zh-HK" b="1" i="1" smtClean="0">
                          <a:latin typeface="Cambria Math" panose="02040503050406030204" pitchFamily="18" charset="0"/>
                        </a:rPr>
                        <m:t>+…+</m:t>
                      </m:r>
                      <m:sSub>
                        <m:sSubPr>
                          <m:ctrlPr>
                            <a:rPr lang="en-US"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𝒔</m:t>
                          </m:r>
                        </m:e>
                        <m:sub>
                          <m:r>
                            <a:rPr lang="en-US" altLang="zh-HK" b="1" i="1" smtClean="0">
                              <a:solidFill>
                                <a:srgbClr val="0070C0"/>
                              </a:solidFill>
                              <a:latin typeface="Cambria Math" panose="02040503050406030204" pitchFamily="18" charset="0"/>
                            </a:rPr>
                            <m:t>𝟐</m:t>
                          </m:r>
                          <m:r>
                            <a:rPr lang="en-US" altLang="zh-HK" b="1" i="1" smtClean="0">
                              <a:solidFill>
                                <a:srgbClr val="0070C0"/>
                              </a:solidFill>
                              <a:latin typeface="Cambria Math" panose="02040503050406030204" pitchFamily="18" charset="0"/>
                            </a:rPr>
                            <m:t>𝒏</m:t>
                          </m:r>
                        </m:sub>
                      </m:sSub>
                    </m:oMath>
                  </m:oMathPara>
                </a14:m>
                <a:endParaRPr lang="zh-CN" altLang="en-US" b="1" dirty="0"/>
              </a:p>
            </p:txBody>
          </p:sp>
        </mc:Choice>
        <mc:Fallback>
          <p:sp>
            <p:nvSpPr>
              <p:cNvPr id="102" name="矩形 101"/>
              <p:cNvSpPr>
                <a:spLocks noRot="1" noChangeAspect="1" noMove="1" noResize="1" noEditPoints="1" noAdjustHandles="1" noChangeArrowheads="1" noChangeShapeType="1" noTextEdit="1"/>
              </p:cNvSpPr>
              <p:nvPr/>
            </p:nvSpPr>
            <p:spPr>
              <a:xfrm>
                <a:off x="4956906" y="1693031"/>
                <a:ext cx="2776466" cy="369332"/>
              </a:xfrm>
              <a:prstGeom prst="rect">
                <a:avLst/>
              </a:prstGeom>
              <a:blipFill rotWithShape="1">
                <a:blip r:embed="rId7"/>
                <a:stretch>
                  <a:fillRect l="-3" t="-33" r="1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矩形 102"/>
              <p:cNvSpPr/>
              <p:nvPr/>
            </p:nvSpPr>
            <p:spPr>
              <a:xfrm>
                <a:off x="8479484" y="1693031"/>
                <a:ext cx="280852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latin typeface="Cambria Math" panose="02040503050406030204" pitchFamily="18" charset="0"/>
                            </a:rPr>
                          </m:ctrlPr>
                        </m:sSubPr>
                        <m:e>
                          <m:r>
                            <a:rPr lang="en-US" altLang="zh-HK" b="1" i="1">
                              <a:latin typeface="Cambria Math" panose="02040503050406030204" pitchFamily="18" charset="0"/>
                            </a:rPr>
                            <m:t>𝒔</m:t>
                          </m:r>
                        </m:e>
                        <m:sub>
                          <m:r>
                            <a:rPr lang="en-US" altLang="zh-HK" b="1" i="1" smtClean="0">
                              <a:latin typeface="Cambria Math" panose="02040503050406030204" pitchFamily="18" charset="0"/>
                            </a:rPr>
                            <m:t>𝒏</m:t>
                          </m:r>
                        </m:sub>
                      </m:sSub>
                      <m:r>
                        <a:rPr lang="en-US" altLang="zh-HK" b="1" i="1" smtClean="0">
                          <a:latin typeface="Cambria Math" panose="02040503050406030204" pitchFamily="18" charset="0"/>
                        </a:rPr>
                        <m:t>=</m:t>
                      </m:r>
                      <m:sSub>
                        <m:sSubPr>
                          <m:ctrlPr>
                            <a:rPr lang="en-US"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𝒔</m:t>
                          </m:r>
                        </m:e>
                        <m:sub>
                          <m:r>
                            <a:rPr lang="en-US" altLang="zh-HK" b="1" i="1" smtClean="0">
                              <a:solidFill>
                                <a:srgbClr val="FF0000"/>
                              </a:solidFill>
                              <a:latin typeface="Cambria Math" panose="02040503050406030204" pitchFamily="18" charset="0"/>
                            </a:rPr>
                            <m:t>𝒏</m:t>
                          </m:r>
                          <m:r>
                            <a:rPr lang="en-US" altLang="zh-HK" b="1" i="1" smtClean="0">
                              <a:solidFill>
                                <a:srgbClr val="FF0000"/>
                              </a:solidFill>
                              <a:latin typeface="Cambria Math" panose="02040503050406030204" pitchFamily="18" charset="0"/>
                            </a:rPr>
                            <m:t>𝟏</m:t>
                          </m:r>
                        </m:sub>
                      </m:sSub>
                      <m:r>
                        <a:rPr lang="en-US" altLang="zh-HK" b="1" i="1" smtClean="0">
                          <a:latin typeface="Cambria Math" panose="02040503050406030204" pitchFamily="18" charset="0"/>
                        </a:rPr>
                        <m:t>+</m:t>
                      </m:r>
                      <m:sSub>
                        <m:sSubPr>
                          <m:ctrlPr>
                            <a:rPr lang="en-US"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𝒔</m:t>
                          </m:r>
                        </m:e>
                        <m:sub>
                          <m:r>
                            <a:rPr lang="en-US" altLang="zh-HK" b="1" i="1" smtClean="0">
                              <a:solidFill>
                                <a:srgbClr val="00B050"/>
                              </a:solidFill>
                              <a:latin typeface="Cambria Math" panose="02040503050406030204" pitchFamily="18" charset="0"/>
                            </a:rPr>
                            <m:t>𝒏</m:t>
                          </m:r>
                          <m:r>
                            <a:rPr lang="en-US" altLang="zh-HK" b="1" i="1" smtClean="0">
                              <a:solidFill>
                                <a:srgbClr val="00B050"/>
                              </a:solidFill>
                              <a:latin typeface="Cambria Math" panose="02040503050406030204" pitchFamily="18" charset="0"/>
                            </a:rPr>
                            <m:t>𝟐</m:t>
                          </m:r>
                        </m:sub>
                      </m:sSub>
                      <m:r>
                        <a:rPr lang="en-US" altLang="zh-HK" b="1" i="1" smtClean="0">
                          <a:latin typeface="Cambria Math" panose="02040503050406030204" pitchFamily="18" charset="0"/>
                        </a:rPr>
                        <m:t>+…+</m:t>
                      </m:r>
                      <m:sSub>
                        <m:sSubPr>
                          <m:ctrlPr>
                            <a:rPr lang="en-US"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𝒔</m:t>
                          </m:r>
                        </m:e>
                        <m:sub>
                          <m:r>
                            <a:rPr lang="en-US" altLang="zh-HK" b="1" i="1" smtClean="0">
                              <a:solidFill>
                                <a:srgbClr val="0070C0"/>
                              </a:solidFill>
                              <a:latin typeface="Cambria Math" panose="02040503050406030204" pitchFamily="18" charset="0"/>
                            </a:rPr>
                            <m:t>𝒏𝒏</m:t>
                          </m:r>
                        </m:sub>
                      </m:sSub>
                    </m:oMath>
                  </m:oMathPara>
                </a14:m>
                <a:endParaRPr lang="zh-CN" altLang="en-US" b="1" dirty="0"/>
              </a:p>
            </p:txBody>
          </p:sp>
        </mc:Choice>
        <mc:Fallback>
          <p:sp>
            <p:nvSpPr>
              <p:cNvPr id="103" name="矩形 102"/>
              <p:cNvSpPr>
                <a:spLocks noRot="1" noChangeAspect="1" noMove="1" noResize="1" noEditPoints="1" noAdjustHandles="1" noChangeArrowheads="1" noChangeShapeType="1" noTextEdit="1"/>
              </p:cNvSpPr>
              <p:nvPr/>
            </p:nvSpPr>
            <p:spPr>
              <a:xfrm>
                <a:off x="8479484" y="1693031"/>
                <a:ext cx="2808526" cy="369332"/>
              </a:xfrm>
              <a:prstGeom prst="rect">
                <a:avLst/>
              </a:prstGeom>
              <a:blipFill rotWithShape="1">
                <a:blip r:embed="rId8"/>
                <a:stretch>
                  <a:fillRect l="-12" t="-33" r="9"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矩形 107"/>
              <p:cNvSpPr/>
              <p:nvPr/>
            </p:nvSpPr>
            <p:spPr>
              <a:xfrm>
                <a:off x="5491509" y="2717815"/>
                <a:ext cx="170892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a:solidFill>
                                <a:srgbClr val="00B050"/>
                              </a:solidFill>
                              <a:latin typeface="Cambria Math" panose="02040503050406030204" pitchFamily="18" charset="0"/>
                            </a:rPr>
                          </m:ctrlPr>
                        </m:sSubPr>
                        <m:e>
                          <m:r>
                            <a:rPr lang="en-US" altLang="zh-HK" b="1" i="1">
                              <a:solidFill>
                                <a:srgbClr val="00B050"/>
                              </a:solidFill>
                              <a:latin typeface="Cambria Math" panose="02040503050406030204" pitchFamily="18" charset="0"/>
                            </a:rPr>
                            <m:t>𝒔</m:t>
                          </m:r>
                        </m:e>
                        <m:sub>
                          <m:r>
                            <a:rPr lang="en-US" altLang="zh-HK" b="1" i="1">
                              <a:solidFill>
                                <a:srgbClr val="00B050"/>
                              </a:solidFill>
                              <a:latin typeface="Cambria Math" panose="02040503050406030204" pitchFamily="18" charset="0"/>
                            </a:rPr>
                            <m:t>𝟏𝟐</m:t>
                          </m:r>
                        </m:sub>
                      </m:sSub>
                      <m:r>
                        <a:rPr lang="en-US" altLang="zh-HK" b="1" i="1" smtClean="0">
                          <a:solidFill>
                            <a:schemeClr val="tx1"/>
                          </a:solidFill>
                          <a:latin typeface="Cambria Math" panose="02040503050406030204" pitchFamily="18" charset="0"/>
                        </a:rPr>
                        <m:t>, </m:t>
                      </m:r>
                      <m:sSub>
                        <m:sSubPr>
                          <m:ctrlPr>
                            <a:rPr lang="en-US"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𝒔</m:t>
                          </m:r>
                        </m:e>
                        <m:sub>
                          <m:r>
                            <a:rPr lang="en-US" altLang="zh-HK" b="1" i="1" smtClean="0">
                              <a:solidFill>
                                <a:srgbClr val="00B050"/>
                              </a:solidFill>
                              <a:latin typeface="Cambria Math" panose="02040503050406030204" pitchFamily="18" charset="0"/>
                            </a:rPr>
                            <m:t>𝟐𝟐</m:t>
                          </m:r>
                        </m:sub>
                      </m:sSub>
                      <m:r>
                        <a:rPr lang="en-US" altLang="zh-HK" b="1" i="1" smtClean="0">
                          <a:solidFill>
                            <a:schemeClr val="tx1"/>
                          </a:solidFill>
                          <a:latin typeface="Cambria Math" panose="02040503050406030204" pitchFamily="18" charset="0"/>
                        </a:rPr>
                        <m:t>, …,</m:t>
                      </m:r>
                      <m:sSub>
                        <m:sSubPr>
                          <m:ctrlPr>
                            <a:rPr lang="en-US" altLang="zh-HK" b="1" i="1">
                              <a:solidFill>
                                <a:srgbClr val="00B050"/>
                              </a:solidFill>
                              <a:latin typeface="Cambria Math" panose="02040503050406030204" pitchFamily="18" charset="0"/>
                            </a:rPr>
                          </m:ctrlPr>
                        </m:sSubPr>
                        <m:e>
                          <m:r>
                            <a:rPr lang="en-US" altLang="zh-HK" b="1" i="1">
                              <a:solidFill>
                                <a:srgbClr val="00B050"/>
                              </a:solidFill>
                              <a:latin typeface="Cambria Math" panose="02040503050406030204" pitchFamily="18" charset="0"/>
                            </a:rPr>
                            <m:t>𝒔</m:t>
                          </m:r>
                        </m:e>
                        <m:sub>
                          <m:r>
                            <a:rPr lang="en-US" altLang="zh-HK" b="1" i="1">
                              <a:solidFill>
                                <a:srgbClr val="00B050"/>
                              </a:solidFill>
                              <a:latin typeface="Cambria Math" panose="02040503050406030204" pitchFamily="18" charset="0"/>
                            </a:rPr>
                            <m:t>𝒏</m:t>
                          </m:r>
                          <m:r>
                            <a:rPr lang="en-US" altLang="zh-HK" b="1" i="1">
                              <a:solidFill>
                                <a:srgbClr val="00B050"/>
                              </a:solidFill>
                              <a:latin typeface="Cambria Math" panose="02040503050406030204" pitchFamily="18" charset="0"/>
                            </a:rPr>
                            <m:t>𝟐</m:t>
                          </m:r>
                        </m:sub>
                      </m:sSub>
                    </m:oMath>
                  </m:oMathPara>
                </a14:m>
                <a:endParaRPr lang="zh-CN" altLang="en-US" b="1" i="1" dirty="0">
                  <a:solidFill>
                    <a:srgbClr val="00B050"/>
                  </a:solidFill>
                  <a:latin typeface="Cambria Math" panose="02040503050406030204" pitchFamily="18" charset="0"/>
                </a:endParaRPr>
              </a:p>
            </p:txBody>
          </p:sp>
        </mc:Choice>
        <mc:Fallback>
          <p:sp>
            <p:nvSpPr>
              <p:cNvPr id="108" name="矩形 107"/>
              <p:cNvSpPr>
                <a:spLocks noRot="1" noChangeAspect="1" noMove="1" noResize="1" noEditPoints="1" noAdjustHandles="1" noChangeArrowheads="1" noChangeShapeType="1" noTextEdit="1"/>
              </p:cNvSpPr>
              <p:nvPr/>
            </p:nvSpPr>
            <p:spPr>
              <a:xfrm>
                <a:off x="5491509" y="2717815"/>
                <a:ext cx="1708929" cy="369332"/>
              </a:xfrm>
              <a:prstGeom prst="rect">
                <a:avLst/>
              </a:prstGeom>
              <a:blipFill rotWithShape="1">
                <a:blip r:embed="rId9"/>
                <a:stretch>
                  <a:fillRect l="-2" t="-4" r="10"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 name="矩形 108"/>
              <p:cNvSpPr/>
              <p:nvPr/>
            </p:nvSpPr>
            <p:spPr>
              <a:xfrm>
                <a:off x="9016948" y="2717815"/>
                <a:ext cx="173297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a:solidFill>
                                <a:srgbClr val="0070C0"/>
                              </a:solidFill>
                              <a:latin typeface="Cambria Math" panose="02040503050406030204" pitchFamily="18" charset="0"/>
                            </a:rPr>
                          </m:ctrlPr>
                        </m:sSubPr>
                        <m:e>
                          <m:r>
                            <a:rPr lang="en-US" altLang="zh-HK" b="1" i="1">
                              <a:solidFill>
                                <a:srgbClr val="0070C0"/>
                              </a:solidFill>
                              <a:latin typeface="Cambria Math" panose="02040503050406030204" pitchFamily="18" charset="0"/>
                            </a:rPr>
                            <m:t>𝒔</m:t>
                          </m:r>
                        </m:e>
                        <m:sub>
                          <m:r>
                            <a:rPr lang="en-US" altLang="zh-HK" b="1" i="1">
                              <a:solidFill>
                                <a:srgbClr val="0070C0"/>
                              </a:solidFill>
                              <a:latin typeface="Cambria Math" panose="02040503050406030204" pitchFamily="18" charset="0"/>
                            </a:rPr>
                            <m:t>𝟏</m:t>
                          </m:r>
                          <m:r>
                            <a:rPr lang="en-US" altLang="zh-HK" b="1" i="1">
                              <a:solidFill>
                                <a:srgbClr val="0070C0"/>
                              </a:solidFill>
                              <a:latin typeface="Cambria Math" panose="02040503050406030204" pitchFamily="18" charset="0"/>
                            </a:rPr>
                            <m:t>𝒏</m:t>
                          </m:r>
                        </m:sub>
                      </m:sSub>
                      <m:r>
                        <a:rPr lang="en-US" altLang="zh-HK" b="1" i="1" smtClean="0">
                          <a:solidFill>
                            <a:schemeClr val="tx1"/>
                          </a:solidFill>
                          <a:latin typeface="Cambria Math" panose="02040503050406030204" pitchFamily="18" charset="0"/>
                        </a:rPr>
                        <m:t>, </m:t>
                      </m:r>
                      <m:sSub>
                        <m:sSubPr>
                          <m:ctrlPr>
                            <a:rPr lang="en-US" altLang="zh-HK" b="1" i="1">
                              <a:solidFill>
                                <a:srgbClr val="0070C0"/>
                              </a:solidFill>
                              <a:latin typeface="Cambria Math" panose="02040503050406030204" pitchFamily="18" charset="0"/>
                            </a:rPr>
                          </m:ctrlPr>
                        </m:sSubPr>
                        <m:e>
                          <m:r>
                            <a:rPr lang="en-US" altLang="zh-HK" b="1" i="1">
                              <a:solidFill>
                                <a:srgbClr val="0070C0"/>
                              </a:solidFill>
                              <a:latin typeface="Cambria Math" panose="02040503050406030204" pitchFamily="18" charset="0"/>
                            </a:rPr>
                            <m:t>𝒔</m:t>
                          </m:r>
                        </m:e>
                        <m:sub>
                          <m:r>
                            <a:rPr lang="en-US" altLang="zh-HK" b="1" i="1">
                              <a:solidFill>
                                <a:srgbClr val="0070C0"/>
                              </a:solidFill>
                              <a:latin typeface="Cambria Math" panose="02040503050406030204" pitchFamily="18" charset="0"/>
                            </a:rPr>
                            <m:t>𝟐</m:t>
                          </m:r>
                          <m:r>
                            <a:rPr lang="en-US" altLang="zh-HK" b="1" i="1">
                              <a:solidFill>
                                <a:srgbClr val="0070C0"/>
                              </a:solidFill>
                              <a:latin typeface="Cambria Math" panose="02040503050406030204" pitchFamily="18" charset="0"/>
                            </a:rPr>
                            <m:t>𝒏</m:t>
                          </m:r>
                        </m:sub>
                      </m:sSub>
                      <m:r>
                        <a:rPr lang="en-US" altLang="zh-HK" b="1" i="1" smtClean="0">
                          <a:solidFill>
                            <a:schemeClr val="tx1"/>
                          </a:solidFill>
                          <a:latin typeface="Cambria Math" panose="02040503050406030204" pitchFamily="18" charset="0"/>
                        </a:rPr>
                        <m:t>, …,</m:t>
                      </m:r>
                      <m:sSub>
                        <m:sSubPr>
                          <m:ctrlPr>
                            <a:rPr lang="en-US"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𝒔</m:t>
                          </m:r>
                        </m:e>
                        <m:sub>
                          <m:r>
                            <a:rPr lang="en-US" altLang="zh-HK" b="1" i="1" smtClean="0">
                              <a:solidFill>
                                <a:srgbClr val="0070C0"/>
                              </a:solidFill>
                              <a:latin typeface="Cambria Math" panose="02040503050406030204" pitchFamily="18" charset="0"/>
                            </a:rPr>
                            <m:t>𝒏𝒏</m:t>
                          </m:r>
                        </m:sub>
                      </m:sSub>
                    </m:oMath>
                  </m:oMathPara>
                </a14:m>
                <a:endParaRPr lang="zh-CN" altLang="en-US" b="1" dirty="0">
                  <a:solidFill>
                    <a:schemeClr val="tx1"/>
                  </a:solidFill>
                </a:endParaRPr>
              </a:p>
            </p:txBody>
          </p:sp>
        </mc:Choice>
        <mc:Fallback>
          <p:sp>
            <p:nvSpPr>
              <p:cNvPr id="109" name="矩形 108"/>
              <p:cNvSpPr>
                <a:spLocks noRot="1" noChangeAspect="1" noMove="1" noResize="1" noEditPoints="1" noAdjustHandles="1" noChangeArrowheads="1" noChangeShapeType="1" noTextEdit="1"/>
              </p:cNvSpPr>
              <p:nvPr/>
            </p:nvSpPr>
            <p:spPr>
              <a:xfrm>
                <a:off x="9016948" y="2717815"/>
                <a:ext cx="1732974" cy="369332"/>
              </a:xfrm>
              <a:prstGeom prst="rect">
                <a:avLst/>
              </a:prstGeom>
              <a:blipFill rotWithShape="1">
                <a:blip r:embed="rId10"/>
                <a:stretch>
                  <a:fillRect l="-34" t="-4" b="112"/>
                </a:stretch>
              </a:blipFill>
            </p:spPr>
            <p:txBody>
              <a:bodyPr/>
              <a:lstStyle/>
              <a:p>
                <a:r>
                  <a:rPr lang="zh-CN" altLang="en-US">
                    <a:noFill/>
                  </a:rPr>
                  <a:t> </a:t>
                </a:r>
              </a:p>
            </p:txBody>
          </p:sp>
        </mc:Fallback>
      </mc:AlternateContent>
      <p:cxnSp>
        <p:nvCxnSpPr>
          <p:cNvPr id="119" name="直接箭头连接符 118"/>
          <p:cNvCxnSpPr>
            <a:stCxn id="85" idx="2"/>
            <a:endCxn id="66" idx="0"/>
          </p:cNvCxnSpPr>
          <p:nvPr/>
        </p:nvCxnSpPr>
        <p:spPr bwMode="auto">
          <a:xfrm flipH="1">
            <a:off x="2820534" y="2062363"/>
            <a:ext cx="2026"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p:cNvCxnSpPr>
            <a:stCxn id="85" idx="2"/>
            <a:endCxn id="108" idx="0"/>
          </p:cNvCxnSpPr>
          <p:nvPr/>
        </p:nvCxnSpPr>
        <p:spPr bwMode="auto">
          <a:xfrm>
            <a:off x="2822560" y="2062363"/>
            <a:ext cx="3523414"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124"/>
          <p:cNvCxnSpPr>
            <a:stCxn id="85" idx="2"/>
            <a:endCxn id="109" idx="0"/>
          </p:cNvCxnSpPr>
          <p:nvPr/>
        </p:nvCxnSpPr>
        <p:spPr bwMode="auto">
          <a:xfrm>
            <a:off x="2822560" y="2062363"/>
            <a:ext cx="7060875"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箭头连接符 127"/>
          <p:cNvCxnSpPr>
            <a:stCxn id="102" idx="2"/>
            <a:endCxn id="108" idx="0"/>
          </p:cNvCxnSpPr>
          <p:nvPr/>
        </p:nvCxnSpPr>
        <p:spPr bwMode="auto">
          <a:xfrm>
            <a:off x="6345139" y="2062363"/>
            <a:ext cx="835"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接箭头连接符 130"/>
          <p:cNvCxnSpPr>
            <a:stCxn id="102" idx="2"/>
            <a:endCxn id="66" idx="0"/>
          </p:cNvCxnSpPr>
          <p:nvPr/>
        </p:nvCxnSpPr>
        <p:spPr bwMode="auto">
          <a:xfrm flipH="1">
            <a:off x="2820534" y="2062363"/>
            <a:ext cx="3524605"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箭头连接符 133"/>
          <p:cNvCxnSpPr>
            <a:stCxn id="102" idx="2"/>
            <a:endCxn id="109" idx="0"/>
          </p:cNvCxnSpPr>
          <p:nvPr/>
        </p:nvCxnSpPr>
        <p:spPr bwMode="auto">
          <a:xfrm>
            <a:off x="6345139" y="2062363"/>
            <a:ext cx="3538296"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箭头连接符 138"/>
          <p:cNvCxnSpPr>
            <a:stCxn id="103" idx="2"/>
            <a:endCxn id="66" idx="0"/>
          </p:cNvCxnSpPr>
          <p:nvPr/>
        </p:nvCxnSpPr>
        <p:spPr bwMode="auto">
          <a:xfrm flipH="1">
            <a:off x="2820534" y="2062363"/>
            <a:ext cx="7063213"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箭头连接符 141"/>
          <p:cNvCxnSpPr>
            <a:stCxn id="103" idx="2"/>
            <a:endCxn id="108" idx="0"/>
          </p:cNvCxnSpPr>
          <p:nvPr/>
        </p:nvCxnSpPr>
        <p:spPr bwMode="auto">
          <a:xfrm flipH="1">
            <a:off x="6345974" y="2062363"/>
            <a:ext cx="3537773" cy="65545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箭头连接符 144"/>
          <p:cNvCxnSpPr>
            <a:stCxn id="103" idx="2"/>
            <a:endCxn id="109" idx="0"/>
          </p:cNvCxnSpPr>
          <p:nvPr/>
        </p:nvCxnSpPr>
        <p:spPr bwMode="auto">
          <a:xfrm flipH="1">
            <a:off x="9883435" y="2062363"/>
            <a:ext cx="312" cy="65545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矩形 147"/>
          <p:cNvSpPr/>
          <p:nvPr/>
        </p:nvSpPr>
        <p:spPr>
          <a:xfrm>
            <a:off x="402022" y="1705731"/>
            <a:ext cx="433188" cy="1431891"/>
          </a:xfrm>
          <a:prstGeom prst="rect">
            <a:avLst/>
          </a:prstGeom>
          <a:solidFill>
            <a:schemeClr val="bg1">
              <a:lumMod val="95000"/>
            </a:schemeClr>
          </a:solidFill>
          <a:ln w="12700" cap="flat" cmpd="sng" algn="ctr">
            <a:solidFill>
              <a:schemeClr val="tx1"/>
            </a:solidFill>
            <a:prstDash val="solid"/>
          </a:ln>
          <a:effectLst>
            <a:outerShdw blurRad="101600" dist="63500" dir="8100000" algn="tr" rotWithShape="0">
              <a:schemeClr val="bg1">
                <a:lumMod val="50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noProof="0" dirty="0">
                <a:latin typeface="微软雅黑" panose="020B0503020204020204" pitchFamily="34" charset="-122"/>
                <a:ea typeface="微软雅黑" panose="020B0503020204020204" pitchFamily="34" charset="-122"/>
              </a:rPr>
              <a:t>秘密分配</a:t>
            </a:r>
            <a:endPar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50" name="矩形 149"/>
          <p:cNvSpPr/>
          <p:nvPr/>
        </p:nvSpPr>
        <p:spPr bwMode="auto">
          <a:xfrm>
            <a:off x="1084729" y="3571603"/>
            <a:ext cx="10520820" cy="923399"/>
          </a:xfrm>
          <a:prstGeom prst="rect">
            <a:avLst/>
          </a:prstGeom>
          <a:noFill/>
          <a:ln w="9525" cap="flat" cmpd="sng" algn="ctr">
            <a:solidFill>
              <a:srgbClr val="7D130C"/>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l" defTabSz="914400">
              <a:buClrTx/>
              <a:buSzTx/>
            </a:pPr>
            <a:endParaRPr lang="zh-CN" altLang="en-US" sz="1800">
              <a:ln>
                <a:noFill/>
              </a:ln>
              <a:effectLst/>
              <a:sym typeface="+mn-ea"/>
            </a:endParaRPr>
          </a:p>
        </p:txBody>
      </p:sp>
      <p:sp>
        <p:nvSpPr>
          <p:cNvPr id="151" name="矩形 150"/>
          <p:cNvSpPr/>
          <p:nvPr/>
        </p:nvSpPr>
        <p:spPr>
          <a:xfrm>
            <a:off x="402022" y="3594391"/>
            <a:ext cx="433188" cy="900611"/>
          </a:xfrm>
          <a:prstGeom prst="rect">
            <a:avLst/>
          </a:prstGeom>
          <a:solidFill>
            <a:srgbClr val="7D130C">
              <a:alpha val="55000"/>
            </a:srgbClr>
          </a:solidFill>
          <a:ln w="12700" cap="flat" cmpd="sng" algn="ctr">
            <a:solidFill>
              <a:srgbClr val="7D130C"/>
            </a:solidFill>
            <a:prstDash val="solid"/>
          </a:ln>
          <a:effectLst>
            <a:outerShdw blurRad="101600" dist="63500" dir="8100000" algn="tr" rotWithShape="0">
              <a:srgbClr val="7D130C">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dirty="0">
                <a:solidFill>
                  <a:schemeClr val="bg1"/>
                </a:solidFill>
                <a:latin typeface="微软雅黑" panose="020B0503020204020204" pitchFamily="34" charset="-122"/>
                <a:ea typeface="微软雅黑" panose="020B0503020204020204" pitchFamily="34" charset="-122"/>
              </a:rPr>
              <a:t>计算</a:t>
            </a:r>
            <a:endParaRPr kumimoji="0" lang="zh-CN" altLang="en-US" sz="1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52" name="矩形 151"/>
          <p:cNvSpPr/>
          <p:nvPr/>
        </p:nvSpPr>
        <p:spPr>
          <a:xfrm>
            <a:off x="1084729" y="3867181"/>
            <a:ext cx="10520820" cy="369332"/>
          </a:xfrm>
          <a:prstGeom prst="rect">
            <a:avLst/>
          </a:prstGeom>
        </p:spPr>
        <p:txBody>
          <a:bodyPr wrap="square">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各个参与方基于秘密份额进行计算，得到</a:t>
            </a:r>
            <a:r>
              <a:rPr lang="zh-CN" altLang="en-US" b="1" dirty="0">
                <a:solidFill>
                  <a:schemeClr val="tx1"/>
                </a:solidFill>
                <a:latin typeface="微软雅黑" panose="020B0503020204020204" pitchFamily="34" charset="-122"/>
                <a:ea typeface="微软雅黑" panose="020B0503020204020204" pitchFamily="34" charset="-122"/>
              </a:rPr>
              <a:t>结果的秘密份额</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49" name="下箭头 148"/>
          <p:cNvSpPr/>
          <p:nvPr/>
        </p:nvSpPr>
        <p:spPr bwMode="auto">
          <a:xfrm>
            <a:off x="2748625" y="3148843"/>
            <a:ext cx="238565" cy="407585"/>
          </a:xfrm>
          <a:prstGeom prst="down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4" name="下箭头 153"/>
          <p:cNvSpPr/>
          <p:nvPr/>
        </p:nvSpPr>
        <p:spPr bwMode="auto">
          <a:xfrm>
            <a:off x="6250616" y="3141171"/>
            <a:ext cx="238565" cy="407585"/>
          </a:xfrm>
          <a:prstGeom prst="down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5" name="下箭头 154"/>
          <p:cNvSpPr/>
          <p:nvPr/>
        </p:nvSpPr>
        <p:spPr bwMode="auto">
          <a:xfrm>
            <a:off x="9834389" y="3147465"/>
            <a:ext cx="238565" cy="407585"/>
          </a:xfrm>
          <a:prstGeom prst="down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59" name="矩形 158"/>
              <p:cNvSpPr/>
              <p:nvPr/>
            </p:nvSpPr>
            <p:spPr>
              <a:xfrm>
                <a:off x="8008510" y="5175087"/>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159" name="矩形 158"/>
              <p:cNvSpPr>
                <a:spLocks noRot="1" noChangeAspect="1" noMove="1" noResize="1" noEditPoints="1" noAdjustHandles="1" noChangeArrowheads="1" noChangeShapeType="1" noTextEdit="1"/>
              </p:cNvSpPr>
              <p:nvPr/>
            </p:nvSpPr>
            <p:spPr>
              <a:xfrm>
                <a:off x="8008510" y="5175087"/>
                <a:ext cx="421910" cy="369332"/>
              </a:xfrm>
              <a:prstGeom prst="rect">
                <a:avLst/>
              </a:prstGeom>
              <a:blipFill rotWithShape="1">
                <a:blip r:embed="rId4"/>
                <a:stretch>
                  <a:fillRect l="-124" t="-128" r="38" b="63"/>
                </a:stretch>
              </a:blipFill>
            </p:spPr>
            <p:txBody>
              <a:bodyPr/>
              <a:lstStyle/>
              <a:p>
                <a:r>
                  <a:rPr lang="zh-CN" altLang="en-US">
                    <a:noFill/>
                  </a:rPr>
                  <a:t> </a:t>
                </a:r>
              </a:p>
            </p:txBody>
          </p:sp>
        </mc:Fallback>
      </mc:AlternateContent>
      <p:sp>
        <p:nvSpPr>
          <p:cNvPr id="160" name="矩形 159"/>
          <p:cNvSpPr/>
          <p:nvPr/>
        </p:nvSpPr>
        <p:spPr bwMode="auto">
          <a:xfrm>
            <a:off x="1084729" y="4917526"/>
            <a:ext cx="10520820" cy="1431892"/>
          </a:xfrm>
          <a:prstGeom prst="rect">
            <a:avLst/>
          </a:prstGeom>
          <a:noFill/>
          <a:ln w="9525"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61" name="矩形 160"/>
          <p:cNvSpPr/>
          <p:nvPr/>
        </p:nvSpPr>
        <p:spPr>
          <a:xfrm>
            <a:off x="400615" y="4902338"/>
            <a:ext cx="433188" cy="1431891"/>
          </a:xfrm>
          <a:prstGeom prst="rect">
            <a:avLst/>
          </a:prstGeom>
          <a:solidFill>
            <a:srgbClr val="00417D">
              <a:alpha val="55000"/>
            </a:srgbClr>
          </a:solidFill>
          <a:ln w="12700" cap="flat" cmpd="sng" algn="ctr">
            <a:solidFill>
              <a:srgbClr val="00417D"/>
            </a:solidFill>
            <a:prstDash val="solid"/>
          </a:ln>
          <a:effectLst>
            <a:outerShdw blurRad="101600" dist="63500" dir="8100000" algn="tr" rotWithShape="0">
              <a:srgbClr val="004178">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dirty="0">
                <a:solidFill>
                  <a:schemeClr val="bg1"/>
                </a:solidFill>
                <a:latin typeface="微软雅黑" panose="020B0503020204020204" pitchFamily="34" charset="-122"/>
                <a:ea typeface="微软雅黑" panose="020B0503020204020204" pitchFamily="34" charset="-122"/>
              </a:rPr>
              <a:t>秘密重构</a:t>
            </a:r>
            <a:endParaRPr kumimoji="0" lang="zh-CN" altLang="en-US" sz="1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2" name="下箭头 161"/>
          <p:cNvSpPr/>
          <p:nvPr/>
        </p:nvSpPr>
        <p:spPr bwMode="auto">
          <a:xfrm>
            <a:off x="2748625" y="4502425"/>
            <a:ext cx="238565" cy="40758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3" name="下箭头 162"/>
          <p:cNvSpPr/>
          <p:nvPr/>
        </p:nvSpPr>
        <p:spPr bwMode="auto">
          <a:xfrm>
            <a:off x="6250616" y="4494753"/>
            <a:ext cx="238565" cy="40758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4" name="下箭头 163"/>
          <p:cNvSpPr/>
          <p:nvPr/>
        </p:nvSpPr>
        <p:spPr bwMode="auto">
          <a:xfrm>
            <a:off x="9834389" y="4501047"/>
            <a:ext cx="238565" cy="40758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53" name="矩形 152"/>
              <p:cNvSpPr/>
              <p:nvPr/>
            </p:nvSpPr>
            <p:spPr>
              <a:xfrm>
                <a:off x="2580039" y="4896624"/>
                <a:ext cx="49718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𝒚</m:t>
                          </m:r>
                        </m:e>
                        <m:sub>
                          <m:r>
                            <a:rPr lang="en-US" altLang="zh-HK" b="1">
                              <a:solidFill>
                                <a:srgbClr val="FF0000"/>
                              </a:solidFill>
                              <a:latin typeface="Cambria Math" panose="02040503050406030204" pitchFamily="18" charset="0"/>
                            </a:rPr>
                            <m:t>𝟏</m:t>
                          </m:r>
                        </m:sub>
                      </m:sSub>
                    </m:oMath>
                  </m:oMathPara>
                </a14:m>
                <a:endParaRPr lang="zh-CN" altLang="en-US" dirty="0"/>
              </a:p>
            </p:txBody>
          </p:sp>
        </mc:Choice>
        <mc:Fallback>
          <p:sp>
            <p:nvSpPr>
              <p:cNvPr id="153" name="矩形 152"/>
              <p:cNvSpPr>
                <a:spLocks noRot="1" noChangeAspect="1" noMove="1" noResize="1" noEditPoints="1" noAdjustHandles="1" noChangeArrowheads="1" noChangeShapeType="1" noTextEdit="1"/>
              </p:cNvSpPr>
              <p:nvPr/>
            </p:nvSpPr>
            <p:spPr>
              <a:xfrm>
                <a:off x="2580039" y="4896624"/>
                <a:ext cx="497187" cy="369332"/>
              </a:xfrm>
              <a:prstGeom prst="rect">
                <a:avLst/>
              </a:prstGeom>
              <a:blipFill rotWithShape="1">
                <a:blip r:embed="rId11"/>
                <a:stretch>
                  <a:fillRect l="-7" t="-38" r="3"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6" name="矩形 165"/>
              <p:cNvSpPr/>
              <p:nvPr/>
            </p:nvSpPr>
            <p:spPr>
              <a:xfrm>
                <a:off x="6131644" y="4917526"/>
                <a:ext cx="49718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𝒚</m:t>
                          </m:r>
                        </m:e>
                        <m:sub>
                          <m:r>
                            <a:rPr lang="en-US" altLang="zh-HK" b="1" i="0" smtClean="0">
                              <a:solidFill>
                                <a:srgbClr val="00B050"/>
                              </a:solidFill>
                              <a:latin typeface="Cambria Math" panose="02040503050406030204" pitchFamily="18" charset="0"/>
                            </a:rPr>
                            <m:t>𝟐</m:t>
                          </m:r>
                        </m:sub>
                      </m:sSub>
                    </m:oMath>
                  </m:oMathPara>
                </a14:m>
                <a:endParaRPr lang="zh-CN" altLang="en-US" dirty="0">
                  <a:solidFill>
                    <a:srgbClr val="00B050"/>
                  </a:solidFill>
                </a:endParaRPr>
              </a:p>
            </p:txBody>
          </p:sp>
        </mc:Choice>
        <mc:Fallback>
          <p:sp>
            <p:nvSpPr>
              <p:cNvPr id="166" name="矩形 165"/>
              <p:cNvSpPr>
                <a:spLocks noRot="1" noChangeAspect="1" noMove="1" noResize="1" noEditPoints="1" noAdjustHandles="1" noChangeArrowheads="1" noChangeShapeType="1" noTextEdit="1"/>
              </p:cNvSpPr>
              <p:nvPr/>
            </p:nvSpPr>
            <p:spPr>
              <a:xfrm>
                <a:off x="6131644" y="4917526"/>
                <a:ext cx="497187" cy="369332"/>
              </a:xfrm>
              <a:prstGeom prst="rect">
                <a:avLst/>
              </a:prstGeom>
              <a:blipFill rotWithShape="1">
                <a:blip r:embed="rId12"/>
                <a:stretch>
                  <a:fillRect l="-17" t="-23" r="13"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矩形 166"/>
              <p:cNvSpPr/>
              <p:nvPr/>
            </p:nvSpPr>
            <p:spPr>
              <a:xfrm>
                <a:off x="9752413" y="4908467"/>
                <a:ext cx="5052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𝒚</m:t>
                          </m:r>
                        </m:e>
                        <m:sub>
                          <m:r>
                            <a:rPr lang="en-US" altLang="zh-HK" b="1" i="1" smtClean="0">
                              <a:solidFill>
                                <a:srgbClr val="0070C0"/>
                              </a:solidFill>
                              <a:latin typeface="Cambria Math" panose="02040503050406030204" pitchFamily="18" charset="0"/>
                            </a:rPr>
                            <m:t>𝒏</m:t>
                          </m:r>
                        </m:sub>
                      </m:sSub>
                    </m:oMath>
                  </m:oMathPara>
                </a14:m>
                <a:endParaRPr lang="zh-CN" altLang="en-US" dirty="0">
                  <a:solidFill>
                    <a:srgbClr val="0070C0"/>
                  </a:solidFill>
                </a:endParaRPr>
              </a:p>
            </p:txBody>
          </p:sp>
        </mc:Choice>
        <mc:Fallback>
          <p:sp>
            <p:nvSpPr>
              <p:cNvPr id="167" name="矩形 166"/>
              <p:cNvSpPr>
                <a:spLocks noRot="1" noChangeAspect="1" noMove="1" noResize="1" noEditPoints="1" noAdjustHandles="1" noChangeArrowheads="1" noChangeShapeType="1" noTextEdit="1"/>
              </p:cNvSpPr>
              <p:nvPr/>
            </p:nvSpPr>
            <p:spPr>
              <a:xfrm>
                <a:off x="9752413" y="4908467"/>
                <a:ext cx="505203" cy="369332"/>
              </a:xfrm>
              <a:prstGeom prst="rect">
                <a:avLst/>
              </a:prstGeom>
              <a:blipFill rotWithShape="1">
                <a:blip r:embed="rId13"/>
                <a:stretch>
                  <a:fillRect l="-16" t="-149" r="91" b="85"/>
                </a:stretch>
              </a:blipFill>
            </p:spPr>
            <p:txBody>
              <a:bodyPr/>
              <a:lstStyle/>
              <a:p>
                <a:r>
                  <a:rPr lang="zh-CN" altLang="en-US">
                    <a:noFill/>
                  </a:rPr>
                  <a:t> </a:t>
                </a:r>
              </a:p>
            </p:txBody>
          </p:sp>
        </mc:Fallback>
      </mc:AlternateContent>
      <p:cxnSp>
        <p:nvCxnSpPr>
          <p:cNvPr id="168" name="直接箭头连接符 167"/>
          <p:cNvCxnSpPr/>
          <p:nvPr/>
        </p:nvCxnSpPr>
        <p:spPr bwMode="auto">
          <a:xfrm>
            <a:off x="2793534" y="5459506"/>
            <a:ext cx="3551605"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箭头连接符 170"/>
          <p:cNvCxnSpPr/>
          <p:nvPr/>
        </p:nvCxnSpPr>
        <p:spPr bwMode="auto">
          <a:xfrm>
            <a:off x="6489181" y="5459506"/>
            <a:ext cx="3551605"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直接箭头连接符 173"/>
          <p:cNvCxnSpPr/>
          <p:nvPr/>
        </p:nvCxnSpPr>
        <p:spPr bwMode="auto">
          <a:xfrm flipV="1">
            <a:off x="2793532" y="5818096"/>
            <a:ext cx="7247254"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 name="矩形 175"/>
          <p:cNvSpPr/>
          <p:nvPr/>
        </p:nvSpPr>
        <p:spPr>
          <a:xfrm>
            <a:off x="5208494" y="5460512"/>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各参与方分享秘密份额</a:t>
            </a:r>
            <a:endParaRPr lang="zh-CN" altLang="en-US" dirty="0"/>
          </a:p>
        </p:txBody>
      </p:sp>
      <mc:AlternateContent xmlns:mc="http://schemas.openxmlformats.org/markup-compatibility/2006">
        <mc:Choice xmlns:a14="http://schemas.microsoft.com/office/drawing/2010/main" Requires="a14">
          <p:sp>
            <p:nvSpPr>
              <p:cNvPr id="178" name="矩形 177"/>
              <p:cNvSpPr/>
              <p:nvPr/>
            </p:nvSpPr>
            <p:spPr>
              <a:xfrm>
                <a:off x="1084729" y="5971056"/>
                <a:ext cx="10520820"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各参与方基于结果秘密份额重构计算结果：</a:t>
                </a:r>
                <a14:m>
                  <m:oMath xmlns:m="http://schemas.openxmlformats.org/officeDocument/2006/math">
                    <m:sSub>
                      <m:sSubPr>
                        <m:ctrlPr>
                          <a:rPr lang="zh-TW" altLang="zh-HK" b="1" i="1" smtClean="0">
                            <a:latin typeface="Cambria Math" panose="02040503050406030204" pitchFamily="18" charset="0"/>
                          </a:rPr>
                        </m:ctrlPr>
                      </m:sSubPr>
                      <m:e>
                        <m:r>
                          <a:rPr lang="en-US" altLang="zh-TW" b="1" i="1" smtClean="0">
                            <a:latin typeface="Cambria Math" panose="02040503050406030204" pitchFamily="18" charset="0"/>
                          </a:rPr>
                          <m:t>𝒇</m:t>
                        </m:r>
                        <m:r>
                          <a:rPr lang="en-US" altLang="zh-TW" b="1" i="1" smtClean="0">
                            <a:latin typeface="Cambria Math" panose="02040503050406030204" pitchFamily="18" charset="0"/>
                          </a:rPr>
                          <m:t>(</m:t>
                        </m:r>
                        <m:r>
                          <a:rPr lang="en-US" altLang="zh-HK" b="1" i="1">
                            <a:latin typeface="Cambria Math" panose="02040503050406030204" pitchFamily="18" charset="0"/>
                          </a:rPr>
                          <m:t>𝒔</m:t>
                        </m:r>
                      </m:e>
                      <m:sub>
                        <m:r>
                          <a:rPr lang="en-US" altLang="zh-HK" b="1" i="1">
                            <a:latin typeface="Cambria Math" panose="02040503050406030204" pitchFamily="18" charset="0"/>
                          </a:rPr>
                          <m:t>𝟏</m:t>
                        </m:r>
                      </m:sub>
                    </m:sSub>
                    <m:r>
                      <a:rPr lang="en-US" altLang="zh-HK" b="1" i="1" smtClean="0">
                        <a:latin typeface="Cambria Math" panose="02040503050406030204" pitchFamily="18" charset="0"/>
                      </a:rPr>
                      <m:t>,</m:t>
                    </m:r>
                    <m:sSub>
                      <m:sSubPr>
                        <m:ctrlPr>
                          <a:rPr lang="en-US" altLang="zh-HK" b="1" i="1" smtClean="0">
                            <a:latin typeface="Cambria Math" panose="02040503050406030204" pitchFamily="18" charset="0"/>
                          </a:rPr>
                        </m:ctrlPr>
                      </m:sSubPr>
                      <m:e>
                        <m:r>
                          <a:rPr lang="en-US" altLang="zh-HK" b="1" i="1" smtClean="0">
                            <a:latin typeface="Cambria Math" panose="02040503050406030204" pitchFamily="18" charset="0"/>
                          </a:rPr>
                          <m:t>𝒔</m:t>
                        </m:r>
                      </m:e>
                      <m:sub>
                        <m:r>
                          <a:rPr lang="en-US" altLang="zh-HK" b="1" i="1" smtClean="0">
                            <a:latin typeface="Cambria Math" panose="02040503050406030204" pitchFamily="18" charset="0"/>
                          </a:rPr>
                          <m:t>𝟐</m:t>
                        </m:r>
                      </m:sub>
                    </m:sSub>
                    <m:r>
                      <a:rPr lang="en-US" altLang="zh-HK" b="1" i="1" smtClean="0">
                        <a:latin typeface="Cambria Math" panose="02040503050406030204" pitchFamily="18" charset="0"/>
                      </a:rPr>
                      <m:t>,…,</m:t>
                    </m:r>
                    <m:sSub>
                      <m:sSubPr>
                        <m:ctrlPr>
                          <a:rPr lang="en-US" altLang="zh-HK" b="1" i="1" smtClean="0">
                            <a:latin typeface="Cambria Math" panose="02040503050406030204" pitchFamily="18" charset="0"/>
                          </a:rPr>
                        </m:ctrlPr>
                      </m:sSubPr>
                      <m:e>
                        <m:r>
                          <a:rPr lang="en-US" altLang="zh-HK" b="1" i="1" smtClean="0">
                            <a:latin typeface="Cambria Math" panose="02040503050406030204" pitchFamily="18" charset="0"/>
                          </a:rPr>
                          <m:t>𝒔</m:t>
                        </m:r>
                      </m:e>
                      <m:sub>
                        <m:r>
                          <a:rPr lang="en-US" altLang="zh-HK" b="1" i="1" smtClean="0">
                            <a:latin typeface="Cambria Math" panose="02040503050406030204" pitchFamily="18" charset="0"/>
                          </a:rPr>
                          <m:t>𝒏</m:t>
                        </m:r>
                      </m:sub>
                    </m:sSub>
                    <m:r>
                      <a:rPr lang="en-US" altLang="zh-HK" b="1" i="1" smtClean="0">
                        <a:latin typeface="Cambria Math" panose="02040503050406030204" pitchFamily="18" charset="0"/>
                      </a:rPr>
                      <m:t>)=</m:t>
                    </m:r>
                    <m:sSub>
                      <m:sSubPr>
                        <m:ctrlPr>
                          <a:rPr lang="en-US" altLang="zh-HK" b="1" i="1" smtClean="0">
                            <a:solidFill>
                              <a:srgbClr val="FF0000"/>
                            </a:solidFill>
                            <a:latin typeface="Cambria Math" panose="02040503050406030204" pitchFamily="18" charset="0"/>
                          </a:rPr>
                        </m:ctrlPr>
                      </m:sSubPr>
                      <m:e>
                        <m:r>
                          <a:rPr lang="en-US" altLang="zh-HK" b="1" i="1" smtClean="0">
                            <a:solidFill>
                              <a:srgbClr val="FF0000"/>
                            </a:solidFill>
                            <a:latin typeface="Cambria Math" panose="02040503050406030204" pitchFamily="18" charset="0"/>
                          </a:rPr>
                          <m:t>𝒚</m:t>
                        </m:r>
                      </m:e>
                      <m:sub>
                        <m:r>
                          <a:rPr lang="en-US" altLang="zh-HK" b="1" i="1" smtClean="0">
                            <a:solidFill>
                              <a:srgbClr val="FF0000"/>
                            </a:solidFill>
                            <a:latin typeface="Cambria Math" panose="02040503050406030204" pitchFamily="18" charset="0"/>
                          </a:rPr>
                          <m:t>𝟏</m:t>
                        </m:r>
                      </m:sub>
                    </m:sSub>
                    <m:r>
                      <a:rPr lang="en-US" altLang="zh-HK" b="1" i="1" smtClean="0">
                        <a:latin typeface="Cambria Math" panose="02040503050406030204" pitchFamily="18" charset="0"/>
                      </a:rPr>
                      <m:t>+</m:t>
                    </m:r>
                    <m:sSub>
                      <m:sSubPr>
                        <m:ctrlPr>
                          <a:rPr lang="en-US" altLang="zh-HK" b="1" i="1" smtClean="0">
                            <a:solidFill>
                              <a:srgbClr val="00B050"/>
                            </a:solidFill>
                            <a:latin typeface="Cambria Math" panose="02040503050406030204" pitchFamily="18" charset="0"/>
                          </a:rPr>
                        </m:ctrlPr>
                      </m:sSubPr>
                      <m:e>
                        <m:r>
                          <a:rPr lang="en-US" altLang="zh-HK" b="1" i="1" smtClean="0">
                            <a:solidFill>
                              <a:srgbClr val="00B050"/>
                            </a:solidFill>
                            <a:latin typeface="Cambria Math" panose="02040503050406030204" pitchFamily="18" charset="0"/>
                          </a:rPr>
                          <m:t>𝒚</m:t>
                        </m:r>
                      </m:e>
                      <m:sub>
                        <m:r>
                          <a:rPr lang="en-US" altLang="zh-HK" b="1" i="1" smtClean="0">
                            <a:solidFill>
                              <a:srgbClr val="00B050"/>
                            </a:solidFill>
                            <a:latin typeface="Cambria Math" panose="02040503050406030204" pitchFamily="18" charset="0"/>
                          </a:rPr>
                          <m:t>𝟐</m:t>
                        </m:r>
                      </m:sub>
                    </m:sSub>
                    <m:r>
                      <a:rPr lang="en-US" altLang="zh-HK" b="1" i="1" smtClean="0">
                        <a:latin typeface="Cambria Math" panose="02040503050406030204" pitchFamily="18" charset="0"/>
                      </a:rPr>
                      <m:t>+…+</m:t>
                    </m:r>
                    <m:sSub>
                      <m:sSubPr>
                        <m:ctrlPr>
                          <a:rPr lang="en-US" altLang="zh-HK" b="1" i="1" smtClean="0">
                            <a:solidFill>
                              <a:srgbClr val="0070C0"/>
                            </a:solidFill>
                            <a:latin typeface="Cambria Math" panose="02040503050406030204" pitchFamily="18" charset="0"/>
                          </a:rPr>
                        </m:ctrlPr>
                      </m:sSubPr>
                      <m:e>
                        <m:r>
                          <a:rPr lang="en-US" altLang="zh-HK" b="1" i="1" smtClean="0">
                            <a:solidFill>
                              <a:srgbClr val="0070C0"/>
                            </a:solidFill>
                            <a:latin typeface="Cambria Math" panose="02040503050406030204" pitchFamily="18" charset="0"/>
                          </a:rPr>
                          <m:t>𝒚</m:t>
                        </m:r>
                      </m:e>
                      <m:sub>
                        <m:r>
                          <a:rPr lang="en-US" altLang="zh-HK" b="1" i="1" smtClean="0">
                            <a:solidFill>
                              <a:srgbClr val="0070C0"/>
                            </a:solidFill>
                            <a:latin typeface="Cambria Math" panose="02040503050406030204" pitchFamily="18" charset="0"/>
                          </a:rPr>
                          <m:t>𝒏</m:t>
                        </m:r>
                      </m:sub>
                    </m:sSub>
                  </m:oMath>
                </a14:m>
                <a:endParaRPr lang="zh-CN" altLang="en-US" b="1" dirty="0"/>
              </a:p>
            </p:txBody>
          </p:sp>
        </mc:Choice>
        <mc:Fallback>
          <p:sp>
            <p:nvSpPr>
              <p:cNvPr id="178" name="矩形 177"/>
              <p:cNvSpPr>
                <a:spLocks noRot="1" noChangeAspect="1" noMove="1" noResize="1" noEditPoints="1" noAdjustHandles="1" noChangeArrowheads="1" noChangeShapeType="1" noTextEdit="1"/>
              </p:cNvSpPr>
              <p:nvPr/>
            </p:nvSpPr>
            <p:spPr>
              <a:xfrm>
                <a:off x="1084729" y="5971056"/>
                <a:ext cx="10520820" cy="369332"/>
              </a:xfrm>
              <a:prstGeom prst="rect">
                <a:avLst/>
              </a:prstGeom>
              <a:blipFill rotWithShape="1">
                <a:blip r:embed="rId14"/>
                <a:stretch>
                  <a:fillRect l="-1" t="-41" r="3" b="14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ldLvl="0" animBg="1"/>
      <p:bldP spid="151" grpId="0" bldLvl="0" animBg="1"/>
      <p:bldP spid="152" grpId="0"/>
      <p:bldP spid="149" grpId="0" bldLvl="0" animBg="1"/>
      <p:bldP spid="154" grpId="0" bldLvl="0" animBg="1"/>
      <p:bldP spid="155" grpId="0" bldLvl="0" animBg="1"/>
      <p:bldP spid="159" grpId="0"/>
      <p:bldP spid="160" grpId="0" bldLvl="0" animBg="1"/>
      <p:bldP spid="161" grpId="0" bldLvl="0" animBg="1"/>
      <p:bldP spid="162" grpId="0" bldLvl="0" animBg="1"/>
      <p:bldP spid="163" grpId="0" bldLvl="0" animBg="1"/>
      <p:bldP spid="164" grpId="0" bldLvl="0" animBg="1"/>
      <p:bldP spid="153" grpId="0"/>
      <p:bldP spid="166" grpId="0"/>
      <p:bldP spid="167" grpId="0"/>
      <p:bldP spid="176" grpId="0"/>
      <p:bldP spid="1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p:cNvSpPr/>
              <p:nvPr/>
            </p:nvSpPr>
            <p:spPr>
              <a:xfrm>
                <a:off x="239147" y="1544210"/>
                <a:ext cx="11728735" cy="1494448"/>
              </a:xfrm>
              <a:prstGeom prst="rect">
                <a:avLst/>
              </a:prstGeom>
            </p:spPr>
            <p:txBody>
              <a:bodyPr wrap="square">
                <a:spAutoFit/>
              </a:bodyPr>
              <a:lstStyle/>
              <a:p>
                <a:pPr lvl="0" indent="363855" algn="just">
                  <a:lnSpc>
                    <a:spcPct val="150000"/>
                  </a:lnSpc>
                </a:pPr>
                <a:r>
                  <a:rPr lang="zh-CN" altLang="zh-CN" dirty="0">
                    <a:solidFill>
                      <a:srgbClr val="000000"/>
                    </a:solidFill>
                    <a:latin typeface="Times New Roman" panose="02020603050405020304" pitchFamily="18" charset="0"/>
                    <a:ea typeface="微软雅黑" panose="020B0503020204020204" pitchFamily="34" charset="-122"/>
                  </a:rPr>
                  <a:t>同态加密算法是指具有同态性质的公钥加密体制，</a:t>
                </a:r>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14:m>
                  <m:oMath xmlns:m="http://schemas.openxmlformats.org/officeDocument/2006/math">
                    <m:r>
                      <a:rPr lang="en-US" altLang="zh-CN"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𝐸𝑛𝑐</m:t>
                        </m:r>
                      </m:e>
                      <m:sub>
                        <m:r>
                          <a:rPr lang="en-US" altLang="zh-CN" i="1" kern="100">
                            <a:solidFill>
                              <a:srgbClr val="000000"/>
                            </a:solidFill>
                            <a:latin typeface="Cambria Math" panose="02040503050406030204" pitchFamily="18" charset="0"/>
                            <a:cs typeface="Times New Roman" panose="02020603050405020304" pitchFamily="18" charset="0"/>
                          </a:rPr>
                          <m:t>𝑝𝑘</m:t>
                        </m:r>
                      </m:sub>
                    </m:sSub>
                    <m:r>
                      <a:rPr lang="en-US" altLang="zh-CN" i="1" kern="100">
                        <a:solidFill>
                          <a:srgbClr val="000000"/>
                        </a:solidFill>
                        <a:latin typeface="Cambria Math" panose="02040503050406030204" pitchFamily="18" charset="0"/>
                        <a:cs typeface="Times New Roman" panose="02020603050405020304" pitchFamily="18" charset="0"/>
                      </a:rPr>
                      <m:t>(</m:t>
                    </m:r>
                    <m:r>
                      <a:rPr lang="en-US" altLang="zh-CN" i="1" kern="100">
                        <a:solidFill>
                          <a:srgbClr val="000000"/>
                        </a:solidFill>
                        <a:latin typeface="Cambria Math" panose="02040503050406030204" pitchFamily="18" charset="0"/>
                        <a:cs typeface="Times New Roman" panose="02020603050405020304" pitchFamily="18" charset="0"/>
                      </a:rPr>
                      <m:t>𝑚</m:t>
                    </m:r>
                    <m:r>
                      <a:rPr lang="en-US" altLang="zh-CN" i="1" kern="100">
                        <a:solidFill>
                          <a:srgbClr val="000000"/>
                        </a:solidFill>
                        <a:latin typeface="Cambria Math" panose="02040503050406030204" pitchFamily="18" charset="0"/>
                        <a:cs typeface="Times New Roman" panose="02020603050405020304" pitchFamily="18" charset="0"/>
                      </a:rPr>
                      <m:t>)</m:t>
                    </m:r>
                  </m:oMath>
                </a14:m>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用公钥</a:t>
                </a:r>
                <a:r>
                  <a:rPr lang="en-US" altLang="zh-CN"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pk</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加密</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后的</a:t>
                </a:r>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密文，如果已知</a:t>
                </a:r>
                <a:r>
                  <a:rPr lang="zh-CN" altLang="zh-CN"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两个密文</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𝑐</m:t>
                        </m:r>
                      </m:e>
                      <m:sub>
                        <m:r>
                          <a:rPr lang="en-US" altLang="zh-CN" i="1" kern="100">
                            <a:solidFill>
                              <a:srgbClr val="000000"/>
                            </a:solidFill>
                            <a:latin typeface="Cambria Math" panose="02040503050406030204" pitchFamily="18" charset="0"/>
                            <a:cs typeface="Times New Roman" panose="02020603050405020304" pitchFamily="18" charset="0"/>
                          </a:rPr>
                          <m:t>1</m:t>
                        </m:r>
                      </m:sub>
                    </m:sSub>
                    <m:r>
                      <a:rPr lang="en-US" altLang="zh-CN" i="1" kern="100">
                        <a:solidFill>
                          <a:srgbClr val="000000"/>
                        </a:solidFill>
                        <a:latin typeface="Cambria Math" panose="02040503050406030204" pitchFamily="18" charset="0"/>
                        <a:cs typeface="Times New Roman" panose="020206030504050203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𝐸𝑛𝑐</m:t>
                        </m:r>
                      </m:e>
                      <m:sub>
                        <m:r>
                          <a:rPr lang="en-US" altLang="zh-CN" i="1" kern="100">
                            <a:solidFill>
                              <a:srgbClr val="000000"/>
                            </a:solidFill>
                            <a:latin typeface="Cambria Math" panose="02040503050406030204" pitchFamily="18" charset="0"/>
                            <a:cs typeface="Times New Roman" panose="02020603050405020304" pitchFamily="18" charset="0"/>
                          </a:rPr>
                          <m:t>𝑝𝑘</m:t>
                        </m:r>
                      </m:sub>
                    </m:sSub>
                    <m:r>
                      <a:rPr lang="en-US" altLang="zh-CN" i="1" kern="100">
                        <a:solidFill>
                          <a:srgbClr val="000000"/>
                        </a:solidFill>
                        <a:latin typeface="Cambria Math" panose="02040503050406030204" pitchFamily="18" charset="0"/>
                        <a:cs typeface="Times New Roman" panose="020206030504050203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1</m:t>
                        </m:r>
                      </m:sub>
                    </m:sSub>
                    <m:r>
                      <a:rPr lang="en-US" altLang="zh-CN" i="1" kern="100">
                        <a:solidFill>
                          <a:srgbClr val="000000"/>
                        </a:solidFill>
                        <a:latin typeface="Cambria Math" panose="02040503050406030204" pitchFamily="18" charset="0"/>
                        <a:cs typeface="Times New Roman" panose="02020603050405020304" pitchFamily="18" charset="0"/>
                      </a:rPr>
                      <m:t>)</m:t>
                    </m:r>
                  </m:oMath>
                </a14:m>
                <a:r>
                  <a:rPr lang="zh-CN" altLang="zh-CN"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𝑐</m:t>
                        </m:r>
                      </m:e>
                      <m:sub>
                        <m:r>
                          <a:rPr lang="en-US" altLang="zh-CN" i="1" kern="100">
                            <a:solidFill>
                              <a:srgbClr val="000000"/>
                            </a:solidFill>
                            <a:latin typeface="Cambria Math" panose="02040503050406030204" pitchFamily="18" charset="0"/>
                            <a:cs typeface="Times New Roman" panose="02020603050405020304" pitchFamily="18" charset="0"/>
                          </a:rPr>
                          <m:t>2</m:t>
                        </m:r>
                      </m:sub>
                    </m:sSub>
                    <m:r>
                      <a:rPr lang="en-US" altLang="zh-CN" i="1" kern="100">
                        <a:solidFill>
                          <a:srgbClr val="000000"/>
                        </a:solidFill>
                        <a:latin typeface="Cambria Math" panose="02040503050406030204" pitchFamily="18" charset="0"/>
                        <a:cs typeface="Times New Roman" panose="020206030504050203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𝐸𝑛𝑐</m:t>
                        </m:r>
                      </m:e>
                      <m:sub>
                        <m:r>
                          <a:rPr lang="en-US" altLang="zh-CN" i="1" kern="100">
                            <a:solidFill>
                              <a:srgbClr val="000000"/>
                            </a:solidFill>
                            <a:latin typeface="Cambria Math" panose="02040503050406030204" pitchFamily="18" charset="0"/>
                            <a:cs typeface="Times New Roman" panose="02020603050405020304" pitchFamily="18" charset="0"/>
                          </a:rPr>
                          <m:t>𝑝𝑘</m:t>
                        </m:r>
                      </m:sub>
                    </m:sSub>
                    <m:r>
                      <a:rPr lang="en-US" altLang="zh-CN" i="1" kern="100">
                        <a:solidFill>
                          <a:srgbClr val="000000"/>
                        </a:solidFill>
                        <a:latin typeface="Cambria Math" panose="02040503050406030204" pitchFamily="18" charset="0"/>
                        <a:cs typeface="Times New Roman" panose="020206030504050203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2</m:t>
                        </m:r>
                      </m:sub>
                    </m:sSub>
                    <m:r>
                      <a:rPr lang="en-US" altLang="zh-CN" i="1" kern="100">
                        <a:solidFill>
                          <a:srgbClr val="000000"/>
                        </a:solidFill>
                        <a:latin typeface="Cambria Math" panose="02040503050406030204" pitchFamily="18" charset="0"/>
                        <a:cs typeface="Times New Roman" panose="02020603050405020304" pitchFamily="18" charset="0"/>
                      </a:rPr>
                      <m:t>) </m:t>
                    </m:r>
                  </m:oMath>
                </a14:m>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，任何人都可以通过某种计算得到</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1</m:t>
                        </m:r>
                      </m:sub>
                    </m:sSub>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m:t>
                        </m:r>
                      </m:e>
                      <m:sub>
                        <m:r>
                          <a:rPr lang="en-US" altLang="zh-CN" i="1" kern="100">
                            <a:solidFill>
                              <a:srgbClr val="000000"/>
                            </a:solidFill>
                            <a:latin typeface="Cambria Math" panose="02040503050406030204" pitchFamily="18" charset="0"/>
                            <a:cs typeface="Times New Roman" panose="02020603050405020304" pitchFamily="18" charset="0"/>
                          </a:rPr>
                          <m:t>𝑝</m:t>
                        </m:r>
                      </m:sub>
                    </m:sSub>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2</m:t>
                        </m:r>
                      </m:sub>
                    </m:sSub>
                  </m:oMath>
                </a14:m>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密文</a:t>
                </a:r>
                <a14:m>
                  <m:oMath xmlns:m="http://schemas.openxmlformats.org/officeDocument/2006/math">
                    <m:r>
                      <m:rPr>
                        <m:sty m:val="p"/>
                      </m:rPr>
                      <a:rPr lang="en-US" altLang="zh-CN" kern="100">
                        <a:solidFill>
                          <a:srgbClr val="000000"/>
                        </a:solidFill>
                        <a:latin typeface="Cambria Math" panose="02040503050406030204" pitchFamily="18" charset="0"/>
                        <a:cs typeface="Times New Roman" panose="02020603050405020304" pitchFamily="18" charset="0"/>
                      </a:rPr>
                      <m:t>c</m:t>
                    </m:r>
                  </m:oMath>
                </a14:m>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𝐸𝑛𝑐</m:t>
                        </m:r>
                      </m:e>
                      <m:sub>
                        <m:r>
                          <a:rPr lang="en-US" altLang="zh-CN" i="1" kern="100">
                            <a:solidFill>
                              <a:srgbClr val="000000"/>
                            </a:solidFill>
                            <a:latin typeface="Cambria Math" panose="02040503050406030204" pitchFamily="18" charset="0"/>
                            <a:cs typeface="Times New Roman" panose="02020603050405020304" pitchFamily="18" charset="0"/>
                          </a:rPr>
                          <m:t>𝑝𝑘</m:t>
                        </m:r>
                      </m:sub>
                    </m:sSub>
                    <m:d>
                      <m:d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1</m:t>
                            </m:r>
                          </m:sub>
                        </m:sSub>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m:t>
                            </m:r>
                          </m:e>
                          <m:sub>
                            <m:r>
                              <a:rPr lang="en-US" altLang="zh-CN" i="1" kern="100">
                                <a:solidFill>
                                  <a:srgbClr val="000000"/>
                                </a:solidFill>
                                <a:latin typeface="Cambria Math" panose="02040503050406030204" pitchFamily="18" charset="0"/>
                                <a:cs typeface="Times New Roman" panose="02020603050405020304" pitchFamily="18" charset="0"/>
                              </a:rPr>
                              <m:t>𝑝</m:t>
                            </m:r>
                          </m:sub>
                        </m:sSub>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0000"/>
                                </a:solidFill>
                                <a:latin typeface="Cambria Math" panose="02040503050406030204" pitchFamily="18" charset="0"/>
                                <a:cs typeface="Times New Roman" panose="02020603050405020304" pitchFamily="18" charset="0"/>
                              </a:rPr>
                              <m:t>𝑚</m:t>
                            </m:r>
                          </m:e>
                          <m:sub>
                            <m:r>
                              <a:rPr lang="en-US" altLang="zh-CN" i="1" kern="100">
                                <a:solidFill>
                                  <a:srgbClr val="000000"/>
                                </a:solidFill>
                                <a:latin typeface="Cambria Math" panose="02040503050406030204" pitchFamily="18" charset="0"/>
                                <a:cs typeface="Times New Roman" panose="02020603050405020304" pitchFamily="18" charset="0"/>
                              </a:rPr>
                              <m:t>2</m:t>
                            </m:r>
                          </m:sub>
                        </m:sSub>
                      </m:e>
                    </m:d>
                  </m:oMath>
                </a14:m>
                <a:r>
                  <a:rPr lang="zh-CN"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𝐸𝑛𝑐</m:t>
                        </m:r>
                      </m:e>
                      <m:sub>
                        <m:r>
                          <a:rPr lang="en-US" altLang="zh-CN" i="1" kern="100">
                            <a:solidFill>
                              <a:srgbClr val="FF0000"/>
                            </a:solidFill>
                            <a:latin typeface="Cambria Math" panose="02040503050406030204" pitchFamily="18" charset="0"/>
                            <a:cs typeface="Times New Roman" panose="02020603050405020304" pitchFamily="18" charset="0"/>
                          </a:rPr>
                          <m:t>𝑝𝑘</m:t>
                        </m:r>
                      </m:sub>
                    </m:sSub>
                    <m:d>
                      <m:d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𝑚</m:t>
                            </m:r>
                          </m:e>
                          <m:sub>
                            <m:r>
                              <a:rPr lang="en-US" altLang="zh-CN" i="1" kern="100">
                                <a:solidFill>
                                  <a:srgbClr val="FF0000"/>
                                </a:solidFill>
                                <a:latin typeface="Cambria Math" panose="02040503050406030204" pitchFamily="18" charset="0"/>
                                <a:cs typeface="Times New Roman" panose="02020603050405020304" pitchFamily="18" charset="0"/>
                              </a:rPr>
                              <m:t>1</m:t>
                            </m:r>
                          </m:sub>
                        </m:sSub>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m:t>
                            </m:r>
                          </m:e>
                          <m:sub>
                            <m:r>
                              <a:rPr lang="en-US" altLang="zh-CN" i="1" kern="100">
                                <a:solidFill>
                                  <a:srgbClr val="FF0000"/>
                                </a:solidFill>
                                <a:latin typeface="Cambria Math" panose="02040503050406030204" pitchFamily="18" charset="0"/>
                                <a:cs typeface="Times New Roman" panose="02020603050405020304" pitchFamily="18" charset="0"/>
                              </a:rPr>
                              <m:t>𝑝</m:t>
                            </m:r>
                          </m:sub>
                        </m:sSub>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𝑚</m:t>
                            </m:r>
                          </m:e>
                          <m:sub>
                            <m:r>
                              <a:rPr lang="en-US" altLang="zh-CN" i="1" kern="100">
                                <a:solidFill>
                                  <a:srgbClr val="FF0000"/>
                                </a:solidFill>
                                <a:latin typeface="Cambria Math" panose="02040503050406030204" pitchFamily="18" charset="0"/>
                                <a:cs typeface="Times New Roman" panose="02020603050405020304" pitchFamily="18" charset="0"/>
                              </a:rPr>
                              <m:t>2</m:t>
                            </m:r>
                          </m:sub>
                        </m:sSub>
                      </m:e>
                    </m:d>
                    <m:r>
                      <a:rPr lang="en-US" altLang="zh-CN" i="1" kern="100">
                        <a:solidFill>
                          <a:srgbClr val="FF0000"/>
                        </a:solidFill>
                        <a:latin typeface="Cambria Math" panose="02040503050406030204" pitchFamily="18" charset="0"/>
                        <a:cs typeface="Times New Roman" panose="020206030504050203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𝐸𝑛𝑐</m:t>
                        </m:r>
                      </m:e>
                      <m:sub>
                        <m:r>
                          <a:rPr lang="en-US" altLang="zh-CN" i="1" kern="100">
                            <a:solidFill>
                              <a:srgbClr val="FF0000"/>
                            </a:solidFill>
                            <a:latin typeface="Cambria Math" panose="02040503050406030204" pitchFamily="18" charset="0"/>
                            <a:cs typeface="Times New Roman" panose="02020603050405020304" pitchFamily="18" charset="0"/>
                          </a:rPr>
                          <m:t>𝑝𝑘</m:t>
                        </m:r>
                      </m:sub>
                    </m:sSub>
                    <m:d>
                      <m:dPr>
                        <m:ctrlPr>
                          <a:rPr lang="en-US" altLang="zh-CN" i="1" kern="100">
                            <a:solidFill>
                              <a:srgbClr val="FF0000"/>
                            </a:solidFill>
                            <a:latin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𝑚</m:t>
                            </m:r>
                          </m:e>
                          <m:sub>
                            <m:r>
                              <a:rPr lang="en-US" altLang="zh-CN" i="1" kern="100">
                                <a:solidFill>
                                  <a:srgbClr val="FF0000"/>
                                </a:solidFill>
                                <a:latin typeface="Cambria Math" panose="02040503050406030204" pitchFamily="18" charset="0"/>
                                <a:cs typeface="Times New Roman" panose="02020603050405020304" pitchFamily="18" charset="0"/>
                              </a:rPr>
                              <m:t>1</m:t>
                            </m:r>
                          </m:sub>
                        </m:sSub>
                      </m:e>
                    </m:d>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kern="100">
                            <a:solidFill>
                              <a:srgbClr val="FF0000"/>
                            </a:solidFill>
                            <a:latin typeface="Cambria Math" panose="02040503050406030204" pitchFamily="18" charset="0"/>
                            <a:cs typeface="Times New Roman" panose="02020603050405020304" pitchFamily="18" charset="0"/>
                          </a:rPr>
                          <m:t>⨀</m:t>
                        </m:r>
                      </m:e>
                      <m:sub>
                        <m:r>
                          <a:rPr lang="en-US" altLang="zh-CN" i="1" kern="100">
                            <a:solidFill>
                              <a:srgbClr val="FF0000"/>
                            </a:solidFill>
                            <a:latin typeface="Cambria Math" panose="02040503050406030204" pitchFamily="18" charset="0"/>
                            <a:cs typeface="Times New Roman" panose="02020603050405020304" pitchFamily="18" charset="0"/>
                          </a:rPr>
                          <m:t>𝑐</m:t>
                        </m:r>
                      </m:sub>
                    </m:sSub>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𝐸𝑛𝑐</m:t>
                        </m:r>
                      </m:e>
                      <m:sub>
                        <m:r>
                          <a:rPr lang="en-US" altLang="zh-CN" i="1" kern="100">
                            <a:solidFill>
                              <a:srgbClr val="FF0000"/>
                            </a:solidFill>
                            <a:latin typeface="Cambria Math" panose="02040503050406030204" pitchFamily="18" charset="0"/>
                            <a:cs typeface="Times New Roman" panose="02020603050405020304" pitchFamily="18" charset="0"/>
                          </a:rPr>
                          <m:t>𝑝𝑘</m:t>
                        </m:r>
                      </m:sub>
                    </m:sSub>
                    <m:d>
                      <m:dPr>
                        <m:ctrlPr>
                          <a:rPr lang="en-US" altLang="zh-CN" i="1" kern="100">
                            <a:solidFill>
                              <a:srgbClr val="FF0000"/>
                            </a:solidFill>
                            <a:latin typeface="Cambria Math" panose="02040503050406030204" pitchFamily="18" charset="0"/>
                            <a:cs typeface="Times New Roman" panose="02020603050405020304" pitchFamily="18" charset="0"/>
                          </a:rPr>
                        </m:ctrlPr>
                      </m:dPr>
                      <m:e>
                        <m:sSub>
                          <m:sSubPr>
                            <m:ctrlPr>
                              <a:rPr lang="zh-CN" altLang="zh-CN"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FF0000"/>
                                </a:solidFill>
                                <a:latin typeface="Cambria Math" panose="02040503050406030204" pitchFamily="18" charset="0"/>
                                <a:cs typeface="Times New Roman" panose="02020603050405020304" pitchFamily="18" charset="0"/>
                              </a:rPr>
                              <m:t>𝑚</m:t>
                            </m:r>
                          </m:e>
                          <m:sub>
                            <m:r>
                              <a:rPr lang="en-US" altLang="zh-CN" i="1" kern="100">
                                <a:solidFill>
                                  <a:srgbClr val="FF0000"/>
                                </a:solidFill>
                                <a:latin typeface="Cambria Math" panose="02040503050406030204" pitchFamily="18" charset="0"/>
                                <a:cs typeface="Times New Roman" panose="02020603050405020304" pitchFamily="18" charset="0"/>
                              </a:rPr>
                              <m:t>2</m:t>
                            </m:r>
                          </m:sub>
                        </m:sSub>
                      </m:e>
                    </m:d>
                  </m:oMath>
                </a14:m>
                <a:r>
                  <a:rPr lang="zh-CN" altLang="en-US"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kern="100">
                                <a:solidFill>
                                  <a:srgbClr val="000000"/>
                                </a:solidFill>
                                <a:latin typeface="Cambria Math" panose="02040503050406030204" pitchFamily="18" charset="0"/>
                                <a:cs typeface="Times New Roman" panose="02020603050405020304" pitchFamily="18" charset="0"/>
                              </a:rPr>
                              <m:t>⨀</m:t>
                            </m:r>
                          </m:e>
                          <m:sub>
                            <m:r>
                              <a:rPr lang="en-US" altLang="zh-CN" i="1" kern="100">
                                <a:solidFill>
                                  <a:srgbClr val="000000"/>
                                </a:solidFill>
                                <a:latin typeface="Cambria Math" panose="02040503050406030204" pitchFamily="18" charset="0"/>
                                <a:cs typeface="Times New Roman" panose="02020603050405020304" pitchFamily="18" charset="0"/>
                              </a:rPr>
                              <m:t>𝑐</m:t>
                            </m:r>
                          </m:sub>
                        </m:sSub>
                        <m:r>
                          <m:rPr>
                            <m:nor/>
                          </m:rPr>
                          <a:rPr lang="zh-CN" altLang="zh-CN"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m:t>（</m:t>
                        </m:r>
                        <m:r>
                          <a:rPr lang="en-US" altLang="zh-CN" i="1" kern="100">
                            <a:solidFill>
                              <a:srgbClr val="000000"/>
                            </a:solidFill>
                            <a:latin typeface="Cambria Math" panose="02040503050406030204" pitchFamily="18" charset="0"/>
                            <a:cs typeface="Times New Roman" panose="02020603050405020304" pitchFamily="18" charset="0"/>
                          </a:rPr>
                          <m:t>⨂</m:t>
                        </m:r>
                      </m:e>
                      <m:sub>
                        <m:r>
                          <a:rPr lang="en-US" altLang="zh-CN" i="1" kern="100">
                            <a:solidFill>
                              <a:srgbClr val="000000"/>
                            </a:solidFill>
                            <a:latin typeface="Cambria Math" panose="02040503050406030204" pitchFamily="18" charset="0"/>
                            <a:cs typeface="Times New Roman" panose="02020603050405020304" pitchFamily="18" charset="0"/>
                          </a:rPr>
                          <m:t>𝑝</m:t>
                        </m:r>
                      </m:sub>
                    </m:sSub>
                  </m:oMath>
                </a14:m>
                <a:r>
                  <a:rPr lang="zh-CN" altLang="zh-CN"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）表示密文空间（明文空间）上所定义的运算</a:t>
                </a:r>
                <a:r>
                  <a:rPr lang="zh-CN" altLang="en-US"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39147" y="1544210"/>
                <a:ext cx="11728735" cy="1494448"/>
              </a:xfrm>
              <a:prstGeom prst="rect">
                <a:avLst/>
              </a:prstGeom>
              <a:blipFill rotWithShape="1">
                <a:blip r:embed="rId1"/>
                <a:stretch>
                  <a:fillRect l="-3" t="-35"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p:cNvSpPr/>
              <p:nvPr/>
            </p:nvSpPr>
            <p:spPr>
              <a:xfrm>
                <a:off x="2065655" y="3362325"/>
                <a:ext cx="1705610" cy="786765"/>
              </a:xfrm>
              <a:prstGeom prst="rect">
                <a:avLst/>
              </a:prstGeom>
              <a:solidFill>
                <a:srgbClr val="004178"/>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t>𝑚</m:t>
                          </m:r>
                        </m:e>
                        <m:sub>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MS Mincho" charset="0"/>
                              <a:cs typeface="Cambria Math" panose="02040503050406030204" pitchFamily="18" charset="0"/>
                            </a:rPr>
                            <m:t>1</m:t>
                          </m:r>
                        </m:sub>
                      </m:sSub>
                    </m:oMath>
                  </m:oMathPara>
                </a14:m>
                <a:endParaRPr kumimoji="0" lang="en-US" altLang="zh-CN" sz="2800" b="0" i="1" u="none" strike="noStrike" kern="100" cap="none" spc="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21" name="矩形 20"/>
              <p:cNvSpPr>
                <a:spLocks noRot="1" noChangeAspect="1" noMove="1" noResize="1" noEditPoints="1" noAdjustHandles="1" noChangeArrowheads="1" noChangeShapeType="1" noTextEdit="1"/>
              </p:cNvSpPr>
              <p:nvPr/>
            </p:nvSpPr>
            <p:spPr>
              <a:xfrm>
                <a:off x="2065655" y="3362325"/>
                <a:ext cx="1705610" cy="786765"/>
              </a:xfrm>
              <a:prstGeom prst="rect">
                <a:avLst/>
              </a:prstGeom>
              <a:blipFill rotWithShape="1">
                <a:blip r:embed="rId2"/>
                <a:stretch>
                  <a:fillRect l="-745" t="-1614" r="-745" b="-1614"/>
                </a:stretch>
              </a:blipFill>
              <a:ln w="25400" cap="flat" cmpd="sng" algn="ctr">
                <a:solidFill>
                  <a:srgbClr val="4F81BD">
                    <a:shade val="50000"/>
                  </a:srgbClr>
                </a:solidFill>
                <a:prstDash val="soli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矩形 21"/>
              <p:cNvSpPr/>
              <p:nvPr/>
            </p:nvSpPr>
            <p:spPr>
              <a:xfrm>
                <a:off x="5022215" y="3362325"/>
                <a:ext cx="1705610" cy="786765"/>
              </a:xfrm>
              <a:prstGeom prst="rect">
                <a:avLst/>
              </a:prstGeom>
              <a:solidFill>
                <a:srgbClr val="004178"/>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t>𝑚</m:t>
                          </m:r>
                        </m:e>
                        <m:sub>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MS Mincho" charset="0"/>
                              <a:cs typeface="Cambria Math" panose="02040503050406030204" pitchFamily="18" charset="0"/>
                            </a:rPr>
                            <m:t>2</m:t>
                          </m:r>
                        </m:sub>
                      </m:sSub>
                    </m:oMath>
                  </m:oMathPara>
                </a14:m>
                <a:endParaRPr kumimoji="0" lang="en-US" altLang="zh-CN" sz="2800" b="0" i="1" u="none" strike="noStrike" kern="100" cap="none" spc="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22" name="矩形 21"/>
              <p:cNvSpPr>
                <a:spLocks noRot="1" noChangeAspect="1" noMove="1" noResize="1" noEditPoints="1" noAdjustHandles="1" noChangeArrowheads="1" noChangeShapeType="1" noTextEdit="1"/>
              </p:cNvSpPr>
              <p:nvPr/>
            </p:nvSpPr>
            <p:spPr>
              <a:xfrm>
                <a:off x="5022215" y="3362325"/>
                <a:ext cx="1705610" cy="786765"/>
              </a:xfrm>
              <a:prstGeom prst="rect">
                <a:avLst/>
              </a:prstGeom>
              <a:blipFill rotWithShape="1">
                <a:blip r:embed="rId3"/>
                <a:stretch>
                  <a:fillRect l="-745" t="-1614" r="-745" b="-1614"/>
                </a:stretch>
              </a:blipFill>
              <a:ln w="25400" cap="flat" cmpd="sng" algn="ctr">
                <a:solidFill>
                  <a:srgbClr val="4F81BD">
                    <a:shade val="50000"/>
                  </a:srgbClr>
                </a:solidFill>
                <a:prstDash val="soli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nvSpPr>
            <p:spPr>
              <a:xfrm>
                <a:off x="7980045" y="3308985"/>
                <a:ext cx="1705610" cy="786765"/>
              </a:xfrm>
              <a:prstGeom prst="rect">
                <a:avLst/>
              </a:prstGeom>
              <a:solidFill>
                <a:srgbClr val="004178"/>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t>𝑚</m:t>
                      </m:r>
                    </m:oMath>
                  </m:oMathPara>
                </a14:m>
                <a:endParaRPr kumimoji="0" lang="en-US" altLang="zh-CN" sz="2800" b="0" i="1" u="none" strike="noStrike" kern="100" cap="none" spc="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23" name="矩形 22"/>
              <p:cNvSpPr>
                <a:spLocks noRot="1" noChangeAspect="1" noMove="1" noResize="1" noEditPoints="1" noAdjustHandles="1" noChangeArrowheads="1" noChangeShapeType="1" noTextEdit="1"/>
              </p:cNvSpPr>
              <p:nvPr/>
            </p:nvSpPr>
            <p:spPr>
              <a:xfrm>
                <a:off x="7980045" y="3308985"/>
                <a:ext cx="1705610" cy="786765"/>
              </a:xfrm>
              <a:prstGeom prst="rect">
                <a:avLst/>
              </a:prstGeom>
              <a:blipFill rotWithShape="1">
                <a:blip r:embed="rId4"/>
                <a:stretch>
                  <a:fillRect l="-745" t="-1614" r="-745" b="-1614"/>
                </a:stretch>
              </a:blipFill>
              <a:ln w="25400" cap="flat" cmpd="sng" algn="ctr">
                <a:solidFill>
                  <a:srgbClr val="4F81BD">
                    <a:shade val="50000"/>
                  </a:srgbClr>
                </a:solidFill>
                <a:prstDash val="soli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2065655" y="5590540"/>
                <a:ext cx="1705610" cy="786765"/>
              </a:xfrm>
              <a:prstGeom prst="rect">
                <a:avLst/>
              </a:prstGeom>
              <a:solidFill>
                <a:srgbClr val="8A0736"/>
              </a:solidFill>
              <a:ln w="25400" cap="flat" cmpd="sng" algn="ctr">
                <a:solidFill>
                  <a:srgbClr val="7D13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t>𝑐</m:t>
                          </m:r>
                        </m:e>
                        <m:sub>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MS Mincho" charset="0"/>
                              <a:cs typeface="Cambria Math" panose="02040503050406030204" pitchFamily="18" charset="0"/>
                            </a:rPr>
                            <m:t>1</m:t>
                          </m:r>
                        </m:sub>
                      </m:sSub>
                    </m:oMath>
                  </m:oMathPara>
                </a14:m>
                <a:endParaRPr kumimoji="0" lang="en-US" altLang="zh-CN" sz="2800" b="0" i="1" u="none" strike="noStrike" kern="100" cap="none" spc="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18" name="矩形 17"/>
              <p:cNvSpPr>
                <a:spLocks noRot="1" noChangeAspect="1" noMove="1" noResize="1" noEditPoints="1" noAdjustHandles="1" noChangeArrowheads="1" noChangeShapeType="1" noTextEdit="1"/>
              </p:cNvSpPr>
              <p:nvPr/>
            </p:nvSpPr>
            <p:spPr>
              <a:xfrm>
                <a:off x="2065655" y="5590540"/>
                <a:ext cx="1705610" cy="786765"/>
              </a:xfrm>
              <a:prstGeom prst="rect">
                <a:avLst/>
              </a:prstGeom>
              <a:blipFill rotWithShape="1">
                <a:blip r:embed="rId5"/>
                <a:stretch>
                  <a:fillRect l="-745" t="-1614" r="-745" b="-1614"/>
                </a:stretch>
              </a:blipFill>
              <a:ln w="25400" cap="flat" cmpd="sng" algn="ctr">
                <a:solidFill>
                  <a:srgbClr val="7D130C"/>
                </a:solidFill>
                <a:prstDash val="soli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5022215" y="5590540"/>
                <a:ext cx="1705610" cy="786765"/>
              </a:xfrm>
              <a:prstGeom prst="rect">
                <a:avLst/>
              </a:prstGeom>
              <a:solidFill>
                <a:srgbClr val="8A0736"/>
              </a:solidFill>
              <a:ln w="25400" cap="flat" cmpd="sng" algn="ctr">
                <a:solidFill>
                  <a:srgbClr val="7D13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rPr>
                            <m:t>𝑐</m:t>
                          </m:r>
                        </m:e>
                        <m:sub>
                          <m:r>
                            <a:rPr kumimoji="0" lang="en-US" altLang="zh-CN" sz="2800" b="0" i="1" u="none" strike="noStrike" kern="100" cap="none" spc="0" normalizeH="0" baseline="0" noProof="0" smtClean="0">
                              <a:ln>
                                <a:noFill/>
                              </a:ln>
                              <a:solidFill>
                                <a:prstClr val="white"/>
                              </a:solidFill>
                              <a:effectLst/>
                              <a:uLnTx/>
                              <a:uFillTx/>
                              <a:latin typeface="Cambria Math" panose="02040503050406030204" pitchFamily="18" charset="0"/>
                              <a:ea typeface="MS Mincho" charset="0"/>
                              <a:cs typeface="Cambria Math" panose="02040503050406030204" pitchFamily="18" charset="0"/>
                            </a:rPr>
                            <m:t>2</m:t>
                          </m:r>
                        </m:sub>
                      </m:sSub>
                    </m:oMath>
                  </m:oMathPara>
                </a14:m>
                <a:endParaRPr kumimoji="0" lang="en-US" altLang="zh-CN" sz="2800" b="0" i="1" u="none" strike="noStrike" kern="100" cap="none" spc="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19" name="矩形 18"/>
              <p:cNvSpPr>
                <a:spLocks noRot="1" noChangeAspect="1" noMove="1" noResize="1" noEditPoints="1" noAdjustHandles="1" noChangeArrowheads="1" noChangeShapeType="1" noTextEdit="1"/>
              </p:cNvSpPr>
              <p:nvPr/>
            </p:nvSpPr>
            <p:spPr>
              <a:xfrm>
                <a:off x="5022215" y="5590540"/>
                <a:ext cx="1705610" cy="786765"/>
              </a:xfrm>
              <a:prstGeom prst="rect">
                <a:avLst/>
              </a:prstGeom>
              <a:blipFill rotWithShape="1">
                <a:blip r:embed="rId6"/>
                <a:stretch>
                  <a:fillRect l="-745" t="-1614" r="-745" b="-1614"/>
                </a:stretch>
              </a:blipFill>
              <a:ln w="25400" cap="flat" cmpd="sng" algn="ctr">
                <a:solidFill>
                  <a:srgbClr val="7D130C"/>
                </a:solidFill>
                <a:prstDash val="solid"/>
              </a:ln>
              <a:effectLst/>
            </p:spPr>
            <p:txBody>
              <a:bodyPr/>
              <a:lstStyle/>
              <a:p>
                <a:r>
                  <a:rPr lang="zh-CN" altLang="en-US">
                    <a:noFill/>
                  </a:rPr>
                  <a:t> </a:t>
                </a:r>
              </a:p>
            </p:txBody>
          </p:sp>
        </mc:Fallback>
      </mc:AlternateContent>
      <p:sp>
        <p:nvSpPr>
          <p:cNvPr id="20" name="矩形 19"/>
          <p:cNvSpPr/>
          <p:nvPr/>
        </p:nvSpPr>
        <p:spPr>
          <a:xfrm>
            <a:off x="7980045" y="5590540"/>
            <a:ext cx="1705610" cy="786765"/>
          </a:xfrm>
          <a:prstGeom prst="rect">
            <a:avLst/>
          </a:prstGeom>
          <a:solidFill>
            <a:srgbClr val="8A0736"/>
          </a:solidFill>
          <a:ln w="25400" cap="flat" cmpd="sng" algn="ctr">
            <a:solidFill>
              <a:srgbClr val="7D130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a:t>
            </a:r>
            <a:endParaRPr kumimoji="0" lang="en-US" altLang="zh-CN" sz="2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矩形 7"/>
              <p:cNvSpPr/>
              <p:nvPr/>
            </p:nvSpPr>
            <p:spPr>
              <a:xfrm>
                <a:off x="3918585" y="3399790"/>
                <a:ext cx="876935" cy="4984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MS Mincho" charset="0"/>
                              <a:cs typeface="Cambria Math" panose="02040503050406030204" pitchFamily="18" charset="0"/>
                            </a:rPr>
                            <m:t>⨂</m:t>
                          </m:r>
                        </m:e>
                        <m:sub>
                          <m:r>
                            <a:rPr kumimoji="0" lang="en-US"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rPr>
                            <m:t>𝑝</m:t>
                          </m:r>
                        </m:sub>
                      </m:sSub>
                    </m:oMath>
                  </m:oMathPara>
                </a14:m>
                <a:endParaRPr kumimoji="0" lang="en-US" altLang="zh-CN" sz="2800" b="0" i="1" u="none" strike="noStrike" kern="100" cap="none" spc="0" normalizeH="0" baseline="0" noProof="0" dirty="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3918585" y="3399790"/>
                <a:ext cx="876935" cy="49847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7029450" y="3476625"/>
                <a:ext cx="648335" cy="5219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MS Mincho" charset="0"/>
                          <a:cs typeface="Cambria Math" panose="02040503050406030204" pitchFamily="18" charset="0"/>
                        </a:rPr>
                        <m:t>=</m:t>
                      </m:r>
                    </m:oMath>
                  </m:oMathPara>
                </a14:m>
                <a:endParaRPr kumimoji="0" lang="en-US" altLang="zh-CN" sz="2800" b="0" i="1" u="none" strike="noStrike" kern="100" cap="none" spc="0" normalizeH="0" baseline="0" noProof="0" dirty="0">
                  <a:ln>
                    <a:noFill/>
                  </a:ln>
                  <a:solidFill>
                    <a:prstClr val="black"/>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7029450" y="3476625"/>
                <a:ext cx="648335" cy="521970"/>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970655" y="5647690"/>
                <a:ext cx="848995" cy="5219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zh-CN"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rPr>
                          </m:ctrlPr>
                        </m:sSubPr>
                        <m:e>
                          <m:r>
                            <a:rPr kumimoji="0" lang="en-US" altLang="zh-CN" sz="2800" b="0" i="0" u="none" strike="noStrike" kern="100" cap="none" spc="0" normalizeH="0" baseline="0" noProof="0" smtClean="0">
                              <a:ln>
                                <a:noFill/>
                              </a:ln>
                              <a:solidFill>
                                <a:prstClr val="black"/>
                              </a:solidFill>
                              <a:effectLst/>
                              <a:uLnTx/>
                              <a:uFillTx/>
                              <a:latin typeface="Cambria Math" panose="02040503050406030204" pitchFamily="18" charset="0"/>
                              <a:ea typeface="MS Mincho" charset="0"/>
                              <a:cs typeface="Cambria Math" panose="02040503050406030204" pitchFamily="18" charset="0"/>
                            </a:rPr>
                            <m:t>⨀</m:t>
                          </m:r>
                        </m:e>
                        <m:sub>
                          <m:r>
                            <a:rPr kumimoji="0" lang="en-US"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rPr>
                            <m:t>𝑐</m:t>
                          </m:r>
                        </m:sub>
                      </m:sSub>
                    </m:oMath>
                  </m:oMathPara>
                </a14:m>
                <a:endParaRPr kumimoji="0" lang="en-US" altLang="zh-CN" sz="2800" b="0" i="1" u="none" strike="noStrike" kern="100" cap="none" spc="0" normalizeH="0" baseline="0" noProof="0" dirty="0">
                  <a:ln>
                    <a:noFill/>
                  </a:ln>
                  <a:solidFill>
                    <a:prstClr val="black"/>
                  </a:solidFill>
                  <a:effectLst/>
                  <a:uLnTx/>
                  <a:uFillTx/>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10" name="矩形 9"/>
              <p:cNvSpPr>
                <a:spLocks noRot="1" noChangeAspect="1" noMove="1" noResize="1" noEditPoints="1" noAdjustHandles="1" noChangeArrowheads="1" noChangeShapeType="1" noTextEdit="1"/>
              </p:cNvSpPr>
              <p:nvPr/>
            </p:nvSpPr>
            <p:spPr>
              <a:xfrm>
                <a:off x="3970655" y="5647690"/>
                <a:ext cx="848995" cy="521970"/>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7029450" y="5637530"/>
                <a:ext cx="648335" cy="5219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800" b="0" i="1" u="none" strike="noStrike" kern="100" cap="none" spc="0" normalizeH="0" baseline="0" noProof="0" smtClean="0">
                          <a:ln>
                            <a:noFill/>
                          </a:ln>
                          <a:solidFill>
                            <a:prstClr val="black"/>
                          </a:solidFill>
                          <a:effectLst/>
                          <a:uLnTx/>
                          <a:uFillTx/>
                          <a:latin typeface="Cambria Math" panose="02040503050406030204" pitchFamily="18" charset="0"/>
                          <a:ea typeface="MS Mincho" charset="0"/>
                          <a:cs typeface="Cambria Math" panose="02040503050406030204" pitchFamily="18" charset="0"/>
                        </a:rPr>
                        <m:t>=</m:t>
                      </m:r>
                    </m:oMath>
                  </m:oMathPara>
                </a14:m>
                <a:endParaRPr kumimoji="0" lang="en-US" altLang="zh-CN" sz="2800" b="0" i="1" u="none" strike="noStrike" kern="100" cap="none" spc="0" normalizeH="0" baseline="0" noProof="0" dirty="0">
                  <a:ln>
                    <a:noFill/>
                  </a:ln>
                  <a:solidFill>
                    <a:prstClr val="black"/>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11" name="矩形 10"/>
              <p:cNvSpPr>
                <a:spLocks noRot="1" noChangeAspect="1" noMove="1" noResize="1" noEditPoints="1" noAdjustHandles="1" noChangeArrowheads="1" noChangeShapeType="1" noTextEdit="1"/>
              </p:cNvSpPr>
              <p:nvPr/>
            </p:nvSpPr>
            <p:spPr>
              <a:xfrm>
                <a:off x="7029450" y="5637530"/>
                <a:ext cx="648335" cy="521970"/>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12" name="直接连接符 11"/>
          <p:cNvCxnSpPr/>
          <p:nvPr/>
        </p:nvCxnSpPr>
        <p:spPr>
          <a:xfrm>
            <a:off x="587375" y="4804410"/>
            <a:ext cx="9437370" cy="0"/>
          </a:xfrm>
          <a:prstGeom prst="line">
            <a:avLst/>
          </a:prstGeom>
          <a:noFill/>
          <a:ln w="25400" cap="flat" cmpd="sng" algn="ctr">
            <a:solidFill>
              <a:sysClr val="windowText" lastClr="000000"/>
            </a:solidFill>
            <a:prstDash val="solid"/>
          </a:ln>
          <a:effectLst/>
        </p:spPr>
      </p:cxnSp>
      <p:sp>
        <p:nvSpPr>
          <p:cNvPr id="13" name="文本框 12"/>
          <p:cNvSpPr txBox="1"/>
          <p:nvPr/>
        </p:nvSpPr>
        <p:spPr>
          <a:xfrm>
            <a:off x="704850" y="4097655"/>
            <a:ext cx="1591945" cy="4603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相关方</a:t>
            </a:r>
            <a:endParaRPr kumimoji="0" lang="zh-CN" altLang="en-US" sz="2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677545" y="5045710"/>
            <a:ext cx="1591945" cy="4603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无关方</a:t>
            </a:r>
            <a:endParaRPr kumimoji="0" lang="zh-CN" altLang="en-US" sz="2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下箭头 87"/>
          <p:cNvSpPr/>
          <p:nvPr/>
        </p:nvSpPr>
        <p:spPr>
          <a:xfrm rot="10800000">
            <a:off x="2550160" y="4236720"/>
            <a:ext cx="538480" cy="1310640"/>
          </a:xfrm>
          <a:prstGeom prst="downArrow">
            <a:avLst/>
          </a:prstGeom>
          <a:solidFill>
            <a:sysClr val="window" lastClr="FFFFFF"/>
          </a:solidFill>
          <a:ln w="25400" cap="flat" cmpd="sng" algn="ctr">
            <a:solidFill>
              <a:srgbClr val="00417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10243820" y="4095750"/>
            <a:ext cx="1591945" cy="2755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明文</a:t>
            </a:r>
            <a:endParaRPr kumimoji="0" lang="zh-CN" altLang="en-US" sz="12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43820" y="5590540"/>
            <a:ext cx="1591945" cy="2755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密文</a:t>
            </a:r>
            <a:endParaRPr kumimoji="0" lang="zh-CN" altLang="en-US" sz="12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6"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27"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8"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9" name="矩形 28"/>
          <p:cNvSpPr>
            <a:spLocks noChangeArrowheads="1"/>
          </p:cNvSpPr>
          <p:nvPr/>
        </p:nvSpPr>
        <p:spPr bwMode="auto">
          <a:xfrm>
            <a:off x="772387" y="1034408"/>
            <a:ext cx="119984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同态加密</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5"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772387" y="1034408"/>
            <a:ext cx="119984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同态加密</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1310642" y="1640205"/>
            <a:ext cx="9577068" cy="5014242"/>
            <a:chOff x="3068" y="2583"/>
            <a:chExt cx="10554" cy="7944"/>
          </a:xfrm>
        </p:grpSpPr>
        <p:sp>
          <p:nvSpPr>
            <p:cNvPr id="11" name="矩形 10"/>
            <p:cNvSpPr/>
            <p:nvPr/>
          </p:nvSpPr>
          <p:spPr bwMode="auto">
            <a:xfrm>
              <a:off x="4940" y="5913"/>
              <a:ext cx="8682" cy="1031"/>
            </a:xfrm>
            <a:prstGeom prst="rect">
              <a:avLst/>
            </a:prstGeom>
            <a:noFill/>
            <a:ln w="19050" cap="flat" cmpd="sng" algn="ctr">
              <a:solidFill>
                <a:srgbClr val="8A0736"/>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2" name="直接箭头连接符 11"/>
            <p:cNvCxnSpPr>
              <a:stCxn id="15" idx="2"/>
              <a:endCxn id="34" idx="0"/>
            </p:cNvCxnSpPr>
            <p:nvPr/>
          </p:nvCxnSpPr>
          <p:spPr bwMode="auto">
            <a:xfrm>
              <a:off x="6036" y="3166"/>
              <a:ext cx="10" cy="80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5" name="矩形 14"/>
                <p:cNvSpPr/>
                <p:nvPr/>
              </p:nvSpPr>
              <p:spPr>
                <a:xfrm>
                  <a:off x="5667" y="2583"/>
                  <a:ext cx="73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a:latin typeface="Cambria Math" panose="02040503050406030204" pitchFamily="18" charset="0"/>
                              </a:rPr>
                            </m:ctrlPr>
                          </m:sSubPr>
                          <m:e>
                            <m:r>
                              <a:rPr lang="en-US" altLang="zh-HK" i="1">
                                <a:latin typeface="Cambria Math" panose="02040503050406030204" pitchFamily="18" charset="0"/>
                              </a:rPr>
                              <m:t>𝑃</m:t>
                            </m:r>
                          </m:e>
                          <m:sub>
                            <m:r>
                              <a:rPr lang="en-US" altLang="zh-HK">
                                <a:latin typeface="Cambria Math" panose="02040503050406030204" pitchFamily="18" charset="0"/>
                              </a:rPr>
                              <m:t>1</m:t>
                            </m:r>
                          </m:sub>
                        </m:sSub>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5667" y="2583"/>
                  <a:ext cx="738" cy="583"/>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10382" y="2583"/>
                  <a:ext cx="664"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18" name="矩形 17"/>
                <p:cNvSpPr>
                  <a:spLocks noRot="1" noChangeAspect="1" noMove="1" noResize="1" noEditPoints="1" noAdjustHandles="1" noChangeArrowheads="1" noChangeShapeType="1" noTextEdit="1"/>
                </p:cNvSpPr>
                <p:nvPr/>
              </p:nvSpPr>
              <p:spPr>
                <a:xfrm>
                  <a:off x="10382" y="2583"/>
                  <a:ext cx="664" cy="583"/>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6036" y="3275"/>
                  <a:ext cx="85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𝑚</m:t>
                            </m:r>
                          </m:e>
                          <m:sub>
                            <m:r>
                              <a:rPr lang="en-US" altLang="zh-HK">
                                <a:latin typeface="Cambria Math" panose="02040503050406030204" pitchFamily="18" charset="0"/>
                              </a:rPr>
                              <m:t>1</m:t>
                            </m:r>
                          </m:sub>
                        </m:sSub>
                      </m:oMath>
                    </m:oMathPara>
                  </a14:m>
                  <a:endParaRPr lang="zh-CN" altLang="en-US" dirty="0"/>
                </a:p>
              </p:txBody>
            </p:sp>
          </mc:Choice>
          <mc:Fallback>
            <p:sp>
              <p:nvSpPr>
                <p:cNvPr id="19" name="矩形 18"/>
                <p:cNvSpPr>
                  <a:spLocks noRot="1" noChangeAspect="1" noMove="1" noResize="1" noEditPoints="1" noAdjustHandles="1" noChangeArrowheads="1" noChangeShapeType="1" noTextEdit="1"/>
                </p:cNvSpPr>
                <p:nvPr/>
              </p:nvSpPr>
              <p:spPr>
                <a:xfrm>
                  <a:off x="6036" y="3275"/>
                  <a:ext cx="858" cy="583"/>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矩形 32"/>
                <p:cNvSpPr/>
                <p:nvPr/>
              </p:nvSpPr>
              <p:spPr>
                <a:xfrm>
                  <a:off x="4940" y="6115"/>
                  <a:ext cx="8682" cy="583"/>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𝑦</m:t>
                        </m:r>
                        <m:r>
                          <a:rPr lang="zh-CN" altLang="en-US" i="1" dirty="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𝑓</m:t>
                        </m:r>
                        <m:r>
                          <a:rPr lang="en-US" altLang="zh-CN"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𝑐</m:t>
                            </m:r>
                          </m:e>
                          <m:sub>
                            <m:r>
                              <a:rPr lang="en-US" altLang="zh-CN" b="0" i="1" dirty="0" smtClean="0">
                                <a:latin typeface="Cambria Math" panose="02040503050406030204" pitchFamily="18" charset="0"/>
                                <a:ea typeface="微软雅黑" panose="020B0503020204020204" pitchFamily="34" charset="-122"/>
                              </a:rPr>
                              <m:t>1</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𝑐</m:t>
                            </m:r>
                          </m:e>
                          <m:sub>
                            <m:r>
                              <a:rPr lang="en-US" altLang="zh-CN" b="0" i="1" dirty="0" smtClean="0">
                                <a:latin typeface="Cambria Math" panose="02040503050406030204" pitchFamily="18" charset="0"/>
                                <a:ea typeface="微软雅黑" panose="020B0503020204020204" pitchFamily="34" charset="-122"/>
                              </a:rPr>
                              <m:t>2</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𝑐</m:t>
                            </m:r>
                          </m:e>
                          <m:sub>
                            <m:r>
                              <a:rPr lang="en-US" altLang="zh-CN" b="0" i="1" dirty="0" smtClean="0">
                                <a:latin typeface="Cambria Math" panose="02040503050406030204" pitchFamily="18" charset="0"/>
                                <a:ea typeface="微软雅黑" panose="020B0503020204020204" pitchFamily="34" charset="-122"/>
                              </a:rPr>
                              <m:t>𝑛</m:t>
                            </m:r>
                          </m:sub>
                        </m:sSub>
                        <m:r>
                          <a:rPr lang="en-US" altLang="zh-CN" i="1" dirty="0" smtClean="0">
                            <a:latin typeface="Cambria Math" panose="02040503050406030204" pitchFamily="18" charset="0"/>
                            <a:ea typeface="微软雅黑" panose="020B0503020204020204" pitchFamily="34" charset="-122"/>
                          </a:rPr>
                          <m:t>)</m:t>
                        </m:r>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4940" y="6115"/>
                  <a:ext cx="8682" cy="583"/>
                </a:xfrm>
                <a:prstGeom prst="rect">
                  <a:avLst/>
                </a:prstGeom>
                <a:blipFill rotWithShape="1">
                  <a:blip r:embed="rId4"/>
                </a:blipFill>
              </p:spPr>
              <p:txBody>
                <a:bodyPr/>
                <a:lstStyle/>
                <a:p>
                  <a:r>
                    <a:rPr lang="zh-CN" altLang="en-US">
                      <a:noFill/>
                    </a:rPr>
                    <a:t> </a:t>
                  </a:r>
                </a:p>
              </p:txBody>
            </p:sp>
          </mc:Fallback>
        </mc:AlternateContent>
        <p:sp>
          <p:nvSpPr>
            <p:cNvPr id="34" name="矩形 33"/>
            <p:cNvSpPr/>
            <p:nvPr/>
          </p:nvSpPr>
          <p:spPr bwMode="auto">
            <a:xfrm>
              <a:off x="4993" y="3966"/>
              <a:ext cx="2108" cy="68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同态加密</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9" name="矩形 38"/>
                <p:cNvSpPr/>
                <p:nvPr/>
              </p:nvSpPr>
              <p:spPr>
                <a:xfrm>
                  <a:off x="10346" y="3923"/>
                  <a:ext cx="664"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39" name="矩形 38"/>
                <p:cNvSpPr>
                  <a:spLocks noRot="1" noChangeAspect="1" noMove="1" noResize="1" noEditPoints="1" noAdjustHandles="1" noChangeArrowheads="1" noChangeShapeType="1" noTextEdit="1"/>
                </p:cNvSpPr>
                <p:nvPr/>
              </p:nvSpPr>
              <p:spPr>
                <a:xfrm>
                  <a:off x="10346" y="3923"/>
                  <a:ext cx="664" cy="583"/>
                </a:xfrm>
                <a:prstGeom prst="rect">
                  <a:avLst/>
                </a:prstGeom>
                <a:blipFill rotWithShape="1">
                  <a:blip r:embed="rId2"/>
                </a:blipFill>
              </p:spPr>
              <p:txBody>
                <a:bodyPr/>
                <a:lstStyle/>
                <a:p>
                  <a:r>
                    <a:rPr lang="zh-CN" altLang="en-US">
                      <a:noFill/>
                    </a:rPr>
                    <a:t> </a:t>
                  </a:r>
                </a:p>
              </p:txBody>
            </p:sp>
          </mc:Fallback>
        </mc:AlternateContent>
        <p:cxnSp>
          <p:nvCxnSpPr>
            <p:cNvPr id="42" name="直接箭头连接符 41"/>
            <p:cNvCxnSpPr>
              <a:stCxn id="43" idx="2"/>
              <a:endCxn id="45" idx="0"/>
            </p:cNvCxnSpPr>
            <p:nvPr/>
          </p:nvCxnSpPr>
          <p:spPr bwMode="auto">
            <a:xfrm>
              <a:off x="8772" y="3166"/>
              <a:ext cx="6" cy="80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3" name="矩形 42"/>
                <p:cNvSpPr/>
                <p:nvPr/>
              </p:nvSpPr>
              <p:spPr>
                <a:xfrm>
                  <a:off x="8399" y="2583"/>
                  <a:ext cx="746"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𝑃</m:t>
                            </m:r>
                          </m:e>
                          <m:sub>
                            <m:r>
                              <a:rPr lang="en-US" altLang="zh-HK" b="0" i="0" smtClean="0">
                                <a:latin typeface="Cambria Math" panose="02040503050406030204" pitchFamily="18" charset="0"/>
                              </a:rPr>
                              <m:t>2</m:t>
                            </m:r>
                          </m:sub>
                        </m:sSub>
                      </m:oMath>
                    </m:oMathPara>
                  </a14:m>
                  <a:endParaRPr lang="zh-CN" altLang="en-US" dirty="0"/>
                </a:p>
              </p:txBody>
            </p:sp>
          </mc:Choice>
          <mc:Fallback>
            <p:sp>
              <p:nvSpPr>
                <p:cNvPr id="43" name="矩形 42"/>
                <p:cNvSpPr>
                  <a:spLocks noRot="1" noChangeAspect="1" noMove="1" noResize="1" noEditPoints="1" noAdjustHandles="1" noChangeArrowheads="1" noChangeShapeType="1" noTextEdit="1"/>
                </p:cNvSpPr>
                <p:nvPr/>
              </p:nvSpPr>
              <p:spPr>
                <a:xfrm>
                  <a:off x="8399" y="2583"/>
                  <a:ext cx="746" cy="583"/>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43"/>
                <p:cNvSpPr/>
                <p:nvPr/>
              </p:nvSpPr>
              <p:spPr>
                <a:xfrm>
                  <a:off x="8768" y="3275"/>
                  <a:ext cx="866"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𝑚</m:t>
                            </m:r>
                          </m:e>
                          <m:sub>
                            <m:r>
                              <a:rPr lang="en-US" altLang="zh-HK" b="0" i="0" smtClean="0">
                                <a:latin typeface="Cambria Math" panose="02040503050406030204" pitchFamily="18" charset="0"/>
                              </a:rPr>
                              <m:t>2</m:t>
                            </m:r>
                          </m:sub>
                        </m:sSub>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8768" y="3275"/>
                  <a:ext cx="866" cy="583"/>
                </a:xfrm>
                <a:prstGeom prst="rect">
                  <a:avLst/>
                </a:prstGeom>
                <a:blipFill rotWithShape="1">
                  <a:blip r:embed="rId6"/>
                </a:blipFill>
              </p:spPr>
              <p:txBody>
                <a:bodyPr/>
                <a:lstStyle/>
                <a:p>
                  <a:r>
                    <a:rPr lang="zh-CN" altLang="en-US">
                      <a:noFill/>
                    </a:rPr>
                    <a:t> </a:t>
                  </a:r>
                </a:p>
              </p:txBody>
            </p:sp>
          </mc:Fallback>
        </mc:AlternateContent>
        <p:sp>
          <p:nvSpPr>
            <p:cNvPr id="45" name="矩形 44"/>
            <p:cNvSpPr/>
            <p:nvPr/>
          </p:nvSpPr>
          <p:spPr bwMode="auto">
            <a:xfrm>
              <a:off x="7724" y="3966"/>
              <a:ext cx="2108" cy="68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同态加密</a:t>
              </a:r>
              <a:endParaRPr lang="en-US" altLang="zh-CN" dirty="0">
                <a:latin typeface="微软雅黑" panose="020B0503020204020204" pitchFamily="34" charset="-122"/>
                <a:ea typeface="微软雅黑" panose="020B0503020204020204" pitchFamily="34" charset="-122"/>
              </a:endParaRPr>
            </a:p>
          </p:txBody>
        </p:sp>
        <p:cxnSp>
          <p:nvCxnSpPr>
            <p:cNvPr id="47" name="直接箭头连接符 46"/>
            <p:cNvCxnSpPr>
              <a:stCxn id="48" idx="2"/>
              <a:endCxn id="50" idx="0"/>
            </p:cNvCxnSpPr>
            <p:nvPr/>
          </p:nvCxnSpPr>
          <p:spPr bwMode="auto">
            <a:xfrm>
              <a:off x="12558" y="3166"/>
              <a:ext cx="10" cy="80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8" name="矩形 47"/>
                <p:cNvSpPr/>
                <p:nvPr/>
              </p:nvSpPr>
              <p:spPr>
                <a:xfrm>
                  <a:off x="12189" y="2583"/>
                  <a:ext cx="73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𝑃</m:t>
                            </m:r>
                          </m:e>
                          <m:sub>
                            <m:r>
                              <a:rPr lang="en-US" altLang="zh-HK" b="0" i="1" smtClean="0">
                                <a:latin typeface="Cambria Math" panose="02040503050406030204" pitchFamily="18" charset="0"/>
                              </a:rPr>
                              <m:t>𝑛</m:t>
                            </m:r>
                          </m:sub>
                        </m:sSub>
                      </m:oMath>
                    </m:oMathPara>
                  </a14:m>
                  <a:endParaRPr lang="zh-CN" altLang="en-US" dirty="0"/>
                </a:p>
              </p:txBody>
            </p:sp>
          </mc:Choice>
          <mc:Fallback>
            <p:sp>
              <p:nvSpPr>
                <p:cNvPr id="48" name="矩形 47"/>
                <p:cNvSpPr>
                  <a:spLocks noRot="1" noChangeAspect="1" noMove="1" noResize="1" noEditPoints="1" noAdjustHandles="1" noChangeArrowheads="1" noChangeShapeType="1" noTextEdit="1"/>
                </p:cNvSpPr>
                <p:nvPr/>
              </p:nvSpPr>
              <p:spPr>
                <a:xfrm>
                  <a:off x="12189" y="2583"/>
                  <a:ext cx="738" cy="583"/>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矩形 48"/>
                <p:cNvSpPr/>
                <p:nvPr/>
              </p:nvSpPr>
              <p:spPr>
                <a:xfrm>
                  <a:off x="12558" y="3275"/>
                  <a:ext cx="88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𝑚</m:t>
                            </m:r>
                          </m:e>
                          <m:sub>
                            <m:r>
                              <a:rPr lang="en-US" altLang="zh-HK" b="0" i="1" smtClean="0">
                                <a:latin typeface="Cambria Math" panose="02040503050406030204" pitchFamily="18" charset="0"/>
                              </a:rPr>
                              <m:t>𝑛</m:t>
                            </m:r>
                          </m:sub>
                        </m:sSub>
                      </m:oMath>
                    </m:oMathPara>
                  </a14:m>
                  <a:endParaRPr lang="zh-CN" altLang="en-US" dirty="0"/>
                </a:p>
              </p:txBody>
            </p:sp>
          </mc:Choice>
          <mc:Fallback>
            <p:sp>
              <p:nvSpPr>
                <p:cNvPr id="49" name="矩形 48"/>
                <p:cNvSpPr>
                  <a:spLocks noRot="1" noChangeAspect="1" noMove="1" noResize="1" noEditPoints="1" noAdjustHandles="1" noChangeArrowheads="1" noChangeShapeType="1" noTextEdit="1"/>
                </p:cNvSpPr>
                <p:nvPr/>
              </p:nvSpPr>
              <p:spPr>
                <a:xfrm>
                  <a:off x="12558" y="3275"/>
                  <a:ext cx="888" cy="583"/>
                </a:xfrm>
                <a:prstGeom prst="rect">
                  <a:avLst/>
                </a:prstGeom>
                <a:blipFill rotWithShape="1">
                  <a:blip r:embed="rId8"/>
                </a:blipFill>
              </p:spPr>
              <p:txBody>
                <a:bodyPr/>
                <a:lstStyle/>
                <a:p>
                  <a:r>
                    <a:rPr lang="zh-CN" altLang="en-US">
                      <a:noFill/>
                    </a:rPr>
                    <a:t> </a:t>
                  </a:r>
                </a:p>
              </p:txBody>
            </p:sp>
          </mc:Fallback>
        </mc:AlternateContent>
        <p:sp>
          <p:nvSpPr>
            <p:cNvPr id="50" name="矩形 49"/>
            <p:cNvSpPr/>
            <p:nvPr/>
          </p:nvSpPr>
          <p:spPr bwMode="auto">
            <a:xfrm>
              <a:off x="11514" y="3966"/>
              <a:ext cx="2108" cy="68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同态加密</a:t>
              </a:r>
              <a:endParaRPr lang="en-US" altLang="zh-CN" dirty="0">
                <a:latin typeface="微软雅黑" panose="020B0503020204020204" pitchFamily="34" charset="-122"/>
                <a:ea typeface="微软雅黑" panose="020B0503020204020204" pitchFamily="34" charset="-122"/>
              </a:endParaRPr>
            </a:p>
          </p:txBody>
        </p:sp>
        <p:cxnSp>
          <p:nvCxnSpPr>
            <p:cNvPr id="52" name="直接箭头连接符 51"/>
            <p:cNvCxnSpPr/>
            <p:nvPr/>
          </p:nvCxnSpPr>
          <p:spPr bwMode="auto">
            <a:xfrm>
              <a:off x="6024" y="4640"/>
              <a:ext cx="0"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3" name="矩形 52"/>
                <p:cNvSpPr/>
                <p:nvPr/>
              </p:nvSpPr>
              <p:spPr>
                <a:xfrm>
                  <a:off x="6024" y="5215"/>
                  <a:ext cx="710"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𝑐</m:t>
                            </m:r>
                          </m:e>
                          <m:sub>
                            <m:r>
                              <a:rPr lang="en-US" altLang="zh-HK">
                                <a:latin typeface="Cambria Math" panose="02040503050406030204" pitchFamily="18" charset="0"/>
                              </a:rPr>
                              <m:t>1</m:t>
                            </m:r>
                          </m:sub>
                        </m:sSub>
                      </m:oMath>
                    </m:oMathPara>
                  </a14:m>
                  <a:endParaRPr lang="zh-CN" altLang="en-US" dirty="0"/>
                </a:p>
              </p:txBody>
            </p:sp>
          </mc:Choice>
          <mc:Fallback>
            <p:sp>
              <p:nvSpPr>
                <p:cNvPr id="53" name="矩形 52"/>
                <p:cNvSpPr>
                  <a:spLocks noRot="1" noChangeAspect="1" noMove="1" noResize="1" noEditPoints="1" noAdjustHandles="1" noChangeArrowheads="1" noChangeShapeType="1" noTextEdit="1"/>
                </p:cNvSpPr>
                <p:nvPr/>
              </p:nvSpPr>
              <p:spPr>
                <a:xfrm>
                  <a:off x="6024" y="5215"/>
                  <a:ext cx="710" cy="583"/>
                </a:xfrm>
                <a:prstGeom prst="rect">
                  <a:avLst/>
                </a:prstGeom>
                <a:blipFill rotWithShape="1">
                  <a:blip r:embed="rId9"/>
                </a:blipFill>
              </p:spPr>
              <p:txBody>
                <a:bodyPr/>
                <a:lstStyle/>
                <a:p>
                  <a:r>
                    <a:rPr lang="zh-CN" altLang="en-US">
                      <a:noFill/>
                    </a:rPr>
                    <a:t> </a:t>
                  </a:r>
                </a:p>
              </p:txBody>
            </p:sp>
          </mc:Fallback>
        </mc:AlternateContent>
        <p:cxnSp>
          <p:nvCxnSpPr>
            <p:cNvPr id="54" name="直接箭头连接符 53"/>
            <p:cNvCxnSpPr/>
            <p:nvPr/>
          </p:nvCxnSpPr>
          <p:spPr bwMode="auto">
            <a:xfrm>
              <a:off x="8760" y="4640"/>
              <a:ext cx="0"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5" name="矩形 54"/>
                <p:cNvSpPr/>
                <p:nvPr/>
              </p:nvSpPr>
              <p:spPr>
                <a:xfrm>
                  <a:off x="8756" y="5215"/>
                  <a:ext cx="719"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𝑐</m:t>
                            </m:r>
                          </m:e>
                          <m:sub>
                            <m:r>
                              <a:rPr lang="en-US" altLang="zh-HK" b="0" i="0" smtClean="0">
                                <a:latin typeface="Cambria Math" panose="02040503050406030204" pitchFamily="18" charset="0"/>
                              </a:rPr>
                              <m:t>2</m:t>
                            </m:r>
                          </m:sub>
                        </m:sSub>
                      </m:oMath>
                    </m:oMathPara>
                  </a14:m>
                  <a:endParaRPr lang="zh-CN" altLang="en-US" dirty="0"/>
                </a:p>
              </p:txBody>
            </p:sp>
          </mc:Choice>
          <mc:Fallback>
            <p:sp>
              <p:nvSpPr>
                <p:cNvPr id="55" name="矩形 54"/>
                <p:cNvSpPr>
                  <a:spLocks noRot="1" noChangeAspect="1" noMove="1" noResize="1" noEditPoints="1" noAdjustHandles="1" noChangeArrowheads="1" noChangeShapeType="1" noTextEdit="1"/>
                </p:cNvSpPr>
                <p:nvPr/>
              </p:nvSpPr>
              <p:spPr>
                <a:xfrm>
                  <a:off x="8756" y="5215"/>
                  <a:ext cx="719" cy="583"/>
                </a:xfrm>
                <a:prstGeom prst="rect">
                  <a:avLst/>
                </a:prstGeom>
                <a:blipFill rotWithShape="1">
                  <a:blip r:embed="rId10"/>
                </a:blipFill>
              </p:spPr>
              <p:txBody>
                <a:bodyPr/>
                <a:lstStyle/>
                <a:p>
                  <a:r>
                    <a:rPr lang="zh-CN" altLang="en-US">
                      <a:noFill/>
                    </a:rPr>
                    <a:t> </a:t>
                  </a:r>
                </a:p>
              </p:txBody>
            </p:sp>
          </mc:Fallback>
        </mc:AlternateContent>
        <p:cxnSp>
          <p:nvCxnSpPr>
            <p:cNvPr id="56" name="直接箭头连接符 55"/>
            <p:cNvCxnSpPr/>
            <p:nvPr/>
          </p:nvCxnSpPr>
          <p:spPr bwMode="auto">
            <a:xfrm>
              <a:off x="12546" y="4640"/>
              <a:ext cx="0"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7" name="矩形 56"/>
                <p:cNvSpPr/>
                <p:nvPr/>
              </p:nvSpPr>
              <p:spPr>
                <a:xfrm>
                  <a:off x="12546" y="5215"/>
                  <a:ext cx="741"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b="0" i="1" smtClean="0">
                                <a:latin typeface="Cambria Math" panose="02040503050406030204" pitchFamily="18" charset="0"/>
                              </a:rPr>
                              <m:t>𝑐</m:t>
                            </m:r>
                          </m:e>
                          <m:sub>
                            <m:r>
                              <a:rPr lang="en-US" altLang="zh-HK" b="0" i="1" smtClean="0">
                                <a:latin typeface="Cambria Math" panose="02040503050406030204" pitchFamily="18" charset="0"/>
                              </a:rPr>
                              <m:t>𝑛</m:t>
                            </m:r>
                          </m:sub>
                        </m:sSub>
                      </m:oMath>
                    </m:oMathPara>
                  </a14:m>
                  <a:endParaRPr lang="zh-CN" altLang="en-US" dirty="0"/>
                </a:p>
              </p:txBody>
            </p:sp>
          </mc:Choice>
          <mc:Fallback>
            <p:sp>
              <p:nvSpPr>
                <p:cNvPr id="57" name="矩形 56"/>
                <p:cNvSpPr>
                  <a:spLocks noRot="1" noChangeAspect="1" noMove="1" noResize="1" noEditPoints="1" noAdjustHandles="1" noChangeArrowheads="1" noChangeShapeType="1" noTextEdit="1"/>
                </p:cNvSpPr>
                <p:nvPr/>
              </p:nvSpPr>
              <p:spPr>
                <a:xfrm>
                  <a:off x="12546" y="5215"/>
                  <a:ext cx="741" cy="583"/>
                </a:xfrm>
                <a:prstGeom prst="rect">
                  <a:avLst/>
                </a:prstGeom>
                <a:blipFill rotWithShape="1">
                  <a:blip r:embed="rId11"/>
                </a:blipFill>
              </p:spPr>
              <p:txBody>
                <a:bodyPr/>
                <a:lstStyle/>
                <a:p>
                  <a:r>
                    <a:rPr lang="zh-CN" altLang="en-US">
                      <a:noFill/>
                    </a:rPr>
                    <a:t> </a:t>
                  </a:r>
                </a:p>
              </p:txBody>
            </p:sp>
          </mc:Fallback>
        </mc:AlternateContent>
        <p:sp>
          <p:nvSpPr>
            <p:cNvPr id="58" name="矩形 57"/>
            <p:cNvSpPr/>
            <p:nvPr/>
          </p:nvSpPr>
          <p:spPr bwMode="auto">
            <a:xfrm>
              <a:off x="4993" y="8175"/>
              <a:ext cx="2108" cy="680"/>
            </a:xfrm>
            <a:prstGeom prst="rect">
              <a:avLst/>
            </a:prstGeom>
            <a:no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解密</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0" name="矩形 59"/>
                <p:cNvSpPr/>
                <p:nvPr/>
              </p:nvSpPr>
              <p:spPr>
                <a:xfrm>
                  <a:off x="10346" y="8132"/>
                  <a:ext cx="664"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60" name="矩形 59"/>
                <p:cNvSpPr>
                  <a:spLocks noRot="1" noChangeAspect="1" noMove="1" noResize="1" noEditPoints="1" noAdjustHandles="1" noChangeArrowheads="1" noChangeShapeType="1" noTextEdit="1"/>
                </p:cNvSpPr>
                <p:nvPr/>
              </p:nvSpPr>
              <p:spPr>
                <a:xfrm>
                  <a:off x="10346" y="8132"/>
                  <a:ext cx="664" cy="583"/>
                </a:xfrm>
                <a:prstGeom prst="rect">
                  <a:avLst/>
                </a:prstGeom>
                <a:blipFill rotWithShape="1">
                  <a:blip r:embed="rId2"/>
                </a:blipFill>
              </p:spPr>
              <p:txBody>
                <a:bodyPr/>
                <a:lstStyle/>
                <a:p>
                  <a:r>
                    <a:rPr lang="zh-CN" altLang="en-US">
                      <a:noFill/>
                    </a:rPr>
                    <a:t> </a:t>
                  </a:r>
                </a:p>
              </p:txBody>
            </p:sp>
          </mc:Fallback>
        </mc:AlternateContent>
        <p:sp>
          <p:nvSpPr>
            <p:cNvPr id="61" name="矩形 60"/>
            <p:cNvSpPr/>
            <p:nvPr/>
          </p:nvSpPr>
          <p:spPr bwMode="auto">
            <a:xfrm>
              <a:off x="7724" y="8175"/>
              <a:ext cx="2108" cy="680"/>
            </a:xfrm>
            <a:prstGeom prst="rect">
              <a:avLst/>
            </a:prstGeom>
            <a:no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解密</a:t>
              </a:r>
              <a:endParaRPr lang="en-US" altLang="zh-CN" dirty="0">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3" name="矩形 62"/>
            <p:cNvSpPr/>
            <p:nvPr/>
          </p:nvSpPr>
          <p:spPr bwMode="auto">
            <a:xfrm>
              <a:off x="11514" y="8175"/>
              <a:ext cx="2108" cy="680"/>
            </a:xfrm>
            <a:prstGeom prst="rect">
              <a:avLst/>
            </a:prstGeom>
            <a:noFill/>
            <a:ln w="19050" cap="flat" cmpd="sng" algn="ctr">
              <a:solidFill>
                <a:srgbClr val="004178"/>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微软雅黑" panose="020B0503020204020204" pitchFamily="34" charset="-122"/>
                  <a:ea typeface="微软雅黑" panose="020B0503020204020204" pitchFamily="34" charset="-122"/>
                </a:rPr>
                <a:t>解密</a:t>
              </a:r>
              <a:endParaRPr lang="en-US" altLang="zh-CN" dirty="0">
                <a:latin typeface="微软雅黑" panose="020B0503020204020204" pitchFamily="34" charset="-122"/>
                <a:ea typeface="微软雅黑" panose="020B0503020204020204" pitchFamily="34" charset="-122"/>
              </a:endParaRPr>
            </a:p>
          </p:txBody>
        </p:sp>
        <p:cxnSp>
          <p:nvCxnSpPr>
            <p:cNvPr id="65" name="直接箭头连接符 64"/>
            <p:cNvCxnSpPr/>
            <p:nvPr/>
          </p:nvCxnSpPr>
          <p:spPr bwMode="auto">
            <a:xfrm>
              <a:off x="6014" y="8870"/>
              <a:ext cx="0" cy="801"/>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66" name="矩形 65"/>
                <p:cNvSpPr/>
                <p:nvPr/>
              </p:nvSpPr>
              <p:spPr>
                <a:xfrm>
                  <a:off x="6024" y="8959"/>
                  <a:ext cx="603"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𝑦</m:t>
                        </m:r>
                      </m:oMath>
                    </m:oMathPara>
                  </a14:m>
                  <a:endParaRPr lang="zh-CN" altLang="en-US" dirty="0"/>
                </a:p>
              </p:txBody>
            </p:sp>
          </mc:Choice>
          <mc:Fallback>
            <p:sp>
              <p:nvSpPr>
                <p:cNvPr id="66" name="矩形 65"/>
                <p:cNvSpPr>
                  <a:spLocks noRot="1" noChangeAspect="1" noMove="1" noResize="1" noEditPoints="1" noAdjustHandles="1" noChangeArrowheads="1" noChangeShapeType="1" noTextEdit="1"/>
                </p:cNvSpPr>
                <p:nvPr/>
              </p:nvSpPr>
              <p:spPr>
                <a:xfrm>
                  <a:off x="6024" y="8959"/>
                  <a:ext cx="603" cy="583"/>
                </a:xfrm>
                <a:prstGeom prst="rect">
                  <a:avLst/>
                </a:prstGeom>
                <a:blipFill rotWithShape="1">
                  <a:blip r:embed="rId12"/>
                </a:blipFill>
              </p:spPr>
              <p:txBody>
                <a:bodyPr/>
                <a:lstStyle/>
                <a:p>
                  <a:r>
                    <a:rPr lang="zh-CN" altLang="en-US">
                      <a:noFill/>
                    </a:rPr>
                    <a:t> </a:t>
                  </a:r>
                </a:p>
              </p:txBody>
            </p:sp>
          </mc:Fallback>
        </mc:AlternateContent>
        <p:cxnSp>
          <p:nvCxnSpPr>
            <p:cNvPr id="67" name="直接箭头连接符 66"/>
            <p:cNvCxnSpPr/>
            <p:nvPr/>
          </p:nvCxnSpPr>
          <p:spPr bwMode="auto">
            <a:xfrm>
              <a:off x="8750" y="8870"/>
              <a:ext cx="6" cy="801"/>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68" name="矩形 67"/>
                <p:cNvSpPr/>
                <p:nvPr/>
              </p:nvSpPr>
              <p:spPr>
                <a:xfrm>
                  <a:off x="8756" y="8959"/>
                  <a:ext cx="603"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𝑦</m:t>
                        </m:r>
                      </m:oMath>
                    </m:oMathPara>
                  </a14:m>
                  <a:endParaRPr lang="zh-CN" altLang="en-US" dirty="0"/>
                </a:p>
              </p:txBody>
            </p:sp>
          </mc:Choice>
          <mc:Fallback>
            <p:sp>
              <p:nvSpPr>
                <p:cNvPr id="68" name="矩形 67"/>
                <p:cNvSpPr>
                  <a:spLocks noRot="1" noChangeAspect="1" noMove="1" noResize="1" noEditPoints="1" noAdjustHandles="1" noChangeArrowheads="1" noChangeShapeType="1" noTextEdit="1"/>
                </p:cNvSpPr>
                <p:nvPr/>
              </p:nvSpPr>
              <p:spPr>
                <a:xfrm>
                  <a:off x="8756" y="8959"/>
                  <a:ext cx="603" cy="583"/>
                </a:xfrm>
                <a:prstGeom prst="rect">
                  <a:avLst/>
                </a:prstGeom>
                <a:blipFill rotWithShape="1">
                  <a:blip r:embed="rId12"/>
                </a:blipFill>
              </p:spPr>
              <p:txBody>
                <a:bodyPr/>
                <a:lstStyle/>
                <a:p>
                  <a:r>
                    <a:rPr lang="zh-CN" altLang="en-US">
                      <a:noFill/>
                    </a:rPr>
                    <a:t> </a:t>
                  </a:r>
                </a:p>
              </p:txBody>
            </p:sp>
          </mc:Fallback>
        </mc:AlternateContent>
        <p:cxnSp>
          <p:nvCxnSpPr>
            <p:cNvPr id="69" name="直接箭头连接符 68"/>
            <p:cNvCxnSpPr/>
            <p:nvPr/>
          </p:nvCxnSpPr>
          <p:spPr bwMode="auto">
            <a:xfrm>
              <a:off x="12535" y="8870"/>
              <a:ext cx="0" cy="801"/>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70" name="矩形 69"/>
                <p:cNvSpPr/>
                <p:nvPr/>
              </p:nvSpPr>
              <p:spPr>
                <a:xfrm>
                  <a:off x="12546" y="8959"/>
                  <a:ext cx="603"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𝑦</m:t>
                        </m:r>
                      </m:oMath>
                    </m:oMathPara>
                  </a14:m>
                  <a:endParaRPr lang="zh-CN" altLang="en-US" dirty="0"/>
                </a:p>
              </p:txBody>
            </p:sp>
          </mc:Choice>
          <mc:Fallback>
            <p:sp>
              <p:nvSpPr>
                <p:cNvPr id="70" name="矩形 69"/>
                <p:cNvSpPr>
                  <a:spLocks noRot="1" noChangeAspect="1" noMove="1" noResize="1" noEditPoints="1" noAdjustHandles="1" noChangeArrowheads="1" noChangeShapeType="1" noTextEdit="1"/>
                </p:cNvSpPr>
                <p:nvPr/>
              </p:nvSpPr>
              <p:spPr>
                <a:xfrm>
                  <a:off x="12546" y="8959"/>
                  <a:ext cx="603" cy="583"/>
                </a:xfrm>
                <a:prstGeom prst="rect">
                  <a:avLst/>
                </a:prstGeom>
                <a:blipFill rotWithShape="1">
                  <a:blip r:embed="rId12"/>
                </a:blipFill>
              </p:spPr>
              <p:txBody>
                <a:bodyPr/>
                <a:lstStyle/>
                <a:p>
                  <a:r>
                    <a:rPr lang="zh-CN" altLang="en-US">
                      <a:noFill/>
                    </a:rPr>
                    <a:t> </a:t>
                  </a:r>
                </a:p>
              </p:txBody>
            </p:sp>
          </mc:Fallback>
        </mc:AlternateContent>
        <p:cxnSp>
          <p:nvCxnSpPr>
            <p:cNvPr id="71" name="直接箭头连接符 70"/>
            <p:cNvCxnSpPr/>
            <p:nvPr/>
          </p:nvCxnSpPr>
          <p:spPr bwMode="auto">
            <a:xfrm>
              <a:off x="6014" y="6930"/>
              <a:ext cx="0"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p:cNvCxnSpPr/>
            <p:nvPr/>
          </p:nvCxnSpPr>
          <p:spPr bwMode="auto">
            <a:xfrm>
              <a:off x="8750" y="6930"/>
              <a:ext cx="6"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p:cNvCxnSpPr/>
            <p:nvPr/>
          </p:nvCxnSpPr>
          <p:spPr bwMode="auto">
            <a:xfrm>
              <a:off x="12535" y="6930"/>
              <a:ext cx="0" cy="1247"/>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1" name="矩形 40"/>
                <p:cNvSpPr/>
                <p:nvPr/>
              </p:nvSpPr>
              <p:spPr>
                <a:xfrm>
                  <a:off x="6040" y="7590"/>
                  <a:ext cx="677"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微软雅黑" panose="020B0503020204020204" pitchFamily="34" charset="-122"/>
                          </a:rPr>
                          <m:t>𝑦</m:t>
                        </m:r>
                        <m:r>
                          <a:rPr lang="zh-CN" altLang="en-US" i="1" dirty="0">
                            <a:latin typeface="Cambria Math" panose="02040503050406030204" pitchFamily="18" charset="0"/>
                            <a:ea typeface="微软雅黑" panose="020B0503020204020204" pitchFamily="34" charset="-122"/>
                          </a:rPr>
                          <m:t>’</m:t>
                        </m:r>
                      </m:oMath>
                    </m:oMathPara>
                  </a14:m>
                  <a:endParaRPr lang="zh-CN" altLang="en-US" dirty="0"/>
                </a:p>
              </p:txBody>
            </p:sp>
          </mc:Choice>
          <mc:Fallback>
            <p:sp>
              <p:nvSpPr>
                <p:cNvPr id="41" name="矩形 40"/>
                <p:cNvSpPr>
                  <a:spLocks noRot="1" noChangeAspect="1" noMove="1" noResize="1" noEditPoints="1" noAdjustHandles="1" noChangeArrowheads="1" noChangeShapeType="1" noTextEdit="1"/>
                </p:cNvSpPr>
                <p:nvPr/>
              </p:nvSpPr>
              <p:spPr>
                <a:xfrm>
                  <a:off x="6040" y="7590"/>
                  <a:ext cx="677" cy="583"/>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矩形 74"/>
                <p:cNvSpPr/>
                <p:nvPr/>
              </p:nvSpPr>
              <p:spPr>
                <a:xfrm>
                  <a:off x="8807" y="7654"/>
                  <a:ext cx="677"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微软雅黑" panose="020B0503020204020204" pitchFamily="34" charset="-122"/>
                          </a:rPr>
                          <m:t>𝑦</m:t>
                        </m:r>
                        <m:r>
                          <a:rPr lang="zh-CN" altLang="en-US" i="1" dirty="0">
                            <a:latin typeface="Cambria Math" panose="02040503050406030204" pitchFamily="18" charset="0"/>
                            <a:ea typeface="微软雅黑" panose="020B0503020204020204" pitchFamily="34" charset="-122"/>
                          </a:rPr>
                          <m:t>’</m:t>
                        </m:r>
                      </m:oMath>
                    </m:oMathPara>
                  </a14:m>
                  <a:endParaRPr lang="zh-CN" altLang="en-US" dirty="0"/>
                </a:p>
              </p:txBody>
            </p:sp>
          </mc:Choice>
          <mc:Fallback>
            <p:sp>
              <p:nvSpPr>
                <p:cNvPr id="75" name="矩形 74"/>
                <p:cNvSpPr>
                  <a:spLocks noRot="1" noChangeAspect="1" noMove="1" noResize="1" noEditPoints="1" noAdjustHandles="1" noChangeArrowheads="1" noChangeShapeType="1" noTextEdit="1"/>
                </p:cNvSpPr>
                <p:nvPr/>
              </p:nvSpPr>
              <p:spPr>
                <a:xfrm>
                  <a:off x="8807" y="7654"/>
                  <a:ext cx="677" cy="583"/>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矩形 75"/>
                <p:cNvSpPr/>
                <p:nvPr/>
              </p:nvSpPr>
              <p:spPr>
                <a:xfrm>
                  <a:off x="12568" y="7622"/>
                  <a:ext cx="677"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微软雅黑" panose="020B0503020204020204" pitchFamily="34" charset="-122"/>
                          </a:rPr>
                          <m:t>𝑦</m:t>
                        </m:r>
                        <m:r>
                          <a:rPr lang="zh-CN" altLang="en-US" i="1" dirty="0">
                            <a:latin typeface="Cambria Math" panose="02040503050406030204" pitchFamily="18" charset="0"/>
                            <a:ea typeface="微软雅黑" panose="020B0503020204020204" pitchFamily="34" charset="-122"/>
                          </a:rPr>
                          <m:t>’</m:t>
                        </m:r>
                      </m:oMath>
                    </m:oMathPara>
                  </a14:m>
                  <a:endParaRPr lang="zh-CN" altLang="en-US" dirty="0"/>
                </a:p>
              </p:txBody>
            </p:sp>
          </mc:Choice>
          <mc:Fallback>
            <p:sp>
              <p:nvSpPr>
                <p:cNvPr id="76" name="矩形 75"/>
                <p:cNvSpPr>
                  <a:spLocks noRot="1" noChangeAspect="1" noMove="1" noResize="1" noEditPoints="1" noAdjustHandles="1" noChangeArrowheads="1" noChangeShapeType="1" noTextEdit="1"/>
                </p:cNvSpPr>
                <p:nvPr/>
              </p:nvSpPr>
              <p:spPr>
                <a:xfrm>
                  <a:off x="12568" y="7622"/>
                  <a:ext cx="677" cy="583"/>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矩形 76"/>
                <p:cNvSpPr/>
                <p:nvPr/>
              </p:nvSpPr>
              <p:spPr>
                <a:xfrm>
                  <a:off x="5641" y="9687"/>
                  <a:ext cx="73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a:latin typeface="Cambria Math" panose="02040503050406030204" pitchFamily="18" charset="0"/>
                              </a:rPr>
                            </m:ctrlPr>
                          </m:sSubPr>
                          <m:e>
                            <m:r>
                              <a:rPr lang="en-US" altLang="zh-HK" i="1">
                                <a:latin typeface="Cambria Math" panose="02040503050406030204" pitchFamily="18" charset="0"/>
                              </a:rPr>
                              <m:t>𝑃</m:t>
                            </m:r>
                          </m:e>
                          <m:sub>
                            <m:r>
                              <a:rPr lang="en-US" altLang="zh-HK">
                                <a:latin typeface="Cambria Math" panose="02040503050406030204" pitchFamily="18" charset="0"/>
                              </a:rPr>
                              <m:t>1</m:t>
                            </m:r>
                          </m:sub>
                        </m:sSub>
                      </m:oMath>
                    </m:oMathPara>
                  </a14:m>
                  <a:endParaRPr lang="zh-CN" altLang="en-US" dirty="0"/>
                </a:p>
              </p:txBody>
            </p:sp>
          </mc:Choice>
          <mc:Fallback>
            <p:sp>
              <p:nvSpPr>
                <p:cNvPr id="77" name="矩形 76"/>
                <p:cNvSpPr>
                  <a:spLocks noRot="1" noChangeAspect="1" noMove="1" noResize="1" noEditPoints="1" noAdjustHandles="1" noChangeArrowheads="1" noChangeShapeType="1" noTextEdit="1"/>
                </p:cNvSpPr>
                <p:nvPr/>
              </p:nvSpPr>
              <p:spPr>
                <a:xfrm>
                  <a:off x="5641" y="9687"/>
                  <a:ext cx="738" cy="583"/>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矩形 77"/>
                <p:cNvSpPr/>
                <p:nvPr/>
              </p:nvSpPr>
              <p:spPr>
                <a:xfrm>
                  <a:off x="10356" y="9687"/>
                  <a:ext cx="664"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CN" altLang="en-US" dirty="0"/>
                </a:p>
              </p:txBody>
            </p:sp>
          </mc:Choice>
          <mc:Fallback>
            <p:sp>
              <p:nvSpPr>
                <p:cNvPr id="78" name="矩形 77"/>
                <p:cNvSpPr>
                  <a:spLocks noRot="1" noChangeAspect="1" noMove="1" noResize="1" noEditPoints="1" noAdjustHandles="1" noChangeArrowheads="1" noChangeShapeType="1" noTextEdit="1"/>
                </p:cNvSpPr>
                <p:nvPr/>
              </p:nvSpPr>
              <p:spPr>
                <a:xfrm>
                  <a:off x="10356" y="9687"/>
                  <a:ext cx="664" cy="583"/>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矩形 78"/>
                <p:cNvSpPr/>
                <p:nvPr/>
              </p:nvSpPr>
              <p:spPr>
                <a:xfrm>
                  <a:off x="8373" y="9687"/>
                  <a:ext cx="746"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𝑃</m:t>
                            </m:r>
                          </m:e>
                          <m:sub>
                            <m:r>
                              <a:rPr lang="en-US" altLang="zh-HK" b="0" i="0" smtClean="0">
                                <a:latin typeface="Cambria Math" panose="02040503050406030204" pitchFamily="18" charset="0"/>
                              </a:rPr>
                              <m:t>2</m:t>
                            </m:r>
                          </m:sub>
                        </m:sSub>
                      </m:oMath>
                    </m:oMathPara>
                  </a14:m>
                  <a:endParaRPr lang="zh-CN" altLang="en-US" dirty="0"/>
                </a:p>
              </p:txBody>
            </p:sp>
          </mc:Choice>
          <mc:Fallback>
            <p:sp>
              <p:nvSpPr>
                <p:cNvPr id="79" name="矩形 78"/>
                <p:cNvSpPr>
                  <a:spLocks noRot="1" noChangeAspect="1" noMove="1" noResize="1" noEditPoints="1" noAdjustHandles="1" noChangeArrowheads="1" noChangeShapeType="1" noTextEdit="1"/>
                </p:cNvSpPr>
                <p:nvPr/>
              </p:nvSpPr>
              <p:spPr>
                <a:xfrm>
                  <a:off x="8373" y="9687"/>
                  <a:ext cx="746" cy="583"/>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0" name="矩形 79"/>
                <p:cNvSpPr/>
                <p:nvPr/>
              </p:nvSpPr>
              <p:spPr>
                <a:xfrm>
                  <a:off x="12163" y="9687"/>
                  <a:ext cx="738" cy="5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𝑃</m:t>
                            </m:r>
                          </m:e>
                          <m:sub>
                            <m:r>
                              <a:rPr lang="en-US" altLang="zh-HK" b="0" i="1" smtClean="0">
                                <a:latin typeface="Cambria Math" panose="02040503050406030204" pitchFamily="18" charset="0"/>
                              </a:rPr>
                              <m:t>𝑛</m:t>
                            </m:r>
                          </m:sub>
                        </m:sSub>
                      </m:oMath>
                    </m:oMathPara>
                  </a14:m>
                  <a:endParaRPr lang="zh-CN" altLang="en-US" dirty="0"/>
                </a:p>
              </p:txBody>
            </p:sp>
          </mc:Choice>
          <mc:Fallback>
            <p:sp>
              <p:nvSpPr>
                <p:cNvPr id="80" name="矩形 79"/>
                <p:cNvSpPr>
                  <a:spLocks noRot="1" noChangeAspect="1" noMove="1" noResize="1" noEditPoints="1" noAdjustHandles="1" noChangeArrowheads="1" noChangeShapeType="1" noTextEdit="1"/>
                </p:cNvSpPr>
                <p:nvPr/>
              </p:nvSpPr>
              <p:spPr>
                <a:xfrm>
                  <a:off x="12163" y="9687"/>
                  <a:ext cx="738" cy="583"/>
                </a:xfrm>
                <a:prstGeom prst="rect">
                  <a:avLst/>
                </a:prstGeom>
                <a:blipFill rotWithShape="1">
                  <a:blip r:embed="rId7"/>
                </a:blipFill>
              </p:spPr>
              <p:txBody>
                <a:bodyPr/>
                <a:lstStyle/>
                <a:p>
                  <a:r>
                    <a:rPr lang="zh-CN" altLang="en-US">
                      <a:noFill/>
                    </a:rPr>
                    <a:t> </a:t>
                  </a:r>
                </a:p>
              </p:txBody>
            </p:sp>
          </mc:Fallback>
        </mc:AlternateContent>
        <p:sp>
          <p:nvSpPr>
            <p:cNvPr id="81" name="矩形 80"/>
            <p:cNvSpPr/>
            <p:nvPr/>
          </p:nvSpPr>
          <p:spPr bwMode="auto">
            <a:xfrm>
              <a:off x="3068" y="2896"/>
              <a:ext cx="671" cy="2384"/>
            </a:xfrm>
            <a:prstGeom prst="rect">
              <a:avLst/>
            </a:prstGeom>
            <a:solidFill>
              <a:schemeClr val="bg1">
                <a:lumMod val="95000"/>
              </a:schemeClr>
            </a:solidFill>
            <a:ln w="12700" cap="flat" cmpd="sng" algn="ctr">
              <a:solidFill>
                <a:schemeClr val="tx1"/>
              </a:solidFill>
              <a:prstDash val="solid"/>
            </a:ln>
            <a:effectLst>
              <a:outerShdw blurRad="101600" dist="63500" dir="8100000" algn="tr" rotWithShape="0">
                <a:schemeClr val="bg1">
                  <a:lumMod val="50000"/>
                  <a:alpha val="40000"/>
                </a:schemeClr>
              </a:outerShdw>
            </a:effectLst>
          </p:spPr>
          <p:txBody>
            <a:bodyPr vert="horz" wrap="square" lIns="91440" tIns="45720" rIns="91440" bIns="45720" numCol="1" rtlCol="0" anchor="ctr" anchorCtr="0" compatLnSpc="0">
              <a:noAutofit/>
            </a:bodyPr>
            <a:lstStyle/>
            <a:p>
              <a:pPr lvl="0" algn="ctr" defTabSz="914400" fontAlgn="auto">
                <a:spcBef>
                  <a:spcPts val="0"/>
                </a:spcBef>
                <a:spcAft>
                  <a:spcPts val="0"/>
                </a:spcAft>
                <a:buClrTx/>
                <a:buSzTx/>
                <a:buFontTx/>
                <a:defRPr/>
              </a:pPr>
              <a:r>
                <a:rPr lang="zh-CN" altLang="en-US" sz="1800" kern="0" noProof="0" dirty="0">
                  <a:latin typeface="微软雅黑" panose="020B0503020204020204" pitchFamily="34" charset="-122"/>
                  <a:ea typeface="微软雅黑" panose="020B0503020204020204" pitchFamily="34" charset="-122"/>
                  <a:sym typeface="+mn-ea"/>
                </a:rPr>
                <a:t>加密阶段</a:t>
              </a:r>
              <a:endParaRPr lang="zh-CN" altLang="en-US" sz="1800" kern="0" noProof="0" dirty="0">
                <a:latin typeface="微软雅黑" panose="020B0503020204020204" pitchFamily="34" charset="-122"/>
                <a:ea typeface="微软雅黑" panose="020B0503020204020204" pitchFamily="34" charset="-122"/>
                <a:sym typeface="+mn-ea"/>
              </a:endParaRPr>
            </a:p>
          </p:txBody>
        </p:sp>
        <p:sp>
          <p:nvSpPr>
            <p:cNvPr id="83" name="矩形 82"/>
            <p:cNvSpPr/>
            <p:nvPr/>
          </p:nvSpPr>
          <p:spPr bwMode="auto">
            <a:xfrm>
              <a:off x="3068" y="5432"/>
              <a:ext cx="671" cy="2384"/>
            </a:xfrm>
            <a:prstGeom prst="rect">
              <a:avLst/>
            </a:prstGeom>
            <a:solidFill>
              <a:srgbClr val="7D130C">
                <a:alpha val="55000"/>
              </a:srgbClr>
            </a:solidFill>
            <a:ln w="12700" cap="flat" cmpd="sng" algn="ctr">
              <a:solidFill>
                <a:srgbClr val="7D130C"/>
              </a:solidFill>
              <a:prstDash val="solid"/>
            </a:ln>
            <a:effectLst>
              <a:outerShdw blurRad="101600" dist="63500" dir="8100000" algn="tr" rotWithShape="0">
                <a:srgbClr val="7D130C">
                  <a:alpha val="40000"/>
                </a:srgbClr>
              </a:outerShdw>
            </a:effectLst>
          </p:spPr>
          <p:txBody>
            <a:bodyPr vert="horz" wrap="square" lIns="91440" tIns="45720" rIns="91440" bIns="45720" numCol="1" rtlCol="0" anchor="ctr" anchorCtr="0" compatLnSpc="0">
              <a:noAutofit/>
            </a:bodyPr>
            <a:lstStyle/>
            <a:p>
              <a:pPr lvl="0" algn="ctr" defTabSz="914400" fontAlgn="auto">
                <a:spcBef>
                  <a:spcPts val="0"/>
                </a:spcBef>
                <a:spcAft>
                  <a:spcPts val="0"/>
                </a:spcAft>
                <a:buClrTx/>
                <a:buSzTx/>
                <a:buFontTx/>
                <a:defRPr/>
              </a:pPr>
              <a:r>
                <a:rPr lang="zh-CN" altLang="en-US" sz="1800" kern="0" dirty="0">
                  <a:solidFill>
                    <a:schemeClr val="bg1"/>
                  </a:solidFill>
                  <a:latin typeface="微软雅黑" panose="020B0503020204020204" pitchFamily="34" charset="-122"/>
                  <a:ea typeface="微软雅黑" panose="020B0503020204020204" pitchFamily="34" charset="-122"/>
                  <a:sym typeface="+mn-ea"/>
                </a:rPr>
                <a:t>密文计算</a:t>
              </a:r>
              <a:endParaRPr lang="zh-CN" altLang="en-US" sz="1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4" name="矩形 83"/>
            <p:cNvSpPr/>
            <p:nvPr/>
          </p:nvSpPr>
          <p:spPr bwMode="auto">
            <a:xfrm>
              <a:off x="3085" y="7968"/>
              <a:ext cx="671" cy="2559"/>
            </a:xfrm>
            <a:prstGeom prst="rect">
              <a:avLst/>
            </a:prstGeom>
            <a:solidFill>
              <a:srgbClr val="00417D">
                <a:alpha val="55000"/>
              </a:srgbClr>
            </a:solidFill>
            <a:ln w="12700" cap="flat" cmpd="sng" algn="ctr">
              <a:solidFill>
                <a:srgbClr val="00417D"/>
              </a:solidFill>
              <a:prstDash val="solid"/>
            </a:ln>
            <a:effectLst>
              <a:outerShdw blurRad="101600" dist="63500" dir="8100000" algn="tr" rotWithShape="0">
                <a:srgbClr val="004178">
                  <a:alpha val="40000"/>
                </a:srgbClr>
              </a:outerShdw>
            </a:effectLst>
          </p:spPr>
          <p:txBody>
            <a:bodyPr vert="horz" wrap="square" lIns="91440" tIns="45720" rIns="91440" bIns="45720" numCol="1" rtlCol="0" anchor="ctr" anchorCtr="0" compatLnSpc="0">
              <a:noAutofit/>
            </a:bodyPr>
            <a:lstStyle/>
            <a:p>
              <a:pPr lvl="0" algn="ctr" defTabSz="914400" fontAlgn="auto">
                <a:spcBef>
                  <a:spcPts val="0"/>
                </a:spcBef>
                <a:spcAft>
                  <a:spcPts val="0"/>
                </a:spcAft>
                <a:buClrTx/>
                <a:buSzTx/>
                <a:buFontTx/>
                <a:defRPr/>
              </a:pPr>
              <a:r>
                <a:rPr lang="zh-CN" altLang="en-US" sz="1800" kern="0" dirty="0">
                  <a:solidFill>
                    <a:schemeClr val="bg1"/>
                  </a:solidFill>
                  <a:latin typeface="微软雅黑" panose="020B0503020204020204" pitchFamily="34" charset="-122"/>
                  <a:ea typeface="微软雅黑" panose="020B0503020204020204" pitchFamily="34" charset="-122"/>
                  <a:sym typeface="+mn-ea"/>
                </a:rPr>
                <a:t>解密阶段</a:t>
              </a:r>
              <a:endParaRPr lang="zh-CN" altLang="en-US" sz="1800" kern="0"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3.1 </a:t>
            </a:r>
            <a:r>
              <a:rPr lang="zh-CN" altLang="en-US" sz="2400" b="1" dirty="0">
                <a:solidFill>
                  <a:srgbClr val="5F5E5C"/>
                </a:solidFill>
                <a:latin typeface="微软雅黑" panose="020B0503020204020204" pitchFamily="34" charset="-122"/>
                <a:ea typeface="微软雅黑" panose="020B0503020204020204" pitchFamily="34" charset="-122"/>
              </a:rPr>
              <a:t>基础工具</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p:cNvSpPr/>
              <p:nvPr/>
            </p:nvSpPr>
            <p:spPr>
              <a:xfrm>
                <a:off x="239147" y="1544210"/>
                <a:ext cx="11728735" cy="1759071"/>
              </a:xfrm>
              <a:prstGeom prst="rect">
                <a:avLst/>
              </a:prstGeom>
            </p:spPr>
            <p:txBody>
              <a:bodyPr wrap="square">
                <a:spAutoFit/>
              </a:bodyPr>
              <a:lstStyle/>
              <a:p>
                <a:pPr indent="363855" algn="just" defTabSz="914400">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不经意</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传输</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OT</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协议最早由</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Rabin</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1981</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年提出，其作为密码学领域的一个基础协议，在安全多方计算领域有着广泛应用。</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OT</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协议是一个涉及两个参与方的协议，即发送方</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和接收方</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。在最初的</a:t>
                </a:r>
                <a:r>
                  <a:rPr lang="en-US" altLang="zh-HK"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1-out-of-2</a:t>
                </a:r>
                <a:r>
                  <a:rPr lang="zh-CN" altLang="zh-HK"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Sup>
                      <m:sSubSupPr>
                        <m:ctrlPr>
                          <a:rPr lang="zh-TW" altLang="zh-HK" i="1">
                            <a:solidFill>
                              <a:srgbClr val="FF0000"/>
                            </a:solidFill>
                            <a:latin typeface="Cambria Math" panose="02040503050406030204" pitchFamily="18" charset="0"/>
                            <a:ea typeface="Cambria Math" panose="02040503050406030204" pitchFamily="18" charset="0"/>
                          </a:rPr>
                        </m:ctrlPr>
                      </m:sSubSupPr>
                      <m:e>
                        <m:r>
                          <m:rPr>
                            <m:sty m:val="p"/>
                          </m:rPr>
                          <a:rPr lang="en-US" altLang="zh-HK">
                            <a:solidFill>
                              <a:srgbClr val="FF0000"/>
                            </a:solidFill>
                            <a:latin typeface="Cambria Math" panose="02040503050406030204" pitchFamily="18" charset="0"/>
                            <a:cs typeface="Times New Roman" panose="02020603050405020304" pitchFamily="18" charset="0"/>
                          </a:rPr>
                          <m:t>OT</m:t>
                        </m:r>
                      </m:e>
                      <m:sub>
                        <m:r>
                          <a:rPr lang="en-US" altLang="zh-HK">
                            <a:solidFill>
                              <a:srgbClr val="FF0000"/>
                            </a:solidFill>
                            <a:latin typeface="Cambria Math" panose="02040503050406030204" pitchFamily="18" charset="0"/>
                            <a:cs typeface="Times New Roman" panose="02020603050405020304" pitchFamily="18" charset="0"/>
                          </a:rPr>
                          <m:t>2</m:t>
                        </m:r>
                      </m:sub>
                      <m:sup>
                        <m:r>
                          <a:rPr lang="en-US" altLang="zh-HK">
                            <a:solidFill>
                              <a:srgbClr val="FF0000"/>
                            </a:solidFill>
                            <a:latin typeface="Cambria Math" panose="02040503050406030204" pitchFamily="18" charset="0"/>
                            <a:cs typeface="Times New Roman" panose="02020603050405020304" pitchFamily="18" charset="0"/>
                          </a:rPr>
                          <m:t>1</m:t>
                        </m:r>
                      </m:sup>
                    </m:sSubSup>
                  </m:oMath>
                </a14:m>
                <a:r>
                  <a:rPr lang="zh-CN" altLang="zh-HK"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）协议</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中，发送方有两个秘密输入（</a:t>
                </a:r>
                <a14:m>
                  <m:oMath xmlns:m="http://schemas.openxmlformats.org/officeDocument/2006/math">
                    <m:sSub>
                      <m:sSubPr>
                        <m:ctrlPr>
                          <a:rPr lang="zh-TW" altLang="zh-HK" i="1">
                            <a:solidFill>
                              <a:srgbClr val="000000"/>
                            </a:solidFill>
                            <a:latin typeface="Cambria Math" panose="02040503050406030204" pitchFamily="18" charset="0"/>
                            <a:ea typeface="Cambria Math" panose="020405030504060302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𝑥</m:t>
                        </m:r>
                      </m:e>
                      <m:sub>
                        <m:r>
                          <a:rPr lang="en-US" altLang="zh-HK">
                            <a:solidFill>
                              <a:srgbClr val="000000"/>
                            </a:solidFill>
                            <a:latin typeface="Cambria Math" panose="02040503050406030204" pitchFamily="18" charset="0"/>
                            <a:cs typeface="Times New Roman" panose="02020603050405020304" pitchFamily="18" charset="0"/>
                          </a:rPr>
                          <m:t>0</m:t>
                        </m:r>
                      </m:sub>
                    </m:sSub>
                    <m:r>
                      <a:rPr lang="en-US" altLang="zh-HK">
                        <a:solidFill>
                          <a:srgbClr val="000000"/>
                        </a:solidFill>
                        <a:latin typeface="Cambria Math" panose="02040503050406030204" pitchFamily="18" charset="0"/>
                        <a:cs typeface="Times New Roman" panose="02020603050405020304" pitchFamily="18" charset="0"/>
                      </a:rPr>
                      <m:t>, </m:t>
                    </m:r>
                    <m:sSub>
                      <m:sSubPr>
                        <m:ctrlPr>
                          <a:rPr lang="zh-TW" altLang="zh-HK" i="1">
                            <a:solidFill>
                              <a:srgbClr val="000000"/>
                            </a:solidFill>
                            <a:latin typeface="Cambria Math" panose="02040503050406030204" pitchFamily="18" charset="0"/>
                            <a:ea typeface="Cambria Math" panose="020405030504060302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𝑥</m:t>
                        </m:r>
                      </m:e>
                      <m:sub>
                        <m:r>
                          <a:rPr lang="en-US" altLang="zh-HK">
                            <a:solidFill>
                              <a:srgbClr val="000000"/>
                            </a:solidFill>
                            <a:latin typeface="Cambria Math" panose="02040503050406030204" pitchFamily="18" charset="0"/>
                            <a:cs typeface="Times New Roman" panose="02020603050405020304" pitchFamily="18" charset="0"/>
                          </a:rPr>
                          <m:t>1</m:t>
                        </m:r>
                      </m:sub>
                    </m:sSub>
                  </m:oMath>
                </a14:m>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），接收方有一个选择比特</a:t>
                </a:r>
                <a14:m>
                  <m:oMath xmlns:m="http://schemas.openxmlformats.org/officeDocument/2006/math">
                    <m:r>
                      <a:rPr lang="en-US" altLang="zh-HK" i="1">
                        <a:solidFill>
                          <a:srgbClr val="000000"/>
                        </a:solidFill>
                        <a:latin typeface="Cambria Math" panose="02040503050406030204" pitchFamily="18" charset="0"/>
                        <a:cs typeface="Times New Roman" panose="02020603050405020304" pitchFamily="18" charset="0"/>
                      </a:rPr>
                      <m:t>𝜎</m:t>
                    </m:r>
                    <m:r>
                      <a:rPr lang="en-US" altLang="zh-HK">
                        <a:solidFill>
                          <a:srgbClr val="000000"/>
                        </a:solidFill>
                        <a:latin typeface="Cambria Math" panose="02040503050406030204" pitchFamily="18" charset="0"/>
                        <a:cs typeface="Times New Roman" panose="02020603050405020304" pitchFamily="18" charset="0"/>
                      </a:rPr>
                      <m:t>∈{</m:t>
                    </m:r>
                    <m:r>
                      <a:rPr lang="en-US" altLang="zh-HK">
                        <a:solidFill>
                          <a:srgbClr val="000000"/>
                        </a:solidFill>
                        <a:latin typeface="Cambria Math" panose="02040503050406030204" pitchFamily="18" charset="0"/>
                        <a:cs typeface="Times New Roman" panose="02020603050405020304" pitchFamily="18" charset="0"/>
                      </a:rPr>
                      <m:t>0</m:t>
                    </m:r>
                    <m:r>
                      <a:rPr lang="en-US" altLang="zh-HK">
                        <a:solidFill>
                          <a:srgbClr val="000000"/>
                        </a:solidFill>
                        <a:latin typeface="Cambria Math" panose="02040503050406030204" pitchFamily="18" charset="0"/>
                        <a:cs typeface="Times New Roman" panose="02020603050405020304" pitchFamily="18" charset="0"/>
                      </a:rPr>
                      <m:t>, </m:t>
                    </m:r>
                    <m:r>
                      <a:rPr lang="en-US" altLang="zh-HK">
                        <a:solidFill>
                          <a:srgbClr val="000000"/>
                        </a:solidFill>
                        <a:latin typeface="Cambria Math" panose="02040503050406030204" pitchFamily="18" charset="0"/>
                        <a:cs typeface="Times New Roman" panose="02020603050405020304" pitchFamily="18" charset="0"/>
                      </a:rPr>
                      <m:t>1</m:t>
                    </m:r>
                    <m:r>
                      <a:rPr lang="en-US" altLang="zh-HK">
                        <a:solidFill>
                          <a:srgbClr val="000000"/>
                        </a:solidFill>
                        <a:latin typeface="Cambria Math" panose="02040503050406030204" pitchFamily="18" charset="0"/>
                        <a:cs typeface="Times New Roman" panose="02020603050405020304" pitchFamily="18" charset="0"/>
                      </a:rPr>
                      <m:t>}</m:t>
                    </m:r>
                  </m:oMath>
                </a14:m>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。双方执行完协议之后，接收方得到输出</a:t>
                </a:r>
                <a14:m>
                  <m:oMath xmlns:m="http://schemas.openxmlformats.org/officeDocument/2006/math">
                    <m:sSub>
                      <m:sSubPr>
                        <m:ctrlPr>
                          <a:rPr lang="zh-TW" altLang="zh-HK" i="1">
                            <a:solidFill>
                              <a:srgbClr val="000000"/>
                            </a:solidFill>
                            <a:latin typeface="Cambria Math" panose="02040503050406030204" pitchFamily="18" charset="0"/>
                            <a:ea typeface="Cambria Math" panose="020405030504060302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𝑥</m:t>
                        </m:r>
                      </m:e>
                      <m:sub>
                        <m:r>
                          <a:rPr lang="en-US" altLang="zh-HK" i="1">
                            <a:solidFill>
                              <a:srgbClr val="000000"/>
                            </a:solidFill>
                            <a:latin typeface="Cambria Math" panose="02040503050406030204" pitchFamily="18" charset="0"/>
                            <a:cs typeface="Times New Roman" panose="02020603050405020304" pitchFamily="18" charset="0"/>
                          </a:rPr>
                          <m:t>𝜎</m:t>
                        </m:r>
                      </m:sub>
                    </m:sSub>
                  </m:oMath>
                </a14:m>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，而发送方没有输出。安全性要求</a:t>
                </a:r>
                <a:r>
                  <a:rPr lang="zh-CN" altLang="zh-HK"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发送方不能知道接收方的选择信息，且接收方仅得到自己选择的值</a:t>
                </a:r>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prstClr val="black"/>
                  </a:solidFill>
                  <a:latin typeface="微软雅黑" panose="020B0503020204020204" pitchFamily="34" charset="-122"/>
                  <a:ea typeface="微软雅黑" panose="020B0503020204020204" pitchFamily="34" charset="-122"/>
                </a:endParaRPr>
              </a:p>
            </p:txBody>
          </p:sp>
        </mc:Choice>
        <mc:Fallback>
          <p:sp>
            <p:nvSpPr>
              <p:cNvPr id="4" name="矩形 3"/>
              <p:cNvSpPr>
                <a:spLocks noRot="1" noChangeAspect="1" noMove="1" noResize="1" noEditPoints="1" noAdjustHandles="1" noChangeArrowheads="1" noChangeShapeType="1" noTextEdit="1"/>
              </p:cNvSpPr>
              <p:nvPr/>
            </p:nvSpPr>
            <p:spPr>
              <a:xfrm>
                <a:off x="239147" y="1544210"/>
                <a:ext cx="11728735" cy="1759071"/>
              </a:xfrm>
              <a:prstGeom prst="rect">
                <a:avLst/>
              </a:prstGeom>
              <a:blipFill rotWithShape="1">
                <a:blip r:embed="rId1"/>
                <a:stretch>
                  <a:fillRect l="-3" t="-30" r="-557" b="1"/>
                </a:stretch>
              </a:blipFill>
            </p:spPr>
            <p:txBody>
              <a:bodyPr/>
              <a:lstStyle/>
              <a:p>
                <a:r>
                  <a:rPr lang="zh-CN" altLang="en-US">
                    <a:noFill/>
                  </a:rPr>
                  <a:t> </a:t>
                </a:r>
              </a:p>
            </p:txBody>
          </p:sp>
        </mc:Fallback>
      </mc:AlternateContent>
      <p:pic>
        <p:nvPicPr>
          <p:cNvPr id="19"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087" y="520310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2"/>
          <p:cNvPicPr>
            <a:picLocks noChangeAspect="1"/>
          </p:cNvPicPr>
          <p:nvPr/>
        </p:nvPicPr>
        <p:blipFill>
          <a:blip r:embed="rId3"/>
          <a:stretch>
            <a:fillRect/>
          </a:stretch>
        </p:blipFill>
        <p:spPr>
          <a:xfrm>
            <a:off x="9921804" y="5203105"/>
            <a:ext cx="450327" cy="720000"/>
          </a:xfrm>
          <a:prstGeom prst="rect">
            <a:avLst/>
          </a:prstGeom>
        </p:spPr>
      </p:pic>
      <p:grpSp>
        <p:nvGrpSpPr>
          <p:cNvPr id="2" name="组合 1"/>
          <p:cNvGrpSpPr/>
          <p:nvPr/>
        </p:nvGrpSpPr>
        <p:grpSpPr>
          <a:xfrm>
            <a:off x="746125" y="3637280"/>
            <a:ext cx="10365740" cy="2871596"/>
            <a:chOff x="2923" y="5445"/>
            <a:chExt cx="11528" cy="3259"/>
          </a:xfrm>
        </p:grpSpPr>
        <mc:AlternateContent xmlns:mc="http://schemas.openxmlformats.org/markup-compatibility/2006">
          <mc:Choice xmlns:a14="http://schemas.microsoft.com/office/drawing/2010/main" Requires="a14">
            <p:sp>
              <p:nvSpPr>
                <p:cNvPr id="10" name="矩形 9"/>
                <p:cNvSpPr/>
                <p:nvPr/>
              </p:nvSpPr>
              <p:spPr>
                <a:xfrm>
                  <a:off x="5779" y="5445"/>
                  <a:ext cx="5218" cy="942"/>
                </a:xfrm>
                <a:prstGeom prst="rect">
                  <a:avLst/>
                </a:prstGeom>
                <a:ln>
                  <a:solidFill>
                    <a:schemeClr val="tx1"/>
                  </a:solidFill>
                </a:ln>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要求发送方不知道</a:t>
                  </a:r>
                  <a14:m>
                    <m:oMath xmlns:m="http://schemas.openxmlformats.org/officeDocument/2006/math">
                      <m:r>
                        <m:rPr>
                          <m:sty m:val="p"/>
                        </m:rPr>
                        <a:rPr lang="en-US" altLang="zh-HK" sz="1600">
                          <a:solidFill>
                            <a:srgbClr val="000000"/>
                          </a:solidFill>
                          <a:latin typeface="Cambria Math" panose="02040503050406030204" pitchFamily="18" charset="0"/>
                          <a:cs typeface="Times New Roman" panose="02020603050405020304" pitchFamily="18" charset="0"/>
                        </a:rPr>
                        <m:t>σ</m:t>
                      </m:r>
                    </m:oMath>
                  </a14:m>
                  <a:endParaRPr lang="en-US" altLang="zh-HK"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要求接收方不知道</a:t>
                  </a:r>
                  <a14:m>
                    <m:oMath xmlns:m="http://schemas.openxmlformats.org/officeDocument/2006/math">
                      <m:sSub>
                        <m:sSubPr>
                          <m:ctrlPr>
                            <a:rPr lang="zh-TW" altLang="zh-HK" sz="1600" i="1">
                              <a:solidFill>
                                <a:srgbClr val="000000"/>
                              </a:solidFill>
                              <a:latin typeface="Cambria Math" panose="02040503050406030204" pitchFamily="18" charset="0"/>
                              <a:ea typeface="Cambria Math" panose="02040503050406030204" pitchFamily="18" charset="0"/>
                            </a:rPr>
                          </m:ctrlPr>
                        </m:sSubPr>
                        <m:e>
                          <m:r>
                            <a:rPr lang="en-US" altLang="zh-HK" sz="1600" i="1">
                              <a:solidFill>
                                <a:srgbClr val="000000"/>
                              </a:solidFill>
                              <a:latin typeface="Cambria Math" panose="02040503050406030204" pitchFamily="18" charset="0"/>
                              <a:cs typeface="Times New Roman" panose="02020603050405020304" pitchFamily="18" charset="0"/>
                            </a:rPr>
                            <m:t>𝑥</m:t>
                          </m:r>
                        </m:e>
                        <m:sub>
                          <m:r>
                            <a:rPr lang="en-US" altLang="zh-HK" sz="1600" b="0" i="1" smtClean="0">
                              <a:solidFill>
                                <a:srgbClr val="000000"/>
                              </a:solidFill>
                              <a:latin typeface="Cambria Math" panose="02040503050406030204" pitchFamily="18" charset="0"/>
                              <a:cs typeface="Times New Roman" panose="02020603050405020304" pitchFamily="18" charset="0"/>
                            </a:rPr>
                            <m:t>1</m:t>
                          </m:r>
                          <m:r>
                            <a:rPr lang="en-US" altLang="zh-HK" sz="1600" b="0" i="1" smtClean="0">
                              <a:solidFill>
                                <a:srgbClr val="000000"/>
                              </a:solidFill>
                              <a:latin typeface="Cambria Math" panose="02040503050406030204" pitchFamily="18" charset="0"/>
                              <a:cs typeface="Times New Roman" panose="02020603050405020304" pitchFamily="18" charset="0"/>
                            </a:rPr>
                            <m:t>−</m:t>
                          </m:r>
                          <m:r>
                            <a:rPr lang="en-US" altLang="zh-HK" sz="1600" i="1">
                              <a:solidFill>
                                <a:srgbClr val="000000"/>
                              </a:solidFill>
                              <a:latin typeface="Cambria Math" panose="02040503050406030204" pitchFamily="18" charset="0"/>
                              <a:cs typeface="Times New Roman" panose="02020603050405020304" pitchFamily="18" charset="0"/>
                            </a:rPr>
                            <m:t>𝜎</m:t>
                          </m:r>
                        </m:sub>
                      </m:sSub>
                    </m:oMath>
                  </a14:m>
                  <a:endParaRPr lang="en-US" altLang="zh-HK" sz="1600" baseline="-25000" dirty="0">
                    <a:latin typeface="微软雅黑" panose="020B0503020204020204" pitchFamily="34" charset="-122"/>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5779" y="5445"/>
                  <a:ext cx="5218" cy="942"/>
                </a:xfrm>
                <a:prstGeom prst="rect">
                  <a:avLst/>
                </a:prstGeom>
                <a:blipFill rotWithShape="1">
                  <a:blip r:embed="rId4"/>
                </a:blipFill>
                <a:ln>
                  <a:solidFill>
                    <a:schemeClr val="tx1"/>
                  </a:solidFill>
                </a:ln>
              </p:spPr>
              <p:txBody>
                <a:bodyPr/>
                <a:lstStyle/>
                <a:p>
                  <a:r>
                    <a:rPr lang="zh-CN" altLang="en-US">
                      <a:noFill/>
                    </a:rPr>
                    <a:t> </a:t>
                  </a:r>
                </a:p>
              </p:txBody>
            </p:sp>
          </mc:Fallback>
        </mc:AlternateContent>
        <p:sp>
          <p:nvSpPr>
            <p:cNvPr id="21" name="矩形 20"/>
            <p:cNvSpPr/>
            <p:nvPr/>
          </p:nvSpPr>
          <p:spPr bwMode="auto">
            <a:xfrm>
              <a:off x="5779" y="7060"/>
              <a:ext cx="5217" cy="1644"/>
            </a:xfrm>
            <a:prstGeom prst="rect">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endParaRPr kumimoji="1"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22" name="直接箭头连接符 21"/>
            <p:cNvCxnSpPr/>
            <p:nvPr/>
          </p:nvCxnSpPr>
          <p:spPr bwMode="auto">
            <a:xfrm>
              <a:off x="4391" y="7431"/>
              <a:ext cx="1388"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9" name="矩形 28"/>
                <p:cNvSpPr/>
                <p:nvPr/>
              </p:nvSpPr>
              <p:spPr>
                <a:xfrm>
                  <a:off x="4463" y="6836"/>
                  <a:ext cx="1239" cy="41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𝑥</m:t>
                            </m:r>
                          </m:e>
                          <m:sub>
                            <m:r>
                              <a:rPr lang="en-US" altLang="zh-HK" b="0" i="0" smtClean="0">
                                <a:latin typeface="Cambria Math" panose="02040503050406030204" pitchFamily="18" charset="0"/>
                              </a:rPr>
                              <m:t>0</m:t>
                            </m:r>
                          </m:sub>
                        </m:sSub>
                        <m:r>
                          <a:rPr lang="en-US" altLang="zh-HK" b="0" i="1" smtClean="0">
                            <a:latin typeface="Cambria Math" panose="02040503050406030204" pitchFamily="18" charset="0"/>
                          </a:rPr>
                          <m:t>,</m:t>
                        </m:r>
                        <m:sSub>
                          <m:sSubPr>
                            <m:ctrlPr>
                              <a:rPr lang="zh-TW" altLang="zh-HK" i="1">
                                <a:latin typeface="Cambria Math" panose="02040503050406030204" pitchFamily="18" charset="0"/>
                              </a:rPr>
                            </m:ctrlPr>
                          </m:sSubPr>
                          <m:e>
                            <m:r>
                              <a:rPr lang="en-US" altLang="zh-HK" i="1">
                                <a:latin typeface="Cambria Math" panose="02040503050406030204" pitchFamily="18" charset="0"/>
                              </a:rPr>
                              <m:t>𝑥</m:t>
                            </m:r>
                          </m:e>
                          <m:sub>
                            <m:r>
                              <a:rPr lang="en-US" altLang="zh-HK">
                                <a:latin typeface="Cambria Math" panose="02040503050406030204" pitchFamily="18" charset="0"/>
                              </a:rPr>
                              <m:t>1</m:t>
                            </m:r>
                          </m:sub>
                        </m:sSub>
                      </m:oMath>
                    </m:oMathPara>
                  </a14:m>
                  <a:endParaRPr lang="zh-CN" altLang="en-US" dirty="0"/>
                </a:p>
              </p:txBody>
            </p:sp>
          </mc:Choice>
          <mc:Fallback>
            <p:sp>
              <p:nvSpPr>
                <p:cNvPr id="29" name="矩形 28"/>
                <p:cNvSpPr>
                  <a:spLocks noRot="1" noChangeAspect="1" noMove="1" noResize="1" noEditPoints="1" noAdjustHandles="1" noChangeArrowheads="1" noChangeShapeType="1" noTextEdit="1"/>
                </p:cNvSpPr>
                <p:nvPr/>
              </p:nvSpPr>
              <p:spPr>
                <a:xfrm>
                  <a:off x="4463" y="6836"/>
                  <a:ext cx="1239" cy="418"/>
                </a:xfrm>
                <a:prstGeom prst="rect">
                  <a:avLst/>
                </a:prstGeom>
                <a:blipFill rotWithShape="1">
                  <a:blip r:embed="rId5"/>
                </a:blipFill>
              </p:spPr>
              <p:txBody>
                <a:bodyPr/>
                <a:lstStyle/>
                <a:p>
                  <a:r>
                    <a:rPr lang="zh-CN" altLang="en-US">
                      <a:noFill/>
                    </a:rPr>
                    <a:t> </a:t>
                  </a:r>
                </a:p>
              </p:txBody>
            </p:sp>
          </mc:Fallback>
        </mc:AlternateContent>
        <p:sp>
          <p:nvSpPr>
            <p:cNvPr id="42" name="矩形 41"/>
            <p:cNvSpPr/>
            <p:nvPr/>
          </p:nvSpPr>
          <p:spPr>
            <a:xfrm>
              <a:off x="6101" y="7673"/>
              <a:ext cx="4573" cy="453"/>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不经意传输（</a:t>
              </a:r>
              <a:r>
                <a:rPr lang="en-US" altLang="zh-CN" sz="2000" b="1" dirty="0">
                  <a:solidFill>
                    <a:schemeClr val="bg1"/>
                  </a:solidFill>
                  <a:latin typeface="微软雅黑" panose="020B0503020204020204" pitchFamily="34" charset="-122"/>
                  <a:ea typeface="微软雅黑" panose="020B0503020204020204" pitchFamily="34" charset="-122"/>
                </a:rPr>
                <a:t>OT</a:t>
              </a:r>
              <a:r>
                <a:rPr lang="zh-CN" altLang="en-US" sz="2000" b="1" dirty="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bwMode="auto">
            <a:xfrm>
              <a:off x="10996" y="7431"/>
              <a:ext cx="1388" cy="0"/>
            </a:xfrm>
            <a:prstGeom prst="straightConnector1">
              <a:avLst/>
            </a:prstGeom>
            <a:solidFill>
              <a:schemeClr val="accent1"/>
            </a:solidFill>
            <a:ln w="1905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a:off x="10986" y="8392"/>
              <a:ext cx="1388"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0" name="矩形 49"/>
                <p:cNvSpPr/>
                <p:nvPr/>
              </p:nvSpPr>
              <p:spPr>
                <a:xfrm>
                  <a:off x="11213" y="6836"/>
                  <a:ext cx="1851" cy="41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HK" i="1">
                            <a:solidFill>
                              <a:srgbClr val="000000"/>
                            </a:solidFill>
                            <a:latin typeface="Cambria Math" panose="02040503050406030204" pitchFamily="18" charset="0"/>
                            <a:cs typeface="Times New Roman" panose="02020603050405020304" pitchFamily="18" charset="0"/>
                          </a:rPr>
                          <m:t>𝜎</m:t>
                        </m:r>
                        <m:r>
                          <a:rPr lang="en-US" altLang="zh-HK">
                            <a:solidFill>
                              <a:srgbClr val="000000"/>
                            </a:solidFill>
                            <a:latin typeface="Cambria Math" panose="02040503050406030204" pitchFamily="18" charset="0"/>
                            <a:cs typeface="Times New Roman" panose="02020603050405020304" pitchFamily="18" charset="0"/>
                          </a:rPr>
                          <m:t>∈{</m:t>
                        </m:r>
                        <m:r>
                          <a:rPr lang="en-US" altLang="zh-HK">
                            <a:solidFill>
                              <a:srgbClr val="000000"/>
                            </a:solidFill>
                            <a:latin typeface="Cambria Math" panose="02040503050406030204" pitchFamily="18" charset="0"/>
                            <a:cs typeface="Times New Roman" panose="02020603050405020304" pitchFamily="18" charset="0"/>
                          </a:rPr>
                          <m:t>0</m:t>
                        </m:r>
                        <m:r>
                          <a:rPr lang="en-US" altLang="zh-HK">
                            <a:solidFill>
                              <a:srgbClr val="000000"/>
                            </a:solidFill>
                            <a:latin typeface="Cambria Math" panose="02040503050406030204" pitchFamily="18" charset="0"/>
                            <a:cs typeface="Times New Roman" panose="02020603050405020304" pitchFamily="18" charset="0"/>
                          </a:rPr>
                          <m:t>, </m:t>
                        </m:r>
                        <m:r>
                          <a:rPr lang="en-US" altLang="zh-HK">
                            <a:solidFill>
                              <a:srgbClr val="000000"/>
                            </a:solidFill>
                            <a:latin typeface="Cambria Math" panose="02040503050406030204" pitchFamily="18" charset="0"/>
                            <a:cs typeface="Times New Roman" panose="02020603050405020304" pitchFamily="18" charset="0"/>
                          </a:rPr>
                          <m:t>1</m:t>
                        </m:r>
                        <m:r>
                          <a:rPr lang="en-US" altLang="zh-HK">
                            <a:solidFill>
                              <a:srgbClr val="000000"/>
                            </a:solidFill>
                            <a:latin typeface="Cambria Math" panose="02040503050406030204" pitchFamily="18" charset="0"/>
                            <a:cs typeface="Times New Roman" panose="02020603050405020304" pitchFamily="18" charset="0"/>
                          </a:rPr>
                          <m:t>}</m:t>
                        </m:r>
                      </m:oMath>
                    </m:oMathPara>
                  </a14:m>
                  <a:endParaRPr lang="zh-CN" altLang="en-US" dirty="0"/>
                </a:p>
              </p:txBody>
            </p:sp>
          </mc:Choice>
          <mc:Fallback>
            <p:sp>
              <p:nvSpPr>
                <p:cNvPr id="50" name="矩形 49"/>
                <p:cNvSpPr>
                  <a:spLocks noRot="1" noChangeAspect="1" noMove="1" noResize="1" noEditPoints="1" noAdjustHandles="1" noChangeArrowheads="1" noChangeShapeType="1" noTextEdit="1"/>
                </p:cNvSpPr>
                <p:nvPr/>
              </p:nvSpPr>
              <p:spPr>
                <a:xfrm>
                  <a:off x="11213" y="6836"/>
                  <a:ext cx="1851" cy="418"/>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矩形 51"/>
                <p:cNvSpPr/>
                <p:nvPr/>
              </p:nvSpPr>
              <p:spPr>
                <a:xfrm>
                  <a:off x="11454" y="7810"/>
                  <a:ext cx="778" cy="41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TW" altLang="zh-HK" i="1">
                                <a:solidFill>
                                  <a:srgbClr val="000000"/>
                                </a:solidFill>
                                <a:latin typeface="Cambria Math" panose="02040503050406030204" pitchFamily="18" charset="0"/>
                                <a:ea typeface="Cambria Math" panose="020405030504060302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𝑥</m:t>
                            </m:r>
                          </m:e>
                          <m:sub>
                            <m:r>
                              <a:rPr lang="en-US" altLang="zh-HK" i="1">
                                <a:solidFill>
                                  <a:srgbClr val="000000"/>
                                </a:solidFill>
                                <a:latin typeface="Cambria Math" panose="02040503050406030204" pitchFamily="18" charset="0"/>
                                <a:cs typeface="Times New Roman" panose="02020603050405020304" pitchFamily="18" charset="0"/>
                              </a:rPr>
                              <m:t>𝜎</m:t>
                            </m:r>
                          </m:sub>
                        </m:sSub>
                      </m:oMath>
                    </m:oMathPara>
                  </a14:m>
                  <a:endParaRPr lang="zh-CN" altLang="en-US" dirty="0"/>
                </a:p>
              </p:txBody>
            </p:sp>
          </mc:Choice>
          <mc:Fallback>
            <p:sp>
              <p:nvSpPr>
                <p:cNvPr id="52" name="矩形 51"/>
                <p:cNvSpPr>
                  <a:spLocks noRot="1" noChangeAspect="1" noMove="1" noResize="1" noEditPoints="1" noAdjustHandles="1" noChangeArrowheads="1" noChangeShapeType="1" noTextEdit="1"/>
                </p:cNvSpPr>
                <p:nvPr/>
              </p:nvSpPr>
              <p:spPr>
                <a:xfrm>
                  <a:off x="11454" y="7810"/>
                  <a:ext cx="778" cy="418"/>
                </a:xfrm>
                <a:prstGeom prst="rect">
                  <a:avLst/>
                </a:prstGeom>
                <a:blipFill rotWithShape="1">
                  <a:blip r:embed="rId7"/>
                </a:blipFill>
              </p:spPr>
              <p:txBody>
                <a:bodyPr/>
                <a:lstStyle/>
                <a:p>
                  <a:r>
                    <a:rPr lang="zh-CN" altLang="en-US">
                      <a:noFill/>
                    </a:rPr>
                    <a:t> </a:t>
                  </a:r>
                </a:p>
              </p:txBody>
            </p:sp>
          </mc:Fallback>
        </mc:AlternateContent>
        <p:sp>
          <p:nvSpPr>
            <p:cNvPr id="53" name="矩形 52"/>
            <p:cNvSpPr/>
            <p:nvPr/>
          </p:nvSpPr>
          <p:spPr>
            <a:xfrm>
              <a:off x="2923" y="8170"/>
              <a:ext cx="1591" cy="418"/>
            </a:xfrm>
            <a:prstGeom prst="rect">
              <a:avLst/>
            </a:prstGeom>
          </p:spPr>
          <p:txBody>
            <a:bodyPr wrap="square">
              <a:spAutoFit/>
            </a:bodyPr>
            <a:lstStyle/>
            <a:p>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发送方</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a:t>
              </a:r>
              <a:endParaRPr lang="zh-CN" altLang="en-US" dirty="0"/>
            </a:p>
          </p:txBody>
        </p:sp>
        <p:sp>
          <p:nvSpPr>
            <p:cNvPr id="55" name="矩形 54"/>
            <p:cNvSpPr/>
            <p:nvPr/>
          </p:nvSpPr>
          <p:spPr>
            <a:xfrm>
              <a:off x="12832" y="8101"/>
              <a:ext cx="1619" cy="418"/>
            </a:xfrm>
            <a:prstGeom prst="rect">
              <a:avLst/>
            </a:prstGeom>
          </p:spPr>
          <p:txBody>
            <a:bodyPr wrap="square">
              <a:spAutoFit/>
            </a:bodyPr>
            <a:lstStyle/>
            <a:p>
              <a:r>
                <a:rPr lang="zh-CN"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接收方</a:t>
              </a:r>
              <a:r>
                <a:rPr lang="en-US" altLang="zh-HK"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a:t>
              </a:r>
              <a:endParaRPr lang="zh-CN" altLang="en-US" dirty="0"/>
            </a:p>
          </p:txBody>
        </p:sp>
      </p:grpSp>
      <p:sp>
        <p:nvSpPr>
          <p:cNvPr id="18"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24"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772387" y="1034408"/>
            <a:ext cx="1495684"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不经意传输</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3.2 </a:t>
            </a:r>
            <a:r>
              <a:rPr lang="zh-CN" altLang="en-US" sz="2400" b="1" dirty="0">
                <a:solidFill>
                  <a:srgbClr val="5F5E5C"/>
                </a:solidFill>
                <a:latin typeface="微软雅黑" panose="020B0503020204020204" pitchFamily="34" charset="-122"/>
                <a:ea typeface="微软雅黑" panose="020B0503020204020204" pitchFamily="34" charset="-122"/>
              </a:rPr>
              <a:t>经典算法</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9" name="矩形 8"/>
          <p:cNvSpPr/>
          <p:nvPr/>
        </p:nvSpPr>
        <p:spPr>
          <a:xfrm>
            <a:off x="239147" y="1449620"/>
            <a:ext cx="11728735" cy="1338828"/>
          </a:xfrm>
          <a:prstGeom prst="rect">
            <a:avLst/>
          </a:prstGeom>
        </p:spPr>
        <p:txBody>
          <a:bodyPr wrap="square">
            <a:spAutoFit/>
          </a:bodyPr>
          <a:lstStyle/>
          <a:p>
            <a:pPr indent="363855" algn="just" defTabSz="914400">
              <a:lnSpc>
                <a:spcPct val="150000"/>
              </a:lnSpc>
            </a:pPr>
            <a:r>
              <a:rPr lang="zh-CN" altLang="en-US" dirty="0">
                <a:latin typeface="微软雅黑" panose="020B0503020204020204" pitchFamily="34" charset="-122"/>
                <a:ea typeface="微软雅黑" panose="020B0503020204020204" pitchFamily="34" charset="-122"/>
              </a:rPr>
              <a:t>针对安全两方计算问题，姚期智教授在</a:t>
            </a:r>
            <a:r>
              <a:rPr lang="en-US" altLang="zh-CN" dirty="0">
                <a:latin typeface="微软雅黑" panose="020B0503020204020204" pitchFamily="34" charset="-122"/>
                <a:ea typeface="微软雅黑" panose="020B0503020204020204" pitchFamily="34" charset="-122"/>
              </a:rPr>
              <a:t>1986</a:t>
            </a:r>
            <a:r>
              <a:rPr lang="zh-CN" altLang="en-US" dirty="0">
                <a:latin typeface="微软雅黑" panose="020B0503020204020204" pitchFamily="34" charset="-122"/>
                <a:ea typeface="微软雅黑" panose="020B0503020204020204" pitchFamily="34" charset="-122"/>
              </a:rPr>
              <a:t>年提出混淆电路协议</a:t>
            </a:r>
            <a:r>
              <a:rPr lang="en-US" altLang="zh-CN" dirty="0">
                <a:latin typeface="微软雅黑" panose="020B0503020204020204" pitchFamily="34" charset="-122"/>
                <a:ea typeface="微软雅黑" panose="020B0503020204020204" pitchFamily="34" charset="-122"/>
              </a:rPr>
              <a:t>(Yao86)</a:t>
            </a:r>
            <a:r>
              <a:rPr lang="zh-CN" altLang="en-US" dirty="0">
                <a:latin typeface="微软雅黑" panose="020B0503020204020204" pitchFamily="34" charset="-122"/>
                <a:ea typeface="微软雅黑" panose="020B0503020204020204" pitchFamily="34" charset="-122"/>
              </a:rPr>
              <a:t>，其核心思想是混淆电路。混淆电路协议中有两个参与方：电路生成方和电路评估方。下面我们介绍一下如何生成混淆表，其是混淆电路的核心，然后用一个例子介绍一下混淆电路协议的具体过程。</a:t>
            </a:r>
            <a:endParaRPr lang="en-US" altLang="zh-CN" dirty="0">
              <a:latin typeface="微软雅黑" panose="020B0503020204020204" pitchFamily="34" charset="-122"/>
              <a:ea typeface="微软雅黑" panose="020B0503020204020204" pitchFamily="34" charset="-122"/>
            </a:endParaRPr>
          </a:p>
        </p:txBody>
      </p:sp>
      <p:sp>
        <p:nvSpPr>
          <p:cNvPr id="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772387" y="1034408"/>
            <a:ext cx="5547732"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基于混淆电路的安全两方计算通用协议—Yao86</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a14="http://schemas.microsoft.com/office/drawing/2010/main">
        <mc:Choice Requires="a14">
          <p:graphicFrame>
            <p:nvGraphicFramePr>
              <p:cNvPr id="65" name="表格 64"/>
              <p:cNvGraphicFramePr>
                <a:graphicFrameLocks noGrp="1"/>
              </p:cNvGraphicFramePr>
              <p:nvPr>
                <p:custDataLst>
                  <p:tags r:id="rId1"/>
                </p:custDataLst>
              </p:nvPr>
            </p:nvGraphicFramePr>
            <p:xfrm>
              <a:off x="3975999" y="3543002"/>
              <a:ext cx="3600000" cy="2013967"/>
            </p:xfrm>
            <a:graphic>
              <a:graphicData uri="http://schemas.openxmlformats.org/drawingml/2006/table">
                <a:tbl>
                  <a:tblPr firstRow="1" bandRow="1"/>
                  <a:tblGrid>
                    <a:gridCol w="900000"/>
                    <a:gridCol w="900000"/>
                    <a:gridCol w="1800000"/>
                  </a:tblGrid>
                  <a:tr h="370840">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𝒖</m:t>
                                </m:r>
                              </m:oMath>
                            </m:oMathPara>
                          </a14:m>
                          <a:endParaRPr lang="zh-CN" altLang="en-US" b="1" dirty="0"/>
                        </a:p>
                      </a:txBody>
                      <a:tcPr anchor="ctr">
                        <a:lnL w="12700">
                          <a:solidFill>
                            <a:schemeClr val="tx1"/>
                          </a:solidFill>
                          <a:prstDash val="solid"/>
                        </a:lnL>
                        <a:lnR w="12700" cmpd="sng">
                          <a:solidFill>
                            <a:sysClr val="window" lastClr="FFFFFF"/>
                          </a:solidFill>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solidFill>
                          <a:srgbClr val="004178"/>
                        </a:solidFill>
                      </a:tcPr>
                    </a:tc>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𝒗</m:t>
                                </m:r>
                              </m:oMath>
                            </m:oMathPara>
                          </a14:m>
                          <a:endParaRPr lang="zh-CN" altLang="en-US" b="1" dirty="0"/>
                        </a:p>
                      </a:txBody>
                      <a:tcPr anchor="ctr">
                        <a:lnL w="12700" cmpd="sng">
                          <a:solidFill>
                            <a:sysClr val="window" lastClr="FFFFFF"/>
                          </a:solidFill>
                        </a:lnL>
                        <a:lnR w="12700" cmpd="sng">
                          <a:solidFill>
                            <a:sysClr val="window" lastClr="FFFFFF"/>
                          </a:solidFill>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solidFill>
                          <a:srgbClr val="004178"/>
                        </a:solidFill>
                      </a:tcPr>
                    </a:tc>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𝒘</m:t>
                                </m:r>
                              </m:oMath>
                            </m:oMathPara>
                          </a14:m>
                          <a:endParaRPr lang="zh-CN" altLang="en-US" b="1" dirty="0"/>
                        </a:p>
                      </a:txBody>
                      <a:tcPr anchor="ctr">
                        <a:lnL w="12700" cmpd="sng">
                          <a:solidFill>
                            <a:sysClr val="window" lastClr="FFFFFF"/>
                          </a:solidFill>
                        </a:lnL>
                        <a:lnR w="12700">
                          <a:solidFill>
                            <a:schemeClr val="tx1"/>
                          </a:solidFill>
                          <a:prstDash val="solid"/>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solidFill>
                          <a:srgbClr val="004178"/>
                        </a:solid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0</m:t>
                                    </m:r>
                                  </m:sup>
                                </m:sSubSup>
                              </m:oMath>
                            </m:oMathPara>
                          </a14:m>
                          <a:endParaRPr lang="zh-CN" altLang="en-US" dirty="0"/>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0</m:t>
                                    </m:r>
                                  </m:sup>
                                </m:sSubSup>
                              </m:oMath>
                            </m:oMathPara>
                          </a14:m>
                          <a:endParaRPr lang="zh-CN" altLang="en-US" dirty="0"/>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0</m:t>
                                    </m:r>
                                  </m:sup>
                                </m:sSubSup>
                                <m:r>
                                  <a:rPr lang="en-US" altLang="zh-CN" i="1" dirty="0" smtClean="0">
                                    <a:latin typeface="Cambria Math" panose="02040503050406030204" pitchFamily="18" charset="0"/>
                                  </a:rPr>
                                  <m:t>))</m:t>
                                </m:r>
                              </m:oMath>
                            </m:oMathPara>
                          </a14:m>
                          <a:endParaRPr lang="zh-CN" altLang="en-US" dirty="0"/>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0</m:t>
                                    </m:r>
                                  </m:sup>
                                </m:sSubSup>
                              </m:oMath>
                            </m:oMathPara>
                          </a14:m>
                          <a:endParaRPr lang="zh-CN" altLang="en-US" dirty="0"/>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1</m:t>
                                    </m:r>
                                  </m:sup>
                                </m:sSubSup>
                              </m:oMath>
                            </m:oMathPara>
                          </a14:m>
                          <a:endParaRPr lang="zh-CN" altLang="en-US" dirty="0"/>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0</m:t>
                                    </m:r>
                                  </m:sup>
                                </m:sSubSup>
                                <m:r>
                                  <a:rPr lang="en-US" altLang="zh-CN" i="1" dirty="0" smtClean="0">
                                    <a:latin typeface="Cambria Math" panose="02040503050406030204" pitchFamily="18" charset="0"/>
                                  </a:rPr>
                                  <m:t>))</m:t>
                                </m:r>
                              </m:oMath>
                            </m:oMathPara>
                          </a14:m>
                          <a:endParaRPr lang="zh-CN" altLang="en-US" dirty="0"/>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1</m:t>
                                    </m:r>
                                  </m:sup>
                                </m:sSubSup>
                              </m:oMath>
                            </m:oMathPara>
                          </a14:m>
                          <a:endParaRPr lang="zh-CN" altLang="en-US" dirty="0"/>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0</m:t>
                                    </m:r>
                                  </m:sup>
                                </m:sSubSup>
                              </m:oMath>
                            </m:oMathPara>
                          </a14:m>
                          <a:endParaRPr lang="zh-CN" altLang="en-US" dirty="0"/>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0</m:t>
                                    </m:r>
                                  </m:sup>
                                </m:sSubSup>
                                <m:r>
                                  <a:rPr lang="en-US" altLang="zh-CN" i="1" dirty="0" smtClean="0">
                                    <a:latin typeface="Cambria Math" panose="02040503050406030204" pitchFamily="18" charset="0"/>
                                  </a:rPr>
                                  <m:t>))</m:t>
                                </m:r>
                              </m:oMath>
                            </m:oMathPara>
                          </a14:m>
                          <a:endParaRPr lang="zh-CN" altLang="en-US" dirty="0"/>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1</m:t>
                                    </m:r>
                                  </m:sup>
                                </m:sSubSup>
                              </m:oMath>
                            </m:oMathPara>
                          </a14:m>
                          <a:endParaRPr lang="zh-CN" altLang="en-US" dirty="0"/>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1</m:t>
                                    </m:r>
                                  </m:sup>
                                </m:sSubSup>
                              </m:oMath>
                            </m:oMathPara>
                          </a14:m>
                          <a:endParaRPr lang="zh-CN" altLang="en-US" dirty="0"/>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1</m:t>
                                    </m:r>
                                  </m:sup>
                                </m:sSubSup>
                                <m:r>
                                  <a:rPr lang="en-US" altLang="zh-CN" i="1" dirty="0" smtClean="0">
                                    <a:latin typeface="Cambria Math" panose="02040503050406030204" pitchFamily="18" charset="0"/>
                                  </a:rPr>
                                  <m:t>))</m:t>
                                </m:r>
                              </m:oMath>
                            </m:oMathPara>
                          </a14:m>
                          <a:endParaRPr lang="zh-CN" altLang="en-US" dirty="0"/>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noFill/>
                      </a:tcPr>
                    </a:tc>
                  </a:tr>
                </a:tbl>
              </a:graphicData>
            </a:graphic>
          </p:graphicFrame>
        </mc:Choice>
        <mc:Fallback xmlns="">
          <p:graphicFrame>
            <p:nvGraphicFramePr>
              <p:cNvPr id="65" name="表格 64"/>
              <p:cNvGraphicFramePr>
                <a:graphicFrameLocks noGrp="1"/>
              </p:cNvGraphicFramePr>
              <p:nvPr>
                <p:custDataLst>
                  <p:tags r:id="rId2"/>
                </p:custDataLst>
              </p:nvPr>
            </p:nvGraphicFramePr>
            <p:xfrm>
              <a:off x="3975999" y="3543002"/>
              <a:ext cx="3600000" cy="2013967"/>
            </p:xfrm>
            <a:graphic>
              <a:graphicData uri="http://schemas.openxmlformats.org/drawingml/2006/table">
                <a:tbl>
                  <a:tblPr firstRow="1" bandRow="1"/>
                  <a:tblGrid>
                    <a:gridCol w="900000"/>
                    <a:gridCol w="900000"/>
                    <a:gridCol w="1800000"/>
                  </a:tblGrid>
                  <a:tr h="370840">
                    <a:tc>
                      <a:txBody>
                        <a:bodyPr/>
                        <a:lstStyle/>
                        <a:p>
                          <a:endParaRPr lang="zh-CN"/>
                        </a:p>
                      </a:txBody>
                      <a:tcPr anchor="ctr">
                        <a:lnL w="12700">
                          <a:solidFill>
                            <a:schemeClr val="tx1"/>
                          </a:solidFill>
                          <a:prstDash val="solid"/>
                        </a:lnL>
                        <a:lnR w="12700" cmpd="sng">
                          <a:solidFill>
                            <a:sysClr val="window" lastClr="FFFFFF"/>
                          </a:solidFill>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cmpd="sng">
                          <a:solidFill>
                            <a:sysClr val="window" lastClr="FFFFFF"/>
                          </a:solidFill>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a:solidFill>
                            <a:schemeClr val="tx1"/>
                          </a:solidFill>
                          <a:prstDash val="solid"/>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blipFill>
                          <a:blip r:embed="rId3"/>
                        </a:blipFill>
                      </a:tcPr>
                    </a:tc>
                  </a:tr>
                  <a:tr h="403225">
                    <a:tc>
                      <a:txBody>
                        <a:bodyPr/>
                        <a:lstStyle/>
                        <a:p>
                          <a:endParaRPr lang="zh-CN"/>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r>
                  <a:tr h="403225">
                    <a:tc>
                      <a:txBody>
                        <a:bodyPr/>
                        <a:lstStyle/>
                        <a:p>
                          <a:endParaRPr lang="zh-CN"/>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r>
                  <a:tr h="402590">
                    <a:tc>
                      <a:txBody>
                        <a:bodyPr/>
                        <a:lstStyle/>
                        <a:p>
                          <a:endParaRPr lang="zh-CN"/>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3"/>
                        </a:blipFill>
                      </a:tcPr>
                    </a:tc>
                  </a:tr>
                  <a:tr h="398145">
                    <a:tc>
                      <a:txBody>
                        <a:bodyPr/>
                        <a:lstStyle/>
                        <a:p>
                          <a:endParaRPr lang="zh-CN"/>
                        </a:p>
                      </a:txBody>
                      <a:tcPr anchor="ctr">
                        <a:lnL w="12700">
                          <a:solidFill>
                            <a:schemeClr val="tx1"/>
                          </a:solidFill>
                          <a:prstDash val="solid"/>
                        </a:lnL>
                        <a:lnR w="12700" cmpd="sng">
                          <a:solidFill>
                            <a:sysClr val="window" lastClr="FFFFFF"/>
                          </a:solidFill>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cmpd="sng">
                          <a:solidFill>
                            <a:sysClr val="window" lastClr="FFFFFF"/>
                          </a:solidFill>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blipFill>
                          <a:blip r:embed="rId3"/>
                        </a:blipFill>
                      </a:tcPr>
                    </a:tc>
                    <a:tc>
                      <a:txBody>
                        <a:bodyPr/>
                        <a:lstStyle/>
                        <a:p>
                          <a:endParaRPr lang="zh-CN"/>
                        </a:p>
                      </a:txBody>
                      <a:tcPr anchor="ctr">
                        <a:lnL w="12700" cmpd="sng">
                          <a:solidFill>
                            <a:sysClr val="window" lastClr="FFFFFF"/>
                          </a:solidFill>
                        </a:lnL>
                        <a:lnR w="12700">
                          <a:solidFill>
                            <a:schemeClr val="tx1"/>
                          </a:solidFill>
                          <a:prstDash val="solid"/>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blipFill>
                          <a:blip r:embed="rId3"/>
                        </a:blipFill>
                      </a:tcPr>
                    </a:tc>
                  </a:tr>
                </a:tbl>
              </a:graphicData>
            </a:graphic>
          </p:graphicFrame>
        </mc:Fallback>
      </mc:AlternateContent>
      <p:sp>
        <p:nvSpPr>
          <p:cNvPr id="66" name="矩形 65"/>
          <p:cNvSpPr/>
          <p:nvPr/>
        </p:nvSpPr>
        <p:spPr>
          <a:xfrm>
            <a:off x="5455666" y="5957613"/>
            <a:ext cx="646331" cy="369332"/>
          </a:xfrm>
          <a:prstGeom prst="rect">
            <a:avLst/>
          </a:prstGeom>
        </p:spPr>
        <p:txBody>
          <a:bodyPr wrap="non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加密</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流程图: 延期 66"/>
          <p:cNvSpPr/>
          <p:nvPr/>
        </p:nvSpPr>
        <p:spPr>
          <a:xfrm rot="5400000">
            <a:off x="2188694" y="4184934"/>
            <a:ext cx="914400" cy="914400"/>
          </a:xfrm>
          <a:prstGeom prst="flowChartDelay">
            <a:avLst/>
          </a:prstGeom>
          <a:solidFill>
            <a:srgbClr val="0041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68" name="直接连接符 67"/>
          <p:cNvCxnSpPr/>
          <p:nvPr/>
        </p:nvCxnSpPr>
        <p:spPr>
          <a:xfrm>
            <a:off x="2277967" y="3655685"/>
            <a:ext cx="0" cy="540000"/>
          </a:xfrm>
          <a:prstGeom prst="line">
            <a:avLst/>
          </a:prstGeom>
          <a:noFill/>
          <a:ln w="28575" cap="flat" cmpd="sng" algn="ctr">
            <a:solidFill>
              <a:srgbClr val="004178"/>
            </a:solidFill>
            <a:prstDash val="solid"/>
            <a:miter lim="800000"/>
          </a:ln>
          <a:effectLst/>
        </p:spPr>
      </p:cxnSp>
      <p:cxnSp>
        <p:nvCxnSpPr>
          <p:cNvPr id="69" name="直接连接符 68"/>
          <p:cNvCxnSpPr/>
          <p:nvPr/>
        </p:nvCxnSpPr>
        <p:spPr>
          <a:xfrm>
            <a:off x="3004103" y="3655685"/>
            <a:ext cx="0" cy="540000"/>
          </a:xfrm>
          <a:prstGeom prst="line">
            <a:avLst/>
          </a:prstGeom>
          <a:noFill/>
          <a:ln w="28575" cap="flat" cmpd="sng" algn="ctr">
            <a:solidFill>
              <a:srgbClr val="004178"/>
            </a:solidFill>
            <a:prstDash val="solid"/>
            <a:miter lim="800000"/>
          </a:ln>
          <a:effectLst/>
        </p:spPr>
      </p:cxnSp>
      <p:cxnSp>
        <p:nvCxnSpPr>
          <p:cNvPr id="70" name="直接连接符 69"/>
          <p:cNvCxnSpPr/>
          <p:nvPr/>
        </p:nvCxnSpPr>
        <p:spPr>
          <a:xfrm>
            <a:off x="2667034" y="5091395"/>
            <a:ext cx="0" cy="540000"/>
          </a:xfrm>
          <a:prstGeom prst="line">
            <a:avLst/>
          </a:prstGeom>
          <a:noFill/>
          <a:ln w="28575" cap="flat" cmpd="sng" algn="ctr">
            <a:solidFill>
              <a:srgbClr val="004178"/>
            </a:solidFill>
            <a:prstDash val="solid"/>
            <a:miter lim="800000"/>
          </a:ln>
          <a:effectLst/>
        </p:spPr>
      </p:cxnSp>
      <mc:AlternateContent xmlns:mc="http://schemas.openxmlformats.org/markup-compatibility/2006">
        <mc:Choice xmlns:a14="http://schemas.microsoft.com/office/drawing/2010/main" Requires="a14">
          <p:sp>
            <p:nvSpPr>
              <p:cNvPr id="71" name="文本框 70"/>
              <p:cNvSpPr txBox="1"/>
              <p:nvPr/>
            </p:nvSpPr>
            <p:spPr>
              <a:xfrm>
                <a:off x="2082660" y="3292438"/>
                <a:ext cx="386644"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r>
                        <a:rPr lang="en-US" altLang="zh-CN" b="1" i="1" dirty="0" smtClean="0">
                          <a:solidFill>
                            <a:prstClr val="black"/>
                          </a:solidFill>
                          <a:latin typeface="Cambria Math" panose="02040503050406030204" pitchFamily="18" charset="0"/>
                        </a:rPr>
                        <m:t>𝒖</m:t>
                      </m:r>
                    </m:oMath>
                  </m:oMathPara>
                </a14:m>
                <a:endParaRPr lang="en-US" altLang="zh-CN" b="1" dirty="0">
                  <a:solidFill>
                    <a:prstClr val="black"/>
                  </a:solidFill>
                  <a:latin typeface="微软雅黑" panose="020B0503020204020204" pitchFamily="34" charset="-122"/>
                  <a:ea typeface="微软雅黑" panose="020B0503020204020204" pitchFamily="34" charset="-122"/>
                </a:endParaRPr>
              </a:p>
            </p:txBody>
          </p:sp>
        </mc:Choice>
        <mc:Fallback>
          <p:sp>
            <p:nvSpPr>
              <p:cNvPr id="71" name="文本框 70"/>
              <p:cNvSpPr txBox="1">
                <a:spLocks noRot="1" noChangeAspect="1" noMove="1" noResize="1" noEditPoints="1" noAdjustHandles="1" noChangeArrowheads="1" noChangeShapeType="1" noTextEdit="1"/>
              </p:cNvSpPr>
              <p:nvPr/>
            </p:nvSpPr>
            <p:spPr>
              <a:xfrm>
                <a:off x="2082660" y="3292438"/>
                <a:ext cx="386644" cy="369332"/>
              </a:xfrm>
              <a:prstGeom prst="rect">
                <a:avLst/>
              </a:prstGeom>
              <a:blipFill rotWithShape="1">
                <a:blip r:embed="rId4"/>
                <a:stretch>
                  <a:fillRect l="-128" t="-162" r="-3503"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文本框 71"/>
              <p:cNvSpPr txBox="1"/>
              <p:nvPr/>
            </p:nvSpPr>
            <p:spPr>
              <a:xfrm>
                <a:off x="2816635" y="3277367"/>
                <a:ext cx="376450"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r>
                        <a:rPr lang="en-US" altLang="zh-CN" b="1" i="1" dirty="0" smtClean="0">
                          <a:solidFill>
                            <a:prstClr val="black"/>
                          </a:solidFill>
                          <a:latin typeface="Cambria Math" panose="02040503050406030204" pitchFamily="18" charset="0"/>
                        </a:rPr>
                        <m:t>𝒗</m:t>
                      </m:r>
                    </m:oMath>
                  </m:oMathPara>
                </a14:m>
                <a:endParaRPr lang="en-US" altLang="zh-CN" b="1" dirty="0">
                  <a:solidFill>
                    <a:prstClr val="black"/>
                  </a:solidFill>
                  <a:latin typeface="微软雅黑" panose="020B0503020204020204" pitchFamily="34" charset="-122"/>
                  <a:ea typeface="微软雅黑" panose="020B0503020204020204" pitchFamily="34" charset="-122"/>
                </a:endParaRPr>
              </a:p>
            </p:txBody>
          </p:sp>
        </mc:Choice>
        <mc:Fallback>
          <p:sp>
            <p:nvSpPr>
              <p:cNvPr id="72" name="文本框 71"/>
              <p:cNvSpPr txBox="1">
                <a:spLocks noRot="1" noChangeAspect="1" noMove="1" noResize="1" noEditPoints="1" noAdjustHandles="1" noChangeArrowheads="1" noChangeShapeType="1" noTextEdit="1"/>
              </p:cNvSpPr>
              <p:nvPr/>
            </p:nvSpPr>
            <p:spPr>
              <a:xfrm>
                <a:off x="2816635" y="3277367"/>
                <a:ext cx="376450" cy="369332"/>
              </a:xfrm>
              <a:prstGeom prst="rect">
                <a:avLst/>
              </a:prstGeom>
              <a:blipFill rotWithShape="1">
                <a:blip r:embed="rId5"/>
                <a:stretch>
                  <a:fillRect l="-109" t="-36" r="-3630" b="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文本框 72"/>
              <p:cNvSpPr txBox="1"/>
              <p:nvPr/>
            </p:nvSpPr>
            <p:spPr>
              <a:xfrm>
                <a:off x="2469304" y="5546204"/>
                <a:ext cx="418704"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r>
                        <a:rPr lang="en-US" altLang="zh-CN" b="1" i="1" dirty="0" smtClean="0">
                          <a:solidFill>
                            <a:prstClr val="black"/>
                          </a:solidFill>
                          <a:latin typeface="Cambria Math" panose="02040503050406030204" pitchFamily="18" charset="0"/>
                        </a:rPr>
                        <m:t>𝒘</m:t>
                      </m:r>
                    </m:oMath>
                  </m:oMathPara>
                </a14:m>
                <a:endParaRPr lang="en-US" altLang="zh-CN" b="1" dirty="0">
                  <a:solidFill>
                    <a:prstClr val="black"/>
                  </a:solidFill>
                  <a:latin typeface="微软雅黑" panose="020B0503020204020204" pitchFamily="34" charset="-122"/>
                  <a:ea typeface="微软雅黑" panose="020B0503020204020204" pitchFamily="34" charset="-122"/>
                </a:endParaRPr>
              </a:p>
            </p:txBody>
          </p:sp>
        </mc:Choice>
        <mc:Fallback>
          <p:sp>
            <p:nvSpPr>
              <p:cNvPr id="73" name="文本框 72"/>
              <p:cNvSpPr txBox="1">
                <a:spLocks noRot="1" noChangeAspect="1" noMove="1" noResize="1" noEditPoints="1" noAdjustHandles="1" noChangeArrowheads="1" noChangeShapeType="1" noTextEdit="1"/>
              </p:cNvSpPr>
              <p:nvPr/>
            </p:nvSpPr>
            <p:spPr>
              <a:xfrm>
                <a:off x="2469304" y="5546204"/>
                <a:ext cx="418704" cy="369332"/>
              </a:xfrm>
              <a:prstGeom prst="rect">
                <a:avLst/>
              </a:prstGeom>
              <a:blipFill rotWithShape="1">
                <a:blip r:embed="rId6"/>
                <a:stretch>
                  <a:fillRect l="-101" t="-31" r="-3330"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文本框 73"/>
              <p:cNvSpPr txBox="1"/>
              <p:nvPr/>
            </p:nvSpPr>
            <p:spPr>
              <a:xfrm>
                <a:off x="2230231" y="5134795"/>
                <a:ext cx="896849"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𝑤</m:t>
                          </m:r>
                        </m:sub>
                        <m:sup>
                          <m:r>
                            <a:rPr lang="en-US" altLang="zh-CN" i="1" dirty="0" smtClean="0">
                              <a:solidFill>
                                <a:prstClr val="black"/>
                              </a:solidFill>
                              <a:latin typeface="Cambria Math" panose="02040503050406030204" pitchFamily="18" charset="0"/>
                            </a:rPr>
                            <m:t>0</m:t>
                          </m:r>
                        </m:sup>
                      </m:sSubSup>
                      <m:r>
                        <a:rPr lang="en-US" altLang="zh-CN" i="1" dirty="0" smtClean="0">
                          <a:solidFill>
                            <a:prstClr val="black"/>
                          </a:solidFill>
                          <a:latin typeface="Cambria Math" panose="02040503050406030204" pitchFamily="18" charset="0"/>
                        </a:rPr>
                        <m:t>  </m:t>
                      </m:r>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𝑤</m:t>
                          </m:r>
                        </m:sub>
                        <m:sup>
                          <m:r>
                            <a:rPr lang="en-US" altLang="zh-CN" i="1" dirty="0" smtClean="0">
                              <a:solidFill>
                                <a:prstClr val="black"/>
                              </a:solidFill>
                              <a:latin typeface="Cambria Math" panose="02040503050406030204" pitchFamily="18" charset="0"/>
                            </a:rPr>
                            <m:t>1</m:t>
                          </m:r>
                        </m:sup>
                      </m:sSubSup>
                    </m:oMath>
                  </m:oMathPara>
                </a14:m>
                <a:endParaRPr lang="en-US" altLang="zh-CN" i="1" dirty="0">
                  <a:solidFill>
                    <a:prstClr val="black"/>
                  </a:solidFill>
                  <a:latin typeface="微软雅黑" panose="020B0503020204020204" pitchFamily="34" charset="-122"/>
                  <a:ea typeface="微软雅黑" panose="020B0503020204020204" pitchFamily="34" charset="-122"/>
                </a:endParaRPr>
              </a:p>
            </p:txBody>
          </p:sp>
        </mc:Choice>
        <mc:Fallback>
          <p:sp>
            <p:nvSpPr>
              <p:cNvPr id="74" name="文本框 73"/>
              <p:cNvSpPr txBox="1">
                <a:spLocks noRot="1" noChangeAspect="1" noMove="1" noResize="1" noEditPoints="1" noAdjustHandles="1" noChangeArrowheads="1" noChangeShapeType="1" noTextEdit="1"/>
              </p:cNvSpPr>
              <p:nvPr/>
            </p:nvSpPr>
            <p:spPr>
              <a:xfrm>
                <a:off x="2230231" y="5134795"/>
                <a:ext cx="896849" cy="369332"/>
              </a:xfrm>
              <a:prstGeom prst="rect">
                <a:avLst/>
              </a:prstGeom>
              <a:blipFill rotWithShape="1">
                <a:blip r:embed="rId7"/>
                <a:stretch>
                  <a:fillRect l="-12" t="-50" r="38" b="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文本框 74"/>
              <p:cNvSpPr txBox="1"/>
              <p:nvPr/>
            </p:nvSpPr>
            <p:spPr>
              <a:xfrm>
                <a:off x="1857823" y="3708219"/>
                <a:ext cx="836319"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𝑢</m:t>
                          </m:r>
                        </m:sub>
                        <m:sup>
                          <m:r>
                            <a:rPr lang="en-US" altLang="zh-CN" i="1" dirty="0" smtClean="0">
                              <a:solidFill>
                                <a:prstClr val="black"/>
                              </a:solidFill>
                              <a:latin typeface="Cambria Math" panose="02040503050406030204" pitchFamily="18" charset="0"/>
                            </a:rPr>
                            <m:t>0</m:t>
                          </m:r>
                        </m:sup>
                      </m:sSubSup>
                      <m:r>
                        <a:rPr lang="en-US" altLang="zh-CN" i="1" dirty="0" smtClean="0">
                          <a:solidFill>
                            <a:prstClr val="black"/>
                          </a:solidFill>
                          <a:latin typeface="Cambria Math" panose="02040503050406030204" pitchFamily="18" charset="0"/>
                        </a:rPr>
                        <m:t>  </m:t>
                      </m:r>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𝑢</m:t>
                          </m:r>
                        </m:sub>
                        <m:sup>
                          <m:r>
                            <a:rPr lang="en-US" altLang="zh-CN" i="1" dirty="0" smtClean="0">
                              <a:solidFill>
                                <a:prstClr val="black"/>
                              </a:solidFill>
                              <a:latin typeface="Cambria Math" panose="02040503050406030204" pitchFamily="18" charset="0"/>
                            </a:rPr>
                            <m:t>1</m:t>
                          </m:r>
                        </m:sup>
                      </m:sSubSup>
                    </m:oMath>
                  </m:oMathPara>
                </a14:m>
                <a:endParaRPr lang="en-US" altLang="zh-CN" i="1" dirty="0">
                  <a:solidFill>
                    <a:prstClr val="black"/>
                  </a:solidFill>
                  <a:latin typeface="微软雅黑" panose="020B0503020204020204" pitchFamily="34" charset="-122"/>
                  <a:ea typeface="微软雅黑" panose="020B0503020204020204" pitchFamily="34" charset="-122"/>
                </a:endParaRPr>
              </a:p>
            </p:txBody>
          </p:sp>
        </mc:Choice>
        <mc:Fallback>
          <p:sp>
            <p:nvSpPr>
              <p:cNvPr id="75" name="文本框 74"/>
              <p:cNvSpPr txBox="1">
                <a:spLocks noRot="1" noChangeAspect="1" noMove="1" noResize="1" noEditPoints="1" noAdjustHandles="1" noChangeArrowheads="1" noChangeShapeType="1" noTextEdit="1"/>
              </p:cNvSpPr>
              <p:nvPr/>
            </p:nvSpPr>
            <p:spPr>
              <a:xfrm>
                <a:off x="1857823" y="3708219"/>
                <a:ext cx="836319" cy="369332"/>
              </a:xfrm>
              <a:prstGeom prst="rect">
                <a:avLst/>
              </a:prstGeom>
              <a:blipFill rotWithShape="1">
                <a:blip r:embed="rId8"/>
                <a:stretch>
                  <a:fillRect l="-54" t="-123" r="56"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p:cNvSpPr txBox="1"/>
              <p:nvPr/>
            </p:nvSpPr>
            <p:spPr>
              <a:xfrm>
                <a:off x="2583762" y="3708219"/>
                <a:ext cx="825611" cy="369332"/>
              </a:xfrm>
              <a:prstGeom prst="rect">
                <a:avLst/>
              </a:prstGeom>
              <a:noFill/>
            </p:spPr>
            <p:txBody>
              <a:bodyPr wrap="none" rtlCol="0">
                <a:spAutoFit/>
              </a:bodyPr>
              <a:lstStyle/>
              <a:p>
                <a:pPr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𝑣</m:t>
                          </m:r>
                        </m:sub>
                        <m:sup>
                          <m:r>
                            <a:rPr lang="en-US" altLang="zh-CN" i="1" dirty="0" smtClean="0">
                              <a:solidFill>
                                <a:prstClr val="black"/>
                              </a:solidFill>
                              <a:latin typeface="Cambria Math" panose="02040503050406030204" pitchFamily="18" charset="0"/>
                            </a:rPr>
                            <m:t>0</m:t>
                          </m:r>
                        </m:sup>
                      </m:sSubSup>
                      <m:r>
                        <a:rPr lang="en-US" altLang="zh-CN" i="1" dirty="0" smtClean="0">
                          <a:solidFill>
                            <a:prstClr val="black"/>
                          </a:solidFill>
                          <a:latin typeface="Cambria Math" panose="02040503050406030204" pitchFamily="18" charset="0"/>
                        </a:rPr>
                        <m:t>  </m:t>
                      </m:r>
                      <m:sSubSup>
                        <m:sSubSupPr>
                          <m:ctrlPr>
                            <a:rPr lang="en-US" altLang="zh-CN" i="1" dirty="0" smtClean="0">
                              <a:solidFill>
                                <a:prstClr val="black"/>
                              </a:solidFill>
                              <a:latin typeface="Cambria Math" panose="02040503050406030204" pitchFamily="18" charset="0"/>
                            </a:rPr>
                          </m:ctrlPr>
                        </m:sSubSupPr>
                        <m:e>
                          <m:r>
                            <a:rPr lang="en-US" altLang="zh-CN" i="1" dirty="0" smtClean="0">
                              <a:solidFill>
                                <a:prstClr val="black"/>
                              </a:solidFill>
                              <a:latin typeface="Cambria Math" panose="02040503050406030204" pitchFamily="18" charset="0"/>
                            </a:rPr>
                            <m:t>𝑘</m:t>
                          </m:r>
                        </m:e>
                        <m:sub>
                          <m:r>
                            <a:rPr lang="en-US" altLang="zh-CN" i="1" dirty="0" smtClean="0">
                              <a:solidFill>
                                <a:prstClr val="black"/>
                              </a:solidFill>
                              <a:latin typeface="Cambria Math" panose="02040503050406030204" pitchFamily="18" charset="0"/>
                            </a:rPr>
                            <m:t>𝑣</m:t>
                          </m:r>
                        </m:sub>
                        <m:sup>
                          <m:r>
                            <a:rPr lang="en-US" altLang="zh-CN" i="1" dirty="0" smtClean="0">
                              <a:solidFill>
                                <a:prstClr val="black"/>
                              </a:solidFill>
                              <a:latin typeface="Cambria Math" panose="02040503050406030204" pitchFamily="18" charset="0"/>
                            </a:rPr>
                            <m:t>1</m:t>
                          </m:r>
                        </m:sup>
                      </m:sSubSup>
                    </m:oMath>
                  </m:oMathPara>
                </a14:m>
                <a:endParaRPr lang="en-US" altLang="zh-CN" i="1" dirty="0">
                  <a:solidFill>
                    <a:prstClr val="black"/>
                  </a:solidFill>
                  <a:latin typeface="微软雅黑" panose="020B0503020204020204" pitchFamily="34" charset="-122"/>
                  <a:ea typeface="微软雅黑" panose="020B0503020204020204" pitchFamily="34" charset="-122"/>
                </a:endParaRPr>
              </a:p>
            </p:txBody>
          </p:sp>
        </mc:Choice>
        <mc:Fallback>
          <p:sp>
            <p:nvSpPr>
              <p:cNvPr id="76" name="文本框 75"/>
              <p:cNvSpPr txBox="1">
                <a:spLocks noRot="1" noChangeAspect="1" noMove="1" noResize="1" noEditPoints="1" noAdjustHandles="1" noChangeArrowheads="1" noChangeShapeType="1" noTextEdit="1"/>
              </p:cNvSpPr>
              <p:nvPr/>
            </p:nvSpPr>
            <p:spPr>
              <a:xfrm>
                <a:off x="2583762" y="3708219"/>
                <a:ext cx="825611" cy="369332"/>
              </a:xfrm>
              <a:prstGeom prst="rect">
                <a:avLst/>
              </a:prstGeom>
              <a:blipFill rotWithShape="1">
                <a:blip r:embed="rId9"/>
                <a:stretch>
                  <a:fillRect l="-70" t="-123" r="7" b="58"/>
                </a:stretch>
              </a:blipFill>
            </p:spPr>
            <p:txBody>
              <a:bodyPr/>
              <a:lstStyle/>
              <a:p>
                <a:r>
                  <a:rPr lang="zh-CN" altLang="en-US">
                    <a:noFill/>
                  </a:rPr>
                  <a:t> </a:t>
                </a:r>
              </a:p>
            </p:txBody>
          </p:sp>
        </mc:Fallback>
      </mc:AlternateContent>
      <p:sp>
        <p:nvSpPr>
          <p:cNvPr id="77" name="矩形 76"/>
          <p:cNvSpPr/>
          <p:nvPr/>
        </p:nvSpPr>
        <p:spPr>
          <a:xfrm>
            <a:off x="1899725" y="5957613"/>
            <a:ext cx="1790875" cy="369332"/>
          </a:xfrm>
          <a:prstGeom prst="rect">
            <a:avLst/>
          </a:prstGeom>
        </p:spPr>
        <p:txBody>
          <a:bodyPr wrap="none">
            <a:spAutoFit/>
          </a:bodyPr>
          <a:lstStyle/>
          <a:p>
            <a:pPr fontAlgn="auto">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生成标签</a:t>
            </a:r>
            <a:r>
              <a:rPr lang="en-US" altLang="zh-CN" dirty="0">
                <a:latin typeface="微软雅黑" panose="020B0503020204020204" pitchFamily="34" charset="-122"/>
                <a:ea typeface="微软雅黑" panose="020B0503020204020204" pitchFamily="34" charset="-122"/>
              </a:rPr>
              <a:t>(label)</a:t>
            </a:r>
            <a:endParaRPr lang="en-US" altLang="zh-CN" dirty="0">
              <a:latin typeface="微软雅黑" panose="020B0503020204020204" pitchFamily="34" charset="-122"/>
              <a:ea typeface="微软雅黑" panose="020B0503020204020204" pitchFamily="34" charset="-122"/>
            </a:endParaRPr>
          </a:p>
        </p:txBody>
      </p:sp>
      <p:cxnSp>
        <p:nvCxnSpPr>
          <p:cNvPr id="78" name="直接箭头连接符 77"/>
          <p:cNvCxnSpPr>
            <a:stCxn id="79" idx="1"/>
            <a:endCxn id="82" idx="0"/>
          </p:cNvCxnSpPr>
          <p:nvPr/>
        </p:nvCxnSpPr>
        <p:spPr>
          <a:xfrm flipH="1">
            <a:off x="9571071" y="3207719"/>
            <a:ext cx="185183" cy="706123"/>
          </a:xfrm>
          <a:prstGeom prst="straightConnector1">
            <a:avLst/>
          </a:prstGeom>
          <a:noFill/>
          <a:ln w="6350" cap="flat" cmpd="sng" algn="ctr">
            <a:solidFill>
              <a:schemeClr val="tx1"/>
            </a:solidFill>
            <a:prstDash val="solid"/>
            <a:miter lim="800000"/>
            <a:headEnd type="triangle" w="med" len="med"/>
            <a:tailEnd type="none" w="med" len="med"/>
          </a:ln>
          <a:effectLst/>
        </p:spPr>
      </p:cxnSp>
      <mc:AlternateContent xmlns:mc="http://schemas.openxmlformats.org/markup-compatibility/2006">
        <mc:Choice xmlns:a14="http://schemas.microsoft.com/office/drawing/2010/main" Requires="a14">
          <p:sp>
            <p:nvSpPr>
              <p:cNvPr id="79" name="矩形 78"/>
              <p:cNvSpPr/>
              <p:nvPr/>
            </p:nvSpPr>
            <p:spPr>
              <a:xfrm>
                <a:off x="9756254" y="2501596"/>
                <a:ext cx="2498247" cy="1412246"/>
              </a:xfrm>
              <a:prstGeom prst="rect">
                <a:avLst/>
              </a:prstGeom>
            </p:spPr>
            <p:txBody>
              <a:bodyPr wrap="square">
                <a:spAutoFit/>
              </a:bodyPr>
              <a:lstStyle/>
              <a:p>
                <a:pPr fontAlgn="auto">
                  <a:lnSpc>
                    <a:spcPct val="150000"/>
                  </a:lnSpc>
                  <a:spcBef>
                    <a:spcPts val="0"/>
                  </a:spcBef>
                  <a:spcAft>
                    <a:spcPts val="0"/>
                  </a:spcAft>
                  <a:buFontTx/>
                  <a:buNone/>
                </a:pPr>
                <a14:m>
                  <m:oMath xmlns:m="http://schemas.openxmlformats.org/officeDocument/2006/math">
                    <m:sSub>
                      <m:sSubPr>
                        <m:ctrlPr>
                          <a:rPr lang="en-US" altLang="zh-CN" sz="1600" i="1" dirty="0" smtClean="0">
                            <a:solidFill>
                              <a:prstClr val="black"/>
                            </a:solidFill>
                            <a:latin typeface="Cambria Math" panose="02040503050406030204" pitchFamily="18" charset="0"/>
                          </a:rPr>
                        </m:ctrlPr>
                      </m:sSubPr>
                      <m:e>
                        <m:r>
                          <a:rPr lang="en-US" altLang="zh-CN" sz="1600" i="1" dirty="0" smtClean="0">
                            <a:solidFill>
                              <a:prstClr val="black"/>
                            </a:solidFill>
                            <a:latin typeface="Cambria Math" panose="02040503050406030204" pitchFamily="18" charset="0"/>
                          </a:rPr>
                          <m:t>𝐸</m:t>
                        </m:r>
                      </m:e>
                      <m:sub>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𝑢</m:t>
                            </m:r>
                          </m:sub>
                          <m:sup>
                            <m:r>
                              <a:rPr lang="en-US" altLang="zh-CN" sz="1600" i="1" dirty="0" smtClean="0">
                                <a:solidFill>
                                  <a:prstClr val="black"/>
                                </a:solidFill>
                                <a:latin typeface="Cambria Math" panose="02040503050406030204" pitchFamily="18" charset="0"/>
                              </a:rPr>
                              <m:t>𝑖</m:t>
                            </m:r>
                          </m:sup>
                        </m:sSubSup>
                      </m:sub>
                    </m:sSub>
                    <m:r>
                      <a:rPr lang="en-US" altLang="zh-CN" sz="1600" i="1" dirty="0" smtClean="0">
                        <a:solidFill>
                          <a:prstClr val="black"/>
                        </a:solidFill>
                        <a:latin typeface="Cambria Math" panose="02040503050406030204" pitchFamily="18" charset="0"/>
                      </a:rPr>
                      <m:t>(</m:t>
                    </m:r>
                    <m:sSub>
                      <m:sSubPr>
                        <m:ctrlPr>
                          <a:rPr lang="en-US" altLang="zh-CN" sz="1600" i="1" dirty="0" smtClean="0">
                            <a:solidFill>
                              <a:prstClr val="black"/>
                            </a:solidFill>
                            <a:latin typeface="Cambria Math" panose="02040503050406030204" pitchFamily="18" charset="0"/>
                          </a:rPr>
                        </m:ctrlPr>
                      </m:sSubPr>
                      <m:e>
                        <m:r>
                          <a:rPr lang="en-US" altLang="zh-CN" sz="1600" i="1" dirty="0" smtClean="0">
                            <a:solidFill>
                              <a:prstClr val="black"/>
                            </a:solidFill>
                            <a:latin typeface="Cambria Math" panose="02040503050406030204" pitchFamily="18" charset="0"/>
                          </a:rPr>
                          <m:t>𝐸</m:t>
                        </m:r>
                      </m:e>
                      <m:sub>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𝑣</m:t>
                            </m:r>
                          </m:sub>
                          <m:sup>
                            <m:r>
                              <a:rPr lang="en-US" altLang="zh-CN" sz="1600" i="1" dirty="0" smtClean="0">
                                <a:solidFill>
                                  <a:prstClr val="black"/>
                                </a:solidFill>
                                <a:latin typeface="Cambria Math" panose="02040503050406030204" pitchFamily="18" charset="0"/>
                              </a:rPr>
                              <m:t>𝑗</m:t>
                            </m:r>
                          </m:sup>
                        </m:sSubSup>
                      </m:sub>
                    </m:sSub>
                    <m:r>
                      <a:rPr lang="en-US" altLang="zh-CN" sz="1600" i="1" dirty="0" smtClean="0">
                        <a:solidFill>
                          <a:prstClr val="black"/>
                        </a:solidFill>
                        <a:latin typeface="Cambria Math" panose="02040503050406030204" pitchFamily="18" charset="0"/>
                      </a:rPr>
                      <m:t>(</m:t>
                    </m:r>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𝑤</m:t>
                        </m:r>
                      </m:sub>
                      <m:sup>
                        <m:r>
                          <a:rPr lang="en-US" altLang="zh-CN" sz="1600" i="1" dirty="0" smtClean="0">
                            <a:solidFill>
                              <a:prstClr val="black"/>
                            </a:solidFill>
                            <a:latin typeface="Cambria Math" panose="02040503050406030204" pitchFamily="18" charset="0"/>
                          </a:rPr>
                          <m:t>𝑙</m:t>
                        </m:r>
                      </m:sup>
                    </m:sSubSup>
                    <m:r>
                      <a:rPr lang="en-US" altLang="zh-CN" sz="1600" i="1" dirty="0" smtClean="0">
                        <a:solidFill>
                          <a:prstClr val="black"/>
                        </a:solidFill>
                        <a:latin typeface="Cambria Math" panose="02040503050406030204" pitchFamily="18" charset="0"/>
                      </a:rPr>
                      <m:t>))</m:t>
                    </m:r>
                  </m:oMath>
                </a14:m>
                <a:r>
                  <a:rPr lang="zh-CN" altLang="en-US" sz="1600" dirty="0">
                    <a:solidFill>
                      <a:prstClr val="black"/>
                    </a:solidFill>
                    <a:latin typeface="微软雅黑" panose="020B0503020204020204" pitchFamily="34" charset="-122"/>
                    <a:ea typeface="微软雅黑" panose="020B0503020204020204" pitchFamily="34" charset="-122"/>
                  </a:rPr>
                  <a:t>表示用标签</a:t>
                </a:r>
                <a14:m>
                  <m:oMath xmlns:m="http://schemas.openxmlformats.org/officeDocument/2006/math">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𝑢</m:t>
                        </m:r>
                      </m:sub>
                      <m:sup>
                        <m:r>
                          <a:rPr lang="en-US" altLang="zh-CN" sz="1600" i="1" dirty="0" smtClean="0">
                            <a:solidFill>
                              <a:prstClr val="black"/>
                            </a:solidFill>
                            <a:latin typeface="Cambria Math" panose="02040503050406030204" pitchFamily="18" charset="0"/>
                          </a:rPr>
                          <m:t>𝑖</m:t>
                        </m:r>
                      </m:sup>
                    </m:sSubSup>
                    <m:r>
                      <a:rPr lang="en-US" altLang="zh-CN" sz="1600" dirty="0" smtClean="0">
                        <a:solidFill>
                          <a:prstClr val="black"/>
                        </a:solidFill>
                        <a:latin typeface="Cambria Math" panose="02040503050406030204" pitchFamily="18" charset="0"/>
                      </a:rPr>
                      <m:t>,</m:t>
                    </m:r>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𝑣</m:t>
                        </m:r>
                      </m:sub>
                      <m:sup>
                        <m:r>
                          <a:rPr lang="en-US" altLang="zh-CN" sz="1600" i="1" dirty="0" smtClean="0">
                            <a:solidFill>
                              <a:prstClr val="black"/>
                            </a:solidFill>
                            <a:latin typeface="Cambria Math" panose="02040503050406030204" pitchFamily="18" charset="0"/>
                          </a:rPr>
                          <m:t>𝑗</m:t>
                        </m:r>
                      </m:sup>
                    </m:sSubSup>
                  </m:oMath>
                </a14:m>
                <a:r>
                  <a:rPr lang="zh-CN" altLang="en-US" sz="1600" dirty="0">
                    <a:solidFill>
                      <a:prstClr val="black"/>
                    </a:solidFill>
                    <a:latin typeface="微软雅黑" panose="020B0503020204020204" pitchFamily="34" charset="-122"/>
                    <a:ea typeface="微软雅黑" panose="020B0503020204020204" pitchFamily="34" charset="-122"/>
                  </a:rPr>
                  <a:t>加密</a:t>
                </a:r>
                <a14:m>
                  <m:oMath xmlns:m="http://schemas.openxmlformats.org/officeDocument/2006/math">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𝑤</m:t>
                        </m:r>
                      </m:sub>
                      <m:sup>
                        <m:r>
                          <a:rPr lang="en-US" altLang="zh-CN" sz="1600" i="1" dirty="0" smtClean="0">
                            <a:solidFill>
                              <a:prstClr val="black"/>
                            </a:solidFill>
                            <a:latin typeface="Cambria Math" panose="02040503050406030204" pitchFamily="18" charset="0"/>
                          </a:rPr>
                          <m:t>𝑙</m:t>
                        </m:r>
                      </m:sup>
                    </m:sSubSup>
                  </m:oMath>
                </a14:m>
                <a:r>
                  <a:rPr lang="zh-CN" altLang="en-US" sz="1600" dirty="0">
                    <a:solidFill>
                      <a:prstClr val="black"/>
                    </a:solidFill>
                    <a:latin typeface="微软雅黑" panose="020B0503020204020204" pitchFamily="34" charset="-122"/>
                    <a:ea typeface="微软雅黑" panose="020B0503020204020204" pitchFamily="34" charset="-122"/>
                  </a:rPr>
                  <a:t>，其中的上标的关系是</a:t>
                </a:r>
                <a14:m>
                  <m:oMath xmlns:m="http://schemas.openxmlformats.org/officeDocument/2006/math">
                    <m:r>
                      <a:rPr lang="en-US" altLang="zh-CN" sz="1600" i="1" dirty="0" smtClean="0">
                        <a:solidFill>
                          <a:prstClr val="black"/>
                        </a:solidFill>
                        <a:latin typeface="Cambria Math" panose="02040503050406030204" pitchFamily="18" charset="0"/>
                        <a:ea typeface="微软雅黑" panose="020B0503020204020204" pitchFamily="34" charset="-122"/>
                      </a:rPr>
                      <m:t>𝑙</m:t>
                    </m:r>
                    <m:r>
                      <a:rPr lang="en-US" altLang="zh-CN" sz="1600" i="1" dirty="0" smtClean="0">
                        <a:solidFill>
                          <a:prstClr val="black"/>
                        </a:solidFill>
                        <a:latin typeface="Cambria Math" panose="02040503050406030204" pitchFamily="18" charset="0"/>
                        <a:ea typeface="微软雅黑" panose="020B0503020204020204" pitchFamily="34" charset="-122"/>
                      </a:rPr>
                      <m:t> =</m:t>
                    </m:r>
                    <m:r>
                      <a:rPr lang="en-US" altLang="zh-CN" sz="1600" i="1" dirty="0" smtClean="0">
                        <a:solidFill>
                          <a:prstClr val="black"/>
                        </a:solidFill>
                        <a:latin typeface="Cambria Math" panose="02040503050406030204" pitchFamily="18" charset="0"/>
                        <a:ea typeface="微软雅黑" panose="020B0503020204020204" pitchFamily="34" charset="-122"/>
                      </a:rPr>
                      <m:t>𝑖</m:t>
                    </m:r>
                    <m:r>
                      <a:rPr lang="en-US" altLang="zh-CN" sz="1600" i="1" dirty="0" smtClean="0">
                        <a:solidFill>
                          <a:prstClr val="black"/>
                        </a:solidFill>
                        <a:latin typeface="Cambria Math" panose="02040503050406030204" pitchFamily="18" charset="0"/>
                        <a:ea typeface="微软雅黑" panose="020B0503020204020204" pitchFamily="34" charset="-122"/>
                      </a:rPr>
                      <m:t> </m:t>
                    </m:r>
                    <m:r>
                      <m:rPr>
                        <m:sty m:val="p"/>
                      </m:rPr>
                      <a:rPr lang="en-US" altLang="zh-CN" sz="1600" dirty="0" smtClean="0">
                        <a:solidFill>
                          <a:prstClr val="black"/>
                        </a:solidFill>
                        <a:latin typeface="Cambria Math" panose="02040503050406030204" pitchFamily="18" charset="0"/>
                        <a:ea typeface="微软雅黑" panose="020B0503020204020204" pitchFamily="34" charset="-122"/>
                      </a:rPr>
                      <m:t>AND</m:t>
                    </m:r>
                    <m:r>
                      <a:rPr lang="en-US" altLang="zh-CN" sz="1600" i="1" dirty="0" smtClean="0">
                        <a:solidFill>
                          <a:prstClr val="black"/>
                        </a:solidFill>
                        <a:latin typeface="Cambria Math" panose="02040503050406030204" pitchFamily="18" charset="0"/>
                        <a:ea typeface="微软雅黑" panose="020B0503020204020204" pitchFamily="34" charset="-122"/>
                      </a:rPr>
                      <m:t> </m:t>
                    </m:r>
                    <m:r>
                      <a:rPr lang="en-US" altLang="zh-CN" sz="1600" i="1" dirty="0" smtClean="0">
                        <a:solidFill>
                          <a:prstClr val="black"/>
                        </a:solidFill>
                        <a:latin typeface="Cambria Math" panose="02040503050406030204" pitchFamily="18" charset="0"/>
                        <a:ea typeface="微软雅黑" panose="020B0503020204020204" pitchFamily="34" charset="-122"/>
                      </a:rPr>
                      <m:t>𝑗</m:t>
                    </m:r>
                  </m:oMath>
                </a14:m>
                <a:endParaRPr lang="zh-CN" altLang="en-US" sz="1600" dirty="0">
                  <a:solidFill>
                    <a:prstClr val="black"/>
                  </a:solidFill>
                  <a:latin typeface="微软雅黑" panose="020B0503020204020204" pitchFamily="34" charset="-122"/>
                  <a:ea typeface="微软雅黑" panose="020B0503020204020204" pitchFamily="34" charset="-122"/>
                </a:endParaRPr>
              </a:p>
            </p:txBody>
          </p:sp>
        </mc:Choice>
        <mc:Fallback>
          <p:sp>
            <p:nvSpPr>
              <p:cNvPr id="79" name="矩形 78"/>
              <p:cNvSpPr>
                <a:spLocks noRot="1" noChangeAspect="1" noMove="1" noResize="1" noEditPoints="1" noAdjustHandles="1" noChangeArrowheads="1" noChangeShapeType="1" noTextEdit="1"/>
              </p:cNvSpPr>
              <p:nvPr/>
            </p:nvSpPr>
            <p:spPr>
              <a:xfrm>
                <a:off x="9756254" y="2501596"/>
                <a:ext cx="2498247" cy="1412246"/>
              </a:xfrm>
              <a:prstGeom prst="rect">
                <a:avLst/>
              </a:prstGeom>
              <a:blipFill rotWithShape="1">
                <a:blip r:embed="rId10"/>
                <a:stretch>
                  <a:fillRect l="-5" t="-23" r="11" b="-291"/>
                </a:stretch>
              </a:blipFill>
            </p:spPr>
            <p:txBody>
              <a:bodyPr/>
              <a:lstStyle/>
              <a:p>
                <a:r>
                  <a:rPr lang="zh-CN" altLang="en-US">
                    <a:noFill/>
                  </a:rPr>
                  <a:t> </a:t>
                </a:r>
              </a:p>
            </p:txBody>
          </p:sp>
        </mc:Fallback>
      </mc:AlternateContent>
      <p:cxnSp>
        <p:nvCxnSpPr>
          <p:cNvPr id="80" name="直接箭头连接符 79"/>
          <p:cNvCxnSpPr>
            <a:stCxn id="81" idx="0"/>
            <a:endCxn id="75" idx="1"/>
          </p:cNvCxnSpPr>
          <p:nvPr/>
        </p:nvCxnSpPr>
        <p:spPr>
          <a:xfrm flipV="1">
            <a:off x="1147629" y="3892885"/>
            <a:ext cx="710194" cy="457012"/>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mc:AlternateContent xmlns:mc="http://schemas.openxmlformats.org/markup-compatibility/2006">
        <mc:Choice xmlns:a14="http://schemas.microsoft.com/office/drawing/2010/main" Requires="a14">
          <p:sp>
            <p:nvSpPr>
              <p:cNvPr id="81" name="矩形 80"/>
              <p:cNvSpPr/>
              <p:nvPr/>
            </p:nvSpPr>
            <p:spPr>
              <a:xfrm>
                <a:off x="76906" y="4349897"/>
                <a:ext cx="2141445" cy="1200329"/>
              </a:xfrm>
              <a:prstGeom prst="rect">
                <a:avLst/>
              </a:prstGeom>
            </p:spPr>
            <p:txBody>
              <a:bodyPr wrap="square">
                <a:spAutoFit/>
              </a:bodyPr>
              <a:lstStyle/>
              <a:p>
                <a:pPr fontAlgn="auto">
                  <a:lnSpc>
                    <a:spcPct val="150000"/>
                  </a:lnSpc>
                  <a:spcBef>
                    <a:spcPts val="0"/>
                  </a:spcBef>
                  <a:spcAft>
                    <a:spcPts val="0"/>
                  </a:spcAft>
                  <a:buFontTx/>
                  <a:buNone/>
                </a:pPr>
                <a14:m>
                  <m:oMath xmlns:m="http://schemas.openxmlformats.org/officeDocument/2006/math">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𝑢</m:t>
                        </m:r>
                      </m:sub>
                      <m:sup>
                        <m:r>
                          <a:rPr lang="en-US" altLang="zh-CN" sz="1600" i="1" dirty="0" smtClean="0">
                            <a:solidFill>
                              <a:prstClr val="black"/>
                            </a:solidFill>
                            <a:latin typeface="Cambria Math" panose="02040503050406030204" pitchFamily="18" charset="0"/>
                          </a:rPr>
                          <m:t>0</m:t>
                        </m:r>
                      </m:sup>
                    </m:sSubSup>
                    <m:r>
                      <a:rPr lang="en-US" altLang="zh-CN" sz="1600" i="1" dirty="0" smtClean="0">
                        <a:solidFill>
                          <a:prstClr val="black"/>
                        </a:solidFill>
                        <a:latin typeface="Cambria Math" panose="02040503050406030204" pitchFamily="18" charset="0"/>
                      </a:rPr>
                      <m:t>,</m:t>
                    </m:r>
                    <m:sSubSup>
                      <m:sSubSupPr>
                        <m:ctrlPr>
                          <a:rPr lang="en-US" altLang="zh-CN" sz="1600" i="1" dirty="0" smtClean="0">
                            <a:solidFill>
                              <a:prstClr val="black"/>
                            </a:solidFill>
                            <a:latin typeface="Cambria Math" panose="02040503050406030204" pitchFamily="18" charset="0"/>
                          </a:rPr>
                        </m:ctrlPr>
                      </m:sSubSupPr>
                      <m:e>
                        <m:r>
                          <a:rPr lang="en-US" altLang="zh-CN" sz="1600" i="1" dirty="0" smtClean="0">
                            <a:solidFill>
                              <a:prstClr val="black"/>
                            </a:solidFill>
                            <a:latin typeface="Cambria Math" panose="02040503050406030204" pitchFamily="18" charset="0"/>
                          </a:rPr>
                          <m:t>𝑘</m:t>
                        </m:r>
                      </m:e>
                      <m:sub>
                        <m:r>
                          <a:rPr lang="en-US" altLang="zh-CN" sz="1600" i="1" dirty="0" smtClean="0">
                            <a:solidFill>
                              <a:prstClr val="black"/>
                            </a:solidFill>
                            <a:latin typeface="Cambria Math" panose="02040503050406030204" pitchFamily="18" charset="0"/>
                          </a:rPr>
                          <m:t>𝑢</m:t>
                        </m:r>
                      </m:sub>
                      <m:sup>
                        <m:r>
                          <a:rPr lang="en-US" altLang="zh-CN" sz="1600" i="1" dirty="0" smtClean="0">
                            <a:solidFill>
                              <a:prstClr val="black"/>
                            </a:solidFill>
                            <a:latin typeface="Cambria Math" panose="02040503050406030204" pitchFamily="18" charset="0"/>
                          </a:rPr>
                          <m:t>1</m:t>
                        </m:r>
                      </m:sup>
                    </m:sSubSup>
                  </m:oMath>
                </a14:m>
                <a:r>
                  <a:rPr lang="zh-CN" altLang="en-US" sz="1600" dirty="0">
                    <a:solidFill>
                      <a:prstClr val="black"/>
                    </a:solidFill>
                    <a:latin typeface="微软雅黑" panose="020B0503020204020204" pitchFamily="34" charset="-122"/>
                    <a:ea typeface="微软雅黑" panose="020B0503020204020204" pitchFamily="34" charset="-122"/>
                  </a:rPr>
                  <a:t>是一个对应输入的标签，其中一个对应</a:t>
                </a:r>
                <a:r>
                  <a:rPr lang="en-US" altLang="zh-CN" sz="1600" dirty="0">
                    <a:solidFill>
                      <a:prstClr val="black"/>
                    </a:solidFill>
                    <a:latin typeface="微软雅黑" panose="020B0503020204020204" pitchFamily="34" charset="-122"/>
                    <a:ea typeface="微软雅黑" panose="020B0503020204020204" pitchFamily="34" charset="-122"/>
                  </a:rPr>
                  <a:t>0</a:t>
                </a:r>
                <a:r>
                  <a:rPr lang="zh-CN" altLang="en-US" sz="1600" dirty="0">
                    <a:solidFill>
                      <a:prstClr val="black"/>
                    </a:solidFill>
                    <a:latin typeface="微软雅黑" panose="020B0503020204020204" pitchFamily="34" charset="-122"/>
                    <a:ea typeface="微软雅黑" panose="020B0503020204020204" pitchFamily="34" charset="-122"/>
                  </a:rPr>
                  <a:t>，一个对应</a:t>
                </a:r>
                <a:r>
                  <a:rPr lang="en-US" altLang="zh-CN" sz="1600" dirty="0">
                    <a:solidFill>
                      <a:prstClr val="black"/>
                    </a:solidFill>
                    <a:latin typeface="微软雅黑" panose="020B0503020204020204" pitchFamily="34" charset="-122"/>
                    <a:ea typeface="微软雅黑" panose="020B0503020204020204" pitchFamily="34" charset="-122"/>
                  </a:rPr>
                  <a:t>1</a:t>
                </a:r>
                <a:endParaRPr lang="zh-CN" altLang="en-US" sz="1600" dirty="0">
                  <a:solidFill>
                    <a:prstClr val="black"/>
                  </a:solidFill>
                  <a:latin typeface="微软雅黑" panose="020B0503020204020204" pitchFamily="34" charset="-122"/>
                  <a:ea typeface="微软雅黑" panose="020B0503020204020204" pitchFamily="34" charset="-122"/>
                </a:endParaRPr>
              </a:p>
            </p:txBody>
          </p:sp>
        </mc:Choice>
        <mc:Fallback>
          <p:sp>
            <p:nvSpPr>
              <p:cNvPr id="81" name="矩形 80"/>
              <p:cNvSpPr>
                <a:spLocks noRot="1" noChangeAspect="1" noMove="1" noResize="1" noEditPoints="1" noAdjustHandles="1" noChangeArrowheads="1" noChangeShapeType="1" noTextEdit="1"/>
              </p:cNvSpPr>
              <p:nvPr/>
            </p:nvSpPr>
            <p:spPr>
              <a:xfrm>
                <a:off x="76906" y="4349897"/>
                <a:ext cx="2141445" cy="1200329"/>
              </a:xfrm>
              <a:prstGeom prst="rect">
                <a:avLst/>
              </a:prstGeom>
              <a:blipFill rotWithShape="1">
                <a:blip r:embed="rId11"/>
                <a:stretch>
                  <a:fillRect l="-3" t="-12" r="14" b="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2" name="表格 81"/>
              <p:cNvGraphicFramePr>
                <a:graphicFrameLocks noGrp="1"/>
              </p:cNvGraphicFramePr>
              <p:nvPr/>
            </p:nvGraphicFramePr>
            <p:xfrm>
              <a:off x="8671071" y="3913842"/>
              <a:ext cx="1800000" cy="1643127"/>
            </p:xfrm>
            <a:graphic>
              <a:graphicData uri="http://schemas.openxmlformats.org/drawingml/2006/table">
                <a:tbl>
                  <a:tblPr firstRow="1" bandRow="1"/>
                  <a:tblGrid>
                    <a:gridCol w="1800000"/>
                  </a:tblGrid>
                  <a:tr h="370840">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i="1" dirty="0" smtClean="0">
                                        <a:solidFill>
                                          <a:schemeClr val="tx1"/>
                                        </a:solidFill>
                                        <a:latin typeface="Cambria Math" panose="02040503050406030204" pitchFamily="18" charset="0"/>
                                      </a:rPr>
                                      <m:t>𝐸</m:t>
                                    </m:r>
                                  </m:e>
                                  <m:sub>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𝑢</m:t>
                                        </m:r>
                                      </m:sub>
                                      <m:sup>
                                        <m:r>
                                          <a:rPr lang="en-US" altLang="zh-CN" b="0" i="1" dirty="0" smtClean="0">
                                            <a:solidFill>
                                              <a:schemeClr val="tx1"/>
                                            </a:solidFill>
                                            <a:latin typeface="Cambria Math" panose="02040503050406030204" pitchFamily="18" charset="0"/>
                                          </a:rPr>
                                          <m:t>1</m:t>
                                        </m:r>
                                      </m:sup>
                                    </m:sSubSup>
                                  </m:sub>
                                </m:sSub>
                                <m:r>
                                  <a:rPr lang="en-US" altLang="zh-CN" i="1" dirty="0" smtClean="0">
                                    <a:solidFill>
                                      <a:schemeClr val="tx1"/>
                                    </a:solidFill>
                                    <a:latin typeface="Cambria Math" panose="02040503050406030204" pitchFamily="18" charset="0"/>
                                  </a:rPr>
                                  <m:t>(</m:t>
                                </m:r>
                                <m:sSub>
                                  <m:sSubPr>
                                    <m:ctrlPr>
                                      <a:rPr lang="en-US" altLang="zh-CN" i="1" dirty="0" smtClean="0">
                                        <a:solidFill>
                                          <a:schemeClr val="tx1"/>
                                        </a:solidFill>
                                        <a:latin typeface="Cambria Math" panose="02040503050406030204" pitchFamily="18" charset="0"/>
                                      </a:rPr>
                                    </m:ctrlPr>
                                  </m:sSubPr>
                                  <m:e>
                                    <m:r>
                                      <a:rPr lang="en-US" altLang="zh-CN" i="1" dirty="0" smtClean="0">
                                        <a:solidFill>
                                          <a:schemeClr val="tx1"/>
                                        </a:solidFill>
                                        <a:latin typeface="Cambria Math" panose="02040503050406030204" pitchFamily="18" charset="0"/>
                                      </a:rPr>
                                      <m:t>𝐸</m:t>
                                    </m:r>
                                  </m:e>
                                  <m:sub>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𝑣</m:t>
                                        </m:r>
                                      </m:sub>
                                      <m:sup>
                                        <m:r>
                                          <a:rPr lang="en-US" altLang="zh-CN" b="0" i="1" dirty="0" smtClean="0">
                                            <a:solidFill>
                                              <a:schemeClr val="tx1"/>
                                            </a:solidFill>
                                            <a:latin typeface="Cambria Math" panose="02040503050406030204" pitchFamily="18" charset="0"/>
                                          </a:rPr>
                                          <m:t>1</m:t>
                                        </m:r>
                                      </m:sup>
                                    </m:sSubSup>
                                  </m:sub>
                                </m:sSub>
                                <m:r>
                                  <a:rPr lang="en-US" altLang="zh-CN" i="1" dirty="0" smtClean="0">
                                    <a:solidFill>
                                      <a:schemeClr val="tx1"/>
                                    </a:solidFill>
                                    <a:latin typeface="Cambria Math" panose="02040503050406030204" pitchFamily="18" charset="0"/>
                                  </a:rPr>
                                  <m:t>(</m:t>
                                </m:r>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𝑤</m:t>
                                    </m:r>
                                  </m:sub>
                                  <m:sup>
                                    <m:r>
                                      <a:rPr lang="en-US" altLang="zh-CN" b="0" i="1" dirty="0" smtClean="0">
                                        <a:solidFill>
                                          <a:schemeClr val="tx1"/>
                                        </a:solidFill>
                                        <a:latin typeface="Cambria Math" panose="02040503050406030204" pitchFamily="18" charset="0"/>
                                      </a:rPr>
                                      <m:t>1</m:t>
                                    </m:r>
                                  </m:sup>
                                </m:sSubSup>
                                <m:r>
                                  <a:rPr lang="en-US" altLang="zh-CN" i="1" dirty="0" smtClean="0">
                                    <a:solidFill>
                                      <a:schemeClr val="tx1"/>
                                    </a:solidFill>
                                    <a:latin typeface="Cambria Math" panose="02040503050406030204" pitchFamily="18" charset="0"/>
                                  </a:rPr>
                                  <m:t>))</m:t>
                                </m:r>
                              </m:oMath>
                            </m:oMathPara>
                          </a14:m>
                          <a:endParaRPr lang="zh-CN" altLang="en-US" dirty="0">
                            <a:solidFill>
                              <a:schemeClr val="tx1"/>
                            </a:solidFill>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i="1" dirty="0" smtClean="0">
                                        <a:solidFill>
                                          <a:schemeClr val="tx1"/>
                                        </a:solidFill>
                                        <a:latin typeface="Cambria Math" panose="02040503050406030204" pitchFamily="18" charset="0"/>
                                      </a:rPr>
                                      <m:t>𝐸</m:t>
                                    </m:r>
                                  </m:e>
                                  <m:sub>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𝑢</m:t>
                                        </m:r>
                                      </m:sub>
                                      <m:sup>
                                        <m:r>
                                          <a:rPr lang="en-US" altLang="zh-CN" b="0" i="1" dirty="0" smtClean="0">
                                            <a:solidFill>
                                              <a:schemeClr val="tx1"/>
                                            </a:solidFill>
                                            <a:latin typeface="Cambria Math" panose="02040503050406030204" pitchFamily="18" charset="0"/>
                                          </a:rPr>
                                          <m:t>0</m:t>
                                        </m:r>
                                      </m:sup>
                                    </m:sSubSup>
                                  </m:sub>
                                </m:sSub>
                                <m:r>
                                  <a:rPr lang="en-US" altLang="zh-CN" i="1" dirty="0" smtClean="0">
                                    <a:solidFill>
                                      <a:schemeClr val="tx1"/>
                                    </a:solidFill>
                                    <a:latin typeface="Cambria Math" panose="02040503050406030204" pitchFamily="18" charset="0"/>
                                  </a:rPr>
                                  <m:t>(</m:t>
                                </m:r>
                                <m:sSub>
                                  <m:sSubPr>
                                    <m:ctrlPr>
                                      <a:rPr lang="en-US" altLang="zh-CN" i="1" dirty="0" smtClean="0">
                                        <a:solidFill>
                                          <a:schemeClr val="tx1"/>
                                        </a:solidFill>
                                        <a:latin typeface="Cambria Math" panose="02040503050406030204" pitchFamily="18" charset="0"/>
                                      </a:rPr>
                                    </m:ctrlPr>
                                  </m:sSubPr>
                                  <m:e>
                                    <m:r>
                                      <a:rPr lang="en-US" altLang="zh-CN" i="1" dirty="0" smtClean="0">
                                        <a:solidFill>
                                          <a:schemeClr val="tx1"/>
                                        </a:solidFill>
                                        <a:latin typeface="Cambria Math" panose="02040503050406030204" pitchFamily="18" charset="0"/>
                                      </a:rPr>
                                      <m:t>𝐸</m:t>
                                    </m:r>
                                  </m:e>
                                  <m:sub>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𝑣</m:t>
                                        </m:r>
                                      </m:sub>
                                      <m:sup>
                                        <m:r>
                                          <a:rPr lang="en-US" altLang="zh-CN" b="0" i="1" dirty="0" smtClean="0">
                                            <a:solidFill>
                                              <a:schemeClr val="tx1"/>
                                            </a:solidFill>
                                            <a:latin typeface="Cambria Math" panose="02040503050406030204" pitchFamily="18" charset="0"/>
                                          </a:rPr>
                                          <m:t>0</m:t>
                                        </m:r>
                                      </m:sup>
                                    </m:sSubSup>
                                  </m:sub>
                                </m:sSub>
                                <m:r>
                                  <a:rPr lang="en-US" altLang="zh-CN" i="1" dirty="0" smtClean="0">
                                    <a:solidFill>
                                      <a:schemeClr val="tx1"/>
                                    </a:solidFill>
                                    <a:latin typeface="Cambria Math" panose="02040503050406030204" pitchFamily="18" charset="0"/>
                                  </a:rPr>
                                  <m:t>(</m:t>
                                </m:r>
                                <m:sSubSup>
                                  <m:sSubSupPr>
                                    <m:ctrlPr>
                                      <a:rPr lang="en-US" altLang="zh-CN" b="0"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𝑘</m:t>
                                    </m:r>
                                  </m:e>
                                  <m:sub>
                                    <m:r>
                                      <a:rPr lang="en-US" altLang="zh-CN" b="0" i="1" dirty="0" smtClean="0">
                                        <a:solidFill>
                                          <a:schemeClr val="tx1"/>
                                        </a:solidFill>
                                        <a:latin typeface="Cambria Math" panose="02040503050406030204" pitchFamily="18" charset="0"/>
                                      </a:rPr>
                                      <m:t>𝑤</m:t>
                                    </m:r>
                                  </m:sub>
                                  <m:sup>
                                    <m:r>
                                      <a:rPr lang="en-US" altLang="zh-CN" b="0" i="1" dirty="0" smtClean="0">
                                        <a:solidFill>
                                          <a:schemeClr val="tx1"/>
                                        </a:solidFill>
                                        <a:latin typeface="Cambria Math" panose="02040503050406030204" pitchFamily="18" charset="0"/>
                                      </a:rPr>
                                      <m:t>0</m:t>
                                    </m:r>
                                  </m:sup>
                                </m:sSubSup>
                                <m:r>
                                  <a:rPr lang="en-US" altLang="zh-CN" i="1" dirty="0" smtClean="0">
                                    <a:solidFill>
                                      <a:schemeClr val="tx1"/>
                                    </a:solidFill>
                                    <a:latin typeface="Cambria Math" panose="02040503050406030204" pitchFamily="18" charset="0"/>
                                  </a:rPr>
                                  <m:t>))</m:t>
                                </m:r>
                              </m:oMath>
                            </m:oMathPara>
                          </a14:m>
                          <a:endParaRPr lang="zh-CN" altLang="en-US" dirty="0">
                            <a:solidFill>
                              <a:schemeClr val="tx1"/>
                            </a:solidFill>
                          </a:endParaRPr>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0</m:t>
                                    </m:r>
                                  </m:sup>
                                </m:sSubSup>
                                <m:r>
                                  <a:rPr lang="en-US" altLang="zh-CN" i="1" dirty="0" smtClean="0">
                                    <a:latin typeface="Cambria Math" panose="02040503050406030204" pitchFamily="18" charset="0"/>
                                  </a:rPr>
                                  <m:t>))</m:t>
                                </m:r>
                              </m:oMath>
                            </m:oMathPara>
                          </a14:m>
                          <a:endParaRPr lang="zh-CN" altLang="en-US" dirty="0"/>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𝑢</m:t>
                                        </m:r>
                                      </m:sub>
                                      <m:sup>
                                        <m:r>
                                          <a:rPr lang="en-US" altLang="zh-CN" b="0" i="1" dirty="0" smtClean="0">
                                            <a:latin typeface="Cambria Math" panose="02040503050406030204" pitchFamily="18" charset="0"/>
                                          </a:rPr>
                                          <m:t>0</m:t>
                                        </m:r>
                                      </m:sup>
                                    </m:sSubSup>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𝐸</m:t>
                                    </m:r>
                                  </m:e>
                                  <m:sub>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𝑣</m:t>
                                        </m:r>
                                      </m:sub>
                                      <m:sup>
                                        <m:r>
                                          <a:rPr lang="en-US" altLang="zh-CN" b="0" i="1" dirty="0" smtClean="0">
                                            <a:latin typeface="Cambria Math" panose="02040503050406030204" pitchFamily="18" charset="0"/>
                                          </a:rPr>
                                          <m:t>1</m:t>
                                        </m:r>
                                      </m:sup>
                                    </m:sSubSup>
                                  </m:sub>
                                </m:sSub>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𝑤</m:t>
                                    </m:r>
                                  </m:sub>
                                  <m:sup>
                                    <m:r>
                                      <a:rPr lang="en-US" altLang="zh-CN" b="0" i="1" dirty="0" smtClean="0">
                                        <a:latin typeface="Cambria Math" panose="02040503050406030204" pitchFamily="18" charset="0"/>
                                      </a:rPr>
                                      <m:t>0</m:t>
                                    </m:r>
                                  </m:sup>
                                </m:sSubSup>
                                <m:r>
                                  <a:rPr lang="en-US" altLang="zh-CN" i="1" dirty="0" smtClean="0">
                                    <a:latin typeface="Cambria Math" panose="02040503050406030204" pitchFamily="18" charset="0"/>
                                  </a:rPr>
                                  <m:t>))</m:t>
                                </m:r>
                              </m:oMath>
                            </m:oMathPara>
                          </a14:m>
                          <a:endParaRPr lang="zh-CN" altLang="en-US" dirty="0"/>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noFill/>
                      </a:tcPr>
                    </a:tc>
                  </a:tr>
                </a:tbl>
              </a:graphicData>
            </a:graphic>
          </p:graphicFrame>
        </mc:Choice>
        <mc:Fallback xmlns="">
          <p:graphicFrame>
            <p:nvGraphicFramePr>
              <p:cNvPr id="82" name="表格 81"/>
              <p:cNvGraphicFramePr>
                <a:graphicFrameLocks noGrp="1"/>
              </p:cNvGraphicFramePr>
              <p:nvPr/>
            </p:nvGraphicFramePr>
            <p:xfrm>
              <a:off x="8671071" y="3913842"/>
              <a:ext cx="1800000" cy="1643127"/>
            </p:xfrm>
            <a:graphic>
              <a:graphicData uri="http://schemas.openxmlformats.org/drawingml/2006/table">
                <a:tbl>
                  <a:tblPr firstRow="1" bandRow="1"/>
                  <a:tblGrid>
                    <a:gridCol w="1800000"/>
                  </a:tblGrid>
                  <a:tr h="398145">
                    <a:tc>
                      <a:txBody>
                        <a:bodyPr/>
                        <a:lstStyle/>
                        <a:p>
                          <a:endParaRPr lang="zh-CN"/>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ysDash"/>
                        </a:lnB>
                        <a:lnTlToBr w="12700" cmpd="sng">
                          <a:noFill/>
                          <a:prstDash val="solid"/>
                        </a:lnTlToBr>
                        <a:lnBlToTr w="12700" cmpd="sng">
                          <a:noFill/>
                          <a:prstDash val="solid"/>
                        </a:lnBlToTr>
                        <a:blipFill>
                          <a:blip r:embed="rId12"/>
                        </a:blipFill>
                      </a:tcPr>
                    </a:tc>
                  </a:tr>
                  <a:tr h="403225">
                    <a:tc>
                      <a:txBody>
                        <a:bodyPr/>
                        <a:lstStyle/>
                        <a:p>
                          <a:endParaRPr lang="zh-CN"/>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12"/>
                        </a:blipFill>
                      </a:tcPr>
                    </a:tc>
                  </a:tr>
                  <a:tr h="402590">
                    <a:tc>
                      <a:txBody>
                        <a:bodyPr/>
                        <a:lstStyle/>
                        <a:p>
                          <a:endParaRPr lang="zh-CN"/>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ysDash"/>
                        </a:lnB>
                        <a:lnTlToBr w="12700" cmpd="sng">
                          <a:noFill/>
                          <a:prstDash val="solid"/>
                        </a:lnTlToBr>
                        <a:lnBlToTr w="12700" cmpd="sng">
                          <a:noFill/>
                          <a:prstDash val="solid"/>
                        </a:lnBlToTr>
                        <a:blipFill>
                          <a:blip r:embed="rId12"/>
                        </a:blipFill>
                      </a:tcPr>
                    </a:tc>
                  </a:tr>
                  <a:tr h="403225">
                    <a:tc>
                      <a:txBody>
                        <a:bodyPr/>
                        <a:lstStyle/>
                        <a:p>
                          <a:endParaRPr lang="zh-CN"/>
                        </a:p>
                      </a:txBody>
                      <a:tcPr anchor="ctr">
                        <a:lnL w="12700">
                          <a:solidFill>
                            <a:schemeClr val="tx1"/>
                          </a:solidFill>
                          <a:prstDash val="solid"/>
                        </a:lnL>
                        <a:lnR w="12700">
                          <a:solidFill>
                            <a:schemeClr val="tx1"/>
                          </a:solidFill>
                          <a:prstDash val="solid"/>
                        </a:lnR>
                        <a:lnT w="12700">
                          <a:solidFill>
                            <a:schemeClr val="tx1"/>
                          </a:solidFill>
                          <a:prstDash val="sysDash"/>
                        </a:lnT>
                        <a:lnB w="12700">
                          <a:solidFill>
                            <a:schemeClr val="tx1"/>
                          </a:solidFill>
                          <a:prstDash val="solid"/>
                        </a:lnB>
                        <a:lnTlToBr w="12700" cmpd="sng">
                          <a:noFill/>
                          <a:prstDash val="solid"/>
                        </a:lnTlToBr>
                        <a:lnBlToTr w="12700" cmpd="sng">
                          <a:noFill/>
                          <a:prstDash val="solid"/>
                        </a:lnBlToTr>
                        <a:blipFill>
                          <a:blip r:embed="rId12"/>
                        </a:blipFill>
                      </a:tcPr>
                    </a:tc>
                  </a:tr>
                </a:tbl>
              </a:graphicData>
            </a:graphic>
          </p:graphicFrame>
        </mc:Fallback>
      </mc:AlternateContent>
      <p:sp>
        <p:nvSpPr>
          <p:cNvPr id="83" name="矩形 82"/>
          <p:cNvSpPr/>
          <p:nvPr/>
        </p:nvSpPr>
        <p:spPr>
          <a:xfrm>
            <a:off x="9132490" y="5958185"/>
            <a:ext cx="877163" cy="369332"/>
          </a:xfrm>
          <a:prstGeom prst="rect">
            <a:avLst/>
          </a:prstGeom>
        </p:spPr>
        <p:txBody>
          <a:bodyPr wrap="none">
            <a:spAutoFit/>
          </a:bodyPr>
          <a:lstStyle/>
          <a:p>
            <a:pPr fontAlgn="auto">
              <a:spcBef>
                <a:spcPts val="0"/>
              </a:spcBef>
              <a:spcAft>
                <a:spcPts val="0"/>
              </a:spcAft>
              <a:buFontTx/>
              <a:buNone/>
            </a:pPr>
            <a:r>
              <a:rPr lang="zh-CN" altLang="en-US" dirty="0">
                <a:solidFill>
                  <a:prstClr val="black"/>
                </a:solidFill>
                <a:latin typeface="微软雅黑" panose="020B0503020204020204" pitchFamily="34" charset="-122"/>
                <a:ea typeface="微软雅黑" panose="020B0503020204020204" pitchFamily="34" charset="-122"/>
              </a:rPr>
              <a:t>混淆表</a:t>
            </a:r>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84" name="图片 83"/>
          <p:cNvPicPr>
            <a:picLocks noChangeAspect="1"/>
          </p:cNvPicPr>
          <p:nvPr/>
        </p:nvPicPr>
        <p:blipFill rotWithShape="1">
          <a:blip r:embed="rId13"/>
          <a:srcRect l="71090"/>
          <a:stretch>
            <a:fillRect/>
          </a:stretch>
        </p:blipFill>
        <p:spPr>
          <a:xfrm>
            <a:off x="7518343" y="3918341"/>
            <a:ext cx="458251" cy="1658256"/>
          </a:xfrm>
          <a:prstGeom prst="rect">
            <a:avLst/>
          </a:prstGeom>
        </p:spPr>
      </p:pic>
      <p:sp>
        <p:nvSpPr>
          <p:cNvPr id="89" name="矩形 88"/>
          <p:cNvSpPr/>
          <p:nvPr/>
        </p:nvSpPr>
        <p:spPr>
          <a:xfrm>
            <a:off x="677629" y="2776150"/>
            <a:ext cx="2031325" cy="507831"/>
          </a:xfrm>
          <a:prstGeom prst="rect">
            <a:avLst/>
          </a:prstGeom>
        </p:spPr>
        <p:txBody>
          <a:bodyPr wrap="non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混淆表的构造步骤</a:t>
            </a:r>
            <a:endParaRPr lang="en-US" altLang="zh-CN" b="1" dirty="0">
              <a:latin typeface="微软雅黑" panose="020B0503020204020204" pitchFamily="34" charset="-122"/>
              <a:ea typeface="微软雅黑" panose="020B0503020204020204" pitchFamily="34" charset="-122"/>
            </a:endParaRPr>
          </a:p>
        </p:txBody>
      </p:sp>
      <p:cxnSp>
        <p:nvCxnSpPr>
          <p:cNvPr id="92" name="直接箭头连接符 91"/>
          <p:cNvCxnSpPr/>
          <p:nvPr/>
        </p:nvCxnSpPr>
        <p:spPr bwMode="auto">
          <a:xfrm>
            <a:off x="8030717" y="4761482"/>
            <a:ext cx="612000"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本框 92"/>
          <p:cNvSpPr txBox="1"/>
          <p:nvPr/>
        </p:nvSpPr>
        <p:spPr>
          <a:xfrm>
            <a:off x="7985981" y="4377490"/>
            <a:ext cx="685090" cy="369332"/>
          </a:xfrm>
          <a:prstGeom prst="rect">
            <a:avLst/>
          </a:prstGeom>
          <a:noFill/>
        </p:spPr>
        <p:txBody>
          <a:bodyPr vert="horz" wrap="square" rtlCol="0">
            <a:spAutoFit/>
          </a:bodyPr>
          <a:lstStyle/>
          <a:p>
            <a:pPr algn="ctr"/>
            <a:r>
              <a:rPr lang="zh-CN" altLang="en-US" dirty="0">
                <a:latin typeface="微软雅黑" panose="020B0503020204020204" pitchFamily="34" charset="-122"/>
                <a:ea typeface="微软雅黑" panose="020B0503020204020204" pitchFamily="34" charset="-122"/>
              </a:rPr>
              <a:t>置换</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324600" y="8959215"/>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bldLvl="0" animBg="1"/>
      <p:bldP spid="71" grpId="0"/>
      <p:bldP spid="72" grpId="0"/>
      <p:bldP spid="73" grpId="0"/>
      <p:bldP spid="74" grpId="0"/>
      <p:bldP spid="75" grpId="0"/>
      <p:bldP spid="76" grpId="0"/>
      <p:bldP spid="77" grpId="0"/>
      <p:bldP spid="79" grpId="0"/>
      <p:bldP spid="81" grpId="0"/>
      <p:bldP spid="83" grpId="0"/>
      <p:bldP spid="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3.2 </a:t>
            </a:r>
            <a:r>
              <a:rPr lang="zh-CN" altLang="en-US" sz="2400" b="1" dirty="0">
                <a:solidFill>
                  <a:srgbClr val="5F5E5C"/>
                </a:solidFill>
                <a:latin typeface="微软雅黑" panose="020B0503020204020204" pitchFamily="34" charset="-122"/>
                <a:ea typeface="微软雅黑" panose="020B0503020204020204" pitchFamily="34" charset="-122"/>
              </a:rPr>
              <a:t>经典算法</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5" name="矩形 4"/>
          <p:cNvSpPr/>
          <p:nvPr/>
        </p:nvSpPr>
        <p:spPr>
          <a:xfrm>
            <a:off x="239147" y="1544210"/>
            <a:ext cx="11728735" cy="2585323"/>
          </a:xfrm>
          <a:prstGeom prst="rect">
            <a:avLst/>
          </a:prstGeom>
        </p:spPr>
        <p:txBody>
          <a:bodyPr wrap="square">
            <a:spAutoFit/>
          </a:bodyPr>
          <a:lstStyle/>
          <a:p>
            <a:pPr indent="357505" algn="just" defTabSz="914400">
              <a:lnSpc>
                <a:spcPct val="150000"/>
              </a:lnSpc>
            </a:pPr>
            <a:r>
              <a:rPr lang="en-US" altLang="zh-CN" dirty="0">
                <a:latin typeface="微软雅黑" panose="020B0503020204020204" pitchFamily="34" charset="-122"/>
                <a:ea typeface="微软雅黑" panose="020B0503020204020204" pitchFamily="34" charset="-122"/>
              </a:rPr>
              <a:t>GMW87</a:t>
            </a:r>
            <a:r>
              <a:rPr lang="zh-CN" altLang="en-US" dirty="0">
                <a:latin typeface="微软雅黑" panose="020B0503020204020204" pitchFamily="34" charset="-122"/>
                <a:ea typeface="微软雅黑" panose="020B0503020204020204" pitchFamily="34" charset="-122"/>
              </a:rPr>
              <a:t>协议由</a:t>
            </a:r>
            <a:r>
              <a:rPr lang="en-US" altLang="zh-CN" dirty="0" err="1">
                <a:latin typeface="微软雅黑" panose="020B0503020204020204" pitchFamily="34" charset="-122"/>
                <a:ea typeface="微软雅黑" panose="020B0503020204020204" pitchFamily="34" charset="-122"/>
              </a:rPr>
              <a:t>Goldreich</a:t>
            </a:r>
            <a:r>
              <a:rPr lang="zh-CN" altLang="en-US" dirty="0">
                <a:latin typeface="微软雅黑" panose="020B0503020204020204" pitchFamily="34" charset="-122"/>
                <a:ea typeface="微软雅黑" panose="020B0503020204020204" pitchFamily="34" charset="-122"/>
              </a:rPr>
              <a:t>等人在</a:t>
            </a:r>
            <a:r>
              <a:rPr lang="en-US" altLang="zh-CN" dirty="0">
                <a:latin typeface="微软雅黑" panose="020B0503020204020204" pitchFamily="34" charset="-122"/>
                <a:ea typeface="微软雅黑" panose="020B0503020204020204" pitchFamily="34" charset="-122"/>
              </a:rPr>
              <a:t>1987</a:t>
            </a:r>
            <a:r>
              <a:rPr lang="zh-CN" altLang="en-US" dirty="0">
                <a:latin typeface="微软雅黑" panose="020B0503020204020204" pitchFamily="34" charset="-122"/>
                <a:ea typeface="微软雅黑" panose="020B0503020204020204" pitchFamily="34" charset="-122"/>
              </a:rPr>
              <a:t>年提出的基于秘密共享和不经意传输的安全多方计算协议，该协议支持布尔电路和算术电路。其基本思想如下：</a:t>
            </a:r>
            <a:endParaRPr lang="en-US" altLang="zh-CN" dirty="0">
              <a:latin typeface="微软雅黑" panose="020B0503020204020204" pitchFamily="34" charset="-122"/>
              <a:ea typeface="微软雅黑" panose="020B0503020204020204" pitchFamily="34" charset="-122"/>
            </a:endParaRPr>
          </a:p>
          <a:p>
            <a:pPr marL="714375" indent="-357505" algn="just" defTabSz="9144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多个参与方分别有自己的输入，每个参与方将自己的输入通过秘密共享发送给其他参与方</a:t>
            </a:r>
            <a:endParaRPr lang="en-US" altLang="zh-CN" dirty="0">
              <a:latin typeface="微软雅黑" panose="020B0503020204020204" pitchFamily="34" charset="-122"/>
              <a:ea typeface="微软雅黑" panose="020B0503020204020204" pitchFamily="34" charset="-122"/>
            </a:endParaRPr>
          </a:p>
          <a:p>
            <a:pPr marL="714375" indent="-357505" algn="just" defTabSz="9144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对于加法运算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异或运算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，只需在本地将对于输入的秘密份额进行相加</a:t>
            </a:r>
            <a:endParaRPr lang="en-US" altLang="zh-CN" dirty="0">
              <a:latin typeface="微软雅黑" panose="020B0503020204020204" pitchFamily="34" charset="-122"/>
              <a:ea typeface="微软雅黑" panose="020B0503020204020204" pitchFamily="34" charset="-122"/>
            </a:endParaRPr>
          </a:p>
          <a:p>
            <a:pPr marL="714375" indent="-357505" algn="just" defTabSz="9144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对于乘法运算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与运算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，需要通过不经意传输得到乘法运算结果的秘密份额</a:t>
            </a:r>
            <a:endParaRPr lang="en-US" altLang="zh-CN" dirty="0">
              <a:latin typeface="微软雅黑" panose="020B0503020204020204" pitchFamily="34" charset="-122"/>
              <a:ea typeface="微软雅黑" panose="020B0503020204020204" pitchFamily="34" charset="-122"/>
            </a:endParaRPr>
          </a:p>
          <a:p>
            <a:pPr indent="357505" algn="just" defTabSz="914400">
              <a:lnSpc>
                <a:spcPct val="150000"/>
              </a:lnSpc>
            </a:pPr>
            <a:r>
              <a:rPr lang="zh-CN" altLang="en-US" dirty="0">
                <a:latin typeface="微软雅黑" panose="020B0503020204020204" pitchFamily="34" charset="-122"/>
                <a:ea typeface="微软雅黑" panose="020B0503020204020204" pitchFamily="34" charset="-122"/>
              </a:rPr>
              <a:t>下面，我们用一个例子来介绍</a:t>
            </a:r>
            <a:r>
              <a:rPr lang="en-US" altLang="zh-CN" dirty="0">
                <a:latin typeface="微软雅黑" panose="020B0503020204020204" pitchFamily="34" charset="-122"/>
                <a:ea typeface="微软雅黑" panose="020B0503020204020204" pitchFamily="34" charset="-122"/>
              </a:rPr>
              <a:t>GMW87</a:t>
            </a:r>
            <a:r>
              <a:rPr lang="zh-CN" altLang="en-US" dirty="0">
                <a:latin typeface="微软雅黑" panose="020B0503020204020204" pitchFamily="34" charset="-122"/>
                <a:ea typeface="微软雅黑" panose="020B0503020204020204" pitchFamily="34" charset="-122"/>
              </a:rPr>
              <a:t>协议的具体过程</a:t>
            </a:r>
            <a:endParaRPr lang="en-US" altLang="zh-CN" dirty="0">
              <a:latin typeface="微软雅黑" panose="020B0503020204020204" pitchFamily="34" charset="-122"/>
              <a:ea typeface="微软雅黑" panose="020B0503020204020204" pitchFamily="34" charset="-122"/>
            </a:endParaRPr>
          </a:p>
        </p:txBody>
      </p:sp>
      <p:sp>
        <p:nvSpPr>
          <p:cNvPr id="6"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经典算法</a:t>
            </a:r>
            <a:endParaRPr lang="zh-CN" altLang="en-US" b="1" dirty="0">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72386" y="1034408"/>
            <a:ext cx="7349637"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基于秘密共享和不经意传输的安全多方计算通用协议—GMW87</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 y="0"/>
            <a:ext cx="4008439" cy="68580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95" name="TextBox 15"/>
          <p:cNvSpPr>
            <a:spLocks noChangeArrowheads="1"/>
          </p:cNvSpPr>
          <p:nvPr/>
        </p:nvSpPr>
        <p:spPr bwMode="auto">
          <a:xfrm>
            <a:off x="1489075" y="2586038"/>
            <a:ext cx="2374900"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zh-CN" sz="3200">
                <a:solidFill>
                  <a:schemeClr val="bg1"/>
                </a:solidFill>
                <a:latin typeface="微软简中圆" charset="0"/>
                <a:ea typeface="Adobe 宋体 Std L" pitchFamily="18" charset="-122"/>
                <a:sym typeface="微软简中圆" charset="0"/>
              </a:rPr>
              <a:t>Contents Page</a:t>
            </a:r>
            <a:endParaRPr lang="zh-CN" altLang="zh-CN" sz="3200">
              <a:solidFill>
                <a:schemeClr val="bg1"/>
              </a:solidFill>
              <a:latin typeface="微软简中圆" charset="0"/>
              <a:ea typeface="Adobe 宋体 Std L" pitchFamily="18" charset="-122"/>
              <a:sym typeface="微软简中圆" charset="0"/>
            </a:endParaRPr>
          </a:p>
        </p:txBody>
      </p:sp>
      <p:sp>
        <p:nvSpPr>
          <p:cNvPr id="8196" name="文本框 52"/>
          <p:cNvSpPr>
            <a:spLocks noChangeArrowheads="1"/>
          </p:cNvSpPr>
          <p:nvPr/>
        </p:nvSpPr>
        <p:spPr bwMode="auto">
          <a:xfrm>
            <a:off x="1489075" y="1700213"/>
            <a:ext cx="2374900"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en-US" sz="5000" b="1" dirty="0">
                <a:solidFill>
                  <a:schemeClr val="bg1"/>
                </a:solidFill>
                <a:ea typeface="微软雅黑" panose="020B0503020204020204" pitchFamily="34" charset="-122"/>
              </a:rPr>
              <a:t>目录页</a:t>
            </a:r>
            <a:endParaRPr lang="zh-CN" altLang="en-US" sz="5000" b="1" dirty="0">
              <a:solidFill>
                <a:schemeClr val="bg1"/>
              </a:solidFill>
              <a:ea typeface="微软雅黑" panose="020B0503020204020204" pitchFamily="34" charset="-122"/>
            </a:endParaRPr>
          </a:p>
        </p:txBody>
      </p:sp>
      <p:grpSp>
        <p:nvGrpSpPr>
          <p:cNvPr id="8" name="组合 7"/>
          <p:cNvGrpSpPr/>
          <p:nvPr/>
        </p:nvGrpSpPr>
        <p:grpSpPr>
          <a:xfrm>
            <a:off x="5029200" y="857147"/>
            <a:ext cx="6832363" cy="5065743"/>
            <a:chOff x="5074411" y="1259236"/>
            <a:chExt cx="6364049" cy="5065743"/>
          </a:xfrm>
        </p:grpSpPr>
        <p:grpSp>
          <p:nvGrpSpPr>
            <p:cNvPr id="2" name="组合 1"/>
            <p:cNvGrpSpPr/>
            <p:nvPr/>
          </p:nvGrpSpPr>
          <p:grpSpPr>
            <a:xfrm>
              <a:off x="5074411" y="1259236"/>
              <a:ext cx="5724525" cy="639763"/>
              <a:chOff x="5087939" y="1259236"/>
              <a:chExt cx="5724525" cy="639763"/>
            </a:xfrm>
          </p:grpSpPr>
          <p:sp>
            <p:nvSpPr>
              <p:cNvPr id="21" name="Rectangle 30"/>
              <p:cNvSpPr>
                <a:spLocks noChangeArrowheads="1"/>
              </p:cNvSpPr>
              <p:nvPr/>
            </p:nvSpPr>
            <p:spPr bwMode="auto">
              <a:xfrm>
                <a:off x="5370514" y="1314799"/>
                <a:ext cx="5441950"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40" name="Group 31"/>
              <p:cNvGrpSpPr/>
              <p:nvPr/>
            </p:nvGrpSpPr>
            <p:grpSpPr bwMode="auto">
              <a:xfrm rot="10800000">
                <a:off x="5087939" y="1259236"/>
                <a:ext cx="690034" cy="639763"/>
                <a:chOff x="0" y="0"/>
                <a:chExt cx="1590" cy="1588"/>
              </a:xfrm>
            </p:grpSpPr>
            <p:grpSp>
              <p:nvGrpSpPr>
                <p:cNvPr id="8243" name="Group 32"/>
                <p:cNvGrpSpPr/>
                <p:nvPr/>
              </p:nvGrpSpPr>
              <p:grpSpPr bwMode="auto">
                <a:xfrm>
                  <a:off x="0" y="0"/>
                  <a:ext cx="1590" cy="1588"/>
                  <a:chOff x="0" y="0"/>
                  <a:chExt cx="1136" cy="1134"/>
                </a:xfrm>
              </p:grpSpPr>
              <p:sp>
                <p:nvSpPr>
                  <p:cNvPr id="2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29" name="Oval 34"/>
                  <p:cNvSpPr>
                    <a:spLocks noChangeArrowheads="1"/>
                  </p:cNvSpPr>
                  <p:nvPr/>
                </p:nvSpPr>
                <p:spPr bwMode="auto">
                  <a:xfrm>
                    <a:off x="64" y="62"/>
                    <a:ext cx="1006"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26" name="未知"/>
                <p:cNvSpPr/>
                <p:nvPr/>
              </p:nvSpPr>
              <p:spPr bwMode="auto">
                <a:xfrm rot="-5400000">
                  <a:off x="389" y="486"/>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27" name="未知"/>
                <p:cNvSpPr/>
                <p:nvPr/>
              </p:nvSpPr>
              <p:spPr bwMode="auto">
                <a:xfrm rot="5400000">
                  <a:off x="586" y="-117"/>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23" name="Rectangle 37"/>
              <p:cNvSpPr>
                <a:spLocks noChangeArrowheads="1"/>
              </p:cNvSpPr>
              <p:nvPr/>
            </p:nvSpPr>
            <p:spPr bwMode="auto">
              <a:xfrm>
                <a:off x="5768669" y="1357661"/>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latin typeface="黑体" panose="02010609060101010101" charset="-122"/>
                    <a:ea typeface="黑体" panose="02010609060101010101" charset="-122"/>
                  </a:rPr>
                  <a:t>安全多方计算背景与定义</a:t>
                </a:r>
                <a:endParaRPr lang="zh-CN" altLang="en-US" sz="2100" b="1" kern="0" dirty="0">
                  <a:latin typeface="黑体" panose="02010609060101010101" charset="-122"/>
                  <a:ea typeface="黑体" panose="02010609060101010101" charset="-122"/>
                </a:endParaRPr>
              </a:p>
            </p:txBody>
          </p:sp>
          <p:sp>
            <p:nvSpPr>
              <p:cNvPr id="24" name="Rectangle 38"/>
              <p:cNvSpPr>
                <a:spLocks noChangeArrowheads="1"/>
              </p:cNvSpPr>
              <p:nvPr/>
            </p:nvSpPr>
            <p:spPr bwMode="auto">
              <a:xfrm>
                <a:off x="5199064" y="1348136"/>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chemeClr val="bg1"/>
                    </a:solidFill>
                  </a:rPr>
                  <a:t>1</a:t>
                </a:r>
                <a:endParaRPr lang="en-US" altLang="zh-CN" sz="2100" b="1" kern="0" dirty="0">
                  <a:solidFill>
                    <a:schemeClr val="bg1"/>
                  </a:solidFill>
                </a:endParaRPr>
              </a:p>
            </p:txBody>
          </p:sp>
        </p:grpSp>
        <p:grpSp>
          <p:nvGrpSpPr>
            <p:cNvPr id="4" name="组合 3"/>
            <p:cNvGrpSpPr/>
            <p:nvPr/>
          </p:nvGrpSpPr>
          <p:grpSpPr>
            <a:xfrm>
              <a:off x="5074411" y="3062718"/>
              <a:ext cx="5727700" cy="639762"/>
              <a:chOff x="5083175" y="3130898"/>
              <a:chExt cx="5727700" cy="639762"/>
            </a:xfrm>
          </p:grpSpPr>
          <p:sp>
            <p:nvSpPr>
              <p:cNvPr id="41" name="Rectangle 30"/>
              <p:cNvSpPr>
                <a:spLocks noChangeArrowheads="1"/>
              </p:cNvSpPr>
              <p:nvPr/>
            </p:nvSpPr>
            <p:spPr bwMode="auto">
              <a:xfrm>
                <a:off x="5373688" y="3186460"/>
                <a:ext cx="5437187"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18" name="Group 31"/>
              <p:cNvGrpSpPr/>
              <p:nvPr/>
            </p:nvGrpSpPr>
            <p:grpSpPr bwMode="auto">
              <a:xfrm rot="10800000">
                <a:off x="5083175" y="3130898"/>
                <a:ext cx="689496" cy="639762"/>
                <a:chOff x="0" y="0"/>
                <a:chExt cx="1590" cy="1588"/>
              </a:xfrm>
            </p:grpSpPr>
            <p:grpSp>
              <p:nvGrpSpPr>
                <p:cNvPr id="8221" name="Group 32"/>
                <p:cNvGrpSpPr/>
                <p:nvPr/>
              </p:nvGrpSpPr>
              <p:grpSpPr bwMode="auto">
                <a:xfrm>
                  <a:off x="0" y="0"/>
                  <a:ext cx="1590" cy="1588"/>
                  <a:chOff x="0" y="0"/>
                  <a:chExt cx="1136" cy="1134"/>
                </a:xfrm>
              </p:grpSpPr>
              <p:sp>
                <p:nvSpPr>
                  <p:cNvPr id="4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49" name="Oval 34"/>
                  <p:cNvSpPr>
                    <a:spLocks noChangeArrowheads="1"/>
                  </p:cNvSpPr>
                  <p:nvPr/>
                </p:nvSpPr>
                <p:spPr bwMode="auto">
                  <a:xfrm>
                    <a:off x="64" y="62"/>
                    <a:ext cx="1010"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46" name="未知"/>
                <p:cNvSpPr/>
                <p:nvPr/>
              </p:nvSpPr>
              <p:spPr bwMode="auto">
                <a:xfrm rot="-5400000">
                  <a:off x="393"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47" name="未知"/>
                <p:cNvSpPr/>
                <p:nvPr/>
              </p:nvSpPr>
              <p:spPr bwMode="auto">
                <a:xfrm rot="5400000">
                  <a:off x="591" y="-115"/>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43" name="Rectangle 37"/>
              <p:cNvSpPr>
                <a:spLocks noChangeArrowheads="1"/>
              </p:cNvSpPr>
              <p:nvPr/>
            </p:nvSpPr>
            <p:spPr bwMode="auto">
              <a:xfrm>
                <a:off x="5768669" y="3229323"/>
                <a:ext cx="4919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ysClr val="windowText" lastClr="000000"/>
                    </a:solidFill>
                    <a:latin typeface="黑体" panose="02010609060101010101" charset="-122"/>
                    <a:ea typeface="黑体" panose="02010609060101010101" charset="-122"/>
                  </a:rPr>
                  <a:t>安全多方计算经典算法</a:t>
                </a:r>
                <a:endParaRPr lang="zh-CN" altLang="en-US" sz="2100" b="1" kern="0" dirty="0">
                  <a:solidFill>
                    <a:sysClr val="windowText" lastClr="000000"/>
                  </a:solidFill>
                  <a:latin typeface="黑体" panose="02010609060101010101" charset="-122"/>
                  <a:ea typeface="黑体" panose="02010609060101010101" charset="-122"/>
                </a:endParaRPr>
              </a:p>
            </p:txBody>
          </p:sp>
          <p:sp>
            <p:nvSpPr>
              <p:cNvPr id="44" name="Rectangle 38"/>
              <p:cNvSpPr>
                <a:spLocks noChangeArrowheads="1"/>
              </p:cNvSpPr>
              <p:nvPr/>
            </p:nvSpPr>
            <p:spPr bwMode="auto">
              <a:xfrm>
                <a:off x="5194300" y="321979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3</a:t>
                </a:r>
                <a:endParaRPr lang="en-US" altLang="zh-CN" sz="2100" b="1" kern="0" dirty="0">
                  <a:solidFill>
                    <a:sysClr val="window" lastClr="FFFFFF"/>
                  </a:solidFill>
                </a:endParaRPr>
              </a:p>
            </p:txBody>
          </p:sp>
        </p:grpSp>
        <p:grpSp>
          <p:nvGrpSpPr>
            <p:cNvPr id="5" name="组合 4"/>
            <p:cNvGrpSpPr/>
            <p:nvPr/>
          </p:nvGrpSpPr>
          <p:grpSpPr>
            <a:xfrm>
              <a:off x="5074411" y="3964458"/>
              <a:ext cx="6364049" cy="638176"/>
              <a:chOff x="5078413" y="3996086"/>
              <a:chExt cx="6364049" cy="638176"/>
            </a:xfrm>
          </p:grpSpPr>
          <p:grpSp>
            <p:nvGrpSpPr>
              <p:cNvPr id="8200" name="组合 41"/>
              <p:cNvGrpSpPr/>
              <p:nvPr/>
            </p:nvGrpSpPr>
            <p:grpSpPr bwMode="auto">
              <a:xfrm>
                <a:off x="5078413" y="3996086"/>
                <a:ext cx="5726112" cy="638176"/>
                <a:chOff x="1163638" y="2965451"/>
                <a:chExt cx="6591300" cy="790575"/>
              </a:xfrm>
            </p:grpSpPr>
            <p:sp>
              <p:nvSpPr>
                <p:cNvPr id="3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29" name="Group 22"/>
                <p:cNvGrpSpPr/>
                <p:nvPr/>
              </p:nvGrpSpPr>
              <p:grpSpPr bwMode="auto">
                <a:xfrm rot="10800000">
                  <a:off x="1163638" y="2965451"/>
                  <a:ext cx="793750" cy="790575"/>
                  <a:chOff x="0" y="0"/>
                  <a:chExt cx="1590" cy="1588"/>
                </a:xfrm>
              </p:grpSpPr>
              <p:grpSp>
                <p:nvGrpSpPr>
                  <p:cNvPr id="8232" name="Group 23"/>
                  <p:cNvGrpSpPr/>
                  <p:nvPr/>
                </p:nvGrpSpPr>
                <p:grpSpPr bwMode="auto">
                  <a:xfrm>
                    <a:off x="0" y="0"/>
                    <a:ext cx="1590" cy="1588"/>
                    <a:chOff x="0" y="0"/>
                    <a:chExt cx="1136" cy="1134"/>
                  </a:xfrm>
                </p:grpSpPr>
                <p:sp>
                  <p:nvSpPr>
                    <p:cNvPr id="3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3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3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3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3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3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4</a:t>
                  </a:r>
                  <a:endParaRPr lang="en-US" altLang="zh-CN" sz="2100" b="1" kern="0" dirty="0">
                    <a:solidFill>
                      <a:sysClr val="window" lastClr="FFFFFF"/>
                    </a:solidFill>
                  </a:endParaRPr>
                </a:p>
              </p:txBody>
            </p:sp>
          </p:grpSp>
          <p:sp>
            <p:nvSpPr>
              <p:cNvPr id="8202" name="Rectangle 37"/>
              <p:cNvSpPr>
                <a:spLocks noChangeArrowheads="1"/>
              </p:cNvSpPr>
              <p:nvPr/>
            </p:nvSpPr>
            <p:spPr bwMode="auto">
              <a:xfrm>
                <a:off x="5768669" y="4072441"/>
                <a:ext cx="56737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kern="0" dirty="0">
                    <a:solidFill>
                      <a:schemeClr val="tx2">
                        <a:lumMod val="60000"/>
                        <a:lumOff val="40000"/>
                      </a:schemeClr>
                    </a:solidFill>
                    <a:latin typeface="黑体" panose="02010609060101010101" charset="-122"/>
                    <a:ea typeface="黑体" panose="02010609060101010101" charset="-122"/>
                  </a:rPr>
                  <a:t>安全多方计算研究热点</a:t>
                </a:r>
                <a:endParaRPr lang="zh-CN" altLang="en-US" sz="2100" b="1" kern="0" dirty="0">
                  <a:solidFill>
                    <a:schemeClr val="tx2">
                      <a:lumMod val="60000"/>
                      <a:lumOff val="40000"/>
                    </a:schemeClr>
                  </a:solidFill>
                  <a:latin typeface="黑体" panose="02010609060101010101" charset="-122"/>
                  <a:ea typeface="黑体" panose="02010609060101010101" charset="-122"/>
                </a:endParaRPr>
              </a:p>
            </p:txBody>
          </p:sp>
        </p:grpSp>
        <p:grpSp>
          <p:nvGrpSpPr>
            <p:cNvPr id="8198" name="组合 41"/>
            <p:cNvGrpSpPr/>
            <p:nvPr/>
          </p:nvGrpSpPr>
          <p:grpSpPr bwMode="auto">
            <a:xfrm>
              <a:off x="5074411" y="2160977"/>
              <a:ext cx="5724525" cy="639763"/>
              <a:chOff x="1163638" y="2965451"/>
              <a:chExt cx="6591300" cy="790575"/>
            </a:xfrm>
          </p:grpSpPr>
          <p:sp>
            <p:nvSpPr>
              <p:cNvPr id="11" name="Rectangle 21"/>
              <p:cNvSpPr>
                <a:spLocks noChangeArrowheads="1"/>
              </p:cNvSpPr>
              <p:nvPr/>
            </p:nvSpPr>
            <p:spPr bwMode="auto">
              <a:xfrm>
                <a:off x="1488999" y="3087078"/>
                <a:ext cx="6260455" cy="666986"/>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marL="285750" lvl="1" indent="-285750" defTabSz="1422400" fontAlgn="auto">
                  <a:lnSpc>
                    <a:spcPct val="90000"/>
                  </a:lnSpc>
                  <a:spcBef>
                    <a:spcPts val="0"/>
                  </a:spcBef>
                  <a:spcAft>
                    <a:spcPct val="15000"/>
                  </a:spcAft>
                  <a:defRPr/>
                </a:pPr>
                <a:r>
                  <a:rPr lang="en-US" altLang="zh-CN" sz="2100" b="1" kern="0" dirty="0">
                    <a:solidFill>
                      <a:sysClr val="windowText" lastClr="000000"/>
                    </a:solidFill>
                    <a:latin typeface="黑体" panose="02010609060101010101" charset="-122"/>
                    <a:ea typeface="黑体" panose="02010609060101010101" charset="-122"/>
                  </a:rPr>
                  <a:t>   </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51" name="Group 22"/>
              <p:cNvGrpSpPr/>
              <p:nvPr/>
            </p:nvGrpSpPr>
            <p:grpSpPr bwMode="auto">
              <a:xfrm rot="10800000">
                <a:off x="1163638" y="2965451"/>
                <a:ext cx="793750" cy="790575"/>
                <a:chOff x="0" y="0"/>
                <a:chExt cx="1590" cy="1588"/>
              </a:xfrm>
            </p:grpSpPr>
            <p:grpSp>
              <p:nvGrpSpPr>
                <p:cNvPr id="8254" name="Group 23"/>
                <p:cNvGrpSpPr/>
                <p:nvPr/>
              </p:nvGrpSpPr>
              <p:grpSpPr bwMode="auto">
                <a:xfrm>
                  <a:off x="0" y="0"/>
                  <a:ext cx="1590" cy="1588"/>
                  <a:chOff x="0" y="0"/>
                  <a:chExt cx="1136" cy="1134"/>
                </a:xfrm>
              </p:grpSpPr>
              <p:sp>
                <p:nvSpPr>
                  <p:cNvPr id="1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19" name="Oval 25"/>
                  <p:cNvSpPr>
                    <a:spLocks noChangeArrowheads="1"/>
                  </p:cNvSpPr>
                  <p:nvPr/>
                </p:nvSpPr>
                <p:spPr bwMode="auto">
                  <a:xfrm>
                    <a:off x="63"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16" name="未知"/>
                <p:cNvSpPr/>
                <p:nvPr/>
              </p:nvSpPr>
              <p:spPr bwMode="auto">
                <a:xfrm rot="-5400000">
                  <a:off x="390"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17" name="未知"/>
                <p:cNvSpPr/>
                <p:nvPr/>
              </p:nvSpPr>
              <p:spPr bwMode="auto">
                <a:xfrm rot="5400000">
                  <a:off x="587" y="-116"/>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13" name="Rectangle 28"/>
              <p:cNvSpPr>
                <a:spLocks noChangeArrowheads="1"/>
              </p:cNvSpPr>
              <p:nvPr/>
            </p:nvSpPr>
            <p:spPr bwMode="auto">
              <a:xfrm>
                <a:off x="2161655" y="3087078"/>
                <a:ext cx="5593283"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14" name="Rectangle 29"/>
              <p:cNvSpPr>
                <a:spLocks noChangeArrowheads="1"/>
              </p:cNvSpPr>
              <p:nvPr/>
            </p:nvSpPr>
            <p:spPr bwMode="auto">
              <a:xfrm>
                <a:off x="1291589" y="3075307"/>
                <a:ext cx="553844" cy="5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a:solidFill>
                      <a:sysClr val="window" lastClr="FFFFFF"/>
                    </a:solidFill>
                  </a:rPr>
                  <a:t>2</a:t>
                </a:r>
                <a:endParaRPr lang="en-US" altLang="zh-CN" sz="2100" b="1" kern="0">
                  <a:solidFill>
                    <a:sysClr val="window" lastClr="FFFFFF"/>
                  </a:solidFill>
                </a:endParaRPr>
              </a:p>
            </p:txBody>
          </p:sp>
        </p:grpSp>
        <p:grpSp>
          <p:nvGrpSpPr>
            <p:cNvPr id="6" name="组合 5"/>
            <p:cNvGrpSpPr/>
            <p:nvPr/>
          </p:nvGrpSpPr>
          <p:grpSpPr>
            <a:xfrm>
              <a:off x="5074411" y="4864612"/>
              <a:ext cx="5726112" cy="638176"/>
              <a:chOff x="5074411" y="4864655"/>
              <a:chExt cx="5726112" cy="638176"/>
            </a:xfrm>
          </p:grpSpPr>
          <p:grpSp>
            <p:nvGrpSpPr>
              <p:cNvPr id="50" name="组合 41"/>
              <p:cNvGrpSpPr/>
              <p:nvPr/>
            </p:nvGrpSpPr>
            <p:grpSpPr bwMode="auto">
              <a:xfrm>
                <a:off x="5074411" y="4864655"/>
                <a:ext cx="5726112" cy="638176"/>
                <a:chOff x="1163638" y="2965451"/>
                <a:chExt cx="6591300" cy="790575"/>
              </a:xfrm>
            </p:grpSpPr>
            <p:sp>
              <p:nvSpPr>
                <p:cNvPr id="5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52" name="Group 22"/>
                <p:cNvGrpSpPr/>
                <p:nvPr/>
              </p:nvGrpSpPr>
              <p:grpSpPr bwMode="auto">
                <a:xfrm rot="10800000">
                  <a:off x="1163638" y="2965451"/>
                  <a:ext cx="793750" cy="790575"/>
                  <a:chOff x="0" y="0"/>
                  <a:chExt cx="1590" cy="1588"/>
                </a:xfrm>
              </p:grpSpPr>
              <p:grpSp>
                <p:nvGrpSpPr>
                  <p:cNvPr id="55" name="Group 23"/>
                  <p:cNvGrpSpPr/>
                  <p:nvPr/>
                </p:nvGrpSpPr>
                <p:grpSpPr bwMode="auto">
                  <a:xfrm>
                    <a:off x="0" y="0"/>
                    <a:ext cx="1590" cy="1588"/>
                    <a:chOff x="0" y="0"/>
                    <a:chExt cx="1136" cy="1134"/>
                  </a:xfrm>
                </p:grpSpPr>
                <p:sp>
                  <p:nvSpPr>
                    <p:cNvPr id="5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5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5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5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5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5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5</a:t>
                  </a:r>
                  <a:endParaRPr lang="en-US" altLang="zh-CN" sz="2100" b="1" kern="0" dirty="0">
                    <a:solidFill>
                      <a:sysClr val="window" lastClr="FFFFFF"/>
                    </a:solidFill>
                  </a:endParaRPr>
                </a:p>
              </p:txBody>
            </p:sp>
          </p:grpSp>
          <p:sp>
            <p:nvSpPr>
              <p:cNvPr id="60" name="Rectangle 37"/>
              <p:cNvSpPr>
                <a:spLocks noChangeArrowheads="1"/>
              </p:cNvSpPr>
              <p:nvPr/>
            </p:nvSpPr>
            <p:spPr bwMode="auto">
              <a:xfrm>
                <a:off x="5768669" y="4941011"/>
                <a:ext cx="48577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dirty="0">
                    <a:latin typeface="黑体" panose="02010609060101010101" charset="-122"/>
                    <a:ea typeface="黑体" panose="02010609060101010101" charset="-122"/>
                  </a:rPr>
                  <a:t>安全多方计算应用</a:t>
                </a:r>
                <a:endParaRPr lang="zh-CN" altLang="en-US" sz="2100" b="1" dirty="0">
                  <a:latin typeface="黑体" panose="02010609060101010101" charset="-122"/>
                  <a:ea typeface="黑体" panose="02010609060101010101" charset="-122"/>
                </a:endParaRPr>
              </a:p>
            </p:txBody>
          </p:sp>
        </p:grpSp>
        <p:grpSp>
          <p:nvGrpSpPr>
            <p:cNvPr id="72" name="组合 41"/>
            <p:cNvGrpSpPr/>
            <p:nvPr/>
          </p:nvGrpSpPr>
          <p:grpSpPr bwMode="auto">
            <a:xfrm>
              <a:off x="5114312" y="5853667"/>
              <a:ext cx="553825" cy="471312"/>
              <a:chOff x="1209567" y="3075581"/>
              <a:chExt cx="637505" cy="583863"/>
            </a:xfrm>
          </p:grpSpPr>
          <p:sp>
            <p:nvSpPr>
              <p:cNvPr id="79" name="未知"/>
              <p:cNvSpPr/>
              <p:nvPr/>
            </p:nvSpPr>
            <p:spPr bwMode="auto">
              <a:xfrm rot="16200000">
                <a:off x="1360743" y="3207571"/>
                <a:ext cx="300697" cy="60305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76"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6</a:t>
                </a:r>
                <a:endParaRPr lang="en-US" altLang="zh-CN" sz="2100" b="1" kern="0" dirty="0">
                  <a:solidFill>
                    <a:sysClr val="window" lastClr="FFFFFF"/>
                  </a:solidFill>
                </a:endParaRPr>
              </a:p>
            </p:txBody>
          </p:sp>
        </p:grpSp>
      </p:grpSp>
      <p:sp>
        <p:nvSpPr>
          <p:cNvPr id="10" name="矩形 9"/>
          <p:cNvSpPr/>
          <p:nvPr/>
        </p:nvSpPr>
        <p:spPr>
          <a:xfrm>
            <a:off x="5776847" y="1922434"/>
            <a:ext cx="2862580" cy="737235"/>
          </a:xfrm>
          <a:prstGeom prst="rect">
            <a:avLst/>
          </a:prstGeom>
        </p:spPr>
        <p:txBody>
          <a:bodyPr wrap="none">
            <a:spAutoFit/>
          </a:bodyPr>
          <a:lstStyle/>
          <a:p>
            <a:r>
              <a:rPr lang="zh-CN" altLang="en-US" sz="2100" b="1" kern="0" dirty="0">
                <a:solidFill>
                  <a:sysClr val="windowText" lastClr="000000"/>
                </a:solidFill>
                <a:latin typeface="黑体" panose="02010609060101010101" charset="-122"/>
                <a:ea typeface="黑体" panose="02010609060101010101" charset="-122"/>
              </a:rPr>
              <a:t>安全多方计算研究进展</a:t>
            </a:r>
            <a:endParaRPr lang="zh-CN" altLang="en-US" sz="2100" b="1" kern="0" dirty="0">
              <a:solidFill>
                <a:sysClr val="windowText" lastClr="000000"/>
              </a:solidFill>
              <a:latin typeface="黑体" panose="02010609060101010101" charset="-122"/>
              <a:ea typeface="黑体" panose="02010609060101010101" charset="-122"/>
            </a:endParaRPr>
          </a:p>
          <a:p>
            <a:endParaRPr lang="zh-CN" altLang="en-US" sz="2100" dirty="0"/>
          </a:p>
        </p:txBody>
      </p:sp>
    </p:spTree>
  </p:cSld>
  <p:clrMapOvr>
    <a:masterClrMapping/>
  </p:clrMapOvr>
  <mc:AlternateContent xmlns:mc="http://schemas.openxmlformats.org/markup-compatibility/2006">
    <mc:Choice xmlns:p14="http://schemas.microsoft.com/office/powerpoint/2010/main" Requires="p14">
      <p:transition p14:dur="0" advTm="3325"/>
    </mc:Choice>
    <mc:Fallback>
      <p:transition advTm="332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4. </a:t>
            </a:r>
            <a:r>
              <a:rPr lang="zh-CN" altLang="en-US" sz="2400" b="1" dirty="0">
                <a:solidFill>
                  <a:srgbClr val="5F5E5C"/>
                </a:solidFill>
                <a:latin typeface="微软雅黑" panose="020B0503020204020204" pitchFamily="34" charset="-122"/>
                <a:ea typeface="微软雅黑" panose="020B0503020204020204" pitchFamily="34" charset="-122"/>
              </a:rPr>
              <a:t>研究热点</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63744" y="2676050"/>
            <a:ext cx="1763688" cy="646331"/>
          </a:xfrm>
          <a:prstGeom prst="rect">
            <a:avLst/>
          </a:prstGeom>
          <a:no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rPr>
              <a:t>安全多方计算</a:t>
            </a:r>
            <a:endParaRPr lang="en-US" altLang="zh-CN" sz="1800"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效率</a:t>
            </a:r>
            <a:r>
              <a:rPr lang="zh-CN" altLang="en-US" sz="1800" dirty="0">
                <a:latin typeface="微软雅黑" panose="020B0503020204020204" pitchFamily="34" charset="-122"/>
                <a:ea typeface="微软雅黑" panose="020B0503020204020204" pitchFamily="34" charset="-122"/>
              </a:rPr>
              <a:t>比较</a:t>
            </a:r>
            <a:endParaRPr lang="zh-HK" altLang="en-US" sz="18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2892813" y="2134885"/>
            <a:ext cx="230425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基于秘密共享</a:t>
            </a:r>
            <a:endParaRPr lang="zh-HK" altLang="en-US" sz="18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892813" y="3694993"/>
            <a:ext cx="230425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基于混淆电路</a:t>
            </a:r>
            <a:endParaRPr lang="zh-HK" altLang="en-US" sz="1800" dirty="0">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465466" y="2310252"/>
            <a:ext cx="3758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65467" y="3874483"/>
            <a:ext cx="3758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841299" y="1680392"/>
            <a:ext cx="5566485" cy="1099019"/>
          </a:xfrm>
          <a:prstGeom prst="rect">
            <a:avLst/>
          </a:prstGeom>
        </p:spPr>
        <p:txBody>
          <a:bodyPr wrap="square">
            <a:spAutoFit/>
          </a:bodyPr>
          <a:lstStyle/>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开销</a:t>
            </a:r>
            <a:r>
              <a:rPr lang="zh-CN" altLang="en-US" dirty="0">
                <a:solidFill>
                  <a:srgbClr val="FF0000"/>
                </a:solidFill>
                <a:latin typeface="微软雅黑" panose="020B0503020204020204" pitchFamily="34" charset="-122"/>
                <a:ea typeface="微软雅黑" panose="020B0503020204020204" pitchFamily="34" charset="-122"/>
              </a:rPr>
              <a:t>与电路深度成线性相关</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zh-HK" dirty="0">
                <a:latin typeface="微软雅黑" panose="020B0503020204020204" pitchFamily="34" charset="-122"/>
                <a:ea typeface="微软雅黑" panose="020B0503020204020204" pitchFamily="34" charset="-122"/>
              </a:rPr>
              <a:t>高交互和高延迟，尤其是在低速网络环境下</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每次传输的数据量较少，因而带宽占用较低</a:t>
            </a:r>
            <a:endParaRPr lang="zh-CN" altLang="en-US" dirty="0"/>
          </a:p>
        </p:txBody>
      </p:sp>
      <p:sp>
        <p:nvSpPr>
          <p:cNvPr id="27" name="矩形 26"/>
          <p:cNvSpPr/>
          <p:nvPr/>
        </p:nvSpPr>
        <p:spPr>
          <a:xfrm>
            <a:off x="4841300" y="3470816"/>
            <a:ext cx="5684391" cy="753220"/>
          </a:xfrm>
          <a:prstGeom prst="rect">
            <a:avLst/>
          </a:prstGeom>
        </p:spPr>
        <p:txBody>
          <a:bodyPr wrap="square">
            <a:spAutoFit/>
          </a:bodyPr>
          <a:lstStyle/>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具有</a:t>
            </a:r>
            <a:r>
              <a:rPr lang="zh-CN" altLang="en-US" dirty="0">
                <a:solidFill>
                  <a:srgbClr val="FF0000"/>
                </a:solidFill>
                <a:latin typeface="微软雅黑" panose="020B0503020204020204" pitchFamily="34" charset="-122"/>
                <a:ea typeface="微软雅黑" panose="020B0503020204020204" pitchFamily="34" charset="-122"/>
              </a:rPr>
              <a:t>固定的交互轮数，低延迟</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在算术运算上复杂度略高于秘密共享</a:t>
            </a:r>
            <a:endParaRPr lang="en-US" altLang="zh-CN" dirty="0">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 研究热点</a:t>
            </a:r>
            <a:endParaRPr lang="zh-CN" altLang="en-US" b="1" dirty="0">
              <a:latin typeface="微软雅黑" panose="020B0503020204020204" pitchFamily="34" charset="-122"/>
              <a:ea typeface="微软雅黑" panose="020B0503020204020204" pitchFamily="34" charset="-122"/>
            </a:endParaRPr>
          </a:p>
        </p:txBody>
      </p:sp>
      <p:sp>
        <p:nvSpPr>
          <p:cNvPr id="19"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1" name="矩形 30"/>
          <p:cNvSpPr>
            <a:spLocks noChangeArrowheads="1"/>
          </p:cNvSpPr>
          <p:nvPr/>
        </p:nvSpPr>
        <p:spPr bwMode="auto">
          <a:xfrm>
            <a:off x="772386" y="1034408"/>
            <a:ext cx="1217779"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性能分析</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33" name="矩形 32"/>
          <p:cNvSpPr/>
          <p:nvPr/>
        </p:nvSpPr>
        <p:spPr>
          <a:xfrm>
            <a:off x="772386" y="4347887"/>
            <a:ext cx="10833162" cy="1754326"/>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结论</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基于混淆电路的安全多方计算不适合具有大量加法和乘法运算的场景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在多种运算同时大量出现时的场景下，基于单个协议的安全多方计算在效率上不如基于多种协议的安全多方计算</a:t>
            </a:r>
            <a:endParaRPr lang="en-US" altLang="zh-CN" dirty="0">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rotWithShape="1">
          <a:blip r:embed="rId1"/>
          <a:srcRect r="75256"/>
          <a:stretch>
            <a:fillRect/>
          </a:stretch>
        </p:blipFill>
        <p:spPr>
          <a:xfrm>
            <a:off x="2636799" y="2236946"/>
            <a:ext cx="268517" cy="172531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4. </a:t>
            </a:r>
            <a:r>
              <a:rPr lang="zh-CN" altLang="en-US" sz="2400" b="1" dirty="0">
                <a:solidFill>
                  <a:srgbClr val="5F5E5C"/>
                </a:solidFill>
                <a:latin typeface="微软雅黑" panose="020B0503020204020204" pitchFamily="34" charset="-122"/>
                <a:ea typeface="微软雅黑" panose="020B0503020204020204" pitchFamily="34" charset="-122"/>
              </a:rPr>
              <a:t>研究热点</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4860977" y="2695549"/>
            <a:ext cx="2260170" cy="864096"/>
          </a:xfrm>
          <a:prstGeom prst="ellipse">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r>
              <a:rPr kumimoji="1" lang="zh-CN" altLang="en-US" sz="1800" b="1" dirty="0">
                <a:solidFill>
                  <a:schemeClr val="bg1"/>
                </a:solidFill>
                <a:latin typeface="微软雅黑" panose="020B0503020204020204" pitchFamily="34" charset="-122"/>
                <a:ea typeface="微软雅黑" panose="020B0503020204020204" pitchFamily="34" charset="-122"/>
                <a:sym typeface="+mn-ea"/>
              </a:rPr>
              <a:t>算术秘密共享</a:t>
            </a:r>
            <a:endParaRPr kumimoji="1"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sp>
        <p:nvSpPr>
          <p:cNvPr id="16" name="椭圆 15"/>
          <p:cNvSpPr/>
          <p:nvPr/>
        </p:nvSpPr>
        <p:spPr bwMode="auto">
          <a:xfrm>
            <a:off x="8259298" y="5357907"/>
            <a:ext cx="2218776" cy="864096"/>
          </a:xfrm>
          <a:prstGeom prst="ellipse">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r>
              <a:rPr kumimoji="1" lang="zh-CN" altLang="en-US" sz="1800" b="1" dirty="0">
                <a:solidFill>
                  <a:schemeClr val="bg1"/>
                </a:solidFill>
                <a:latin typeface="微软雅黑" panose="020B0503020204020204" pitchFamily="34" charset="-122"/>
                <a:ea typeface="微软雅黑" panose="020B0503020204020204" pitchFamily="34" charset="-122"/>
                <a:sym typeface="+mn-ea"/>
              </a:rPr>
              <a:t>姚氏秘密共享</a:t>
            </a:r>
            <a:endParaRPr kumimoji="1"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sp>
        <p:nvSpPr>
          <p:cNvPr id="17" name="椭圆 16"/>
          <p:cNvSpPr/>
          <p:nvPr/>
        </p:nvSpPr>
        <p:spPr bwMode="auto">
          <a:xfrm>
            <a:off x="1670028" y="5357907"/>
            <a:ext cx="2218776" cy="864096"/>
          </a:xfrm>
          <a:prstGeom prst="ellipse">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pPr>
            <a:r>
              <a:rPr kumimoji="1" lang="zh-CN" altLang="en-US" sz="1800" b="1" dirty="0">
                <a:solidFill>
                  <a:schemeClr val="bg1"/>
                </a:solidFill>
                <a:latin typeface="微软雅黑" panose="020B0503020204020204" pitchFamily="34" charset="-122"/>
                <a:ea typeface="微软雅黑" panose="020B0503020204020204" pitchFamily="34" charset="-122"/>
                <a:sym typeface="+mn-ea"/>
              </a:rPr>
              <a:t>布尔秘密共享</a:t>
            </a:r>
            <a:endParaRPr kumimoji="1"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8" name="直接箭头连接符 20"/>
          <p:cNvCxnSpPr/>
          <p:nvPr/>
        </p:nvCxnSpPr>
        <p:spPr>
          <a:xfrm flipV="1">
            <a:off x="3185425" y="3516075"/>
            <a:ext cx="1800200" cy="1584176"/>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19184039">
            <a:off x="3756749" y="4123497"/>
            <a:ext cx="657552" cy="369332"/>
          </a:xfrm>
          <a:prstGeom prst="rect">
            <a:avLst/>
          </a:prstGeom>
          <a:solidFill>
            <a:schemeClr val="bg1"/>
          </a:solidFill>
        </p:spPr>
        <p:txBody>
          <a:bodyPr wrap="none" rtlCol="0">
            <a:spAutoFit/>
          </a:bodyPr>
          <a:lstStyle/>
          <a:p>
            <a:r>
              <a:rPr lang="en-US" altLang="zh-CN" b="1" dirty="0">
                <a:latin typeface="微软雅黑" panose="020B0503020204020204" pitchFamily="34" charset="-122"/>
                <a:ea typeface="微软雅黑" panose="020B0503020204020204" pitchFamily="34" charset="-122"/>
              </a:rPr>
              <a:t>B2A</a:t>
            </a:r>
            <a:endParaRPr lang="zh-CN" altLang="en-US" b="1" dirty="0">
              <a:latin typeface="微软雅黑" panose="020B0503020204020204" pitchFamily="34" charset="-122"/>
              <a:ea typeface="微软雅黑" panose="020B0503020204020204" pitchFamily="34" charset="-122"/>
            </a:endParaRPr>
          </a:p>
        </p:txBody>
      </p:sp>
      <p:sp>
        <p:nvSpPr>
          <p:cNvPr id="31" name="椭圆 30"/>
          <p:cNvSpPr/>
          <p:nvPr/>
        </p:nvSpPr>
        <p:spPr>
          <a:xfrm>
            <a:off x="4988319" y="4411272"/>
            <a:ext cx="2016224" cy="864096"/>
          </a:xfrm>
          <a:prstGeom prst="ellipse">
            <a:avLst/>
          </a:prstGeom>
          <a:solidFill>
            <a:srgbClr val="7D130C"/>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明文</a:t>
            </a:r>
            <a:endParaRPr lang="zh-CN" altLang="en-US" b="1" dirty="0">
              <a:latin typeface="微软雅黑" panose="020B0503020204020204" pitchFamily="34" charset="-122"/>
              <a:ea typeface="微软雅黑" panose="020B0503020204020204" pitchFamily="34" charset="-122"/>
            </a:endParaRPr>
          </a:p>
        </p:txBody>
      </p:sp>
      <p:cxnSp>
        <p:nvCxnSpPr>
          <p:cNvPr id="32" name="直接箭头连接符 25"/>
          <p:cNvCxnSpPr/>
          <p:nvPr/>
        </p:nvCxnSpPr>
        <p:spPr>
          <a:xfrm flipV="1">
            <a:off x="3802877" y="4971379"/>
            <a:ext cx="1144048" cy="515400"/>
          </a:xfrm>
          <a:prstGeom prst="straightConnector1">
            <a:avLst/>
          </a:prstGeom>
          <a:ln w="190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26"/>
          <p:cNvCxnSpPr/>
          <p:nvPr/>
        </p:nvCxnSpPr>
        <p:spPr>
          <a:xfrm flipV="1">
            <a:off x="5991063" y="3627318"/>
            <a:ext cx="0" cy="648071"/>
          </a:xfrm>
          <a:prstGeom prst="straightConnector1">
            <a:avLst/>
          </a:prstGeom>
          <a:ln w="190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4" name="直接箭头连接符 27"/>
          <p:cNvCxnSpPr/>
          <p:nvPr/>
        </p:nvCxnSpPr>
        <p:spPr>
          <a:xfrm flipH="1" flipV="1">
            <a:off x="7066656" y="4971379"/>
            <a:ext cx="1074709" cy="632927"/>
          </a:xfrm>
          <a:prstGeom prst="straightConnector1">
            <a:avLst/>
          </a:prstGeom>
          <a:ln w="190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5" name="直接箭头连接符 28"/>
          <p:cNvCxnSpPr/>
          <p:nvPr/>
        </p:nvCxnSpPr>
        <p:spPr>
          <a:xfrm flipH="1">
            <a:off x="4005582" y="5676315"/>
            <a:ext cx="3970961" cy="0"/>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29"/>
          <p:cNvCxnSpPr/>
          <p:nvPr/>
        </p:nvCxnSpPr>
        <p:spPr>
          <a:xfrm>
            <a:off x="4085524" y="5964347"/>
            <a:ext cx="3891019" cy="0"/>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712789" y="5451000"/>
            <a:ext cx="633507" cy="369332"/>
          </a:xfrm>
          <a:prstGeom prst="rect">
            <a:avLst/>
          </a:prstGeom>
          <a:solidFill>
            <a:schemeClr val="bg1"/>
          </a:solidFill>
        </p:spPr>
        <p:txBody>
          <a:bodyPr wrap="none" rtlCol="0">
            <a:spAutoFit/>
          </a:bodyPr>
          <a:lstStyle/>
          <a:p>
            <a:r>
              <a:rPr lang="en-US" altLang="zh-CN" b="1" dirty="0">
                <a:latin typeface="微软雅黑" panose="020B0503020204020204" pitchFamily="34" charset="-122"/>
                <a:ea typeface="微软雅黑" panose="020B0503020204020204" pitchFamily="34" charset="-122"/>
              </a:rPr>
              <a:t>Y2B</a:t>
            </a:r>
            <a:endParaRPr lang="zh-CN" altLang="en-US"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5698353" y="5812481"/>
            <a:ext cx="633507" cy="369332"/>
          </a:xfrm>
          <a:prstGeom prst="rect">
            <a:avLst/>
          </a:prstGeom>
          <a:solidFill>
            <a:schemeClr val="bg1"/>
          </a:solidFill>
        </p:spPr>
        <p:txBody>
          <a:bodyPr wrap="none" rtlCol="0">
            <a:spAutoFit/>
          </a:bodyPr>
          <a:lstStyle/>
          <a:p>
            <a:r>
              <a:rPr lang="en-US" altLang="zh-CN" b="1" dirty="0">
                <a:latin typeface="微软雅黑" panose="020B0503020204020204" pitchFamily="34" charset="-122"/>
                <a:ea typeface="微软雅黑" panose="020B0503020204020204" pitchFamily="34" charset="-122"/>
              </a:rPr>
              <a:t>B2Y</a:t>
            </a:r>
            <a:endParaRPr lang="zh-CN" altLang="en-US" b="1" dirty="0">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10716790" y="3807219"/>
          <a:ext cx="1206134" cy="2773652"/>
        </p:xfrm>
        <a:graphic>
          <a:graphicData uri="http://schemas.openxmlformats.org/drawingml/2006/table">
            <a:tbl>
              <a:tblPr firstRow="1" bandRow="1">
                <a:tableStyleId>{5C22544A-7EE6-4342-B048-85BDC9FD1C3A}</a:tableStyleId>
              </a:tblPr>
              <a:tblGrid>
                <a:gridCol w="1206134"/>
              </a:tblGrid>
              <a:tr h="396236">
                <a:tc>
                  <a:txBody>
                    <a:bodyPr/>
                    <a:lstStyle/>
                    <a:p>
                      <a:pPr algn="ctr"/>
                      <a:r>
                        <a:rPr lang="zh-CN" altLang="en-US" sz="1800" dirty="0">
                          <a:latin typeface="微软雅黑" panose="020B0503020204020204" pitchFamily="34" charset="-122"/>
                          <a:ea typeface="微软雅黑" panose="020B0503020204020204" pitchFamily="34" charset="-122"/>
                        </a:rPr>
                        <a:t>操作</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ysDash"/>
                    </a:lnB>
                    <a:solidFill>
                      <a:srgbClr val="004178"/>
                    </a:solidFill>
                  </a:tcPr>
                </a:tc>
              </a:tr>
              <a:tr h="396236">
                <a:tc>
                  <a:txBody>
                    <a:bodyPr/>
                    <a:lstStyle/>
                    <a:p>
                      <a:pPr algn="ctr"/>
                      <a:r>
                        <a:rPr lang="en-US" altLang="zh-CN" sz="1800" dirty="0">
                          <a:latin typeface="微软雅黑" panose="020B0503020204020204" pitchFamily="34" charset="-122"/>
                          <a:ea typeface="微软雅黑" panose="020B0503020204020204" pitchFamily="34" charset="-122"/>
                        </a:rPr>
                        <a:t>ADD</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96236">
                <a:tc>
                  <a:txBody>
                    <a:bodyPr/>
                    <a:lstStyle/>
                    <a:p>
                      <a:pPr algn="ctr"/>
                      <a:r>
                        <a:rPr lang="en-US" altLang="zh-CN" sz="1800" dirty="0">
                          <a:latin typeface="微软雅黑" panose="020B0503020204020204" pitchFamily="34" charset="-122"/>
                          <a:ea typeface="微软雅黑" panose="020B0503020204020204" pitchFamily="34" charset="-122"/>
                        </a:rPr>
                        <a:t>MUL</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96236">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XOR</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96236">
                <a:tc>
                  <a:txBody>
                    <a:bodyPr/>
                    <a:lstStyle/>
                    <a:p>
                      <a:pPr algn="ctr"/>
                      <a:r>
                        <a:rPr lang="en-US" altLang="zh-CN" sz="1800" dirty="0">
                          <a:latin typeface="微软雅黑" panose="020B0503020204020204" pitchFamily="34" charset="-122"/>
                          <a:ea typeface="微软雅黑" panose="020B0503020204020204" pitchFamily="34" charset="-122"/>
                        </a:rPr>
                        <a:t>AND</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96236">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CMP</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96236">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MUX</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olid"/>
                    </a:lnB>
                    <a:noFill/>
                  </a:tcPr>
                </a:tc>
              </a:tr>
            </a:tbl>
          </a:graphicData>
        </a:graphic>
      </p:graphicFrame>
      <p:graphicFrame>
        <p:nvGraphicFramePr>
          <p:cNvPr id="40" name="表格 39"/>
          <p:cNvGraphicFramePr>
            <a:graphicFrameLocks noGrp="1"/>
          </p:cNvGraphicFramePr>
          <p:nvPr/>
        </p:nvGraphicFramePr>
        <p:xfrm>
          <a:off x="7865737" y="2462555"/>
          <a:ext cx="1170130" cy="1256904"/>
        </p:xfrm>
        <a:graphic>
          <a:graphicData uri="http://schemas.openxmlformats.org/drawingml/2006/table">
            <a:tbl>
              <a:tblPr firstRow="1" bandRow="1">
                <a:tableStyleId>{5C22544A-7EE6-4342-B048-85BDC9FD1C3A}</a:tableStyleId>
              </a:tblPr>
              <a:tblGrid>
                <a:gridCol w="1170130"/>
              </a:tblGrid>
              <a:tr h="506266">
                <a:tc>
                  <a:txBody>
                    <a:bodyPr/>
                    <a:lstStyle/>
                    <a:p>
                      <a:pPr algn="ctr"/>
                      <a:r>
                        <a:rPr lang="zh-CN" altLang="en-US" sz="1800" dirty="0">
                          <a:latin typeface="微软雅黑" panose="020B0503020204020204" pitchFamily="34" charset="-122"/>
                          <a:ea typeface="微软雅黑" panose="020B0503020204020204" pitchFamily="34" charset="-122"/>
                        </a:rPr>
                        <a:t>操作</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ysDash"/>
                    </a:lnB>
                    <a:solidFill>
                      <a:srgbClr val="004178"/>
                    </a:solidFill>
                  </a:tcPr>
                </a:tc>
              </a:tr>
              <a:tr h="375319">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ADD</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375319">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MUL</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olid"/>
                    </a:lnB>
                    <a:noFill/>
                  </a:tcPr>
                </a:tc>
              </a:tr>
            </a:tbl>
          </a:graphicData>
        </a:graphic>
      </p:graphicFrame>
      <p:graphicFrame>
        <p:nvGraphicFramePr>
          <p:cNvPr id="41" name="表格 40"/>
          <p:cNvGraphicFramePr>
            <a:graphicFrameLocks noGrp="1"/>
          </p:cNvGraphicFramePr>
          <p:nvPr/>
        </p:nvGraphicFramePr>
        <p:xfrm>
          <a:off x="437991" y="3719459"/>
          <a:ext cx="1102751" cy="2949172"/>
        </p:xfrm>
        <a:graphic>
          <a:graphicData uri="http://schemas.openxmlformats.org/drawingml/2006/table">
            <a:tbl>
              <a:tblPr firstRow="1" bandRow="1">
                <a:tableStyleId>{5C22544A-7EE6-4342-B048-85BDC9FD1C3A}</a:tableStyleId>
              </a:tblPr>
              <a:tblGrid>
                <a:gridCol w="1102751"/>
              </a:tblGrid>
              <a:tr h="501980">
                <a:tc>
                  <a:txBody>
                    <a:bodyPr/>
                    <a:lstStyle/>
                    <a:p>
                      <a:pPr algn="ctr"/>
                      <a:r>
                        <a:rPr lang="zh-CN" altLang="en-US" sz="1800" dirty="0">
                          <a:latin typeface="微软雅黑" panose="020B0503020204020204" pitchFamily="34" charset="-122"/>
                          <a:ea typeface="微软雅黑" panose="020B0503020204020204" pitchFamily="34" charset="-122"/>
                        </a:rPr>
                        <a:t>操作</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ysDash"/>
                    </a:lnB>
                    <a:solidFill>
                      <a:srgbClr val="004178"/>
                    </a:solidFill>
                  </a:tcPr>
                </a:tc>
              </a:tr>
              <a:tr h="290621">
                <a:tc>
                  <a:txBody>
                    <a:bodyPr/>
                    <a:lstStyle/>
                    <a:p>
                      <a:pPr algn="ctr"/>
                      <a:r>
                        <a:rPr lang="en-US" altLang="zh-CN" sz="1800" dirty="0">
                          <a:latin typeface="微软雅黑" panose="020B0503020204020204" pitchFamily="34" charset="-122"/>
                          <a:ea typeface="微软雅黑" panose="020B0503020204020204" pitchFamily="34" charset="-122"/>
                        </a:rPr>
                        <a:t>ADD</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492076">
                <a:tc>
                  <a:txBody>
                    <a:bodyPr/>
                    <a:lstStyle/>
                    <a:p>
                      <a:pPr algn="ctr"/>
                      <a:r>
                        <a:rPr lang="en-US" altLang="zh-CN" sz="1800" dirty="0">
                          <a:latin typeface="微软雅黑" panose="020B0503020204020204" pitchFamily="34" charset="-122"/>
                          <a:ea typeface="微软雅黑" panose="020B0503020204020204" pitchFamily="34" charset="-122"/>
                        </a:rPr>
                        <a:t>MUL</a:t>
                      </a:r>
                      <a:endParaRPr lang="zh-CN" altLang="en-US" sz="1800" dirty="0">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290621">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XOR</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290621">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AND</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492076">
                <a:tc>
                  <a:txBody>
                    <a:bodyPr/>
                    <a:lstStyle/>
                    <a:p>
                      <a:pPr algn="ctr"/>
                      <a:r>
                        <a:rPr lang="en-US" altLang="zh-CN" sz="1800" dirty="0">
                          <a:solidFill>
                            <a:srgbClr val="FF0000"/>
                          </a:solidFill>
                          <a:latin typeface="微软雅黑" panose="020B0503020204020204" pitchFamily="34" charset="-122"/>
                          <a:ea typeface="微软雅黑" panose="020B0503020204020204" pitchFamily="34" charset="-122"/>
                        </a:rPr>
                        <a:t>CMP</a:t>
                      </a: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ysDash"/>
                    </a:lnB>
                    <a:noFill/>
                  </a:tcPr>
                </a:tc>
              </a:tr>
              <a:tr h="290621">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MUX</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ysDash"/>
                    </a:lnT>
                    <a:lnB w="12700" cmpd="sng">
                      <a:solidFill>
                        <a:schemeClr val="tx1"/>
                      </a:solidFill>
                      <a:prstDash val="solid"/>
                    </a:lnB>
                    <a:noFill/>
                  </a:tcPr>
                </a:tc>
              </a:tr>
            </a:tbl>
          </a:graphicData>
        </a:graphic>
      </p:graphicFrame>
      <p:cxnSp>
        <p:nvCxnSpPr>
          <p:cNvPr id="43" name="直接箭头连接符 42"/>
          <p:cNvCxnSpPr/>
          <p:nvPr/>
        </p:nvCxnSpPr>
        <p:spPr>
          <a:xfrm>
            <a:off x="7155042" y="3479987"/>
            <a:ext cx="1880825" cy="1620264"/>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rot="2444770">
            <a:off x="7746367" y="4103362"/>
            <a:ext cx="745789" cy="369332"/>
          </a:xfrm>
          <a:prstGeom prst="rect">
            <a:avLst/>
          </a:prstGeom>
          <a:solidFill>
            <a:schemeClr val="bg1"/>
          </a:solid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A2Y</a:t>
            </a:r>
            <a:endParaRPr lang="zh-CN" altLang="en-US" b="1" dirty="0">
              <a:latin typeface="微软雅黑" panose="020B0503020204020204" pitchFamily="34" charset="-122"/>
              <a:ea typeface="微软雅黑" panose="020B0503020204020204" pitchFamily="34" charset="-122"/>
            </a:endParaRPr>
          </a:p>
        </p:txBody>
      </p:sp>
      <p:sp>
        <p:nvSpPr>
          <p:cNvPr id="23" name="TextBox 8"/>
          <p:cNvSpPr>
            <a:spLocks noChangeArrowheads="1"/>
          </p:cNvSpPr>
          <p:nvPr/>
        </p:nvSpPr>
        <p:spPr bwMode="auto">
          <a:xfrm>
            <a:off x="5603728" y="282593"/>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 name="TextBox 8"/>
          <p:cNvSpPr>
            <a:spLocks noChangeArrowheads="1"/>
          </p:cNvSpPr>
          <p:nvPr/>
        </p:nvSpPr>
        <p:spPr bwMode="auto">
          <a:xfrm>
            <a:off x="7197603" y="282593"/>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 name="TextBox 8"/>
          <p:cNvSpPr>
            <a:spLocks noChangeArrowheads="1"/>
          </p:cNvSpPr>
          <p:nvPr/>
        </p:nvSpPr>
        <p:spPr bwMode="auto">
          <a:xfrm>
            <a:off x="8559848" y="282593"/>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6" name="TextBox 8"/>
          <p:cNvSpPr>
            <a:spLocks noChangeArrowheads="1"/>
          </p:cNvSpPr>
          <p:nvPr/>
        </p:nvSpPr>
        <p:spPr bwMode="auto">
          <a:xfrm>
            <a:off x="9922093" y="282593"/>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 研究热点</a:t>
            </a:r>
            <a:endParaRPr lang="zh-CN" altLang="en-US" b="1" dirty="0">
              <a:latin typeface="微软雅黑" panose="020B0503020204020204" pitchFamily="34" charset="-122"/>
              <a:ea typeface="微软雅黑" panose="020B0503020204020204" pitchFamily="34" charset="-122"/>
            </a:endParaRPr>
          </a:p>
        </p:txBody>
      </p:sp>
      <p:sp>
        <p:nvSpPr>
          <p:cNvPr id="27" name="TextBox 8"/>
          <p:cNvSpPr>
            <a:spLocks noChangeArrowheads="1"/>
          </p:cNvSpPr>
          <p:nvPr/>
        </p:nvSpPr>
        <p:spPr bwMode="auto">
          <a:xfrm>
            <a:off x="11284338" y="282593"/>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8" name="矩形 27"/>
          <p:cNvSpPr>
            <a:spLocks noChangeArrowheads="1"/>
          </p:cNvSpPr>
          <p:nvPr/>
        </p:nvSpPr>
        <p:spPr bwMode="auto">
          <a:xfrm>
            <a:off x="772386" y="1034408"/>
            <a:ext cx="1217779"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性能分析</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29" name="矩形 28"/>
          <p:cNvSpPr/>
          <p:nvPr/>
        </p:nvSpPr>
        <p:spPr>
          <a:xfrm>
            <a:off x="239147" y="1544210"/>
            <a:ext cx="11728735" cy="923330"/>
          </a:xfrm>
          <a:prstGeom prst="rect">
            <a:avLst/>
          </a:prstGeom>
        </p:spPr>
        <p:txBody>
          <a:bodyPr wrap="square">
            <a:spAutoFit/>
          </a:bodyPr>
          <a:lstStyle/>
          <a:p>
            <a:pPr indent="363855" algn="just" defTabSz="914400">
              <a:lnSpc>
                <a:spcPct val="150000"/>
              </a:lnSpc>
            </a:pPr>
            <a:r>
              <a:rPr lang="zh-CN" altLang="en-US" dirty="0">
                <a:latin typeface="微软雅黑" panose="020B0503020204020204" pitchFamily="34" charset="-122"/>
                <a:ea typeface="微软雅黑" panose="020B0503020204020204" pitchFamily="34" charset="-122"/>
              </a:rPr>
              <a:t>基于上述分析，最近的研究如</a:t>
            </a:r>
            <a:r>
              <a:rPr lang="en-US" altLang="zh-CN" dirty="0">
                <a:latin typeface="微软雅黑" panose="020B0503020204020204" pitchFamily="34" charset="-122"/>
                <a:ea typeface="微软雅黑" panose="020B0503020204020204" pitchFamily="34" charset="-122"/>
              </a:rPr>
              <a:t>ABY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ABY</a:t>
            </a:r>
            <a:r>
              <a:rPr lang="en-US" altLang="zh-CN" baseline="30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ABY2.0</a:t>
            </a:r>
            <a:r>
              <a:rPr lang="zh-CN" altLang="en-US" dirty="0">
                <a:latin typeface="微软雅黑" panose="020B0503020204020204" pitchFamily="34" charset="-122"/>
                <a:ea typeface="微软雅黑" panose="020B0503020204020204" pitchFamily="34" charset="-122"/>
              </a:rPr>
              <a:t>提出混合协议框架，其核心思想是针对不同的操作</a:t>
            </a:r>
            <a:r>
              <a:rPr lang="en-US" altLang="zh-CN" dirty="0">
                <a:latin typeface="微软雅黑" panose="020B0503020204020204" pitchFamily="34" charset="-122"/>
                <a:ea typeface="微软雅黑" panose="020B0503020204020204" pitchFamily="34" charset="-122"/>
              </a:rPr>
              <a:t>(ADD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MUL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XOR</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使用不同的协议，并利用电路转换协议</a:t>
            </a:r>
            <a:r>
              <a:rPr lang="en-US" altLang="zh-CN" dirty="0">
                <a:latin typeface="微软雅黑" panose="020B0503020204020204" pitchFamily="34" charset="-122"/>
                <a:ea typeface="微软雅黑" panose="020B0503020204020204" pitchFamily="34" charset="-122"/>
              </a:rPr>
              <a:t>(Y2B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B2Y</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进行协议转换从而大大提高协议效率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1.1 </a:t>
            </a:r>
            <a:r>
              <a:rPr lang="zh-CN" altLang="en-US" sz="2400" b="1" dirty="0">
                <a:solidFill>
                  <a:srgbClr val="5F5E5C"/>
                </a:solidFill>
                <a:latin typeface="微软雅黑" panose="020B0503020204020204" pitchFamily="34" charset="-122"/>
                <a:ea typeface="微软雅黑" panose="020B0503020204020204" pitchFamily="34" charset="-122"/>
              </a:rPr>
              <a:t>隐私计算与安全多方计算</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8" name="等腰三角形 5"/>
          <p:cNvSpPr/>
          <p:nvPr/>
        </p:nvSpPr>
        <p:spPr>
          <a:xfrm>
            <a:off x="5814695" y="5189220"/>
            <a:ext cx="682625" cy="822325"/>
          </a:xfrm>
          <a:prstGeom prst="triangle">
            <a:avLst/>
          </a:prstGeom>
          <a:solidFill>
            <a:srgbClr val="00639A"/>
          </a:solidFill>
          <a:ln w="12700" cap="flat" cmpd="sng" algn="ctr">
            <a:solidFill>
              <a:srgbClr val="0089D2">
                <a:shade val="50000"/>
              </a:srgbClr>
            </a:solidFill>
            <a:prstDash val="solid"/>
            <a:miter lim="800000"/>
          </a:ln>
          <a:effectLst/>
        </p:spPr>
        <p:txBody>
          <a:bodyPr anchor="ctr">
            <a:noAutofit/>
          </a:bodyPr>
          <a:lstStyle/>
          <a:p>
            <a:pPr lvl="0" algn="ctr" defTabSz="914400">
              <a:buClrTx/>
              <a:buSzTx/>
              <a:defRPr/>
            </a:pPr>
            <a:endParaRPr lang="zh-CN" altLang="en-US" sz="1800" kern="0">
              <a:solidFill>
                <a:srgbClr val="FFFFFF"/>
              </a:solidFill>
              <a:latin typeface="Calibri" panose="020F0502020204030204"/>
              <a:sym typeface="+mn-ea"/>
            </a:endParaRPr>
          </a:p>
        </p:txBody>
      </p:sp>
      <p:sp>
        <p:nvSpPr>
          <p:cNvPr id="9" name="矩形 3"/>
          <p:cNvSpPr/>
          <p:nvPr/>
        </p:nvSpPr>
        <p:spPr>
          <a:xfrm rot="602931">
            <a:off x="3333115" y="5100320"/>
            <a:ext cx="5666740" cy="107950"/>
          </a:xfrm>
          <a:prstGeom prst="rect">
            <a:avLst/>
          </a:prstGeom>
          <a:solidFill>
            <a:srgbClr val="00639A"/>
          </a:solidFill>
          <a:ln w="12700" cap="flat" cmpd="sng" algn="ctr">
            <a:solidFill>
              <a:srgbClr val="0089D2">
                <a:shade val="50000"/>
              </a:srgbClr>
            </a:solidFill>
            <a:prstDash val="solid"/>
            <a:miter lim="800000"/>
          </a:ln>
          <a:effectLst/>
        </p:spPr>
        <p:txBody>
          <a:bodyPr anchor="ctr">
            <a:noAutofit/>
          </a:bodyPr>
          <a:lstStyle/>
          <a:p>
            <a:pPr lvl="0" algn="ctr" defTabSz="914400">
              <a:buClrTx/>
              <a:buSzTx/>
              <a:defRPr/>
            </a:pPr>
            <a:endParaRPr lang="zh-CN" altLang="en-US" sz="1800" kern="0">
              <a:solidFill>
                <a:srgbClr val="FFFFFF"/>
              </a:solidFill>
              <a:latin typeface="Calibri" panose="020F0502020204030204"/>
              <a:sym typeface="+mn-ea"/>
            </a:endParaRPr>
          </a:p>
        </p:txBody>
      </p:sp>
      <p:sp>
        <p:nvSpPr>
          <p:cNvPr id="14" name="流程图: 延期 9"/>
          <p:cNvSpPr/>
          <p:nvPr/>
        </p:nvSpPr>
        <p:spPr>
          <a:xfrm rot="5400000">
            <a:off x="8798560" y="5429885"/>
            <a:ext cx="266700" cy="184150"/>
          </a:xfrm>
          <a:prstGeom prst="flowChartDelay">
            <a:avLst/>
          </a:prstGeom>
          <a:solidFill>
            <a:srgbClr val="004178"/>
          </a:solidFill>
          <a:ln w="12700" cap="flat" cmpd="sng" algn="ctr">
            <a:solidFill>
              <a:srgbClr val="0089D2">
                <a:shade val="50000"/>
              </a:srgbClr>
            </a:solidFill>
            <a:prstDash val="solid"/>
            <a:miter lim="800000"/>
          </a:ln>
          <a:effectLst/>
        </p:spPr>
        <p:txBody>
          <a:bodyPr anchor="ctr"/>
          <a:lstStyle/>
          <a:p>
            <a:pPr algn="ctr" defTabSz="914400">
              <a:defRPr/>
            </a:pPr>
            <a:endParaRPr lang="zh-CN" altLang="en-US" sz="1800" kern="0">
              <a:solidFill>
                <a:srgbClr val="FFFFFF"/>
              </a:solidFill>
              <a:latin typeface="Calibri" panose="020F0502020204030204"/>
              <a:ea typeface="宋体" panose="02010600030101010101" pitchFamily="2" charset="-122"/>
            </a:endParaRPr>
          </a:p>
        </p:txBody>
      </p:sp>
      <p:sp>
        <p:nvSpPr>
          <p:cNvPr id="15" name="流程图: 接点 11"/>
          <p:cNvSpPr/>
          <p:nvPr/>
        </p:nvSpPr>
        <p:spPr>
          <a:xfrm>
            <a:off x="8849360" y="5487035"/>
            <a:ext cx="156845" cy="142875"/>
          </a:xfrm>
          <a:prstGeom prst="flowChartConnector">
            <a:avLst/>
          </a:prstGeom>
          <a:solidFill>
            <a:srgbClr val="F8F8F8">
              <a:lumMod val="90000"/>
            </a:srgbClr>
          </a:solidFill>
          <a:ln w="12700" cap="flat" cmpd="sng" algn="ctr">
            <a:solidFill>
              <a:srgbClr val="0089D2">
                <a:shade val="50000"/>
              </a:srgbClr>
            </a:solidFill>
            <a:prstDash val="solid"/>
            <a:miter lim="800000"/>
          </a:ln>
          <a:effectLst/>
        </p:spPr>
        <p:txBody>
          <a:bodyPr anchor="ctr"/>
          <a:lstStyle/>
          <a:p>
            <a:pPr algn="ctr" defTabSz="914400">
              <a:defRPr/>
            </a:pPr>
            <a:endParaRPr lang="zh-CN" altLang="en-US" sz="1800" kern="0">
              <a:solidFill>
                <a:srgbClr val="FFFFFF"/>
              </a:solidFill>
              <a:latin typeface="Calibri" panose="020F0502020204030204"/>
              <a:ea typeface="宋体" panose="02010600030101010101" pitchFamily="2" charset="-122"/>
            </a:endParaRPr>
          </a:p>
        </p:txBody>
      </p:sp>
      <p:sp>
        <p:nvSpPr>
          <p:cNvPr id="16" name="流程图: 延期 8"/>
          <p:cNvSpPr/>
          <p:nvPr/>
        </p:nvSpPr>
        <p:spPr>
          <a:xfrm rot="5400000">
            <a:off x="8770620" y="4283075"/>
            <a:ext cx="314325" cy="1995170"/>
          </a:xfrm>
          <a:prstGeom prst="flowChartDelay">
            <a:avLst/>
          </a:prstGeom>
          <a:solidFill>
            <a:srgbClr val="00639A"/>
          </a:solidFill>
          <a:ln w="12700" cap="flat" cmpd="sng" algn="ctr">
            <a:solidFill>
              <a:srgbClr val="0089D2">
                <a:shade val="50000"/>
              </a:srgbClr>
            </a:solidFill>
            <a:prstDash val="solid"/>
            <a:miter lim="800000"/>
          </a:ln>
          <a:effectLst/>
        </p:spPr>
        <p:txBody>
          <a:bodyPr anchor="ctr">
            <a:noAutofit/>
          </a:bodyPr>
          <a:lstStyle/>
          <a:p>
            <a:pPr lvl="0" algn="ctr" defTabSz="914400">
              <a:buClrTx/>
              <a:buSzTx/>
              <a:defRPr/>
            </a:pPr>
            <a:endParaRPr lang="zh-CN" altLang="en-US" sz="1800" kern="0">
              <a:solidFill>
                <a:srgbClr val="FFFFFF"/>
              </a:solidFill>
              <a:latin typeface="Calibri" panose="020F0502020204030204"/>
              <a:sym typeface="+mn-ea"/>
            </a:endParaRPr>
          </a:p>
        </p:txBody>
      </p:sp>
      <p:sp>
        <p:nvSpPr>
          <p:cNvPr id="20" name="椭圆 10"/>
          <p:cNvSpPr/>
          <p:nvPr/>
        </p:nvSpPr>
        <p:spPr>
          <a:xfrm>
            <a:off x="8058785" y="4337685"/>
            <a:ext cx="708025" cy="721995"/>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800" kern="0" dirty="0">
              <a:solidFill>
                <a:srgbClr val="FFFFFF"/>
              </a:solidFill>
              <a:latin typeface="宋体" panose="02010600030101010101" pitchFamily="2" charset="-122"/>
              <a:ea typeface="宋体" panose="02010600030101010101" pitchFamily="2" charset="-122"/>
            </a:endParaRPr>
          </a:p>
        </p:txBody>
      </p:sp>
      <p:sp>
        <p:nvSpPr>
          <p:cNvPr id="21" name="Shape 747"/>
          <p:cNvSpPr/>
          <p:nvPr/>
        </p:nvSpPr>
        <p:spPr>
          <a:xfrm>
            <a:off x="8252460" y="4499610"/>
            <a:ext cx="515620" cy="430530"/>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rPr>
              <a:t>隐私保护</a:t>
            </a:r>
            <a:endPar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22" name="椭圆 12"/>
          <p:cNvSpPr>
            <a:spLocks noChangeAspect="1"/>
          </p:cNvSpPr>
          <p:nvPr/>
        </p:nvSpPr>
        <p:spPr>
          <a:xfrm>
            <a:off x="8867140" y="4206240"/>
            <a:ext cx="739775" cy="720090"/>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800" kern="0" dirty="0">
              <a:solidFill>
                <a:schemeClr val="tx1"/>
              </a:solidFill>
              <a:latin typeface="宋体" panose="02010600030101010101" pitchFamily="2" charset="-122"/>
              <a:ea typeface="宋体" panose="02010600030101010101" pitchFamily="2" charset="-122"/>
            </a:endParaRPr>
          </a:p>
        </p:txBody>
      </p:sp>
      <p:sp>
        <p:nvSpPr>
          <p:cNvPr id="23" name="Shape 747"/>
          <p:cNvSpPr/>
          <p:nvPr/>
        </p:nvSpPr>
        <p:spPr>
          <a:xfrm>
            <a:off x="9013825" y="4290695"/>
            <a:ext cx="655320" cy="738505"/>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dirty="0">
                <a:solidFill>
                  <a:schemeClr val="tx1"/>
                </a:solidFill>
                <a:latin typeface="微软雅黑" panose="020B0503020204020204" pitchFamily="34" charset="-122"/>
                <a:ea typeface="微软雅黑" panose="020B0503020204020204" pitchFamily="34" charset="-122"/>
                <a:cs typeface="Lato Light"/>
                <a:sym typeface="Lato Light"/>
              </a:rPr>
              <a:t>模型安全</a:t>
            </a:r>
            <a:endParaRPr lang="zh-CN" altLang="en-US"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24" name="椭圆 14"/>
          <p:cNvSpPr/>
          <p:nvPr/>
        </p:nvSpPr>
        <p:spPr>
          <a:xfrm>
            <a:off x="8241665" y="3818890"/>
            <a:ext cx="471170" cy="464820"/>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800" kern="0" dirty="0">
              <a:solidFill>
                <a:srgbClr val="FFFFFF"/>
              </a:solidFill>
              <a:latin typeface="宋体" panose="02010600030101010101" pitchFamily="2" charset="-122"/>
              <a:ea typeface="宋体" panose="02010600030101010101" pitchFamily="2" charset="-122"/>
            </a:endParaRPr>
          </a:p>
        </p:txBody>
      </p:sp>
      <p:sp>
        <p:nvSpPr>
          <p:cNvPr id="25" name="Shape 747"/>
          <p:cNvSpPr/>
          <p:nvPr/>
        </p:nvSpPr>
        <p:spPr>
          <a:xfrm>
            <a:off x="8289290" y="4001135"/>
            <a:ext cx="384175" cy="153670"/>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sz="1000" dirty="0">
                <a:solidFill>
                  <a:schemeClr val="tx1"/>
                </a:solidFill>
                <a:latin typeface="微软雅黑" panose="020B0503020204020204" pitchFamily="34" charset="-122"/>
                <a:ea typeface="微软雅黑" panose="020B0503020204020204" pitchFamily="34" charset="-122"/>
                <a:cs typeface="Lato Light"/>
                <a:sym typeface="Lato Light"/>
              </a:rPr>
              <a:t>防泄漏</a:t>
            </a:r>
            <a:endParaRPr lang="zh-CN" altLang="en-US" sz="1000"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26" name="椭圆 16"/>
          <p:cNvSpPr/>
          <p:nvPr/>
        </p:nvSpPr>
        <p:spPr>
          <a:xfrm>
            <a:off x="8827135" y="3587115"/>
            <a:ext cx="622300" cy="603250"/>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800" kern="0" dirty="0">
              <a:solidFill>
                <a:srgbClr val="FFFFFF"/>
              </a:solidFill>
              <a:latin typeface="宋体" panose="02010600030101010101" pitchFamily="2" charset="-122"/>
              <a:ea typeface="宋体" panose="02010600030101010101" pitchFamily="2" charset="-122"/>
            </a:endParaRPr>
          </a:p>
        </p:txBody>
      </p:sp>
      <p:sp>
        <p:nvSpPr>
          <p:cNvPr id="27" name="Shape 747"/>
          <p:cNvSpPr/>
          <p:nvPr/>
        </p:nvSpPr>
        <p:spPr>
          <a:xfrm>
            <a:off x="8962390" y="3683635"/>
            <a:ext cx="384175" cy="430530"/>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rPr>
              <a:t>算法可靠</a:t>
            </a:r>
            <a:endPar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32" name="椭圆 22"/>
          <p:cNvSpPr/>
          <p:nvPr/>
        </p:nvSpPr>
        <p:spPr>
          <a:xfrm>
            <a:off x="8578215" y="3425190"/>
            <a:ext cx="299720" cy="299720"/>
          </a:xfrm>
          <a:prstGeom prst="ellipse">
            <a:avLst/>
          </a:prstGeom>
          <a:solidFill>
            <a:srgbClr val="004178"/>
          </a:solidFill>
          <a:ln w="28575" cap="flat" cmpd="sng" algn="ctr">
            <a:solidFill>
              <a:srgbClr val="FFFFFF"/>
            </a:solidFill>
            <a:prstDash val="solid"/>
            <a:miter lim="800000"/>
          </a:ln>
          <a:effectLst/>
        </p:spPr>
        <p:txBody>
          <a:bodyPr anchor="ctr"/>
          <a:lstStyle/>
          <a:p>
            <a:pPr algn="ctr" defTabSz="914400">
              <a:defRPr/>
            </a:pPr>
            <a:endParaRPr lang="zh-CN" altLang="en-US" sz="1800" kern="0" dirty="0">
              <a:solidFill>
                <a:srgbClr val="FFFFFF"/>
              </a:solidFill>
              <a:latin typeface="宋体" panose="02010600030101010101" pitchFamily="2" charset="-122"/>
              <a:ea typeface="宋体" panose="02010600030101010101" pitchFamily="2" charset="-122"/>
            </a:endParaRPr>
          </a:p>
        </p:txBody>
      </p:sp>
      <p:sp>
        <p:nvSpPr>
          <p:cNvPr id="38" name="箭头: 上 84"/>
          <p:cNvSpPr/>
          <p:nvPr/>
        </p:nvSpPr>
        <p:spPr>
          <a:xfrm rot="10800000">
            <a:off x="7531100" y="4317365"/>
            <a:ext cx="347345" cy="400050"/>
          </a:xfrm>
          <a:prstGeom prst="upArrow">
            <a:avLst/>
          </a:prstGeom>
          <a:solidFill>
            <a:srgbClr val="00639A"/>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latin typeface="Calibri" panose="020F0502020204030204"/>
              <a:ea typeface="宋体" panose="02010600030101010101" pitchFamily="2" charset="-122"/>
            </a:endParaRPr>
          </a:p>
        </p:txBody>
      </p:sp>
      <p:sp>
        <p:nvSpPr>
          <p:cNvPr id="39" name="箭头: 上 85"/>
          <p:cNvSpPr/>
          <p:nvPr/>
        </p:nvSpPr>
        <p:spPr>
          <a:xfrm>
            <a:off x="7340600" y="3924935"/>
            <a:ext cx="347345" cy="391795"/>
          </a:xfrm>
          <a:prstGeom prst="upArrow">
            <a:avLst/>
          </a:prstGeom>
          <a:solidFill>
            <a:srgbClr val="00639A"/>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latin typeface="Calibri" panose="020F0502020204030204"/>
              <a:ea typeface="宋体" panose="02010600030101010101" pitchFamily="2" charset="-122"/>
            </a:endParaRPr>
          </a:p>
        </p:txBody>
      </p:sp>
      <p:sp>
        <p:nvSpPr>
          <p:cNvPr id="40" name="文本框 30"/>
          <p:cNvSpPr txBox="1"/>
          <p:nvPr/>
        </p:nvSpPr>
        <p:spPr>
          <a:xfrm>
            <a:off x="5318760" y="4398010"/>
            <a:ext cx="1889125" cy="461645"/>
          </a:xfrm>
          <a:prstGeom prst="rect">
            <a:avLst/>
          </a:prstGeom>
          <a:noFill/>
        </p:spPr>
        <p:txBody>
          <a:bodyPr wrap="square">
            <a:spAutoFit/>
            <a:scene3d>
              <a:camera prst="orthographicFront"/>
              <a:lightRig rig="threePt" dir="t"/>
            </a:scene3d>
            <a:sp3d contourW="12700"/>
          </a:bodyPr>
          <a:lstStyle/>
          <a:p>
            <a:pPr algn="ctr">
              <a:defRPr/>
            </a:pPr>
            <a:r>
              <a:rPr lang="zh-CN" altLang="en-US" sz="2400" b="1" dirty="0">
                <a:latin typeface="微软雅黑" panose="020B0503020204020204" pitchFamily="34" charset="-122"/>
                <a:ea typeface="微软雅黑" panose="020B0503020204020204" pitchFamily="34" charset="-122"/>
              </a:rPr>
              <a:t>如何平衡</a:t>
            </a:r>
            <a:endParaRPr lang="zh-CN" altLang="en-US" sz="2400" b="1" dirty="0">
              <a:latin typeface="微软雅黑" panose="020B0503020204020204" pitchFamily="34" charset="-122"/>
              <a:ea typeface="微软雅黑" panose="020B0503020204020204" pitchFamily="34" charset="-122"/>
            </a:endParaRPr>
          </a:p>
        </p:txBody>
      </p:sp>
      <p:sp>
        <p:nvSpPr>
          <p:cNvPr id="17" name="流程图: 延期 19"/>
          <p:cNvSpPr/>
          <p:nvPr/>
        </p:nvSpPr>
        <p:spPr>
          <a:xfrm rot="5400000">
            <a:off x="3241040" y="4516120"/>
            <a:ext cx="266700" cy="184150"/>
          </a:xfrm>
          <a:prstGeom prst="flowChartDelay">
            <a:avLst/>
          </a:prstGeom>
          <a:solidFill>
            <a:srgbClr val="004178"/>
          </a:solidFill>
          <a:ln w="12700" cap="flat" cmpd="sng" algn="ctr">
            <a:solidFill>
              <a:srgbClr val="0089D2">
                <a:shade val="50000"/>
              </a:srgbClr>
            </a:solidFill>
            <a:prstDash val="solid"/>
            <a:miter lim="800000"/>
          </a:ln>
          <a:effectLst/>
        </p:spPr>
        <p:txBody>
          <a:bodyPr anchor="ctr"/>
          <a:lstStyle/>
          <a:p>
            <a:pPr algn="ctr" defTabSz="914400">
              <a:defRPr/>
            </a:pPr>
            <a:endParaRPr lang="zh-CN" altLang="en-US" sz="1800" kern="0">
              <a:solidFill>
                <a:srgbClr val="FFFFFF"/>
              </a:solidFill>
              <a:latin typeface="宋体" panose="02010600030101010101" pitchFamily="2" charset="-122"/>
              <a:ea typeface="宋体" panose="02010600030101010101" pitchFamily="2" charset="-122"/>
            </a:endParaRPr>
          </a:p>
        </p:txBody>
      </p:sp>
      <p:sp>
        <p:nvSpPr>
          <p:cNvPr id="18" name="流程图: 接点 20"/>
          <p:cNvSpPr/>
          <p:nvPr/>
        </p:nvSpPr>
        <p:spPr>
          <a:xfrm>
            <a:off x="3291840" y="4573270"/>
            <a:ext cx="156845" cy="142875"/>
          </a:xfrm>
          <a:prstGeom prst="flowChartConnector">
            <a:avLst/>
          </a:prstGeom>
          <a:solidFill>
            <a:srgbClr val="F8F8F8">
              <a:lumMod val="90000"/>
            </a:srgbClr>
          </a:solidFill>
          <a:ln w="12700" cap="flat" cmpd="sng" algn="ctr">
            <a:solidFill>
              <a:srgbClr val="0089D2">
                <a:shade val="50000"/>
              </a:srgbClr>
            </a:solidFill>
            <a:prstDash val="solid"/>
            <a:miter lim="800000"/>
          </a:ln>
          <a:effectLst/>
        </p:spPr>
        <p:txBody>
          <a:bodyPr anchor="ctr"/>
          <a:lstStyle/>
          <a:p>
            <a:pPr algn="ctr" defTabSz="914400">
              <a:defRPr/>
            </a:pPr>
            <a:endParaRPr lang="zh-CN" altLang="en-US" sz="1800" kern="0">
              <a:solidFill>
                <a:srgbClr val="FFFFFF"/>
              </a:solidFill>
              <a:latin typeface="宋体" panose="02010600030101010101" pitchFamily="2" charset="-122"/>
              <a:ea typeface="宋体" panose="02010600030101010101" pitchFamily="2" charset="-122"/>
            </a:endParaRPr>
          </a:p>
        </p:txBody>
      </p:sp>
      <p:sp>
        <p:nvSpPr>
          <p:cNvPr id="19" name="流程图: 延期 21"/>
          <p:cNvSpPr/>
          <p:nvPr/>
        </p:nvSpPr>
        <p:spPr>
          <a:xfrm rot="5400000">
            <a:off x="3213735" y="3369945"/>
            <a:ext cx="314325" cy="1993900"/>
          </a:xfrm>
          <a:prstGeom prst="flowChartDelay">
            <a:avLst/>
          </a:prstGeom>
          <a:solidFill>
            <a:srgbClr val="00639A"/>
          </a:solidFill>
          <a:ln w="12700" cap="flat" cmpd="sng" algn="ctr">
            <a:solidFill>
              <a:srgbClr val="0089D2">
                <a:shade val="50000"/>
              </a:srgbClr>
            </a:solidFill>
            <a:prstDash val="solid"/>
            <a:miter lim="800000"/>
          </a:ln>
          <a:effectLst/>
        </p:spPr>
        <p:txBody>
          <a:bodyPr anchor="ctr">
            <a:noAutofit/>
          </a:bodyPr>
          <a:lstStyle/>
          <a:p>
            <a:pPr lvl="0" algn="ctr" defTabSz="914400">
              <a:buClrTx/>
              <a:buSzTx/>
              <a:defRPr/>
            </a:pPr>
            <a:endParaRPr lang="zh-CN" altLang="en-US" sz="1800" kern="0">
              <a:solidFill>
                <a:srgbClr val="FFFFFF"/>
              </a:solidFill>
              <a:latin typeface="Calibri" panose="020F0502020204030204"/>
              <a:sym typeface="+mn-ea"/>
            </a:endParaRPr>
          </a:p>
        </p:txBody>
      </p:sp>
      <p:sp>
        <p:nvSpPr>
          <p:cNvPr id="28" name="椭圆 18"/>
          <p:cNvSpPr/>
          <p:nvPr/>
        </p:nvSpPr>
        <p:spPr>
          <a:xfrm>
            <a:off x="3072765" y="3284220"/>
            <a:ext cx="901700" cy="878205"/>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800" kern="0" dirty="0">
              <a:solidFill>
                <a:srgbClr val="FFFFFF"/>
              </a:solidFill>
              <a:latin typeface="宋体" panose="02010600030101010101" pitchFamily="2" charset="-122"/>
              <a:ea typeface="宋体" panose="02010600030101010101" pitchFamily="2" charset="-122"/>
            </a:endParaRPr>
          </a:p>
        </p:txBody>
      </p:sp>
      <p:sp>
        <p:nvSpPr>
          <p:cNvPr id="29" name="Shape 747"/>
          <p:cNvSpPr/>
          <p:nvPr/>
        </p:nvSpPr>
        <p:spPr>
          <a:xfrm>
            <a:off x="3286125" y="3401060"/>
            <a:ext cx="654050" cy="738505"/>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dirty="0">
                <a:solidFill>
                  <a:schemeClr val="tx1"/>
                </a:solidFill>
                <a:latin typeface="微软雅黑" panose="020B0503020204020204" pitchFamily="34" charset="-122"/>
                <a:ea typeface="微软雅黑" panose="020B0503020204020204" pitchFamily="34" charset="-122"/>
                <a:cs typeface="Lato Light"/>
                <a:sym typeface="Lato Light"/>
              </a:rPr>
              <a:t>全量数据</a:t>
            </a:r>
            <a:endParaRPr lang="zh-CN" altLang="en-US"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30" name="椭圆 20"/>
          <p:cNvSpPr/>
          <p:nvPr/>
        </p:nvSpPr>
        <p:spPr>
          <a:xfrm>
            <a:off x="4003040" y="3749675"/>
            <a:ext cx="415925" cy="404495"/>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050" kern="0" dirty="0">
              <a:solidFill>
                <a:srgbClr val="FFFFFF"/>
              </a:solidFill>
              <a:latin typeface="宋体" panose="02010600030101010101" pitchFamily="2" charset="-122"/>
              <a:ea typeface="宋体" panose="02010600030101010101" pitchFamily="2" charset="-122"/>
            </a:endParaRPr>
          </a:p>
        </p:txBody>
      </p:sp>
      <p:sp>
        <p:nvSpPr>
          <p:cNvPr id="31" name="Shape 747"/>
          <p:cNvSpPr/>
          <p:nvPr/>
        </p:nvSpPr>
        <p:spPr>
          <a:xfrm>
            <a:off x="4082415" y="3790950"/>
            <a:ext cx="285750" cy="307975"/>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sz="1000" dirty="0">
                <a:solidFill>
                  <a:schemeClr val="tx1"/>
                </a:solidFill>
                <a:latin typeface="微软雅黑" panose="020B0503020204020204" pitchFamily="34" charset="-122"/>
                <a:ea typeface="微软雅黑" panose="020B0503020204020204" pitchFamily="34" charset="-122"/>
                <a:cs typeface="Lato Light"/>
                <a:sym typeface="Lato Light"/>
              </a:rPr>
              <a:t>分析价值</a:t>
            </a:r>
            <a:endParaRPr lang="zh-CN" altLang="en-US" sz="1000"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34" name="椭圆 24"/>
          <p:cNvSpPr/>
          <p:nvPr/>
        </p:nvSpPr>
        <p:spPr>
          <a:xfrm>
            <a:off x="2421890" y="3544570"/>
            <a:ext cx="603250" cy="598805"/>
          </a:xfrm>
          <a:prstGeom prst="ellipse">
            <a:avLst/>
          </a:prstGeom>
          <a:noFill/>
          <a:ln w="28575" cap="flat" cmpd="sng" algn="ctr">
            <a:solidFill>
              <a:srgbClr val="004178"/>
            </a:solidFill>
            <a:prstDash val="solid"/>
            <a:miter lim="800000"/>
          </a:ln>
          <a:effectLst/>
        </p:spPr>
        <p:txBody>
          <a:bodyPr anchor="ctr"/>
          <a:lstStyle/>
          <a:p>
            <a:pPr algn="ctr" defTabSz="914400">
              <a:defRPr/>
            </a:pPr>
            <a:endParaRPr lang="zh-CN" altLang="en-US" sz="1400" kern="0" dirty="0">
              <a:solidFill>
                <a:srgbClr val="FFFFFF"/>
              </a:solidFill>
              <a:latin typeface="宋体" panose="02010600030101010101" pitchFamily="2" charset="-122"/>
              <a:ea typeface="宋体" panose="02010600030101010101" pitchFamily="2" charset="-122"/>
            </a:endParaRPr>
          </a:p>
        </p:txBody>
      </p:sp>
      <p:sp>
        <p:nvSpPr>
          <p:cNvPr id="35" name="Shape 747"/>
          <p:cNvSpPr/>
          <p:nvPr/>
        </p:nvSpPr>
        <p:spPr>
          <a:xfrm>
            <a:off x="2552065" y="3632200"/>
            <a:ext cx="363220" cy="431165"/>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rPr>
              <a:t>人工智能</a:t>
            </a:r>
            <a:endParaRPr lang="zh-CN" altLang="en-US" sz="1400" dirty="0">
              <a:solidFill>
                <a:schemeClr val="tx1"/>
              </a:solidFill>
              <a:latin typeface="微软雅黑" panose="020B0503020204020204" pitchFamily="34" charset="-122"/>
              <a:ea typeface="微软雅黑" panose="020B0503020204020204" pitchFamily="34" charset="-122"/>
              <a:cs typeface="Lato Light"/>
              <a:sym typeface="Lato Light"/>
            </a:endParaRPr>
          </a:p>
        </p:txBody>
      </p:sp>
      <p:sp>
        <p:nvSpPr>
          <p:cNvPr id="36" name="椭圆 26"/>
          <p:cNvSpPr/>
          <p:nvPr/>
        </p:nvSpPr>
        <p:spPr>
          <a:xfrm>
            <a:off x="2842260" y="3185795"/>
            <a:ext cx="258445" cy="278130"/>
          </a:xfrm>
          <a:prstGeom prst="ellipse">
            <a:avLst/>
          </a:prstGeom>
          <a:solidFill>
            <a:srgbClr val="004178"/>
          </a:solidFill>
          <a:ln w="28575" cap="flat" cmpd="sng" algn="ctr">
            <a:solidFill>
              <a:srgbClr val="FFFFFF"/>
            </a:solidFill>
            <a:prstDash val="solid"/>
            <a:miter lim="800000"/>
          </a:ln>
          <a:effectLst/>
        </p:spPr>
        <p:txBody>
          <a:bodyPr anchor="ctr"/>
          <a:lstStyle/>
          <a:p>
            <a:pPr algn="ctr" defTabSz="914400">
              <a:defRPr/>
            </a:pPr>
            <a:endParaRPr lang="zh-CN" altLang="en-US" sz="1050" kern="0" dirty="0">
              <a:solidFill>
                <a:srgbClr val="FFFFFF"/>
              </a:solidFill>
              <a:latin typeface="宋体" panose="02010600030101010101" pitchFamily="2" charset="-122"/>
              <a:ea typeface="宋体" panose="02010600030101010101" pitchFamily="2" charset="-122"/>
            </a:endParaRPr>
          </a:p>
        </p:txBody>
      </p:sp>
      <p:sp>
        <p:nvSpPr>
          <p:cNvPr id="37" name="Shape 747"/>
          <p:cNvSpPr/>
          <p:nvPr/>
        </p:nvSpPr>
        <p:spPr>
          <a:xfrm>
            <a:off x="2864485" y="3232150"/>
            <a:ext cx="363220" cy="153670"/>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r>
              <a:rPr lang="en-US" altLang="zh-CN" sz="1000">
                <a:solidFill>
                  <a:schemeClr val="bg1"/>
                </a:solidFill>
                <a:latin typeface="宋体" panose="02010600030101010101" pitchFamily="2" charset="-122"/>
                <a:ea typeface="宋体" panose="02010600030101010101" pitchFamily="2" charset="-122"/>
                <a:cs typeface="Lato Light"/>
                <a:sym typeface="Lato Light"/>
              </a:rPr>
              <a:t>··</a:t>
            </a:r>
            <a:endParaRPr lang="en-US" altLang="zh-CN" sz="1000">
              <a:solidFill>
                <a:schemeClr val="bg1"/>
              </a:solidFill>
              <a:latin typeface="宋体" panose="02010600030101010101" pitchFamily="2" charset="-122"/>
              <a:ea typeface="宋体" panose="02010600030101010101" pitchFamily="2" charset="-122"/>
              <a:cs typeface="Lato Light"/>
              <a:sym typeface="Lato Light"/>
            </a:endParaRPr>
          </a:p>
        </p:txBody>
      </p:sp>
      <p:sp>
        <p:nvSpPr>
          <p:cNvPr id="41" name="箭头: 上 90"/>
          <p:cNvSpPr/>
          <p:nvPr/>
        </p:nvSpPr>
        <p:spPr>
          <a:xfrm rot="10800000">
            <a:off x="4716145" y="3980180"/>
            <a:ext cx="347345" cy="400050"/>
          </a:xfrm>
          <a:prstGeom prst="upArrow">
            <a:avLst/>
          </a:prstGeom>
          <a:solidFill>
            <a:srgbClr val="00639A"/>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latin typeface="Calibri" panose="020F0502020204030204"/>
              <a:ea typeface="宋体" panose="02010600030101010101" pitchFamily="2" charset="-122"/>
            </a:endParaRPr>
          </a:p>
        </p:txBody>
      </p:sp>
      <p:sp>
        <p:nvSpPr>
          <p:cNvPr id="42" name="箭头: 上 91"/>
          <p:cNvSpPr/>
          <p:nvPr/>
        </p:nvSpPr>
        <p:spPr>
          <a:xfrm>
            <a:off x="4525645" y="3587750"/>
            <a:ext cx="346075" cy="392430"/>
          </a:xfrm>
          <a:prstGeom prst="upArrow">
            <a:avLst/>
          </a:prstGeom>
          <a:solidFill>
            <a:srgbClr val="00639A"/>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latin typeface="宋体" panose="02010600030101010101" pitchFamily="2" charset="-122"/>
              <a:ea typeface="宋体" panose="02010600030101010101" pitchFamily="2" charset="-122"/>
            </a:endParaRPr>
          </a:p>
        </p:txBody>
      </p:sp>
      <p:grpSp>
        <p:nvGrpSpPr>
          <p:cNvPr id="43" name="Group 173"/>
          <p:cNvGrpSpPr>
            <a:grpSpLocks noChangeAspect="1"/>
          </p:cNvGrpSpPr>
          <p:nvPr/>
        </p:nvGrpSpPr>
        <p:grpSpPr>
          <a:xfrm>
            <a:off x="5648325" y="2938780"/>
            <a:ext cx="1019175" cy="1311910"/>
            <a:chOff x="-2773363" y="1651000"/>
            <a:chExt cx="2692401" cy="3448051"/>
          </a:xfrm>
          <a:solidFill>
            <a:srgbClr val="7D130C"/>
          </a:solidFill>
        </p:grpSpPr>
        <p:sp>
          <p:nvSpPr>
            <p:cNvPr id="44"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p:spPr>
          <p:txBody>
            <a:bodyPr/>
            <a:lstStyle/>
            <a:p>
              <a:pPr defTabSz="914400">
                <a:defRPr/>
              </a:pPr>
              <a:endParaRPr lang="en-US" sz="1800" kern="0">
                <a:solidFill>
                  <a:srgbClr val="000000"/>
                </a:solidFill>
                <a:ea typeface="宋体" panose="02010600030101010101" pitchFamily="2" charset="-122"/>
              </a:endParaRPr>
            </a:p>
          </p:txBody>
        </p:sp>
        <p:sp>
          <p:nvSpPr>
            <p:cNvPr id="45"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p:spPr>
          <p:txBody>
            <a:bodyPr/>
            <a:lstStyle/>
            <a:p>
              <a:pPr defTabSz="914400">
                <a:defRPr/>
              </a:pPr>
              <a:endParaRPr lang="en-US" sz="1800" kern="0">
                <a:solidFill>
                  <a:srgbClr val="000000"/>
                </a:solidFill>
                <a:ea typeface="宋体" panose="02010600030101010101" pitchFamily="2" charset="-122"/>
              </a:endParaRPr>
            </a:p>
          </p:txBody>
        </p:sp>
        <p:sp>
          <p:nvSpPr>
            <p:cNvPr id="46" name="Oval 21"/>
            <p:cNvSpPr>
              <a:spLocks noChangeArrowheads="1"/>
            </p:cNvSpPr>
            <p:nvPr/>
          </p:nvSpPr>
          <p:spPr bwMode="auto">
            <a:xfrm>
              <a:off x="-1055688" y="2462213"/>
              <a:ext cx="171450" cy="171450"/>
            </a:xfrm>
            <a:prstGeom prst="ellipse">
              <a:avLst/>
            </a:prstGeom>
            <a:grpFill/>
            <a:ln>
              <a:noFill/>
            </a:ln>
          </p:spPr>
          <p:txBody>
            <a:bodyPr/>
            <a:lstStyle/>
            <a:p>
              <a:pPr defTabSz="914400">
                <a:defRPr/>
              </a:pPr>
              <a:endParaRPr lang="en-US" sz="1800" kern="0">
                <a:solidFill>
                  <a:srgbClr val="000000"/>
                </a:solidFill>
                <a:ea typeface="宋体" panose="02010600030101010101" pitchFamily="2" charset="-122"/>
              </a:endParaRPr>
            </a:p>
          </p:txBody>
        </p:sp>
        <p:sp>
          <p:nvSpPr>
            <p:cNvPr id="47" name="Oval 22"/>
            <p:cNvSpPr>
              <a:spLocks noChangeArrowheads="1"/>
            </p:cNvSpPr>
            <p:nvPr/>
          </p:nvSpPr>
          <p:spPr bwMode="auto">
            <a:xfrm>
              <a:off x="-1776413" y="2792413"/>
              <a:ext cx="115888" cy="119063"/>
            </a:xfrm>
            <a:prstGeom prst="ellipse">
              <a:avLst/>
            </a:prstGeom>
            <a:grpFill/>
            <a:ln>
              <a:noFill/>
            </a:ln>
          </p:spPr>
          <p:txBody>
            <a:bodyPr/>
            <a:lstStyle/>
            <a:p>
              <a:pPr defTabSz="914400">
                <a:defRPr/>
              </a:pPr>
              <a:endParaRPr lang="en-US" sz="1800" kern="0">
                <a:solidFill>
                  <a:srgbClr val="000000"/>
                </a:solidFill>
                <a:ea typeface="宋体" panose="02010600030101010101" pitchFamily="2" charset="-122"/>
              </a:endParaRPr>
            </a:p>
          </p:txBody>
        </p:sp>
        <p:sp>
          <p:nvSpPr>
            <p:cNvPr id="48"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p:spPr>
          <p:txBody>
            <a:bodyPr/>
            <a:lstStyle/>
            <a:p>
              <a:pPr defTabSz="914400">
                <a:defRPr/>
              </a:pPr>
              <a:endParaRPr lang="en-US" sz="1800" kern="0" dirty="0">
                <a:solidFill>
                  <a:srgbClr val="000000"/>
                </a:solidFill>
                <a:ea typeface="宋体" panose="02010600030101010101" pitchFamily="2" charset="-122"/>
              </a:endParaRPr>
            </a:p>
          </p:txBody>
        </p:sp>
        <p:sp>
          <p:nvSpPr>
            <p:cNvPr id="49" name="Oval 24"/>
            <p:cNvSpPr>
              <a:spLocks noChangeArrowheads="1"/>
            </p:cNvSpPr>
            <p:nvPr/>
          </p:nvSpPr>
          <p:spPr bwMode="auto">
            <a:xfrm>
              <a:off x="-1333500" y="3128963"/>
              <a:ext cx="77788" cy="79375"/>
            </a:xfrm>
            <a:prstGeom prst="ellipse">
              <a:avLst/>
            </a:prstGeom>
            <a:grpFill/>
            <a:ln w="9525">
              <a:solidFill>
                <a:srgbClr val="7D130C"/>
              </a:solidFill>
              <a:round/>
            </a:ln>
          </p:spPr>
          <p:txBody>
            <a:bodyPr/>
            <a:lstStyle/>
            <a:p>
              <a:pPr defTabSz="914400">
                <a:defRPr/>
              </a:pPr>
              <a:endParaRPr lang="en-US" sz="1800" kern="0">
                <a:solidFill>
                  <a:srgbClr val="000000"/>
                </a:solidFill>
                <a:ea typeface="宋体" panose="02010600030101010101" pitchFamily="2" charset="-122"/>
              </a:endParaRPr>
            </a:p>
          </p:txBody>
        </p:sp>
        <p:sp>
          <p:nvSpPr>
            <p:cNvPr id="50"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p:spPr>
          <p:txBody>
            <a:bodyPr/>
            <a:lstStyle/>
            <a:p>
              <a:pPr defTabSz="914400">
                <a:defRPr/>
              </a:pPr>
              <a:endParaRPr lang="en-US" sz="1800" kern="0">
                <a:solidFill>
                  <a:srgbClr val="000000"/>
                </a:solidFill>
                <a:ea typeface="宋体" panose="02010600030101010101" pitchFamily="2" charset="-122"/>
              </a:endParaRPr>
            </a:p>
          </p:txBody>
        </p:sp>
      </p:grpSp>
      <p:sp>
        <p:nvSpPr>
          <p:cNvPr id="51" name="矩形 46"/>
          <p:cNvSpPr/>
          <p:nvPr/>
        </p:nvSpPr>
        <p:spPr>
          <a:xfrm>
            <a:off x="7470775" y="5723255"/>
            <a:ext cx="2658745" cy="369570"/>
          </a:xfrm>
          <a:prstGeom prst="rect">
            <a:avLst/>
          </a:prstGeom>
        </p:spPr>
        <p:txBody>
          <a:bodyPr wrap="square">
            <a:spAutoFit/>
          </a:bodyPr>
          <a:lstStyle/>
          <a:p>
            <a:pPr algn="ctr" eaLnBrk="0" fontAlgn="base" hangingPunct="0">
              <a:spcBef>
                <a:spcPct val="0"/>
              </a:spcBef>
              <a:spcAft>
                <a:spcPct val="0"/>
              </a:spcAft>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数据安全与隐私保护</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文本框 15"/>
          <p:cNvSpPr txBox="1"/>
          <p:nvPr/>
        </p:nvSpPr>
        <p:spPr>
          <a:xfrm>
            <a:off x="244475" y="1568450"/>
            <a:ext cx="4768850" cy="1419860"/>
          </a:xfrm>
          <a:prstGeom prst="rect">
            <a:avLst/>
          </a:prstGeom>
          <a:noFill/>
          <a:ln w="28575" cmpd="sng">
            <a:solidFill>
              <a:schemeClr val="accent1">
                <a:shade val="50000"/>
              </a:schemeClr>
            </a:solidFill>
            <a:prstDash val="solid"/>
          </a:ln>
        </p:spPr>
        <p:txBody>
          <a:bodyPr wrap="square" rtlCol="0">
            <a:spAutoFit/>
          </a:bodyPr>
          <a:lstStyle/>
          <a:p>
            <a:pPr lvl="0" algn="l" defTabSz="2178050">
              <a:lnSpc>
                <a:spcPct val="120000"/>
              </a:lnSpc>
              <a:spcAft>
                <a:spcPct val="35000"/>
              </a:spcAft>
              <a:buClrTx/>
              <a:buSzTx/>
            </a:pPr>
            <a:r>
              <a:rPr lang="en-US" altLang="zh-CN" sz="1800" b="1" dirty="0">
                <a:latin typeface="微软雅黑" panose="020B0503020204020204" pitchFamily="34" charset="-122"/>
                <a:ea typeface="微软雅黑" panose="020B0503020204020204" pitchFamily="34" charset="-122"/>
                <a:sym typeface="+mn-ea"/>
              </a:rPr>
              <a:t>数据已成为数字经济时代重要的生产要素，《“十四五”数字经济发展规划》指出在培育数据要素市场的过程中，要打通供给壁垒，加快数据要素流通交易。</a:t>
            </a:r>
            <a:endParaRPr lang="en-US" altLang="zh-CN" sz="1800" b="1" dirty="0">
              <a:latin typeface="微软雅黑" panose="020B0503020204020204" pitchFamily="34" charset="-122"/>
              <a:ea typeface="微软雅黑" panose="020B0503020204020204" pitchFamily="34" charset="-122"/>
              <a:sym typeface="+mn-ea"/>
            </a:endParaRPr>
          </a:p>
        </p:txBody>
      </p:sp>
      <p:sp>
        <p:nvSpPr>
          <p:cNvPr id="52" name="矩形 47"/>
          <p:cNvSpPr/>
          <p:nvPr/>
        </p:nvSpPr>
        <p:spPr>
          <a:xfrm>
            <a:off x="2075815" y="4908550"/>
            <a:ext cx="2393950" cy="369570"/>
          </a:xfrm>
          <a:prstGeom prst="rect">
            <a:avLst/>
          </a:prstGeom>
        </p:spPr>
        <p:txBody>
          <a:bodyPr wrap="square">
            <a:spAutoFit/>
          </a:bodyPr>
          <a:lstStyle/>
          <a:p>
            <a:pPr algn="ctr" eaLnBrk="0" fontAlgn="base" hangingPunct="0">
              <a:spcBef>
                <a:spcPct val="0"/>
              </a:spcBef>
              <a:spcAft>
                <a:spcPct val="0"/>
              </a:spcAft>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数据价值挖掘</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0" name="文本框 15"/>
          <p:cNvSpPr txBox="1"/>
          <p:nvPr/>
        </p:nvSpPr>
        <p:spPr>
          <a:xfrm>
            <a:off x="7531735" y="1568450"/>
            <a:ext cx="4406900" cy="1419860"/>
          </a:xfrm>
          <a:prstGeom prst="rect">
            <a:avLst/>
          </a:prstGeom>
          <a:noFill/>
          <a:ln w="28575" cmpd="sng">
            <a:solidFill>
              <a:schemeClr val="accent1">
                <a:shade val="50000"/>
              </a:schemeClr>
            </a:solidFill>
            <a:prstDash val="solid"/>
          </a:ln>
        </p:spPr>
        <p:txBody>
          <a:bodyPr wrap="square" rtlCol="0">
            <a:spAutoFit/>
          </a:bodyPr>
          <a:lstStyle/>
          <a:p>
            <a:pPr defTabSz="2178050">
              <a:lnSpc>
                <a:spcPct val="120000"/>
              </a:lnSpc>
              <a:spcAft>
                <a:spcPct val="35000"/>
              </a:spcAft>
            </a:pP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密码法</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数据安全法</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个人信息保护法</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相继出台，明确国家对数据安全的领导作用，也为数据要素市场化提出了合规化要求。</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294994" y="6057344"/>
            <a:ext cx="11484258" cy="438582"/>
          </a:xfrm>
          <a:prstGeom prst="rect">
            <a:avLst/>
          </a:prstGeom>
        </p:spPr>
        <p:txBody>
          <a:bodyPr wrap="square">
            <a:spAutoFit/>
          </a:bodyPr>
          <a:lstStyle/>
          <a:p>
            <a:pPr defTabSz="2178050">
              <a:lnSpc>
                <a:spcPct val="125000"/>
              </a:lnSpc>
              <a:spcAft>
                <a:spcPct val="35000"/>
              </a:spcAft>
            </a:pPr>
            <a:r>
              <a:rPr lang="zh-CN" altLang="en-US" b="1" dirty="0">
                <a:solidFill>
                  <a:srgbClr val="C00000"/>
                </a:solidFill>
                <a:latin typeface="微软雅黑" panose="020B0503020204020204" pitchFamily="34" charset="-122"/>
                <a:ea typeface="微软雅黑" panose="020B0503020204020204" pitchFamily="34" charset="-122"/>
              </a:rPr>
              <a:t>隐私计算技术</a:t>
            </a:r>
            <a:r>
              <a:rPr lang="zh-CN" altLang="en-US" dirty="0">
                <a:latin typeface="微软雅黑" panose="020B0503020204020204" pitchFamily="34" charset="-122"/>
                <a:ea typeface="微软雅黑" panose="020B0503020204020204" pitchFamily="34" charset="-122"/>
              </a:rPr>
              <a:t>可以破解上述数据融合应用与数据隐私保护矛盾的难题，是促进数据流通且合规的“技术解”</a:t>
            </a:r>
            <a:endParaRPr lang="zh-CN" altLang="en-US" dirty="0">
              <a:latin typeface="微软雅黑" panose="020B0503020204020204" pitchFamily="34" charset="-122"/>
              <a:ea typeface="微软雅黑" panose="020B0503020204020204" pitchFamily="34" charset="-122"/>
            </a:endParaRPr>
          </a:p>
        </p:txBody>
      </p:sp>
      <p:sp>
        <p:nvSpPr>
          <p:cNvPr id="121" name="矩形 120"/>
          <p:cNvSpPr>
            <a:spLocks noChangeArrowheads="1"/>
          </p:cNvSpPr>
          <p:nvPr/>
        </p:nvSpPr>
        <p:spPr bwMode="auto">
          <a:xfrm>
            <a:off x="772387" y="1034408"/>
            <a:ext cx="5841293" cy="400110"/>
          </a:xfrm>
          <a:prstGeom prst="rect">
            <a:avLst/>
          </a:prstGeom>
          <a:solidFill>
            <a:srgbClr val="004178"/>
          </a:solidFill>
          <a:ln w="9525">
            <a:noFill/>
            <a:miter lim="800000"/>
          </a:ln>
        </p:spPr>
        <p:txBody>
          <a:bodyPr wrap="square">
            <a:spAutoFit/>
          </a:bodyPr>
          <a:lstStyle/>
          <a:p>
            <a:pPr algn="just"/>
            <a:r>
              <a:rPr lang="zh-CN" altLang="en-US" sz="2000" b="1" dirty="0">
                <a:solidFill>
                  <a:prstClr val="white"/>
                </a:solidFill>
                <a:latin typeface="微软雅黑" panose="020B0503020204020204" pitchFamily="34" charset="-122"/>
                <a:ea typeface="微软雅黑" panose="020B0503020204020204" pitchFamily="34" charset="-122"/>
              </a:rPr>
              <a:t>如何平衡数据价值挖掘与数据隐私保护之间的矛盾</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64"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65"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6"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7"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8"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3" name="Shape 747"/>
          <p:cNvSpPr/>
          <p:nvPr/>
        </p:nvSpPr>
        <p:spPr>
          <a:xfrm>
            <a:off x="8627110" y="3523615"/>
            <a:ext cx="222250" cy="153670"/>
          </a:xfrm>
          <a:prstGeom prst="rect">
            <a:avLst/>
          </a:prstGeom>
          <a:ln w="12700">
            <a:miter lim="400000"/>
          </a:ln>
          <a:effectLst>
            <a:outerShdw blurRad="76200" dist="12700" dir="2700000" sy="-23000" kx="-800400" algn="bl" rotWithShape="0">
              <a:prstClr val="black">
                <a:alpha val="20000"/>
              </a:prstClr>
            </a:outerShdw>
          </a:effectLst>
        </p:spPr>
        <p:txBody>
          <a:bodyPr wrap="square" lIns="0" tIns="0" rIns="0" bIns="0">
            <a:spAutoFit/>
          </a:bodyPr>
          <a:lstStyle>
            <a:lvl1pPr defTabSz="647700">
              <a:defRPr>
                <a:solidFill>
                  <a:schemeClr val="tx1"/>
                </a:solidFill>
                <a:latin typeface="Arial" panose="020B0604020202020204" pitchFamily="34" charset="0"/>
                <a:ea typeface="微软雅黑" panose="020B0503020204020204" pitchFamily="34" charset="-122"/>
              </a:defRPr>
            </a:lvl1pPr>
            <a:lvl2pPr marL="742950" indent="-285750" defTabSz="647700">
              <a:defRPr>
                <a:solidFill>
                  <a:schemeClr val="tx1"/>
                </a:solidFill>
                <a:latin typeface="Arial" panose="020B0604020202020204" pitchFamily="34" charset="0"/>
                <a:ea typeface="微软雅黑" panose="020B0503020204020204" pitchFamily="34" charset="-122"/>
              </a:defRPr>
            </a:lvl2pPr>
            <a:lvl3pPr marL="1143000" indent="-228600" defTabSz="647700">
              <a:defRPr>
                <a:solidFill>
                  <a:schemeClr val="tx1"/>
                </a:solidFill>
                <a:latin typeface="Arial" panose="020B0604020202020204" pitchFamily="34" charset="0"/>
                <a:ea typeface="微软雅黑" panose="020B0503020204020204" pitchFamily="34" charset="-122"/>
              </a:defRPr>
            </a:lvl3pPr>
            <a:lvl4pPr marL="1600200" indent="-228600" defTabSz="647700">
              <a:defRPr>
                <a:solidFill>
                  <a:schemeClr val="tx1"/>
                </a:solidFill>
                <a:latin typeface="Arial" panose="020B0604020202020204" pitchFamily="34" charset="0"/>
                <a:ea typeface="微软雅黑" panose="020B0503020204020204" pitchFamily="34" charset="-122"/>
              </a:defRPr>
            </a:lvl4pPr>
            <a:lvl5pPr marL="2057400" indent="-228600" defTabSz="647700">
              <a:defRPr>
                <a:solidFill>
                  <a:schemeClr val="tx1"/>
                </a:solidFill>
                <a:latin typeface="Arial" panose="020B0604020202020204" pitchFamily="34" charset="0"/>
                <a:ea typeface="微软雅黑" panose="020B0503020204020204" pitchFamily="34" charset="-122"/>
              </a:defRPr>
            </a:lvl5pPr>
            <a:lvl6pPr marL="25146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647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fontAlgn="base">
              <a:spcBef>
                <a:spcPts val="1700"/>
              </a:spcBef>
              <a:spcAft>
                <a:spcPct val="0"/>
              </a:spcAft>
              <a:defRPr/>
            </a:pPr>
            <a:endParaRPr lang="en-US" altLang="zh-CN" sz="1000" dirty="0">
              <a:solidFill>
                <a:schemeClr val="bg1"/>
              </a:solidFill>
              <a:latin typeface="宋体" panose="02010600030101010101" pitchFamily="2" charset="-122"/>
              <a:ea typeface="宋体" panose="02010600030101010101" pitchFamily="2" charset="-122"/>
              <a:cs typeface="Lato Light"/>
              <a:sym typeface="Lato Light"/>
            </a:endParaRPr>
          </a:p>
        </p:txBody>
      </p:sp>
      <p:cxnSp>
        <p:nvCxnSpPr>
          <p:cNvPr id="10" name="肘形连接符 9"/>
          <p:cNvCxnSpPr/>
          <p:nvPr/>
        </p:nvCxnSpPr>
        <p:spPr>
          <a:xfrm rot="5400000" flipV="1">
            <a:off x="274320" y="3291840"/>
            <a:ext cx="2100580" cy="1501775"/>
          </a:xfrm>
          <a:prstGeom prst="bentConnector2">
            <a:avLst/>
          </a:prstGeom>
          <a:solidFill>
            <a:schemeClr val="accent1"/>
          </a:solidFill>
          <a:ln w="19050" cap="flat" cmpd="sng" algn="ctr">
            <a:solidFill>
              <a:srgbClr val="004178"/>
            </a:solidFill>
            <a:prstDash val="solid"/>
            <a:round/>
            <a:headEnd type="none" w="med" len="med"/>
            <a:tailEnd type="oval" w="med" len="med"/>
          </a:ln>
        </p:spPr>
      </p:cxnSp>
      <p:cxnSp>
        <p:nvCxnSpPr>
          <p:cNvPr id="11" name="肘形连接符 10"/>
          <p:cNvCxnSpPr>
            <a:endCxn id="51" idx="3"/>
          </p:cNvCxnSpPr>
          <p:nvPr/>
        </p:nvCxnSpPr>
        <p:spPr>
          <a:xfrm rot="5400000">
            <a:off x="9317355" y="3805555"/>
            <a:ext cx="2914650" cy="1290320"/>
          </a:xfrm>
          <a:prstGeom prst="bentConnector2">
            <a:avLst/>
          </a:prstGeom>
          <a:solidFill>
            <a:schemeClr val="accent1"/>
          </a:solidFill>
          <a:ln w="19050" cap="flat" cmpd="sng" algn="ctr">
            <a:solidFill>
              <a:srgbClr val="004178"/>
            </a:solidFill>
            <a:prstDash val="solid"/>
            <a:round/>
            <a:headEnd type="none" w="med" len="med"/>
            <a:tailEnd type="oval" w="med" len="med"/>
          </a:ln>
        </p:spPr>
      </p:cxnSp>
      <p:sp>
        <p:nvSpPr>
          <p:cNvPr id="12" name="文本框 11"/>
          <p:cNvSpPr txBox="1"/>
          <p:nvPr/>
        </p:nvSpPr>
        <p:spPr>
          <a:xfrm>
            <a:off x="-1495425" y="4580890"/>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120" grpId="0" bldLvl="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4. </a:t>
            </a:r>
            <a:r>
              <a:rPr lang="zh-CN" altLang="en-US" sz="2400" b="1" dirty="0">
                <a:solidFill>
                  <a:srgbClr val="5F5E5C"/>
                </a:solidFill>
                <a:latin typeface="微软雅黑" panose="020B0503020204020204" pitchFamily="34" charset="-122"/>
                <a:ea typeface="微软雅黑" panose="020B0503020204020204" pitchFamily="34" charset="-122"/>
              </a:rPr>
              <a:t>研究热点</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2386" y="4710778"/>
            <a:ext cx="1763688" cy="753220"/>
          </a:xfrm>
          <a:prstGeom prst="rect">
            <a:avLst/>
          </a:prstGeom>
          <a:noFill/>
        </p:spPr>
        <p:txBody>
          <a:bodyPr wrap="square" rtlCol="0">
            <a:spAutoFit/>
          </a:bodyPr>
          <a:lstStyle/>
          <a:p>
            <a:pPr algn="ctr">
              <a:lnSpc>
                <a:spcPct val="125000"/>
              </a:lnSpc>
            </a:pPr>
            <a:r>
              <a:rPr lang="zh-CN" altLang="en-US" sz="1800" b="1" dirty="0">
                <a:latin typeface="微软雅黑" panose="020B0503020204020204" pitchFamily="34" charset="-122"/>
                <a:ea typeface="微软雅黑" panose="020B0503020204020204" pitchFamily="34" charset="-122"/>
              </a:rPr>
              <a:t>安全多方计算</a:t>
            </a:r>
            <a:endParaRPr lang="en-US" altLang="zh-CN" sz="1800" b="1" dirty="0">
              <a:latin typeface="微软雅黑" panose="020B0503020204020204" pitchFamily="34" charset="-122"/>
              <a:ea typeface="微软雅黑" panose="020B0503020204020204" pitchFamily="34" charset="-122"/>
            </a:endParaRPr>
          </a:p>
          <a:p>
            <a:pPr algn="ctr">
              <a:lnSpc>
                <a:spcPct val="125000"/>
              </a:lnSpc>
            </a:pPr>
            <a:r>
              <a:rPr lang="zh-CN" altLang="en-US" sz="1800" b="1" dirty="0">
                <a:latin typeface="微软雅黑" panose="020B0503020204020204" pitchFamily="34" charset="-122"/>
                <a:ea typeface="微软雅黑" panose="020B0503020204020204" pitchFamily="34" charset="-122"/>
              </a:rPr>
              <a:t>安全性比较</a:t>
            </a:r>
            <a:endParaRPr lang="zh-HK" altLang="en-US" sz="1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654724" y="4252275"/>
            <a:ext cx="4524129"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对等</a:t>
            </a:r>
            <a:r>
              <a:rPr lang="zh-CN" altLang="en-US" b="1" dirty="0">
                <a:latin typeface="微软雅黑" panose="020B0503020204020204" pitchFamily="34" charset="-122"/>
                <a:ea typeface="微软雅黑" panose="020B0503020204020204" pitchFamily="34" charset="-122"/>
              </a:rPr>
              <a:t>关系：</a:t>
            </a:r>
            <a:r>
              <a:rPr lang="zh-CN" altLang="en-US" dirty="0">
                <a:latin typeface="微软雅黑" panose="020B0503020204020204" pitchFamily="34" charset="-122"/>
                <a:ea typeface="微软雅黑" panose="020B0503020204020204" pitchFamily="34" charset="-122"/>
              </a:rPr>
              <a:t>标准的安全多方计算通用协议</a:t>
            </a:r>
            <a:endParaRPr lang="zh-HK"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654724" y="5485139"/>
            <a:ext cx="5220032"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不对等</a:t>
            </a:r>
            <a:r>
              <a:rPr lang="zh-CN" altLang="en-US" b="1" dirty="0">
                <a:latin typeface="微软雅黑" panose="020B0503020204020204" pitchFamily="34" charset="-122"/>
                <a:ea typeface="微软雅黑" panose="020B0503020204020204" pitchFamily="34" charset="-122"/>
              </a:rPr>
              <a:t>关系：</a:t>
            </a:r>
            <a:r>
              <a:rPr lang="zh-CN" altLang="en-US" dirty="0">
                <a:latin typeface="微软雅黑" panose="020B0503020204020204" pitchFamily="34" charset="-122"/>
                <a:ea typeface="微软雅黑" panose="020B0503020204020204" pitchFamily="34" charset="-122"/>
              </a:rPr>
              <a:t>服务器辅助的安全多方计算通用协议</a:t>
            </a:r>
            <a:endParaRPr lang="zh-HK"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149981" y="5232601"/>
            <a:ext cx="2503190" cy="874407"/>
          </a:xfrm>
          <a:prstGeom prst="rect">
            <a:avLst/>
          </a:prstGeom>
          <a:noFill/>
          <a:ln>
            <a:solidFill>
              <a:schemeClr val="accent6"/>
            </a:solidFill>
          </a:ln>
        </p:spPr>
        <p:txBody>
          <a:bodyPr wrap="square" rtlCol="0">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效率高，</a:t>
            </a:r>
            <a:r>
              <a:rPr lang="zh-CN" altLang="en-US" sz="1800" dirty="0">
                <a:solidFill>
                  <a:srgbClr val="FF0000"/>
                </a:solidFill>
                <a:latin typeface="微软雅黑" panose="020B0503020204020204" pitchFamily="34" charset="-122"/>
                <a:ea typeface="微软雅黑" panose="020B0503020204020204" pitchFamily="34" charset="-122"/>
              </a:rPr>
              <a:t>安全性低</a:t>
            </a:r>
            <a:endParaRPr lang="en-US" altLang="zh-CN" sz="18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限制参与方之间的合谋</a:t>
            </a:r>
            <a:endParaRPr lang="zh-HK" altLang="en-US" sz="1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149981" y="3951285"/>
            <a:ext cx="2503190" cy="923330"/>
          </a:xfrm>
          <a:prstGeom prst="rect">
            <a:avLst/>
          </a:prstGeom>
          <a:noFill/>
          <a:ln>
            <a:solidFill>
              <a:srgbClr val="004178"/>
            </a:solidFill>
          </a:ln>
        </p:spPr>
        <p:txBody>
          <a:bodyPr wrap="square" rtlCol="0">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效率低，安全性高</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允许参与方之间合谋</a:t>
            </a:r>
            <a:endParaRPr lang="zh-HK" altLang="en-US" sz="1800" dirty="0">
              <a:latin typeface="微软雅黑" panose="020B0503020204020204" pitchFamily="34" charset="-122"/>
              <a:ea typeface="微软雅黑" panose="020B0503020204020204" pitchFamily="34" charset="-122"/>
            </a:endParaRPr>
          </a:p>
        </p:txBody>
      </p:sp>
      <p:sp>
        <p:nvSpPr>
          <p:cNvPr id="1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 研究热点</a:t>
            </a:r>
            <a:endParaRPr lang="zh-CN" altLang="en-US" b="1" dirty="0">
              <a:latin typeface="微软雅黑" panose="020B0503020204020204" pitchFamily="34" charset="-122"/>
              <a:ea typeface="微软雅黑" panose="020B0503020204020204" pitchFamily="34" charset="-122"/>
            </a:endParaRPr>
          </a:p>
        </p:txBody>
      </p:sp>
      <p:sp>
        <p:nvSpPr>
          <p:cNvPr id="21"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a:spLocks noChangeArrowheads="1"/>
          </p:cNvSpPr>
          <p:nvPr/>
        </p:nvSpPr>
        <p:spPr bwMode="auto">
          <a:xfrm>
            <a:off x="772386" y="1034408"/>
            <a:ext cx="1478946"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安全性分析</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400851" y="1551873"/>
            <a:ext cx="11204698" cy="21698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indent="357505"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rPr>
              <a:t>而针对安全性问题，</a:t>
            </a:r>
            <a:r>
              <a:rPr lang="zh-CN" altLang="en-US" sz="1800" dirty="0">
                <a:solidFill>
                  <a:schemeClr val="tx1"/>
                </a:solidFill>
                <a:latin typeface="微软雅黑" panose="020B0503020204020204" pitchFamily="34" charset="-122"/>
                <a:ea typeface="微软雅黑" panose="020B0503020204020204" pitchFamily="34" charset="-122"/>
              </a:rPr>
              <a:t>研究如何提高半诚实和恶意模型下基于不对等关系的安全多方计算通用协议的安全性问题十分重要。我们可以通过</a:t>
            </a:r>
            <a:r>
              <a:rPr lang="zh-CN" altLang="en-US" sz="1800" dirty="0">
                <a:solidFill>
                  <a:srgbClr val="FF0000"/>
                </a:solidFill>
                <a:latin typeface="微软雅黑" panose="020B0503020204020204" pitchFamily="34" charset="-122"/>
                <a:ea typeface="微软雅黑" panose="020B0503020204020204" pitchFamily="34" charset="-122"/>
              </a:rPr>
              <a:t>定义新的安全模型支持不对等参与方之间的合谋</a:t>
            </a:r>
            <a:r>
              <a:rPr lang="zh-CN" altLang="en-US" sz="1800" dirty="0">
                <a:solidFill>
                  <a:schemeClr val="tx1"/>
                </a:solidFill>
                <a:latin typeface="微软雅黑" panose="020B0503020204020204" pitchFamily="34" charset="-122"/>
                <a:ea typeface="微软雅黑" panose="020B0503020204020204" pitchFamily="34" charset="-122"/>
              </a:rPr>
              <a:t>，并以此构造相应的安全多方计算通用协议，从而切实解决具有不对等关系的参与方之间的安全多方计算问题。并通过将其应用于云计算环境，实现在云环境中云服务器与各参与方之间的安全多方计算，</a:t>
            </a:r>
            <a:r>
              <a:rPr lang="zh-CN" altLang="en-US" sz="1800" dirty="0">
                <a:solidFill>
                  <a:srgbClr val="FF0000"/>
                </a:solidFill>
                <a:latin typeface="微软雅黑" panose="020B0503020204020204" pitchFamily="34" charset="-122"/>
                <a:ea typeface="微软雅黑" panose="020B0503020204020204" pitchFamily="34" charset="-122"/>
              </a:rPr>
              <a:t>使得在借助第三方云服务器提升标准安全多方计算协议效率的同时，不降低其所能支持的安全性。</a:t>
            </a:r>
            <a:endParaRPr lang="zh-TW" altLang="zh-HK" sz="1800" dirty="0">
              <a:solidFill>
                <a:srgbClr val="FF0000"/>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rotWithShape="1">
          <a:blip r:embed="rId1"/>
          <a:srcRect r="74361"/>
          <a:stretch>
            <a:fillRect/>
          </a:stretch>
        </p:blipFill>
        <p:spPr>
          <a:xfrm>
            <a:off x="2475851" y="4394948"/>
            <a:ext cx="278234" cy="1316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4. </a:t>
            </a:r>
            <a:r>
              <a:rPr lang="zh-CN" altLang="en-US" sz="2400" b="1" dirty="0">
                <a:solidFill>
                  <a:srgbClr val="5F5E5C"/>
                </a:solidFill>
                <a:latin typeface="微软雅黑" panose="020B0503020204020204" pitchFamily="34" charset="-122"/>
                <a:ea typeface="微软雅黑" panose="020B0503020204020204" pitchFamily="34" charset="-122"/>
              </a:rPr>
              <a:t>研究热点</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44"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5"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6"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 研究热点</a:t>
            </a:r>
            <a:endParaRPr lang="zh-CN" altLang="en-US" b="1" dirty="0">
              <a:latin typeface="微软雅黑" panose="020B0503020204020204" pitchFamily="34" charset="-122"/>
              <a:ea typeface="微软雅黑" panose="020B0503020204020204" pitchFamily="34" charset="-122"/>
            </a:endParaRPr>
          </a:p>
        </p:txBody>
      </p:sp>
      <p:sp>
        <p:nvSpPr>
          <p:cNvPr id="48"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矩形 48"/>
          <p:cNvSpPr>
            <a:spLocks noChangeArrowheads="1"/>
          </p:cNvSpPr>
          <p:nvPr/>
        </p:nvSpPr>
        <p:spPr bwMode="auto">
          <a:xfrm>
            <a:off x="772386" y="1034408"/>
            <a:ext cx="1478946"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安全性分析</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50" name="文本框 49"/>
          <p:cNvSpPr txBox="1"/>
          <p:nvPr/>
        </p:nvSpPr>
        <p:spPr>
          <a:xfrm>
            <a:off x="400851" y="1551873"/>
            <a:ext cx="11204698" cy="5078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indent="357505"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rPr>
              <a:t>下图是半诚实模型下基于不对等关系的安全多方计算通用协议的示意图</a:t>
            </a:r>
            <a:endParaRPr lang="zh-TW" altLang="zh-HK" sz="1800"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527429" y="2132965"/>
            <a:ext cx="7006590" cy="4591050"/>
          </a:xfrm>
          <a:prstGeom prst="rect">
            <a:avLst/>
          </a:prstGeom>
        </p:spPr>
      </p:pic>
      <p:pic>
        <p:nvPicPr>
          <p:cNvPr id="51" name="Picture 5" descr="sara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6884" y="464586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2"/>
          <p:cNvPicPr>
            <a:picLocks noChangeAspect="1"/>
          </p:cNvPicPr>
          <p:nvPr/>
        </p:nvPicPr>
        <p:blipFill>
          <a:blip r:embed="rId3"/>
          <a:stretch>
            <a:fillRect/>
          </a:stretch>
        </p:blipFill>
        <p:spPr>
          <a:xfrm>
            <a:off x="10084564" y="4904677"/>
            <a:ext cx="450215"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1" y="0"/>
            <a:ext cx="4008439" cy="68580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ctr"/>
          <a:lstStyle/>
          <a:p>
            <a:pPr algn="ctr"/>
            <a:endParaRPr lang="zh-CN" altLang="zh-CN">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95" name="TextBox 15"/>
          <p:cNvSpPr>
            <a:spLocks noChangeArrowheads="1"/>
          </p:cNvSpPr>
          <p:nvPr/>
        </p:nvSpPr>
        <p:spPr bwMode="auto">
          <a:xfrm>
            <a:off x="1489075" y="2586038"/>
            <a:ext cx="2374900"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zh-CN" sz="3200">
                <a:solidFill>
                  <a:schemeClr val="bg1"/>
                </a:solidFill>
                <a:latin typeface="微软简中圆" charset="0"/>
                <a:ea typeface="Adobe 宋体 Std L" pitchFamily="18" charset="-122"/>
                <a:sym typeface="微软简中圆" charset="0"/>
              </a:rPr>
              <a:t>Contents Page</a:t>
            </a:r>
            <a:endParaRPr lang="zh-CN" altLang="zh-CN" sz="3200">
              <a:solidFill>
                <a:schemeClr val="bg1"/>
              </a:solidFill>
              <a:latin typeface="微软简中圆" charset="0"/>
              <a:ea typeface="Adobe 宋体 Std L" pitchFamily="18" charset="-122"/>
              <a:sym typeface="微软简中圆" charset="0"/>
            </a:endParaRPr>
          </a:p>
        </p:txBody>
      </p:sp>
      <p:sp>
        <p:nvSpPr>
          <p:cNvPr id="8196" name="文本框 52"/>
          <p:cNvSpPr>
            <a:spLocks noChangeArrowheads="1"/>
          </p:cNvSpPr>
          <p:nvPr/>
        </p:nvSpPr>
        <p:spPr bwMode="auto">
          <a:xfrm>
            <a:off x="1489075" y="1700213"/>
            <a:ext cx="2374900"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spAutoFit/>
          </a:bodyPr>
          <a:lstStyle/>
          <a:p>
            <a:pPr algn="ctr"/>
            <a:r>
              <a:rPr lang="zh-CN" altLang="en-US" sz="5000" b="1" dirty="0">
                <a:solidFill>
                  <a:schemeClr val="bg1"/>
                </a:solidFill>
                <a:ea typeface="微软雅黑" panose="020B0503020204020204" pitchFamily="34" charset="-122"/>
              </a:rPr>
              <a:t>目录页</a:t>
            </a:r>
            <a:endParaRPr lang="zh-CN" altLang="en-US" sz="5000" b="1" dirty="0">
              <a:solidFill>
                <a:schemeClr val="bg1"/>
              </a:solidFill>
              <a:ea typeface="微软雅黑" panose="020B0503020204020204" pitchFamily="34" charset="-122"/>
            </a:endParaRPr>
          </a:p>
        </p:txBody>
      </p:sp>
      <p:grpSp>
        <p:nvGrpSpPr>
          <p:cNvPr id="8" name="组合 7"/>
          <p:cNvGrpSpPr/>
          <p:nvPr/>
        </p:nvGrpSpPr>
        <p:grpSpPr>
          <a:xfrm>
            <a:off x="5029200" y="857147"/>
            <a:ext cx="6832363" cy="5065743"/>
            <a:chOff x="5074411" y="1259236"/>
            <a:chExt cx="6364049" cy="5065743"/>
          </a:xfrm>
        </p:grpSpPr>
        <p:grpSp>
          <p:nvGrpSpPr>
            <p:cNvPr id="2" name="组合 1"/>
            <p:cNvGrpSpPr/>
            <p:nvPr/>
          </p:nvGrpSpPr>
          <p:grpSpPr>
            <a:xfrm>
              <a:off x="5074411" y="1259236"/>
              <a:ext cx="5724525" cy="639763"/>
              <a:chOff x="5087939" y="1259236"/>
              <a:chExt cx="5724525" cy="639763"/>
            </a:xfrm>
          </p:grpSpPr>
          <p:sp>
            <p:nvSpPr>
              <p:cNvPr id="21" name="Rectangle 30"/>
              <p:cNvSpPr>
                <a:spLocks noChangeArrowheads="1"/>
              </p:cNvSpPr>
              <p:nvPr/>
            </p:nvSpPr>
            <p:spPr bwMode="auto">
              <a:xfrm>
                <a:off x="5370514" y="1314799"/>
                <a:ext cx="5441950"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40" name="Group 31"/>
              <p:cNvGrpSpPr/>
              <p:nvPr/>
            </p:nvGrpSpPr>
            <p:grpSpPr bwMode="auto">
              <a:xfrm rot="10800000">
                <a:off x="5087939" y="1259236"/>
                <a:ext cx="690034" cy="639763"/>
                <a:chOff x="0" y="0"/>
                <a:chExt cx="1590" cy="1588"/>
              </a:xfrm>
            </p:grpSpPr>
            <p:grpSp>
              <p:nvGrpSpPr>
                <p:cNvPr id="8243" name="Group 32"/>
                <p:cNvGrpSpPr/>
                <p:nvPr/>
              </p:nvGrpSpPr>
              <p:grpSpPr bwMode="auto">
                <a:xfrm>
                  <a:off x="0" y="0"/>
                  <a:ext cx="1590" cy="1588"/>
                  <a:chOff x="0" y="0"/>
                  <a:chExt cx="1136" cy="1134"/>
                </a:xfrm>
              </p:grpSpPr>
              <p:sp>
                <p:nvSpPr>
                  <p:cNvPr id="2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29" name="Oval 34"/>
                  <p:cNvSpPr>
                    <a:spLocks noChangeArrowheads="1"/>
                  </p:cNvSpPr>
                  <p:nvPr/>
                </p:nvSpPr>
                <p:spPr bwMode="auto">
                  <a:xfrm>
                    <a:off x="64" y="62"/>
                    <a:ext cx="1006"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26" name="未知"/>
                <p:cNvSpPr/>
                <p:nvPr/>
              </p:nvSpPr>
              <p:spPr bwMode="auto">
                <a:xfrm rot="-5400000">
                  <a:off x="389" y="486"/>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27" name="未知"/>
                <p:cNvSpPr/>
                <p:nvPr/>
              </p:nvSpPr>
              <p:spPr bwMode="auto">
                <a:xfrm rot="5400000">
                  <a:off x="586" y="-117"/>
                  <a:ext cx="607" cy="1211"/>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23" name="Rectangle 37"/>
              <p:cNvSpPr>
                <a:spLocks noChangeArrowheads="1"/>
              </p:cNvSpPr>
              <p:nvPr/>
            </p:nvSpPr>
            <p:spPr bwMode="auto">
              <a:xfrm>
                <a:off x="5768669" y="1357661"/>
                <a:ext cx="486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latin typeface="黑体" panose="02010609060101010101" charset="-122"/>
                    <a:ea typeface="黑体" panose="02010609060101010101" charset="-122"/>
                  </a:rPr>
                  <a:t>安全多方计算背景与定义</a:t>
                </a:r>
                <a:endParaRPr lang="zh-CN" altLang="en-US" sz="2100" b="1" kern="0" dirty="0">
                  <a:latin typeface="黑体" panose="02010609060101010101" charset="-122"/>
                  <a:ea typeface="黑体" panose="02010609060101010101" charset="-122"/>
                </a:endParaRPr>
              </a:p>
            </p:txBody>
          </p:sp>
          <p:sp>
            <p:nvSpPr>
              <p:cNvPr id="24" name="Rectangle 38"/>
              <p:cNvSpPr>
                <a:spLocks noChangeArrowheads="1"/>
              </p:cNvSpPr>
              <p:nvPr/>
            </p:nvSpPr>
            <p:spPr bwMode="auto">
              <a:xfrm>
                <a:off x="5199064" y="1348136"/>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chemeClr val="bg1"/>
                    </a:solidFill>
                  </a:rPr>
                  <a:t>1</a:t>
                </a:r>
                <a:endParaRPr lang="en-US" altLang="zh-CN" sz="2100" b="1" kern="0" dirty="0">
                  <a:solidFill>
                    <a:schemeClr val="bg1"/>
                  </a:solidFill>
                </a:endParaRPr>
              </a:p>
            </p:txBody>
          </p:sp>
        </p:grpSp>
        <p:grpSp>
          <p:nvGrpSpPr>
            <p:cNvPr id="4" name="组合 3"/>
            <p:cNvGrpSpPr/>
            <p:nvPr/>
          </p:nvGrpSpPr>
          <p:grpSpPr>
            <a:xfrm>
              <a:off x="5074411" y="3062718"/>
              <a:ext cx="5727700" cy="639762"/>
              <a:chOff x="5083175" y="3130898"/>
              <a:chExt cx="5727700" cy="639762"/>
            </a:xfrm>
          </p:grpSpPr>
          <p:sp>
            <p:nvSpPr>
              <p:cNvPr id="41" name="Rectangle 30"/>
              <p:cNvSpPr>
                <a:spLocks noChangeArrowheads="1"/>
              </p:cNvSpPr>
              <p:nvPr/>
            </p:nvSpPr>
            <p:spPr bwMode="auto">
              <a:xfrm>
                <a:off x="5373688" y="3186460"/>
                <a:ext cx="5437187" cy="539750"/>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endParaRPr lang="zh-CN" altLang="en-US" sz="2100" kern="0">
                  <a:solidFill>
                    <a:sysClr val="windowText" lastClr="000000"/>
                  </a:solidFill>
                  <a:latin typeface="黑体" panose="02010609060101010101" charset="-122"/>
                  <a:ea typeface="黑体" panose="02010609060101010101" charset="-122"/>
                </a:endParaRPr>
              </a:p>
            </p:txBody>
          </p:sp>
          <p:grpSp>
            <p:nvGrpSpPr>
              <p:cNvPr id="8218" name="Group 31"/>
              <p:cNvGrpSpPr/>
              <p:nvPr/>
            </p:nvGrpSpPr>
            <p:grpSpPr bwMode="auto">
              <a:xfrm rot="10800000">
                <a:off x="5083175" y="3130898"/>
                <a:ext cx="689496" cy="639762"/>
                <a:chOff x="0" y="0"/>
                <a:chExt cx="1590" cy="1588"/>
              </a:xfrm>
            </p:grpSpPr>
            <p:grpSp>
              <p:nvGrpSpPr>
                <p:cNvPr id="8221" name="Group 32"/>
                <p:cNvGrpSpPr/>
                <p:nvPr/>
              </p:nvGrpSpPr>
              <p:grpSpPr bwMode="auto">
                <a:xfrm>
                  <a:off x="0" y="0"/>
                  <a:ext cx="1590" cy="1588"/>
                  <a:chOff x="0" y="0"/>
                  <a:chExt cx="1136" cy="1134"/>
                </a:xfrm>
              </p:grpSpPr>
              <p:sp>
                <p:nvSpPr>
                  <p:cNvPr id="48"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49" name="Oval 34"/>
                  <p:cNvSpPr>
                    <a:spLocks noChangeArrowheads="1"/>
                  </p:cNvSpPr>
                  <p:nvPr/>
                </p:nvSpPr>
                <p:spPr bwMode="auto">
                  <a:xfrm>
                    <a:off x="64" y="62"/>
                    <a:ext cx="1010" cy="1010"/>
                  </a:xfrm>
                  <a:prstGeom prst="ellipse">
                    <a:avLst/>
                  </a:prstGeom>
                  <a:gradFill rotWithShape="1">
                    <a:gsLst>
                      <a:gs pos="0">
                        <a:srgbClr val="ED7D31"/>
                      </a:gs>
                      <a:gs pos="100000">
                        <a:srgbClr val="5B9BD5">
                          <a:alpha val="89998"/>
                        </a:srgbClr>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46" name="未知"/>
                <p:cNvSpPr/>
                <p:nvPr/>
              </p:nvSpPr>
              <p:spPr bwMode="auto">
                <a:xfrm rot="-5400000">
                  <a:off x="393"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47" name="未知"/>
                <p:cNvSpPr/>
                <p:nvPr/>
              </p:nvSpPr>
              <p:spPr bwMode="auto">
                <a:xfrm rot="5400000">
                  <a:off x="591" y="-115"/>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43" name="Rectangle 37"/>
              <p:cNvSpPr>
                <a:spLocks noChangeArrowheads="1"/>
              </p:cNvSpPr>
              <p:nvPr/>
            </p:nvSpPr>
            <p:spPr bwMode="auto">
              <a:xfrm>
                <a:off x="5768669" y="3229323"/>
                <a:ext cx="4919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fontAlgn="auto">
                  <a:lnSpc>
                    <a:spcPct val="90000"/>
                  </a:lnSpc>
                  <a:spcBef>
                    <a:spcPts val="0"/>
                  </a:spcBef>
                  <a:spcAft>
                    <a:spcPct val="15000"/>
                  </a:spcAft>
                  <a:defRPr/>
                </a:pPr>
                <a:r>
                  <a:rPr lang="zh-CN" altLang="en-US" sz="2100" b="1" kern="0" dirty="0">
                    <a:solidFill>
                      <a:sysClr val="windowText" lastClr="000000"/>
                    </a:solidFill>
                    <a:latin typeface="黑体" panose="02010609060101010101" charset="-122"/>
                    <a:ea typeface="黑体" panose="02010609060101010101" charset="-122"/>
                  </a:rPr>
                  <a:t>安全多方计算经典算法</a:t>
                </a:r>
                <a:endParaRPr lang="zh-CN" altLang="en-US" sz="2100" b="1" kern="0" dirty="0">
                  <a:solidFill>
                    <a:sysClr val="windowText" lastClr="000000"/>
                  </a:solidFill>
                  <a:latin typeface="黑体" panose="02010609060101010101" charset="-122"/>
                  <a:ea typeface="黑体" panose="02010609060101010101" charset="-122"/>
                </a:endParaRPr>
              </a:p>
            </p:txBody>
          </p:sp>
          <p:sp>
            <p:nvSpPr>
              <p:cNvPr id="44" name="Rectangle 38"/>
              <p:cNvSpPr>
                <a:spLocks noChangeArrowheads="1"/>
              </p:cNvSpPr>
              <p:nvPr/>
            </p:nvSpPr>
            <p:spPr bwMode="auto">
              <a:xfrm>
                <a:off x="5194300" y="321979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3</a:t>
                </a:r>
                <a:endParaRPr lang="en-US" altLang="zh-CN" sz="2100" b="1" kern="0" dirty="0">
                  <a:solidFill>
                    <a:sysClr val="window" lastClr="FFFFFF"/>
                  </a:solidFill>
                </a:endParaRPr>
              </a:p>
            </p:txBody>
          </p:sp>
        </p:grpSp>
        <p:grpSp>
          <p:nvGrpSpPr>
            <p:cNvPr id="5" name="组合 4"/>
            <p:cNvGrpSpPr/>
            <p:nvPr/>
          </p:nvGrpSpPr>
          <p:grpSpPr>
            <a:xfrm>
              <a:off x="5074411" y="3964458"/>
              <a:ext cx="6364049" cy="638176"/>
              <a:chOff x="5078413" y="3996086"/>
              <a:chExt cx="6364049" cy="638176"/>
            </a:xfrm>
          </p:grpSpPr>
          <p:grpSp>
            <p:nvGrpSpPr>
              <p:cNvPr id="8200" name="组合 41"/>
              <p:cNvGrpSpPr/>
              <p:nvPr/>
            </p:nvGrpSpPr>
            <p:grpSpPr bwMode="auto">
              <a:xfrm>
                <a:off x="5078413" y="3996086"/>
                <a:ext cx="5726112" cy="638176"/>
                <a:chOff x="1163638" y="2965451"/>
                <a:chExt cx="6591300" cy="790575"/>
              </a:xfrm>
            </p:grpSpPr>
            <p:sp>
              <p:nvSpPr>
                <p:cNvPr id="3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29" name="Group 22"/>
                <p:cNvGrpSpPr/>
                <p:nvPr/>
              </p:nvGrpSpPr>
              <p:grpSpPr bwMode="auto">
                <a:xfrm rot="10800000">
                  <a:off x="1163638" y="2965451"/>
                  <a:ext cx="793750" cy="790575"/>
                  <a:chOff x="0" y="0"/>
                  <a:chExt cx="1590" cy="1588"/>
                </a:xfrm>
              </p:grpSpPr>
              <p:grpSp>
                <p:nvGrpSpPr>
                  <p:cNvPr id="8232" name="Group 23"/>
                  <p:cNvGrpSpPr/>
                  <p:nvPr/>
                </p:nvGrpSpPr>
                <p:grpSpPr bwMode="auto">
                  <a:xfrm>
                    <a:off x="0" y="0"/>
                    <a:ext cx="1590" cy="1588"/>
                    <a:chOff x="0" y="0"/>
                    <a:chExt cx="1136" cy="1134"/>
                  </a:xfrm>
                </p:grpSpPr>
                <p:sp>
                  <p:nvSpPr>
                    <p:cNvPr id="3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3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3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3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3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3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4</a:t>
                  </a:r>
                  <a:endParaRPr lang="en-US" altLang="zh-CN" sz="2100" b="1" kern="0" dirty="0">
                    <a:solidFill>
                      <a:sysClr val="window" lastClr="FFFFFF"/>
                    </a:solidFill>
                  </a:endParaRPr>
                </a:p>
              </p:txBody>
            </p:sp>
          </p:grpSp>
          <p:sp>
            <p:nvSpPr>
              <p:cNvPr id="8202" name="Rectangle 37"/>
              <p:cNvSpPr>
                <a:spLocks noChangeArrowheads="1"/>
              </p:cNvSpPr>
              <p:nvPr/>
            </p:nvSpPr>
            <p:spPr bwMode="auto">
              <a:xfrm>
                <a:off x="5768669" y="4072441"/>
                <a:ext cx="56737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kern="0" dirty="0">
                    <a:solidFill>
                      <a:sysClr val="windowText" lastClr="000000"/>
                    </a:solidFill>
                    <a:latin typeface="黑体" panose="02010609060101010101" charset="-122"/>
                    <a:ea typeface="黑体" panose="02010609060101010101" charset="-122"/>
                  </a:rPr>
                  <a:t>安全多方计算研究热点</a:t>
                </a:r>
                <a:endParaRPr lang="zh-CN" altLang="en-US" sz="2100" b="1" kern="0" dirty="0">
                  <a:solidFill>
                    <a:sysClr val="windowText" lastClr="000000"/>
                  </a:solidFill>
                  <a:latin typeface="黑体" panose="02010609060101010101" charset="-122"/>
                  <a:ea typeface="黑体" panose="02010609060101010101" charset="-122"/>
                </a:endParaRPr>
              </a:p>
            </p:txBody>
          </p:sp>
        </p:grpSp>
        <p:grpSp>
          <p:nvGrpSpPr>
            <p:cNvPr id="8198" name="组合 41"/>
            <p:cNvGrpSpPr/>
            <p:nvPr/>
          </p:nvGrpSpPr>
          <p:grpSpPr bwMode="auto">
            <a:xfrm>
              <a:off x="5074411" y="2160977"/>
              <a:ext cx="5724525" cy="639763"/>
              <a:chOff x="1163638" y="2965451"/>
              <a:chExt cx="6591300" cy="790575"/>
            </a:xfrm>
          </p:grpSpPr>
          <p:sp>
            <p:nvSpPr>
              <p:cNvPr id="11" name="Rectangle 21"/>
              <p:cNvSpPr>
                <a:spLocks noChangeArrowheads="1"/>
              </p:cNvSpPr>
              <p:nvPr/>
            </p:nvSpPr>
            <p:spPr bwMode="auto">
              <a:xfrm>
                <a:off x="1488999" y="3087078"/>
                <a:ext cx="6260455" cy="666986"/>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marL="285750" lvl="1" indent="-285750" defTabSz="1422400" fontAlgn="auto">
                  <a:lnSpc>
                    <a:spcPct val="90000"/>
                  </a:lnSpc>
                  <a:spcBef>
                    <a:spcPts val="0"/>
                  </a:spcBef>
                  <a:spcAft>
                    <a:spcPct val="15000"/>
                  </a:spcAft>
                  <a:defRPr/>
                </a:pPr>
                <a:r>
                  <a:rPr lang="en-US" altLang="zh-CN" sz="2100" b="1" kern="0" dirty="0">
                    <a:solidFill>
                      <a:sysClr val="windowText" lastClr="000000"/>
                    </a:solidFill>
                    <a:latin typeface="黑体" panose="02010609060101010101" charset="-122"/>
                    <a:ea typeface="黑体" panose="02010609060101010101" charset="-122"/>
                  </a:rPr>
                  <a:t>   </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8251" name="Group 22"/>
              <p:cNvGrpSpPr/>
              <p:nvPr/>
            </p:nvGrpSpPr>
            <p:grpSpPr bwMode="auto">
              <a:xfrm rot="10800000">
                <a:off x="1163638" y="2965451"/>
                <a:ext cx="793750" cy="790575"/>
                <a:chOff x="0" y="0"/>
                <a:chExt cx="1590" cy="1588"/>
              </a:xfrm>
            </p:grpSpPr>
            <p:grpSp>
              <p:nvGrpSpPr>
                <p:cNvPr id="8254" name="Group 23"/>
                <p:cNvGrpSpPr/>
                <p:nvPr/>
              </p:nvGrpSpPr>
              <p:grpSpPr bwMode="auto">
                <a:xfrm>
                  <a:off x="0" y="0"/>
                  <a:ext cx="1590" cy="1588"/>
                  <a:chOff x="0" y="0"/>
                  <a:chExt cx="1136" cy="1134"/>
                </a:xfrm>
              </p:grpSpPr>
              <p:sp>
                <p:nvSpPr>
                  <p:cNvPr id="1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19" name="Oval 25"/>
                  <p:cNvSpPr>
                    <a:spLocks noChangeArrowheads="1"/>
                  </p:cNvSpPr>
                  <p:nvPr/>
                </p:nvSpPr>
                <p:spPr bwMode="auto">
                  <a:xfrm>
                    <a:off x="63"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16" name="未知"/>
                <p:cNvSpPr/>
                <p:nvPr/>
              </p:nvSpPr>
              <p:spPr bwMode="auto">
                <a:xfrm rot="-5400000">
                  <a:off x="390" y="487"/>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17" name="未知"/>
                <p:cNvSpPr/>
                <p:nvPr/>
              </p:nvSpPr>
              <p:spPr bwMode="auto">
                <a:xfrm rot="5400000">
                  <a:off x="587" y="-116"/>
                  <a:ext cx="607"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13" name="Rectangle 28"/>
              <p:cNvSpPr>
                <a:spLocks noChangeArrowheads="1"/>
              </p:cNvSpPr>
              <p:nvPr/>
            </p:nvSpPr>
            <p:spPr bwMode="auto">
              <a:xfrm>
                <a:off x="2161655" y="3087078"/>
                <a:ext cx="5593283"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14" name="Rectangle 29"/>
              <p:cNvSpPr>
                <a:spLocks noChangeArrowheads="1"/>
              </p:cNvSpPr>
              <p:nvPr/>
            </p:nvSpPr>
            <p:spPr bwMode="auto">
              <a:xfrm>
                <a:off x="1291589" y="3075307"/>
                <a:ext cx="553844" cy="5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a:solidFill>
                      <a:sysClr val="window" lastClr="FFFFFF"/>
                    </a:solidFill>
                  </a:rPr>
                  <a:t>2</a:t>
                </a:r>
                <a:endParaRPr lang="en-US" altLang="zh-CN" sz="2100" b="1" kern="0">
                  <a:solidFill>
                    <a:sysClr val="window" lastClr="FFFFFF"/>
                  </a:solidFill>
                </a:endParaRPr>
              </a:p>
            </p:txBody>
          </p:sp>
        </p:grpSp>
        <p:grpSp>
          <p:nvGrpSpPr>
            <p:cNvPr id="6" name="组合 5"/>
            <p:cNvGrpSpPr/>
            <p:nvPr/>
          </p:nvGrpSpPr>
          <p:grpSpPr>
            <a:xfrm>
              <a:off x="5074411" y="4864612"/>
              <a:ext cx="5726112" cy="638176"/>
              <a:chOff x="5074411" y="4864655"/>
              <a:chExt cx="5726112" cy="638176"/>
            </a:xfrm>
          </p:grpSpPr>
          <p:grpSp>
            <p:nvGrpSpPr>
              <p:cNvPr id="50" name="组合 41"/>
              <p:cNvGrpSpPr/>
              <p:nvPr/>
            </p:nvGrpSpPr>
            <p:grpSpPr bwMode="auto">
              <a:xfrm>
                <a:off x="5074411" y="4864655"/>
                <a:ext cx="5726112" cy="638176"/>
                <a:chOff x="1163638" y="2965451"/>
                <a:chExt cx="6591300" cy="790575"/>
              </a:xfrm>
            </p:grpSpPr>
            <p:sp>
              <p:nvSpPr>
                <p:cNvPr id="51" name="Rectangle 21"/>
                <p:cNvSpPr>
                  <a:spLocks noChangeArrowheads="1"/>
                </p:cNvSpPr>
                <p:nvPr/>
              </p:nvSpPr>
              <p:spPr bwMode="auto">
                <a:xfrm>
                  <a:off x="1488909" y="3034283"/>
                  <a:ext cx="6260548" cy="666678"/>
                </a:xfrm>
                <a:prstGeom prst="rect">
                  <a:avLst/>
                </a:prstGeom>
                <a:gradFill rotWithShape="1">
                  <a:gsLst>
                    <a:gs pos="0">
                      <a:srgbClr val="F1F1F1"/>
                    </a:gs>
                    <a:gs pos="100000">
                      <a:srgbClr val="B2B2B2"/>
                    </a:gs>
                  </a:gsLst>
                  <a:lin ang="0" scaled="1"/>
                </a:gradFill>
                <a:ln w="9525">
                  <a:solidFill>
                    <a:srgbClr val="E7E6E6"/>
                  </a:solidFill>
                  <a:miter lim="800000"/>
                </a:ln>
              </p:spPr>
              <p:txBody>
                <a:bodyPr wrap="none" anchor="ctr"/>
                <a:lstStyle/>
                <a:p>
                  <a:pPr fontAlgn="auto">
                    <a:spcBef>
                      <a:spcPts val="0"/>
                    </a:spcBef>
                    <a:spcAft>
                      <a:spcPts val="0"/>
                    </a:spcAft>
                    <a:defRPr/>
                  </a:pPr>
                  <a:r>
                    <a:rPr lang="en-US" altLang="zh-CN" sz="2100" b="1" kern="0" dirty="0">
                      <a:solidFill>
                        <a:sysClr val="windowText" lastClr="000000"/>
                      </a:solidFill>
                      <a:latin typeface="黑体" panose="02010609060101010101" charset="-122"/>
                      <a:ea typeface="黑体" panose="02010609060101010101" charset="-122"/>
                    </a:rPr>
                    <a:t>7</a:t>
                  </a:r>
                  <a:r>
                    <a:rPr lang="zh-CN" altLang="en-US" sz="2100" b="1" kern="0" dirty="0">
                      <a:solidFill>
                        <a:sysClr val="windowText" lastClr="000000"/>
                      </a:solidFill>
                      <a:latin typeface="黑体" panose="02010609060101010101" charset="-122"/>
                      <a:ea typeface="黑体" panose="02010609060101010101" charset="-122"/>
                    </a:rPr>
                    <a:t> </a:t>
                  </a:r>
                  <a:endParaRPr lang="zh-CN" altLang="en-US" sz="2100" b="1" kern="0" dirty="0">
                    <a:solidFill>
                      <a:sysClr val="windowText" lastClr="000000"/>
                    </a:solidFill>
                    <a:latin typeface="黑体" panose="02010609060101010101" charset="-122"/>
                    <a:ea typeface="黑体" panose="02010609060101010101" charset="-122"/>
                  </a:endParaRPr>
                </a:p>
              </p:txBody>
            </p:sp>
            <p:grpSp>
              <p:nvGrpSpPr>
                <p:cNvPr id="52" name="Group 22"/>
                <p:cNvGrpSpPr/>
                <p:nvPr/>
              </p:nvGrpSpPr>
              <p:grpSpPr bwMode="auto">
                <a:xfrm rot="10800000">
                  <a:off x="1163638" y="2965451"/>
                  <a:ext cx="793750" cy="790575"/>
                  <a:chOff x="0" y="0"/>
                  <a:chExt cx="1590" cy="1588"/>
                </a:xfrm>
              </p:grpSpPr>
              <p:grpSp>
                <p:nvGrpSpPr>
                  <p:cNvPr id="55" name="Group 23"/>
                  <p:cNvGrpSpPr/>
                  <p:nvPr/>
                </p:nvGrpSpPr>
                <p:grpSpPr bwMode="auto">
                  <a:xfrm>
                    <a:off x="0" y="0"/>
                    <a:ext cx="1590" cy="1588"/>
                    <a:chOff x="0" y="0"/>
                    <a:chExt cx="1136" cy="1134"/>
                  </a:xfrm>
                </p:grpSpPr>
                <p:sp>
                  <p:nvSpPr>
                    <p:cNvPr id="58"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ln>
                    <a:effectLst/>
                  </p:spPr>
                  <p:txBody>
                    <a:bodyPr wrap="none" anchor="ctr"/>
                    <a:lstStyle/>
                    <a:p>
                      <a:pPr fontAlgn="auto">
                        <a:spcBef>
                          <a:spcPts val="0"/>
                        </a:spcBef>
                        <a:spcAft>
                          <a:spcPts val="0"/>
                        </a:spcAft>
                        <a:defRPr/>
                      </a:pPr>
                      <a:endParaRPr lang="zh-CN" altLang="en-US" sz="2100" kern="0">
                        <a:solidFill>
                          <a:sysClr val="windowText" lastClr="000000"/>
                        </a:solidFill>
                      </a:endParaRPr>
                    </a:p>
                  </p:txBody>
                </p:sp>
                <p:sp>
                  <p:nvSpPr>
                    <p:cNvPr id="59" name="Oval 25"/>
                    <p:cNvSpPr>
                      <a:spLocks noChangeArrowheads="1"/>
                    </p:cNvSpPr>
                    <p:nvPr/>
                  </p:nvSpPr>
                  <p:spPr bwMode="auto">
                    <a:xfrm>
                      <a:off x="64" y="62"/>
                      <a:ext cx="1010" cy="1010"/>
                    </a:xfrm>
                    <a:prstGeom prst="ellipse">
                      <a:avLst/>
                    </a:prstGeom>
                    <a:gradFill rotWithShape="1">
                      <a:gsLst>
                        <a:gs pos="0">
                          <a:srgbClr val="5B9BD5">
                            <a:alpha val="89998"/>
                          </a:srgbClr>
                        </a:gs>
                        <a:gs pos="100000">
                          <a:srgbClr val="ED7D31"/>
                        </a:gs>
                      </a:gsLst>
                      <a:lin ang="2700000" scaled="1"/>
                    </a:gradFill>
                    <a:ln w="9525">
                      <a:solidFill>
                        <a:srgbClr val="E7E6E6"/>
                      </a:solidFill>
                      <a:round/>
                    </a:ln>
                  </p:spPr>
                  <p:txBody>
                    <a:bodyPr wrap="none" anchor="ctr"/>
                    <a:lstStyle/>
                    <a:p>
                      <a:pPr fontAlgn="auto">
                        <a:spcBef>
                          <a:spcPts val="0"/>
                        </a:spcBef>
                        <a:spcAft>
                          <a:spcPts val="0"/>
                        </a:spcAft>
                        <a:defRPr/>
                      </a:pPr>
                      <a:endParaRPr lang="zh-CN" altLang="en-US" sz="2100" kern="0">
                        <a:solidFill>
                          <a:sysClr val="windowText" lastClr="000000"/>
                        </a:solidFill>
                      </a:endParaRPr>
                    </a:p>
                  </p:txBody>
                </p:sp>
              </p:grpSp>
              <p:sp>
                <p:nvSpPr>
                  <p:cNvPr id="56" name="未知"/>
                  <p:cNvSpPr/>
                  <p:nvPr/>
                </p:nvSpPr>
                <p:spPr bwMode="auto">
                  <a:xfrm rot="-5400000">
                    <a:off x="393" y="490"/>
                    <a:ext cx="608"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57" name="未知"/>
                  <p:cNvSpPr/>
                  <p:nvPr/>
                </p:nvSpPr>
                <p:spPr bwMode="auto">
                  <a:xfrm rot="5400000">
                    <a:off x="592" y="-108"/>
                    <a:ext cx="604" cy="1208"/>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grpSp>
            <p:sp>
              <p:nvSpPr>
                <p:cNvPr id="53" name="Rectangle 28"/>
                <p:cNvSpPr>
                  <a:spLocks noChangeArrowheads="1"/>
                </p:cNvSpPr>
                <p:nvPr/>
              </p:nvSpPr>
              <p:spPr bwMode="auto">
                <a:xfrm>
                  <a:off x="2161379" y="3087380"/>
                  <a:ext cx="5593559" cy="5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100" b="1" kern="0">
                    <a:solidFill>
                      <a:sysClr val="windowText" lastClr="000000"/>
                    </a:solidFill>
                    <a:latin typeface="黑体" panose="02010609060101010101" charset="-122"/>
                    <a:ea typeface="黑体" panose="02010609060101010101" charset="-122"/>
                  </a:endParaRPr>
                </a:p>
              </p:txBody>
            </p:sp>
            <p:sp>
              <p:nvSpPr>
                <p:cNvPr id="54"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5</a:t>
                  </a:r>
                  <a:endParaRPr lang="en-US" altLang="zh-CN" sz="2100" b="1" kern="0" dirty="0">
                    <a:solidFill>
                      <a:sysClr val="window" lastClr="FFFFFF"/>
                    </a:solidFill>
                  </a:endParaRPr>
                </a:p>
              </p:txBody>
            </p:sp>
          </p:grpSp>
          <p:sp>
            <p:nvSpPr>
              <p:cNvPr id="60" name="Rectangle 37"/>
              <p:cNvSpPr>
                <a:spLocks noChangeArrowheads="1"/>
              </p:cNvSpPr>
              <p:nvPr/>
            </p:nvSpPr>
            <p:spPr bwMode="auto">
              <a:xfrm>
                <a:off x="5768669" y="4941011"/>
                <a:ext cx="485775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marL="285750" lvl="1" indent="-285750" defTabSz="1422400">
                  <a:lnSpc>
                    <a:spcPct val="90000"/>
                  </a:lnSpc>
                  <a:spcAft>
                    <a:spcPct val="15000"/>
                  </a:spcAft>
                </a:pPr>
                <a:r>
                  <a:rPr lang="zh-CN" altLang="en-US" sz="2100" b="1" dirty="0">
                    <a:solidFill>
                      <a:schemeClr val="tx2">
                        <a:lumMod val="60000"/>
                        <a:lumOff val="40000"/>
                      </a:schemeClr>
                    </a:solidFill>
                    <a:latin typeface="黑体" panose="02010609060101010101" charset="-122"/>
                    <a:ea typeface="黑体" panose="02010609060101010101" charset="-122"/>
                  </a:rPr>
                  <a:t>安全多方计算应用</a:t>
                </a:r>
                <a:endParaRPr lang="zh-CN" altLang="en-US" sz="2100" b="1" dirty="0">
                  <a:solidFill>
                    <a:schemeClr val="tx2">
                      <a:lumMod val="60000"/>
                      <a:lumOff val="40000"/>
                    </a:schemeClr>
                  </a:solidFill>
                  <a:latin typeface="黑体" panose="02010609060101010101" charset="-122"/>
                  <a:ea typeface="黑体" panose="02010609060101010101" charset="-122"/>
                </a:endParaRPr>
              </a:p>
            </p:txBody>
          </p:sp>
        </p:grpSp>
        <p:grpSp>
          <p:nvGrpSpPr>
            <p:cNvPr id="72" name="组合 41"/>
            <p:cNvGrpSpPr/>
            <p:nvPr/>
          </p:nvGrpSpPr>
          <p:grpSpPr bwMode="auto">
            <a:xfrm>
              <a:off x="5114312" y="5853667"/>
              <a:ext cx="553825" cy="471312"/>
              <a:chOff x="1209567" y="3075581"/>
              <a:chExt cx="637505" cy="583863"/>
            </a:xfrm>
          </p:grpSpPr>
          <p:sp>
            <p:nvSpPr>
              <p:cNvPr id="79" name="未知"/>
              <p:cNvSpPr/>
              <p:nvPr/>
            </p:nvSpPr>
            <p:spPr bwMode="auto">
              <a:xfrm rot="16200000">
                <a:off x="1360743" y="3207571"/>
                <a:ext cx="300697" cy="60305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ctr"/>
              <a:lstStyle/>
              <a:p>
                <a:pPr fontAlgn="auto">
                  <a:spcBef>
                    <a:spcPts val="0"/>
                  </a:spcBef>
                  <a:spcAft>
                    <a:spcPts val="0"/>
                  </a:spcAft>
                  <a:defRPr/>
                </a:pPr>
                <a:endParaRPr lang="zh-CN" altLang="en-US" sz="2100" kern="0">
                  <a:solidFill>
                    <a:sysClr val="windowText" lastClr="000000"/>
                  </a:solidFill>
                </a:endParaRPr>
              </a:p>
            </p:txBody>
          </p:sp>
          <p:sp>
            <p:nvSpPr>
              <p:cNvPr id="76" name="Rectangle 29"/>
              <p:cNvSpPr>
                <a:spLocks noChangeArrowheads="1"/>
              </p:cNvSpPr>
              <p:nvPr/>
            </p:nvSpPr>
            <p:spPr bwMode="auto">
              <a:xfrm>
                <a:off x="1291553" y="3075581"/>
                <a:ext cx="555519" cy="5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r>
                  <a:rPr lang="en-US" altLang="zh-CN" sz="2100" b="1" kern="0" dirty="0">
                    <a:solidFill>
                      <a:sysClr val="window" lastClr="FFFFFF"/>
                    </a:solidFill>
                  </a:rPr>
                  <a:t>6</a:t>
                </a:r>
                <a:endParaRPr lang="en-US" altLang="zh-CN" sz="2100" b="1" kern="0" dirty="0">
                  <a:solidFill>
                    <a:sysClr val="window" lastClr="FFFFFF"/>
                  </a:solidFill>
                </a:endParaRPr>
              </a:p>
            </p:txBody>
          </p:sp>
        </p:grpSp>
      </p:grpSp>
      <p:sp>
        <p:nvSpPr>
          <p:cNvPr id="10" name="矩形 9"/>
          <p:cNvSpPr/>
          <p:nvPr/>
        </p:nvSpPr>
        <p:spPr>
          <a:xfrm>
            <a:off x="5776847" y="1922434"/>
            <a:ext cx="2862580" cy="737235"/>
          </a:xfrm>
          <a:prstGeom prst="rect">
            <a:avLst/>
          </a:prstGeom>
        </p:spPr>
        <p:txBody>
          <a:bodyPr wrap="none">
            <a:spAutoFit/>
          </a:bodyPr>
          <a:lstStyle/>
          <a:p>
            <a:r>
              <a:rPr lang="zh-CN" altLang="en-US" sz="2100" b="1" kern="0" dirty="0">
                <a:solidFill>
                  <a:sysClr val="windowText" lastClr="000000"/>
                </a:solidFill>
                <a:latin typeface="黑体" panose="02010609060101010101" charset="-122"/>
                <a:ea typeface="黑体" panose="02010609060101010101" charset="-122"/>
              </a:rPr>
              <a:t>安全多方计算研究进展</a:t>
            </a:r>
            <a:endParaRPr lang="zh-CN" altLang="en-US" sz="2100" b="1" kern="0" dirty="0">
              <a:solidFill>
                <a:sysClr val="windowText" lastClr="000000"/>
              </a:solidFill>
              <a:latin typeface="黑体" panose="02010609060101010101" charset="-122"/>
              <a:ea typeface="黑体" panose="02010609060101010101" charset="-122"/>
            </a:endParaRPr>
          </a:p>
          <a:p>
            <a:endParaRPr lang="zh-CN" altLang="en-US" sz="2100" dirty="0"/>
          </a:p>
        </p:txBody>
      </p:sp>
    </p:spTree>
  </p:cSld>
  <p:clrMapOvr>
    <a:masterClrMapping/>
  </p:clrMapOvr>
  <mc:AlternateContent xmlns:mc="http://schemas.openxmlformats.org/markup-compatibility/2006">
    <mc:Choice xmlns:p14="http://schemas.microsoft.com/office/powerpoint/2010/main" Requires="p14">
      <p:transition p14:dur="0" advTm="3325"/>
    </mc:Choice>
    <mc:Fallback>
      <p:transition advTm="332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5.1 </a:t>
            </a:r>
            <a:r>
              <a:rPr lang="zh-CN" altLang="en-US" sz="2400" b="1" dirty="0">
                <a:solidFill>
                  <a:srgbClr val="5F5E5C"/>
                </a:solidFill>
                <a:latin typeface="微软雅黑" panose="020B0503020204020204" pitchFamily="34" charset="-122"/>
                <a:ea typeface="微软雅黑" panose="020B0503020204020204" pitchFamily="34" charset="-122"/>
              </a:rPr>
              <a:t>隐私保护数据挖掘</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4" name="Text Box 7"/>
          <p:cNvSpPr txBox="1">
            <a:spLocks noChangeArrowheads="1"/>
          </p:cNvSpPr>
          <p:nvPr/>
        </p:nvSpPr>
        <p:spPr bwMode="auto">
          <a:xfrm>
            <a:off x="2293173" y="4619226"/>
            <a:ext cx="6784471" cy="368300"/>
          </a:xfrm>
          <a:prstGeom prst="rect">
            <a:avLst/>
          </a:prstGeom>
          <a:noFill/>
          <a:ln w="9525">
            <a:noFill/>
            <a:miter lim="800000"/>
          </a:ln>
        </p:spPr>
        <p:txBody>
          <a:bodyPr wrap="square">
            <a:spAutoFit/>
          </a:bodyPr>
          <a:lstStyle/>
          <a:p>
            <a:pPr>
              <a:spcBef>
                <a:spcPct val="500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医院</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不想分享</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他们的病人记录，比如吸毒案例、新生儿性别等等</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7"/>
          <p:cNvSpPr txBox="1">
            <a:spLocks noChangeArrowheads="1"/>
          </p:cNvSpPr>
          <p:nvPr/>
        </p:nvSpPr>
        <p:spPr bwMode="auto">
          <a:xfrm>
            <a:off x="2293174" y="5139273"/>
            <a:ext cx="6646940" cy="369332"/>
          </a:xfrm>
          <a:prstGeom prst="rect">
            <a:avLst/>
          </a:prstGeom>
          <a:noFill/>
          <a:ln w="9525">
            <a:noFill/>
            <a:miter lim="800000"/>
          </a:ln>
        </p:spPr>
        <p:txBody>
          <a:bodyPr wrap="square">
            <a:spAutoFit/>
          </a:bodyPr>
          <a:lstStyle/>
          <a:p>
            <a:pPr>
              <a:spcBef>
                <a:spcPct val="500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但是想要对联合数据进行数据挖掘、分析，以进行医学研究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Picture 2"/>
          <p:cNvPicPr>
            <a:picLocks noChangeAspect="1" noChangeArrowheads="1"/>
          </p:cNvPicPr>
          <p:nvPr/>
        </p:nvPicPr>
        <p:blipFill>
          <a:blip r:embed="rId1" cstate="print"/>
          <a:srcRect/>
          <a:stretch>
            <a:fillRect/>
          </a:stretch>
        </p:blipFill>
        <p:spPr bwMode="auto">
          <a:xfrm>
            <a:off x="2527935" y="3626485"/>
            <a:ext cx="839470" cy="585470"/>
          </a:xfrm>
          <a:prstGeom prst="rect">
            <a:avLst/>
          </a:prstGeom>
          <a:noFill/>
          <a:ln w="9525">
            <a:noFill/>
            <a:miter lim="800000"/>
            <a:headEnd/>
            <a:tailEnd/>
          </a:ln>
        </p:spPr>
      </p:pic>
      <p:pic>
        <p:nvPicPr>
          <p:cNvPr id="7" name="Picture 2"/>
          <p:cNvPicPr>
            <a:picLocks noChangeAspect="1" noChangeArrowheads="1"/>
          </p:cNvPicPr>
          <p:nvPr/>
        </p:nvPicPr>
        <p:blipFill>
          <a:blip r:embed="rId1" cstate="print"/>
          <a:srcRect/>
          <a:stretch>
            <a:fillRect/>
          </a:stretch>
        </p:blipFill>
        <p:spPr bwMode="auto">
          <a:xfrm>
            <a:off x="5257165" y="3562350"/>
            <a:ext cx="839470" cy="649605"/>
          </a:xfrm>
          <a:prstGeom prst="rect">
            <a:avLst/>
          </a:prstGeom>
          <a:noFill/>
          <a:ln w="9525">
            <a:noFill/>
            <a:miter lim="800000"/>
            <a:headEnd/>
            <a:tailEnd/>
          </a:ln>
        </p:spPr>
      </p:pic>
      <p:pic>
        <p:nvPicPr>
          <p:cNvPr id="8" name="Picture 2"/>
          <p:cNvPicPr>
            <a:picLocks noChangeAspect="1"/>
          </p:cNvPicPr>
          <p:nvPr/>
        </p:nvPicPr>
        <p:blipFill>
          <a:blip r:embed="rId2">
            <a:clrChange>
              <a:clrFrom>
                <a:srgbClr val="FFFFFF"/>
              </a:clrFrom>
              <a:clrTo>
                <a:srgbClr val="FFFFFF">
                  <a:alpha val="0"/>
                </a:srgbClr>
              </a:clrTo>
            </a:clrChange>
          </a:blip>
          <a:stretch>
            <a:fillRect/>
          </a:stretch>
        </p:blipFill>
        <p:spPr>
          <a:xfrm>
            <a:off x="2320925" y="1964055"/>
            <a:ext cx="1301750" cy="1464945"/>
          </a:xfrm>
          <a:prstGeom prst="rect">
            <a:avLst/>
          </a:prstGeom>
        </p:spPr>
      </p:pic>
      <p:pic>
        <p:nvPicPr>
          <p:cNvPr id="9" name="Picture 3"/>
          <p:cNvPicPr>
            <a:picLocks noChangeAspect="1"/>
          </p:cNvPicPr>
          <p:nvPr/>
        </p:nvPicPr>
        <p:blipFill>
          <a:blip r:embed="rId3">
            <a:clrChange>
              <a:clrFrom>
                <a:srgbClr val="FFFFFF"/>
              </a:clrFrom>
              <a:clrTo>
                <a:srgbClr val="FFFFFF">
                  <a:alpha val="0"/>
                </a:srgbClr>
              </a:clrTo>
            </a:clrChange>
          </a:blip>
          <a:stretch>
            <a:fillRect/>
          </a:stretch>
        </p:blipFill>
        <p:spPr>
          <a:xfrm>
            <a:off x="5082540" y="2019935"/>
            <a:ext cx="1214120" cy="1277620"/>
          </a:xfrm>
          <a:prstGeom prst="rect">
            <a:avLst/>
          </a:prstGeom>
        </p:spPr>
      </p:pic>
      <p:pic>
        <p:nvPicPr>
          <p:cNvPr id="10" name="Picture 4"/>
          <p:cNvPicPr>
            <a:picLocks noChangeAspect="1"/>
          </p:cNvPicPr>
          <p:nvPr/>
        </p:nvPicPr>
        <p:blipFill>
          <a:blip r:embed="rId4">
            <a:clrChange>
              <a:clrFrom>
                <a:srgbClr val="FFFFFF"/>
              </a:clrFrom>
              <a:clrTo>
                <a:srgbClr val="FFFFFF">
                  <a:alpha val="0"/>
                </a:srgbClr>
              </a:clrTo>
            </a:clrChange>
          </a:blip>
          <a:stretch>
            <a:fillRect/>
          </a:stretch>
        </p:blipFill>
        <p:spPr>
          <a:xfrm>
            <a:off x="8028305" y="2100580"/>
            <a:ext cx="1280160" cy="1277620"/>
          </a:xfrm>
          <a:prstGeom prst="rect">
            <a:avLst/>
          </a:prstGeom>
        </p:spPr>
      </p:pic>
      <p:pic>
        <p:nvPicPr>
          <p:cNvPr id="11" name="Picture 2"/>
          <p:cNvPicPr>
            <a:picLocks noChangeAspect="1" noChangeArrowheads="1"/>
          </p:cNvPicPr>
          <p:nvPr/>
        </p:nvPicPr>
        <p:blipFill>
          <a:blip r:embed="rId1" cstate="print"/>
          <a:srcRect/>
          <a:stretch>
            <a:fillRect/>
          </a:stretch>
        </p:blipFill>
        <p:spPr bwMode="auto">
          <a:xfrm>
            <a:off x="8237220" y="3591560"/>
            <a:ext cx="839470" cy="649605"/>
          </a:xfrm>
          <a:prstGeom prst="rect">
            <a:avLst/>
          </a:prstGeom>
          <a:noFill/>
          <a:ln w="9525">
            <a:noFill/>
            <a:miter lim="800000"/>
            <a:headEnd/>
            <a:tailEnd/>
          </a:ln>
        </p:spPr>
      </p:pic>
      <p:sp>
        <p:nvSpPr>
          <p:cNvPr id="12"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TextBox 8"/>
          <p:cNvSpPr>
            <a:spLocks noChangeArrowheads="1"/>
          </p:cNvSpPr>
          <p:nvPr/>
        </p:nvSpPr>
        <p:spPr bwMode="auto">
          <a:xfrm>
            <a:off x="11284338" y="273628"/>
            <a:ext cx="989829"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应用</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772386" y="1034408"/>
            <a:ext cx="2291646"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隐私保护数据挖掘</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5.2 </a:t>
            </a:r>
            <a:r>
              <a:rPr lang="zh-CN" altLang="en-US" sz="2400" b="1" dirty="0">
                <a:solidFill>
                  <a:srgbClr val="5F5E5C"/>
                </a:solidFill>
                <a:latin typeface="微软雅黑" panose="020B0503020204020204" pitchFamily="34" charset="-122"/>
                <a:ea typeface="微软雅黑" panose="020B0503020204020204" pitchFamily="34" charset="-122"/>
              </a:rPr>
              <a:t>隐私保护机器学习</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9" name="文本框 13"/>
          <p:cNvSpPr txBox="1">
            <a:spLocks noChangeArrowheads="1"/>
          </p:cNvSpPr>
          <p:nvPr/>
        </p:nvSpPr>
        <p:spPr bwMode="auto">
          <a:xfrm>
            <a:off x="2156766" y="4201814"/>
            <a:ext cx="904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银行</a:t>
            </a:r>
            <a:r>
              <a:rPr lang="en-US" altLang="zh-CN" sz="1600">
                <a:latin typeface="微软雅黑" panose="020B0503020204020204" pitchFamily="34" charset="-122"/>
                <a:ea typeface="微软雅黑" panose="020B0503020204020204" pitchFamily="34" charset="-122"/>
              </a:rPr>
              <a:t>A</a:t>
            </a:r>
            <a:endParaRPr lang="zh-CN" altLang="en-US" sz="1600">
              <a:latin typeface="微软雅黑" panose="020B0503020204020204" pitchFamily="34" charset="-122"/>
              <a:ea typeface="微软雅黑" panose="020B0503020204020204" pitchFamily="34" charset="-122"/>
            </a:endParaRPr>
          </a:p>
        </p:txBody>
      </p:sp>
      <p:sp>
        <p:nvSpPr>
          <p:cNvPr id="10" name="文本框 9"/>
          <p:cNvSpPr txBox="1">
            <a:spLocks noChangeArrowheads="1"/>
          </p:cNvSpPr>
          <p:nvPr/>
        </p:nvSpPr>
        <p:spPr bwMode="auto">
          <a:xfrm>
            <a:off x="5247628" y="4201814"/>
            <a:ext cx="904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银行</a:t>
            </a:r>
            <a:r>
              <a:rPr lang="en-US" altLang="zh-CN" sz="1600" dirty="0">
                <a:latin typeface="微软雅黑" panose="020B0503020204020204" pitchFamily="34" charset="-122"/>
                <a:ea typeface="微软雅黑" panose="020B0503020204020204" pitchFamily="34" charset="-122"/>
              </a:rPr>
              <a:t>B</a:t>
            </a:r>
            <a:endParaRPr lang="zh-CN" altLang="en-US" sz="1600" dirty="0">
              <a:latin typeface="微软雅黑" panose="020B0503020204020204" pitchFamily="34" charset="-122"/>
              <a:ea typeface="微软雅黑" panose="020B0503020204020204" pitchFamily="34" charset="-122"/>
            </a:endParaRPr>
          </a:p>
        </p:txBody>
      </p:sp>
      <p:sp>
        <p:nvSpPr>
          <p:cNvPr id="11" name="文本框 13"/>
          <p:cNvSpPr txBox="1">
            <a:spLocks noChangeArrowheads="1"/>
          </p:cNvSpPr>
          <p:nvPr/>
        </p:nvSpPr>
        <p:spPr bwMode="auto">
          <a:xfrm>
            <a:off x="358682" y="4194405"/>
            <a:ext cx="1144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数据库</a:t>
            </a:r>
            <a:r>
              <a:rPr lang="en-US" altLang="zh-CN" sz="1600" dirty="0">
                <a:latin typeface="微软雅黑" panose="020B0503020204020204" pitchFamily="34" charset="-122"/>
                <a:ea typeface="微软雅黑" panose="020B0503020204020204" pitchFamily="34" charset="-122"/>
              </a:rPr>
              <a:t>A</a:t>
            </a:r>
            <a:endParaRPr lang="zh-CN" altLang="en-US" sz="1600" dirty="0">
              <a:latin typeface="微软雅黑" panose="020B0503020204020204" pitchFamily="34" charset="-122"/>
              <a:ea typeface="微软雅黑" panose="020B0503020204020204" pitchFamily="34" charset="-122"/>
            </a:endParaRPr>
          </a:p>
        </p:txBody>
      </p:sp>
      <p:sp>
        <p:nvSpPr>
          <p:cNvPr id="12" name="文本框 13"/>
          <p:cNvSpPr txBox="1">
            <a:spLocks noChangeArrowheads="1"/>
          </p:cNvSpPr>
          <p:nvPr/>
        </p:nvSpPr>
        <p:spPr bwMode="auto">
          <a:xfrm>
            <a:off x="6776333" y="42241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数据库</a:t>
            </a:r>
            <a:r>
              <a:rPr lang="en-US" altLang="zh-CN" sz="1600" dirty="0">
                <a:latin typeface="微软雅黑" panose="020B0503020204020204" pitchFamily="34" charset="-122"/>
                <a:ea typeface="微软雅黑" panose="020B0503020204020204" pitchFamily="34" charset="-122"/>
              </a:rPr>
              <a:t>B</a:t>
            </a:r>
            <a:endParaRPr lang="zh-CN" altLang="en-US" sz="1600" dirty="0">
              <a:latin typeface="微软雅黑" panose="020B0503020204020204" pitchFamily="34" charset="-122"/>
              <a:ea typeface="微软雅黑" panose="020B0503020204020204" pitchFamily="34" charset="-122"/>
            </a:endParaRPr>
          </a:p>
        </p:txBody>
      </p:sp>
      <p:sp>
        <p:nvSpPr>
          <p:cNvPr id="13" name="文本框 13"/>
          <p:cNvSpPr txBox="1">
            <a:spLocks noChangeArrowheads="1"/>
          </p:cNvSpPr>
          <p:nvPr/>
        </p:nvSpPr>
        <p:spPr bwMode="auto">
          <a:xfrm>
            <a:off x="3497197" y="3870471"/>
            <a:ext cx="1779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安全多方计算</a:t>
            </a:r>
            <a:endParaRPr lang="zh-CN" altLang="en-US" sz="1600" dirty="0">
              <a:latin typeface="微软雅黑" panose="020B0503020204020204" pitchFamily="34" charset="-122"/>
              <a:ea typeface="微软雅黑" panose="020B0503020204020204" pitchFamily="34" charset="-122"/>
            </a:endParaRPr>
          </a:p>
        </p:txBody>
      </p:sp>
      <p:sp>
        <p:nvSpPr>
          <p:cNvPr id="14" name="文本框 7171"/>
          <p:cNvSpPr txBox="1">
            <a:spLocks noChangeArrowheads="1"/>
          </p:cNvSpPr>
          <p:nvPr/>
        </p:nvSpPr>
        <p:spPr bwMode="auto">
          <a:xfrm>
            <a:off x="3725469" y="1962157"/>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dirty="0">
                <a:latin typeface="微软雅黑" panose="020B0503020204020204" pitchFamily="34" charset="-122"/>
                <a:ea typeface="微软雅黑" panose="020B0503020204020204" pitchFamily="34" charset="-122"/>
              </a:rPr>
              <a:t>因特网</a:t>
            </a:r>
            <a:endParaRPr lang="zh-CN" altLang="en-US" sz="1600" dirty="0">
              <a:latin typeface="微软雅黑" panose="020B0503020204020204" pitchFamily="34" charset="-122"/>
              <a:ea typeface="微软雅黑" panose="020B0503020204020204" pitchFamily="34" charset="-122"/>
            </a:endParaRPr>
          </a:p>
        </p:txBody>
      </p:sp>
      <p:pic>
        <p:nvPicPr>
          <p:cNvPr id="15" name="Picture 16" descr="Finan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1919" y="3366076"/>
            <a:ext cx="916542" cy="8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 descr="Finan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78237" y="3378262"/>
            <a:ext cx="916542" cy="8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79558" y="3338778"/>
            <a:ext cx="731652" cy="78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5"/>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76333" y="3378262"/>
            <a:ext cx="731652" cy="78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接箭头连接符 33"/>
          <p:cNvCxnSpPr/>
          <p:nvPr/>
        </p:nvCxnSpPr>
        <p:spPr>
          <a:xfrm>
            <a:off x="1447947" y="3739499"/>
            <a:ext cx="683972" cy="0"/>
          </a:xfrm>
          <a:prstGeom prst="straightConnector1">
            <a:avLst/>
          </a:prstGeom>
          <a:ln w="38100">
            <a:solidFill>
              <a:srgbClr val="004178"/>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34"/>
          <p:cNvCxnSpPr/>
          <p:nvPr/>
        </p:nvCxnSpPr>
        <p:spPr>
          <a:xfrm flipH="1">
            <a:off x="5992748" y="3779536"/>
            <a:ext cx="623078" cy="0"/>
          </a:xfrm>
          <a:prstGeom prst="straightConnector1">
            <a:avLst/>
          </a:prstGeom>
          <a:ln w="38100">
            <a:solidFill>
              <a:srgbClr val="004178"/>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37"/>
          <p:cNvCxnSpPr>
            <a:stCxn id="15" idx="3"/>
          </p:cNvCxnSpPr>
          <p:nvPr/>
        </p:nvCxnSpPr>
        <p:spPr>
          <a:xfrm>
            <a:off x="3048461" y="3774148"/>
            <a:ext cx="2141443" cy="0"/>
          </a:xfrm>
          <a:prstGeom prst="straightConnector1">
            <a:avLst/>
          </a:prstGeom>
          <a:ln w="38100">
            <a:solidFill>
              <a:srgbClr val="004178"/>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40"/>
          <p:cNvCxnSpPr/>
          <p:nvPr/>
        </p:nvCxnSpPr>
        <p:spPr>
          <a:xfrm flipV="1">
            <a:off x="2669095" y="2878541"/>
            <a:ext cx="785092" cy="549699"/>
          </a:xfrm>
          <a:prstGeom prst="straightConnector1">
            <a:avLst/>
          </a:prstGeom>
          <a:ln w="38100">
            <a:solidFill>
              <a:srgbClr val="004178"/>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42"/>
          <p:cNvCxnSpPr/>
          <p:nvPr/>
        </p:nvCxnSpPr>
        <p:spPr>
          <a:xfrm flipH="1" flipV="1">
            <a:off x="4766732" y="2867356"/>
            <a:ext cx="697055" cy="499721"/>
          </a:xfrm>
          <a:prstGeom prst="straightConnector1">
            <a:avLst/>
          </a:prstGeom>
          <a:ln w="38100">
            <a:solidFill>
              <a:srgbClr val="004178"/>
            </a:solidFill>
            <a:tailEnd type="arrow"/>
          </a:ln>
        </p:spPr>
        <p:style>
          <a:lnRef idx="1">
            <a:schemeClr val="accent1"/>
          </a:lnRef>
          <a:fillRef idx="0">
            <a:schemeClr val="accent1"/>
          </a:fillRef>
          <a:effectRef idx="0">
            <a:schemeClr val="accent1"/>
          </a:effectRef>
          <a:fontRef idx="minor">
            <a:schemeClr val="tx1"/>
          </a:fontRef>
        </p:style>
      </p:cxnSp>
      <p:pic>
        <p:nvPicPr>
          <p:cNvPr id="24" name="图形 45" descr="连接"/>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6453" y="2345176"/>
            <a:ext cx="914400" cy="914400"/>
          </a:xfrm>
          <a:prstGeom prst="rect">
            <a:avLst/>
          </a:prstGeom>
        </p:spPr>
      </p:pic>
      <p:sp>
        <p:nvSpPr>
          <p:cNvPr id="25" name="流程图: 过程 16"/>
          <p:cNvSpPr/>
          <p:nvPr/>
        </p:nvSpPr>
        <p:spPr>
          <a:xfrm>
            <a:off x="7919333" y="2164779"/>
            <a:ext cx="3875157" cy="938475"/>
          </a:xfrm>
          <a:prstGeom prst="flowChartProcess">
            <a:avLst/>
          </a:prstGeom>
          <a:solidFill>
            <a:schemeClr val="bg1"/>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数据拥有者往往存在</a:t>
            </a:r>
            <a:r>
              <a:rPr lang="zh-CN" altLang="en-US" b="1" dirty="0">
                <a:solidFill>
                  <a:srgbClr val="FF0000"/>
                </a:solidFill>
                <a:latin typeface="微软雅黑" panose="020B0503020204020204" pitchFamily="34" charset="-122"/>
                <a:ea typeface="微软雅黑" panose="020B0503020204020204" pitchFamily="34" charset="-122"/>
              </a:rPr>
              <a:t>算力不足、部署困难</a:t>
            </a:r>
            <a:r>
              <a:rPr lang="zh-CN" altLang="en-US" b="1" dirty="0">
                <a:solidFill>
                  <a:schemeClr val="tx1"/>
                </a:solidFill>
                <a:latin typeface="微软雅黑" panose="020B0503020204020204" pitchFamily="34" charset="-122"/>
                <a:ea typeface="微软雅黑" panose="020B0503020204020204" pitchFamily="34" charset="-122"/>
              </a:rPr>
              <a:t>等问题</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6" name="流程图: 过程 16"/>
          <p:cNvSpPr/>
          <p:nvPr/>
        </p:nvSpPr>
        <p:spPr>
          <a:xfrm>
            <a:off x="7919333" y="3453664"/>
            <a:ext cx="3875157" cy="938475"/>
          </a:xfrm>
          <a:prstGeom prst="flowChartProcess">
            <a:avLst/>
          </a:prstGeom>
          <a:solidFill>
            <a:schemeClr val="bg1"/>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在两方场景中存在计算</a:t>
            </a:r>
            <a:r>
              <a:rPr lang="zh-CN" altLang="en-US" b="1" dirty="0">
                <a:solidFill>
                  <a:srgbClr val="FF0000"/>
                </a:solidFill>
                <a:latin typeface="微软雅黑" panose="020B0503020204020204" pitchFamily="34" charset="-122"/>
                <a:ea typeface="微软雅黑" panose="020B0503020204020204" pitchFamily="34" charset="-122"/>
              </a:rPr>
              <a:t>结果反推</a:t>
            </a:r>
            <a:r>
              <a:rPr lang="zh-CN" altLang="en-US" b="1" dirty="0">
                <a:solidFill>
                  <a:schemeClr val="tx1"/>
                </a:solidFill>
                <a:latin typeface="微软雅黑" panose="020B0503020204020204" pitchFamily="34" charset="-122"/>
                <a:ea typeface="微软雅黑" panose="020B0503020204020204" pitchFamily="34" charset="-122"/>
              </a:rPr>
              <a:t>的问题</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2" name="流程图: 过程 16"/>
          <p:cNvSpPr/>
          <p:nvPr/>
        </p:nvSpPr>
        <p:spPr>
          <a:xfrm>
            <a:off x="7919333" y="4792257"/>
            <a:ext cx="3875156" cy="938475"/>
          </a:xfrm>
          <a:prstGeom prst="flowChartProcess">
            <a:avLst/>
          </a:prstGeom>
          <a:solidFill>
            <a:schemeClr val="bg1"/>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协议向</a:t>
            </a:r>
            <a:r>
              <a:rPr lang="zh-CN" altLang="en-US" b="1" dirty="0">
                <a:solidFill>
                  <a:srgbClr val="FF0000"/>
                </a:solidFill>
                <a:latin typeface="微软雅黑" panose="020B0503020204020204" pitchFamily="34" charset="-122"/>
                <a:ea typeface="微软雅黑" panose="020B0503020204020204" pitchFamily="34" charset="-122"/>
              </a:rPr>
              <a:t>多方</a:t>
            </a:r>
            <a:r>
              <a:rPr lang="zh-CN" altLang="en-US" b="1" dirty="0">
                <a:solidFill>
                  <a:schemeClr val="tx1"/>
                </a:solidFill>
                <a:latin typeface="微软雅黑" panose="020B0503020204020204" pitchFamily="34" charset="-122"/>
                <a:ea typeface="微软雅黑" panose="020B0503020204020204" pitchFamily="34" charset="-122"/>
              </a:rPr>
              <a:t>拓展性差，正确性和效率都</a:t>
            </a:r>
            <a:r>
              <a:rPr lang="zh-CN" altLang="en-US" b="1" dirty="0">
                <a:solidFill>
                  <a:srgbClr val="FF0000"/>
                </a:solidFill>
                <a:latin typeface="微软雅黑" panose="020B0503020204020204" pitchFamily="34" charset="-122"/>
                <a:ea typeface="微软雅黑" panose="020B0503020204020204" pitchFamily="34" charset="-122"/>
              </a:rPr>
              <a:t>难以支持大数据量</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26296" y="5131431"/>
            <a:ext cx="619677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不泄露各自机构用户隐私数据的前提下进行</a:t>
            </a:r>
            <a:r>
              <a:rPr lang="zh-CN" altLang="en-US" dirty="0">
                <a:solidFill>
                  <a:srgbClr val="FF0000"/>
                </a:solidFill>
                <a:latin typeface="微软雅黑" panose="020B0503020204020204" pitchFamily="34" charset="-122"/>
                <a:ea typeface="微软雅黑" panose="020B0503020204020204" pitchFamily="34" charset="-122"/>
              </a:rPr>
              <a:t>联合计算</a:t>
            </a:r>
            <a:r>
              <a:rPr lang="zh-CN" altLang="en-US" dirty="0">
                <a:latin typeface="微软雅黑" panose="020B0503020204020204" pitchFamily="34" charset="-122"/>
                <a:ea typeface="微软雅黑" panose="020B0503020204020204" pitchFamily="34" charset="-122"/>
              </a:rPr>
              <a:t>，数据本身只能被拥有者所知，计算结果只能被机构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所知。</a:t>
            </a:r>
            <a:endParaRPr lang="zh-CN" altLang="en-US" dirty="0"/>
          </a:p>
        </p:txBody>
      </p:sp>
      <p:pic>
        <p:nvPicPr>
          <p:cNvPr id="34" name="图形 83" descr="大脑"/>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0816" y="3117216"/>
            <a:ext cx="442776" cy="442776"/>
          </a:xfrm>
          <a:prstGeom prst="rect">
            <a:avLst/>
          </a:prstGeom>
        </p:spPr>
      </p:pic>
      <p:pic>
        <p:nvPicPr>
          <p:cNvPr id="35" name="图形 86" descr="大脑"/>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1567" y="3103254"/>
            <a:ext cx="442776" cy="442776"/>
          </a:xfrm>
          <a:prstGeom prst="rect">
            <a:avLst/>
          </a:prstGeom>
        </p:spPr>
      </p:pic>
      <p:sp>
        <p:nvSpPr>
          <p:cNvPr id="36" name="流程图: 过程 19"/>
          <p:cNvSpPr/>
          <p:nvPr/>
        </p:nvSpPr>
        <p:spPr>
          <a:xfrm>
            <a:off x="7668492" y="1962156"/>
            <a:ext cx="4346030" cy="4056679"/>
          </a:xfrm>
          <a:prstGeom prst="flowChartProcess">
            <a:avLst/>
          </a:prstGeom>
          <a:noFill/>
          <a:ln w="28575" cap="flat" cmpd="sng" algn="ctr">
            <a:solidFill>
              <a:srgbClr val="004178"/>
            </a:solidFill>
            <a:prstDash val="sysDash"/>
            <a:round/>
            <a:headEnd type="none" w="med" len="med"/>
            <a:tailEnd type="none" w="med" len="med"/>
          </a:ln>
          <a:effectLst/>
        </p:spPr>
        <p:txBody>
          <a:bodyPr vert="horz" wrap="square" lIns="91440" tIns="45720" rIns="91440" bIns="45720" numCol="1" rtlCol="0" anchor="t" anchorCtr="0" compatLnSpc="1"/>
          <a:lstStyle/>
          <a:p>
            <a:endParaRPr lang="zh-CN" altLang="en-US">
              <a:noFill/>
              <a:latin typeface="Arial" panose="020B0604020202020204" pitchFamily="34" charset="0"/>
              <a:ea typeface="宋体" panose="02010600030101010101" pitchFamily="2" charset="-122"/>
            </a:endParaRPr>
          </a:p>
        </p:txBody>
      </p:sp>
      <p:cxnSp>
        <p:nvCxnSpPr>
          <p:cNvPr id="37" name="连接符: 肘形 18"/>
          <p:cNvCxnSpPr>
            <a:endCxn id="25" idx="1"/>
          </p:cNvCxnSpPr>
          <p:nvPr/>
        </p:nvCxnSpPr>
        <p:spPr>
          <a:xfrm flipV="1">
            <a:off x="5671595" y="2634017"/>
            <a:ext cx="2247738" cy="925976"/>
          </a:xfrm>
          <a:prstGeom prst="bentConnector3">
            <a:avLst>
              <a:gd name="adj1" fmla="val 50000"/>
            </a:avLst>
          </a:prstGeom>
          <a:ln w="28575">
            <a:solidFill>
              <a:srgbClr val="00417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18"/>
          <p:cNvCxnSpPr>
            <a:endCxn id="26" idx="0"/>
          </p:cNvCxnSpPr>
          <p:nvPr/>
        </p:nvCxnSpPr>
        <p:spPr>
          <a:xfrm>
            <a:off x="6377651" y="3338778"/>
            <a:ext cx="3479261" cy="114886"/>
          </a:xfrm>
          <a:prstGeom prst="bentConnector2">
            <a:avLst/>
          </a:prstGeom>
          <a:ln w="28575">
            <a:solidFill>
              <a:srgbClr val="004178"/>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0"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1"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9"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0" name="TextBox 8"/>
          <p:cNvSpPr>
            <a:spLocks noChangeArrowheads="1"/>
          </p:cNvSpPr>
          <p:nvPr/>
        </p:nvSpPr>
        <p:spPr bwMode="auto">
          <a:xfrm>
            <a:off x="11284338" y="273628"/>
            <a:ext cx="989829"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应用</a:t>
            </a:r>
            <a:endParaRPr lang="zh-CN" altLang="en-US" b="1" dirty="0">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772386" y="1034408"/>
            <a:ext cx="2291646"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机器学习隐私问题</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5.2 </a:t>
            </a:r>
            <a:r>
              <a:rPr lang="zh-CN" altLang="en-US" sz="2400" b="1" dirty="0">
                <a:solidFill>
                  <a:srgbClr val="5F5E5C"/>
                </a:solidFill>
                <a:latin typeface="微软雅黑" panose="020B0503020204020204" pitchFamily="34" charset="-122"/>
                <a:ea typeface="微软雅黑" panose="020B0503020204020204" pitchFamily="34" charset="-122"/>
              </a:rPr>
              <a:t>隐私保护机器学习</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clrChange>
              <a:clrFrom>
                <a:srgbClr val="FBFBFB"/>
              </a:clrFrom>
              <a:clrTo>
                <a:srgbClr val="FBFBFB">
                  <a:alpha val="0"/>
                </a:srgbClr>
              </a:clrTo>
            </a:clrChange>
            <a:extLst>
              <a:ext uri="{28A0092B-C50C-407E-A947-70E740481C1C}">
                <a14:useLocalDpi xmlns:a14="http://schemas.microsoft.com/office/drawing/2010/main" val="0"/>
              </a:ext>
            </a:extLst>
          </a:blip>
          <a:stretch>
            <a:fillRect/>
          </a:stretch>
        </p:blipFill>
        <p:spPr>
          <a:xfrm>
            <a:off x="491685" y="2171687"/>
            <a:ext cx="6313299" cy="3944525"/>
          </a:xfrm>
          <a:prstGeom prst="rect">
            <a:avLst/>
          </a:prstGeom>
        </p:spPr>
      </p:pic>
      <p:sp>
        <p:nvSpPr>
          <p:cNvPr id="28" name="矩形 27"/>
          <p:cNvSpPr/>
          <p:nvPr/>
        </p:nvSpPr>
        <p:spPr>
          <a:xfrm>
            <a:off x="6804984" y="4562531"/>
            <a:ext cx="5073131" cy="1791516"/>
          </a:xfrm>
          <a:prstGeom prst="rect">
            <a:avLst/>
          </a:prstGeom>
        </p:spPr>
        <p:txBody>
          <a:bodyPr wrap="square">
            <a:spAutoFit/>
          </a:bodyPr>
          <a:lstStyle/>
          <a:p>
            <a:pPr marL="285750" indent="-285750" algn="just">
              <a:lnSpc>
                <a:spcPct val="125000"/>
              </a:lnSpc>
              <a:buFont typeface="Wingdings" panose="05000000000000000000" pitchFamily="2" charset="2"/>
              <a:buChar char="u"/>
            </a:pPr>
            <a:r>
              <a:rPr lang="zh-CN" altLang="en-US" dirty="0">
                <a:solidFill>
                  <a:srgbClr val="FF0000"/>
                </a:solidFill>
                <a:latin typeface="微软雅黑" panose="020B0503020204020204" pitchFamily="34" charset="-122"/>
                <a:ea typeface="微软雅黑" panose="020B0503020204020204" pitchFamily="34" charset="-122"/>
              </a:rPr>
              <a:t>数据提供方</a:t>
            </a:r>
            <a:r>
              <a:rPr lang="zh-CN" altLang="en-US" dirty="0">
                <a:solidFill>
                  <a:schemeClr val="tx1"/>
                </a:solidFill>
                <a:latin typeface="微软雅黑" panose="020B0503020204020204" pitchFamily="34" charset="-122"/>
                <a:ea typeface="微软雅黑" panose="020B0503020204020204" pitchFamily="34" charset="-122"/>
              </a:rPr>
              <a:t>：预先秘密共享数据上传，在计算阶段离线退出</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u"/>
            </a:pPr>
            <a:r>
              <a:rPr lang="zh-CN" altLang="en-US" dirty="0">
                <a:solidFill>
                  <a:srgbClr val="FF0000"/>
                </a:solidFill>
                <a:latin typeface="微软雅黑" panose="020B0503020204020204" pitchFamily="34" charset="-122"/>
                <a:ea typeface="微软雅黑" panose="020B0503020204020204" pitchFamily="34" charset="-122"/>
              </a:rPr>
              <a:t>云端服务器</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在数据的秘密份额上与另一方做</a:t>
            </a:r>
            <a:r>
              <a:rPr lang="zh-CN" altLang="en-US" dirty="0">
                <a:solidFill>
                  <a:schemeClr val="tx1"/>
                </a:solidFill>
                <a:latin typeface="微软雅黑" panose="020B0503020204020204" pitchFamily="34" charset="-122"/>
                <a:ea typeface="微软雅黑" panose="020B0503020204020204" pitchFamily="34" charset="-122"/>
              </a:rPr>
              <a:t>交互计算，得到秘密模型</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u"/>
            </a:pPr>
            <a:r>
              <a:rPr lang="zh-CN" altLang="en-US" dirty="0">
                <a:solidFill>
                  <a:srgbClr val="FF0000"/>
                </a:solidFill>
                <a:latin typeface="微软雅黑" panose="020B0503020204020204" pitchFamily="34" charset="-122"/>
                <a:ea typeface="微软雅黑" panose="020B0503020204020204" pitchFamily="34" charset="-122"/>
              </a:rPr>
              <a:t>数据使用者</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使用服务器提供的密文预测服务</a:t>
            </a:r>
            <a:endParaRPr lang="en-US" altLang="zh-CN" dirty="0">
              <a:solidFill>
                <a:schemeClr val="tx1"/>
              </a:solidFill>
              <a:ea typeface="思源黑体 CN Light" panose="020B0300000000000000" pitchFamily="34" charset="-122"/>
            </a:endParaRPr>
          </a:p>
        </p:txBody>
      </p:sp>
      <p:sp>
        <p:nvSpPr>
          <p:cNvPr id="29" name="文本框 28"/>
          <p:cNvSpPr txBox="1"/>
          <p:nvPr/>
        </p:nvSpPr>
        <p:spPr>
          <a:xfrm>
            <a:off x="725531" y="1572589"/>
            <a:ext cx="4252605" cy="369332"/>
          </a:xfrm>
          <a:prstGeom prst="rect">
            <a:avLst/>
          </a:prstGeom>
          <a:noFill/>
        </p:spPr>
        <p:txBody>
          <a:bodyPr wrap="square">
            <a:spAutoFit/>
          </a:bodyPr>
          <a:lstStyle/>
          <a:p>
            <a:pPr algn="l"/>
            <a:r>
              <a:rPr lang="zh-CN" altLang="en-US" b="1" dirty="0">
                <a:solidFill>
                  <a:srgbClr val="FF0000"/>
                </a:solidFill>
                <a:latin typeface="微软雅黑" panose="020B0503020204020204" pitchFamily="34" charset="-122"/>
                <a:ea typeface="微软雅黑" panose="020B0503020204020204" pitchFamily="34" charset="-122"/>
              </a:rPr>
              <a:t>多参与方</a:t>
            </a:r>
            <a:r>
              <a:rPr lang="zh-CN" altLang="en-US" b="1" dirty="0">
                <a:latin typeface="微软雅黑" panose="020B0503020204020204" pitchFamily="34" charset="-122"/>
                <a:ea typeface="微软雅黑" panose="020B0503020204020204" pitchFamily="34" charset="-122"/>
              </a:rPr>
              <a:t>到</a:t>
            </a:r>
            <a:r>
              <a:rPr lang="zh-CN" altLang="en-US" b="1" dirty="0">
                <a:solidFill>
                  <a:srgbClr val="FF0000"/>
                </a:solidFill>
                <a:latin typeface="微软雅黑" panose="020B0503020204020204" pitchFamily="34" charset="-122"/>
                <a:ea typeface="微软雅黑" panose="020B0503020204020204" pitchFamily="34" charset="-122"/>
              </a:rPr>
              <a:t>两服务器</a:t>
            </a:r>
            <a:r>
              <a:rPr lang="zh-CN" altLang="en-US" b="1" dirty="0">
                <a:latin typeface="微软雅黑" panose="020B0503020204020204" pitchFamily="34" charset="-122"/>
                <a:ea typeface="微软雅黑" panose="020B0503020204020204" pitchFamily="34" charset="-122"/>
              </a:rPr>
              <a:t>的外包计算框架：</a:t>
            </a:r>
            <a:endParaRPr lang="en-US" altLang="zh-CN" b="1" i="0" u="none" strike="noStrike" baseline="0" dirty="0">
              <a:latin typeface="微软雅黑" panose="020B0503020204020204" pitchFamily="34" charset="-122"/>
              <a:ea typeface="微软雅黑" panose="020B0503020204020204" pitchFamily="34" charset="-122"/>
            </a:endParaRPr>
          </a:p>
        </p:txBody>
      </p:sp>
      <p:pic>
        <p:nvPicPr>
          <p:cNvPr id="30" name="Picture 4" descr="F:\360云盘\02-个人资料\！PPT图片及版面资源\05-PPT精选插图\04-图标\000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425" y="1579455"/>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文本框 30"/>
          <p:cNvSpPr txBox="1"/>
          <p:nvPr/>
        </p:nvSpPr>
        <p:spPr>
          <a:xfrm>
            <a:off x="6866407" y="1148939"/>
            <a:ext cx="5325593" cy="3176960"/>
          </a:xfrm>
          <a:prstGeom prst="rect">
            <a:avLst/>
          </a:prstGeom>
          <a:noFill/>
          <a:ln w="12700">
            <a:solidFill>
              <a:schemeClr val="tx1"/>
            </a:solidFill>
            <a:prstDash val="dash"/>
          </a:ln>
        </p:spPr>
        <p:txBody>
          <a:bodyPr wrap="square" rtlCol="0">
            <a:spAutoFit/>
          </a:bodyPr>
          <a:lstStyle/>
          <a:p>
            <a:pPr marL="285750" indent="-285750">
              <a:lnSpc>
                <a:spcPct val="125000"/>
              </a:lnSpc>
              <a:buFont typeface="Wingdings" panose="05000000000000000000" pitchFamily="2" charset="2"/>
              <a:buChar char="u"/>
            </a:pPr>
            <a:r>
              <a:rPr kumimoji="1" lang="zh-CN" altLang="en-US" b="1" dirty="0">
                <a:latin typeface="微软雅黑" panose="020B0503020204020204" pitchFamily="34" charset="-122"/>
                <a:ea typeface="微软雅黑" panose="020B0503020204020204" pitchFamily="34" charset="-122"/>
              </a:rPr>
              <a:t>安全模型</a:t>
            </a:r>
            <a:endParaRPr kumimoji="1" lang="en-US" altLang="zh-CN" b="1" dirty="0">
              <a:latin typeface="微软雅黑" panose="020B0503020204020204" pitchFamily="34" charset="-122"/>
              <a:ea typeface="微软雅黑" panose="020B0503020204020204" pitchFamily="34" charset="-122"/>
            </a:endParaRPr>
          </a:p>
          <a:p>
            <a:pPr>
              <a:lnSpc>
                <a:spcPct val="125000"/>
              </a:lnSpc>
            </a:pPr>
            <a:r>
              <a:rPr kumimoji="1" lang="zh-CN" altLang="en-US" dirty="0">
                <a:solidFill>
                  <a:srgbClr val="FF0000"/>
                </a:solidFill>
                <a:latin typeface="微软雅黑" panose="020B0503020204020204" pitchFamily="34" charset="-122"/>
                <a:ea typeface="微软雅黑" panose="020B0503020204020204" pitchFamily="34" charset="-122"/>
              </a:rPr>
              <a:t>半诚实模型：</a:t>
            </a:r>
            <a:endParaRPr kumimoji="1"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kumimoji="1" lang="zh-CN" altLang="en-US" dirty="0">
                <a:latin typeface="微软雅黑" panose="020B0503020204020204" pitchFamily="34" charset="-122"/>
                <a:ea typeface="微软雅黑" panose="020B0503020204020204" pitchFamily="34" charset="-122"/>
              </a:rPr>
              <a:t>“诚实但好奇”</a:t>
            </a:r>
            <a:endParaRPr kumimoji="1"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kumimoji="1" lang="zh-CN" altLang="en-US" dirty="0">
                <a:latin typeface="微软雅黑" panose="020B0503020204020204" pitchFamily="34" charset="-122"/>
                <a:ea typeface="微软雅黑" panose="020B0503020204020204" pitchFamily="34" charset="-122"/>
              </a:rPr>
              <a:t>遵循协议的步骤执行，并从中间结果推导原始数据的相关信息</a:t>
            </a:r>
            <a:endParaRPr kumimoji="1"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kumimoji="1" lang="zh-CN" altLang="en-US" dirty="0">
                <a:latin typeface="微软雅黑" panose="020B0503020204020204" pitchFamily="34" charset="-122"/>
                <a:ea typeface="微软雅黑" panose="020B0503020204020204" pitchFamily="34" charset="-122"/>
              </a:rPr>
              <a:t>不会恶意篡改协议的中间计算结果</a:t>
            </a:r>
            <a:endParaRPr kumimoji="1" lang="en-US" altLang="zh-CN" dirty="0">
              <a:latin typeface="微软雅黑" panose="020B0503020204020204" pitchFamily="34" charset="-122"/>
              <a:ea typeface="微软雅黑" panose="020B0503020204020204" pitchFamily="34" charset="-122"/>
            </a:endParaRPr>
          </a:p>
          <a:p>
            <a:pPr>
              <a:lnSpc>
                <a:spcPct val="125000"/>
              </a:lnSpc>
            </a:pPr>
            <a:r>
              <a:rPr kumimoji="1" lang="zh-CN" altLang="en-US" dirty="0">
                <a:solidFill>
                  <a:srgbClr val="FF0000"/>
                </a:solidFill>
                <a:latin typeface="微软雅黑" panose="020B0503020204020204" pitchFamily="34" charset="-122"/>
                <a:ea typeface="微软雅黑" panose="020B0503020204020204" pitchFamily="34" charset="-122"/>
              </a:rPr>
              <a:t>实际参与方：</a:t>
            </a:r>
            <a:endParaRPr kumimoji="1"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kumimoji="1" lang="zh-CN" altLang="en-US" dirty="0">
                <a:latin typeface="微软雅黑" panose="020B0503020204020204" pitchFamily="34" charset="-122"/>
                <a:ea typeface="微软雅黑" panose="020B0503020204020204" pitchFamily="34" charset="-122"/>
              </a:rPr>
              <a:t>在实际应用中通常为大型云服务提供商，如亚马逊、阿里云等</a:t>
            </a:r>
            <a:endParaRPr kumimoji="1" lang="zh-CN" altLang="en-US" dirty="0">
              <a:latin typeface="微软雅黑" panose="020B0503020204020204" pitchFamily="34" charset="-122"/>
              <a:ea typeface="微软雅黑" panose="020B0503020204020204" pitchFamily="34" charset="-122"/>
            </a:endParaRPr>
          </a:p>
        </p:txBody>
      </p:sp>
      <p:sp>
        <p:nvSpPr>
          <p:cNvPr id="9"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11284338" y="273628"/>
            <a:ext cx="989829"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应用</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772385" y="1034408"/>
            <a:ext cx="4525755"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基于安全两方计算的隐私保护机器学习</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5.3 </a:t>
            </a:r>
            <a:r>
              <a:rPr lang="zh-CN" altLang="en-US" sz="2400" b="1" dirty="0">
                <a:solidFill>
                  <a:srgbClr val="5F5E5C"/>
                </a:solidFill>
                <a:latin typeface="微软雅黑" panose="020B0503020204020204" pitchFamily="34" charset="-122"/>
                <a:ea typeface="微软雅黑" panose="020B0503020204020204" pitchFamily="34" charset="-122"/>
              </a:rPr>
              <a:t>安全卫星碰撞防御</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pic>
        <p:nvPicPr>
          <p:cNvPr id="6" name="Picture 2" descr="Image result for space multiple satelli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6880" y="242947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82288" y="2191249"/>
            <a:ext cx="1271373" cy="928151"/>
          </a:xfrm>
          <a:prstGeom prst="rect">
            <a:avLst/>
          </a:prstGeom>
        </p:spPr>
      </p:pic>
      <p:pic>
        <p:nvPicPr>
          <p:cNvPr id="8" name="Picture 15"/>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635444" y="1874313"/>
            <a:ext cx="1286769" cy="876871"/>
          </a:xfrm>
          <a:prstGeom prst="rect">
            <a:avLst/>
          </a:prstGeom>
        </p:spPr>
      </p:pic>
      <p:pic>
        <p:nvPicPr>
          <p:cNvPr id="9" name="Picture 1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5124" y="3276455"/>
            <a:ext cx="914400" cy="851609"/>
          </a:xfrm>
          <a:prstGeom prst="rect">
            <a:avLst/>
          </a:prstGeom>
        </p:spPr>
      </p:pic>
      <p:sp>
        <p:nvSpPr>
          <p:cNvPr id="10" name="Rectangle 2"/>
          <p:cNvSpPr txBox="1">
            <a:spLocks noChangeArrowheads="1"/>
          </p:cNvSpPr>
          <p:nvPr/>
        </p:nvSpPr>
        <p:spPr bwMode="auto">
          <a:xfrm>
            <a:off x="1997384" y="4212558"/>
            <a:ext cx="1464279" cy="445939"/>
          </a:xfrm>
          <a:prstGeom prst="rect">
            <a:avLst/>
          </a:prstGeom>
          <a:noFill/>
          <a:ln w="9525">
            <a:noFill/>
            <a:miter lim="800000"/>
          </a:ln>
        </p:spPr>
        <p:txBody>
          <a:bodyPr/>
          <a:lstStyle/>
          <a:p>
            <a:pPr eaLnBrk="0" hangingPunct="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秘密轨迹</a:t>
            </a:r>
            <a:r>
              <a:rPr lang="en-IN"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IN" sz="2000" kern="0"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Picture 1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04043" y="2924971"/>
            <a:ext cx="1287587" cy="1287587"/>
          </a:xfrm>
          <a:prstGeom prst="rect">
            <a:avLst/>
          </a:prstGeom>
        </p:spPr>
      </p:pic>
      <p:sp>
        <p:nvSpPr>
          <p:cNvPr id="12" name="Rectangle 2"/>
          <p:cNvSpPr txBox="1">
            <a:spLocks noChangeArrowheads="1"/>
          </p:cNvSpPr>
          <p:nvPr/>
        </p:nvSpPr>
        <p:spPr bwMode="auto">
          <a:xfrm>
            <a:off x="2682288" y="5001860"/>
            <a:ext cx="4281620" cy="571500"/>
          </a:xfrm>
          <a:prstGeom prst="rect">
            <a:avLst/>
          </a:prstGeom>
          <a:noFill/>
          <a:ln w="9525">
            <a:noFill/>
            <a:miter lim="800000"/>
          </a:ln>
        </p:spPr>
        <p:txBody>
          <a:bodyPr/>
          <a:lstStyle/>
          <a:p>
            <a:pPr marL="285750" indent="-285750" eaLnBrk="0" hangingPunct="0">
              <a:spcBef>
                <a:spcPct val="20000"/>
              </a:spcBef>
              <a:buFont typeface="Wingdings" panose="05000000000000000000" pitchFamily="2" charset="2"/>
              <a:buChar char="l"/>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kern="0"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概率碰撞 </a:t>
            </a:r>
            <a:r>
              <a:rPr lang="en-IN"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价值数十亿美元的损失</a:t>
            </a:r>
            <a:endParaRPr lang="en-IN" kern="0"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Rectangle 2"/>
          <p:cNvSpPr txBox="1">
            <a:spLocks noChangeArrowheads="1"/>
          </p:cNvSpPr>
          <p:nvPr/>
        </p:nvSpPr>
        <p:spPr bwMode="auto">
          <a:xfrm>
            <a:off x="3064032" y="5426131"/>
            <a:ext cx="5123195" cy="413447"/>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kern="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历史曾出现过好几起碰撞事件</a:t>
            </a:r>
            <a:endParaRPr lang="zh-CN" altLang="en-US" kern="0" baseline="-250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4" name="Rectangle 2"/>
          <p:cNvSpPr txBox="1">
            <a:spLocks noChangeArrowheads="1"/>
          </p:cNvSpPr>
          <p:nvPr/>
        </p:nvSpPr>
        <p:spPr bwMode="auto">
          <a:xfrm>
            <a:off x="2682288" y="5925476"/>
            <a:ext cx="4466971" cy="571500"/>
          </a:xfrm>
          <a:prstGeom prst="rect">
            <a:avLst/>
          </a:prstGeom>
          <a:noFill/>
          <a:ln w="9525">
            <a:noFill/>
            <a:miter lim="800000"/>
          </a:ln>
        </p:spPr>
        <p:txBody>
          <a:bodyPr/>
          <a:lstStyle/>
          <a:p>
            <a:pPr marL="285750" indent="-285750" eaLnBrk="0" hangingPunct="0">
              <a:spcBef>
                <a:spcPct val="20000"/>
              </a:spcBef>
              <a:buFont typeface="Wingdings" panose="05000000000000000000" pitchFamily="2" charset="2"/>
              <a:buChar char="l"/>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kern="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在</a:t>
            </a:r>
            <a:r>
              <a:rPr lang="zh-CN" altLang="en-US" kern="0"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不暴露各自轨迹的情况下</a:t>
            </a:r>
            <a:r>
              <a:rPr lang="zh-CN" altLang="en-US" kern="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避免碰撞</a:t>
            </a:r>
            <a:endParaRPr lang="en-IN" kern="0" baseline="-25000" dirty="0">
              <a:solidFill>
                <a:srgbClr val="FF0000"/>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15"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4908" y="1428713"/>
            <a:ext cx="1507067" cy="1000761"/>
          </a:xfrm>
          <a:prstGeom prst="rect">
            <a:avLst/>
          </a:prstGeom>
        </p:spPr>
      </p:pic>
      <p:sp>
        <p:nvSpPr>
          <p:cNvPr id="16" name="Rectangle 2"/>
          <p:cNvSpPr txBox="1">
            <a:spLocks noChangeArrowheads="1"/>
          </p:cNvSpPr>
          <p:nvPr/>
        </p:nvSpPr>
        <p:spPr bwMode="auto">
          <a:xfrm>
            <a:off x="8190073" y="4212558"/>
            <a:ext cx="1464279" cy="445939"/>
          </a:xfrm>
          <a:prstGeom prst="rect">
            <a:avLst/>
          </a:prstGeom>
          <a:noFill/>
          <a:ln w="9525">
            <a:noFill/>
            <a:miter lim="800000"/>
          </a:ln>
        </p:spPr>
        <p:txBody>
          <a:bodyPr/>
          <a:lstStyle/>
          <a:p>
            <a:pPr eaLnBrk="0" hangingPunct="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秘密轨迹</a:t>
            </a:r>
            <a:r>
              <a:rPr lang="en-IN" sz="2000"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IN" sz="2000" kern="0"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TextBox 8"/>
          <p:cNvSpPr>
            <a:spLocks noChangeArrowheads="1"/>
          </p:cNvSpPr>
          <p:nvPr/>
        </p:nvSpPr>
        <p:spPr bwMode="auto">
          <a:xfrm>
            <a:off x="11284338" y="273628"/>
            <a:ext cx="989829"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应用</a:t>
            </a:r>
            <a:endParaRPr lang="zh-CN" altLang="en-US" b="1" dirty="0">
              <a:latin typeface="微软雅黑" panose="020B0503020204020204" pitchFamily="34" charset="-122"/>
              <a:ea typeface="微软雅黑" panose="020B0503020204020204" pitchFamily="34" charset="-122"/>
            </a:endParaRPr>
          </a:p>
        </p:txBody>
      </p:sp>
      <p:sp>
        <p:nvSpPr>
          <p:cNvPr id="22" name="矩形 21"/>
          <p:cNvSpPr>
            <a:spLocks noChangeArrowheads="1"/>
          </p:cNvSpPr>
          <p:nvPr/>
        </p:nvSpPr>
        <p:spPr bwMode="auto">
          <a:xfrm>
            <a:off x="772386" y="1034408"/>
            <a:ext cx="2291646"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安全卫星碰撞防御</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1.66667E-6 4.00555E-6 L 0.25087 -0.11911 " pathEditMode="relative" rAng="0" ptsTypes="AA">
                                      <p:cBhvr>
                                        <p:cTn id="14" dur="2000" fill="hold"/>
                                        <p:tgtEl>
                                          <p:spTgt spid="7"/>
                                        </p:tgtEl>
                                        <p:attrNameLst>
                                          <p:attrName>ppt_x</p:attrName>
                                          <p:attrName>ppt_y</p:attrName>
                                        </p:attrNameLst>
                                      </p:cBhvr>
                                      <p:rCtr x="12535" y="-5967"/>
                                    </p:animMotion>
                                  </p:childTnLst>
                                </p:cTn>
                              </p:par>
                              <p:par>
                                <p:cTn id="15" presetID="49" presetClass="path" presetSubtype="0" accel="50000" decel="50000" fill="hold" nodeType="withEffect">
                                  <p:stCondLst>
                                    <p:cond delay="0"/>
                                  </p:stCondLst>
                                  <p:childTnLst>
                                    <p:animMotion origin="layout" path="M 3.33333E-6 -2.24792E-6 L -0.23681 -0.05874 " pathEditMode="relative" rAng="0" ptsTypes="AA">
                                      <p:cBhvr>
                                        <p:cTn id="16" dur="2000" fill="hold"/>
                                        <p:tgtEl>
                                          <p:spTgt spid="8"/>
                                        </p:tgtEl>
                                        <p:attrNameLst>
                                          <p:attrName>ppt_x</p:attrName>
                                          <p:attrName>ppt_y</p:attrName>
                                        </p:attrNameLst>
                                      </p:cBhvr>
                                      <p:rCtr x="-11840" y="-2937"/>
                                    </p:animMotion>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3855673"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5.4 </a:t>
            </a:r>
            <a:r>
              <a:rPr lang="zh-CN" altLang="en-US" sz="2400" b="1" dirty="0">
                <a:solidFill>
                  <a:srgbClr val="5F5E5C"/>
                </a:solidFill>
                <a:latin typeface="微软雅黑" panose="020B0503020204020204" pitchFamily="34" charset="-122"/>
                <a:ea typeface="微软雅黑" panose="020B0503020204020204" pitchFamily="34" charset="-122"/>
              </a:rPr>
              <a:t>分布式数据分析</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pic>
        <p:nvPicPr>
          <p:cNvPr id="4" name="Picture 18" descr="j0139031[1]"/>
          <p:cNvPicPr>
            <a:picLocks noChangeAspect="1" noChangeArrowheads="1"/>
          </p:cNvPicPr>
          <p:nvPr/>
        </p:nvPicPr>
        <p:blipFill>
          <a:blip r:embed="rId1"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680048" y="1254379"/>
            <a:ext cx="900113" cy="981075"/>
          </a:xfrm>
          <a:prstGeom prst="rect">
            <a:avLst/>
          </a:prstGeom>
          <a:solidFill>
            <a:schemeClr val="bg1"/>
          </a:solidFill>
          <a:ln>
            <a:noFill/>
          </a:ln>
        </p:spPr>
      </p:pic>
      <p:pic>
        <p:nvPicPr>
          <p:cNvPr id="5" name="Picture 31" descr="j013903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04145" y="3463212"/>
            <a:ext cx="900113" cy="1117600"/>
          </a:xfrm>
          <a:prstGeom prst="rect">
            <a:avLst/>
          </a:prstGeom>
          <a:solidFill>
            <a:schemeClr val="bg1"/>
          </a:solidFill>
          <a:ln>
            <a:noFill/>
          </a:ln>
        </p:spPr>
      </p:pic>
      <p:pic>
        <p:nvPicPr>
          <p:cNvPr id="6" name="Picture 30" descr="j013903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62784" y="3445112"/>
            <a:ext cx="900113" cy="1117600"/>
          </a:xfrm>
          <a:prstGeom prst="rect">
            <a:avLst/>
          </a:prstGeom>
          <a:solidFill>
            <a:schemeClr val="bg1"/>
          </a:solidFill>
          <a:ln>
            <a:noFill/>
          </a:ln>
        </p:spPr>
      </p:pic>
      <p:sp>
        <p:nvSpPr>
          <p:cNvPr id="7" name="TextBox 6"/>
          <p:cNvSpPr txBox="1">
            <a:spLocks noChangeArrowheads="1"/>
          </p:cNvSpPr>
          <p:nvPr/>
        </p:nvSpPr>
        <p:spPr bwMode="auto">
          <a:xfrm>
            <a:off x="3383036" y="5609174"/>
            <a:ext cx="5121591" cy="400110"/>
          </a:xfrm>
          <a:prstGeom prst="rect">
            <a:avLst/>
          </a:prstGeom>
          <a:noFill/>
          <a:ln>
            <a:noFill/>
          </a:ln>
        </p:spPr>
        <p:txBody>
          <a:bodyPr wrap="square">
            <a:spAutoFit/>
          </a:bodyPr>
          <a:lstStyle>
            <a:lvl1pPr>
              <a:defRPr>
                <a:solidFill>
                  <a:schemeClr val="tx1"/>
                </a:solidFill>
                <a:latin typeface="Calibri" panose="020F0502020204030204" pitchFamily="3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ct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运行 </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MPC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进行数据分析</a:t>
            </a:r>
            <a:endParaRPr lang="en-US" sz="2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8"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20140" y="1773777"/>
            <a:ext cx="2571750" cy="1685926"/>
          </a:xfrm>
          <a:prstGeom prst="rect">
            <a:avLst/>
          </a:prstGeom>
          <a:noFill/>
          <a:ln>
            <a:noFill/>
          </a:ln>
        </p:spPr>
      </p:pic>
      <p:pic>
        <p:nvPicPr>
          <p:cNvPr id="9"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3317" y="1958711"/>
            <a:ext cx="1033462" cy="1166812"/>
          </a:xfrm>
          <a:prstGeom prst="rect">
            <a:avLst/>
          </a:prstGeom>
          <a:noFill/>
          <a:ln>
            <a:noFill/>
          </a:ln>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0140" y="4273557"/>
            <a:ext cx="1046162" cy="1185863"/>
          </a:xfrm>
          <a:prstGeom prst="rect">
            <a:avLst/>
          </a:prstGeom>
          <a:noFill/>
          <a:ln>
            <a:noFill/>
          </a:ln>
        </p:spPr>
      </p:pic>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816" y="4273557"/>
            <a:ext cx="1044575" cy="1185863"/>
          </a:xfrm>
          <a:prstGeom prst="rect">
            <a:avLst/>
          </a:prstGeom>
          <a:noFill/>
          <a:ln>
            <a:noFill/>
          </a:ln>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8803" y="4273557"/>
            <a:ext cx="1046163" cy="1185863"/>
          </a:xfrm>
          <a:prstGeom prst="rect">
            <a:avLst/>
          </a:prstGeom>
          <a:noFill/>
          <a:ln>
            <a:noFill/>
          </a:ln>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4553" y="4273557"/>
            <a:ext cx="1044575" cy="1185863"/>
          </a:xfrm>
          <a:prstGeom prst="rect">
            <a:avLst/>
          </a:prstGeom>
          <a:noFill/>
          <a:ln>
            <a:noFill/>
          </a:ln>
        </p:spPr>
      </p:pic>
      <p:pic>
        <p:nvPicPr>
          <p:cNvPr id="14"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0003" y="4273557"/>
            <a:ext cx="1046163" cy="1185863"/>
          </a:xfrm>
          <a:prstGeom prst="rect">
            <a:avLst/>
          </a:prstGeom>
          <a:noFill/>
          <a:ln>
            <a:noFill/>
          </a:ln>
        </p:spPr>
      </p:pic>
      <p:sp>
        <p:nvSpPr>
          <p:cNvPr id="15" name="Rectangle 17"/>
          <p:cNvSpPr>
            <a:spLocks noChangeArrowheads="1"/>
          </p:cNvSpPr>
          <p:nvPr/>
        </p:nvSpPr>
        <p:spPr bwMode="auto">
          <a:xfrm>
            <a:off x="2180419" y="3638556"/>
            <a:ext cx="497252" cy="461665"/>
          </a:xfrm>
          <a:prstGeom prst="rect">
            <a:avLst/>
          </a:prstGeom>
          <a:noFill/>
          <a:ln>
            <a:noFill/>
          </a:ln>
        </p:spPr>
        <p:txBody>
          <a:bodyPr wrap="none">
            <a:spAutoFit/>
          </a:bodyPr>
          <a:lstStyle/>
          <a:p>
            <a:r>
              <a:rPr lang="en-US" sz="2400" b="1" dirty="0">
                <a:solidFill>
                  <a:srgbClr val="004178"/>
                </a:solidFill>
                <a:latin typeface="微软雅黑" panose="020B0503020204020204" pitchFamily="34" charset="-122"/>
                <a:ea typeface="微软雅黑" panose="020B0503020204020204" pitchFamily="34" charset="-122"/>
              </a:rPr>
              <a:t>S</a:t>
            </a:r>
            <a:r>
              <a:rPr lang="en-US" sz="2400" b="1" baseline="-25000" dirty="0">
                <a:solidFill>
                  <a:srgbClr val="004178"/>
                </a:solidFill>
                <a:latin typeface="微软雅黑" panose="020B0503020204020204" pitchFamily="34" charset="-122"/>
                <a:ea typeface="微软雅黑" panose="020B0503020204020204" pitchFamily="34" charset="-122"/>
              </a:rPr>
              <a:t>1</a:t>
            </a:r>
            <a:endParaRPr lang="en-US" sz="2400" b="1" baseline="-25000" dirty="0">
              <a:solidFill>
                <a:srgbClr val="004178"/>
              </a:solidFill>
              <a:latin typeface="微软雅黑" panose="020B0503020204020204" pitchFamily="34" charset="-122"/>
              <a:ea typeface="微软雅黑" panose="020B0503020204020204" pitchFamily="34" charset="-122"/>
            </a:endParaRPr>
          </a:p>
        </p:txBody>
      </p:sp>
      <p:sp>
        <p:nvSpPr>
          <p:cNvPr id="16" name="Rectangle 27"/>
          <p:cNvSpPr>
            <a:spLocks noChangeArrowheads="1"/>
          </p:cNvSpPr>
          <p:nvPr/>
        </p:nvSpPr>
        <p:spPr bwMode="auto">
          <a:xfrm>
            <a:off x="3692331" y="3622320"/>
            <a:ext cx="503664" cy="461665"/>
          </a:xfrm>
          <a:prstGeom prst="rect">
            <a:avLst/>
          </a:prstGeom>
          <a:noFill/>
          <a:ln>
            <a:noFill/>
          </a:ln>
        </p:spPr>
        <p:txBody>
          <a:bodyPr wrap="none">
            <a:spAutoFit/>
          </a:bodyPr>
          <a:lstStyle/>
          <a:p>
            <a:r>
              <a:rPr lang="en-US" sz="2400" b="1">
                <a:solidFill>
                  <a:srgbClr val="004178"/>
                </a:solidFill>
                <a:latin typeface="微软雅黑" panose="020B0503020204020204" pitchFamily="34" charset="-122"/>
                <a:ea typeface="微软雅黑" panose="020B0503020204020204" pitchFamily="34" charset="-122"/>
              </a:rPr>
              <a:t>S</a:t>
            </a:r>
            <a:r>
              <a:rPr lang="en-US" sz="2400" b="1" baseline="-25000">
                <a:solidFill>
                  <a:srgbClr val="004178"/>
                </a:solidFill>
                <a:latin typeface="微软雅黑" panose="020B0503020204020204" pitchFamily="34" charset="-122"/>
                <a:ea typeface="微软雅黑" panose="020B0503020204020204" pitchFamily="34" charset="-122"/>
              </a:rPr>
              <a:t>2</a:t>
            </a:r>
            <a:endParaRPr lang="en-US" sz="2400" b="1" baseline="-25000">
              <a:solidFill>
                <a:srgbClr val="004178"/>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5421545" y="3626371"/>
            <a:ext cx="497252" cy="461665"/>
          </a:xfrm>
          <a:prstGeom prst="rect">
            <a:avLst/>
          </a:prstGeom>
          <a:noFill/>
          <a:ln>
            <a:noFill/>
          </a:ln>
        </p:spPr>
        <p:txBody>
          <a:bodyPr wrap="none">
            <a:spAutoFit/>
          </a:bodyPr>
          <a:lstStyle/>
          <a:p>
            <a:r>
              <a:rPr lang="en-US" sz="2400" b="1">
                <a:solidFill>
                  <a:srgbClr val="004178"/>
                </a:solidFill>
                <a:latin typeface="微软雅黑" panose="020B0503020204020204" pitchFamily="34" charset="-122"/>
                <a:ea typeface="微软雅黑" panose="020B0503020204020204" pitchFamily="34" charset="-122"/>
              </a:rPr>
              <a:t>S</a:t>
            </a:r>
            <a:r>
              <a:rPr lang="en-US" sz="2400" b="1" baseline="-25000">
                <a:solidFill>
                  <a:srgbClr val="004178"/>
                </a:solidFill>
                <a:latin typeface="微软雅黑" panose="020B0503020204020204" pitchFamily="34" charset="-122"/>
                <a:ea typeface="微软雅黑" panose="020B0503020204020204" pitchFamily="34" charset="-122"/>
              </a:rPr>
              <a:t>3</a:t>
            </a:r>
            <a:endParaRPr lang="en-US" sz="2400" b="1" baseline="-25000">
              <a:solidFill>
                <a:srgbClr val="004178"/>
              </a:solidFill>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6910710" y="3639154"/>
            <a:ext cx="503664" cy="461665"/>
          </a:xfrm>
          <a:prstGeom prst="rect">
            <a:avLst/>
          </a:prstGeom>
          <a:noFill/>
          <a:ln>
            <a:noFill/>
          </a:ln>
        </p:spPr>
        <p:txBody>
          <a:bodyPr wrap="none">
            <a:spAutoFit/>
          </a:bodyPr>
          <a:lstStyle/>
          <a:p>
            <a:r>
              <a:rPr lang="en-US" sz="2400" b="1">
                <a:solidFill>
                  <a:srgbClr val="004178"/>
                </a:solidFill>
                <a:latin typeface="微软雅黑" panose="020B0503020204020204" pitchFamily="34" charset="-122"/>
                <a:ea typeface="微软雅黑" panose="020B0503020204020204" pitchFamily="34" charset="-122"/>
              </a:rPr>
              <a:t>S</a:t>
            </a:r>
            <a:r>
              <a:rPr lang="en-US" sz="2400" b="1" baseline="-25000">
                <a:solidFill>
                  <a:srgbClr val="004178"/>
                </a:solidFill>
                <a:latin typeface="微软雅黑" panose="020B0503020204020204" pitchFamily="34" charset="-122"/>
                <a:ea typeface="微软雅黑" panose="020B0503020204020204" pitchFamily="34" charset="-122"/>
              </a:rPr>
              <a:t>4</a:t>
            </a:r>
            <a:endParaRPr lang="en-US" sz="2400" b="1" baseline="-25000">
              <a:solidFill>
                <a:srgbClr val="004178"/>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8592355" y="3622320"/>
            <a:ext cx="503664" cy="461665"/>
          </a:xfrm>
          <a:prstGeom prst="rect">
            <a:avLst/>
          </a:prstGeom>
          <a:noFill/>
          <a:ln>
            <a:noFill/>
          </a:ln>
        </p:spPr>
        <p:txBody>
          <a:bodyPr wrap="none">
            <a:spAutoFit/>
          </a:bodyPr>
          <a:lstStyle/>
          <a:p>
            <a:r>
              <a:rPr lang="en-US" sz="2400" b="1">
                <a:solidFill>
                  <a:srgbClr val="004178"/>
                </a:solidFill>
                <a:latin typeface="微软雅黑" panose="020B0503020204020204" pitchFamily="34" charset="-122"/>
                <a:ea typeface="微软雅黑" panose="020B0503020204020204" pitchFamily="34" charset="-122"/>
              </a:rPr>
              <a:t>S</a:t>
            </a:r>
            <a:r>
              <a:rPr lang="en-US" sz="2400" b="1" baseline="-25000">
                <a:solidFill>
                  <a:srgbClr val="004178"/>
                </a:solidFill>
                <a:latin typeface="微软雅黑" panose="020B0503020204020204" pitchFamily="34" charset="-122"/>
                <a:ea typeface="微软雅黑" panose="020B0503020204020204" pitchFamily="34" charset="-122"/>
              </a:rPr>
              <a:t>5</a:t>
            </a:r>
            <a:endParaRPr lang="en-US" sz="2400" b="1" baseline="-25000">
              <a:solidFill>
                <a:srgbClr val="004178"/>
              </a:solidFill>
              <a:latin typeface="微软雅黑" panose="020B0503020204020204" pitchFamily="34" charset="-122"/>
              <a:ea typeface="微软雅黑" panose="020B0503020204020204" pitchFamily="34" charset="-122"/>
            </a:endParaRPr>
          </a:p>
        </p:txBody>
      </p:sp>
      <p:sp>
        <p:nvSpPr>
          <p:cNvPr id="20" name="Rectangle 2"/>
          <p:cNvSpPr/>
          <p:nvPr/>
        </p:nvSpPr>
        <p:spPr>
          <a:xfrm>
            <a:off x="5682688" y="2190794"/>
            <a:ext cx="1390124" cy="369332"/>
          </a:xfrm>
          <a:prstGeom prst="rect">
            <a:avLst/>
          </a:prstGeom>
        </p:spPr>
        <p:txBody>
          <a:bodyPr wrap="none">
            <a:spAutoFit/>
          </a:bodyPr>
          <a:lstStyle/>
          <a:p>
            <a:r>
              <a:rPr lang="en-US" b="1" dirty="0" err="1">
                <a:solidFill>
                  <a:srgbClr val="8A0736"/>
                </a:solidFill>
                <a:latin typeface="微软雅黑" panose="020B0503020204020204" pitchFamily="34" charset="-122"/>
                <a:ea typeface="微软雅黑" panose="020B0503020204020204" pitchFamily="34" charset="-122"/>
                <a:cs typeface="Arial" panose="020B0604020202020204" pitchFamily="34" charset="0"/>
              </a:rPr>
              <a:t>Enc</a:t>
            </a:r>
            <a:r>
              <a:rPr lang="en-US" b="1" baseline="-25000" dirty="0" err="1">
                <a:solidFill>
                  <a:srgbClr val="8A0736"/>
                </a:solidFill>
                <a:latin typeface="微软雅黑" panose="020B0503020204020204" pitchFamily="34" charset="-122"/>
                <a:ea typeface="微软雅黑" panose="020B0503020204020204" pitchFamily="34" charset="-122"/>
                <a:cs typeface="Arial" panose="020B0604020202020204" pitchFamily="34" charset="0"/>
              </a:rPr>
              <a:t>k</a:t>
            </a:r>
            <a:r>
              <a:rPr lang="en-US" b="1" dirty="0">
                <a:solidFill>
                  <a:srgbClr val="8A0736"/>
                </a:solidFill>
                <a:latin typeface="微软雅黑" panose="020B0503020204020204" pitchFamily="34" charset="-122"/>
                <a:ea typeface="微软雅黑" panose="020B0503020204020204" pitchFamily="34" charset="-122"/>
                <a:cs typeface="Arial" panose="020B0604020202020204" pitchFamily="34" charset="0"/>
              </a:rPr>
              <a:t>(Data)</a:t>
            </a:r>
            <a:endParaRPr lang="en-US" b="1" dirty="0">
              <a:solidFill>
                <a:srgbClr val="8A0736"/>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Rectangle 8"/>
          <p:cNvSpPr/>
          <p:nvPr/>
        </p:nvSpPr>
        <p:spPr>
          <a:xfrm>
            <a:off x="2366055" y="6159039"/>
            <a:ext cx="1800493"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加密的</a:t>
            </a:r>
            <a:r>
              <a:rPr lang="zh-CN" altLang="en-US" b="1" dirty="0">
                <a:latin typeface="微软雅黑" panose="020B0503020204020204" pitchFamily="34" charset="-122"/>
                <a:ea typeface="微软雅黑" panose="020B0503020204020204" pitchFamily="34" charset="-122"/>
                <a:cs typeface="Calibri" panose="020F0502020204030204" pitchFamily="34" charset="0"/>
              </a:rPr>
              <a:t>数据分析</a:t>
            </a:r>
            <a:endParaRPr lang="en-US" dirty="0">
              <a:latin typeface="微软雅黑" panose="020B0503020204020204" pitchFamily="34" charset="-122"/>
              <a:ea typeface="微软雅黑" panose="020B0503020204020204" pitchFamily="34" charset="-122"/>
            </a:endParaRPr>
          </a:p>
        </p:txBody>
      </p:sp>
      <p:sp>
        <p:nvSpPr>
          <p:cNvPr id="22" name="Rectangle 9"/>
          <p:cNvSpPr/>
          <p:nvPr/>
        </p:nvSpPr>
        <p:spPr>
          <a:xfrm>
            <a:off x="7777008" y="6159039"/>
            <a:ext cx="1800493"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分布式</a:t>
            </a:r>
            <a:r>
              <a:rPr lang="zh-CN" altLang="en-US" b="1" dirty="0">
                <a:latin typeface="微软雅黑" panose="020B0503020204020204" pitchFamily="34" charset="-122"/>
                <a:ea typeface="微软雅黑" panose="020B0503020204020204" pitchFamily="34" charset="-122"/>
                <a:cs typeface="Calibri" panose="020F0502020204030204" pitchFamily="34" charset="0"/>
              </a:rPr>
              <a:t>数据分析</a:t>
            </a:r>
            <a:endParaRPr lang="en-US" altLang="zh-CN" dirty="0">
              <a:latin typeface="微软雅黑" panose="020B0503020204020204" pitchFamily="34" charset="-122"/>
              <a:ea typeface="微软雅黑" panose="020B0503020204020204" pitchFamily="34" charset="-122"/>
            </a:endParaRPr>
          </a:p>
        </p:txBody>
      </p:sp>
      <p:cxnSp>
        <p:nvCxnSpPr>
          <p:cNvPr id="23" name="Straight Arrow Connector 16"/>
          <p:cNvCxnSpPr/>
          <p:nvPr/>
        </p:nvCxnSpPr>
        <p:spPr>
          <a:xfrm>
            <a:off x="4628099" y="6343705"/>
            <a:ext cx="2687358" cy="0"/>
          </a:xfrm>
          <a:prstGeom prst="straightConnector1">
            <a:avLst/>
          </a:prstGeom>
          <a:ln>
            <a:solidFill>
              <a:srgbClr val="004178"/>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1"/>
          <p:cNvSpPr txBox="1"/>
          <p:nvPr/>
        </p:nvSpPr>
        <p:spPr>
          <a:xfrm>
            <a:off x="8609286" y="1899191"/>
            <a:ext cx="2962044" cy="338554"/>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问题</a:t>
            </a:r>
            <a:r>
              <a:rPr lang="en-US" sz="1600" dirty="0">
                <a:solidFill>
                  <a:srgbClr val="FF0000"/>
                </a:solidFill>
                <a:latin typeface="微软雅黑" panose="020B0503020204020204" pitchFamily="34" charset="-122"/>
                <a:ea typeface="微软雅黑" panose="020B0503020204020204" pitchFamily="34" charset="-122"/>
              </a:rPr>
              <a:t> I</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有限的函数可以被计算</a:t>
            </a:r>
            <a:endParaRPr lang="en-US" sz="1600" dirty="0">
              <a:latin typeface="微软雅黑" panose="020B0503020204020204" pitchFamily="34" charset="-122"/>
              <a:ea typeface="微软雅黑" panose="020B0503020204020204" pitchFamily="34" charset="-122"/>
            </a:endParaRPr>
          </a:p>
        </p:txBody>
      </p:sp>
      <p:sp>
        <p:nvSpPr>
          <p:cNvPr id="25" name="TextBox 23"/>
          <p:cNvSpPr txBox="1"/>
          <p:nvPr/>
        </p:nvSpPr>
        <p:spPr>
          <a:xfrm>
            <a:off x="8609286" y="2354649"/>
            <a:ext cx="2739620" cy="338554"/>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问题</a:t>
            </a:r>
            <a:r>
              <a:rPr lang="en-US" sz="1600" dirty="0">
                <a:solidFill>
                  <a:srgbClr val="FF0000"/>
                </a:solidFill>
                <a:latin typeface="微软雅黑" panose="020B0503020204020204" pitchFamily="34" charset="-122"/>
                <a:ea typeface="微软雅黑" panose="020B0503020204020204" pitchFamily="34" charset="-122"/>
              </a:rPr>
              <a:t> II</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密钥管理</a:t>
            </a:r>
            <a:endParaRPr lang="en-US" sz="1600" dirty="0">
              <a:latin typeface="微软雅黑" panose="020B0503020204020204" pitchFamily="34" charset="-122"/>
              <a:ea typeface="微软雅黑" panose="020B0503020204020204" pitchFamily="34" charset="-122"/>
            </a:endParaRPr>
          </a:p>
        </p:txBody>
      </p:sp>
      <p:sp>
        <p:nvSpPr>
          <p:cNvPr id="26" name="TextBox 24"/>
          <p:cNvSpPr txBox="1"/>
          <p:nvPr/>
        </p:nvSpPr>
        <p:spPr>
          <a:xfrm>
            <a:off x="8592355" y="2811848"/>
            <a:ext cx="2830692" cy="338554"/>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问题</a:t>
            </a:r>
            <a:r>
              <a:rPr lang="en-US" sz="1600" dirty="0">
                <a:solidFill>
                  <a:srgbClr val="FF0000"/>
                </a:solidFill>
                <a:latin typeface="微软雅黑" panose="020B0503020204020204" pitchFamily="34" charset="-122"/>
                <a:ea typeface="微软雅黑" panose="020B0503020204020204" pitchFamily="34" charset="-122"/>
              </a:rPr>
              <a:t> III</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单点故障</a:t>
            </a:r>
            <a:endParaRPr lang="en-US" sz="1600" dirty="0">
              <a:latin typeface="微软雅黑" panose="020B0503020204020204" pitchFamily="34" charset="-122"/>
              <a:ea typeface="微软雅黑" panose="020B0503020204020204" pitchFamily="34" charset="-122"/>
            </a:endParaRPr>
          </a:p>
        </p:txBody>
      </p:sp>
      <p:sp>
        <p:nvSpPr>
          <p:cNvPr id="2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1.</a:t>
            </a:r>
            <a:r>
              <a:rPr lang="zh-CN" altLang="en-US" b="1" dirty="0">
                <a:solidFill>
                  <a:schemeClr val="bg1">
                    <a:lumMod val="75000"/>
                  </a:schemeClr>
                </a:solidFill>
                <a:latin typeface="微软雅黑" panose="020B0503020204020204" pitchFamily="34" charset="-122"/>
                <a:ea typeface="微软雅黑" panose="020B0503020204020204" pitchFamily="34" charset="-122"/>
              </a:rPr>
              <a:t> 背景与定义</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1" name="TextBox 8"/>
          <p:cNvSpPr>
            <a:spLocks noChangeArrowheads="1"/>
          </p:cNvSpPr>
          <p:nvPr/>
        </p:nvSpPr>
        <p:spPr bwMode="auto">
          <a:xfrm>
            <a:off x="11284338" y="273628"/>
            <a:ext cx="989829"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应用</a:t>
            </a:r>
            <a:endParaRPr lang="zh-CN" altLang="en-US" b="1" dirty="0">
              <a:latin typeface="微软雅黑" panose="020B0503020204020204" pitchFamily="34" charset="-122"/>
              <a:ea typeface="微软雅黑" panose="020B0503020204020204" pitchFamily="34" charset="-122"/>
            </a:endParaRPr>
          </a:p>
        </p:txBody>
      </p:sp>
      <p:sp>
        <p:nvSpPr>
          <p:cNvPr id="33" name="矩形 32"/>
          <p:cNvSpPr>
            <a:spLocks noChangeArrowheads="1"/>
          </p:cNvSpPr>
          <p:nvPr/>
        </p:nvSpPr>
        <p:spPr bwMode="auto">
          <a:xfrm>
            <a:off x="772386" y="1034408"/>
            <a:ext cx="2033567"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分布式数据分析</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par>
                                <p:cTn id="37" presetID="3"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par>
                                <p:cTn id="43" presetID="3" presetClass="entr" presetSubtype="1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1.94444E-6 -3.7037E-7 L -0.08715 0.11921 " pathEditMode="relative" rAng="0" ptsTypes="AA">
                                      <p:cBhvr>
                                        <p:cTn id="61" dur="2000" fill="hold"/>
                                        <p:tgtEl>
                                          <p:spTgt spid="15"/>
                                        </p:tgtEl>
                                        <p:attrNameLst>
                                          <p:attrName>ppt_x</p:attrName>
                                          <p:attrName>ppt_y</p:attrName>
                                        </p:attrNameLst>
                                      </p:cBhvr>
                                      <p:rCtr x="-4358" y="5949"/>
                                    </p:animMotion>
                                  </p:childTnLst>
                                </p:cTn>
                              </p:par>
                              <p:par>
                                <p:cTn id="62" presetID="0" presetClass="path" presetSubtype="0" accel="50000" decel="50000" fill="hold" grpId="1" nodeType="withEffect">
                                  <p:stCondLst>
                                    <p:cond delay="0"/>
                                  </p:stCondLst>
                                  <p:childTnLst>
                                    <p:animMotion origin="layout" path="M 2.5E-6 -4.07407E-6 L 0.00746 0.1169 " pathEditMode="relative" rAng="0" ptsTypes="AA">
                                      <p:cBhvr>
                                        <p:cTn id="63" dur="2000" fill="hold"/>
                                        <p:tgtEl>
                                          <p:spTgt spid="16"/>
                                        </p:tgtEl>
                                        <p:attrNameLst>
                                          <p:attrName>ppt_x</p:attrName>
                                          <p:attrName>ppt_y</p:attrName>
                                        </p:attrNameLst>
                                      </p:cBhvr>
                                      <p:rCtr x="365" y="5833"/>
                                    </p:animMotion>
                                  </p:childTnLst>
                                </p:cTn>
                              </p:par>
                              <p:par>
                                <p:cTn id="64" presetID="0" presetClass="path" presetSubtype="0" accel="50000" decel="50000" fill="hold" grpId="1" nodeType="withEffect">
                                  <p:stCondLst>
                                    <p:cond delay="0"/>
                                  </p:stCondLst>
                                  <p:childTnLst>
                                    <p:animMotion origin="layout" path="M -2.5E-6 4.44444E-6 L 0.10729 0.12152 " pathEditMode="relative" rAng="0" ptsTypes="AA">
                                      <p:cBhvr>
                                        <p:cTn id="65" dur="2000" fill="hold"/>
                                        <p:tgtEl>
                                          <p:spTgt spid="17"/>
                                        </p:tgtEl>
                                        <p:attrNameLst>
                                          <p:attrName>ppt_x</p:attrName>
                                          <p:attrName>ppt_y</p:attrName>
                                        </p:attrNameLst>
                                      </p:cBhvr>
                                      <p:rCtr x="5365" y="6065"/>
                                    </p:animMotion>
                                  </p:childTnLst>
                                </p:cTn>
                              </p:par>
                              <p:par>
                                <p:cTn id="66" presetID="0" presetClass="path" presetSubtype="0" accel="50000" decel="50000" fill="hold" grpId="1" nodeType="withEffect">
                                  <p:stCondLst>
                                    <p:cond delay="0"/>
                                  </p:stCondLst>
                                  <p:childTnLst>
                                    <p:animMotion origin="layout" path="M 4.16667E-6 7.40741E-7 L 0.19444 0.11898 " pathEditMode="relative" rAng="0" ptsTypes="AA">
                                      <p:cBhvr>
                                        <p:cTn id="67" dur="2000" fill="hold"/>
                                        <p:tgtEl>
                                          <p:spTgt spid="18"/>
                                        </p:tgtEl>
                                        <p:attrNameLst>
                                          <p:attrName>ppt_x</p:attrName>
                                          <p:attrName>ppt_y</p:attrName>
                                        </p:attrNameLst>
                                      </p:cBhvr>
                                      <p:rCtr x="9722" y="5949"/>
                                    </p:animMotion>
                                  </p:childTnLst>
                                </p:cTn>
                              </p:par>
                              <p:par>
                                <p:cTn id="68" presetID="0" presetClass="path" presetSubtype="0" accel="50000" decel="50000" fill="hold" grpId="1" nodeType="withEffect">
                                  <p:stCondLst>
                                    <p:cond delay="0"/>
                                  </p:stCondLst>
                                  <p:childTnLst>
                                    <p:animMotion origin="layout" path="M 1.94444E-6 -1.85185E-6 L 0.27969 0.12709 " pathEditMode="relative" rAng="0" ptsTypes="AA">
                                      <p:cBhvr>
                                        <p:cTn id="69" dur="2000" fill="hold"/>
                                        <p:tgtEl>
                                          <p:spTgt spid="19"/>
                                        </p:tgtEl>
                                        <p:attrNameLst>
                                          <p:attrName>ppt_x</p:attrName>
                                          <p:attrName>ppt_y</p:attrName>
                                        </p:attrNameLst>
                                      </p:cBhvr>
                                      <p:rCtr x="13976" y="6343"/>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checkerboard(across)">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6" grpId="0"/>
      <p:bldP spid="16" grpId="1"/>
      <p:bldP spid="17" grpId="0"/>
      <p:bldP spid="17" grpId="1"/>
      <p:bldP spid="18" grpId="0"/>
      <p:bldP spid="18" grpId="1"/>
      <p:bldP spid="19" grpId="0"/>
      <p:bldP spid="19" grpId="1"/>
      <p:bldP spid="20" grpId="0"/>
      <p:bldP spid="21" grpId="0"/>
      <p:bldP spid="22" grpId="0"/>
      <p:bldP spid="24" grpId="0"/>
      <p:bldP spid="25"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3"/>
          <p:cNvSpPr>
            <a:spLocks noChangeArrowheads="1"/>
          </p:cNvSpPr>
          <p:nvPr/>
        </p:nvSpPr>
        <p:spPr bwMode="auto">
          <a:xfrm>
            <a:off x="0" y="6669088"/>
            <a:ext cx="12188825" cy="188912"/>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25400">
                <a:solidFill>
                  <a:srgbClr val="395E8A"/>
                </a:solidFill>
                <a:bevel/>
              </a14:hiddenLine>
            </a:ext>
          </a:extLst>
        </p:spPr>
        <p:txBody>
          <a:bodyPr lIns="91436" tIns="45719" rIns="91436" bIns="45719"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03" name="矩形 14"/>
          <p:cNvSpPr>
            <a:spLocks noChangeArrowheads="1"/>
          </p:cNvSpPr>
          <p:nvPr/>
        </p:nvSpPr>
        <p:spPr bwMode="auto">
          <a:xfrm>
            <a:off x="0" y="0"/>
            <a:ext cx="12188825" cy="3644900"/>
          </a:xfrm>
          <a:prstGeom prst="rect">
            <a:avLst/>
          </a:prstGeom>
          <a:solidFill>
            <a:srgbClr val="0041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a:endParaRPr lang="zh-CN" altLang="zh-CN">
              <a:solidFill>
                <a:srgbClr val="0066FF"/>
              </a:solidFill>
              <a:latin typeface="宋体" panose="02010600030101010101" pitchFamily="2" charset="-122"/>
              <a:sym typeface="宋体" panose="02010600030101010101" pitchFamily="2" charset="-122"/>
            </a:endParaRPr>
          </a:p>
        </p:txBody>
      </p:sp>
      <p:sp>
        <p:nvSpPr>
          <p:cNvPr id="51204" name="标题 1"/>
          <p:cNvSpPr>
            <a:spLocks noChangeArrowheads="1"/>
          </p:cNvSpPr>
          <p:nvPr/>
        </p:nvSpPr>
        <p:spPr bwMode="auto">
          <a:xfrm>
            <a:off x="0" y="1870285"/>
            <a:ext cx="121888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6" tIns="45719" rIns="91436" bIns="45719" anchor="ctr"/>
          <a:lstStyle/>
          <a:p>
            <a:pPr algn="ctr"/>
            <a:r>
              <a:rPr lang="zh-CN" altLang="en-US" sz="7200" dirty="0">
                <a:solidFill>
                  <a:schemeClr val="bg1"/>
                </a:solidFill>
                <a:latin typeface="微软雅黑" panose="020B0503020204020204" pitchFamily="34" charset="-122"/>
                <a:ea typeface="微软雅黑" panose="020B0503020204020204" pitchFamily="34" charset="-122"/>
                <a:sym typeface="方正兰亭特黑简体" charset="-122"/>
              </a:rPr>
              <a:t>谢谢观看！</a:t>
            </a:r>
            <a:endParaRPr lang="zh-CN" altLang="zh-CN" sz="7200" dirty="0">
              <a:solidFill>
                <a:schemeClr val="bg1"/>
              </a:solidFill>
              <a:latin typeface="微软雅黑" panose="020B0503020204020204" pitchFamily="34" charset="-122"/>
              <a:ea typeface="微软雅黑" panose="020B0503020204020204" pitchFamily="34" charset="-122"/>
              <a:sym typeface="方正兰亭特黑简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1.1 </a:t>
            </a:r>
            <a:r>
              <a:rPr lang="zh-CN" altLang="en-US" sz="2400" b="1" dirty="0">
                <a:solidFill>
                  <a:srgbClr val="5F5E5C"/>
                </a:solidFill>
                <a:latin typeface="微软雅黑" panose="020B0503020204020204" pitchFamily="34" charset="-122"/>
                <a:ea typeface="微软雅黑" panose="020B0503020204020204" pitchFamily="34" charset="-122"/>
              </a:rPr>
              <a:t>隐私计算与安全多方计算</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pic>
        <p:nvPicPr>
          <p:cNvPr id="120"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8312" y="973517"/>
            <a:ext cx="9515991" cy="5884483"/>
          </a:xfrm>
          <a:prstGeom prst="rect">
            <a:avLst/>
          </a:prstGeom>
        </p:spPr>
      </p:pic>
      <p:sp>
        <p:nvSpPr>
          <p:cNvPr id="3" name="文本框 2"/>
          <p:cNvSpPr txBox="1"/>
          <p:nvPr/>
        </p:nvSpPr>
        <p:spPr>
          <a:xfrm>
            <a:off x="6033247" y="6550223"/>
            <a:ext cx="5170583"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https://mp.weixin.qq.com/s/qQM1Q--B8PAyOGCLVqZg9w</a:t>
            </a:r>
            <a:endParaRPr lang="zh-CN" altLang="en-US" sz="1400" dirty="0">
              <a:latin typeface="微软雅黑" panose="020B0503020204020204" pitchFamily="34" charset="-122"/>
              <a:ea typeface="微软雅黑" panose="020B0503020204020204" pitchFamily="34" charset="-122"/>
            </a:endParaRPr>
          </a:p>
        </p:txBody>
      </p:sp>
      <p:sp>
        <p:nvSpPr>
          <p:cNvPr id="123" name="TextBox 8"/>
          <p:cNvSpPr>
            <a:spLocks noChangeArrowheads="1"/>
          </p:cNvSpPr>
          <p:nvPr/>
        </p:nvSpPr>
        <p:spPr bwMode="auto">
          <a:xfrm>
            <a:off x="2061114" y="6175639"/>
            <a:ext cx="2087257" cy="45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gn="ct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rPr>
              <a:t>安全多方计算</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772388" y="1034408"/>
            <a:ext cx="1753098"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隐私计算分类</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3"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1.2 </a:t>
            </a:r>
            <a:r>
              <a:rPr lang="zh-CN" altLang="en-US" sz="2400" b="1" dirty="0">
                <a:solidFill>
                  <a:srgbClr val="5F5E5C"/>
                </a:solidFill>
                <a:latin typeface="微软雅黑" panose="020B0503020204020204" pitchFamily="34" charset="-122"/>
                <a:ea typeface="微软雅黑" panose="020B0503020204020204" pitchFamily="34" charset="-122"/>
              </a:rPr>
              <a:t>安全多方计算定义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85952" y="3088697"/>
            <a:ext cx="5281930" cy="3495675"/>
            <a:chOff x="7744" y="4798"/>
            <a:chExt cx="8318" cy="5505"/>
          </a:xfrm>
        </p:grpSpPr>
        <p:grpSp>
          <p:nvGrpSpPr>
            <p:cNvPr id="2" name="组合 1"/>
            <p:cNvGrpSpPr/>
            <p:nvPr/>
          </p:nvGrpSpPr>
          <p:grpSpPr>
            <a:xfrm>
              <a:off x="7744" y="4798"/>
              <a:ext cx="8318" cy="4080"/>
              <a:chOff x="7519" y="4798"/>
              <a:chExt cx="8318" cy="4080"/>
            </a:xfrm>
          </p:grpSpPr>
          <p:grpSp>
            <p:nvGrpSpPr>
              <p:cNvPr id="6" name="组合 5"/>
              <p:cNvGrpSpPr/>
              <p:nvPr/>
            </p:nvGrpSpPr>
            <p:grpSpPr>
              <a:xfrm>
                <a:off x="7519" y="4798"/>
                <a:ext cx="8319" cy="4081"/>
                <a:chOff x="4062264" y="3284984"/>
                <a:chExt cx="4687146" cy="2477467"/>
              </a:xfrm>
            </p:grpSpPr>
            <p:pic>
              <p:nvPicPr>
                <p:cNvPr id="7" name="Picture 2" descr="âmillionaire problemâçå¾çæç´¢ç»æ"/>
                <p:cNvPicPr>
                  <a:picLocks noChangeAspect="1" noChangeArrowheads="1"/>
                </p:cNvPicPr>
                <p:nvPr/>
              </p:nvPicPr>
              <p:blipFill rotWithShape="1">
                <a:blip r:embed="rId1">
                  <a:extLst>
                    <a:ext uri="{28A0092B-C50C-407E-A947-70E740481C1C}">
                      <a14:useLocalDpi xmlns:a14="http://schemas.microsoft.com/office/drawing/2010/main" val="0"/>
                    </a:ext>
                  </a:extLst>
                </a:blip>
                <a:srcRect l="15444" t="27841" r="9744" b="19435"/>
                <a:stretch>
                  <a:fillRect/>
                </a:stretch>
              </p:blipFill>
              <p:spPr bwMode="auto">
                <a:xfrm>
                  <a:off x="4062264" y="3284984"/>
                  <a:ext cx="4687146" cy="247746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292080" y="3356992"/>
                  <a:ext cx="2088232"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9" name="文本框 8"/>
              <p:cNvSpPr txBox="1"/>
              <p:nvPr/>
            </p:nvSpPr>
            <p:spPr>
              <a:xfrm>
                <a:off x="9805" y="8035"/>
                <a:ext cx="907" cy="436"/>
              </a:xfrm>
              <a:prstGeom prst="rect">
                <a:avLst/>
              </a:prstGeom>
              <a:solidFill>
                <a:schemeClr val="tx1"/>
              </a:solid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Alice</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511" y="8006"/>
                <a:ext cx="907" cy="436"/>
              </a:xfrm>
              <a:prstGeom prst="rect">
                <a:avLst/>
              </a:prstGeom>
              <a:solidFill>
                <a:schemeClr val="tx1"/>
              </a:solidFill>
            </p:spPr>
            <p:txBody>
              <a:bodyPr wrap="square" rtlCol="0">
                <a:spAutoFit/>
              </a:bodyPr>
              <a:lstStyle/>
              <a:p>
                <a:r>
                  <a:rPr lang="en-US" altLang="zh-HK" sz="1200" dirty="0">
                    <a:solidFill>
                      <a:schemeClr val="bg1"/>
                    </a:solidFill>
                    <a:latin typeface="微软雅黑" panose="020B0503020204020204" pitchFamily="34" charset="-122"/>
                    <a:ea typeface="微软雅黑" panose="020B0503020204020204" pitchFamily="34" charset="-122"/>
                  </a:rPr>
                  <a:t> </a:t>
                </a:r>
                <a:r>
                  <a:rPr lang="en-US" altLang="zh-HK" sz="1200" b="1" dirty="0">
                    <a:solidFill>
                      <a:schemeClr val="bg1"/>
                    </a:solidFill>
                    <a:latin typeface="微软雅黑" panose="020B0503020204020204" pitchFamily="34" charset="-122"/>
                    <a:ea typeface="微软雅黑" panose="020B0503020204020204" pitchFamily="34" charset="-122"/>
                  </a:rPr>
                  <a:t>Bob</a:t>
                </a:r>
                <a:endParaRPr lang="zh-HK"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8733" y="9721"/>
              <a:ext cx="6341" cy="582"/>
            </a:xfrm>
            <a:prstGeom prst="rect">
              <a:avLst/>
            </a:prstGeom>
            <a:no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rPr>
                <a:t>安全两方计算</a:t>
              </a:r>
              <a:endParaRPr lang="zh-HK" altLang="en-US" sz="18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733" y="8919"/>
              <a:ext cx="6341" cy="582"/>
            </a:xfrm>
            <a:prstGeom prst="rect">
              <a:avLst/>
            </a:prstGeom>
            <a:solidFill>
              <a:srgbClr val="004178"/>
            </a:solid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谁更富有？</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239147" y="1544210"/>
            <a:ext cx="11728735" cy="1338828"/>
          </a:xfrm>
          <a:prstGeom prst="rect">
            <a:avLst/>
          </a:prstGeom>
        </p:spPr>
        <p:txBody>
          <a:bodyPr wrap="square">
            <a:spAutoFit/>
          </a:bodyPr>
          <a:lstStyle/>
          <a:p>
            <a:pPr indent="357505" algn="just" defTabSz="914400">
              <a:lnSpc>
                <a:spcPct val="150000"/>
              </a:lnSpc>
            </a:pPr>
            <a:r>
              <a:rPr lang="zh-CN" altLang="en-US" sz="1800" b="1" dirty="0">
                <a:latin typeface="微软雅黑" panose="020B0503020204020204" pitchFamily="34" charset="-122"/>
                <a:ea typeface="微软雅黑" panose="020B0503020204020204" pitchFamily="34" charset="-122"/>
              </a:rPr>
              <a:t>安全多方计算（</a:t>
            </a:r>
            <a:r>
              <a:rPr lang="en-US" altLang="zh-CN" sz="1800" b="1" dirty="0">
                <a:latin typeface="微软雅黑" panose="020B0503020204020204" pitchFamily="34" charset="-122"/>
                <a:ea typeface="微软雅黑" panose="020B0503020204020204" pitchFamily="34" charset="-122"/>
              </a:rPr>
              <a:t>Secure Multi-Party Computation, SMPC</a:t>
            </a:r>
            <a:r>
              <a:rPr lang="zh-CN" altLang="en-US" sz="1800" b="1" dirty="0">
                <a:latin typeface="微软雅黑" panose="020B0503020204020204" pitchFamily="34" charset="-122"/>
                <a:ea typeface="微软雅黑" panose="020B0503020204020204" pitchFamily="34" charset="-122"/>
              </a:rPr>
              <a:t>或</a:t>
            </a:r>
            <a:r>
              <a:rPr lang="en-US" altLang="zh-CN" sz="1800" b="1" dirty="0">
                <a:latin typeface="微软雅黑" panose="020B0503020204020204" pitchFamily="34" charset="-122"/>
                <a:ea typeface="微软雅黑" panose="020B0503020204020204" pitchFamily="34" charset="-122"/>
              </a:rPr>
              <a:t>MPC</a:t>
            </a:r>
            <a:r>
              <a:rPr lang="zh-CN" altLang="en-US" sz="1800" b="1"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最初由图灵奖获得者、中国科学院院士姚期智教授在</a:t>
            </a:r>
            <a:r>
              <a:rPr lang="en-US" altLang="zh-CN" sz="1800" dirty="0">
                <a:latin typeface="微软雅黑" panose="020B0503020204020204" pitchFamily="34" charset="-122"/>
                <a:ea typeface="微软雅黑" panose="020B0503020204020204" pitchFamily="34" charset="-122"/>
              </a:rPr>
              <a:t>1982</a:t>
            </a:r>
            <a:r>
              <a:rPr lang="zh-CN" altLang="en-US" sz="1800" dirty="0">
                <a:latin typeface="微软雅黑" panose="020B0503020204020204" pitchFamily="34" charset="-122"/>
                <a:ea typeface="微软雅黑" panose="020B0503020204020204" pitchFamily="34" charset="-122"/>
              </a:rPr>
              <a:t>年通过百万富翁问题</a:t>
            </a:r>
            <a:r>
              <a:rPr lang="zh-CN" altLang="en-US" dirty="0">
                <a:latin typeface="微软雅黑" panose="020B0503020204020204" pitchFamily="34" charset="-122"/>
                <a:ea typeface="微软雅黑" panose="020B0503020204020204" pitchFamily="34" charset="-122"/>
              </a:rPr>
              <a:t>引出</a:t>
            </a:r>
            <a:r>
              <a:rPr lang="zh-CN" altLang="en-US" sz="1800" dirty="0">
                <a:latin typeface="微软雅黑" panose="020B0503020204020204" pitchFamily="34" charset="-122"/>
                <a:ea typeface="微软雅黑" panose="020B0503020204020204" pitchFamily="34" charset="-122"/>
              </a:rPr>
              <a:t>。百万富翁问题是指存在</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个争强好胜的富翁</a:t>
            </a:r>
            <a:r>
              <a:rPr lang="en-US" altLang="zh-CN" sz="1800" dirty="0">
                <a:latin typeface="微软雅黑" panose="020B0503020204020204" pitchFamily="34" charset="-122"/>
                <a:ea typeface="微软雅黑" panose="020B0503020204020204" pitchFamily="34" charset="-122"/>
              </a:rPr>
              <a:t>Alice</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Bob</a:t>
            </a:r>
            <a:r>
              <a:rPr lang="zh-CN" altLang="en-US" sz="1800" dirty="0">
                <a:latin typeface="微软雅黑" panose="020B0503020204020204" pitchFamily="34" charset="-122"/>
                <a:ea typeface="微软雅黑" panose="020B0503020204020204" pitchFamily="34" charset="-122"/>
              </a:rPr>
              <a:t>，他们如何在不暴露各自财富数额的前提下比较谁更富有？</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772387" y="1034408"/>
            <a:ext cx="4113122"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安全多方计算起源：百万富翁问题</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20"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21"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54890" y="6509072"/>
            <a:ext cx="10715274"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Yao A C. Protocols for secure computations[C]</a:t>
            </a:r>
            <a:r>
              <a:rPr lang="en-US" altLang="zh-CN" sz="1400" dirty="0">
                <a:solidFill>
                  <a:srgbClr val="222222"/>
                </a:solidFill>
              </a:rPr>
              <a:t>,</a:t>
            </a:r>
            <a:r>
              <a:rPr lang="zh-CN" altLang="en-US" sz="1400" dirty="0">
                <a:solidFill>
                  <a:srgbClr val="222222"/>
                </a:solidFill>
              </a:rPr>
              <a:t> </a:t>
            </a:r>
            <a:r>
              <a:rPr lang="en-US" altLang="zh-CN" sz="1400" b="0" i="0" dirty="0">
                <a:solidFill>
                  <a:srgbClr val="222222"/>
                </a:solidFill>
                <a:effectLst/>
                <a:latin typeface="Arial" panose="020B0604020202020204" pitchFamily="34" charset="0"/>
              </a:rPr>
              <a:t>23rd annual symposium on foundations of computer science. IEEE, 1982: 160-164</a:t>
            </a:r>
            <a:endParaRPr lang="zh-CN" altLang="en-US" sz="1400" dirty="0"/>
          </a:p>
        </p:txBody>
      </p:sp>
      <p:pic>
        <p:nvPicPr>
          <p:cNvPr id="5" name="图片 4"/>
          <p:cNvPicPr>
            <a:picLocks noChangeAspect="1"/>
          </p:cNvPicPr>
          <p:nvPr/>
        </p:nvPicPr>
        <p:blipFill>
          <a:blip r:embed="rId2"/>
          <a:stretch>
            <a:fillRect/>
          </a:stretch>
        </p:blipFill>
        <p:spPr>
          <a:xfrm>
            <a:off x="308524" y="2856207"/>
            <a:ext cx="6241973" cy="3583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1.2 </a:t>
            </a:r>
            <a:r>
              <a:rPr lang="zh-CN" altLang="en-US" sz="2400" b="1" dirty="0">
                <a:solidFill>
                  <a:srgbClr val="5F5E5C"/>
                </a:solidFill>
                <a:latin typeface="微软雅黑" panose="020B0503020204020204" pitchFamily="34" charset="-122"/>
                <a:ea typeface="微软雅黑" panose="020B0503020204020204" pitchFamily="34" charset="-122"/>
              </a:rPr>
              <a:t>安全多方计算定义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32"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33"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5"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6"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7" name="矩形 36"/>
          <p:cNvSpPr>
            <a:spLocks noChangeArrowheads="1"/>
          </p:cNvSpPr>
          <p:nvPr/>
        </p:nvSpPr>
        <p:spPr bwMode="auto">
          <a:xfrm>
            <a:off x="772387" y="1034408"/>
            <a:ext cx="2374975"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安全多方计算定义</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5882630" y="1472882"/>
            <a:ext cx="5920717" cy="3341370"/>
            <a:chOff x="5882630" y="1472882"/>
            <a:chExt cx="5920717" cy="3341370"/>
          </a:xfrm>
        </p:grpSpPr>
        <p:pic>
          <p:nvPicPr>
            <p:cNvPr id="48" name="Picture 5" descr="sarah"/>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87430" y="3980307"/>
              <a:ext cx="720090" cy="720090"/>
            </a:xfrm>
            <a:prstGeom prst="rect">
              <a:avLst/>
            </a:prstGeom>
            <a:noFill/>
            <a:extLst>
              <a:ext uri="{909E8E84-426E-40DD-AFC4-6F175D3DCCD1}">
                <a14:hiddenFill xmlns:a14="http://schemas.microsoft.com/office/drawing/2010/main">
                  <a:solidFill>
                    <a:srgbClr val="FFFFFF"/>
                  </a:solidFill>
                </a14:hiddenFill>
              </a:ext>
            </a:extLst>
          </p:spPr>
        </p:pic>
        <p:sp>
          <p:nvSpPr>
            <p:cNvPr id="49" name="圆角矩形 6"/>
            <p:cNvSpPr/>
            <p:nvPr/>
          </p:nvSpPr>
          <p:spPr>
            <a:xfrm>
              <a:off x="7893017" y="3095942"/>
              <a:ext cx="1795780" cy="666115"/>
            </a:xfrm>
            <a:prstGeom prst="roundRect">
              <a:avLst/>
            </a:prstGeom>
            <a:solidFill>
              <a:srgbClr val="004178"/>
            </a:solidFill>
            <a:ln>
              <a:solidFill>
                <a:srgbClr val="004178"/>
              </a:solidFill>
            </a:ln>
            <a:effectLst>
              <a:outerShdw blurRad="190500" dist="50800" dir="5400000" algn="ctr" rotWithShape="0">
                <a:srgbClr val="004178">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安全多方计算</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50" name="Picture 24" descr="pmo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7497" y="4087812"/>
              <a:ext cx="726440" cy="7264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2"/>
            <p:cNvPicPr>
              <a:picLocks noChangeAspect="1"/>
            </p:cNvPicPr>
            <p:nvPr/>
          </p:nvPicPr>
          <p:blipFill>
            <a:blip r:embed="rId3"/>
            <a:stretch>
              <a:fillRect/>
            </a:stretch>
          </p:blipFill>
          <p:spPr>
            <a:xfrm>
              <a:off x="8569927" y="1472882"/>
              <a:ext cx="469265" cy="749935"/>
            </a:xfrm>
            <a:prstGeom prst="rect">
              <a:avLst/>
            </a:prstGeom>
          </p:spPr>
        </p:pic>
        <p:cxnSp>
          <p:nvCxnSpPr>
            <p:cNvPr id="54" name="直线箭头连接符 32"/>
            <p:cNvCxnSpPr/>
            <p:nvPr/>
          </p:nvCxnSpPr>
          <p:spPr>
            <a:xfrm>
              <a:off x="8665177" y="2315527"/>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32"/>
            <p:cNvCxnSpPr/>
            <p:nvPr/>
          </p:nvCxnSpPr>
          <p:spPr>
            <a:xfrm flipH="1" flipV="1">
              <a:off x="9734517" y="3762057"/>
              <a:ext cx="105918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32"/>
            <p:cNvCxnSpPr/>
            <p:nvPr/>
          </p:nvCxnSpPr>
          <p:spPr>
            <a:xfrm flipV="1">
              <a:off x="6827510" y="3728847"/>
              <a:ext cx="103886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32"/>
            <p:cNvCxnSpPr>
              <a:endCxn id="50" idx="1"/>
            </p:cNvCxnSpPr>
            <p:nvPr/>
          </p:nvCxnSpPr>
          <p:spPr>
            <a:xfrm>
              <a:off x="9688797" y="3969067"/>
              <a:ext cx="1028065" cy="481965"/>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32"/>
            <p:cNvCxnSpPr/>
            <p:nvPr/>
          </p:nvCxnSpPr>
          <p:spPr>
            <a:xfrm flipH="1">
              <a:off x="6928475" y="3953002"/>
              <a:ext cx="982980" cy="44704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32"/>
            <p:cNvCxnSpPr/>
            <p:nvPr/>
          </p:nvCxnSpPr>
          <p:spPr>
            <a:xfrm flipV="1">
              <a:off x="8956007" y="2315527"/>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4" name="文本框 83"/>
                <p:cNvSpPr txBox="1"/>
                <p:nvPr/>
              </p:nvSpPr>
              <p:spPr>
                <a:xfrm>
                  <a:off x="8195912" y="2462212"/>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84" name="文本框 83"/>
                <p:cNvSpPr txBox="1">
                  <a:spLocks noRot="1" noChangeAspect="1" noMove="1" noResize="1" noEditPoints="1" noAdjustHandles="1" noChangeArrowheads="1" noChangeShapeType="1" noTextEdit="1"/>
                </p:cNvSpPr>
                <p:nvPr/>
              </p:nvSpPr>
              <p:spPr>
                <a:xfrm>
                  <a:off x="8195912" y="2462212"/>
                  <a:ext cx="469265" cy="36957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文本框 84"/>
                <p:cNvSpPr txBox="1"/>
                <p:nvPr/>
              </p:nvSpPr>
              <p:spPr>
                <a:xfrm>
                  <a:off x="7026265" y="353834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85" name="文本框 84"/>
                <p:cNvSpPr txBox="1">
                  <a:spLocks noRot="1" noChangeAspect="1" noMove="1" noResize="1" noEditPoints="1" noAdjustHandles="1" noChangeArrowheads="1" noChangeShapeType="1" noTextEdit="1"/>
                </p:cNvSpPr>
                <p:nvPr/>
              </p:nvSpPr>
              <p:spPr>
                <a:xfrm>
                  <a:off x="7026265" y="3538347"/>
                  <a:ext cx="469265" cy="36957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6" name="文本框 85"/>
                <p:cNvSpPr txBox="1"/>
                <p:nvPr/>
              </p:nvSpPr>
              <p:spPr>
                <a:xfrm>
                  <a:off x="10171397" y="358171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86" name="文本框 85"/>
                <p:cNvSpPr txBox="1">
                  <a:spLocks noRot="1" noChangeAspect="1" noMove="1" noResize="1" noEditPoints="1" noAdjustHandles="1" noChangeArrowheads="1" noChangeShapeType="1" noTextEdit="1"/>
                </p:cNvSpPr>
                <p:nvPr/>
              </p:nvSpPr>
              <p:spPr>
                <a:xfrm>
                  <a:off x="10171397" y="3581717"/>
                  <a:ext cx="469265" cy="369570"/>
                </a:xfrm>
                <a:prstGeom prst="rect">
                  <a:avLst/>
                </a:prstGeom>
                <a:blipFill rotWithShape="1">
                  <a:blip r:embed="rId6"/>
                </a:blipFill>
              </p:spPr>
              <p:txBody>
                <a:bodyPr/>
                <a:lstStyle/>
                <a:p>
                  <a:r>
                    <a:rPr lang="zh-CN" altLang="en-US">
                      <a:noFill/>
                    </a:rPr>
                    <a:t> </a:t>
                  </a:r>
                </a:p>
              </p:txBody>
            </p:sp>
          </mc:Fallback>
        </mc:AlternateContent>
        <p:sp>
          <p:nvSpPr>
            <p:cNvPr id="87" name="文本框 86"/>
            <p:cNvSpPr txBox="1"/>
            <p:nvPr/>
          </p:nvSpPr>
          <p:spPr>
            <a:xfrm>
              <a:off x="8539447" y="4099242"/>
              <a:ext cx="492760" cy="461645"/>
            </a:xfrm>
            <a:prstGeom prst="rect">
              <a:avLst/>
            </a:prstGeom>
            <a:noFill/>
          </p:spPr>
          <p:txBody>
            <a:bodyPr wrap="none" rtlCol="0">
              <a:spAutoFit/>
            </a:bodyPr>
            <a:lstStyle/>
            <a:p>
              <a:r>
                <a:rPr kumimoji="1" lang="en-US" altLang="zh-CN" sz="2400" b="1" dirty="0"/>
                <a:t>…</a:t>
              </a:r>
              <a:endParaRPr kumimoji="1" lang="zh-CN" altLang="en-US" sz="2400" b="1" dirty="0"/>
            </a:p>
          </p:txBody>
        </p:sp>
        <mc:AlternateContent xmlns:mc="http://schemas.openxmlformats.org/markup-compatibility/2006">
          <mc:Choice xmlns:a14="http://schemas.microsoft.com/office/drawing/2010/main" Requires="a14">
            <p:sp>
              <p:nvSpPr>
                <p:cNvPr id="88" name="文本框 87"/>
                <p:cNvSpPr txBox="1"/>
                <p:nvPr/>
              </p:nvSpPr>
              <p:spPr>
                <a:xfrm>
                  <a:off x="8100662" y="1724342"/>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smtClean="0">
                                <a:latin typeface="Cambria Math" panose="02040503050406030204" pitchFamily="18" charset="0"/>
                              </a:rPr>
                              <m:t>1</m:t>
                            </m:r>
                          </m:sub>
                        </m:sSub>
                      </m:oMath>
                    </m:oMathPara>
                  </a14:m>
                  <a:endParaRPr lang="zh-CN" altLang="en-US" sz="2000" dirty="0"/>
                </a:p>
              </p:txBody>
            </p:sp>
          </mc:Choice>
          <mc:Fallback>
            <p:sp>
              <p:nvSpPr>
                <p:cNvPr id="88" name="文本框 87"/>
                <p:cNvSpPr txBox="1">
                  <a:spLocks noRot="1" noChangeAspect="1" noMove="1" noResize="1" noEditPoints="1" noAdjustHandles="1" noChangeArrowheads="1" noChangeShapeType="1" noTextEdit="1"/>
                </p:cNvSpPr>
                <p:nvPr/>
              </p:nvSpPr>
              <p:spPr>
                <a:xfrm>
                  <a:off x="8100662" y="1724342"/>
                  <a:ext cx="469265" cy="40005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文本框 88"/>
                <p:cNvSpPr txBox="1"/>
                <p:nvPr/>
              </p:nvSpPr>
              <p:spPr>
                <a:xfrm>
                  <a:off x="5882630" y="409714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b="1" i="1" smtClean="0">
                                <a:latin typeface="Cambria Math" panose="02040503050406030204" pitchFamily="18" charset="0"/>
                              </a:rPr>
                              <m:t>𝟐</m:t>
                            </m:r>
                          </m:sub>
                        </m:sSub>
                      </m:oMath>
                    </m:oMathPara>
                  </a14:m>
                  <a:endParaRPr lang="zh-CN" altLang="en-US" sz="2000" dirty="0"/>
                </a:p>
              </p:txBody>
            </p:sp>
          </mc:Choice>
          <mc:Fallback>
            <p:sp>
              <p:nvSpPr>
                <p:cNvPr id="89" name="文本框 88"/>
                <p:cNvSpPr txBox="1">
                  <a:spLocks noRot="1" noChangeAspect="1" noMove="1" noResize="1" noEditPoints="1" noAdjustHandles="1" noChangeArrowheads="1" noChangeShapeType="1" noTextEdit="1"/>
                </p:cNvSpPr>
                <p:nvPr/>
              </p:nvSpPr>
              <p:spPr>
                <a:xfrm>
                  <a:off x="5882630" y="4097147"/>
                  <a:ext cx="469265" cy="40005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文本框 89"/>
                <p:cNvSpPr txBox="1"/>
                <p:nvPr/>
              </p:nvSpPr>
              <p:spPr>
                <a:xfrm>
                  <a:off x="11334082" y="416083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m:oMathPara>
                  </a14:m>
                  <a:endParaRPr lang="zh-CN" altLang="en-US" sz="2000" b="0" i="1" dirty="0"/>
                </a:p>
              </p:txBody>
            </p:sp>
          </mc:Choice>
          <mc:Fallback>
            <p:sp>
              <p:nvSpPr>
                <p:cNvPr id="90" name="文本框 89"/>
                <p:cNvSpPr txBox="1">
                  <a:spLocks noRot="1" noChangeAspect="1" noMove="1" noResize="1" noEditPoints="1" noAdjustHandles="1" noChangeArrowheads="1" noChangeShapeType="1" noTextEdit="1"/>
                </p:cNvSpPr>
                <p:nvPr/>
              </p:nvSpPr>
              <p:spPr>
                <a:xfrm>
                  <a:off x="11334082" y="4160837"/>
                  <a:ext cx="469265" cy="400050"/>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1" name="文本框 90"/>
                <p:cNvSpPr txBox="1"/>
                <p:nvPr/>
              </p:nvSpPr>
              <p:spPr>
                <a:xfrm>
                  <a:off x="9194132" y="2549842"/>
                  <a:ext cx="76581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1</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1" name="文本框 90"/>
                <p:cNvSpPr txBox="1">
                  <a:spLocks noRot="1" noChangeAspect="1" noMove="1" noResize="1" noEditPoints="1" noAdjustHandles="1" noChangeArrowheads="1" noChangeShapeType="1" noTextEdit="1"/>
                </p:cNvSpPr>
                <p:nvPr/>
              </p:nvSpPr>
              <p:spPr>
                <a:xfrm>
                  <a:off x="9194132" y="2549842"/>
                  <a:ext cx="765810" cy="369570"/>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 name="文本框 91"/>
                <p:cNvSpPr txBox="1"/>
                <p:nvPr/>
              </p:nvSpPr>
              <p:spPr>
                <a:xfrm rot="1511309">
                  <a:off x="9764362" y="4267517"/>
                  <a:ext cx="7766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𝑛</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2" name="文本框 91"/>
                <p:cNvSpPr txBox="1">
                  <a:spLocks noRot="1" noChangeAspect="1" noMove="1" noResize="1" noEditPoints="1" noAdjustHandles="1" noChangeArrowheads="1" noChangeShapeType="1" noTextEdit="1"/>
                </p:cNvSpPr>
                <p:nvPr/>
              </p:nvSpPr>
              <p:spPr>
                <a:xfrm rot="1511309">
                  <a:off x="9764362" y="4267517"/>
                  <a:ext cx="776605" cy="369570"/>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3" name="文本框 92"/>
                <p:cNvSpPr txBox="1"/>
                <p:nvPr/>
              </p:nvSpPr>
              <p:spPr>
                <a:xfrm rot="20165003">
                  <a:off x="7190730" y="4139692"/>
                  <a:ext cx="77152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2</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3" name="文本框 92"/>
                <p:cNvSpPr txBox="1">
                  <a:spLocks noRot="1" noChangeAspect="1" noMove="1" noResize="1" noEditPoints="1" noAdjustHandles="1" noChangeArrowheads="1" noChangeShapeType="1" noTextEdit="1"/>
                </p:cNvSpPr>
                <p:nvPr/>
              </p:nvSpPr>
              <p:spPr>
                <a:xfrm rot="20165003">
                  <a:off x="7190730" y="4139692"/>
                  <a:ext cx="771525" cy="369570"/>
                </a:xfrm>
                <a:prstGeom prst="rect">
                  <a:avLst/>
                </a:prstGeom>
                <a:blipFill rotWithShape="1">
                  <a:blip r:embed="rId12"/>
                </a:blipFill>
              </p:spPr>
              <p:txBody>
                <a:bodyPr/>
                <a:lstStyle/>
                <a:p>
                  <a:r>
                    <a:rPr lang="zh-CN" altLang="en-US">
                      <a:noFill/>
                    </a:rPr>
                    <a:t> </a:t>
                  </a:r>
                </a:p>
              </p:txBody>
            </p:sp>
          </mc:Fallback>
        </mc:AlternateContent>
      </p:grpSp>
      <p:grpSp>
        <p:nvGrpSpPr>
          <p:cNvPr id="3" name="组合 2"/>
          <p:cNvGrpSpPr/>
          <p:nvPr/>
        </p:nvGrpSpPr>
        <p:grpSpPr>
          <a:xfrm>
            <a:off x="155961" y="1443407"/>
            <a:ext cx="5385882" cy="3290200"/>
            <a:chOff x="155961" y="1443407"/>
            <a:chExt cx="5385882" cy="3290200"/>
          </a:xfrm>
        </p:grpSpPr>
        <p:pic>
          <p:nvPicPr>
            <p:cNvPr id="67" name="Picture 5" descr="sarah"/>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0761" y="3961447"/>
              <a:ext cx="720090" cy="7200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4" descr="pmo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5993" y="4007167"/>
              <a:ext cx="726440" cy="72644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2"/>
            <p:cNvPicPr>
              <a:picLocks noChangeAspect="1"/>
            </p:cNvPicPr>
            <p:nvPr/>
          </p:nvPicPr>
          <p:blipFill>
            <a:blip r:embed="rId3"/>
            <a:stretch>
              <a:fillRect/>
            </a:stretch>
          </p:blipFill>
          <p:spPr>
            <a:xfrm>
              <a:off x="2656713" y="1443407"/>
              <a:ext cx="469265" cy="749935"/>
            </a:xfrm>
            <a:prstGeom prst="rect">
              <a:avLst/>
            </a:prstGeom>
          </p:spPr>
        </p:pic>
        <p:cxnSp>
          <p:nvCxnSpPr>
            <p:cNvPr id="71" name="直线箭头连接符 32"/>
            <p:cNvCxnSpPr/>
            <p:nvPr/>
          </p:nvCxnSpPr>
          <p:spPr>
            <a:xfrm>
              <a:off x="2751963" y="2286052"/>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32"/>
            <p:cNvCxnSpPr/>
            <p:nvPr/>
          </p:nvCxnSpPr>
          <p:spPr>
            <a:xfrm flipH="1" flipV="1">
              <a:off x="3473013" y="3681412"/>
              <a:ext cx="105918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32"/>
            <p:cNvCxnSpPr/>
            <p:nvPr/>
          </p:nvCxnSpPr>
          <p:spPr>
            <a:xfrm flipV="1">
              <a:off x="1100841" y="3709987"/>
              <a:ext cx="103886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32"/>
            <p:cNvCxnSpPr>
              <a:endCxn id="69" idx="1"/>
            </p:cNvCxnSpPr>
            <p:nvPr/>
          </p:nvCxnSpPr>
          <p:spPr>
            <a:xfrm>
              <a:off x="3427293" y="3888422"/>
              <a:ext cx="1028065" cy="481965"/>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32"/>
            <p:cNvCxnSpPr/>
            <p:nvPr/>
          </p:nvCxnSpPr>
          <p:spPr>
            <a:xfrm flipH="1">
              <a:off x="1201806" y="3934142"/>
              <a:ext cx="982980" cy="44704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32"/>
            <p:cNvCxnSpPr/>
            <p:nvPr/>
          </p:nvCxnSpPr>
          <p:spPr>
            <a:xfrm flipV="1">
              <a:off x="3042793" y="2286052"/>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文本框 76"/>
                <p:cNvSpPr txBox="1"/>
                <p:nvPr/>
              </p:nvSpPr>
              <p:spPr>
                <a:xfrm>
                  <a:off x="2282698" y="243273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77" name="文本框 76"/>
                <p:cNvSpPr txBox="1">
                  <a:spLocks noRot="1" noChangeAspect="1" noMove="1" noResize="1" noEditPoints="1" noAdjustHandles="1" noChangeArrowheads="1" noChangeShapeType="1" noTextEdit="1"/>
                </p:cNvSpPr>
                <p:nvPr/>
              </p:nvSpPr>
              <p:spPr>
                <a:xfrm>
                  <a:off x="2282698" y="2432737"/>
                  <a:ext cx="469265" cy="36957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p:cNvSpPr txBox="1"/>
                <p:nvPr/>
              </p:nvSpPr>
              <p:spPr>
                <a:xfrm>
                  <a:off x="1299596" y="351948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78" name="文本框 77"/>
                <p:cNvSpPr txBox="1">
                  <a:spLocks noRot="1" noChangeAspect="1" noMove="1" noResize="1" noEditPoints="1" noAdjustHandles="1" noChangeArrowheads="1" noChangeShapeType="1" noTextEdit="1"/>
                </p:cNvSpPr>
                <p:nvPr/>
              </p:nvSpPr>
              <p:spPr>
                <a:xfrm>
                  <a:off x="1299596" y="3519487"/>
                  <a:ext cx="469265" cy="36957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文本框 78"/>
                <p:cNvSpPr txBox="1"/>
                <p:nvPr/>
              </p:nvSpPr>
              <p:spPr>
                <a:xfrm>
                  <a:off x="3909893" y="3501072"/>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79" name="文本框 78"/>
                <p:cNvSpPr txBox="1">
                  <a:spLocks noRot="1" noChangeAspect="1" noMove="1" noResize="1" noEditPoints="1" noAdjustHandles="1" noChangeArrowheads="1" noChangeShapeType="1" noTextEdit="1"/>
                </p:cNvSpPr>
                <p:nvPr/>
              </p:nvSpPr>
              <p:spPr>
                <a:xfrm>
                  <a:off x="3909893" y="3501072"/>
                  <a:ext cx="469265" cy="369570"/>
                </a:xfrm>
                <a:prstGeom prst="rect">
                  <a:avLst/>
                </a:prstGeom>
                <a:blipFill rotWithShape="1">
                  <a:blip r:embed="rId6"/>
                </a:blipFill>
              </p:spPr>
              <p:txBody>
                <a:bodyPr/>
                <a:lstStyle/>
                <a:p>
                  <a:r>
                    <a:rPr lang="zh-CN" altLang="en-US">
                      <a:noFill/>
                    </a:rPr>
                    <a:t> </a:t>
                  </a:r>
                </a:p>
              </p:txBody>
            </p:sp>
          </mc:Fallback>
        </mc:AlternateContent>
        <p:sp>
          <p:nvSpPr>
            <p:cNvPr id="80" name="文本框 79"/>
            <p:cNvSpPr txBox="1"/>
            <p:nvPr/>
          </p:nvSpPr>
          <p:spPr>
            <a:xfrm>
              <a:off x="2626233" y="4069767"/>
              <a:ext cx="492760" cy="461645"/>
            </a:xfrm>
            <a:prstGeom prst="rect">
              <a:avLst/>
            </a:prstGeom>
            <a:noFill/>
          </p:spPr>
          <p:txBody>
            <a:bodyPr wrap="none" rtlCol="0">
              <a:spAutoFit/>
            </a:bodyPr>
            <a:lstStyle/>
            <a:p>
              <a:r>
                <a:rPr kumimoji="1" lang="en-US" altLang="zh-CN" sz="2400" b="1" dirty="0"/>
                <a:t>…</a:t>
              </a:r>
              <a:endParaRPr kumimoji="1" lang="zh-CN" altLang="en-US" sz="2400" b="1" dirty="0"/>
            </a:p>
          </p:txBody>
        </p:sp>
        <mc:AlternateContent xmlns:mc="http://schemas.openxmlformats.org/markup-compatibility/2006">
          <mc:Choice xmlns:a14="http://schemas.microsoft.com/office/drawing/2010/main" Requires="a14">
            <p:sp>
              <p:nvSpPr>
                <p:cNvPr id="81" name="文本框 80"/>
                <p:cNvSpPr txBox="1"/>
                <p:nvPr/>
              </p:nvSpPr>
              <p:spPr>
                <a:xfrm>
                  <a:off x="2187448" y="169486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smtClean="0">
                                <a:latin typeface="Cambria Math" panose="02040503050406030204" pitchFamily="18" charset="0"/>
                              </a:rPr>
                              <m:t>1</m:t>
                            </m:r>
                          </m:sub>
                        </m:sSub>
                      </m:oMath>
                    </m:oMathPara>
                  </a14:m>
                  <a:endParaRPr lang="zh-CN" altLang="en-US" sz="2000" dirty="0"/>
                </a:p>
              </p:txBody>
            </p:sp>
          </mc:Choice>
          <mc:Fallback>
            <p:sp>
              <p:nvSpPr>
                <p:cNvPr id="81" name="文本框 80"/>
                <p:cNvSpPr txBox="1">
                  <a:spLocks noRot="1" noChangeAspect="1" noMove="1" noResize="1" noEditPoints="1" noAdjustHandles="1" noChangeArrowheads="1" noChangeShapeType="1" noTextEdit="1"/>
                </p:cNvSpPr>
                <p:nvPr/>
              </p:nvSpPr>
              <p:spPr>
                <a:xfrm>
                  <a:off x="2187448" y="1694867"/>
                  <a:ext cx="469265" cy="40005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 name="文本框 81"/>
                <p:cNvSpPr txBox="1"/>
                <p:nvPr/>
              </p:nvSpPr>
              <p:spPr>
                <a:xfrm>
                  <a:off x="155961" y="407828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b="1" i="1" smtClean="0">
                                <a:latin typeface="Cambria Math" panose="02040503050406030204" pitchFamily="18" charset="0"/>
                              </a:rPr>
                              <m:t>𝟐</m:t>
                            </m:r>
                          </m:sub>
                        </m:sSub>
                      </m:oMath>
                    </m:oMathPara>
                  </a14:m>
                  <a:endParaRPr lang="zh-CN" altLang="en-US" sz="2000" dirty="0"/>
                </a:p>
              </p:txBody>
            </p:sp>
          </mc:Choice>
          <mc:Fallback>
            <p:sp>
              <p:nvSpPr>
                <p:cNvPr id="82" name="文本框 81"/>
                <p:cNvSpPr txBox="1">
                  <a:spLocks noRot="1" noChangeAspect="1" noMove="1" noResize="1" noEditPoints="1" noAdjustHandles="1" noChangeArrowheads="1" noChangeShapeType="1" noTextEdit="1"/>
                </p:cNvSpPr>
                <p:nvPr/>
              </p:nvSpPr>
              <p:spPr>
                <a:xfrm>
                  <a:off x="155961" y="4078287"/>
                  <a:ext cx="469265" cy="40005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文本框 82"/>
                <p:cNvSpPr txBox="1"/>
                <p:nvPr/>
              </p:nvSpPr>
              <p:spPr>
                <a:xfrm>
                  <a:off x="5072578" y="4080192"/>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m:oMathPara>
                  </a14:m>
                  <a:endParaRPr lang="zh-CN" altLang="en-US" sz="2000" b="0" i="1" dirty="0"/>
                </a:p>
              </p:txBody>
            </p:sp>
          </mc:Choice>
          <mc:Fallback>
            <p:sp>
              <p:nvSpPr>
                <p:cNvPr id="83" name="文本框 82"/>
                <p:cNvSpPr txBox="1">
                  <a:spLocks noRot="1" noChangeAspect="1" noMove="1" noResize="1" noEditPoints="1" noAdjustHandles="1" noChangeArrowheads="1" noChangeShapeType="1" noTextEdit="1"/>
                </p:cNvSpPr>
                <p:nvPr/>
              </p:nvSpPr>
              <p:spPr>
                <a:xfrm>
                  <a:off x="5072578" y="4080192"/>
                  <a:ext cx="469265" cy="400050"/>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4" name="文本框 93"/>
                <p:cNvSpPr txBox="1"/>
                <p:nvPr/>
              </p:nvSpPr>
              <p:spPr>
                <a:xfrm>
                  <a:off x="3280918" y="2520367"/>
                  <a:ext cx="76581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1</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4" name="文本框 93"/>
                <p:cNvSpPr txBox="1">
                  <a:spLocks noRot="1" noChangeAspect="1" noMove="1" noResize="1" noEditPoints="1" noAdjustHandles="1" noChangeArrowheads="1" noChangeShapeType="1" noTextEdit="1"/>
                </p:cNvSpPr>
                <p:nvPr/>
              </p:nvSpPr>
              <p:spPr>
                <a:xfrm>
                  <a:off x="3280918" y="2520367"/>
                  <a:ext cx="765810" cy="369570"/>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文本框 94"/>
                <p:cNvSpPr txBox="1"/>
                <p:nvPr/>
              </p:nvSpPr>
              <p:spPr>
                <a:xfrm rot="1511309">
                  <a:off x="3502858" y="4186872"/>
                  <a:ext cx="7766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𝑛</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5" name="文本框 94"/>
                <p:cNvSpPr txBox="1">
                  <a:spLocks noRot="1" noChangeAspect="1" noMove="1" noResize="1" noEditPoints="1" noAdjustHandles="1" noChangeArrowheads="1" noChangeShapeType="1" noTextEdit="1"/>
                </p:cNvSpPr>
                <p:nvPr/>
              </p:nvSpPr>
              <p:spPr>
                <a:xfrm rot="1511309">
                  <a:off x="3502858" y="4186872"/>
                  <a:ext cx="776605" cy="369570"/>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8" name="文本框 97"/>
                <p:cNvSpPr txBox="1"/>
                <p:nvPr/>
              </p:nvSpPr>
              <p:spPr>
                <a:xfrm rot="20165003">
                  <a:off x="1464061" y="4120832"/>
                  <a:ext cx="77152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2</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98" name="文本框 97"/>
                <p:cNvSpPr txBox="1">
                  <a:spLocks noRot="1" noChangeAspect="1" noMove="1" noResize="1" noEditPoints="1" noAdjustHandles="1" noChangeArrowheads="1" noChangeShapeType="1" noTextEdit="1"/>
                </p:cNvSpPr>
                <p:nvPr/>
              </p:nvSpPr>
              <p:spPr>
                <a:xfrm rot="20165003">
                  <a:off x="1464061" y="4120832"/>
                  <a:ext cx="771525" cy="369570"/>
                </a:xfrm>
                <a:prstGeom prst="rect">
                  <a:avLst/>
                </a:prstGeom>
                <a:blipFill rotWithShape="1">
                  <a:blip r:embed="rId14"/>
                </a:blipFill>
              </p:spPr>
              <p:txBody>
                <a:bodyPr/>
                <a:lstStyle/>
                <a:p>
                  <a:r>
                    <a:rPr lang="zh-CN" altLang="en-US">
                      <a:noFill/>
                    </a:rPr>
                    <a:t> </a:t>
                  </a:r>
                </a:p>
              </p:txBody>
            </p:sp>
          </mc:Fallback>
        </mc:AlternateContent>
        <p:pic>
          <p:nvPicPr>
            <p:cNvPr id="99" name="Picture 9" descr="PE02668_[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2129012" y="3041702"/>
              <a:ext cx="1216026" cy="89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 Box 8"/>
            <p:cNvSpPr txBox="1">
              <a:spLocks noChangeAspect="1" noChangeArrowheads="1"/>
            </p:cNvSpPr>
            <p:nvPr/>
          </p:nvSpPr>
          <p:spPr bwMode="auto">
            <a:xfrm flipH="1">
              <a:off x="1150140" y="3085782"/>
              <a:ext cx="1466851" cy="40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可信第三方</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101" name="矩形 100"/>
              <p:cNvSpPr/>
              <p:nvPr/>
            </p:nvSpPr>
            <p:spPr>
              <a:xfrm>
                <a:off x="654181" y="4857167"/>
                <a:ext cx="10456898" cy="1705403"/>
              </a:xfrm>
              <a:prstGeom prst="rect">
                <a:avLst/>
              </a:prstGeom>
            </p:spPr>
            <p:txBody>
              <a:bodyPr wrap="square">
                <a:spAutoFit/>
              </a:bodyPr>
              <a:lstStyle/>
              <a:p>
                <a:pPr algn="just" defTabSz="914400">
                  <a:lnSpc>
                    <a:spcPct val="150000"/>
                  </a:lnSpc>
                </a:pPr>
                <a:r>
                  <a:rPr lang="zh-CN" altLang="en-US" b="1" dirty="0">
                    <a:latin typeface="微软雅黑" panose="020B0503020204020204" pitchFamily="34" charset="-122"/>
                    <a:ea typeface="微软雅黑" panose="020B0503020204020204" pitchFamily="34" charset="-122"/>
                  </a:rPr>
                  <a:t>形式化定义：</a:t>
                </a:r>
                <a14:m>
                  <m:oMath xmlns:m="http://schemas.openxmlformats.org/officeDocument/2006/math">
                    <m:r>
                      <a:rPr lang="en-US" altLang="zh-HK" i="1">
                        <a:latin typeface="Cambria Math" panose="02040503050406030204" pitchFamily="18" charset="0"/>
                      </a:rPr>
                      <m:t>𝑛</m:t>
                    </m:r>
                  </m:oMath>
                </a14:m>
                <a:r>
                  <a:rPr lang="zh-CN" altLang="zh-HK" dirty="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互不信任的</a:t>
                </a:r>
                <a:r>
                  <a:rPr lang="zh-CN" altLang="zh-HK" dirty="0">
                    <a:latin typeface="微软雅黑" panose="020B0503020204020204" pitchFamily="34" charset="-122"/>
                    <a:ea typeface="微软雅黑" panose="020B0503020204020204" pitchFamily="34" charset="-122"/>
                  </a:rPr>
                  <a:t>参与方</a:t>
                </a:r>
                <a14:m>
                  <m:oMath xmlns:m="http://schemas.openxmlformats.org/officeDocument/2006/math">
                    <m:r>
                      <a:rPr lang="en-US" altLang="zh-HK" b="0" i="0" smtClean="0">
                        <a:latin typeface="Cambria Math" panose="02040503050406030204" pitchFamily="18" charset="0"/>
                      </a:rPr>
                      <m:t>{</m:t>
                    </m:r>
                    <m:sSub>
                      <m:sSubPr>
                        <m:ctrlPr>
                          <a:rPr lang="en-US" altLang="zh-HK" b="0" i="1" smtClean="0">
                            <a:latin typeface="Cambria Math" panose="02040503050406030204" pitchFamily="18" charset="0"/>
                          </a:rPr>
                        </m:ctrlPr>
                      </m:sSubPr>
                      <m:e>
                        <m:r>
                          <a:rPr lang="en-US" altLang="zh-HK" b="0" i="1" smtClean="0">
                            <a:latin typeface="Cambria Math" panose="02040503050406030204" pitchFamily="18" charset="0"/>
                          </a:rPr>
                          <m:t>𝑃</m:t>
                        </m:r>
                      </m:e>
                      <m:sub>
                        <m:r>
                          <a:rPr lang="en-US" altLang="zh-HK" b="0" i="1" smtClean="0">
                            <a:latin typeface="Cambria Math" panose="02040503050406030204" pitchFamily="18" charset="0"/>
                          </a:rPr>
                          <m:t>𝑖</m:t>
                        </m:r>
                      </m:sub>
                    </m:sSub>
                    <m:r>
                      <a:rPr lang="en-US" altLang="zh-HK" b="0" i="1" smtClean="0">
                        <a:latin typeface="Cambria Math" panose="02040503050406030204" pitchFamily="18" charset="0"/>
                      </a:rPr>
                      <m:t>|</m:t>
                    </m:r>
                    <m:r>
                      <a:rPr lang="en-US" altLang="zh-HK" b="0" i="1" smtClean="0">
                        <a:latin typeface="Cambria Math" panose="02040503050406030204" pitchFamily="18" charset="0"/>
                      </a:rPr>
                      <m:t>𝑖</m:t>
                    </m:r>
                    <m:r>
                      <a:rPr lang="en-US" altLang="zh-HK" b="0" i="1" smtClean="0">
                        <a:latin typeface="Cambria Math" panose="02040503050406030204" pitchFamily="18" charset="0"/>
                      </a:rPr>
                      <m:t>=</m:t>
                    </m:r>
                    <m:r>
                      <a:rPr lang="en-US" altLang="zh-HK" b="0" i="1" smtClean="0">
                        <a:latin typeface="Cambria Math" panose="02040503050406030204" pitchFamily="18" charset="0"/>
                      </a:rPr>
                      <m:t>1</m:t>
                    </m:r>
                    <m:r>
                      <a:rPr lang="en-US" altLang="zh-HK" b="0" i="0" smtClean="0">
                        <a:latin typeface="Cambria Math" panose="02040503050406030204" pitchFamily="18" charset="0"/>
                      </a:rPr>
                      <m:t>, </m:t>
                    </m:r>
                    <m:r>
                      <a:rPr lang="en-US" altLang="zh-HK" b="0" i="0" smtClean="0">
                        <a:latin typeface="Cambria Math" panose="02040503050406030204" pitchFamily="18" charset="0"/>
                      </a:rPr>
                      <m:t>2</m:t>
                    </m:r>
                    <m:r>
                      <a:rPr lang="en-US" altLang="zh-HK" b="0" i="0" smtClean="0">
                        <a:latin typeface="Cambria Math" panose="02040503050406030204" pitchFamily="18" charset="0"/>
                      </a:rPr>
                      <m:t>, …,</m:t>
                    </m:r>
                    <m:r>
                      <a:rPr lang="en-US" altLang="zh-HK" b="0" i="1" smtClean="0">
                        <a:latin typeface="Cambria Math" panose="02040503050406030204" pitchFamily="18" charset="0"/>
                      </a:rPr>
                      <m:t>𝑛</m:t>
                    </m:r>
                    <m:r>
                      <a:rPr lang="en-US" altLang="zh-HK" b="0" i="0"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，各自将秘密信息</a:t>
                </a:r>
                <a14:m>
                  <m:oMath xmlns:m="http://schemas.openxmlformats.org/officeDocument/2006/math">
                    <m:r>
                      <a:rPr lang="en-US" altLang="zh-TW" i="1">
                        <a:latin typeface="Cambria Math" panose="02040503050406030204" pitchFamily="18" charset="0"/>
                      </a:rPr>
                      <m:t>{</m:t>
                    </m:r>
                    <m:sSub>
                      <m:sSubPr>
                        <m:ctrlPr>
                          <a:rPr lang="zh-TW" altLang="zh-HK" i="1">
                            <a:latin typeface="Cambria Math" panose="02040503050406030204" pitchFamily="18" charset="0"/>
                          </a:rPr>
                        </m:ctrlPr>
                      </m:sSubPr>
                      <m:e>
                        <m:r>
                          <a:rPr lang="en-US" altLang="zh-HK" i="1">
                            <a:latin typeface="Cambria Math" panose="02040503050406030204" pitchFamily="18" charset="0"/>
                          </a:rPr>
                          <m:t>𝑥</m:t>
                        </m:r>
                      </m:e>
                      <m:sub>
                        <m:r>
                          <a:rPr lang="en-US" altLang="zh-HK" i="1">
                            <a:latin typeface="Cambria Math" panose="02040503050406030204" pitchFamily="18" charset="0"/>
                          </a:rPr>
                          <m:t>𝑖</m:t>
                        </m:r>
                      </m:sub>
                    </m:sSub>
                    <m:r>
                      <a:rPr lang="en-US" altLang="zh-HK" i="1">
                        <a:latin typeface="Cambria Math" panose="02040503050406030204" pitchFamily="18" charset="0"/>
                        <a:ea typeface="Cambria Math" panose="02040503050406030204" pitchFamily="18" charset="0"/>
                      </a:rPr>
                      <m:t>∈</m:t>
                    </m:r>
                    <m:sSup>
                      <m:sSupPr>
                        <m:ctrlPr>
                          <a:rPr lang="zh-TW" altLang="zh-HK" i="1">
                            <a:latin typeface="Cambria Math" panose="02040503050406030204" pitchFamily="18" charset="0"/>
                          </a:rPr>
                        </m:ctrlPr>
                      </m:sSupPr>
                      <m:e>
                        <m:r>
                          <a:rPr lang="en-US" altLang="zh-HK">
                            <a:latin typeface="Cambria Math" panose="02040503050406030204" pitchFamily="18" charset="0"/>
                          </a:rPr>
                          <m:t>{</m:t>
                        </m:r>
                        <m:r>
                          <a:rPr lang="en-US" altLang="zh-HK">
                            <a:latin typeface="Cambria Math" panose="02040503050406030204" pitchFamily="18" charset="0"/>
                          </a:rPr>
                          <m:t>0</m:t>
                        </m:r>
                        <m:r>
                          <a:rPr lang="en-US" altLang="zh-HK">
                            <a:latin typeface="Cambria Math" panose="02040503050406030204" pitchFamily="18" charset="0"/>
                          </a:rPr>
                          <m:t>, </m:t>
                        </m:r>
                        <m:r>
                          <a:rPr lang="en-US" altLang="zh-HK">
                            <a:latin typeface="Cambria Math" panose="02040503050406030204" pitchFamily="18" charset="0"/>
                          </a:rPr>
                          <m:t>1</m:t>
                        </m:r>
                        <m:r>
                          <a:rPr lang="en-US" altLang="zh-HK">
                            <a:latin typeface="Cambria Math" panose="02040503050406030204" pitchFamily="18" charset="0"/>
                          </a:rPr>
                          <m:t>}</m:t>
                        </m:r>
                      </m:e>
                      <m:sup>
                        <m:r>
                          <a:rPr lang="en-US" altLang="zh-HK" i="1">
                            <a:latin typeface="Cambria Math" panose="02040503050406030204" pitchFamily="18" charset="0"/>
                          </a:rPr>
                          <m:t>∗</m:t>
                        </m:r>
                      </m:sup>
                    </m:sSup>
                    <m:r>
                      <a:rPr lang="en-US" altLang="zh-HK">
                        <a:latin typeface="Cambria Math" panose="02040503050406030204" pitchFamily="18" charset="0"/>
                      </a:rPr>
                      <m:t>|</m:t>
                    </m:r>
                    <m:r>
                      <a:rPr lang="en-US" altLang="zh-HK" i="1">
                        <a:latin typeface="Cambria Math" panose="02040503050406030204" pitchFamily="18" charset="0"/>
                      </a:rPr>
                      <m:t>𝑖</m:t>
                    </m:r>
                    <m:r>
                      <a:rPr lang="en-US" altLang="zh-HK" i="1">
                        <a:latin typeface="Cambria Math" panose="02040503050406030204" pitchFamily="18" charset="0"/>
                      </a:rPr>
                      <m:t>=</m:t>
                    </m:r>
                    <m:r>
                      <a:rPr lang="en-US" altLang="zh-HK" i="1">
                        <a:latin typeface="Cambria Math" panose="02040503050406030204" pitchFamily="18" charset="0"/>
                      </a:rPr>
                      <m:t>1</m:t>
                    </m:r>
                    <m:r>
                      <a:rPr lang="en-US" altLang="zh-HK" i="1">
                        <a:latin typeface="Cambria Math" panose="02040503050406030204" pitchFamily="18" charset="0"/>
                      </a:rPr>
                      <m:t>, </m:t>
                    </m:r>
                    <m:r>
                      <a:rPr lang="en-US" altLang="zh-HK" i="1">
                        <a:latin typeface="Cambria Math" panose="02040503050406030204" pitchFamily="18" charset="0"/>
                      </a:rPr>
                      <m:t>2</m:t>
                    </m:r>
                    <m:r>
                      <a:rPr lang="en-US" altLang="zh-HK" i="1">
                        <a:latin typeface="Cambria Math" panose="02040503050406030204" pitchFamily="18" charset="0"/>
                      </a:rPr>
                      <m:t>,</m:t>
                    </m:r>
                    <m:r>
                      <a:rPr lang="en-US" altLang="zh-HK">
                        <a:latin typeface="Cambria Math" panose="02040503050406030204" pitchFamily="18" charset="0"/>
                      </a:rPr>
                      <m:t> …,</m:t>
                    </m:r>
                    <m:r>
                      <a:rPr lang="en-US" altLang="zh-HK" i="1">
                        <a:latin typeface="Cambria Math" panose="02040503050406030204" pitchFamily="18" charset="0"/>
                      </a:rPr>
                      <m:t>𝑛</m:t>
                    </m:r>
                    <m:r>
                      <a:rPr lang="en-US" altLang="zh-HK" i="1">
                        <a:latin typeface="Cambria Math" panose="02040503050406030204" pitchFamily="18" charset="0"/>
                      </a:rPr>
                      <m:t>} </m:t>
                    </m:r>
                  </m:oMath>
                </a14:m>
                <a:r>
                  <a:rPr lang="zh-CN" altLang="en-US" dirty="0">
                    <a:latin typeface="微软雅黑" panose="020B0503020204020204" pitchFamily="34" charset="-122"/>
                    <a:ea typeface="微软雅黑" panose="020B0503020204020204" pitchFamily="34" charset="-122"/>
                  </a:rPr>
                  <a:t>输入到功能函数</a:t>
                </a:r>
                <a14:m>
                  <m:oMath xmlns:m="http://schemas.openxmlformats.org/officeDocument/2006/math">
                    <m:r>
                      <a:rPr lang="en-US" altLang="zh-HK" i="1">
                        <a:latin typeface="Cambria Math" panose="02040503050406030204" pitchFamily="18" charset="0"/>
                      </a:rPr>
                      <m:t>𝑓</m:t>
                    </m:r>
                    <m:r>
                      <a:rPr lang="en-US" altLang="zh-HK">
                        <a:latin typeface="Cambria Math" panose="02040503050406030204" pitchFamily="18" charset="0"/>
                      </a:rPr>
                      <m:t>:</m:t>
                    </m:r>
                    <m:sSup>
                      <m:sSupPr>
                        <m:ctrlPr>
                          <a:rPr lang="zh-TW" altLang="zh-HK" i="1">
                            <a:latin typeface="Cambria Math" panose="02040503050406030204" pitchFamily="18" charset="0"/>
                          </a:rPr>
                        </m:ctrlPr>
                      </m:sSupPr>
                      <m:e>
                        <m:r>
                          <a:rPr lang="en-US" altLang="zh-HK">
                            <a:latin typeface="Cambria Math" panose="02040503050406030204" pitchFamily="18" charset="0"/>
                          </a:rPr>
                          <m:t>(</m:t>
                        </m:r>
                        <m:sSup>
                          <m:sSupPr>
                            <m:ctrlPr>
                              <a:rPr lang="zh-TW" altLang="zh-HK" i="1">
                                <a:latin typeface="Cambria Math" panose="02040503050406030204" pitchFamily="18" charset="0"/>
                              </a:rPr>
                            </m:ctrlPr>
                          </m:sSupPr>
                          <m:e>
                            <m:r>
                              <a:rPr lang="en-US" altLang="zh-HK">
                                <a:latin typeface="Cambria Math" panose="02040503050406030204" pitchFamily="18" charset="0"/>
                              </a:rPr>
                              <m:t>{</m:t>
                            </m:r>
                            <m:r>
                              <a:rPr lang="en-US" altLang="zh-HK">
                                <a:latin typeface="Cambria Math" panose="02040503050406030204" pitchFamily="18" charset="0"/>
                              </a:rPr>
                              <m:t>0</m:t>
                            </m:r>
                            <m:r>
                              <a:rPr lang="en-US" altLang="zh-HK">
                                <a:latin typeface="Cambria Math" panose="02040503050406030204" pitchFamily="18" charset="0"/>
                              </a:rPr>
                              <m:t>, </m:t>
                            </m:r>
                            <m:r>
                              <a:rPr lang="en-US" altLang="zh-HK">
                                <a:latin typeface="Cambria Math" panose="02040503050406030204" pitchFamily="18" charset="0"/>
                              </a:rPr>
                              <m:t>1</m:t>
                            </m:r>
                            <m:r>
                              <a:rPr lang="en-US" altLang="zh-HK">
                                <a:latin typeface="Cambria Math" panose="02040503050406030204" pitchFamily="18" charset="0"/>
                              </a:rPr>
                              <m:t>}</m:t>
                            </m:r>
                          </m:e>
                          <m:sup>
                            <m:r>
                              <a:rPr lang="en-US" altLang="zh-HK" i="1">
                                <a:latin typeface="Cambria Math" panose="02040503050406030204" pitchFamily="18" charset="0"/>
                              </a:rPr>
                              <m:t>∗</m:t>
                            </m:r>
                          </m:sup>
                        </m:sSup>
                        <m:r>
                          <a:rPr lang="en-US" altLang="zh-HK">
                            <a:latin typeface="Cambria Math" panose="02040503050406030204" pitchFamily="18" charset="0"/>
                          </a:rPr>
                          <m:t>)</m:t>
                        </m:r>
                      </m:e>
                      <m:sup>
                        <m:r>
                          <a:rPr lang="en-US" altLang="zh-HK" i="1">
                            <a:latin typeface="Cambria Math" panose="02040503050406030204" pitchFamily="18" charset="0"/>
                          </a:rPr>
                          <m:t>𝑛</m:t>
                        </m:r>
                      </m:sup>
                    </m:sSup>
                    <m:r>
                      <a:rPr lang="en-US" altLang="zh-HK">
                        <a:latin typeface="Cambria Math" panose="02040503050406030204" pitchFamily="18" charset="0"/>
                      </a:rPr>
                      <m:t>→</m:t>
                    </m:r>
                    <m:sSup>
                      <m:sSupPr>
                        <m:ctrlPr>
                          <a:rPr lang="zh-TW" altLang="zh-HK" i="1">
                            <a:latin typeface="Cambria Math" panose="02040503050406030204" pitchFamily="18" charset="0"/>
                          </a:rPr>
                        </m:ctrlPr>
                      </m:sSupPr>
                      <m:e>
                        <m:r>
                          <a:rPr lang="en-US" altLang="zh-HK">
                            <a:latin typeface="Cambria Math" panose="02040503050406030204" pitchFamily="18" charset="0"/>
                          </a:rPr>
                          <m:t>(</m:t>
                        </m:r>
                        <m:sSup>
                          <m:sSupPr>
                            <m:ctrlPr>
                              <a:rPr lang="zh-TW" altLang="zh-HK" i="1">
                                <a:latin typeface="Cambria Math" panose="02040503050406030204" pitchFamily="18" charset="0"/>
                              </a:rPr>
                            </m:ctrlPr>
                          </m:sSupPr>
                          <m:e>
                            <m:r>
                              <a:rPr lang="en-US" altLang="zh-HK">
                                <a:latin typeface="Cambria Math" panose="02040503050406030204" pitchFamily="18" charset="0"/>
                              </a:rPr>
                              <m:t>{</m:t>
                            </m:r>
                            <m:r>
                              <a:rPr lang="en-US" altLang="zh-HK">
                                <a:latin typeface="Cambria Math" panose="02040503050406030204" pitchFamily="18" charset="0"/>
                              </a:rPr>
                              <m:t>0</m:t>
                            </m:r>
                            <m:r>
                              <a:rPr lang="en-US" altLang="zh-HK">
                                <a:latin typeface="Cambria Math" panose="02040503050406030204" pitchFamily="18" charset="0"/>
                              </a:rPr>
                              <m:t>, </m:t>
                            </m:r>
                            <m:r>
                              <a:rPr lang="en-US" altLang="zh-HK">
                                <a:latin typeface="Cambria Math" panose="02040503050406030204" pitchFamily="18" charset="0"/>
                              </a:rPr>
                              <m:t>1</m:t>
                            </m:r>
                            <m:r>
                              <a:rPr lang="en-US" altLang="zh-HK">
                                <a:latin typeface="Cambria Math" panose="02040503050406030204" pitchFamily="18" charset="0"/>
                              </a:rPr>
                              <m:t>}</m:t>
                            </m:r>
                          </m:e>
                          <m:sup>
                            <m:r>
                              <a:rPr lang="en-US" altLang="zh-HK" i="1">
                                <a:latin typeface="Cambria Math" panose="02040503050406030204" pitchFamily="18" charset="0"/>
                              </a:rPr>
                              <m:t>∗</m:t>
                            </m:r>
                          </m:sup>
                        </m:sSup>
                        <m:r>
                          <a:rPr lang="en-US" altLang="zh-HK">
                            <a:latin typeface="Cambria Math" panose="02040503050406030204" pitchFamily="18" charset="0"/>
                          </a:rPr>
                          <m:t>)</m:t>
                        </m:r>
                      </m:e>
                      <m:sup>
                        <m:r>
                          <a:rPr lang="en-US" altLang="zh-HK" i="1">
                            <a:latin typeface="Cambria Math" panose="02040503050406030204" pitchFamily="18" charset="0"/>
                          </a:rPr>
                          <m:t>𝑛</m:t>
                        </m:r>
                      </m:sup>
                    </m:sSup>
                  </m:oMath>
                </a14:m>
                <a:r>
                  <a:rPr lang="zh-CN" altLang="en-US" dirty="0">
                    <a:latin typeface="微软雅黑" panose="020B0503020204020204" pitchFamily="34" charset="-122"/>
                    <a:ea typeface="微软雅黑" panose="020B0503020204020204" pitchFamily="34" charset="-122"/>
                  </a:rPr>
                  <a:t>，共同计算：</a:t>
                </a:r>
                <a:endParaRPr lang="en-US" altLang="zh-CN" dirty="0">
                  <a:latin typeface="微软雅黑" panose="020B0503020204020204" pitchFamily="34" charset="-122"/>
                  <a:ea typeface="微软雅黑" panose="020B0503020204020204" pitchFamily="34" charset="-122"/>
                </a:endParaRPr>
              </a:p>
              <a:p>
                <a:pPr algn="ctr" defTabSz="914400">
                  <a:lnSpc>
                    <a:spcPct val="150000"/>
                  </a:lnSpc>
                </a:pPr>
                <a14:m>
                  <m:oMath xmlns:m="http://schemas.openxmlformats.org/officeDocument/2006/math">
                    <m:r>
                      <a:rPr lang="en-US" altLang="zh-HK" i="1">
                        <a:latin typeface="Cambria Math" panose="02040503050406030204" pitchFamily="18" charset="0"/>
                      </a:rPr>
                      <m:t>𝑓</m:t>
                    </m:r>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r>
                      <a:rPr lang="en-US" altLang="zh-HK" i="1" smtClean="0">
                        <a:latin typeface="Cambria Math" panose="02040503050406030204" pitchFamily="18" charset="0"/>
                        <a:ea typeface="Cambria Math" panose="02040503050406030204" pitchFamily="18" charset="0"/>
                      </a:rPr>
                      <m:t>→</m:t>
                    </m:r>
                    <m:r>
                      <a:rPr lang="en-US" altLang="zh-HK">
                        <a:latin typeface="Cambria Math" panose="02040503050406030204" pitchFamily="18" charset="0"/>
                      </a:rPr>
                      <m:t>{</m:t>
                    </m:r>
                    <m:sSub>
                      <m:sSubPr>
                        <m:ctrlPr>
                          <a:rPr lang="zh-TW" altLang="zh-HK" i="1">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𝑖</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r>
                      <a:rPr lang="en-US" altLang="zh-HK" b="0" i="0" smtClean="0">
                        <a:latin typeface="Cambria Math" panose="02040503050406030204" pitchFamily="18" charset="0"/>
                      </a:rPr>
                      <m:t>|</m:t>
                    </m:r>
                    <m:r>
                      <a:rPr lang="en-US" altLang="zh-HK" b="0" i="1" smtClean="0">
                        <a:latin typeface="Cambria Math" panose="02040503050406030204" pitchFamily="18" charset="0"/>
                      </a:rPr>
                      <m:t>𝑖</m:t>
                    </m:r>
                    <m:r>
                      <a:rPr lang="en-US" altLang="zh-HK" b="0" i="1" smtClean="0">
                        <a:latin typeface="Cambria Math" panose="02040503050406030204" pitchFamily="18" charset="0"/>
                      </a:rPr>
                      <m:t>=</m:t>
                    </m:r>
                    <m:r>
                      <a:rPr lang="en-US" altLang="zh-HK" b="0" i="1" smtClean="0">
                        <a:latin typeface="Cambria Math" panose="02040503050406030204" pitchFamily="18" charset="0"/>
                      </a:rPr>
                      <m:t>1</m:t>
                    </m:r>
                    <m:r>
                      <a:rPr lang="en-US" altLang="zh-HK" b="0" i="1" smtClean="0">
                        <a:latin typeface="Cambria Math" panose="02040503050406030204" pitchFamily="18" charset="0"/>
                      </a:rPr>
                      <m:t>, </m:t>
                    </m:r>
                    <m:r>
                      <a:rPr lang="en-US" altLang="zh-HK" b="0" i="1" smtClean="0">
                        <a:latin typeface="Cambria Math" panose="02040503050406030204" pitchFamily="18" charset="0"/>
                      </a:rPr>
                      <m:t>2</m:t>
                    </m:r>
                    <m:r>
                      <a:rPr lang="en-US" altLang="zh-HK" b="0" i="1" smtClean="0">
                        <a:latin typeface="Cambria Math" panose="02040503050406030204" pitchFamily="18" charset="0"/>
                      </a:rPr>
                      <m:t>,</m:t>
                    </m:r>
                    <m:r>
                      <a:rPr lang="en-US" altLang="zh-HK">
                        <a:latin typeface="Cambria Math" panose="02040503050406030204" pitchFamily="18" charset="0"/>
                      </a:rPr>
                      <m:t> …,</m:t>
                    </m:r>
                    <m:r>
                      <a:rPr lang="en-US" altLang="zh-HK" i="1" smtClean="0">
                        <a:latin typeface="Cambria Math" panose="02040503050406030204" pitchFamily="18" charset="0"/>
                      </a:rPr>
                      <m:t>𝑛</m:t>
                    </m:r>
                    <m:r>
                      <a:rPr lang="en-US" altLang="zh-HK">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r>
                      <a:rPr lang="en-US" altLang="zh-TW" b="1" i="1">
                        <a:latin typeface="Cambria Math" panose="02040503050406030204" pitchFamily="18" charset="0"/>
                      </a:rPr>
                      <m:t>=</m:t>
                    </m:r>
                    <m:d>
                      <m:dPr>
                        <m:begChr m:val="{"/>
                        <m:endChr m:val="}"/>
                        <m:ctrlPr>
                          <a:rPr lang="en-US" altLang="zh-TW" b="0" i="1" smtClean="0">
                            <a:latin typeface="Cambria Math" panose="02040503050406030204" pitchFamily="18" charset="0"/>
                          </a:rPr>
                        </m:ctrlPr>
                      </m:dPr>
                      <m:e>
                        <m:sSub>
                          <m:sSubPr>
                            <m:ctrlPr>
                              <a:rPr lang="zh-TW" altLang="zh-HK" i="1">
                                <a:latin typeface="Cambria Math" panose="02040503050406030204" pitchFamily="18" charset="0"/>
                              </a:rPr>
                            </m:ctrlPr>
                          </m:sSubPr>
                          <m:e>
                            <m:r>
                              <a:rPr lang="en-US" altLang="zh-HK" i="1">
                                <a:latin typeface="Cambria Math" panose="02040503050406030204" pitchFamily="18" charset="0"/>
                              </a:rPr>
                              <m:t>𝑥</m:t>
                            </m:r>
                          </m:e>
                          <m:sub>
                            <m:r>
                              <a:rPr lang="en-US" altLang="zh-HK" b="0" i="1" smtClean="0">
                                <a:latin typeface="Cambria Math" panose="02040503050406030204" pitchFamily="18" charset="0"/>
                              </a:rPr>
                              <m:t>𝑖</m:t>
                            </m:r>
                          </m:sub>
                        </m:sSub>
                      </m:e>
                      <m:e>
                        <m:r>
                          <a:rPr lang="en-US" altLang="zh-HK" i="1">
                            <a:latin typeface="Cambria Math" panose="02040503050406030204" pitchFamily="18" charset="0"/>
                          </a:rPr>
                          <m:t>𝑖</m:t>
                        </m:r>
                        <m:r>
                          <a:rPr lang="en-US" altLang="zh-HK" i="1">
                            <a:latin typeface="Cambria Math" panose="02040503050406030204" pitchFamily="18" charset="0"/>
                          </a:rPr>
                          <m:t>=</m:t>
                        </m:r>
                        <m:r>
                          <a:rPr lang="en-US" altLang="zh-HK" i="1">
                            <a:latin typeface="Cambria Math" panose="02040503050406030204" pitchFamily="18" charset="0"/>
                          </a:rPr>
                          <m:t>1</m:t>
                        </m:r>
                        <m:r>
                          <a:rPr lang="en-US" altLang="zh-HK" i="1">
                            <a:latin typeface="Cambria Math" panose="02040503050406030204" pitchFamily="18" charset="0"/>
                          </a:rPr>
                          <m:t>, </m:t>
                        </m:r>
                        <m:r>
                          <a:rPr lang="en-US" altLang="zh-HK" i="1">
                            <a:latin typeface="Cambria Math" panose="02040503050406030204" pitchFamily="18" charset="0"/>
                          </a:rPr>
                          <m:t>2</m:t>
                        </m:r>
                        <m:r>
                          <a:rPr lang="en-US" altLang="zh-HK" i="1">
                            <a:latin typeface="Cambria Math" panose="02040503050406030204" pitchFamily="18" charset="0"/>
                          </a:rPr>
                          <m:t>,</m:t>
                        </m:r>
                        <m:r>
                          <a:rPr lang="en-US" altLang="zh-HK">
                            <a:latin typeface="Cambria Math" panose="02040503050406030204" pitchFamily="18" charset="0"/>
                          </a:rPr>
                          <m:t> …,</m:t>
                        </m:r>
                        <m:r>
                          <a:rPr lang="en-US" altLang="zh-HK" i="1">
                            <a:latin typeface="Cambria Math" panose="02040503050406030204" pitchFamily="18" charset="0"/>
                          </a:rPr>
                          <m:t>𝑛</m:t>
                        </m:r>
                      </m:e>
                    </m:d>
                  </m:oMath>
                </a14:m>
                <a:endParaRPr lang="en-US" altLang="zh-HK" b="0" dirty="0">
                  <a:latin typeface="微软雅黑" panose="020B0503020204020204" pitchFamily="34" charset="-122"/>
                </a:endParaRPr>
              </a:p>
              <a:p>
                <a:pPr algn="just" defTabSz="914400">
                  <a:lnSpc>
                    <a:spcPct val="150000"/>
                  </a:lnSpc>
                </a:pPr>
                <a:r>
                  <a:rPr lang="zh-CN" altLang="zh-HK" dirty="0">
                    <a:latin typeface="微软雅黑" panose="020B0503020204020204" pitchFamily="34" charset="-122"/>
                    <a:ea typeface="微软雅黑" panose="020B0503020204020204" pitchFamily="34" charset="-122"/>
                  </a:rPr>
                  <a:t>使得</a:t>
                </a:r>
                <a14:m>
                  <m:oMath xmlns:m="http://schemas.openxmlformats.org/officeDocument/2006/math">
                    <m:sSub>
                      <m:sSubPr>
                        <m:ctrlPr>
                          <a:rPr lang="zh-TW" altLang="zh-HK" i="1">
                            <a:latin typeface="Cambria Math" panose="02040503050406030204" pitchFamily="18" charset="0"/>
                          </a:rPr>
                        </m:ctrlPr>
                      </m:sSubPr>
                      <m:e>
                        <m:r>
                          <a:rPr lang="en-US" altLang="zh-HK" i="1">
                            <a:latin typeface="Cambria Math" panose="02040503050406030204" pitchFamily="18" charset="0"/>
                          </a:rPr>
                          <m:t>𝑃</m:t>
                        </m:r>
                      </m:e>
                      <m:sub>
                        <m:r>
                          <a:rPr lang="en-US" altLang="zh-HK" i="1">
                            <a:latin typeface="Cambria Math" panose="02040503050406030204" pitchFamily="18" charset="0"/>
                          </a:rPr>
                          <m:t>𝑖</m:t>
                        </m:r>
                      </m:sub>
                    </m:sSub>
                  </m:oMath>
                </a14:m>
                <a:r>
                  <a:rPr lang="zh-CN" altLang="zh-HK" dirty="0">
                    <a:latin typeface="微软雅黑" panose="020B0503020204020204" pitchFamily="34" charset="-122"/>
                    <a:ea typeface="微软雅黑" panose="020B0503020204020204" pitchFamily="34" charset="-122"/>
                  </a:rPr>
                  <a:t>正确得到</a:t>
                </a:r>
                <a14:m>
                  <m:oMath xmlns:m="http://schemas.openxmlformats.org/officeDocument/2006/math">
                    <m:r>
                      <a:rPr lang="en-US" altLang="zh-HK">
                        <a:latin typeface="Cambria Math" panose="02040503050406030204" pitchFamily="18" charset="0"/>
                      </a:rPr>
                      <m:t> </m:t>
                    </m:r>
                    <m:r>
                      <a:rPr lang="en-US" altLang="zh-HK" i="1">
                        <a:latin typeface="Cambria Math" panose="02040503050406030204" pitchFamily="18" charset="0"/>
                      </a:rPr>
                      <m:t>𝑓</m:t>
                    </m:r>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a14:m>
                <a:r>
                  <a:rPr lang="zh-CN" altLang="zh-HK" dirty="0">
                    <a:latin typeface="微软雅黑" panose="020B0503020204020204" pitchFamily="34" charset="-122"/>
                    <a:ea typeface="微软雅黑" panose="020B0503020204020204" pitchFamily="34" charset="-122"/>
                  </a:rPr>
                  <a:t>的第</a:t>
                </a:r>
                <a14:m>
                  <m:oMath xmlns:m="http://schemas.openxmlformats.org/officeDocument/2006/math">
                    <m:r>
                      <a:rPr lang="en-US" altLang="zh-HK" i="1" dirty="0" smtClean="0">
                        <a:latin typeface="Cambria Math" panose="02040503050406030204" pitchFamily="18" charset="0"/>
                        <a:ea typeface="微软雅黑" panose="020B0503020204020204" pitchFamily="34" charset="-122"/>
                      </a:rPr>
                      <m:t>𝑖</m:t>
                    </m:r>
                  </m:oMath>
                </a14:m>
                <a:r>
                  <a:rPr lang="zh-CN" altLang="zh-HK" dirty="0">
                    <a:latin typeface="微软雅黑" panose="020B0503020204020204" pitchFamily="34" charset="-122"/>
                    <a:ea typeface="微软雅黑" panose="020B0503020204020204" pitchFamily="34" charset="-122"/>
                  </a:rPr>
                  <a:t>个分量</a:t>
                </a:r>
                <a14:m>
                  <m:oMath xmlns:m="http://schemas.openxmlformats.org/officeDocument/2006/math">
                    <m:sSub>
                      <m:sSubPr>
                        <m:ctrlPr>
                          <a:rPr lang="zh-TW" altLang="zh-HK" i="1">
                            <a:latin typeface="Cambria Math" panose="02040503050406030204" pitchFamily="18" charset="0"/>
                          </a:rPr>
                        </m:ctrlPr>
                      </m:sSubPr>
                      <m:e>
                        <m:r>
                          <a:rPr lang="en-US" altLang="zh-HK" i="1">
                            <a:latin typeface="Cambria Math" panose="02040503050406030204" pitchFamily="18" charset="0"/>
                          </a:rPr>
                          <m:t>𝑓</m:t>
                        </m:r>
                      </m:e>
                      <m:sub>
                        <m:r>
                          <a:rPr lang="en-US" altLang="zh-HK" i="1">
                            <a:latin typeface="Cambria Math" panose="02040503050406030204" pitchFamily="18" charset="0"/>
                          </a:rPr>
                          <m:t>𝑖</m:t>
                        </m:r>
                      </m:sub>
                    </m:sSub>
                    <m:r>
                      <a:rPr lang="en-US" altLang="zh-HK">
                        <a:latin typeface="Cambria Math" panose="02040503050406030204" pitchFamily="18" charset="0"/>
                      </a:rPr>
                      <m:t>(</m:t>
                    </m:r>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r>
                      <a:rPr lang="en-US" altLang="zh-HK">
                        <a:latin typeface="Cambria Math" panose="02040503050406030204" pitchFamily="18" charset="0"/>
                      </a:rPr>
                      <m:t>)</m:t>
                    </m:r>
                  </m:oMath>
                </a14:m>
                <a:r>
                  <a:rPr lang="zh-CN" altLang="zh-HK" dirty="0">
                    <a:latin typeface="微软雅黑" panose="020B0503020204020204" pitchFamily="34" charset="-122"/>
                    <a:ea typeface="微软雅黑" panose="020B0503020204020204" pitchFamily="34" charset="-122"/>
                  </a:rPr>
                  <a:t>，并且要求不泄露参与方各自的秘密信息</a:t>
                </a:r>
                <a14:m>
                  <m:oMath xmlns:m="http://schemas.openxmlformats.org/officeDocument/2006/math">
                    <m:sSub>
                      <m:sSubPr>
                        <m:ctrlPr>
                          <a:rPr lang="zh-TW" altLang="zh-HK" i="1">
                            <a:latin typeface="Cambria Math" panose="02040503050406030204" pitchFamily="18" charset="0"/>
                          </a:rPr>
                        </m:ctrlPr>
                      </m:sSubPr>
                      <m:e>
                        <m:r>
                          <a:rPr lang="en-US" altLang="zh-HK"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sz="1600" dirty="0">
                    <a:latin typeface="微软雅黑" panose="020B0503020204020204" pitchFamily="34" charset="-122"/>
                    <a:ea typeface="微软雅黑" panose="020B0503020204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endParaRPr>
              </a:p>
            </p:txBody>
          </p:sp>
        </mc:Choice>
        <mc:Fallback>
          <p:sp>
            <p:nvSpPr>
              <p:cNvPr id="101" name="矩形 100"/>
              <p:cNvSpPr>
                <a:spLocks noRot="1" noChangeAspect="1" noMove="1" noResize="1" noEditPoints="1" noAdjustHandles="1" noChangeArrowheads="1" noChangeShapeType="1" noTextEdit="1"/>
              </p:cNvSpPr>
              <p:nvPr/>
            </p:nvSpPr>
            <p:spPr>
              <a:xfrm>
                <a:off x="654181" y="4857167"/>
                <a:ext cx="10456898" cy="1705403"/>
              </a:xfrm>
              <a:prstGeom prst="rect">
                <a:avLst/>
              </a:prstGeom>
              <a:blipFill rotWithShape="1">
                <a:blip r:embed="rId16"/>
                <a:stretch>
                  <a:fillRect l="-1" t="-3" r="5" b="-67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61631" y="3694089"/>
            <a:ext cx="1111785" cy="1111785"/>
          </a:xfrm>
          <a:prstGeom prst="rect">
            <a:avLst/>
          </a:prstGeom>
        </p:spPr>
      </p:pic>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1.3 </a:t>
            </a:r>
            <a:r>
              <a:rPr lang="zh-CN" altLang="en-US" sz="2400" b="1" dirty="0">
                <a:solidFill>
                  <a:srgbClr val="5F5E5C"/>
                </a:solidFill>
                <a:latin typeface="微软雅黑" panose="020B0503020204020204" pitchFamily="34" charset="-122"/>
                <a:ea typeface="微软雅黑" panose="020B0503020204020204" pitchFamily="34" charset="-122"/>
              </a:rPr>
              <a:t>安全多方计算安全性定义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2"/>
            </p:custDataLst>
          </p:nvPr>
        </p:nvGraphicFramePr>
        <p:xfrm>
          <a:off x="5492066" y="2364940"/>
          <a:ext cx="6641277" cy="3071815"/>
        </p:xfrm>
        <a:graphic>
          <a:graphicData uri="http://schemas.openxmlformats.org/drawingml/2006/table">
            <a:tbl>
              <a:tblPr firstRow="1" bandRow="1">
                <a:tableStyleId>{5C22544A-7EE6-4342-B048-85BDC9FD1C3A}</a:tableStyleId>
              </a:tblPr>
              <a:tblGrid>
                <a:gridCol w="1622468"/>
                <a:gridCol w="5018809"/>
              </a:tblGrid>
              <a:tr h="370840">
                <a:tc>
                  <a:txBody>
                    <a:bodyPr/>
                    <a:lstStyle/>
                    <a:p>
                      <a:pPr marL="0" algn="ctr" defTabSz="914400" rtl="0" eaLnBrk="1" latinLnBrk="0" hangingPunct="1"/>
                      <a:r>
                        <a:rPr lang="zh-CN" altLang="en-US" sz="1800" b="1" kern="1200" baseline="0" dirty="0">
                          <a:solidFill>
                            <a:schemeClr val="lt1"/>
                          </a:solidFill>
                          <a:latin typeface="微软雅黑" panose="020B0503020204020204" pitchFamily="34" charset="-122"/>
                          <a:ea typeface="微软雅黑" panose="020B0503020204020204" pitchFamily="34" charset="-122"/>
                          <a:cs typeface="+mn-cs"/>
                        </a:rPr>
                        <a:t>安全性质</a:t>
                      </a:r>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c>
                  <a:txBody>
                    <a:bodyPr/>
                    <a:lstStyle/>
                    <a:p>
                      <a:pPr marL="0" algn="ctr" defTabSz="914400" rtl="0" eaLnBrk="1" latinLnBrk="0" hangingPunct="1"/>
                      <a:r>
                        <a:rPr lang="zh-CN" altLang="en-US" sz="1800" b="1" kern="1200" baseline="0" dirty="0">
                          <a:solidFill>
                            <a:schemeClr val="lt1"/>
                          </a:solidFill>
                          <a:latin typeface="微软雅黑" panose="020B0503020204020204" pitchFamily="34" charset="-122"/>
                          <a:ea typeface="微软雅黑" panose="020B0503020204020204" pitchFamily="34" charset="-122"/>
                          <a:cs typeface="+mn-cs"/>
                        </a:rPr>
                        <a:t>内容</a:t>
                      </a:r>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r>
              <a:tr h="370840">
                <a:tc>
                  <a:txBody>
                    <a:bodyPr/>
                    <a:lstStyle/>
                    <a:p>
                      <a:pPr algn="ctr"/>
                      <a:r>
                        <a:rPr lang="zh-CN" altLang="en-US" dirty="0">
                          <a:latin typeface="微软雅黑" panose="020B0503020204020204" pitchFamily="34" charset="-122"/>
                          <a:ea typeface="微软雅黑" panose="020B0503020204020204" pitchFamily="34" charset="-122"/>
                        </a:rPr>
                        <a:t>隐私性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在竞拍过程中，竞买人要求自己的</a:t>
                      </a:r>
                      <a:r>
                        <a:rPr lang="zh-CN" altLang="en-US" b="1" dirty="0">
                          <a:solidFill>
                            <a:srgbClr val="C00000"/>
                          </a:solidFill>
                          <a:latin typeface="微软雅黑" panose="020B0503020204020204" pitchFamily="34" charset="-122"/>
                          <a:ea typeface="微软雅黑" panose="020B0503020204020204" pitchFamily="34" charset="-122"/>
                        </a:rPr>
                        <a:t>具体出价</a:t>
                      </a:r>
                      <a:r>
                        <a:rPr lang="zh-CN" altLang="en-US" dirty="0">
                          <a:latin typeface="微软雅黑" panose="020B0503020204020204" pitchFamily="34" charset="-122"/>
                          <a:ea typeface="微软雅黑" panose="020B0503020204020204" pitchFamily="34" charset="-122"/>
                        </a:rPr>
                        <a:t>不能泄露给其他竞买人</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输入独立性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竞买人不能</a:t>
                      </a:r>
                      <a:r>
                        <a:rPr lang="zh-CN" altLang="en-US" b="1" dirty="0">
                          <a:solidFill>
                            <a:srgbClr val="C00000"/>
                          </a:solidFill>
                          <a:latin typeface="微软雅黑" panose="020B0503020204020204" pitchFamily="34" charset="-122"/>
                          <a:ea typeface="微软雅黑" panose="020B0503020204020204" pitchFamily="34" charset="-122"/>
                        </a:rPr>
                        <a:t>基于其他参与方的出价</a:t>
                      </a:r>
                      <a:r>
                        <a:rPr lang="zh-CN" altLang="en-US" dirty="0">
                          <a:latin typeface="微软雅黑" panose="020B0503020204020204" pitchFamily="34" charset="-122"/>
                          <a:ea typeface="微软雅黑" panose="020B0503020204020204" pitchFamily="34" charset="-122"/>
                        </a:rPr>
                        <a:t>来提供出价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正确性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最高出价</a:t>
                      </a:r>
                      <a:r>
                        <a:rPr lang="zh-CN" altLang="en-US" dirty="0">
                          <a:latin typeface="微软雅黑" panose="020B0503020204020204" pitchFamily="34" charset="-122"/>
                          <a:ea typeface="微软雅黑" panose="020B0503020204020204" pitchFamily="34" charset="-122"/>
                        </a:rPr>
                        <a:t>确保能够中标</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保证输出交付</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确保每个竞买人都收到中标价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公平性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如果有一个竞买人获得中标价，那么所有其它竞买人都应该获得中标价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a:spLocks noChangeArrowheads="1"/>
          </p:cNvSpPr>
          <p:nvPr/>
        </p:nvSpPr>
        <p:spPr bwMode="auto">
          <a:xfrm>
            <a:off x="772387" y="1034408"/>
            <a:ext cx="1326379"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安全需求</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1"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6" name="矩形 15"/>
              <p:cNvSpPr/>
              <p:nvPr/>
            </p:nvSpPr>
            <p:spPr>
              <a:xfrm>
                <a:off x="239147" y="1544210"/>
                <a:ext cx="11728735" cy="458908"/>
              </a:xfrm>
              <a:prstGeom prst="rect">
                <a:avLst/>
              </a:prstGeom>
            </p:spPr>
            <p:txBody>
              <a:bodyPr wrap="square">
                <a:spAutoFit/>
              </a:bodyPr>
              <a:lstStyle/>
              <a:p>
                <a:pPr indent="363855" defTabSz="914400">
                  <a:lnSpc>
                    <a:spcPct val="150000"/>
                  </a:lnSpc>
                </a:pPr>
                <a:r>
                  <a:rPr lang="zh-CN" altLang="en-US" dirty="0">
                    <a:latin typeface="微软雅黑" panose="020B0503020204020204" pitchFamily="34" charset="-122"/>
                    <a:ea typeface="微软雅黑" panose="020B0503020204020204" pitchFamily="34" charset="-122"/>
                  </a:rPr>
                  <a:t>安全在线拍卖场景：竞买人</a:t>
                </a:r>
                <a14:m>
                  <m:oMath xmlns:m="http://schemas.openxmlformats.org/officeDocument/2006/math">
                    <m:sSub>
                      <m:sSubPr>
                        <m:ctrlPr>
                          <a:rPr lang="en-US" altLang="zh-HK" b="0" i="1" smtClean="0">
                            <a:latin typeface="Cambria Math" panose="02040503050406030204" pitchFamily="18" charset="0"/>
                          </a:rPr>
                        </m:ctrlPr>
                      </m:sSubPr>
                      <m:e>
                        <m:r>
                          <a:rPr lang="en-US" altLang="zh-HK" b="0" i="1" smtClean="0">
                            <a:latin typeface="Cambria Math" panose="02040503050406030204" pitchFamily="18" charset="0"/>
                          </a:rPr>
                          <m:t>𝑃</m:t>
                        </m:r>
                      </m:e>
                      <m:sub>
                        <m:r>
                          <a:rPr lang="en-US" altLang="zh-HK" b="0" i="1" smtClean="0">
                            <a:latin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提供报价给可信第三方，最高报价的竞买人才会中标并公布该报价</a:t>
                </a:r>
                <a:endParaRPr lang="zh-CN" altLang="en-US" dirty="0">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239147" y="1544210"/>
                <a:ext cx="11728735" cy="458908"/>
              </a:xfrm>
              <a:prstGeom prst="rect">
                <a:avLst/>
              </a:prstGeom>
              <a:blipFill rotWithShape="1">
                <a:blip r:embed="rId3"/>
                <a:stretch>
                  <a:fillRect l="-3" t="-114" b="71"/>
                </a:stretch>
              </a:blipFill>
            </p:spPr>
            <p:txBody>
              <a:bodyPr/>
              <a:lstStyle/>
              <a:p>
                <a:r>
                  <a:rPr lang="zh-CN" altLang="en-US">
                    <a:noFill/>
                  </a:rPr>
                  <a:t> </a:t>
                </a:r>
              </a:p>
            </p:txBody>
          </p:sp>
        </mc:Fallback>
      </mc:AlternateContent>
      <p:grpSp>
        <p:nvGrpSpPr>
          <p:cNvPr id="35" name="组合 34"/>
          <p:cNvGrpSpPr/>
          <p:nvPr/>
        </p:nvGrpSpPr>
        <p:grpSpPr>
          <a:xfrm>
            <a:off x="143083" y="2176030"/>
            <a:ext cx="5385882" cy="3290200"/>
            <a:chOff x="155961" y="1443407"/>
            <a:chExt cx="5385882" cy="3290200"/>
          </a:xfrm>
        </p:grpSpPr>
        <p:pic>
          <p:nvPicPr>
            <p:cNvPr id="37" name="Picture 5" descr="sara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61" y="3961447"/>
              <a:ext cx="720090" cy="72009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4" descr="pmore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5993" y="4007167"/>
              <a:ext cx="726440" cy="7264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2"/>
            <p:cNvPicPr>
              <a:picLocks noChangeAspect="1"/>
            </p:cNvPicPr>
            <p:nvPr/>
          </p:nvPicPr>
          <p:blipFill>
            <a:blip r:embed="rId6"/>
            <a:stretch>
              <a:fillRect/>
            </a:stretch>
          </p:blipFill>
          <p:spPr>
            <a:xfrm>
              <a:off x="2656713" y="1443407"/>
              <a:ext cx="469265" cy="749935"/>
            </a:xfrm>
            <a:prstGeom prst="rect">
              <a:avLst/>
            </a:prstGeom>
          </p:spPr>
        </p:pic>
        <p:cxnSp>
          <p:nvCxnSpPr>
            <p:cNvPr id="40" name="直线箭头连接符 32"/>
            <p:cNvCxnSpPr/>
            <p:nvPr/>
          </p:nvCxnSpPr>
          <p:spPr>
            <a:xfrm>
              <a:off x="2751963" y="2286052"/>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32"/>
            <p:cNvCxnSpPr/>
            <p:nvPr/>
          </p:nvCxnSpPr>
          <p:spPr>
            <a:xfrm flipH="1" flipV="1">
              <a:off x="3473013" y="3681412"/>
              <a:ext cx="105918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32"/>
            <p:cNvCxnSpPr/>
            <p:nvPr/>
          </p:nvCxnSpPr>
          <p:spPr>
            <a:xfrm flipV="1">
              <a:off x="1100841" y="3709987"/>
              <a:ext cx="1038860" cy="48260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32"/>
            <p:cNvCxnSpPr>
              <a:endCxn id="38" idx="1"/>
            </p:cNvCxnSpPr>
            <p:nvPr/>
          </p:nvCxnSpPr>
          <p:spPr>
            <a:xfrm>
              <a:off x="3427293" y="3888422"/>
              <a:ext cx="1028065" cy="481965"/>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32"/>
            <p:cNvCxnSpPr/>
            <p:nvPr/>
          </p:nvCxnSpPr>
          <p:spPr>
            <a:xfrm flipH="1">
              <a:off x="1201806" y="3934142"/>
              <a:ext cx="982980" cy="44704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32"/>
            <p:cNvCxnSpPr/>
            <p:nvPr/>
          </p:nvCxnSpPr>
          <p:spPr>
            <a:xfrm flipV="1">
              <a:off x="3042793" y="2286052"/>
              <a:ext cx="0" cy="718820"/>
            </a:xfrm>
            <a:prstGeom prst="straightConnector1">
              <a:avLst/>
            </a:prstGeom>
            <a:ln w="19050">
              <a:solidFill>
                <a:srgbClr val="004178"/>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文本框 45"/>
                <p:cNvSpPr txBox="1"/>
                <p:nvPr/>
              </p:nvSpPr>
              <p:spPr>
                <a:xfrm>
                  <a:off x="2282698" y="243273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46" name="文本框 45"/>
                <p:cNvSpPr txBox="1">
                  <a:spLocks noRot="1" noChangeAspect="1" noMove="1" noResize="1" noEditPoints="1" noAdjustHandles="1" noChangeArrowheads="1" noChangeShapeType="1" noTextEdit="1"/>
                </p:cNvSpPr>
                <p:nvPr/>
              </p:nvSpPr>
              <p:spPr>
                <a:xfrm>
                  <a:off x="2282698" y="2432737"/>
                  <a:ext cx="469265" cy="36957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文本框 46"/>
                <p:cNvSpPr txBox="1"/>
                <p:nvPr/>
              </p:nvSpPr>
              <p:spPr>
                <a:xfrm>
                  <a:off x="1299596" y="3519487"/>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47" name="文本框 46"/>
                <p:cNvSpPr txBox="1">
                  <a:spLocks noRot="1" noChangeAspect="1" noMove="1" noResize="1" noEditPoints="1" noAdjustHandles="1" noChangeArrowheads="1" noChangeShapeType="1" noTextEdit="1"/>
                </p:cNvSpPr>
                <p:nvPr/>
              </p:nvSpPr>
              <p:spPr>
                <a:xfrm>
                  <a:off x="1299596" y="3519487"/>
                  <a:ext cx="469265" cy="36957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p:cNvSpPr txBox="1"/>
                <p:nvPr/>
              </p:nvSpPr>
              <p:spPr>
                <a:xfrm>
                  <a:off x="3909893" y="3501072"/>
                  <a:ext cx="469265" cy="369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48" name="文本框 47"/>
                <p:cNvSpPr txBox="1">
                  <a:spLocks noRot="1" noChangeAspect="1" noMove="1" noResize="1" noEditPoints="1" noAdjustHandles="1" noChangeArrowheads="1" noChangeShapeType="1" noTextEdit="1"/>
                </p:cNvSpPr>
                <p:nvPr/>
              </p:nvSpPr>
              <p:spPr>
                <a:xfrm>
                  <a:off x="3909893" y="3501072"/>
                  <a:ext cx="469265" cy="369570"/>
                </a:xfrm>
                <a:prstGeom prst="rect">
                  <a:avLst/>
                </a:prstGeom>
                <a:blipFill rotWithShape="1">
                  <a:blip r:embed="rId9"/>
                </a:blipFill>
              </p:spPr>
              <p:txBody>
                <a:bodyPr/>
                <a:lstStyle/>
                <a:p>
                  <a:r>
                    <a:rPr lang="zh-CN" altLang="en-US">
                      <a:noFill/>
                    </a:rPr>
                    <a:t> </a:t>
                  </a:r>
                </a:p>
              </p:txBody>
            </p:sp>
          </mc:Fallback>
        </mc:AlternateContent>
        <p:sp>
          <p:nvSpPr>
            <p:cNvPr id="50" name="文本框 49"/>
            <p:cNvSpPr txBox="1"/>
            <p:nvPr/>
          </p:nvSpPr>
          <p:spPr>
            <a:xfrm>
              <a:off x="2626233" y="4069767"/>
              <a:ext cx="492760" cy="461645"/>
            </a:xfrm>
            <a:prstGeom prst="rect">
              <a:avLst/>
            </a:prstGeom>
            <a:noFill/>
          </p:spPr>
          <p:txBody>
            <a:bodyPr wrap="none" rtlCol="0">
              <a:spAutoFit/>
            </a:bodyPr>
            <a:lstStyle/>
            <a:p>
              <a:r>
                <a:rPr kumimoji="1" lang="en-US" altLang="zh-CN" sz="2400" b="1" dirty="0"/>
                <a:t>…</a:t>
              </a:r>
              <a:endParaRPr kumimoji="1" lang="zh-CN" altLang="en-US" sz="2400" b="1" dirty="0"/>
            </a:p>
          </p:txBody>
        </p:sp>
        <mc:AlternateContent xmlns:mc="http://schemas.openxmlformats.org/markup-compatibility/2006">
          <mc:Choice xmlns:a14="http://schemas.microsoft.com/office/drawing/2010/main" Requires="a14">
            <p:sp>
              <p:nvSpPr>
                <p:cNvPr id="51" name="文本框 50"/>
                <p:cNvSpPr txBox="1"/>
                <p:nvPr/>
              </p:nvSpPr>
              <p:spPr>
                <a:xfrm>
                  <a:off x="2187448" y="169486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smtClean="0">
                                <a:latin typeface="Cambria Math" panose="02040503050406030204" pitchFamily="18" charset="0"/>
                              </a:rPr>
                              <m:t>1</m:t>
                            </m:r>
                          </m:sub>
                        </m:sSub>
                      </m:oMath>
                    </m:oMathPara>
                  </a14:m>
                  <a:endParaRPr lang="zh-CN" altLang="en-US" sz="2000" dirty="0"/>
                </a:p>
              </p:txBody>
            </p:sp>
          </mc:Choice>
          <mc:Fallback>
            <p:sp>
              <p:nvSpPr>
                <p:cNvPr id="51" name="文本框 50"/>
                <p:cNvSpPr txBox="1">
                  <a:spLocks noRot="1" noChangeAspect="1" noMove="1" noResize="1" noEditPoints="1" noAdjustHandles="1" noChangeArrowheads="1" noChangeShapeType="1" noTextEdit="1"/>
                </p:cNvSpPr>
                <p:nvPr/>
              </p:nvSpPr>
              <p:spPr>
                <a:xfrm>
                  <a:off x="2187448" y="1694867"/>
                  <a:ext cx="469265" cy="400050"/>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p:cNvSpPr txBox="1"/>
                <p:nvPr/>
              </p:nvSpPr>
              <p:spPr>
                <a:xfrm>
                  <a:off x="155961" y="4078287"/>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b="1" i="1" smtClean="0">
                                <a:latin typeface="Cambria Math" panose="02040503050406030204" pitchFamily="18" charset="0"/>
                              </a:rPr>
                              <m:t>𝟐</m:t>
                            </m:r>
                          </m:sub>
                        </m:sSub>
                      </m:oMath>
                    </m:oMathPara>
                  </a14:m>
                  <a:endParaRPr lang="zh-CN" altLang="en-US" sz="2000" dirty="0"/>
                </a:p>
              </p:txBody>
            </p:sp>
          </mc:Choice>
          <mc:Fallback>
            <p:sp>
              <p:nvSpPr>
                <p:cNvPr id="52" name="文本框 51"/>
                <p:cNvSpPr txBox="1">
                  <a:spLocks noRot="1" noChangeAspect="1" noMove="1" noResize="1" noEditPoints="1" noAdjustHandles="1" noChangeArrowheads="1" noChangeShapeType="1" noTextEdit="1"/>
                </p:cNvSpPr>
                <p:nvPr/>
              </p:nvSpPr>
              <p:spPr>
                <a:xfrm>
                  <a:off x="155961" y="4078287"/>
                  <a:ext cx="469265" cy="400050"/>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p:cNvSpPr txBox="1"/>
                <p:nvPr/>
              </p:nvSpPr>
              <p:spPr>
                <a:xfrm>
                  <a:off x="5072578" y="4080192"/>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m:oMathPara>
                  </a14:m>
                  <a:endParaRPr lang="zh-CN" altLang="en-US" sz="2000" b="0" i="1" dirty="0"/>
                </a:p>
              </p:txBody>
            </p:sp>
          </mc:Choice>
          <mc:Fallback>
            <p:sp>
              <p:nvSpPr>
                <p:cNvPr id="53" name="文本框 52"/>
                <p:cNvSpPr txBox="1">
                  <a:spLocks noRot="1" noChangeAspect="1" noMove="1" noResize="1" noEditPoints="1" noAdjustHandles="1" noChangeArrowheads="1" noChangeShapeType="1" noTextEdit="1"/>
                </p:cNvSpPr>
                <p:nvPr/>
              </p:nvSpPr>
              <p:spPr>
                <a:xfrm>
                  <a:off x="5072578" y="4080192"/>
                  <a:ext cx="469265" cy="400050"/>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文本框 53"/>
                <p:cNvSpPr txBox="1"/>
                <p:nvPr/>
              </p:nvSpPr>
              <p:spPr>
                <a:xfrm>
                  <a:off x="3280918" y="2520367"/>
                  <a:ext cx="76581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1</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54" name="文本框 53"/>
                <p:cNvSpPr txBox="1">
                  <a:spLocks noRot="1" noChangeAspect="1" noMove="1" noResize="1" noEditPoints="1" noAdjustHandles="1" noChangeArrowheads="1" noChangeShapeType="1" noTextEdit="1"/>
                </p:cNvSpPr>
                <p:nvPr/>
              </p:nvSpPr>
              <p:spPr>
                <a:xfrm>
                  <a:off x="3280918" y="2520367"/>
                  <a:ext cx="765810" cy="369570"/>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文本框 54"/>
                <p:cNvSpPr txBox="1"/>
                <p:nvPr/>
              </p:nvSpPr>
              <p:spPr>
                <a:xfrm rot="1511309">
                  <a:off x="3502858" y="4186872"/>
                  <a:ext cx="7766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𝑛</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55" name="文本框 54"/>
                <p:cNvSpPr txBox="1">
                  <a:spLocks noRot="1" noChangeAspect="1" noMove="1" noResize="1" noEditPoints="1" noAdjustHandles="1" noChangeArrowheads="1" noChangeShapeType="1" noTextEdit="1"/>
                </p:cNvSpPr>
                <p:nvPr/>
              </p:nvSpPr>
              <p:spPr>
                <a:xfrm rot="1511309">
                  <a:off x="3502858" y="4186872"/>
                  <a:ext cx="776605" cy="369570"/>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文本框 55"/>
                <p:cNvSpPr txBox="1"/>
                <p:nvPr/>
              </p:nvSpPr>
              <p:spPr>
                <a:xfrm rot="20165003">
                  <a:off x="1464061" y="4120832"/>
                  <a:ext cx="77152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zh-TW" altLang="zh-HK" i="1" smtClean="0">
                                <a:latin typeface="Cambria Math" panose="02040503050406030204" pitchFamily="18" charset="0"/>
                              </a:rPr>
                            </m:ctrlPr>
                          </m:sSubPr>
                          <m:e>
                            <m:r>
                              <a:rPr lang="en-US" altLang="zh-HK" i="1">
                                <a:latin typeface="Cambria Math" panose="02040503050406030204" pitchFamily="18" charset="0"/>
                              </a:rPr>
                              <m:t>𝑓</m:t>
                            </m:r>
                          </m:e>
                          <m:sub>
                            <m:r>
                              <a:rPr lang="en-US" altLang="zh-HK" b="0" i="1" smtClean="0">
                                <a:latin typeface="Cambria Math" panose="02040503050406030204" pitchFamily="18" charset="0"/>
                              </a:rPr>
                              <m:t>2</m:t>
                            </m:r>
                          </m:sub>
                        </m:sSub>
                        <m:d>
                          <m:dPr>
                            <m:ctrlPr>
                              <a:rPr lang="zh-TW" altLang="zh-HK" i="1">
                                <a:latin typeface="Cambria Math" panose="02040503050406030204" pitchFamily="18" charset="0"/>
                              </a:rPr>
                            </m:ctrlPr>
                          </m:dPr>
                          <m:e>
                            <m:acc>
                              <m:accPr>
                                <m:chr m:val="⃗"/>
                                <m:ctrlPr>
                                  <a:rPr lang="zh-TW" altLang="en-US" b="1" i="1">
                                    <a:latin typeface="Cambria Math" panose="02040503050406030204" pitchFamily="18" charset="0"/>
                                  </a:rPr>
                                </m:ctrlPr>
                              </m:accPr>
                              <m:e>
                                <m:r>
                                  <a:rPr lang="en-US" altLang="zh-TW" b="1" i="1">
                                    <a:latin typeface="Cambria Math" panose="02040503050406030204" pitchFamily="18" charset="0"/>
                                  </a:rPr>
                                  <m:t>𝒙</m:t>
                                </m:r>
                              </m:e>
                            </m:acc>
                          </m:e>
                        </m:d>
                      </m:oMath>
                    </m:oMathPara>
                  </a14:m>
                  <a:endParaRPr kumimoji="1" lang="zh-CN" altLang="en-US" dirty="0"/>
                </a:p>
              </p:txBody>
            </p:sp>
          </mc:Choice>
          <mc:Fallback>
            <p:sp>
              <p:nvSpPr>
                <p:cNvPr id="56" name="文本框 55"/>
                <p:cNvSpPr txBox="1">
                  <a:spLocks noRot="1" noChangeAspect="1" noMove="1" noResize="1" noEditPoints="1" noAdjustHandles="1" noChangeArrowheads="1" noChangeShapeType="1" noTextEdit="1"/>
                </p:cNvSpPr>
                <p:nvPr/>
              </p:nvSpPr>
              <p:spPr>
                <a:xfrm rot="20165003">
                  <a:off x="1464061" y="4120832"/>
                  <a:ext cx="771525" cy="369570"/>
                </a:xfrm>
                <a:prstGeom prst="rect">
                  <a:avLst/>
                </a:prstGeom>
                <a:blipFill rotWithShape="1">
                  <a:blip r:embed="rId15"/>
                </a:blipFill>
              </p:spPr>
              <p:txBody>
                <a:bodyPr/>
                <a:lstStyle/>
                <a:p>
                  <a:r>
                    <a:rPr lang="zh-CN" altLang="en-US">
                      <a:noFill/>
                    </a:rPr>
                    <a:t> </a:t>
                  </a:r>
                </a:p>
              </p:txBody>
            </p:sp>
          </mc:Fallback>
        </mc:AlternateContent>
        <p:sp>
          <p:nvSpPr>
            <p:cNvPr id="58" name="Text Box 8"/>
            <p:cNvSpPr txBox="1">
              <a:spLocks noChangeAspect="1" noChangeArrowheads="1"/>
            </p:cNvSpPr>
            <p:nvPr/>
          </p:nvSpPr>
          <p:spPr bwMode="auto">
            <a:xfrm flipH="1">
              <a:off x="1150140" y="3085782"/>
              <a:ext cx="1466851" cy="40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可信第三方</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1.3 </a:t>
            </a:r>
            <a:r>
              <a:rPr lang="zh-CN" altLang="en-US" sz="2400" b="1" dirty="0">
                <a:solidFill>
                  <a:srgbClr val="5F5E5C"/>
                </a:solidFill>
                <a:latin typeface="微软雅黑" panose="020B0503020204020204" pitchFamily="34" charset="-122"/>
                <a:ea typeface="微软雅黑" panose="020B0503020204020204" pitchFamily="34" charset="-122"/>
              </a:rPr>
              <a:t>安全多方计算安全性定义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5242589" y="2903476"/>
          <a:ext cx="6641277" cy="3071815"/>
        </p:xfrm>
        <a:graphic>
          <a:graphicData uri="http://schemas.openxmlformats.org/drawingml/2006/table">
            <a:tbl>
              <a:tblPr firstRow="1" bandRow="1">
                <a:tableStyleId>{5C22544A-7EE6-4342-B048-85BDC9FD1C3A}</a:tableStyleId>
              </a:tblPr>
              <a:tblGrid>
                <a:gridCol w="1622468"/>
                <a:gridCol w="5018809"/>
              </a:tblGrid>
              <a:tr h="370840">
                <a:tc>
                  <a:txBody>
                    <a:bodyPr/>
                    <a:lstStyle/>
                    <a:p>
                      <a:pPr marL="0" algn="ctr" defTabSz="914400" rtl="0" eaLnBrk="1" latinLnBrk="0" hangingPunct="1"/>
                      <a:r>
                        <a:rPr lang="zh-CN" altLang="en-US" sz="1800" b="1" kern="1200" baseline="0" dirty="0">
                          <a:solidFill>
                            <a:schemeClr val="lt1"/>
                          </a:solidFill>
                          <a:latin typeface="微软雅黑" panose="020B0503020204020204" pitchFamily="34" charset="-122"/>
                          <a:ea typeface="微软雅黑" panose="020B0503020204020204" pitchFamily="34" charset="-122"/>
                          <a:cs typeface="+mn-cs"/>
                        </a:rPr>
                        <a:t>安全性质</a:t>
                      </a:r>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c>
                  <a:txBody>
                    <a:bodyPr/>
                    <a:lstStyle/>
                    <a:p>
                      <a:pPr marL="0" algn="ctr" defTabSz="914400" rtl="0" eaLnBrk="1" latinLnBrk="0" hangingPunct="1"/>
                      <a:r>
                        <a:rPr lang="zh-CN" altLang="en-US" sz="1800" b="1" kern="1200" baseline="0" dirty="0">
                          <a:solidFill>
                            <a:schemeClr val="lt1"/>
                          </a:solidFill>
                          <a:latin typeface="微软雅黑" panose="020B0503020204020204" pitchFamily="34" charset="-122"/>
                          <a:ea typeface="微软雅黑" panose="020B0503020204020204" pitchFamily="34" charset="-122"/>
                          <a:cs typeface="+mn-cs"/>
                        </a:rPr>
                        <a:t>内容</a:t>
                      </a:r>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r>
              <a:tr h="370840">
                <a:tc>
                  <a:txBody>
                    <a:bodyPr/>
                    <a:lstStyle/>
                    <a:p>
                      <a:pPr algn="ctr"/>
                      <a:r>
                        <a:rPr lang="zh-CN" altLang="en-US" dirty="0">
                          <a:latin typeface="微软雅黑" panose="020B0503020204020204" pitchFamily="34" charset="-122"/>
                          <a:ea typeface="微软雅黑" panose="020B0503020204020204" pitchFamily="34" charset="-122"/>
                        </a:rPr>
                        <a:t>隐私性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只有最高报价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才会被披露，而不会披露其他报价的任何信息</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正确性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最高报价确保能够中标</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输入独立性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参与方不能基于其他参与方的报价来提供报价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保证输出交付</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确保各个参与方都收到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知道最高报价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公平性</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有一方获得了最高报价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，那么所有参与方都应该获得最高报价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a:spLocks noChangeArrowheads="1"/>
          </p:cNvSpPr>
          <p:nvPr/>
        </p:nvSpPr>
        <p:spPr bwMode="auto">
          <a:xfrm>
            <a:off x="772387" y="1034408"/>
            <a:ext cx="1326379" cy="398780"/>
          </a:xfrm>
          <a:prstGeom prst="rect">
            <a:avLst/>
          </a:prstGeom>
          <a:solidFill>
            <a:srgbClr val="004178"/>
          </a:solidFill>
          <a:ln w="9525">
            <a:noFill/>
            <a:miter lim="800000"/>
          </a:ln>
        </p:spPr>
        <p:txBody>
          <a:bodyPr wrap="square">
            <a:spAutoFit/>
          </a:bodyPr>
          <a:lstStyle/>
          <a:p>
            <a:pPr lvl="0" algn="just">
              <a:buClrTx/>
              <a:buSzTx/>
            </a:pPr>
            <a:r>
              <a:rPr lang="zh-CN" altLang="en-US" sz="2000" b="1">
                <a:solidFill>
                  <a:prstClr val="white"/>
                </a:solidFill>
                <a:latin typeface="微软雅黑" panose="020B0503020204020204" pitchFamily="34" charset="-122"/>
                <a:ea typeface="微软雅黑" panose="020B0503020204020204" pitchFamily="34" charset="-122"/>
                <a:sym typeface="+mn-ea"/>
              </a:rPr>
              <a:t>安全目标</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1"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12"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6" name="矩形 15"/>
              <p:cNvSpPr/>
              <p:nvPr/>
            </p:nvSpPr>
            <p:spPr>
              <a:xfrm>
                <a:off x="239147" y="1544210"/>
                <a:ext cx="11728735" cy="458908"/>
              </a:xfrm>
              <a:prstGeom prst="rect">
                <a:avLst/>
              </a:prstGeom>
            </p:spPr>
            <p:txBody>
              <a:bodyPr wrap="square">
                <a:spAutoFit/>
              </a:bodyPr>
              <a:lstStyle/>
              <a:p>
                <a:pPr indent="363855" defTabSz="914400">
                  <a:lnSpc>
                    <a:spcPct val="150000"/>
                  </a:lnSpc>
                </a:pPr>
                <a:r>
                  <a:rPr lang="zh-CN" altLang="en-US" dirty="0">
                    <a:latin typeface="微软雅黑" panose="020B0503020204020204" pitchFamily="34" charset="-122"/>
                    <a:ea typeface="微软雅黑" panose="020B0503020204020204" pitchFamily="34" charset="-122"/>
                  </a:rPr>
                  <a:t>安全拍卖场景：参与方</a:t>
                </a:r>
                <a14:m>
                  <m:oMath xmlns:m="http://schemas.openxmlformats.org/officeDocument/2006/math">
                    <m:sSub>
                      <m:sSubPr>
                        <m:ctrlPr>
                          <a:rPr lang="en-US" altLang="zh-HK" b="0" i="1" smtClean="0">
                            <a:latin typeface="Cambria Math" panose="02040503050406030204" pitchFamily="18" charset="0"/>
                          </a:rPr>
                        </m:ctrlPr>
                      </m:sSubPr>
                      <m:e>
                        <m:r>
                          <a:rPr lang="en-US" altLang="zh-HK" b="0" i="1" smtClean="0">
                            <a:latin typeface="Cambria Math" panose="02040503050406030204" pitchFamily="18" charset="0"/>
                          </a:rPr>
                          <m:t>𝑃</m:t>
                        </m:r>
                      </m:e>
                      <m:sub>
                        <m:r>
                          <a:rPr lang="en-US" altLang="zh-HK" b="0" i="1" smtClean="0">
                            <a:latin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提供报价，只有最高报价才会中标并公布该报价，在这种场景中有以下安全需求：</a:t>
                </a:r>
                <a:endParaRPr lang="zh-CN" altLang="en-US" dirty="0">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239147" y="1544210"/>
                <a:ext cx="11728735" cy="458908"/>
              </a:xfrm>
              <a:prstGeom prst="rect">
                <a:avLst/>
              </a:prstGeom>
              <a:blipFill rotWithShape="1">
                <a:blip r:embed="rId2"/>
                <a:stretch>
                  <a:fillRect l="-3" t="-114" b="71"/>
                </a:stretch>
              </a:blipFill>
            </p:spPr>
            <p:txBody>
              <a:bodyPr/>
              <a:lstStyle/>
              <a:p>
                <a:r>
                  <a:rPr lang="zh-CN" altLang="en-US">
                    <a:noFill/>
                  </a:rPr>
                  <a:t> </a:t>
                </a:r>
              </a:p>
            </p:txBody>
          </p:sp>
        </mc:Fallback>
      </mc:AlternateContent>
      <p:pic>
        <p:nvPicPr>
          <p:cNvPr id="20" name="Picture 5" descr="sar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1759" y="276890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4" descr="pmore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9340" y="276223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2"/>
          <p:cNvPicPr>
            <a:picLocks noChangeAspect="1"/>
          </p:cNvPicPr>
          <p:nvPr/>
        </p:nvPicPr>
        <p:blipFill>
          <a:blip r:embed="rId5"/>
          <a:stretch>
            <a:fillRect/>
          </a:stretch>
        </p:blipFill>
        <p:spPr>
          <a:xfrm>
            <a:off x="712357" y="2738738"/>
            <a:ext cx="450327" cy="720000"/>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2961968" y="3118609"/>
                <a:ext cx="877163" cy="37029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2961968" y="3118609"/>
                <a:ext cx="877163" cy="370294"/>
              </a:xfrm>
              <a:prstGeom prst="rect">
                <a:avLst/>
              </a:prstGeom>
              <a:blipFill rotWithShape="1">
                <a:blip r:embed="rId6"/>
                <a:stretch>
                  <a:fillRect l="-37" t="-33" r="63" b="58"/>
                </a:stretch>
              </a:blipFill>
            </p:spPr>
            <p:txBody>
              <a:bodyPr/>
              <a:lstStyle/>
              <a:p>
                <a:r>
                  <a:rPr lang="zh-CN" altLang="en-US">
                    <a:noFill/>
                  </a:rPr>
                  <a:t> </a:t>
                </a:r>
              </a:p>
            </p:txBody>
          </p:sp>
        </mc:Fallback>
      </mc:AlternateContent>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7259" y="4319068"/>
            <a:ext cx="1111785" cy="1111785"/>
          </a:xfrm>
          <a:prstGeom prst="rect">
            <a:avLst/>
          </a:prstGeom>
        </p:spPr>
      </p:pic>
      <p:cxnSp>
        <p:nvCxnSpPr>
          <p:cNvPr id="23" name="直线箭头连接符 32"/>
          <p:cNvCxnSpPr>
            <a:stCxn id="22" idx="2"/>
          </p:cNvCxnSpPr>
          <p:nvPr/>
        </p:nvCxnSpPr>
        <p:spPr>
          <a:xfrm>
            <a:off x="937521" y="3458738"/>
            <a:ext cx="1312387" cy="1070528"/>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文本框 23"/>
              <p:cNvSpPr txBox="1"/>
              <p:nvPr/>
            </p:nvSpPr>
            <p:spPr>
              <a:xfrm>
                <a:off x="949396" y="3670925"/>
                <a:ext cx="4691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24" name="文本框 23"/>
              <p:cNvSpPr txBox="1">
                <a:spLocks noRot="1" noChangeAspect="1" noMove="1" noResize="1" noEditPoints="1" noAdjustHandles="1" noChangeArrowheads="1" noChangeShapeType="1" noTextEdit="1"/>
              </p:cNvSpPr>
              <p:nvPr/>
            </p:nvSpPr>
            <p:spPr>
              <a:xfrm>
                <a:off x="949396" y="3670925"/>
                <a:ext cx="469190" cy="369332"/>
              </a:xfrm>
              <a:prstGeom prst="rect">
                <a:avLst/>
              </a:prstGeom>
              <a:blipFill rotWithShape="1">
                <a:blip r:embed="rId8"/>
                <a:stretch>
                  <a:fillRect l="-15" t="-169" r="134" b="105"/>
                </a:stretch>
              </a:blipFill>
            </p:spPr>
            <p:txBody>
              <a:bodyPr/>
              <a:lstStyle/>
              <a:p>
                <a:r>
                  <a:rPr lang="zh-CN" altLang="en-US">
                    <a:noFill/>
                  </a:rPr>
                  <a:t> </a:t>
                </a:r>
              </a:p>
            </p:txBody>
          </p:sp>
        </mc:Fallback>
      </mc:AlternateContent>
      <p:cxnSp>
        <p:nvCxnSpPr>
          <p:cNvPr id="26" name="直线箭头连接符 32"/>
          <p:cNvCxnSpPr>
            <a:stCxn id="20" idx="2"/>
          </p:cNvCxnSpPr>
          <p:nvPr/>
        </p:nvCxnSpPr>
        <p:spPr>
          <a:xfrm>
            <a:off x="2071759" y="3488903"/>
            <a:ext cx="501438" cy="906452"/>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32"/>
          <p:cNvCxnSpPr>
            <a:stCxn id="21" idx="2"/>
          </p:cNvCxnSpPr>
          <p:nvPr/>
        </p:nvCxnSpPr>
        <p:spPr>
          <a:xfrm flipH="1">
            <a:off x="2896486" y="3482235"/>
            <a:ext cx="1832854" cy="1047031"/>
          </a:xfrm>
          <a:prstGeom prst="straightConnector1">
            <a:avLst/>
          </a:prstGeom>
          <a:ln w="19050">
            <a:solidFill>
              <a:srgbClr val="004178"/>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文本框 30"/>
              <p:cNvSpPr txBox="1"/>
              <p:nvPr/>
            </p:nvSpPr>
            <p:spPr>
              <a:xfrm>
                <a:off x="2317510" y="3670925"/>
                <a:ext cx="4691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31" name="文本框 30"/>
              <p:cNvSpPr txBox="1">
                <a:spLocks noRot="1" noChangeAspect="1" noMove="1" noResize="1" noEditPoints="1" noAdjustHandles="1" noChangeArrowheads="1" noChangeShapeType="1" noTextEdit="1"/>
              </p:cNvSpPr>
              <p:nvPr/>
            </p:nvSpPr>
            <p:spPr>
              <a:xfrm>
                <a:off x="2317510" y="3670925"/>
                <a:ext cx="469190" cy="369332"/>
              </a:xfrm>
              <a:prstGeom prst="rect">
                <a:avLst/>
              </a:prstGeom>
              <a:blipFill rotWithShape="1">
                <a:blip r:embed="rId9"/>
                <a:stretch>
                  <a:fillRect l="-84" t="-169" r="68"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3409735" y="3670925"/>
                <a:ext cx="4691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32" name="文本框 31"/>
              <p:cNvSpPr txBox="1">
                <a:spLocks noRot="1" noChangeAspect="1" noMove="1" noResize="1" noEditPoints="1" noAdjustHandles="1" noChangeArrowheads="1" noChangeShapeType="1" noTextEdit="1"/>
              </p:cNvSpPr>
              <p:nvPr/>
            </p:nvSpPr>
            <p:spPr>
              <a:xfrm>
                <a:off x="3409735" y="3670925"/>
                <a:ext cx="469190" cy="369332"/>
              </a:xfrm>
              <a:prstGeom prst="rect">
                <a:avLst/>
              </a:prstGeom>
              <a:blipFill rotWithShape="1">
                <a:blip r:embed="rId10"/>
                <a:stretch>
                  <a:fillRect l="-90" t="-169" r="74"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1436595" y="6155144"/>
                <a:ext cx="227262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oMath>
                </a14:m>
                <a:endParaRPr lang="zh-CN" altLang="en-US" b="1" dirty="0"/>
              </a:p>
            </p:txBody>
          </p:sp>
        </mc:Choice>
        <mc:Fallback>
          <p:sp>
            <p:nvSpPr>
              <p:cNvPr id="36" name="文本框 35"/>
              <p:cNvSpPr txBox="1">
                <a:spLocks noRot="1" noChangeAspect="1" noMove="1" noResize="1" noEditPoints="1" noAdjustHandles="1" noChangeArrowheads="1" noChangeShapeType="1" noTextEdit="1"/>
              </p:cNvSpPr>
              <p:nvPr/>
            </p:nvSpPr>
            <p:spPr>
              <a:xfrm>
                <a:off x="1436595" y="6155144"/>
                <a:ext cx="2272623" cy="369332"/>
              </a:xfrm>
              <a:prstGeom prst="rect">
                <a:avLst/>
              </a:prstGeom>
              <a:blipFill rotWithShape="1">
                <a:blip r:embed="rId11"/>
                <a:stretch>
                  <a:fillRect l="-10" t="-24" r="8" b="132"/>
                </a:stretch>
              </a:blipFill>
            </p:spPr>
            <p:txBody>
              <a:bodyPr/>
              <a:lstStyle/>
              <a:p>
                <a:r>
                  <a:rPr lang="zh-CN" altLang="en-US">
                    <a:noFill/>
                  </a:rPr>
                  <a:t> </a:t>
                </a:r>
              </a:p>
            </p:txBody>
          </p:sp>
        </mc:Fallback>
      </mc:AlternateContent>
      <p:sp>
        <p:nvSpPr>
          <p:cNvPr id="49" name="下箭头 48"/>
          <p:cNvSpPr/>
          <p:nvPr/>
        </p:nvSpPr>
        <p:spPr bwMode="auto">
          <a:xfrm>
            <a:off x="2411263" y="5412691"/>
            <a:ext cx="323289" cy="593945"/>
          </a:xfrm>
          <a:prstGeom prst="downArrow">
            <a:avLst/>
          </a:prstGeom>
          <a:solidFill>
            <a:srgbClr val="00417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5" name="文本框 24"/>
              <p:cNvSpPr txBox="1"/>
              <p:nvPr/>
            </p:nvSpPr>
            <p:spPr>
              <a:xfrm>
                <a:off x="702887" y="2292903"/>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smtClean="0">
                              <a:latin typeface="Cambria Math" panose="02040503050406030204" pitchFamily="18" charset="0"/>
                            </a:rPr>
                            <m:t>1</m:t>
                          </m:r>
                        </m:sub>
                      </m:sSub>
                    </m:oMath>
                  </m:oMathPara>
                </a14:m>
                <a:endParaRPr lang="zh-CN" altLang="en-US" sz="2000" dirty="0"/>
              </a:p>
            </p:txBody>
          </p:sp>
        </mc:Choice>
        <mc:Fallback>
          <p:sp>
            <p:nvSpPr>
              <p:cNvPr id="25" name="文本框 24"/>
              <p:cNvSpPr txBox="1">
                <a:spLocks noRot="1" noChangeAspect="1" noMove="1" noResize="1" noEditPoints="1" noAdjustHandles="1" noChangeArrowheads="1" noChangeShapeType="1" noTextEdit="1"/>
              </p:cNvSpPr>
              <p:nvPr/>
            </p:nvSpPr>
            <p:spPr>
              <a:xfrm>
                <a:off x="702887" y="2292903"/>
                <a:ext cx="469265" cy="400050"/>
              </a:xfrm>
              <a:prstGeom prst="rect">
                <a:avLst/>
              </a:prstGeom>
              <a:blipFill rotWithShape="1">
                <a:blip r:embed="rId12"/>
                <a:stretch>
                  <a:fillRect l="-123" t="-138" r="123"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1849540" y="2292903"/>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𝑃</m:t>
                          </m:r>
                        </m:e>
                        <m:sub>
                          <m:r>
                            <a:rPr lang="en-US" altLang="zh-CN" sz="2000" b="1" i="1" smtClean="0">
                              <a:latin typeface="Cambria Math" panose="02040503050406030204" pitchFamily="18" charset="0"/>
                            </a:rPr>
                            <m:t>𝟐</m:t>
                          </m:r>
                        </m:sub>
                      </m:sSub>
                    </m:oMath>
                  </m:oMathPara>
                </a14:m>
                <a:endParaRPr lang="zh-CN" altLang="en-US" sz="2000" dirty="0"/>
              </a:p>
            </p:txBody>
          </p:sp>
        </mc:Choice>
        <mc:Fallback>
          <p:sp>
            <p:nvSpPr>
              <p:cNvPr id="27" name="文本框 26"/>
              <p:cNvSpPr txBox="1">
                <a:spLocks noRot="1" noChangeAspect="1" noMove="1" noResize="1" noEditPoints="1" noAdjustHandles="1" noChangeArrowheads="1" noChangeShapeType="1" noTextEdit="1"/>
              </p:cNvSpPr>
              <p:nvPr/>
            </p:nvSpPr>
            <p:spPr>
              <a:xfrm>
                <a:off x="1849540" y="2292903"/>
                <a:ext cx="469265" cy="400050"/>
              </a:xfrm>
              <a:prstGeom prst="rect">
                <a:avLst/>
              </a:prstGeom>
              <a:blipFill rotWithShape="1">
                <a:blip r:embed="rId13"/>
                <a:stretch>
                  <a:fillRect l="-90" t="-138" r="90"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4494707" y="2280485"/>
                <a:ext cx="469265" cy="400050"/>
              </a:xfrm>
              <a:prstGeom prst="rect">
                <a:avLst/>
              </a:prstGeom>
              <a:noFill/>
            </p:spPr>
            <p:txBody>
              <a:bodyPr wrap="square" rtlCol="0">
                <a:spAutoFit/>
              </a:bodyPr>
              <a:lstStyle>
                <a:defPPr>
                  <a:defRPr lang="zh-CN"/>
                </a:defPPr>
                <a:lvl1pPr>
                  <a:defRPr kumimoji="1" b="1"/>
                </a:lvl1p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m:oMathPara>
                </a14:m>
                <a:endParaRPr lang="zh-CN" altLang="en-US" sz="2000" b="0" i="1" dirty="0"/>
              </a:p>
            </p:txBody>
          </p:sp>
        </mc:Choice>
        <mc:Fallback>
          <p:sp>
            <p:nvSpPr>
              <p:cNvPr id="28" name="文本框 27"/>
              <p:cNvSpPr txBox="1">
                <a:spLocks noRot="1" noChangeAspect="1" noMove="1" noResize="1" noEditPoints="1" noAdjustHandles="1" noChangeArrowheads="1" noChangeShapeType="1" noTextEdit="1"/>
              </p:cNvSpPr>
              <p:nvPr/>
            </p:nvSpPr>
            <p:spPr>
              <a:xfrm>
                <a:off x="4494707" y="2280485"/>
                <a:ext cx="469265" cy="400050"/>
              </a:xfrm>
              <a:prstGeom prst="rect">
                <a:avLst/>
              </a:prstGeom>
              <a:blipFill rotWithShape="1">
                <a:blip r:embed="rId14"/>
                <a:stretch>
                  <a:fillRect l="-38" t="-50" r="38" b="5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4" name="TextBox 8"/>
          <p:cNvSpPr>
            <a:spLocks noChangeArrowheads="1"/>
          </p:cNvSpPr>
          <p:nvPr/>
        </p:nvSpPr>
        <p:spPr bwMode="auto">
          <a:xfrm>
            <a:off x="1352821" y="228906"/>
            <a:ext cx="4680426" cy="57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sz="2400" b="1" dirty="0">
                <a:solidFill>
                  <a:srgbClr val="5F5E5C"/>
                </a:solidFill>
                <a:latin typeface="微软雅黑" panose="020B0503020204020204" pitchFamily="34" charset="-122"/>
                <a:ea typeface="微软雅黑" panose="020B0503020204020204" pitchFamily="34" charset="-122"/>
              </a:rPr>
              <a:t>1.3 </a:t>
            </a:r>
            <a:r>
              <a:rPr lang="zh-CN" altLang="en-US" sz="2400" b="1" dirty="0">
                <a:solidFill>
                  <a:srgbClr val="5F5E5C"/>
                </a:solidFill>
                <a:latin typeface="微软雅黑" panose="020B0503020204020204" pitchFamily="34" charset="-122"/>
                <a:ea typeface="微软雅黑" panose="020B0503020204020204" pitchFamily="34" charset="-122"/>
              </a:rPr>
              <a:t>安全多方计算安全性定义</a:t>
            </a:r>
            <a:endParaRPr lang="zh-CN" altLang="en-US" sz="2400" b="1" dirty="0">
              <a:solidFill>
                <a:srgbClr val="5F5E5C"/>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772388" y="1034408"/>
            <a:ext cx="6610545" cy="398780"/>
          </a:xfrm>
          <a:prstGeom prst="rect">
            <a:avLst/>
          </a:prstGeom>
          <a:solidFill>
            <a:srgbClr val="004178"/>
          </a:solidFill>
          <a:ln w="9525">
            <a:noFill/>
            <a:miter lim="800000"/>
          </a:ln>
        </p:spPr>
        <p:txBody>
          <a:bodyPr wrap="square">
            <a:spAutoFit/>
          </a:bodyPr>
          <a:lstStyle/>
          <a:p>
            <a:pPr lvl="0" algn="just">
              <a:buClrTx/>
              <a:buSzTx/>
            </a:pPr>
            <a:r>
              <a:rPr lang="zh-CN" altLang="en-US" sz="2000" b="1" dirty="0">
                <a:solidFill>
                  <a:prstClr val="white"/>
                </a:solidFill>
                <a:latin typeface="微软雅黑" panose="020B0503020204020204" pitchFamily="34" charset="-122"/>
                <a:ea typeface="微软雅黑" panose="020B0503020204020204" pitchFamily="34" charset="-122"/>
                <a:sym typeface="+mn-ea"/>
              </a:rPr>
              <a:t>两方安全多方计算协议安全模型形式化定义：半诚实模型</a:t>
            </a:r>
            <a:endParaRPr lang="zh-CN" altLang="en-US" sz="2000" b="1" dirty="0">
              <a:solidFill>
                <a:prstClr val="white"/>
              </a:solidFill>
              <a:latin typeface="微软雅黑" panose="020B0503020204020204" pitchFamily="34" charset="-122"/>
              <a:ea typeface="微软雅黑" panose="020B0503020204020204" pitchFamily="34" charset="-122"/>
              <a:sym typeface="+mn-ea"/>
            </a:endParaRPr>
          </a:p>
        </p:txBody>
      </p:sp>
      <p:sp>
        <p:nvSpPr>
          <p:cNvPr id="17" name="TextBox 8"/>
          <p:cNvSpPr>
            <a:spLocks noChangeArrowheads="1"/>
          </p:cNvSpPr>
          <p:nvPr/>
        </p:nvSpPr>
        <p:spPr bwMode="auto">
          <a:xfrm>
            <a:off x="5603728" y="273628"/>
            <a:ext cx="1661077"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背景与定义</a:t>
            </a:r>
            <a:endParaRPr lang="zh-CN" altLang="en-US" b="1" dirty="0">
              <a:latin typeface="微软雅黑" panose="020B0503020204020204" pitchFamily="34" charset="-122"/>
              <a:ea typeface="微软雅黑" panose="020B0503020204020204" pitchFamily="34" charset="-122"/>
            </a:endParaRPr>
          </a:p>
        </p:txBody>
      </p:sp>
      <p:sp>
        <p:nvSpPr>
          <p:cNvPr id="18" name="TextBox 8"/>
          <p:cNvSpPr>
            <a:spLocks noChangeArrowheads="1"/>
          </p:cNvSpPr>
          <p:nvPr/>
        </p:nvSpPr>
        <p:spPr bwMode="auto">
          <a:xfrm>
            <a:off x="719760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2.</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研究发展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TextBox 8"/>
          <p:cNvSpPr>
            <a:spLocks noChangeArrowheads="1"/>
          </p:cNvSpPr>
          <p:nvPr/>
        </p:nvSpPr>
        <p:spPr bwMode="auto">
          <a:xfrm>
            <a:off x="8559848"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3.</a:t>
            </a:r>
            <a:r>
              <a:rPr lang="zh-CN" altLang="en-US" b="1" dirty="0">
                <a:solidFill>
                  <a:schemeClr val="bg1">
                    <a:lumMod val="75000"/>
                  </a:schemeClr>
                </a:solidFill>
                <a:latin typeface="微软雅黑" panose="020B0503020204020204" pitchFamily="34" charset="-122"/>
                <a:ea typeface="微软雅黑" panose="020B0503020204020204" pitchFamily="34" charset="-122"/>
              </a:rPr>
              <a:t> 经典算法</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TextBox 8"/>
          <p:cNvSpPr>
            <a:spLocks noChangeArrowheads="1"/>
          </p:cNvSpPr>
          <p:nvPr/>
        </p:nvSpPr>
        <p:spPr bwMode="auto">
          <a:xfrm>
            <a:off x="9922093" y="273628"/>
            <a:ext cx="1683456" cy="4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4.</a:t>
            </a:r>
            <a:r>
              <a:rPr lang="zh-CN" altLang="en-US" b="1" dirty="0">
                <a:solidFill>
                  <a:schemeClr val="bg1">
                    <a:lumMod val="75000"/>
                  </a:schemeClr>
                </a:solidFill>
                <a:latin typeface="微软雅黑" panose="020B0503020204020204" pitchFamily="34" charset="-122"/>
                <a:ea typeface="微软雅黑" panose="020B0503020204020204" pitchFamily="34" charset="-122"/>
              </a:rPr>
              <a:t> 研究热点</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TextBox 8"/>
          <p:cNvSpPr>
            <a:spLocks noChangeArrowheads="1"/>
          </p:cNvSpPr>
          <p:nvPr/>
        </p:nvSpPr>
        <p:spPr bwMode="auto">
          <a:xfrm>
            <a:off x="11284338" y="273628"/>
            <a:ext cx="989829"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p>
            <a:pPr>
              <a:lnSpc>
                <a:spcPct val="130000"/>
              </a:lnSpc>
            </a:pPr>
            <a:r>
              <a:rPr lang="en-US" altLang="zh-CN" b="1" dirty="0">
                <a:solidFill>
                  <a:schemeClr val="bg1">
                    <a:lumMod val="75000"/>
                  </a:schemeClr>
                </a:solidFill>
                <a:latin typeface="微软雅黑" panose="020B0503020204020204" pitchFamily="34" charset="-122"/>
                <a:ea typeface="微软雅黑" panose="020B0503020204020204" pitchFamily="34" charset="-122"/>
              </a:rPr>
              <a:t>5.</a:t>
            </a:r>
            <a:r>
              <a:rPr lang="zh-CN" altLang="en-US" b="1" dirty="0">
                <a:solidFill>
                  <a:schemeClr val="bg1">
                    <a:lumMod val="75000"/>
                  </a:schemeClr>
                </a:solidFill>
                <a:latin typeface="微软雅黑" panose="020B0503020204020204" pitchFamily="34" charset="-122"/>
                <a:ea typeface="微软雅黑" panose="020B0503020204020204" pitchFamily="34" charset="-122"/>
              </a:rPr>
              <a:t> 应用</a:t>
            </a:r>
            <a:endParaRPr lang="zh-CN" altLang="en-US" b="1" dirty="0">
              <a:solidFill>
                <a:schemeClr val="bg1">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 name="矩形 37"/>
              <p:cNvSpPr/>
              <p:nvPr/>
            </p:nvSpPr>
            <p:spPr>
              <a:xfrm>
                <a:off x="231632" y="3035521"/>
                <a:ext cx="11728735" cy="2788071"/>
              </a:xfrm>
              <a:prstGeom prst="rect">
                <a:avLst/>
              </a:prstGeom>
            </p:spPr>
            <p:txBody>
              <a:bodyPr wrap="square">
                <a:spAutoFit/>
              </a:bodyPr>
              <a:lstStyle/>
              <a:p>
                <a:pPr marR="0" lvl="0" indent="363855" defTabSz="914400" eaLnBrk="1" fontAlgn="auto" latinLnBrk="0" hangingPunct="1">
                  <a:lnSpc>
                    <a:spcPct val="150000"/>
                  </a:lnSpc>
                  <a:spcBef>
                    <a:spcPts val="0"/>
                  </a:spcBef>
                  <a:spcAft>
                    <a:spcPts val="0"/>
                  </a:spcAft>
                  <a:buClrTx/>
                  <a:buSzTx/>
                  <a:buFontTx/>
                  <a:buNone/>
                  <a:defRPr/>
                </a:pPr>
                <a:r>
                  <a:rPr lang="zh-CN" altLang="en-US" kern="0" dirty="0">
                    <a:latin typeface="微软雅黑" panose="020B0503020204020204" pitchFamily="34" charset="-122"/>
                    <a:ea typeface="微软雅黑" panose="020B0503020204020204" pitchFamily="34" charset="-122"/>
                  </a:rPr>
                  <a:t>考虑</a:t>
                </a:r>
                <a:r>
                  <a:rPr lang="zh-CN" altLang="en-US" b="1" kern="0" dirty="0">
                    <a:latin typeface="微软雅黑" panose="020B0503020204020204" pitchFamily="34" charset="-122"/>
                    <a:ea typeface="微软雅黑" panose="020B0503020204020204" pitchFamily="34" charset="-122"/>
                  </a:rPr>
                  <a:t>静态的半诚实敌手</a:t>
                </a:r>
                <a:r>
                  <a:rPr lang="zh-CN" altLang="en-US" kern="0" dirty="0">
                    <a:latin typeface="微软雅黑" panose="020B0503020204020204" pitchFamily="34" charset="-122"/>
                    <a:ea typeface="微软雅黑" panose="020B0503020204020204" pitchFamily="34" charset="-122"/>
                  </a:rPr>
                  <a:t>，有两个参与方</a:t>
                </a:r>
                <a14:m>
                  <m:oMath xmlns:m="http://schemas.openxmlformats.org/officeDocument/2006/math">
                    <m:sSub>
                      <m:sSubPr>
                        <m:ctrlPr>
                          <a:rPr lang="en-US" altLang="zh-CN" i="1" kern="0" dirty="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r>
                      <a:rPr lang="en-US" altLang="zh-CN" i="1" kern="0" dirty="0">
                        <a:latin typeface="Cambria Math" panose="02040503050406030204" pitchFamily="18" charset="0"/>
                        <a:ea typeface="微软雅黑" panose="020B0503020204020204" pitchFamily="34" charset="-122"/>
                      </a:rPr>
                      <m:t>,</m:t>
                    </m:r>
                    <m:sSub>
                      <m:sSubPr>
                        <m:ctrlPr>
                          <a:rPr lang="en-US" altLang="zh-CN" i="1" kern="0" dirty="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2</m:t>
                        </m:r>
                      </m:sub>
                    </m:sSub>
                  </m:oMath>
                </a14:m>
                <a:r>
                  <a:rPr lang="zh-CN" altLang="en-US" kern="0" dirty="0">
                    <a:latin typeface="微软雅黑" panose="020B0503020204020204" pitchFamily="34" charset="-122"/>
                    <a:ea typeface="微软雅黑" panose="020B0503020204020204" pitchFamily="34" charset="-122"/>
                  </a:rPr>
                  <a:t>。令</a:t>
                </a:r>
                <a14:m>
                  <m:oMath xmlns:m="http://schemas.openxmlformats.org/officeDocument/2006/math">
                    <m:r>
                      <a:rPr lang="en-US" altLang="zh-CN" b="0" i="1" kern="0" smtClean="0">
                        <a:latin typeface="Cambria Math" panose="02040503050406030204" pitchFamily="18" charset="0"/>
                        <a:ea typeface="微软雅黑" panose="020B0503020204020204" pitchFamily="34" charset="-122"/>
                      </a:rPr>
                      <m:t>𝑓</m:t>
                    </m:r>
                    <m:r>
                      <a:rPr lang="en-US" altLang="zh-CN" b="0" i="1" kern="0" smtClean="0">
                        <a:latin typeface="Cambria Math" panose="02040503050406030204" pitchFamily="18" charset="0"/>
                        <a:ea typeface="微软雅黑" panose="020B0503020204020204" pitchFamily="34" charset="-122"/>
                      </a:rPr>
                      <m:t>=(</m:t>
                    </m:r>
                    <m:sSub>
                      <m:sSubPr>
                        <m:ctrlPr>
                          <a:rPr lang="en-US" altLang="zh-CN" b="0" i="1" kern="0" smtClean="0">
                            <a:latin typeface="Cambria Math" panose="02040503050406030204" pitchFamily="18" charset="0"/>
                            <a:ea typeface="微软雅黑" panose="020B0503020204020204" pitchFamily="34" charset="-122"/>
                          </a:rPr>
                        </m:ctrlPr>
                      </m:sSubPr>
                      <m:e>
                        <m:r>
                          <a:rPr lang="en-US" altLang="zh-CN" b="0" i="1" kern="0" smtClean="0">
                            <a:latin typeface="Cambria Math" panose="02040503050406030204" pitchFamily="18" charset="0"/>
                            <a:ea typeface="微软雅黑" panose="020B0503020204020204" pitchFamily="34" charset="-122"/>
                          </a:rPr>
                          <m:t>𝑓</m:t>
                        </m:r>
                      </m:e>
                      <m:sub>
                        <m:r>
                          <a:rPr lang="en-US" altLang="zh-CN" b="0" i="1" kern="0" smtClean="0">
                            <a:latin typeface="Cambria Math" panose="02040503050406030204" pitchFamily="18" charset="0"/>
                            <a:ea typeface="微软雅黑" panose="020B0503020204020204" pitchFamily="34" charset="-122"/>
                          </a:rPr>
                          <m:t>1</m:t>
                        </m:r>
                      </m:sub>
                    </m:sSub>
                    <m:r>
                      <a:rPr lang="en-US" altLang="zh-CN" b="0" i="1" kern="0" smtClean="0">
                        <a:latin typeface="Cambria Math" panose="02040503050406030204" pitchFamily="18" charset="0"/>
                        <a:ea typeface="微软雅黑" panose="020B0503020204020204" pitchFamily="34" charset="-122"/>
                      </a:rPr>
                      <m:t>,</m:t>
                    </m:r>
                    <m:sSub>
                      <m:sSubPr>
                        <m:ctrlPr>
                          <a:rPr lang="en-US" altLang="zh-CN" b="0" i="1" kern="0" smtClean="0">
                            <a:latin typeface="Cambria Math" panose="02040503050406030204" pitchFamily="18" charset="0"/>
                            <a:ea typeface="微软雅黑" panose="020B0503020204020204" pitchFamily="34" charset="-122"/>
                          </a:rPr>
                        </m:ctrlPr>
                      </m:sSubPr>
                      <m:e>
                        <m:r>
                          <a:rPr lang="en-US" altLang="zh-CN" b="0" i="1" kern="0" smtClean="0">
                            <a:latin typeface="Cambria Math" panose="02040503050406030204" pitchFamily="18" charset="0"/>
                            <a:ea typeface="微软雅黑" panose="020B0503020204020204" pitchFamily="34" charset="-122"/>
                          </a:rPr>
                          <m:t>𝑓</m:t>
                        </m:r>
                      </m:e>
                      <m:sub>
                        <m:r>
                          <a:rPr lang="en-US" altLang="zh-CN" b="0" i="1" kern="0" smtClean="0">
                            <a:latin typeface="Cambria Math" panose="02040503050406030204" pitchFamily="18" charset="0"/>
                            <a:ea typeface="微软雅黑" panose="020B0503020204020204" pitchFamily="34" charset="-122"/>
                          </a:rPr>
                          <m:t>2</m:t>
                        </m:r>
                      </m:sub>
                    </m:sSub>
                    <m:r>
                      <a:rPr lang="en-US" altLang="zh-CN" b="0" i="1" kern="0" smtClean="0">
                        <a:latin typeface="Cambria Math" panose="02040503050406030204" pitchFamily="18" charset="0"/>
                        <a:ea typeface="微软雅黑" panose="020B0503020204020204" pitchFamily="34" charset="-122"/>
                      </a:rPr>
                      <m:t>)</m:t>
                    </m:r>
                  </m:oMath>
                </a14:m>
                <a:r>
                  <a:rPr lang="zh-CN" altLang="en-US" kern="0" dirty="0">
                    <a:latin typeface="微软雅黑" panose="020B0503020204020204" pitchFamily="34" charset="-122"/>
                    <a:ea typeface="微软雅黑" panose="020B0503020204020204" pitchFamily="34" charset="-122"/>
                  </a:rPr>
                  <a:t>是一个功能函数，</a:t>
                </a:r>
                <a:r>
                  <a:rPr lang="en-US" altLang="zh-CN" kern="0" dirty="0">
                    <a:ea typeface="微软雅黑" panose="020B0503020204020204" pitchFamily="34" charset="-122"/>
                  </a:rPr>
                  <a:t> </a:t>
                </a:r>
                <a14:m>
                  <m:oMath xmlns:m="http://schemas.openxmlformats.org/officeDocument/2006/math">
                    <m:r>
                      <a:rPr lang="en-US" altLang="zh-CN" i="1" kern="0">
                        <a:latin typeface="Cambria Math" panose="02040503050406030204" pitchFamily="18" charset="0"/>
                        <a:ea typeface="微软雅黑" panose="020B0503020204020204" pitchFamily="34" charset="-122"/>
                      </a:rPr>
                      <m:t>𝜋</m:t>
                    </m:r>
                  </m:oMath>
                </a14:m>
                <a:r>
                  <a:rPr lang="zh-CN" altLang="en-US" kern="0" dirty="0">
                    <a:latin typeface="微软雅黑" panose="020B0503020204020204" pitchFamily="34" charset="-122"/>
                    <a:ea typeface="微软雅黑" panose="020B0503020204020204" pitchFamily="34" charset="-122"/>
                  </a:rPr>
                  <a:t>是一个计算</a:t>
                </a:r>
                <a14:m>
                  <m:oMath xmlns:m="http://schemas.openxmlformats.org/officeDocument/2006/math">
                    <m:r>
                      <a:rPr lang="en-US" altLang="zh-CN" i="1" kern="0">
                        <a:latin typeface="Cambria Math" panose="02040503050406030204" pitchFamily="18" charset="0"/>
                        <a:ea typeface="微软雅黑" panose="020B0503020204020204" pitchFamily="34" charset="-122"/>
                      </a:rPr>
                      <m:t>𝑓</m:t>
                    </m:r>
                  </m:oMath>
                </a14:m>
                <a:r>
                  <a:rPr lang="zh-CN" altLang="en-US" kern="0" dirty="0">
                    <a:latin typeface="微软雅黑" panose="020B0503020204020204" pitchFamily="34" charset="-122"/>
                    <a:ea typeface="微软雅黑" panose="020B0503020204020204" pitchFamily="34" charset="-122"/>
                  </a:rPr>
                  <a:t>的两方计算协议。如果存在概率多项式时间的算法</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1</m:t>
                        </m:r>
                      </m:sub>
                    </m:sSub>
                  </m:oMath>
                </a14:m>
                <a:r>
                  <a:rPr lang="zh-CN" altLang="en-US" kern="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2</m:t>
                        </m:r>
                      </m:sub>
                    </m:sSub>
                  </m:oMath>
                </a14:m>
                <a:r>
                  <a:rPr lang="zh-CN" altLang="en-US" kern="0" dirty="0">
                    <a:latin typeface="微软雅黑" panose="020B0503020204020204" pitchFamily="34" charset="-122"/>
                    <a:ea typeface="微软雅黑" panose="020B0503020204020204" pitchFamily="34" charset="-122"/>
                  </a:rPr>
                  <a:t>使得</a:t>
                </a:r>
                <a:endParaRPr lang="en-US" altLang="zh-CN" kern="0" dirty="0">
                  <a:latin typeface="微软雅黑" panose="020B0503020204020204" pitchFamily="34" charset="-122"/>
                  <a:ea typeface="微软雅黑" panose="020B0503020204020204" pitchFamily="34" charset="-122"/>
                </a:endParaRPr>
              </a:p>
              <a:p>
                <a:pPr marL="361950">
                  <a:lnSpc>
                    <a:spcPct val="150000"/>
                  </a:lnSpc>
                </a:pPr>
                <a14:m>
                  <m:oMathPara xmlns:m="http://schemas.openxmlformats.org/officeDocument/2006/math">
                    <m:oMathParaPr>
                      <m:jc m:val="centerGroup"/>
                    </m:oMathParaPr>
                    <m:oMath xmlns:m="http://schemas.openxmlformats.org/officeDocument/2006/math">
                      <m:sSub>
                        <m:sSubPr>
                          <m:ctrlPr>
                            <a:rPr lang="en-US" altLang="zh-CN" i="1">
                              <a:solidFill>
                                <a:srgbClr val="000000"/>
                              </a:solidFill>
                              <a:latin typeface="Cambria Math" panose="02040503050406030204" pitchFamily="18" charset="0"/>
                            </a:rPr>
                          </m:ctrlPr>
                        </m:sSubPr>
                        <m:e>
                          <m:d>
                            <m:dPr>
                              <m:begChr m:val="{"/>
                              <m:endChr m:val="}"/>
                              <m:ctrlPr>
                                <a:rPr lang="en-US" altLang="zh-CN" i="1">
                                  <a:solidFill>
                                    <a:srgbClr val="000000"/>
                                  </a:solidFill>
                                  <a:latin typeface="Cambria Math" panose="02040503050406030204" pitchFamily="18" charset="0"/>
                                </a:rPr>
                              </m:ctrlPr>
                            </m:dPr>
                            <m:e>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1</m:t>
                                          </m:r>
                                        </m:e>
                                        <m:sup>
                                          <m:r>
                                            <a:rPr lang="en-US" altLang="zh-CN" i="1">
                                              <a:solidFill>
                                                <a:srgbClr val="000000"/>
                                              </a:solidFill>
                                              <a:latin typeface="Cambria Math" panose="02040503050406030204" pitchFamily="18" charset="0"/>
                                            </a:rPr>
                                            <m:t>𝑛</m:t>
                                          </m:r>
                                        </m:sup>
                                      </m:sSup>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1</m:t>
                                          </m:r>
                                        </m:sub>
                                      </m:sSub>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𝑓</m:t>
                                  </m:r>
                                  <m:d>
                                    <m:dPr>
                                      <m:ctrlPr>
                                        <a:rPr lang="en-US" altLang="zh-CN"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e>
                                  </m:d>
                                </m:e>
                              </m:d>
                            </m:e>
                          </m:d>
                        </m:e>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sub>
                      </m:sSub>
                      <m:sSup>
                        <m:sSupPr>
                          <m:ctrlPr>
                            <a:rPr lang="en-US" altLang="zh-CN" i="1">
                              <a:solidFill>
                                <a:srgbClr val="000000"/>
                              </a:solidFill>
                              <a:latin typeface="Cambria Math" panose="02040503050406030204" pitchFamily="18" charset="0"/>
                              <a:ea typeface="Cambria Math" panose="02040503050406030204" pitchFamily="18" charset="0"/>
                            </a:rPr>
                          </m:ctrlPr>
                        </m:sSupPr>
                        <m:e>
                          <m:r>
                            <a:rPr lang="en-US" altLang="zh-CN" i="1">
                              <a:solidFill>
                                <a:srgbClr val="000000"/>
                              </a:solidFill>
                              <a:latin typeface="Cambria Math" panose="02040503050406030204" pitchFamily="18" charset="0"/>
                              <a:ea typeface="Cambria Math" panose="02040503050406030204" pitchFamily="18" charset="0"/>
                            </a:rPr>
                            <m:t>≡</m:t>
                          </m:r>
                        </m:e>
                        <m:sup>
                          <m:r>
                            <a:rPr lang="en-US" altLang="zh-CN" i="1">
                              <a:solidFill>
                                <a:srgbClr val="000000"/>
                              </a:solidFill>
                              <a:latin typeface="Cambria Math" panose="02040503050406030204" pitchFamily="18" charset="0"/>
                              <a:ea typeface="Cambria Math" panose="02040503050406030204" pitchFamily="18" charset="0"/>
                            </a:rPr>
                            <m:t>𝑐</m:t>
                          </m:r>
                        </m:sup>
                      </m:sSup>
                      <m:sSub>
                        <m:sSubPr>
                          <m:ctrlPr>
                            <a:rPr lang="en-US" altLang="zh-CN" i="1">
                              <a:solidFill>
                                <a:srgbClr val="000000"/>
                              </a:solidFill>
                              <a:latin typeface="Cambria Math" panose="02040503050406030204" pitchFamily="18" charset="0"/>
                            </a:rPr>
                          </m:ctrlPr>
                        </m:sSubPr>
                        <m:e>
                          <m:d>
                            <m:dPr>
                              <m:begChr m:val="{"/>
                              <m:endChr m:val="}"/>
                              <m:ctrlPr>
                                <a:rPr lang="en-US" altLang="zh-CN" i="1">
                                  <a:solidFill>
                                    <a:srgbClr val="000000"/>
                                  </a:solidFill>
                                  <a:latin typeface="Cambria Math" panose="02040503050406030204" pitchFamily="18" charset="0"/>
                                </a:rPr>
                              </m:ctrlPr>
                            </m:dPr>
                            <m:e>
                              <m:d>
                                <m:dPr>
                                  <m:ctrlPr>
                                    <a:rPr lang="en-US" altLang="zh-CN" i="1">
                                      <a:solidFill>
                                        <a:srgbClr val="000000"/>
                                      </a:solidFill>
                                      <a:latin typeface="Cambria Math" panose="02040503050406030204" pitchFamily="18" charset="0"/>
                                    </a:rPr>
                                  </m:ctrlPr>
                                </m:dPr>
                                <m:e>
                                  <m:sSubSup>
                                    <m:sSubSupPr>
                                      <m:ctrlPr>
                                        <a:rPr lang="en-US" altLang="zh-CN" i="1">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𝑣</m:t>
                                      </m:r>
                                      <m:r>
                                        <a:rPr lang="en-US" altLang="zh-CN" i="1">
                                          <a:solidFill>
                                            <a:srgbClr val="000000"/>
                                          </a:solidFill>
                                          <a:latin typeface="Cambria Math" panose="02040503050406030204" pitchFamily="18" charset="0"/>
                                        </a:rPr>
                                        <m:t>𝑖𝑒𝑤</m:t>
                                      </m:r>
                                    </m:e>
                                    <m:sub>
                                      <m:r>
                                        <a:rPr lang="en-US" altLang="zh-CN" i="1">
                                          <a:solidFill>
                                            <a:srgbClr val="000000"/>
                                          </a:solidFill>
                                          <a:latin typeface="Cambria Math" panose="02040503050406030204" pitchFamily="18" charset="0"/>
                                        </a:rPr>
                                        <m:t>1</m:t>
                                      </m:r>
                                    </m:sub>
                                    <m:sup>
                                      <m:r>
                                        <a:rPr lang="en-US" altLang="zh-CN" i="1" ker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𝑜</m:t>
                                  </m:r>
                                  <m:r>
                                    <a:rPr lang="en-US" altLang="zh-CN" i="1">
                                      <a:solidFill>
                                        <a:srgbClr val="000000"/>
                                      </a:solidFill>
                                      <a:latin typeface="Cambria Math" panose="02040503050406030204" pitchFamily="18" charset="0"/>
                                    </a:rPr>
                                    <m:t>𝑢𝑡𝑝𝑢</m:t>
                                  </m:r>
                                  <m:sSup>
                                    <m:sSupPr>
                                      <m:ctrlPr>
                                        <a:rPr lang="en-US" altLang="zh-CN" b="0" i="1" smtClean="0">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𝑡</m:t>
                                      </m:r>
                                    </m:e>
                                    <m:sup>
                                      <m:r>
                                        <a:rPr lang="en-US" altLang="zh-CN" i="1" kern="0">
                                          <a:latin typeface="Cambria Math" panose="02040503050406030204" pitchFamily="18" charset="0"/>
                                          <a:ea typeface="微软雅黑" panose="020B0503020204020204" pitchFamily="34" charset="-122"/>
                                        </a:rPr>
                                        <m:t>𝜋</m:t>
                                      </m:r>
                                    </m:sup>
                                  </m:s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e>
                              </m:d>
                            </m:e>
                          </m:d>
                        </m:e>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sub>
                      </m:sSub>
                    </m:oMath>
                  </m:oMathPara>
                </a14:m>
                <a:endParaRPr lang="en-US" altLang="zh-CN" dirty="0">
                  <a:solidFill>
                    <a:srgbClr val="000000"/>
                  </a:solidFill>
                  <a:latin typeface="Verdana" panose="020B0604030504040204" pitchFamily="34" charset="0"/>
                </a:endParaRPr>
              </a:p>
              <a:p>
                <a:pPr marL="361950">
                  <a:lnSpc>
                    <a:spcPct val="150000"/>
                  </a:lnSpc>
                </a:pPr>
                <a14:m>
                  <m:oMathPara xmlns:m="http://schemas.openxmlformats.org/officeDocument/2006/math">
                    <m:oMathParaPr>
                      <m:jc m:val="centerGroup"/>
                    </m:oMathParaPr>
                    <m:oMath xmlns:m="http://schemas.openxmlformats.org/officeDocument/2006/math">
                      <m:sSub>
                        <m:sSubPr>
                          <m:ctrlPr>
                            <a:rPr lang="en-US" altLang="zh-CN" i="1">
                              <a:solidFill>
                                <a:srgbClr val="000000"/>
                              </a:solidFill>
                              <a:latin typeface="Cambria Math" panose="02040503050406030204" pitchFamily="18" charset="0"/>
                            </a:rPr>
                          </m:ctrlPr>
                        </m:sSubPr>
                        <m:e>
                          <m:d>
                            <m:dPr>
                              <m:begChr m:val="{"/>
                              <m:endChr m:val="}"/>
                              <m:ctrlPr>
                                <a:rPr lang="en-US" altLang="zh-CN" i="1">
                                  <a:solidFill>
                                    <a:srgbClr val="000000"/>
                                  </a:solidFill>
                                  <a:latin typeface="Cambria Math" panose="02040503050406030204" pitchFamily="18" charset="0"/>
                                </a:rPr>
                              </m:ctrlPr>
                            </m:dPr>
                            <m:e>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m:t>
                                      </m:r>
                                    </m:e>
                                    <m:sub>
                                      <m:r>
                                        <a:rPr lang="en-US" altLang="zh-CN" i="1">
                                          <a:solidFill>
                                            <a:srgbClr val="000000"/>
                                          </a:solidFill>
                                          <a:latin typeface="Cambria Math" panose="02040503050406030204" pitchFamily="18" charset="0"/>
                                        </a:rPr>
                                        <m:t>2</m:t>
                                      </m:r>
                                    </m:sub>
                                  </m:sSub>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1</m:t>
                                          </m:r>
                                        </m:e>
                                        <m:sup>
                                          <m:r>
                                            <a:rPr lang="en-US" altLang="zh-CN" i="1">
                                              <a:solidFill>
                                                <a:srgbClr val="000000"/>
                                              </a:solidFill>
                                              <a:latin typeface="Cambria Math" panose="02040503050406030204" pitchFamily="18" charset="0"/>
                                            </a:rPr>
                                            <m:t>𝑛</m:t>
                                          </m:r>
                                        </m:sup>
                                      </m:sSup>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𝑓</m:t>
                                          </m:r>
                                        </m:e>
                                        <m:sub>
                                          <m:r>
                                            <a:rPr lang="en-US" altLang="zh-CN" i="1">
                                              <a:solidFill>
                                                <a:srgbClr val="000000"/>
                                              </a:solidFill>
                                              <a:latin typeface="Cambria Math" panose="02040503050406030204" pitchFamily="18" charset="0"/>
                                            </a:rPr>
                                            <m:t>2</m:t>
                                          </m:r>
                                        </m:sub>
                                      </m:sSub>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e>
                                      </m:d>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𝑓</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e>
                                  </m:d>
                                </m:e>
                              </m:d>
                            </m:e>
                          </m:d>
                        </m:e>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sub>
                      </m:sSub>
                      <m:sSup>
                        <m:sSupPr>
                          <m:ctrlPr>
                            <a:rPr lang="en-US" altLang="zh-CN" i="1">
                              <a:solidFill>
                                <a:srgbClr val="000000"/>
                              </a:solidFill>
                              <a:latin typeface="Cambria Math" panose="02040503050406030204" pitchFamily="18" charset="0"/>
                              <a:ea typeface="Cambria Math" panose="02040503050406030204" pitchFamily="18" charset="0"/>
                            </a:rPr>
                          </m:ctrlPr>
                        </m:sSupPr>
                        <m:e>
                          <m:r>
                            <a:rPr lang="en-US" altLang="zh-CN" i="1">
                              <a:solidFill>
                                <a:srgbClr val="000000"/>
                              </a:solidFill>
                              <a:latin typeface="Cambria Math" panose="02040503050406030204" pitchFamily="18" charset="0"/>
                              <a:ea typeface="Cambria Math" panose="02040503050406030204" pitchFamily="18" charset="0"/>
                            </a:rPr>
                            <m:t>≡</m:t>
                          </m:r>
                        </m:e>
                        <m:sup>
                          <m:r>
                            <a:rPr lang="en-US" altLang="zh-CN" i="1">
                              <a:solidFill>
                                <a:srgbClr val="000000"/>
                              </a:solidFill>
                              <a:latin typeface="Cambria Math" panose="02040503050406030204" pitchFamily="18" charset="0"/>
                              <a:ea typeface="Cambria Math" panose="02040503050406030204" pitchFamily="18" charset="0"/>
                            </a:rPr>
                            <m:t>𝑐</m:t>
                          </m:r>
                        </m:sup>
                      </m:sSup>
                      <m:sSub>
                        <m:sSubPr>
                          <m:ctrlPr>
                            <a:rPr lang="en-US" altLang="zh-CN" i="1">
                              <a:solidFill>
                                <a:srgbClr val="000000"/>
                              </a:solidFill>
                              <a:latin typeface="Cambria Math" panose="02040503050406030204" pitchFamily="18" charset="0"/>
                            </a:rPr>
                          </m:ctrlPr>
                        </m:sSubPr>
                        <m:e>
                          <m:d>
                            <m:dPr>
                              <m:begChr m:val="{"/>
                              <m:endChr m:val="}"/>
                              <m:ctrlPr>
                                <a:rPr lang="en-US" altLang="zh-CN" i="1">
                                  <a:solidFill>
                                    <a:srgbClr val="000000"/>
                                  </a:solidFill>
                                  <a:latin typeface="Cambria Math" panose="02040503050406030204" pitchFamily="18" charset="0"/>
                                </a:rPr>
                              </m:ctrlPr>
                            </m:dPr>
                            <m:e>
                              <m:d>
                                <m:dPr>
                                  <m:ctrlPr>
                                    <a:rPr lang="en-US" altLang="zh-CN" i="1">
                                      <a:solidFill>
                                        <a:srgbClr val="000000"/>
                                      </a:solidFill>
                                      <a:latin typeface="Cambria Math" panose="02040503050406030204" pitchFamily="18" charset="0"/>
                                    </a:rPr>
                                  </m:ctrlPr>
                                </m:dPr>
                                <m:e>
                                  <m:sSubSup>
                                    <m:sSubSupPr>
                                      <m:ctrlPr>
                                        <a:rPr lang="en-US" altLang="zh-CN" i="1">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𝑣</m:t>
                                      </m:r>
                                      <m:r>
                                        <a:rPr lang="en-US" altLang="zh-CN" i="1">
                                          <a:solidFill>
                                            <a:srgbClr val="000000"/>
                                          </a:solidFill>
                                          <a:latin typeface="Cambria Math" panose="02040503050406030204" pitchFamily="18" charset="0"/>
                                        </a:rPr>
                                        <m:t>𝑖𝑒𝑤</m:t>
                                      </m:r>
                                    </m:e>
                                    <m:sub>
                                      <m:r>
                                        <a:rPr lang="en-US" altLang="zh-CN" i="1">
                                          <a:solidFill>
                                            <a:srgbClr val="000000"/>
                                          </a:solidFill>
                                          <a:latin typeface="Cambria Math" panose="02040503050406030204" pitchFamily="18" charset="0"/>
                                        </a:rPr>
                                        <m:t>2</m:t>
                                      </m:r>
                                    </m:sub>
                                    <m:sup>
                                      <m:r>
                                        <a:rPr lang="en-US" altLang="zh-CN" i="1" kern="0">
                                          <a:latin typeface="Cambria Math" panose="02040503050406030204" pitchFamily="18" charset="0"/>
                                          <a:ea typeface="微软雅黑" panose="020B0503020204020204" pitchFamily="34" charset="-122"/>
                                        </a:rPr>
                                        <m:t>𝜋</m:t>
                                      </m:r>
                                    </m:sup>
                                  </m:sSubSup>
                                  <m:d>
                                    <m:dPr>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𝑜</m:t>
                                  </m:r>
                                  <m:r>
                                    <a:rPr lang="en-US" altLang="zh-CN" i="1">
                                      <a:solidFill>
                                        <a:srgbClr val="000000"/>
                                      </a:solidFill>
                                      <a:latin typeface="Cambria Math" panose="02040503050406030204" pitchFamily="18" charset="0"/>
                                    </a:rPr>
                                    <m:t>𝑢𝑡𝑝𝑢</m:t>
                                  </m:r>
                                  <m:sSup>
                                    <m:sSupPr>
                                      <m:ctrlPr>
                                        <a:rPr lang="en-US" altLang="zh-CN" b="0" i="1" smtClean="0">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𝑡</m:t>
                                      </m:r>
                                    </m:e>
                                    <m:sup>
                                      <m:r>
                                        <a:rPr lang="en-US" altLang="zh-CN" i="1" kern="0">
                                          <a:latin typeface="Cambria Math" panose="02040503050406030204" pitchFamily="18" charset="0"/>
                                          <a:ea typeface="微软雅黑" panose="020B0503020204020204" pitchFamily="34" charset="-122"/>
                                        </a:rPr>
                                        <m:t>𝜋</m:t>
                                      </m:r>
                                    </m:sup>
                                  </m:sSup>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e>
                                  </m:d>
                                </m:e>
                              </m:d>
                            </m:e>
                          </m:d>
                        </m:e>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𝑛</m:t>
                          </m:r>
                        </m:sub>
                      </m:sSub>
                    </m:oMath>
                  </m:oMathPara>
                </a14:m>
                <a:endParaRPr lang="en-US" altLang="zh-CN" kern="0" dirty="0">
                  <a:latin typeface="微软雅黑" panose="020B0503020204020204" pitchFamily="34" charset="-122"/>
                  <a:ea typeface="微软雅黑" panose="020B0503020204020204" pitchFamily="34" charset="-122"/>
                </a:endParaRPr>
              </a:p>
              <a:p>
                <a:pPr marL="361950">
                  <a:lnSpc>
                    <a:spcPct val="150000"/>
                  </a:lnSpc>
                </a:pPr>
                <a:r>
                  <a:rPr lang="zh-CN" altLang="en-US" kern="0" dirty="0">
                    <a:latin typeface="微软雅黑" panose="020B0503020204020204" pitchFamily="34" charset="-122"/>
                    <a:ea typeface="微软雅黑" panose="020B0503020204020204" pitchFamily="34" charset="-122"/>
                  </a:rPr>
                  <a:t>那么我们称协议</a:t>
                </a:r>
                <a14:m>
                  <m:oMath xmlns:m="http://schemas.openxmlformats.org/officeDocument/2006/math">
                    <m:r>
                      <a:rPr lang="en-US" altLang="zh-CN" i="1" kern="0">
                        <a:latin typeface="Cambria Math" panose="02040503050406030204" pitchFamily="18" charset="0"/>
                        <a:ea typeface="微软雅黑" panose="020B0503020204020204" pitchFamily="34" charset="-122"/>
                      </a:rPr>
                      <m:t>𝜋</m:t>
                    </m:r>
                  </m:oMath>
                </a14:m>
                <a:r>
                  <a:rPr lang="zh-CN" altLang="en-US" kern="0" dirty="0">
                    <a:latin typeface="微软雅黑" panose="020B0503020204020204" pitchFamily="34" charset="-122"/>
                    <a:ea typeface="微软雅黑" panose="020B0503020204020204" pitchFamily="34" charset="-122"/>
                  </a:rPr>
                  <a:t>安全地计算了功能函数</a:t>
                </a:r>
                <a14:m>
                  <m:oMath xmlns:m="http://schemas.openxmlformats.org/officeDocument/2006/math">
                    <m:r>
                      <a:rPr lang="en-US" altLang="zh-CN" i="1" kern="0" dirty="0" smtClean="0">
                        <a:latin typeface="Cambria Math" panose="02040503050406030204" pitchFamily="18" charset="0"/>
                        <a:ea typeface="微软雅黑" panose="020B0503020204020204" pitchFamily="34" charset="-122"/>
                      </a:rPr>
                      <m:t>𝑓</m:t>
                    </m:r>
                  </m:oMath>
                </a14:m>
                <a:r>
                  <a:rPr lang="zh-CN" altLang="en-US" kern="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kern="0" smtClean="0">
                        <a:latin typeface="Cambria Math" panose="02040503050406030204" pitchFamily="18" charset="0"/>
                        <a:ea typeface="微软雅黑" panose="020B0503020204020204" pitchFamily="34" charset="-122"/>
                      </a:rPr>
                      <m:t>𝑥</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𝑦</m:t>
                    </m:r>
                    <m:r>
                      <a:rPr lang="en-US" altLang="zh-CN" b="0" i="1" kern="0" smtClean="0">
                        <a:latin typeface="Cambria Math" panose="02040503050406030204" pitchFamily="18" charset="0"/>
                        <a:ea typeface="微软雅黑" panose="020B0503020204020204" pitchFamily="34" charset="-122"/>
                      </a:rPr>
                      <m:t>∈</m:t>
                    </m:r>
                    <m:sSup>
                      <m:sSupPr>
                        <m:ctrlPr>
                          <a:rPr lang="en-US" altLang="zh-CN" b="0" i="1" kern="0" smtClean="0">
                            <a:latin typeface="Cambria Math" panose="02040503050406030204" pitchFamily="18" charset="0"/>
                            <a:ea typeface="微软雅黑" panose="020B0503020204020204" pitchFamily="34" charset="-122"/>
                          </a:rPr>
                        </m:ctrlPr>
                      </m:sSupPr>
                      <m:e>
                        <m:d>
                          <m:dPr>
                            <m:begChr m:val="{"/>
                            <m:endChr m:val="}"/>
                            <m:ctrlPr>
                              <a:rPr lang="en-US" altLang="zh-CN" b="0" i="1" kern="0" smtClea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0</m:t>
                            </m:r>
                            <m:r>
                              <a:rPr lang="en-US" altLang="zh-CN" b="0" i="1" kern="0" smtClean="0">
                                <a:latin typeface="Cambria Math" panose="02040503050406030204" pitchFamily="18" charset="0"/>
                                <a:ea typeface="微软雅黑" panose="020B0503020204020204" pitchFamily="34" charset="-122"/>
                              </a:rPr>
                              <m:t>,</m:t>
                            </m:r>
                            <m:r>
                              <a:rPr lang="en-US" altLang="zh-CN" b="0" i="1" kern="0" smtClean="0">
                                <a:latin typeface="Cambria Math" panose="02040503050406030204" pitchFamily="18" charset="0"/>
                                <a:ea typeface="微软雅黑" panose="020B0503020204020204" pitchFamily="34" charset="-122"/>
                              </a:rPr>
                              <m:t>1</m:t>
                            </m:r>
                          </m:e>
                        </m:d>
                      </m:e>
                      <m:sup>
                        <m:r>
                          <a:rPr lang="en-US" altLang="zh-CN" b="0" i="1" kern="0" smtClean="0">
                            <a:latin typeface="Cambria Math" panose="02040503050406030204" pitchFamily="18" charset="0"/>
                            <a:ea typeface="微软雅黑" panose="020B0503020204020204" pitchFamily="34" charset="-122"/>
                          </a:rPr>
                          <m:t>∗</m:t>
                        </m:r>
                      </m:sup>
                    </m:sSup>
                  </m:oMath>
                </a14:m>
                <a:r>
                  <a:rPr lang="zh-CN" altLang="en-US" kern="0" dirty="0">
                    <a:latin typeface="微软雅黑" panose="020B0503020204020204" pitchFamily="34" charset="-122"/>
                    <a:ea typeface="微软雅黑" panose="020B0503020204020204" pitchFamily="34" charset="-122"/>
                  </a:rPr>
                  <a:t>是参与方</a:t>
                </a:r>
                <a14:m>
                  <m:oMath xmlns:m="http://schemas.openxmlformats.org/officeDocument/2006/math">
                    <m:sSub>
                      <m:sSubPr>
                        <m:ctrlPr>
                          <a:rPr lang="en-US" altLang="zh-CN" i="1" kern="0" dirty="0">
                            <a:latin typeface="Cambria Math" panose="02040503050406030204" pitchFamily="18" charset="0"/>
                            <a:ea typeface="微软雅黑" panose="020B0503020204020204" pitchFamily="34" charset="-122"/>
                          </a:rPr>
                        </m:ctrlPr>
                      </m:sSubPr>
                      <m:e>
                        <m:r>
                          <a:rPr lang="en-US" altLang="zh-CN" i="1" kern="0" dirty="0">
                            <a:latin typeface="Cambria Math" panose="02040503050406030204" pitchFamily="18" charset="0"/>
                            <a:ea typeface="微软雅黑" panose="020B0503020204020204" pitchFamily="34" charset="-122"/>
                          </a:rPr>
                          <m:t>𝑃</m:t>
                        </m:r>
                      </m:e>
                      <m:sub>
                        <m:r>
                          <a:rPr lang="en-US" altLang="zh-CN" i="1" kern="0" dirty="0">
                            <a:latin typeface="Cambria Math" panose="02040503050406030204" pitchFamily="18" charset="0"/>
                            <a:ea typeface="微软雅黑" panose="020B0503020204020204" pitchFamily="34" charset="-122"/>
                          </a:rPr>
                          <m:t>1</m:t>
                        </m:r>
                      </m:sub>
                    </m:sSub>
                    <m:r>
                      <a:rPr lang="en-US" altLang="zh-CN" b="0" i="1" kern="0" dirty="0" smtClean="0">
                        <a:latin typeface="Cambria Math" panose="02040503050406030204" pitchFamily="18" charset="0"/>
                        <a:ea typeface="微软雅黑" panose="020B0503020204020204" pitchFamily="34" charset="-122"/>
                      </a:rPr>
                      <m:t>,</m:t>
                    </m:r>
                    <m:sSub>
                      <m:sSubPr>
                        <m:ctrlPr>
                          <a:rPr lang="en-US" altLang="zh-CN" b="0" i="1" kern="0" dirty="0" smtClean="0">
                            <a:latin typeface="Cambria Math" panose="02040503050406030204" pitchFamily="18" charset="0"/>
                            <a:ea typeface="微软雅黑" panose="020B0503020204020204" pitchFamily="34" charset="-122"/>
                          </a:rPr>
                        </m:ctrlPr>
                      </m:sSubPr>
                      <m:e>
                        <m:r>
                          <a:rPr lang="en-US" altLang="zh-CN" b="0" i="1" kern="0" dirty="0" smtClean="0">
                            <a:latin typeface="Cambria Math" panose="02040503050406030204" pitchFamily="18" charset="0"/>
                            <a:ea typeface="微软雅黑" panose="020B0503020204020204" pitchFamily="34" charset="-122"/>
                          </a:rPr>
                          <m:t>𝑃</m:t>
                        </m:r>
                      </m:e>
                      <m:sub>
                        <m:r>
                          <a:rPr lang="en-US" altLang="zh-CN" b="0" i="1" kern="0" dirty="0" smtClean="0">
                            <a:latin typeface="Cambria Math" panose="02040503050406030204" pitchFamily="18" charset="0"/>
                            <a:ea typeface="微软雅黑" panose="020B0503020204020204" pitchFamily="34" charset="-122"/>
                          </a:rPr>
                          <m:t>2</m:t>
                        </m:r>
                      </m:sub>
                    </m:sSub>
                  </m:oMath>
                </a14:m>
                <a:r>
                  <a:rPr lang="zh-CN" altLang="en-US" kern="0" dirty="0">
                    <a:latin typeface="微软雅黑" panose="020B0503020204020204" pitchFamily="34" charset="-122"/>
                    <a:ea typeface="微软雅黑" panose="020B0503020204020204" pitchFamily="34" charset="-122"/>
                  </a:rPr>
                  <a:t>的输入，且</a:t>
                </a:r>
                <a14:m>
                  <m:oMath xmlns:m="http://schemas.openxmlformats.org/officeDocument/2006/math">
                    <m:d>
                      <m:dPr>
                        <m:begChr m:val="|"/>
                        <m:endChr m:val="|"/>
                        <m:ctrlPr>
                          <a:rPr lang="en-US" altLang="zh-CN" b="0" i="1" kern="0" smtClea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𝑥</m:t>
                        </m:r>
                      </m:e>
                    </m:d>
                    <m:r>
                      <a:rPr lang="en-US" altLang="zh-CN" b="0" i="1" kern="0" smtClean="0">
                        <a:latin typeface="Cambria Math" panose="02040503050406030204" pitchFamily="18" charset="0"/>
                        <a:ea typeface="微软雅黑" panose="020B0503020204020204" pitchFamily="34" charset="-122"/>
                      </a:rPr>
                      <m:t>=</m:t>
                    </m:r>
                    <m:d>
                      <m:dPr>
                        <m:begChr m:val="|"/>
                        <m:endChr m:val="|"/>
                        <m:ctrlPr>
                          <a:rPr lang="en-US" altLang="zh-CN" b="0" i="1" kern="0" smtClean="0">
                            <a:latin typeface="Cambria Math" panose="02040503050406030204" pitchFamily="18" charset="0"/>
                            <a:ea typeface="微软雅黑" panose="020B0503020204020204" pitchFamily="34" charset="-122"/>
                          </a:rPr>
                        </m:ctrlPr>
                      </m:dPr>
                      <m:e>
                        <m:r>
                          <a:rPr lang="en-US" altLang="zh-CN" b="0" i="1" kern="0" smtClean="0">
                            <a:latin typeface="Cambria Math" panose="02040503050406030204" pitchFamily="18" charset="0"/>
                            <a:ea typeface="微软雅黑" panose="020B0503020204020204" pitchFamily="34" charset="-122"/>
                          </a:rPr>
                          <m:t>𝑦</m:t>
                        </m:r>
                      </m:e>
                    </m:d>
                  </m:oMath>
                </a14:m>
                <a:r>
                  <a:rPr lang="zh-CN" altLang="en-US" kern="0" dirty="0">
                    <a:latin typeface="微软雅黑" panose="020B0503020204020204" pitchFamily="34" charset="-122"/>
                    <a:ea typeface="微软雅黑" panose="020B0503020204020204" pitchFamily="34" charset="-122"/>
                  </a:rPr>
                  <a:t>，</a:t>
                </a:r>
                <a14:m>
                  <m:oMath xmlns:m="http://schemas.openxmlformats.org/officeDocument/2006/math">
                    <m:r>
                      <a:rPr lang="en-US" altLang="zh-CN" i="1" kern="0" dirty="0" smtClean="0">
                        <a:latin typeface="Cambria Math" panose="02040503050406030204" pitchFamily="18" charset="0"/>
                        <a:ea typeface="微软雅黑" panose="020B0503020204020204" pitchFamily="34" charset="-122"/>
                      </a:rPr>
                      <m:t>𝑛</m:t>
                    </m:r>
                  </m:oMath>
                </a14:m>
                <a:r>
                  <a:rPr lang="zh-CN" altLang="en-US" kern="0" dirty="0">
                    <a:latin typeface="微软雅黑" panose="020B0503020204020204" pitchFamily="34" charset="-122"/>
                    <a:ea typeface="微软雅黑" panose="020B0503020204020204" pitchFamily="34" charset="-122"/>
                  </a:rPr>
                  <a:t>是安全参数</a:t>
                </a:r>
                <a:endParaRPr lang="en-US" altLang="zh-CN" kern="0" dirty="0">
                  <a:latin typeface="微软雅黑" panose="020B0503020204020204" pitchFamily="34" charset="-122"/>
                  <a:ea typeface="微软雅黑" panose="020B0503020204020204" pitchFamily="34" charset="-122"/>
                </a:endParaRPr>
              </a:p>
            </p:txBody>
          </p:sp>
        </mc:Choice>
        <mc:Fallback>
          <p:sp>
            <p:nvSpPr>
              <p:cNvPr id="38" name="矩形 37"/>
              <p:cNvSpPr>
                <a:spLocks noRot="1" noChangeAspect="1" noMove="1" noResize="1" noEditPoints="1" noAdjustHandles="1" noChangeArrowheads="1" noChangeShapeType="1" noTextEdit="1"/>
              </p:cNvSpPr>
              <p:nvPr/>
            </p:nvSpPr>
            <p:spPr>
              <a:xfrm>
                <a:off x="231632" y="3035521"/>
                <a:ext cx="11728735" cy="2788071"/>
              </a:xfrm>
              <a:prstGeom prst="rect">
                <a:avLst/>
              </a:prstGeom>
              <a:blipFill rotWithShape="1">
                <a:blip r:embed="rId1"/>
                <a:stretch>
                  <a:fillRect l="-4" t="-8" r="1"/>
                </a:stretch>
              </a:blipFill>
            </p:spPr>
            <p:txBody>
              <a:bodyPr/>
              <a:lstStyle/>
              <a:p>
                <a:r>
                  <a:rPr lang="zh-CN" altLang="en-US">
                    <a:noFill/>
                  </a:rPr>
                  <a:t> </a:t>
                </a:r>
              </a:p>
            </p:txBody>
          </p:sp>
        </mc:Fallback>
      </mc:AlternateContent>
      <p:graphicFrame>
        <p:nvGraphicFramePr>
          <p:cNvPr id="10" name="表格 9"/>
          <p:cNvGraphicFramePr>
            <a:graphicFrameLocks noGrp="1"/>
          </p:cNvGraphicFramePr>
          <p:nvPr>
            <p:custDataLst>
              <p:tags r:id="rId2"/>
            </p:custDataLst>
          </p:nvPr>
        </p:nvGraphicFramePr>
        <p:xfrm>
          <a:off x="772388" y="1666228"/>
          <a:ext cx="10918869" cy="1176910"/>
        </p:xfrm>
        <a:graphic>
          <a:graphicData uri="http://schemas.openxmlformats.org/drawingml/2006/table">
            <a:tbl>
              <a:tblPr firstRow="1" bandRow="1">
                <a:tableStyleId>{5C22544A-7EE6-4342-B048-85BDC9FD1C3A}</a:tableStyleId>
              </a:tblPr>
              <a:tblGrid>
                <a:gridCol w="2667486"/>
                <a:gridCol w="8251383"/>
              </a:tblGrid>
              <a:tr h="370840">
                <a:tc>
                  <a:txBody>
                    <a:bodyPr/>
                    <a:lstStyle/>
                    <a:p>
                      <a:pPr marL="0" algn="ctr" defTabSz="914400" rtl="0" eaLnBrk="1" latinLnBrk="0" hangingPunct="1"/>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c>
                  <a:txBody>
                    <a:bodyPr/>
                    <a:lstStyle/>
                    <a:p>
                      <a:pPr marL="0" algn="ctr" defTabSz="914400" rtl="0" eaLnBrk="1" latinLnBrk="0" hangingPunct="1"/>
                      <a:r>
                        <a:rPr lang="zh-CN" altLang="en-US" sz="1800" b="1" kern="1200" baseline="0" dirty="0">
                          <a:solidFill>
                            <a:schemeClr val="lt1"/>
                          </a:solidFill>
                          <a:latin typeface="微软雅黑" panose="020B0503020204020204" pitchFamily="34" charset="-122"/>
                          <a:ea typeface="微软雅黑" panose="020B0503020204020204" pitchFamily="34" charset="-122"/>
                          <a:cs typeface="+mn-cs"/>
                        </a:rPr>
                        <a:t>内容</a:t>
                      </a:r>
                      <a:endParaRPr lang="zh-CN" altLang="en-US" sz="1800" b="1" kern="1200" baseline="0" dirty="0">
                        <a:solidFill>
                          <a:schemeClr val="lt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178"/>
                    </a:solidFill>
                  </a:tcPr>
                </a:tc>
              </a:tr>
              <a:tr h="370840">
                <a:tc>
                  <a:txBody>
                    <a:bodyPr/>
                    <a:lstStyle/>
                    <a:p>
                      <a:pPr algn="ctr"/>
                      <a:r>
                        <a:rPr lang="zh-CN" altLang="en-US" dirty="0">
                          <a:latin typeface="微软雅黑" panose="020B0503020204020204" pitchFamily="34" charset="-122"/>
                          <a:ea typeface="微软雅黑" panose="020B0503020204020204" pitchFamily="34" charset="-122"/>
                        </a:rPr>
                        <a:t>敌手刻画</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只有最高报价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中标价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才会被披露，而不会披露其他报价的任何信息</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dirty="0">
                          <a:latin typeface="微软雅黑" panose="020B0503020204020204" pitchFamily="34" charset="-122"/>
                          <a:ea typeface="微软雅黑" panose="020B0503020204020204" pitchFamily="34" charset="-122"/>
                        </a:rPr>
                        <a:t>安全目标刻画</a:t>
                      </a:r>
                      <a:endParaRPr lang="zh-CN" altLang="en-US"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25000"/>
                        </a:lnSpc>
                      </a:pPr>
                      <a:r>
                        <a:rPr lang="zh-CN" altLang="en-US" dirty="0">
                          <a:latin typeface="微软雅黑" panose="020B0503020204020204" pitchFamily="34" charset="-122"/>
                          <a:ea typeface="微软雅黑" panose="020B0503020204020204" pitchFamily="34" charset="-122"/>
                        </a:rPr>
                        <a:t>最高报价确保能够中标</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Tm="1921"/>
    </mc:Choice>
    <mc:Fallback>
      <p:transition advTm="1921"/>
    </mc:Fallback>
  </mc:AlternateContent>
</p:sld>
</file>

<file path=ppt/tags/tag1.xml><?xml version="1.0" encoding="utf-8"?>
<p:tagLst xmlns:p="http://schemas.openxmlformats.org/presentationml/2006/main">
  <p:tag name="KSO_WM_UNIT_TABLE_BEAUTIFY" val="smartTable{dd362019-62a0-452b-9869-f9d704e86697}"/>
</p:tagLst>
</file>

<file path=ppt/tags/tag2.xml><?xml version="1.0" encoding="utf-8"?>
<p:tagLst xmlns:p="http://schemas.openxmlformats.org/presentationml/2006/main">
  <p:tag name="KSO_WM_UNIT_TABLE_BEAUTIFY" val="smartTable{dd362019-62a0-452b-9869-f9d704e86697}"/>
</p:tagLst>
</file>

<file path=ppt/tags/tag3.xml><?xml version="1.0" encoding="utf-8"?>
<p:tagLst xmlns:p="http://schemas.openxmlformats.org/presentationml/2006/main">
  <p:tag name="KSO_WM_UNIT_TABLE_BEAUTIFY" val="smartTable{dd362019-62a0-452b-9869-f9d704e86697}"/>
</p:tagLst>
</file>

<file path=ppt/tags/tag4.xml><?xml version="1.0" encoding="utf-8"?>
<p:tagLst xmlns:p="http://schemas.openxmlformats.org/presentationml/2006/main">
  <p:tag name="KSO_WM_UNIT_TABLE_BEAUTIFY" val="smartTable{30cb0f99-879b-40f6-98aa-c9bad6b22878}"/>
</p:tagLst>
</file>

<file path=ppt/tags/tag5.xml><?xml version="1.0" encoding="utf-8"?>
<p:tagLst xmlns:p="http://schemas.openxmlformats.org/presentationml/2006/main">
  <p:tag name="KSO_WM_UNIT_TABLE_BEAUTIFY" val="smartTable{402302ba-fac4-488f-a69d-b53a5bca4ae7}"/>
</p:tagLst>
</file>

<file path=ppt/tags/tag6.xml><?xml version="1.0" encoding="utf-8"?>
<p:tagLst xmlns:p="http://schemas.openxmlformats.org/presentationml/2006/main">
  <p:tag name="KSO_WM_UNIT_TABLE_BEAUTIFY" val="smartTable{d04774a0-b185-4cba-ac24-c77f6721cbc9}"/>
</p:tagLst>
</file>

<file path=ppt/tags/tag7.xml><?xml version="1.0" encoding="utf-8"?>
<p:tagLst xmlns:p="http://schemas.openxmlformats.org/presentationml/2006/main">
  <p:tag name="KSO_WM_UNIT_TABLE_BEAUTIFY" val="smartTable{d04774a0-b185-4cba-ac24-c77f6721cbc9}"/>
</p:tagLst>
</file>

<file path=ppt/tags/tag8.xml><?xml version="1.0" encoding="utf-8"?>
<p:tagLst xmlns:p="http://schemas.openxmlformats.org/presentationml/2006/main">
  <p:tag name="COMMONDATA" val="eyJoZGlkIjoiNDI1NGQ4MDY4NjMxYWVlMzc3ODM2NDE0MmU1ODUxYzYifQ=="/>
  <p:tag name="KSO_WPP_MARK_KEY" val="0bc1a44c-c5e8-4be5-bb01-7e8b14ff2518"/>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方正兰亭粗黑_GBK"/>
        <a:ea typeface="宋体"/>
        <a:cs typeface=""/>
      </a:majorFont>
      <a:minorFont>
        <a:latin typeface="方正兰亭粗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9734</Words>
  <Application>WPS 演示</Application>
  <PresentationFormat>宽屏</PresentationFormat>
  <Paragraphs>1561</Paragraphs>
  <Slides>38</Slides>
  <Notes>19</Notes>
  <HiddenSlides>0</HiddenSlides>
  <MMClips>0</MMClips>
  <ScaleCrop>false</ScaleCrop>
  <HeadingPairs>
    <vt:vector size="6" baseType="variant">
      <vt:variant>
        <vt:lpstr>已用的字体</vt:lpstr>
      </vt:variant>
      <vt:variant>
        <vt:i4>27</vt:i4>
      </vt:variant>
      <vt:variant>
        <vt:lpstr>主题</vt:lpstr>
      </vt:variant>
      <vt:variant>
        <vt:i4>4</vt:i4>
      </vt:variant>
      <vt:variant>
        <vt:lpstr>幻灯片标题</vt:lpstr>
      </vt:variant>
      <vt:variant>
        <vt:i4>38</vt:i4>
      </vt:variant>
    </vt:vector>
  </HeadingPairs>
  <TitlesOfParts>
    <vt:vector size="69" baseType="lpstr">
      <vt:lpstr>Arial</vt:lpstr>
      <vt:lpstr>宋体</vt:lpstr>
      <vt:lpstr>Wingdings</vt:lpstr>
      <vt:lpstr>微软雅黑</vt:lpstr>
      <vt:lpstr>Arial Unicode MS</vt:lpstr>
      <vt:lpstr>Calibri</vt:lpstr>
      <vt:lpstr>方正兰亭粗黑_GBK</vt:lpstr>
      <vt:lpstr>黑体</vt:lpstr>
      <vt:lpstr>方正兰亭粗黑_GBK</vt:lpstr>
      <vt:lpstr>微软简中圆</vt:lpstr>
      <vt:lpstr>Segoe Print</vt:lpstr>
      <vt:lpstr>Adobe 宋体 Std L</vt:lpstr>
      <vt:lpstr>Calibri</vt:lpstr>
      <vt:lpstr>Lato Light</vt:lpstr>
      <vt:lpstr>Times New Roman</vt:lpstr>
      <vt:lpstr>Cambria Math</vt:lpstr>
      <vt:lpstr>Tahoma</vt:lpstr>
      <vt:lpstr>Verdana</vt:lpstr>
      <vt:lpstr>Times New Roman (Hebrew)</vt:lpstr>
      <vt:lpstr>Symbol</vt:lpstr>
      <vt:lpstr>Arial Unicode MS</vt:lpstr>
      <vt:lpstr>等线</vt:lpstr>
      <vt:lpstr>MS Mincho</vt:lpstr>
      <vt:lpstr>思源黑体 CN Light</vt:lpstr>
      <vt:lpstr>MS PGothic</vt:lpstr>
      <vt:lpstr>方正兰亭特黑简体</vt:lpstr>
      <vt:lpstr>BatangChe</vt:lpstr>
      <vt:lpstr>Office 主题</vt:lpstr>
      <vt:lpstr>1_Office 主题​​</vt:lpstr>
      <vt:lpstr>2_Office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蒋琳</cp:lastModifiedBy>
  <cp:revision>3328</cp:revision>
  <cp:lastPrinted>2018-11-20T03:26:00Z</cp:lastPrinted>
  <dcterms:created xsi:type="dcterms:W3CDTF">2015-01-10T08:41:00Z</dcterms:created>
  <dcterms:modified xsi:type="dcterms:W3CDTF">2022-10-27T09:55:21Z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9AF6E03DB9C3455C851B3599AFD3F7D8</vt:lpwstr>
  </property>
</Properties>
</file>