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752" r:id="rId3"/>
    <p:sldId id="1089" r:id="rId5"/>
    <p:sldId id="1092" r:id="rId6"/>
    <p:sldId id="1117" r:id="rId7"/>
    <p:sldId id="1091" r:id="rId8"/>
    <p:sldId id="1119" r:id="rId9"/>
    <p:sldId id="1118" r:id="rId10"/>
    <p:sldId id="1831" r:id="rId11"/>
    <p:sldId id="1120" r:id="rId12"/>
    <p:sldId id="1832" r:id="rId13"/>
    <p:sldId id="1121" r:id="rId14"/>
    <p:sldId id="1124" r:id="rId15"/>
    <p:sldId id="1125" r:id="rId16"/>
    <p:sldId id="1814" r:id="rId17"/>
    <p:sldId id="1126" r:id="rId18"/>
    <p:sldId id="1128" r:id="rId19"/>
    <p:sldId id="1129" r:id="rId20"/>
    <p:sldId id="1130" r:id="rId21"/>
    <p:sldId id="1131" r:id="rId22"/>
    <p:sldId id="1132" r:id="rId23"/>
    <p:sldId id="1833" r:id="rId24"/>
    <p:sldId id="1133" r:id="rId25"/>
    <p:sldId id="1811" r:id="rId26"/>
    <p:sldId id="1812" r:id="rId27"/>
    <p:sldId id="1813" r:id="rId28"/>
    <p:sldId id="1785" r:id="rId29"/>
    <p:sldId id="1010" r:id="rId30"/>
    <p:sldId id="1045" r:id="rId31"/>
    <p:sldId id="1012" r:id="rId32"/>
    <p:sldId id="812" r:id="rId33"/>
  </p:sldIdLst>
  <p:sldSz cx="12192000" cy="6858000"/>
  <p:notesSz cx="6797675" cy="9929495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8FEAF9"/>
    <a:srgbClr val="FCD5B5"/>
    <a:srgbClr val="F8F3FF"/>
    <a:srgbClr val="F7FDFF"/>
    <a:srgbClr val="F7FFE5"/>
    <a:srgbClr val="E5FFFB"/>
    <a:srgbClr val="66FF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83" autoAdjust="0"/>
  </p:normalViewPr>
  <p:slideViewPr>
    <p:cSldViewPr snapToGrid="0">
      <p:cViewPr varScale="1">
        <p:scale>
          <a:sx n="153" d="100"/>
          <a:sy n="153" d="100"/>
        </p:scale>
        <p:origin x="5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5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581B8-C8BD-4424-9282-B7987EA444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问题：能否将三种码</a:t>
            </a:r>
            <a:r>
              <a:rPr lang="en-US" altLang="zh-CN" dirty="0"/>
              <a:t>(</a:t>
            </a:r>
            <a:r>
              <a:rPr lang="zh-CN" altLang="en-US" dirty="0"/>
              <a:t>信源编码、信道编码和密码</a:t>
            </a:r>
            <a:r>
              <a:rPr lang="en-US" altLang="zh-CN" dirty="0"/>
              <a:t>) </a:t>
            </a:r>
            <a:r>
              <a:rPr lang="zh-CN" altLang="en-US" dirty="0"/>
              <a:t>合成一种码进行编译？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143909" y="89914"/>
            <a:ext cx="11903720" cy="674791"/>
          </a:xfrm>
          <a:prstGeom prst="rect">
            <a:avLst/>
          </a:prstGeom>
          <a:solidFill>
            <a:srgbClr val="204064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116632"/>
            <a:ext cx="10509063" cy="63500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F8F8F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609" y="908721"/>
            <a:ext cx="11522780" cy="568815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1pPr>
            <a:lvl2pPr marL="883920" indent="-34036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 txBox="1"/>
          <p:nvPr userDrawn="1"/>
        </p:nvSpPr>
        <p:spPr>
          <a:xfrm>
            <a:off x="11409261" y="6396138"/>
            <a:ext cx="448129" cy="27322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8880" y="2494011"/>
            <a:ext cx="6792945" cy="863600"/>
          </a:xfrm>
          <a:prstGeom prst="rect">
            <a:avLst/>
          </a:prstGeom>
        </p:spPr>
        <p:txBody>
          <a:bodyPr/>
          <a:lstStyle>
            <a:lvl1pPr algn="ctr">
              <a:defRPr sz="4300"/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4534" y="3500389"/>
            <a:ext cx="6333237" cy="647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/>
              <a:t>单击此处编辑母版副标题样式</a:t>
            </a:r>
            <a:endParaRPr lang="zh-CN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590551"/>
            <a:ext cx="10509063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 txBox="1"/>
          <p:nvPr userDrawn="1"/>
        </p:nvSpPr>
        <p:spPr>
          <a:xfrm>
            <a:off x="11238807" y="6396138"/>
            <a:ext cx="618583" cy="27322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019" y="90001"/>
            <a:ext cx="5904263" cy="626701"/>
          </a:xfrm>
          <a:prstGeom prst="rect">
            <a:avLst/>
          </a:prstGeom>
          <a:solidFill>
            <a:srgbClr val="204064"/>
          </a:solidFill>
        </p:spPr>
        <p:txBody>
          <a:bodyPr wrap="none" lIns="180000" tIns="36000" rIns="180000" bIns="36000">
            <a:spAutoFit/>
          </a:bodyPr>
          <a:lstStyle>
            <a:lvl1pPr algn="l">
              <a:defRPr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</a:defRPr>
            </a:lvl2pPr>
            <a:lvl3pPr>
              <a:defRPr sz="28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53336"/>
            <a:ext cx="2844800" cy="268139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Thur, 24/9/2020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53336"/>
            <a:ext cx="3860800" cy="268139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S8101034Q-Modern Cryptography-Lect8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53336"/>
            <a:ext cx="2844800" cy="268139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16BBA9-4B45-4292-A544-67C8E2D878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54419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108839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63258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217678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883920" indent="-34036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  <a:ea typeface="仿宋_GB2312" pitchFamily="49" charset="-122"/>
        </a:defRPr>
      </a:lvl2pPr>
      <a:lvl3pPr marL="1360170" indent="-27178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904365" indent="-27178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44856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99275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53695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408114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462534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6" Type="http://schemas.openxmlformats.org/officeDocument/2006/relationships/notesSlide" Target="../notesSlides/notesSlide13.xml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tags" Target="../tags/tag10.xml"/><Relationship Id="rId3" Type="http://schemas.openxmlformats.org/officeDocument/2006/relationships/image" Target="../media/image30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3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8.jpeg"/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://dblp.uni-trier.de/db/conf/eurocrypt/eurocrypt2002.html" TargetMode="Externa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wmf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.xml"/><Relationship Id="rId4" Type="http://schemas.openxmlformats.org/officeDocument/2006/relationships/image" Target="../media/image9.wmf"/><Relationship Id="rId3" Type="http://schemas.openxmlformats.org/officeDocument/2006/relationships/tags" Target="../tags/tag6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208662" y="151706"/>
            <a:ext cx="4200778" cy="93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830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81597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224280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63258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《</a:t>
            </a:r>
            <a:r>
              <a:rPr lang="zh-CN" altLang="en-US" sz="4400" dirty="0">
                <a:solidFill>
                  <a:srgbClr val="204064"/>
                </a:solidFill>
                <a:latin typeface="+mn-ea"/>
                <a:ea typeface="+mn-ea"/>
              </a:rPr>
              <a:t>密码学基础</a:t>
            </a:r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》</a:t>
            </a:r>
            <a:endParaRPr lang="zh-CN" altLang="en-US" sz="4400" dirty="0">
              <a:solidFill>
                <a:srgbClr val="204064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4502" y="1977588"/>
            <a:ext cx="12421005" cy="1785092"/>
          </a:xfrm>
          <a:prstGeom prst="rect">
            <a:avLst/>
          </a:prstGeom>
        </p:spPr>
        <p:txBody>
          <a:bodyPr wrap="none" lIns="121908" tIns="60954" rIns="121908" bIns="60954">
            <a:spAutoFit/>
          </a:bodyPr>
          <a:lstStyle/>
          <a:p>
            <a:pPr algn="ctr">
              <a:defRPr/>
            </a:pPr>
            <a:r>
              <a:rPr lang="zh-CN" altLang="en-US" sz="54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第</a:t>
            </a:r>
            <a:r>
              <a:rPr lang="en-US" altLang="zh-CN" sz="54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6</a:t>
            </a:r>
            <a:r>
              <a:rPr lang="zh-CN" altLang="en-US" sz="54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讲：</a:t>
            </a:r>
            <a:r>
              <a:rPr lang="zh-CN" altLang="en-US" sz="5400" b="1" kern="0" dirty="0">
                <a:solidFill>
                  <a:srgbClr val="0000CC"/>
                </a:solidFill>
                <a:latin typeface="+mn-ea"/>
              </a:rPr>
              <a:t>分组密码的工作模式</a:t>
            </a:r>
            <a:endParaRPr lang="en-US" altLang="zh-CN" sz="5400" b="1" kern="0" dirty="0">
              <a:solidFill>
                <a:srgbClr val="0000CC"/>
              </a:solidFill>
              <a:latin typeface="+mn-ea"/>
            </a:endParaRPr>
          </a:p>
          <a:p>
            <a:pPr algn="ctr">
              <a:defRPr/>
            </a:pPr>
            <a:r>
              <a:rPr lang="en-US" altLang="zh-CN" sz="5400" b="1" kern="0" dirty="0">
                <a:solidFill>
                  <a:srgbClr val="0000CC"/>
                </a:solidFill>
                <a:latin typeface="+mn-ea"/>
              </a:rPr>
              <a:t>(Operation Modes of Block Cipher)</a:t>
            </a:r>
            <a:endParaRPr lang="zh-CN" altLang="en-US" sz="44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2050" name="Picture 2" descr="Cryptography and its variations | Geekboo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" y="5095875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021810" y="4073800"/>
            <a:ext cx="4490491" cy="59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600" dirty="0">
                <a:solidFill>
                  <a:srgbClr val="2040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授课：蒋琳</a:t>
            </a:r>
            <a:endParaRPr lang="zh-CN" altLang="en-US" sz="2600" dirty="0">
              <a:solidFill>
                <a:srgbClr val="2040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45" y="48467"/>
            <a:ext cx="3456384" cy="657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80010" y="1070610"/>
                <a:ext cx="11370310" cy="6457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ym typeface="+mn-ea"/>
                  </a:rPr>
                  <a:t>初始矢量</a:t>
                </a:r>
                <a:r>
                  <a:rPr lang="en-US" altLang="zh-CN" sz="2400" dirty="0">
                    <a:solidFill>
                      <a:srgbClr val="0000FF"/>
                    </a:solidFill>
                    <a:sym typeface="+mn-ea"/>
                  </a:rPr>
                  <a:t>IV</a:t>
                </a:r>
                <a:r>
                  <a:rPr lang="en-US" altLang="zh-CN" sz="2400" dirty="0">
                    <a:sym typeface="+mn-ea"/>
                  </a:rPr>
                  <a:t>(Initialization Vector)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ym typeface="+mn-ea"/>
                  </a:rPr>
                  <a:t>第一组明文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>
                    <a:sym typeface="+mn-ea"/>
                  </a:rPr>
                  <a:t>加密时尚无反馈密文，为此需要在寄存器中预先置入一个</a:t>
                </a:r>
                <a:r>
                  <a:rPr lang="en-US" altLang="zh-CN" sz="2400" dirty="0">
                    <a:sym typeface="+mn-ea"/>
                  </a:rPr>
                  <a:t>IV</a:t>
                </a:r>
                <a:r>
                  <a:rPr lang="zh-CN" altLang="en-US" sz="2400" dirty="0">
                    <a:sym typeface="+mn-ea"/>
                  </a:rPr>
                  <a:t>（由随机比特组成的分组）。收发双方必须选用同一</a:t>
                </a:r>
                <a:r>
                  <a:rPr lang="en-US" altLang="zh-CN" sz="2400" dirty="0">
                    <a:sym typeface="+mn-ea"/>
                  </a:rPr>
                  <a:t>IV</a:t>
                </a:r>
                <a:r>
                  <a:rPr lang="zh-CN" altLang="en-US" sz="2400" dirty="0">
                    <a:sym typeface="+mn-ea"/>
                  </a:rPr>
                  <a:t>。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ym typeface="+mn-ea"/>
                  </a:rPr>
                  <a:t>IV</a:t>
                </a:r>
                <a:r>
                  <a:rPr lang="zh-CN" altLang="en-US" sz="2400" dirty="0">
                    <a:sym typeface="+mn-ea"/>
                  </a:rPr>
                  <a:t>对于收发双方都应是已知的。不需要保密，但要保障完整性。</a:t>
                </a:r>
                <a:endParaRPr lang="zh-CN" altLang="en-US" sz="2400" dirty="0">
                  <a:sym typeface="+mn-ea"/>
                </a:endParaRPr>
              </a:p>
              <a:p>
                <a:pPr marL="342900" lvl="1" indent="-342900" algn="l">
                  <a:lnSpc>
                    <a:spcPct val="125000"/>
                  </a:lnSpc>
                  <a:buClr>
                    <a:srgbClr val="0000FF"/>
                  </a:buClr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ym typeface="+mn-ea"/>
                  </a:rPr>
                  <a:t>优点：</a:t>
                </a:r>
                <a:endParaRPr lang="zh-CN" altLang="en-US" sz="2400" dirty="0">
                  <a:sym typeface="+mn-ea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ym typeface="+mn-ea"/>
                  </a:rPr>
                  <a:t>能隐蔽明文的数据模式，链接的方式在某种程度上能防止数据纂改，诸如重放、嵌入和删除等。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ym typeface="+mn-ea"/>
                  </a:rPr>
                  <a:t>可以用于构造消息认证码进行数据完整性认证</a:t>
                </a:r>
                <a:endParaRPr lang="zh-CN" altLang="en-US" sz="2400" dirty="0">
                  <a:sym typeface="+mn-ea"/>
                </a:endParaRPr>
              </a:p>
              <a:p>
                <a:pPr marL="342900" lvl="1" indent="-342900" algn="l">
                  <a:lnSpc>
                    <a:spcPct val="125000"/>
                  </a:lnSpc>
                  <a:buClr>
                    <a:srgbClr val="0000FF"/>
                  </a:buClr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ym typeface="+mn-ea"/>
                  </a:rPr>
                  <a:t>缺点：</a:t>
                </a:r>
                <a:endParaRPr lang="zh-CN" altLang="en-US" sz="2400" dirty="0">
                  <a:sym typeface="+mn-ea"/>
                </a:endParaRPr>
              </a:p>
              <a:p>
                <a:pPr marL="800100" lvl="2" indent="-342900" algn="l">
                  <a:lnSpc>
                    <a:spcPct val="125000"/>
                  </a:lnSpc>
                  <a:buClr>
                    <a:srgbClr val="0000FF"/>
                  </a:buClr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ym typeface="+mn-ea"/>
                  </a:rPr>
                  <a:t>CBC的</a:t>
                </a:r>
                <a:r>
                  <a:rPr lang="zh-CN" altLang="en-US" sz="2400" dirty="0">
                    <a:solidFill>
                      <a:srgbClr val="0000FF"/>
                    </a:solidFill>
                    <a:sym typeface="+mn-ea"/>
                  </a:rPr>
                  <a:t>错误传播</a:t>
                </a:r>
                <a:endParaRPr lang="zh-CN" altLang="en-US" sz="2400" dirty="0"/>
              </a:p>
              <a:p>
                <a:pPr marL="1257300" lvl="2" indent="-342900"/>
                <a:r>
                  <a:rPr lang="en-US" altLang="zh-CN" sz="2400" dirty="0">
                    <a:sym typeface="+mn-ea"/>
                  </a:rPr>
                  <a:t>1. </a:t>
                </a:r>
                <a:r>
                  <a:rPr lang="zh-CN" altLang="en-US" sz="2400" dirty="0">
                    <a:sym typeface="+mn-ea"/>
                  </a:rPr>
                  <a:t>明文有一组中有错，会使以后的密文组都受影响，但经解密后的恢复结果，除原有误的一组外，其后各组明文都正确地恢复。</a:t>
                </a:r>
                <a:endParaRPr lang="zh-CN" altLang="en-US" sz="2400" dirty="0"/>
              </a:p>
              <a:p>
                <a:pPr marL="1257300" lvl="2" indent="-342900" algn="l">
                  <a:buClrTx/>
                  <a:buSzTx/>
                  <a:buFontTx/>
                </a:pPr>
                <a:r>
                  <a:rPr lang="en-US" altLang="zh-CN" sz="2400" dirty="0">
                    <a:sym typeface="+mn-ea"/>
                  </a:rPr>
                  <a:t>2.若在传送过程中，某组密文组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dirty="0"/>
                        </m:ctrlPr>
                      </m:sSubPr>
                      <m:e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出错时，则该组恢复的明文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dirty="0"/>
                        </m:ctrlPr>
                      </m:sSubPr>
                      <m:e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和下一组恢复数据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dirty="0"/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出错。往后的组将不会受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dirty="0"/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中错误比特的影响。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zh-CN" altLang="en-US" sz="24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" y="1070610"/>
                <a:ext cx="11370310" cy="6457315"/>
              </a:xfrm>
              <a:prstGeom prst="rect">
                <a:avLst/>
              </a:prstGeom>
              <a:blipFill rotWithShape="1">
                <a:blip r:embed="rId1"/>
                <a:stretch>
                  <a:fillRect r="-1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po_fig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01" y="1037022"/>
            <a:ext cx="8229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203501" y="5648710"/>
            <a:ext cx="7921625" cy="5762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At least one padding byte is </a:t>
            </a:r>
            <a:r>
              <a:rPr lang="en-US" altLang="zh-CN" sz="2400" u="sng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ALWAYS</a:t>
            </a:r>
            <a:r>
              <a:rPr lang="en-US" altLang="zh-CN" sz="2400" i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appended</a:t>
            </a:r>
            <a:endParaRPr lang="zh-CN" altLang="en-US" sz="24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574851" y="1829185"/>
            <a:ext cx="669925" cy="29368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燕尾形 7"/>
          <p:cNvSpPr/>
          <p:nvPr/>
        </p:nvSpPr>
        <p:spPr>
          <a:xfrm>
            <a:off x="1574851" y="3126172"/>
            <a:ext cx="669925" cy="29210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燕尾形 8"/>
          <p:cNvSpPr/>
          <p:nvPr/>
        </p:nvSpPr>
        <p:spPr>
          <a:xfrm>
            <a:off x="1574851" y="3845310"/>
            <a:ext cx="669925" cy="29368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燕尾形 9"/>
          <p:cNvSpPr/>
          <p:nvPr/>
        </p:nvSpPr>
        <p:spPr>
          <a:xfrm>
            <a:off x="1574851" y="4566035"/>
            <a:ext cx="669925" cy="29368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错误使用</a:t>
            </a:r>
            <a:r>
              <a:rPr lang="en-US" altLang="zh-CN" sz="2400" dirty="0">
                <a:latin typeface="+mj-ea"/>
                <a:ea typeface="+mj-ea"/>
              </a:rPr>
              <a:t>IV-</a:t>
            </a:r>
            <a:r>
              <a:rPr lang="zh-CN" altLang="en-US" sz="2400" dirty="0">
                <a:latin typeface="+mj-ea"/>
                <a:ea typeface="+mj-ea"/>
              </a:rPr>
              <a:t>例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12" name="Group 44"/>
          <p:cNvGrpSpPr/>
          <p:nvPr/>
        </p:nvGrpSpPr>
        <p:grpSpPr bwMode="auto">
          <a:xfrm>
            <a:off x="4490637" y="1686994"/>
            <a:ext cx="5040312" cy="431800"/>
            <a:chOff x="1979712" y="1772816"/>
            <a:chExt cx="5040560" cy="432048"/>
          </a:xfrm>
        </p:grpSpPr>
        <p:sp>
          <p:nvSpPr>
            <p:cNvPr id="14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Straight Connector 27"/>
            <p:cNvCxnSpPr/>
            <p:nvPr/>
          </p:nvCxnSpPr>
          <p:spPr>
            <a:xfrm>
              <a:off x="3635555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9"/>
            <p:cNvCxnSpPr/>
            <p:nvPr/>
          </p:nvCxnSpPr>
          <p:spPr>
            <a:xfrm>
              <a:off x="5219958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595972" y="1794302"/>
              <a:ext cx="535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4252156" y="1772816"/>
              <a:ext cx="535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5868144" y="1772816"/>
              <a:ext cx="535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338112" y="1686994"/>
            <a:ext cx="534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Straight Arrow Connector 46"/>
          <p:cNvCxnSpPr/>
          <p:nvPr/>
        </p:nvCxnSpPr>
        <p:spPr>
          <a:xfrm>
            <a:off x="3730224" y="1898132"/>
            <a:ext cx="6159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76"/>
          <p:cNvGrpSpPr/>
          <p:nvPr/>
        </p:nvGrpSpPr>
        <p:grpSpPr bwMode="auto">
          <a:xfrm>
            <a:off x="3503212" y="3342757"/>
            <a:ext cx="914400" cy="504825"/>
            <a:chOff x="705272" y="3068960"/>
            <a:chExt cx="914400" cy="504056"/>
          </a:xfrm>
        </p:grpSpPr>
        <p:sp>
          <p:nvSpPr>
            <p:cNvPr id="24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>
                <a:solidFill>
                  <a:srgbClr val="FFFFFF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Gen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77"/>
          <p:cNvGrpSpPr/>
          <p:nvPr/>
        </p:nvGrpSpPr>
        <p:grpSpPr bwMode="auto">
          <a:xfrm>
            <a:off x="3625449" y="2910957"/>
            <a:ext cx="4752975" cy="431800"/>
            <a:chOff x="1187624" y="2492896"/>
            <a:chExt cx="4752528" cy="432048"/>
          </a:xfrm>
        </p:grpSpPr>
        <p:cxnSp>
          <p:nvCxnSpPr>
            <p:cNvPr id="27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67"/>
            <p:cNvCxnSpPr/>
            <p:nvPr/>
          </p:nvCxnSpPr>
          <p:spPr>
            <a:xfrm>
              <a:off x="2555920" y="2492896"/>
              <a:ext cx="0" cy="287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68"/>
            <p:cNvCxnSpPr/>
            <p:nvPr/>
          </p:nvCxnSpPr>
          <p:spPr>
            <a:xfrm>
              <a:off x="4211528" y="2492896"/>
              <a:ext cx="0" cy="287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69"/>
            <p:cNvCxnSpPr/>
            <p:nvPr/>
          </p:nvCxnSpPr>
          <p:spPr>
            <a:xfrm>
              <a:off x="5940152" y="2492896"/>
              <a:ext cx="0" cy="287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3593699" y="2910957"/>
            <a:ext cx="53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3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12" y="3847582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82"/>
          <p:cNvCxnSpPr/>
          <p:nvPr/>
        </p:nvCxnSpPr>
        <p:spPr>
          <a:xfrm>
            <a:off x="5354237" y="2118794"/>
            <a:ext cx="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50"/>
          <p:cNvGrpSpPr/>
          <p:nvPr/>
        </p:nvGrpSpPr>
        <p:grpSpPr bwMode="auto">
          <a:xfrm>
            <a:off x="4922437" y="3177657"/>
            <a:ext cx="1031875" cy="669925"/>
            <a:chOff x="2483768" y="2759728"/>
            <a:chExt cx="1031540" cy="66927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5185962" y="2510907"/>
            <a:ext cx="38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843312" y="2479157"/>
            <a:ext cx="382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8570512" y="2510907"/>
            <a:ext cx="38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grpSp>
        <p:nvGrpSpPr>
          <p:cNvPr id="42" name="Group 51"/>
          <p:cNvGrpSpPr/>
          <p:nvPr/>
        </p:nvGrpSpPr>
        <p:grpSpPr bwMode="auto">
          <a:xfrm>
            <a:off x="6554387" y="3177657"/>
            <a:ext cx="1031875" cy="669925"/>
            <a:chOff x="2483768" y="2759728"/>
            <a:chExt cx="1031540" cy="669272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57"/>
          <p:cNvGrpSpPr/>
          <p:nvPr/>
        </p:nvGrpSpPr>
        <p:grpSpPr bwMode="auto">
          <a:xfrm>
            <a:off x="8283174" y="3177657"/>
            <a:ext cx="1031875" cy="669925"/>
            <a:chOff x="2483768" y="2759728"/>
            <a:chExt cx="1031540" cy="669272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48" name="Straight Arrow Connector 60"/>
          <p:cNvCxnSpPr/>
          <p:nvPr/>
        </p:nvCxnSpPr>
        <p:spPr>
          <a:xfrm>
            <a:off x="5354237" y="2839519"/>
            <a:ext cx="0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617387" y="2510907"/>
            <a:ext cx="53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IV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50" name="Straight Arrow Connector 66"/>
          <p:cNvCxnSpPr/>
          <p:nvPr/>
        </p:nvCxnSpPr>
        <p:spPr>
          <a:xfrm>
            <a:off x="3122212" y="2695057"/>
            <a:ext cx="21605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3"/>
          <p:cNvCxnSpPr/>
          <p:nvPr/>
        </p:nvCxnSpPr>
        <p:spPr>
          <a:xfrm>
            <a:off x="2833287" y="2982394"/>
            <a:ext cx="0" cy="1223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4417612" y="4382569"/>
            <a:ext cx="186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18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(m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C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18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2617387" y="4279382"/>
            <a:ext cx="496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54" name="Straight Arrow Connector 95"/>
          <p:cNvCxnSpPr/>
          <p:nvPr/>
        </p:nvCxnSpPr>
        <p:spPr>
          <a:xfrm>
            <a:off x="5282799" y="3847582"/>
            <a:ext cx="0" cy="503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97"/>
          <p:cNvCxnSpPr/>
          <p:nvPr/>
        </p:nvCxnSpPr>
        <p:spPr>
          <a:xfrm>
            <a:off x="7009999" y="2118794"/>
            <a:ext cx="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08"/>
          <p:cNvGrpSpPr/>
          <p:nvPr/>
        </p:nvGrpSpPr>
        <p:grpSpPr bwMode="auto">
          <a:xfrm>
            <a:off x="5282799" y="2695057"/>
            <a:ext cx="1655763" cy="1439862"/>
            <a:chOff x="2843808" y="2276872"/>
            <a:chExt cx="1656184" cy="1440160"/>
          </a:xfrm>
        </p:grpSpPr>
        <p:cxnSp>
          <p:nvCxnSpPr>
            <p:cNvPr id="57" name="Straight Arrow Connector 98"/>
            <p:cNvCxnSpPr/>
            <p:nvPr/>
          </p:nvCxnSpPr>
          <p:spPr>
            <a:xfrm>
              <a:off x="2843808" y="3717032"/>
              <a:ext cx="936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01"/>
            <p:cNvCxnSpPr/>
            <p:nvPr/>
          </p:nvCxnSpPr>
          <p:spPr>
            <a:xfrm>
              <a:off x="3780671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03"/>
            <p:cNvCxnSpPr/>
            <p:nvPr/>
          </p:nvCxnSpPr>
          <p:spPr>
            <a:xfrm>
              <a:off x="3780671" y="2276872"/>
              <a:ext cx="7193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109"/>
          <p:cNvCxnSpPr/>
          <p:nvPr/>
        </p:nvCxnSpPr>
        <p:spPr>
          <a:xfrm>
            <a:off x="7009999" y="2766494"/>
            <a:ext cx="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6227362" y="4350819"/>
            <a:ext cx="186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18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(m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C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18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62" name="Straight Arrow Connector 112"/>
          <p:cNvCxnSpPr/>
          <p:nvPr/>
        </p:nvCxnSpPr>
        <p:spPr>
          <a:xfrm>
            <a:off x="6938562" y="3847582"/>
            <a:ext cx="0" cy="503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113"/>
          <p:cNvGrpSpPr/>
          <p:nvPr/>
        </p:nvGrpSpPr>
        <p:grpSpPr bwMode="auto">
          <a:xfrm>
            <a:off x="6938562" y="2695057"/>
            <a:ext cx="1655762" cy="1439862"/>
            <a:chOff x="2843808" y="2276872"/>
            <a:chExt cx="1656184" cy="1440160"/>
          </a:xfrm>
        </p:grpSpPr>
        <p:cxnSp>
          <p:nvCxnSpPr>
            <p:cNvPr id="64" name="Straight Arrow Connector 114"/>
            <p:cNvCxnSpPr/>
            <p:nvPr/>
          </p:nvCxnSpPr>
          <p:spPr>
            <a:xfrm>
              <a:off x="2843808" y="3717032"/>
              <a:ext cx="936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15"/>
            <p:cNvCxnSpPr/>
            <p:nvPr/>
          </p:nvCxnSpPr>
          <p:spPr>
            <a:xfrm>
              <a:off x="378067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16"/>
            <p:cNvCxnSpPr/>
            <p:nvPr/>
          </p:nvCxnSpPr>
          <p:spPr>
            <a:xfrm>
              <a:off x="3780672" y="2276872"/>
              <a:ext cx="719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117"/>
          <p:cNvCxnSpPr/>
          <p:nvPr/>
        </p:nvCxnSpPr>
        <p:spPr>
          <a:xfrm>
            <a:off x="8738787" y="2118794"/>
            <a:ext cx="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18"/>
          <p:cNvCxnSpPr/>
          <p:nvPr/>
        </p:nvCxnSpPr>
        <p:spPr>
          <a:xfrm>
            <a:off x="8738787" y="2766494"/>
            <a:ext cx="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7954562" y="4350819"/>
            <a:ext cx="186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18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(m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C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18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70" name="Straight Arrow Connector 120"/>
          <p:cNvCxnSpPr/>
          <p:nvPr/>
        </p:nvCxnSpPr>
        <p:spPr>
          <a:xfrm>
            <a:off x="8665762" y="3847582"/>
            <a:ext cx="0" cy="503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512" y="1831457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1898249" y="4998519"/>
            <a:ext cx="712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Choosing distinct IV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enough ? Can save randomness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1898249" y="5430319"/>
            <a:ext cx="79200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Unfortunately this version of CBC mode is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not cpa-secure.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1898249" y="5895457"/>
            <a:ext cx="197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Attack?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4025499" y="5895457"/>
            <a:ext cx="6153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IV = 1, then increment IV by one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6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错误使用</a:t>
            </a:r>
            <a:r>
              <a:rPr lang="en-US" altLang="zh-CN" sz="2400" dirty="0">
                <a:latin typeface="+mj-ea"/>
                <a:ea typeface="+mj-ea"/>
              </a:rPr>
              <a:t>IV-</a:t>
            </a:r>
            <a:r>
              <a:rPr lang="zh-CN" altLang="en-US" sz="2400" dirty="0">
                <a:latin typeface="+mj-ea"/>
                <a:ea typeface="+mj-ea"/>
              </a:rPr>
              <a:t>例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74" name="Group 44"/>
          <p:cNvGrpSpPr/>
          <p:nvPr/>
        </p:nvGrpSpPr>
        <p:grpSpPr bwMode="auto">
          <a:xfrm>
            <a:off x="2692233" y="1486175"/>
            <a:ext cx="2938463" cy="401638"/>
            <a:chOff x="1979712" y="1677018"/>
            <a:chExt cx="5079616" cy="532309"/>
          </a:xfrm>
        </p:grpSpPr>
        <p:sp>
          <p:nvSpPr>
            <p:cNvPr id="75" name="Rectangle 25"/>
            <p:cNvSpPr/>
            <p:nvPr/>
          </p:nvSpPr>
          <p:spPr>
            <a:xfrm>
              <a:off x="1979712" y="1773801"/>
              <a:ext cx="5041196" cy="4313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8" name="Straight Connector 27"/>
            <p:cNvCxnSpPr/>
            <p:nvPr/>
          </p:nvCxnSpPr>
          <p:spPr>
            <a:xfrm>
              <a:off x="3637242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29"/>
            <p:cNvCxnSpPr/>
            <p:nvPr/>
          </p:nvCxnSpPr>
          <p:spPr>
            <a:xfrm>
              <a:off x="5220677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234927" y="1677018"/>
              <a:ext cx="1089748" cy="53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 dirty="0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en-US" altLang="zh-CN" sz="2000" baseline="-25000">
                <a:solidFill>
                  <a:srgbClr val="0000FF"/>
                </a:solidFill>
                <a:latin typeface="Gigi" panose="04040504061007020D02" pitchFamily="82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1868321" y="1549675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84" name="Straight Arrow Connector 46"/>
          <p:cNvCxnSpPr/>
          <p:nvPr/>
        </p:nvCxnSpPr>
        <p:spPr>
          <a:xfrm>
            <a:off x="2252496" y="1717950"/>
            <a:ext cx="35718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76"/>
          <p:cNvGrpSpPr/>
          <p:nvPr/>
        </p:nvGrpSpPr>
        <p:grpSpPr bwMode="auto">
          <a:xfrm>
            <a:off x="1958808" y="2854600"/>
            <a:ext cx="650875" cy="360363"/>
            <a:chOff x="422386" y="3041360"/>
            <a:chExt cx="1125277" cy="478994"/>
          </a:xfrm>
        </p:grpSpPr>
        <p:sp>
          <p:nvSpPr>
            <p:cNvPr id="86" name="Rectangle 70"/>
            <p:cNvSpPr/>
            <p:nvPr/>
          </p:nvSpPr>
          <p:spPr>
            <a:xfrm>
              <a:off x="422386" y="3068792"/>
              <a:ext cx="996283" cy="451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22386" y="3041360"/>
              <a:ext cx="1125277" cy="45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  <a:sym typeface="Symbol" panose="05050102010706020507" pitchFamily="18" charset="2"/>
                </a:rPr>
                <a:t>Gen</a:t>
              </a:r>
              <a:endPara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8" name="Group 77"/>
          <p:cNvGrpSpPr/>
          <p:nvPr/>
        </p:nvGrpSpPr>
        <p:grpSpPr bwMode="auto">
          <a:xfrm>
            <a:off x="2193758" y="2478363"/>
            <a:ext cx="2747963" cy="325437"/>
            <a:chOff x="1187624" y="2492896"/>
            <a:chExt cx="4752528" cy="432048"/>
          </a:xfrm>
        </p:grpSpPr>
        <p:cxnSp>
          <p:nvCxnSpPr>
            <p:cNvPr id="89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67"/>
            <p:cNvCxnSpPr/>
            <p:nvPr/>
          </p:nvCxnSpPr>
          <p:spPr>
            <a:xfrm>
              <a:off x="2554902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68"/>
            <p:cNvCxnSpPr/>
            <p:nvPr/>
          </p:nvCxnSpPr>
          <p:spPr>
            <a:xfrm>
              <a:off x="4213207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9"/>
            <p:cNvCxnSpPr/>
            <p:nvPr/>
          </p:nvCxnSpPr>
          <p:spPr>
            <a:xfrm>
              <a:off x="5940152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2174708" y="2478363"/>
            <a:ext cx="3095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9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96" y="3214963"/>
            <a:ext cx="333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" name="Group 50"/>
          <p:cNvGrpSpPr/>
          <p:nvPr/>
        </p:nvGrpSpPr>
        <p:grpSpPr bwMode="auto">
          <a:xfrm>
            <a:off x="2943058" y="2679975"/>
            <a:ext cx="596900" cy="503238"/>
            <a:chOff x="2483768" y="2759728"/>
            <a:chExt cx="1031540" cy="669272"/>
          </a:xfrm>
        </p:grpSpPr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2960521" y="20497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3974933" y="1991000"/>
            <a:ext cx="222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4982996" y="20624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grpSp>
        <p:nvGrpSpPr>
          <p:cNvPr id="102" name="Group 51"/>
          <p:cNvGrpSpPr/>
          <p:nvPr/>
        </p:nvGrpSpPr>
        <p:grpSpPr bwMode="auto">
          <a:xfrm>
            <a:off x="3887621" y="2679975"/>
            <a:ext cx="596900" cy="503238"/>
            <a:chOff x="2483768" y="2759728"/>
            <a:chExt cx="1031540" cy="669272"/>
          </a:xfrm>
        </p:grpSpPr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5" name="Group 57"/>
          <p:cNvGrpSpPr/>
          <p:nvPr/>
        </p:nvGrpSpPr>
        <p:grpSpPr bwMode="auto">
          <a:xfrm>
            <a:off x="4886158" y="2679975"/>
            <a:ext cx="596900" cy="503238"/>
            <a:chOff x="2483768" y="2759728"/>
            <a:chExt cx="1031540" cy="669272"/>
          </a:xfrm>
        </p:grpSpPr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7"/>
          <p:cNvSpPr txBox="1">
            <a:spLocks noChangeArrowheads="1"/>
          </p:cNvSpPr>
          <p:nvPr/>
        </p:nvSpPr>
        <p:spPr bwMode="auto">
          <a:xfrm>
            <a:off x="1453983" y="2125938"/>
            <a:ext cx="53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IV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09" name="Straight Arrow Connector 66"/>
          <p:cNvCxnSpPr/>
          <p:nvPr/>
        </p:nvCxnSpPr>
        <p:spPr>
          <a:xfrm>
            <a:off x="1973096" y="2206900"/>
            <a:ext cx="10652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73"/>
          <p:cNvCxnSpPr/>
          <p:nvPr/>
        </p:nvCxnSpPr>
        <p:spPr>
          <a:xfrm>
            <a:off x="1734971" y="2533925"/>
            <a:ext cx="7937" cy="896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2939883" y="3535638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538121" y="3503888"/>
            <a:ext cx="565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13" name="Straight Arrow Connector 95"/>
          <p:cNvCxnSpPr/>
          <p:nvPr/>
        </p:nvCxnSpPr>
        <p:spPr>
          <a:xfrm>
            <a:off x="3151021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08"/>
          <p:cNvGrpSpPr/>
          <p:nvPr/>
        </p:nvGrpSpPr>
        <p:grpSpPr bwMode="auto">
          <a:xfrm>
            <a:off x="3151021" y="2206900"/>
            <a:ext cx="958850" cy="1192213"/>
            <a:chOff x="2843808" y="2130951"/>
            <a:chExt cx="1656184" cy="1586083"/>
          </a:xfrm>
        </p:grpSpPr>
        <p:cxnSp>
          <p:nvCxnSpPr>
            <p:cNvPr id="115" name="Straight Arrow Connector 98"/>
            <p:cNvCxnSpPr/>
            <p:nvPr/>
          </p:nvCxnSpPr>
          <p:spPr>
            <a:xfrm>
              <a:off x="2843808" y="3717034"/>
              <a:ext cx="9350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01"/>
            <p:cNvCxnSpPr/>
            <p:nvPr/>
          </p:nvCxnSpPr>
          <p:spPr>
            <a:xfrm>
              <a:off x="3770613" y="2130951"/>
              <a:ext cx="8225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03"/>
            <p:cNvCxnSpPr/>
            <p:nvPr/>
          </p:nvCxnSpPr>
          <p:spPr>
            <a:xfrm>
              <a:off x="3778838" y="2130951"/>
              <a:ext cx="7211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3913021" y="3561038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19" name="Straight Arrow Connector 112"/>
          <p:cNvCxnSpPr/>
          <p:nvPr/>
        </p:nvCxnSpPr>
        <p:spPr>
          <a:xfrm>
            <a:off x="4109871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8"/>
          <p:cNvCxnSpPr/>
          <p:nvPr/>
        </p:nvCxnSpPr>
        <p:spPr>
          <a:xfrm>
            <a:off x="5149683" y="2370413"/>
            <a:ext cx="0" cy="325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7"/>
          <p:cNvSpPr txBox="1">
            <a:spLocks noChangeArrowheads="1"/>
          </p:cNvSpPr>
          <p:nvPr/>
        </p:nvSpPr>
        <p:spPr bwMode="auto">
          <a:xfrm>
            <a:off x="4913146" y="3561038"/>
            <a:ext cx="43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22" name="Straight Arrow Connector 120"/>
          <p:cNvCxnSpPr/>
          <p:nvPr/>
        </p:nvCxnSpPr>
        <p:spPr>
          <a:xfrm>
            <a:off x="5108408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08" y="1557613"/>
            <a:ext cx="333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Straight Arrow Connector 89"/>
          <p:cNvCxnSpPr/>
          <p:nvPr/>
        </p:nvCxnSpPr>
        <p:spPr>
          <a:xfrm>
            <a:off x="3182771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92"/>
          <p:cNvCxnSpPr/>
          <p:nvPr/>
        </p:nvCxnSpPr>
        <p:spPr>
          <a:xfrm>
            <a:off x="3182771" y="23513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00"/>
          <p:cNvCxnSpPr/>
          <p:nvPr/>
        </p:nvCxnSpPr>
        <p:spPr>
          <a:xfrm>
            <a:off x="4190833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02"/>
          <p:cNvCxnSpPr/>
          <p:nvPr/>
        </p:nvCxnSpPr>
        <p:spPr>
          <a:xfrm>
            <a:off x="5127458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6"/>
          <p:cNvCxnSpPr/>
          <p:nvPr/>
        </p:nvCxnSpPr>
        <p:spPr>
          <a:xfrm>
            <a:off x="4190833" y="2278338"/>
            <a:ext cx="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08"/>
          <p:cNvGrpSpPr/>
          <p:nvPr/>
        </p:nvGrpSpPr>
        <p:grpSpPr bwMode="auto">
          <a:xfrm>
            <a:off x="4119396" y="2206900"/>
            <a:ext cx="957262" cy="1192213"/>
            <a:chOff x="2843808" y="2130951"/>
            <a:chExt cx="1656184" cy="1586083"/>
          </a:xfrm>
        </p:grpSpPr>
        <p:cxnSp>
          <p:nvCxnSpPr>
            <p:cNvPr id="130" name="Straight Arrow Connector 110"/>
            <p:cNvCxnSpPr/>
            <p:nvPr/>
          </p:nvCxnSpPr>
          <p:spPr>
            <a:xfrm>
              <a:off x="2843808" y="3717034"/>
              <a:ext cx="9365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13"/>
            <p:cNvCxnSpPr/>
            <p:nvPr/>
          </p:nvCxnSpPr>
          <p:spPr>
            <a:xfrm>
              <a:off x="3769403" y="2130951"/>
              <a:ext cx="10986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21"/>
            <p:cNvCxnSpPr/>
            <p:nvPr/>
          </p:nvCxnSpPr>
          <p:spPr>
            <a:xfrm>
              <a:off x="3780389" y="2130951"/>
              <a:ext cx="719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44"/>
          <p:cNvGrpSpPr/>
          <p:nvPr/>
        </p:nvGrpSpPr>
        <p:grpSpPr bwMode="auto">
          <a:xfrm>
            <a:off x="7300746" y="1486175"/>
            <a:ext cx="2938462" cy="401638"/>
            <a:chOff x="1979712" y="1677018"/>
            <a:chExt cx="5079616" cy="532309"/>
          </a:xfrm>
        </p:grpSpPr>
        <p:sp>
          <p:nvSpPr>
            <p:cNvPr id="134" name="Rectangle 125"/>
            <p:cNvSpPr/>
            <p:nvPr/>
          </p:nvSpPr>
          <p:spPr>
            <a:xfrm>
              <a:off x="1979712" y="1773801"/>
              <a:ext cx="5041196" cy="4313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5" name="Straight Connector 126"/>
            <p:cNvCxnSpPr/>
            <p:nvPr/>
          </p:nvCxnSpPr>
          <p:spPr>
            <a:xfrm>
              <a:off x="3637242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27"/>
            <p:cNvCxnSpPr/>
            <p:nvPr/>
          </p:nvCxnSpPr>
          <p:spPr>
            <a:xfrm>
              <a:off x="5220677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7"/>
            <p:cNvSpPr txBox="1">
              <a:spLocks noChangeArrowheads="1"/>
            </p:cNvSpPr>
            <p:nvPr/>
          </p:nvSpPr>
          <p:spPr bwMode="auto">
            <a:xfrm>
              <a:off x="2327436" y="1677018"/>
              <a:ext cx="997239" cy="53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 dirty="0"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  <a:endParaRPr lang="en-US" altLang="zh-CN" sz="2000" baseline="-25000">
                <a:solidFill>
                  <a:srgbClr val="0000FF"/>
                </a:solidFill>
                <a:latin typeface="Gigi" panose="04040504061007020D02" pitchFamily="8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0" name="Text Box 7"/>
          <p:cNvSpPr txBox="1">
            <a:spLocks noChangeArrowheads="1"/>
          </p:cNvSpPr>
          <p:nvPr/>
        </p:nvSpPr>
        <p:spPr bwMode="auto">
          <a:xfrm>
            <a:off x="6476833" y="1549675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41" name="Straight Arrow Connector 132"/>
          <p:cNvCxnSpPr/>
          <p:nvPr/>
        </p:nvCxnSpPr>
        <p:spPr>
          <a:xfrm>
            <a:off x="6861008" y="1717950"/>
            <a:ext cx="3571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77"/>
          <p:cNvGrpSpPr/>
          <p:nvPr/>
        </p:nvGrpSpPr>
        <p:grpSpPr bwMode="auto">
          <a:xfrm>
            <a:off x="6802271" y="2478363"/>
            <a:ext cx="2747962" cy="217487"/>
            <a:chOff x="1187624" y="2492896"/>
            <a:chExt cx="4752528" cy="288032"/>
          </a:xfrm>
        </p:grpSpPr>
        <p:cxnSp>
          <p:nvCxnSpPr>
            <p:cNvPr id="143" name="Straight Connector 137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38"/>
            <p:cNvCxnSpPr/>
            <p:nvPr/>
          </p:nvCxnSpPr>
          <p:spPr>
            <a:xfrm>
              <a:off x="2554903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39"/>
            <p:cNvCxnSpPr/>
            <p:nvPr/>
          </p:nvCxnSpPr>
          <p:spPr>
            <a:xfrm>
              <a:off x="4213209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0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 Box 7"/>
          <p:cNvSpPr txBox="1">
            <a:spLocks noChangeArrowheads="1"/>
          </p:cNvSpPr>
          <p:nvPr/>
        </p:nvSpPr>
        <p:spPr bwMode="auto">
          <a:xfrm>
            <a:off x="6783221" y="2495825"/>
            <a:ext cx="309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48" name="Group 50"/>
          <p:cNvGrpSpPr/>
          <p:nvPr/>
        </p:nvGrpSpPr>
        <p:grpSpPr bwMode="auto">
          <a:xfrm>
            <a:off x="7551571" y="2679975"/>
            <a:ext cx="596900" cy="503238"/>
            <a:chOff x="2483768" y="2759728"/>
            <a:chExt cx="1031540" cy="669272"/>
          </a:xfrm>
        </p:grpSpPr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1" name="Text Box 7"/>
          <p:cNvSpPr txBox="1">
            <a:spLocks noChangeArrowheads="1"/>
          </p:cNvSpPr>
          <p:nvPr/>
        </p:nvSpPr>
        <p:spPr bwMode="auto">
          <a:xfrm>
            <a:off x="7569033" y="20497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8583446" y="1991000"/>
            <a:ext cx="222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9591508" y="20624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grpSp>
        <p:nvGrpSpPr>
          <p:cNvPr id="154" name="Group 51"/>
          <p:cNvGrpSpPr/>
          <p:nvPr/>
        </p:nvGrpSpPr>
        <p:grpSpPr bwMode="auto">
          <a:xfrm>
            <a:off x="8496133" y="2679975"/>
            <a:ext cx="596900" cy="503238"/>
            <a:chOff x="2483768" y="2759728"/>
            <a:chExt cx="1031540" cy="669272"/>
          </a:xfrm>
        </p:grpSpPr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Group 57"/>
          <p:cNvGrpSpPr/>
          <p:nvPr/>
        </p:nvGrpSpPr>
        <p:grpSpPr bwMode="auto">
          <a:xfrm>
            <a:off x="9494671" y="2679975"/>
            <a:ext cx="596900" cy="503238"/>
            <a:chOff x="2483768" y="2759728"/>
            <a:chExt cx="1031540" cy="669272"/>
          </a:xfrm>
        </p:grpSpPr>
        <p:pic>
          <p:nvPicPr>
            <p:cNvPr id="1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7548396" y="3535638"/>
            <a:ext cx="674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61" name="Straight Arrow Connector 161"/>
          <p:cNvCxnSpPr/>
          <p:nvPr/>
        </p:nvCxnSpPr>
        <p:spPr>
          <a:xfrm>
            <a:off x="7759533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08"/>
          <p:cNvGrpSpPr/>
          <p:nvPr/>
        </p:nvGrpSpPr>
        <p:grpSpPr bwMode="auto">
          <a:xfrm>
            <a:off x="7759533" y="2206900"/>
            <a:ext cx="958850" cy="1192213"/>
            <a:chOff x="2843808" y="2130951"/>
            <a:chExt cx="1656184" cy="1586083"/>
          </a:xfrm>
        </p:grpSpPr>
        <p:cxnSp>
          <p:nvCxnSpPr>
            <p:cNvPr id="163" name="Straight Arrow Connector 163"/>
            <p:cNvCxnSpPr/>
            <p:nvPr/>
          </p:nvCxnSpPr>
          <p:spPr>
            <a:xfrm>
              <a:off x="2843808" y="3717034"/>
              <a:ext cx="935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4"/>
            <p:cNvCxnSpPr/>
            <p:nvPr/>
          </p:nvCxnSpPr>
          <p:spPr>
            <a:xfrm>
              <a:off x="3770613" y="2130951"/>
              <a:ext cx="8227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5"/>
            <p:cNvCxnSpPr/>
            <p:nvPr/>
          </p:nvCxnSpPr>
          <p:spPr>
            <a:xfrm>
              <a:off x="3778840" y="2130951"/>
              <a:ext cx="721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 Box 7"/>
          <p:cNvSpPr txBox="1">
            <a:spLocks noChangeArrowheads="1"/>
          </p:cNvSpPr>
          <p:nvPr/>
        </p:nvSpPr>
        <p:spPr bwMode="auto">
          <a:xfrm>
            <a:off x="8521533" y="3561038"/>
            <a:ext cx="49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67" name="Straight Arrow Connector 167"/>
          <p:cNvCxnSpPr/>
          <p:nvPr/>
        </p:nvCxnSpPr>
        <p:spPr>
          <a:xfrm>
            <a:off x="8718383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8"/>
          <p:cNvCxnSpPr/>
          <p:nvPr/>
        </p:nvCxnSpPr>
        <p:spPr>
          <a:xfrm>
            <a:off x="9758196" y="2370413"/>
            <a:ext cx="0" cy="325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9521658" y="3561038"/>
            <a:ext cx="43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70" name="Straight Arrow Connector 170"/>
          <p:cNvCxnSpPr/>
          <p:nvPr/>
        </p:nvCxnSpPr>
        <p:spPr>
          <a:xfrm>
            <a:off x="9716921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2"/>
          <p:cNvCxnSpPr/>
          <p:nvPr/>
        </p:nvCxnSpPr>
        <p:spPr>
          <a:xfrm>
            <a:off x="7791283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3"/>
          <p:cNvCxnSpPr/>
          <p:nvPr/>
        </p:nvCxnSpPr>
        <p:spPr>
          <a:xfrm>
            <a:off x="7791283" y="23513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4"/>
          <p:cNvCxnSpPr/>
          <p:nvPr/>
        </p:nvCxnSpPr>
        <p:spPr>
          <a:xfrm>
            <a:off x="8799346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5"/>
          <p:cNvCxnSpPr/>
          <p:nvPr/>
        </p:nvCxnSpPr>
        <p:spPr>
          <a:xfrm>
            <a:off x="9735971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6"/>
          <p:cNvCxnSpPr/>
          <p:nvPr/>
        </p:nvCxnSpPr>
        <p:spPr>
          <a:xfrm>
            <a:off x="8799346" y="2278338"/>
            <a:ext cx="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7"/>
          <p:cNvGrpSpPr/>
          <p:nvPr/>
        </p:nvGrpSpPr>
        <p:grpSpPr bwMode="auto">
          <a:xfrm>
            <a:off x="8727908" y="2206900"/>
            <a:ext cx="957263" cy="1192213"/>
            <a:chOff x="2843808" y="2130951"/>
            <a:chExt cx="1656184" cy="1586083"/>
          </a:xfrm>
        </p:grpSpPr>
        <p:cxnSp>
          <p:nvCxnSpPr>
            <p:cNvPr id="177" name="Straight Arrow Connector 178"/>
            <p:cNvCxnSpPr/>
            <p:nvPr/>
          </p:nvCxnSpPr>
          <p:spPr>
            <a:xfrm>
              <a:off x="2843808" y="3717034"/>
              <a:ext cx="9365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9"/>
            <p:cNvCxnSpPr/>
            <p:nvPr/>
          </p:nvCxnSpPr>
          <p:spPr>
            <a:xfrm>
              <a:off x="3769404" y="2130951"/>
              <a:ext cx="10986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80"/>
            <p:cNvCxnSpPr/>
            <p:nvPr/>
          </p:nvCxnSpPr>
          <p:spPr>
            <a:xfrm>
              <a:off x="3780390" y="2130951"/>
              <a:ext cx="7196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 Box 7"/>
          <p:cNvSpPr txBox="1">
            <a:spLocks noChangeArrowheads="1"/>
          </p:cNvSpPr>
          <p:nvPr/>
        </p:nvSpPr>
        <p:spPr bwMode="auto">
          <a:xfrm>
            <a:off x="4551196" y="3967438"/>
            <a:ext cx="2447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Chained CBC mode</a:t>
            </a:r>
            <a:endParaRPr lang="en-US" altLang="zh-CN" sz="1600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1" name="Group 135"/>
          <p:cNvGrpSpPr/>
          <p:nvPr/>
        </p:nvGrpSpPr>
        <p:grpSpPr bwMode="auto">
          <a:xfrm>
            <a:off x="5114758" y="2206900"/>
            <a:ext cx="2532063" cy="1152525"/>
            <a:chOff x="3911221" y="1844824"/>
            <a:chExt cx="2532987" cy="1152128"/>
          </a:xfrm>
        </p:grpSpPr>
        <p:cxnSp>
          <p:nvCxnSpPr>
            <p:cNvPr id="182" name="Straight Connector 115"/>
            <p:cNvCxnSpPr/>
            <p:nvPr/>
          </p:nvCxnSpPr>
          <p:spPr>
            <a:xfrm>
              <a:off x="3911221" y="2996952"/>
              <a:ext cx="10211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17"/>
            <p:cNvCxnSpPr/>
            <p:nvPr/>
          </p:nvCxnSpPr>
          <p:spPr>
            <a:xfrm>
              <a:off x="4932356" y="1844824"/>
              <a:ext cx="151185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23"/>
            <p:cNvCxnSpPr/>
            <p:nvPr/>
          </p:nvCxnSpPr>
          <p:spPr>
            <a:xfrm>
              <a:off x="4932356" y="1844824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41"/>
          <p:cNvCxnSpPr/>
          <p:nvPr/>
        </p:nvCxnSpPr>
        <p:spPr>
          <a:xfrm>
            <a:off x="1203158" y="4367488"/>
            <a:ext cx="9180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 Box 7"/>
          <p:cNvSpPr txBox="1">
            <a:spLocks noChangeArrowheads="1"/>
          </p:cNvSpPr>
          <p:nvPr/>
        </p:nvSpPr>
        <p:spPr bwMode="auto">
          <a:xfrm>
            <a:off x="1311108" y="4438925"/>
            <a:ext cx="8424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Chained CBC mode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--- used in SSL 3.0 and TLS 1.0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7" name="Text Box 7"/>
          <p:cNvSpPr txBox="1">
            <a:spLocks noChangeArrowheads="1"/>
          </p:cNvSpPr>
          <p:nvPr/>
        </p:nvSpPr>
        <p:spPr bwMode="auto">
          <a:xfrm>
            <a:off x="1742908" y="4799288"/>
            <a:ext cx="352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&gt;&gt; Stateful variant of CBC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8" name="Text Box 7"/>
          <p:cNvSpPr txBox="1">
            <a:spLocks noChangeArrowheads="1"/>
          </p:cNvSpPr>
          <p:nvPr/>
        </p:nvSpPr>
        <p:spPr bwMode="auto">
          <a:xfrm>
            <a:off x="1382546" y="5159650"/>
            <a:ext cx="21605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CPA security? 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9" name="Rectangle 181"/>
          <p:cNvSpPr>
            <a:spLocks noChangeArrowheads="1"/>
          </p:cNvSpPr>
          <p:nvPr/>
        </p:nvSpPr>
        <p:spPr bwMode="auto">
          <a:xfrm>
            <a:off x="1742908" y="5446988"/>
            <a:ext cx="8604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&gt;&gt; It is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“equivalent”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to encrypting a </a:t>
            </a: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single large message M = M</a:t>
            </a:r>
            <a:r>
              <a: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|| M</a:t>
            </a:r>
            <a:r>
              <a: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via CBC mode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90" name="Rectangle 183"/>
          <p:cNvSpPr>
            <a:spLocks noChangeArrowheads="1"/>
          </p:cNvSpPr>
          <p:nvPr/>
        </p:nvSpPr>
        <p:spPr bwMode="auto">
          <a:xfrm>
            <a:off x="1779421" y="5829575"/>
            <a:ext cx="2627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&gt;&gt; Yet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NOT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CPA-secure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91" name="Group 184"/>
          <p:cNvGrpSpPr/>
          <p:nvPr/>
        </p:nvGrpSpPr>
        <p:grpSpPr bwMode="auto">
          <a:xfrm>
            <a:off x="5595771" y="2084663"/>
            <a:ext cx="4572000" cy="2197100"/>
            <a:chOff x="5220072" y="3212976"/>
            <a:chExt cx="4572000" cy="2196824"/>
          </a:xfrm>
        </p:grpSpPr>
        <p:sp>
          <p:nvSpPr>
            <p:cNvPr id="192" name="Cloud Callout 185"/>
            <p:cNvSpPr/>
            <p:nvPr/>
          </p:nvSpPr>
          <p:spPr>
            <a:xfrm>
              <a:off x="5220072" y="3212976"/>
              <a:ext cx="4392612" cy="2196824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3" name="Text Box 7"/>
            <p:cNvSpPr txBox="1">
              <a:spLocks noChangeArrowheads="1"/>
            </p:cNvSpPr>
            <p:nvPr/>
          </p:nvSpPr>
          <p:spPr bwMode="auto">
            <a:xfrm>
              <a:off x="6732240" y="3894147"/>
              <a:ext cx="305983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  <a:sym typeface="Symbol" panose="05050102010706020507" pitchFamily="18" charset="2"/>
                </a:rPr>
                <a:t>No modifications to crypto schemes even if the modifications look benign</a:t>
              </a:r>
              <a:endPara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933056"/>
              <a:ext cx="12382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188"/>
          <p:cNvGrpSpPr/>
          <p:nvPr/>
        </p:nvGrpSpPr>
        <p:grpSpPr bwMode="auto">
          <a:xfrm>
            <a:off x="1742908" y="4511950"/>
            <a:ext cx="3600450" cy="1150938"/>
            <a:chOff x="4644008" y="764704"/>
            <a:chExt cx="3600400" cy="1152128"/>
          </a:xfrm>
        </p:grpSpPr>
        <p:sp>
          <p:nvSpPr>
            <p:cNvPr id="196" name="Cloud Callout 189"/>
            <p:cNvSpPr/>
            <p:nvPr/>
          </p:nvSpPr>
          <p:spPr>
            <a:xfrm>
              <a:off x="4644008" y="764704"/>
              <a:ext cx="3600400" cy="115212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5076056" y="1146230"/>
              <a:ext cx="3059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  <a:sym typeface="Symbol" panose="05050102010706020507" pitchFamily="18" charset="2"/>
                </a:rPr>
                <a:t>BEAST attack on SSL/TSL</a:t>
              </a:r>
              <a:endPara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98" name="Rectangle 133"/>
          <p:cNvSpPr>
            <a:spLocks noChangeArrowheads="1"/>
          </p:cNvSpPr>
          <p:nvPr/>
        </p:nvSpPr>
        <p:spPr bwMode="auto">
          <a:xfrm>
            <a:off x="1814346" y="6239150"/>
            <a:ext cx="7735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&gt;&gt; Send m</a:t>
            </a:r>
            <a:r>
              <a:rPr lang="en-US" altLang="zh-CN" sz="1600" baseline="-25000"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+ IV + c in the post-challenge training phase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57235" y="4751705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IV</a:t>
            </a:r>
            <a:r>
              <a:rPr lang="zh-CN" altLang="en-US">
                <a:solidFill>
                  <a:srgbClr val="FF0000"/>
                </a:solidFill>
              </a:rPr>
              <a:t>可预测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0" grpId="0"/>
      <p:bldP spid="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错误使用</a:t>
            </a:r>
            <a:r>
              <a:rPr lang="en-US" altLang="zh-CN" sz="2400" dirty="0">
                <a:latin typeface="+mj-ea"/>
                <a:ea typeface="+mj-ea"/>
              </a:rPr>
              <a:t>IV-</a:t>
            </a:r>
            <a:r>
              <a:rPr lang="zh-CN" altLang="en-US" sz="2400" dirty="0">
                <a:latin typeface="+mj-ea"/>
                <a:ea typeface="+mj-ea"/>
              </a:rPr>
              <a:t>例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4" name="Group 44"/>
          <p:cNvGrpSpPr/>
          <p:nvPr/>
        </p:nvGrpSpPr>
        <p:grpSpPr bwMode="auto">
          <a:xfrm>
            <a:off x="3542306" y="1014124"/>
            <a:ext cx="2203847" cy="323167"/>
            <a:chOff x="1979712" y="1677018"/>
            <a:chExt cx="5079616" cy="571078"/>
          </a:xfrm>
        </p:grpSpPr>
        <p:sp>
          <p:nvSpPr>
            <p:cNvPr id="5" name="Rectangle 25"/>
            <p:cNvSpPr/>
            <p:nvPr/>
          </p:nvSpPr>
          <p:spPr>
            <a:xfrm>
              <a:off x="1979712" y="1773801"/>
              <a:ext cx="5041196" cy="4313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" name="Straight Connector 27"/>
            <p:cNvCxnSpPr/>
            <p:nvPr/>
          </p:nvCxnSpPr>
          <p:spPr>
            <a:xfrm>
              <a:off x="3637242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9"/>
            <p:cNvCxnSpPr/>
            <p:nvPr/>
          </p:nvCxnSpPr>
          <p:spPr>
            <a:xfrm>
              <a:off x="5220677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34927" y="1677018"/>
              <a:ext cx="1089748" cy="57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 dirty="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1500" baseline="-25000" dirty="0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en-US" altLang="zh-CN" sz="1500" baseline="-25000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127667" y="1677022"/>
              <a:ext cx="1064334" cy="57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1500" baseline="-25000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15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868142" y="1677022"/>
              <a:ext cx="1191186" cy="57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1500" baseline="-25000"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en-US" altLang="zh-CN" sz="1500" baseline="-25000">
                <a:solidFill>
                  <a:srgbClr val="0000FF"/>
                </a:solidFill>
                <a:latin typeface="Gigi" panose="04040504061007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6"/>
          <p:cNvGrpSpPr/>
          <p:nvPr/>
        </p:nvGrpSpPr>
        <p:grpSpPr bwMode="auto">
          <a:xfrm>
            <a:off x="2992238" y="2040444"/>
            <a:ext cx="488156" cy="276999"/>
            <a:chOff x="422386" y="3041360"/>
            <a:chExt cx="1125277" cy="490916"/>
          </a:xfrm>
        </p:grpSpPr>
        <p:sp>
          <p:nvSpPr>
            <p:cNvPr id="15" name="Rectangle 70"/>
            <p:cNvSpPr/>
            <p:nvPr/>
          </p:nvSpPr>
          <p:spPr>
            <a:xfrm>
              <a:off x="422386" y="3068792"/>
              <a:ext cx="996283" cy="451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 sz="240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22386" y="3041360"/>
              <a:ext cx="1125277" cy="490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ea typeface="宋体" panose="02010600030101010101" pitchFamily="2" charset="-122"/>
                  <a:sym typeface="Symbol" panose="05050102010706020507" pitchFamily="18" charset="2"/>
                </a:rPr>
                <a:t>Gen</a:t>
              </a:r>
              <a:endParaRPr lang="en-US" altLang="zh-CN" sz="12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77"/>
          <p:cNvGrpSpPr/>
          <p:nvPr/>
        </p:nvGrpSpPr>
        <p:grpSpPr bwMode="auto">
          <a:xfrm>
            <a:off x="3168450" y="1758266"/>
            <a:ext cx="2060972" cy="244078"/>
            <a:chOff x="1187624" y="2492896"/>
            <a:chExt cx="4752528" cy="432048"/>
          </a:xfrm>
        </p:grpSpPr>
        <p:cxnSp>
          <p:nvCxnSpPr>
            <p:cNvPr id="18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67"/>
            <p:cNvCxnSpPr/>
            <p:nvPr/>
          </p:nvCxnSpPr>
          <p:spPr>
            <a:xfrm>
              <a:off x="2554902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68"/>
            <p:cNvCxnSpPr/>
            <p:nvPr/>
          </p:nvCxnSpPr>
          <p:spPr>
            <a:xfrm>
              <a:off x="4213207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69"/>
            <p:cNvCxnSpPr/>
            <p:nvPr/>
          </p:nvCxnSpPr>
          <p:spPr>
            <a:xfrm>
              <a:off x="5940152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154163" y="1758266"/>
            <a:ext cx="23217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15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57" y="2388503"/>
            <a:ext cx="250031" cy="3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50"/>
          <p:cNvGrpSpPr/>
          <p:nvPr/>
        </p:nvGrpSpPr>
        <p:grpSpPr bwMode="auto">
          <a:xfrm>
            <a:off x="3730425" y="1909474"/>
            <a:ext cx="447675" cy="416337"/>
            <a:chOff x="2483768" y="2759728"/>
            <a:chExt cx="1031540" cy="738265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3131838" y="2924944"/>
              <a:ext cx="383470" cy="57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15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743522" y="1436797"/>
            <a:ext cx="1666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1500" baseline="-25000">
              <a:ea typeface="宋体" panose="02010600030101010101" pitchFamily="2" charset="-122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504331" y="1392743"/>
            <a:ext cx="1666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1500" baseline="-25000">
              <a:ea typeface="宋体" panose="02010600030101010101" pitchFamily="2" charset="-122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260378" y="1446322"/>
            <a:ext cx="1666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1500" baseline="-25000">
              <a:ea typeface="宋体" panose="02010600030101010101" pitchFamily="2" charset="-122"/>
            </a:endParaRPr>
          </a:p>
        </p:txBody>
      </p:sp>
      <p:grpSp>
        <p:nvGrpSpPr>
          <p:cNvPr id="32" name="Group 51"/>
          <p:cNvGrpSpPr/>
          <p:nvPr/>
        </p:nvGrpSpPr>
        <p:grpSpPr bwMode="auto">
          <a:xfrm>
            <a:off x="4438847" y="1909474"/>
            <a:ext cx="447675" cy="416337"/>
            <a:chOff x="2483768" y="2759728"/>
            <a:chExt cx="1031540" cy="738265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131838" y="2924944"/>
              <a:ext cx="383470" cy="57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15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Group 57"/>
          <p:cNvGrpSpPr/>
          <p:nvPr/>
        </p:nvGrpSpPr>
        <p:grpSpPr bwMode="auto">
          <a:xfrm>
            <a:off x="5187750" y="1909474"/>
            <a:ext cx="447675" cy="416337"/>
            <a:chOff x="2483768" y="2759728"/>
            <a:chExt cx="1031540" cy="738265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3131838" y="2924944"/>
              <a:ext cx="383470" cy="57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15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541550" y="1495876"/>
            <a:ext cx="4554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IV</a:t>
            </a:r>
            <a:r>
              <a:rPr lang="en-US" altLang="zh-CN" sz="15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15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40" name="Straight Arrow Connector 66"/>
          <p:cNvCxnSpPr/>
          <p:nvPr/>
        </p:nvCxnSpPr>
        <p:spPr>
          <a:xfrm>
            <a:off x="3002953" y="1554668"/>
            <a:ext cx="79890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73"/>
          <p:cNvCxnSpPr/>
          <p:nvPr/>
        </p:nvCxnSpPr>
        <p:spPr>
          <a:xfrm>
            <a:off x="2824360" y="1799937"/>
            <a:ext cx="5953" cy="6727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765503" y="2430339"/>
            <a:ext cx="506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5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15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2714182" y="2406526"/>
            <a:ext cx="42386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500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5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44" name="Straight Arrow Connector 95"/>
          <p:cNvCxnSpPr/>
          <p:nvPr/>
        </p:nvCxnSpPr>
        <p:spPr>
          <a:xfrm>
            <a:off x="3923857" y="2166020"/>
            <a:ext cx="0" cy="283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08"/>
          <p:cNvGrpSpPr/>
          <p:nvPr/>
        </p:nvGrpSpPr>
        <p:grpSpPr bwMode="auto">
          <a:xfrm>
            <a:off x="3886397" y="1554668"/>
            <a:ext cx="719138" cy="894160"/>
            <a:chOff x="2843808" y="2130951"/>
            <a:chExt cx="1656184" cy="1586083"/>
          </a:xfrm>
        </p:grpSpPr>
        <p:cxnSp>
          <p:nvCxnSpPr>
            <p:cNvPr id="46" name="Straight Arrow Connector 98"/>
            <p:cNvCxnSpPr/>
            <p:nvPr/>
          </p:nvCxnSpPr>
          <p:spPr>
            <a:xfrm>
              <a:off x="2843808" y="3717034"/>
              <a:ext cx="9350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101"/>
            <p:cNvCxnSpPr/>
            <p:nvPr/>
          </p:nvCxnSpPr>
          <p:spPr>
            <a:xfrm>
              <a:off x="3770613" y="2130951"/>
              <a:ext cx="8225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03"/>
            <p:cNvCxnSpPr/>
            <p:nvPr/>
          </p:nvCxnSpPr>
          <p:spPr>
            <a:xfrm>
              <a:off x="3778838" y="2130951"/>
              <a:ext cx="7211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4495357" y="2449389"/>
            <a:ext cx="37028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5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15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50" name="Straight Arrow Connector 112"/>
          <p:cNvCxnSpPr/>
          <p:nvPr/>
        </p:nvCxnSpPr>
        <p:spPr>
          <a:xfrm>
            <a:off x="4642994" y="2166020"/>
            <a:ext cx="0" cy="283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18"/>
          <p:cNvCxnSpPr/>
          <p:nvPr/>
        </p:nvCxnSpPr>
        <p:spPr>
          <a:xfrm>
            <a:off x="5385393" y="1677303"/>
            <a:ext cx="0" cy="2440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245451" y="2449389"/>
            <a:ext cx="45008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5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5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5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53" name="Straight Arrow Connector 120"/>
          <p:cNvCxnSpPr/>
          <p:nvPr/>
        </p:nvCxnSpPr>
        <p:spPr>
          <a:xfrm>
            <a:off x="5391897" y="2166020"/>
            <a:ext cx="0" cy="283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98" y="1475373"/>
            <a:ext cx="250031" cy="3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Arrow Connector 89"/>
          <p:cNvCxnSpPr/>
          <p:nvPr/>
        </p:nvCxnSpPr>
        <p:spPr>
          <a:xfrm>
            <a:off x="3910209" y="1284397"/>
            <a:ext cx="0" cy="216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92"/>
          <p:cNvCxnSpPr/>
          <p:nvPr/>
        </p:nvCxnSpPr>
        <p:spPr>
          <a:xfrm>
            <a:off x="3910209" y="1663016"/>
            <a:ext cx="0" cy="2155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00"/>
          <p:cNvCxnSpPr/>
          <p:nvPr/>
        </p:nvCxnSpPr>
        <p:spPr>
          <a:xfrm>
            <a:off x="4666256" y="1284397"/>
            <a:ext cx="0" cy="216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02"/>
          <p:cNvCxnSpPr/>
          <p:nvPr/>
        </p:nvCxnSpPr>
        <p:spPr>
          <a:xfrm>
            <a:off x="5368725" y="1284397"/>
            <a:ext cx="0" cy="216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06"/>
          <p:cNvCxnSpPr/>
          <p:nvPr/>
        </p:nvCxnSpPr>
        <p:spPr>
          <a:xfrm>
            <a:off x="4666256" y="1608247"/>
            <a:ext cx="0" cy="325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08"/>
          <p:cNvGrpSpPr/>
          <p:nvPr/>
        </p:nvGrpSpPr>
        <p:grpSpPr bwMode="auto">
          <a:xfrm>
            <a:off x="4612678" y="1554668"/>
            <a:ext cx="717947" cy="894160"/>
            <a:chOff x="2843808" y="2130951"/>
            <a:chExt cx="1656184" cy="1586083"/>
          </a:xfrm>
        </p:grpSpPr>
        <p:cxnSp>
          <p:nvCxnSpPr>
            <p:cNvPr id="61" name="Straight Arrow Connector 110"/>
            <p:cNvCxnSpPr/>
            <p:nvPr/>
          </p:nvCxnSpPr>
          <p:spPr>
            <a:xfrm>
              <a:off x="2843808" y="3717034"/>
              <a:ext cx="9365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13"/>
            <p:cNvCxnSpPr/>
            <p:nvPr/>
          </p:nvCxnSpPr>
          <p:spPr>
            <a:xfrm>
              <a:off x="3769403" y="2130951"/>
              <a:ext cx="10986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121"/>
            <p:cNvCxnSpPr/>
            <p:nvPr/>
          </p:nvCxnSpPr>
          <p:spPr>
            <a:xfrm>
              <a:off x="3780389" y="2130951"/>
              <a:ext cx="719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44"/>
          <p:cNvGrpSpPr/>
          <p:nvPr/>
        </p:nvGrpSpPr>
        <p:grpSpPr bwMode="auto">
          <a:xfrm>
            <a:off x="6998690" y="1014124"/>
            <a:ext cx="2203847" cy="323167"/>
            <a:chOff x="1979712" y="1677018"/>
            <a:chExt cx="5079616" cy="571078"/>
          </a:xfrm>
        </p:grpSpPr>
        <p:sp>
          <p:nvSpPr>
            <p:cNvPr id="65" name="Rectangle 125"/>
            <p:cNvSpPr/>
            <p:nvPr/>
          </p:nvSpPr>
          <p:spPr>
            <a:xfrm>
              <a:off x="1979712" y="1773801"/>
              <a:ext cx="5041196" cy="4313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" name="Straight Connector 126"/>
            <p:cNvCxnSpPr/>
            <p:nvPr/>
          </p:nvCxnSpPr>
          <p:spPr>
            <a:xfrm>
              <a:off x="3637242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27"/>
            <p:cNvCxnSpPr/>
            <p:nvPr/>
          </p:nvCxnSpPr>
          <p:spPr>
            <a:xfrm>
              <a:off x="5220677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2327436" y="1677018"/>
              <a:ext cx="997239" cy="57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 dirty="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1500" baseline="-25000" dirty="0"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lang="en-US" altLang="zh-CN" sz="1500" baseline="-25000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4127667" y="1677022"/>
              <a:ext cx="1064334" cy="57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1500" baseline="-25000"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lang="en-US" altLang="zh-CN" sz="15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7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1500" baseline="-25000"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  <a:endParaRPr lang="en-US" altLang="zh-CN" sz="1500" baseline="-25000">
                <a:solidFill>
                  <a:srgbClr val="0000FF"/>
                </a:solidFill>
                <a:latin typeface="Gigi" panose="04040504061007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" name="Group 77"/>
          <p:cNvGrpSpPr/>
          <p:nvPr/>
        </p:nvGrpSpPr>
        <p:grpSpPr bwMode="auto">
          <a:xfrm>
            <a:off x="6624834" y="1758266"/>
            <a:ext cx="2060972" cy="163115"/>
            <a:chOff x="1187624" y="2492896"/>
            <a:chExt cx="4752528" cy="288032"/>
          </a:xfrm>
        </p:grpSpPr>
        <p:cxnSp>
          <p:nvCxnSpPr>
            <p:cNvPr id="72" name="Straight Connector 137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38"/>
            <p:cNvCxnSpPr/>
            <p:nvPr/>
          </p:nvCxnSpPr>
          <p:spPr>
            <a:xfrm>
              <a:off x="2554903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139"/>
            <p:cNvCxnSpPr/>
            <p:nvPr/>
          </p:nvCxnSpPr>
          <p:spPr>
            <a:xfrm>
              <a:off x="4213209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40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 Box 7"/>
          <p:cNvSpPr txBox="1">
            <a:spLocks noChangeArrowheads="1"/>
          </p:cNvSpPr>
          <p:nvPr/>
        </p:nvSpPr>
        <p:spPr bwMode="auto">
          <a:xfrm>
            <a:off x="6610547" y="1771362"/>
            <a:ext cx="23217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15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86" name="Group 50"/>
          <p:cNvGrpSpPr/>
          <p:nvPr/>
        </p:nvGrpSpPr>
        <p:grpSpPr bwMode="auto">
          <a:xfrm>
            <a:off x="7186809" y="1909474"/>
            <a:ext cx="447675" cy="416337"/>
            <a:chOff x="2483768" y="2759728"/>
            <a:chExt cx="1031540" cy="738265"/>
          </a:xfrm>
        </p:grpSpPr>
        <p:pic>
          <p:nvPicPr>
            <p:cNvPr id="18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7"/>
            <p:cNvSpPr txBox="1">
              <a:spLocks noChangeArrowheads="1"/>
            </p:cNvSpPr>
            <p:nvPr/>
          </p:nvSpPr>
          <p:spPr bwMode="auto">
            <a:xfrm>
              <a:off x="3131838" y="2924944"/>
              <a:ext cx="383470" cy="57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15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9" name="Text Box 7"/>
          <p:cNvSpPr txBox="1">
            <a:spLocks noChangeArrowheads="1"/>
          </p:cNvSpPr>
          <p:nvPr/>
        </p:nvSpPr>
        <p:spPr bwMode="auto">
          <a:xfrm>
            <a:off x="7199906" y="1436797"/>
            <a:ext cx="1666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1500" baseline="-25000">
              <a:ea typeface="宋体" panose="02010600030101010101" pitchFamily="2" charset="-122"/>
            </a:endParaRPr>
          </a:p>
        </p:txBody>
      </p:sp>
      <p:sp>
        <p:nvSpPr>
          <p:cNvPr id="190" name="Text Box 7"/>
          <p:cNvSpPr txBox="1">
            <a:spLocks noChangeArrowheads="1"/>
          </p:cNvSpPr>
          <p:nvPr/>
        </p:nvSpPr>
        <p:spPr bwMode="auto">
          <a:xfrm>
            <a:off x="7960715" y="1392743"/>
            <a:ext cx="1666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1500" baseline="-25000">
              <a:ea typeface="宋体" panose="02010600030101010101" pitchFamily="2" charset="-122"/>
            </a:endParaRPr>
          </a:p>
        </p:txBody>
      </p:sp>
      <p:sp>
        <p:nvSpPr>
          <p:cNvPr id="191" name="Text Box 7"/>
          <p:cNvSpPr txBox="1">
            <a:spLocks noChangeArrowheads="1"/>
          </p:cNvSpPr>
          <p:nvPr/>
        </p:nvSpPr>
        <p:spPr bwMode="auto">
          <a:xfrm>
            <a:off x="8716762" y="1446322"/>
            <a:ext cx="1666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1500" baseline="-25000">
              <a:ea typeface="宋体" panose="02010600030101010101" pitchFamily="2" charset="-122"/>
            </a:endParaRPr>
          </a:p>
        </p:txBody>
      </p:sp>
      <p:grpSp>
        <p:nvGrpSpPr>
          <p:cNvPr id="192" name="Group 51"/>
          <p:cNvGrpSpPr/>
          <p:nvPr/>
        </p:nvGrpSpPr>
        <p:grpSpPr bwMode="auto">
          <a:xfrm>
            <a:off x="7895231" y="1909474"/>
            <a:ext cx="447675" cy="416337"/>
            <a:chOff x="2483768" y="2759728"/>
            <a:chExt cx="1031540" cy="738265"/>
          </a:xfrm>
        </p:grpSpPr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" name="Text Box 7"/>
            <p:cNvSpPr txBox="1">
              <a:spLocks noChangeArrowheads="1"/>
            </p:cNvSpPr>
            <p:nvPr/>
          </p:nvSpPr>
          <p:spPr bwMode="auto">
            <a:xfrm>
              <a:off x="3131838" y="2924944"/>
              <a:ext cx="383470" cy="57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15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5" name="Group 57"/>
          <p:cNvGrpSpPr/>
          <p:nvPr/>
        </p:nvGrpSpPr>
        <p:grpSpPr bwMode="auto">
          <a:xfrm>
            <a:off x="8644134" y="1909474"/>
            <a:ext cx="447675" cy="416337"/>
            <a:chOff x="2483768" y="2759728"/>
            <a:chExt cx="1031540" cy="738265"/>
          </a:xfrm>
        </p:grpSpPr>
        <p:pic>
          <p:nvPicPr>
            <p:cNvPr id="19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3131838" y="2924944"/>
              <a:ext cx="383470" cy="57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15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98" name="Text Box 7"/>
          <p:cNvSpPr txBox="1">
            <a:spLocks noChangeArrowheads="1"/>
          </p:cNvSpPr>
          <p:nvPr/>
        </p:nvSpPr>
        <p:spPr bwMode="auto">
          <a:xfrm>
            <a:off x="7221889" y="2430339"/>
            <a:ext cx="506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5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endParaRPr lang="en-US" altLang="zh-CN" sz="15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208" name="Straight Arrow Connector 161"/>
          <p:cNvCxnSpPr/>
          <p:nvPr/>
        </p:nvCxnSpPr>
        <p:spPr>
          <a:xfrm>
            <a:off x="7380241" y="2166020"/>
            <a:ext cx="0" cy="283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108"/>
          <p:cNvGrpSpPr/>
          <p:nvPr/>
        </p:nvGrpSpPr>
        <p:grpSpPr bwMode="auto">
          <a:xfrm>
            <a:off x="7342781" y="1554668"/>
            <a:ext cx="719138" cy="894160"/>
            <a:chOff x="2843808" y="2130951"/>
            <a:chExt cx="1656184" cy="1586083"/>
          </a:xfrm>
        </p:grpSpPr>
        <p:cxnSp>
          <p:nvCxnSpPr>
            <p:cNvPr id="214" name="Straight Arrow Connector 163"/>
            <p:cNvCxnSpPr/>
            <p:nvPr/>
          </p:nvCxnSpPr>
          <p:spPr>
            <a:xfrm>
              <a:off x="2843808" y="3717034"/>
              <a:ext cx="935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164"/>
            <p:cNvCxnSpPr/>
            <p:nvPr/>
          </p:nvCxnSpPr>
          <p:spPr>
            <a:xfrm>
              <a:off x="3770613" y="2130951"/>
              <a:ext cx="8227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165"/>
            <p:cNvCxnSpPr/>
            <p:nvPr/>
          </p:nvCxnSpPr>
          <p:spPr>
            <a:xfrm>
              <a:off x="3778840" y="2130951"/>
              <a:ext cx="721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 Box 7"/>
          <p:cNvSpPr txBox="1">
            <a:spLocks noChangeArrowheads="1"/>
          </p:cNvSpPr>
          <p:nvPr/>
        </p:nvSpPr>
        <p:spPr bwMode="auto">
          <a:xfrm>
            <a:off x="7951741" y="2449389"/>
            <a:ext cx="370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500" baseline="-2500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sz="15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233" name="Straight Arrow Connector 167"/>
          <p:cNvCxnSpPr/>
          <p:nvPr/>
        </p:nvCxnSpPr>
        <p:spPr>
          <a:xfrm>
            <a:off x="8099378" y="2166020"/>
            <a:ext cx="0" cy="283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68"/>
          <p:cNvCxnSpPr/>
          <p:nvPr/>
        </p:nvCxnSpPr>
        <p:spPr>
          <a:xfrm>
            <a:off x="8841778" y="1677303"/>
            <a:ext cx="0" cy="2440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 Box 7"/>
          <p:cNvSpPr txBox="1">
            <a:spLocks noChangeArrowheads="1"/>
          </p:cNvSpPr>
          <p:nvPr/>
        </p:nvSpPr>
        <p:spPr bwMode="auto">
          <a:xfrm>
            <a:off x="8701835" y="2449389"/>
            <a:ext cx="51680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5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15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5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236" name="Straight Arrow Connector 170"/>
          <p:cNvCxnSpPr/>
          <p:nvPr/>
        </p:nvCxnSpPr>
        <p:spPr>
          <a:xfrm>
            <a:off x="8848282" y="2166020"/>
            <a:ext cx="0" cy="283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172"/>
          <p:cNvCxnSpPr/>
          <p:nvPr/>
        </p:nvCxnSpPr>
        <p:spPr>
          <a:xfrm>
            <a:off x="7366593" y="1284397"/>
            <a:ext cx="0" cy="216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173"/>
          <p:cNvCxnSpPr/>
          <p:nvPr/>
        </p:nvCxnSpPr>
        <p:spPr>
          <a:xfrm>
            <a:off x="7366593" y="1663016"/>
            <a:ext cx="0" cy="2155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174"/>
          <p:cNvCxnSpPr/>
          <p:nvPr/>
        </p:nvCxnSpPr>
        <p:spPr>
          <a:xfrm>
            <a:off x="8122641" y="1284397"/>
            <a:ext cx="0" cy="216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175"/>
          <p:cNvCxnSpPr/>
          <p:nvPr/>
        </p:nvCxnSpPr>
        <p:spPr>
          <a:xfrm>
            <a:off x="8825109" y="1284397"/>
            <a:ext cx="0" cy="216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176"/>
          <p:cNvCxnSpPr/>
          <p:nvPr/>
        </p:nvCxnSpPr>
        <p:spPr>
          <a:xfrm>
            <a:off x="8122641" y="1608247"/>
            <a:ext cx="0" cy="325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177"/>
          <p:cNvGrpSpPr/>
          <p:nvPr/>
        </p:nvGrpSpPr>
        <p:grpSpPr bwMode="auto">
          <a:xfrm>
            <a:off x="8069063" y="1554668"/>
            <a:ext cx="717947" cy="894160"/>
            <a:chOff x="2843808" y="2130951"/>
            <a:chExt cx="1656184" cy="1586083"/>
          </a:xfrm>
        </p:grpSpPr>
        <p:cxnSp>
          <p:nvCxnSpPr>
            <p:cNvPr id="243" name="Straight Arrow Connector 178"/>
            <p:cNvCxnSpPr/>
            <p:nvPr/>
          </p:nvCxnSpPr>
          <p:spPr>
            <a:xfrm>
              <a:off x="2843808" y="3717034"/>
              <a:ext cx="9365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179"/>
            <p:cNvCxnSpPr/>
            <p:nvPr/>
          </p:nvCxnSpPr>
          <p:spPr>
            <a:xfrm>
              <a:off x="3769404" y="2130951"/>
              <a:ext cx="10986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180"/>
            <p:cNvCxnSpPr/>
            <p:nvPr/>
          </p:nvCxnSpPr>
          <p:spPr>
            <a:xfrm>
              <a:off x="3780390" y="2130951"/>
              <a:ext cx="7196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135"/>
          <p:cNvGrpSpPr/>
          <p:nvPr/>
        </p:nvGrpSpPr>
        <p:grpSpPr bwMode="auto">
          <a:xfrm>
            <a:off x="5359200" y="1554668"/>
            <a:ext cx="1899047" cy="864394"/>
            <a:chOff x="3911221" y="1844824"/>
            <a:chExt cx="2532987" cy="1152128"/>
          </a:xfrm>
        </p:grpSpPr>
        <p:cxnSp>
          <p:nvCxnSpPr>
            <p:cNvPr id="247" name="Straight Connector 115"/>
            <p:cNvCxnSpPr/>
            <p:nvPr/>
          </p:nvCxnSpPr>
          <p:spPr>
            <a:xfrm>
              <a:off x="3911221" y="2996952"/>
              <a:ext cx="10211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117"/>
            <p:cNvCxnSpPr/>
            <p:nvPr/>
          </p:nvCxnSpPr>
          <p:spPr>
            <a:xfrm>
              <a:off x="4932356" y="1844824"/>
              <a:ext cx="151185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123"/>
            <p:cNvCxnSpPr/>
            <p:nvPr/>
          </p:nvCxnSpPr>
          <p:spPr>
            <a:xfrm>
              <a:off x="4932356" y="1844824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3766" y="3555151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014" y="3879310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" name="Text Box 7"/>
          <p:cNvSpPr txBox="1">
            <a:spLocks noChangeArrowheads="1"/>
          </p:cNvSpPr>
          <p:nvPr/>
        </p:nvSpPr>
        <p:spPr bwMode="auto">
          <a:xfrm>
            <a:off x="1858772" y="4751973"/>
            <a:ext cx="151216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sym typeface="Symbol" panose="05050102010706020507"/>
              </a:rPr>
              <a:t>I can break 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Text Box 7"/>
          <p:cNvSpPr txBox="1">
            <a:spLocks noChangeArrowheads="1"/>
          </p:cNvSpPr>
          <p:nvPr/>
        </p:nvSpPr>
        <p:spPr bwMode="auto">
          <a:xfrm>
            <a:off x="7579270" y="4607957"/>
            <a:ext cx="166083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sym typeface="Symbol" panose="05050102010706020507"/>
              </a:rPr>
              <a:t>Let me verify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cxnSp>
        <p:nvCxnSpPr>
          <p:cNvPr id="254" name="Straight Connector 49"/>
          <p:cNvCxnSpPr/>
          <p:nvPr/>
        </p:nvCxnSpPr>
        <p:spPr>
          <a:xfrm flipH="1" flipV="1">
            <a:off x="9059572" y="4403215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 Box 7"/>
          <p:cNvSpPr txBox="1">
            <a:spLocks noChangeArrowheads="1"/>
          </p:cNvSpPr>
          <p:nvPr/>
        </p:nvSpPr>
        <p:spPr bwMode="auto">
          <a:xfrm rot="18882211">
            <a:off x="9226035" y="4261089"/>
            <a:ext cx="38326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56" name="Text Box 7"/>
          <p:cNvSpPr txBox="1">
            <a:spLocks noChangeArrowheads="1"/>
          </p:cNvSpPr>
          <p:nvPr/>
        </p:nvSpPr>
        <p:spPr bwMode="auto">
          <a:xfrm>
            <a:off x="1714756" y="3434343"/>
            <a:ext cx="187220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/>
              </a:rPr>
              <a:t>PPT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/>
              </a:rPr>
              <a:t>Adversary </a:t>
            </a:r>
            <a:r>
              <a:rPr lang="en-US" altLang="zh-CN" sz="1800" dirty="0">
                <a:latin typeface="Brush Script MT" panose="03060802040406070304" pitchFamily="66" charset="0"/>
                <a:cs typeface="Brush Script MT" panose="03060802040406070304" pitchFamily="66" charset="0"/>
                <a:sym typeface="Symbol" panose="05050102010706020507"/>
              </a:rPr>
              <a:t>A</a:t>
            </a:r>
            <a:endParaRPr lang="en-US" altLang="zh-CN" sz="1800" dirty="0">
              <a:solidFill>
                <a:srgbClr val="0000FF"/>
              </a:solidFill>
              <a:latin typeface="Brush Script MT" panose="03060802040406070304" pitchFamily="66" charset="0"/>
              <a:cs typeface="Brush Script MT" panose="03060802040406070304" pitchFamily="66" charset="0"/>
            </a:endParaRPr>
          </a:p>
        </p:txBody>
      </p:sp>
      <p:cxnSp>
        <p:nvCxnSpPr>
          <p:cNvPr id="257" name="Straight Connector 44"/>
          <p:cNvCxnSpPr/>
          <p:nvPr/>
        </p:nvCxnSpPr>
        <p:spPr>
          <a:xfrm>
            <a:off x="3881965" y="3895426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61805" y="2550795"/>
            <a:ext cx="51879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9" name="Group 59"/>
          <p:cNvGrpSpPr/>
          <p:nvPr/>
        </p:nvGrpSpPr>
        <p:grpSpPr>
          <a:xfrm>
            <a:off x="8465902" y="2914898"/>
            <a:ext cx="1206246" cy="511638"/>
            <a:chOff x="7267392" y="1487149"/>
            <a:chExt cx="1359768" cy="933739"/>
          </a:xfrm>
        </p:grpSpPr>
        <p:cxnSp>
          <p:nvCxnSpPr>
            <p:cNvPr id="260" name="Straight Connector 5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</a:rPr>
                <a:t>b 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sym typeface="Symbol" panose="05050102010706020507"/>
                </a:rPr>
                <a:t> {0, 1}</a:t>
              </a:r>
              <a:endParaRPr lang="en-US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62" name="Straight Connector 60"/>
          <p:cNvCxnSpPr/>
          <p:nvPr/>
        </p:nvCxnSpPr>
        <p:spPr>
          <a:xfrm>
            <a:off x="3947004" y="4343814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 Box 7"/>
              <p:cNvSpPr txBox="1">
                <a:spLocks noChangeArrowheads="1"/>
              </p:cNvSpPr>
              <p:nvPr/>
            </p:nvSpPr>
            <p:spPr bwMode="auto">
              <a:xfrm>
                <a:off x="4708028" y="3932941"/>
                <a:ext cx="2126333" cy="3887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</m:oMath>
                </a14:m>
                <a:r>
                  <a:rPr lang="en-US">
                    <a:latin typeface="Calibri" panose="020F0502020204030204" pitchFamily="34" charset="0"/>
                    <a:sym typeface="Symbol" panose="05050102010706020507"/>
                  </a:rPr>
                  <a:t>)</a:t>
                </a:r>
                <a:endParaRPr lang="en-US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8028" y="3932941"/>
                <a:ext cx="2126333" cy="388761"/>
              </a:xfrm>
              <a:prstGeom prst="rect">
                <a:avLst/>
              </a:prstGeom>
              <a:blipFill rotWithShape="1">
                <a:blip r:embed="rId6"/>
                <a:stretch>
                  <a:fillRect l="-6" t="-99" r="23" b="13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4" name="Group 71"/>
          <p:cNvGrpSpPr/>
          <p:nvPr/>
        </p:nvGrpSpPr>
        <p:grpSpPr>
          <a:xfrm>
            <a:off x="3802988" y="4568759"/>
            <a:ext cx="3590916" cy="408530"/>
            <a:chOff x="2285358" y="1772816"/>
            <a:chExt cx="3590916" cy="408530"/>
          </a:xfrm>
        </p:grpSpPr>
        <p:cxnSp>
          <p:nvCxnSpPr>
            <p:cNvPr id="265" name="Straight Arrow Connector 74"/>
            <p:cNvCxnSpPr/>
            <p:nvPr/>
          </p:nvCxnSpPr>
          <p:spPr>
            <a:xfrm>
              <a:off x="5292080" y="1981291"/>
              <a:ext cx="584194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72"/>
            <p:cNvGrpSpPr/>
            <p:nvPr/>
          </p:nvGrpSpPr>
          <p:grpSpPr>
            <a:xfrm>
              <a:off x="2873314" y="1772816"/>
              <a:ext cx="2418766" cy="408530"/>
              <a:chOff x="2665097" y="1772816"/>
              <a:chExt cx="2418766" cy="408530"/>
            </a:xfrm>
          </p:grpSpPr>
          <p:sp>
            <p:nvSpPr>
              <p:cNvPr id="267" name="Rectangle 76"/>
              <p:cNvSpPr/>
              <p:nvPr/>
            </p:nvSpPr>
            <p:spPr>
              <a:xfrm>
                <a:off x="2665097" y="1772816"/>
                <a:ext cx="241876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268" name="Text Box 7"/>
              <p:cNvSpPr txBox="1">
                <a:spLocks noChangeArrowheads="1"/>
              </p:cNvSpPr>
              <p:nvPr/>
            </p:nvSpPr>
            <p:spPr bwMode="auto">
              <a:xfrm>
                <a:off x="2665097" y="1812014"/>
                <a:ext cx="2418765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sym typeface="Symbol" panose="05050102010706020507"/>
                  </a:rPr>
                  <a:t>Post-challenge Training </a:t>
                </a:r>
                <a:endParaRPr lang="en-US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69" name="Straight Arrow Connector 75"/>
            <p:cNvCxnSpPr/>
            <p:nvPr/>
          </p:nvCxnSpPr>
          <p:spPr>
            <a:xfrm flipV="1">
              <a:off x="2285358" y="1988840"/>
              <a:ext cx="558450" cy="3774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0" name="Straight Connector 81"/>
          <p:cNvCxnSpPr/>
          <p:nvPr/>
        </p:nvCxnSpPr>
        <p:spPr>
          <a:xfrm>
            <a:off x="4017851" y="5346994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 Box 7"/>
              <p:cNvSpPr txBox="1">
                <a:spLocks noChangeArrowheads="1"/>
              </p:cNvSpPr>
              <p:nvPr/>
            </p:nvSpPr>
            <p:spPr bwMode="auto">
              <a:xfrm>
                <a:off x="4384713" y="4979354"/>
                <a:ext cx="2518811" cy="3817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713" y="4979354"/>
                <a:ext cx="2518811" cy="381708"/>
              </a:xfrm>
              <a:prstGeom prst="rect">
                <a:avLst/>
              </a:prstGeom>
              <a:blipFill rotWithShape="1">
                <a:blip r:embed="rId7"/>
                <a:stretch>
                  <a:fillRect l="-2" t="-84" r="17" b="10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2" name="组合 271"/>
          <p:cNvGrpSpPr/>
          <p:nvPr/>
        </p:nvGrpSpPr>
        <p:grpSpPr>
          <a:xfrm>
            <a:off x="1509008" y="2743528"/>
            <a:ext cx="2255609" cy="690060"/>
            <a:chOff x="1515358" y="2419678"/>
            <a:chExt cx="2255609" cy="690060"/>
          </a:xfrm>
        </p:grpSpPr>
        <p:sp>
          <p:nvSpPr>
            <p:cNvPr id="273" name="Rectangle 11"/>
            <p:cNvSpPr/>
            <p:nvPr/>
          </p:nvSpPr>
          <p:spPr>
            <a:xfrm>
              <a:off x="1515358" y="2447800"/>
              <a:ext cx="2231695" cy="66193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endPara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文本框 273"/>
                <p:cNvSpPr txBox="1"/>
                <p:nvPr/>
              </p:nvSpPr>
              <p:spPr>
                <a:xfrm>
                  <a:off x="1539272" y="2419678"/>
                  <a:ext cx="2231695" cy="658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altLang="zh-CN" b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74" name="文本框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272" y="2419678"/>
                  <a:ext cx="2231695" cy="65838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5" name="Text Box 7"/>
          <p:cNvSpPr txBox="1">
            <a:spLocks noChangeArrowheads="1"/>
          </p:cNvSpPr>
          <p:nvPr/>
        </p:nvSpPr>
        <p:spPr bwMode="auto">
          <a:xfrm>
            <a:off x="6086671" y="1207770"/>
            <a:ext cx="8313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500" baseline="-2500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500">
                <a:ea typeface="宋体" panose="02010600030101010101" pitchFamily="2" charset="-122"/>
                <a:sym typeface="Symbol" panose="05050102010706020507" pitchFamily="18" charset="2"/>
              </a:rPr>
              <a:t> = IV</a:t>
            </a:r>
            <a:r>
              <a:rPr lang="en-US" altLang="zh-CN" sz="15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15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文本框 275"/>
              <p:cNvSpPr txBox="1"/>
              <p:nvPr/>
            </p:nvSpPr>
            <p:spPr>
              <a:xfrm>
                <a:off x="5145026" y="3490139"/>
                <a:ext cx="1108364" cy="37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6" name="文本框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026" y="3490139"/>
                <a:ext cx="1108364" cy="374205"/>
              </a:xfrm>
              <a:prstGeom prst="rect">
                <a:avLst/>
              </a:prstGeom>
              <a:blipFill rotWithShape="1">
                <a:blip r:embed="rId9"/>
                <a:stretch>
                  <a:fillRect l="-23" t="-48" r="49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Rectangle 11"/>
              <p:cNvSpPr/>
              <p:nvPr/>
            </p:nvSpPr>
            <p:spPr>
              <a:xfrm>
                <a:off x="9269863" y="3329863"/>
                <a:ext cx="2389361" cy="104099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⊕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⊕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863" y="3329863"/>
                <a:ext cx="2389361" cy="1040991"/>
              </a:xfrm>
              <a:prstGeom prst="rect">
                <a:avLst/>
              </a:prstGeom>
              <a:blipFill rotWithShape="1">
                <a:blip r:embed="rId10"/>
                <a:stretch>
                  <a:fillRect l="-617" t="-1396" r="-585" b="-13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/>
              <p:cNvSpPr txBox="1"/>
              <p:nvPr/>
            </p:nvSpPr>
            <p:spPr>
              <a:xfrm>
                <a:off x="485415" y="5983330"/>
                <a:ext cx="7876379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:r>
                  <a:rPr lang="en-US" altLang="zh-CN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 = 0 </a:t>
                </a: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,otherwise </a:t>
                </a:r>
                <a:r>
                  <a:rPr lang="en-US" altLang="zh-CN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 = 1</a:t>
                </a:r>
                <a:endParaRPr lang="zh-CN" altLang="en-US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5" y="5983330"/>
                <a:ext cx="7876379" cy="399853"/>
              </a:xfrm>
              <a:prstGeom prst="rect">
                <a:avLst/>
              </a:prstGeom>
              <a:blipFill rotWithShape="1">
                <a:blip r:embed="rId11"/>
                <a:stretch>
                  <a:fillRect l="-3" t="-90" r="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11"/>
              <p:cNvSpPr/>
              <p:nvPr/>
            </p:nvSpPr>
            <p:spPr>
              <a:xfrm>
                <a:off x="8242339" y="5173534"/>
                <a:ext cx="2389361" cy="404983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⊕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9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339" y="5173534"/>
                <a:ext cx="2389361" cy="404983"/>
              </a:xfrm>
              <a:prstGeom prst="rect">
                <a:avLst/>
              </a:prstGeom>
              <a:blipFill rotWithShape="1">
                <a:blip r:embed="rId12"/>
                <a:stretch>
                  <a:fillRect l="-613" t="-3653" r="-589" b="-343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Straight Connector 81"/>
          <p:cNvCxnSpPr/>
          <p:nvPr/>
        </p:nvCxnSpPr>
        <p:spPr>
          <a:xfrm>
            <a:off x="4010708" y="5776343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 Box 7"/>
              <p:cNvSpPr txBox="1">
                <a:spLocks noChangeArrowheads="1"/>
              </p:cNvSpPr>
              <p:nvPr/>
            </p:nvSpPr>
            <p:spPr bwMode="auto">
              <a:xfrm>
                <a:off x="4377570" y="5408703"/>
                <a:ext cx="2518811" cy="3817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7570" y="5408703"/>
                <a:ext cx="2518811" cy="381708"/>
              </a:xfrm>
              <a:prstGeom prst="rect">
                <a:avLst/>
              </a:prstGeom>
              <a:blipFill rotWithShape="1">
                <a:blip r:embed="rId13"/>
                <a:stretch>
                  <a:fillRect l="-20" t="-107" r="11" b="12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文本框 281"/>
          <p:cNvSpPr txBox="1"/>
          <p:nvPr/>
        </p:nvSpPr>
        <p:spPr>
          <a:xfrm>
            <a:off x="3998266" y="5406637"/>
            <a:ext cx="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sym typeface="Symbol" panose="05050102010706020507"/>
              </a:rPr>
              <a:t>or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本框 282"/>
              <p:cNvSpPr txBox="1"/>
              <p:nvPr/>
            </p:nvSpPr>
            <p:spPr>
              <a:xfrm>
                <a:off x="238562" y="6405757"/>
                <a:ext cx="7876379" cy="399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>
                    <a:latin typeface="Calibri" panose="020F0502020204030204" pitchFamily="34" charset="0"/>
                    <a:cs typeface="Calibri" panose="020F0502020204030204" pitchFamily="34" charset="0"/>
                  </a:rPr>
                  <a:t>or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:r>
                  <a:rPr lang="en-US" altLang="zh-CN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 = 1 </a:t>
                </a: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,otherwise </a:t>
                </a:r>
                <a:r>
                  <a:rPr lang="en-US" altLang="zh-CN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 = 0</a:t>
                </a:r>
                <a:endParaRPr lang="zh-CN" altLang="en-US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3" name="文本框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62" y="6405757"/>
                <a:ext cx="7876379" cy="399405"/>
              </a:xfrm>
              <a:prstGeom prst="rect">
                <a:avLst/>
              </a:prstGeom>
              <a:blipFill rotWithShape="1">
                <a:blip r:embed="rId14"/>
                <a:stretch>
                  <a:fillRect l="-6" t="-128" r="4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椭圆 283"/>
          <p:cNvSpPr/>
          <p:nvPr/>
        </p:nvSpPr>
        <p:spPr>
          <a:xfrm>
            <a:off x="6297007" y="3993109"/>
            <a:ext cx="356246" cy="33377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5" name="连接符: 曲线 10"/>
          <p:cNvCxnSpPr>
            <a:endCxn id="286" idx="6"/>
          </p:cNvCxnSpPr>
          <p:nvPr/>
        </p:nvCxnSpPr>
        <p:spPr>
          <a:xfrm rot="16200000" flipH="1">
            <a:off x="6196515" y="4640858"/>
            <a:ext cx="998798" cy="76378"/>
          </a:xfrm>
          <a:prstGeom prst="curvedConnector4">
            <a:avLst>
              <a:gd name="adj1" fmla="val 1419"/>
              <a:gd name="adj2" fmla="val 39930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6377857" y="5011561"/>
            <a:ext cx="356246" cy="33377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文本框 286"/>
          <p:cNvSpPr txBox="1"/>
          <p:nvPr/>
        </p:nvSpPr>
        <p:spPr>
          <a:xfrm>
            <a:off x="9939565" y="5762132"/>
            <a:ext cx="4727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IV</a:t>
            </a:r>
            <a:r>
              <a:rPr kumimoji="0" lang="en-US" altLang="zh-CN" sz="15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直接箭头连接符 287"/>
          <p:cNvCxnSpPr/>
          <p:nvPr/>
        </p:nvCxnSpPr>
        <p:spPr>
          <a:xfrm>
            <a:off x="10141893" y="5519627"/>
            <a:ext cx="0" cy="24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  <p:bldP spid="2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2.3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密码反馈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(CFB)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模式或</a:t>
            </a:r>
            <a:r>
              <a:rPr lang="en-US" altLang="zh-CN" sz="2400" dirty="0">
                <a:latin typeface="+mj-ea"/>
                <a:ea typeface="+mj-ea"/>
              </a:rPr>
              <a:t>OFB</a:t>
            </a:r>
            <a:r>
              <a:rPr lang="zh-CN" altLang="en-US" sz="2400" dirty="0">
                <a:latin typeface="+mj-ea"/>
                <a:ea typeface="+mj-ea"/>
              </a:rPr>
              <a:t>模式可将</a:t>
            </a:r>
            <a:r>
              <a:rPr lang="en-US" altLang="zh-CN" sz="2400" dirty="0">
                <a:latin typeface="+mj-ea"/>
                <a:ea typeface="+mj-ea"/>
              </a:rPr>
              <a:t>DES</a:t>
            </a:r>
            <a:r>
              <a:rPr lang="zh-CN" altLang="en-US" sz="2400" dirty="0">
                <a:latin typeface="+mj-ea"/>
                <a:ea typeface="+mj-ea"/>
              </a:rPr>
              <a:t>转换为流密码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67175" y="2043599"/>
            <a:ext cx="618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4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Encryption in cipher feedback (CFB) mode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63" y="2557949"/>
            <a:ext cx="82819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2" name="文本框 201"/>
          <p:cNvSpPr txBox="1"/>
          <p:nvPr/>
        </p:nvSpPr>
        <p:spPr>
          <a:xfrm>
            <a:off x="214893" y="1635253"/>
            <a:ext cx="3617270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加密：输入是64比特移位寄存器，其初值为某个初始向量IV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解密：将收到的密文单元与加密函数的输出进行异或</a:t>
            </a:r>
            <a:endParaRPr lang="zh-CN" altLang="en-US" sz="2400" dirty="0">
              <a:latin typeface="+mj-ea"/>
              <a:ea typeface="+mj-ea"/>
            </a:endParaRPr>
          </a:p>
          <a:p>
            <a:pPr marL="0" lvl="1" indent="-342900">
              <a:lnSpc>
                <a:spcPct val="125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ym typeface="+mn-ea"/>
              </a:rPr>
              <a:t>CFB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CBC</a:t>
            </a:r>
            <a:r>
              <a:rPr lang="zh-CN" altLang="en-US" sz="2400" dirty="0">
                <a:sym typeface="+mn-ea"/>
              </a:rPr>
              <a:t>的区别是反馈的密文不是直接与明文相加，而是反馈至密钥产生器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7" name="Picture 1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30" y="1399603"/>
            <a:ext cx="722153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2.3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密码反馈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(CFB)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893" y="920074"/>
            <a:ext cx="1176221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的优点</a:t>
            </a:r>
            <a:endParaRPr lang="zh-CN" altLang="en-US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适于用户数据格式的需要。</a:t>
            </a:r>
            <a:endParaRPr lang="zh-CN" altLang="en-US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能隐蔽明文数据图样，也能检测出对手对于密文的篡改。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的缺点</a:t>
            </a:r>
            <a:endParaRPr lang="zh-CN" altLang="en-US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对信道错误较敏感，且会造成错误传播。</a:t>
            </a:r>
            <a:endParaRPr lang="zh-CN" altLang="en-US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也需要一个初始矢量，并要和密钥同时进行更换。</a:t>
            </a:r>
            <a:endParaRPr lang="zh-CN" altLang="en-US" sz="2400" dirty="0">
              <a:latin typeface="+mj-ea"/>
              <a:ea typeface="+mj-ea"/>
            </a:endParaRPr>
          </a:p>
          <a:p>
            <a:pPr marL="800100" lvl="1" indent="-342900" algn="l">
              <a:lnSpc>
                <a:spcPct val="125000"/>
              </a:lnSpc>
              <a:buClr>
                <a:srgbClr val="0000FF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  <a:sym typeface="+mn-ea"/>
              </a:rPr>
              <a:t>无法同时并行处理多个明文分组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(OFB)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模式或</a:t>
            </a:r>
            <a:r>
              <a:rPr lang="en-US" altLang="zh-CN" sz="2400" dirty="0">
                <a:latin typeface="+mj-ea"/>
                <a:ea typeface="+mj-ea"/>
              </a:rPr>
              <a:t>OFB</a:t>
            </a:r>
            <a:r>
              <a:rPr lang="zh-CN" altLang="en-US" sz="2400" dirty="0">
                <a:latin typeface="+mj-ea"/>
                <a:ea typeface="+mj-ea"/>
              </a:rPr>
              <a:t>模式可将</a:t>
            </a:r>
            <a:r>
              <a:rPr lang="en-US" altLang="zh-CN" sz="2400" dirty="0">
                <a:latin typeface="+mj-ea"/>
                <a:ea typeface="+mj-ea"/>
              </a:rPr>
              <a:t>DES</a:t>
            </a:r>
            <a:r>
              <a:rPr lang="zh-CN" altLang="en-US" sz="2400" dirty="0">
                <a:latin typeface="+mj-ea"/>
                <a:ea typeface="+mj-ea"/>
              </a:rPr>
              <a:t>转换为流密码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14893" y="1635253"/>
            <a:ext cx="3538960" cy="3743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加密：将分组密码算法作为一个密钥流产生器，其输出的</a:t>
            </a:r>
            <a:r>
              <a:rPr lang="en-US" altLang="zh-CN" sz="2400" dirty="0">
                <a:latin typeface="+mj-ea"/>
                <a:ea typeface="+mj-ea"/>
              </a:rPr>
              <a:t>k-bit</a:t>
            </a:r>
            <a:r>
              <a:rPr lang="zh-CN" altLang="en-US" sz="2400" dirty="0">
                <a:latin typeface="+mj-ea"/>
                <a:ea typeface="+mj-ea"/>
              </a:rPr>
              <a:t>密钥直接反馈至分组密码的输入端，同时这</a:t>
            </a:r>
            <a:r>
              <a:rPr lang="en-US" altLang="zh-CN" sz="2400" dirty="0">
                <a:latin typeface="+mj-ea"/>
                <a:ea typeface="+mj-ea"/>
              </a:rPr>
              <a:t>k-bit</a:t>
            </a:r>
            <a:r>
              <a:rPr lang="zh-CN" altLang="en-US" sz="2400" dirty="0">
                <a:latin typeface="+mj-ea"/>
                <a:ea typeface="+mj-ea"/>
              </a:rPr>
              <a:t>密钥和输入的</a:t>
            </a:r>
            <a:r>
              <a:rPr lang="en-US" altLang="zh-CN" sz="2400" dirty="0">
                <a:latin typeface="+mj-ea"/>
                <a:ea typeface="+mj-ea"/>
              </a:rPr>
              <a:t>k-bit</a:t>
            </a:r>
            <a:r>
              <a:rPr lang="zh-CN" altLang="en-US" sz="2400" dirty="0">
                <a:latin typeface="+mj-ea"/>
                <a:ea typeface="+mj-ea"/>
              </a:rPr>
              <a:t>明文段进行对应位模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相加。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16475" y="1806575"/>
            <a:ext cx="621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6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Encryption in output feedback (OFB) mode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87587"/>
            <a:ext cx="8534400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(OFB)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893" y="920074"/>
            <a:ext cx="11762213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克服了</a:t>
            </a:r>
            <a:r>
              <a:rPr lang="en-US" altLang="zh-CN" sz="2400" dirty="0">
                <a:latin typeface="+mj-ea"/>
                <a:ea typeface="+mj-ea"/>
              </a:rPr>
              <a:t>CBC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的错误传播所带来的问题。       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对于密文被篡改难以进行检测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不具有自同步能力，要求系统要保持严格的同步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(Counter)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CTR</a:t>
            </a:r>
            <a:r>
              <a:rPr lang="zh-CN" altLang="en-US" sz="2400" dirty="0">
                <a:latin typeface="+mj-ea"/>
                <a:ea typeface="+mj-ea"/>
              </a:rPr>
              <a:t>模式被广泛用于</a:t>
            </a:r>
            <a:r>
              <a:rPr lang="en-US" altLang="zh-CN" sz="2400" dirty="0">
                <a:latin typeface="+mj-ea"/>
                <a:ea typeface="+mj-ea"/>
              </a:rPr>
              <a:t>ATM</a:t>
            </a:r>
            <a:r>
              <a:rPr lang="zh-CN" altLang="en-US" sz="2400" dirty="0">
                <a:latin typeface="+mj-ea"/>
                <a:ea typeface="+mj-ea"/>
              </a:rPr>
              <a:t>网络安全和</a:t>
            </a:r>
            <a:r>
              <a:rPr lang="en-US" altLang="zh-CN" sz="2400" dirty="0" err="1">
                <a:latin typeface="+mj-ea"/>
                <a:ea typeface="+mj-ea"/>
              </a:rPr>
              <a:t>IPSec</a:t>
            </a:r>
            <a:r>
              <a:rPr lang="zh-CN" altLang="en-US" sz="2400" dirty="0">
                <a:latin typeface="+mj-ea"/>
                <a:ea typeface="+mj-ea"/>
              </a:rPr>
              <a:t>应用中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00600" y="2053339"/>
            <a:ext cx="532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8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Encryption in counter (CTR) mode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2550226"/>
            <a:ext cx="8778875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为什么需要工作模式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92460" y="2573259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工作模式分类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301642" y="3827817"/>
            <a:ext cx="6305491" cy="1042733"/>
            <a:chOff x="4300847" y="1331253"/>
            <a:chExt cx="6305491" cy="1042733"/>
          </a:xfrm>
        </p:grpSpPr>
        <p:sp>
          <p:nvSpPr>
            <p:cNvPr id="66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6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3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345098" y="1555631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填充问题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(Counter)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893" y="920074"/>
            <a:ext cx="11762213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硬件效率：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CTR </a:t>
            </a:r>
            <a:r>
              <a:rPr lang="zh-CN" altLang="en-US" sz="2400" dirty="0">
                <a:sym typeface="+mn-ea"/>
              </a:rPr>
              <a:t>模式能够</a:t>
            </a:r>
            <a:r>
              <a:rPr lang="zh-CN" altLang="en-US" sz="2400" b="1" dirty="0">
                <a:solidFill>
                  <a:srgbClr val="0000FF"/>
                </a:solidFill>
                <a:sym typeface="+mn-ea"/>
              </a:rPr>
              <a:t>并行</a:t>
            </a:r>
            <a:r>
              <a:rPr lang="zh-CN" altLang="en-US" sz="2400" dirty="0">
                <a:sym typeface="+mn-ea"/>
              </a:rPr>
              <a:t>处理多个明文（或密文）分组的加密（或解密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软件效率：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因为在 </a:t>
            </a:r>
            <a:r>
              <a:rPr lang="en-US" altLang="zh-CN" sz="2400" dirty="0">
                <a:sym typeface="+mn-ea"/>
              </a:rPr>
              <a:t>CTR </a:t>
            </a:r>
            <a:r>
              <a:rPr lang="zh-CN" altLang="en-US" sz="2400" dirty="0">
                <a:sym typeface="+mn-ea"/>
              </a:rPr>
              <a:t>模式中能够进行并行计算，所以能充分利用支持并行功能的各类处理器，如流水线、每个时钟周期分派多个指令、大量寄存器和</a:t>
            </a:r>
            <a:r>
              <a:rPr lang="en-US" altLang="zh-CN" sz="2400" dirty="0">
                <a:sym typeface="+mn-ea"/>
              </a:rPr>
              <a:t>SIMD</a:t>
            </a:r>
            <a:r>
              <a:rPr lang="zh-CN" altLang="en-US" sz="2400" dirty="0">
                <a:sym typeface="+mn-ea"/>
              </a:rPr>
              <a:t>指令等。</a:t>
            </a:r>
            <a:endParaRPr lang="zh-CN" altLang="en-US" sz="2400" dirty="0"/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预处理：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基本加密算法的执行并不依赖于明文或密文的输入。因此，内存足够且能保证安全时，可以首先采用预处理来准备加密盒的输出，并将输入送入</a:t>
            </a:r>
            <a:r>
              <a:rPr lang="en-US" altLang="zh-CN" sz="2400" dirty="0">
                <a:sym typeface="+mn-ea"/>
              </a:rPr>
              <a:t>XOR</a:t>
            </a:r>
            <a:r>
              <a:rPr lang="zh-CN" altLang="en-US" sz="2400" dirty="0">
                <a:sym typeface="+mn-ea"/>
              </a:rPr>
              <a:t>函数。</a:t>
            </a:r>
            <a:endParaRPr lang="zh-CN" altLang="en-US" sz="2400" dirty="0"/>
          </a:p>
          <a:p>
            <a:pPr lvl="1"/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(Counter)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893" y="920074"/>
            <a:ext cx="11762213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随机访问：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明文或密文的第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个分组能以随机访问的方式处理。</a:t>
            </a:r>
            <a:endParaRPr lang="zh-CN" altLang="en-US" sz="2400" dirty="0"/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简单性：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ECB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CBC</a:t>
            </a:r>
            <a:r>
              <a:rPr lang="zh-CN" altLang="en-US" sz="2400" dirty="0">
                <a:sym typeface="+mn-ea"/>
              </a:rPr>
              <a:t>模式不同，</a:t>
            </a:r>
            <a:r>
              <a:rPr lang="en-US" altLang="zh-CN" sz="2400" dirty="0">
                <a:sym typeface="+mn-ea"/>
              </a:rPr>
              <a:t>CTR </a:t>
            </a:r>
            <a:r>
              <a:rPr lang="zh-CN" altLang="en-US" sz="2400" dirty="0">
                <a:sym typeface="+mn-ea"/>
              </a:rPr>
              <a:t>模式只要求实现加密算法，而不要求实现解密算法。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无填充：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由于</a:t>
            </a:r>
            <a:r>
              <a:rPr lang="en-US" altLang="zh-CN" sz="2400" dirty="0">
                <a:sym typeface="+mn-ea"/>
              </a:rPr>
              <a:t>CTR</a:t>
            </a:r>
            <a:r>
              <a:rPr lang="zh-CN" altLang="en-US" sz="2400" dirty="0">
                <a:sym typeface="+mn-ea"/>
              </a:rPr>
              <a:t>模式的结构，不需要对明文进行补充。当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最后一个明文分组不是完整的分组时（如长度为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u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位不完整的分组），它的最高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u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位用来进行异或运算，其余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b-u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位责备丢弃（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为分组长度）。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/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填充问题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15679" y="92245"/>
            <a:ext cx="813690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>
                <a:solidFill>
                  <a:srgbClr val="009900"/>
                </a:solidFill>
                <a:latin typeface="Calibri" panose="020F0502020204030204" pitchFamily="34" charset="0"/>
                <a:ea typeface="Chalkboard" charset="0"/>
                <a:cs typeface="Chalkboard" charset="0"/>
              </a:rPr>
              <a:t> CBC Mode with PKCS#5 Padding </a:t>
            </a:r>
            <a:endParaRPr lang="en-US" sz="4000" kern="0" dirty="0">
              <a:solidFill>
                <a:srgbClr val="0099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44471" y="1909747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639" y="1909748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08039" y="2610082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888487" y="2538074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4" name="Group 218"/>
          <p:cNvGrpSpPr/>
          <p:nvPr/>
        </p:nvGrpSpPr>
        <p:grpSpPr>
          <a:xfrm>
            <a:off x="3335759" y="2053764"/>
            <a:ext cx="648072" cy="452373"/>
            <a:chOff x="2051720" y="4653136"/>
            <a:chExt cx="648072" cy="452373"/>
          </a:xfrm>
        </p:grpSpPr>
        <p:sp>
          <p:nvSpPr>
            <p:cNvPr id="15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7" name="Group 224"/>
          <p:cNvGrpSpPr/>
          <p:nvPr/>
        </p:nvGrpSpPr>
        <p:grpSpPr>
          <a:xfrm>
            <a:off x="2831703" y="1837740"/>
            <a:ext cx="504056" cy="884421"/>
            <a:chOff x="1259632" y="4365104"/>
            <a:chExt cx="504056" cy="884421"/>
          </a:xfrm>
        </p:grpSpPr>
        <p:cxnSp>
          <p:nvCxnSpPr>
            <p:cNvPr id="18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23" name="Straight Arrow Connector 230"/>
          <p:cNvCxnSpPr/>
          <p:nvPr/>
        </p:nvCxnSpPr>
        <p:spPr>
          <a:xfrm>
            <a:off x="3983831" y="2269787"/>
            <a:ext cx="56886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1"/>
          <p:cNvGrpSpPr/>
          <p:nvPr/>
        </p:nvGrpSpPr>
        <p:grpSpPr>
          <a:xfrm>
            <a:off x="4847927" y="1693724"/>
            <a:ext cx="3240360" cy="584775"/>
            <a:chOff x="1979712" y="1700808"/>
            <a:chExt cx="3240360" cy="584775"/>
          </a:xfrm>
        </p:grpSpPr>
        <p:sp>
          <p:nvSpPr>
            <p:cNvPr id="25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26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595972" y="1700808"/>
              <a:ext cx="535868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252156" y="1700808"/>
              <a:ext cx="535868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679575" y="2918976"/>
            <a:ext cx="903649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An attacker can modify the </a:t>
            </a:r>
            <a:r>
              <a:rPr lang="en-US" sz="24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ciphertexts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learn b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(|m| leaked) and m.</a:t>
            </a:r>
            <a:endParaRPr lang="en-US" sz="24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679575" y="3689756"/>
            <a:ext cx="871296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Hint: What will happen to the decryption of m</a:t>
            </a:r>
            <a:r>
              <a:rPr lang="en-US" sz="24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if the </a:t>
            </a:r>
            <a:r>
              <a:rPr lang="en-US" sz="24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sz="2400" baseline="300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th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32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is modified by  ?</a:t>
            </a:r>
            <a:endParaRPr lang="en-US" sz="24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039615" y="4539171"/>
            <a:ext cx="87129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m</a:t>
            </a:r>
            <a:r>
              <a:rPr lang="en-US" altLang="zh-CN" sz="24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 on decryption will be modified by  at </a:t>
            </a:r>
            <a:r>
              <a:rPr lang="en-US" sz="24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sz="2400" baseline="300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th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!!</a:t>
            </a:r>
            <a:endParaRPr lang="en-US" sz="24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2" name="Rectangle 1"/>
          <p:cNvSpPr/>
          <p:nvPr/>
        </p:nvSpPr>
        <p:spPr>
          <a:xfrm>
            <a:off x="5732121" y="2269787"/>
            <a:ext cx="4012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If decryption successful, do nothing </a:t>
            </a:r>
            <a:endParaRPr lang="en-US" sz="2000" dirty="0">
              <a:latin typeface="Calibri" panose="020F0502020204030204" pitchFamily="34" charset="0"/>
              <a:ea typeface="Chalkboard" charset="0"/>
              <a:cs typeface="Chalkboard" charset="0"/>
              <a:sym typeface="Symbol" panose="05050102010706020507"/>
            </a:endParaRPr>
          </a:p>
          <a:p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else ask for retransmission</a:t>
            </a:r>
            <a:endParaRPr lang="en-US" sz="2000" dirty="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3230450" y="4944956"/>
            <a:ext cx="280560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= F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k</a:t>
            </a:r>
            <a:r>
              <a:rPr lang="en-US" sz="2800" baseline="30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-1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)  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endParaRPr lang="en-US" sz="28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235647" y="5394908"/>
            <a:ext cx="296217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= F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k</a:t>
            </a:r>
            <a:r>
              <a:rPr lang="en-US" sz="2800" baseline="30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-1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)  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</a:t>
            </a:r>
            <a:endParaRPr lang="en-US" sz="28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288087" y="4940372"/>
            <a:ext cx="194421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 = 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 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</a:t>
            </a:r>
            <a:endParaRPr lang="en-US" sz="28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6288087" y="5348128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 = 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 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</a:t>
            </a:r>
            <a:endParaRPr lang="en-US" sz="28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填充问题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15679" y="92245"/>
            <a:ext cx="813690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kern="0" dirty="0">
                <a:solidFill>
                  <a:srgbClr val="009900"/>
                </a:solidFill>
                <a:latin typeface="Calibri" panose="020F0502020204030204" pitchFamily="34" charset="0"/>
                <a:ea typeface="Chalkboard" charset="0"/>
                <a:cs typeface="Chalkboard" charset="0"/>
              </a:rPr>
              <a:t>Padding Oracle Attack on CBC Mode </a:t>
            </a:r>
            <a:endParaRPr lang="en-US" altLang="zh-CN" sz="4000" kern="0" dirty="0">
              <a:solidFill>
                <a:srgbClr val="0099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73207" y="1186935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75" y="1186936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136775" y="1919208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9617223" y="1835007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42" name="Group 218"/>
          <p:cNvGrpSpPr/>
          <p:nvPr/>
        </p:nvGrpSpPr>
        <p:grpSpPr>
          <a:xfrm>
            <a:off x="3056147" y="1311206"/>
            <a:ext cx="711696" cy="400110"/>
            <a:chOff x="2043372" y="4633391"/>
            <a:chExt cx="711696" cy="400110"/>
          </a:xfrm>
        </p:grpSpPr>
        <p:sp>
          <p:nvSpPr>
            <p:cNvPr id="43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2043372" y="4633391"/>
              <a:ext cx="711696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45" name="Group 224"/>
          <p:cNvGrpSpPr/>
          <p:nvPr/>
        </p:nvGrpSpPr>
        <p:grpSpPr>
          <a:xfrm>
            <a:off x="2560439" y="1114928"/>
            <a:ext cx="504056" cy="884421"/>
            <a:chOff x="1259632" y="4365104"/>
            <a:chExt cx="504056" cy="884421"/>
          </a:xfrm>
        </p:grpSpPr>
        <p:cxnSp>
          <p:nvCxnSpPr>
            <p:cNvPr id="46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0" name="Group 231"/>
          <p:cNvGrpSpPr/>
          <p:nvPr/>
        </p:nvGrpSpPr>
        <p:grpSpPr>
          <a:xfrm>
            <a:off x="3568551" y="2823373"/>
            <a:ext cx="2160240" cy="584776"/>
            <a:chOff x="1979712" y="1576299"/>
            <a:chExt cx="3240360" cy="701731"/>
          </a:xfrm>
        </p:grpSpPr>
        <p:sp>
          <p:nvSpPr>
            <p:cNvPr id="51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52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2399238" y="1576299"/>
              <a:ext cx="1080120" cy="7017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4019418" y="1576300"/>
              <a:ext cx="972108" cy="7017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6623" y="2051031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96"/>
          <p:cNvGrpSpPr/>
          <p:nvPr/>
        </p:nvGrpSpPr>
        <p:grpSpPr>
          <a:xfrm>
            <a:off x="3568551" y="1546975"/>
            <a:ext cx="792088" cy="864096"/>
            <a:chOff x="2267744" y="4797152"/>
            <a:chExt cx="792088" cy="864096"/>
          </a:xfrm>
        </p:grpSpPr>
        <p:cxnSp>
          <p:nvCxnSpPr>
            <p:cNvPr id="57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103"/>
          <p:cNvGrpSpPr/>
          <p:nvPr/>
        </p:nvGrpSpPr>
        <p:grpSpPr>
          <a:xfrm>
            <a:off x="5728791" y="1239198"/>
            <a:ext cx="2160240" cy="584775"/>
            <a:chOff x="5364088" y="6073550"/>
            <a:chExt cx="2160240" cy="584775"/>
          </a:xfrm>
        </p:grpSpPr>
        <p:grpSp>
          <p:nvGrpSpPr>
            <p:cNvPr id="61" name="Group 231"/>
            <p:cNvGrpSpPr/>
            <p:nvPr/>
          </p:nvGrpSpPr>
          <p:grpSpPr>
            <a:xfrm>
              <a:off x="5364088" y="6073550"/>
              <a:ext cx="2160240" cy="584775"/>
              <a:chOff x="1979712" y="1576300"/>
              <a:chExt cx="3240360" cy="701730"/>
            </a:xfrm>
          </p:grpSpPr>
          <p:sp>
            <p:nvSpPr>
              <p:cNvPr id="63" name="Rectangle 98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64" name="Straight Connector 99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 Box 7"/>
              <p:cNvSpPr txBox="1">
                <a:spLocks noChangeArrowheads="1"/>
              </p:cNvSpPr>
              <p:nvPr/>
            </p:nvSpPr>
            <p:spPr bwMode="auto">
              <a:xfrm>
                <a:off x="2399238" y="1576300"/>
                <a:ext cx="1080120" cy="7017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32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32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66" name="Text Box 7"/>
              <p:cNvSpPr txBox="1">
                <a:spLocks noChangeArrowheads="1"/>
              </p:cNvSpPr>
              <p:nvPr/>
            </p:nvSpPr>
            <p:spPr bwMode="auto">
              <a:xfrm>
                <a:off x="4019418" y="1576300"/>
                <a:ext cx="972108" cy="7017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32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32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62" name="Rectangle 102"/>
            <p:cNvSpPr/>
            <p:nvPr/>
          </p:nvSpPr>
          <p:spPr>
            <a:xfrm>
              <a:off x="5364088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67" name="Group 110"/>
          <p:cNvGrpSpPr/>
          <p:nvPr/>
        </p:nvGrpSpPr>
        <p:grpSpPr>
          <a:xfrm>
            <a:off x="5008711" y="1546975"/>
            <a:ext cx="720080" cy="864096"/>
            <a:chOff x="3923928" y="4797152"/>
            <a:chExt cx="720080" cy="864096"/>
          </a:xfrm>
        </p:grpSpPr>
        <p:cxnSp>
          <p:nvCxnSpPr>
            <p:cNvPr id="68" name="Straight Arrow Connector 104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05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08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5613916" y="951166"/>
            <a:ext cx="259228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st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2800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72" name="Group 218"/>
          <p:cNvGrpSpPr/>
          <p:nvPr/>
        </p:nvGrpSpPr>
        <p:grpSpPr>
          <a:xfrm>
            <a:off x="8240723" y="1383214"/>
            <a:ext cx="639688" cy="400110"/>
            <a:chOff x="1971364" y="4633391"/>
            <a:chExt cx="639688" cy="400110"/>
          </a:xfrm>
        </p:grpSpPr>
        <p:sp>
          <p:nvSpPr>
            <p:cNvPr id="73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1971364" y="4633391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75" name="Straight Arrow Connector 122"/>
          <p:cNvCxnSpPr/>
          <p:nvPr/>
        </p:nvCxnSpPr>
        <p:spPr>
          <a:xfrm>
            <a:off x="7889031" y="1618983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35"/>
          <p:cNvCxnSpPr/>
          <p:nvPr/>
        </p:nvCxnSpPr>
        <p:spPr>
          <a:xfrm>
            <a:off x="8825135" y="1618983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166"/>
          <p:cNvGrpSpPr/>
          <p:nvPr/>
        </p:nvGrpSpPr>
        <p:grpSpPr>
          <a:xfrm>
            <a:off x="6832915" y="1887270"/>
            <a:ext cx="3208009" cy="400110"/>
            <a:chOff x="5532107" y="5137447"/>
            <a:chExt cx="3208009" cy="400110"/>
          </a:xfrm>
        </p:grpSpPr>
        <p:cxnSp>
          <p:nvCxnSpPr>
            <p:cNvPr id="78" name="Straight Arrow Connector 164"/>
            <p:cNvCxnSpPr/>
            <p:nvPr/>
          </p:nvCxnSpPr>
          <p:spPr>
            <a:xfrm flipH="1">
              <a:off x="5609253" y="5517232"/>
              <a:ext cx="27791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5532107" y="5137447"/>
              <a:ext cx="3208009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Failure, Retransmit please</a:t>
              </a:r>
              <a:endPara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3568551" y="2483079"/>
            <a:ext cx="7033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= L</a:t>
            </a:r>
            <a:endParaRPr lang="en-US" sz="20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1" name="Rectangle 17"/>
          <p:cNvSpPr/>
          <p:nvPr/>
        </p:nvSpPr>
        <p:spPr>
          <a:xfrm>
            <a:off x="8969151" y="1280430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3207" y="3798968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4375" y="3798969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2136775" y="4511496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9617223" y="4447040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86" name="Group 218"/>
          <p:cNvGrpSpPr/>
          <p:nvPr/>
        </p:nvGrpSpPr>
        <p:grpSpPr>
          <a:xfrm>
            <a:off x="3056147" y="3942984"/>
            <a:ext cx="694964" cy="432628"/>
            <a:chOff x="2043372" y="4653136"/>
            <a:chExt cx="694964" cy="432628"/>
          </a:xfrm>
        </p:grpSpPr>
        <p:sp>
          <p:nvSpPr>
            <p:cNvPr id="87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2043372" y="4685654"/>
              <a:ext cx="69496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89" name="Group 224"/>
          <p:cNvGrpSpPr/>
          <p:nvPr/>
        </p:nvGrpSpPr>
        <p:grpSpPr>
          <a:xfrm>
            <a:off x="2560439" y="3726961"/>
            <a:ext cx="504056" cy="884421"/>
            <a:chOff x="1259632" y="4365104"/>
            <a:chExt cx="504056" cy="884421"/>
          </a:xfrm>
        </p:grpSpPr>
        <p:cxnSp>
          <p:nvCxnSpPr>
            <p:cNvPr id="90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93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94" name="Group 231"/>
          <p:cNvGrpSpPr/>
          <p:nvPr/>
        </p:nvGrpSpPr>
        <p:grpSpPr>
          <a:xfrm>
            <a:off x="3568551" y="5415663"/>
            <a:ext cx="2160240" cy="584775"/>
            <a:chOff x="1979712" y="1552606"/>
            <a:chExt cx="3240360" cy="701730"/>
          </a:xfrm>
        </p:grpSpPr>
        <p:sp>
          <p:nvSpPr>
            <p:cNvPr id="95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96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2399238" y="1552606"/>
              <a:ext cx="1080120" cy="7017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4019418" y="1552606"/>
              <a:ext cx="972108" cy="7017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6623" y="466306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0" name="Group 96"/>
          <p:cNvGrpSpPr/>
          <p:nvPr/>
        </p:nvGrpSpPr>
        <p:grpSpPr>
          <a:xfrm>
            <a:off x="3568551" y="4159008"/>
            <a:ext cx="792088" cy="864096"/>
            <a:chOff x="2267744" y="4797152"/>
            <a:chExt cx="792088" cy="864096"/>
          </a:xfrm>
        </p:grpSpPr>
        <p:cxnSp>
          <p:nvCxnSpPr>
            <p:cNvPr id="101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728791" y="3831487"/>
            <a:ext cx="2160240" cy="584775"/>
            <a:chOff x="5364088" y="6053806"/>
            <a:chExt cx="2160240" cy="584775"/>
          </a:xfrm>
        </p:grpSpPr>
        <p:grpSp>
          <p:nvGrpSpPr>
            <p:cNvPr id="105" name="Group 231"/>
            <p:cNvGrpSpPr/>
            <p:nvPr/>
          </p:nvGrpSpPr>
          <p:grpSpPr>
            <a:xfrm>
              <a:off x="5364088" y="6053806"/>
              <a:ext cx="2160240" cy="584775"/>
              <a:chOff x="1979712" y="1552606"/>
              <a:chExt cx="3240360" cy="701730"/>
            </a:xfrm>
          </p:grpSpPr>
          <p:sp>
            <p:nvSpPr>
              <p:cNvPr id="107" name="Rectangle 98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108" name="Straight Connector 99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 Box 7"/>
              <p:cNvSpPr txBox="1">
                <a:spLocks noChangeArrowheads="1"/>
              </p:cNvSpPr>
              <p:nvPr/>
            </p:nvSpPr>
            <p:spPr bwMode="auto">
              <a:xfrm>
                <a:off x="2399238" y="1552606"/>
                <a:ext cx="1080120" cy="7017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32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32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10" name="Text Box 7"/>
              <p:cNvSpPr txBox="1">
                <a:spLocks noChangeArrowheads="1"/>
              </p:cNvSpPr>
              <p:nvPr/>
            </p:nvSpPr>
            <p:spPr bwMode="auto">
              <a:xfrm>
                <a:off x="4019418" y="1552606"/>
                <a:ext cx="972108" cy="7017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32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32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106" name="Rectangle 102"/>
            <p:cNvSpPr/>
            <p:nvPr/>
          </p:nvSpPr>
          <p:spPr>
            <a:xfrm>
              <a:off x="5364088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008711" y="4159008"/>
            <a:ext cx="720080" cy="864096"/>
            <a:chOff x="3923928" y="4797152"/>
            <a:chExt cx="720080" cy="864096"/>
          </a:xfrm>
        </p:grpSpPr>
        <p:cxnSp>
          <p:nvCxnSpPr>
            <p:cNvPr id="112" name="Straight Arrow Connector 104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05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08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5728791" y="3575392"/>
            <a:ext cx="259228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st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2800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16" name="Group 218"/>
          <p:cNvGrpSpPr/>
          <p:nvPr/>
        </p:nvGrpSpPr>
        <p:grpSpPr>
          <a:xfrm>
            <a:off x="8240723" y="4007440"/>
            <a:ext cx="639688" cy="400110"/>
            <a:chOff x="1971364" y="4645584"/>
            <a:chExt cx="639688" cy="400110"/>
          </a:xfrm>
        </p:grpSpPr>
        <p:sp>
          <p:nvSpPr>
            <p:cNvPr id="117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1971364" y="4645584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119" name="Straight Arrow Connector 122"/>
          <p:cNvCxnSpPr/>
          <p:nvPr/>
        </p:nvCxnSpPr>
        <p:spPr>
          <a:xfrm>
            <a:off x="7889031" y="4231016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35"/>
          <p:cNvCxnSpPr/>
          <p:nvPr/>
        </p:nvCxnSpPr>
        <p:spPr>
          <a:xfrm>
            <a:off x="8825135" y="4231016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7"/>
          <p:cNvSpPr/>
          <p:nvPr/>
        </p:nvSpPr>
        <p:spPr>
          <a:xfrm>
            <a:off x="8969151" y="3892463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22" name="Group 166"/>
          <p:cNvGrpSpPr/>
          <p:nvPr/>
        </p:nvGrpSpPr>
        <p:grpSpPr>
          <a:xfrm>
            <a:off x="7384975" y="4551566"/>
            <a:ext cx="2304256" cy="400110"/>
            <a:chOff x="6084168" y="5189710"/>
            <a:chExt cx="2304256" cy="400110"/>
          </a:xfrm>
        </p:grpSpPr>
        <p:cxnSp>
          <p:nvCxnSpPr>
            <p:cNvPr id="123" name="Straight Arrow Connector 119"/>
            <p:cNvCxnSpPr/>
            <p:nvPr/>
          </p:nvCxnSpPr>
          <p:spPr>
            <a:xfrm flipH="1">
              <a:off x="6084168" y="5517232"/>
              <a:ext cx="23042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 Box 7"/>
            <p:cNvSpPr txBox="1">
              <a:spLocks noChangeArrowheads="1"/>
            </p:cNvSpPr>
            <p:nvPr/>
          </p:nvSpPr>
          <p:spPr bwMode="auto">
            <a:xfrm>
              <a:off x="6524600" y="5189710"/>
              <a:ext cx="186382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Success</a:t>
              </a:r>
              <a:endPara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3568551" y="5095112"/>
            <a:ext cx="7033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&lt; L</a:t>
            </a:r>
            <a:endParaRPr lang="en-US" sz="20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0" grpId="0"/>
      <p:bldP spid="81" grpId="0"/>
      <p:bldP spid="84" grpId="0" animBg="1"/>
      <p:bldP spid="85" grpId="0" animBg="1"/>
      <p:bldP spid="115" grpId="0" animBg="1"/>
      <p:bldP spid="121" grpId="0"/>
      <p:bldP spid="1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填充问题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15679" y="92245"/>
            <a:ext cx="813690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kern="0" dirty="0">
                <a:solidFill>
                  <a:srgbClr val="009900"/>
                </a:solidFill>
                <a:latin typeface="Calibri" panose="020F0502020204030204" pitchFamily="34" charset="0"/>
                <a:ea typeface="Chalkboard" charset="0"/>
                <a:cs typeface="Chalkboard" charset="0"/>
              </a:rPr>
              <a:t>Padding Oracle Attack on CBC Mode </a:t>
            </a:r>
            <a:endParaRPr lang="en-US" altLang="zh-CN" sz="4000" kern="0" dirty="0">
              <a:solidFill>
                <a:srgbClr val="0099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46432" y="928465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600" y="928466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2110000" y="1576537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9590448" y="1576537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30" name="Group 218"/>
          <p:cNvGrpSpPr/>
          <p:nvPr/>
        </p:nvGrpSpPr>
        <p:grpSpPr>
          <a:xfrm>
            <a:off x="3037720" y="1072482"/>
            <a:ext cx="720080" cy="421595"/>
            <a:chOff x="2051720" y="4653136"/>
            <a:chExt cx="720080" cy="421595"/>
          </a:xfrm>
        </p:grpSpPr>
        <p:sp>
          <p:nvSpPr>
            <p:cNvPr id="131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32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7116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33" name="Group 224"/>
          <p:cNvGrpSpPr/>
          <p:nvPr/>
        </p:nvGrpSpPr>
        <p:grpSpPr>
          <a:xfrm>
            <a:off x="2533664" y="856458"/>
            <a:ext cx="504056" cy="853643"/>
            <a:chOff x="1259632" y="4365104"/>
            <a:chExt cx="504056" cy="853643"/>
          </a:xfrm>
        </p:grpSpPr>
        <p:cxnSp>
          <p:nvCxnSpPr>
            <p:cNvPr id="134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37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38" name="Group 231"/>
          <p:cNvGrpSpPr/>
          <p:nvPr/>
        </p:nvGrpSpPr>
        <p:grpSpPr>
          <a:xfrm>
            <a:off x="3541776" y="2564904"/>
            <a:ext cx="2160240" cy="523803"/>
            <a:chOff x="1979712" y="1576300"/>
            <a:chExt cx="3240360" cy="628564"/>
          </a:xfrm>
        </p:grpSpPr>
        <p:sp>
          <p:nvSpPr>
            <p:cNvPr id="139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140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7"/>
            <p:cNvSpPr txBox="1">
              <a:spLocks noChangeArrowheads="1"/>
            </p:cNvSpPr>
            <p:nvPr/>
          </p:nvSpPr>
          <p:spPr bwMode="auto">
            <a:xfrm>
              <a:off x="2462676" y="1576300"/>
              <a:ext cx="1080120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42" name="Text Box 7"/>
            <p:cNvSpPr txBox="1">
              <a:spLocks noChangeArrowheads="1"/>
            </p:cNvSpPr>
            <p:nvPr/>
          </p:nvSpPr>
          <p:spPr bwMode="auto">
            <a:xfrm>
              <a:off x="4082856" y="1576300"/>
              <a:ext cx="972108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848" y="1792561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4" name="Group 96"/>
          <p:cNvGrpSpPr/>
          <p:nvPr/>
        </p:nvGrpSpPr>
        <p:grpSpPr>
          <a:xfrm>
            <a:off x="3541776" y="1288505"/>
            <a:ext cx="792088" cy="864096"/>
            <a:chOff x="2267744" y="4797152"/>
            <a:chExt cx="792088" cy="864096"/>
          </a:xfrm>
        </p:grpSpPr>
        <p:cxnSp>
          <p:nvCxnSpPr>
            <p:cNvPr id="145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03"/>
          <p:cNvGrpSpPr/>
          <p:nvPr/>
        </p:nvGrpSpPr>
        <p:grpSpPr>
          <a:xfrm>
            <a:off x="5702016" y="1072482"/>
            <a:ext cx="2160240" cy="523220"/>
            <a:chOff x="5364088" y="6165305"/>
            <a:chExt cx="2160240" cy="523220"/>
          </a:xfrm>
        </p:grpSpPr>
        <p:grpSp>
          <p:nvGrpSpPr>
            <p:cNvPr id="149" name="Group 231"/>
            <p:cNvGrpSpPr/>
            <p:nvPr/>
          </p:nvGrpSpPr>
          <p:grpSpPr>
            <a:xfrm>
              <a:off x="5364088" y="6165305"/>
              <a:ext cx="2160240" cy="523220"/>
              <a:chOff x="1979712" y="1686406"/>
              <a:chExt cx="3240360" cy="627864"/>
            </a:xfrm>
          </p:grpSpPr>
          <p:sp>
            <p:nvSpPr>
              <p:cNvPr id="151" name="Rectangle 98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152" name="Straight Connector 99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 Box 7"/>
              <p:cNvSpPr txBox="1">
                <a:spLocks noChangeArrowheads="1"/>
              </p:cNvSpPr>
              <p:nvPr/>
            </p:nvSpPr>
            <p:spPr bwMode="auto">
              <a:xfrm>
                <a:off x="2519772" y="1686406"/>
                <a:ext cx="1080120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54" name="Text Box 7"/>
              <p:cNvSpPr txBox="1">
                <a:spLocks noChangeArrowheads="1"/>
              </p:cNvSpPr>
              <p:nvPr/>
            </p:nvSpPr>
            <p:spPr bwMode="auto">
              <a:xfrm>
                <a:off x="4139952" y="1686406"/>
                <a:ext cx="972108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150" name="Rectangle 102"/>
            <p:cNvSpPr/>
            <p:nvPr/>
          </p:nvSpPr>
          <p:spPr>
            <a:xfrm>
              <a:off x="5508104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5" name="Group 110"/>
          <p:cNvGrpSpPr/>
          <p:nvPr/>
        </p:nvGrpSpPr>
        <p:grpSpPr>
          <a:xfrm>
            <a:off x="4981936" y="1288505"/>
            <a:ext cx="720080" cy="864096"/>
            <a:chOff x="3923928" y="4797152"/>
            <a:chExt cx="720080" cy="864096"/>
          </a:xfrm>
        </p:grpSpPr>
        <p:cxnSp>
          <p:nvCxnSpPr>
            <p:cNvPr id="156" name="Straight Arrow Connector 104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05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08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 Box 7"/>
          <p:cNvSpPr txBox="1">
            <a:spLocks noChangeArrowheads="1"/>
          </p:cNvSpPr>
          <p:nvPr/>
        </p:nvSpPr>
        <p:spPr bwMode="auto">
          <a:xfrm>
            <a:off x="5702016" y="764704"/>
            <a:ext cx="2376264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nd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2400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60" name="Group 218"/>
          <p:cNvGrpSpPr/>
          <p:nvPr/>
        </p:nvGrpSpPr>
        <p:grpSpPr>
          <a:xfrm>
            <a:off x="8294304" y="1144490"/>
            <a:ext cx="648072" cy="421595"/>
            <a:chOff x="2051720" y="4653136"/>
            <a:chExt cx="648072" cy="421595"/>
          </a:xfrm>
        </p:grpSpPr>
        <p:sp>
          <p:nvSpPr>
            <p:cNvPr id="161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62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163" name="Straight Arrow Connector 122"/>
          <p:cNvCxnSpPr/>
          <p:nvPr/>
        </p:nvCxnSpPr>
        <p:spPr>
          <a:xfrm>
            <a:off x="7862256" y="1360513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35"/>
          <p:cNvCxnSpPr/>
          <p:nvPr/>
        </p:nvCxnSpPr>
        <p:spPr>
          <a:xfrm>
            <a:off x="8798360" y="1360513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7"/>
          <p:cNvSpPr/>
          <p:nvPr/>
        </p:nvSpPr>
        <p:spPr>
          <a:xfrm>
            <a:off x="8942376" y="1021959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66" name="Group 166"/>
          <p:cNvGrpSpPr/>
          <p:nvPr/>
        </p:nvGrpSpPr>
        <p:grpSpPr>
          <a:xfrm>
            <a:off x="7358200" y="1720553"/>
            <a:ext cx="2304256" cy="369332"/>
            <a:chOff x="6084168" y="5229200"/>
            <a:chExt cx="2304256" cy="369332"/>
          </a:xfrm>
        </p:grpSpPr>
        <p:cxnSp>
          <p:nvCxnSpPr>
            <p:cNvPr id="167" name="Straight Arrow Connector 119"/>
            <p:cNvCxnSpPr/>
            <p:nvPr/>
          </p:nvCxnSpPr>
          <p:spPr>
            <a:xfrm flipH="1">
              <a:off x="6084168" y="5517232"/>
              <a:ext cx="23042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 Box 7"/>
            <p:cNvSpPr txBox="1">
              <a:spLocks noChangeArrowheads="1"/>
            </p:cNvSpPr>
            <p:nvPr/>
          </p:nvSpPr>
          <p:spPr bwMode="auto">
            <a:xfrm>
              <a:off x="6524600" y="5229200"/>
              <a:ext cx="18638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altLang="zh-CN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Failure</a:t>
              </a: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/</a:t>
              </a:r>
              <a:r>
                <a:rPr lang="en-US" altLang="zh-CN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Success</a:t>
              </a:r>
              <a:endParaRPr lang="en-US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2605672" y="2224609"/>
            <a:ext cx="163941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b=L-1 / b &lt; L-1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0" name="页脚占位符 2"/>
          <p:cNvSpPr txBox="1"/>
          <p:nvPr/>
        </p:nvSpPr>
        <p:spPr bwMode="auto">
          <a:xfrm>
            <a:off x="3124200" y="6453335"/>
            <a:ext cx="2895600" cy="2681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da-DK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S8101034Q-Modern Cryptography-Lect8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6432" y="3787658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7600" y="3787659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" name="Text Box 7"/>
          <p:cNvSpPr txBox="1">
            <a:spLocks noChangeArrowheads="1"/>
          </p:cNvSpPr>
          <p:nvPr/>
        </p:nvSpPr>
        <p:spPr bwMode="auto">
          <a:xfrm>
            <a:off x="2110000" y="4435730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4" name="Text Box 7"/>
          <p:cNvSpPr txBox="1">
            <a:spLocks noChangeArrowheads="1"/>
          </p:cNvSpPr>
          <p:nvPr/>
        </p:nvSpPr>
        <p:spPr bwMode="auto">
          <a:xfrm>
            <a:off x="9590448" y="4435730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75" name="Group 218"/>
          <p:cNvGrpSpPr/>
          <p:nvPr/>
        </p:nvGrpSpPr>
        <p:grpSpPr>
          <a:xfrm>
            <a:off x="3037720" y="3931675"/>
            <a:ext cx="720080" cy="421595"/>
            <a:chOff x="2051720" y="4653136"/>
            <a:chExt cx="720080" cy="421595"/>
          </a:xfrm>
        </p:grpSpPr>
        <p:sp>
          <p:nvSpPr>
            <p:cNvPr id="176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77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7116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78" name="Group 224"/>
          <p:cNvGrpSpPr/>
          <p:nvPr/>
        </p:nvGrpSpPr>
        <p:grpSpPr>
          <a:xfrm>
            <a:off x="2533664" y="3715651"/>
            <a:ext cx="504056" cy="853643"/>
            <a:chOff x="1259632" y="4365104"/>
            <a:chExt cx="504056" cy="853643"/>
          </a:xfrm>
        </p:grpSpPr>
        <p:cxnSp>
          <p:nvCxnSpPr>
            <p:cNvPr id="179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82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83" name="Group 231"/>
          <p:cNvGrpSpPr/>
          <p:nvPr/>
        </p:nvGrpSpPr>
        <p:grpSpPr>
          <a:xfrm>
            <a:off x="3541776" y="5445224"/>
            <a:ext cx="2160240" cy="523220"/>
            <a:chOff x="1979712" y="1601654"/>
            <a:chExt cx="3240360" cy="627864"/>
          </a:xfrm>
        </p:grpSpPr>
        <p:sp>
          <p:nvSpPr>
            <p:cNvPr id="184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185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 Box 7"/>
            <p:cNvSpPr txBox="1">
              <a:spLocks noChangeArrowheads="1"/>
            </p:cNvSpPr>
            <p:nvPr/>
          </p:nvSpPr>
          <p:spPr bwMode="auto">
            <a:xfrm>
              <a:off x="2462676" y="1601654"/>
              <a:ext cx="1080120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87" name="Text Box 7"/>
            <p:cNvSpPr txBox="1">
              <a:spLocks noChangeArrowheads="1"/>
            </p:cNvSpPr>
            <p:nvPr/>
          </p:nvSpPr>
          <p:spPr bwMode="auto">
            <a:xfrm>
              <a:off x="4082856" y="1601654"/>
              <a:ext cx="972108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1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848" y="465175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9" name="Group 96"/>
          <p:cNvGrpSpPr/>
          <p:nvPr/>
        </p:nvGrpSpPr>
        <p:grpSpPr>
          <a:xfrm>
            <a:off x="3541776" y="4147698"/>
            <a:ext cx="792088" cy="864096"/>
            <a:chOff x="2267744" y="4797152"/>
            <a:chExt cx="792088" cy="864096"/>
          </a:xfrm>
        </p:grpSpPr>
        <p:cxnSp>
          <p:nvCxnSpPr>
            <p:cNvPr id="190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03"/>
          <p:cNvGrpSpPr/>
          <p:nvPr/>
        </p:nvGrpSpPr>
        <p:grpSpPr>
          <a:xfrm>
            <a:off x="5702016" y="3931675"/>
            <a:ext cx="2160240" cy="523220"/>
            <a:chOff x="5364088" y="6165305"/>
            <a:chExt cx="2160240" cy="523220"/>
          </a:xfrm>
        </p:grpSpPr>
        <p:grpSp>
          <p:nvGrpSpPr>
            <p:cNvPr id="194" name="Group 231"/>
            <p:cNvGrpSpPr/>
            <p:nvPr/>
          </p:nvGrpSpPr>
          <p:grpSpPr>
            <a:xfrm>
              <a:off x="5364088" y="6165305"/>
              <a:ext cx="2160240" cy="523220"/>
              <a:chOff x="1979712" y="1686406"/>
              <a:chExt cx="3240360" cy="627864"/>
            </a:xfrm>
          </p:grpSpPr>
          <p:sp>
            <p:nvSpPr>
              <p:cNvPr id="196" name="Rectangle 98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197" name="Straight Connector 99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 Box 7"/>
              <p:cNvSpPr txBox="1">
                <a:spLocks noChangeArrowheads="1"/>
              </p:cNvSpPr>
              <p:nvPr/>
            </p:nvSpPr>
            <p:spPr bwMode="auto">
              <a:xfrm>
                <a:off x="2519772" y="1686406"/>
                <a:ext cx="1080120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99" name="Text Box 7"/>
              <p:cNvSpPr txBox="1">
                <a:spLocks noChangeArrowheads="1"/>
              </p:cNvSpPr>
              <p:nvPr/>
            </p:nvSpPr>
            <p:spPr bwMode="auto">
              <a:xfrm>
                <a:off x="4139952" y="1686406"/>
                <a:ext cx="972108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195" name="Rectangle 102"/>
            <p:cNvSpPr/>
            <p:nvPr/>
          </p:nvSpPr>
          <p:spPr>
            <a:xfrm>
              <a:off x="6156176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200" name="Group 110"/>
          <p:cNvGrpSpPr/>
          <p:nvPr/>
        </p:nvGrpSpPr>
        <p:grpSpPr>
          <a:xfrm>
            <a:off x="4981936" y="4147698"/>
            <a:ext cx="720080" cy="864096"/>
            <a:chOff x="3923928" y="4797152"/>
            <a:chExt cx="720080" cy="864096"/>
          </a:xfrm>
        </p:grpSpPr>
        <p:cxnSp>
          <p:nvCxnSpPr>
            <p:cNvPr id="201" name="Straight Arrow Connector 104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05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108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 Box 7"/>
          <p:cNvSpPr txBox="1">
            <a:spLocks noChangeArrowheads="1"/>
          </p:cNvSpPr>
          <p:nvPr/>
        </p:nvSpPr>
        <p:spPr bwMode="auto">
          <a:xfrm>
            <a:off x="5702016" y="3645024"/>
            <a:ext cx="2376264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th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2400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05" name="Group 218"/>
          <p:cNvGrpSpPr/>
          <p:nvPr/>
        </p:nvGrpSpPr>
        <p:grpSpPr>
          <a:xfrm>
            <a:off x="8294304" y="4003683"/>
            <a:ext cx="648072" cy="421595"/>
            <a:chOff x="2051720" y="4653136"/>
            <a:chExt cx="648072" cy="421595"/>
          </a:xfrm>
        </p:grpSpPr>
        <p:sp>
          <p:nvSpPr>
            <p:cNvPr id="206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07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208" name="Straight Arrow Connector 122"/>
          <p:cNvCxnSpPr/>
          <p:nvPr/>
        </p:nvCxnSpPr>
        <p:spPr>
          <a:xfrm>
            <a:off x="7862256" y="4219706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135"/>
          <p:cNvCxnSpPr/>
          <p:nvPr/>
        </p:nvCxnSpPr>
        <p:spPr>
          <a:xfrm>
            <a:off x="8798360" y="4219706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17"/>
          <p:cNvSpPr/>
          <p:nvPr/>
        </p:nvSpPr>
        <p:spPr>
          <a:xfrm>
            <a:off x="8942376" y="3881152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11" name="Group 166"/>
          <p:cNvGrpSpPr/>
          <p:nvPr/>
        </p:nvGrpSpPr>
        <p:grpSpPr>
          <a:xfrm>
            <a:off x="7358200" y="4579746"/>
            <a:ext cx="2304256" cy="369332"/>
            <a:chOff x="6084168" y="5229200"/>
            <a:chExt cx="2304256" cy="369332"/>
          </a:xfrm>
        </p:grpSpPr>
        <p:cxnSp>
          <p:nvCxnSpPr>
            <p:cNvPr id="212" name="Straight Arrow Connector 119"/>
            <p:cNvCxnSpPr/>
            <p:nvPr/>
          </p:nvCxnSpPr>
          <p:spPr>
            <a:xfrm flipH="1">
              <a:off x="6084168" y="5517232"/>
              <a:ext cx="23042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 Box 7"/>
            <p:cNvSpPr txBox="1">
              <a:spLocks noChangeArrowheads="1"/>
            </p:cNvSpPr>
            <p:nvPr/>
          </p:nvSpPr>
          <p:spPr bwMode="auto">
            <a:xfrm>
              <a:off x="6524600" y="5229200"/>
              <a:ext cx="18638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altLang="zh-CN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Failure</a:t>
              </a: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/</a:t>
              </a:r>
              <a:r>
                <a:rPr lang="en-US" altLang="zh-CN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Success</a:t>
              </a:r>
              <a:endParaRPr lang="en-US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214" name="Text Box 7"/>
          <p:cNvSpPr txBox="1">
            <a:spLocks noChangeArrowheads="1"/>
          </p:cNvSpPr>
          <p:nvPr/>
        </p:nvSpPr>
        <p:spPr bwMode="auto">
          <a:xfrm>
            <a:off x="1831976" y="5083802"/>
            <a:ext cx="247788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b=L- </a:t>
            </a:r>
            <a:r>
              <a:rPr lang="en-US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+ 1 / b &lt; L- </a:t>
            </a:r>
            <a:r>
              <a:rPr lang="en-US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+ 1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15" name="Text Box 7"/>
          <p:cNvSpPr txBox="1">
            <a:spLocks noChangeArrowheads="1"/>
          </p:cNvSpPr>
          <p:nvPr/>
        </p:nvSpPr>
        <p:spPr bwMode="auto">
          <a:xfrm>
            <a:off x="6144938" y="5216785"/>
            <a:ext cx="42839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If </a:t>
            </a:r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is the least indexed modified </a:t>
            </a:r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ciphertext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corresponding to which “Failure” comes for then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= L –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+ 1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Wingdings" panose="05000000000000000000"/>
              </a:rPr>
              <a:t>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16" name="Text Box 7"/>
          <p:cNvSpPr txBox="1">
            <a:spLocks noChangeArrowheads="1"/>
          </p:cNvSpPr>
          <p:nvPr/>
        </p:nvSpPr>
        <p:spPr bwMode="auto">
          <a:xfrm>
            <a:off x="7466212" y="6156012"/>
            <a:ext cx="2962694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is leaked. |m| is leaked!!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填充问题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15679" y="92245"/>
            <a:ext cx="813690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kern="0" dirty="0">
                <a:solidFill>
                  <a:srgbClr val="009900"/>
                </a:solidFill>
                <a:latin typeface="Calibri" panose="020F0502020204030204" pitchFamily="34" charset="0"/>
                <a:ea typeface="Chalkboard" charset="0"/>
                <a:cs typeface="Chalkboard" charset="0"/>
              </a:rPr>
              <a:t>Padding Oracle Attack on CBC Mode </a:t>
            </a:r>
            <a:endParaRPr lang="en-US" altLang="zh-CN" sz="4000" kern="0" dirty="0">
              <a:solidFill>
                <a:srgbClr val="0099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77771" y="836712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939" y="836713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2141339" y="1484784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9621787" y="1484784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02" name="Group 218"/>
          <p:cNvGrpSpPr/>
          <p:nvPr/>
        </p:nvGrpSpPr>
        <p:grpSpPr>
          <a:xfrm>
            <a:off x="3069059" y="980729"/>
            <a:ext cx="578668" cy="421595"/>
            <a:chOff x="2051720" y="4653136"/>
            <a:chExt cx="578668" cy="421595"/>
          </a:xfrm>
        </p:grpSpPr>
        <p:sp>
          <p:nvSpPr>
            <p:cNvPr id="103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2060103" y="4705399"/>
              <a:ext cx="57028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05" name="Group 224"/>
          <p:cNvGrpSpPr/>
          <p:nvPr/>
        </p:nvGrpSpPr>
        <p:grpSpPr>
          <a:xfrm>
            <a:off x="2565003" y="764705"/>
            <a:ext cx="504056" cy="853643"/>
            <a:chOff x="1259632" y="4365104"/>
            <a:chExt cx="504056" cy="853643"/>
          </a:xfrm>
        </p:grpSpPr>
        <p:cxnSp>
          <p:nvCxnSpPr>
            <p:cNvPr id="106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09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10" name="Group 231"/>
          <p:cNvGrpSpPr/>
          <p:nvPr/>
        </p:nvGrpSpPr>
        <p:grpSpPr>
          <a:xfrm>
            <a:off x="3573115" y="2564905"/>
            <a:ext cx="2160240" cy="523220"/>
            <a:chOff x="1979712" y="1686406"/>
            <a:chExt cx="3240360" cy="627864"/>
          </a:xfrm>
        </p:grpSpPr>
        <p:sp>
          <p:nvSpPr>
            <p:cNvPr id="111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112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7"/>
            <p:cNvSpPr txBox="1">
              <a:spLocks noChangeArrowheads="1"/>
            </p:cNvSpPr>
            <p:nvPr/>
          </p:nvSpPr>
          <p:spPr bwMode="auto">
            <a:xfrm>
              <a:off x="2519772" y="1686406"/>
              <a:ext cx="1080120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14" name="Text Box 7"/>
            <p:cNvSpPr txBox="1">
              <a:spLocks noChangeArrowheads="1"/>
            </p:cNvSpPr>
            <p:nvPr/>
          </p:nvSpPr>
          <p:spPr bwMode="auto">
            <a:xfrm>
              <a:off x="4139952" y="1686406"/>
              <a:ext cx="972108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187" y="170080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6" name="Group 96"/>
          <p:cNvGrpSpPr/>
          <p:nvPr/>
        </p:nvGrpSpPr>
        <p:grpSpPr>
          <a:xfrm>
            <a:off x="3573115" y="1196752"/>
            <a:ext cx="792088" cy="864096"/>
            <a:chOff x="2267744" y="4797152"/>
            <a:chExt cx="792088" cy="864096"/>
          </a:xfrm>
        </p:grpSpPr>
        <p:cxnSp>
          <p:nvCxnSpPr>
            <p:cNvPr id="117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218"/>
          <p:cNvGrpSpPr/>
          <p:nvPr/>
        </p:nvGrpSpPr>
        <p:grpSpPr>
          <a:xfrm>
            <a:off x="8325643" y="1052737"/>
            <a:ext cx="648072" cy="421595"/>
            <a:chOff x="2051720" y="4653136"/>
            <a:chExt cx="648072" cy="421595"/>
          </a:xfrm>
        </p:grpSpPr>
        <p:sp>
          <p:nvSpPr>
            <p:cNvPr id="121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22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123" name="Straight Arrow Connector 135"/>
          <p:cNvCxnSpPr/>
          <p:nvPr/>
        </p:nvCxnSpPr>
        <p:spPr>
          <a:xfrm>
            <a:off x="8829699" y="1268760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7"/>
          <p:cNvSpPr/>
          <p:nvPr/>
        </p:nvSpPr>
        <p:spPr>
          <a:xfrm>
            <a:off x="8973715" y="930206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5663952" y="1403329"/>
            <a:ext cx="4644008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To do: find m. </a:t>
            </a:r>
            <a:endParaRPr lang="en-US" dirty="0">
              <a:latin typeface="Calibri" panose="020F0502020204030204" pitchFamily="34" charset="0"/>
              <a:ea typeface="Chalkboard" charset="0"/>
              <a:cs typeface="Chalkboard" charset="0"/>
              <a:sym typeface="Symbol" panose="05050102010706020507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We will see how </a:t>
            </a:r>
            <a:r>
              <a:rPr lang="en-US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adv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can find the last byte of m. This can be extended for rest of the message bytes  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17" name="Text Box 7"/>
          <p:cNvSpPr txBox="1">
            <a:spLocks noChangeArrowheads="1"/>
          </p:cNvSpPr>
          <p:nvPr/>
        </p:nvSpPr>
        <p:spPr bwMode="auto">
          <a:xfrm>
            <a:off x="5663952" y="2665210"/>
            <a:ext cx="5256584" cy="379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Once b is known adversary knows 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is of the form: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18" name="Group 132"/>
          <p:cNvGrpSpPr/>
          <p:nvPr/>
        </p:nvGrpSpPr>
        <p:grpSpPr>
          <a:xfrm>
            <a:off x="8041232" y="3059512"/>
            <a:ext cx="1584176" cy="441340"/>
            <a:chOff x="6948264" y="5733256"/>
            <a:chExt cx="1584176" cy="441340"/>
          </a:xfrm>
        </p:grpSpPr>
        <p:sp>
          <p:nvSpPr>
            <p:cNvPr id="219" name="Rectangle 134"/>
            <p:cNvSpPr/>
            <p:nvPr/>
          </p:nvSpPr>
          <p:spPr>
            <a:xfrm>
              <a:off x="6948264" y="5733256"/>
              <a:ext cx="57606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grpSp>
          <p:nvGrpSpPr>
            <p:cNvPr id="220" name="Group 92"/>
            <p:cNvGrpSpPr/>
            <p:nvPr/>
          </p:nvGrpSpPr>
          <p:grpSpPr>
            <a:xfrm>
              <a:off x="7524328" y="5733256"/>
              <a:ext cx="1008112" cy="441340"/>
              <a:chOff x="3995936" y="1556792"/>
              <a:chExt cx="1008112" cy="441340"/>
            </a:xfrm>
          </p:grpSpPr>
          <p:sp>
            <p:nvSpPr>
              <p:cNvPr id="223" name="Rectangle 139"/>
              <p:cNvSpPr/>
              <p:nvPr/>
            </p:nvSpPr>
            <p:spPr>
              <a:xfrm>
                <a:off x="3995936" y="1556792"/>
                <a:ext cx="1008112" cy="43204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224" name="Text Box 7"/>
              <p:cNvSpPr txBox="1">
                <a:spLocks noChangeArrowheads="1"/>
              </p:cNvSpPr>
              <p:nvPr/>
            </p:nvSpPr>
            <p:spPr bwMode="auto">
              <a:xfrm>
                <a:off x="4015615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25" name="Straight Connector 143"/>
              <p:cNvCxnSpPr/>
              <p:nvPr/>
            </p:nvCxnSpPr>
            <p:spPr>
              <a:xfrm>
                <a:off x="4283968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 Box 7"/>
              <p:cNvSpPr txBox="1">
                <a:spLocks noChangeArrowheads="1"/>
              </p:cNvSpPr>
              <p:nvPr/>
            </p:nvSpPr>
            <p:spPr bwMode="auto">
              <a:xfrm>
                <a:off x="4283968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27" name="Straight Connector 148"/>
              <p:cNvCxnSpPr/>
              <p:nvPr/>
            </p:nvCxnSpPr>
            <p:spPr>
              <a:xfrm>
                <a:off x="4552321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 Box 7"/>
              <p:cNvSpPr txBox="1">
                <a:spLocks noChangeArrowheads="1"/>
              </p:cNvSpPr>
              <p:nvPr/>
            </p:nvSpPr>
            <p:spPr bwMode="auto">
              <a:xfrm>
                <a:off x="4499992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29" name="Straight Connector 151"/>
              <p:cNvCxnSpPr/>
              <p:nvPr/>
            </p:nvCxnSpPr>
            <p:spPr>
              <a:xfrm>
                <a:off x="4768345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 Box 7"/>
              <p:cNvSpPr txBox="1">
                <a:spLocks noChangeArrowheads="1"/>
              </p:cNvSpPr>
              <p:nvPr/>
            </p:nvSpPr>
            <p:spPr bwMode="auto">
              <a:xfrm>
                <a:off x="4735695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221" name="Rectangle 137"/>
            <p:cNvSpPr/>
            <p:nvPr/>
          </p:nvSpPr>
          <p:spPr>
            <a:xfrm>
              <a:off x="7236296" y="5733256"/>
              <a:ext cx="288032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22" name="Text Box 7"/>
            <p:cNvSpPr txBox="1">
              <a:spLocks noChangeArrowheads="1"/>
            </p:cNvSpPr>
            <p:nvPr/>
          </p:nvSpPr>
          <p:spPr bwMode="auto">
            <a:xfrm>
              <a:off x="7236296" y="5785519"/>
              <a:ext cx="288031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</a:t>
              </a:r>
              <a:endPara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endParaRPr>
            </a:p>
          </p:txBody>
        </p:sp>
      </p:grpSp>
      <p:pic>
        <p:nvPicPr>
          <p:cNvPr id="23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77771" y="4240981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939" y="4240982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" name="Text Box 7"/>
          <p:cNvSpPr txBox="1">
            <a:spLocks noChangeArrowheads="1"/>
          </p:cNvSpPr>
          <p:nvPr/>
        </p:nvSpPr>
        <p:spPr bwMode="auto">
          <a:xfrm>
            <a:off x="2141339" y="4889053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34" name="Text Box 7"/>
          <p:cNvSpPr txBox="1">
            <a:spLocks noChangeArrowheads="1"/>
          </p:cNvSpPr>
          <p:nvPr/>
        </p:nvSpPr>
        <p:spPr bwMode="auto">
          <a:xfrm>
            <a:off x="9621787" y="4889053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35" name="Group 218"/>
          <p:cNvGrpSpPr/>
          <p:nvPr/>
        </p:nvGrpSpPr>
        <p:grpSpPr>
          <a:xfrm>
            <a:off x="3069059" y="4384998"/>
            <a:ext cx="720080" cy="421595"/>
            <a:chOff x="2051720" y="4653136"/>
            <a:chExt cx="720080" cy="421595"/>
          </a:xfrm>
        </p:grpSpPr>
        <p:sp>
          <p:nvSpPr>
            <p:cNvPr id="236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37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7116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238" name="Group 224"/>
          <p:cNvGrpSpPr/>
          <p:nvPr/>
        </p:nvGrpSpPr>
        <p:grpSpPr>
          <a:xfrm>
            <a:off x="2565003" y="4168974"/>
            <a:ext cx="504056" cy="853643"/>
            <a:chOff x="1259632" y="4365104"/>
            <a:chExt cx="504056" cy="853643"/>
          </a:xfrm>
        </p:grpSpPr>
        <p:cxnSp>
          <p:nvCxnSpPr>
            <p:cNvPr id="239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42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243" name="Group 231"/>
          <p:cNvGrpSpPr/>
          <p:nvPr/>
        </p:nvGrpSpPr>
        <p:grpSpPr>
          <a:xfrm>
            <a:off x="3573115" y="5969174"/>
            <a:ext cx="2160240" cy="523220"/>
            <a:chOff x="1979712" y="1686406"/>
            <a:chExt cx="3240360" cy="627864"/>
          </a:xfrm>
        </p:grpSpPr>
        <p:sp>
          <p:nvSpPr>
            <p:cNvPr id="244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245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 Box 7"/>
            <p:cNvSpPr txBox="1">
              <a:spLocks noChangeArrowheads="1"/>
            </p:cNvSpPr>
            <p:nvPr/>
          </p:nvSpPr>
          <p:spPr bwMode="auto">
            <a:xfrm>
              <a:off x="2519772" y="1686406"/>
              <a:ext cx="1080120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47" name="Text Box 7"/>
            <p:cNvSpPr txBox="1">
              <a:spLocks noChangeArrowheads="1"/>
            </p:cNvSpPr>
            <p:nvPr/>
          </p:nvSpPr>
          <p:spPr bwMode="auto">
            <a:xfrm>
              <a:off x="4139952" y="1686406"/>
              <a:ext cx="972108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2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187" y="5105077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9" name="Group 96"/>
          <p:cNvGrpSpPr/>
          <p:nvPr/>
        </p:nvGrpSpPr>
        <p:grpSpPr>
          <a:xfrm>
            <a:off x="3573115" y="4601021"/>
            <a:ext cx="792088" cy="864096"/>
            <a:chOff x="2267744" y="4797152"/>
            <a:chExt cx="792088" cy="864096"/>
          </a:xfrm>
        </p:grpSpPr>
        <p:cxnSp>
          <p:nvCxnSpPr>
            <p:cNvPr id="250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18"/>
          <p:cNvGrpSpPr/>
          <p:nvPr/>
        </p:nvGrpSpPr>
        <p:grpSpPr>
          <a:xfrm>
            <a:off x="8325643" y="4457006"/>
            <a:ext cx="648072" cy="421595"/>
            <a:chOff x="2051720" y="4653136"/>
            <a:chExt cx="648072" cy="421595"/>
          </a:xfrm>
        </p:grpSpPr>
        <p:sp>
          <p:nvSpPr>
            <p:cNvPr id="254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55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256" name="Straight Arrow Connector 135"/>
          <p:cNvCxnSpPr/>
          <p:nvPr/>
        </p:nvCxnSpPr>
        <p:spPr>
          <a:xfrm>
            <a:off x="8829699" y="4673029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17"/>
          <p:cNvSpPr/>
          <p:nvPr/>
        </p:nvSpPr>
        <p:spPr>
          <a:xfrm>
            <a:off x="8973715" y="4334475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58" name="Group 114"/>
          <p:cNvGrpSpPr/>
          <p:nvPr/>
        </p:nvGrpSpPr>
        <p:grpSpPr>
          <a:xfrm>
            <a:off x="1700907" y="6041181"/>
            <a:ext cx="1584176" cy="441340"/>
            <a:chOff x="6948264" y="5733256"/>
            <a:chExt cx="1584176" cy="441340"/>
          </a:xfrm>
        </p:grpSpPr>
        <p:sp>
          <p:nvSpPr>
            <p:cNvPr id="259" name="Rectangle 116"/>
            <p:cNvSpPr/>
            <p:nvPr/>
          </p:nvSpPr>
          <p:spPr>
            <a:xfrm>
              <a:off x="6948264" y="5733256"/>
              <a:ext cx="57606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grpSp>
          <p:nvGrpSpPr>
            <p:cNvPr id="260" name="Group 92"/>
            <p:cNvGrpSpPr/>
            <p:nvPr/>
          </p:nvGrpSpPr>
          <p:grpSpPr>
            <a:xfrm>
              <a:off x="7524328" y="5733256"/>
              <a:ext cx="1008112" cy="441340"/>
              <a:chOff x="3995936" y="1556792"/>
              <a:chExt cx="1008112" cy="441340"/>
            </a:xfrm>
          </p:grpSpPr>
          <p:sp>
            <p:nvSpPr>
              <p:cNvPr id="263" name="Rectangle 122"/>
              <p:cNvSpPr/>
              <p:nvPr/>
            </p:nvSpPr>
            <p:spPr>
              <a:xfrm>
                <a:off x="3995936" y="1556792"/>
                <a:ext cx="1008112" cy="43204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264" name="Text Box 7"/>
              <p:cNvSpPr txBox="1">
                <a:spLocks noChangeArrowheads="1"/>
              </p:cNvSpPr>
              <p:nvPr/>
            </p:nvSpPr>
            <p:spPr bwMode="auto">
              <a:xfrm>
                <a:off x="4015615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65" name="Straight Connector 153"/>
              <p:cNvCxnSpPr/>
              <p:nvPr/>
            </p:nvCxnSpPr>
            <p:spPr>
              <a:xfrm>
                <a:off x="4283968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Text Box 7"/>
              <p:cNvSpPr txBox="1">
                <a:spLocks noChangeArrowheads="1"/>
              </p:cNvSpPr>
              <p:nvPr/>
            </p:nvSpPr>
            <p:spPr bwMode="auto">
              <a:xfrm>
                <a:off x="4283968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67" name="Straight Connector 157"/>
              <p:cNvCxnSpPr/>
              <p:nvPr/>
            </p:nvCxnSpPr>
            <p:spPr>
              <a:xfrm>
                <a:off x="4552321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 Box 7"/>
              <p:cNvSpPr txBox="1">
                <a:spLocks noChangeArrowheads="1"/>
              </p:cNvSpPr>
              <p:nvPr/>
            </p:nvSpPr>
            <p:spPr bwMode="auto">
              <a:xfrm>
                <a:off x="4499992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69" name="Straight Connector 159"/>
              <p:cNvCxnSpPr/>
              <p:nvPr/>
            </p:nvCxnSpPr>
            <p:spPr>
              <a:xfrm>
                <a:off x="4768345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Text Box 7"/>
              <p:cNvSpPr txBox="1">
                <a:spLocks noChangeArrowheads="1"/>
              </p:cNvSpPr>
              <p:nvPr/>
            </p:nvSpPr>
            <p:spPr bwMode="auto">
              <a:xfrm>
                <a:off x="4735695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261" name="Rectangle 120"/>
            <p:cNvSpPr/>
            <p:nvPr/>
          </p:nvSpPr>
          <p:spPr>
            <a:xfrm>
              <a:off x="7236296" y="5733256"/>
              <a:ext cx="288032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62" name="Text Box 7"/>
            <p:cNvSpPr txBox="1">
              <a:spLocks noChangeArrowheads="1"/>
            </p:cNvSpPr>
            <p:nvPr/>
          </p:nvSpPr>
          <p:spPr bwMode="auto">
            <a:xfrm>
              <a:off x="7236296" y="5785519"/>
              <a:ext cx="288031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</a:t>
              </a:r>
              <a:endPara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endParaRPr>
            </a:p>
          </p:txBody>
        </p:sp>
      </p:grpSp>
      <p:grpSp>
        <p:nvGrpSpPr>
          <p:cNvPr id="271" name="Group 103"/>
          <p:cNvGrpSpPr/>
          <p:nvPr/>
        </p:nvGrpSpPr>
        <p:grpSpPr>
          <a:xfrm>
            <a:off x="5733355" y="4384998"/>
            <a:ext cx="2160240" cy="523220"/>
            <a:chOff x="5364088" y="6165305"/>
            <a:chExt cx="2160240" cy="523220"/>
          </a:xfrm>
        </p:grpSpPr>
        <p:grpSp>
          <p:nvGrpSpPr>
            <p:cNvPr id="272" name="Group 231"/>
            <p:cNvGrpSpPr/>
            <p:nvPr/>
          </p:nvGrpSpPr>
          <p:grpSpPr>
            <a:xfrm>
              <a:off x="5364088" y="6165305"/>
              <a:ext cx="2160240" cy="523220"/>
              <a:chOff x="1979712" y="1686406"/>
              <a:chExt cx="3240360" cy="627864"/>
            </a:xfrm>
          </p:grpSpPr>
          <p:sp>
            <p:nvSpPr>
              <p:cNvPr id="274" name="Rectangle 166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75" name="Straight Connector 167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 Box 7"/>
              <p:cNvSpPr txBox="1">
                <a:spLocks noChangeArrowheads="1"/>
              </p:cNvSpPr>
              <p:nvPr/>
            </p:nvSpPr>
            <p:spPr bwMode="auto">
              <a:xfrm>
                <a:off x="2195736" y="1686406"/>
                <a:ext cx="1080120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277" name="Text Box 7"/>
              <p:cNvSpPr txBox="1">
                <a:spLocks noChangeArrowheads="1"/>
              </p:cNvSpPr>
              <p:nvPr/>
            </p:nvSpPr>
            <p:spPr bwMode="auto">
              <a:xfrm>
                <a:off x="4139952" y="1686406"/>
                <a:ext cx="972108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273" name="Rectangle 165"/>
            <p:cNvSpPr/>
            <p:nvPr/>
          </p:nvSpPr>
          <p:spPr>
            <a:xfrm>
              <a:off x="6084168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278" name="Group 110"/>
          <p:cNvGrpSpPr/>
          <p:nvPr/>
        </p:nvGrpSpPr>
        <p:grpSpPr>
          <a:xfrm>
            <a:off x="5013275" y="4601021"/>
            <a:ext cx="720080" cy="864096"/>
            <a:chOff x="3923928" y="4797152"/>
            <a:chExt cx="720080" cy="864096"/>
          </a:xfrm>
        </p:grpSpPr>
        <p:cxnSp>
          <p:nvCxnSpPr>
            <p:cNvPr id="279" name="Straight Arrow Connector 188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192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196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Text Box 7"/>
          <p:cNvSpPr txBox="1">
            <a:spLocks noChangeArrowheads="1"/>
          </p:cNvSpPr>
          <p:nvPr/>
        </p:nvSpPr>
        <p:spPr bwMode="auto">
          <a:xfrm>
            <a:off x="4331804" y="3652282"/>
            <a:ext cx="4356484" cy="78483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Last b+1 bytes of c</a:t>
            </a:r>
            <a:r>
              <a:rPr lang="en-US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 by </a:t>
            </a:r>
            <a:r>
              <a:rPr lang="en-US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  <a:sym typeface="Symbol" panose="05050102010706020507"/>
            </a:endParaRPr>
          </a:p>
          <a:p>
            <a:pPr marL="285750" indent="-28575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</a:t>
            </a:r>
            <a:r>
              <a:rPr lang="en-US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= (000…  </a:t>
            </a:r>
            <a:r>
              <a:rPr lang="en-US" u="sng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u="sng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(b+1)b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u="sng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(b+1)b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u="sng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(b+1)b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)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283" name="Straight Arrow Connector 199"/>
          <p:cNvCxnSpPr/>
          <p:nvPr/>
        </p:nvCxnSpPr>
        <p:spPr>
          <a:xfrm>
            <a:off x="7893595" y="4673029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00"/>
          <p:cNvSpPr/>
          <p:nvPr/>
        </p:nvSpPr>
        <p:spPr>
          <a:xfrm>
            <a:off x="6605835" y="4457005"/>
            <a:ext cx="1440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85" name="Rectangle 201"/>
          <p:cNvSpPr/>
          <p:nvPr/>
        </p:nvSpPr>
        <p:spPr>
          <a:xfrm>
            <a:off x="6758235" y="4457005"/>
            <a:ext cx="1440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86" name="Group 166"/>
          <p:cNvGrpSpPr/>
          <p:nvPr/>
        </p:nvGrpSpPr>
        <p:grpSpPr>
          <a:xfrm>
            <a:off x="7389539" y="5033069"/>
            <a:ext cx="2304256" cy="369332"/>
            <a:chOff x="6084168" y="5229200"/>
            <a:chExt cx="2304256" cy="369332"/>
          </a:xfrm>
        </p:grpSpPr>
        <p:cxnSp>
          <p:nvCxnSpPr>
            <p:cNvPr id="287" name="Straight Arrow Connector 203"/>
            <p:cNvCxnSpPr/>
            <p:nvPr/>
          </p:nvCxnSpPr>
          <p:spPr>
            <a:xfrm flipH="1">
              <a:off x="6084168" y="5517232"/>
              <a:ext cx="23042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 Box 7"/>
            <p:cNvSpPr txBox="1">
              <a:spLocks noChangeArrowheads="1"/>
            </p:cNvSpPr>
            <p:nvPr/>
          </p:nvSpPr>
          <p:spPr bwMode="auto">
            <a:xfrm>
              <a:off x="6524600" y="5229200"/>
              <a:ext cx="18638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Success/Failure</a:t>
              </a:r>
              <a:endParaRPr lang="en-US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289" name="Text Box 7"/>
          <p:cNvSpPr txBox="1">
            <a:spLocks noChangeArrowheads="1"/>
          </p:cNvSpPr>
          <p:nvPr/>
        </p:nvSpPr>
        <p:spPr bwMode="auto">
          <a:xfrm>
            <a:off x="2276971" y="5537125"/>
            <a:ext cx="19994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= b / B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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90" name="Group 243"/>
          <p:cNvGrpSpPr/>
          <p:nvPr/>
        </p:nvGrpSpPr>
        <p:grpSpPr>
          <a:xfrm>
            <a:off x="8541668" y="5537125"/>
            <a:ext cx="1996545" cy="462826"/>
            <a:chOff x="4788024" y="6165304"/>
            <a:chExt cx="1852529" cy="462826"/>
          </a:xfrm>
        </p:grpSpPr>
        <p:grpSp>
          <p:nvGrpSpPr>
            <p:cNvPr id="291" name="Group 244"/>
            <p:cNvGrpSpPr/>
            <p:nvPr/>
          </p:nvGrpSpPr>
          <p:grpSpPr>
            <a:xfrm>
              <a:off x="4788024" y="6165304"/>
              <a:ext cx="1728192" cy="462826"/>
              <a:chOff x="6588224" y="5733256"/>
              <a:chExt cx="1728192" cy="462826"/>
            </a:xfrm>
          </p:grpSpPr>
          <p:sp>
            <p:nvSpPr>
              <p:cNvPr id="295" name="Rectangle 248"/>
              <p:cNvSpPr/>
              <p:nvPr/>
            </p:nvSpPr>
            <p:spPr>
              <a:xfrm>
                <a:off x="6588224" y="5733256"/>
                <a:ext cx="576064" cy="43204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grpSp>
            <p:nvGrpSpPr>
              <p:cNvPr id="296" name="Group 92"/>
              <p:cNvGrpSpPr/>
              <p:nvPr/>
            </p:nvGrpSpPr>
            <p:grpSpPr>
              <a:xfrm>
                <a:off x="7092280" y="5733256"/>
                <a:ext cx="1224136" cy="462825"/>
                <a:chOff x="3923928" y="1556792"/>
                <a:chExt cx="1224136" cy="462825"/>
              </a:xfrm>
            </p:grpSpPr>
            <p:sp>
              <p:nvSpPr>
                <p:cNvPr id="299" name="Rectangle 252"/>
                <p:cNvSpPr/>
                <p:nvPr/>
              </p:nvSpPr>
              <p:spPr>
                <a:xfrm>
                  <a:off x="3995936" y="1556792"/>
                  <a:ext cx="1152128" cy="432048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0">
                    <a:latin typeface="Calibri" panose="020F0502020204030204" pitchFamily="34" charset="0"/>
                    <a:ea typeface="Chalkboard" charset="0"/>
                    <a:cs typeface="Chalkboard" charset="0"/>
                  </a:endParaRPr>
                </a:p>
              </p:txBody>
            </p:sp>
            <p:sp>
              <p:nvSpPr>
                <p:cNvPr id="30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23928" y="1681063"/>
                  <a:ext cx="484377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dirty="0">
                      <a:latin typeface="Calibri" panose="020F0502020204030204" pitchFamily="34" charset="0"/>
                      <a:ea typeface="Chalkboard" charset="0"/>
                      <a:cs typeface="Chalkboard" charset="0"/>
                      <a:sym typeface="Symbol" panose="05050102010706020507"/>
                    </a:rPr>
                    <a:t>b+1</a:t>
                  </a:r>
                  <a:endParaRPr lang="en-US" sz="1600" baseline="-25000" dirty="0">
                    <a:solidFill>
                      <a:srgbClr val="0000FF"/>
                    </a:solidFill>
                    <a:latin typeface="Calibri" panose="020F0502020204030204" pitchFamily="34" charset="0"/>
                    <a:ea typeface="Chalkboard" charset="0"/>
                    <a:cs typeface="Chalkboard" charset="0"/>
                  </a:endParaRPr>
                </a:p>
              </p:txBody>
            </p:sp>
            <p:cxnSp>
              <p:nvCxnSpPr>
                <p:cNvPr id="301" name="Straight Connector 254"/>
                <p:cNvCxnSpPr/>
                <p:nvPr/>
              </p:nvCxnSpPr>
              <p:spPr>
                <a:xfrm>
                  <a:off x="4283968" y="1556792"/>
                  <a:ext cx="0" cy="43204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255"/>
                <p:cNvCxnSpPr/>
                <p:nvPr/>
              </p:nvCxnSpPr>
              <p:spPr>
                <a:xfrm>
                  <a:off x="4572000" y="1556792"/>
                  <a:ext cx="0" cy="43204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256"/>
                <p:cNvCxnSpPr/>
                <p:nvPr/>
              </p:nvCxnSpPr>
              <p:spPr>
                <a:xfrm>
                  <a:off x="4860032" y="1556792"/>
                  <a:ext cx="0" cy="43204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7" name="Rectangle 250"/>
              <p:cNvSpPr/>
              <p:nvPr/>
            </p:nvSpPr>
            <p:spPr>
              <a:xfrm>
                <a:off x="6876256" y="5733256"/>
                <a:ext cx="288032" cy="432048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298" name="Text Box 7"/>
              <p:cNvSpPr txBox="1">
                <a:spLocks noChangeArrowheads="1"/>
              </p:cNvSpPr>
              <p:nvPr/>
            </p:nvSpPr>
            <p:spPr bwMode="auto">
              <a:xfrm>
                <a:off x="6804248" y="5888305"/>
                <a:ext cx="43204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B+1</a:t>
                </a:r>
                <a:endParaRPr lang="en-US" sz="14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292" name="Text Box 7"/>
            <p:cNvSpPr txBox="1">
              <a:spLocks noChangeArrowheads="1"/>
            </p:cNvSpPr>
            <p:nvPr/>
          </p:nvSpPr>
          <p:spPr bwMode="auto">
            <a:xfrm>
              <a:off x="5580112" y="6289575"/>
              <a:ext cx="484377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b+1</a:t>
              </a:r>
              <a:endParaRPr lang="en-US" sz="16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93" name="Text Box 7"/>
            <p:cNvSpPr txBox="1">
              <a:spLocks noChangeArrowheads="1"/>
            </p:cNvSpPr>
            <p:nvPr/>
          </p:nvSpPr>
          <p:spPr bwMode="auto">
            <a:xfrm>
              <a:off x="5868144" y="6289575"/>
              <a:ext cx="484377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b+1</a:t>
              </a:r>
              <a:endParaRPr lang="en-US" sz="16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94" name="Text Box 7"/>
            <p:cNvSpPr txBox="1">
              <a:spLocks noChangeArrowheads="1"/>
            </p:cNvSpPr>
            <p:nvPr/>
          </p:nvSpPr>
          <p:spPr bwMode="auto">
            <a:xfrm>
              <a:off x="6156176" y="6289575"/>
              <a:ext cx="484377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b+1</a:t>
              </a:r>
              <a:endParaRPr lang="en-US" sz="16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304" name="Rectangle 1"/>
          <p:cNvSpPr/>
          <p:nvPr/>
        </p:nvSpPr>
        <p:spPr>
          <a:xfrm>
            <a:off x="6042202" y="6048437"/>
            <a:ext cx="466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Run at most 256 times to know B exactly!!</a:t>
            </a:r>
            <a:endParaRPr lang="en-US" sz="2000" b="1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05" name="Explosion 1 2"/>
          <p:cNvSpPr/>
          <p:nvPr/>
        </p:nvSpPr>
        <p:spPr>
          <a:xfrm>
            <a:off x="3206245" y="1501910"/>
            <a:ext cx="5040560" cy="3816424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06" name="Rectangle 3"/>
          <p:cNvSpPr/>
          <p:nvPr/>
        </p:nvSpPr>
        <p:spPr>
          <a:xfrm>
            <a:off x="4234412" y="2608606"/>
            <a:ext cx="2884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CPA Secure CBC Mode Scheme Broken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Wingdings" panose="05000000000000000000"/>
              </a:rPr>
              <a:t>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endParaRPr lang="en-US" sz="3200" dirty="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82" grpId="0" animBg="1"/>
      <p:bldP spid="289" grpId="0"/>
      <p:bldP spid="304" grpId="0"/>
      <p:bldP spid="305" grpId="0" animBg="1"/>
      <p:bldP spid="3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60512" y="188640"/>
            <a:ext cx="9144000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200" kern="0" dirty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Padding Oracle Attack</a:t>
            </a:r>
            <a:endParaRPr lang="en-US" sz="4200" kern="0" dirty="0">
              <a:solidFill>
                <a:srgbClr val="0099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2052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2054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2056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504" y="2492896"/>
            <a:ext cx="2068166" cy="2376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3810000" y="3081734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Serge </a:t>
            </a:r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Vaudenay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: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b="1" dirty="0">
                <a:latin typeface="Chalkboard" charset="0"/>
                <a:ea typeface="Chalkboard" charset="0"/>
                <a:cs typeface="Chalkboard" charset="0"/>
              </a:rPr>
              <a:t>Security Flaws Induced by CBC Padding - Applications to SSL, IPSEC, WTLS ....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  <a:hlinkClick r:id="rId2"/>
              </a:rPr>
              <a:t>EUROCRYPT 2002: 534-546	</a:t>
            </a:r>
            <a:endParaRPr lang="en-US" dirty="0">
              <a:latin typeface="Chalkboard" charset="0"/>
              <a:ea typeface="Chalkboard" charset="0"/>
              <a:cs typeface="Chalkboard" charset="0"/>
              <a:hlinkClick r:id="rId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Thur, 24/9/2020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/>
              <a:t>S8101034Q-Modern Cryptography-Lect8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</p:spPr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44794" y="90001"/>
            <a:ext cx="2389711" cy="626701"/>
          </a:xfrm>
        </p:spPr>
        <p:txBody>
          <a:bodyPr/>
          <a:lstStyle/>
          <a:p>
            <a:r>
              <a:rPr lang="zh-CN" altLang="en-US" dirty="0"/>
              <a:t>     小   结</a:t>
            </a:r>
            <a:endParaRPr lang="zh-CN" altLang="en-US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276848" y="159209"/>
            <a:ext cx="468000" cy="468000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886" tIns="60943" rIns="121886" bIns="60943" numCol="1" anchor="t" anchorCtr="0" compatLnSpc="1"/>
          <a:lstStyle/>
          <a:p>
            <a:endParaRPr lang="zh-CN" altLang="en-US" sz="1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 Box 1082"/>
          <p:cNvSpPr txBox="1">
            <a:spLocks noChangeArrowheads="1"/>
          </p:cNvSpPr>
          <p:nvPr/>
        </p:nvSpPr>
        <p:spPr bwMode="auto">
          <a:xfrm>
            <a:off x="1375618" y="2467624"/>
            <a:ext cx="4403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错误使用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的攻击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082"/>
          <p:cNvSpPr txBox="1">
            <a:spLocks noChangeArrowheads="1"/>
          </p:cNvSpPr>
          <p:nvPr/>
        </p:nvSpPr>
        <p:spPr bwMode="auto">
          <a:xfrm>
            <a:off x="1375618" y="1751617"/>
            <a:ext cx="4403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种工作模式的优缺点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0" y="881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分组加密工作模式</a:t>
            </a:r>
            <a:endParaRPr lang="zh-CN" altLang="en-US" sz="2800" b="1" dirty="0"/>
          </a:p>
        </p:txBody>
      </p:sp>
      <p:sp>
        <p:nvSpPr>
          <p:cNvPr id="4" name="Text Box 1082"/>
          <p:cNvSpPr txBox="1">
            <a:spLocks noChangeArrowheads="1"/>
          </p:cNvSpPr>
          <p:nvPr/>
        </p:nvSpPr>
        <p:spPr bwMode="auto">
          <a:xfrm>
            <a:off x="1375618" y="3228945"/>
            <a:ext cx="4403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Padding Oracle Attack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141268" y="1699062"/>
            <a:ext cx="9909464" cy="2448967"/>
            <a:chOff x="1074372" y="1597509"/>
            <a:chExt cx="9910755" cy="244928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372" y="1597509"/>
              <a:ext cx="2449286" cy="244928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" name="矩形 1"/>
            <p:cNvSpPr/>
            <p:nvPr/>
          </p:nvSpPr>
          <p:spPr>
            <a:xfrm>
              <a:off x="3855076" y="1597509"/>
              <a:ext cx="7130051" cy="1309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latin typeface="+mn-ea"/>
                </a:rPr>
                <a:t>Padding Oracle Attack</a:t>
              </a:r>
              <a:r>
                <a:rPr lang="zh-CN" altLang="en-US" sz="2800" dirty="0">
                  <a:latin typeface="+mn-ea"/>
                </a:rPr>
                <a:t>攻击如何实现破解密文？</a:t>
              </a:r>
              <a:endParaRPr lang="en-US" altLang="zh-CN" sz="2800" dirty="0">
                <a:latin typeface="+mn-ea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4794" y="90437"/>
            <a:ext cx="2389400" cy="626619"/>
          </a:xfrm>
        </p:spPr>
        <p:txBody>
          <a:bodyPr/>
          <a:lstStyle/>
          <a:p>
            <a:r>
              <a:rPr lang="zh-CN" altLang="en-US" dirty="0"/>
              <a:t>     思   考</a:t>
            </a:r>
            <a:endParaRPr lang="zh-CN" altLang="en-US" dirty="0"/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77607" y="159636"/>
            <a:ext cx="467939" cy="467939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870" tIns="60935" rIns="121870" bIns="60935" numCol="1" anchor="t" anchorCtr="0" compatLnSpc="1"/>
          <a:lstStyle/>
          <a:p>
            <a:endParaRPr lang="zh-CN" altLang="en-US" sz="1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3891" y="89913"/>
            <a:ext cx="5453050" cy="626701"/>
          </a:xfrm>
          <a:prstGeom prst="rect">
            <a:avLst/>
          </a:prstGeom>
          <a:solidFill>
            <a:srgbClr val="204064"/>
          </a:solidFill>
          <a:ln>
            <a:noFill/>
          </a:ln>
        </p:spPr>
        <p:txBody>
          <a:bodyPr vert="horz" wrap="none" lIns="180000" tIns="36000" rIns="180000" bIns="36000" numCol="1" anchor="t" anchorCtr="0" compatLnSpc="1">
            <a:spAutoFit/>
          </a:bodyPr>
          <a:lstStyle/>
          <a:p>
            <a:r>
              <a:rPr lang="en-US" altLang="zh-CN" sz="3600" b="1" dirty="0">
                <a:solidFill>
                  <a:srgbClr val="FFFFFF"/>
                </a:solidFill>
                <a:latin typeface="+mn-ea"/>
                <a:sym typeface="Wingdings" panose="05000000000000000000" pitchFamily="2" charset="2"/>
              </a:rPr>
              <a:t> </a:t>
            </a:r>
            <a:r>
              <a:rPr lang="zh-CN" altLang="en-US" sz="3600" b="1">
                <a:solidFill>
                  <a:srgbClr val="F8F8F8"/>
                </a:solidFill>
                <a:latin typeface="+mj-ea"/>
                <a:ea typeface="+mj-ea"/>
              </a:rPr>
              <a:t>参考资料 </a:t>
            </a:r>
            <a:r>
              <a:rPr lang="en-US" altLang="zh-CN" sz="3600" b="1" dirty="0">
                <a:solidFill>
                  <a:srgbClr val="F8F8F8"/>
                </a:solidFill>
                <a:latin typeface="+mj-ea"/>
                <a:ea typeface="+mj-ea"/>
              </a:rPr>
              <a:t>&amp; </a:t>
            </a:r>
            <a:r>
              <a:rPr lang="zh-CN" altLang="en-US" sz="3600" b="1" dirty="0">
                <a:solidFill>
                  <a:srgbClr val="F8F8F8"/>
                </a:solidFill>
                <a:latin typeface="+mj-ea"/>
                <a:ea typeface="+mj-ea"/>
              </a:rPr>
              <a:t>扩展阅读</a:t>
            </a:r>
            <a:endParaRPr lang="zh-CN" altLang="en-US" sz="36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2272193"/>
            <a:ext cx="10515600" cy="1927668"/>
          </a:xfrm>
          <a:prstGeom prst="rect">
            <a:avLst/>
          </a:prstGeom>
        </p:spPr>
        <p:txBody>
          <a:bodyPr/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1458" y="1432713"/>
            <a:ext cx="9750542" cy="265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How the BEAST Attack Works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https://www.netsparker.com/blog/web-security/how-the-beast-attack-works/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zh-CN" altLang="en-US" sz="2800" dirty="0">
                <a:latin typeface="Times New Roman" panose="02020603050405020304" pitchFamily="18" charset="0"/>
              </a:rPr>
              <a:t>了解</a:t>
            </a:r>
            <a:r>
              <a:rPr lang="en-US" altLang="zh-CN" sz="2800" dirty="0">
                <a:latin typeface="Times New Roman" panose="02020603050405020304" pitchFamily="18" charset="0"/>
              </a:rPr>
              <a:t>Padding Oracle Attacks</a:t>
            </a:r>
            <a:r>
              <a:rPr lang="zh-CN" altLang="en-US" sz="2800" dirty="0">
                <a:latin typeface="Times New Roman" panose="02020603050405020304" pitchFamily="18" charset="0"/>
              </a:rPr>
              <a:t>的細節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一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https://dotblogs.com.tw/kevintan1983/2010/10/05/18116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073138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为什么需要工作模式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9720" y="1070845"/>
            <a:ext cx="11762213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j-ea"/>
                <a:ea typeface="+mj-ea"/>
              </a:rPr>
              <a:t>分组密码在加密时，明文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分组长度固定</a:t>
            </a:r>
            <a:r>
              <a:rPr lang="zh-CN" altLang="en-US" sz="2400" b="1" dirty="0">
                <a:latin typeface="+mj-ea"/>
                <a:ea typeface="+mj-ea"/>
              </a:rPr>
              <a:t>，而实际应用中待加密消息的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数据量不固定</a:t>
            </a:r>
            <a:r>
              <a:rPr lang="zh-CN" altLang="en-US" sz="2400" b="1" dirty="0">
                <a:latin typeface="+mj-ea"/>
                <a:ea typeface="+mj-ea"/>
              </a:rPr>
              <a:t>，数据格式可能多种多样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20" y="2183982"/>
            <a:ext cx="11572090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j-ea"/>
                <a:ea typeface="+mj-ea"/>
              </a:rPr>
              <a:t>1980</a:t>
            </a:r>
            <a:r>
              <a:rPr lang="zh-CN" altLang="en-US" sz="2400" b="1" dirty="0">
                <a:latin typeface="+mj-ea"/>
                <a:ea typeface="+mj-ea"/>
              </a:rPr>
              <a:t>年</a:t>
            </a:r>
            <a:r>
              <a:rPr lang="en-US" altLang="zh-CN" sz="2400" b="1" dirty="0">
                <a:latin typeface="+mj-ea"/>
                <a:ea typeface="+mj-ea"/>
              </a:rPr>
              <a:t>NIST</a:t>
            </a:r>
            <a:r>
              <a:rPr lang="zh-CN" altLang="en-US" sz="2400" b="1" dirty="0">
                <a:latin typeface="+mj-ea"/>
                <a:ea typeface="+mj-ea"/>
              </a:rPr>
              <a:t>公布了</a:t>
            </a:r>
            <a:r>
              <a:rPr lang="en-US" altLang="zh-CN" sz="2400" b="1" dirty="0">
                <a:latin typeface="+mj-ea"/>
                <a:ea typeface="+mj-ea"/>
              </a:rPr>
              <a:t>DES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种工作模式</a:t>
            </a:r>
            <a:r>
              <a:rPr lang="zh-CN" altLang="en-US" sz="2400" b="1" dirty="0">
                <a:latin typeface="+mj-ea"/>
                <a:ea typeface="+mj-ea"/>
              </a:rPr>
              <a:t>：电子密码本（</a:t>
            </a:r>
            <a:r>
              <a:rPr lang="en-US" altLang="zh-CN" sz="2400" b="1" dirty="0">
                <a:latin typeface="+mj-ea"/>
                <a:ea typeface="+mj-ea"/>
              </a:rPr>
              <a:t>Electronic Code Book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ECB</a:t>
            </a:r>
            <a:r>
              <a:rPr lang="zh-CN" altLang="en-US" sz="2400" b="1" dirty="0">
                <a:latin typeface="+mj-ea"/>
                <a:ea typeface="+mj-ea"/>
              </a:rPr>
              <a:t>）模式、密码分组链接（</a:t>
            </a:r>
            <a:r>
              <a:rPr lang="en-US" altLang="zh-CN" sz="2400" b="1" dirty="0">
                <a:latin typeface="+mj-ea"/>
                <a:ea typeface="+mj-ea"/>
              </a:rPr>
              <a:t>Cipher Block Chaining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CBC</a:t>
            </a:r>
            <a:r>
              <a:rPr lang="zh-CN" altLang="en-US" sz="2400" b="1" dirty="0">
                <a:latin typeface="+mj-ea"/>
                <a:ea typeface="+mj-ea"/>
              </a:rPr>
              <a:t>）模式、密码反馈（</a:t>
            </a:r>
            <a:r>
              <a:rPr lang="en-US" altLang="zh-CN" sz="2400" b="1" dirty="0">
                <a:latin typeface="+mj-ea"/>
                <a:ea typeface="+mj-ea"/>
              </a:rPr>
              <a:t>Cipher Feedback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CFB</a:t>
            </a:r>
            <a:r>
              <a:rPr lang="zh-CN" altLang="en-US" sz="2400" b="1" dirty="0">
                <a:latin typeface="+mj-ea"/>
                <a:ea typeface="+mj-ea"/>
              </a:rPr>
              <a:t>）模式和输出反馈（</a:t>
            </a:r>
            <a:r>
              <a:rPr lang="en-US" altLang="zh-CN" sz="2400" b="1" dirty="0">
                <a:latin typeface="+mj-ea"/>
                <a:ea typeface="+mj-ea"/>
              </a:rPr>
              <a:t>Output Feedback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OFB</a:t>
            </a:r>
            <a:r>
              <a:rPr lang="zh-CN" altLang="en-US" sz="2400" b="1" dirty="0">
                <a:latin typeface="+mj-ea"/>
                <a:ea typeface="+mj-ea"/>
              </a:rPr>
              <a:t>）模式。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720" y="3809680"/>
            <a:ext cx="11572090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j-ea"/>
                <a:ea typeface="+mj-ea"/>
              </a:rPr>
              <a:t>2001</a:t>
            </a:r>
            <a:r>
              <a:rPr lang="zh-CN" altLang="en-US" sz="2400" b="1" dirty="0">
                <a:latin typeface="+mj-ea"/>
                <a:ea typeface="+mj-ea"/>
              </a:rPr>
              <a:t>年</a:t>
            </a:r>
            <a:r>
              <a:rPr lang="en-US" altLang="zh-CN" sz="2400" b="1" dirty="0">
                <a:latin typeface="+mj-ea"/>
                <a:ea typeface="+mj-ea"/>
              </a:rPr>
              <a:t>12</a:t>
            </a:r>
            <a:r>
              <a:rPr lang="zh-CN" altLang="en-US" sz="2400" b="1" dirty="0">
                <a:latin typeface="+mj-ea"/>
                <a:ea typeface="+mj-ea"/>
              </a:rPr>
              <a:t>月公布了</a:t>
            </a:r>
            <a:r>
              <a:rPr lang="en-US" altLang="zh-CN" sz="2400" b="1" dirty="0">
                <a:latin typeface="+mj-ea"/>
                <a:ea typeface="+mj-ea"/>
              </a:rPr>
              <a:t>AES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种工作模式</a:t>
            </a:r>
            <a:r>
              <a:rPr lang="zh-CN" altLang="en-US" sz="2400" b="1" dirty="0">
                <a:latin typeface="+mj-ea"/>
                <a:ea typeface="+mj-ea"/>
              </a:rPr>
              <a:t>，即</a:t>
            </a:r>
            <a:r>
              <a:rPr lang="en-US" altLang="zh-CN" sz="2400" b="1" dirty="0">
                <a:latin typeface="+mj-ea"/>
                <a:ea typeface="+mj-ea"/>
              </a:rPr>
              <a:t>ECB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altLang="zh-CN" sz="2400" b="1" dirty="0">
                <a:latin typeface="+mj-ea"/>
                <a:ea typeface="+mj-ea"/>
              </a:rPr>
              <a:t>CBC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altLang="zh-CN" sz="2400" b="1" dirty="0">
                <a:latin typeface="+mj-ea"/>
                <a:ea typeface="+mj-ea"/>
              </a:rPr>
              <a:t>CFB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altLang="zh-CN" sz="2400" b="1" dirty="0">
                <a:latin typeface="+mj-ea"/>
                <a:ea typeface="+mj-ea"/>
              </a:rPr>
              <a:t>OFB</a:t>
            </a:r>
            <a:r>
              <a:rPr lang="zh-CN" altLang="en-US" sz="2400" b="1" dirty="0">
                <a:latin typeface="+mj-ea"/>
                <a:ea typeface="+mj-ea"/>
              </a:rPr>
              <a:t>和</a:t>
            </a:r>
            <a:r>
              <a:rPr lang="en-US" altLang="zh-CN" sz="2400" b="1" dirty="0">
                <a:latin typeface="+mj-ea"/>
                <a:ea typeface="+mj-ea"/>
              </a:rPr>
              <a:t>CTR</a:t>
            </a:r>
            <a:r>
              <a:rPr lang="zh-CN" altLang="en-US" sz="2400" b="1" dirty="0">
                <a:latin typeface="+mj-ea"/>
                <a:ea typeface="+mj-ea"/>
              </a:rPr>
              <a:t>（计数器模式，</a:t>
            </a:r>
            <a:r>
              <a:rPr lang="en-US" altLang="zh-CN" sz="2400" b="1" dirty="0">
                <a:latin typeface="+mj-ea"/>
                <a:ea typeface="+mj-ea"/>
              </a:rPr>
              <a:t>Counter Mode</a:t>
            </a:r>
            <a:r>
              <a:rPr lang="zh-CN" altLang="en-US" sz="2400" b="1" dirty="0">
                <a:latin typeface="+mj-ea"/>
                <a:ea typeface="+mj-ea"/>
              </a:rPr>
              <a:t>）。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 bwMode="auto">
          <a:xfrm flipV="1">
            <a:off x="2044874" y="1553187"/>
            <a:ext cx="2640466" cy="3433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Freeform 5"/>
          <p:cNvSpPr/>
          <p:nvPr/>
        </p:nvSpPr>
        <p:spPr bwMode="auto">
          <a:xfrm>
            <a:off x="2066077" y="1553188"/>
            <a:ext cx="10123015" cy="3419759"/>
          </a:xfrm>
          <a:custGeom>
            <a:avLst/>
            <a:gdLst>
              <a:gd name="T0" fmla="*/ 3437 w 13288"/>
              <a:gd name="T1" fmla="*/ 0 h 5952"/>
              <a:gd name="T2" fmla="*/ 13288 w 13288"/>
              <a:gd name="T3" fmla="*/ 0 h 5952"/>
              <a:gd name="T4" fmla="*/ 13288 w 13288"/>
              <a:gd name="T5" fmla="*/ 5952 h 5952"/>
              <a:gd name="T6" fmla="*/ 0 w 13288"/>
              <a:gd name="T7" fmla="*/ 5952 h 5952"/>
              <a:gd name="T8" fmla="*/ 3437 w 13288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88" h="5952">
                <a:moveTo>
                  <a:pt x="3437" y="0"/>
                </a:moveTo>
                <a:lnTo>
                  <a:pt x="13288" y="0"/>
                </a:lnTo>
                <a:lnTo>
                  <a:pt x="13288" y="5952"/>
                </a:lnTo>
                <a:lnTo>
                  <a:pt x="0" y="5952"/>
                </a:lnTo>
                <a:lnTo>
                  <a:pt x="34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795" y="1553188"/>
            <a:ext cx="4671516" cy="3419759"/>
          </a:xfrm>
          <a:custGeom>
            <a:avLst/>
            <a:gdLst>
              <a:gd name="T0" fmla="*/ 0 w 6132"/>
              <a:gd name="T1" fmla="*/ 0 h 5952"/>
              <a:gd name="T2" fmla="*/ 6132 w 6132"/>
              <a:gd name="T3" fmla="*/ 0 h 5952"/>
              <a:gd name="T4" fmla="*/ 2696 w 6132"/>
              <a:gd name="T5" fmla="*/ 5952 h 5952"/>
              <a:gd name="T6" fmla="*/ 0 w 6132"/>
              <a:gd name="T7" fmla="*/ 5952 h 5952"/>
              <a:gd name="T8" fmla="*/ 0 w 6132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2" h="5952">
                <a:moveTo>
                  <a:pt x="0" y="0"/>
                </a:moveTo>
                <a:lnTo>
                  <a:pt x="6132" y="0"/>
                </a:lnTo>
                <a:lnTo>
                  <a:pt x="2696" y="5952"/>
                </a:lnTo>
                <a:lnTo>
                  <a:pt x="0" y="595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898" y="1678891"/>
            <a:ext cx="5346592" cy="323901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201103" y="729608"/>
            <a:ext cx="685592" cy="528639"/>
            <a:chOff x="3151188" y="677070"/>
            <a:chExt cx="514350" cy="528638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151188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244850" y="773908"/>
              <a:ext cx="330200" cy="334963"/>
            </a:xfrm>
            <a:custGeom>
              <a:avLst/>
              <a:gdLst>
                <a:gd name="T0" fmla="*/ 471 w 549"/>
                <a:gd name="T1" fmla="*/ 540 h 540"/>
                <a:gd name="T2" fmla="*/ 336 w 549"/>
                <a:gd name="T3" fmla="*/ 436 h 540"/>
                <a:gd name="T4" fmla="*/ 0 w 549"/>
                <a:gd name="T5" fmla="*/ 230 h 540"/>
                <a:gd name="T6" fmla="*/ 461 w 549"/>
                <a:gd name="T7" fmla="*/ 230 h 540"/>
                <a:gd name="T8" fmla="*/ 521 w 549"/>
                <a:gd name="T9" fmla="*/ 419 h 540"/>
                <a:gd name="T10" fmla="*/ 297 w 549"/>
                <a:gd name="T11" fmla="*/ 262 h 540"/>
                <a:gd name="T12" fmla="*/ 284 w 549"/>
                <a:gd name="T13" fmla="*/ 259 h 540"/>
                <a:gd name="T14" fmla="*/ 273 w 549"/>
                <a:gd name="T15" fmla="*/ 311 h 540"/>
                <a:gd name="T16" fmla="*/ 297 w 549"/>
                <a:gd name="T17" fmla="*/ 317 h 540"/>
                <a:gd name="T18" fmla="*/ 292 w 549"/>
                <a:gd name="T19" fmla="*/ 335 h 540"/>
                <a:gd name="T20" fmla="*/ 234 w 549"/>
                <a:gd name="T21" fmla="*/ 351 h 540"/>
                <a:gd name="T22" fmla="*/ 230 w 549"/>
                <a:gd name="T23" fmla="*/ 350 h 540"/>
                <a:gd name="T24" fmla="*/ 168 w 549"/>
                <a:gd name="T25" fmla="*/ 327 h 540"/>
                <a:gd name="T26" fmla="*/ 191 w 549"/>
                <a:gd name="T27" fmla="*/ 312 h 540"/>
                <a:gd name="T28" fmla="*/ 208 w 549"/>
                <a:gd name="T29" fmla="*/ 280 h 540"/>
                <a:gd name="T30" fmla="*/ 180 w 549"/>
                <a:gd name="T31" fmla="*/ 259 h 540"/>
                <a:gd name="T32" fmla="*/ 168 w 549"/>
                <a:gd name="T33" fmla="*/ 236 h 540"/>
                <a:gd name="T34" fmla="*/ 178 w 549"/>
                <a:gd name="T35" fmla="*/ 228 h 540"/>
                <a:gd name="T36" fmla="*/ 288 w 549"/>
                <a:gd name="T37" fmla="*/ 228 h 540"/>
                <a:gd name="T38" fmla="*/ 297 w 549"/>
                <a:gd name="T39" fmla="*/ 236 h 540"/>
                <a:gd name="T40" fmla="*/ 386 w 549"/>
                <a:gd name="T41" fmla="*/ 289 h 540"/>
                <a:gd name="T42" fmla="*/ 317 w 549"/>
                <a:gd name="T43" fmla="*/ 215 h 540"/>
                <a:gd name="T44" fmla="*/ 306 w 549"/>
                <a:gd name="T45" fmla="*/ 208 h 540"/>
                <a:gd name="T46" fmla="*/ 164 w 549"/>
                <a:gd name="T47" fmla="*/ 208 h 540"/>
                <a:gd name="T48" fmla="*/ 150 w 549"/>
                <a:gd name="T49" fmla="*/ 214 h 540"/>
                <a:gd name="T50" fmla="*/ 81 w 549"/>
                <a:gd name="T51" fmla="*/ 288 h 540"/>
                <a:gd name="T52" fmla="*/ 78 w 549"/>
                <a:gd name="T53" fmla="*/ 318 h 540"/>
                <a:gd name="T54" fmla="*/ 102 w 549"/>
                <a:gd name="T55" fmla="*/ 333 h 540"/>
                <a:gd name="T56" fmla="*/ 156 w 549"/>
                <a:gd name="T57" fmla="*/ 320 h 540"/>
                <a:gd name="T58" fmla="*/ 164 w 549"/>
                <a:gd name="T59" fmla="*/ 368 h 540"/>
                <a:gd name="T60" fmla="*/ 310 w 549"/>
                <a:gd name="T61" fmla="*/ 361 h 540"/>
                <a:gd name="T62" fmla="*/ 362 w 549"/>
                <a:gd name="T63" fmla="*/ 333 h 540"/>
                <a:gd name="T64" fmla="*/ 366 w 549"/>
                <a:gd name="T65" fmla="*/ 333 h 540"/>
                <a:gd name="T66" fmla="*/ 386 w 549"/>
                <a:gd name="T67" fmla="*/ 289 h 540"/>
                <a:gd name="T68" fmla="*/ 295 w 549"/>
                <a:gd name="T69" fmla="*/ 137 h 540"/>
                <a:gd name="T70" fmla="*/ 171 w 549"/>
                <a:gd name="T71" fmla="*/ 137 h 540"/>
                <a:gd name="T72" fmla="*/ 231 w 549"/>
                <a:gd name="T73" fmla="*/ 431 h 540"/>
                <a:gd name="T74" fmla="*/ 432 w 549"/>
                <a:gd name="T75" fmla="*/ 230 h 540"/>
                <a:gd name="T76" fmla="*/ 30 w 549"/>
                <a:gd name="T77" fmla="*/ 23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9" h="540">
                  <a:moveTo>
                    <a:pt x="521" y="519"/>
                  </a:moveTo>
                  <a:cubicBezTo>
                    <a:pt x="507" y="533"/>
                    <a:pt x="489" y="540"/>
                    <a:pt x="471" y="540"/>
                  </a:cubicBezTo>
                  <a:cubicBezTo>
                    <a:pt x="452" y="540"/>
                    <a:pt x="434" y="533"/>
                    <a:pt x="421" y="519"/>
                  </a:cubicBezTo>
                  <a:lnTo>
                    <a:pt x="336" y="436"/>
                  </a:lnTo>
                  <a:cubicBezTo>
                    <a:pt x="304" y="452"/>
                    <a:pt x="269" y="461"/>
                    <a:pt x="231" y="461"/>
                  </a:cubicBezTo>
                  <a:cubicBezTo>
                    <a:pt x="103" y="461"/>
                    <a:pt x="0" y="358"/>
                    <a:pt x="0" y="230"/>
                  </a:cubicBezTo>
                  <a:cubicBezTo>
                    <a:pt x="0" y="103"/>
                    <a:pt x="103" y="0"/>
                    <a:pt x="231" y="0"/>
                  </a:cubicBezTo>
                  <a:cubicBezTo>
                    <a:pt x="358" y="0"/>
                    <a:pt x="461" y="103"/>
                    <a:pt x="461" y="230"/>
                  </a:cubicBezTo>
                  <a:cubicBezTo>
                    <a:pt x="461" y="268"/>
                    <a:pt x="452" y="304"/>
                    <a:pt x="436" y="335"/>
                  </a:cubicBezTo>
                  <a:lnTo>
                    <a:pt x="521" y="419"/>
                  </a:lnTo>
                  <a:cubicBezTo>
                    <a:pt x="549" y="447"/>
                    <a:pt x="549" y="492"/>
                    <a:pt x="521" y="519"/>
                  </a:cubicBezTo>
                  <a:close/>
                  <a:moveTo>
                    <a:pt x="297" y="262"/>
                  </a:moveTo>
                  <a:lnTo>
                    <a:pt x="286" y="259"/>
                  </a:lnTo>
                  <a:cubicBezTo>
                    <a:pt x="285" y="259"/>
                    <a:pt x="285" y="259"/>
                    <a:pt x="284" y="259"/>
                  </a:cubicBezTo>
                  <a:cubicBezTo>
                    <a:pt x="272" y="257"/>
                    <a:pt x="260" y="267"/>
                    <a:pt x="258" y="280"/>
                  </a:cubicBezTo>
                  <a:cubicBezTo>
                    <a:pt x="255" y="294"/>
                    <a:pt x="261" y="307"/>
                    <a:pt x="273" y="311"/>
                  </a:cubicBezTo>
                  <a:cubicBezTo>
                    <a:pt x="273" y="311"/>
                    <a:pt x="274" y="311"/>
                    <a:pt x="274" y="312"/>
                  </a:cubicBezTo>
                  <a:lnTo>
                    <a:pt x="297" y="317"/>
                  </a:lnTo>
                  <a:lnTo>
                    <a:pt x="297" y="327"/>
                  </a:lnTo>
                  <a:cubicBezTo>
                    <a:pt x="297" y="331"/>
                    <a:pt x="295" y="334"/>
                    <a:pt x="292" y="335"/>
                  </a:cubicBezTo>
                  <a:lnTo>
                    <a:pt x="236" y="351"/>
                  </a:lnTo>
                  <a:cubicBezTo>
                    <a:pt x="235" y="351"/>
                    <a:pt x="234" y="351"/>
                    <a:pt x="234" y="351"/>
                  </a:cubicBezTo>
                  <a:cubicBezTo>
                    <a:pt x="233" y="351"/>
                    <a:pt x="232" y="351"/>
                    <a:pt x="231" y="350"/>
                  </a:cubicBezTo>
                  <a:cubicBezTo>
                    <a:pt x="231" y="350"/>
                    <a:pt x="230" y="350"/>
                    <a:pt x="230" y="350"/>
                  </a:cubicBezTo>
                  <a:lnTo>
                    <a:pt x="174" y="335"/>
                  </a:lnTo>
                  <a:cubicBezTo>
                    <a:pt x="171" y="334"/>
                    <a:pt x="168" y="330"/>
                    <a:pt x="168" y="327"/>
                  </a:cubicBezTo>
                  <a:lnTo>
                    <a:pt x="168" y="317"/>
                  </a:lnTo>
                  <a:lnTo>
                    <a:pt x="191" y="312"/>
                  </a:lnTo>
                  <a:cubicBezTo>
                    <a:pt x="192" y="311"/>
                    <a:pt x="192" y="311"/>
                    <a:pt x="193" y="311"/>
                  </a:cubicBezTo>
                  <a:cubicBezTo>
                    <a:pt x="204" y="307"/>
                    <a:pt x="211" y="294"/>
                    <a:pt x="208" y="280"/>
                  </a:cubicBezTo>
                  <a:cubicBezTo>
                    <a:pt x="205" y="267"/>
                    <a:pt x="194" y="257"/>
                    <a:pt x="181" y="259"/>
                  </a:cubicBezTo>
                  <a:cubicBezTo>
                    <a:pt x="181" y="259"/>
                    <a:pt x="180" y="259"/>
                    <a:pt x="180" y="259"/>
                  </a:cubicBezTo>
                  <a:lnTo>
                    <a:pt x="168" y="262"/>
                  </a:lnTo>
                  <a:lnTo>
                    <a:pt x="168" y="236"/>
                  </a:lnTo>
                  <a:cubicBezTo>
                    <a:pt x="168" y="233"/>
                    <a:pt x="169" y="231"/>
                    <a:pt x="171" y="229"/>
                  </a:cubicBezTo>
                  <a:cubicBezTo>
                    <a:pt x="173" y="228"/>
                    <a:pt x="176" y="227"/>
                    <a:pt x="178" y="228"/>
                  </a:cubicBezTo>
                  <a:lnTo>
                    <a:pt x="234" y="243"/>
                  </a:lnTo>
                  <a:lnTo>
                    <a:pt x="288" y="228"/>
                  </a:lnTo>
                  <a:cubicBezTo>
                    <a:pt x="290" y="227"/>
                    <a:pt x="293" y="228"/>
                    <a:pt x="294" y="230"/>
                  </a:cubicBezTo>
                  <a:cubicBezTo>
                    <a:pt x="296" y="231"/>
                    <a:pt x="297" y="234"/>
                    <a:pt x="297" y="236"/>
                  </a:cubicBezTo>
                  <a:lnTo>
                    <a:pt x="297" y="262"/>
                  </a:lnTo>
                  <a:close/>
                  <a:moveTo>
                    <a:pt x="386" y="289"/>
                  </a:moveTo>
                  <a:cubicBezTo>
                    <a:pt x="385" y="288"/>
                    <a:pt x="385" y="288"/>
                    <a:pt x="385" y="288"/>
                  </a:cubicBezTo>
                  <a:lnTo>
                    <a:pt x="317" y="215"/>
                  </a:lnTo>
                  <a:cubicBezTo>
                    <a:pt x="317" y="214"/>
                    <a:pt x="316" y="214"/>
                    <a:pt x="316" y="214"/>
                  </a:cubicBezTo>
                  <a:cubicBezTo>
                    <a:pt x="313" y="211"/>
                    <a:pt x="310" y="209"/>
                    <a:pt x="306" y="208"/>
                  </a:cubicBezTo>
                  <a:cubicBezTo>
                    <a:pt x="305" y="208"/>
                    <a:pt x="304" y="208"/>
                    <a:pt x="303" y="208"/>
                  </a:cubicBezTo>
                  <a:lnTo>
                    <a:pt x="164" y="208"/>
                  </a:lnTo>
                  <a:cubicBezTo>
                    <a:pt x="164" y="208"/>
                    <a:pt x="163" y="208"/>
                    <a:pt x="163" y="208"/>
                  </a:cubicBezTo>
                  <a:cubicBezTo>
                    <a:pt x="158" y="208"/>
                    <a:pt x="154" y="210"/>
                    <a:pt x="150" y="214"/>
                  </a:cubicBezTo>
                  <a:cubicBezTo>
                    <a:pt x="150" y="214"/>
                    <a:pt x="149" y="214"/>
                    <a:pt x="149" y="215"/>
                  </a:cubicBezTo>
                  <a:lnTo>
                    <a:pt x="81" y="288"/>
                  </a:lnTo>
                  <a:cubicBezTo>
                    <a:pt x="81" y="288"/>
                    <a:pt x="80" y="288"/>
                    <a:pt x="80" y="289"/>
                  </a:cubicBezTo>
                  <a:cubicBezTo>
                    <a:pt x="74" y="297"/>
                    <a:pt x="73" y="308"/>
                    <a:pt x="78" y="318"/>
                  </a:cubicBezTo>
                  <a:cubicBezTo>
                    <a:pt x="82" y="327"/>
                    <a:pt x="90" y="333"/>
                    <a:pt x="99" y="333"/>
                  </a:cubicBezTo>
                  <a:cubicBezTo>
                    <a:pt x="100" y="333"/>
                    <a:pt x="101" y="333"/>
                    <a:pt x="102" y="333"/>
                  </a:cubicBezTo>
                  <a:cubicBezTo>
                    <a:pt x="103" y="333"/>
                    <a:pt x="103" y="333"/>
                    <a:pt x="104" y="333"/>
                  </a:cubicBezTo>
                  <a:lnTo>
                    <a:pt x="156" y="320"/>
                  </a:lnTo>
                  <a:lnTo>
                    <a:pt x="156" y="361"/>
                  </a:lnTo>
                  <a:cubicBezTo>
                    <a:pt x="156" y="365"/>
                    <a:pt x="160" y="368"/>
                    <a:pt x="164" y="368"/>
                  </a:cubicBezTo>
                  <a:lnTo>
                    <a:pt x="303" y="368"/>
                  </a:lnTo>
                  <a:cubicBezTo>
                    <a:pt x="307" y="368"/>
                    <a:pt x="310" y="365"/>
                    <a:pt x="310" y="361"/>
                  </a:cubicBezTo>
                  <a:lnTo>
                    <a:pt x="310" y="320"/>
                  </a:lnTo>
                  <a:lnTo>
                    <a:pt x="362" y="333"/>
                  </a:lnTo>
                  <a:cubicBezTo>
                    <a:pt x="362" y="333"/>
                    <a:pt x="363" y="333"/>
                    <a:pt x="363" y="333"/>
                  </a:cubicBezTo>
                  <a:cubicBezTo>
                    <a:pt x="364" y="333"/>
                    <a:pt x="365" y="333"/>
                    <a:pt x="366" y="333"/>
                  </a:cubicBezTo>
                  <a:cubicBezTo>
                    <a:pt x="374" y="333"/>
                    <a:pt x="381" y="329"/>
                    <a:pt x="386" y="321"/>
                  </a:cubicBezTo>
                  <a:cubicBezTo>
                    <a:pt x="393" y="312"/>
                    <a:pt x="393" y="298"/>
                    <a:pt x="386" y="289"/>
                  </a:cubicBezTo>
                  <a:close/>
                  <a:moveTo>
                    <a:pt x="233" y="203"/>
                  </a:moveTo>
                  <a:cubicBezTo>
                    <a:pt x="267" y="203"/>
                    <a:pt x="295" y="174"/>
                    <a:pt x="295" y="137"/>
                  </a:cubicBezTo>
                  <a:cubicBezTo>
                    <a:pt x="295" y="101"/>
                    <a:pt x="267" y="71"/>
                    <a:pt x="233" y="71"/>
                  </a:cubicBezTo>
                  <a:cubicBezTo>
                    <a:pt x="199" y="71"/>
                    <a:pt x="171" y="101"/>
                    <a:pt x="171" y="137"/>
                  </a:cubicBezTo>
                  <a:cubicBezTo>
                    <a:pt x="171" y="174"/>
                    <a:pt x="199" y="203"/>
                    <a:pt x="233" y="203"/>
                  </a:cubicBezTo>
                  <a:close/>
                  <a:moveTo>
                    <a:pt x="231" y="431"/>
                  </a:moveTo>
                  <a:lnTo>
                    <a:pt x="231" y="431"/>
                  </a:lnTo>
                  <a:cubicBezTo>
                    <a:pt x="342" y="431"/>
                    <a:pt x="432" y="342"/>
                    <a:pt x="432" y="230"/>
                  </a:cubicBezTo>
                  <a:cubicBezTo>
                    <a:pt x="432" y="119"/>
                    <a:pt x="342" y="29"/>
                    <a:pt x="231" y="29"/>
                  </a:cubicBezTo>
                  <a:cubicBezTo>
                    <a:pt x="119" y="29"/>
                    <a:pt x="30" y="119"/>
                    <a:pt x="30" y="230"/>
                  </a:cubicBezTo>
                  <a:cubicBezTo>
                    <a:pt x="30" y="342"/>
                    <a:pt x="119" y="431"/>
                    <a:pt x="231" y="4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66343" y="729608"/>
            <a:ext cx="683475" cy="528639"/>
            <a:chOff x="4700588" y="677070"/>
            <a:chExt cx="512762" cy="528638"/>
          </a:xfrm>
        </p:grpSpPr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4700588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06950" y="775495"/>
              <a:ext cx="301625" cy="330200"/>
            </a:xfrm>
            <a:custGeom>
              <a:avLst/>
              <a:gdLst>
                <a:gd name="T0" fmla="*/ 151 w 500"/>
                <a:gd name="T1" fmla="*/ 82 h 533"/>
                <a:gd name="T2" fmla="*/ 328 w 500"/>
                <a:gd name="T3" fmla="*/ 59 h 533"/>
                <a:gd name="T4" fmla="*/ 265 w 500"/>
                <a:gd name="T5" fmla="*/ 37 h 533"/>
                <a:gd name="T6" fmla="*/ 192 w 500"/>
                <a:gd name="T7" fmla="*/ 37 h 533"/>
                <a:gd name="T8" fmla="*/ 128 w 500"/>
                <a:gd name="T9" fmla="*/ 59 h 533"/>
                <a:gd name="T10" fmla="*/ 412 w 500"/>
                <a:gd name="T11" fmla="*/ 462 h 533"/>
                <a:gd name="T12" fmla="*/ 419 w 500"/>
                <a:gd name="T13" fmla="*/ 446 h 533"/>
                <a:gd name="T14" fmla="*/ 390 w 500"/>
                <a:gd name="T15" fmla="*/ 346 h 533"/>
                <a:gd name="T16" fmla="*/ 371 w 500"/>
                <a:gd name="T17" fmla="*/ 346 h 533"/>
                <a:gd name="T18" fmla="*/ 372 w 500"/>
                <a:gd name="T19" fmla="*/ 423 h 533"/>
                <a:gd name="T20" fmla="*/ 372 w 500"/>
                <a:gd name="T21" fmla="*/ 425 h 533"/>
                <a:gd name="T22" fmla="*/ 373 w 500"/>
                <a:gd name="T23" fmla="*/ 426 h 533"/>
                <a:gd name="T24" fmla="*/ 374 w 500"/>
                <a:gd name="T25" fmla="*/ 428 h 533"/>
                <a:gd name="T26" fmla="*/ 477 w 500"/>
                <a:gd name="T27" fmla="*/ 352 h 533"/>
                <a:gd name="T28" fmla="*/ 380 w 500"/>
                <a:gd name="T29" fmla="*/ 301 h 533"/>
                <a:gd name="T30" fmla="*/ 359 w 500"/>
                <a:gd name="T31" fmla="*/ 531 h 533"/>
                <a:gd name="T32" fmla="*/ 495 w 500"/>
                <a:gd name="T33" fmla="*/ 439 h 533"/>
                <a:gd name="T34" fmla="*/ 477 w 500"/>
                <a:gd name="T35" fmla="*/ 436 h 533"/>
                <a:gd name="T36" fmla="*/ 381 w 500"/>
                <a:gd name="T37" fmla="*/ 515 h 533"/>
                <a:gd name="T38" fmla="*/ 284 w 500"/>
                <a:gd name="T39" fmla="*/ 399 h 533"/>
                <a:gd name="T40" fmla="*/ 399 w 500"/>
                <a:gd name="T41" fmla="*/ 321 h 533"/>
                <a:gd name="T42" fmla="*/ 477 w 500"/>
                <a:gd name="T43" fmla="*/ 436 h 533"/>
                <a:gd name="T44" fmla="*/ 168 w 500"/>
                <a:gd name="T45" fmla="*/ 435 h 533"/>
                <a:gd name="T46" fmla="*/ 286 w 500"/>
                <a:gd name="T47" fmla="*/ 317 h 533"/>
                <a:gd name="T48" fmla="*/ 311 w 500"/>
                <a:gd name="T49" fmla="*/ 298 h 533"/>
                <a:gd name="T50" fmla="*/ 432 w 500"/>
                <a:gd name="T51" fmla="*/ 181 h 533"/>
                <a:gd name="T52" fmla="*/ 437 w 500"/>
                <a:gd name="T53" fmla="*/ 292 h 533"/>
                <a:gd name="T54" fmla="*/ 456 w 500"/>
                <a:gd name="T55" fmla="*/ 298 h 533"/>
                <a:gd name="T56" fmla="*/ 456 w 500"/>
                <a:gd name="T57" fmla="*/ 123 h 533"/>
                <a:gd name="T58" fmla="*/ 24 w 500"/>
                <a:gd name="T59" fmla="*/ 99 h 533"/>
                <a:gd name="T60" fmla="*/ 0 w 500"/>
                <a:gd name="T61" fmla="*/ 186 h 533"/>
                <a:gd name="T62" fmla="*/ 0 w 500"/>
                <a:gd name="T63" fmla="*/ 317 h 533"/>
                <a:gd name="T64" fmla="*/ 0 w 500"/>
                <a:gd name="T65" fmla="*/ 444 h 533"/>
                <a:gd name="T66" fmla="*/ 252 w 500"/>
                <a:gd name="T67" fmla="*/ 467 h 533"/>
                <a:gd name="T68" fmla="*/ 19 w 500"/>
                <a:gd name="T69" fmla="*/ 186 h 533"/>
                <a:gd name="T70" fmla="*/ 24 w 500"/>
                <a:gd name="T71" fmla="*/ 181 h 533"/>
                <a:gd name="T72" fmla="*/ 149 w 500"/>
                <a:gd name="T73" fmla="*/ 298 h 533"/>
                <a:gd name="T74" fmla="*/ 19 w 500"/>
                <a:gd name="T75" fmla="*/ 186 h 533"/>
                <a:gd name="T76" fmla="*/ 149 w 500"/>
                <a:gd name="T77" fmla="*/ 317 h 533"/>
                <a:gd name="T78" fmla="*/ 24 w 500"/>
                <a:gd name="T79" fmla="*/ 435 h 533"/>
                <a:gd name="T80" fmla="*/ 19 w 500"/>
                <a:gd name="T81" fmla="*/ 317 h 533"/>
                <a:gd name="T82" fmla="*/ 168 w 500"/>
                <a:gd name="T83" fmla="*/ 298 h 533"/>
                <a:gd name="T84" fmla="*/ 168 w 500"/>
                <a:gd name="T85" fmla="*/ 181 h 533"/>
                <a:gd name="T86" fmla="*/ 292 w 500"/>
                <a:gd name="T87" fmla="*/ 298 h 533"/>
                <a:gd name="T88" fmla="*/ 302 w 500"/>
                <a:gd name="T89" fmla="*/ 123 h 533"/>
                <a:gd name="T90" fmla="*/ 318 w 500"/>
                <a:gd name="T91" fmla="*/ 139 h 533"/>
                <a:gd name="T92" fmla="*/ 286 w 500"/>
                <a:gd name="T93" fmla="*/ 139 h 533"/>
                <a:gd name="T94" fmla="*/ 159 w 500"/>
                <a:gd name="T95" fmla="*/ 123 h 533"/>
                <a:gd name="T96" fmla="*/ 175 w 500"/>
                <a:gd name="T97" fmla="*/ 139 h 533"/>
                <a:gd name="T98" fmla="*/ 143 w 500"/>
                <a:gd name="T99" fmla="*/ 13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533">
                  <a:moveTo>
                    <a:pt x="128" y="59"/>
                  </a:moveTo>
                  <a:cubicBezTo>
                    <a:pt x="128" y="72"/>
                    <a:pt x="138" y="82"/>
                    <a:pt x="151" y="82"/>
                  </a:cubicBezTo>
                  <a:lnTo>
                    <a:pt x="305" y="82"/>
                  </a:lnTo>
                  <a:cubicBezTo>
                    <a:pt x="318" y="82"/>
                    <a:pt x="328" y="72"/>
                    <a:pt x="328" y="59"/>
                  </a:cubicBezTo>
                  <a:cubicBezTo>
                    <a:pt x="328" y="47"/>
                    <a:pt x="318" y="37"/>
                    <a:pt x="305" y="37"/>
                  </a:cubicBezTo>
                  <a:lnTo>
                    <a:pt x="265" y="37"/>
                  </a:lnTo>
                  <a:cubicBezTo>
                    <a:pt x="265" y="17"/>
                    <a:pt x="248" y="0"/>
                    <a:pt x="228" y="0"/>
                  </a:cubicBezTo>
                  <a:cubicBezTo>
                    <a:pt x="208" y="0"/>
                    <a:pt x="192" y="17"/>
                    <a:pt x="192" y="37"/>
                  </a:cubicBezTo>
                  <a:lnTo>
                    <a:pt x="151" y="37"/>
                  </a:lnTo>
                  <a:cubicBezTo>
                    <a:pt x="138" y="37"/>
                    <a:pt x="128" y="47"/>
                    <a:pt x="128" y="59"/>
                  </a:cubicBezTo>
                  <a:close/>
                  <a:moveTo>
                    <a:pt x="405" y="459"/>
                  </a:moveTo>
                  <a:cubicBezTo>
                    <a:pt x="407" y="461"/>
                    <a:pt x="410" y="462"/>
                    <a:pt x="412" y="462"/>
                  </a:cubicBezTo>
                  <a:cubicBezTo>
                    <a:pt x="414" y="462"/>
                    <a:pt x="417" y="461"/>
                    <a:pt x="419" y="459"/>
                  </a:cubicBezTo>
                  <a:cubicBezTo>
                    <a:pt x="422" y="456"/>
                    <a:pt x="422" y="450"/>
                    <a:pt x="419" y="446"/>
                  </a:cubicBezTo>
                  <a:lnTo>
                    <a:pt x="390" y="417"/>
                  </a:lnTo>
                  <a:lnTo>
                    <a:pt x="390" y="346"/>
                  </a:lnTo>
                  <a:cubicBezTo>
                    <a:pt x="390" y="341"/>
                    <a:pt x="386" y="337"/>
                    <a:pt x="381" y="337"/>
                  </a:cubicBezTo>
                  <a:cubicBezTo>
                    <a:pt x="375" y="337"/>
                    <a:pt x="371" y="341"/>
                    <a:pt x="371" y="346"/>
                  </a:cubicBezTo>
                  <a:lnTo>
                    <a:pt x="371" y="421"/>
                  </a:lnTo>
                  <a:cubicBezTo>
                    <a:pt x="371" y="422"/>
                    <a:pt x="371" y="423"/>
                    <a:pt x="372" y="423"/>
                  </a:cubicBezTo>
                  <a:cubicBezTo>
                    <a:pt x="372" y="423"/>
                    <a:pt x="372" y="424"/>
                    <a:pt x="372" y="424"/>
                  </a:cubicBezTo>
                  <a:cubicBezTo>
                    <a:pt x="372" y="424"/>
                    <a:pt x="372" y="425"/>
                    <a:pt x="372" y="425"/>
                  </a:cubicBezTo>
                  <a:cubicBezTo>
                    <a:pt x="372" y="425"/>
                    <a:pt x="372" y="425"/>
                    <a:pt x="372" y="426"/>
                  </a:cubicBezTo>
                  <a:cubicBezTo>
                    <a:pt x="373" y="426"/>
                    <a:pt x="373" y="426"/>
                    <a:pt x="373" y="426"/>
                  </a:cubicBezTo>
                  <a:cubicBezTo>
                    <a:pt x="373" y="427"/>
                    <a:pt x="374" y="427"/>
                    <a:pt x="374" y="428"/>
                  </a:cubicBezTo>
                  <a:cubicBezTo>
                    <a:pt x="374" y="428"/>
                    <a:pt x="374" y="428"/>
                    <a:pt x="374" y="428"/>
                  </a:cubicBezTo>
                  <a:lnTo>
                    <a:pt x="405" y="459"/>
                  </a:lnTo>
                  <a:close/>
                  <a:moveTo>
                    <a:pt x="477" y="352"/>
                  </a:moveTo>
                  <a:cubicBezTo>
                    <a:pt x="459" y="327"/>
                    <a:pt x="433" y="309"/>
                    <a:pt x="402" y="303"/>
                  </a:cubicBezTo>
                  <a:cubicBezTo>
                    <a:pt x="395" y="302"/>
                    <a:pt x="388" y="301"/>
                    <a:pt x="380" y="301"/>
                  </a:cubicBezTo>
                  <a:cubicBezTo>
                    <a:pt x="325" y="301"/>
                    <a:pt x="277" y="341"/>
                    <a:pt x="267" y="396"/>
                  </a:cubicBezTo>
                  <a:cubicBezTo>
                    <a:pt x="255" y="458"/>
                    <a:pt x="296" y="519"/>
                    <a:pt x="359" y="531"/>
                  </a:cubicBezTo>
                  <a:cubicBezTo>
                    <a:pt x="366" y="533"/>
                    <a:pt x="373" y="533"/>
                    <a:pt x="381" y="533"/>
                  </a:cubicBezTo>
                  <a:cubicBezTo>
                    <a:pt x="436" y="533"/>
                    <a:pt x="484" y="494"/>
                    <a:pt x="495" y="439"/>
                  </a:cubicBezTo>
                  <a:cubicBezTo>
                    <a:pt x="500" y="409"/>
                    <a:pt x="494" y="378"/>
                    <a:pt x="477" y="352"/>
                  </a:cubicBezTo>
                  <a:close/>
                  <a:moveTo>
                    <a:pt x="477" y="436"/>
                  </a:moveTo>
                  <a:lnTo>
                    <a:pt x="477" y="436"/>
                  </a:lnTo>
                  <a:cubicBezTo>
                    <a:pt x="468" y="482"/>
                    <a:pt x="428" y="515"/>
                    <a:pt x="381" y="515"/>
                  </a:cubicBezTo>
                  <a:cubicBezTo>
                    <a:pt x="375" y="515"/>
                    <a:pt x="368" y="515"/>
                    <a:pt x="362" y="514"/>
                  </a:cubicBezTo>
                  <a:cubicBezTo>
                    <a:pt x="309" y="503"/>
                    <a:pt x="274" y="452"/>
                    <a:pt x="284" y="399"/>
                  </a:cubicBezTo>
                  <a:cubicBezTo>
                    <a:pt x="293" y="353"/>
                    <a:pt x="334" y="319"/>
                    <a:pt x="380" y="319"/>
                  </a:cubicBezTo>
                  <a:cubicBezTo>
                    <a:pt x="387" y="319"/>
                    <a:pt x="393" y="320"/>
                    <a:pt x="399" y="321"/>
                  </a:cubicBezTo>
                  <a:cubicBezTo>
                    <a:pt x="425" y="326"/>
                    <a:pt x="447" y="341"/>
                    <a:pt x="462" y="362"/>
                  </a:cubicBezTo>
                  <a:cubicBezTo>
                    <a:pt x="476" y="384"/>
                    <a:pt x="482" y="410"/>
                    <a:pt x="477" y="436"/>
                  </a:cubicBezTo>
                  <a:close/>
                  <a:moveTo>
                    <a:pt x="244" y="435"/>
                  </a:moveTo>
                  <a:lnTo>
                    <a:pt x="168" y="435"/>
                  </a:lnTo>
                  <a:lnTo>
                    <a:pt x="168" y="317"/>
                  </a:lnTo>
                  <a:lnTo>
                    <a:pt x="286" y="317"/>
                  </a:lnTo>
                  <a:cubicBezTo>
                    <a:pt x="294" y="310"/>
                    <a:pt x="302" y="304"/>
                    <a:pt x="311" y="298"/>
                  </a:cubicBezTo>
                  <a:lnTo>
                    <a:pt x="311" y="298"/>
                  </a:lnTo>
                  <a:lnTo>
                    <a:pt x="311" y="181"/>
                  </a:lnTo>
                  <a:lnTo>
                    <a:pt x="432" y="181"/>
                  </a:lnTo>
                  <a:cubicBezTo>
                    <a:pt x="435" y="181"/>
                    <a:pt x="437" y="183"/>
                    <a:pt x="437" y="186"/>
                  </a:cubicBezTo>
                  <a:lnTo>
                    <a:pt x="437" y="292"/>
                  </a:lnTo>
                  <a:cubicBezTo>
                    <a:pt x="444" y="295"/>
                    <a:pt x="450" y="298"/>
                    <a:pt x="456" y="302"/>
                  </a:cubicBezTo>
                  <a:lnTo>
                    <a:pt x="456" y="298"/>
                  </a:lnTo>
                  <a:lnTo>
                    <a:pt x="456" y="186"/>
                  </a:lnTo>
                  <a:lnTo>
                    <a:pt x="456" y="123"/>
                  </a:lnTo>
                  <a:cubicBezTo>
                    <a:pt x="456" y="110"/>
                    <a:pt x="445" y="99"/>
                    <a:pt x="432" y="99"/>
                  </a:cubicBezTo>
                  <a:lnTo>
                    <a:pt x="24" y="99"/>
                  </a:lnTo>
                  <a:cubicBezTo>
                    <a:pt x="11" y="99"/>
                    <a:pt x="0" y="110"/>
                    <a:pt x="0" y="123"/>
                  </a:cubicBezTo>
                  <a:lnTo>
                    <a:pt x="0" y="186"/>
                  </a:lnTo>
                  <a:lnTo>
                    <a:pt x="0" y="298"/>
                  </a:lnTo>
                  <a:lnTo>
                    <a:pt x="0" y="317"/>
                  </a:lnTo>
                  <a:lnTo>
                    <a:pt x="0" y="430"/>
                  </a:lnTo>
                  <a:lnTo>
                    <a:pt x="0" y="444"/>
                  </a:lnTo>
                  <a:cubicBezTo>
                    <a:pt x="0" y="457"/>
                    <a:pt x="11" y="467"/>
                    <a:pt x="24" y="467"/>
                  </a:cubicBezTo>
                  <a:lnTo>
                    <a:pt x="252" y="467"/>
                  </a:lnTo>
                  <a:cubicBezTo>
                    <a:pt x="248" y="457"/>
                    <a:pt x="245" y="446"/>
                    <a:pt x="244" y="435"/>
                  </a:cubicBezTo>
                  <a:close/>
                  <a:moveTo>
                    <a:pt x="19" y="186"/>
                  </a:moveTo>
                  <a:lnTo>
                    <a:pt x="19" y="186"/>
                  </a:lnTo>
                  <a:cubicBezTo>
                    <a:pt x="19" y="183"/>
                    <a:pt x="21" y="181"/>
                    <a:pt x="24" y="181"/>
                  </a:cubicBezTo>
                  <a:lnTo>
                    <a:pt x="149" y="181"/>
                  </a:lnTo>
                  <a:lnTo>
                    <a:pt x="149" y="298"/>
                  </a:lnTo>
                  <a:lnTo>
                    <a:pt x="19" y="298"/>
                  </a:lnTo>
                  <a:lnTo>
                    <a:pt x="19" y="186"/>
                  </a:lnTo>
                  <a:close/>
                  <a:moveTo>
                    <a:pt x="149" y="317"/>
                  </a:moveTo>
                  <a:lnTo>
                    <a:pt x="149" y="317"/>
                  </a:lnTo>
                  <a:lnTo>
                    <a:pt x="149" y="435"/>
                  </a:lnTo>
                  <a:lnTo>
                    <a:pt x="24" y="435"/>
                  </a:lnTo>
                  <a:cubicBezTo>
                    <a:pt x="21" y="435"/>
                    <a:pt x="19" y="432"/>
                    <a:pt x="19" y="430"/>
                  </a:cubicBezTo>
                  <a:lnTo>
                    <a:pt x="19" y="317"/>
                  </a:lnTo>
                  <a:lnTo>
                    <a:pt x="149" y="317"/>
                  </a:lnTo>
                  <a:close/>
                  <a:moveTo>
                    <a:pt x="168" y="298"/>
                  </a:moveTo>
                  <a:lnTo>
                    <a:pt x="168" y="298"/>
                  </a:lnTo>
                  <a:lnTo>
                    <a:pt x="168" y="181"/>
                  </a:lnTo>
                  <a:lnTo>
                    <a:pt x="292" y="181"/>
                  </a:lnTo>
                  <a:lnTo>
                    <a:pt x="292" y="298"/>
                  </a:lnTo>
                  <a:lnTo>
                    <a:pt x="168" y="298"/>
                  </a:ln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11" y="123"/>
                    <a:pt x="318" y="130"/>
                    <a:pt x="318" y="139"/>
                  </a:cubicBezTo>
                  <a:cubicBezTo>
                    <a:pt x="318" y="148"/>
                    <a:pt x="311" y="155"/>
                    <a:pt x="302" y="155"/>
                  </a:cubicBezTo>
                  <a:cubicBezTo>
                    <a:pt x="293" y="155"/>
                    <a:pt x="286" y="148"/>
                    <a:pt x="286" y="139"/>
                  </a:cubicBezTo>
                  <a:cubicBezTo>
                    <a:pt x="286" y="130"/>
                    <a:pt x="293" y="123"/>
                    <a:pt x="302" y="123"/>
                  </a:cubicBezTo>
                  <a:close/>
                  <a:moveTo>
                    <a:pt x="159" y="123"/>
                  </a:moveTo>
                  <a:lnTo>
                    <a:pt x="159" y="123"/>
                  </a:lnTo>
                  <a:cubicBezTo>
                    <a:pt x="167" y="123"/>
                    <a:pt x="175" y="130"/>
                    <a:pt x="175" y="139"/>
                  </a:cubicBezTo>
                  <a:cubicBezTo>
                    <a:pt x="175" y="148"/>
                    <a:pt x="167" y="155"/>
                    <a:pt x="159" y="155"/>
                  </a:cubicBezTo>
                  <a:cubicBezTo>
                    <a:pt x="150" y="155"/>
                    <a:pt x="143" y="148"/>
                    <a:pt x="143" y="139"/>
                  </a:cubicBezTo>
                  <a:cubicBezTo>
                    <a:pt x="143" y="130"/>
                    <a:pt x="150" y="123"/>
                    <a:pt x="159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34932" y="729608"/>
            <a:ext cx="685592" cy="528639"/>
            <a:chOff x="5502275" y="677070"/>
            <a:chExt cx="514350" cy="528638"/>
          </a:xfrm>
        </p:grpSpPr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502275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5573713" y="751683"/>
              <a:ext cx="334962" cy="366713"/>
            </a:xfrm>
            <a:custGeom>
              <a:avLst/>
              <a:gdLst>
                <a:gd name="T0" fmla="*/ 210 w 554"/>
                <a:gd name="T1" fmla="*/ 368 h 591"/>
                <a:gd name="T2" fmla="*/ 200 w 554"/>
                <a:gd name="T3" fmla="*/ 334 h 591"/>
                <a:gd name="T4" fmla="*/ 242 w 554"/>
                <a:gd name="T5" fmla="*/ 161 h 591"/>
                <a:gd name="T6" fmla="*/ 287 w 554"/>
                <a:gd name="T7" fmla="*/ 302 h 591"/>
                <a:gd name="T8" fmla="*/ 343 w 554"/>
                <a:gd name="T9" fmla="*/ 139 h 591"/>
                <a:gd name="T10" fmla="*/ 219 w 554"/>
                <a:gd name="T11" fmla="*/ 276 h 591"/>
                <a:gd name="T12" fmla="*/ 209 w 554"/>
                <a:gd name="T13" fmla="*/ 294 h 591"/>
                <a:gd name="T14" fmla="*/ 285 w 554"/>
                <a:gd name="T15" fmla="*/ 339 h 591"/>
                <a:gd name="T16" fmla="*/ 365 w 554"/>
                <a:gd name="T17" fmla="*/ 118 h 591"/>
                <a:gd name="T18" fmla="*/ 369 w 554"/>
                <a:gd name="T19" fmla="*/ 75 h 591"/>
                <a:gd name="T20" fmla="*/ 365 w 554"/>
                <a:gd name="T21" fmla="*/ 118 h 591"/>
                <a:gd name="T22" fmla="*/ 432 w 554"/>
                <a:gd name="T23" fmla="*/ 140 h 591"/>
                <a:gd name="T24" fmla="*/ 390 w 554"/>
                <a:gd name="T25" fmla="*/ 143 h 591"/>
                <a:gd name="T26" fmla="*/ 316 w 554"/>
                <a:gd name="T27" fmla="*/ 100 h 591"/>
                <a:gd name="T28" fmla="*/ 298 w 554"/>
                <a:gd name="T29" fmla="*/ 61 h 591"/>
                <a:gd name="T30" fmla="*/ 316 w 554"/>
                <a:gd name="T31" fmla="*/ 100 h 591"/>
                <a:gd name="T32" fmla="*/ 245 w 554"/>
                <a:gd name="T33" fmla="*/ 74 h 591"/>
                <a:gd name="T34" fmla="*/ 248 w 554"/>
                <a:gd name="T35" fmla="*/ 117 h 591"/>
                <a:gd name="T36" fmla="*/ 407 w 554"/>
                <a:gd name="T37" fmla="*/ 211 h 591"/>
                <a:gd name="T38" fmla="*/ 446 w 554"/>
                <a:gd name="T39" fmla="*/ 193 h 591"/>
                <a:gd name="T40" fmla="*/ 407 w 554"/>
                <a:gd name="T41" fmla="*/ 211 h 591"/>
                <a:gd name="T42" fmla="*/ 204 w 554"/>
                <a:gd name="T43" fmla="*/ 303 h 591"/>
                <a:gd name="T44" fmla="*/ 193 w 554"/>
                <a:gd name="T45" fmla="*/ 321 h 591"/>
                <a:gd name="T46" fmla="*/ 269 w 554"/>
                <a:gd name="T47" fmla="*/ 365 h 591"/>
                <a:gd name="T48" fmla="*/ 202 w 554"/>
                <a:gd name="T49" fmla="*/ 591 h 591"/>
                <a:gd name="T50" fmla="*/ 217 w 554"/>
                <a:gd name="T51" fmla="*/ 35 h 591"/>
                <a:gd name="T52" fmla="*/ 527 w 554"/>
                <a:gd name="T53" fmla="*/ 168 h 591"/>
                <a:gd name="T54" fmla="*/ 532 w 554"/>
                <a:gd name="T55" fmla="*/ 257 h 591"/>
                <a:gd name="T56" fmla="*/ 547 w 554"/>
                <a:gd name="T57" fmla="*/ 369 h 591"/>
                <a:gd name="T58" fmla="*/ 528 w 554"/>
                <a:gd name="T59" fmla="*/ 464 h 591"/>
                <a:gd name="T60" fmla="*/ 414 w 554"/>
                <a:gd name="T61" fmla="*/ 491 h 591"/>
                <a:gd name="T62" fmla="*/ 202 w 554"/>
                <a:gd name="T63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4" h="591">
                  <a:moveTo>
                    <a:pt x="200" y="334"/>
                  </a:moveTo>
                  <a:cubicBezTo>
                    <a:pt x="194" y="346"/>
                    <a:pt x="198" y="361"/>
                    <a:pt x="210" y="368"/>
                  </a:cubicBezTo>
                  <a:cubicBezTo>
                    <a:pt x="220" y="373"/>
                    <a:pt x="232" y="372"/>
                    <a:pt x="240" y="365"/>
                  </a:cubicBezTo>
                  <a:lnTo>
                    <a:pt x="200" y="334"/>
                  </a:lnTo>
                  <a:close/>
                  <a:moveTo>
                    <a:pt x="343" y="139"/>
                  </a:moveTo>
                  <a:cubicBezTo>
                    <a:pt x="307" y="118"/>
                    <a:pt x="261" y="128"/>
                    <a:pt x="242" y="161"/>
                  </a:cubicBezTo>
                  <a:cubicBezTo>
                    <a:pt x="222" y="196"/>
                    <a:pt x="248" y="233"/>
                    <a:pt x="230" y="269"/>
                  </a:cubicBezTo>
                  <a:lnTo>
                    <a:pt x="287" y="302"/>
                  </a:lnTo>
                  <a:cubicBezTo>
                    <a:pt x="309" y="269"/>
                    <a:pt x="355" y="272"/>
                    <a:pt x="375" y="238"/>
                  </a:cubicBezTo>
                  <a:cubicBezTo>
                    <a:pt x="394" y="204"/>
                    <a:pt x="380" y="160"/>
                    <a:pt x="343" y="139"/>
                  </a:cubicBezTo>
                  <a:close/>
                  <a:moveTo>
                    <a:pt x="281" y="323"/>
                  </a:moveTo>
                  <a:lnTo>
                    <a:pt x="219" y="276"/>
                  </a:lnTo>
                  <a:cubicBezTo>
                    <a:pt x="215" y="272"/>
                    <a:pt x="208" y="274"/>
                    <a:pt x="205" y="279"/>
                  </a:cubicBezTo>
                  <a:cubicBezTo>
                    <a:pt x="203" y="284"/>
                    <a:pt x="204" y="291"/>
                    <a:pt x="209" y="294"/>
                  </a:cubicBezTo>
                  <a:lnTo>
                    <a:pt x="271" y="341"/>
                  </a:lnTo>
                  <a:cubicBezTo>
                    <a:pt x="276" y="345"/>
                    <a:pt x="282" y="344"/>
                    <a:pt x="285" y="339"/>
                  </a:cubicBezTo>
                  <a:cubicBezTo>
                    <a:pt x="288" y="334"/>
                    <a:pt x="286" y="326"/>
                    <a:pt x="281" y="323"/>
                  </a:cubicBezTo>
                  <a:close/>
                  <a:moveTo>
                    <a:pt x="365" y="118"/>
                  </a:moveTo>
                  <a:lnTo>
                    <a:pt x="385" y="85"/>
                  </a:lnTo>
                  <a:lnTo>
                    <a:pt x="369" y="75"/>
                  </a:lnTo>
                  <a:lnTo>
                    <a:pt x="350" y="109"/>
                  </a:lnTo>
                  <a:lnTo>
                    <a:pt x="365" y="118"/>
                  </a:lnTo>
                  <a:close/>
                  <a:moveTo>
                    <a:pt x="399" y="159"/>
                  </a:moveTo>
                  <a:lnTo>
                    <a:pt x="432" y="140"/>
                  </a:lnTo>
                  <a:lnTo>
                    <a:pt x="423" y="124"/>
                  </a:lnTo>
                  <a:lnTo>
                    <a:pt x="390" y="143"/>
                  </a:lnTo>
                  <a:lnTo>
                    <a:pt x="399" y="159"/>
                  </a:lnTo>
                  <a:close/>
                  <a:moveTo>
                    <a:pt x="316" y="100"/>
                  </a:moveTo>
                  <a:lnTo>
                    <a:pt x="316" y="61"/>
                  </a:lnTo>
                  <a:lnTo>
                    <a:pt x="298" y="61"/>
                  </a:lnTo>
                  <a:lnTo>
                    <a:pt x="298" y="100"/>
                  </a:lnTo>
                  <a:lnTo>
                    <a:pt x="316" y="100"/>
                  </a:lnTo>
                  <a:close/>
                  <a:moveTo>
                    <a:pt x="264" y="108"/>
                  </a:moveTo>
                  <a:lnTo>
                    <a:pt x="245" y="74"/>
                  </a:lnTo>
                  <a:lnTo>
                    <a:pt x="229" y="83"/>
                  </a:lnTo>
                  <a:lnTo>
                    <a:pt x="248" y="117"/>
                  </a:lnTo>
                  <a:lnTo>
                    <a:pt x="264" y="108"/>
                  </a:lnTo>
                  <a:close/>
                  <a:moveTo>
                    <a:pt x="407" y="211"/>
                  </a:moveTo>
                  <a:lnTo>
                    <a:pt x="446" y="211"/>
                  </a:lnTo>
                  <a:lnTo>
                    <a:pt x="446" y="193"/>
                  </a:lnTo>
                  <a:lnTo>
                    <a:pt x="407" y="193"/>
                  </a:lnTo>
                  <a:lnTo>
                    <a:pt x="407" y="211"/>
                  </a:lnTo>
                  <a:close/>
                  <a:moveTo>
                    <a:pt x="266" y="350"/>
                  </a:moveTo>
                  <a:lnTo>
                    <a:pt x="204" y="303"/>
                  </a:lnTo>
                  <a:cubicBezTo>
                    <a:pt x="199" y="299"/>
                    <a:pt x="193" y="300"/>
                    <a:pt x="190" y="305"/>
                  </a:cubicBezTo>
                  <a:cubicBezTo>
                    <a:pt x="187" y="310"/>
                    <a:pt x="189" y="317"/>
                    <a:pt x="193" y="321"/>
                  </a:cubicBezTo>
                  <a:lnTo>
                    <a:pt x="255" y="368"/>
                  </a:lnTo>
                  <a:cubicBezTo>
                    <a:pt x="260" y="372"/>
                    <a:pt x="266" y="370"/>
                    <a:pt x="269" y="365"/>
                  </a:cubicBezTo>
                  <a:cubicBezTo>
                    <a:pt x="272" y="360"/>
                    <a:pt x="271" y="353"/>
                    <a:pt x="266" y="350"/>
                  </a:cubicBezTo>
                  <a:close/>
                  <a:moveTo>
                    <a:pt x="202" y="591"/>
                  </a:moveTo>
                  <a:cubicBezTo>
                    <a:pt x="209" y="544"/>
                    <a:pt x="209" y="495"/>
                    <a:pt x="196" y="451"/>
                  </a:cubicBezTo>
                  <a:cubicBezTo>
                    <a:pt x="0" y="341"/>
                    <a:pt x="52" y="86"/>
                    <a:pt x="217" y="35"/>
                  </a:cubicBezTo>
                  <a:cubicBezTo>
                    <a:pt x="303" y="0"/>
                    <a:pt x="421" y="21"/>
                    <a:pt x="498" y="98"/>
                  </a:cubicBezTo>
                  <a:cubicBezTo>
                    <a:pt x="554" y="154"/>
                    <a:pt x="527" y="168"/>
                    <a:pt x="527" y="168"/>
                  </a:cubicBezTo>
                  <a:lnTo>
                    <a:pt x="515" y="175"/>
                  </a:lnTo>
                  <a:cubicBezTo>
                    <a:pt x="521" y="202"/>
                    <a:pt x="533" y="251"/>
                    <a:pt x="532" y="257"/>
                  </a:cubicBezTo>
                  <a:cubicBezTo>
                    <a:pt x="530" y="267"/>
                    <a:pt x="519" y="276"/>
                    <a:pt x="519" y="276"/>
                  </a:cubicBezTo>
                  <a:lnTo>
                    <a:pt x="547" y="369"/>
                  </a:lnTo>
                  <a:lnTo>
                    <a:pt x="523" y="380"/>
                  </a:lnTo>
                  <a:cubicBezTo>
                    <a:pt x="528" y="410"/>
                    <a:pt x="531" y="435"/>
                    <a:pt x="528" y="464"/>
                  </a:cubicBezTo>
                  <a:cubicBezTo>
                    <a:pt x="528" y="470"/>
                    <a:pt x="511" y="484"/>
                    <a:pt x="497" y="485"/>
                  </a:cubicBezTo>
                  <a:lnTo>
                    <a:pt x="414" y="491"/>
                  </a:lnTo>
                  <a:lnTo>
                    <a:pt x="419" y="591"/>
                  </a:lnTo>
                  <a:lnTo>
                    <a:pt x="202" y="5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46419" y="729608"/>
            <a:ext cx="683475" cy="528639"/>
            <a:chOff x="3935413" y="677070"/>
            <a:chExt cx="512762" cy="528638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3935413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057650" y="777083"/>
              <a:ext cx="282575" cy="328613"/>
            </a:xfrm>
            <a:custGeom>
              <a:avLst/>
              <a:gdLst>
                <a:gd name="T0" fmla="*/ 298 w 467"/>
                <a:gd name="T1" fmla="*/ 66 h 528"/>
                <a:gd name="T2" fmla="*/ 231 w 467"/>
                <a:gd name="T3" fmla="*/ 132 h 528"/>
                <a:gd name="T4" fmla="*/ 165 w 467"/>
                <a:gd name="T5" fmla="*/ 132 h 528"/>
                <a:gd name="T6" fmla="*/ 99 w 467"/>
                <a:gd name="T7" fmla="*/ 66 h 528"/>
                <a:gd name="T8" fmla="*/ 165 w 467"/>
                <a:gd name="T9" fmla="*/ 0 h 528"/>
                <a:gd name="T10" fmla="*/ 231 w 467"/>
                <a:gd name="T11" fmla="*/ 0 h 528"/>
                <a:gd name="T12" fmla="*/ 298 w 467"/>
                <a:gd name="T13" fmla="*/ 66 h 528"/>
                <a:gd name="T14" fmla="*/ 329 w 467"/>
                <a:gd name="T15" fmla="*/ 66 h 528"/>
                <a:gd name="T16" fmla="*/ 331 w 467"/>
                <a:gd name="T17" fmla="*/ 81 h 528"/>
                <a:gd name="T18" fmla="*/ 248 w 467"/>
                <a:gd name="T19" fmla="*/ 164 h 528"/>
                <a:gd name="T20" fmla="*/ 149 w 467"/>
                <a:gd name="T21" fmla="*/ 164 h 528"/>
                <a:gd name="T22" fmla="*/ 66 w 467"/>
                <a:gd name="T23" fmla="*/ 81 h 528"/>
                <a:gd name="T24" fmla="*/ 68 w 467"/>
                <a:gd name="T25" fmla="*/ 66 h 528"/>
                <a:gd name="T26" fmla="*/ 0 w 467"/>
                <a:gd name="T27" fmla="*/ 147 h 528"/>
                <a:gd name="T28" fmla="*/ 0 w 467"/>
                <a:gd name="T29" fmla="*/ 445 h 528"/>
                <a:gd name="T30" fmla="*/ 83 w 467"/>
                <a:gd name="T31" fmla="*/ 528 h 528"/>
                <a:gd name="T32" fmla="*/ 303 w 467"/>
                <a:gd name="T33" fmla="*/ 528 h 528"/>
                <a:gd name="T34" fmla="*/ 213 w 467"/>
                <a:gd name="T35" fmla="*/ 392 h 528"/>
                <a:gd name="T36" fmla="*/ 361 w 467"/>
                <a:gd name="T37" fmla="*/ 244 h 528"/>
                <a:gd name="T38" fmla="*/ 397 w 467"/>
                <a:gd name="T39" fmla="*/ 248 h 528"/>
                <a:gd name="T40" fmla="*/ 397 w 467"/>
                <a:gd name="T41" fmla="*/ 147 h 528"/>
                <a:gd name="T42" fmla="*/ 329 w 467"/>
                <a:gd name="T43" fmla="*/ 66 h 528"/>
                <a:gd name="T44" fmla="*/ 186 w 467"/>
                <a:gd name="T45" fmla="*/ 331 h 528"/>
                <a:gd name="T46" fmla="*/ 186 w 467"/>
                <a:gd name="T47" fmla="*/ 331 h 528"/>
                <a:gd name="T48" fmla="*/ 83 w 467"/>
                <a:gd name="T49" fmla="*/ 331 h 528"/>
                <a:gd name="T50" fmla="*/ 66 w 467"/>
                <a:gd name="T51" fmla="*/ 314 h 528"/>
                <a:gd name="T52" fmla="*/ 83 w 467"/>
                <a:gd name="T53" fmla="*/ 298 h 528"/>
                <a:gd name="T54" fmla="*/ 186 w 467"/>
                <a:gd name="T55" fmla="*/ 298 h 528"/>
                <a:gd name="T56" fmla="*/ 203 w 467"/>
                <a:gd name="T57" fmla="*/ 314 h 528"/>
                <a:gd name="T58" fmla="*/ 186 w 467"/>
                <a:gd name="T59" fmla="*/ 331 h 528"/>
                <a:gd name="T60" fmla="*/ 219 w 467"/>
                <a:gd name="T61" fmla="*/ 265 h 528"/>
                <a:gd name="T62" fmla="*/ 219 w 467"/>
                <a:gd name="T63" fmla="*/ 265 h 528"/>
                <a:gd name="T64" fmla="*/ 83 w 467"/>
                <a:gd name="T65" fmla="*/ 265 h 528"/>
                <a:gd name="T66" fmla="*/ 66 w 467"/>
                <a:gd name="T67" fmla="*/ 248 h 528"/>
                <a:gd name="T68" fmla="*/ 83 w 467"/>
                <a:gd name="T69" fmla="*/ 231 h 528"/>
                <a:gd name="T70" fmla="*/ 219 w 467"/>
                <a:gd name="T71" fmla="*/ 231 h 528"/>
                <a:gd name="T72" fmla="*/ 236 w 467"/>
                <a:gd name="T73" fmla="*/ 248 h 528"/>
                <a:gd name="T74" fmla="*/ 219 w 467"/>
                <a:gd name="T75" fmla="*/ 265 h 528"/>
                <a:gd name="T76" fmla="*/ 388 w 467"/>
                <a:gd name="T77" fmla="*/ 289 h 528"/>
                <a:gd name="T78" fmla="*/ 362 w 467"/>
                <a:gd name="T79" fmla="*/ 286 h 528"/>
                <a:gd name="T80" fmla="*/ 256 w 467"/>
                <a:gd name="T81" fmla="*/ 391 h 528"/>
                <a:gd name="T82" fmla="*/ 340 w 467"/>
                <a:gd name="T83" fmla="*/ 494 h 528"/>
                <a:gd name="T84" fmla="*/ 362 w 467"/>
                <a:gd name="T85" fmla="*/ 497 h 528"/>
                <a:gd name="T86" fmla="*/ 467 w 467"/>
                <a:gd name="T87" fmla="*/ 391 h 528"/>
                <a:gd name="T88" fmla="*/ 388 w 467"/>
                <a:gd name="T89" fmla="*/ 289 h 528"/>
                <a:gd name="T90" fmla="*/ 421 w 467"/>
                <a:gd name="T91" fmla="*/ 376 h 528"/>
                <a:gd name="T92" fmla="*/ 421 w 467"/>
                <a:gd name="T93" fmla="*/ 376 h 528"/>
                <a:gd name="T94" fmla="*/ 388 w 467"/>
                <a:gd name="T95" fmla="*/ 410 h 528"/>
                <a:gd name="T96" fmla="*/ 362 w 467"/>
                <a:gd name="T97" fmla="*/ 436 h 528"/>
                <a:gd name="T98" fmla="*/ 332 w 467"/>
                <a:gd name="T99" fmla="*/ 436 h 528"/>
                <a:gd name="T100" fmla="*/ 302 w 467"/>
                <a:gd name="T101" fmla="*/ 406 h 528"/>
                <a:gd name="T102" fmla="*/ 302 w 467"/>
                <a:gd name="T103" fmla="*/ 376 h 528"/>
                <a:gd name="T104" fmla="*/ 332 w 467"/>
                <a:gd name="T105" fmla="*/ 376 h 528"/>
                <a:gd name="T106" fmla="*/ 347 w 467"/>
                <a:gd name="T107" fmla="*/ 391 h 528"/>
                <a:gd name="T108" fmla="*/ 388 w 467"/>
                <a:gd name="T109" fmla="*/ 350 h 528"/>
                <a:gd name="T110" fmla="*/ 392 w 467"/>
                <a:gd name="T111" fmla="*/ 347 h 528"/>
                <a:gd name="T112" fmla="*/ 421 w 467"/>
                <a:gd name="T113" fmla="*/ 347 h 528"/>
                <a:gd name="T114" fmla="*/ 421 w 467"/>
                <a:gd name="T115" fmla="*/ 37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528">
                  <a:moveTo>
                    <a:pt x="298" y="66"/>
                  </a:moveTo>
                  <a:cubicBezTo>
                    <a:pt x="298" y="103"/>
                    <a:pt x="268" y="132"/>
                    <a:pt x="231" y="132"/>
                  </a:cubicBezTo>
                  <a:lnTo>
                    <a:pt x="165" y="132"/>
                  </a:lnTo>
                  <a:cubicBezTo>
                    <a:pt x="129" y="132"/>
                    <a:pt x="99" y="103"/>
                    <a:pt x="99" y="66"/>
                  </a:cubicBezTo>
                  <a:cubicBezTo>
                    <a:pt x="99" y="30"/>
                    <a:pt x="129" y="0"/>
                    <a:pt x="165" y="0"/>
                  </a:cubicBezTo>
                  <a:lnTo>
                    <a:pt x="231" y="0"/>
                  </a:lnTo>
                  <a:cubicBezTo>
                    <a:pt x="268" y="0"/>
                    <a:pt x="298" y="30"/>
                    <a:pt x="298" y="66"/>
                  </a:cubicBezTo>
                  <a:close/>
                  <a:moveTo>
                    <a:pt x="329" y="66"/>
                  </a:moveTo>
                  <a:cubicBezTo>
                    <a:pt x="330" y="71"/>
                    <a:pt x="331" y="76"/>
                    <a:pt x="331" y="81"/>
                  </a:cubicBezTo>
                  <a:cubicBezTo>
                    <a:pt x="331" y="127"/>
                    <a:pt x="294" y="164"/>
                    <a:pt x="248" y="164"/>
                  </a:cubicBezTo>
                  <a:lnTo>
                    <a:pt x="149" y="164"/>
                  </a:lnTo>
                  <a:cubicBezTo>
                    <a:pt x="103" y="164"/>
                    <a:pt x="66" y="127"/>
                    <a:pt x="66" y="81"/>
                  </a:cubicBezTo>
                  <a:cubicBezTo>
                    <a:pt x="66" y="76"/>
                    <a:pt x="67" y="71"/>
                    <a:pt x="68" y="66"/>
                  </a:cubicBezTo>
                  <a:cubicBezTo>
                    <a:pt x="29" y="73"/>
                    <a:pt x="0" y="107"/>
                    <a:pt x="0" y="147"/>
                  </a:cubicBezTo>
                  <a:lnTo>
                    <a:pt x="0" y="445"/>
                  </a:lnTo>
                  <a:cubicBezTo>
                    <a:pt x="0" y="491"/>
                    <a:pt x="37" y="528"/>
                    <a:pt x="83" y="528"/>
                  </a:cubicBezTo>
                  <a:lnTo>
                    <a:pt x="303" y="528"/>
                  </a:lnTo>
                  <a:cubicBezTo>
                    <a:pt x="250" y="505"/>
                    <a:pt x="213" y="453"/>
                    <a:pt x="213" y="392"/>
                  </a:cubicBezTo>
                  <a:cubicBezTo>
                    <a:pt x="213" y="310"/>
                    <a:pt x="279" y="244"/>
                    <a:pt x="361" y="244"/>
                  </a:cubicBezTo>
                  <a:cubicBezTo>
                    <a:pt x="373" y="244"/>
                    <a:pt x="385" y="245"/>
                    <a:pt x="397" y="248"/>
                  </a:cubicBezTo>
                  <a:lnTo>
                    <a:pt x="397" y="147"/>
                  </a:lnTo>
                  <a:cubicBezTo>
                    <a:pt x="397" y="107"/>
                    <a:pt x="368" y="73"/>
                    <a:pt x="329" y="66"/>
                  </a:cubicBezTo>
                  <a:close/>
                  <a:moveTo>
                    <a:pt x="186" y="331"/>
                  </a:moveTo>
                  <a:lnTo>
                    <a:pt x="186" y="331"/>
                  </a:lnTo>
                  <a:lnTo>
                    <a:pt x="83" y="331"/>
                  </a:lnTo>
                  <a:cubicBezTo>
                    <a:pt x="73" y="331"/>
                    <a:pt x="66" y="323"/>
                    <a:pt x="66" y="314"/>
                  </a:cubicBezTo>
                  <a:cubicBezTo>
                    <a:pt x="66" y="305"/>
                    <a:pt x="73" y="298"/>
                    <a:pt x="83" y="298"/>
                  </a:cubicBezTo>
                  <a:lnTo>
                    <a:pt x="186" y="298"/>
                  </a:lnTo>
                  <a:cubicBezTo>
                    <a:pt x="195" y="298"/>
                    <a:pt x="203" y="305"/>
                    <a:pt x="203" y="314"/>
                  </a:cubicBezTo>
                  <a:cubicBezTo>
                    <a:pt x="203" y="323"/>
                    <a:pt x="195" y="331"/>
                    <a:pt x="186" y="331"/>
                  </a:cubicBezTo>
                  <a:close/>
                  <a:moveTo>
                    <a:pt x="219" y="265"/>
                  </a:moveTo>
                  <a:lnTo>
                    <a:pt x="219" y="265"/>
                  </a:lnTo>
                  <a:lnTo>
                    <a:pt x="83" y="265"/>
                  </a:lnTo>
                  <a:cubicBezTo>
                    <a:pt x="73" y="265"/>
                    <a:pt x="66" y="257"/>
                    <a:pt x="66" y="248"/>
                  </a:cubicBezTo>
                  <a:cubicBezTo>
                    <a:pt x="66" y="239"/>
                    <a:pt x="73" y="231"/>
                    <a:pt x="83" y="231"/>
                  </a:cubicBezTo>
                  <a:lnTo>
                    <a:pt x="219" y="231"/>
                  </a:lnTo>
                  <a:cubicBezTo>
                    <a:pt x="228" y="231"/>
                    <a:pt x="236" y="239"/>
                    <a:pt x="236" y="248"/>
                  </a:cubicBezTo>
                  <a:cubicBezTo>
                    <a:pt x="236" y="257"/>
                    <a:pt x="228" y="265"/>
                    <a:pt x="219" y="265"/>
                  </a:cubicBezTo>
                  <a:close/>
                  <a:moveTo>
                    <a:pt x="388" y="289"/>
                  </a:moveTo>
                  <a:cubicBezTo>
                    <a:pt x="380" y="287"/>
                    <a:pt x="371" y="286"/>
                    <a:pt x="362" y="286"/>
                  </a:cubicBezTo>
                  <a:cubicBezTo>
                    <a:pt x="303" y="286"/>
                    <a:pt x="256" y="333"/>
                    <a:pt x="256" y="391"/>
                  </a:cubicBezTo>
                  <a:cubicBezTo>
                    <a:pt x="256" y="442"/>
                    <a:pt x="292" y="484"/>
                    <a:pt x="340" y="494"/>
                  </a:cubicBezTo>
                  <a:cubicBezTo>
                    <a:pt x="347" y="496"/>
                    <a:pt x="354" y="497"/>
                    <a:pt x="362" y="497"/>
                  </a:cubicBezTo>
                  <a:cubicBezTo>
                    <a:pt x="420" y="497"/>
                    <a:pt x="467" y="449"/>
                    <a:pt x="467" y="391"/>
                  </a:cubicBezTo>
                  <a:cubicBezTo>
                    <a:pt x="467" y="342"/>
                    <a:pt x="434" y="301"/>
                    <a:pt x="388" y="289"/>
                  </a:cubicBezTo>
                  <a:close/>
                  <a:moveTo>
                    <a:pt x="421" y="376"/>
                  </a:moveTo>
                  <a:lnTo>
                    <a:pt x="421" y="376"/>
                  </a:lnTo>
                  <a:lnTo>
                    <a:pt x="388" y="410"/>
                  </a:lnTo>
                  <a:lnTo>
                    <a:pt x="362" y="436"/>
                  </a:lnTo>
                  <a:cubicBezTo>
                    <a:pt x="353" y="444"/>
                    <a:pt x="340" y="444"/>
                    <a:pt x="332" y="436"/>
                  </a:cubicBezTo>
                  <a:lnTo>
                    <a:pt x="302" y="406"/>
                  </a:lnTo>
                  <a:cubicBezTo>
                    <a:pt x="294" y="398"/>
                    <a:pt x="294" y="385"/>
                    <a:pt x="302" y="376"/>
                  </a:cubicBezTo>
                  <a:cubicBezTo>
                    <a:pt x="310" y="368"/>
                    <a:pt x="324" y="368"/>
                    <a:pt x="332" y="376"/>
                  </a:cubicBezTo>
                  <a:lnTo>
                    <a:pt x="347" y="391"/>
                  </a:lnTo>
                  <a:lnTo>
                    <a:pt x="388" y="350"/>
                  </a:lnTo>
                  <a:lnTo>
                    <a:pt x="392" y="347"/>
                  </a:lnTo>
                  <a:cubicBezTo>
                    <a:pt x="400" y="338"/>
                    <a:pt x="413" y="338"/>
                    <a:pt x="421" y="347"/>
                  </a:cubicBezTo>
                  <a:cubicBezTo>
                    <a:pt x="430" y="355"/>
                    <a:pt x="430" y="368"/>
                    <a:pt x="421" y="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136552" y="2564906"/>
            <a:ext cx="6138401" cy="11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95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谢  谢</a:t>
            </a:r>
            <a:endParaRPr lang="zh-CN" altLang="en-US" sz="95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pic>
        <p:nvPicPr>
          <p:cNvPr id="2" name="Picture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4" y="1149350"/>
            <a:ext cx="8226425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647842" y="2955925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982929" y="2955925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9"/>
          <p:cNvSpPr txBox="1">
            <a:spLocks noChangeArrowheads="1"/>
          </p:cNvSpPr>
          <p:nvPr/>
        </p:nvSpPr>
        <p:spPr bwMode="auto">
          <a:xfrm>
            <a:off x="5048267" y="29670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密码反馈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6786579" y="295592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输出反馈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1"/>
          <p:cNvSpPr txBox="1">
            <a:spLocks noChangeArrowheads="1"/>
          </p:cNvSpPr>
          <p:nvPr/>
        </p:nvSpPr>
        <p:spPr bwMode="auto">
          <a:xfrm>
            <a:off x="8524892" y="296703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(ECB)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20" y="1070845"/>
            <a:ext cx="11762213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最简单的工作模式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加密：一次对一个</a:t>
            </a:r>
            <a:r>
              <a:rPr lang="en-US" altLang="zh-CN" sz="2400" dirty="0">
                <a:latin typeface="+mj-ea"/>
                <a:ea typeface="+mj-ea"/>
              </a:rPr>
              <a:t>64</a:t>
            </a:r>
            <a:r>
              <a:rPr lang="zh-CN" altLang="en-US" sz="2400" dirty="0">
                <a:latin typeface="+mj-ea"/>
                <a:ea typeface="+mj-ea"/>
              </a:rPr>
              <a:t>比特长的明文分组加密，每次加密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密钥相同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适用于短消息加密传输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18" y="2578709"/>
            <a:ext cx="798036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1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75468" y="2901950"/>
            <a:ext cx="515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2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Electronic codebook (ECB) mode</a:t>
            </a:r>
            <a:endParaRPr lang="en-US" altLang="zh-CN" sz="20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8" name="Picture 1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68" y="3506788"/>
            <a:ext cx="8712200" cy="335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(ECB)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3" y="920074"/>
            <a:ext cx="11762213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在给定的密钥下，同一明文组总产生同样的密文组。这会暴露明文数据的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格式</a:t>
            </a:r>
            <a:r>
              <a:rPr lang="zh-CN" altLang="en-US" sz="2400" dirty="0">
                <a:latin typeface="+mj-ea"/>
                <a:ea typeface="+mj-ea"/>
              </a:rPr>
              <a:t>和统计特征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2485" y="1992867"/>
            <a:ext cx="10838580" cy="826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Eve</a:t>
            </a:r>
            <a:r>
              <a:rPr lang="zh-CN" altLang="en-US" sz="2000" dirty="0"/>
              <a:t>知道</a:t>
            </a:r>
            <a:r>
              <a:rPr lang="zh-CN" altLang="en-US" sz="2000" dirty="0">
                <a:solidFill>
                  <a:srgbClr val="0000FF"/>
                </a:solidFill>
              </a:rPr>
              <a:t>工资密文</a:t>
            </a:r>
            <a:r>
              <a:rPr lang="zh-CN" altLang="en-US" sz="2000" dirty="0"/>
              <a:t>中第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/>
              <a:t>个分组是</a:t>
            </a:r>
            <a:r>
              <a:rPr lang="zh-CN" altLang="en-US" sz="2000" dirty="0">
                <a:solidFill>
                  <a:srgbClr val="0000FF"/>
                </a:solidFill>
              </a:rPr>
              <a:t>工资数额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Eve</a:t>
            </a:r>
            <a:r>
              <a:rPr lang="zh-CN" altLang="en-US" sz="2000" dirty="0"/>
              <a:t>截获</a:t>
            </a:r>
            <a:r>
              <a:rPr lang="zh-CN" altLang="en-US" sz="2000" dirty="0">
                <a:solidFill>
                  <a:srgbClr val="0000FF"/>
                </a:solidFill>
              </a:rPr>
              <a:t>高工资</a:t>
            </a:r>
            <a:r>
              <a:rPr lang="zh-CN" altLang="en-US" sz="2000" dirty="0"/>
              <a:t>员工</a:t>
            </a:r>
            <a:r>
              <a:rPr lang="en-US" altLang="zh-CN" sz="2000" dirty="0"/>
              <a:t>Carol</a:t>
            </a:r>
            <a:r>
              <a:rPr lang="zh-CN" altLang="en-US" sz="2000" dirty="0"/>
              <a:t>工资密文，将其第</a:t>
            </a:r>
            <a:r>
              <a:rPr lang="en-US" altLang="zh-CN" sz="2000" dirty="0"/>
              <a:t>2</a:t>
            </a:r>
            <a:r>
              <a:rPr lang="zh-CN" altLang="en-US" sz="2000" dirty="0"/>
              <a:t>个分组</a:t>
            </a:r>
            <a:r>
              <a:rPr lang="zh-CN" altLang="en-US" sz="2000" dirty="0">
                <a:solidFill>
                  <a:srgbClr val="0000FF"/>
                </a:solidFill>
              </a:rPr>
              <a:t>替换</a:t>
            </a:r>
            <a:r>
              <a:rPr lang="zh-CN" altLang="en-US" sz="2000" dirty="0"/>
              <a:t>自己的第</a:t>
            </a:r>
            <a:r>
              <a:rPr lang="en-US" altLang="zh-CN" sz="2000" dirty="0"/>
              <a:t>2</a:t>
            </a:r>
            <a:r>
              <a:rPr lang="zh-CN" altLang="en-US" sz="2000" dirty="0"/>
              <a:t>个分组</a:t>
            </a:r>
            <a:endParaRPr lang="en-US" altLang="zh-CN" sz="2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688269" y="3309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公司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9041906" y="330034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  <a:endParaRPr lang="zh-CN" altLang="en-US" dirty="0"/>
          </a:p>
        </p:txBody>
      </p:sp>
      <p:sp>
        <p:nvSpPr>
          <p:cNvPr id="101" name="箭头: 右 100"/>
          <p:cNvSpPr/>
          <p:nvPr/>
        </p:nvSpPr>
        <p:spPr bwMode="auto">
          <a:xfrm>
            <a:off x="3701609" y="3132509"/>
            <a:ext cx="3313792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174986" y="295987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carol</a:t>
            </a:r>
            <a:r>
              <a:rPr lang="en-US" altLang="zh-CN" baseline="-25000" dirty="0"/>
              <a:t> </a:t>
            </a:r>
            <a:r>
              <a:rPr lang="en-US" altLang="zh-CN" dirty="0"/>
              <a:t>= (c</a:t>
            </a:r>
            <a:r>
              <a:rPr lang="en-US" altLang="zh-CN" baseline="-25000" dirty="0"/>
              <a:t>c1</a:t>
            </a:r>
            <a:r>
              <a:rPr lang="en-US" altLang="zh-CN" dirty="0"/>
              <a:t>, c</a:t>
            </a:r>
            <a:r>
              <a:rPr lang="en-US" altLang="zh-CN" baseline="-25000" dirty="0"/>
              <a:t>c2</a:t>
            </a:r>
            <a:r>
              <a:rPr lang="en-US" altLang="zh-CN" dirty="0"/>
              <a:t>, …)</a:t>
            </a:r>
            <a:endParaRPr lang="zh-CN" altLang="en-US" baseline="-250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174986" y="366967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Eve</a:t>
            </a:r>
            <a:r>
              <a:rPr lang="en-US" altLang="zh-CN" baseline="-25000" dirty="0"/>
              <a:t> </a:t>
            </a:r>
            <a:r>
              <a:rPr lang="en-US" altLang="zh-CN" dirty="0"/>
              <a:t>= (c</a:t>
            </a:r>
            <a:r>
              <a:rPr lang="en-US" altLang="zh-CN" baseline="-25000" dirty="0"/>
              <a:t>e1</a:t>
            </a:r>
            <a:r>
              <a:rPr lang="en-US" altLang="zh-CN" dirty="0"/>
              <a:t>, c</a:t>
            </a:r>
            <a:r>
              <a:rPr lang="en-US" altLang="zh-CN" baseline="-25000" dirty="0"/>
              <a:t>e2</a:t>
            </a:r>
            <a:r>
              <a:rPr lang="en-US" altLang="zh-CN" dirty="0"/>
              <a:t>, …)</a:t>
            </a:r>
            <a:endParaRPr lang="zh-CN" altLang="en-US" baseline="-25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76294" y="57112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</a:t>
            </a:r>
            <a:endParaRPr lang="zh-CN" altLang="en-US" dirty="0"/>
          </a:p>
        </p:txBody>
      </p:sp>
      <p:sp>
        <p:nvSpPr>
          <p:cNvPr id="107" name="箭头: 右 106"/>
          <p:cNvSpPr/>
          <p:nvPr/>
        </p:nvSpPr>
        <p:spPr bwMode="auto">
          <a:xfrm rot="5400000">
            <a:off x="4290152" y="4501644"/>
            <a:ext cx="1630272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231430" y="4391513"/>
            <a:ext cx="820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carol</a:t>
            </a:r>
            <a:r>
              <a:rPr lang="en-US" altLang="zh-CN" baseline="-25000" dirty="0"/>
              <a:t> 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5350432" y="43814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Eve</a:t>
            </a:r>
            <a:endParaRPr lang="zh-CN" altLang="en-US" baseline="-25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170625" y="6122592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C</a:t>
            </a:r>
            <a:r>
              <a:rPr lang="en-US" altLang="zh-CN" b="1" baseline="-25000" dirty="0" err="1">
                <a:solidFill>
                  <a:srgbClr val="0000FF"/>
                </a:solidFill>
              </a:rPr>
              <a:t>Eve</a:t>
            </a:r>
            <a:r>
              <a:rPr lang="en-US" altLang="zh-CN" b="1" baseline="30000" dirty="0">
                <a:solidFill>
                  <a:srgbClr val="0000FF"/>
                </a:solidFill>
              </a:rPr>
              <a:t>’</a:t>
            </a:r>
            <a:r>
              <a:rPr lang="en-US" altLang="zh-CN" b="1" baseline="-25000" dirty="0"/>
              <a:t> </a:t>
            </a:r>
            <a:r>
              <a:rPr lang="en-US" altLang="zh-CN" dirty="0"/>
              <a:t>= (c</a:t>
            </a:r>
            <a:r>
              <a:rPr lang="en-US" altLang="zh-CN" baseline="-25000" dirty="0"/>
              <a:t>e1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c</a:t>
            </a:r>
            <a:r>
              <a:rPr lang="en-US" altLang="zh-CN" b="1" baseline="-25000" dirty="0">
                <a:solidFill>
                  <a:srgbClr val="0000FF"/>
                </a:solidFill>
              </a:rPr>
              <a:t>c2</a:t>
            </a:r>
            <a:r>
              <a:rPr lang="en-US" altLang="zh-CN" dirty="0"/>
              <a:t>, …)</a:t>
            </a:r>
            <a:endParaRPr lang="zh-CN" altLang="en-US" baseline="-25000" dirty="0"/>
          </a:p>
        </p:txBody>
      </p:sp>
      <p:sp>
        <p:nvSpPr>
          <p:cNvPr id="112" name="箭头: 右 111"/>
          <p:cNvSpPr/>
          <p:nvPr/>
        </p:nvSpPr>
        <p:spPr bwMode="auto">
          <a:xfrm rot="19893699">
            <a:off x="5331031" y="4408342"/>
            <a:ext cx="3787128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 rot="19898794">
            <a:off x="6256288" y="4938184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C</a:t>
            </a:r>
            <a:r>
              <a:rPr lang="en-US" altLang="zh-CN" b="1" baseline="-25000" dirty="0" err="1">
                <a:solidFill>
                  <a:srgbClr val="0000FF"/>
                </a:solidFill>
              </a:rPr>
              <a:t>Eve</a:t>
            </a:r>
            <a:r>
              <a:rPr lang="en-US" altLang="zh-CN" b="1" baseline="30000" dirty="0">
                <a:solidFill>
                  <a:srgbClr val="0000FF"/>
                </a:solidFill>
              </a:rPr>
              <a:t>’</a:t>
            </a:r>
            <a:r>
              <a:rPr lang="en-US" altLang="zh-CN" b="1" baseline="-25000" dirty="0"/>
              <a:t> </a:t>
            </a:r>
            <a:r>
              <a:rPr lang="en-US" altLang="zh-CN" dirty="0"/>
              <a:t>= (c</a:t>
            </a:r>
            <a:r>
              <a:rPr lang="en-US" altLang="zh-CN" baseline="-25000" dirty="0"/>
              <a:t>e1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c</a:t>
            </a:r>
            <a:r>
              <a:rPr lang="en-US" altLang="zh-CN" b="1" baseline="-25000" dirty="0">
                <a:solidFill>
                  <a:srgbClr val="0000FF"/>
                </a:solidFill>
              </a:rPr>
              <a:t>c2</a:t>
            </a:r>
            <a:r>
              <a:rPr lang="en-US" altLang="zh-CN" dirty="0"/>
              <a:t>, …)</a:t>
            </a: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9" grpId="0"/>
      <p:bldP spid="101" grpId="0" animBg="1"/>
      <p:bldP spid="102" grpId="0"/>
      <p:bldP spid="104" grpId="0"/>
      <p:bldP spid="106" grpId="0"/>
      <p:bldP spid="107" grpId="0" animBg="1"/>
      <p:bldP spid="109" grpId="0"/>
      <p:bldP spid="110" grpId="0"/>
      <p:bldP spid="111" grpId="0"/>
      <p:bldP spid="112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(ECB)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3" y="920074"/>
            <a:ext cx="11762213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在给定的密钥下，同一明文组总产生同样的密文组。这会暴露明文数据的格式和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统计特征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5" name="Picture 2" descr="Image result for ecb mode encryp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75" y="3136412"/>
            <a:ext cx="7082206" cy="29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4686360" y="3104937"/>
            <a:ext cx="2417275" cy="30498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103635" y="3104937"/>
            <a:ext cx="2417275" cy="30498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85" y="1992867"/>
            <a:ext cx="10443277" cy="824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FF"/>
                </a:solidFill>
              </a:rPr>
              <a:t>The Penguin Principle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If you can still see the penguin after “encrypting” the image something is very </a:t>
            </a:r>
            <a:r>
              <a:rPr lang="en-US" altLang="zh-CN" sz="2000" dirty="0" err="1"/>
              <a:t>very</a:t>
            </a:r>
            <a:r>
              <a:rPr lang="en-US" altLang="zh-CN" sz="2000" dirty="0"/>
              <a:t> wrong with the encryption scheme.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(ECB)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3" y="920074"/>
            <a:ext cx="11762213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优点：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实现简单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不同明文分组的加密可并行实施，尤其是硬件实现时速度很快</a:t>
            </a:r>
            <a:endParaRPr lang="zh-CN" altLang="en-US" sz="2400" dirty="0">
              <a:sym typeface="+mn-ea"/>
            </a:endParaRPr>
          </a:p>
          <a:p>
            <a:pPr marL="342900" lvl="1" indent="-342900" algn="l">
              <a:lnSpc>
                <a:spcPct val="125000"/>
              </a:lnSpc>
              <a:buClr>
                <a:srgbClr val="0000FF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缺点: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相同明文分组对应相同密文分组，不能隐蔽明文分组的统计规律和结构规律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不能抵抗替换攻击</a:t>
            </a:r>
            <a:endParaRPr lang="zh-CN" altLang="en-US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21" y="1070845"/>
            <a:ext cx="3288109" cy="28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加密：一次对一个明文分组加密，每次加密使用同一密钥，加密算法的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输入</a:t>
            </a:r>
            <a:r>
              <a:rPr lang="zh-CN" altLang="en-US" sz="2400" dirty="0">
                <a:latin typeface="+mj-ea"/>
                <a:ea typeface="+mj-ea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当前明文分组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前一次密文分组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异或</a:t>
            </a:r>
            <a:endParaRPr lang="zh-CN" altLang="en-US" sz="24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2" name="Picture 1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30" y="2725738"/>
            <a:ext cx="8712200" cy="401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679" y="1270516"/>
            <a:ext cx="78486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87299" y="2298196"/>
            <a:ext cx="536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3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Cipher block chaining (CBC) mode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10.xml><?xml version="1.0" encoding="utf-8"?>
<p:tagLst xmlns:p="http://schemas.openxmlformats.org/presentationml/2006/main">
  <p:tag name="_INSTRUCTOR VIEW19C14C36-AC8E-43BC-9DB6-C2AAF774C7DC|PANE__TAG" val="_"/>
</p:tagLst>
</file>

<file path=ppt/tags/tag11.xml><?xml version="1.0" encoding="utf-8"?>
<p:tagLst xmlns:p="http://schemas.openxmlformats.org/presentationml/2006/main">
  <p:tag name="_INSTRUCTOR VIEW19C14C36-AC8E-43BC-9DB6-C2AAF774C7DC|PANE__TAG" val="_"/>
</p:tagLst>
</file>

<file path=ppt/tags/tag12.xml><?xml version="1.0" encoding="utf-8"?>
<p:tagLst xmlns:p="http://schemas.openxmlformats.org/presentationml/2006/main">
  <p:tag name="_INSTRUCTOR VIEW19C14C36-AC8E-43BC-9DB6-C2AAF774C7DC|PANE__TAG" val="_"/>
</p:tagLst>
</file>

<file path=ppt/tags/tag13.xml><?xml version="1.0" encoding="utf-8"?>
<p:tagLst xmlns:p="http://schemas.openxmlformats.org/presentationml/2006/main">
  <p:tag name="_INSTRUCTOR VIEW19C14C36-AC8E-43BC-9DB6-C2AAF774C7DC|PANE__TAG" val="_"/>
</p:tagLst>
</file>

<file path=ppt/tags/tag14.xml><?xml version="1.0" encoding="utf-8"?>
<p:tagLst xmlns:p="http://schemas.openxmlformats.org/presentationml/2006/main">
  <p:tag name="_INSTRUCTOR VIEW19C14C36-AC8E-43BC-9DB6-C2AAF774C7DC|PANE__TAG" val="_"/>
</p:tagLst>
</file>

<file path=ppt/tags/tag15.xml><?xml version="1.0" encoding="utf-8"?>
<p:tagLst xmlns:p="http://schemas.openxmlformats.org/presentationml/2006/main">
  <p:tag name="COMMONDATA" val="eyJoZGlkIjoiNDI1NGQ4MDY4NjMxYWVlMzc3ODM2NDE0MmU1ODUxYzYifQ=="/>
  <p:tag name="KSO_WPP_MARK_KEY" val="164d4eea-b66f-43d2-bdc0-d94362369d47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ags/tag7.xml><?xml version="1.0" encoding="utf-8"?>
<p:tagLst xmlns:p="http://schemas.openxmlformats.org/presentationml/2006/main">
  <p:tag name="_INSTRUCTOR VIEW19C14C36-AC8E-43BC-9DB6-C2AAF774C7DC|PANE__TAG" val="_"/>
</p:tagLst>
</file>

<file path=ppt/tags/tag8.xml><?xml version="1.0" encoding="utf-8"?>
<p:tagLst xmlns:p="http://schemas.openxmlformats.org/presentationml/2006/main">
  <p:tag name="_INSTRUCTOR VIEW19C14C36-AC8E-43BC-9DB6-C2AAF774C7DC|PANE__TAG" val="_"/>
</p:tagLst>
</file>

<file path=ppt/tags/tag9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000000"/>
      </a:dk1>
      <a:lt1>
        <a:srgbClr val="00A2C2"/>
      </a:lt1>
      <a:dk2>
        <a:srgbClr val="2A495A"/>
      </a:dk2>
      <a:lt2>
        <a:srgbClr val="615C5A"/>
      </a:lt2>
      <a:accent1>
        <a:srgbClr val="FFFFFF"/>
      </a:accent1>
      <a:accent2>
        <a:srgbClr val="00A2C2"/>
      </a:accent2>
      <a:accent3>
        <a:srgbClr val="2A495A"/>
      </a:accent3>
      <a:accent4>
        <a:srgbClr val="969696"/>
      </a:accent4>
      <a:accent5>
        <a:srgbClr val="FFFFFF"/>
      </a:accent5>
      <a:accent6>
        <a:srgbClr val="4D4948"/>
      </a:accent6>
      <a:hlink>
        <a:srgbClr val="4D4948"/>
      </a:hlink>
      <a:folHlink>
        <a:srgbClr val="4D494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5910</Words>
  <Application>WPS 演示</Application>
  <PresentationFormat>宽屏</PresentationFormat>
  <Paragraphs>735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4" baseType="lpstr">
      <vt:lpstr>Arial</vt:lpstr>
      <vt:lpstr>宋体</vt:lpstr>
      <vt:lpstr>Wingdings</vt:lpstr>
      <vt:lpstr>楷体</vt:lpstr>
      <vt:lpstr>微软雅黑</vt:lpstr>
      <vt:lpstr>仿宋_GB2312</vt:lpstr>
      <vt:lpstr>仿宋</vt:lpstr>
      <vt:lpstr>Calibri</vt:lpstr>
      <vt:lpstr>Comic Sans MS</vt:lpstr>
      <vt:lpstr>汉仪中黑简</vt:lpstr>
      <vt:lpstr>Times New Roman</vt:lpstr>
      <vt:lpstr>Cambria Math</vt:lpstr>
      <vt:lpstr>等线</vt:lpstr>
      <vt:lpstr>黑体</vt:lpstr>
      <vt:lpstr>Arial Unicode MS</vt:lpstr>
      <vt:lpstr>Tahoma</vt:lpstr>
      <vt:lpstr>Symbol</vt:lpstr>
      <vt:lpstr>Gigi</vt:lpstr>
      <vt:lpstr>Chalkboard</vt:lpstr>
      <vt:lpstr>Segoe Print</vt:lpstr>
      <vt:lpstr>Symbol</vt:lpstr>
      <vt:lpstr>Wingdings</vt:lpstr>
      <vt:lpstr>Brush Script MT</vt:lpstr>
      <vt:lpstr>2_默认设计模板</vt:lpstr>
      <vt:lpstr>PowerPoint 演示文稿</vt:lpstr>
      <vt:lpstr>PowerPoint 演示文稿</vt:lpstr>
      <vt:lpstr>1. 为什么需要工作模式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3. 填充问题</vt:lpstr>
      <vt:lpstr>3. 填充问题</vt:lpstr>
      <vt:lpstr>3. 填充问题</vt:lpstr>
      <vt:lpstr>3. 填充问题</vt:lpstr>
      <vt:lpstr>PowerPoint 演示文稿</vt:lpstr>
      <vt:lpstr>     小   结</vt:lpstr>
      <vt:lpstr>     思   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lu</dc:creator>
  <cp:lastModifiedBy>蒋琳</cp:lastModifiedBy>
  <cp:revision>957</cp:revision>
  <cp:lastPrinted>2018-06-22T03:33:00Z</cp:lastPrinted>
  <dcterms:created xsi:type="dcterms:W3CDTF">2015-05-05T08:02:00Z</dcterms:created>
  <dcterms:modified xsi:type="dcterms:W3CDTF">2022-10-17T03:20:17Z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9EE510AD98534A4D9F450260A9D68B82</vt:lpwstr>
  </property>
  <property fmtid="{D5CDD505-2E9C-101B-9397-08002B2CF9AE}" pid="3" name="KSOProductBuildVer">
    <vt:lpwstr>2052-11.1.0.12598</vt:lpwstr>
  </property>
</Properties>
</file>