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1131" r:id="rId3"/>
    <p:sldId id="1132" r:id="rId5"/>
    <p:sldId id="1133" r:id="rId6"/>
    <p:sldId id="1213" r:id="rId7"/>
    <p:sldId id="1214" r:id="rId8"/>
    <p:sldId id="1215" r:id="rId9"/>
    <p:sldId id="1216" r:id="rId10"/>
    <p:sldId id="1218" r:id="rId11"/>
    <p:sldId id="1219" r:id="rId12"/>
    <p:sldId id="1221" r:id="rId13"/>
    <p:sldId id="1222" r:id="rId14"/>
    <p:sldId id="1252" r:id="rId15"/>
    <p:sldId id="1224" r:id="rId16"/>
    <p:sldId id="1225" r:id="rId17"/>
    <p:sldId id="1226" r:id="rId18"/>
    <p:sldId id="1227" r:id="rId19"/>
    <p:sldId id="1253" r:id="rId20"/>
    <p:sldId id="1229" r:id="rId21"/>
    <p:sldId id="1230" r:id="rId22"/>
    <p:sldId id="1231" r:id="rId23"/>
    <p:sldId id="1232" r:id="rId24"/>
    <p:sldId id="1255" r:id="rId25"/>
    <p:sldId id="1233" r:id="rId26"/>
    <p:sldId id="1234" r:id="rId27"/>
    <p:sldId id="1235" r:id="rId28"/>
    <p:sldId id="1236" r:id="rId29"/>
    <p:sldId id="1237" r:id="rId30"/>
    <p:sldId id="1238" r:id="rId31"/>
    <p:sldId id="1239" r:id="rId32"/>
    <p:sldId id="1240" r:id="rId33"/>
    <p:sldId id="1254" r:id="rId34"/>
    <p:sldId id="1242" r:id="rId35"/>
    <p:sldId id="1243" r:id="rId36"/>
    <p:sldId id="1244" r:id="rId37"/>
    <p:sldId id="1245" r:id="rId38"/>
    <p:sldId id="1246" r:id="rId39"/>
    <p:sldId id="1256" r:id="rId40"/>
    <p:sldId id="1257" r:id="rId41"/>
    <p:sldId id="1258" r:id="rId42"/>
    <p:sldId id="1259" r:id="rId43"/>
    <p:sldId id="1247" r:id="rId44"/>
    <p:sldId id="1248" r:id="rId45"/>
    <p:sldId id="1249" r:id="rId46"/>
    <p:sldId id="1250" r:id="rId47"/>
    <p:sldId id="1160" r:id="rId48"/>
    <p:sldId id="1163" r:id="rId49"/>
  </p:sldIdLst>
  <p:sldSz cx="12192000" cy="6858000"/>
  <p:notesSz cx="6797675" cy="9929495"/>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8FEAF9"/>
    <a:srgbClr val="FCD5B5"/>
    <a:srgbClr val="F8F3FF"/>
    <a:srgbClr val="F7FDFF"/>
    <a:srgbClr val="F7FFE5"/>
    <a:srgbClr val="E5FFFB"/>
    <a:srgbClr val="66FF33"/>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83" autoAdjust="0"/>
  </p:normalViewPr>
  <p:slideViewPr>
    <p:cSldViewPr snapToGrid="0">
      <p:cViewPr varScale="1">
        <p:scale>
          <a:sx n="150" d="100"/>
          <a:sy n="150" d="100"/>
        </p:scale>
        <p:origin x="76" y="1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8" d="100"/>
          <a:sy n="58" d="100"/>
        </p:scale>
        <p:origin x="3254"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72.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E1581B8-C8BD-4424-9282-B7987EA444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565B8640-DE00-491A-A3C5-383C0EEC417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9" Type="http://schemas.openxmlformats.org/officeDocument/2006/relationships/hyperlink" Target="https://en.wikipedia.org/wiki/Divisibility_(ring_theory)" TargetMode="External"/><Relationship Id="rId8" Type="http://schemas.openxmlformats.org/officeDocument/2006/relationships/hyperlink" Target="https://en.wikipedia.org/wiki/Integer" TargetMode="External"/><Relationship Id="rId7" Type="http://schemas.openxmlformats.org/officeDocument/2006/relationships/hyperlink" Target="https://en.wikipedia.org/wiki/Ring_(mathematics)" TargetMode="External"/><Relationship Id="rId6" Type="http://schemas.openxmlformats.org/officeDocument/2006/relationships/hyperlink" Target="https://en.wikipedia.org/wiki/Integral_domain#cite_note-2" TargetMode="External"/><Relationship Id="rId5" Type="http://schemas.openxmlformats.org/officeDocument/2006/relationships/hyperlink" Target="https://en.wikipedia.org/wiki/Integral_domain#cite_note-1" TargetMode="External"/><Relationship Id="rId4" Type="http://schemas.openxmlformats.org/officeDocument/2006/relationships/hyperlink" Target="https://en.wikipedia.org/wiki/Commutative_ring" TargetMode="External"/><Relationship Id="rId3" Type="http://schemas.openxmlformats.org/officeDocument/2006/relationships/hyperlink" Target="https://en.wikipedia.org/wiki/Zero_ring"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8900" y="744538"/>
            <a:ext cx="6619875" cy="3724275"/>
          </a:xfrm>
        </p:spPr>
      </p:sp>
      <p:sp>
        <p:nvSpPr>
          <p:cNvPr id="3" name="备注占位符 2"/>
          <p:cNvSpPr>
            <a:spLocks noGrp="1"/>
          </p:cNvSpPr>
          <p:nvPr>
            <p:ph type="body" idx="1"/>
          </p:nvPr>
        </p:nvSpPr>
        <p:spPr/>
        <p:txBody>
          <a:bodyPr/>
          <a:lstStyle/>
          <a:p>
            <a:r>
              <a:rPr lang="en-US" altLang="zh-CN" dirty="0"/>
              <a:t>2022</a:t>
            </a:r>
            <a:r>
              <a:rPr lang="zh-CN" altLang="en-US" dirty="0"/>
              <a:t>国家网络安全周合肥开幕式</a:t>
            </a:r>
            <a:endParaRPr lang="zh-CN" altLang="en-US" dirty="0"/>
          </a:p>
          <a:p>
            <a:r>
              <a:rPr lang="zh-CN" altLang="en-US" dirty="0"/>
              <a:t>https://www.bilibili.com/video/BV1We4y1Y7wG?spm_id_from=333.337.search-card.all.click&amp;vd_source=6bd94f870cd039164904c40edbd59ea9</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无限域在密码学中没有特别的意义。</a:t>
            </a:r>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扩展的欧几里得算法在后面数论基础的时候会有介绍，这里知道下就好。</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TimesTenLTStd-Roman"/>
              </a:rPr>
              <a:t>Before continuing our discussion of finite fields, we need to introduce the interesting subject of polynomial arithmetic. </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TimesTenLTStd-Roman"/>
              </a:rPr>
              <a:t>a polynomial over the field F</a:t>
            </a:r>
            <a:r>
              <a:rPr lang="en-US" altLang="zh-CN" dirty="0"/>
              <a:t> </a:t>
            </a:r>
            <a:endParaRPr lang="en-US" altLang="zh-CN" dirty="0"/>
          </a:p>
          <a:p>
            <a:endParaRPr lang="en-US" altLang="zh-CN" dirty="0"/>
          </a:p>
          <a:p>
            <a:r>
              <a:rPr lang="en-US" altLang="zh-CN" sz="1800" b="0" i="0" dirty="0">
                <a:solidFill>
                  <a:srgbClr val="242021"/>
                </a:solidFill>
                <a:effectLst/>
                <a:latin typeface="TimesTenLTStd-Roman"/>
              </a:rPr>
              <a:t>In this case, it is easy to</a:t>
            </a:r>
            <a:br>
              <a:rPr lang="en-US" altLang="zh-CN" sz="1800" b="0" i="0" dirty="0">
                <a:solidFill>
                  <a:srgbClr val="242021"/>
                </a:solidFill>
                <a:effectLst/>
                <a:latin typeface="TimesTenLTStd-Roman"/>
              </a:rPr>
            </a:br>
            <a:r>
              <a:rPr lang="en-US" altLang="zh-CN" sz="1800" b="0" i="0" dirty="0">
                <a:solidFill>
                  <a:srgbClr val="242021"/>
                </a:solidFill>
                <a:effectLst/>
                <a:latin typeface="TimesTenLTStd-Roman"/>
              </a:rPr>
              <a:t>show that the set of such polynomials is a ring, referred to as a </a:t>
            </a:r>
            <a:r>
              <a:rPr lang="en-US" altLang="zh-CN" sz="1800" b="1" i="0" dirty="0">
                <a:solidFill>
                  <a:srgbClr val="242021"/>
                </a:solidFill>
                <a:effectLst/>
                <a:latin typeface="TimesTenLTStd-Bold"/>
              </a:rPr>
              <a:t>polynomial ring</a:t>
            </a:r>
            <a:r>
              <a:rPr lang="en-US" altLang="zh-CN" sz="1800" b="0" i="0" dirty="0">
                <a:solidFill>
                  <a:srgbClr val="242021"/>
                </a:solidFill>
                <a:effectLst/>
                <a:latin typeface="TimesTenLTStd-Roman"/>
              </a:rPr>
              <a:t>. That</a:t>
            </a:r>
            <a:br>
              <a:rPr lang="en-US" altLang="zh-CN" sz="1800" b="0" i="0" dirty="0">
                <a:solidFill>
                  <a:srgbClr val="242021"/>
                </a:solidFill>
                <a:effectLst/>
                <a:latin typeface="TimesTenLTStd-Roman"/>
              </a:rPr>
            </a:br>
            <a:r>
              <a:rPr lang="en-US" altLang="zh-CN" sz="1800" b="0" i="0" dirty="0">
                <a:solidFill>
                  <a:srgbClr val="242021"/>
                </a:solidFill>
                <a:effectLst/>
                <a:latin typeface="TimesTenLTStd-Roman"/>
              </a:rPr>
              <a:t>is, if we consider each distinct polynomial to be an element of the set, then that set</a:t>
            </a:r>
            <a:br>
              <a:rPr lang="en-US" altLang="zh-CN" sz="1800" b="0" i="0" dirty="0">
                <a:solidFill>
                  <a:srgbClr val="242021"/>
                </a:solidFill>
                <a:effectLst/>
                <a:latin typeface="TimesTenLTStd-Roman"/>
              </a:rPr>
            </a:br>
            <a:r>
              <a:rPr lang="en-US" altLang="zh-CN" sz="1800" b="0" i="0" dirty="0">
                <a:solidFill>
                  <a:srgbClr val="242021"/>
                </a:solidFill>
                <a:effectLst/>
                <a:latin typeface="TimesTenLTStd-Roman"/>
              </a:rPr>
              <a:t>is a ring.</a:t>
            </a:r>
            <a:r>
              <a:rPr lang="en-US" altLang="zh-CN" dirty="0"/>
              <a:t> </a:t>
            </a:r>
            <a:br>
              <a:rPr lang="en-US" altLang="zh-CN"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TimesTenLTStd-Roman"/>
              </a:rPr>
              <a:t>we can say that polynomial division is possible if the coefficient set is a field. </a:t>
            </a:r>
            <a:endParaRPr lang="en-US" altLang="zh-CN" sz="1800" b="0" i="0" dirty="0">
              <a:solidFill>
                <a:srgbClr val="242021"/>
              </a:solidFill>
              <a:effectLst/>
              <a:latin typeface="TimesTenLTStd-Roman"/>
            </a:endParaRPr>
          </a:p>
          <a:p>
            <a:endParaRPr lang="en-US" altLang="zh-CN" sz="1800" b="0" i="0" dirty="0">
              <a:solidFill>
                <a:srgbClr val="242021"/>
              </a:solidFill>
              <a:effectLst/>
              <a:latin typeface="TimesTenLTStd-Roman"/>
            </a:endParaRPr>
          </a:p>
          <a:p>
            <a:r>
              <a:rPr lang="en-US" altLang="zh-CN" sz="1800" b="0" i="0" dirty="0">
                <a:solidFill>
                  <a:srgbClr val="242021"/>
                </a:solidFill>
                <a:effectLst/>
                <a:latin typeface="TimesTenLTStd-Roman"/>
              </a:rPr>
              <a:t>One common technique used for polynomial division is polynomial long division, similar to long division for</a:t>
            </a:r>
            <a:br>
              <a:rPr lang="en-US" altLang="zh-CN" sz="1800" b="0" i="0" dirty="0">
                <a:solidFill>
                  <a:srgbClr val="242021"/>
                </a:solidFill>
                <a:effectLst/>
                <a:latin typeface="TimesTenLTStd-Roman"/>
              </a:rPr>
            </a:br>
            <a:r>
              <a:rPr lang="en-US" altLang="zh-CN" sz="1800" b="0" i="0" dirty="0">
                <a:solidFill>
                  <a:srgbClr val="242021"/>
                </a:solidFill>
                <a:effectLst/>
                <a:latin typeface="TimesTenLTStd-Roman"/>
              </a:rPr>
              <a:t>integers. </a:t>
            </a:r>
            <a:br>
              <a:rPr lang="en-US" altLang="zh-CN"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242021"/>
                </a:solidFill>
                <a:effectLst/>
                <a:latin typeface="TimesTenLTStd-Roman"/>
              </a:rPr>
              <a:t>In the reminder of this chapter, unless otherwise noted, all examples are of polynomials over GF(2).</a:t>
            </a:r>
            <a:r>
              <a:rPr lang="en-US" altLang="zh-CN" dirty="0"/>
              <a:t> </a:t>
            </a:r>
            <a:br>
              <a:rPr lang="en-US" altLang="zh-CN" dirty="0"/>
            </a:br>
            <a:endParaRPr lang="en-US" altLang="zh-CN" dirty="0"/>
          </a:p>
          <a:p>
            <a:r>
              <a:rPr lang="zh-CN" altLang="en-US" dirty="0"/>
              <a:t>模</a:t>
            </a:r>
            <a:r>
              <a:rPr lang="en-US" altLang="zh-CN" dirty="0"/>
              <a:t>2</a:t>
            </a:r>
            <a:r>
              <a:rPr lang="zh-CN" altLang="en-US" dirty="0"/>
              <a:t>的加法和减法是等价的。</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14:m>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a14:m>
                <a:r>
                  <a:rPr lang="zh-CN" altLang="en-US" dirty="0"/>
                  <a:t>，显然</a:t>
                </a:r>
                <a:r>
                  <a:rPr lang="en-US" altLang="zh-CN" dirty="0"/>
                  <a:t>x</a:t>
                </a:r>
                <a:r>
                  <a:rPr lang="zh-CN" altLang="en-US" dirty="0"/>
                  <a:t>不是因式，</a:t>
                </a:r>
                <a:r>
                  <a:rPr lang="en-US" altLang="zh-CN" dirty="0"/>
                  <a:t>x+1</a:t>
                </a:r>
                <a:r>
                  <a:rPr lang="zh-CN" altLang="en-US" dirty="0"/>
                  <a:t>也不是。因为</a:t>
                </a:r>
                <a:r>
                  <a:rPr lang="en-US" altLang="zh-CN" dirty="0"/>
                  <a:t>x+1</a:t>
                </a:r>
                <a:r>
                  <a:rPr lang="zh-CN" altLang="en-US" dirty="0"/>
                  <a:t>没法整除</a:t>
                </a:r>
                <a:r>
                  <a:rPr lang="en-US" altLang="zh-CN" dirty="0"/>
                  <a:t>f(x)</a:t>
                </a:r>
                <a:r>
                  <a:rPr lang="zh-CN" altLang="en-US" dirty="0"/>
                  <a:t>。因此</a:t>
                </a:r>
                <a:r>
                  <a:rPr lang="en-US" altLang="zh-CN" dirty="0"/>
                  <a:t>f(x)</a:t>
                </a:r>
                <a:r>
                  <a:rPr lang="zh-CN" altLang="en-US" dirty="0"/>
                  <a:t>没有一次因式。</a:t>
                </a:r>
                <a:endParaRPr lang="en-US" altLang="zh-CN" dirty="0"/>
              </a:p>
              <a:p>
                <a:endParaRPr lang="en-US" altLang="zh-CN" dirty="0"/>
              </a:p>
              <a:p>
                <a:r>
                  <a:rPr lang="zh-CN" altLang="en-US" dirty="0"/>
                  <a:t>如果</a:t>
                </a:r>
                <a:r>
                  <a:rPr lang="en-US" altLang="zh-CN" dirty="0"/>
                  <a:t>f(x)</a:t>
                </a:r>
                <a:r>
                  <a:rPr lang="zh-CN" altLang="en-US" dirty="0"/>
                  <a:t>是</a:t>
                </a:r>
                <a:r>
                  <a:rPr lang="en-US" altLang="zh-CN" dirty="0"/>
                  <a:t>reducible</a:t>
                </a:r>
                <a:r>
                  <a:rPr lang="zh-CN" altLang="en-US" dirty="0"/>
                  <a:t>的，则一定有一个二阶因式和一阶因式，矛盾。所以</a:t>
                </a:r>
                <a:r>
                  <a:rPr lang="en-US" altLang="zh-CN" dirty="0"/>
                  <a:t>f(x)</a:t>
                </a:r>
                <a:r>
                  <a:rPr lang="zh-CN" altLang="en-US" dirty="0"/>
                  <a:t>是不可约的。</a:t>
                </a:r>
                <a:endParaRPr lang="en-US" altLang="zh-CN" dirty="0"/>
              </a:p>
            </p:txBody>
          </p:sp>
        </mc:Choice>
        <mc:Fallback>
          <p:sp>
            <p:nvSpPr>
              <p:cNvPr id="3" name="Notes Placeholder 2"/>
              <p:cNvSpPr>
                <a:spLocks noRot="1" noChangeAspect="1" noMove="1" noResize="1" noEditPoints="1" noAdjustHandles="1" noChangeArrowheads="1" noChangeShapeType="1" noTextEdit="1"/>
              </p:cNvSpPr>
              <p:nvPr>
                <p:ph type="body" idx="1"/>
              </p:nvPr>
            </p:nvSpPr>
            <p:spPr>
              <a:blipFill rotWithShape="1">
                <a:blip r:embed="rId3"/>
                <a:stretch>
                  <a:fillRect l="-6" t="-9" r="6" b="13"/>
                </a:stretch>
              </a:blipFill>
            </p:spPr>
            <p:txBody>
              <a:bodyPr/>
              <a:lstStyle/>
              <a:p>
                <a:r>
                  <a:rPr lang="zh-CN" altLang="en-US">
                    <a:noFill/>
                  </a:rPr>
                  <a:t> </a:t>
                </a:r>
              </a:p>
            </p:txBody>
          </p:sp>
        </mc:Fallback>
      </mc:AlternateContent>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前面说过，有限域的</a:t>
            </a:r>
            <a:r>
              <a:rPr lang="en-US" altLang="zh-CN" dirty="0"/>
              <a:t>order</a:t>
            </a:r>
            <a:r>
              <a:rPr lang="zh-CN" altLang="en-US" dirty="0"/>
              <a:t>必须为</a:t>
            </a:r>
            <a:r>
              <a:rPr lang="en-US" altLang="zh-CN" dirty="0" err="1"/>
              <a:t>p^n</a:t>
            </a:r>
            <a:r>
              <a:rPr lang="zh-CN" altLang="en-US" dirty="0"/>
              <a:t>。</a:t>
            </a:r>
            <a:endParaRPr lang="en-US" altLang="zh-CN" dirty="0"/>
          </a:p>
          <a:p>
            <a:endParaRPr lang="en-US" altLang="zh-CN" dirty="0"/>
          </a:p>
          <a:p>
            <a:r>
              <a:rPr lang="en-US" altLang="zh-CN" sz="1800" b="0" i="0" dirty="0">
                <a:solidFill>
                  <a:srgbClr val="242021"/>
                </a:solidFill>
                <a:effectLst/>
                <a:latin typeface="TimesTenLTStd-Roman"/>
              </a:rPr>
              <a:t>with </a:t>
            </a:r>
            <a:r>
              <a:rPr lang="en-US" altLang="zh-CN" sz="1800" b="0" i="1" dirty="0">
                <a:solidFill>
                  <a:srgbClr val="242021"/>
                </a:solidFill>
                <a:effectLst/>
                <a:latin typeface="TimesTenLTStd-Italic"/>
              </a:rPr>
              <a:t>n&gt;</a:t>
            </a:r>
            <a:r>
              <a:rPr lang="en-US" altLang="zh-CN" sz="1800" b="0" i="0" dirty="0">
                <a:solidFill>
                  <a:srgbClr val="242021"/>
                </a:solidFill>
                <a:effectLst/>
                <a:latin typeface="TimesTenLTStd-Roman"/>
              </a:rPr>
              <a:t>1, operations modulo </a:t>
            </a:r>
            <a:r>
              <a:rPr lang="en-US" altLang="zh-CN" sz="1800" b="0" i="1" dirty="0" err="1">
                <a:solidFill>
                  <a:srgbClr val="242021"/>
                </a:solidFill>
                <a:effectLst/>
                <a:latin typeface="TimesTenLTStd-Italic"/>
              </a:rPr>
              <a:t>p^n</a:t>
            </a:r>
            <a:r>
              <a:rPr lang="en-US" altLang="zh-CN" sz="1800" b="0" i="1" dirty="0">
                <a:solidFill>
                  <a:srgbClr val="242021"/>
                </a:solidFill>
                <a:effectLst/>
                <a:latin typeface="TimesTenLTStd-Italic"/>
              </a:rPr>
              <a:t> </a:t>
            </a:r>
            <a:r>
              <a:rPr lang="en-US" altLang="zh-CN" sz="1800" b="0" i="0" dirty="0">
                <a:solidFill>
                  <a:srgbClr val="242021"/>
                </a:solidFill>
                <a:effectLst/>
                <a:latin typeface="TimesTenLTStd-Roman"/>
              </a:rPr>
              <a:t>do not produce a field</a:t>
            </a:r>
            <a:r>
              <a:rPr lang="en-US" altLang="zh-CN" dirty="0"/>
              <a:t> </a:t>
            </a: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因此，我们需要寻找包含</a:t>
            </a:r>
            <a:r>
              <a:rPr lang="en-US" altLang="zh-CN" dirty="0"/>
              <a:t>2^n</a:t>
            </a:r>
            <a:r>
              <a:rPr lang="zh-CN" altLang="en-US" dirty="0"/>
              <a:t>个元素的集合，其上定义了加法和乘法使之成为一个域，给集合的每个元素赋</a:t>
            </a:r>
            <a:r>
              <a:rPr lang="en-US" altLang="zh-CN" dirty="0"/>
              <a:t>0</a:t>
            </a:r>
            <a:r>
              <a:rPr lang="zh-CN" altLang="en-US" dirty="0"/>
              <a:t>到</a:t>
            </a:r>
            <a:r>
              <a:rPr lang="en-US" altLang="zh-CN" dirty="0"/>
              <a:t>2^n-1</a:t>
            </a:r>
            <a:r>
              <a:rPr lang="zh-CN" altLang="en-US" dirty="0"/>
              <a:t>之间的唯一整数。我们使用多项式算术来构建需要的域。</a:t>
            </a:r>
            <a:r>
              <a:rPr lang="en-US" altLang="zh-CN" dirty="0"/>
              <a:t>(</a:t>
            </a:r>
            <a:r>
              <a:rPr lang="en-US" altLang="zh-CN" sz="1800" b="0" i="0" dirty="0">
                <a:solidFill>
                  <a:srgbClr val="242021"/>
                </a:solidFill>
                <a:effectLst/>
                <a:latin typeface="TimesTenLTStd-Roman"/>
              </a:rPr>
              <a:t>we will show how polynomial arithmetic provides</a:t>
            </a:r>
            <a:br>
              <a:rPr lang="en-US" altLang="zh-CN" sz="1800" b="0" i="0" dirty="0">
                <a:solidFill>
                  <a:srgbClr val="242021"/>
                </a:solidFill>
                <a:effectLst/>
                <a:latin typeface="TimesTenLTStd-Roman"/>
              </a:rPr>
            </a:br>
            <a:r>
              <a:rPr lang="en-US" altLang="zh-CN" sz="1800" b="0" i="0" dirty="0">
                <a:solidFill>
                  <a:srgbClr val="242021"/>
                </a:solidFill>
                <a:effectLst/>
                <a:latin typeface="TimesTenLTStd-Roman"/>
              </a:rPr>
              <a:t>a means for constructing the desired field.</a:t>
            </a:r>
            <a:r>
              <a:rPr lang="en-US" altLang="zh-CN" dirty="0"/>
              <a:t> </a:t>
            </a:r>
            <a:br>
              <a:rPr lang="en-US" altLang="zh-CN" dirty="0"/>
            </a:br>
            <a:r>
              <a:rPr lang="en-US" altLang="zh-CN" dirty="0"/>
              <a:t>)</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每个多项式可以用它的系数所组成的一个二进制序列唯一的表示。</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第四次课小结：</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8900" y="744538"/>
            <a:ext cx="6619875" cy="37242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B8640-DE00-491A-A3C5-383C0EEC417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Existence of identity</a:t>
            </a:r>
            <a:endParaRPr lang="en-US" altLang="zh-CN" dirty="0"/>
          </a:p>
          <a:p>
            <a:endParaRPr lang="en-US" altLang="zh-CN" dirty="0"/>
          </a:p>
          <a:p>
            <a:r>
              <a:rPr lang="en-US" altLang="zh-CN" dirty="0"/>
              <a:t>Existence of inverse</a:t>
            </a:r>
            <a:endParaRPr lang="en-US" altLang="zh-CN" dirty="0"/>
          </a:p>
          <a:p>
            <a:endParaRPr lang="en-US" altLang="zh-CN" dirty="0"/>
          </a:p>
          <a:p>
            <a:r>
              <a:rPr lang="zh-CN" altLang="en-US" dirty="0"/>
              <a:t>群需要满足上面四个性质。</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14:m>
                  <m:oMath xmlns:m="http://schemas.openxmlformats.org/officeDocument/2006/math">
                    <m:sSubSup>
                      <m:sSubSupPr>
                        <m:ctrlPr>
                          <a:rPr lang="en-US" altLang="zh-CN" sz="4400" i="1" smtClean="0">
                            <a:latin typeface="Cambria Math" panose="02040503050406030204" pitchFamily="18" charset="0"/>
                          </a:rPr>
                        </m:ctrlPr>
                      </m:sSubSupPr>
                      <m:e>
                        <m:r>
                          <a:rPr lang="en-US" altLang="zh-CN" sz="4400" b="1" i="1" smtClean="0">
                            <a:latin typeface="Cambria Math" panose="02040503050406030204" pitchFamily="18" charset="0"/>
                          </a:rPr>
                          <m:t>𝒁</m:t>
                        </m:r>
                      </m:e>
                      <m:sub>
                        <m:r>
                          <a:rPr lang="en-US" altLang="zh-CN" sz="4400" b="0" i="1" smtClean="0">
                            <a:latin typeface="Cambria Math" panose="02040503050406030204" pitchFamily="18" charset="0"/>
                          </a:rPr>
                          <m:t>𝑛</m:t>
                        </m:r>
                      </m:sub>
                      <m:sup>
                        <m:r>
                          <a:rPr lang="en-US" altLang="zh-CN" sz="4400" b="0" i="1" smtClean="0">
                            <a:latin typeface="Cambria Math" panose="02040503050406030204" pitchFamily="18" charset="0"/>
                          </a:rPr>
                          <m:t>∗</m:t>
                        </m:r>
                      </m:sup>
                    </m:sSubSup>
                  </m:oMath>
                </a14:m>
                <a:r>
                  <a:rPr lang="en-US" altLang="zh-CN" sz="1800" b="0" i="0" dirty="0">
                    <a:solidFill>
                      <a:srgbClr val="000000"/>
                    </a:solidFill>
                    <a:effectLst/>
                    <a:latin typeface="CMR10"/>
                  </a:rPr>
                  <a:t>consists of integers in the set {1, 2,</a:t>
                </a:r>
                <a:r>
                  <a:rPr lang="en-US" altLang="zh-CN" sz="1800" b="0" i="0" baseline="0" dirty="0">
                    <a:solidFill>
                      <a:srgbClr val="000000"/>
                    </a:solidFill>
                    <a:effectLst/>
                    <a:latin typeface="CMR10"/>
                  </a:rPr>
                  <a:t> …, n-1</a:t>
                </a:r>
                <a:r>
                  <a:rPr lang="en-US" altLang="zh-CN" sz="1800" b="0" i="0" dirty="0">
                    <a:solidFill>
                      <a:srgbClr val="000000"/>
                    </a:solidFill>
                    <a:effectLst/>
                    <a:latin typeface="CMR10"/>
                  </a:rPr>
                  <a:t>}that are relatively prime</a:t>
                </a:r>
                <a:r>
                  <a:rPr lang="en-US" altLang="zh-CN" sz="1800" b="0" i="0" baseline="0" dirty="0">
                    <a:solidFill>
                      <a:srgbClr val="000000"/>
                    </a:solidFill>
                    <a:effectLst/>
                    <a:latin typeface="CMR10"/>
                  </a:rPr>
                  <a:t> </a:t>
                </a:r>
                <a:r>
                  <a:rPr lang="en-US" altLang="zh-CN" sz="1800" b="0" i="0" dirty="0">
                    <a:solidFill>
                      <a:srgbClr val="000000"/>
                    </a:solidFill>
                    <a:effectLst/>
                    <a:latin typeface="CMR10"/>
                  </a:rPr>
                  <a:t>to </a:t>
                </a:r>
                <a:r>
                  <a:rPr lang="en-US" altLang="zh-CN" sz="1800" b="0" i="0" dirty="0">
                    <a:solidFill>
                      <a:srgbClr val="000000"/>
                    </a:solidFill>
                    <a:effectLst/>
                    <a:latin typeface="CMMI10"/>
                  </a:rPr>
                  <a:t>N</a:t>
                </a:r>
                <a:r>
                  <a:rPr lang="en-US" altLang="zh-CN" sz="1800" b="0" i="0" dirty="0">
                    <a:solidFill>
                      <a:srgbClr val="000000"/>
                    </a:solidFill>
                    <a:effectLst/>
                    <a:latin typeface="CMR10"/>
                  </a:rPr>
                  <a:t>) with the associated binary operation of multiplication modulo </a:t>
                </a:r>
                <a:r>
                  <a:rPr lang="en-US" altLang="zh-CN" sz="1800" b="0" i="0" dirty="0">
                    <a:solidFill>
                      <a:srgbClr val="000000"/>
                    </a:solidFill>
                    <a:effectLst/>
                    <a:latin typeface="CMMI10"/>
                  </a:rPr>
                  <a:t>N</a:t>
                </a:r>
                <a:r>
                  <a:rPr lang="en-US" altLang="zh-CN" sz="1800" b="0" i="0" dirty="0">
                    <a:solidFill>
                      <a:srgbClr val="000000"/>
                    </a:solidFill>
                    <a:effectLst/>
                    <a:latin typeface="CMR10"/>
                  </a:rPr>
                  <a:t>.</a:t>
                </a:r>
                <a:r>
                  <a:rPr lang="en-US" altLang="zh-CN" dirty="0"/>
                  <a:t> </a:t>
                </a:r>
                <a:br>
                  <a:rPr lang="en-US" altLang="zh-CN"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注意</a:t>
                </a:r>
                <a:r>
                  <a:rPr lang="en-US" altLang="zh-CN" dirty="0"/>
                  <a:t>:</a:t>
                </a:r>
                <a:r>
                  <a:rPr lang="en-US" altLang="zh-CN" b="0" dirty="0"/>
                  <a:t> </a:t>
                </a:r>
                <a14:m>
                  <m:oMath xmlns:m="http://schemas.openxmlformats.org/officeDocument/2006/math">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oMath>
                </a14:m>
                <a:r>
                  <a:rPr lang="zh-CN" altLang="en-US" dirty="0"/>
                  <a:t>不是一个群，因为不是每个元素都有逆元，和</a:t>
                </a:r>
                <a:r>
                  <a:rPr lang="en-US" altLang="zh-CN" dirty="0"/>
                  <a:t>n</a:t>
                </a:r>
                <a:r>
                  <a:rPr lang="zh-CN" altLang="en-US" dirty="0"/>
                  <a:t>互素的数才有逆元。</a:t>
                </a:r>
                <a:endParaRPr lang="zh-CN" altLang="en-US" dirty="0"/>
              </a:p>
              <a:p>
                <a:endParaRPr lang="en-US" altLang="zh-CN" dirty="0"/>
              </a:p>
              <a:p>
                <a:endParaRPr lang="en-US" altLang="zh-CN" dirty="0"/>
              </a:p>
              <a:p>
                <a:r>
                  <a:rPr lang="en-US" altLang="zh-CN" sz="1800" b="0" i="0" dirty="0">
                    <a:solidFill>
                      <a:srgbClr val="000000"/>
                    </a:solidFill>
                    <a:effectLst/>
                    <a:latin typeface="CMTI10"/>
                  </a:rPr>
                  <a:t>Let </a:t>
                </a:r>
                <a:r>
                  <a:rPr lang="en-US" altLang="zh-CN" sz="1800" b="0" i="0" dirty="0">
                    <a:solidFill>
                      <a:srgbClr val="000000"/>
                    </a:solidFill>
                    <a:effectLst/>
                    <a:latin typeface="CMMI10"/>
                  </a:rPr>
                  <a:t>N &gt; </a:t>
                </a:r>
                <a:r>
                  <a:rPr lang="en-US" altLang="zh-CN" sz="1800" b="0" i="0" dirty="0">
                    <a:solidFill>
                      <a:srgbClr val="000000"/>
                    </a:solidFill>
                    <a:effectLst/>
                    <a:latin typeface="CMR10"/>
                  </a:rPr>
                  <a:t>1 </a:t>
                </a:r>
                <a:r>
                  <a:rPr lang="en-US" altLang="zh-CN" sz="1800" b="0" i="0" dirty="0">
                    <a:solidFill>
                      <a:srgbClr val="000000"/>
                    </a:solidFill>
                    <a:effectLst/>
                    <a:latin typeface="CMTI10"/>
                  </a:rPr>
                  <a:t>be an integer. Then </a:t>
                </a:r>
                <a:r>
                  <a:rPr lang="en-US" altLang="zh-CN" sz="1800" b="0" i="0" dirty="0">
                    <a:solidFill>
                      <a:srgbClr val="000000"/>
                    </a:solidFill>
                    <a:effectLst/>
                    <a:latin typeface="MSBM10"/>
                  </a:rPr>
                  <a:t>Z</a:t>
                </a:r>
                <a:r>
                  <a:rPr lang="en-US" altLang="zh-CN" sz="1800" b="0" i="0" dirty="0">
                    <a:solidFill>
                      <a:srgbClr val="000000"/>
                    </a:solidFill>
                    <a:effectLst/>
                    <a:latin typeface="CMSY7"/>
                  </a:rPr>
                  <a:t>∗ </a:t>
                </a:r>
                <a:r>
                  <a:rPr lang="en-US" altLang="zh-CN" sz="1800" b="0" i="0" dirty="0">
                    <a:solidFill>
                      <a:srgbClr val="000000"/>
                    </a:solidFill>
                    <a:effectLst/>
                    <a:latin typeface="CMMI7"/>
                  </a:rPr>
                  <a:t>N </a:t>
                </a:r>
                <a:r>
                  <a:rPr lang="en-US" altLang="zh-CN" sz="1800" b="0" i="0" dirty="0">
                    <a:solidFill>
                      <a:srgbClr val="000000"/>
                    </a:solidFill>
                    <a:effectLst/>
                    <a:latin typeface="CMTI10"/>
                  </a:rPr>
                  <a:t>is an abelian group under multiplication modulo </a:t>
                </a:r>
                <a:r>
                  <a:rPr lang="en-US" altLang="zh-CN" sz="1800" b="0" i="0" dirty="0">
                    <a:solidFill>
                      <a:srgbClr val="000000"/>
                    </a:solidFill>
                    <a:effectLst/>
                    <a:latin typeface="CMMI10"/>
                  </a:rPr>
                  <a:t>N</a:t>
                </a:r>
                <a:r>
                  <a:rPr lang="en-US" altLang="zh-CN" sz="1800" b="0" i="0" dirty="0">
                    <a:solidFill>
                      <a:srgbClr val="000000"/>
                    </a:solidFill>
                    <a:effectLst/>
                    <a:latin typeface="CMTI10"/>
                  </a:rPr>
                  <a:t>.</a:t>
                </a:r>
                <a:r>
                  <a:rPr lang="en-US" altLang="zh-CN" dirty="0"/>
                  <a:t> </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ea typeface="宋体" panose="02010600030101010101" pitchFamily="2" charset="-122"/>
                  </a:rPr>
                  <a:t>(Z</a:t>
                </a:r>
                <a:r>
                  <a:rPr lang="en-US" altLang="zh-CN" baseline="-25000" dirty="0">
                    <a:ea typeface="宋体" panose="02010600030101010101" pitchFamily="2" charset="-122"/>
                  </a:rPr>
                  <a:t>n</a:t>
                </a:r>
                <a:r>
                  <a:rPr lang="en-US" altLang="zh-CN" baseline="30000" dirty="0">
                    <a:ea typeface="宋体" panose="02010600030101010101" pitchFamily="2" charset="-122"/>
                  </a:rPr>
                  <a:t>*</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is a group of size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(n) . </a:t>
                </a:r>
                <a:r>
                  <a:rPr lang="en-US" altLang="zh-CN" sz="1200" dirty="0">
                    <a:ea typeface="宋体" panose="02010600030101010101" pitchFamily="2" charset="-122"/>
                    <a:sym typeface="Symbol" panose="05050102010706020507" pitchFamily="18" charset="2"/>
                  </a:rPr>
                  <a:t>The Euler Phi Function</a:t>
                </a:r>
                <a:endParaRPr lang="en-US" altLang="zh-CN" dirty="0">
                  <a:ea typeface="宋体" panose="02010600030101010101" pitchFamily="2" charset="-122"/>
                </a:endParaRPr>
              </a:p>
              <a:p>
                <a:br>
                  <a:rPr lang="en-US" altLang="zh-CN" dirty="0"/>
                </a:br>
                <a:endParaRPr lang="zh-CN" altLang="en-US" dirty="0"/>
              </a:p>
            </p:txBody>
          </p:sp>
        </mc:Choice>
        <mc:Fallback>
          <p:sp>
            <p:nvSpPr>
              <p:cNvPr id="3" name="Notes Placeholder 2"/>
              <p:cNvSpPr>
                <a:spLocks noRot="1" noChangeAspect="1" noMove="1" noResize="1" noEditPoints="1" noAdjustHandles="1" noChangeArrowheads="1" noChangeShapeType="1" noTextEdit="1"/>
              </p:cNvSpPr>
              <p:nvPr>
                <p:ph type="body" idx="1"/>
              </p:nvPr>
            </p:nvSpPr>
            <p:spPr>
              <a:blipFill rotWithShape="1">
                <a:blip r:embed="rId3"/>
                <a:stretch>
                  <a:fillRect l="-6" t="-9" r="-181" b="13"/>
                </a:stretch>
              </a:blipFill>
            </p:spPr>
            <p:txBody>
              <a:bodyPr/>
              <a:lstStyle/>
              <a:p>
                <a:r>
                  <a:rPr lang="zh-CN" altLang="en-US">
                    <a:noFill/>
                  </a:rPr>
                  <a:t> </a:t>
                </a:r>
              </a:p>
            </p:txBody>
          </p:sp>
        </mc:Fallback>
      </mc:AlternateContent>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值得注意的是，对于环来说，没有规定每个元素有乘法逆元。</a:t>
            </a:r>
            <a:endParaRPr lang="en-US" altLang="zh-CN" dirty="0"/>
          </a:p>
          <a:p>
            <a:endParaRPr lang="en-US" altLang="zh-CN" dirty="0"/>
          </a:p>
          <a:p>
            <a:r>
              <a:rPr lang="zh-CN" altLang="en-US" b="0" dirty="0">
                <a:ea typeface="Cambria Math" panose="02040503050406030204" pitchFamily="18" charset="0"/>
              </a:rPr>
              <a:t>交换环：</a:t>
            </a:r>
            <a:r>
              <a:rPr lang="en-US" altLang="zh-CN" b="0" dirty="0">
                <a:ea typeface="Cambria Math" panose="02040503050406030204" pitchFamily="18" charset="0"/>
              </a:rPr>
              <a:t>commutative ring</a:t>
            </a:r>
            <a:endParaRPr lang="en-US" altLang="zh-CN" b="0" dirty="0">
              <a:ea typeface="Cambria Math" panose="02040503050406030204" pitchFamily="18" charset="0"/>
            </a:endParaRPr>
          </a:p>
          <a:p>
            <a:endParaRPr lang="en-US" altLang="zh-CN" b="0" dirty="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dirty="0">
                <a:ea typeface="Cambria Math" panose="02040503050406030204" pitchFamily="18" charset="0"/>
              </a:rPr>
              <a:t>Integral domain</a:t>
            </a:r>
            <a:r>
              <a:rPr lang="zh-CN" altLang="en-US" b="0" dirty="0">
                <a:ea typeface="Cambria Math" panose="02040503050406030204" pitchFamily="18" charset="0"/>
              </a:rPr>
              <a:t>整环：</a:t>
            </a:r>
            <a:r>
              <a:rPr lang="en-US" altLang="zh-CN" b="0" dirty="0">
                <a:ea typeface="Cambria Math" panose="02040503050406030204" pitchFamily="18" charset="0"/>
              </a:rPr>
              <a:t>commutative ring. </a:t>
            </a:r>
            <a:r>
              <a:rPr lang="en-US" altLang="zh-CN" b="0" i="0" dirty="0">
                <a:solidFill>
                  <a:srgbClr val="202122"/>
                </a:solidFill>
                <a:effectLst/>
                <a:latin typeface="Arial" panose="020B0604020202020204" pitchFamily="34" charset="0"/>
              </a:rPr>
              <a:t>an </a:t>
            </a:r>
            <a:r>
              <a:rPr lang="en-US" altLang="zh-CN" b="1" i="0" dirty="0">
                <a:solidFill>
                  <a:srgbClr val="202122"/>
                </a:solidFill>
                <a:effectLst/>
                <a:latin typeface="Arial" panose="020B0604020202020204" pitchFamily="34" charset="0"/>
              </a:rPr>
              <a:t>integral domain</a:t>
            </a:r>
            <a:r>
              <a:rPr lang="en-US" altLang="zh-CN" b="0" i="0" dirty="0">
                <a:solidFill>
                  <a:srgbClr val="202122"/>
                </a:solidFill>
                <a:effectLst/>
                <a:latin typeface="Arial" panose="020B0604020202020204" pitchFamily="34" charset="0"/>
              </a:rPr>
              <a:t> is a </a:t>
            </a:r>
            <a:r>
              <a:rPr lang="en-US" altLang="zh-CN" b="0" i="0" u="none" strike="noStrike" dirty="0">
                <a:solidFill>
                  <a:srgbClr val="0645AD"/>
                </a:solidFill>
                <a:effectLst/>
                <a:latin typeface="Arial" panose="020B0604020202020204" pitchFamily="34" charset="0"/>
                <a:hlinkClick r:id="rId3" tooltip="Zero ring"/>
              </a:rPr>
              <a:t>nonzero</a:t>
            </a:r>
            <a:r>
              <a:rPr lang="en-US" altLang="zh-CN" b="0" i="0" dirty="0">
                <a:solidFill>
                  <a:srgbClr val="202122"/>
                </a:solidFill>
                <a:effectLst/>
                <a:latin typeface="Arial" panose="020B0604020202020204" pitchFamily="34" charset="0"/>
              </a:rPr>
              <a:t> </a:t>
            </a:r>
            <a:r>
              <a:rPr lang="en-US" altLang="zh-CN" b="0" i="0" u="none" strike="noStrike" dirty="0">
                <a:solidFill>
                  <a:srgbClr val="0645AD"/>
                </a:solidFill>
                <a:effectLst/>
                <a:latin typeface="Arial" panose="020B0604020202020204" pitchFamily="34" charset="0"/>
                <a:hlinkClick r:id="rId4" tooltip="Commutative ring"/>
              </a:rPr>
              <a:t>commutative ring</a:t>
            </a:r>
            <a:r>
              <a:rPr lang="en-US" altLang="zh-CN" b="0" i="0" dirty="0">
                <a:solidFill>
                  <a:srgbClr val="202122"/>
                </a:solidFill>
                <a:effectLst/>
                <a:latin typeface="Arial" panose="020B0604020202020204" pitchFamily="34" charset="0"/>
              </a:rPr>
              <a:t> in which the product of any two nonzero elements is nonzero.</a:t>
            </a:r>
            <a:r>
              <a:rPr lang="en-US" altLang="zh-CN" b="0" i="0" u="none" strike="noStrike" baseline="30000" dirty="0">
                <a:solidFill>
                  <a:srgbClr val="0645AD"/>
                </a:solidFill>
                <a:effectLst/>
                <a:latin typeface="Arial" panose="020B0604020202020204" pitchFamily="34" charset="0"/>
                <a:hlinkClick r:id="rId5"/>
              </a:rPr>
              <a:t>[1]</a:t>
            </a:r>
            <a:r>
              <a:rPr lang="en-US" altLang="zh-CN" b="0" i="0" u="none" strike="noStrike" baseline="30000" dirty="0">
                <a:solidFill>
                  <a:srgbClr val="0645AD"/>
                </a:solidFill>
                <a:effectLst/>
                <a:latin typeface="Arial" panose="020B0604020202020204" pitchFamily="34" charset="0"/>
                <a:hlinkClick r:id="rId6"/>
              </a:rPr>
              <a:t>[2]</a:t>
            </a:r>
            <a:r>
              <a:rPr lang="en-US" altLang="zh-CN" b="0" i="0" dirty="0">
                <a:solidFill>
                  <a:srgbClr val="202122"/>
                </a:solidFill>
                <a:effectLst/>
                <a:latin typeface="Arial" panose="020B0604020202020204" pitchFamily="34" charset="0"/>
              </a:rPr>
              <a:t> Integral domains are generalizations of the </a:t>
            </a:r>
            <a:r>
              <a:rPr lang="en-US" altLang="zh-CN" b="0" i="0" u="none" strike="noStrike" dirty="0">
                <a:solidFill>
                  <a:srgbClr val="0645AD"/>
                </a:solidFill>
                <a:effectLst/>
                <a:latin typeface="Arial" panose="020B0604020202020204" pitchFamily="34" charset="0"/>
                <a:hlinkClick r:id="rId7" tooltip="Ring (mathematics)"/>
              </a:rPr>
              <a:t>ring</a:t>
            </a:r>
            <a:r>
              <a:rPr lang="en-US" altLang="zh-CN" b="0" i="0" dirty="0">
                <a:solidFill>
                  <a:srgbClr val="202122"/>
                </a:solidFill>
                <a:effectLst/>
                <a:latin typeface="Arial" panose="020B0604020202020204" pitchFamily="34" charset="0"/>
              </a:rPr>
              <a:t> of </a:t>
            </a:r>
            <a:r>
              <a:rPr lang="en-US" altLang="zh-CN" b="0" i="0" u="none" strike="noStrike" dirty="0">
                <a:solidFill>
                  <a:srgbClr val="0645AD"/>
                </a:solidFill>
                <a:effectLst/>
                <a:latin typeface="Arial" panose="020B0604020202020204" pitchFamily="34" charset="0"/>
                <a:hlinkClick r:id="rId8" tooltip="Integer"/>
              </a:rPr>
              <a:t>integers</a:t>
            </a:r>
            <a:r>
              <a:rPr lang="en-US" altLang="zh-CN" b="0" i="0" dirty="0">
                <a:solidFill>
                  <a:srgbClr val="202122"/>
                </a:solidFill>
                <a:effectLst/>
                <a:latin typeface="Arial" panose="020B0604020202020204" pitchFamily="34" charset="0"/>
              </a:rPr>
              <a:t> and provide a natural setting for studying </a:t>
            </a:r>
            <a:r>
              <a:rPr lang="en-US" altLang="zh-CN" b="0" i="0" u="none" strike="noStrike" dirty="0">
                <a:solidFill>
                  <a:srgbClr val="0645AD"/>
                </a:solidFill>
                <a:effectLst/>
                <a:latin typeface="Arial" panose="020B0604020202020204" pitchFamily="34" charset="0"/>
                <a:hlinkClick r:id="rId9" tooltip="Divisibility (ring theory)"/>
              </a:rPr>
              <a:t>divisibility</a:t>
            </a:r>
            <a:r>
              <a:rPr lang="en-US" altLang="zh-CN" b="0" i="0" dirty="0">
                <a:solidFill>
                  <a:srgbClr val="202122"/>
                </a:solidFill>
                <a:effectLst/>
                <a:latin typeface="Arial" panose="020B0604020202020204" pitchFamily="34" charset="0"/>
              </a:rPr>
              <a:t>.</a:t>
            </a: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密码学中关注的环均是有限环。</a:t>
            </a: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dirty="0">
                <a:solidFill>
                  <a:srgbClr val="000000"/>
                </a:solidFill>
                <a:effectLst/>
                <a:latin typeface="CMR10"/>
              </a:rPr>
              <a:t>Hence, a field is a commutative ring for which every non-zero element has a multiplicative inverse.</a:t>
            </a:r>
            <a:r>
              <a:rPr lang="en-US" altLang="zh-CN" dirty="0"/>
              <a:t> </a:t>
            </a:r>
            <a:endParaRPr lang="en-US" altLang="zh-CN" dirty="0"/>
          </a:p>
          <a:p>
            <a:endParaRPr lang="en-US" altLang="zh-CN" dirty="0"/>
          </a:p>
          <a:p>
            <a:r>
              <a:rPr lang="en-US" altLang="zh-CN" sz="1800" b="0" i="0" dirty="0">
                <a:solidFill>
                  <a:srgbClr val="242021"/>
                </a:solidFill>
                <a:effectLst/>
                <a:latin typeface="TimesTenLTStd-Roman"/>
              </a:rPr>
              <a:t>The binary operations </a:t>
            </a:r>
            <a:r>
              <a:rPr lang="en-US" altLang="zh-CN" sz="1800" b="0" i="0" dirty="0">
                <a:solidFill>
                  <a:srgbClr val="242021"/>
                </a:solidFill>
                <a:effectLst/>
                <a:latin typeface="PearsonMATHPRO02"/>
              </a:rPr>
              <a:t>+ </a:t>
            </a:r>
            <a:r>
              <a:rPr lang="en-US" altLang="zh-CN" sz="1800" b="0" i="0" dirty="0">
                <a:solidFill>
                  <a:srgbClr val="242021"/>
                </a:solidFill>
                <a:effectLst/>
                <a:latin typeface="TimesTenLTStd-Roman"/>
              </a:rPr>
              <a:t>and </a:t>
            </a:r>
            <a:r>
              <a:rPr lang="en-US" altLang="zh-CN" sz="1800" b="0" i="0" dirty="0">
                <a:solidFill>
                  <a:srgbClr val="242021"/>
                </a:solidFill>
                <a:effectLst/>
                <a:latin typeface="PearsonMATHPRO02"/>
              </a:rPr>
              <a:t>* </a:t>
            </a:r>
            <a:r>
              <a:rPr lang="en-US" altLang="zh-CN" sz="1800" b="0" i="0" dirty="0">
                <a:solidFill>
                  <a:srgbClr val="242021"/>
                </a:solidFill>
                <a:effectLst/>
                <a:latin typeface="TimesTenLTStd-Roman"/>
              </a:rPr>
              <a:t>are defined over the set. The operations of addition, subtraction, multiplication, and division can be performed without</a:t>
            </a:r>
            <a:br>
              <a:rPr lang="en-US" altLang="zh-CN" sz="1800" b="0" i="0" dirty="0">
                <a:solidFill>
                  <a:srgbClr val="242021"/>
                </a:solidFill>
                <a:effectLst/>
                <a:latin typeface="TimesTenLTStd-Roman"/>
              </a:rPr>
            </a:br>
            <a:r>
              <a:rPr lang="en-US" altLang="zh-CN" sz="1800" b="0" i="0" dirty="0">
                <a:solidFill>
                  <a:srgbClr val="242021"/>
                </a:solidFill>
                <a:effectLst/>
                <a:latin typeface="TimesTenLTStd-Roman"/>
              </a:rPr>
              <a:t>leaving the set. Each element of the set other than 0 has a multiplicative inverse, and division is performed by multiplication by the multiplicative inverse.</a:t>
            </a:r>
            <a:r>
              <a:rPr lang="en-US" altLang="zh-CN" dirty="0"/>
              <a:t> </a:t>
            </a:r>
            <a:br>
              <a:rPr lang="en-US" altLang="zh-CN" dirty="0"/>
            </a:br>
            <a:br>
              <a:rPr lang="en-US" altLang="zh-CN" dirty="0"/>
            </a:br>
            <a:endParaRPr lang="zh-CN" altLang="en-US" dirty="0"/>
          </a:p>
        </p:txBody>
      </p:sp>
      <p:sp>
        <p:nvSpPr>
          <p:cNvPr id="4" name="Slide Number Placeholder 3"/>
          <p:cNvSpPr>
            <a:spLocks noGrp="1"/>
          </p:cNvSpPr>
          <p:nvPr>
            <p:ph type="sldNum" sz="quarter" idx="5"/>
          </p:nvPr>
        </p:nvSpPr>
        <p:spPr/>
        <p:txBody>
          <a:bodyPr/>
          <a:lstStyle/>
          <a:p>
            <a:fld id="{469E8B11-740B-45BE-9EB2-14E701CF8A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5B8640-DE00-491A-A3C5-383C0EEC41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1.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pic>
        <p:nvPicPr>
          <p:cNvPr id="11" name="图片 1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194799" y="23300"/>
            <a:ext cx="2758929" cy="5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46.jpeg"/><Relationship Id="rId1"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jpeg"/><Relationship Id="rId1"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50.png"/><Relationship Id="rId1" Type="http://schemas.openxmlformats.org/officeDocument/2006/relationships/tags" Target="../tags/tag7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bwMode="auto">
          <a:xfrm>
            <a:off x="208662" y="151706"/>
            <a:ext cx="4200778" cy="93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26" tIns="54413" rIns="108826" bIns="54413" numCol="1" anchor="ctr" anchorCtr="0" compatLnSpc="1"/>
          <a:lstStyle>
            <a:lvl1pPr algn="l" rtl="0" fontAlgn="base">
              <a:spcBef>
                <a:spcPct val="0"/>
              </a:spcBef>
              <a:spcAft>
                <a:spcPct val="0"/>
              </a:spcAft>
              <a:defRPr sz="2100">
                <a:solidFill>
                  <a:schemeClr val="bg2"/>
                </a:solidFill>
                <a:latin typeface="+mj-lt"/>
                <a:ea typeface="+mj-ea"/>
                <a:cs typeface="+mj-cs"/>
              </a:defRPr>
            </a:lvl1pPr>
            <a:lvl2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5pPr>
            <a:lvl6pPr marL="40830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6pPr>
            <a:lvl7pPr marL="81597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7pPr>
            <a:lvl8pPr marL="1224280"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8pPr>
            <a:lvl9pPr marL="1632585" algn="l" rtl="0" fontAlgn="base">
              <a:spcBef>
                <a:spcPct val="0"/>
              </a:spcBef>
              <a:spcAft>
                <a:spcPct val="0"/>
              </a:spcAft>
              <a:defRPr sz="2100">
                <a:solidFill>
                  <a:schemeClr val="tx2"/>
                </a:solidFill>
                <a:latin typeface="Arial" panose="020B0604020202020204" pitchFamily="34" charset="0"/>
                <a:ea typeface="微软雅黑" panose="020B0503020204020204" pitchFamily="34" charset="-122"/>
              </a:defRPr>
            </a:lvl9pPr>
          </a:lstStyle>
          <a:p>
            <a:pPr algn="ctr"/>
            <a:r>
              <a:rPr lang="en-US" altLang="zh-CN" sz="4400" dirty="0">
                <a:solidFill>
                  <a:srgbClr val="204064"/>
                </a:solidFill>
                <a:latin typeface="Arial" panose="020B0604020202020204" pitchFamily="34" charset="0"/>
                <a:ea typeface="汉仪粗黑 简" panose="00020600040101010101" charset="-122"/>
              </a:rPr>
              <a:t>《</a:t>
            </a:r>
            <a:r>
              <a:rPr lang="zh-CN" altLang="en-US" sz="4400" dirty="0">
                <a:solidFill>
                  <a:srgbClr val="204064"/>
                </a:solidFill>
                <a:latin typeface="Arial" panose="020B0604020202020204" pitchFamily="34" charset="0"/>
                <a:ea typeface="汉仪粗黑 简" panose="00020600040101010101" charset="-122"/>
              </a:rPr>
              <a:t>密码学基础</a:t>
            </a:r>
            <a:r>
              <a:rPr lang="en-US" altLang="zh-CN" sz="4400" dirty="0">
                <a:solidFill>
                  <a:srgbClr val="204064"/>
                </a:solidFill>
                <a:latin typeface="Arial" panose="020B0604020202020204" pitchFamily="34" charset="0"/>
                <a:ea typeface="汉仪粗黑 简" panose="00020600040101010101" charset="-122"/>
              </a:rPr>
              <a:t>》</a:t>
            </a:r>
            <a:endParaRPr lang="zh-CN" altLang="en-US" sz="4400" dirty="0">
              <a:solidFill>
                <a:srgbClr val="204064"/>
              </a:solidFill>
              <a:latin typeface="Arial" panose="020B0604020202020204" pitchFamily="34" charset="0"/>
              <a:ea typeface="汉仪粗黑 简" panose="00020600040101010101" charset="-122"/>
            </a:endParaRPr>
          </a:p>
        </p:txBody>
      </p:sp>
      <p:sp>
        <p:nvSpPr>
          <p:cNvPr id="5" name="矩形 4"/>
          <p:cNvSpPr/>
          <p:nvPr/>
        </p:nvSpPr>
        <p:spPr>
          <a:xfrm>
            <a:off x="3722687" y="1977588"/>
            <a:ext cx="4746625" cy="1782445"/>
          </a:xfrm>
          <a:prstGeom prst="rect">
            <a:avLst/>
          </a:prstGeom>
        </p:spPr>
        <p:txBody>
          <a:bodyPr wrap="none" lIns="121908" tIns="60954" rIns="121908" bIns="60954">
            <a:spAutoFit/>
          </a:bodyPr>
          <a:lstStyle/>
          <a:p>
            <a:pPr algn="ctr">
              <a:defRPr/>
            </a:pPr>
            <a:r>
              <a:rPr lang="zh-CN" altLang="en-US" sz="5400" b="1" kern="0" dirty="0">
                <a:solidFill>
                  <a:srgbClr val="0000CC"/>
                </a:solidFill>
                <a:latin typeface="Arial" panose="020B0604020202020204" pitchFamily="34" charset="0"/>
                <a:ea typeface="汉仪粗黑 简" panose="00020600040101010101" charset="-122"/>
              </a:rPr>
              <a:t>第</a:t>
            </a:r>
            <a:r>
              <a:rPr lang="en-US" altLang="zh-CN" sz="5400" b="1" kern="0" dirty="0">
                <a:solidFill>
                  <a:srgbClr val="0000CC"/>
                </a:solidFill>
                <a:latin typeface="Arial" panose="020B0604020202020204" pitchFamily="34" charset="0"/>
                <a:ea typeface="汉仪粗黑 简" panose="00020600040101010101" charset="-122"/>
              </a:rPr>
              <a:t>4</a:t>
            </a:r>
            <a:r>
              <a:rPr lang="zh-CN" altLang="en-US" sz="5400" b="1" kern="0" dirty="0">
                <a:solidFill>
                  <a:srgbClr val="0000CC"/>
                </a:solidFill>
                <a:latin typeface="Arial" panose="020B0604020202020204" pitchFamily="34" charset="0"/>
                <a:ea typeface="汉仪粗黑 简" panose="00020600040101010101" charset="-122"/>
              </a:rPr>
              <a:t>讲：有限域</a:t>
            </a:r>
            <a:endParaRPr lang="en-US" altLang="zh-CN" sz="5400" b="1" kern="0" dirty="0">
              <a:solidFill>
                <a:srgbClr val="0000CC"/>
              </a:solidFill>
              <a:latin typeface="Arial" panose="020B0604020202020204" pitchFamily="34" charset="0"/>
              <a:ea typeface="汉仪粗黑 简" panose="00020600040101010101" charset="-122"/>
            </a:endParaRPr>
          </a:p>
          <a:p>
            <a:pPr algn="ctr">
              <a:defRPr/>
            </a:pPr>
            <a:r>
              <a:rPr lang="en-US" altLang="zh-CN" sz="5400" b="1" kern="0" dirty="0">
                <a:solidFill>
                  <a:srgbClr val="0000CC"/>
                </a:solidFill>
                <a:latin typeface="Arial" panose="020B0604020202020204" pitchFamily="34" charset="0"/>
                <a:ea typeface="汉仪粗黑 简" panose="00020600040101010101" charset="-122"/>
              </a:rPr>
              <a:t>(</a:t>
            </a:r>
            <a:r>
              <a:rPr lang="zh-CN" altLang="en-US" sz="5400" b="1" kern="0" dirty="0">
                <a:solidFill>
                  <a:srgbClr val="0000CC"/>
                </a:solidFill>
                <a:latin typeface="Arial" panose="020B0604020202020204" pitchFamily="34" charset="0"/>
                <a:ea typeface="汉仪粗黑 简" panose="00020600040101010101" charset="-122"/>
              </a:rPr>
              <a:t>Finite Field</a:t>
            </a:r>
            <a:r>
              <a:rPr lang="en-US" altLang="zh-CN" sz="5400" b="1" kern="0" dirty="0">
                <a:solidFill>
                  <a:srgbClr val="0000CC"/>
                </a:solidFill>
                <a:latin typeface="Arial" panose="020B0604020202020204" pitchFamily="34" charset="0"/>
                <a:ea typeface="汉仪粗黑 简" panose="00020600040101010101" charset="-122"/>
              </a:rPr>
              <a:t>)</a:t>
            </a:r>
            <a:endParaRPr lang="zh-CN" altLang="en-US" sz="4400" b="1" dirty="0">
              <a:solidFill>
                <a:srgbClr val="0000CC"/>
              </a:solidFill>
              <a:latin typeface="Arial" panose="020B0604020202020204" pitchFamily="34" charset="0"/>
              <a:ea typeface="汉仪粗黑 简" panose="00020600040101010101" charset="-122"/>
            </a:endParaRPr>
          </a:p>
        </p:txBody>
      </p:sp>
      <p:pic>
        <p:nvPicPr>
          <p:cNvPr id="2050" name="Picture 2" descr="Cryptography and its variations | Geekboo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2" y="5095875"/>
            <a:ext cx="2600325" cy="176212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4"/>
          <p:cNvSpPr>
            <a:spLocks noChangeArrowheads="1"/>
          </p:cNvSpPr>
          <p:nvPr/>
        </p:nvSpPr>
        <p:spPr bwMode="auto">
          <a:xfrm>
            <a:off x="6021810" y="4073800"/>
            <a:ext cx="4490491" cy="5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600" dirty="0">
                <a:solidFill>
                  <a:srgbClr val="204064"/>
                </a:solidFill>
                <a:ea typeface="汉仪粗简黑简" panose="00020600040101010101" charset="-122"/>
              </a:rPr>
              <a:t>授课教师：蒋琳</a:t>
            </a:r>
            <a:endParaRPr lang="zh-CN" altLang="en-US" sz="2600" dirty="0">
              <a:solidFill>
                <a:srgbClr val="204064"/>
              </a:solidFill>
              <a:ea typeface="汉仪粗简黑简" panose="00020600040101010101"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域</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域</a:t>
                </a:r>
                <a14:m>
                  <m:oMath xmlns:m="http://schemas.openxmlformats.org/officeDocument/2006/math">
                    <m:r>
                      <a:rPr lang="en-US" altLang="zh-CN" b="0" i="1" smtClean="0">
                        <a:latin typeface="Cambria Math" panose="02040503050406030204" pitchFamily="18" charset="0"/>
                      </a:rPr>
                      <m:t>𝐹</m:t>
                    </m:r>
                  </m:oMath>
                </a14:m>
                <a:r>
                  <a:rPr lang="zh-CN" altLang="en-US" dirty="0"/>
                  <a:t>是定义了两个二元运算</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oMath>
                </a14:m>
                <a:r>
                  <a:rPr lang="zh-CN" altLang="en-US" dirty="0"/>
                  <a:t>的集合，分别称为加法和乘法，满足以下性质：</a:t>
                </a:r>
                <a:endParaRPr lang="en-US" altLang="zh-CN" dirty="0"/>
              </a:p>
              <a:p>
                <a:pPr lvl="1"/>
                <a:r>
                  <a:rPr lang="zh-CN" altLang="en-US" dirty="0"/>
                  <a:t>满足整环的性质</a:t>
                </a:r>
                <a:endParaRPr lang="en-US" altLang="zh-CN" dirty="0"/>
              </a:p>
              <a:p>
                <a:pPr lvl="1"/>
                <a:r>
                  <a:rPr lang="zh-CN" altLang="en-US" dirty="0"/>
                  <a:t>此外，多了一个乘法逆元的性质：对于</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oMath>
                </a14:m>
                <a:r>
                  <a:rPr lang="zh-CN" altLang="en-US" dirty="0"/>
                  <a:t>，且</a:t>
                </a:r>
                <a14:m>
                  <m:oMath xmlns:m="http://schemas.openxmlformats.org/officeDocument/2006/math">
                    <m:r>
                      <a:rPr lang="en-US" altLang="zh-CN" i="1">
                        <a:latin typeface="Cambria Math" panose="02040503050406030204" pitchFamily="18" charset="0"/>
                        <a:ea typeface="Cambria Math" panose="02040503050406030204" pitchFamily="18" charset="0"/>
                      </a:rPr>
                      <m:t>𝑎</m:t>
                    </m:r>
                    <m:r>
                      <a:rPr lang="zh-CN" altLang="en-US" i="1" smtClean="0">
                        <a:latin typeface="Cambria Math" panose="02040503050406030204" pitchFamily="18" charset="0"/>
                        <a:ea typeface="Cambria Math" panose="02040503050406030204" pitchFamily="18" charset="0"/>
                      </a:rPr>
                      <m:t>不为</m:t>
                    </m:r>
                  </m:oMath>
                </a14:m>
                <a:r>
                  <a:rPr lang="en-US" altLang="zh-CN" dirty="0"/>
                  <a:t>0</a:t>
                </a:r>
                <a:r>
                  <a:rPr lang="zh-CN" altLang="en-US" dirty="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𝐹</m:t>
                    </m:r>
                  </m:oMath>
                </a14:m>
                <a:r>
                  <a:rPr lang="zh-CN" altLang="en-US" dirty="0"/>
                  <a:t>中存在一个逆元元素，记为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1</m:t>
                        </m:r>
                      </m:sup>
                    </m:sSup>
                  </m:oMath>
                </a14:m>
                <a:r>
                  <a:rPr lang="zh-CN" altLang="en-US" dirty="0"/>
                  <a:t>，使得</a:t>
                </a:r>
                <a14:m>
                  <m:oMath xmlns:m="http://schemas.openxmlformats.org/officeDocument/2006/math">
                    <m:r>
                      <a:rPr lang="en-US" altLang="zh-CN" b="0" i="1" smtClean="0">
                        <a:latin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𝑎</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oMath>
                </a14:m>
                <a:endParaRPr lang="en-US" altLang="zh-CN" dirty="0"/>
              </a:p>
              <a:p>
                <a:r>
                  <a:rPr lang="zh-CN" altLang="en-US" dirty="0"/>
                  <a:t>域本质上是一个集合，可以在其上进行加法、减法、乘法和除法而不脱离该集合。除法按规则</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𝑏</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𝑏</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p>
                    </m:sSup>
                  </m:oMath>
                </a14:m>
                <a:r>
                  <a:rPr lang="zh-CN" altLang="en-US" dirty="0"/>
                  <a:t>来定义。</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域</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可以概括域</a:t>
                </a:r>
                <a14:m>
                  <m:oMath xmlns:m="http://schemas.openxmlformats.org/officeDocument/2006/math">
                    <m:r>
                      <a:rPr lang="en-US" altLang="zh-CN" i="1" dirty="0" smtClean="0">
                        <a:latin typeface="Cambria Math" panose="02040503050406030204" pitchFamily="18" charset="0"/>
                      </a:rPr>
                      <m:t>𝐹</m:t>
                    </m:r>
                  </m:oMath>
                </a14:m>
                <a:r>
                  <a:rPr lang="zh-CN" altLang="en-US" dirty="0"/>
                  <a:t>的性质如下：</a:t>
                </a:r>
                <a:endParaRPr lang="en-US" altLang="zh-CN" dirty="0"/>
              </a:p>
              <a:p>
                <a:pPr lvl="1"/>
                <a14:m>
                  <m:oMath xmlns:m="http://schemas.openxmlformats.org/officeDocument/2006/math">
                    <m:r>
                      <a:rPr lang="en-US" altLang="zh-CN" i="1" dirty="0" smtClean="0">
                        <a:latin typeface="Cambria Math" panose="02040503050406030204" pitchFamily="18" charset="0"/>
                      </a:rPr>
                      <m:t>𝐹</m:t>
                    </m:r>
                  </m:oMath>
                </a14:m>
                <a:r>
                  <a:rPr lang="zh-CN" altLang="en-US" dirty="0"/>
                  <a:t>对加法构成一个交换群</a:t>
                </a:r>
                <a:endParaRPr lang="en-US" altLang="zh-CN" dirty="0"/>
              </a:p>
              <a:p>
                <a:pPr lvl="1"/>
                <a:r>
                  <a:rPr lang="zh-CN" altLang="en-US" dirty="0"/>
                  <a:t>除去零元，</a:t>
                </a:r>
                <a:r>
                  <a:rPr lang="en-US" altLang="zh-CN" dirty="0"/>
                  <a:t> </a:t>
                </a:r>
                <a14:m>
                  <m:oMath xmlns:m="http://schemas.openxmlformats.org/officeDocument/2006/math">
                    <m:r>
                      <a:rPr lang="en-US" altLang="zh-CN" i="1" dirty="0" smtClean="0">
                        <a:latin typeface="Cambria Math" panose="02040503050406030204" pitchFamily="18" charset="0"/>
                      </a:rPr>
                      <m:t>𝐹</m:t>
                    </m:r>
                  </m:oMath>
                </a14:m>
                <a:r>
                  <a:rPr lang="zh-CN" altLang="en-US" dirty="0"/>
                  <a:t>对乘法构成一个交换群</a:t>
                </a:r>
                <a:endParaRPr lang="en-US" altLang="zh-CN" dirty="0"/>
              </a:p>
              <a:p>
                <a:pPr lvl="1"/>
                <a:r>
                  <a:rPr lang="zh-CN" altLang="en-US" dirty="0"/>
                  <a:t>分配律成立。对于</a:t>
                </a:r>
                <a14:m>
                  <m:oMath xmlns:m="http://schemas.openxmlformats.org/officeDocument/2006/math">
                    <m:r>
                      <a:rPr lang="en-US" altLang="zh-CN" i="1" dirty="0" smtClean="0">
                        <a:latin typeface="Cambria Math" panose="02040503050406030204" pitchFamily="18" charset="0"/>
                      </a:rPr>
                      <m:t>𝐹</m:t>
                    </m:r>
                  </m:oMath>
                </a14:m>
                <a:r>
                  <a:rPr lang="zh-CN" altLang="en-US" dirty="0"/>
                  <a:t>中任意元素</a:t>
                </a:r>
                <a14:m>
                  <m:oMath xmlns:m="http://schemas.openxmlformats.org/officeDocument/2006/math">
                    <m:r>
                      <a:rPr lang="en-US" altLang="zh-CN" i="1" dirty="0" smtClean="0">
                        <a:latin typeface="Cambria Math" panose="02040503050406030204" pitchFamily="18" charset="0"/>
                      </a:rPr>
                      <m:t>𝑎</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r>
                  <a:rPr lang="en-US" altLang="zh-CN" dirty="0"/>
                  <a:t>,</a:t>
                </a:r>
                <a14:m>
                  <m:oMath xmlns:m="http://schemas.openxmlformats.org/officeDocument/2006/math">
                    <m:r>
                      <a:rPr lang="en-US" altLang="zh-CN" b="0" i="1" dirty="0" smtClean="0">
                        <a:latin typeface="Cambria Math" panose="02040503050406030204" pitchFamily="18" charset="0"/>
                      </a:rPr>
                      <m:t>𝑎</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𝑎𝑏</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𝑎𝑐</m:t>
                    </m:r>
                  </m:oMath>
                </a14:m>
                <a:r>
                  <a:rPr lang="zh-CN" altLang="en-US" dirty="0"/>
                  <a:t>，或者</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𝑎𝑐</m:t>
                    </m:r>
                    <m:r>
                      <a:rPr lang="en-US" altLang="zh-CN" b="0" i="1" smtClean="0">
                        <a:latin typeface="Cambria Math" panose="02040503050406030204" pitchFamily="18" charset="0"/>
                      </a:rPr>
                      <m:t>+</m:t>
                    </m:r>
                    <m:r>
                      <a:rPr lang="en-US" altLang="zh-CN" b="0" i="1" smtClean="0">
                        <a:latin typeface="Cambria Math" panose="02040503050406030204" pitchFamily="18" charset="0"/>
                      </a:rPr>
                      <m:t>𝑏𝑐</m:t>
                    </m:r>
                  </m:oMath>
                </a14:m>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95" y="6713984"/>
            <a:ext cx="12190413"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108826" tIns="54413" rIns="108826" bIns="54413" numCol="1" rtlCol="0" anchor="t" anchorCtr="0" compatLnSpc="1"/>
          <a:lstStyle/>
          <a:p>
            <a:pPr defTabSz="1088390"/>
            <a:endParaRPr lang="zh-CN" altLang="en-US" sz="2100"/>
          </a:p>
        </p:txBody>
      </p:sp>
      <p:sp>
        <p:nvSpPr>
          <p:cNvPr id="41" name="Freeform 9"/>
          <p:cNvSpPr>
            <a:spLocks noEditPoints="1"/>
          </p:cNvSpPr>
          <p:nvPr/>
        </p:nvSpPr>
        <p:spPr bwMode="auto">
          <a:xfrm>
            <a:off x="3929302" y="1051959"/>
            <a:ext cx="153592" cy="5040000"/>
          </a:xfrm>
          <a:custGeom>
            <a:avLst/>
            <a:gdLst>
              <a:gd name="T0" fmla="*/ 0 w 153"/>
              <a:gd name="T1" fmla="*/ 0 h 6522"/>
              <a:gd name="T2" fmla="*/ 61 w 153"/>
              <a:gd name="T3" fmla="*/ 0 h 6522"/>
              <a:gd name="T4" fmla="*/ 61 w 153"/>
              <a:gd name="T5" fmla="*/ 6522 h 6522"/>
              <a:gd name="T6" fmla="*/ 0 w 153"/>
              <a:gd name="T7" fmla="*/ 6522 h 6522"/>
              <a:gd name="T8" fmla="*/ 0 w 153"/>
              <a:gd name="T9" fmla="*/ 0 h 6522"/>
              <a:gd name="T10" fmla="*/ 131 w 153"/>
              <a:gd name="T11" fmla="*/ 0 h 6522"/>
              <a:gd name="T12" fmla="*/ 153 w 153"/>
              <a:gd name="T13" fmla="*/ 0 h 6522"/>
              <a:gd name="T14" fmla="*/ 153 w 153"/>
              <a:gd name="T15" fmla="*/ 6522 h 6522"/>
              <a:gd name="T16" fmla="*/ 131 w 153"/>
              <a:gd name="T17" fmla="*/ 6522 h 6522"/>
              <a:gd name="T18" fmla="*/ 131 w 153"/>
              <a:gd name="T19" fmla="*/ 0 h 6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tx2"/>
          </a:solidFill>
          <a:ln>
            <a:noFill/>
          </a:ln>
        </p:spPr>
        <p:txBody>
          <a:bodyPr vert="horz" wrap="square" lIns="108826" tIns="54413" rIns="108826" bIns="54413" numCol="1" anchor="t" anchorCtr="0" compatLnSpc="1"/>
          <a:lstStyle/>
          <a:p>
            <a:endParaRPr lang="zh-CN" altLang="en-US"/>
          </a:p>
        </p:txBody>
      </p:sp>
      <p:grpSp>
        <p:nvGrpSpPr>
          <p:cNvPr id="6" name="组合 5"/>
          <p:cNvGrpSpPr/>
          <p:nvPr/>
        </p:nvGrpSpPr>
        <p:grpSpPr>
          <a:xfrm>
            <a:off x="4301642" y="1331254"/>
            <a:ext cx="6305491" cy="1042733"/>
            <a:chOff x="4300847" y="1331253"/>
            <a:chExt cx="6305491" cy="1042733"/>
          </a:xfrm>
        </p:grpSpPr>
        <p:sp>
          <p:nvSpPr>
            <p:cNvPr id="42"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43" name="组合 42"/>
            <p:cNvGrpSpPr/>
            <p:nvPr/>
          </p:nvGrpSpPr>
          <p:grpSpPr>
            <a:xfrm>
              <a:off x="4468285" y="1427344"/>
              <a:ext cx="806327" cy="806400"/>
              <a:chOff x="5667375" y="819043"/>
              <a:chExt cx="588963" cy="785116"/>
            </a:xfrm>
            <a:solidFill>
              <a:schemeClr val="bg1"/>
            </a:solidFill>
          </p:grpSpPr>
          <p:sp>
            <p:nvSpPr>
              <p:cNvPr id="44"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5" name="TextBox 44"/>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1</a:t>
                </a:r>
                <a:endParaRPr lang="zh-CN" altLang="en-US" sz="3900" b="1" dirty="0">
                  <a:solidFill>
                    <a:schemeClr val="accent1"/>
                  </a:solidFill>
                  <a:latin typeface="+mn-ea"/>
                </a:endParaRPr>
              </a:p>
            </p:txBody>
          </p:sp>
        </p:grpSp>
        <p:sp>
          <p:nvSpPr>
            <p:cNvPr id="62" name="TextBox 61"/>
            <p:cNvSpPr txBox="1"/>
            <p:nvPr/>
          </p:nvSpPr>
          <p:spPr>
            <a:xfrm>
              <a:off x="5345098" y="1530525"/>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群环域</a:t>
              </a:r>
              <a:endParaRPr lang="zh-CN" altLang="en-US" sz="3200" b="1" dirty="0">
                <a:solidFill>
                  <a:schemeClr val="tx2"/>
                </a:solidFill>
                <a:latin typeface="Arial" panose="020B0604020202020204" pitchFamily="34" charset="0"/>
                <a:ea typeface="汉仪粗简黑简" panose="00020600040101010101" charset="-122"/>
              </a:endParaRPr>
            </a:p>
          </p:txBody>
        </p:sp>
      </p:grpSp>
      <p:pic>
        <p:nvPicPr>
          <p:cNvPr id="81" name="图片 80"/>
          <p:cNvPicPr>
            <a:picLocks noChangeAspect="1"/>
          </p:cNvPicPr>
          <p:nvPr/>
        </p:nvPicPr>
        <p:blipFill rotWithShape="1">
          <a:blip r:embed="rId1" cstate="print">
            <a:extLst>
              <a:ext uri="{28A0092B-C50C-407E-A947-70E740481C1C}">
                <a14:useLocalDpi xmlns:a14="http://schemas.microsoft.com/office/drawing/2010/main" val="0"/>
              </a:ext>
            </a:extLst>
          </a:blip>
          <a:srcRect b="11569"/>
          <a:stretch>
            <a:fillRect/>
          </a:stretch>
        </p:blipFill>
        <p:spPr>
          <a:xfrm>
            <a:off x="694348" y="3733684"/>
            <a:ext cx="3050751" cy="2247635"/>
          </a:xfrm>
          <a:prstGeom prst="rect">
            <a:avLst/>
          </a:prstGeom>
        </p:spPr>
      </p:pic>
      <p:grpSp>
        <p:nvGrpSpPr>
          <p:cNvPr id="5" name="组合 4"/>
          <p:cNvGrpSpPr/>
          <p:nvPr/>
        </p:nvGrpSpPr>
        <p:grpSpPr>
          <a:xfrm>
            <a:off x="1006106" y="1124745"/>
            <a:ext cx="2686740" cy="1065569"/>
            <a:chOff x="1005312" y="1124744"/>
            <a:chExt cx="2686740" cy="1065569"/>
          </a:xfrm>
        </p:grpSpPr>
        <p:grpSp>
          <p:nvGrpSpPr>
            <p:cNvPr id="3" name="组合 2"/>
            <p:cNvGrpSpPr/>
            <p:nvPr/>
          </p:nvGrpSpPr>
          <p:grpSpPr>
            <a:xfrm>
              <a:off x="1005312" y="1260777"/>
              <a:ext cx="2628507" cy="929536"/>
              <a:chOff x="1005312" y="1260777"/>
              <a:chExt cx="2628507" cy="929536"/>
            </a:xfrm>
          </p:grpSpPr>
          <p:sp>
            <p:nvSpPr>
              <p:cNvPr id="37" name="Rectangle 5"/>
              <p:cNvSpPr>
                <a:spLocks noChangeArrowheads="1"/>
              </p:cNvSpPr>
              <p:nvPr/>
            </p:nvSpPr>
            <p:spPr bwMode="auto">
              <a:xfrm>
                <a:off x="1005312" y="1260777"/>
                <a:ext cx="1031855" cy="929536"/>
              </a:xfrm>
              <a:prstGeom prst="rect">
                <a:avLst/>
              </a:prstGeom>
              <a:solidFill>
                <a:srgbClr val="15252D"/>
              </a:solidFill>
              <a:ln>
                <a:noFill/>
              </a:ln>
            </p:spPr>
            <p:txBody>
              <a:bodyPr vert="horz" wrap="square" lIns="108826" tIns="54413" rIns="108826" bIns="54413" numCol="1" anchor="t" anchorCtr="0" compatLnSpc="1"/>
              <a:lstStyle/>
              <a:p>
                <a:endParaRPr lang="zh-CN" altLang="en-US"/>
              </a:p>
            </p:txBody>
          </p:sp>
          <p:sp>
            <p:nvSpPr>
              <p:cNvPr id="38" name="Freeform 6"/>
              <p:cNvSpPr/>
              <p:nvPr/>
            </p:nvSpPr>
            <p:spPr bwMode="auto">
              <a:xfrm>
                <a:off x="1157999" y="1353632"/>
                <a:ext cx="786920" cy="743827"/>
              </a:xfrm>
              <a:custGeom>
                <a:avLst/>
                <a:gdLst>
                  <a:gd name="T0" fmla="*/ 1131 w 1173"/>
                  <a:gd name="T1" fmla="*/ 535 h 1472"/>
                  <a:gd name="T2" fmla="*/ 1095 w 1173"/>
                  <a:gd name="T3" fmla="*/ 47 h 1472"/>
                  <a:gd name="T4" fmla="*/ 1067 w 1173"/>
                  <a:gd name="T5" fmla="*/ 54 h 1472"/>
                  <a:gd name="T6" fmla="*/ 1003 w 1173"/>
                  <a:gd name="T7" fmla="*/ 68 h 1472"/>
                  <a:gd name="T8" fmla="*/ 919 w 1173"/>
                  <a:gd name="T9" fmla="*/ 54 h 1472"/>
                  <a:gd name="T10" fmla="*/ 629 w 1173"/>
                  <a:gd name="T11" fmla="*/ 5 h 1472"/>
                  <a:gd name="T12" fmla="*/ 0 w 1173"/>
                  <a:gd name="T13" fmla="*/ 768 h 1472"/>
                  <a:gd name="T14" fmla="*/ 643 w 1173"/>
                  <a:gd name="T15" fmla="*/ 1467 h 1472"/>
                  <a:gd name="T16" fmla="*/ 1173 w 1173"/>
                  <a:gd name="T17" fmla="*/ 1086 h 1472"/>
                  <a:gd name="T18" fmla="*/ 1088 w 1173"/>
                  <a:gd name="T19" fmla="*/ 1036 h 1472"/>
                  <a:gd name="T20" fmla="*/ 692 w 1173"/>
                  <a:gd name="T21" fmla="*/ 1369 h 1472"/>
                  <a:gd name="T22" fmla="*/ 290 w 1173"/>
                  <a:gd name="T23" fmla="*/ 725 h 1472"/>
                  <a:gd name="T24" fmla="*/ 643 w 1173"/>
                  <a:gd name="T25" fmla="*/ 104 h 1472"/>
                  <a:gd name="T26" fmla="*/ 1046 w 1173"/>
                  <a:gd name="T27" fmla="*/ 570 h 1472"/>
                  <a:gd name="T28" fmla="*/ 1131 w 1173"/>
                  <a:gd name="T29" fmla="*/ 535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8826" tIns="54413" rIns="108826" bIns="54413" numCol="1" anchor="t" anchorCtr="0" compatLnSpc="1"/>
              <a:lstStyle/>
              <a:p>
                <a:endParaRPr lang="zh-CN" altLang="en-US"/>
              </a:p>
            </p:txBody>
          </p:sp>
          <p:sp>
            <p:nvSpPr>
              <p:cNvPr id="39" name="Freeform 7"/>
              <p:cNvSpPr>
                <a:spLocks noEditPoints="1"/>
              </p:cNvSpPr>
              <p:nvPr/>
            </p:nvSpPr>
            <p:spPr bwMode="auto">
              <a:xfrm>
                <a:off x="2160299" y="1939416"/>
                <a:ext cx="1473520" cy="224808"/>
              </a:xfrm>
              <a:custGeom>
                <a:avLst/>
                <a:gdLst>
                  <a:gd name="T0" fmla="*/ 49 w 2195"/>
                  <a:gd name="T1" fmla="*/ 278 h 445"/>
                  <a:gd name="T2" fmla="*/ 252 w 2195"/>
                  <a:gd name="T3" fmla="*/ 276 h 445"/>
                  <a:gd name="T4" fmla="*/ 152 w 2195"/>
                  <a:gd name="T5" fmla="*/ 443 h 445"/>
                  <a:gd name="T6" fmla="*/ 156 w 2195"/>
                  <a:gd name="T7" fmla="*/ 105 h 445"/>
                  <a:gd name="T8" fmla="*/ 152 w 2195"/>
                  <a:gd name="T9" fmla="*/ 443 h 445"/>
                  <a:gd name="T10" fmla="*/ 665 w 2195"/>
                  <a:gd name="T11" fmla="*/ 434 h 445"/>
                  <a:gd name="T12" fmla="*/ 618 w 2195"/>
                  <a:gd name="T13" fmla="*/ 234 h 445"/>
                  <a:gd name="T14" fmla="*/ 446 w 2195"/>
                  <a:gd name="T15" fmla="*/ 236 h 445"/>
                  <a:gd name="T16" fmla="*/ 400 w 2195"/>
                  <a:gd name="T17" fmla="*/ 436 h 445"/>
                  <a:gd name="T18" fmla="*/ 446 w 2195"/>
                  <a:gd name="T19" fmla="*/ 111 h 445"/>
                  <a:gd name="T20" fmla="*/ 553 w 2195"/>
                  <a:gd name="T21" fmla="*/ 102 h 445"/>
                  <a:gd name="T22" fmla="*/ 897 w 2195"/>
                  <a:gd name="T23" fmla="*/ 407 h 445"/>
                  <a:gd name="T24" fmla="*/ 857 w 2195"/>
                  <a:gd name="T25" fmla="*/ 441 h 445"/>
                  <a:gd name="T26" fmla="*/ 790 w 2195"/>
                  <a:gd name="T27" fmla="*/ 151 h 445"/>
                  <a:gd name="T28" fmla="*/ 745 w 2195"/>
                  <a:gd name="T29" fmla="*/ 111 h 445"/>
                  <a:gd name="T30" fmla="*/ 790 w 2195"/>
                  <a:gd name="T31" fmla="*/ 24 h 445"/>
                  <a:gd name="T32" fmla="*/ 837 w 2195"/>
                  <a:gd name="T33" fmla="*/ 111 h 445"/>
                  <a:gd name="T34" fmla="*/ 897 w 2195"/>
                  <a:gd name="T35" fmla="*/ 151 h 445"/>
                  <a:gd name="T36" fmla="*/ 837 w 2195"/>
                  <a:gd name="T37" fmla="*/ 370 h 445"/>
                  <a:gd name="T38" fmla="*/ 897 w 2195"/>
                  <a:gd name="T39" fmla="*/ 407 h 445"/>
                  <a:gd name="T40" fmla="*/ 1214 w 2195"/>
                  <a:gd name="T41" fmla="*/ 249 h 445"/>
                  <a:gd name="T42" fmla="*/ 1020 w 2195"/>
                  <a:gd name="T43" fmla="*/ 249 h 445"/>
                  <a:gd name="T44" fmla="*/ 1263 w 2195"/>
                  <a:gd name="T45" fmla="*/ 347 h 445"/>
                  <a:gd name="T46" fmla="*/ 966 w 2195"/>
                  <a:gd name="T47" fmla="*/ 278 h 445"/>
                  <a:gd name="T48" fmla="*/ 1265 w 2195"/>
                  <a:gd name="T49" fmla="*/ 278 h 445"/>
                  <a:gd name="T50" fmla="*/ 1018 w 2195"/>
                  <a:gd name="T51" fmla="*/ 289 h 445"/>
                  <a:gd name="T52" fmla="*/ 1214 w 2195"/>
                  <a:gd name="T53" fmla="*/ 334 h 445"/>
                  <a:gd name="T54" fmla="*/ 1626 w 2195"/>
                  <a:gd name="T55" fmla="*/ 434 h 445"/>
                  <a:gd name="T56" fmla="*/ 1580 w 2195"/>
                  <a:gd name="T57" fmla="*/ 234 h 445"/>
                  <a:gd name="T58" fmla="*/ 1408 w 2195"/>
                  <a:gd name="T59" fmla="*/ 236 h 445"/>
                  <a:gd name="T60" fmla="*/ 1361 w 2195"/>
                  <a:gd name="T61" fmla="*/ 436 h 445"/>
                  <a:gd name="T62" fmla="*/ 1408 w 2195"/>
                  <a:gd name="T63" fmla="*/ 111 h 445"/>
                  <a:gd name="T64" fmla="*/ 1515 w 2195"/>
                  <a:gd name="T65" fmla="*/ 102 h 445"/>
                  <a:gd name="T66" fmla="*/ 1859 w 2195"/>
                  <a:gd name="T67" fmla="*/ 407 h 445"/>
                  <a:gd name="T68" fmla="*/ 1818 w 2195"/>
                  <a:gd name="T69" fmla="*/ 441 h 445"/>
                  <a:gd name="T70" fmla="*/ 1752 w 2195"/>
                  <a:gd name="T71" fmla="*/ 151 h 445"/>
                  <a:gd name="T72" fmla="*/ 1707 w 2195"/>
                  <a:gd name="T73" fmla="*/ 111 h 445"/>
                  <a:gd name="T74" fmla="*/ 1752 w 2195"/>
                  <a:gd name="T75" fmla="*/ 24 h 445"/>
                  <a:gd name="T76" fmla="*/ 1798 w 2195"/>
                  <a:gd name="T77" fmla="*/ 111 h 445"/>
                  <a:gd name="T78" fmla="*/ 1859 w 2195"/>
                  <a:gd name="T79" fmla="*/ 151 h 445"/>
                  <a:gd name="T80" fmla="*/ 1798 w 2195"/>
                  <a:gd name="T81" fmla="*/ 370 h 445"/>
                  <a:gd name="T82" fmla="*/ 1859 w 2195"/>
                  <a:gd name="T83" fmla="*/ 407 h 445"/>
                  <a:gd name="T84" fmla="*/ 2180 w 2195"/>
                  <a:gd name="T85" fmla="*/ 189 h 445"/>
                  <a:gd name="T86" fmla="*/ 1937 w 2195"/>
                  <a:gd name="T87" fmla="*/ 194 h 445"/>
                  <a:gd name="T88" fmla="*/ 2144 w 2195"/>
                  <a:gd name="T89" fmla="*/ 352 h 445"/>
                  <a:gd name="T90" fmla="*/ 1970 w 2195"/>
                  <a:gd name="T91" fmla="*/ 334 h 445"/>
                  <a:gd name="T92" fmla="*/ 2062 w 2195"/>
                  <a:gd name="T93" fmla="*/ 443 h 445"/>
                  <a:gd name="T94" fmla="*/ 2075 w 2195"/>
                  <a:gd name="T95" fmla="*/ 252 h 445"/>
                  <a:gd name="T96" fmla="*/ 2057 w 2195"/>
                  <a:gd name="T97" fmla="*/ 1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2">
                  <a:lumMod val="50000"/>
                </a:schemeClr>
              </a:solidFill>
              <a:ln>
                <a:noFill/>
              </a:ln>
            </p:spPr>
            <p:txBody>
              <a:bodyPr vert="horz" wrap="square" lIns="108826" tIns="54413" rIns="108826" bIns="54413" numCol="1" anchor="t" anchorCtr="0" compatLnSpc="1"/>
              <a:lstStyle/>
              <a:p>
                <a:endParaRPr lang="zh-CN" altLang="en-US">
                  <a:solidFill>
                    <a:schemeClr val="tx2"/>
                  </a:solidFill>
                  <a:latin typeface="汉仪中黑简" pitchFamily="49" charset="-122"/>
                  <a:ea typeface="汉仪中黑简" pitchFamily="49" charset="-122"/>
                </a:endParaRPr>
              </a:p>
            </p:txBody>
          </p:sp>
        </p:grpSp>
        <p:sp>
          <p:nvSpPr>
            <p:cNvPr id="4" name="TextBox 3"/>
            <p:cNvSpPr txBox="1"/>
            <p:nvPr/>
          </p:nvSpPr>
          <p:spPr>
            <a:xfrm>
              <a:off x="2120427" y="1124744"/>
              <a:ext cx="1571625" cy="829945"/>
            </a:xfrm>
            <a:prstGeom prst="rect">
              <a:avLst/>
            </a:prstGeom>
            <a:noFill/>
          </p:spPr>
          <p:txBody>
            <a:bodyPr wrap="none" rtlCol="0">
              <a:spAutoFit/>
            </a:bodyPr>
            <a:lstStyle/>
            <a:p>
              <a:r>
                <a:rPr lang="zh-CN" altLang="en-US" sz="4800" dirty="0">
                  <a:solidFill>
                    <a:srgbClr val="15252D"/>
                  </a:solidFill>
                  <a:latin typeface="Arial" panose="020B0604020202020204" pitchFamily="34" charset="0"/>
                  <a:ea typeface="汉仪粗黑 简" panose="00020600040101010101" charset="-122"/>
                </a:rPr>
                <a:t>内 容</a:t>
              </a:r>
              <a:endParaRPr lang="zh-CN" altLang="en-US" sz="4800" dirty="0">
                <a:solidFill>
                  <a:srgbClr val="15252D"/>
                </a:solidFill>
                <a:latin typeface="Arial" panose="020B0604020202020204" pitchFamily="34" charset="0"/>
                <a:ea typeface="汉仪粗黑 简" panose="00020600040101010101" charset="-122"/>
              </a:endParaRPr>
            </a:p>
          </p:txBody>
        </p:sp>
      </p:grpSp>
      <p:grpSp>
        <p:nvGrpSpPr>
          <p:cNvPr id="34" name="组合 33"/>
          <p:cNvGrpSpPr/>
          <p:nvPr/>
        </p:nvGrpSpPr>
        <p:grpSpPr>
          <a:xfrm>
            <a:off x="4292460" y="2573259"/>
            <a:ext cx="6305491" cy="1042733"/>
            <a:chOff x="4300847" y="1331253"/>
            <a:chExt cx="6305491" cy="1042733"/>
          </a:xfrm>
        </p:grpSpPr>
        <p:sp>
          <p:nvSpPr>
            <p:cNvPr id="35"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6" name="组合 35"/>
            <p:cNvGrpSpPr/>
            <p:nvPr/>
          </p:nvGrpSpPr>
          <p:grpSpPr>
            <a:xfrm>
              <a:off x="4468285" y="1427344"/>
              <a:ext cx="806327" cy="806400"/>
              <a:chOff x="5667375" y="819043"/>
              <a:chExt cx="588963" cy="785116"/>
            </a:xfrm>
            <a:solidFill>
              <a:schemeClr val="bg1"/>
            </a:solidFill>
          </p:grpSpPr>
          <p:sp>
            <p:nvSpPr>
              <p:cNvPr id="5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60" name="TextBox 5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2</a:t>
                </a:r>
                <a:endParaRPr lang="zh-CN" altLang="en-US" sz="3900" b="1" dirty="0">
                  <a:solidFill>
                    <a:schemeClr val="accent1"/>
                  </a:solidFill>
                  <a:latin typeface="+mn-ea"/>
                </a:endParaRPr>
              </a:p>
            </p:txBody>
          </p:sp>
        </p:grpSp>
        <p:sp>
          <p:nvSpPr>
            <p:cNvPr id="58" name="TextBox 57"/>
            <p:cNvSpPr txBox="1"/>
            <p:nvPr/>
          </p:nvSpPr>
          <p:spPr>
            <a:xfrm>
              <a:off x="5345098" y="1543078"/>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有限域GF(p)</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61" name="组合 60"/>
          <p:cNvGrpSpPr/>
          <p:nvPr/>
        </p:nvGrpSpPr>
        <p:grpSpPr>
          <a:xfrm>
            <a:off x="4301642" y="3827817"/>
            <a:ext cx="6305491" cy="1042733"/>
            <a:chOff x="4300847" y="1331253"/>
            <a:chExt cx="6305491" cy="1042733"/>
          </a:xfrm>
        </p:grpSpPr>
        <p:sp>
          <p:nvSpPr>
            <p:cNvPr id="66"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67" name="组合 66"/>
            <p:cNvGrpSpPr/>
            <p:nvPr/>
          </p:nvGrpSpPr>
          <p:grpSpPr>
            <a:xfrm>
              <a:off x="4468285" y="1427344"/>
              <a:ext cx="806327" cy="806400"/>
              <a:chOff x="5667375" y="819043"/>
              <a:chExt cx="588963" cy="785116"/>
            </a:xfrm>
            <a:solidFill>
              <a:schemeClr val="bg1"/>
            </a:solidFill>
          </p:grpSpPr>
          <p:sp>
            <p:nvSpPr>
              <p:cNvPr id="6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7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3</a:t>
                </a:r>
                <a:endParaRPr lang="zh-CN" altLang="en-US" sz="3900" b="1" dirty="0">
                  <a:solidFill>
                    <a:schemeClr val="accent1"/>
                  </a:solidFill>
                  <a:latin typeface="+mn-ea"/>
                </a:endParaRPr>
              </a:p>
            </p:txBody>
          </p:sp>
        </p:grpSp>
        <p:sp>
          <p:nvSpPr>
            <p:cNvPr id="68" name="TextBox 67"/>
            <p:cNvSpPr txBox="1"/>
            <p:nvPr/>
          </p:nvSpPr>
          <p:spPr>
            <a:xfrm>
              <a:off x="5345098" y="155563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多项式运算</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29" name="组合 28"/>
          <p:cNvGrpSpPr/>
          <p:nvPr/>
        </p:nvGrpSpPr>
        <p:grpSpPr>
          <a:xfrm>
            <a:off x="4301641" y="5069822"/>
            <a:ext cx="6305491" cy="1042733"/>
            <a:chOff x="4300847" y="1331253"/>
            <a:chExt cx="6305491" cy="1042733"/>
          </a:xfrm>
        </p:grpSpPr>
        <p:sp>
          <p:nvSpPr>
            <p:cNvPr id="30"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1" name="组合 30"/>
            <p:cNvGrpSpPr/>
            <p:nvPr/>
          </p:nvGrpSpPr>
          <p:grpSpPr>
            <a:xfrm>
              <a:off x="4468285" y="1427344"/>
              <a:ext cx="806327" cy="806400"/>
              <a:chOff x="5667375" y="819043"/>
              <a:chExt cx="588963" cy="785116"/>
            </a:xfrm>
            <a:solidFill>
              <a:schemeClr val="bg1"/>
            </a:solidFill>
          </p:grpSpPr>
          <p:sp>
            <p:nvSpPr>
              <p:cNvPr id="33"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4</a:t>
                </a:r>
                <a:endParaRPr lang="zh-CN" altLang="en-US" sz="3900" b="1" dirty="0">
                  <a:solidFill>
                    <a:schemeClr val="accent1"/>
                  </a:solidFill>
                  <a:latin typeface="+mn-ea"/>
                </a:endParaRPr>
              </a:p>
            </p:txBody>
          </p:sp>
        </p:grpSp>
        <p:sp>
          <p:nvSpPr>
            <p:cNvPr id="32" name="TextBox 67"/>
            <p:cNvSpPr txBox="1"/>
            <p:nvPr/>
          </p:nvSpPr>
          <p:spPr>
            <a:xfrm>
              <a:off x="5345098" y="161405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有限域GF(2</a:t>
              </a:r>
              <a:r>
                <a:rPr lang="zh-CN" altLang="en-US" sz="3200" b="1" baseline="30000" dirty="0">
                  <a:solidFill>
                    <a:schemeClr val="tx2"/>
                  </a:solidFill>
                  <a:latin typeface="Arial" panose="020B0604020202020204" pitchFamily="34" charset="0"/>
                  <a:ea typeface="汉仪粗简黑简" panose="00020600040101010101" charset="-122"/>
                </a:rPr>
                <a:t>n</a:t>
              </a:r>
              <a:r>
                <a:rPr lang="zh-CN" altLang="en-US" sz="3200" b="1" dirty="0">
                  <a:solidFill>
                    <a:schemeClr val="tx2"/>
                  </a:solidFill>
                  <a:latin typeface="Arial" panose="020B0604020202020204" pitchFamily="34" charset="0"/>
                  <a:ea typeface="汉仪粗简黑简" panose="00020600040101010101" charset="-122"/>
                </a:rPr>
                <a:t>)</a:t>
              </a:r>
              <a:endParaRPr lang="zh-CN" altLang="en-US" sz="3200" b="1" dirty="0">
                <a:solidFill>
                  <a:schemeClr val="tx2"/>
                </a:solidFill>
                <a:latin typeface="Arial" panose="020B0604020202020204" pitchFamily="34" charset="0"/>
                <a:ea typeface="汉仪粗简黑简" panose="00020600040101010101"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有限域</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有限域的阶（元素个数）必须是一个素数的幂，即</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𝑛</m:t>
                        </m:r>
                      </m:sup>
                    </m:sSup>
                  </m:oMath>
                </a14:m>
                <a:r>
                  <a:rPr lang="zh-CN" altLang="en-US" dirty="0"/>
                  <a:t>。阶为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𝑛</m:t>
                        </m:r>
                      </m:sup>
                    </m:sSup>
                  </m:oMath>
                </a14:m>
                <a:r>
                  <a:rPr lang="zh-CN" altLang="en-US" dirty="0"/>
                  <a:t>的有限域一般记为</a:t>
                </a:r>
                <a14:m>
                  <m:oMath xmlns:m="http://schemas.openxmlformats.org/officeDocument/2006/math">
                    <m:r>
                      <a:rPr lang="en-US" altLang="zh-CN" i="1" dirty="0" smtClean="0">
                        <a:latin typeface="Cambria Math" panose="02040503050406030204" pitchFamily="18" charset="0"/>
                      </a:rPr>
                      <m:t>𝐺𝐹</m:t>
                    </m:r>
                    <m:r>
                      <a:rPr lang="en-US" altLang="zh-CN" i="1" dirty="0"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𝑛</m:t>
                        </m:r>
                      </m:sup>
                    </m:sSup>
                    <m:r>
                      <a:rPr lang="en-US" altLang="zh-CN" i="1" dirty="0" smtClean="0">
                        <a:latin typeface="Cambria Math" panose="02040503050406030204" pitchFamily="18" charset="0"/>
                      </a:rPr>
                      <m:t>)</m:t>
                    </m:r>
                  </m:oMath>
                </a14:m>
                <a:r>
                  <a:rPr lang="zh-CN" altLang="en-US" dirty="0"/>
                  <a:t>。</a:t>
                </a:r>
                <a:endParaRPr lang="en-US" altLang="zh-CN" dirty="0"/>
              </a:p>
              <a:p>
                <a:pPr lvl="1"/>
                <a:r>
                  <a:rPr lang="en-US" altLang="zh-CN" dirty="0"/>
                  <a:t>GF</a:t>
                </a:r>
                <a:r>
                  <a:rPr lang="zh-CN" altLang="en-US" dirty="0"/>
                  <a:t>表示</a:t>
                </a:r>
                <a:r>
                  <a:rPr lang="en-US" altLang="zh-CN" dirty="0"/>
                  <a:t>Galois</a:t>
                </a:r>
                <a:r>
                  <a:rPr lang="zh-CN" altLang="en-US" dirty="0"/>
                  <a:t>域，以第一位研究有限域的数学家</a:t>
                </a:r>
                <a:r>
                  <a:rPr lang="en-US" altLang="zh-CN" dirty="0"/>
                  <a:t>Galois</a:t>
                </a:r>
                <a:r>
                  <a:rPr lang="zh-CN" altLang="en-US" dirty="0"/>
                  <a:t>命名。</a:t>
                </a:r>
                <a:endParaRPr lang="en-US" altLang="zh-CN" dirty="0"/>
              </a:p>
              <a:p>
                <a:r>
                  <a:rPr lang="zh-CN" altLang="en-US" dirty="0"/>
                  <a:t>两种有限域：</a:t>
                </a:r>
                <a:endParaRPr lang="en-US" altLang="zh-CN" dirty="0"/>
              </a:p>
              <a:p>
                <a:pPr lvl="1"/>
                <a14:m>
                  <m:oMath xmlns:m="http://schemas.openxmlformats.org/officeDocument/2006/math">
                    <m:r>
                      <a:rPr lang="en-US" altLang="zh-CN" b="0" i="1" dirty="0" smtClean="0">
                        <a:latin typeface="Cambria Math" panose="02040503050406030204" pitchFamily="18" charset="0"/>
                      </a:rPr>
                      <m:t>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1</m:t>
                    </m:r>
                    <m:r>
                      <a:rPr lang="en-US" altLang="zh-CN" i="1" dirty="0">
                        <a:latin typeface="Cambria Math" panose="02040503050406030204" pitchFamily="18" charset="0"/>
                      </a:rPr>
                      <m:t>,</m:t>
                    </m:r>
                  </m:oMath>
                </a14:m>
                <a:r>
                  <a:rPr lang="zh-CN" altLang="en-US" dirty="0"/>
                  <a:t> </a:t>
                </a:r>
                <a14:m>
                  <m:oMath xmlns:m="http://schemas.openxmlformats.org/officeDocument/2006/math">
                    <m:r>
                      <a:rPr lang="en-US" altLang="zh-CN" i="1" dirty="0">
                        <a:latin typeface="Cambria Math" panose="02040503050406030204" pitchFamily="18" charset="0"/>
                      </a:rPr>
                      <m:t>𝐺𝐹</m:t>
                    </m:r>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i="1" dirty="0">
                        <a:latin typeface="Cambria Math" panose="02040503050406030204" pitchFamily="18" charset="0"/>
                      </a:rPr>
                      <m:t>)</m:t>
                    </m:r>
                  </m:oMath>
                </a14:m>
                <a:endParaRPr lang="en-US" altLang="zh-CN" dirty="0"/>
              </a:p>
              <a:p>
                <a:pPr lvl="1"/>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&gt;</m:t>
                    </m:r>
                    <m:r>
                      <a:rPr lang="en-US" altLang="zh-CN" b="0" i="1" smtClean="0">
                        <a:latin typeface="Cambria Math" panose="02040503050406030204" pitchFamily="18" charset="0"/>
                      </a:rPr>
                      <m:t>1</m:t>
                    </m:r>
                  </m:oMath>
                </a14:m>
                <a:r>
                  <a:rPr lang="en-US" altLang="zh-CN" dirty="0"/>
                  <a:t>, </a:t>
                </a:r>
                <a14:m>
                  <m:oMath xmlns:m="http://schemas.openxmlformats.org/officeDocument/2006/math">
                    <m:r>
                      <a:rPr lang="en-US" altLang="zh-CN" i="1" dirty="0">
                        <a:latin typeface="Cambria Math" panose="02040503050406030204" pitchFamily="18" charset="0"/>
                      </a:rPr>
                      <m:t>𝐺𝐹</m:t>
                    </m:r>
                    <m:r>
                      <a:rPr lang="en-US" altLang="zh-CN" i="1" dirty="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𝑛</m:t>
                        </m:r>
                      </m:sup>
                    </m:sSup>
                    <m:r>
                      <a:rPr lang="en-US" altLang="zh-CN" i="1" dirty="0">
                        <a:latin typeface="Cambria Math" panose="02040503050406030204" pitchFamily="18" charset="0"/>
                      </a:rPr>
                      <m:t>)</m:t>
                    </m:r>
                    <m:r>
                      <a:rPr lang="zh-CN" altLang="en-US" i="1" dirty="0" smtClean="0">
                        <a:latin typeface="Cambria Math" panose="02040503050406030204" pitchFamily="18" charset="0"/>
                      </a:rPr>
                      <m:t>。</m:t>
                    </m:r>
                  </m:oMath>
                </a14:m>
                <a:r>
                  <a:rPr lang="zh-CN" altLang="en-US" dirty="0"/>
                  <a:t>密码学中广泛使用</a:t>
                </a:r>
                <a14:m>
                  <m:oMath xmlns:m="http://schemas.openxmlformats.org/officeDocument/2006/math">
                    <m:r>
                      <a:rPr lang="en-US" altLang="zh-CN" i="1" dirty="0">
                        <a:latin typeface="Cambria Math" panose="02040503050406030204" pitchFamily="18" charset="0"/>
                      </a:rPr>
                      <m:t>𝐺𝐹</m:t>
                    </m:r>
                    <m:r>
                      <a:rPr lang="en-US" altLang="zh-CN" i="1" dirty="0">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2</m:t>
                        </m:r>
                      </m:e>
                      <m:sup>
                        <m:r>
                          <a:rPr lang="en-US" altLang="zh-CN" i="1">
                            <a:latin typeface="Cambria Math" panose="02040503050406030204" pitchFamily="18" charset="0"/>
                          </a:rPr>
                          <m:t>𝑛</m:t>
                        </m:r>
                      </m:sup>
                    </m:sSup>
                    <m:r>
                      <a:rPr lang="en-US" altLang="zh-CN" i="1" dirty="0">
                        <a:latin typeface="Cambria Math" panose="02040503050406030204" pitchFamily="18" charset="0"/>
                      </a:rPr>
                      <m:t>)</m:t>
                    </m:r>
                  </m:oMath>
                </a14:m>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阶为</a:t>
                </a:r>
                <a14:m>
                  <m:oMath xmlns:m="http://schemas.openxmlformats.org/officeDocument/2006/math">
                    <m:r>
                      <a:rPr lang="en-US" altLang="zh-CN" i="1" dirty="0" smtClean="0">
                        <a:latin typeface="Cambria Math" panose="02040503050406030204" pitchFamily="18" charset="0"/>
                      </a:rPr>
                      <m:t>𝑝</m:t>
                    </m:r>
                  </m:oMath>
                </a14:m>
                <a:r>
                  <a:rPr lang="zh-CN" altLang="en-US" dirty="0"/>
                  <a:t>的有限域</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有限域𝐺𝐹</a:t>
                </a:r>
                <a:r>
                  <a:rPr lang="en-US" altLang="zh-CN" dirty="0"/>
                  <a:t>(</a:t>
                </a:r>
                <a:r>
                  <a:rPr lang="zh-CN" altLang="en-US" dirty="0"/>
                  <a:t>𝑝</a:t>
                </a:r>
                <a:r>
                  <a:rPr lang="en-US" altLang="zh-CN" dirty="0"/>
                  <a:t>)</a:t>
                </a:r>
                <a:r>
                  <a:rPr lang="zh-CN" altLang="en-US" dirty="0"/>
                  <a:t>被定义为整数</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1</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𝑝</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1</m:t>
                    </m:r>
                    <m:r>
                      <a:rPr lang="zh-CN" altLang="en-US" i="1" dirty="0" smtClean="0">
                        <a:latin typeface="Cambria Math" panose="02040503050406030204" pitchFamily="18" charset="0"/>
                      </a:rPr>
                      <m:t>}</m:t>
                    </m:r>
                  </m:oMath>
                </a14:m>
                <a:r>
                  <a:rPr lang="zh-CN" altLang="en-US" dirty="0"/>
                  <a:t>的集合</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𝒁</m:t>
                        </m:r>
                      </m:e>
                      <m:sub>
                        <m:r>
                          <a:rPr lang="en-US" altLang="zh-CN" b="0" i="1" smtClean="0">
                            <a:latin typeface="Cambria Math" panose="02040503050406030204" pitchFamily="18" charset="0"/>
                          </a:rPr>
                          <m:t>𝑝</m:t>
                        </m:r>
                      </m:sub>
                    </m:sSub>
                  </m:oMath>
                </a14:m>
                <a:r>
                  <a:rPr lang="en-US" altLang="zh-CN" dirty="0"/>
                  <a:t>,</a:t>
                </a:r>
                <a:r>
                  <a:rPr lang="zh-CN" altLang="en-US" dirty="0"/>
                  <a:t>其运算为模</a:t>
                </a:r>
                <a14:m>
                  <m:oMath xmlns:m="http://schemas.openxmlformats.org/officeDocument/2006/math">
                    <m:r>
                      <a:rPr lang="zh-CN" altLang="en-US" i="1" dirty="0" smtClean="0">
                        <a:latin typeface="Cambria Math" panose="02040503050406030204" pitchFamily="18" charset="0"/>
                      </a:rPr>
                      <m:t>𝑝</m:t>
                    </m:r>
                  </m:oMath>
                </a14:m>
                <a:r>
                  <a:rPr lang="zh-CN" altLang="en-US" dirty="0"/>
                  <a:t>的算术运算。</a:t>
                </a:r>
                <a:endParaRPr lang="en-US" altLang="zh-CN" dirty="0"/>
              </a:p>
              <a:p>
                <a:r>
                  <a:rPr lang="zh-CN" altLang="en-US" dirty="0"/>
                  <a:t>对于</a:t>
                </a:r>
                <a14:m>
                  <m:oMath xmlns:m="http://schemas.openxmlformats.org/officeDocument/2006/math">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𝒁</m:t>
                        </m:r>
                      </m:e>
                      <m:sub>
                        <m:r>
                          <a:rPr lang="en-US" altLang="zh-CN" b="0" i="1" smtClean="0">
                            <a:latin typeface="Cambria Math" panose="02040503050406030204" pitchFamily="18" charset="0"/>
                          </a:rPr>
                          <m:t>𝑛</m:t>
                        </m:r>
                      </m:sub>
                    </m:sSub>
                  </m:oMath>
                </a14:m>
                <a:r>
                  <a:rPr lang="zh-CN" altLang="en-US" dirty="0"/>
                  <a:t>来说，一个非</a:t>
                </a:r>
                <a:r>
                  <a:rPr lang="en-US" altLang="zh-CN" dirty="0"/>
                  <a:t>0</a:t>
                </a:r>
                <a:r>
                  <a:rPr lang="zh-CN" altLang="en-US" dirty="0"/>
                  <a:t>元素当且仅当和</a:t>
                </a:r>
                <a14:m>
                  <m:oMath xmlns:m="http://schemas.openxmlformats.org/officeDocument/2006/math">
                    <m:r>
                      <a:rPr lang="en-US" altLang="zh-CN" i="1" dirty="0" smtClean="0">
                        <a:latin typeface="Cambria Math" panose="02040503050406030204" pitchFamily="18" charset="0"/>
                      </a:rPr>
                      <m:t>𝑛</m:t>
                    </m:r>
                  </m:oMath>
                </a14:m>
                <a:r>
                  <a:rPr lang="zh-CN" altLang="en-US" dirty="0"/>
                  <a:t>互素时，才有乘法逆元。当</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oMath>
                </a14:m>
                <a:r>
                  <a:rPr lang="zh-CN" altLang="en-US" dirty="0"/>
                  <a:t>时</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𝒁</m:t>
                        </m:r>
                      </m:e>
                      <m:sub>
                        <m:r>
                          <a:rPr lang="en-US" altLang="zh-CN" i="1">
                            <a:latin typeface="Cambria Math" panose="02040503050406030204" pitchFamily="18" charset="0"/>
                          </a:rPr>
                          <m:t>𝑝</m:t>
                        </m:r>
                      </m:sub>
                    </m:sSub>
                  </m:oMath>
                </a14:m>
                <a:r>
                  <a:rPr lang="zh-CN" altLang="en-US" dirty="0"/>
                  <a:t>中的每一个非</a:t>
                </a:r>
                <a:r>
                  <a:rPr lang="en-US" altLang="zh-CN" dirty="0"/>
                  <a:t>0</a:t>
                </a:r>
                <a:r>
                  <a:rPr lang="zh-CN" altLang="en-US" dirty="0"/>
                  <a:t>元素都和</a:t>
                </a:r>
                <a14:m>
                  <m:oMath xmlns:m="http://schemas.openxmlformats.org/officeDocument/2006/math">
                    <m:r>
                      <a:rPr lang="zh-CN" altLang="en-US" i="1" dirty="0">
                        <a:latin typeface="Cambria Math" panose="02040503050406030204" pitchFamily="18" charset="0"/>
                      </a:rPr>
                      <m:t>𝑝</m:t>
                    </m:r>
                  </m:oMath>
                </a14:m>
                <a:r>
                  <a:rPr lang="zh-CN" altLang="en-US" dirty="0"/>
                  <a:t>互素，都有乘法逆元。</a:t>
                </a:r>
                <a:endParaRPr lang="en-US" altLang="zh-CN" dirty="0"/>
              </a:p>
              <a:p>
                <a:r>
                  <a:rPr lang="zh-CN" altLang="en-US" dirty="0"/>
                  <a:t>当</a:t>
                </a:r>
                <a14:m>
                  <m:oMath xmlns:m="http://schemas.openxmlformats.org/officeDocument/2006/math">
                    <m:r>
                      <a:rPr lang="zh-CN" altLang="en-US" i="1" dirty="0" smtClean="0">
                        <a:latin typeface="Cambria Math" panose="02040503050406030204" pitchFamily="18" charset="0"/>
                      </a:rPr>
                      <m:t>𝑝</m:t>
                    </m:r>
                  </m:oMath>
                </a14:m>
                <a:r>
                  <a:rPr lang="zh-CN" altLang="en-US" dirty="0"/>
                  <a:t>比较小的时候，求元素的乘法逆元很容易，可以通过构造乘法表的形式进行</a:t>
                </a:r>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阶为</a:t>
                </a:r>
                <a14:m>
                  <m:oMath xmlns:m="http://schemas.openxmlformats.org/officeDocument/2006/math">
                    <m:r>
                      <a:rPr lang="en-US" altLang="zh-CN" i="1" dirty="0" smtClean="0">
                        <a:latin typeface="Cambria Math" panose="02040503050406030204" pitchFamily="18" charset="0"/>
                      </a:rPr>
                      <m:t>𝑝</m:t>
                    </m:r>
                  </m:oMath>
                </a14:m>
                <a:r>
                  <a:rPr lang="zh-CN" altLang="en-US" dirty="0"/>
                  <a:t>的有限域</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例</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𝒁</m:t>
                        </m:r>
                      </m:e>
                      <m:sub>
                        <m:r>
                          <a:rPr lang="en-US" altLang="zh-CN" b="0" i="1" smtClean="0">
                            <a:latin typeface="Cambria Math" panose="02040503050406030204" pitchFamily="18" charset="0"/>
                          </a:rPr>
                          <m:t>7</m:t>
                        </m:r>
                      </m:sub>
                    </m:sSub>
                  </m:oMath>
                </a14:m>
                <a:r>
                  <a:rPr lang="zh-CN" altLang="en-US" dirty="0"/>
                  <a:t>的乘法表</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pic>
        <p:nvPicPr>
          <p:cNvPr id="4" name="Picture Placeholder 5" descr="The following are the numbers given in each column:&#10;Column 1: Multiplication symbol, 0, 1, 2, 3, 4, 5, 6&#10;Column 2: 0, 0, 0, 0, 0, 0, 0, 0 &#10;Column 3: 1, 0, 1, 2, 3, 4, 5, 6&#10;Column 4: 2, 0, 2, 4, 6, 1, 3, 5&#10;Column 5: 3, 0, 3, 6, 2, 5, 1, 4&#10;Column 6: 4, 0, 4, 1, 5, 2, 6, 3&#10;Column 7: 5, 0, 5, 3, 1, 6, 4, 2&#10;Column 8: 6, 0, 6, 5, 4, 3, 2, 1 &#10;The ones are highlighted.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401" y="2202205"/>
            <a:ext cx="5290090" cy="42297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阶为</a:t>
                </a:r>
                <a14:m>
                  <m:oMath xmlns:m="http://schemas.openxmlformats.org/officeDocument/2006/math">
                    <m:r>
                      <a:rPr lang="en-US" altLang="zh-CN" i="1" dirty="0" smtClean="0">
                        <a:latin typeface="Cambria Math" panose="02040503050406030204" pitchFamily="18" charset="0"/>
                      </a:rPr>
                      <m:t>𝑝</m:t>
                    </m:r>
                  </m:oMath>
                </a14:m>
                <a:r>
                  <a:rPr lang="zh-CN" altLang="en-US" dirty="0"/>
                  <a:t>的有限域</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当</a:t>
                </a:r>
                <a14:m>
                  <m:oMath xmlns:m="http://schemas.openxmlformats.org/officeDocument/2006/math">
                    <m:r>
                      <a:rPr lang="en-US" altLang="zh-CN" i="1" dirty="0" smtClean="0">
                        <a:latin typeface="Cambria Math" panose="02040503050406030204" pitchFamily="18" charset="0"/>
                      </a:rPr>
                      <m:t>𝑝</m:t>
                    </m:r>
                  </m:oMath>
                </a14:m>
                <a:r>
                  <a:rPr lang="zh-CN" altLang="en-US" dirty="0"/>
                  <a:t>较大时，通过构造乘法表求解乘法逆元是不实际的。</a:t>
                </a:r>
                <a:endParaRPr lang="en-US" altLang="zh-CN" dirty="0"/>
              </a:p>
              <a:p>
                <a:r>
                  <a:rPr lang="zh-CN" altLang="en-US" dirty="0"/>
                  <a:t>可以通过扩展欧几里得算法</a:t>
                </a:r>
                <a:r>
                  <a:rPr lang="en-US" altLang="zh-CN" dirty="0"/>
                  <a:t>(Extended Euclidean Algorithm)</a:t>
                </a:r>
                <a:r>
                  <a:rPr lang="zh-CN" altLang="en-US" dirty="0"/>
                  <a:t>进行求解，记给定</a:t>
                </a:r>
                <a14:m>
                  <m:oMath xmlns:m="http://schemas.openxmlformats.org/officeDocument/2006/math">
                    <m:r>
                      <a:rPr lang="en-US" altLang="zh-CN" i="1" dirty="0" smtClean="0">
                        <a:latin typeface="Cambria Math" panose="02040503050406030204" pitchFamily="18" charset="0"/>
                      </a:rPr>
                      <m:t>𝑝</m:t>
                    </m:r>
                  </m:oMath>
                </a14:m>
                <a:r>
                  <a:rPr lang="zh-CN" altLang="en-US" dirty="0"/>
                  <a:t>和</a:t>
                </a:r>
                <a:r>
                  <a:rPr lang="en-US" altLang="zh-CN" dirty="0"/>
                  <a:t>F</a:t>
                </a:r>
                <a:r>
                  <a:rPr lang="zh-CN" altLang="en-US" dirty="0"/>
                  <a:t>中的一个非</a:t>
                </a:r>
                <a14:m>
                  <m:oMath xmlns:m="http://schemas.openxmlformats.org/officeDocument/2006/math">
                    <m:r>
                      <a:rPr lang="en-US" altLang="zh-CN" i="1" dirty="0" smtClean="0">
                        <a:latin typeface="Cambria Math" panose="02040503050406030204" pitchFamily="18" charset="0"/>
                      </a:rPr>
                      <m:t>0</m:t>
                    </m:r>
                  </m:oMath>
                </a14:m>
                <a:r>
                  <a:rPr lang="zh-CN" altLang="en-US" dirty="0"/>
                  <a:t>元素</a:t>
                </a:r>
                <a14:m>
                  <m:oMath xmlns:m="http://schemas.openxmlformats.org/officeDocument/2006/math">
                    <m:r>
                      <a:rPr lang="en-US" altLang="zh-CN" b="0" i="1" dirty="0" smtClean="0">
                        <a:latin typeface="Cambria Math" panose="02040503050406030204" pitchFamily="18" charset="0"/>
                      </a:rPr>
                      <m:t>𝑎</m:t>
                    </m:r>
                  </m:oMath>
                </a14:m>
                <a:r>
                  <a:rPr lang="zh-CN" altLang="en-US" dirty="0"/>
                  <a:t>，我们可以求出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1</m:t>
                        </m:r>
                      </m:sup>
                    </m:sSup>
                  </m:oMath>
                </a14:m>
                <a:endParaRPr lang="en-US" altLang="zh-C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95" y="6713984"/>
            <a:ext cx="12190413"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108826" tIns="54413" rIns="108826" bIns="54413" numCol="1" rtlCol="0" anchor="t" anchorCtr="0" compatLnSpc="1"/>
          <a:lstStyle/>
          <a:p>
            <a:pPr defTabSz="1088390"/>
            <a:endParaRPr lang="zh-CN" altLang="en-US" sz="2100"/>
          </a:p>
        </p:txBody>
      </p:sp>
      <p:sp>
        <p:nvSpPr>
          <p:cNvPr id="41" name="Freeform 9"/>
          <p:cNvSpPr>
            <a:spLocks noEditPoints="1"/>
          </p:cNvSpPr>
          <p:nvPr/>
        </p:nvSpPr>
        <p:spPr bwMode="auto">
          <a:xfrm>
            <a:off x="3929302" y="1051959"/>
            <a:ext cx="153592" cy="5040000"/>
          </a:xfrm>
          <a:custGeom>
            <a:avLst/>
            <a:gdLst>
              <a:gd name="T0" fmla="*/ 0 w 153"/>
              <a:gd name="T1" fmla="*/ 0 h 6522"/>
              <a:gd name="T2" fmla="*/ 61 w 153"/>
              <a:gd name="T3" fmla="*/ 0 h 6522"/>
              <a:gd name="T4" fmla="*/ 61 w 153"/>
              <a:gd name="T5" fmla="*/ 6522 h 6522"/>
              <a:gd name="T6" fmla="*/ 0 w 153"/>
              <a:gd name="T7" fmla="*/ 6522 h 6522"/>
              <a:gd name="T8" fmla="*/ 0 w 153"/>
              <a:gd name="T9" fmla="*/ 0 h 6522"/>
              <a:gd name="T10" fmla="*/ 131 w 153"/>
              <a:gd name="T11" fmla="*/ 0 h 6522"/>
              <a:gd name="T12" fmla="*/ 153 w 153"/>
              <a:gd name="T13" fmla="*/ 0 h 6522"/>
              <a:gd name="T14" fmla="*/ 153 w 153"/>
              <a:gd name="T15" fmla="*/ 6522 h 6522"/>
              <a:gd name="T16" fmla="*/ 131 w 153"/>
              <a:gd name="T17" fmla="*/ 6522 h 6522"/>
              <a:gd name="T18" fmla="*/ 131 w 153"/>
              <a:gd name="T19" fmla="*/ 0 h 6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tx2"/>
          </a:solidFill>
          <a:ln>
            <a:noFill/>
          </a:ln>
        </p:spPr>
        <p:txBody>
          <a:bodyPr vert="horz" wrap="square" lIns="108826" tIns="54413" rIns="108826" bIns="54413" numCol="1" anchor="t" anchorCtr="0" compatLnSpc="1"/>
          <a:lstStyle/>
          <a:p>
            <a:endParaRPr lang="zh-CN" altLang="en-US"/>
          </a:p>
        </p:txBody>
      </p:sp>
      <p:grpSp>
        <p:nvGrpSpPr>
          <p:cNvPr id="6" name="组合 5"/>
          <p:cNvGrpSpPr/>
          <p:nvPr/>
        </p:nvGrpSpPr>
        <p:grpSpPr>
          <a:xfrm>
            <a:off x="4301642" y="1331254"/>
            <a:ext cx="6305491" cy="1042733"/>
            <a:chOff x="4300847" y="1331253"/>
            <a:chExt cx="6305491" cy="1042733"/>
          </a:xfrm>
        </p:grpSpPr>
        <p:sp>
          <p:nvSpPr>
            <p:cNvPr id="42"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43" name="组合 42"/>
            <p:cNvGrpSpPr/>
            <p:nvPr/>
          </p:nvGrpSpPr>
          <p:grpSpPr>
            <a:xfrm>
              <a:off x="4468285" y="1427344"/>
              <a:ext cx="806327" cy="806400"/>
              <a:chOff x="5667375" y="819043"/>
              <a:chExt cx="588963" cy="785116"/>
            </a:xfrm>
            <a:solidFill>
              <a:schemeClr val="bg1"/>
            </a:solidFill>
          </p:grpSpPr>
          <p:sp>
            <p:nvSpPr>
              <p:cNvPr id="44"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5" name="TextBox 44"/>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1</a:t>
                </a:r>
                <a:endParaRPr lang="zh-CN" altLang="en-US" sz="3900" b="1" dirty="0">
                  <a:solidFill>
                    <a:schemeClr val="accent1"/>
                  </a:solidFill>
                  <a:latin typeface="+mn-ea"/>
                </a:endParaRPr>
              </a:p>
            </p:txBody>
          </p:sp>
        </p:grpSp>
        <p:sp>
          <p:nvSpPr>
            <p:cNvPr id="62" name="TextBox 61"/>
            <p:cNvSpPr txBox="1"/>
            <p:nvPr/>
          </p:nvSpPr>
          <p:spPr>
            <a:xfrm>
              <a:off x="5345098" y="1530525"/>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群环域</a:t>
              </a:r>
              <a:endParaRPr lang="zh-CN" altLang="en-US" sz="3200" b="1" dirty="0">
                <a:solidFill>
                  <a:schemeClr val="tx2"/>
                </a:solidFill>
                <a:latin typeface="Arial" panose="020B0604020202020204" pitchFamily="34" charset="0"/>
                <a:ea typeface="汉仪粗简黑简" panose="00020600040101010101" charset="-122"/>
              </a:endParaRPr>
            </a:p>
          </p:txBody>
        </p:sp>
      </p:grpSp>
      <p:pic>
        <p:nvPicPr>
          <p:cNvPr id="81" name="图片 80"/>
          <p:cNvPicPr>
            <a:picLocks noChangeAspect="1"/>
          </p:cNvPicPr>
          <p:nvPr/>
        </p:nvPicPr>
        <p:blipFill rotWithShape="1">
          <a:blip r:embed="rId1" cstate="print">
            <a:extLst>
              <a:ext uri="{28A0092B-C50C-407E-A947-70E740481C1C}">
                <a14:useLocalDpi xmlns:a14="http://schemas.microsoft.com/office/drawing/2010/main" val="0"/>
              </a:ext>
            </a:extLst>
          </a:blip>
          <a:srcRect b="11569"/>
          <a:stretch>
            <a:fillRect/>
          </a:stretch>
        </p:blipFill>
        <p:spPr>
          <a:xfrm>
            <a:off x="694348" y="3733684"/>
            <a:ext cx="3050751" cy="2247635"/>
          </a:xfrm>
          <a:prstGeom prst="rect">
            <a:avLst/>
          </a:prstGeom>
        </p:spPr>
      </p:pic>
      <p:grpSp>
        <p:nvGrpSpPr>
          <p:cNvPr id="5" name="组合 4"/>
          <p:cNvGrpSpPr/>
          <p:nvPr/>
        </p:nvGrpSpPr>
        <p:grpSpPr>
          <a:xfrm>
            <a:off x="1006106" y="1124745"/>
            <a:ext cx="2686740" cy="1065569"/>
            <a:chOff x="1005312" y="1124744"/>
            <a:chExt cx="2686740" cy="1065569"/>
          </a:xfrm>
        </p:grpSpPr>
        <p:grpSp>
          <p:nvGrpSpPr>
            <p:cNvPr id="3" name="组合 2"/>
            <p:cNvGrpSpPr/>
            <p:nvPr/>
          </p:nvGrpSpPr>
          <p:grpSpPr>
            <a:xfrm>
              <a:off x="1005312" y="1260777"/>
              <a:ext cx="2628507" cy="929536"/>
              <a:chOff x="1005312" y="1260777"/>
              <a:chExt cx="2628507" cy="929536"/>
            </a:xfrm>
          </p:grpSpPr>
          <p:sp>
            <p:nvSpPr>
              <p:cNvPr id="37" name="Rectangle 5"/>
              <p:cNvSpPr>
                <a:spLocks noChangeArrowheads="1"/>
              </p:cNvSpPr>
              <p:nvPr/>
            </p:nvSpPr>
            <p:spPr bwMode="auto">
              <a:xfrm>
                <a:off x="1005312" y="1260777"/>
                <a:ext cx="1031855" cy="929536"/>
              </a:xfrm>
              <a:prstGeom prst="rect">
                <a:avLst/>
              </a:prstGeom>
              <a:solidFill>
                <a:srgbClr val="15252D"/>
              </a:solidFill>
              <a:ln>
                <a:noFill/>
              </a:ln>
            </p:spPr>
            <p:txBody>
              <a:bodyPr vert="horz" wrap="square" lIns="108826" tIns="54413" rIns="108826" bIns="54413" numCol="1" anchor="t" anchorCtr="0" compatLnSpc="1"/>
              <a:lstStyle/>
              <a:p>
                <a:endParaRPr lang="zh-CN" altLang="en-US"/>
              </a:p>
            </p:txBody>
          </p:sp>
          <p:sp>
            <p:nvSpPr>
              <p:cNvPr id="38" name="Freeform 6"/>
              <p:cNvSpPr/>
              <p:nvPr/>
            </p:nvSpPr>
            <p:spPr bwMode="auto">
              <a:xfrm>
                <a:off x="1157999" y="1353632"/>
                <a:ext cx="786920" cy="743827"/>
              </a:xfrm>
              <a:custGeom>
                <a:avLst/>
                <a:gdLst>
                  <a:gd name="T0" fmla="*/ 1131 w 1173"/>
                  <a:gd name="T1" fmla="*/ 535 h 1472"/>
                  <a:gd name="T2" fmla="*/ 1095 w 1173"/>
                  <a:gd name="T3" fmla="*/ 47 h 1472"/>
                  <a:gd name="T4" fmla="*/ 1067 w 1173"/>
                  <a:gd name="T5" fmla="*/ 54 h 1472"/>
                  <a:gd name="T6" fmla="*/ 1003 w 1173"/>
                  <a:gd name="T7" fmla="*/ 68 h 1472"/>
                  <a:gd name="T8" fmla="*/ 919 w 1173"/>
                  <a:gd name="T9" fmla="*/ 54 h 1472"/>
                  <a:gd name="T10" fmla="*/ 629 w 1173"/>
                  <a:gd name="T11" fmla="*/ 5 h 1472"/>
                  <a:gd name="T12" fmla="*/ 0 w 1173"/>
                  <a:gd name="T13" fmla="*/ 768 h 1472"/>
                  <a:gd name="T14" fmla="*/ 643 w 1173"/>
                  <a:gd name="T15" fmla="*/ 1467 h 1472"/>
                  <a:gd name="T16" fmla="*/ 1173 w 1173"/>
                  <a:gd name="T17" fmla="*/ 1086 h 1472"/>
                  <a:gd name="T18" fmla="*/ 1088 w 1173"/>
                  <a:gd name="T19" fmla="*/ 1036 h 1472"/>
                  <a:gd name="T20" fmla="*/ 692 w 1173"/>
                  <a:gd name="T21" fmla="*/ 1369 h 1472"/>
                  <a:gd name="T22" fmla="*/ 290 w 1173"/>
                  <a:gd name="T23" fmla="*/ 725 h 1472"/>
                  <a:gd name="T24" fmla="*/ 643 w 1173"/>
                  <a:gd name="T25" fmla="*/ 104 h 1472"/>
                  <a:gd name="T26" fmla="*/ 1046 w 1173"/>
                  <a:gd name="T27" fmla="*/ 570 h 1472"/>
                  <a:gd name="T28" fmla="*/ 1131 w 1173"/>
                  <a:gd name="T29" fmla="*/ 535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8826" tIns="54413" rIns="108826" bIns="54413" numCol="1" anchor="t" anchorCtr="0" compatLnSpc="1"/>
              <a:lstStyle/>
              <a:p>
                <a:endParaRPr lang="zh-CN" altLang="en-US"/>
              </a:p>
            </p:txBody>
          </p:sp>
          <p:sp>
            <p:nvSpPr>
              <p:cNvPr id="39" name="Freeform 7"/>
              <p:cNvSpPr>
                <a:spLocks noEditPoints="1"/>
              </p:cNvSpPr>
              <p:nvPr/>
            </p:nvSpPr>
            <p:spPr bwMode="auto">
              <a:xfrm>
                <a:off x="2160299" y="1939416"/>
                <a:ext cx="1473520" cy="224808"/>
              </a:xfrm>
              <a:custGeom>
                <a:avLst/>
                <a:gdLst>
                  <a:gd name="T0" fmla="*/ 49 w 2195"/>
                  <a:gd name="T1" fmla="*/ 278 h 445"/>
                  <a:gd name="T2" fmla="*/ 252 w 2195"/>
                  <a:gd name="T3" fmla="*/ 276 h 445"/>
                  <a:gd name="T4" fmla="*/ 152 w 2195"/>
                  <a:gd name="T5" fmla="*/ 443 h 445"/>
                  <a:gd name="T6" fmla="*/ 156 w 2195"/>
                  <a:gd name="T7" fmla="*/ 105 h 445"/>
                  <a:gd name="T8" fmla="*/ 152 w 2195"/>
                  <a:gd name="T9" fmla="*/ 443 h 445"/>
                  <a:gd name="T10" fmla="*/ 665 w 2195"/>
                  <a:gd name="T11" fmla="*/ 434 h 445"/>
                  <a:gd name="T12" fmla="*/ 618 w 2195"/>
                  <a:gd name="T13" fmla="*/ 234 h 445"/>
                  <a:gd name="T14" fmla="*/ 446 w 2195"/>
                  <a:gd name="T15" fmla="*/ 236 h 445"/>
                  <a:gd name="T16" fmla="*/ 400 w 2195"/>
                  <a:gd name="T17" fmla="*/ 436 h 445"/>
                  <a:gd name="T18" fmla="*/ 446 w 2195"/>
                  <a:gd name="T19" fmla="*/ 111 h 445"/>
                  <a:gd name="T20" fmla="*/ 553 w 2195"/>
                  <a:gd name="T21" fmla="*/ 102 h 445"/>
                  <a:gd name="T22" fmla="*/ 897 w 2195"/>
                  <a:gd name="T23" fmla="*/ 407 h 445"/>
                  <a:gd name="T24" fmla="*/ 857 w 2195"/>
                  <a:gd name="T25" fmla="*/ 441 h 445"/>
                  <a:gd name="T26" fmla="*/ 790 w 2195"/>
                  <a:gd name="T27" fmla="*/ 151 h 445"/>
                  <a:gd name="T28" fmla="*/ 745 w 2195"/>
                  <a:gd name="T29" fmla="*/ 111 h 445"/>
                  <a:gd name="T30" fmla="*/ 790 w 2195"/>
                  <a:gd name="T31" fmla="*/ 24 h 445"/>
                  <a:gd name="T32" fmla="*/ 837 w 2195"/>
                  <a:gd name="T33" fmla="*/ 111 h 445"/>
                  <a:gd name="T34" fmla="*/ 897 w 2195"/>
                  <a:gd name="T35" fmla="*/ 151 h 445"/>
                  <a:gd name="T36" fmla="*/ 837 w 2195"/>
                  <a:gd name="T37" fmla="*/ 370 h 445"/>
                  <a:gd name="T38" fmla="*/ 897 w 2195"/>
                  <a:gd name="T39" fmla="*/ 407 h 445"/>
                  <a:gd name="T40" fmla="*/ 1214 w 2195"/>
                  <a:gd name="T41" fmla="*/ 249 h 445"/>
                  <a:gd name="T42" fmla="*/ 1020 w 2195"/>
                  <a:gd name="T43" fmla="*/ 249 h 445"/>
                  <a:gd name="T44" fmla="*/ 1263 w 2195"/>
                  <a:gd name="T45" fmla="*/ 347 h 445"/>
                  <a:gd name="T46" fmla="*/ 966 w 2195"/>
                  <a:gd name="T47" fmla="*/ 278 h 445"/>
                  <a:gd name="T48" fmla="*/ 1265 w 2195"/>
                  <a:gd name="T49" fmla="*/ 278 h 445"/>
                  <a:gd name="T50" fmla="*/ 1018 w 2195"/>
                  <a:gd name="T51" fmla="*/ 289 h 445"/>
                  <a:gd name="T52" fmla="*/ 1214 w 2195"/>
                  <a:gd name="T53" fmla="*/ 334 h 445"/>
                  <a:gd name="T54" fmla="*/ 1626 w 2195"/>
                  <a:gd name="T55" fmla="*/ 434 h 445"/>
                  <a:gd name="T56" fmla="*/ 1580 w 2195"/>
                  <a:gd name="T57" fmla="*/ 234 h 445"/>
                  <a:gd name="T58" fmla="*/ 1408 w 2195"/>
                  <a:gd name="T59" fmla="*/ 236 h 445"/>
                  <a:gd name="T60" fmla="*/ 1361 w 2195"/>
                  <a:gd name="T61" fmla="*/ 436 h 445"/>
                  <a:gd name="T62" fmla="*/ 1408 w 2195"/>
                  <a:gd name="T63" fmla="*/ 111 h 445"/>
                  <a:gd name="T64" fmla="*/ 1515 w 2195"/>
                  <a:gd name="T65" fmla="*/ 102 h 445"/>
                  <a:gd name="T66" fmla="*/ 1859 w 2195"/>
                  <a:gd name="T67" fmla="*/ 407 h 445"/>
                  <a:gd name="T68" fmla="*/ 1818 w 2195"/>
                  <a:gd name="T69" fmla="*/ 441 h 445"/>
                  <a:gd name="T70" fmla="*/ 1752 w 2195"/>
                  <a:gd name="T71" fmla="*/ 151 h 445"/>
                  <a:gd name="T72" fmla="*/ 1707 w 2195"/>
                  <a:gd name="T73" fmla="*/ 111 h 445"/>
                  <a:gd name="T74" fmla="*/ 1752 w 2195"/>
                  <a:gd name="T75" fmla="*/ 24 h 445"/>
                  <a:gd name="T76" fmla="*/ 1798 w 2195"/>
                  <a:gd name="T77" fmla="*/ 111 h 445"/>
                  <a:gd name="T78" fmla="*/ 1859 w 2195"/>
                  <a:gd name="T79" fmla="*/ 151 h 445"/>
                  <a:gd name="T80" fmla="*/ 1798 w 2195"/>
                  <a:gd name="T81" fmla="*/ 370 h 445"/>
                  <a:gd name="T82" fmla="*/ 1859 w 2195"/>
                  <a:gd name="T83" fmla="*/ 407 h 445"/>
                  <a:gd name="T84" fmla="*/ 2180 w 2195"/>
                  <a:gd name="T85" fmla="*/ 189 h 445"/>
                  <a:gd name="T86" fmla="*/ 1937 w 2195"/>
                  <a:gd name="T87" fmla="*/ 194 h 445"/>
                  <a:gd name="T88" fmla="*/ 2144 w 2195"/>
                  <a:gd name="T89" fmla="*/ 352 h 445"/>
                  <a:gd name="T90" fmla="*/ 1970 w 2195"/>
                  <a:gd name="T91" fmla="*/ 334 h 445"/>
                  <a:gd name="T92" fmla="*/ 2062 w 2195"/>
                  <a:gd name="T93" fmla="*/ 443 h 445"/>
                  <a:gd name="T94" fmla="*/ 2075 w 2195"/>
                  <a:gd name="T95" fmla="*/ 252 h 445"/>
                  <a:gd name="T96" fmla="*/ 2057 w 2195"/>
                  <a:gd name="T97" fmla="*/ 1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2">
                  <a:lumMod val="50000"/>
                </a:schemeClr>
              </a:solidFill>
              <a:ln>
                <a:noFill/>
              </a:ln>
            </p:spPr>
            <p:txBody>
              <a:bodyPr vert="horz" wrap="square" lIns="108826" tIns="54413" rIns="108826" bIns="54413" numCol="1" anchor="t" anchorCtr="0" compatLnSpc="1"/>
              <a:lstStyle/>
              <a:p>
                <a:endParaRPr lang="zh-CN" altLang="en-US">
                  <a:solidFill>
                    <a:schemeClr val="tx2"/>
                  </a:solidFill>
                  <a:latin typeface="汉仪中黑简" pitchFamily="49" charset="-122"/>
                  <a:ea typeface="汉仪中黑简" pitchFamily="49" charset="-122"/>
                </a:endParaRPr>
              </a:p>
            </p:txBody>
          </p:sp>
        </p:grpSp>
        <p:sp>
          <p:nvSpPr>
            <p:cNvPr id="4" name="TextBox 3"/>
            <p:cNvSpPr txBox="1"/>
            <p:nvPr/>
          </p:nvSpPr>
          <p:spPr>
            <a:xfrm>
              <a:off x="2120427" y="1124744"/>
              <a:ext cx="1571625" cy="829945"/>
            </a:xfrm>
            <a:prstGeom prst="rect">
              <a:avLst/>
            </a:prstGeom>
            <a:noFill/>
          </p:spPr>
          <p:txBody>
            <a:bodyPr wrap="none" rtlCol="0">
              <a:spAutoFit/>
            </a:bodyPr>
            <a:lstStyle/>
            <a:p>
              <a:r>
                <a:rPr lang="zh-CN" altLang="en-US" sz="4800" dirty="0">
                  <a:solidFill>
                    <a:srgbClr val="15252D"/>
                  </a:solidFill>
                  <a:latin typeface="Arial" panose="020B0604020202020204" pitchFamily="34" charset="0"/>
                  <a:ea typeface="汉仪粗黑 简" panose="00020600040101010101" charset="-122"/>
                </a:rPr>
                <a:t>内 容</a:t>
              </a:r>
              <a:endParaRPr lang="zh-CN" altLang="en-US" sz="4800" dirty="0">
                <a:solidFill>
                  <a:srgbClr val="15252D"/>
                </a:solidFill>
                <a:latin typeface="Arial" panose="020B0604020202020204" pitchFamily="34" charset="0"/>
                <a:ea typeface="汉仪粗黑 简" panose="00020600040101010101" charset="-122"/>
              </a:endParaRPr>
            </a:p>
          </p:txBody>
        </p:sp>
      </p:grpSp>
      <p:grpSp>
        <p:nvGrpSpPr>
          <p:cNvPr id="34" name="组合 33"/>
          <p:cNvGrpSpPr/>
          <p:nvPr/>
        </p:nvGrpSpPr>
        <p:grpSpPr>
          <a:xfrm>
            <a:off x="4292460" y="2573259"/>
            <a:ext cx="6305491" cy="1042733"/>
            <a:chOff x="4300847" y="1331253"/>
            <a:chExt cx="6305491" cy="1042733"/>
          </a:xfrm>
        </p:grpSpPr>
        <p:sp>
          <p:nvSpPr>
            <p:cNvPr id="35"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6" name="组合 35"/>
            <p:cNvGrpSpPr/>
            <p:nvPr/>
          </p:nvGrpSpPr>
          <p:grpSpPr>
            <a:xfrm>
              <a:off x="4468285" y="1427344"/>
              <a:ext cx="806327" cy="806400"/>
              <a:chOff x="5667375" y="819043"/>
              <a:chExt cx="588963" cy="785116"/>
            </a:xfrm>
            <a:solidFill>
              <a:schemeClr val="bg1"/>
            </a:solidFill>
          </p:grpSpPr>
          <p:sp>
            <p:nvSpPr>
              <p:cNvPr id="5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60" name="TextBox 5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2</a:t>
                </a:r>
                <a:endParaRPr lang="zh-CN" altLang="en-US" sz="3900" b="1" dirty="0">
                  <a:solidFill>
                    <a:schemeClr val="accent1"/>
                  </a:solidFill>
                  <a:latin typeface="+mn-ea"/>
                </a:endParaRPr>
              </a:p>
            </p:txBody>
          </p:sp>
        </p:grpSp>
        <p:sp>
          <p:nvSpPr>
            <p:cNvPr id="58" name="TextBox 57"/>
            <p:cNvSpPr txBox="1"/>
            <p:nvPr/>
          </p:nvSpPr>
          <p:spPr>
            <a:xfrm>
              <a:off x="5345098" y="1543078"/>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有限域GF(p)</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61" name="组合 60"/>
          <p:cNvGrpSpPr/>
          <p:nvPr/>
        </p:nvGrpSpPr>
        <p:grpSpPr>
          <a:xfrm>
            <a:off x="4301642" y="3827817"/>
            <a:ext cx="6305491" cy="1042733"/>
            <a:chOff x="4300847" y="1331253"/>
            <a:chExt cx="6305491" cy="1042733"/>
          </a:xfrm>
        </p:grpSpPr>
        <p:sp>
          <p:nvSpPr>
            <p:cNvPr id="66"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67" name="组合 66"/>
            <p:cNvGrpSpPr/>
            <p:nvPr/>
          </p:nvGrpSpPr>
          <p:grpSpPr>
            <a:xfrm>
              <a:off x="4468285" y="1427344"/>
              <a:ext cx="806327" cy="806400"/>
              <a:chOff x="5667375" y="819043"/>
              <a:chExt cx="588963" cy="785116"/>
            </a:xfrm>
            <a:solidFill>
              <a:schemeClr val="bg1"/>
            </a:solidFill>
          </p:grpSpPr>
          <p:sp>
            <p:nvSpPr>
              <p:cNvPr id="6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7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3</a:t>
                </a:r>
                <a:endParaRPr lang="zh-CN" altLang="en-US" sz="3900" b="1" dirty="0">
                  <a:solidFill>
                    <a:schemeClr val="accent1"/>
                  </a:solidFill>
                  <a:latin typeface="+mn-ea"/>
                </a:endParaRPr>
              </a:p>
            </p:txBody>
          </p:sp>
        </p:grpSp>
        <p:sp>
          <p:nvSpPr>
            <p:cNvPr id="68" name="TextBox 67"/>
            <p:cNvSpPr txBox="1"/>
            <p:nvPr/>
          </p:nvSpPr>
          <p:spPr>
            <a:xfrm>
              <a:off x="5345098" y="155563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多项式运算</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29" name="组合 28"/>
          <p:cNvGrpSpPr/>
          <p:nvPr/>
        </p:nvGrpSpPr>
        <p:grpSpPr>
          <a:xfrm>
            <a:off x="4301641" y="5069822"/>
            <a:ext cx="6305491" cy="1042733"/>
            <a:chOff x="4300847" y="1331253"/>
            <a:chExt cx="6305491" cy="1042733"/>
          </a:xfrm>
        </p:grpSpPr>
        <p:sp>
          <p:nvSpPr>
            <p:cNvPr id="30"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1" name="组合 30"/>
            <p:cNvGrpSpPr/>
            <p:nvPr/>
          </p:nvGrpSpPr>
          <p:grpSpPr>
            <a:xfrm>
              <a:off x="4468285" y="1427344"/>
              <a:ext cx="806327" cy="806400"/>
              <a:chOff x="5667375" y="819043"/>
              <a:chExt cx="588963" cy="785116"/>
            </a:xfrm>
            <a:solidFill>
              <a:schemeClr val="bg1"/>
            </a:solidFill>
          </p:grpSpPr>
          <p:sp>
            <p:nvSpPr>
              <p:cNvPr id="33"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4</a:t>
                </a:r>
                <a:endParaRPr lang="zh-CN" altLang="en-US" sz="3900" b="1" dirty="0">
                  <a:solidFill>
                    <a:schemeClr val="accent1"/>
                  </a:solidFill>
                  <a:latin typeface="+mn-ea"/>
                </a:endParaRPr>
              </a:p>
            </p:txBody>
          </p:sp>
        </p:grpSp>
        <p:sp>
          <p:nvSpPr>
            <p:cNvPr id="32" name="TextBox 67"/>
            <p:cNvSpPr txBox="1"/>
            <p:nvPr/>
          </p:nvSpPr>
          <p:spPr>
            <a:xfrm>
              <a:off x="5345098" y="161405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有限域GF(2</a:t>
              </a:r>
              <a:r>
                <a:rPr lang="zh-CN" altLang="en-US" sz="3200" b="1" baseline="30000" dirty="0">
                  <a:solidFill>
                    <a:schemeClr val="tx2"/>
                  </a:solidFill>
                  <a:latin typeface="Arial" panose="020B0604020202020204" pitchFamily="34" charset="0"/>
                  <a:ea typeface="汉仪粗简黑简" panose="00020600040101010101" charset="-122"/>
                </a:rPr>
                <a:t>n</a:t>
              </a:r>
              <a:r>
                <a:rPr lang="zh-CN" altLang="en-US" sz="3200" b="1" dirty="0">
                  <a:solidFill>
                    <a:schemeClr val="tx2"/>
                  </a:solidFill>
                  <a:latin typeface="Arial" panose="020B0604020202020204" pitchFamily="34" charset="0"/>
                  <a:ea typeface="汉仪粗简黑简" panose="00020600040101010101" charset="-122"/>
                </a:rPr>
                <a:t>)</a:t>
              </a:r>
              <a:endParaRPr lang="zh-CN" altLang="en-US" sz="3200" b="1" dirty="0">
                <a:solidFill>
                  <a:schemeClr val="tx2"/>
                </a:solidFill>
                <a:latin typeface="Arial" panose="020B0604020202020204" pitchFamily="34" charset="0"/>
                <a:ea typeface="汉仪粗简黑简" panose="00020600040101010101"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三种类型的多项式运算：</a:t>
                </a:r>
                <a:endParaRPr lang="en-US" altLang="zh-CN" dirty="0"/>
              </a:p>
              <a:p>
                <a:pPr lvl="1"/>
                <a:r>
                  <a:rPr lang="zh-CN" altLang="en-US" dirty="0"/>
                  <a:t>使用代数基本运算的普通多项式运算</a:t>
                </a:r>
                <a:r>
                  <a:rPr lang="en-US" altLang="zh-CN" dirty="0"/>
                  <a:t>(Ordinary Polynomial Arithmetic)</a:t>
                </a:r>
                <a:r>
                  <a:rPr lang="zh-CN" altLang="en-US" dirty="0"/>
                  <a:t>；</a:t>
                </a:r>
                <a:endParaRPr lang="zh-CN" altLang="en-US" dirty="0"/>
              </a:p>
              <a:p>
                <a:pPr lvl="1"/>
                <a:r>
                  <a:rPr lang="zh-CN" altLang="en-US" dirty="0"/>
                  <a:t>系数运算是模</a:t>
                </a:r>
                <a14:m>
                  <m:oMath xmlns:m="http://schemas.openxmlformats.org/officeDocument/2006/math">
                    <m:r>
                      <a:rPr lang="zh-CN" altLang="en-US" i="1" dirty="0" smtClean="0">
                        <a:latin typeface="Cambria Math" panose="02040503050406030204" pitchFamily="18" charset="0"/>
                      </a:rPr>
                      <m:t>𝑝</m:t>
                    </m:r>
                  </m:oMath>
                </a14:m>
                <a:r>
                  <a:rPr lang="zh-CN" altLang="en-US" dirty="0"/>
                  <a:t>运算的多项式运算，即系数在有限域</a:t>
                </a:r>
                <a14:m>
                  <m:oMath xmlns:m="http://schemas.openxmlformats.org/officeDocument/2006/math">
                    <m:r>
                      <a:rPr lang="zh-CN" altLang="en-US" i="1" dirty="0" smtClean="0">
                        <a:latin typeface="Cambria Math" panose="02040503050406030204" pitchFamily="18" charset="0"/>
                      </a:rPr>
                      <m:t>𝐺𝐹</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𝑝</m:t>
                    </m:r>
                    <m:r>
                      <a:rPr lang="en-US" altLang="zh-CN" i="1" dirty="0" smtClean="0">
                        <a:latin typeface="Cambria Math" panose="02040503050406030204" pitchFamily="18" charset="0"/>
                      </a:rPr>
                      <m:t>)</m:t>
                    </m:r>
                  </m:oMath>
                </a14:m>
                <a:r>
                  <a:rPr lang="zh-CN" altLang="en-US" dirty="0"/>
                  <a:t>中；</a:t>
                </a:r>
                <a:endParaRPr lang="zh-CN" altLang="en-US" dirty="0"/>
              </a:p>
              <a:p>
                <a:pPr lvl="1"/>
                <a:r>
                  <a:rPr lang="zh-CN" altLang="en-US" dirty="0"/>
                  <a:t>系数在有限域</a:t>
                </a:r>
                <a14:m>
                  <m:oMath xmlns:m="http://schemas.openxmlformats.org/officeDocument/2006/math">
                    <m:r>
                      <a:rPr lang="zh-CN" altLang="en-US" i="1" dirty="0" smtClean="0">
                        <a:latin typeface="Cambria Math" panose="02040503050406030204" pitchFamily="18" charset="0"/>
                      </a:rPr>
                      <m:t>𝐺𝐹</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𝑝</m:t>
                    </m:r>
                    <m:r>
                      <a:rPr lang="en-US" altLang="zh-CN" i="1" dirty="0" smtClean="0">
                        <a:latin typeface="Cambria Math" panose="02040503050406030204" pitchFamily="18" charset="0"/>
                      </a:rPr>
                      <m:t>)</m:t>
                    </m:r>
                  </m:oMath>
                </a14:m>
                <a:r>
                  <a:rPr lang="zh-CN" altLang="en-US" dirty="0"/>
                  <a:t>中，且多项式被定义为模一个</a:t>
                </a:r>
                <a14:m>
                  <m:oMath xmlns:m="http://schemas.openxmlformats.org/officeDocument/2006/math">
                    <m:r>
                      <a:rPr lang="en-US" altLang="zh-CN" i="1" dirty="0" smtClean="0">
                        <a:latin typeface="Cambria Math" panose="02040503050406030204" pitchFamily="18" charset="0"/>
                      </a:rPr>
                      <m:t>𝑛</m:t>
                    </m:r>
                  </m:oMath>
                </a14:m>
                <a:r>
                  <a:rPr lang="zh-CN" altLang="en-US" dirty="0"/>
                  <a:t>次多项式</a:t>
                </a:r>
                <a14:m>
                  <m:oMath xmlns:m="http://schemas.openxmlformats.org/officeDocument/2006/math">
                    <m:r>
                      <a:rPr lang="zh-CN" altLang="en-US" i="1" dirty="0" smtClean="0">
                        <a:latin typeface="Cambria Math" panose="02040503050406030204" pitchFamily="18" charset="0"/>
                      </a:rPr>
                      <m:t>𝑚</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的多项式运算</a:t>
                </a:r>
                <a:endParaRPr lang="zh-CN" altLang="en-US" dirty="0"/>
              </a:p>
              <a:p>
                <a:pPr lvl="1"/>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普通多项式运算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zh-CN" altLang="en-US" sz="2400" dirty="0"/>
                  <a:t>一个</a:t>
                </a:r>
                <a14:m>
                  <m:oMath xmlns:m="http://schemas.openxmlformats.org/officeDocument/2006/math">
                    <m:r>
                      <a:rPr lang="en-US" altLang="zh-CN" sz="2400" i="1" dirty="0">
                        <a:latin typeface="Cambria Math" panose="02040503050406030204" pitchFamily="18" charset="0"/>
                      </a:rPr>
                      <m:t>𝑛</m:t>
                    </m:r>
                  </m:oMath>
                </a14:m>
                <a:r>
                  <a:rPr lang="zh-CN" altLang="en-US" sz="2400" dirty="0"/>
                  <a:t>次多项式（</a:t>
                </a:r>
                <a14:m>
                  <m:oMath xmlns:m="http://schemas.openxmlformats.org/officeDocument/2006/math">
                    <m:r>
                      <a:rPr lang="en-US" altLang="zh-CN" sz="2400" i="1" dirty="0">
                        <a:latin typeface="Cambria Math" panose="02040503050406030204" pitchFamily="18" charset="0"/>
                      </a:rPr>
                      <m:t>𝑛</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0</m:t>
                    </m:r>
                  </m:oMath>
                </a14:m>
                <a:r>
                  <a:rPr lang="zh-CN" altLang="en-US" sz="2400" dirty="0"/>
                  <a:t>）的表达式为</a:t>
                </a:r>
                <a:endParaRPr lang="zh-CN" altLang="en-US" sz="2400" dirty="0"/>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𝑓</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𝑥</m:t>
                          </m:r>
                        </m:e>
                      </m:d>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𝑛</m:t>
                          </m:r>
                        </m:sub>
                      </m:sSub>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𝑥</m:t>
                          </m:r>
                        </m:e>
                        <m:sup>
                          <m:r>
                            <a:rPr lang="en-US" altLang="zh-CN" sz="2400" b="0" i="1" dirty="0" smtClean="0">
                              <a:latin typeface="Cambria Math" panose="02040503050406030204" pitchFamily="18" charset="0"/>
                            </a:rPr>
                            <m:t>𝑛</m:t>
                          </m:r>
                        </m:sup>
                      </m:sSup>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sub>
                      </m:sSub>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1" dirty="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sup>
                      </m:sSup>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nary>
                        <m:naryPr>
                          <m:chr m:val="∑"/>
                          <m:ctrlPr>
                            <a:rPr lang="en-US" altLang="zh-CN" sz="2400" b="0" i="1" dirty="0" smtClean="0">
                              <a:latin typeface="Cambria Math" panose="02040503050406030204" pitchFamily="18" charset="0"/>
                            </a:rPr>
                          </m:ctrlPr>
                        </m:naryPr>
                        <m:sub>
                          <m:r>
                            <m:rPr>
                              <m:brk m:alnAt="23"/>
                            </m:rP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0</m:t>
                          </m:r>
                        </m:sub>
                        <m:sup>
                          <m:r>
                            <a:rPr lang="en-US" altLang="zh-CN" sz="2400" b="0" i="1" dirty="0" smtClean="0">
                              <a:latin typeface="Cambria Math" panose="02040503050406030204" pitchFamily="18" charset="0"/>
                            </a:rPr>
                            <m:t>𝑛</m:t>
                          </m:r>
                        </m:sup>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b="0" i="1" dirty="0" smtClean="0">
                                  <a:latin typeface="Cambria Math" panose="02040503050406030204" pitchFamily="18" charset="0"/>
                                </a:rPr>
                                <m:t>𝑖</m:t>
                              </m:r>
                            </m:sub>
                          </m:sSub>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b="0" i="1" dirty="0" smtClean="0">
                                  <a:latin typeface="Cambria Math" panose="02040503050406030204" pitchFamily="18" charset="0"/>
                                </a:rPr>
                                <m:t>𝑖</m:t>
                              </m:r>
                            </m:sup>
                          </m:sSup>
                        </m:e>
                      </m:nary>
                    </m:oMath>
                  </m:oMathPara>
                </a14:m>
                <a:endParaRPr lang="en-US" altLang="zh-CN" sz="2400" dirty="0"/>
              </a:p>
              <a:p>
                <a:r>
                  <a:rPr lang="zh-CN" altLang="en-US" sz="2400" dirty="0"/>
                  <a:t>式中，</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oMath>
                </a14:m>
                <a:r>
                  <a:rPr lang="zh-CN" altLang="en-US" sz="2400" dirty="0">
                    <a:latin typeface="Times New Roman" panose="02020603050405020304" pitchFamily="18" charset="0"/>
                  </a:rPr>
                  <a:t>是指数集</a:t>
                </a:r>
                <a14:m>
                  <m:oMath xmlns:m="http://schemas.openxmlformats.org/officeDocument/2006/math">
                    <m:r>
                      <a:rPr lang="en-US" altLang="zh-CN" sz="2400" b="0" i="1" dirty="0" smtClean="0">
                        <a:latin typeface="Cambria Math" panose="02040503050406030204" pitchFamily="18" charset="0"/>
                      </a:rPr>
                      <m:t>𝑆</m:t>
                    </m:r>
                  </m:oMath>
                </a14:m>
                <a:r>
                  <a:rPr lang="zh-CN" altLang="en-US" sz="2400" dirty="0">
                    <a:latin typeface="Times New Roman" panose="02020603050405020304" pitchFamily="18" charset="0"/>
                  </a:rPr>
                  <a:t>中的元素，称该数集为</a:t>
                </a:r>
                <a:r>
                  <a:rPr lang="zh-CN" altLang="en-US" sz="2400" dirty="0">
                    <a:solidFill>
                      <a:srgbClr val="C00000"/>
                    </a:solidFill>
                    <a:latin typeface="Times New Roman" panose="02020603050405020304" pitchFamily="18" charset="0"/>
                  </a:rPr>
                  <a:t>系数集 </a:t>
                </a:r>
                <a:r>
                  <a:rPr lang="en-US" altLang="zh-CN" sz="2400" dirty="0">
                    <a:latin typeface="Times New Roman" panose="02020603050405020304" pitchFamily="18" charset="0"/>
                  </a:rPr>
                  <a:t>(coefficient set</a:t>
                </a:r>
                <a:r>
                  <a:rPr lang="en-US" altLang="zh-CN" sz="2400" dirty="0">
                    <a:solidFill>
                      <a:srgbClr val="C00000"/>
                    </a:solidFill>
                    <a:latin typeface="Times New Roman" panose="02020603050405020304" pitchFamily="18" charset="0"/>
                  </a:rPr>
                  <a:t>)</a:t>
                </a:r>
                <a:r>
                  <a:rPr lang="zh-CN" altLang="en-US" sz="2400" dirty="0">
                    <a:latin typeface="Times New Roman" panose="02020603050405020304" pitchFamily="18" charset="0"/>
                  </a:rPr>
                  <a:t>，且</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b="0" i="1" dirty="0" smtClean="0">
                            <a:latin typeface="Cambria Math" panose="02040503050406030204" pitchFamily="18" charset="0"/>
                          </a:rPr>
                          <m:t>𝑛</m:t>
                        </m:r>
                      </m:sub>
                    </m:sSub>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0</m:t>
                    </m:r>
                  </m:oMath>
                </a14:m>
                <a:r>
                  <a:rPr lang="zh-CN" altLang="en-US" sz="2400" dirty="0">
                    <a:latin typeface="Times New Roman" panose="02020603050405020304" pitchFamily="18" charset="0"/>
                  </a:rPr>
                  <a:t>。称</a:t>
                </a:r>
                <a14:m>
                  <m:oMath xmlns:m="http://schemas.openxmlformats.org/officeDocument/2006/math">
                    <m:r>
                      <a:rPr lang="en-US" altLang="zh-CN" sz="2400" i="1" dirty="0">
                        <a:latin typeface="Cambria Math" panose="02040503050406030204" pitchFamily="18" charset="0"/>
                      </a:rPr>
                      <m:t>𝑓</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𝑥</m:t>
                        </m:r>
                      </m:e>
                    </m:d>
                  </m:oMath>
                </a14:m>
                <a:r>
                  <a:rPr lang="zh-CN" altLang="en-US" sz="2400" dirty="0">
                    <a:latin typeface="Times New Roman" panose="02020603050405020304" pitchFamily="18" charset="0"/>
                  </a:rPr>
                  <a:t>是定义在系数集</a:t>
                </a:r>
                <a14:m>
                  <m:oMath xmlns:m="http://schemas.openxmlformats.org/officeDocument/2006/math">
                    <m:r>
                      <a:rPr lang="en-US" altLang="zh-CN" sz="2400" i="1" dirty="0">
                        <a:latin typeface="Cambria Math" panose="02040503050406030204" pitchFamily="18" charset="0"/>
                      </a:rPr>
                      <m:t>𝑆</m:t>
                    </m:r>
                  </m:oMath>
                </a14:m>
                <a:r>
                  <a:rPr lang="zh-CN" altLang="en-US" sz="2400" dirty="0">
                    <a:latin typeface="Times New Roman" panose="02020603050405020304" pitchFamily="18" charset="0"/>
                  </a:rPr>
                  <a:t>上的多项式。</a:t>
                </a:r>
                <a:endParaRPr lang="en-US" altLang="zh-CN" sz="2400" dirty="0"/>
              </a:p>
              <a:p>
                <a:r>
                  <a:rPr lang="zh-CN" altLang="en-US" sz="2400" dirty="0"/>
                  <a:t>零次多项式被称为常数多项式，它是系数集中的一个元素。</a:t>
                </a:r>
                <a:endParaRPr lang="zh-CN" altLang="en-US" sz="2400" dirty="0"/>
              </a:p>
              <a:p>
                <a:r>
                  <a:rPr lang="zh-CN" altLang="en-US" sz="2400" dirty="0"/>
                  <a:t>若</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𝑎</m:t>
                        </m:r>
                      </m:e>
                      <m:sub>
                        <m:r>
                          <a:rPr lang="en-US" altLang="zh-CN" sz="2400" b="0" i="1" dirty="0" smtClean="0">
                            <a:latin typeface="Cambria Math" panose="02040503050406030204" pitchFamily="18" charset="0"/>
                          </a:rPr>
                          <m:t>𝑛</m:t>
                        </m:r>
                      </m:sub>
                    </m:sSub>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oMath>
                </a14:m>
                <a:r>
                  <a:rPr lang="zh-CN" altLang="en-US" sz="2400" dirty="0"/>
                  <a:t>，则对应的</a:t>
                </a:r>
                <a14:m>
                  <m:oMath xmlns:m="http://schemas.openxmlformats.org/officeDocument/2006/math">
                    <m:r>
                      <a:rPr lang="en-US" altLang="zh-CN" sz="2400" i="1" dirty="0">
                        <a:latin typeface="Cambria Math" panose="02040503050406030204" pitchFamily="18" charset="0"/>
                      </a:rPr>
                      <m:t>𝑛</m:t>
                    </m:r>
                  </m:oMath>
                </a14:m>
                <a:r>
                  <a:rPr lang="zh-CN" altLang="en-US" sz="2400" dirty="0"/>
                  <a:t>次多项式就被称为首一多项式</a:t>
                </a:r>
                <a:r>
                  <a:rPr lang="en-US" altLang="zh-CN" sz="2400" dirty="0"/>
                  <a:t>(monic polynomial)</a:t>
                </a:r>
                <a:r>
                  <a:rPr lang="zh-CN" altLang="en-US" sz="2400" dirty="0"/>
                  <a:t>。</a:t>
                </a:r>
                <a:endParaRPr lang="zh-CN" altLang="en-US" sz="2400" dirty="0"/>
              </a:p>
              <a:p>
                <a:r>
                  <a:rPr lang="zh-CN" altLang="en-US" sz="2400" dirty="0"/>
                  <a:t>在抽象代数中，一般不给多项式中的</a:t>
                </a:r>
                <a14:m>
                  <m:oMath xmlns:m="http://schemas.openxmlformats.org/officeDocument/2006/math">
                    <m:r>
                      <a:rPr lang="en-US" altLang="zh-CN" sz="2400" i="1" dirty="0">
                        <a:latin typeface="Cambria Math" panose="02040503050406030204" pitchFamily="18" charset="0"/>
                      </a:rPr>
                      <m:t>𝑥</m:t>
                    </m:r>
                  </m:oMath>
                </a14:m>
                <a:r>
                  <a:rPr lang="zh-CN" altLang="en-US" sz="2400" dirty="0"/>
                  <a:t>赋特定的值（如</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7</m:t>
                    </m:r>
                    <m:r>
                      <a:rPr lang="en-US" altLang="zh-CN" sz="2400" b="0" i="1" smtClean="0">
                        <a:latin typeface="Cambria Math" panose="02040503050406030204" pitchFamily="18" charset="0"/>
                      </a:rPr>
                      <m:t>)</m:t>
                    </m:r>
                  </m:oMath>
                </a14:m>
                <a:r>
                  <a:rPr lang="zh-CN" altLang="en-US" sz="2400" dirty="0"/>
                  <a:t>）。为了强调这一点，变元</a:t>
                </a:r>
                <a14:m>
                  <m:oMath xmlns:m="http://schemas.openxmlformats.org/officeDocument/2006/math">
                    <m:r>
                      <a:rPr lang="en-US" altLang="zh-CN" sz="2400" i="1" dirty="0">
                        <a:latin typeface="Cambria Math" panose="02040503050406030204" pitchFamily="18" charset="0"/>
                      </a:rPr>
                      <m:t>𝑥</m:t>
                    </m:r>
                  </m:oMath>
                </a14:m>
                <a:r>
                  <a:rPr lang="zh-CN" altLang="en-US" sz="2400" dirty="0"/>
                  <a:t>有时被称为不定元</a:t>
                </a:r>
                <a:r>
                  <a:rPr lang="en-US" altLang="zh-CN" sz="2400" dirty="0"/>
                  <a:t>(</a:t>
                </a:r>
                <a:r>
                  <a:rPr lang="en-US" altLang="zh-CN" sz="2400" dirty="0">
                    <a:latin typeface="Times New Roman" panose="02020603050405020304" pitchFamily="18" charset="0"/>
                  </a:rPr>
                  <a:t>indeterminate</a:t>
                </a:r>
                <a:r>
                  <a:rPr lang="en-US" altLang="zh-CN" sz="2400" dirty="0"/>
                  <a:t>)</a:t>
                </a:r>
                <a:r>
                  <a:rPr lang="zh-CN" altLang="en-US" sz="2400" dirty="0"/>
                  <a:t>。</a:t>
                </a:r>
                <a:endParaRPr lang="zh-CN" altLang="en-US" sz="2400" dirty="0"/>
              </a:p>
              <a:p>
                <a:endParaRPr lang="zh-CN" altLang="en-US"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5132"/>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57204" y="914407"/>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dirty="0">
                <a:solidFill>
                  <a:schemeClr val="dk1">
                    <a:lumMod val="85000"/>
                    <a:lumOff val="15000"/>
                  </a:schemeClr>
                </a:solidFill>
                <a:latin typeface="Arial" panose="020B0604020202020204" pitchFamily="34" charset="0"/>
              </a:rPr>
              <a:t>回顾与概述</a:t>
            </a:r>
            <a:endParaRPr lang="zh-CN" altLang="en-US" dirty="0">
              <a:solidFill>
                <a:schemeClr val="dk1">
                  <a:lumMod val="85000"/>
                  <a:lumOff val="15000"/>
                </a:schemeClr>
              </a:solidFill>
              <a:latin typeface="Arial" panose="020B0604020202020204" pitchFamily="34" charset="0"/>
            </a:endParaRPr>
          </a:p>
        </p:txBody>
      </p:sp>
      <p:sp>
        <p:nvSpPr>
          <p:cNvPr id="2" name="矩形 1"/>
          <p:cNvSpPr/>
          <p:nvPr>
            <p:custDataLst>
              <p:tags r:id="rId3"/>
            </p:custDataLst>
          </p:nvPr>
        </p:nvSpPr>
        <p:spPr>
          <a:xfrm>
            <a:off x="469430" y="1219207"/>
            <a:ext cx="11253449" cy="5334000"/>
          </a:xfrm>
          <a:prstGeom prst="rect">
            <a:avLst/>
          </a:prstGeom>
        </p:spPr>
        <p:txBody>
          <a:bodyPr wrap="square">
            <a:normAutofit lnSpcReduction="10000"/>
          </a:bodyPr>
          <a:p>
            <a:pPr indent="-342900">
              <a:lnSpc>
                <a:spcPct val="120000"/>
              </a:lnSpc>
              <a:buFont typeface="Arial" panose="020B0604020202020204" pitchFamily="34" charset="0"/>
              <a:buChar char="•"/>
            </a:pPr>
            <a:r>
              <a:rPr lang="en-US" altLang="zh-CN" sz="2000" dirty="0">
                <a:solidFill>
                  <a:schemeClr val="dk1">
                    <a:lumMod val="85000"/>
                    <a:lumOff val="15000"/>
                  </a:schemeClr>
                </a:solidFill>
                <a:latin typeface="Arial" panose="020B0604020202020204" pitchFamily="34" charset="0"/>
                <a:ea typeface="汉仪粗简黑简" panose="00020600040101010101" charset="-122"/>
              </a:rPr>
              <a:t>1. </a:t>
            </a:r>
            <a:r>
              <a:rPr lang="zh-CN" altLang="en-US" sz="2000" dirty="0">
                <a:solidFill>
                  <a:schemeClr val="dk1">
                    <a:lumMod val="85000"/>
                    <a:lumOff val="15000"/>
                  </a:schemeClr>
                </a:solidFill>
                <a:latin typeface="Arial" panose="020B0604020202020204" pitchFamily="34" charset="0"/>
                <a:ea typeface="汉仪粗简黑简" panose="00020600040101010101" charset="-122"/>
              </a:rPr>
              <a:t>代换密码分类</a:t>
            </a:r>
            <a:endParaRPr lang="en-US" altLang="zh-CN" sz="2000" dirty="0">
              <a:solidFill>
                <a:schemeClr val="dk1">
                  <a:lumMod val="85000"/>
                  <a:lumOff val="15000"/>
                </a:schemeClr>
              </a:solidFill>
              <a:latin typeface="Arial" panose="020B0604020202020204" pitchFamily="34" charset="0"/>
              <a:ea typeface="汉仪粗简黑简" panose="00020600040101010101" charset="-122"/>
            </a:endParaRPr>
          </a:p>
          <a:p>
            <a:pPr lvl="1">
              <a:lnSpc>
                <a:spcPct val="120000"/>
              </a:lnSpc>
            </a:pPr>
            <a:r>
              <a:rPr lang="en-US" altLang="zh-CN" dirty="0">
                <a:solidFill>
                  <a:schemeClr val="dk1">
                    <a:lumMod val="85000"/>
                    <a:lumOff val="15000"/>
                  </a:schemeClr>
                </a:solidFill>
                <a:latin typeface="Arial" panose="020B0604020202020204" pitchFamily="34" charset="0"/>
                <a:ea typeface="汉仪粗简黑简" panose="00020600040101010101" charset="-122"/>
              </a:rPr>
              <a:t>1.1 Monoalphabetic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单字母单表密码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(1) </a:t>
            </a:r>
            <a:r>
              <a:rPr lang="zh-CN" altLang="en-US" dirty="0">
                <a:solidFill>
                  <a:schemeClr val="dk1">
                    <a:lumMod val="85000"/>
                    <a:lumOff val="15000"/>
                  </a:schemeClr>
                </a:solidFill>
                <a:latin typeface="Arial" panose="020B0604020202020204" pitchFamily="34" charset="0"/>
                <a:ea typeface="汉仪粗简黑简" panose="00020600040101010101" charset="-122"/>
              </a:rPr>
              <a:t>加法密码：</a:t>
            </a:r>
            <a:r>
              <a:rPr lang="en-US" altLang="zh-CN" dirty="0">
                <a:solidFill>
                  <a:schemeClr val="dk1">
                    <a:lumMod val="85000"/>
                    <a:lumOff val="15000"/>
                  </a:schemeClr>
                </a:solidFill>
                <a:latin typeface="Arial" panose="020B0604020202020204" pitchFamily="34" charset="0"/>
                <a:ea typeface="汉仪粗简黑简" panose="00020600040101010101" charset="-122"/>
              </a:rPr>
              <a:t>Caesar cipher (Shift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恺撒密码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(2) </a:t>
            </a:r>
            <a:r>
              <a:rPr lang="zh-CN" altLang="en-US" dirty="0">
                <a:solidFill>
                  <a:schemeClr val="dk1">
                    <a:lumMod val="85000"/>
                    <a:lumOff val="15000"/>
                  </a:schemeClr>
                </a:solidFill>
                <a:latin typeface="Arial" panose="020B0604020202020204" pitchFamily="34" charset="0"/>
                <a:ea typeface="汉仪粗简黑简" panose="00020600040101010101" charset="-122"/>
              </a:rPr>
              <a:t>加乘密码：</a:t>
            </a:r>
            <a:r>
              <a:rPr lang="en-US" altLang="zh-CN" dirty="0">
                <a:solidFill>
                  <a:schemeClr val="dk1">
                    <a:lumMod val="85000"/>
                    <a:lumOff val="15000"/>
                  </a:schemeClr>
                </a:solidFill>
                <a:latin typeface="Arial" panose="020B0604020202020204" pitchFamily="34" charset="0"/>
                <a:ea typeface="汉仪粗简黑简" panose="00020600040101010101" charset="-122"/>
              </a:rPr>
              <a:t>Affine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仿射密码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(3) </a:t>
            </a:r>
            <a:r>
              <a:rPr lang="zh-CN" altLang="en-US" dirty="0">
                <a:solidFill>
                  <a:schemeClr val="dk1">
                    <a:lumMod val="85000"/>
                    <a:lumOff val="15000"/>
                  </a:schemeClr>
                </a:solidFill>
                <a:latin typeface="Arial" panose="020B0604020202020204" pitchFamily="34" charset="0"/>
                <a:ea typeface="汉仪粗简黑简" panose="00020600040101010101" charset="-122"/>
              </a:rPr>
              <a:t>混合密码：</a:t>
            </a:r>
            <a:r>
              <a:rPr lang="en-US" altLang="zh-CN" dirty="0">
                <a:solidFill>
                  <a:schemeClr val="dk1">
                    <a:lumMod val="85000"/>
                    <a:lumOff val="15000"/>
                  </a:schemeClr>
                </a:solidFill>
                <a:latin typeface="Arial" panose="020B0604020202020204" pitchFamily="34" charset="0"/>
                <a:ea typeface="汉仪粗简黑简" panose="00020600040101010101" charset="-122"/>
              </a:rPr>
              <a:t>Mixed alphabetic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混合字母表密码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lvl="1">
              <a:lnSpc>
                <a:spcPct val="120000"/>
              </a:lnSpc>
            </a:pPr>
            <a:r>
              <a:rPr lang="en-US" altLang="zh-CN" dirty="0">
                <a:solidFill>
                  <a:schemeClr val="dk1">
                    <a:lumMod val="85000"/>
                    <a:lumOff val="15000"/>
                  </a:schemeClr>
                </a:solidFill>
                <a:latin typeface="Arial" panose="020B0604020202020204" pitchFamily="34" charset="0"/>
                <a:ea typeface="汉仪粗简黑简" panose="00020600040101010101" charset="-122"/>
              </a:rPr>
              <a:t>1.2 Polyalphabetic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单字母多表密码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(1) </a:t>
            </a:r>
            <a:r>
              <a:rPr lang="zh-CN" altLang="en-US" dirty="0">
                <a:solidFill>
                  <a:schemeClr val="dk1">
                    <a:lumMod val="85000"/>
                    <a:lumOff val="15000"/>
                  </a:schemeClr>
                </a:solidFill>
                <a:latin typeface="Arial" panose="020B0604020202020204" pitchFamily="34" charset="0"/>
                <a:ea typeface="汉仪粗简黑简" panose="00020600040101010101" charset="-122"/>
              </a:rPr>
              <a:t>周期多表代换：</a:t>
            </a:r>
            <a:r>
              <a:rPr lang="en-US" altLang="zh-CN" dirty="0" err="1">
                <a:solidFill>
                  <a:schemeClr val="dk1">
                    <a:lumMod val="85000"/>
                    <a:lumOff val="15000"/>
                  </a:schemeClr>
                </a:solidFill>
                <a:latin typeface="Arial" panose="020B0604020202020204" pitchFamily="34" charset="0"/>
                <a:ea typeface="汉仪粗简黑简" panose="00020600040101010101" charset="-122"/>
              </a:rPr>
              <a:t>Vigenère</a:t>
            </a:r>
            <a:r>
              <a:rPr lang="en-US" altLang="zh-CN" dirty="0">
                <a:solidFill>
                  <a:schemeClr val="dk1">
                    <a:lumMod val="85000"/>
                    <a:lumOff val="15000"/>
                  </a:schemeClr>
                </a:solidFill>
                <a:latin typeface="Arial" panose="020B0604020202020204" pitchFamily="34" charset="0"/>
                <a:ea typeface="汉仪粗简黑简" panose="00020600040101010101" charset="-122"/>
              </a:rPr>
              <a:t>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维吉尼亚密码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(2) </a:t>
            </a:r>
            <a:r>
              <a:rPr lang="zh-CN" altLang="en-US" dirty="0">
                <a:solidFill>
                  <a:schemeClr val="dk1">
                    <a:lumMod val="85000"/>
                    <a:lumOff val="15000"/>
                  </a:schemeClr>
                </a:solidFill>
                <a:latin typeface="Arial" panose="020B0604020202020204" pitchFamily="34" charset="0"/>
                <a:ea typeface="汉仪粗简黑简" panose="00020600040101010101" charset="-122"/>
              </a:rPr>
              <a:t>周期多表代换：</a:t>
            </a:r>
            <a:r>
              <a:rPr lang="en-US" altLang="zh-CN" dirty="0">
                <a:solidFill>
                  <a:schemeClr val="dk1">
                    <a:lumMod val="85000"/>
                    <a:lumOff val="15000"/>
                  </a:schemeClr>
                </a:solidFill>
                <a:latin typeface="Arial" panose="020B0604020202020204" pitchFamily="34" charset="0"/>
                <a:ea typeface="汉仪粗简黑简" panose="00020600040101010101" charset="-122"/>
              </a:rPr>
              <a:t>Rotor machine</a:t>
            </a:r>
            <a:r>
              <a:rPr lang="zh-CN" altLang="en-US" dirty="0">
                <a:solidFill>
                  <a:schemeClr val="dk1">
                    <a:lumMod val="85000"/>
                    <a:lumOff val="15000"/>
                  </a:schemeClr>
                </a:solidFill>
                <a:latin typeface="Arial" panose="020B0604020202020204" pitchFamily="34" charset="0"/>
                <a:ea typeface="汉仪粗简黑简" panose="00020600040101010101" charset="-122"/>
              </a:rPr>
              <a:t>转轮密码机</a:t>
            </a:r>
            <a:r>
              <a:rPr lang="en-US" altLang="zh-CN" dirty="0">
                <a:solidFill>
                  <a:schemeClr val="dk1">
                    <a:lumMod val="85000"/>
                    <a:lumOff val="15000"/>
                  </a:schemeClr>
                </a:solidFill>
                <a:latin typeface="Arial" panose="020B0604020202020204" pitchFamily="34" charset="0"/>
                <a:ea typeface="汉仪粗简黑简" panose="00020600040101010101" charset="-122"/>
              </a:rPr>
              <a:t>(1870-1943)</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(3) </a:t>
            </a:r>
            <a:r>
              <a:rPr lang="zh-CN" altLang="en-US" dirty="0">
                <a:solidFill>
                  <a:schemeClr val="dk1">
                    <a:lumMod val="85000"/>
                    <a:lumOff val="15000"/>
                  </a:schemeClr>
                </a:solidFill>
                <a:latin typeface="Arial" panose="020B0604020202020204" pitchFamily="34" charset="0"/>
                <a:ea typeface="汉仪粗简黑简" panose="00020600040101010101" charset="-122"/>
              </a:rPr>
              <a:t>无限多表代换：</a:t>
            </a:r>
            <a:r>
              <a:rPr lang="en-US" altLang="zh-CN" dirty="0">
                <a:solidFill>
                  <a:schemeClr val="dk1">
                    <a:lumMod val="85000"/>
                    <a:lumOff val="15000"/>
                  </a:schemeClr>
                </a:solidFill>
                <a:latin typeface="Arial" panose="020B0604020202020204" pitchFamily="34" charset="0"/>
                <a:ea typeface="汉仪粗简黑简" panose="00020600040101010101" charset="-122"/>
              </a:rPr>
              <a:t>One-time pad (OTP)</a:t>
            </a:r>
            <a:r>
              <a:rPr lang="zh-CN" altLang="en-US" dirty="0">
                <a:solidFill>
                  <a:schemeClr val="dk1">
                    <a:lumMod val="85000"/>
                    <a:lumOff val="15000"/>
                  </a:schemeClr>
                </a:solidFill>
                <a:latin typeface="Arial" panose="020B0604020202020204" pitchFamily="34" charset="0"/>
                <a:ea typeface="汉仪粗简黑简" panose="00020600040101010101" charset="-122"/>
              </a:rPr>
              <a:t>一次一密</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lvl="1">
              <a:lnSpc>
                <a:spcPct val="120000"/>
              </a:lnSpc>
            </a:pPr>
            <a:r>
              <a:rPr lang="en-US" altLang="zh-CN" dirty="0">
                <a:solidFill>
                  <a:schemeClr val="dk1">
                    <a:lumMod val="85000"/>
                    <a:lumOff val="15000"/>
                  </a:schemeClr>
                </a:solidFill>
                <a:latin typeface="Arial" panose="020B0604020202020204" pitchFamily="34" charset="0"/>
                <a:ea typeface="汉仪粗简黑简" panose="00020600040101010101" charset="-122"/>
              </a:rPr>
              <a:t>1.3 Multiple letter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多字母密码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(1) 2</a:t>
            </a:r>
            <a:r>
              <a:rPr lang="zh-CN" altLang="en-US" dirty="0">
                <a:solidFill>
                  <a:schemeClr val="dk1">
                    <a:lumMod val="85000"/>
                    <a:lumOff val="15000"/>
                  </a:schemeClr>
                </a:solidFill>
                <a:latin typeface="Arial" panose="020B0604020202020204" pitchFamily="34" charset="0"/>
                <a:ea typeface="汉仪粗简黑简" panose="00020600040101010101" charset="-122"/>
              </a:rPr>
              <a:t>字母代换：</a:t>
            </a:r>
            <a:r>
              <a:rPr lang="en-US" altLang="zh-CN" dirty="0">
                <a:solidFill>
                  <a:schemeClr val="dk1">
                    <a:lumMod val="85000"/>
                    <a:lumOff val="15000"/>
                  </a:schemeClr>
                </a:solidFill>
                <a:latin typeface="Arial" panose="020B0604020202020204" pitchFamily="34" charset="0"/>
                <a:ea typeface="汉仪粗简黑简" panose="00020600040101010101" charset="-122"/>
              </a:rPr>
              <a:t>Playfair cipher</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marL="1088390" lvl="2" indent="0">
              <a:lnSpc>
                <a:spcPct val="120000"/>
              </a:lnSpc>
              <a:buNone/>
            </a:pPr>
            <a:r>
              <a:rPr lang="en-US" altLang="zh-CN" dirty="0">
                <a:solidFill>
                  <a:schemeClr val="dk1">
                    <a:lumMod val="85000"/>
                    <a:lumOff val="15000"/>
                  </a:schemeClr>
                </a:solidFill>
                <a:latin typeface="Arial" panose="020B0604020202020204" pitchFamily="34" charset="0"/>
                <a:ea typeface="汉仪粗简黑简" panose="00020600040101010101" charset="-122"/>
              </a:rPr>
              <a:t>(2) 3</a:t>
            </a:r>
            <a:r>
              <a:rPr lang="zh-CN" altLang="en-US" dirty="0">
                <a:solidFill>
                  <a:schemeClr val="dk1">
                    <a:lumMod val="85000"/>
                    <a:lumOff val="15000"/>
                  </a:schemeClr>
                </a:solidFill>
                <a:latin typeface="Arial" panose="020B0604020202020204" pitchFamily="34" charset="0"/>
                <a:ea typeface="汉仪粗简黑简" panose="00020600040101010101" charset="-122"/>
              </a:rPr>
              <a:t>字母代换：</a:t>
            </a:r>
            <a:r>
              <a:rPr lang="en-US" altLang="zh-CN" dirty="0">
                <a:solidFill>
                  <a:schemeClr val="dk1">
                    <a:lumMod val="85000"/>
                    <a:lumOff val="15000"/>
                  </a:schemeClr>
                </a:solidFill>
                <a:latin typeface="Arial" panose="020B0604020202020204" pitchFamily="34" charset="0"/>
                <a:ea typeface="汉仪粗简黑简" panose="00020600040101010101" charset="-122"/>
              </a:rPr>
              <a:t>Hill cipher</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lvl="1">
              <a:lnSpc>
                <a:spcPct val="120000"/>
              </a:lnSpc>
            </a:pPr>
            <a:r>
              <a:rPr lang="en-US" altLang="zh-CN" dirty="0">
                <a:solidFill>
                  <a:schemeClr val="dk1">
                    <a:lumMod val="85000"/>
                    <a:lumOff val="15000"/>
                  </a:schemeClr>
                </a:solidFill>
                <a:latin typeface="Arial" panose="020B0604020202020204" pitchFamily="34" charset="0"/>
                <a:ea typeface="汉仪粗简黑简" panose="00020600040101010101" charset="-122"/>
              </a:rPr>
              <a:t>1.4 </a:t>
            </a:r>
            <a:r>
              <a:rPr lang="zh-CN" altLang="en-US" dirty="0">
                <a:solidFill>
                  <a:schemeClr val="dk1">
                    <a:lumMod val="85000"/>
                    <a:lumOff val="15000"/>
                  </a:schemeClr>
                </a:solidFill>
                <a:latin typeface="Arial" panose="020B0604020202020204" pitchFamily="34" charset="0"/>
                <a:ea typeface="汉仪粗简黑简" panose="00020600040101010101" charset="-122"/>
              </a:rPr>
              <a:t>代换密码安全性分析</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indent="-342900">
              <a:lnSpc>
                <a:spcPct val="120000"/>
              </a:lnSpc>
              <a:buFont typeface="Arial" panose="020B0604020202020204" pitchFamily="34" charset="0"/>
              <a:buChar char="•"/>
            </a:pPr>
            <a:r>
              <a:rPr lang="en-US" altLang="zh-CN" sz="2000" dirty="0">
                <a:solidFill>
                  <a:schemeClr val="dk1">
                    <a:lumMod val="85000"/>
                    <a:lumOff val="15000"/>
                  </a:schemeClr>
                </a:solidFill>
                <a:latin typeface="Arial" panose="020B0604020202020204" pitchFamily="34" charset="0"/>
                <a:ea typeface="汉仪粗简黑简" panose="00020600040101010101" charset="-122"/>
              </a:rPr>
              <a:t>2. </a:t>
            </a:r>
            <a:r>
              <a:rPr lang="zh-CN" altLang="en-US" sz="2000" dirty="0">
                <a:solidFill>
                  <a:schemeClr val="dk1">
                    <a:lumMod val="85000"/>
                    <a:lumOff val="15000"/>
                  </a:schemeClr>
                </a:solidFill>
                <a:latin typeface="Arial" panose="020B0604020202020204" pitchFamily="34" charset="0"/>
                <a:ea typeface="汉仪粗简黑简" panose="00020600040101010101" charset="-122"/>
              </a:rPr>
              <a:t>置换密码举例</a:t>
            </a:r>
            <a:endParaRPr lang="en-US" altLang="zh-CN" sz="2000" dirty="0">
              <a:solidFill>
                <a:schemeClr val="dk1">
                  <a:lumMod val="85000"/>
                  <a:lumOff val="15000"/>
                </a:schemeClr>
              </a:solidFill>
              <a:latin typeface="Arial" panose="020B0604020202020204" pitchFamily="34" charset="0"/>
              <a:ea typeface="汉仪粗简黑简" panose="00020600040101010101" charset="-122"/>
            </a:endParaRPr>
          </a:p>
          <a:p>
            <a:pPr lvl="1">
              <a:lnSpc>
                <a:spcPct val="120000"/>
              </a:lnSpc>
            </a:pPr>
            <a:r>
              <a:rPr lang="en-US" altLang="zh-CN" dirty="0">
                <a:solidFill>
                  <a:schemeClr val="dk1">
                    <a:lumMod val="85000"/>
                    <a:lumOff val="15000"/>
                  </a:schemeClr>
                </a:solidFill>
                <a:latin typeface="Arial" panose="020B0604020202020204" pitchFamily="34" charset="0"/>
                <a:ea typeface="汉仪粗简黑简" panose="00020600040101010101" charset="-122"/>
              </a:rPr>
              <a:t>2.1 Rail Fence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栅栏密码</a:t>
            </a:r>
            <a:endParaRPr lang="en-US" altLang="zh-CN" dirty="0">
              <a:solidFill>
                <a:schemeClr val="dk1">
                  <a:lumMod val="85000"/>
                  <a:lumOff val="15000"/>
                </a:schemeClr>
              </a:solidFill>
              <a:latin typeface="Arial" panose="020B0604020202020204" pitchFamily="34" charset="0"/>
              <a:ea typeface="汉仪粗简黑简" panose="00020600040101010101" charset="-122"/>
            </a:endParaRPr>
          </a:p>
          <a:p>
            <a:pPr lvl="1">
              <a:lnSpc>
                <a:spcPct val="120000"/>
              </a:lnSpc>
            </a:pPr>
            <a:r>
              <a:rPr lang="en-US" altLang="zh-CN" dirty="0">
                <a:solidFill>
                  <a:schemeClr val="dk1">
                    <a:lumMod val="85000"/>
                    <a:lumOff val="15000"/>
                  </a:schemeClr>
                </a:solidFill>
                <a:latin typeface="Arial" panose="020B0604020202020204" pitchFamily="34" charset="0"/>
                <a:ea typeface="汉仪粗简黑简" panose="00020600040101010101" charset="-122"/>
              </a:rPr>
              <a:t>2.2 Column Transposition Cipher</a:t>
            </a:r>
            <a:r>
              <a:rPr lang="zh-CN" altLang="en-US" dirty="0">
                <a:solidFill>
                  <a:schemeClr val="dk1">
                    <a:lumMod val="85000"/>
                    <a:lumOff val="15000"/>
                  </a:schemeClr>
                </a:solidFill>
                <a:latin typeface="Arial" panose="020B0604020202020204" pitchFamily="34" charset="0"/>
                <a:ea typeface="汉仪粗简黑简" panose="00020600040101010101" charset="-122"/>
              </a:rPr>
              <a:t>列移位密码</a:t>
            </a:r>
            <a:endParaRPr lang="zh-CN" altLang="en-US" dirty="0">
              <a:solidFill>
                <a:schemeClr val="dk1">
                  <a:lumMod val="85000"/>
                  <a:lumOff val="15000"/>
                </a:schemeClr>
              </a:solidFill>
              <a:latin typeface="Arial" panose="020B0604020202020204" pitchFamily="34" charset="0"/>
              <a:ea typeface="汉仪粗简黑简" panose="00020600040101010101"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普通多项式运算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zh-CN" altLang="en-US" sz="2800" dirty="0">
                    <a:latin typeface="Times New Roman" panose="02020603050405020304" pitchFamily="18" charset="0"/>
                  </a:rPr>
                  <a:t>给定两个多项式：</a:t>
                </a:r>
                <a:endParaRPr lang="en-US" altLang="zh-CN" sz="2800" dirty="0">
                  <a:latin typeface="Times New Roman" panose="020206030504050203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0</m:t>
                          </m:r>
                        </m:sub>
                        <m:sup>
                          <m:r>
                            <a:rPr lang="en-US" altLang="zh-CN" sz="2800" b="0" i="1" smtClean="0">
                              <a:latin typeface="Cambria Math" panose="02040503050406030204" pitchFamily="18" charset="0"/>
                            </a:rPr>
                            <m:t>𝑛</m:t>
                          </m:r>
                        </m:sup>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𝑎</m:t>
                              </m:r>
                            </m:e>
                            <m:sub>
                              <m:r>
                                <a:rPr lang="en-US" altLang="zh-CN" sz="2800" i="1" dirty="0">
                                  <a:latin typeface="Cambria Math" panose="02040503050406030204" pitchFamily="18" charset="0"/>
                                </a:rPr>
                                <m:t>𝑖</m:t>
                              </m:r>
                            </m:sub>
                          </m:sSub>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𝑥</m:t>
                              </m:r>
                            </m:e>
                            <m:sup>
                              <m:r>
                                <a:rPr lang="en-US" altLang="zh-CN" sz="2800" i="1" dirty="0">
                                  <a:latin typeface="Cambria Math" panose="02040503050406030204" pitchFamily="18" charset="0"/>
                                </a:rPr>
                                <m:t>𝑖</m:t>
                              </m:r>
                            </m:sup>
                          </m:sSup>
                        </m:e>
                      </m:nary>
                      <m:r>
                        <a:rPr lang="en-US" altLang="zh-CN" sz="2800" i="1">
                          <a:latin typeface="Cambria Math" panose="02040503050406030204" pitchFamily="18" charset="0"/>
                        </a:rPr>
                        <m:t>,</m:t>
                      </m:r>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0</m:t>
                          </m:r>
                        </m:sub>
                        <m:sup>
                          <m:r>
                            <a:rPr lang="en-US" altLang="zh-CN" sz="2800" b="0" i="1" smtClean="0">
                              <a:latin typeface="Cambria Math" panose="02040503050406030204" pitchFamily="18" charset="0"/>
                            </a:rPr>
                            <m:t>𝑚</m:t>
                          </m:r>
                        </m:sup>
                        <m:e>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𝑏</m:t>
                              </m:r>
                            </m:e>
                            <m:sub>
                              <m:r>
                                <a:rPr lang="en-US" altLang="zh-CN" sz="2800" i="1" dirty="0">
                                  <a:latin typeface="Cambria Math" panose="02040503050406030204" pitchFamily="18" charset="0"/>
                                </a:rPr>
                                <m:t>𝑖</m:t>
                              </m:r>
                            </m:sub>
                          </m:sSub>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𝑥</m:t>
                              </m:r>
                            </m:e>
                            <m:sup>
                              <m:r>
                                <a:rPr lang="en-US" altLang="zh-CN" sz="2800" i="1" dirty="0">
                                  <a:latin typeface="Cambria Math" panose="02040503050406030204" pitchFamily="18" charset="0"/>
                                </a:rPr>
                                <m:t>𝑖</m:t>
                              </m:r>
                            </m:sup>
                          </m:sSup>
                          <m:r>
                            <a:rPr lang="en-US" altLang="zh-CN" sz="2800" b="0" i="1" dirty="0" smtClean="0">
                              <a:latin typeface="Cambria Math" panose="02040503050406030204" pitchFamily="18" charset="0"/>
                            </a:rPr>
                            <m:t>, </m:t>
                          </m:r>
                          <m:r>
                            <a:rPr lang="en-US" altLang="zh-CN" sz="2800" b="0" i="1" dirty="0" smtClean="0">
                              <a:latin typeface="Cambria Math" panose="02040503050406030204" pitchFamily="18" charset="0"/>
                            </a:rPr>
                            <m:t>𝑛</m:t>
                          </m:r>
                          <m:r>
                            <a:rPr lang="en-US" altLang="zh-CN" sz="2800" b="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𝑚</m:t>
                          </m:r>
                        </m:e>
                      </m:nary>
                    </m:oMath>
                  </m:oMathPara>
                </a14:m>
                <a:endParaRPr lang="en-US" altLang="zh-CN" sz="2800" dirty="0"/>
              </a:p>
              <a:p>
                <a:pPr marL="0" indent="0">
                  <a:buNone/>
                </a:pPr>
                <a:r>
                  <a:rPr lang="zh-CN" altLang="en-US" sz="2800" dirty="0">
                    <a:latin typeface="Times New Roman" panose="02020603050405020304" pitchFamily="18" charset="0"/>
                  </a:rPr>
                  <a:t>它们之间的加法和减法的运算规则是把相应的系数相加减。</a:t>
                </a:r>
                <a:endParaRPr lang="en-US" altLang="zh-CN" sz="2800" dirty="0">
                  <a:latin typeface="Times New Roman" panose="02020603050405020304" pitchFamily="18" charset="0"/>
                </a:endParaRPr>
              </a:p>
              <a:p>
                <a:r>
                  <a:rPr lang="zh-CN" altLang="en-US" sz="2800" dirty="0">
                    <a:latin typeface="Times New Roman" panose="02020603050405020304" pitchFamily="18" charset="0"/>
                  </a:rPr>
                  <a:t>对于加法：</a:t>
                </a:r>
                <a:endParaRPr lang="en-US" altLang="zh-CN" sz="2800" dirty="0">
                  <a:latin typeface="Times New Roman" panose="020206030504050203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0</m:t>
                          </m:r>
                        </m:sub>
                        <m:sup>
                          <m:r>
                            <a:rPr lang="en-US" altLang="zh-CN" sz="2800" b="0" i="1" smtClean="0">
                              <a:latin typeface="Cambria Math" panose="02040503050406030204" pitchFamily="18" charset="0"/>
                            </a:rPr>
                            <m:t>𝑚</m:t>
                          </m:r>
                        </m:sup>
                        <m:e>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m:t>
                              </m:r>
                              <m:r>
                                <a:rPr lang="en-US" altLang="zh-CN" sz="2800" i="1" dirty="0">
                                  <a:latin typeface="Cambria Math" panose="02040503050406030204" pitchFamily="18" charset="0"/>
                                </a:rPr>
                                <m:t>𝑎</m:t>
                              </m:r>
                            </m:e>
                            <m:sub>
                              <m:r>
                                <a:rPr lang="en-US" altLang="zh-CN" sz="2800" i="1" dirty="0">
                                  <a:latin typeface="Cambria Math" panose="02040503050406030204" pitchFamily="18" charset="0"/>
                                </a:rPr>
                                <m:t>𝑖</m:t>
                              </m:r>
                            </m:sub>
                          </m:sSub>
                          <m:r>
                            <a:rPr lang="en-US" altLang="zh-CN" sz="2800" b="0" i="1" dirty="0" smtClean="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𝑏</m:t>
                              </m:r>
                            </m:e>
                            <m:sub>
                              <m:r>
                                <a:rPr lang="en-US" altLang="zh-CN" sz="2800" i="1" dirty="0">
                                  <a:latin typeface="Cambria Math" panose="02040503050406030204" pitchFamily="18" charset="0"/>
                                </a:rPr>
                                <m:t>𝑖</m:t>
                              </m:r>
                            </m:sub>
                          </m:sSub>
                          <m:r>
                            <a:rPr lang="en-US" altLang="zh-CN" sz="2800" b="0" i="1" dirty="0" smtClean="0">
                              <a:latin typeface="Cambria Math" panose="02040503050406030204" pitchFamily="18" charset="0"/>
                            </a:rPr>
                            <m:t>)</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𝑥</m:t>
                              </m:r>
                            </m:e>
                            <m:sup>
                              <m:r>
                                <a:rPr lang="en-US" altLang="zh-CN" sz="2800" i="1" dirty="0">
                                  <a:latin typeface="Cambria Math" panose="02040503050406030204" pitchFamily="18" charset="0"/>
                                </a:rPr>
                                <m:t>𝑖</m:t>
                              </m:r>
                            </m:sup>
                          </m:sSup>
                          <m:r>
                            <a:rPr lang="en-US" altLang="zh-CN" sz="2800" b="0" i="1" dirty="0"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b="0" i="1" smtClean="0">
                                  <a:latin typeface="Cambria Math" panose="02040503050406030204" pitchFamily="18" charset="0"/>
                                </a:rPr>
                                <m:t>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1</m:t>
                              </m:r>
                            </m:sub>
                            <m:sup>
                              <m:r>
                                <a:rPr lang="en-US" altLang="zh-CN" sz="2800" i="1">
                                  <a:latin typeface="Cambria Math" panose="02040503050406030204" pitchFamily="18" charset="0"/>
                                </a:rPr>
                                <m:t>𝑛</m:t>
                              </m:r>
                            </m:sup>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𝑎</m:t>
                                  </m:r>
                                </m:e>
                                <m:sub>
                                  <m:r>
                                    <a:rPr lang="en-US" altLang="zh-CN" sz="2800" i="1" dirty="0">
                                      <a:latin typeface="Cambria Math" panose="02040503050406030204" pitchFamily="18" charset="0"/>
                                    </a:rPr>
                                    <m:t>𝑖</m:t>
                                  </m:r>
                                </m:sub>
                              </m:sSub>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𝑥</m:t>
                                  </m:r>
                                </m:e>
                                <m:sup>
                                  <m:r>
                                    <a:rPr lang="en-US" altLang="zh-CN" sz="2800" i="1" dirty="0">
                                      <a:latin typeface="Cambria Math" panose="02040503050406030204" pitchFamily="18" charset="0"/>
                                    </a:rPr>
                                    <m:t>𝑖</m:t>
                                  </m:r>
                                </m:sup>
                              </m:sSup>
                            </m:e>
                          </m:nary>
                        </m:e>
                      </m:nary>
                    </m:oMath>
                  </m:oMathPara>
                </a14:m>
                <a:endParaRPr lang="en-US" altLang="zh-CN" sz="2800" dirty="0">
                  <a:latin typeface="Times New Roman" panose="02020603050405020304" pitchFamily="18" charset="0"/>
                </a:endParaRPr>
              </a:p>
              <a:p>
                <a:pPr marL="0" indent="0">
                  <a:buNone/>
                </a:pPr>
                <a:endParaRPr lang="en-US" altLang="zh-CN" sz="2800" dirty="0">
                  <a:latin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4351"/>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普通多项式运算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800" dirty="0"/>
                  <a:t>乘法运算：</a:t>
                </a:r>
                <a:endParaRPr lang="en-US" altLang="zh-CN" sz="2800" dirty="0"/>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𝑔</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0</m:t>
                          </m:r>
                        </m:sub>
                        <m:sup>
                          <m:r>
                            <a:rPr lang="en-US" altLang="zh-CN" sz="2800" i="1">
                              <a:latin typeface="Cambria Math" panose="02040503050406030204" pitchFamily="18" charset="0"/>
                            </a:rPr>
                            <m:t>𝑚</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sup>
                        <m:e>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𝑐</m:t>
                              </m:r>
                            </m:e>
                            <m:sub>
                              <m:r>
                                <a:rPr lang="en-US" altLang="zh-CN" sz="2800" i="1" dirty="0">
                                  <a:latin typeface="Cambria Math" panose="02040503050406030204" pitchFamily="18" charset="0"/>
                                </a:rPr>
                                <m:t>𝑖</m:t>
                              </m:r>
                            </m:sub>
                          </m:sSub>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𝑥</m:t>
                              </m:r>
                            </m:e>
                            <m:sup>
                              <m:r>
                                <a:rPr lang="en-US" altLang="zh-CN" sz="2800" i="1" dirty="0">
                                  <a:latin typeface="Cambria Math" panose="02040503050406030204" pitchFamily="18" charset="0"/>
                                </a:rPr>
                                <m:t>𝑖</m:t>
                              </m:r>
                            </m:sup>
                          </m:sSup>
                        </m:e>
                      </m:nary>
                    </m:oMath>
                  </m:oMathPara>
                </a14:m>
                <a:endParaRPr lang="en-US" altLang="zh-CN" sz="2800" dirty="0">
                  <a:latin typeface="Times New Roman" panose="02020603050405020304" pitchFamily="18" charset="0"/>
                </a:endParaRPr>
              </a:p>
              <a:p>
                <a:pPr marL="0" indent="0">
                  <a:buNone/>
                </a:pPr>
                <a:r>
                  <a:rPr lang="zh-CN" altLang="en-US" sz="2800" dirty="0">
                    <a:latin typeface="Times New Roman" panose="02020603050405020304" pitchFamily="18" charset="0"/>
                  </a:rPr>
                  <a:t>式中，</a:t>
                </a:r>
                <a:r>
                  <a:rPr lang="en-US" altLang="zh-CN" sz="2800" dirty="0"/>
                  <a:t> </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𝑐</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𝑎</m:t>
                        </m:r>
                      </m:e>
                      <m:sub>
                        <m:r>
                          <a:rPr lang="en-US" altLang="zh-CN" sz="2800" b="0" i="1" dirty="0" smtClean="0">
                            <a:latin typeface="Cambria Math" panose="02040503050406030204" pitchFamily="18" charset="0"/>
                          </a:rPr>
                          <m:t>0</m:t>
                        </m:r>
                      </m:sub>
                    </m:sSub>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𝑏</m:t>
                        </m:r>
                      </m:e>
                      <m:sub>
                        <m:r>
                          <a:rPr lang="en-US" altLang="zh-CN" sz="2800" b="0" i="1" dirty="0" smtClean="0">
                            <a:latin typeface="Cambria Math" panose="02040503050406030204" pitchFamily="18" charset="0"/>
                          </a:rPr>
                          <m:t>𝑖</m:t>
                        </m:r>
                      </m:sub>
                    </m:sSub>
                    <m:r>
                      <a:rPr lang="en-US" altLang="zh-CN" sz="2800" b="0" i="1" dirty="0" smtClean="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𝑎</m:t>
                        </m:r>
                      </m:e>
                      <m:sub>
                        <m:r>
                          <a:rPr lang="en-US" altLang="zh-CN" sz="2800" b="0" i="1" dirty="0" smtClean="0">
                            <a:latin typeface="Cambria Math" panose="02040503050406030204" pitchFamily="18" charset="0"/>
                          </a:rPr>
                          <m:t>1</m:t>
                        </m:r>
                      </m:sub>
                    </m:sSub>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𝑏</m:t>
                        </m:r>
                      </m:e>
                      <m:sub>
                        <m:r>
                          <a:rPr lang="en-US" altLang="zh-CN" sz="2800" i="1" dirty="0">
                            <a:latin typeface="Cambria Math" panose="02040503050406030204" pitchFamily="18" charset="0"/>
                          </a:rPr>
                          <m:t>𝑖</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1</m:t>
                        </m:r>
                      </m:sub>
                    </m:sSub>
                    <m:r>
                      <a:rPr lang="en-US" altLang="zh-CN" sz="2800" b="0" i="1" dirty="0" smtClean="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𝑎</m:t>
                        </m:r>
                      </m:e>
                      <m:sub>
                        <m:r>
                          <a:rPr lang="en-US" altLang="zh-CN" sz="2800" b="0" i="1" dirty="0" smtClean="0">
                            <a:latin typeface="Cambria Math" panose="02040503050406030204" pitchFamily="18" charset="0"/>
                          </a:rPr>
                          <m:t>𝑘</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1</m:t>
                        </m:r>
                      </m:sub>
                    </m:sSub>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𝑏</m:t>
                        </m:r>
                      </m:e>
                      <m:sub>
                        <m:r>
                          <a:rPr lang="en-US" altLang="zh-CN" sz="2800" b="0" i="1" dirty="0" smtClean="0">
                            <a:latin typeface="Cambria Math" panose="02040503050406030204" pitchFamily="18" charset="0"/>
                          </a:rPr>
                          <m:t>1</m:t>
                        </m:r>
                      </m:sub>
                    </m:sSub>
                    <m:r>
                      <a:rPr lang="en-US" altLang="zh-CN" sz="2800" b="0" i="1" dirty="0" smtClean="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𝑎</m:t>
                        </m:r>
                      </m:e>
                      <m:sub>
                        <m:r>
                          <a:rPr lang="en-US" altLang="zh-CN" sz="2800" b="0" i="1" dirty="0" smtClean="0">
                            <a:latin typeface="Cambria Math" panose="02040503050406030204" pitchFamily="18" charset="0"/>
                          </a:rPr>
                          <m:t>𝑖</m:t>
                        </m:r>
                      </m:sub>
                    </m:sSub>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𝑏</m:t>
                        </m:r>
                      </m:e>
                      <m:sub>
                        <m:r>
                          <a:rPr lang="en-US" altLang="zh-CN" sz="2800" b="0" i="1" dirty="0" smtClean="0">
                            <a:latin typeface="Cambria Math" panose="02040503050406030204" pitchFamily="18" charset="0"/>
                          </a:rPr>
                          <m:t>0</m:t>
                        </m:r>
                      </m:sub>
                    </m:sSub>
                  </m:oMath>
                </a14:m>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marL="0" indent="0">
                  <a:buNone/>
                </a:pPr>
                <a:r>
                  <a:rPr lang="zh-CN" altLang="en-US" sz="2800" dirty="0">
                    <a:latin typeface="Times New Roman" panose="02020603050405020304" pitchFamily="18" charset="0"/>
                  </a:rPr>
                  <a:t>在最后一个公式中，当</a:t>
                </a:r>
                <a14:m>
                  <m:oMath xmlns:m="http://schemas.openxmlformats.org/officeDocument/2006/math">
                    <m:r>
                      <a:rPr lang="en-US" altLang="zh-CN" sz="2800" i="1" dirty="0">
                        <a:latin typeface="Cambria Math" panose="02040503050406030204" pitchFamily="18" charset="0"/>
                      </a:rPr>
                      <m:t>𝑖</m:t>
                    </m:r>
                    <m:r>
                      <a:rPr lang="en-US" altLang="zh-CN" sz="2800" i="1" dirty="0" smtClean="0">
                        <a:latin typeface="Cambria Math" panose="02040503050406030204" pitchFamily="18" charset="0"/>
                        <a:ea typeface="Cambria Math" panose="02040503050406030204" pitchFamily="18" charset="0"/>
                      </a:rPr>
                      <m:t>&gt;</m:t>
                    </m:r>
                    <m:r>
                      <a:rPr lang="en-US" altLang="zh-CN" sz="2800" b="0" i="1" dirty="0" smtClean="0">
                        <a:latin typeface="Cambria Math" panose="02040503050406030204" pitchFamily="18" charset="0"/>
                        <a:ea typeface="Cambria Math" panose="02040503050406030204" pitchFamily="18" charset="0"/>
                      </a:rPr>
                      <m:t>𝑛</m:t>
                    </m:r>
                    <m:r>
                      <a:rPr lang="zh-CN" altLang="en-US" sz="2800" i="1" dirty="0">
                        <a:latin typeface="Cambria Math" panose="02040503050406030204" pitchFamily="18" charset="0"/>
                        <a:ea typeface="Cambria Math" panose="02040503050406030204" pitchFamily="18" charset="0"/>
                      </a:rPr>
                      <m:t>时</m:t>
                    </m:r>
                    <m:r>
                      <a:rPr lang="zh-CN" altLang="en-US" sz="2800" i="1" dirty="0" smtClean="0">
                        <a:latin typeface="Cambria Math" panose="02040503050406030204" pitchFamily="18" charset="0"/>
                        <a:ea typeface="Cambria Math" panose="02040503050406030204" pitchFamily="18" charset="0"/>
                      </a:rPr>
                      <m:t>令</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𝑎</m:t>
                        </m:r>
                      </m:e>
                      <m:sub>
                        <m:r>
                          <a:rPr lang="en-US" altLang="zh-CN" sz="2800" i="1" dirty="0">
                            <a:latin typeface="Cambria Math" panose="02040503050406030204" pitchFamily="18" charset="0"/>
                          </a:rPr>
                          <m:t>𝑖</m:t>
                        </m:r>
                      </m:sub>
                    </m:sSub>
                    <m:r>
                      <m:rPr>
                        <m:nor/>
                      </m:rPr>
                      <a:rPr lang="en-US" altLang="zh-CN" sz="2800" b="0" i="0" dirty="0" smtClean="0">
                        <a:latin typeface="Cambria Math" panose="02040503050406030204" pitchFamily="18" charset="0"/>
                      </a:rPr>
                      <m:t>=</m:t>
                    </m:r>
                    <m:r>
                      <m:rPr>
                        <m:nor/>
                      </m:rPr>
                      <a:rPr lang="en-US" altLang="zh-CN" sz="2800" b="0" i="0" dirty="0" smtClean="0">
                        <a:latin typeface="Cambria Math" panose="02040503050406030204" pitchFamily="18" charset="0"/>
                      </a:rPr>
                      <m:t>0</m:t>
                    </m:r>
                  </m:oMath>
                </a14:m>
                <a:r>
                  <a:rPr lang="zh-CN" altLang="en-US" sz="2800" dirty="0">
                    <a:latin typeface="Times New Roman" panose="02020603050405020304" pitchFamily="18" charset="0"/>
                  </a:rPr>
                  <a:t>，当</a:t>
                </a:r>
                <a14:m>
                  <m:oMath xmlns:m="http://schemas.openxmlformats.org/officeDocument/2006/math">
                    <m:r>
                      <a:rPr lang="en-US" altLang="zh-CN" sz="2800" i="1" dirty="0">
                        <a:latin typeface="Cambria Math" panose="02040503050406030204" pitchFamily="18" charset="0"/>
                      </a:rPr>
                      <m:t>𝑖</m:t>
                    </m:r>
                    <m:r>
                      <a:rPr lang="en-US" altLang="zh-CN" sz="2800" i="1" dirty="0">
                        <a:latin typeface="Cambria Math" panose="02040503050406030204" pitchFamily="18" charset="0"/>
                        <a:ea typeface="Cambria Math" panose="02040503050406030204" pitchFamily="18" charset="0"/>
                      </a:rPr>
                      <m:t>&gt;</m:t>
                    </m:r>
                    <m:r>
                      <a:rPr lang="en-US" altLang="zh-CN" sz="2800" b="0" i="1" dirty="0" smtClean="0">
                        <a:latin typeface="Cambria Math" panose="02040503050406030204" pitchFamily="18" charset="0"/>
                        <a:ea typeface="Cambria Math" panose="02040503050406030204" pitchFamily="18" charset="0"/>
                      </a:rPr>
                      <m:t>𝑚</m:t>
                    </m:r>
                  </m:oMath>
                </a14:m>
                <a:r>
                  <a:rPr lang="zh-CN" altLang="en-US" sz="2800" dirty="0">
                    <a:latin typeface="Times New Roman" panose="02020603050405020304" pitchFamily="18" charset="0"/>
                  </a:rPr>
                  <a:t>时令</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𝑏</m:t>
                        </m:r>
                      </m:e>
                      <m:sub>
                        <m:r>
                          <a:rPr lang="en-US" altLang="zh-CN" sz="2800" i="1" dirty="0">
                            <a:latin typeface="Cambria Math" panose="02040503050406030204" pitchFamily="18" charset="0"/>
                          </a:rPr>
                          <m:t>𝑖</m:t>
                        </m:r>
                      </m:sub>
                    </m:sSub>
                    <m:r>
                      <m:rPr>
                        <m:nor/>
                      </m:rPr>
                      <a:rPr lang="en-US" altLang="zh-CN" sz="2800" dirty="0">
                        <a:latin typeface="Cambria Math" panose="02040503050406030204" pitchFamily="18" charset="0"/>
                      </a:rPr>
                      <m:t>=</m:t>
                    </m:r>
                    <m:r>
                      <m:rPr>
                        <m:nor/>
                      </m:rPr>
                      <a:rPr lang="en-US" altLang="zh-CN" sz="2800" dirty="0">
                        <a:latin typeface="Cambria Math" panose="02040503050406030204" pitchFamily="18" charset="0"/>
                      </a:rPr>
                      <m:t>0</m:t>
                    </m:r>
                  </m:oMath>
                </a14:m>
                <a:r>
                  <a:rPr lang="zh-CN" altLang="en-US" sz="2800" dirty="0">
                    <a:latin typeface="Times New Roman" panose="02020603050405020304" pitchFamily="18" charset="0"/>
                  </a:rPr>
                  <a:t>。注意结果的次数等于两个多项式的次数之和。</a:t>
                </a:r>
                <a:endParaRPr lang="en-US" altLang="zh-CN" sz="2800" dirty="0">
                  <a:latin typeface="Times New Roman" panose="02020603050405020304" pitchFamily="18" charset="0"/>
                </a:endParaRPr>
              </a:p>
              <a:p>
                <a:pPr marL="0" indent="0">
                  <a:buNone/>
                </a:pPr>
                <a:endParaRPr lang="zh-CN" alt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普通多项式运算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400" dirty="0"/>
                  <a:t>例如，讨论定义在</a:t>
                </a:r>
                <a:r>
                  <a:rPr lang="en-US" altLang="zh-CN" sz="2400" dirty="0"/>
                  <a:t>GF(7)</a:t>
                </a:r>
                <a:r>
                  <a:rPr lang="zh-CN" altLang="en-US" sz="2400" dirty="0"/>
                  <a:t>上的多项式</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5</m:t>
                        </m:r>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6</m:t>
                    </m:r>
                  </m:oMath>
                </a14:m>
                <a:r>
                  <a:rPr lang="en-US" altLang="zh-CN" sz="2400" dirty="0"/>
                  <a:t>, </a:t>
                </a:r>
                <a14:m>
                  <m:oMath xmlns:m="http://schemas.openxmlformats.org/officeDocument/2006/math">
                    <m:r>
                      <a:rPr lang="en-US" altLang="zh-CN" sz="2400" b="0" i="1" smtClean="0">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oMath>
                </a14:m>
                <a:r>
                  <a:rPr lang="en-US" altLang="zh-CN" sz="2400" dirty="0"/>
                  <a:t>,</a:t>
                </a:r>
                <a:r>
                  <a:rPr lang="zh-CN" altLang="en-US" sz="2400" dirty="0"/>
                  <a:t>则</a:t>
                </a:r>
                <a:endParaRPr lang="en-US" altLang="zh-CN" sz="2400" dirty="0"/>
              </a:p>
              <a:p>
                <a:pPr lvl="1"/>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5</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5</m:t>
                    </m:r>
                  </m:oMath>
                </a14:m>
                <a:endParaRPr lang="en-US" altLang="zh-CN" sz="2000" dirty="0"/>
              </a:p>
              <a:p>
                <a:pPr lvl="1"/>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5</m:t>
                        </m:r>
                        <m:r>
                          <a:rPr lang="en-US" altLang="zh-CN" sz="2000" i="1">
                            <a:latin typeface="Cambria Math" panose="02040503050406030204" pitchFamily="18" charset="0"/>
                          </a:rPr>
                          <m:t>𝑥</m:t>
                        </m:r>
                      </m:e>
                      <m:sup>
                        <m:r>
                          <a:rPr lang="en-US" altLang="zh-CN" sz="2000" i="1">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6</m:t>
                    </m:r>
                    <m:r>
                      <a:rPr lang="en-US" altLang="zh-CN" sz="2000" b="0" i="1" smtClean="0">
                        <a:latin typeface="Cambria Math" panose="02040503050406030204" pitchFamily="18" charset="0"/>
                      </a:rPr>
                      <m:t>𝑥</m:t>
                    </m:r>
                  </m:oMath>
                </a14:m>
                <a:endParaRPr lang="en-US" altLang="zh-CN" sz="2000" dirty="0"/>
              </a:p>
              <a:p>
                <a:pPr lvl="1"/>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4</m:t>
                        </m:r>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5</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oMath>
                </a14:m>
                <a:endParaRPr lang="en-US" altLang="zh-CN" sz="2000" dirty="0"/>
              </a:p>
              <a:p>
                <a:r>
                  <a:rPr lang="zh-CN" altLang="en-US" sz="2400" dirty="0"/>
                  <a:t>对于除法</a:t>
                </a:r>
                <a:endParaRPr lang="zh-CN" altLang="en-US" sz="2400" dirty="0"/>
              </a:p>
              <a:p>
                <a:pPr lvl="1"/>
                <a:r>
                  <a:rPr lang="zh-CN" altLang="en-AU" sz="2125" dirty="0">
                    <a:sym typeface="+mn-ea"/>
                  </a:rPr>
                  <a:t>在</a:t>
                </a:r>
                <a:r>
                  <a:rPr lang="en-AU" sz="2125" b="1" i="1" dirty="0">
                    <a:sym typeface="+mn-ea"/>
                  </a:rPr>
                  <a:t>GF</a:t>
                </a:r>
                <a:r>
                  <a:rPr lang="en-AU" sz="2125" dirty="0">
                    <a:sym typeface="+mn-ea"/>
                  </a:rPr>
                  <a:t>(7)</a:t>
                </a:r>
                <a:r>
                  <a:rPr lang="zh-CN" altLang="en-AU" sz="2125" dirty="0">
                    <a:sym typeface="+mn-ea"/>
                  </a:rPr>
                  <a:t>上做</a:t>
                </a:r>
                <a:r>
                  <a:rPr lang="en-AU" sz="2125" dirty="0">
                    <a:sym typeface="+mn-ea"/>
                  </a:rPr>
                  <a:t>: 5/2 = 5 </a:t>
                </a:r>
                <a:r>
                  <a:rPr lang="en-US" altLang="zh-CN" sz="2125" dirty="0">
                    <a:sym typeface="Symbol" panose="05050102010706020507"/>
                  </a:rPr>
                  <a:t> 2</a:t>
                </a:r>
                <a:r>
                  <a:rPr lang="en-US" altLang="zh-CN" sz="2125" baseline="30000" dirty="0">
                    <a:sym typeface="Symbol" panose="05050102010706020507"/>
                  </a:rPr>
                  <a:t>-1</a:t>
                </a:r>
                <a:r>
                  <a:rPr lang="en-US" altLang="zh-CN" sz="2125" dirty="0">
                    <a:sym typeface="Symbol" panose="05050102010706020507"/>
                  </a:rPr>
                  <a:t> = 5  4 mod 7 = 6</a:t>
                </a:r>
                <a:endParaRPr lang="en-US" altLang="zh-CN" sz="2125" dirty="0">
                  <a:sym typeface="Symbol" panose="05050102010706020507"/>
                </a:endParaRPr>
              </a:p>
              <a:p>
                <a:pPr lvl="1"/>
                <a:r>
                  <a:rPr lang="zh-CN" altLang="en-US" sz="2125" dirty="0">
                    <a:sym typeface="Symbol" panose="05050102010706020507"/>
                  </a:rPr>
                  <a:t>在</a:t>
                </a:r>
                <a:r>
                  <a:rPr lang="en-US" sz="2125" b="1" i="1" dirty="0">
                    <a:sym typeface="Symbol" panose="05050102010706020507"/>
                  </a:rPr>
                  <a:t>GF</a:t>
                </a:r>
                <a:r>
                  <a:rPr lang="en-US" sz="2125" dirty="0">
                    <a:sym typeface="Symbol" panose="05050102010706020507"/>
                  </a:rPr>
                  <a:t>(7)</a:t>
                </a:r>
                <a:r>
                  <a:rPr lang="zh-CN" altLang="en-US" sz="2125" dirty="0">
                    <a:sym typeface="Symbol" panose="05050102010706020507"/>
                  </a:rPr>
                  <a:t>上做</a:t>
                </a:r>
                <a:r>
                  <a:rPr lang="en-US" sz="2125" dirty="0">
                    <a:sym typeface="Symbol" panose="05050102010706020507"/>
                  </a:rPr>
                  <a:t>: 4</a:t>
                </a:r>
                <a:r>
                  <a:rPr lang="en-AU" sz="2125" dirty="0">
                    <a:sym typeface="+mn-ea"/>
                  </a:rPr>
                  <a:t>–</a:t>
                </a:r>
                <a:r>
                  <a:rPr lang="en-US" sz="2125" dirty="0">
                    <a:sym typeface="Symbol" panose="05050102010706020507"/>
                  </a:rPr>
                  <a:t>6 = 4 + (</a:t>
                </a:r>
                <a:r>
                  <a:rPr lang="en-AU" sz="2125" dirty="0">
                    <a:sym typeface="+mn-ea"/>
                  </a:rPr>
                  <a:t>– </a:t>
                </a:r>
                <a:r>
                  <a:rPr lang="en-US" sz="2125" dirty="0">
                    <a:sym typeface="Symbol" panose="05050102010706020507"/>
                  </a:rPr>
                  <a:t>6) = 4 + 1 mod 7 = 5</a:t>
                </a:r>
                <a:endParaRPr lang="en-US" sz="2125" dirty="0">
                  <a:sym typeface="Symbol" panose="05050102010706020507"/>
                </a:endParaRPr>
              </a:p>
              <a:p>
                <a:pPr lvl="1"/>
                <a:r>
                  <a:rPr lang="zh-CN" altLang="en-AU" sz="2125" dirty="0">
                    <a:sym typeface="+mn-ea"/>
                  </a:rPr>
                  <a:t>因此</a:t>
                </a:r>
                <a:r>
                  <a:rPr lang="en-AU" sz="2125" i="1" dirty="0">
                    <a:sym typeface="+mn-ea"/>
                  </a:rPr>
                  <a:t>f</a:t>
                </a:r>
                <a:r>
                  <a:rPr lang="en-AU" sz="2125" dirty="0">
                    <a:sym typeface="+mn-ea"/>
                  </a:rPr>
                  <a:t>(</a:t>
                </a:r>
                <a:r>
                  <a:rPr lang="en-AU" sz="2125" i="1" dirty="0">
                    <a:sym typeface="+mn-ea"/>
                  </a:rPr>
                  <a:t>x</a:t>
                </a:r>
                <a:r>
                  <a:rPr lang="en-AU" sz="2125" dirty="0">
                    <a:sym typeface="+mn-ea"/>
                  </a:rPr>
                  <a:t>) </a:t>
                </a:r>
                <a:r>
                  <a:rPr lang="en-US" altLang="zh-CN" sz="2125" dirty="0">
                    <a:sym typeface="Symbol" panose="05050102010706020507"/>
                  </a:rPr>
                  <a:t>/</a:t>
                </a:r>
                <a:r>
                  <a:rPr lang="en-AU" sz="2125" dirty="0">
                    <a:sym typeface="+mn-ea"/>
                  </a:rPr>
                  <a:t> </a:t>
                </a:r>
                <a:r>
                  <a:rPr lang="en-AU" sz="2125" i="1" dirty="0">
                    <a:sym typeface="+mn-ea"/>
                  </a:rPr>
                  <a:t>g</a:t>
                </a:r>
                <a:r>
                  <a:rPr lang="en-AU" sz="2125" dirty="0">
                    <a:sym typeface="+mn-ea"/>
                  </a:rPr>
                  <a:t>(</a:t>
                </a:r>
                <a:r>
                  <a:rPr lang="en-AU" sz="2125" i="1" dirty="0">
                    <a:sym typeface="+mn-ea"/>
                  </a:rPr>
                  <a:t>x</a:t>
                </a:r>
                <a:r>
                  <a:rPr lang="en-AU" sz="2125" dirty="0">
                    <a:sym typeface="+mn-ea"/>
                  </a:rPr>
                  <a:t>) = (</a:t>
                </a:r>
                <a:r>
                  <a:rPr lang="en-US" altLang="zh-CN" sz="2125" dirty="0">
                    <a:sym typeface="+mn-ea"/>
                  </a:rPr>
                  <a:t>5</a:t>
                </a:r>
                <a:r>
                  <a:rPr lang="en-US" altLang="zh-CN" sz="2125" i="1" dirty="0">
                    <a:sym typeface="+mn-ea"/>
                  </a:rPr>
                  <a:t>x</a:t>
                </a:r>
                <a:r>
                  <a:rPr lang="en-US" altLang="zh-CN" sz="2125" baseline="30000" dirty="0">
                    <a:sym typeface="+mn-ea"/>
                  </a:rPr>
                  <a:t>2</a:t>
                </a:r>
                <a:r>
                  <a:rPr lang="en-US" altLang="zh-CN" sz="2125" dirty="0">
                    <a:sym typeface="+mn-ea"/>
                  </a:rPr>
                  <a:t> + 4</a:t>
                </a:r>
                <a:r>
                  <a:rPr lang="en-US" altLang="zh-CN" sz="2125" i="1" dirty="0">
                    <a:sym typeface="+mn-ea"/>
                  </a:rPr>
                  <a:t>x</a:t>
                </a:r>
                <a:r>
                  <a:rPr lang="en-US" altLang="zh-CN" sz="2125" dirty="0">
                    <a:sym typeface="+mn-ea"/>
                  </a:rPr>
                  <a:t> + 6) / (2</a:t>
                </a:r>
                <a:r>
                  <a:rPr lang="en-US" altLang="zh-CN" sz="2125" i="1" dirty="0">
                    <a:sym typeface="+mn-ea"/>
                  </a:rPr>
                  <a:t>x</a:t>
                </a:r>
                <a:r>
                  <a:rPr lang="en-US" altLang="zh-CN" sz="2125" dirty="0">
                    <a:sym typeface="+mn-ea"/>
                  </a:rPr>
                  <a:t> + 1) =</a:t>
                </a:r>
                <a:r>
                  <a:rPr lang="en-US" altLang="zh-CN" sz="2125" dirty="0">
                    <a:sym typeface="Symbol" panose="05050102010706020507"/>
                  </a:rPr>
                  <a:t> 6</a:t>
                </a:r>
                <a:r>
                  <a:rPr lang="en-US" altLang="zh-CN" sz="2125" i="1" dirty="0">
                    <a:sym typeface="Symbol" panose="05050102010706020507"/>
                  </a:rPr>
                  <a:t>x</a:t>
                </a:r>
                <a:r>
                  <a:rPr lang="en-US" altLang="zh-CN" sz="2125" dirty="0">
                    <a:sym typeface="Symbol" panose="05050102010706020507"/>
                  </a:rPr>
                  <a:t> + 6</a:t>
                </a:r>
                <a:endParaRPr lang="zh-CN" altLang="en-US" sz="2125" dirty="0"/>
              </a:p>
              <a:p>
                <a:pPr lvl="1"/>
                <a:endParaRPr lang="zh-CN" altLang="en-US" sz="213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456"/>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普通多项式运算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400" dirty="0"/>
                  <a:t>例如，令</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oMath>
                </a14:m>
                <a:r>
                  <a:rPr lang="en-US" altLang="zh-CN" sz="2400" dirty="0"/>
                  <a:t>, </a:t>
                </a:r>
                <a14:m>
                  <m:oMath xmlns:m="http://schemas.openxmlformats.org/officeDocument/2006/math">
                    <m:r>
                      <a:rPr lang="en-US" altLang="zh-CN" sz="2400" b="0" i="1" smtClean="0">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oMath>
                </a14:m>
                <a:r>
                  <a:rPr lang="en-US" altLang="zh-CN" sz="2400" dirty="0"/>
                  <a:t>,</a:t>
                </a:r>
                <a:r>
                  <a:rPr lang="zh-CN" altLang="en-US" sz="2400" dirty="0"/>
                  <a:t>则</a:t>
                </a:r>
                <a:endParaRPr lang="en-US" altLang="zh-CN" sz="2400" dirty="0"/>
              </a:p>
              <a:p>
                <a:pPr lvl="1"/>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3</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oMath>
                </a14:m>
                <a:endParaRPr lang="en-US" altLang="zh-CN" sz="2000" dirty="0"/>
              </a:p>
              <a:p>
                <a:pPr lvl="1"/>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3</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oMath>
                </a14:m>
                <a:endParaRPr lang="en-US" altLang="zh-CN" sz="2000" dirty="0"/>
              </a:p>
              <a:p>
                <a:pPr lvl="1"/>
                <a14:m>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𝑔</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5</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oMath>
                </a14:m>
                <a:endParaRPr lang="en-US" altLang="zh-CN" sz="2000" dirty="0"/>
              </a:p>
              <a:p>
                <a:r>
                  <a:rPr lang="zh-CN" altLang="en-US" sz="2400" dirty="0"/>
                  <a:t>对于除法，？</a:t>
                </a:r>
                <a:endParaRPr lang="zh-CN" altLang="en-US"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系数在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1" i="1" smtClean="0">
                            <a:latin typeface="Cambria Math" panose="02040503050406030204" pitchFamily="18" charset="0"/>
                          </a:rPr>
                          <m:t>𝒑</m:t>
                        </m:r>
                      </m:sub>
                    </m:sSub>
                  </m:oMath>
                </a14:m>
                <a:r>
                  <a:rPr lang="zh-CN" altLang="en-US" dirty="0"/>
                  <a:t>中的多项式运算</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altLang="zh-CN" sz="2000" b="1" i="1" dirty="0">
                    <a:sym typeface="+mn-ea"/>
                  </a:rPr>
                  <a:t>GF</a:t>
                </a:r>
                <a:r>
                  <a:rPr lang="en-US" altLang="zh-CN" sz="2000" dirty="0">
                    <a:sym typeface="+mn-ea"/>
                  </a:rPr>
                  <a:t>(2)</a:t>
                </a:r>
                <a:r>
                  <a:rPr lang="zh-CN" altLang="en-US" sz="2000" dirty="0">
                    <a:sym typeface="+mn-ea"/>
                  </a:rPr>
                  <a:t>上有多少个多项式？</a:t>
                </a:r>
                <a:endParaRPr lang="en-US" altLang="zh-CN" sz="2000" dirty="0"/>
              </a:p>
              <a:p>
                <a:pPr lvl="1"/>
                <a:r>
                  <a:rPr lang="en-US" altLang="zh-CN" sz="2000" i="1" dirty="0">
                    <a:sym typeface="+mn-ea"/>
                  </a:rPr>
                  <a:t>x</a:t>
                </a:r>
                <a:r>
                  <a:rPr lang="en-US" altLang="zh-CN" sz="2000" dirty="0">
                    <a:sym typeface="+mn-ea"/>
                  </a:rPr>
                  <a:t> + 1</a:t>
                </a:r>
                <a:endParaRPr lang="en-US" altLang="zh-CN" sz="2000" dirty="0"/>
              </a:p>
              <a:p>
                <a:pPr lvl="1"/>
                <a:r>
                  <a:rPr lang="en-US" altLang="zh-CN" sz="2000" i="1" dirty="0">
                    <a:sym typeface="+mn-ea"/>
                  </a:rPr>
                  <a:t>x</a:t>
                </a:r>
                <a:r>
                  <a:rPr lang="en-US" altLang="zh-CN" sz="2000" baseline="30000" dirty="0">
                    <a:sym typeface="+mn-ea"/>
                  </a:rPr>
                  <a:t>2</a:t>
                </a:r>
                <a:r>
                  <a:rPr lang="en-US" altLang="zh-CN" sz="2000" dirty="0">
                    <a:sym typeface="+mn-ea"/>
                  </a:rPr>
                  <a:t> + </a:t>
                </a:r>
                <a:r>
                  <a:rPr lang="en-US" altLang="zh-CN" sz="2000" i="1" dirty="0">
                    <a:sym typeface="+mn-ea"/>
                  </a:rPr>
                  <a:t>x</a:t>
                </a:r>
                <a:r>
                  <a:rPr lang="en-US" altLang="zh-CN" sz="2000" dirty="0">
                    <a:sym typeface="+mn-ea"/>
                  </a:rPr>
                  <a:t> + 1</a:t>
                </a:r>
                <a:endParaRPr lang="en-US" altLang="zh-CN" sz="2000" dirty="0"/>
              </a:p>
              <a:p>
                <a:pPr lvl="1"/>
                <a:r>
                  <a:rPr lang="en-US" altLang="zh-CN" sz="2000" i="1" dirty="0">
                    <a:sym typeface="+mn-ea"/>
                  </a:rPr>
                  <a:t>x</a:t>
                </a:r>
                <a:r>
                  <a:rPr lang="en-US" altLang="zh-CN" sz="2000" baseline="30000" dirty="0">
                    <a:sym typeface="+mn-ea"/>
                  </a:rPr>
                  <a:t>2</a:t>
                </a:r>
                <a:r>
                  <a:rPr lang="en-US" altLang="zh-CN" sz="2000" dirty="0">
                    <a:sym typeface="+mn-ea"/>
                  </a:rPr>
                  <a:t> + 1</a:t>
                </a:r>
                <a:endParaRPr lang="en-US" altLang="zh-CN" sz="2000" dirty="0"/>
              </a:p>
              <a:p>
                <a:pPr lvl="1"/>
                <a:r>
                  <a:rPr lang="en-US" altLang="zh-CN" sz="2000" i="1" dirty="0">
                    <a:sym typeface="+mn-ea"/>
                  </a:rPr>
                  <a:t>x</a:t>
                </a:r>
                <a:r>
                  <a:rPr lang="en-US" altLang="zh-CN" sz="2000" baseline="30000" dirty="0">
                    <a:sym typeface="+mn-ea"/>
                  </a:rPr>
                  <a:t>3</a:t>
                </a:r>
                <a:r>
                  <a:rPr lang="en-US" altLang="zh-CN" sz="2000" dirty="0">
                    <a:sym typeface="+mn-ea"/>
                  </a:rPr>
                  <a:t> + 1</a:t>
                </a:r>
                <a:endParaRPr lang="en-US" altLang="zh-CN" sz="2000" dirty="0"/>
              </a:p>
              <a:p>
                <a:pPr lvl="1"/>
                <a:r>
                  <a:rPr lang="en-US" altLang="zh-CN" sz="2000" dirty="0">
                    <a:sym typeface="+mn-ea"/>
                  </a:rPr>
                  <a:t>1</a:t>
                </a:r>
                <a:endParaRPr lang="en-US" altLang="zh-CN" sz="2000" dirty="0"/>
              </a:p>
              <a:p>
                <a:pPr lvl="1"/>
                <a:r>
                  <a:rPr lang="en-US" altLang="zh-CN" sz="2000" i="1" dirty="0">
                    <a:sym typeface="+mn-ea"/>
                  </a:rPr>
                  <a:t>x</a:t>
                </a:r>
                <a:r>
                  <a:rPr lang="en-US" altLang="zh-CN" sz="2000" baseline="30000" dirty="0">
                    <a:sym typeface="+mn-ea"/>
                  </a:rPr>
                  <a:t>1000</a:t>
                </a:r>
                <a:endParaRPr lang="en-US" altLang="zh-CN" sz="2000" baseline="30000" dirty="0"/>
              </a:p>
              <a:p>
                <a:r>
                  <a:rPr lang="zh-CN" altLang="en-US" sz="2000" dirty="0"/>
                  <a:t>考虑系数为域</a:t>
                </a:r>
                <a14:m>
                  <m:oMath xmlns:m="http://schemas.openxmlformats.org/officeDocument/2006/math">
                    <m:r>
                      <a:rPr lang="en-US" altLang="zh-CN" sz="2000" b="0" i="1" smtClean="0">
                        <a:latin typeface="Cambria Math" panose="02040503050406030204" pitchFamily="18" charset="0"/>
                      </a:rPr>
                      <m:t>𝐹</m:t>
                    </m:r>
                    <m:r>
                      <a:rPr lang="zh-CN" altLang="en-US" sz="2000" i="1">
                        <a:latin typeface="Cambria Math" panose="02040503050406030204" pitchFamily="18" charset="0"/>
                      </a:rPr>
                      <m:t>中</m:t>
                    </m:r>
                  </m:oMath>
                </a14:m>
                <a:r>
                  <a:rPr lang="zh-CN" altLang="en-US" sz="2000" dirty="0"/>
                  <a:t>元素的多项式，称之为域</a:t>
                </a:r>
                <a14:m>
                  <m:oMath xmlns:m="http://schemas.openxmlformats.org/officeDocument/2006/math">
                    <m:r>
                      <a:rPr lang="en-US" altLang="zh-CN" sz="2000" i="1">
                        <a:latin typeface="Cambria Math" panose="02040503050406030204" pitchFamily="18" charset="0"/>
                      </a:rPr>
                      <m:t>𝐹</m:t>
                    </m:r>
                  </m:oMath>
                </a14:m>
                <a:r>
                  <a:rPr lang="zh-CN" altLang="en-US" sz="2000" dirty="0"/>
                  <a:t>上的多项式。</a:t>
                </a:r>
                <a:endParaRPr lang="en-US" altLang="zh-CN" sz="2000" dirty="0"/>
              </a:p>
              <a:p>
                <a:r>
                  <a:rPr lang="zh-CN" altLang="en-US" sz="2000" dirty="0"/>
                  <a:t>如果域</a:t>
                </a:r>
                <a14:m>
                  <m:oMath xmlns:m="http://schemas.openxmlformats.org/officeDocument/2006/math">
                    <m:r>
                      <a:rPr lang="en-US" altLang="zh-CN" sz="2000" i="1">
                        <a:latin typeface="Cambria Math" panose="02040503050406030204" pitchFamily="18" charset="0"/>
                      </a:rPr>
                      <m:t>𝐹</m:t>
                    </m:r>
                  </m:oMath>
                </a14:m>
                <a:r>
                  <a:rPr lang="zh-CN" altLang="en-US" sz="2000" dirty="0"/>
                  <a:t>上每个不同的多项式看成集合中的元素，则这个集合是一个环，称为多项式环（</a:t>
                </a:r>
                <a:r>
                  <a:rPr lang="en-US" altLang="zh-CN" sz="2000" dirty="0"/>
                  <a:t>Polynomial Ring</a:t>
                </a:r>
                <a:r>
                  <a:rPr lang="zh-CN" altLang="en-US" sz="2000" dirty="0"/>
                  <a:t>）</a:t>
                </a:r>
                <a:endParaRPr lang="zh-CN" altLang="en-US" sz="20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系数在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1" i="1" smtClean="0">
                            <a:latin typeface="Cambria Math" panose="02040503050406030204" pitchFamily="18" charset="0"/>
                          </a:rPr>
                          <m:t>𝒑</m:t>
                        </m:r>
                      </m:sub>
                    </m:sSub>
                  </m:oMath>
                </a14:m>
                <a:r>
                  <a:rPr lang="zh-CN" altLang="en-US" dirty="0"/>
                  <a:t>中的多项式运算</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400" dirty="0"/>
                  <a:t>有限域中多项式的除法：给定</a:t>
                </a:r>
                <a14:m>
                  <m:oMath xmlns:m="http://schemas.openxmlformats.org/officeDocument/2006/math">
                    <m:r>
                      <a:rPr lang="en-US" altLang="zh-CN" sz="2400" i="1" dirty="0" smtClean="0">
                        <a:latin typeface="Cambria Math" panose="02040503050406030204" pitchFamily="18" charset="0"/>
                      </a:rPr>
                      <m:t>𝑛</m:t>
                    </m:r>
                  </m:oMath>
                </a14:m>
                <a:r>
                  <a:rPr lang="zh-CN" altLang="en-US" sz="2400" dirty="0"/>
                  <a:t>次多项式</a:t>
                </a:r>
                <a14:m>
                  <m:oMath xmlns:m="http://schemas.openxmlformats.org/officeDocument/2006/math">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t>和</a:t>
                </a:r>
                <a14:m>
                  <m:oMath xmlns:m="http://schemas.openxmlformats.org/officeDocument/2006/math">
                    <m:r>
                      <a:rPr lang="en-US" altLang="zh-CN" sz="2400" i="1" dirty="0" smtClean="0">
                        <a:latin typeface="Cambria Math" panose="02040503050406030204" pitchFamily="18" charset="0"/>
                      </a:rPr>
                      <m:t>𝑚</m:t>
                    </m:r>
                  </m:oMath>
                </a14:m>
                <a:r>
                  <a:rPr lang="zh-CN" altLang="en-US" sz="2400" dirty="0"/>
                  <a:t>次多项式</a:t>
                </a:r>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t>，</a:t>
                </a:r>
                <a14:m>
                  <m:oMath xmlns:m="http://schemas.openxmlformats.org/officeDocument/2006/math">
                    <m:r>
                      <a:rPr lang="en-US" altLang="zh-CN" sz="2400" b="0" i="1" dirty="0" smtClean="0">
                        <a:latin typeface="Cambria Math" panose="02040503050406030204" pitchFamily="18" charset="0"/>
                      </a:rPr>
                      <m:t>𝑚</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𝑛</m:t>
                    </m:r>
                  </m:oMath>
                </a14:m>
                <a:r>
                  <a:rPr lang="zh-CN" altLang="en-US" sz="2400" dirty="0"/>
                  <a:t>。</a:t>
                </a:r>
                <a:endParaRPr lang="en-US" altLang="zh-CN" sz="2400" dirty="0"/>
              </a:p>
              <a:p>
                <a:pPr lvl="1"/>
                <a:r>
                  <a:rPr lang="zh-CN" altLang="en-US" sz="2000" dirty="0"/>
                  <a:t>如果用</a:t>
                </a:r>
                <a14:m>
                  <m:oMath xmlns:m="http://schemas.openxmlformats.org/officeDocument/2006/math">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oMath>
                </a14:m>
                <a:r>
                  <a:rPr lang="zh-CN" altLang="en-US" sz="2000" dirty="0"/>
                  <a:t>除</a:t>
                </a:r>
                <a14:m>
                  <m:oMath xmlns:m="http://schemas.openxmlformats.org/officeDocument/2006/math">
                    <m:r>
                      <a:rPr lang="en-US" altLang="zh-CN" sz="2000" b="0" i="1" dirty="0" smtClean="0">
                        <a:latin typeface="Cambria Math" panose="02040503050406030204" pitchFamily="18" charset="0"/>
                      </a:rPr>
                      <m:t>𝑓</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oMath>
                </a14:m>
                <a:r>
                  <a:rPr lang="zh-CN" altLang="en-US" sz="2000" dirty="0"/>
                  <a:t>，可得到一个商</a:t>
                </a:r>
                <a14:m>
                  <m:oMath xmlns:m="http://schemas.openxmlformats.org/officeDocument/2006/math">
                    <m:r>
                      <a:rPr lang="en-US" altLang="zh-CN" sz="2000" b="0" i="1" dirty="0" smtClean="0">
                        <a:latin typeface="Cambria Math" panose="02040503050406030204" pitchFamily="18" charset="0"/>
                      </a:rPr>
                      <m:t>𝑞</m:t>
                    </m:r>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𝑥</m:t>
                    </m:r>
                    <m:r>
                      <a:rPr lang="en-US" altLang="zh-CN" sz="2000" i="1" dirty="0">
                        <a:latin typeface="Cambria Math" panose="02040503050406030204" pitchFamily="18" charset="0"/>
                      </a:rPr>
                      <m:t>)</m:t>
                    </m:r>
                  </m:oMath>
                </a14:m>
                <a:r>
                  <a:rPr lang="zh-CN" altLang="en-US" sz="2000" dirty="0"/>
                  <a:t>和余数</a:t>
                </a:r>
                <a14:m>
                  <m:oMath xmlns:m="http://schemas.openxmlformats.org/officeDocument/2006/math">
                    <m:r>
                      <a:rPr lang="en-US" altLang="zh-CN" sz="2000" b="0" i="1" dirty="0" smtClean="0">
                        <a:latin typeface="Cambria Math" panose="02040503050406030204" pitchFamily="18" charset="0"/>
                      </a:rPr>
                      <m:t>𝑟</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r>
                      <a:rPr lang="en-US" altLang="zh-CN" sz="2000" i="1" dirty="0">
                        <a:latin typeface="Cambria Math" panose="02040503050406030204" pitchFamily="18" charset="0"/>
                      </a:rPr>
                      <m:t>)</m:t>
                    </m:r>
                  </m:oMath>
                </a14:m>
                <a:r>
                  <a:rPr lang="zh-CN" altLang="en-US" sz="2000" dirty="0"/>
                  <a:t>，满足</a:t>
                </a:r>
                <a:r>
                  <a:rPr lang="en-US" altLang="zh-CN" sz="2000" dirty="0"/>
                  <a:t>:</a:t>
                </a: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𝑟</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endParaRPr lang="en-US" altLang="zh-CN" sz="2000" dirty="0">
                  <a:latin typeface="Times New Roman" panose="02020603050405020304" pitchFamily="18" charset="0"/>
                </a:endParaRPr>
              </a:p>
              <a:p>
                <a:pPr lvl="1"/>
                <a14:m>
                  <m:oMath xmlns:m="http://schemas.openxmlformats.org/officeDocument/2006/math">
                    <m:r>
                      <a:rPr lang="en-US" altLang="zh-CN" sz="2000" b="0" i="1" dirty="0" smtClean="0">
                        <a:latin typeface="Cambria Math" panose="02040503050406030204" pitchFamily="18" charset="0"/>
                      </a:rPr>
                      <m:t>𝑟</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r>
                      <a:rPr lang="en-US" altLang="zh-CN" sz="2000" i="1" dirty="0">
                        <a:latin typeface="Cambria Math" panose="02040503050406030204" pitchFamily="18" charset="0"/>
                      </a:rPr>
                      <m:t>)</m:t>
                    </m:r>
                  </m:oMath>
                </a14:m>
                <a:r>
                  <a:rPr lang="zh-CN" altLang="en-US" sz="2000" dirty="0"/>
                  <a:t>可写为</a:t>
                </a:r>
                <a14:m>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0" i="0" smtClean="0">
                        <a:latin typeface="Cambria Math" panose="02040503050406030204" pitchFamily="18" charset="0"/>
                      </a:rPr>
                      <m:t> </m:t>
                    </m:r>
                    <m:r>
                      <m:rPr>
                        <m:sty m:val="p"/>
                      </m:rPr>
                      <a:rPr lang="en-US" altLang="zh-CN" sz="2000" b="0" i="0" smtClean="0">
                        <a:latin typeface="Cambria Math" panose="02040503050406030204" pitchFamily="18" charset="0"/>
                      </a:rPr>
                      <m:t>mod</m:t>
                    </m:r>
                    <m:r>
                      <a:rPr lang="en-US" altLang="zh-CN" sz="2000" b="0" i="1" smtClean="0">
                        <a:latin typeface="Cambria Math" panose="02040503050406030204" pitchFamily="18" charset="0"/>
                      </a:rPr>
                      <m:t> </m:t>
                    </m:r>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endParaRPr lang="en-US" altLang="zh-CN" sz="2000" dirty="0"/>
              </a:p>
              <a:p>
                <a:pPr lvl="1"/>
                <a:r>
                  <a:rPr lang="zh-CN" altLang="en-US" sz="2000" dirty="0"/>
                  <a:t>若</a:t>
                </a:r>
                <a14:m>
                  <m:oMath xmlns:m="http://schemas.openxmlformats.org/officeDocument/2006/math">
                    <m:r>
                      <a:rPr lang="en-US" altLang="zh-CN" sz="2000" b="0" i="1" smtClean="0">
                        <a:latin typeface="Cambria Math" panose="02040503050406030204" pitchFamily="18" charset="0"/>
                      </a:rPr>
                      <m:t>𝑟</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0</m:t>
                    </m:r>
                  </m:oMath>
                </a14:m>
                <a:r>
                  <a:rPr lang="zh-CN" altLang="en-US" sz="2000" dirty="0"/>
                  <a:t>，则说</a:t>
                </a:r>
                <a14:m>
                  <m:oMath xmlns:m="http://schemas.openxmlformats.org/officeDocument/2006/math">
                    <m:r>
                      <a:rPr lang="en-US" altLang="zh-CN" sz="2000" i="1">
                        <a:latin typeface="Cambria Math" panose="02040503050406030204" pitchFamily="18" charset="0"/>
                      </a:rPr>
                      <m:t>𝑔</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oMath>
                </a14:m>
                <a:r>
                  <a:rPr lang="zh-CN" altLang="en-US" sz="2000" dirty="0"/>
                  <a:t>整除</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oMath>
                </a14:m>
                <a:r>
                  <a:rPr lang="zh-CN" altLang="en-US" sz="2000" dirty="0"/>
                  <a:t>，写为</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zh-CN" altLang="en-US" sz="2000" dirty="0"/>
                  <a:t>。此时，说</a:t>
                </a:r>
                <a14:m>
                  <m:oMath xmlns:m="http://schemas.openxmlformats.org/officeDocument/2006/math">
                    <m:r>
                      <a:rPr lang="en-US" altLang="zh-CN" sz="2000" i="1" dirty="0" smtClean="0">
                        <a:latin typeface="Cambria Math" panose="02040503050406030204" pitchFamily="18" charset="0"/>
                      </a:rPr>
                      <m:t>𝑔</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oMath>
                </a14:m>
                <a:r>
                  <a:rPr lang="zh-CN" altLang="en-US" sz="2000" dirty="0"/>
                  <a:t>是</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oMath>
                </a14:m>
                <a:r>
                  <a:rPr lang="zh-CN" altLang="en-US" sz="2000" dirty="0"/>
                  <a:t>的一个因式。</a:t>
                </a:r>
                <a:endParaRPr lang="en-US" altLang="zh-CN" sz="2000" dirty="0"/>
              </a:p>
              <a:p>
                <a:pPr lvl="1"/>
                <a:endParaRPr lang="en-US" altLang="zh-CN" sz="20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系数在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1" i="1" smtClean="0">
                            <a:latin typeface="Cambria Math" panose="02040503050406030204" pitchFamily="18" charset="0"/>
                          </a:rPr>
                          <m:t>𝒑</m:t>
                        </m:r>
                      </m:sub>
                    </m:sSub>
                  </m:oMath>
                </a14:m>
                <a:r>
                  <a:rPr lang="zh-CN" altLang="en-US" dirty="0"/>
                  <a:t>中的多项式运算</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400" dirty="0"/>
                  <a:t>除法示例：令</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oMath>
                </a14:m>
                <a:r>
                  <a:rPr lang="en-US" altLang="zh-CN" sz="2400" dirty="0"/>
                  <a:t>, </a:t>
                </a:r>
                <a14:m>
                  <m:oMath xmlns:m="http://schemas.openxmlformats.org/officeDocument/2006/math">
                    <m:r>
                      <a:rPr lang="en-US" altLang="zh-CN" sz="2400" b="0" i="1" smtClean="0">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oMath>
                </a14:m>
                <a:r>
                  <a:rPr lang="zh-CN" altLang="en-US" sz="2400" dirty="0"/>
                  <a:t>，则</a:t>
                </a:r>
                <a14:m>
                  <m:oMath xmlns:m="http://schemas.openxmlformats.org/officeDocument/2006/math">
                    <m:r>
                      <a:rPr lang="en-US" altLang="zh-CN" sz="2400" b="0" i="1" smtClean="0">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oMath>
                </a14:m>
                <a:r>
                  <a:rPr lang="en-US" altLang="zh-CN" sz="2400" dirty="0"/>
                  <a:t>,</a:t>
                </a:r>
                <a14:m>
                  <m:oMath xmlns:m="http://schemas.openxmlformats.org/officeDocument/2006/math">
                    <m:r>
                      <a:rPr lang="en-US" altLang="zh-CN" sz="2400" b="0" i="1" smtClean="0">
                        <a:latin typeface="Cambria Math" panose="02040503050406030204" pitchFamily="18" charset="0"/>
                      </a:rPr>
                      <m:t>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𝑥</m:t>
                    </m:r>
                  </m:oMath>
                </a14:m>
                <a:r>
                  <a:rPr lang="zh-CN" altLang="en-US" sz="2400" dirty="0"/>
                  <a:t>。</a:t>
                </a:r>
                <a:endParaRPr lang="en-US" altLang="zh-CN" sz="2400" dirty="0"/>
              </a:p>
              <a:p>
                <a:endParaRPr lang="en-US" altLang="zh-CN" sz="2400" dirty="0"/>
              </a:p>
              <a:p>
                <a:pPr lvl="1"/>
                <a:endParaRPr lang="en-US" altLang="zh-CN"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pic>
        <p:nvPicPr>
          <p:cNvPr id="5" name="Picture 4" descr="Table&#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046" y="2920047"/>
            <a:ext cx="4572235" cy="335932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系数在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1" i="1" smtClean="0">
                            <a:latin typeface="Cambria Math" panose="02040503050406030204" pitchFamily="18" charset="0"/>
                          </a:rPr>
                          <m:t>𝒑</m:t>
                        </m:r>
                      </m:sub>
                    </m:sSub>
                  </m:oMath>
                </a14:m>
                <a:r>
                  <a:rPr lang="zh-CN" altLang="en-US" dirty="0"/>
                  <a:t>中的多项式运算</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altLang="zh-CN" sz="2400" b="0" i="1" smtClean="0">
                        <a:latin typeface="Cambria Math" panose="02040503050406030204" pitchFamily="18" charset="0"/>
                      </a:rPr>
                      <m:t>𝐺𝐹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m:t>
                    </m:r>
                  </m:oMath>
                </a14:m>
                <a:r>
                  <a:rPr lang="zh-CN" altLang="en-US" sz="2400" dirty="0"/>
                  <a:t>上的多项式运算：</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7</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5</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4</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oMath>
                </a14:m>
                <a:r>
                  <a:rPr lang="en-US" altLang="zh-CN" sz="2400" dirty="0"/>
                  <a:t>, </a:t>
                </a:r>
                <a14:m>
                  <m:oMath xmlns:m="http://schemas.openxmlformats.org/officeDocument/2006/math">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ea typeface="MS Mincho" panose="02020609040205080304" charset="-128"/>
                        <a:cs typeface="Cambria Math" panose="02040503050406030204" pitchFamily="18" charset="0"/>
                      </a:rPr>
                      <m:t>1</m:t>
                    </m:r>
                  </m:oMath>
                </a14:m>
                <a:endParaRPr lang="en-US" altLang="zh-CN" sz="2400" i="1" dirty="0">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pic>
        <p:nvPicPr>
          <p:cNvPr id="7" name="Picture 6" descr="Text, letter&#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40" y="2597423"/>
            <a:ext cx="5672226" cy="18317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634" y="2597423"/>
            <a:ext cx="5480001" cy="1831702"/>
          </a:xfrm>
          <a:prstGeom prst="rect">
            <a:avLst/>
          </a:prstGeom>
        </p:spPr>
      </p:pic>
      <p:sp>
        <p:nvSpPr>
          <p:cNvPr id="12" name="TextBox 11"/>
          <p:cNvSpPr txBox="1"/>
          <p:nvPr/>
        </p:nvSpPr>
        <p:spPr>
          <a:xfrm>
            <a:off x="2855881" y="4429125"/>
            <a:ext cx="800219" cy="461665"/>
          </a:xfrm>
          <a:prstGeom prst="rect">
            <a:avLst/>
          </a:prstGeom>
          <a:noFill/>
        </p:spPr>
        <p:txBody>
          <a:bodyPr wrap="none" rtlCol="0">
            <a:spAutoFit/>
          </a:bodyPr>
          <a:lstStyle/>
          <a:p>
            <a:r>
              <a:rPr lang="zh-CN" altLang="en-US" sz="2400" dirty="0"/>
              <a:t>加法</a:t>
            </a:r>
            <a:endParaRPr lang="zh-CN" altLang="en-US" sz="2400" dirty="0"/>
          </a:p>
        </p:txBody>
      </p:sp>
      <p:sp>
        <p:nvSpPr>
          <p:cNvPr id="13" name="TextBox 12"/>
          <p:cNvSpPr txBox="1"/>
          <p:nvPr/>
        </p:nvSpPr>
        <p:spPr>
          <a:xfrm>
            <a:off x="8959524" y="4394520"/>
            <a:ext cx="800219" cy="461665"/>
          </a:xfrm>
          <a:prstGeom prst="rect">
            <a:avLst/>
          </a:prstGeom>
          <a:noFill/>
        </p:spPr>
        <p:txBody>
          <a:bodyPr wrap="none" rtlCol="0">
            <a:spAutoFit/>
          </a:bodyPr>
          <a:lstStyle/>
          <a:p>
            <a:r>
              <a:rPr lang="zh-CN" altLang="en-US" sz="2400" dirty="0"/>
              <a:t>减法</a:t>
            </a:r>
            <a:endParaRPr lang="zh-CN" altLang="en-US" sz="2400" dirty="0"/>
          </a:p>
        </p:txBody>
      </p:sp>
      <mc:AlternateContent xmlns:mc="http://schemas.openxmlformats.org/markup-compatibility/2006">
        <mc:Choice xmlns:a14="http://schemas.microsoft.com/office/drawing/2010/main" Requires="a14">
          <p:sp>
            <p:nvSpPr>
              <p:cNvPr id="14" name="TextBox 13"/>
              <p:cNvSpPr txBox="1"/>
              <p:nvPr/>
            </p:nvSpPr>
            <p:spPr>
              <a:xfrm>
                <a:off x="827314" y="5834743"/>
                <a:ext cx="10203050" cy="523220"/>
              </a:xfrm>
              <a:prstGeom prst="rect">
                <a:avLst/>
              </a:prstGeom>
              <a:noFill/>
            </p:spPr>
            <p:txBody>
              <a:bodyPr wrap="none" rtlCol="0">
                <a:spAutoFit/>
              </a:bodyPr>
              <a:lstStyle/>
              <a:p>
                <a:r>
                  <a:rPr lang="zh-CN" altLang="en-US" sz="2800" dirty="0"/>
                  <a:t>注：</a:t>
                </a:r>
                <a:r>
                  <a:rPr lang="en-US" altLang="zh-CN" sz="2800" b="0" dirty="0"/>
                  <a:t> </a:t>
                </a:r>
                <a:r>
                  <a:rPr lang="zh-CN" altLang="en-US" sz="2800" b="0" dirty="0"/>
                  <a:t>在</a:t>
                </a:r>
                <a14:m>
                  <m:oMath xmlns:m="http://schemas.openxmlformats.org/officeDocument/2006/math">
                    <m:r>
                      <a:rPr lang="en-US" altLang="zh-CN" sz="2800" b="0" i="1" smtClean="0">
                        <a:latin typeface="Cambria Math" panose="02040503050406030204" pitchFamily="18" charset="0"/>
                      </a:rPr>
                      <m:t>𝐺𝐹</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m:t>
                    </m:r>
                  </m:oMath>
                </a14:m>
                <a:r>
                  <a:rPr lang="zh-CN" altLang="en-US" sz="2800" dirty="0"/>
                  <a:t>中，加法等价于</a:t>
                </a:r>
                <a:r>
                  <a:rPr lang="en-US" altLang="zh-CN" sz="2800" dirty="0"/>
                  <a:t>XOR</a:t>
                </a:r>
                <a:r>
                  <a:rPr lang="zh-CN" altLang="en-US" sz="2800" dirty="0"/>
                  <a:t>运算，乘法等价于</a:t>
                </a:r>
                <a:r>
                  <a:rPr lang="en-US" altLang="zh-CN" sz="2800" dirty="0"/>
                  <a:t>AND</a:t>
                </a:r>
                <a:r>
                  <a:rPr lang="zh-CN" altLang="en-US" sz="2800" dirty="0"/>
                  <a:t>运算。</a:t>
                </a:r>
                <a:endParaRPr lang="zh-CN" altLang="en-US" sz="2800" dirty="0"/>
              </a:p>
            </p:txBody>
          </p:sp>
        </mc:Choice>
        <mc:Fallback>
          <p:sp>
            <p:nvSpPr>
              <p:cNvPr id="14" name="TextBox 13"/>
              <p:cNvSpPr txBox="1">
                <a:spLocks noRot="1" noChangeAspect="1" noMove="1" noResize="1" noEditPoints="1" noAdjustHandles="1" noChangeArrowheads="1" noChangeShapeType="1" noTextEdit="1"/>
              </p:cNvSpPr>
              <p:nvPr/>
            </p:nvSpPr>
            <p:spPr>
              <a:xfrm>
                <a:off x="827314" y="5834743"/>
                <a:ext cx="10203050" cy="523220"/>
              </a:xfrm>
              <a:prstGeom prst="rect">
                <a:avLst/>
              </a:prstGeom>
              <a:blipFill rotWithShape="1">
                <a:blip r:embed="rId5"/>
                <a:stretch>
                  <a:fillRect l="-5" t="-69" r="4" b="66"/>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系数在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1" i="1" smtClean="0">
                            <a:latin typeface="Cambria Math" panose="02040503050406030204" pitchFamily="18" charset="0"/>
                          </a:rPr>
                          <m:t>𝒑</m:t>
                        </m:r>
                      </m:sub>
                    </m:sSub>
                  </m:oMath>
                </a14:m>
                <a:r>
                  <a:rPr lang="zh-CN" altLang="en-US" dirty="0"/>
                  <a:t>中的多项式运算</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altLang="zh-CN" sz="2400" b="0" i="1" smtClean="0">
                        <a:latin typeface="Cambria Math" panose="02040503050406030204" pitchFamily="18" charset="0"/>
                      </a:rPr>
                      <m:t>𝐺𝐹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m:t>
                    </m:r>
                  </m:oMath>
                </a14:m>
                <a:r>
                  <a:rPr lang="zh-CN" altLang="en-US" sz="2400" dirty="0"/>
                  <a:t>上的多项式运算：</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7</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5</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4</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oMath>
                </a14:m>
                <a:r>
                  <a:rPr lang="en-US" altLang="zh-CN" sz="2400" dirty="0"/>
                  <a:t>, </a:t>
                </a:r>
                <a14:m>
                  <m:oMath xmlns:m="http://schemas.openxmlformats.org/officeDocument/2006/math">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1</m:t>
                    </m:r>
                  </m:oMath>
                </a14:m>
                <a:endParaRPr lang="zh-CN" altLang="en-US" sz="2400" dirty="0"/>
              </a:p>
              <a:p>
                <a:endParaRPr lang="zh-CN" altLang="en-US"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pic>
        <p:nvPicPr>
          <p:cNvPr id="7" name="Picture 6" descr="Schematic&#10;&#10;Description automatically generated with medium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831" y="2625783"/>
            <a:ext cx="5317906" cy="26933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261" y="2625783"/>
            <a:ext cx="5462588" cy="2592842"/>
          </a:xfrm>
          <a:prstGeom prst="rect">
            <a:avLst/>
          </a:prstGeom>
        </p:spPr>
      </p:pic>
      <p:sp>
        <p:nvSpPr>
          <p:cNvPr id="9" name="TextBox 8"/>
          <p:cNvSpPr txBox="1"/>
          <p:nvPr/>
        </p:nvSpPr>
        <p:spPr>
          <a:xfrm>
            <a:off x="2608446" y="5385682"/>
            <a:ext cx="800219" cy="461665"/>
          </a:xfrm>
          <a:prstGeom prst="rect">
            <a:avLst/>
          </a:prstGeom>
          <a:noFill/>
        </p:spPr>
        <p:txBody>
          <a:bodyPr wrap="none" rtlCol="0">
            <a:spAutoFit/>
          </a:bodyPr>
          <a:lstStyle/>
          <a:p>
            <a:r>
              <a:rPr lang="zh-CN" altLang="en-US" sz="2400" dirty="0"/>
              <a:t>乘法</a:t>
            </a:r>
            <a:endParaRPr lang="zh-CN" altLang="en-US" sz="2400" dirty="0"/>
          </a:p>
        </p:txBody>
      </p:sp>
      <p:sp>
        <p:nvSpPr>
          <p:cNvPr id="10" name="TextBox 9"/>
          <p:cNvSpPr txBox="1"/>
          <p:nvPr/>
        </p:nvSpPr>
        <p:spPr>
          <a:xfrm>
            <a:off x="8783335" y="5365377"/>
            <a:ext cx="800219" cy="461665"/>
          </a:xfrm>
          <a:prstGeom prst="rect">
            <a:avLst/>
          </a:prstGeom>
          <a:noFill/>
        </p:spPr>
        <p:txBody>
          <a:bodyPr wrap="none" rtlCol="0">
            <a:spAutoFit/>
          </a:bodyPr>
          <a:lstStyle/>
          <a:p>
            <a:r>
              <a:rPr lang="zh-CN" altLang="en-US" sz="2400" dirty="0"/>
              <a:t>除法</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系数在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1" i="1" smtClean="0">
                            <a:latin typeface="Cambria Math" panose="02040503050406030204" pitchFamily="18" charset="0"/>
                          </a:rPr>
                          <m:t>𝒑</m:t>
                        </m:r>
                      </m:sub>
                    </m:sSub>
                  </m:oMath>
                </a14:m>
                <a:r>
                  <a:rPr lang="zh-CN" altLang="en-US" dirty="0"/>
                  <a:t>中的多项式运算</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sz="2800" dirty="0"/>
                  <a:t>域</a:t>
                </a:r>
                <a14:m>
                  <m:oMath xmlns:m="http://schemas.openxmlformats.org/officeDocument/2006/math">
                    <m:r>
                      <a:rPr lang="zh-CN" altLang="en-US" sz="2800" i="1" dirty="0" smtClean="0">
                        <a:latin typeface="Cambria Math" panose="02040503050406030204" pitchFamily="18" charset="0"/>
                      </a:rPr>
                      <m:t>𝐹</m:t>
                    </m:r>
                  </m:oMath>
                </a14:m>
                <a:r>
                  <a:rPr lang="zh-CN" altLang="en-US" sz="2800" dirty="0"/>
                  <a:t>上的多项式</a:t>
                </a:r>
                <a14:m>
                  <m:oMath xmlns:m="http://schemas.openxmlformats.org/officeDocument/2006/math">
                    <m:r>
                      <a:rPr lang="zh-CN" altLang="en-US" sz="2800" i="1" dirty="0" smtClean="0">
                        <a:latin typeface="Cambria Math" panose="02040503050406030204" pitchFamily="18" charset="0"/>
                      </a:rPr>
                      <m:t>𝑓</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𝑥</m:t>
                    </m:r>
                    <m:r>
                      <a:rPr lang="en-US" altLang="zh-CN" sz="2800" i="1" dirty="0" smtClean="0">
                        <a:latin typeface="Cambria Math" panose="02040503050406030204" pitchFamily="18" charset="0"/>
                      </a:rPr>
                      <m:t>)</m:t>
                    </m:r>
                  </m:oMath>
                </a14:m>
                <a:r>
                  <a:rPr lang="zh-CN" altLang="en-US" sz="2800" dirty="0"/>
                  <a:t>被称为不可约的（</a:t>
                </a:r>
                <a:r>
                  <a:rPr lang="en-US" altLang="zh-CN" sz="2800" dirty="0"/>
                  <a:t>irreducible</a:t>
                </a:r>
                <a:r>
                  <a:rPr lang="zh-CN" altLang="en-US" sz="2800" dirty="0"/>
                  <a:t>），当且仅当</a:t>
                </a:r>
                <a14:m>
                  <m:oMath xmlns:m="http://schemas.openxmlformats.org/officeDocument/2006/math">
                    <m:r>
                      <a:rPr lang="zh-CN" altLang="en-US" sz="2800" i="1" dirty="0" smtClean="0">
                        <a:latin typeface="Cambria Math" panose="02040503050406030204" pitchFamily="18" charset="0"/>
                      </a:rPr>
                      <m:t>𝑓</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𝑥</m:t>
                    </m:r>
                    <m:r>
                      <a:rPr lang="en-US" altLang="zh-CN" sz="2800" i="1" dirty="0" smtClean="0">
                        <a:latin typeface="Cambria Math" panose="02040503050406030204" pitchFamily="18" charset="0"/>
                      </a:rPr>
                      <m:t>)</m:t>
                    </m:r>
                  </m:oMath>
                </a14:m>
                <a:r>
                  <a:rPr lang="zh-CN" altLang="en-US" sz="2800" dirty="0"/>
                  <a:t>不能表示为两个多项式的积（两个多项式都在𝐹 上，次数都低于</a:t>
                </a:r>
                <a14:m>
                  <m:oMath xmlns:m="http://schemas.openxmlformats.org/officeDocument/2006/math">
                    <m:r>
                      <a:rPr lang="zh-CN" altLang="en-US" sz="2800" i="1" dirty="0" smtClean="0">
                        <a:latin typeface="Cambria Math" panose="02040503050406030204" pitchFamily="18" charset="0"/>
                      </a:rPr>
                      <m:t>𝑓</m:t>
                    </m:r>
                    <m:r>
                      <a:rPr lang="en-US" altLang="zh-CN" sz="2800" i="1" dirty="0" smtClean="0">
                        <a:latin typeface="Cambria Math" panose="02040503050406030204" pitchFamily="18" charset="0"/>
                      </a:rPr>
                      <m:t>(</m:t>
                    </m:r>
                    <m:r>
                      <a:rPr lang="zh-CN" altLang="en-US" sz="2800" i="1" dirty="0" smtClean="0">
                        <a:latin typeface="Cambria Math" panose="02040503050406030204" pitchFamily="18" charset="0"/>
                      </a:rPr>
                      <m:t>𝑥</m:t>
                    </m:r>
                    <m:r>
                      <a:rPr lang="en-US" altLang="zh-CN" sz="2800" i="1" dirty="0" smtClean="0">
                        <a:latin typeface="Cambria Math" panose="02040503050406030204" pitchFamily="18" charset="0"/>
                      </a:rPr>
                      <m:t>)</m:t>
                    </m:r>
                  </m:oMath>
                </a14:m>
                <a:r>
                  <a:rPr lang="zh-CN" altLang="en-US" sz="2800" dirty="0"/>
                  <a:t>的次数）。</a:t>
                </a:r>
                <a:endParaRPr lang="zh-CN" altLang="en-US" sz="2800" dirty="0"/>
              </a:p>
              <a:p>
                <a:r>
                  <a:rPr lang="zh-CN" altLang="en-US" sz="2800" dirty="0"/>
                  <a:t>与整数相似，一个不可约的多项式也被称为素多项式</a:t>
                </a:r>
                <a:r>
                  <a:rPr lang="en-US" altLang="zh-CN" sz="2800" dirty="0"/>
                  <a:t>(prime polynomial)</a:t>
                </a:r>
                <a:r>
                  <a:rPr lang="zh-CN" altLang="en-US" sz="2800" dirty="0"/>
                  <a:t>。</a:t>
                </a:r>
                <a:endParaRPr lang="zh-CN" altLang="en-US" sz="2800" dirty="0"/>
              </a:p>
              <a:p>
                <a:endParaRPr lang="zh-CN" alt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95" y="6713984"/>
            <a:ext cx="12190413"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108826" tIns="54413" rIns="108826" bIns="54413" numCol="1" rtlCol="0" anchor="t" anchorCtr="0" compatLnSpc="1"/>
          <a:lstStyle/>
          <a:p>
            <a:pPr defTabSz="1088390"/>
            <a:endParaRPr lang="zh-CN" altLang="en-US" sz="2100"/>
          </a:p>
        </p:txBody>
      </p:sp>
      <p:sp>
        <p:nvSpPr>
          <p:cNvPr id="41" name="Freeform 9"/>
          <p:cNvSpPr>
            <a:spLocks noEditPoints="1"/>
          </p:cNvSpPr>
          <p:nvPr/>
        </p:nvSpPr>
        <p:spPr bwMode="auto">
          <a:xfrm>
            <a:off x="3929302" y="1051959"/>
            <a:ext cx="153592" cy="5040000"/>
          </a:xfrm>
          <a:custGeom>
            <a:avLst/>
            <a:gdLst>
              <a:gd name="T0" fmla="*/ 0 w 153"/>
              <a:gd name="T1" fmla="*/ 0 h 6522"/>
              <a:gd name="T2" fmla="*/ 61 w 153"/>
              <a:gd name="T3" fmla="*/ 0 h 6522"/>
              <a:gd name="T4" fmla="*/ 61 w 153"/>
              <a:gd name="T5" fmla="*/ 6522 h 6522"/>
              <a:gd name="T6" fmla="*/ 0 w 153"/>
              <a:gd name="T7" fmla="*/ 6522 h 6522"/>
              <a:gd name="T8" fmla="*/ 0 w 153"/>
              <a:gd name="T9" fmla="*/ 0 h 6522"/>
              <a:gd name="T10" fmla="*/ 131 w 153"/>
              <a:gd name="T11" fmla="*/ 0 h 6522"/>
              <a:gd name="T12" fmla="*/ 153 w 153"/>
              <a:gd name="T13" fmla="*/ 0 h 6522"/>
              <a:gd name="T14" fmla="*/ 153 w 153"/>
              <a:gd name="T15" fmla="*/ 6522 h 6522"/>
              <a:gd name="T16" fmla="*/ 131 w 153"/>
              <a:gd name="T17" fmla="*/ 6522 h 6522"/>
              <a:gd name="T18" fmla="*/ 131 w 153"/>
              <a:gd name="T19" fmla="*/ 0 h 6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tx2"/>
          </a:solidFill>
          <a:ln>
            <a:noFill/>
          </a:ln>
        </p:spPr>
        <p:txBody>
          <a:bodyPr vert="horz" wrap="square" lIns="108826" tIns="54413" rIns="108826" bIns="54413" numCol="1" anchor="t" anchorCtr="0" compatLnSpc="1"/>
          <a:lstStyle/>
          <a:p>
            <a:endParaRPr lang="zh-CN" altLang="en-US"/>
          </a:p>
        </p:txBody>
      </p:sp>
      <p:grpSp>
        <p:nvGrpSpPr>
          <p:cNvPr id="6" name="组合 5"/>
          <p:cNvGrpSpPr/>
          <p:nvPr/>
        </p:nvGrpSpPr>
        <p:grpSpPr>
          <a:xfrm>
            <a:off x="4301642" y="1331254"/>
            <a:ext cx="6305491" cy="1042733"/>
            <a:chOff x="4300847" y="1331253"/>
            <a:chExt cx="6305491" cy="1042733"/>
          </a:xfrm>
        </p:grpSpPr>
        <p:sp>
          <p:nvSpPr>
            <p:cNvPr id="42"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43" name="组合 42"/>
            <p:cNvGrpSpPr/>
            <p:nvPr/>
          </p:nvGrpSpPr>
          <p:grpSpPr>
            <a:xfrm>
              <a:off x="4468285" y="1427344"/>
              <a:ext cx="806327" cy="806400"/>
              <a:chOff x="5667375" y="819043"/>
              <a:chExt cx="588963" cy="785116"/>
            </a:xfrm>
            <a:solidFill>
              <a:schemeClr val="bg1"/>
            </a:solidFill>
          </p:grpSpPr>
          <p:sp>
            <p:nvSpPr>
              <p:cNvPr id="44"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5" name="TextBox 44"/>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1</a:t>
                </a:r>
                <a:endParaRPr lang="zh-CN" altLang="en-US" sz="3900" b="1" dirty="0">
                  <a:solidFill>
                    <a:schemeClr val="accent1"/>
                  </a:solidFill>
                  <a:latin typeface="+mn-ea"/>
                </a:endParaRPr>
              </a:p>
            </p:txBody>
          </p:sp>
        </p:grpSp>
        <p:sp>
          <p:nvSpPr>
            <p:cNvPr id="62" name="TextBox 61"/>
            <p:cNvSpPr txBox="1"/>
            <p:nvPr/>
          </p:nvSpPr>
          <p:spPr>
            <a:xfrm>
              <a:off x="5345098" y="1530525"/>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群环域</a:t>
              </a:r>
              <a:endParaRPr lang="zh-CN" altLang="en-US" sz="3200" b="1" dirty="0">
                <a:solidFill>
                  <a:schemeClr val="tx2"/>
                </a:solidFill>
                <a:latin typeface="Arial" panose="020B0604020202020204" pitchFamily="34" charset="0"/>
                <a:ea typeface="汉仪粗简黑简" panose="00020600040101010101" charset="-122"/>
              </a:endParaRPr>
            </a:p>
          </p:txBody>
        </p:sp>
      </p:grpSp>
      <p:pic>
        <p:nvPicPr>
          <p:cNvPr id="81" name="图片 80"/>
          <p:cNvPicPr>
            <a:picLocks noChangeAspect="1"/>
          </p:cNvPicPr>
          <p:nvPr/>
        </p:nvPicPr>
        <p:blipFill rotWithShape="1">
          <a:blip r:embed="rId1" cstate="print">
            <a:extLst>
              <a:ext uri="{28A0092B-C50C-407E-A947-70E740481C1C}">
                <a14:useLocalDpi xmlns:a14="http://schemas.microsoft.com/office/drawing/2010/main" val="0"/>
              </a:ext>
            </a:extLst>
          </a:blip>
          <a:srcRect b="11569"/>
          <a:stretch>
            <a:fillRect/>
          </a:stretch>
        </p:blipFill>
        <p:spPr>
          <a:xfrm>
            <a:off x="694348" y="3733684"/>
            <a:ext cx="3050751" cy="2247635"/>
          </a:xfrm>
          <a:prstGeom prst="rect">
            <a:avLst/>
          </a:prstGeom>
        </p:spPr>
      </p:pic>
      <p:grpSp>
        <p:nvGrpSpPr>
          <p:cNvPr id="5" name="组合 4"/>
          <p:cNvGrpSpPr/>
          <p:nvPr/>
        </p:nvGrpSpPr>
        <p:grpSpPr>
          <a:xfrm>
            <a:off x="1006106" y="1124745"/>
            <a:ext cx="2686740" cy="1065569"/>
            <a:chOff x="1005312" y="1124744"/>
            <a:chExt cx="2686740" cy="1065569"/>
          </a:xfrm>
        </p:grpSpPr>
        <p:grpSp>
          <p:nvGrpSpPr>
            <p:cNvPr id="3" name="组合 2"/>
            <p:cNvGrpSpPr/>
            <p:nvPr/>
          </p:nvGrpSpPr>
          <p:grpSpPr>
            <a:xfrm>
              <a:off x="1005312" y="1260777"/>
              <a:ext cx="2628507" cy="929536"/>
              <a:chOff x="1005312" y="1260777"/>
              <a:chExt cx="2628507" cy="929536"/>
            </a:xfrm>
          </p:grpSpPr>
          <p:sp>
            <p:nvSpPr>
              <p:cNvPr id="37" name="Rectangle 5"/>
              <p:cNvSpPr>
                <a:spLocks noChangeArrowheads="1"/>
              </p:cNvSpPr>
              <p:nvPr/>
            </p:nvSpPr>
            <p:spPr bwMode="auto">
              <a:xfrm>
                <a:off x="1005312" y="1260777"/>
                <a:ext cx="1031855" cy="929536"/>
              </a:xfrm>
              <a:prstGeom prst="rect">
                <a:avLst/>
              </a:prstGeom>
              <a:solidFill>
                <a:srgbClr val="15252D"/>
              </a:solidFill>
              <a:ln>
                <a:noFill/>
              </a:ln>
            </p:spPr>
            <p:txBody>
              <a:bodyPr vert="horz" wrap="square" lIns="108826" tIns="54413" rIns="108826" bIns="54413" numCol="1" anchor="t" anchorCtr="0" compatLnSpc="1"/>
              <a:lstStyle/>
              <a:p>
                <a:endParaRPr lang="zh-CN" altLang="en-US"/>
              </a:p>
            </p:txBody>
          </p:sp>
          <p:sp>
            <p:nvSpPr>
              <p:cNvPr id="38" name="Freeform 6"/>
              <p:cNvSpPr/>
              <p:nvPr/>
            </p:nvSpPr>
            <p:spPr bwMode="auto">
              <a:xfrm>
                <a:off x="1157999" y="1353632"/>
                <a:ext cx="786920" cy="743827"/>
              </a:xfrm>
              <a:custGeom>
                <a:avLst/>
                <a:gdLst>
                  <a:gd name="T0" fmla="*/ 1131 w 1173"/>
                  <a:gd name="T1" fmla="*/ 535 h 1472"/>
                  <a:gd name="T2" fmla="*/ 1095 w 1173"/>
                  <a:gd name="T3" fmla="*/ 47 h 1472"/>
                  <a:gd name="T4" fmla="*/ 1067 w 1173"/>
                  <a:gd name="T5" fmla="*/ 54 h 1472"/>
                  <a:gd name="T6" fmla="*/ 1003 w 1173"/>
                  <a:gd name="T7" fmla="*/ 68 h 1472"/>
                  <a:gd name="T8" fmla="*/ 919 w 1173"/>
                  <a:gd name="T9" fmla="*/ 54 h 1472"/>
                  <a:gd name="T10" fmla="*/ 629 w 1173"/>
                  <a:gd name="T11" fmla="*/ 5 h 1472"/>
                  <a:gd name="T12" fmla="*/ 0 w 1173"/>
                  <a:gd name="T13" fmla="*/ 768 h 1472"/>
                  <a:gd name="T14" fmla="*/ 643 w 1173"/>
                  <a:gd name="T15" fmla="*/ 1467 h 1472"/>
                  <a:gd name="T16" fmla="*/ 1173 w 1173"/>
                  <a:gd name="T17" fmla="*/ 1086 h 1472"/>
                  <a:gd name="T18" fmla="*/ 1088 w 1173"/>
                  <a:gd name="T19" fmla="*/ 1036 h 1472"/>
                  <a:gd name="T20" fmla="*/ 692 w 1173"/>
                  <a:gd name="T21" fmla="*/ 1369 h 1472"/>
                  <a:gd name="T22" fmla="*/ 290 w 1173"/>
                  <a:gd name="T23" fmla="*/ 725 h 1472"/>
                  <a:gd name="T24" fmla="*/ 643 w 1173"/>
                  <a:gd name="T25" fmla="*/ 104 h 1472"/>
                  <a:gd name="T26" fmla="*/ 1046 w 1173"/>
                  <a:gd name="T27" fmla="*/ 570 h 1472"/>
                  <a:gd name="T28" fmla="*/ 1131 w 1173"/>
                  <a:gd name="T29" fmla="*/ 535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8826" tIns="54413" rIns="108826" bIns="54413" numCol="1" anchor="t" anchorCtr="0" compatLnSpc="1"/>
              <a:lstStyle/>
              <a:p>
                <a:endParaRPr lang="zh-CN" altLang="en-US"/>
              </a:p>
            </p:txBody>
          </p:sp>
          <p:sp>
            <p:nvSpPr>
              <p:cNvPr id="39" name="Freeform 7"/>
              <p:cNvSpPr>
                <a:spLocks noEditPoints="1"/>
              </p:cNvSpPr>
              <p:nvPr/>
            </p:nvSpPr>
            <p:spPr bwMode="auto">
              <a:xfrm>
                <a:off x="2160299" y="1939416"/>
                <a:ext cx="1473520" cy="224808"/>
              </a:xfrm>
              <a:custGeom>
                <a:avLst/>
                <a:gdLst>
                  <a:gd name="T0" fmla="*/ 49 w 2195"/>
                  <a:gd name="T1" fmla="*/ 278 h 445"/>
                  <a:gd name="T2" fmla="*/ 252 w 2195"/>
                  <a:gd name="T3" fmla="*/ 276 h 445"/>
                  <a:gd name="T4" fmla="*/ 152 w 2195"/>
                  <a:gd name="T5" fmla="*/ 443 h 445"/>
                  <a:gd name="T6" fmla="*/ 156 w 2195"/>
                  <a:gd name="T7" fmla="*/ 105 h 445"/>
                  <a:gd name="T8" fmla="*/ 152 w 2195"/>
                  <a:gd name="T9" fmla="*/ 443 h 445"/>
                  <a:gd name="T10" fmla="*/ 665 w 2195"/>
                  <a:gd name="T11" fmla="*/ 434 h 445"/>
                  <a:gd name="T12" fmla="*/ 618 w 2195"/>
                  <a:gd name="T13" fmla="*/ 234 h 445"/>
                  <a:gd name="T14" fmla="*/ 446 w 2195"/>
                  <a:gd name="T15" fmla="*/ 236 h 445"/>
                  <a:gd name="T16" fmla="*/ 400 w 2195"/>
                  <a:gd name="T17" fmla="*/ 436 h 445"/>
                  <a:gd name="T18" fmla="*/ 446 w 2195"/>
                  <a:gd name="T19" fmla="*/ 111 h 445"/>
                  <a:gd name="T20" fmla="*/ 553 w 2195"/>
                  <a:gd name="T21" fmla="*/ 102 h 445"/>
                  <a:gd name="T22" fmla="*/ 897 w 2195"/>
                  <a:gd name="T23" fmla="*/ 407 h 445"/>
                  <a:gd name="T24" fmla="*/ 857 w 2195"/>
                  <a:gd name="T25" fmla="*/ 441 h 445"/>
                  <a:gd name="T26" fmla="*/ 790 w 2195"/>
                  <a:gd name="T27" fmla="*/ 151 h 445"/>
                  <a:gd name="T28" fmla="*/ 745 w 2195"/>
                  <a:gd name="T29" fmla="*/ 111 h 445"/>
                  <a:gd name="T30" fmla="*/ 790 w 2195"/>
                  <a:gd name="T31" fmla="*/ 24 h 445"/>
                  <a:gd name="T32" fmla="*/ 837 w 2195"/>
                  <a:gd name="T33" fmla="*/ 111 h 445"/>
                  <a:gd name="T34" fmla="*/ 897 w 2195"/>
                  <a:gd name="T35" fmla="*/ 151 h 445"/>
                  <a:gd name="T36" fmla="*/ 837 w 2195"/>
                  <a:gd name="T37" fmla="*/ 370 h 445"/>
                  <a:gd name="T38" fmla="*/ 897 w 2195"/>
                  <a:gd name="T39" fmla="*/ 407 h 445"/>
                  <a:gd name="T40" fmla="*/ 1214 w 2195"/>
                  <a:gd name="T41" fmla="*/ 249 h 445"/>
                  <a:gd name="T42" fmla="*/ 1020 w 2195"/>
                  <a:gd name="T43" fmla="*/ 249 h 445"/>
                  <a:gd name="T44" fmla="*/ 1263 w 2195"/>
                  <a:gd name="T45" fmla="*/ 347 h 445"/>
                  <a:gd name="T46" fmla="*/ 966 w 2195"/>
                  <a:gd name="T47" fmla="*/ 278 h 445"/>
                  <a:gd name="T48" fmla="*/ 1265 w 2195"/>
                  <a:gd name="T49" fmla="*/ 278 h 445"/>
                  <a:gd name="T50" fmla="*/ 1018 w 2195"/>
                  <a:gd name="T51" fmla="*/ 289 h 445"/>
                  <a:gd name="T52" fmla="*/ 1214 w 2195"/>
                  <a:gd name="T53" fmla="*/ 334 h 445"/>
                  <a:gd name="T54" fmla="*/ 1626 w 2195"/>
                  <a:gd name="T55" fmla="*/ 434 h 445"/>
                  <a:gd name="T56" fmla="*/ 1580 w 2195"/>
                  <a:gd name="T57" fmla="*/ 234 h 445"/>
                  <a:gd name="T58" fmla="*/ 1408 w 2195"/>
                  <a:gd name="T59" fmla="*/ 236 h 445"/>
                  <a:gd name="T60" fmla="*/ 1361 w 2195"/>
                  <a:gd name="T61" fmla="*/ 436 h 445"/>
                  <a:gd name="T62" fmla="*/ 1408 w 2195"/>
                  <a:gd name="T63" fmla="*/ 111 h 445"/>
                  <a:gd name="T64" fmla="*/ 1515 w 2195"/>
                  <a:gd name="T65" fmla="*/ 102 h 445"/>
                  <a:gd name="T66" fmla="*/ 1859 w 2195"/>
                  <a:gd name="T67" fmla="*/ 407 h 445"/>
                  <a:gd name="T68" fmla="*/ 1818 w 2195"/>
                  <a:gd name="T69" fmla="*/ 441 h 445"/>
                  <a:gd name="T70" fmla="*/ 1752 w 2195"/>
                  <a:gd name="T71" fmla="*/ 151 h 445"/>
                  <a:gd name="T72" fmla="*/ 1707 w 2195"/>
                  <a:gd name="T73" fmla="*/ 111 h 445"/>
                  <a:gd name="T74" fmla="*/ 1752 w 2195"/>
                  <a:gd name="T75" fmla="*/ 24 h 445"/>
                  <a:gd name="T76" fmla="*/ 1798 w 2195"/>
                  <a:gd name="T77" fmla="*/ 111 h 445"/>
                  <a:gd name="T78" fmla="*/ 1859 w 2195"/>
                  <a:gd name="T79" fmla="*/ 151 h 445"/>
                  <a:gd name="T80" fmla="*/ 1798 w 2195"/>
                  <a:gd name="T81" fmla="*/ 370 h 445"/>
                  <a:gd name="T82" fmla="*/ 1859 w 2195"/>
                  <a:gd name="T83" fmla="*/ 407 h 445"/>
                  <a:gd name="T84" fmla="*/ 2180 w 2195"/>
                  <a:gd name="T85" fmla="*/ 189 h 445"/>
                  <a:gd name="T86" fmla="*/ 1937 w 2195"/>
                  <a:gd name="T87" fmla="*/ 194 h 445"/>
                  <a:gd name="T88" fmla="*/ 2144 w 2195"/>
                  <a:gd name="T89" fmla="*/ 352 h 445"/>
                  <a:gd name="T90" fmla="*/ 1970 w 2195"/>
                  <a:gd name="T91" fmla="*/ 334 h 445"/>
                  <a:gd name="T92" fmla="*/ 2062 w 2195"/>
                  <a:gd name="T93" fmla="*/ 443 h 445"/>
                  <a:gd name="T94" fmla="*/ 2075 w 2195"/>
                  <a:gd name="T95" fmla="*/ 252 h 445"/>
                  <a:gd name="T96" fmla="*/ 2057 w 2195"/>
                  <a:gd name="T97" fmla="*/ 1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2">
                  <a:lumMod val="50000"/>
                </a:schemeClr>
              </a:solidFill>
              <a:ln>
                <a:noFill/>
              </a:ln>
            </p:spPr>
            <p:txBody>
              <a:bodyPr vert="horz" wrap="square" lIns="108826" tIns="54413" rIns="108826" bIns="54413" numCol="1" anchor="t" anchorCtr="0" compatLnSpc="1"/>
              <a:lstStyle/>
              <a:p>
                <a:endParaRPr lang="zh-CN" altLang="en-US">
                  <a:solidFill>
                    <a:schemeClr val="tx2"/>
                  </a:solidFill>
                  <a:latin typeface="汉仪中黑简" pitchFamily="49" charset="-122"/>
                  <a:ea typeface="汉仪中黑简" pitchFamily="49" charset="-122"/>
                </a:endParaRPr>
              </a:p>
            </p:txBody>
          </p:sp>
        </p:grpSp>
        <p:sp>
          <p:nvSpPr>
            <p:cNvPr id="4" name="TextBox 3"/>
            <p:cNvSpPr txBox="1"/>
            <p:nvPr/>
          </p:nvSpPr>
          <p:spPr>
            <a:xfrm>
              <a:off x="2120427" y="1124744"/>
              <a:ext cx="1571625" cy="829945"/>
            </a:xfrm>
            <a:prstGeom prst="rect">
              <a:avLst/>
            </a:prstGeom>
            <a:noFill/>
          </p:spPr>
          <p:txBody>
            <a:bodyPr wrap="none" rtlCol="0">
              <a:spAutoFit/>
            </a:bodyPr>
            <a:lstStyle/>
            <a:p>
              <a:r>
                <a:rPr lang="zh-CN" altLang="en-US" sz="4800" dirty="0">
                  <a:solidFill>
                    <a:srgbClr val="15252D"/>
                  </a:solidFill>
                  <a:latin typeface="Arial" panose="020B0604020202020204" pitchFamily="34" charset="0"/>
                  <a:ea typeface="汉仪粗黑 简" panose="00020600040101010101" charset="-122"/>
                </a:rPr>
                <a:t>内 容</a:t>
              </a:r>
              <a:endParaRPr lang="zh-CN" altLang="en-US" sz="4800" dirty="0">
                <a:solidFill>
                  <a:srgbClr val="15252D"/>
                </a:solidFill>
                <a:latin typeface="Arial" panose="020B0604020202020204" pitchFamily="34" charset="0"/>
                <a:ea typeface="汉仪粗黑 简" panose="00020600040101010101" charset="-122"/>
              </a:endParaRPr>
            </a:p>
          </p:txBody>
        </p:sp>
      </p:grpSp>
      <p:grpSp>
        <p:nvGrpSpPr>
          <p:cNvPr id="34" name="组合 33"/>
          <p:cNvGrpSpPr/>
          <p:nvPr/>
        </p:nvGrpSpPr>
        <p:grpSpPr>
          <a:xfrm>
            <a:off x="4292460" y="2573259"/>
            <a:ext cx="6305491" cy="1042733"/>
            <a:chOff x="4300847" y="1331253"/>
            <a:chExt cx="6305491" cy="1042733"/>
          </a:xfrm>
        </p:grpSpPr>
        <p:sp>
          <p:nvSpPr>
            <p:cNvPr id="35"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6" name="组合 35"/>
            <p:cNvGrpSpPr/>
            <p:nvPr/>
          </p:nvGrpSpPr>
          <p:grpSpPr>
            <a:xfrm>
              <a:off x="4468285" y="1427344"/>
              <a:ext cx="806327" cy="806400"/>
              <a:chOff x="5667375" y="819043"/>
              <a:chExt cx="588963" cy="785116"/>
            </a:xfrm>
            <a:solidFill>
              <a:schemeClr val="bg1"/>
            </a:solidFill>
          </p:grpSpPr>
          <p:sp>
            <p:nvSpPr>
              <p:cNvPr id="5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60" name="TextBox 5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2</a:t>
                </a:r>
                <a:endParaRPr lang="zh-CN" altLang="en-US" sz="3900" b="1" dirty="0">
                  <a:solidFill>
                    <a:schemeClr val="accent1"/>
                  </a:solidFill>
                  <a:latin typeface="+mn-ea"/>
                </a:endParaRPr>
              </a:p>
            </p:txBody>
          </p:sp>
        </p:grpSp>
        <p:sp>
          <p:nvSpPr>
            <p:cNvPr id="58" name="TextBox 57"/>
            <p:cNvSpPr txBox="1"/>
            <p:nvPr/>
          </p:nvSpPr>
          <p:spPr>
            <a:xfrm>
              <a:off x="5345098" y="1543078"/>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有限域GF(p)</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61" name="组合 60"/>
          <p:cNvGrpSpPr/>
          <p:nvPr/>
        </p:nvGrpSpPr>
        <p:grpSpPr>
          <a:xfrm>
            <a:off x="4301642" y="3827817"/>
            <a:ext cx="6305491" cy="1042733"/>
            <a:chOff x="4300847" y="1331253"/>
            <a:chExt cx="6305491" cy="1042733"/>
          </a:xfrm>
        </p:grpSpPr>
        <p:sp>
          <p:nvSpPr>
            <p:cNvPr id="66"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67" name="组合 66"/>
            <p:cNvGrpSpPr/>
            <p:nvPr/>
          </p:nvGrpSpPr>
          <p:grpSpPr>
            <a:xfrm>
              <a:off x="4468285" y="1427344"/>
              <a:ext cx="806327" cy="806400"/>
              <a:chOff x="5667375" y="819043"/>
              <a:chExt cx="588963" cy="785116"/>
            </a:xfrm>
            <a:solidFill>
              <a:schemeClr val="bg1"/>
            </a:solidFill>
          </p:grpSpPr>
          <p:sp>
            <p:nvSpPr>
              <p:cNvPr id="6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7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3</a:t>
                </a:r>
                <a:endParaRPr lang="zh-CN" altLang="en-US" sz="3900" b="1" dirty="0">
                  <a:solidFill>
                    <a:schemeClr val="accent1"/>
                  </a:solidFill>
                  <a:latin typeface="+mn-ea"/>
                </a:endParaRPr>
              </a:p>
            </p:txBody>
          </p:sp>
        </p:grpSp>
        <p:sp>
          <p:nvSpPr>
            <p:cNvPr id="68" name="TextBox 67"/>
            <p:cNvSpPr txBox="1"/>
            <p:nvPr/>
          </p:nvSpPr>
          <p:spPr>
            <a:xfrm>
              <a:off x="5345098" y="155563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多项式运算</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29" name="组合 28"/>
          <p:cNvGrpSpPr/>
          <p:nvPr/>
        </p:nvGrpSpPr>
        <p:grpSpPr>
          <a:xfrm>
            <a:off x="4301641" y="5069822"/>
            <a:ext cx="6305491" cy="1042733"/>
            <a:chOff x="4300847" y="1331253"/>
            <a:chExt cx="6305491" cy="1042733"/>
          </a:xfrm>
        </p:grpSpPr>
        <p:sp>
          <p:nvSpPr>
            <p:cNvPr id="30"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1" name="组合 30"/>
            <p:cNvGrpSpPr/>
            <p:nvPr/>
          </p:nvGrpSpPr>
          <p:grpSpPr>
            <a:xfrm>
              <a:off x="4468285" y="1427344"/>
              <a:ext cx="806327" cy="806400"/>
              <a:chOff x="5667375" y="819043"/>
              <a:chExt cx="588963" cy="785116"/>
            </a:xfrm>
            <a:solidFill>
              <a:schemeClr val="bg1"/>
            </a:solidFill>
          </p:grpSpPr>
          <p:sp>
            <p:nvSpPr>
              <p:cNvPr id="33"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4</a:t>
                </a:r>
                <a:endParaRPr lang="zh-CN" altLang="en-US" sz="3900" b="1" dirty="0">
                  <a:solidFill>
                    <a:schemeClr val="accent1"/>
                  </a:solidFill>
                  <a:latin typeface="+mn-ea"/>
                </a:endParaRPr>
              </a:p>
            </p:txBody>
          </p:sp>
        </p:grpSp>
        <p:sp>
          <p:nvSpPr>
            <p:cNvPr id="32" name="TextBox 67"/>
            <p:cNvSpPr txBox="1"/>
            <p:nvPr/>
          </p:nvSpPr>
          <p:spPr>
            <a:xfrm>
              <a:off x="5345098" y="161405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有限域GF(2</a:t>
              </a:r>
              <a:r>
                <a:rPr lang="zh-CN" altLang="en-US" sz="3200" b="1" baseline="30000" dirty="0">
                  <a:solidFill>
                    <a:schemeClr val="tx2"/>
                  </a:solidFill>
                  <a:latin typeface="Arial" panose="020B0604020202020204" pitchFamily="34" charset="0"/>
                  <a:ea typeface="汉仪粗简黑简" panose="00020600040101010101" charset="-122"/>
                </a:rPr>
                <a:t>n</a:t>
              </a:r>
              <a:r>
                <a:rPr lang="zh-CN" altLang="en-US" sz="3200" b="1" dirty="0">
                  <a:solidFill>
                    <a:schemeClr val="tx2"/>
                  </a:solidFill>
                  <a:latin typeface="Arial" panose="020B0604020202020204" pitchFamily="34" charset="0"/>
                  <a:ea typeface="汉仪粗简黑简" panose="00020600040101010101" charset="-122"/>
                </a:rPr>
                <a:t>)</a:t>
              </a:r>
              <a:endParaRPr lang="zh-CN" altLang="en-US" sz="3200" b="1" dirty="0">
                <a:solidFill>
                  <a:schemeClr val="tx2"/>
                </a:solidFill>
                <a:latin typeface="Arial" panose="020B0604020202020204" pitchFamily="34" charset="0"/>
                <a:ea typeface="汉仪粗简黑简" panose="00020600040101010101"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r>
                  <a:rPr lang="zh-CN" altLang="en-US" dirty="0"/>
                  <a:t>系数在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1" i="1" smtClean="0">
                            <a:latin typeface="Cambria Math" panose="02040503050406030204" pitchFamily="18" charset="0"/>
                          </a:rPr>
                          <m:t>𝒑</m:t>
                        </m:r>
                      </m:sub>
                    </m:sSub>
                  </m:oMath>
                </a14:m>
                <a:r>
                  <a:rPr lang="zh-CN" altLang="en-US" dirty="0"/>
                  <a:t>中的多项式运算</a:t>
                </a:r>
                <a:endParaRPr lang="zh-CN" altLang="en-US" dirty="0"/>
              </a:p>
            </p:txBody>
          </p:sp>
        </mc:Choice>
        <mc:Fallback>
          <p:sp>
            <p:nvSpPr>
              <p:cNvPr id="2" name="Title 1"/>
              <p:cNvSpPr>
                <a:spLocks noRot="1" noChangeAspect="1" noMove="1" noResize="1" noEditPoints="1" noAdjustHandles="1" noChangeArrowheads="1" noChangeShapeType="1" noTextEdit="1"/>
              </p:cNvSpPr>
              <p:nvPr>
                <p:ph type="title"/>
              </p:nvPr>
            </p:nvSpPr>
            <p:spPr>
              <a:blipFill rotWithShape="1">
                <a:blip r:embed="rId1"/>
                <a:stretch>
                  <a:fillRect l="-1" t="-10" r="3"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altLang="zh-CN" sz="2800" i="1" dirty="0" smtClean="0">
                        <a:latin typeface="Cambria Math" panose="02040503050406030204" pitchFamily="18" charset="0"/>
                      </a:rPr>
                      <m:t>𝐺𝐹</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2</m:t>
                    </m:r>
                    <m:r>
                      <a:rPr lang="en-US" altLang="zh-CN" sz="2800" i="1" dirty="0" smtClean="0">
                        <a:latin typeface="Cambria Math" panose="02040503050406030204" pitchFamily="18" charset="0"/>
                      </a:rPr>
                      <m:t>)</m:t>
                    </m:r>
                  </m:oMath>
                </a14:m>
                <a:r>
                  <a:rPr lang="zh-CN" altLang="en-US" sz="2800" dirty="0"/>
                  <a:t>上的可约</a:t>
                </a:r>
                <a:r>
                  <a:rPr lang="en-US" altLang="zh-CN" sz="2800" dirty="0"/>
                  <a:t>(reducible)</a:t>
                </a:r>
                <a:r>
                  <a:rPr lang="zh-CN" altLang="en-US" sz="2800" dirty="0"/>
                  <a:t>多项式示例：</a:t>
                </a:r>
                <a14:m>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4</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b="0" i="1" smtClean="0">
                            <a:latin typeface="Cambria Math" panose="02040503050406030204" pitchFamily="18" charset="0"/>
                          </a:rPr>
                          <m:t>3</m:t>
                        </m:r>
                      </m:sup>
                    </m:sSup>
                    <m:r>
                      <a:rPr lang="en-US" altLang="zh-CN" sz="2800" b="0" i="1" smtClean="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m:t>
                    </m:r>
                  </m:oMath>
                </a14:m>
                <a:endParaRPr lang="en-US" altLang="zh-CN" sz="2800" dirty="0"/>
              </a:p>
              <a:p>
                <a14:m>
                  <m:oMath xmlns:m="http://schemas.openxmlformats.org/officeDocument/2006/math">
                    <m:r>
                      <a:rPr lang="en-US" altLang="zh-CN" sz="2800" i="1" dirty="0" smtClean="0">
                        <a:latin typeface="Cambria Math" panose="02040503050406030204" pitchFamily="18" charset="0"/>
                      </a:rPr>
                      <m:t>𝐺𝐹</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2</m:t>
                    </m:r>
                    <m:r>
                      <a:rPr lang="en-US" altLang="zh-CN" sz="2800" i="1" dirty="0" smtClean="0">
                        <a:latin typeface="Cambria Math" panose="02040503050406030204" pitchFamily="18" charset="0"/>
                      </a:rPr>
                      <m:t>)</m:t>
                    </m:r>
                  </m:oMath>
                </a14:m>
                <a:r>
                  <a:rPr lang="zh-CN" altLang="en-US" sz="2800" dirty="0"/>
                  <a:t>上的不可约</a:t>
                </a:r>
                <a:r>
                  <a:rPr lang="en-US" altLang="zh-CN" sz="2800" dirty="0"/>
                  <a:t>(irreducible)</a:t>
                </a:r>
                <a:r>
                  <a:rPr lang="zh-CN" altLang="en-US" sz="2800" dirty="0"/>
                  <a:t>多项式示例：</a:t>
                </a:r>
                <a:r>
                  <a:rPr lang="en-US" altLang="zh-CN" sz="2800" dirty="0"/>
                  <a:t> </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MS Mincho" panose="02020609040205080304" charset="-128"/>
                        <a:cs typeface="Cambria Math" panose="02040503050406030204" pitchFamily="18" charset="0"/>
                      </a:rPr>
                      <m:t>1</m:t>
                    </m:r>
                  </m:oMath>
                </a14:m>
                <a:endParaRPr lang="en-US" altLang="zh-CN" sz="2800" b="0" i="1" dirty="0" smtClean="0">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l="-1" t="-1" r="3" b="12"/>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95" y="6713984"/>
            <a:ext cx="12190413"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108826" tIns="54413" rIns="108826" bIns="54413" numCol="1" rtlCol="0" anchor="t" anchorCtr="0" compatLnSpc="1"/>
          <a:lstStyle/>
          <a:p>
            <a:pPr defTabSz="1088390"/>
            <a:endParaRPr lang="zh-CN" altLang="en-US" sz="2100"/>
          </a:p>
        </p:txBody>
      </p:sp>
      <p:sp>
        <p:nvSpPr>
          <p:cNvPr id="41" name="Freeform 9"/>
          <p:cNvSpPr>
            <a:spLocks noEditPoints="1"/>
          </p:cNvSpPr>
          <p:nvPr/>
        </p:nvSpPr>
        <p:spPr bwMode="auto">
          <a:xfrm>
            <a:off x="3929302" y="1051959"/>
            <a:ext cx="153592" cy="5040000"/>
          </a:xfrm>
          <a:custGeom>
            <a:avLst/>
            <a:gdLst>
              <a:gd name="T0" fmla="*/ 0 w 153"/>
              <a:gd name="T1" fmla="*/ 0 h 6522"/>
              <a:gd name="T2" fmla="*/ 61 w 153"/>
              <a:gd name="T3" fmla="*/ 0 h 6522"/>
              <a:gd name="T4" fmla="*/ 61 w 153"/>
              <a:gd name="T5" fmla="*/ 6522 h 6522"/>
              <a:gd name="T6" fmla="*/ 0 w 153"/>
              <a:gd name="T7" fmla="*/ 6522 h 6522"/>
              <a:gd name="T8" fmla="*/ 0 w 153"/>
              <a:gd name="T9" fmla="*/ 0 h 6522"/>
              <a:gd name="T10" fmla="*/ 131 w 153"/>
              <a:gd name="T11" fmla="*/ 0 h 6522"/>
              <a:gd name="T12" fmla="*/ 153 w 153"/>
              <a:gd name="T13" fmla="*/ 0 h 6522"/>
              <a:gd name="T14" fmla="*/ 153 w 153"/>
              <a:gd name="T15" fmla="*/ 6522 h 6522"/>
              <a:gd name="T16" fmla="*/ 131 w 153"/>
              <a:gd name="T17" fmla="*/ 6522 h 6522"/>
              <a:gd name="T18" fmla="*/ 131 w 153"/>
              <a:gd name="T19" fmla="*/ 0 h 6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tx2"/>
          </a:solidFill>
          <a:ln>
            <a:noFill/>
          </a:ln>
        </p:spPr>
        <p:txBody>
          <a:bodyPr vert="horz" wrap="square" lIns="108826" tIns="54413" rIns="108826" bIns="54413" numCol="1" anchor="t" anchorCtr="0" compatLnSpc="1"/>
          <a:lstStyle/>
          <a:p>
            <a:endParaRPr lang="zh-CN" altLang="en-US"/>
          </a:p>
        </p:txBody>
      </p:sp>
      <p:grpSp>
        <p:nvGrpSpPr>
          <p:cNvPr id="6" name="组合 5"/>
          <p:cNvGrpSpPr/>
          <p:nvPr/>
        </p:nvGrpSpPr>
        <p:grpSpPr>
          <a:xfrm>
            <a:off x="4301642" y="1331254"/>
            <a:ext cx="6305491" cy="1042733"/>
            <a:chOff x="4300847" y="1331253"/>
            <a:chExt cx="6305491" cy="1042733"/>
          </a:xfrm>
        </p:grpSpPr>
        <p:sp>
          <p:nvSpPr>
            <p:cNvPr id="42"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43" name="组合 42"/>
            <p:cNvGrpSpPr/>
            <p:nvPr/>
          </p:nvGrpSpPr>
          <p:grpSpPr>
            <a:xfrm>
              <a:off x="4468285" y="1427344"/>
              <a:ext cx="806327" cy="806400"/>
              <a:chOff x="5667375" y="819043"/>
              <a:chExt cx="588963" cy="785116"/>
            </a:xfrm>
            <a:solidFill>
              <a:schemeClr val="bg1"/>
            </a:solidFill>
          </p:grpSpPr>
          <p:sp>
            <p:nvSpPr>
              <p:cNvPr id="44"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5" name="TextBox 44"/>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1</a:t>
                </a:r>
                <a:endParaRPr lang="zh-CN" altLang="en-US" sz="3900" b="1" dirty="0">
                  <a:solidFill>
                    <a:schemeClr val="accent1"/>
                  </a:solidFill>
                  <a:latin typeface="+mn-ea"/>
                </a:endParaRPr>
              </a:p>
            </p:txBody>
          </p:sp>
        </p:grpSp>
        <p:sp>
          <p:nvSpPr>
            <p:cNvPr id="62" name="TextBox 61"/>
            <p:cNvSpPr txBox="1"/>
            <p:nvPr/>
          </p:nvSpPr>
          <p:spPr>
            <a:xfrm>
              <a:off x="5345098" y="1530525"/>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群环域</a:t>
              </a:r>
              <a:endParaRPr lang="zh-CN" altLang="en-US" sz="3200" b="1" dirty="0">
                <a:solidFill>
                  <a:schemeClr val="tx2"/>
                </a:solidFill>
                <a:latin typeface="Arial" panose="020B0604020202020204" pitchFamily="34" charset="0"/>
                <a:ea typeface="汉仪粗简黑简" panose="00020600040101010101" charset="-122"/>
              </a:endParaRPr>
            </a:p>
          </p:txBody>
        </p:sp>
      </p:grpSp>
      <p:pic>
        <p:nvPicPr>
          <p:cNvPr id="81" name="图片 80"/>
          <p:cNvPicPr>
            <a:picLocks noChangeAspect="1"/>
          </p:cNvPicPr>
          <p:nvPr/>
        </p:nvPicPr>
        <p:blipFill rotWithShape="1">
          <a:blip r:embed="rId1" cstate="print">
            <a:extLst>
              <a:ext uri="{28A0092B-C50C-407E-A947-70E740481C1C}">
                <a14:useLocalDpi xmlns:a14="http://schemas.microsoft.com/office/drawing/2010/main" val="0"/>
              </a:ext>
            </a:extLst>
          </a:blip>
          <a:srcRect b="11569"/>
          <a:stretch>
            <a:fillRect/>
          </a:stretch>
        </p:blipFill>
        <p:spPr>
          <a:xfrm>
            <a:off x="694348" y="3733684"/>
            <a:ext cx="3050751" cy="2247635"/>
          </a:xfrm>
          <a:prstGeom prst="rect">
            <a:avLst/>
          </a:prstGeom>
        </p:spPr>
      </p:pic>
      <p:grpSp>
        <p:nvGrpSpPr>
          <p:cNvPr id="5" name="组合 4"/>
          <p:cNvGrpSpPr/>
          <p:nvPr/>
        </p:nvGrpSpPr>
        <p:grpSpPr>
          <a:xfrm>
            <a:off x="1006106" y="1124745"/>
            <a:ext cx="2686740" cy="1065569"/>
            <a:chOff x="1005312" y="1124744"/>
            <a:chExt cx="2686740" cy="1065569"/>
          </a:xfrm>
        </p:grpSpPr>
        <p:grpSp>
          <p:nvGrpSpPr>
            <p:cNvPr id="3" name="组合 2"/>
            <p:cNvGrpSpPr/>
            <p:nvPr/>
          </p:nvGrpSpPr>
          <p:grpSpPr>
            <a:xfrm>
              <a:off x="1005312" y="1260777"/>
              <a:ext cx="2628507" cy="929536"/>
              <a:chOff x="1005312" y="1260777"/>
              <a:chExt cx="2628507" cy="929536"/>
            </a:xfrm>
          </p:grpSpPr>
          <p:sp>
            <p:nvSpPr>
              <p:cNvPr id="37" name="Rectangle 5"/>
              <p:cNvSpPr>
                <a:spLocks noChangeArrowheads="1"/>
              </p:cNvSpPr>
              <p:nvPr/>
            </p:nvSpPr>
            <p:spPr bwMode="auto">
              <a:xfrm>
                <a:off x="1005312" y="1260777"/>
                <a:ext cx="1031855" cy="929536"/>
              </a:xfrm>
              <a:prstGeom prst="rect">
                <a:avLst/>
              </a:prstGeom>
              <a:solidFill>
                <a:srgbClr val="15252D"/>
              </a:solidFill>
              <a:ln>
                <a:noFill/>
              </a:ln>
            </p:spPr>
            <p:txBody>
              <a:bodyPr vert="horz" wrap="square" lIns="108826" tIns="54413" rIns="108826" bIns="54413" numCol="1" anchor="t" anchorCtr="0" compatLnSpc="1"/>
              <a:lstStyle/>
              <a:p>
                <a:endParaRPr lang="zh-CN" altLang="en-US"/>
              </a:p>
            </p:txBody>
          </p:sp>
          <p:sp>
            <p:nvSpPr>
              <p:cNvPr id="38" name="Freeform 6"/>
              <p:cNvSpPr/>
              <p:nvPr/>
            </p:nvSpPr>
            <p:spPr bwMode="auto">
              <a:xfrm>
                <a:off x="1157999" y="1353632"/>
                <a:ext cx="786920" cy="743827"/>
              </a:xfrm>
              <a:custGeom>
                <a:avLst/>
                <a:gdLst>
                  <a:gd name="T0" fmla="*/ 1131 w 1173"/>
                  <a:gd name="T1" fmla="*/ 535 h 1472"/>
                  <a:gd name="T2" fmla="*/ 1095 w 1173"/>
                  <a:gd name="T3" fmla="*/ 47 h 1472"/>
                  <a:gd name="T4" fmla="*/ 1067 w 1173"/>
                  <a:gd name="T5" fmla="*/ 54 h 1472"/>
                  <a:gd name="T6" fmla="*/ 1003 w 1173"/>
                  <a:gd name="T7" fmla="*/ 68 h 1472"/>
                  <a:gd name="T8" fmla="*/ 919 w 1173"/>
                  <a:gd name="T9" fmla="*/ 54 h 1472"/>
                  <a:gd name="T10" fmla="*/ 629 w 1173"/>
                  <a:gd name="T11" fmla="*/ 5 h 1472"/>
                  <a:gd name="T12" fmla="*/ 0 w 1173"/>
                  <a:gd name="T13" fmla="*/ 768 h 1472"/>
                  <a:gd name="T14" fmla="*/ 643 w 1173"/>
                  <a:gd name="T15" fmla="*/ 1467 h 1472"/>
                  <a:gd name="T16" fmla="*/ 1173 w 1173"/>
                  <a:gd name="T17" fmla="*/ 1086 h 1472"/>
                  <a:gd name="T18" fmla="*/ 1088 w 1173"/>
                  <a:gd name="T19" fmla="*/ 1036 h 1472"/>
                  <a:gd name="T20" fmla="*/ 692 w 1173"/>
                  <a:gd name="T21" fmla="*/ 1369 h 1472"/>
                  <a:gd name="T22" fmla="*/ 290 w 1173"/>
                  <a:gd name="T23" fmla="*/ 725 h 1472"/>
                  <a:gd name="T24" fmla="*/ 643 w 1173"/>
                  <a:gd name="T25" fmla="*/ 104 h 1472"/>
                  <a:gd name="T26" fmla="*/ 1046 w 1173"/>
                  <a:gd name="T27" fmla="*/ 570 h 1472"/>
                  <a:gd name="T28" fmla="*/ 1131 w 1173"/>
                  <a:gd name="T29" fmla="*/ 535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08826" tIns="54413" rIns="108826" bIns="54413" numCol="1" anchor="t" anchorCtr="0" compatLnSpc="1"/>
              <a:lstStyle/>
              <a:p>
                <a:endParaRPr lang="zh-CN" altLang="en-US"/>
              </a:p>
            </p:txBody>
          </p:sp>
          <p:sp>
            <p:nvSpPr>
              <p:cNvPr id="39" name="Freeform 7"/>
              <p:cNvSpPr>
                <a:spLocks noEditPoints="1"/>
              </p:cNvSpPr>
              <p:nvPr/>
            </p:nvSpPr>
            <p:spPr bwMode="auto">
              <a:xfrm>
                <a:off x="2160299" y="1939416"/>
                <a:ext cx="1473520" cy="224808"/>
              </a:xfrm>
              <a:custGeom>
                <a:avLst/>
                <a:gdLst>
                  <a:gd name="T0" fmla="*/ 49 w 2195"/>
                  <a:gd name="T1" fmla="*/ 278 h 445"/>
                  <a:gd name="T2" fmla="*/ 252 w 2195"/>
                  <a:gd name="T3" fmla="*/ 276 h 445"/>
                  <a:gd name="T4" fmla="*/ 152 w 2195"/>
                  <a:gd name="T5" fmla="*/ 443 h 445"/>
                  <a:gd name="T6" fmla="*/ 156 w 2195"/>
                  <a:gd name="T7" fmla="*/ 105 h 445"/>
                  <a:gd name="T8" fmla="*/ 152 w 2195"/>
                  <a:gd name="T9" fmla="*/ 443 h 445"/>
                  <a:gd name="T10" fmla="*/ 665 w 2195"/>
                  <a:gd name="T11" fmla="*/ 434 h 445"/>
                  <a:gd name="T12" fmla="*/ 618 w 2195"/>
                  <a:gd name="T13" fmla="*/ 234 h 445"/>
                  <a:gd name="T14" fmla="*/ 446 w 2195"/>
                  <a:gd name="T15" fmla="*/ 236 h 445"/>
                  <a:gd name="T16" fmla="*/ 400 w 2195"/>
                  <a:gd name="T17" fmla="*/ 436 h 445"/>
                  <a:gd name="T18" fmla="*/ 446 w 2195"/>
                  <a:gd name="T19" fmla="*/ 111 h 445"/>
                  <a:gd name="T20" fmla="*/ 553 w 2195"/>
                  <a:gd name="T21" fmla="*/ 102 h 445"/>
                  <a:gd name="T22" fmla="*/ 897 w 2195"/>
                  <a:gd name="T23" fmla="*/ 407 h 445"/>
                  <a:gd name="T24" fmla="*/ 857 w 2195"/>
                  <a:gd name="T25" fmla="*/ 441 h 445"/>
                  <a:gd name="T26" fmla="*/ 790 w 2195"/>
                  <a:gd name="T27" fmla="*/ 151 h 445"/>
                  <a:gd name="T28" fmla="*/ 745 w 2195"/>
                  <a:gd name="T29" fmla="*/ 111 h 445"/>
                  <a:gd name="T30" fmla="*/ 790 w 2195"/>
                  <a:gd name="T31" fmla="*/ 24 h 445"/>
                  <a:gd name="T32" fmla="*/ 837 w 2195"/>
                  <a:gd name="T33" fmla="*/ 111 h 445"/>
                  <a:gd name="T34" fmla="*/ 897 w 2195"/>
                  <a:gd name="T35" fmla="*/ 151 h 445"/>
                  <a:gd name="T36" fmla="*/ 837 w 2195"/>
                  <a:gd name="T37" fmla="*/ 370 h 445"/>
                  <a:gd name="T38" fmla="*/ 897 w 2195"/>
                  <a:gd name="T39" fmla="*/ 407 h 445"/>
                  <a:gd name="T40" fmla="*/ 1214 w 2195"/>
                  <a:gd name="T41" fmla="*/ 249 h 445"/>
                  <a:gd name="T42" fmla="*/ 1020 w 2195"/>
                  <a:gd name="T43" fmla="*/ 249 h 445"/>
                  <a:gd name="T44" fmla="*/ 1263 w 2195"/>
                  <a:gd name="T45" fmla="*/ 347 h 445"/>
                  <a:gd name="T46" fmla="*/ 966 w 2195"/>
                  <a:gd name="T47" fmla="*/ 278 h 445"/>
                  <a:gd name="T48" fmla="*/ 1265 w 2195"/>
                  <a:gd name="T49" fmla="*/ 278 h 445"/>
                  <a:gd name="T50" fmla="*/ 1018 w 2195"/>
                  <a:gd name="T51" fmla="*/ 289 h 445"/>
                  <a:gd name="T52" fmla="*/ 1214 w 2195"/>
                  <a:gd name="T53" fmla="*/ 334 h 445"/>
                  <a:gd name="T54" fmla="*/ 1626 w 2195"/>
                  <a:gd name="T55" fmla="*/ 434 h 445"/>
                  <a:gd name="T56" fmla="*/ 1580 w 2195"/>
                  <a:gd name="T57" fmla="*/ 234 h 445"/>
                  <a:gd name="T58" fmla="*/ 1408 w 2195"/>
                  <a:gd name="T59" fmla="*/ 236 h 445"/>
                  <a:gd name="T60" fmla="*/ 1361 w 2195"/>
                  <a:gd name="T61" fmla="*/ 436 h 445"/>
                  <a:gd name="T62" fmla="*/ 1408 w 2195"/>
                  <a:gd name="T63" fmla="*/ 111 h 445"/>
                  <a:gd name="T64" fmla="*/ 1515 w 2195"/>
                  <a:gd name="T65" fmla="*/ 102 h 445"/>
                  <a:gd name="T66" fmla="*/ 1859 w 2195"/>
                  <a:gd name="T67" fmla="*/ 407 h 445"/>
                  <a:gd name="T68" fmla="*/ 1818 w 2195"/>
                  <a:gd name="T69" fmla="*/ 441 h 445"/>
                  <a:gd name="T70" fmla="*/ 1752 w 2195"/>
                  <a:gd name="T71" fmla="*/ 151 h 445"/>
                  <a:gd name="T72" fmla="*/ 1707 w 2195"/>
                  <a:gd name="T73" fmla="*/ 111 h 445"/>
                  <a:gd name="T74" fmla="*/ 1752 w 2195"/>
                  <a:gd name="T75" fmla="*/ 24 h 445"/>
                  <a:gd name="T76" fmla="*/ 1798 w 2195"/>
                  <a:gd name="T77" fmla="*/ 111 h 445"/>
                  <a:gd name="T78" fmla="*/ 1859 w 2195"/>
                  <a:gd name="T79" fmla="*/ 151 h 445"/>
                  <a:gd name="T80" fmla="*/ 1798 w 2195"/>
                  <a:gd name="T81" fmla="*/ 370 h 445"/>
                  <a:gd name="T82" fmla="*/ 1859 w 2195"/>
                  <a:gd name="T83" fmla="*/ 407 h 445"/>
                  <a:gd name="T84" fmla="*/ 2180 w 2195"/>
                  <a:gd name="T85" fmla="*/ 189 h 445"/>
                  <a:gd name="T86" fmla="*/ 1937 w 2195"/>
                  <a:gd name="T87" fmla="*/ 194 h 445"/>
                  <a:gd name="T88" fmla="*/ 2144 w 2195"/>
                  <a:gd name="T89" fmla="*/ 352 h 445"/>
                  <a:gd name="T90" fmla="*/ 1970 w 2195"/>
                  <a:gd name="T91" fmla="*/ 334 h 445"/>
                  <a:gd name="T92" fmla="*/ 2062 w 2195"/>
                  <a:gd name="T93" fmla="*/ 443 h 445"/>
                  <a:gd name="T94" fmla="*/ 2075 w 2195"/>
                  <a:gd name="T95" fmla="*/ 252 h 445"/>
                  <a:gd name="T96" fmla="*/ 2057 w 2195"/>
                  <a:gd name="T97" fmla="*/ 1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2">
                  <a:lumMod val="50000"/>
                </a:schemeClr>
              </a:solidFill>
              <a:ln>
                <a:noFill/>
              </a:ln>
            </p:spPr>
            <p:txBody>
              <a:bodyPr vert="horz" wrap="square" lIns="108826" tIns="54413" rIns="108826" bIns="54413" numCol="1" anchor="t" anchorCtr="0" compatLnSpc="1"/>
              <a:lstStyle/>
              <a:p>
                <a:endParaRPr lang="zh-CN" altLang="en-US">
                  <a:solidFill>
                    <a:schemeClr val="tx2"/>
                  </a:solidFill>
                  <a:latin typeface="汉仪中黑简" pitchFamily="49" charset="-122"/>
                  <a:ea typeface="汉仪中黑简" pitchFamily="49" charset="-122"/>
                </a:endParaRPr>
              </a:p>
            </p:txBody>
          </p:sp>
        </p:grpSp>
        <p:sp>
          <p:nvSpPr>
            <p:cNvPr id="4" name="TextBox 3"/>
            <p:cNvSpPr txBox="1"/>
            <p:nvPr/>
          </p:nvSpPr>
          <p:spPr>
            <a:xfrm>
              <a:off x="2120427" y="1124744"/>
              <a:ext cx="1571625" cy="829945"/>
            </a:xfrm>
            <a:prstGeom prst="rect">
              <a:avLst/>
            </a:prstGeom>
            <a:noFill/>
          </p:spPr>
          <p:txBody>
            <a:bodyPr wrap="none" rtlCol="0">
              <a:spAutoFit/>
            </a:bodyPr>
            <a:lstStyle/>
            <a:p>
              <a:r>
                <a:rPr lang="zh-CN" altLang="en-US" sz="4800" dirty="0">
                  <a:solidFill>
                    <a:srgbClr val="15252D"/>
                  </a:solidFill>
                  <a:latin typeface="Arial" panose="020B0604020202020204" pitchFamily="34" charset="0"/>
                  <a:ea typeface="汉仪粗黑 简" panose="00020600040101010101" charset="-122"/>
                </a:rPr>
                <a:t>内 容</a:t>
              </a:r>
              <a:endParaRPr lang="zh-CN" altLang="en-US" sz="4800" dirty="0">
                <a:solidFill>
                  <a:srgbClr val="15252D"/>
                </a:solidFill>
                <a:latin typeface="Arial" panose="020B0604020202020204" pitchFamily="34" charset="0"/>
                <a:ea typeface="汉仪粗黑 简" panose="00020600040101010101" charset="-122"/>
              </a:endParaRPr>
            </a:p>
          </p:txBody>
        </p:sp>
      </p:grpSp>
      <p:grpSp>
        <p:nvGrpSpPr>
          <p:cNvPr id="34" name="组合 33"/>
          <p:cNvGrpSpPr/>
          <p:nvPr/>
        </p:nvGrpSpPr>
        <p:grpSpPr>
          <a:xfrm>
            <a:off x="4292460" y="2573259"/>
            <a:ext cx="6305491" cy="1042733"/>
            <a:chOff x="4300847" y="1331253"/>
            <a:chExt cx="6305491" cy="1042733"/>
          </a:xfrm>
        </p:grpSpPr>
        <p:sp>
          <p:nvSpPr>
            <p:cNvPr id="35"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6" name="组合 35"/>
            <p:cNvGrpSpPr/>
            <p:nvPr/>
          </p:nvGrpSpPr>
          <p:grpSpPr>
            <a:xfrm>
              <a:off x="4468285" y="1427344"/>
              <a:ext cx="806327" cy="806400"/>
              <a:chOff x="5667375" y="819043"/>
              <a:chExt cx="588963" cy="785116"/>
            </a:xfrm>
            <a:solidFill>
              <a:schemeClr val="bg1"/>
            </a:solidFill>
          </p:grpSpPr>
          <p:sp>
            <p:nvSpPr>
              <p:cNvPr id="5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60" name="TextBox 5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2</a:t>
                </a:r>
                <a:endParaRPr lang="zh-CN" altLang="en-US" sz="3900" b="1" dirty="0">
                  <a:solidFill>
                    <a:schemeClr val="accent1"/>
                  </a:solidFill>
                  <a:latin typeface="+mn-ea"/>
                </a:endParaRPr>
              </a:p>
            </p:txBody>
          </p:sp>
        </p:grpSp>
        <p:sp>
          <p:nvSpPr>
            <p:cNvPr id="58" name="TextBox 57"/>
            <p:cNvSpPr txBox="1"/>
            <p:nvPr/>
          </p:nvSpPr>
          <p:spPr>
            <a:xfrm>
              <a:off x="5345098" y="1543078"/>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有限域GF(p)</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61" name="组合 60"/>
          <p:cNvGrpSpPr/>
          <p:nvPr/>
        </p:nvGrpSpPr>
        <p:grpSpPr>
          <a:xfrm>
            <a:off x="4301642" y="3827817"/>
            <a:ext cx="6305491" cy="1042733"/>
            <a:chOff x="4300847" y="1331253"/>
            <a:chExt cx="6305491" cy="1042733"/>
          </a:xfrm>
        </p:grpSpPr>
        <p:sp>
          <p:nvSpPr>
            <p:cNvPr id="66"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67" name="组合 66"/>
            <p:cNvGrpSpPr/>
            <p:nvPr/>
          </p:nvGrpSpPr>
          <p:grpSpPr>
            <a:xfrm>
              <a:off x="4468285" y="1427344"/>
              <a:ext cx="806327" cy="806400"/>
              <a:chOff x="5667375" y="819043"/>
              <a:chExt cx="588963" cy="785116"/>
            </a:xfrm>
            <a:solidFill>
              <a:schemeClr val="bg1"/>
            </a:solidFill>
          </p:grpSpPr>
          <p:sp>
            <p:nvSpPr>
              <p:cNvPr id="69"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7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3</a:t>
                </a:r>
                <a:endParaRPr lang="zh-CN" altLang="en-US" sz="3900" b="1" dirty="0">
                  <a:solidFill>
                    <a:schemeClr val="accent1"/>
                  </a:solidFill>
                  <a:latin typeface="+mn-ea"/>
                </a:endParaRPr>
              </a:p>
            </p:txBody>
          </p:sp>
        </p:grpSp>
        <p:sp>
          <p:nvSpPr>
            <p:cNvPr id="68" name="TextBox 67"/>
            <p:cNvSpPr txBox="1"/>
            <p:nvPr/>
          </p:nvSpPr>
          <p:spPr>
            <a:xfrm>
              <a:off x="5345098" y="155563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多项式运算</a:t>
              </a:r>
              <a:endParaRPr lang="zh-CN" altLang="en-US" sz="3200" b="1" dirty="0">
                <a:solidFill>
                  <a:schemeClr val="tx2"/>
                </a:solidFill>
                <a:latin typeface="Arial" panose="020B0604020202020204" pitchFamily="34" charset="0"/>
                <a:ea typeface="汉仪粗简黑简" panose="00020600040101010101" charset="-122"/>
              </a:endParaRPr>
            </a:p>
          </p:txBody>
        </p:sp>
      </p:grpSp>
      <p:grpSp>
        <p:nvGrpSpPr>
          <p:cNvPr id="29" name="组合 28"/>
          <p:cNvGrpSpPr/>
          <p:nvPr/>
        </p:nvGrpSpPr>
        <p:grpSpPr>
          <a:xfrm>
            <a:off x="4301641" y="5069822"/>
            <a:ext cx="6305491" cy="1042733"/>
            <a:chOff x="4300847" y="1331253"/>
            <a:chExt cx="6305491" cy="1042733"/>
          </a:xfrm>
        </p:grpSpPr>
        <p:sp>
          <p:nvSpPr>
            <p:cNvPr id="30" name="Freeform 10"/>
            <p:cNvSpPr/>
            <p:nvPr/>
          </p:nvSpPr>
          <p:spPr bwMode="auto">
            <a:xfrm>
              <a:off x="4300847" y="1331253"/>
              <a:ext cx="6305491" cy="1042733"/>
            </a:xfrm>
            <a:custGeom>
              <a:avLst/>
              <a:gdLst>
                <a:gd name="T0" fmla="*/ 93 w 6425"/>
                <a:gd name="T1" fmla="*/ 0 h 911"/>
                <a:gd name="T2" fmla="*/ 6331 w 6425"/>
                <a:gd name="T3" fmla="*/ 0 h 911"/>
                <a:gd name="T4" fmla="*/ 6425 w 6425"/>
                <a:gd name="T5" fmla="*/ 93 h 911"/>
                <a:gd name="T6" fmla="*/ 6425 w 6425"/>
                <a:gd name="T7" fmla="*/ 818 h 911"/>
                <a:gd name="T8" fmla="*/ 6331 w 6425"/>
                <a:gd name="T9" fmla="*/ 911 h 911"/>
                <a:gd name="T10" fmla="*/ 93 w 6425"/>
                <a:gd name="T11" fmla="*/ 911 h 911"/>
                <a:gd name="T12" fmla="*/ 0 w 6425"/>
                <a:gd name="T13" fmla="*/ 818 h 911"/>
                <a:gd name="T14" fmla="*/ 0 w 6425"/>
                <a:gd name="T15" fmla="*/ 93 h 911"/>
                <a:gd name="T16" fmla="*/ 93 w 6425"/>
                <a:gd name="T17"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chemeClr val="accent1"/>
            </a:solidFill>
            <a:ln>
              <a:solidFill>
                <a:schemeClr val="accent1">
                  <a:lumMod val="75000"/>
                </a:schemeClr>
              </a:solidFill>
            </a:ln>
          </p:spPr>
          <p:txBody>
            <a:bodyPr vert="horz" wrap="square" lIns="108826" tIns="54413" rIns="108826" bIns="54413" numCol="1" anchor="t" anchorCtr="0" compatLnSpc="1"/>
            <a:lstStyle/>
            <a:p>
              <a:endParaRPr lang="zh-CN" altLang="en-US">
                <a:solidFill>
                  <a:schemeClr val="bg2"/>
                </a:solidFill>
              </a:endParaRPr>
            </a:p>
          </p:txBody>
        </p:sp>
        <p:grpSp>
          <p:nvGrpSpPr>
            <p:cNvPr id="31" name="组合 30"/>
            <p:cNvGrpSpPr/>
            <p:nvPr/>
          </p:nvGrpSpPr>
          <p:grpSpPr>
            <a:xfrm>
              <a:off x="4468285" y="1427344"/>
              <a:ext cx="806327" cy="806400"/>
              <a:chOff x="5667375" y="819043"/>
              <a:chExt cx="588963" cy="785116"/>
            </a:xfrm>
            <a:solidFill>
              <a:schemeClr val="bg1"/>
            </a:solidFill>
          </p:grpSpPr>
          <p:sp>
            <p:nvSpPr>
              <p:cNvPr id="33" name="Oval 16"/>
              <p:cNvSpPr>
                <a:spLocks noChangeArrowheads="1"/>
              </p:cNvSpPr>
              <p:nvPr/>
            </p:nvSpPr>
            <p:spPr bwMode="auto">
              <a:xfrm>
                <a:off x="5667375" y="819043"/>
                <a:ext cx="588963" cy="7851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300">
                  <a:solidFill>
                    <a:schemeClr val="accent1"/>
                  </a:solidFill>
                </a:endParaRPr>
              </a:p>
            </p:txBody>
          </p:sp>
          <p:sp>
            <p:nvSpPr>
              <p:cNvPr id="40" name="TextBox 69"/>
              <p:cNvSpPr txBox="1"/>
              <p:nvPr/>
            </p:nvSpPr>
            <p:spPr>
              <a:xfrm>
                <a:off x="5782009" y="874967"/>
                <a:ext cx="359694" cy="674219"/>
              </a:xfrm>
              <a:prstGeom prst="rect">
                <a:avLst/>
              </a:prstGeom>
              <a:noFill/>
            </p:spPr>
            <p:txBody>
              <a:bodyPr wrap="none" rtlCol="0">
                <a:spAutoFit/>
              </a:bodyPr>
              <a:lstStyle/>
              <a:p>
                <a:r>
                  <a:rPr lang="en-US" altLang="zh-CN" sz="3900" b="1" dirty="0">
                    <a:solidFill>
                      <a:schemeClr val="accent1"/>
                    </a:solidFill>
                    <a:latin typeface="+mn-ea"/>
                  </a:rPr>
                  <a:t>4</a:t>
                </a:r>
                <a:endParaRPr lang="zh-CN" altLang="en-US" sz="3900" b="1" dirty="0">
                  <a:solidFill>
                    <a:schemeClr val="accent1"/>
                  </a:solidFill>
                  <a:latin typeface="+mn-ea"/>
                </a:endParaRPr>
              </a:p>
            </p:txBody>
          </p:sp>
        </p:grpSp>
        <p:sp>
          <p:nvSpPr>
            <p:cNvPr id="32" name="TextBox 67"/>
            <p:cNvSpPr txBox="1"/>
            <p:nvPr/>
          </p:nvSpPr>
          <p:spPr>
            <a:xfrm>
              <a:off x="5345098" y="1614051"/>
              <a:ext cx="5261240" cy="600075"/>
            </a:xfrm>
            <a:prstGeom prst="rect">
              <a:avLst/>
            </a:prstGeom>
            <a:noFill/>
          </p:spPr>
          <p:txBody>
            <a:bodyPr wrap="square" lIns="108826" tIns="54413" rIns="108826" bIns="54413" rtlCol="0">
              <a:spAutoFit/>
            </a:bodyPr>
            <a:lstStyle/>
            <a:p>
              <a:r>
                <a:rPr lang="zh-CN" altLang="en-US" sz="3200" b="1" dirty="0">
                  <a:solidFill>
                    <a:schemeClr val="tx2"/>
                  </a:solidFill>
                  <a:latin typeface="Arial" panose="020B0604020202020204" pitchFamily="34" charset="0"/>
                  <a:ea typeface="汉仪粗简黑简" panose="00020600040101010101" charset="-122"/>
                </a:rPr>
                <a:t>有限域GF(2</a:t>
              </a:r>
              <a:r>
                <a:rPr lang="zh-CN" altLang="en-US" sz="3200" b="1" baseline="30000" dirty="0">
                  <a:solidFill>
                    <a:schemeClr val="tx2"/>
                  </a:solidFill>
                  <a:latin typeface="Arial" panose="020B0604020202020204" pitchFamily="34" charset="0"/>
                  <a:ea typeface="汉仪粗简黑简" panose="00020600040101010101" charset="-122"/>
                </a:rPr>
                <a:t>n</a:t>
              </a:r>
              <a:r>
                <a:rPr lang="zh-CN" altLang="en-US" sz="3200" b="1" dirty="0">
                  <a:solidFill>
                    <a:schemeClr val="tx2"/>
                  </a:solidFill>
                  <a:latin typeface="Arial" panose="020B0604020202020204" pitchFamily="34" charset="0"/>
                  <a:ea typeface="汉仪粗简黑简" panose="00020600040101010101" charset="-122"/>
                </a:rPr>
                <a:t>)</a:t>
              </a:r>
              <a:endParaRPr lang="zh-CN" altLang="en-US" sz="3200" b="1" dirty="0">
                <a:solidFill>
                  <a:schemeClr val="tx2"/>
                </a:solidFill>
                <a:latin typeface="Arial" panose="020B0604020202020204" pitchFamily="34" charset="0"/>
                <a:ea typeface="汉仪粗简黑简" panose="00020600040101010101"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动机</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dirty="0"/>
                  <a:t>实际上所有的加密算法都涉及整数集上的算术运算。</a:t>
                </a:r>
                <a:endParaRPr lang="en-US" altLang="zh-CN" dirty="0"/>
              </a:p>
              <a:p>
                <a:r>
                  <a:rPr lang="zh-CN" altLang="en-US" dirty="0"/>
                  <a:t>如果某种算法使用的运算之一是除法，则需定义在域上的运算</a:t>
                </a:r>
                <a:endParaRPr lang="zh-CN" altLang="en-US" dirty="0"/>
              </a:p>
              <a:p>
                <a:r>
                  <a:rPr lang="zh-CN" altLang="en-US" dirty="0"/>
                  <a:t>为了提高效率，我们希望这个整数集中的数与给定的二进制位数所能表达的信息一一对应而不出现浪费。</a:t>
                </a:r>
                <a:endParaRPr lang="zh-CN" altLang="en-US" dirty="0"/>
              </a:p>
              <a:p>
                <a:r>
                  <a:rPr lang="zh-CN" altLang="en-US" dirty="0"/>
                  <a:t>即我们希望这个整数集的范围是</a:t>
                </a:r>
                <a14:m>
                  <m:oMath xmlns:m="http://schemas.openxmlformats.org/officeDocument/2006/math">
                    <m:r>
                      <a:rPr lang="en-US" altLang="zh-CN" b="0" i="1" smtClean="0">
                        <a:latin typeface="Cambria Math" panose="02040503050406030204" pitchFamily="18" charset="0"/>
                      </a:rPr>
                      <m:t>0</m:t>
                    </m:r>
                  </m:oMath>
                </a14:m>
                <a:r>
                  <a:rPr lang="zh-CN" altLang="en-US" dirty="0"/>
                  <a:t>到</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sup>
                    </m:sSup>
                  </m:oMath>
                </a14:m>
                <a:r>
                  <a:rPr lang="zh-CN" altLang="en-US" dirty="0"/>
                  <a:t>，以便正好对应一个𝑛比特长的数字。</a:t>
                </a:r>
                <a:endParaRPr lang="zh-CN" altLang="en-US" dirty="0"/>
              </a:p>
              <a:p>
                <a:pPr lvl="1"/>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动机</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dirty="0"/>
                  <a:t>假设要构建一个传统的加密算法，该算法一次处理</a:t>
                </a:r>
                <a:r>
                  <a:rPr lang="en-US" altLang="zh-CN" dirty="0"/>
                  <a:t>8</a:t>
                </a:r>
                <a:r>
                  <a:rPr lang="zh-CN" altLang="en-US" dirty="0"/>
                  <a:t>位数据并且使用除法。</a:t>
                </a:r>
                <a:endParaRPr lang="zh-CN" altLang="en-US" dirty="0"/>
              </a:p>
              <a:p>
                <a:r>
                  <a:rPr lang="zh-CN" altLang="en-US" dirty="0"/>
                  <a:t>我们可以用</a:t>
                </a:r>
                <a:r>
                  <a:rPr lang="en-US" altLang="zh-CN" dirty="0">
                    <a:latin typeface="Times New Roman" panose="02020603050405020304" pitchFamily="18" charset="0"/>
                    <a:cs typeface="Times New Roman" panose="02020603050405020304" pitchFamily="18" charset="0"/>
                  </a:rPr>
                  <a:t>8</a:t>
                </a:r>
                <a:r>
                  <a:rPr lang="zh-CN" altLang="en-US" dirty="0"/>
                  <a:t>个二进制位来表示</a:t>
                </a:r>
                <a:r>
                  <a:rPr lang="en-US" altLang="zh-CN" dirty="0"/>
                  <a:t>0</a:t>
                </a:r>
                <a:r>
                  <a:rPr lang="zh-CN" altLang="en-US" dirty="0"/>
                  <a:t>～</a:t>
                </a:r>
                <a:r>
                  <a:rPr lang="en-US" altLang="zh-CN" dirty="0"/>
                  <a:t>255</a:t>
                </a:r>
                <a:r>
                  <a:rPr lang="zh-CN" altLang="en-US" dirty="0"/>
                  <a:t>之间的整数。</a:t>
                </a:r>
                <a:endParaRPr lang="zh-CN" altLang="en-US" dirty="0"/>
              </a:p>
              <a:p>
                <a:r>
                  <a:rPr lang="zh-CN" altLang="en-US" dirty="0"/>
                  <a:t>但是，由于</a:t>
                </a:r>
                <a:r>
                  <a:rPr lang="en-US" altLang="zh-CN" dirty="0">
                    <a:latin typeface="Times New Roman" panose="02020603050405020304" pitchFamily="18" charset="0"/>
                    <a:cs typeface="Times New Roman" panose="02020603050405020304" pitchFamily="18" charset="0"/>
                  </a:rPr>
                  <a:t>256</a:t>
                </a:r>
                <a:r>
                  <a:rPr lang="zh-CN" altLang="en-US" dirty="0"/>
                  <a:t>不是素数，如果使用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256</m:t>
                        </m:r>
                      </m:sub>
                    </m:sSub>
                  </m:oMath>
                </a14:m>
                <a:r>
                  <a:rPr lang="zh-CN" altLang="en-US" dirty="0"/>
                  <a:t>的模运算，那么这个集合就不是一个域。</a:t>
                </a:r>
                <a:endParaRPr lang="zh-CN" altLang="en-US" dirty="0"/>
              </a:p>
              <a:p>
                <a:r>
                  <a:rPr lang="zh-CN" altLang="en-US" dirty="0"/>
                  <a:t>小于</a:t>
                </a:r>
                <a:r>
                  <a:rPr lang="en-US" altLang="zh-CN" i="0" dirty="0">
                    <a:latin typeface="Times New Roman" panose="02020603050405020304" pitchFamily="18" charset="0"/>
                    <a:cs typeface="Times New Roman" panose="02020603050405020304" pitchFamily="18" charset="0"/>
                  </a:rPr>
                  <a:t>256</a:t>
                </a:r>
                <a:r>
                  <a:rPr lang="zh-CN" altLang="en-US" dirty="0"/>
                  <a:t>的素数中最大的是</a:t>
                </a:r>
                <a:r>
                  <a:rPr lang="en-US" altLang="zh-CN" dirty="0">
                    <a:latin typeface="Times New Roman" panose="02020603050405020304" pitchFamily="18" charset="0"/>
                    <a:cs typeface="Times New Roman" panose="02020603050405020304" pitchFamily="18" charset="0"/>
                  </a:rPr>
                  <a:t>251</a:t>
                </a:r>
                <a:r>
                  <a:rPr lang="zh-CN" altLang="en-US" dirty="0"/>
                  <a:t>，所以在使用以</a:t>
                </a:r>
                <a:r>
                  <a:rPr lang="en-US" altLang="zh-CN" dirty="0">
                    <a:latin typeface="Times New Roman" panose="02020603050405020304" pitchFamily="18" charset="0"/>
                    <a:cs typeface="Times New Roman" panose="02020603050405020304" pitchFamily="18" charset="0"/>
                  </a:rPr>
                  <a:t>251</a:t>
                </a:r>
                <a:r>
                  <a:rPr lang="zh-CN" altLang="en-US" dirty="0"/>
                  <a:t>为模的运算时，集合</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251</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然而，这样会造成</a:t>
                </a:r>
                <a14:m>
                  <m:oMath xmlns:m="http://schemas.openxmlformats.org/officeDocument/2006/math">
                    <m:r>
                      <a:rPr lang="en-US" altLang="zh-CN" b="0" i="1" smtClean="0">
                        <a:latin typeface="Cambria Math" panose="02040503050406030204" pitchFamily="18" charset="0"/>
                      </a:rPr>
                      <m:t>251</m:t>
                    </m:r>
                    <m:r>
                      <a:rPr lang="en-US" altLang="zh-CN" b="0" i="1" smtClean="0">
                        <a:latin typeface="Cambria Math" panose="02040503050406030204" pitchFamily="18" charset="0"/>
                      </a:rPr>
                      <m:t>−</m:t>
                    </m:r>
                    <m:r>
                      <a:rPr lang="en-US" altLang="zh-CN" b="0" i="1" smtClean="0">
                        <a:latin typeface="Cambria Math" panose="02040503050406030204" pitchFamily="18" charset="0"/>
                      </a:rPr>
                      <m:t>255</m:t>
                    </m:r>
                  </m:oMath>
                </a14:m>
                <a:r>
                  <a:rPr lang="zh-CN" altLang="en-US" dirty="0"/>
                  <a:t>之间的数字不能使用，造成浪费。</a:t>
                </a:r>
                <a:endParaRPr lang="zh-CN" altLang="en-US"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sz="2595" dirty="0"/>
                  <a:t>设集合𝑆由域</a:t>
                </a:r>
                <a14:m>
                  <m:oMath xmlns:m="http://schemas.openxmlformats.org/officeDocument/2006/math">
                    <m:sSub>
                      <m:sSubPr>
                        <m:ctrlPr>
                          <a:rPr lang="en-US" altLang="zh-CN" sz="2595" i="1" smtClean="0">
                            <a:latin typeface="Cambria Math" panose="02040503050406030204" pitchFamily="18" charset="0"/>
                          </a:rPr>
                        </m:ctrlPr>
                      </m:sSubPr>
                      <m:e>
                        <m:r>
                          <a:rPr lang="en-US" altLang="zh-CN" sz="2595" b="1" i="1" smtClean="0">
                            <a:latin typeface="Cambria Math" panose="02040503050406030204" pitchFamily="18" charset="0"/>
                          </a:rPr>
                          <m:t>𝒁</m:t>
                        </m:r>
                      </m:e>
                      <m:sub>
                        <m:r>
                          <a:rPr lang="en-US" altLang="zh-CN" sz="2595" b="0" i="1" smtClean="0">
                            <a:latin typeface="Cambria Math" panose="02040503050406030204" pitchFamily="18" charset="0"/>
                          </a:rPr>
                          <m:t>𝑝</m:t>
                        </m:r>
                      </m:sub>
                    </m:sSub>
                  </m:oMath>
                </a14:m>
                <a:r>
                  <a:rPr lang="zh-CN" altLang="en-US" sz="2595" dirty="0"/>
                  <a:t>上次数小于或等于</a:t>
                </a:r>
                <a14:m>
                  <m:oMath xmlns:m="http://schemas.openxmlformats.org/officeDocument/2006/math">
                    <m:r>
                      <a:rPr lang="zh-CN" altLang="en-US" sz="2595" i="1" dirty="0" smtClean="0">
                        <a:latin typeface="Cambria Math" panose="02040503050406030204" pitchFamily="18" charset="0"/>
                      </a:rPr>
                      <m:t>𝑛</m:t>
                    </m:r>
                    <m:r>
                      <a:rPr lang="zh-CN" altLang="en-US" sz="2595" i="1" dirty="0" smtClean="0">
                        <a:latin typeface="Cambria Math" panose="02040503050406030204" pitchFamily="18" charset="0"/>
                      </a:rPr>
                      <m:t>−</m:t>
                    </m:r>
                    <m:r>
                      <a:rPr lang="zh-CN" altLang="en-US" sz="2595" i="1" dirty="0" smtClean="0">
                        <a:latin typeface="Cambria Math" panose="02040503050406030204" pitchFamily="18" charset="0"/>
                      </a:rPr>
                      <m:t>1</m:t>
                    </m:r>
                  </m:oMath>
                </a14:m>
                <a:r>
                  <a:rPr lang="zh-CN" altLang="en-US" sz="2595" dirty="0"/>
                  <a:t>的所有多项式组成。每个多项式的形式如下：</a:t>
                </a:r>
                <a:endParaRPr lang="en-US" altLang="zh-CN" sz="2595" dirty="0"/>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sz="2595" i="1" dirty="0" smtClean="0">
                          <a:latin typeface="Cambria Math" panose="02040503050406030204" pitchFamily="18" charset="0"/>
                        </a:rPr>
                        <m:t>𝑓</m:t>
                      </m:r>
                      <m:d>
                        <m:dPr>
                          <m:ctrlPr>
                            <a:rPr lang="en-US" altLang="zh-CN" sz="2595" i="1" dirty="0">
                              <a:latin typeface="Cambria Math" panose="02040503050406030204" pitchFamily="18" charset="0"/>
                            </a:rPr>
                          </m:ctrlPr>
                        </m:dPr>
                        <m:e>
                          <m:r>
                            <a:rPr lang="en-US" altLang="zh-CN" sz="2595" i="1" dirty="0">
                              <a:latin typeface="Cambria Math" panose="02040503050406030204" pitchFamily="18" charset="0"/>
                            </a:rPr>
                            <m:t>𝑥</m:t>
                          </m:r>
                        </m:e>
                      </m:d>
                      <m:r>
                        <a:rPr lang="en-US" altLang="zh-CN" sz="2595" i="1" dirty="0">
                          <a:latin typeface="Cambria Math" panose="02040503050406030204" pitchFamily="18" charset="0"/>
                        </a:rPr>
                        <m:t>=</m:t>
                      </m:r>
                      <m:sSub>
                        <m:sSubPr>
                          <m:ctrlPr>
                            <a:rPr lang="en-US" altLang="zh-CN" sz="2595" i="1" dirty="0">
                              <a:latin typeface="Cambria Math" panose="02040503050406030204" pitchFamily="18" charset="0"/>
                            </a:rPr>
                          </m:ctrlPr>
                        </m:sSubPr>
                        <m:e>
                          <m:r>
                            <a:rPr lang="en-US" altLang="zh-CN" sz="2595" i="1" dirty="0">
                              <a:latin typeface="Cambria Math" panose="02040503050406030204" pitchFamily="18" charset="0"/>
                            </a:rPr>
                            <m:t>𝑎</m:t>
                          </m:r>
                        </m:e>
                        <m:sub>
                          <m:r>
                            <a:rPr lang="en-US" altLang="zh-CN" sz="2595" i="1" dirty="0">
                              <a:latin typeface="Cambria Math" panose="02040503050406030204" pitchFamily="18" charset="0"/>
                            </a:rPr>
                            <m:t>𝑛</m:t>
                          </m:r>
                          <m:r>
                            <a:rPr lang="en-US" altLang="zh-CN" sz="2595" b="0" i="1" dirty="0" smtClean="0">
                              <a:latin typeface="Cambria Math" panose="02040503050406030204" pitchFamily="18" charset="0"/>
                            </a:rPr>
                            <m:t>−</m:t>
                          </m:r>
                          <m:r>
                            <a:rPr lang="en-US" altLang="zh-CN" sz="2595" b="0" i="1" dirty="0" smtClean="0">
                              <a:latin typeface="Cambria Math" panose="02040503050406030204" pitchFamily="18" charset="0"/>
                            </a:rPr>
                            <m:t>1</m:t>
                          </m:r>
                        </m:sub>
                      </m:sSub>
                      <m:sSup>
                        <m:sSupPr>
                          <m:ctrlPr>
                            <a:rPr lang="en-US" altLang="zh-CN" sz="2595" i="1" dirty="0">
                              <a:latin typeface="Cambria Math" panose="02040503050406030204" pitchFamily="18" charset="0"/>
                            </a:rPr>
                          </m:ctrlPr>
                        </m:sSupPr>
                        <m:e>
                          <m:r>
                            <a:rPr lang="en-US" altLang="zh-CN" sz="2595" i="1" dirty="0">
                              <a:latin typeface="Cambria Math" panose="02040503050406030204" pitchFamily="18" charset="0"/>
                            </a:rPr>
                            <m:t>𝑥</m:t>
                          </m:r>
                        </m:e>
                        <m:sup>
                          <m:r>
                            <a:rPr lang="en-US" altLang="zh-CN" sz="2595" i="1" dirty="0">
                              <a:latin typeface="Cambria Math" panose="02040503050406030204" pitchFamily="18" charset="0"/>
                            </a:rPr>
                            <m:t>𝑛</m:t>
                          </m:r>
                          <m:r>
                            <a:rPr lang="en-US" altLang="zh-CN" sz="2595" b="0" i="1" dirty="0" smtClean="0">
                              <a:latin typeface="Cambria Math" panose="02040503050406030204" pitchFamily="18" charset="0"/>
                            </a:rPr>
                            <m:t>−</m:t>
                          </m:r>
                          <m:r>
                            <a:rPr lang="en-US" altLang="zh-CN" sz="2595" b="0" i="1" dirty="0" smtClean="0">
                              <a:latin typeface="Cambria Math" panose="02040503050406030204" pitchFamily="18" charset="0"/>
                            </a:rPr>
                            <m:t>1</m:t>
                          </m:r>
                        </m:sup>
                      </m:sSup>
                      <m:r>
                        <a:rPr lang="en-US" altLang="zh-CN" sz="2595" i="1" dirty="0">
                          <a:latin typeface="Cambria Math" panose="02040503050406030204" pitchFamily="18" charset="0"/>
                        </a:rPr>
                        <m:t>+</m:t>
                      </m:r>
                      <m:sSub>
                        <m:sSubPr>
                          <m:ctrlPr>
                            <a:rPr lang="en-US" altLang="zh-CN" sz="2595" i="1" dirty="0">
                              <a:latin typeface="Cambria Math" panose="02040503050406030204" pitchFamily="18" charset="0"/>
                            </a:rPr>
                          </m:ctrlPr>
                        </m:sSubPr>
                        <m:e>
                          <m:r>
                            <a:rPr lang="en-US" altLang="zh-CN" sz="2595" i="1" dirty="0">
                              <a:latin typeface="Cambria Math" panose="02040503050406030204" pitchFamily="18" charset="0"/>
                            </a:rPr>
                            <m:t>𝑎</m:t>
                          </m:r>
                        </m:e>
                        <m:sub>
                          <m:r>
                            <a:rPr lang="en-US" altLang="zh-CN" sz="2595" i="1" dirty="0">
                              <a:latin typeface="Cambria Math" panose="02040503050406030204" pitchFamily="18" charset="0"/>
                            </a:rPr>
                            <m:t>𝑛</m:t>
                          </m:r>
                          <m:r>
                            <a:rPr lang="en-US" altLang="zh-CN" sz="2595" i="1" dirty="0">
                              <a:latin typeface="Cambria Math" panose="02040503050406030204" pitchFamily="18" charset="0"/>
                            </a:rPr>
                            <m:t>−</m:t>
                          </m:r>
                          <m:r>
                            <a:rPr lang="en-US" altLang="zh-CN" sz="2595" i="1" dirty="0">
                              <a:latin typeface="Cambria Math" panose="02040503050406030204" pitchFamily="18" charset="0"/>
                            </a:rPr>
                            <m:t>2</m:t>
                          </m:r>
                        </m:sub>
                      </m:sSub>
                      <m:sSup>
                        <m:sSupPr>
                          <m:ctrlPr>
                            <a:rPr lang="en-US" altLang="zh-CN" sz="2595" i="1" dirty="0">
                              <a:latin typeface="Cambria Math" panose="02040503050406030204" pitchFamily="18" charset="0"/>
                            </a:rPr>
                          </m:ctrlPr>
                        </m:sSupPr>
                        <m:e>
                          <m:r>
                            <a:rPr lang="en-US" altLang="zh-CN" sz="2595" i="1" dirty="0">
                              <a:latin typeface="Cambria Math" panose="02040503050406030204" pitchFamily="18" charset="0"/>
                            </a:rPr>
                            <m:t>𝑥</m:t>
                          </m:r>
                        </m:e>
                        <m:sup>
                          <m:r>
                            <a:rPr lang="en-US" altLang="zh-CN" sz="2595" i="1" dirty="0">
                              <a:latin typeface="Cambria Math" panose="02040503050406030204" pitchFamily="18" charset="0"/>
                            </a:rPr>
                            <m:t>𝑛</m:t>
                          </m:r>
                          <m:r>
                            <a:rPr lang="en-US" altLang="zh-CN" sz="2595" i="1" dirty="0">
                              <a:latin typeface="Cambria Math" panose="02040503050406030204" pitchFamily="18" charset="0"/>
                            </a:rPr>
                            <m:t>−</m:t>
                          </m:r>
                          <m:r>
                            <a:rPr lang="en-US" altLang="zh-CN" sz="2595" i="1" dirty="0">
                              <a:latin typeface="Cambria Math" panose="02040503050406030204" pitchFamily="18" charset="0"/>
                            </a:rPr>
                            <m:t>2</m:t>
                          </m:r>
                        </m:sup>
                      </m:sSup>
                      <m:r>
                        <a:rPr lang="en-US" altLang="zh-CN" sz="2595" i="1" dirty="0">
                          <a:latin typeface="Cambria Math" panose="02040503050406030204" pitchFamily="18" charset="0"/>
                        </a:rPr>
                        <m:t>+…+</m:t>
                      </m:r>
                      <m:sSub>
                        <m:sSubPr>
                          <m:ctrlPr>
                            <a:rPr lang="en-US" altLang="zh-CN" sz="2595" i="1" dirty="0">
                              <a:latin typeface="Cambria Math" panose="02040503050406030204" pitchFamily="18" charset="0"/>
                            </a:rPr>
                          </m:ctrlPr>
                        </m:sSubPr>
                        <m:e>
                          <m:r>
                            <a:rPr lang="en-US" altLang="zh-CN" sz="2595" i="1" dirty="0">
                              <a:latin typeface="Cambria Math" panose="02040503050406030204" pitchFamily="18" charset="0"/>
                            </a:rPr>
                            <m:t>𝑎</m:t>
                          </m:r>
                        </m:e>
                        <m:sub>
                          <m:r>
                            <a:rPr lang="en-US" altLang="zh-CN" sz="2595" i="1" dirty="0">
                              <a:latin typeface="Cambria Math" panose="02040503050406030204" pitchFamily="18" charset="0"/>
                            </a:rPr>
                            <m:t>1</m:t>
                          </m:r>
                        </m:sub>
                      </m:sSub>
                      <m:r>
                        <a:rPr lang="en-US" altLang="zh-CN" sz="2595" i="1" dirty="0">
                          <a:latin typeface="Cambria Math" panose="02040503050406030204" pitchFamily="18" charset="0"/>
                        </a:rPr>
                        <m:t>𝑥</m:t>
                      </m:r>
                      <m:r>
                        <a:rPr lang="en-US" altLang="zh-CN" sz="2595" b="0" i="1" dirty="0" smtClean="0">
                          <a:latin typeface="Cambria Math" panose="02040503050406030204" pitchFamily="18" charset="0"/>
                        </a:rPr>
                        <m:t>+</m:t>
                      </m:r>
                      <m:sSub>
                        <m:sSubPr>
                          <m:ctrlPr>
                            <a:rPr lang="en-US" altLang="zh-CN" sz="2595" i="1" dirty="0">
                              <a:latin typeface="Cambria Math" panose="02040503050406030204" pitchFamily="18" charset="0"/>
                            </a:rPr>
                          </m:ctrlPr>
                        </m:sSubPr>
                        <m:e>
                          <m:r>
                            <a:rPr lang="en-US" altLang="zh-CN" sz="2595" i="1" dirty="0">
                              <a:latin typeface="Cambria Math" panose="02040503050406030204" pitchFamily="18" charset="0"/>
                            </a:rPr>
                            <m:t>𝑎</m:t>
                          </m:r>
                        </m:e>
                        <m:sub>
                          <m:r>
                            <a:rPr lang="en-US" altLang="zh-CN" sz="2595" b="0" i="1" dirty="0" smtClean="0">
                              <a:latin typeface="Cambria Math" panose="02040503050406030204" pitchFamily="18" charset="0"/>
                            </a:rPr>
                            <m:t>0</m:t>
                          </m:r>
                        </m:sub>
                      </m:sSub>
                      <m:r>
                        <a:rPr lang="en-US" altLang="zh-CN" sz="2595" i="1" dirty="0">
                          <a:latin typeface="Cambria Math" panose="02040503050406030204" pitchFamily="18" charset="0"/>
                        </a:rPr>
                        <m:t>=</m:t>
                      </m:r>
                      <m:nary>
                        <m:naryPr>
                          <m:chr m:val="∑"/>
                          <m:ctrlPr>
                            <a:rPr lang="en-US" altLang="zh-CN" sz="2595" i="1" dirty="0">
                              <a:latin typeface="Cambria Math" panose="02040503050406030204" pitchFamily="18" charset="0"/>
                            </a:rPr>
                          </m:ctrlPr>
                        </m:naryPr>
                        <m:sub>
                          <m:r>
                            <m:rPr>
                              <m:brk m:alnAt="23"/>
                            </m:rPr>
                            <a:rPr lang="en-US" altLang="zh-CN" sz="2595" i="1" dirty="0">
                              <a:latin typeface="Cambria Math" panose="02040503050406030204" pitchFamily="18" charset="0"/>
                            </a:rPr>
                            <m:t>𝑖</m:t>
                          </m:r>
                          <m:r>
                            <a:rPr lang="en-US" altLang="zh-CN" sz="2595" i="1" dirty="0">
                              <a:latin typeface="Cambria Math" panose="02040503050406030204" pitchFamily="18" charset="0"/>
                            </a:rPr>
                            <m:t>=</m:t>
                          </m:r>
                          <m:r>
                            <a:rPr lang="en-US" altLang="zh-CN" sz="2595" i="1" dirty="0">
                              <a:latin typeface="Cambria Math" panose="02040503050406030204" pitchFamily="18" charset="0"/>
                            </a:rPr>
                            <m:t>0</m:t>
                          </m:r>
                        </m:sub>
                        <m:sup>
                          <m:r>
                            <a:rPr lang="en-US" altLang="zh-CN" sz="2595" i="1" dirty="0">
                              <a:latin typeface="Cambria Math" panose="02040503050406030204" pitchFamily="18" charset="0"/>
                            </a:rPr>
                            <m:t>𝑛</m:t>
                          </m:r>
                          <m:r>
                            <a:rPr lang="en-US" altLang="zh-CN" sz="2595" b="0" i="1" dirty="0" smtClean="0">
                              <a:latin typeface="Cambria Math" panose="02040503050406030204" pitchFamily="18" charset="0"/>
                            </a:rPr>
                            <m:t>−</m:t>
                          </m:r>
                          <m:r>
                            <a:rPr lang="en-US" altLang="zh-CN" sz="2595" b="0" i="1" dirty="0" smtClean="0">
                              <a:latin typeface="Cambria Math" panose="02040503050406030204" pitchFamily="18" charset="0"/>
                            </a:rPr>
                            <m:t>1</m:t>
                          </m:r>
                        </m:sup>
                        <m:e>
                          <m:sSub>
                            <m:sSubPr>
                              <m:ctrlPr>
                                <a:rPr lang="en-US" altLang="zh-CN" sz="2595" i="1" dirty="0">
                                  <a:latin typeface="Cambria Math" panose="02040503050406030204" pitchFamily="18" charset="0"/>
                                </a:rPr>
                              </m:ctrlPr>
                            </m:sSubPr>
                            <m:e>
                              <m:r>
                                <a:rPr lang="en-US" altLang="zh-CN" sz="2595" i="1" dirty="0">
                                  <a:latin typeface="Cambria Math" panose="02040503050406030204" pitchFamily="18" charset="0"/>
                                </a:rPr>
                                <m:t>𝑎</m:t>
                              </m:r>
                            </m:e>
                            <m:sub>
                              <m:r>
                                <a:rPr lang="en-US" altLang="zh-CN" sz="2595" i="1" dirty="0">
                                  <a:latin typeface="Cambria Math" panose="02040503050406030204" pitchFamily="18" charset="0"/>
                                </a:rPr>
                                <m:t>𝑖</m:t>
                              </m:r>
                            </m:sub>
                          </m:sSub>
                          <m:sSup>
                            <m:sSupPr>
                              <m:ctrlPr>
                                <a:rPr lang="en-US" altLang="zh-CN" sz="2595" i="1" dirty="0">
                                  <a:latin typeface="Cambria Math" panose="02040503050406030204" pitchFamily="18" charset="0"/>
                                </a:rPr>
                              </m:ctrlPr>
                            </m:sSupPr>
                            <m:e>
                              <m:r>
                                <a:rPr lang="en-US" altLang="zh-CN" sz="2595" i="1" dirty="0">
                                  <a:latin typeface="Cambria Math" panose="02040503050406030204" pitchFamily="18" charset="0"/>
                                </a:rPr>
                                <m:t>𝑥</m:t>
                              </m:r>
                            </m:e>
                            <m:sup>
                              <m:r>
                                <a:rPr lang="en-US" altLang="zh-CN" sz="2595" i="1" dirty="0">
                                  <a:latin typeface="Cambria Math" panose="02040503050406030204" pitchFamily="18" charset="0"/>
                                </a:rPr>
                                <m:t>𝑖</m:t>
                              </m:r>
                            </m:sup>
                          </m:sSup>
                        </m:e>
                      </m:nary>
                    </m:oMath>
                  </m:oMathPara>
                </a14:m>
                <a:endParaRPr lang="en-US" altLang="zh-CN" sz="2595" dirty="0"/>
              </a:p>
              <a:p>
                <a:pPr marL="0" indent="0">
                  <a:buNone/>
                </a:pPr>
                <a:r>
                  <a:rPr lang="zh-CN" altLang="en-US" sz="2595" dirty="0">
                    <a:latin typeface="Times New Roman" panose="02020603050405020304" pitchFamily="18" charset="0"/>
                  </a:rPr>
                  <a:t>式中，</a:t>
                </a:r>
                <a14:m>
                  <m:oMath xmlns:m="http://schemas.openxmlformats.org/officeDocument/2006/math">
                    <m:sSub>
                      <m:sSubPr>
                        <m:ctrlPr>
                          <a:rPr lang="en-US" altLang="zh-CN" sz="2595" i="1" dirty="0">
                            <a:latin typeface="Cambria Math" panose="02040503050406030204" pitchFamily="18" charset="0"/>
                          </a:rPr>
                        </m:ctrlPr>
                      </m:sSubPr>
                      <m:e>
                        <m:r>
                          <a:rPr lang="en-US" altLang="zh-CN" sz="2595" i="1" dirty="0">
                            <a:latin typeface="Cambria Math" panose="02040503050406030204" pitchFamily="18" charset="0"/>
                          </a:rPr>
                          <m:t>𝑎</m:t>
                        </m:r>
                      </m:e>
                      <m:sub>
                        <m:r>
                          <a:rPr lang="en-US" altLang="zh-CN" sz="2595" i="1" dirty="0">
                            <a:latin typeface="Cambria Math" panose="02040503050406030204" pitchFamily="18" charset="0"/>
                          </a:rPr>
                          <m:t>𝑖</m:t>
                        </m:r>
                      </m:sub>
                    </m:sSub>
                  </m:oMath>
                </a14:m>
                <a:r>
                  <a:rPr lang="zh-CN" altLang="en-US" sz="2595" dirty="0">
                    <a:latin typeface="Times New Roman" panose="02020603050405020304" pitchFamily="18" charset="0"/>
                  </a:rPr>
                  <a:t>在集合</a:t>
                </a:r>
                <a14:m>
                  <m:oMath xmlns:m="http://schemas.openxmlformats.org/officeDocument/2006/math">
                    <m:r>
                      <a:rPr lang="en-US" altLang="zh-CN" sz="2595" b="0" i="1" smtClean="0">
                        <a:latin typeface="Cambria Math" panose="02040503050406030204" pitchFamily="18" charset="0"/>
                      </a:rPr>
                      <m:t>{</m:t>
                    </m:r>
                    <m:r>
                      <a:rPr lang="en-US" altLang="zh-CN" sz="2595" b="0" i="1" smtClean="0">
                        <a:latin typeface="Cambria Math" panose="02040503050406030204" pitchFamily="18" charset="0"/>
                      </a:rPr>
                      <m:t>0</m:t>
                    </m:r>
                    <m:r>
                      <a:rPr lang="en-US" altLang="zh-CN" sz="2595" b="0" i="1" smtClean="0">
                        <a:latin typeface="Cambria Math" panose="02040503050406030204" pitchFamily="18" charset="0"/>
                      </a:rPr>
                      <m:t>,</m:t>
                    </m:r>
                    <m:r>
                      <a:rPr lang="en-US" altLang="zh-CN" sz="2595" b="0" i="1" smtClean="0">
                        <a:latin typeface="Cambria Math" panose="02040503050406030204" pitchFamily="18" charset="0"/>
                      </a:rPr>
                      <m:t>1</m:t>
                    </m:r>
                    <m:r>
                      <a:rPr lang="en-US" altLang="zh-CN" sz="2595" b="0" i="1" smtClean="0">
                        <a:latin typeface="Cambria Math" panose="02040503050406030204" pitchFamily="18" charset="0"/>
                      </a:rPr>
                      <m:t>,…,</m:t>
                    </m:r>
                    <m:r>
                      <a:rPr lang="en-US" altLang="zh-CN" sz="2595" b="0" i="1" smtClean="0">
                        <a:latin typeface="Cambria Math" panose="02040503050406030204" pitchFamily="18" charset="0"/>
                      </a:rPr>
                      <m:t>𝑝</m:t>
                    </m:r>
                    <m:r>
                      <a:rPr lang="en-US" altLang="zh-CN" sz="2595" b="0" i="1" smtClean="0">
                        <a:latin typeface="Cambria Math" panose="02040503050406030204" pitchFamily="18" charset="0"/>
                      </a:rPr>
                      <m:t>−</m:t>
                    </m:r>
                    <m:r>
                      <a:rPr lang="en-US" altLang="zh-CN" sz="2595" b="0" i="1" smtClean="0">
                        <a:latin typeface="Cambria Math" panose="02040503050406030204" pitchFamily="18" charset="0"/>
                      </a:rPr>
                      <m:t>1</m:t>
                    </m:r>
                    <m:r>
                      <a:rPr lang="en-US" altLang="zh-CN" sz="2595" b="0" i="1" smtClean="0">
                        <a:latin typeface="Cambria Math" panose="02040503050406030204" pitchFamily="18" charset="0"/>
                      </a:rPr>
                      <m:t>}</m:t>
                    </m:r>
                  </m:oMath>
                </a14:m>
                <a:r>
                  <a:rPr lang="zh-CN" altLang="en-US" sz="2595" dirty="0">
                    <a:latin typeface="Times New Roman" panose="02020603050405020304" pitchFamily="18" charset="0"/>
                  </a:rPr>
                  <a:t>上取值，则</a:t>
                </a:r>
                <a:r>
                  <a:rPr lang="zh-CN" altLang="en-US" sz="2595" dirty="0"/>
                  <a:t>集合</a:t>
                </a:r>
                <a14:m>
                  <m:oMath xmlns:m="http://schemas.openxmlformats.org/officeDocument/2006/math">
                    <m:r>
                      <a:rPr lang="en-US" altLang="zh-CN" sz="2595" i="1">
                        <a:latin typeface="Cambria Math" panose="02040503050406030204" pitchFamily="18" charset="0"/>
                      </a:rPr>
                      <m:t>𝑆</m:t>
                    </m:r>
                  </m:oMath>
                </a14:m>
                <a:r>
                  <a:rPr lang="zh-CN" altLang="en-US" sz="2595" dirty="0">
                    <a:latin typeface="Times New Roman" panose="02020603050405020304" pitchFamily="18" charset="0"/>
                  </a:rPr>
                  <a:t>中共有</a:t>
                </a:r>
                <a14:m>
                  <m:oMath xmlns:m="http://schemas.openxmlformats.org/officeDocument/2006/math">
                    <m:sSup>
                      <m:sSupPr>
                        <m:ctrlPr>
                          <a:rPr lang="en-US" altLang="zh-CN" sz="2595" i="1" smtClean="0">
                            <a:latin typeface="Cambria Math" panose="02040503050406030204" pitchFamily="18" charset="0"/>
                          </a:rPr>
                        </m:ctrlPr>
                      </m:sSupPr>
                      <m:e>
                        <m:r>
                          <a:rPr lang="en-US" altLang="zh-CN" sz="2595" b="0" i="1" smtClean="0">
                            <a:latin typeface="Cambria Math" panose="02040503050406030204" pitchFamily="18" charset="0"/>
                          </a:rPr>
                          <m:t>𝑝</m:t>
                        </m:r>
                      </m:e>
                      <m:sup>
                        <m:r>
                          <a:rPr lang="en-US" altLang="zh-CN" sz="2595" b="0" i="1" smtClean="0">
                            <a:latin typeface="Cambria Math" panose="02040503050406030204" pitchFamily="18" charset="0"/>
                          </a:rPr>
                          <m:t>𝑛</m:t>
                        </m:r>
                      </m:sup>
                    </m:sSup>
                  </m:oMath>
                </a14:m>
                <a:r>
                  <a:rPr lang="zh-CN" altLang="en-US" sz="2595" dirty="0">
                    <a:latin typeface="Times New Roman" panose="02020603050405020304" pitchFamily="18" charset="0"/>
                  </a:rPr>
                  <a:t>个不同的多项式。</a:t>
                </a:r>
                <a:endParaRPr lang="en-US" altLang="zh-CN" sz="2595" dirty="0">
                  <a:latin typeface="Times New Roman" panose="02020603050405020304" pitchFamily="18" charset="0"/>
                </a:endParaRPr>
              </a:p>
              <a:p>
                <a:pPr marL="0" indent="0">
                  <a:buNone/>
                </a:pPr>
                <a:endParaRPr lang="zh-CN" altLang="en-US" sz="2595"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800" dirty="0"/>
                  <a:t>设集合𝑆由域</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𝒁</m:t>
                        </m:r>
                      </m:e>
                      <m:sub>
                        <m:r>
                          <a:rPr lang="en-US" altLang="zh-CN" sz="2800" b="0" i="1" smtClean="0">
                            <a:latin typeface="Cambria Math" panose="02040503050406030204" pitchFamily="18" charset="0"/>
                          </a:rPr>
                          <m:t>𝑝</m:t>
                        </m:r>
                      </m:sub>
                    </m:sSub>
                  </m:oMath>
                </a14:m>
                <a:r>
                  <a:rPr lang="zh-CN" altLang="en-US" sz="2800" dirty="0"/>
                  <a:t>上次数小于或等于</a:t>
                </a:r>
                <a14:m>
                  <m:oMath xmlns:m="http://schemas.openxmlformats.org/officeDocument/2006/math">
                    <m:r>
                      <a:rPr lang="zh-CN" altLang="en-US" sz="2800" i="1" dirty="0" smtClean="0">
                        <a:latin typeface="Cambria Math" panose="02040503050406030204" pitchFamily="18" charset="0"/>
                      </a:rPr>
                      <m:t>𝑛</m:t>
                    </m:r>
                    <m:r>
                      <a:rPr lang="zh-CN" altLang="en-US" sz="2800" i="1" dirty="0" smtClean="0">
                        <a:latin typeface="Cambria Math" panose="02040503050406030204" pitchFamily="18" charset="0"/>
                      </a:rPr>
                      <m:t>−</m:t>
                    </m:r>
                    <m:r>
                      <a:rPr lang="zh-CN" altLang="en-US" sz="2800" i="1" dirty="0" smtClean="0">
                        <a:latin typeface="Cambria Math" panose="02040503050406030204" pitchFamily="18" charset="0"/>
                      </a:rPr>
                      <m:t>1</m:t>
                    </m:r>
                  </m:oMath>
                </a14:m>
                <a:r>
                  <a:rPr lang="zh-CN" altLang="en-US" sz="2800" dirty="0"/>
                  <a:t>的所有多项式组成。</a:t>
                </a:r>
                <a:endParaRPr lang="en-US" altLang="zh-CN" sz="2800" dirty="0"/>
              </a:p>
              <a:p>
                <a:r>
                  <a:rPr lang="zh-CN" altLang="en-US" sz="2800" dirty="0"/>
                  <a:t>例子：</a:t>
                </a:r>
                <a:endParaRPr lang="en-US" altLang="zh-CN" sz="2800" dirty="0"/>
              </a:p>
              <a:p>
                <a:pPr lvl="1"/>
                <a14:m>
                  <m:oMath xmlns:m="http://schemas.openxmlformats.org/officeDocument/2006/math">
                    <m:r>
                      <a:rPr lang="en-US" altLang="zh-CN" sz="2400" b="0" i="1" dirty="0" smtClean="0">
                        <a:latin typeface="Cambria Math" panose="02040503050406030204" pitchFamily="18" charset="0"/>
                      </a:rPr>
                      <m:t>𝑝</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3</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2</m:t>
                    </m:r>
                  </m:oMath>
                </a14:m>
                <a:r>
                  <a:rPr lang="en-US" altLang="zh-CN" sz="2400" dirty="0"/>
                  <a:t>, </a:t>
                </a:r>
                <a:r>
                  <a:rPr lang="zh-CN" altLang="en-US" sz="2400" dirty="0"/>
                  <a:t>则有</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3</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9</m:t>
                    </m:r>
                  </m:oMath>
                </a14:m>
                <a:r>
                  <a:rPr lang="zh-CN" altLang="en-US" sz="2400" dirty="0"/>
                  <a:t>个多项式，即</a:t>
                </a:r>
                <a14:m>
                  <m:oMath xmlns:m="http://schemas.openxmlformats.org/officeDocument/2006/math">
                    <m:r>
                      <a:rPr lang="en-US" altLang="zh-CN" sz="2400" i="1" dirty="0" smtClean="0">
                        <a:latin typeface="Cambria Math" panose="02040503050406030204" pitchFamily="18" charset="0"/>
                      </a:rPr>
                      <m:t>0</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2</m:t>
                    </m:r>
                  </m:oMath>
                </a14:m>
                <a:endParaRPr lang="en-US" altLang="zh-CN" sz="2400" dirty="0"/>
              </a:p>
              <a:p>
                <a:pPr lvl="1"/>
                <a14:m>
                  <m:oMath xmlns:m="http://schemas.openxmlformats.org/officeDocument/2006/math">
                    <m:r>
                      <a:rPr lang="en-US" altLang="zh-CN" sz="2400" b="0" i="1" dirty="0" smtClean="0">
                        <a:latin typeface="Cambria Math" panose="02040503050406030204" pitchFamily="18" charset="0"/>
                      </a:rPr>
                      <m:t>𝑝</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2</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3</m:t>
                    </m:r>
                  </m:oMath>
                </a14:m>
                <a:r>
                  <a:rPr lang="en-US" altLang="zh-CN" sz="2400" dirty="0"/>
                  <a:t>, </a:t>
                </a:r>
                <a:r>
                  <a:rPr lang="zh-CN" altLang="en-US" sz="2400" dirty="0"/>
                  <a:t>则有</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8</m:t>
                    </m:r>
                  </m:oMath>
                </a14:m>
                <a:r>
                  <a:rPr lang="zh-CN" altLang="en-US" sz="2400" dirty="0"/>
                  <a:t>个多项式，即</a:t>
                </a:r>
                <a14:m>
                  <m:oMath xmlns:m="http://schemas.openxmlformats.org/officeDocument/2006/math">
                    <m:r>
                      <a:rPr lang="en-US" altLang="zh-CN" sz="2400" i="1" dirty="0" smtClean="0">
                        <a:latin typeface="Cambria Math" panose="02040503050406030204" pitchFamily="18" charset="0"/>
                      </a:rPr>
                      <m:t>0</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𝑥</m:t>
                        </m:r>
                      </m:e>
                      <m:sup>
                        <m:r>
                          <a:rPr lang="en-US" altLang="zh-CN" sz="2400" b="0" i="1" dirty="0" smtClean="0">
                            <a:latin typeface="Cambria Math" panose="02040503050406030204" pitchFamily="18" charset="0"/>
                          </a:rPr>
                          <m:t>2</m:t>
                        </m:r>
                      </m:sup>
                    </m:sSup>
                    <m:r>
                      <a:rPr lang="en-US" altLang="zh-CN" sz="2400" b="0" i="1" dirty="0" smtClean="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1" dirty="0">
                            <a:latin typeface="Cambria Math" panose="02040503050406030204" pitchFamily="18" charset="0"/>
                          </a:rPr>
                          <m:t>2</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1" dirty="0">
                            <a:latin typeface="Cambria Math" panose="02040503050406030204" pitchFamily="18" charset="0"/>
                          </a:rPr>
                          <m:t>2</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1" dirty="0">
                            <a:latin typeface="Cambria Math" panose="02040503050406030204" pitchFamily="18" charset="0"/>
                          </a:rPr>
                          <m:t>2</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oMath>
                </a14:m>
                <a:endParaRPr lang="zh-CN" altLang="en-US" sz="2400" dirty="0"/>
              </a:p>
              <a:p>
                <a:pPr lvl="1"/>
                <a:endParaRPr lang="zh-CN" altLang="en-US" sz="24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400" dirty="0"/>
                  <a:t>定义如下运算，使得每一个如前的多项式集合</a:t>
                </a:r>
                <a14:m>
                  <m:oMath xmlns:m="http://schemas.openxmlformats.org/officeDocument/2006/math">
                    <m:r>
                      <a:rPr lang="en-US" altLang="zh-CN" sz="2400" b="0" i="1" smtClean="0">
                        <a:latin typeface="Cambria Math" panose="02040503050406030204" pitchFamily="18" charset="0"/>
                      </a:rPr>
                      <m:t>𝑆</m:t>
                    </m:r>
                  </m:oMath>
                </a14:m>
                <a:r>
                  <a:rPr lang="zh-CN" altLang="en-US" sz="2400" dirty="0"/>
                  <a:t>为一个有限域：</a:t>
                </a:r>
                <a:endParaRPr lang="en-US" altLang="zh-CN" sz="2400" dirty="0"/>
              </a:p>
              <a:p>
                <a:pPr lvl="1"/>
                <a:r>
                  <a:rPr lang="zh-CN" altLang="en-US" sz="2000" dirty="0"/>
                  <a:t>运算遵循普通多项式运算规则，以及如下两条限制。</a:t>
                </a:r>
                <a:endParaRPr lang="zh-CN" altLang="en-US" sz="2000" dirty="0"/>
              </a:p>
              <a:p>
                <a:pPr lvl="1"/>
                <a:r>
                  <a:rPr lang="zh-CN" altLang="en-US" sz="2000" dirty="0"/>
                  <a:t>系数运算以𝑝为模，即遵循有限域</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𝒁</m:t>
                        </m:r>
                      </m:e>
                      <m:sub>
                        <m:r>
                          <a:rPr lang="en-US" altLang="zh-CN" sz="2000" b="0" i="1" smtClean="0">
                            <a:latin typeface="Cambria Math" panose="02040503050406030204" pitchFamily="18" charset="0"/>
                          </a:rPr>
                          <m:t>𝑝</m:t>
                        </m:r>
                      </m:sub>
                    </m:sSub>
                  </m:oMath>
                </a14:m>
                <a:r>
                  <a:rPr lang="zh-CN" altLang="en-US" sz="2000" dirty="0"/>
                  <a:t>上的运算规则。</a:t>
                </a:r>
                <a:endParaRPr lang="zh-CN" altLang="en-US" sz="2000" dirty="0"/>
              </a:p>
              <a:p>
                <a:pPr lvl="1"/>
                <a:r>
                  <a:rPr lang="zh-CN" altLang="en-US" sz="2000" dirty="0"/>
                  <a:t>如果乘法运算的结果是次数大于𝑛−</a:t>
                </a:r>
                <a:r>
                  <a:rPr lang="en-US" altLang="zh-CN" sz="2000" dirty="0"/>
                  <a:t>1</a:t>
                </a:r>
                <a:r>
                  <a:rPr lang="zh-CN" altLang="en-US" sz="2000" dirty="0"/>
                  <a:t>的多项式，则将其除以某个次数为𝑛的不可约</a:t>
                </a:r>
                <a:r>
                  <a:rPr lang="en-US" altLang="zh-CN" sz="2000" dirty="0"/>
                  <a:t>(irreducible)</a:t>
                </a:r>
                <a:r>
                  <a:rPr lang="zh-CN" altLang="en-US" sz="2000" dirty="0"/>
                  <a:t>的多项式𝑚</a:t>
                </a:r>
                <a:r>
                  <a:rPr lang="en-US" altLang="zh-CN" sz="2000" dirty="0"/>
                  <a:t>(</a:t>
                </a:r>
                <a:r>
                  <a:rPr lang="zh-CN" altLang="en-US" sz="2000" dirty="0"/>
                  <a:t>𝑥</a:t>
                </a:r>
                <a:r>
                  <a:rPr lang="en-US" altLang="zh-CN" sz="2000" dirty="0"/>
                  <a:t>)</a:t>
                </a:r>
                <a:r>
                  <a:rPr lang="zh-CN" altLang="en-US" sz="2000" dirty="0"/>
                  <a:t>并取余式。</a:t>
                </a:r>
                <a:endParaRPr lang="en-US" altLang="zh-CN" sz="2000" dirty="0"/>
              </a:p>
              <a:p>
                <a:pPr lvl="2"/>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对于多项式</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cs typeface="Cambria Math" panose="02040503050406030204" pitchFamily="18" charset="0"/>
                      </a:rPr>
                      <m:t>𝑓</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m:t>
                    </m:r>
                    <m:r>
                      <a:rPr lang="zh-CN" altLang="en-US" sz="2000" i="1" dirty="0" smtClean="0">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m:t>
                    </m:r>
                  </m:oMath>
                </a14:m>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，这个余式可表示为</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cs typeface="Cambria Math" panose="02040503050406030204" pitchFamily="18" charset="0"/>
                      </a:rPr>
                      <m:t>𝑟</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m:t>
                    </m:r>
                    <m:r>
                      <a:rPr lang="zh-CN" altLang="en-US" sz="2000" i="1" dirty="0" smtClean="0">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m:t>
                    </m:r>
                    <m:r>
                      <a:rPr lang="zh-CN" altLang="en-US" sz="2000" i="1" dirty="0" smtClean="0">
                        <a:latin typeface="Cambria Math" panose="02040503050406030204" pitchFamily="18" charset="0"/>
                        <a:ea typeface="微软雅黑" panose="020B0503020204020204" pitchFamily="34" charset="-122"/>
                        <a:cs typeface="Cambria Math" panose="02040503050406030204" pitchFamily="18" charset="0"/>
                      </a:rPr>
                      <m:t>𝑓</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m:t>
                    </m:r>
                    <m:r>
                      <a:rPr lang="zh-CN" altLang="en-US" sz="2000" i="1" dirty="0" smtClean="0">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  </m:t>
                    </m:r>
                    <m:r>
                      <m:rPr>
                        <m:sty m:val="p"/>
                      </m:rPr>
                      <a:rPr lang="zh-CN" altLang="en-US" sz="2000" i="0" dirty="0" smtClean="0">
                        <a:latin typeface="Cambria Math" panose="02040503050406030204" pitchFamily="18" charset="0"/>
                        <a:ea typeface="微软雅黑" panose="020B0503020204020204" pitchFamily="34" charset="-122"/>
                        <a:cs typeface="Cambria Math" panose="02040503050406030204" pitchFamily="18" charset="0"/>
                      </a:rPr>
                      <m:t>mod</m:t>
                    </m:r>
                    <m:r>
                      <a:rPr lang="zh-CN" altLang="en-US" sz="2000" i="1" dirty="0" smtClean="0">
                        <a:latin typeface="Cambria Math" panose="02040503050406030204" pitchFamily="18" charset="0"/>
                        <a:ea typeface="MS Mincho" panose="02020609040205080304" charset="-128"/>
                        <a:cs typeface="Cambria Math" panose="02040503050406030204" pitchFamily="18" charset="0"/>
                      </a:rPr>
                      <m:t> </m:t>
                    </m:r>
                    <m:r>
                      <a:rPr lang="zh-CN" altLang="en-US" sz="2000" i="1" dirty="0" smtClean="0">
                        <a:latin typeface="Cambria Math" panose="02040503050406030204" pitchFamily="18" charset="0"/>
                        <a:ea typeface="微软雅黑" panose="020B0503020204020204" pitchFamily="34" charset="-122"/>
                        <a:cs typeface="Cambria Math" panose="02040503050406030204" pitchFamily="18" charset="0"/>
                      </a:rPr>
                      <m:t>𝑚</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m:t>
                    </m:r>
                    <m:r>
                      <a:rPr lang="zh-CN" altLang="en-US" sz="2000" i="1" dirty="0" smtClean="0">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dirty="0" smtClean="0">
                        <a:latin typeface="Cambria Math" panose="02040503050406030204" pitchFamily="18" charset="0"/>
                        <a:ea typeface="MS Mincho" panose="02020609040205080304" charset="-128"/>
                        <a:cs typeface="Cambria Math" panose="02040503050406030204" pitchFamily="18" charset="0"/>
                      </a:rPr>
                      <m:t>)</m:t>
                    </m:r>
                  </m:oMath>
                </a14:m>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latin typeface="宋体" panose="02010600030101010101" pitchFamily="2" charset="-122"/>
                  <a:ea typeface="宋体" panose="02010600030101010101" pitchFamily="2" charset="-122"/>
                </a:endParaRPr>
              </a:p>
              <a:p>
                <a:r>
                  <a:rPr lang="zh-CN" altLang="en-US" sz="2400" dirty="0"/>
                  <a:t>例：高级加密标准</a:t>
                </a:r>
                <a:r>
                  <a:rPr lang="en-US" altLang="zh-CN" sz="2400" dirty="0"/>
                  <a:t>AES</a:t>
                </a:r>
                <a:r>
                  <a:rPr lang="zh-CN" altLang="en-US" sz="2400" dirty="0"/>
                  <a:t>使用了</a:t>
                </a:r>
                <a14:m>
                  <m:oMath xmlns:m="http://schemas.openxmlformats.org/officeDocument/2006/math">
                    <m:r>
                      <a:rPr lang="en-US" altLang="zh-CN" sz="2400" i="1" dirty="0" smtClean="0">
                        <a:latin typeface="Cambria Math" panose="02040503050406030204" pitchFamily="18" charset="0"/>
                      </a:rPr>
                      <m:t>𝐺𝐹</m:t>
                    </m:r>
                    <m:r>
                      <a:rPr lang="en-US" altLang="zh-CN" sz="2400" i="1" dirty="0" smtClean="0">
                        <a:latin typeface="Cambria Math" panose="02040503050406030204" pitchFamily="18" charset="0"/>
                      </a:rPr>
                      <m:t> (</m:t>
                    </m:r>
                    <m:sSup>
                      <m:sSupPr>
                        <m:ctrlPr>
                          <a:rPr lang="en-US" altLang="zh-CN" sz="2400" i="1" dirty="0" smtClean="0">
                            <a:latin typeface="Cambria Math" panose="02040503050406030204" pitchFamily="18" charset="0"/>
                          </a:rPr>
                        </m:ctrlPr>
                      </m:sSupPr>
                      <m:e>
                        <m:r>
                          <a:rPr lang="en-US" altLang="zh-CN" sz="2400" b="0" i="1" dirty="0" smtClean="0">
                            <a:latin typeface="Cambria Math" panose="02040503050406030204" pitchFamily="18" charset="0"/>
                          </a:rPr>
                          <m:t>2</m:t>
                        </m:r>
                      </m:e>
                      <m:sup>
                        <m:r>
                          <a:rPr lang="en-US" altLang="zh-CN" sz="2400" b="0" i="1" dirty="0" smtClean="0">
                            <a:latin typeface="Cambria Math" panose="02040503050406030204" pitchFamily="18" charset="0"/>
                          </a:rPr>
                          <m:t>8</m:t>
                        </m:r>
                      </m:sup>
                    </m:sSup>
                    <m:r>
                      <a:rPr lang="en-US" altLang="zh-CN" sz="2400" i="1" dirty="0" smtClean="0">
                        <a:latin typeface="Cambria Math" panose="02040503050406030204" pitchFamily="18" charset="0"/>
                      </a:rPr>
                      <m:t>)</m:t>
                    </m:r>
                  </m:oMath>
                </a14:m>
                <a:r>
                  <a:rPr lang="zh-CN" altLang="en-US" sz="2400" dirty="0"/>
                  <a:t>上的运算，用了不可约的多项式</a:t>
                </a:r>
                <a14:m>
                  <m:oMath xmlns:m="http://schemas.openxmlformats.org/officeDocument/2006/math">
                    <m:r>
                      <a:rPr lang="en-US" altLang="zh-CN" sz="2400" b="0" i="1" smtClean="0">
                        <a:latin typeface="Cambria Math" panose="02040503050406030204" pitchFamily="18" charset="0"/>
                      </a:rPr>
                      <m:t>𝑚</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8</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4</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oMath>
                </a14:m>
                <a:endParaRPr lang="zh-CN" altLang="en-US" sz="2400" dirty="0">
                  <a:latin typeface="宋体" panose="02010600030101010101" pitchFamily="2" charset="-122"/>
                  <a:ea typeface="宋体" panose="02010600030101010101" pitchFamily="2" charset="-122"/>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p:sp>
        <p:nvSpPr>
          <p:cNvPr id="3" name="Content Placeholder 2"/>
          <p:cNvSpPr>
            <a:spLocks noGrp="1"/>
          </p:cNvSpPr>
          <p:nvPr>
            <p:ph idx="1"/>
          </p:nvPr>
        </p:nvSpPr>
        <p:spPr/>
        <p:txBody>
          <a:bodyPr/>
          <a:lstStyle/>
          <a:p>
            <a:r>
              <a:rPr lang="zh-CN" sz="2400" dirty="0"/>
              <a:t>考虑定义在</a:t>
            </a:r>
            <a:r>
              <a:rPr lang="en-US" altLang="zh-CN" sz="2400" dirty="0"/>
              <a:t>GF(2)</a:t>
            </a:r>
            <a:r>
              <a:rPr lang="zh-CN" altLang="en-US" sz="2400" dirty="0"/>
              <a:t>上的多项式：</a:t>
            </a:r>
            <a:endParaRPr lang="en-US" altLang="zh-CN" sz="2400" dirty="0"/>
          </a:p>
          <a:p>
            <a:pPr lvl="1"/>
            <a:r>
              <a:rPr lang="en-US" altLang="zh-CN" sz="2000" dirty="0">
                <a:sym typeface="+mn-ea"/>
              </a:rPr>
              <a:t>(</a:t>
            </a:r>
            <a:r>
              <a:rPr lang="en-US" altLang="zh-CN" sz="2000" i="1" dirty="0">
                <a:sym typeface="+mn-ea"/>
              </a:rPr>
              <a:t>x</a:t>
            </a:r>
            <a:r>
              <a:rPr lang="en-US" altLang="zh-CN" sz="2000" baseline="30000" dirty="0">
                <a:sym typeface="+mn-ea"/>
              </a:rPr>
              <a:t>2</a:t>
            </a:r>
            <a:r>
              <a:rPr lang="en-US" altLang="zh-CN" sz="2000" dirty="0">
                <a:sym typeface="+mn-ea"/>
              </a:rPr>
              <a:t> + </a:t>
            </a:r>
            <a:r>
              <a:rPr lang="en-US" altLang="zh-CN" sz="2000" i="1" dirty="0">
                <a:sym typeface="+mn-ea"/>
              </a:rPr>
              <a:t>x</a:t>
            </a:r>
            <a:r>
              <a:rPr lang="en-US" altLang="zh-CN" sz="2000" dirty="0">
                <a:sym typeface="+mn-ea"/>
              </a:rPr>
              <a:t> + 1</a:t>
            </a:r>
            <a:r>
              <a:rPr lang="en-AU" sz="2000" dirty="0">
                <a:sym typeface="+mn-ea"/>
              </a:rPr>
              <a:t>) </a:t>
            </a:r>
            <a:r>
              <a:rPr lang="en-US" altLang="zh-CN" sz="2000" dirty="0">
                <a:sym typeface="Symbol" panose="05050102010706020507"/>
              </a:rPr>
              <a:t></a:t>
            </a:r>
            <a:r>
              <a:rPr lang="en-AU" sz="2000" dirty="0">
                <a:sym typeface="+mn-ea"/>
              </a:rPr>
              <a:t> (</a:t>
            </a:r>
            <a:r>
              <a:rPr lang="en-US" altLang="zh-CN" sz="2000" i="1" dirty="0">
                <a:sym typeface="+mn-ea"/>
              </a:rPr>
              <a:t>x</a:t>
            </a:r>
            <a:r>
              <a:rPr lang="en-US" altLang="zh-CN" sz="2000" baseline="30000" dirty="0">
                <a:sym typeface="+mn-ea"/>
              </a:rPr>
              <a:t>2</a:t>
            </a:r>
            <a:r>
              <a:rPr lang="en-US" altLang="zh-CN" sz="2000" dirty="0">
                <a:sym typeface="+mn-ea"/>
              </a:rPr>
              <a:t> + 1) mod (</a:t>
            </a:r>
            <a:r>
              <a:rPr lang="en-US" altLang="zh-CN" sz="2000" i="1" dirty="0">
                <a:sym typeface="+mn-ea"/>
              </a:rPr>
              <a:t>x</a:t>
            </a:r>
            <a:r>
              <a:rPr lang="en-US" altLang="zh-CN" sz="2000" baseline="30000" dirty="0">
                <a:sym typeface="+mn-ea"/>
              </a:rPr>
              <a:t>3</a:t>
            </a:r>
            <a:r>
              <a:rPr lang="en-US" altLang="zh-CN" sz="2000" dirty="0">
                <a:sym typeface="+mn-ea"/>
              </a:rPr>
              <a:t> + </a:t>
            </a:r>
            <a:r>
              <a:rPr lang="en-US" altLang="zh-CN" sz="2000" i="1" dirty="0">
                <a:sym typeface="+mn-ea"/>
              </a:rPr>
              <a:t>x</a:t>
            </a:r>
            <a:r>
              <a:rPr lang="en-US" altLang="zh-CN" sz="2000" dirty="0">
                <a:sym typeface="+mn-ea"/>
              </a:rPr>
              <a:t> + 1)</a:t>
            </a:r>
            <a:endParaRPr lang="en-US" altLang="zh-CN" sz="2000" dirty="0"/>
          </a:p>
          <a:p>
            <a:pPr lvl="1">
              <a:buNone/>
            </a:pPr>
            <a:r>
              <a:rPr lang="en-US" altLang="zh-CN" sz="2000" dirty="0">
                <a:sym typeface="+mn-ea"/>
              </a:rPr>
              <a:t> = ((</a:t>
            </a:r>
            <a:r>
              <a:rPr lang="en-US" altLang="zh-CN" sz="2000" i="1" dirty="0">
                <a:sym typeface="+mn-ea"/>
              </a:rPr>
              <a:t>x</a:t>
            </a:r>
            <a:r>
              <a:rPr lang="en-US" altLang="zh-CN" sz="2000" baseline="30000" dirty="0">
                <a:sym typeface="+mn-ea"/>
              </a:rPr>
              <a:t>4</a:t>
            </a:r>
            <a:r>
              <a:rPr lang="en-US" altLang="zh-CN" sz="2000" dirty="0">
                <a:sym typeface="+mn-ea"/>
              </a:rPr>
              <a:t> + </a:t>
            </a:r>
            <a:r>
              <a:rPr lang="en-US" altLang="zh-CN" sz="2000" i="1" dirty="0">
                <a:sym typeface="+mn-ea"/>
              </a:rPr>
              <a:t>x</a:t>
            </a:r>
            <a:r>
              <a:rPr lang="en-US" altLang="zh-CN" sz="2000" baseline="30000" dirty="0">
                <a:sym typeface="+mn-ea"/>
              </a:rPr>
              <a:t>3</a:t>
            </a:r>
            <a:r>
              <a:rPr lang="en-US" altLang="zh-CN" sz="2000" dirty="0">
                <a:sym typeface="+mn-ea"/>
              </a:rPr>
              <a:t> + </a:t>
            </a:r>
            <a:r>
              <a:rPr lang="en-US" altLang="zh-CN" sz="2000" i="1" dirty="0">
                <a:sym typeface="+mn-ea"/>
              </a:rPr>
              <a:t>x</a:t>
            </a:r>
            <a:r>
              <a:rPr lang="en-US" altLang="zh-CN" sz="2000" baseline="30000" dirty="0">
                <a:sym typeface="+mn-ea"/>
              </a:rPr>
              <a:t>2 </a:t>
            </a:r>
            <a:r>
              <a:rPr lang="en-AU" sz="2000" dirty="0">
                <a:sym typeface="+mn-ea"/>
              </a:rPr>
              <a:t>) + </a:t>
            </a:r>
            <a:r>
              <a:rPr lang="en-US" altLang="zh-CN" sz="2000" dirty="0">
                <a:sym typeface="+mn-ea"/>
              </a:rPr>
              <a:t>(</a:t>
            </a:r>
            <a:r>
              <a:rPr lang="en-US" altLang="zh-CN" sz="2000" i="1" dirty="0">
                <a:sym typeface="+mn-ea"/>
              </a:rPr>
              <a:t>x</a:t>
            </a:r>
            <a:r>
              <a:rPr lang="en-US" altLang="zh-CN" sz="2000" baseline="30000" dirty="0">
                <a:sym typeface="+mn-ea"/>
              </a:rPr>
              <a:t>2</a:t>
            </a:r>
            <a:r>
              <a:rPr lang="en-US" altLang="zh-CN" sz="2000" dirty="0">
                <a:sym typeface="+mn-ea"/>
              </a:rPr>
              <a:t> + </a:t>
            </a:r>
            <a:r>
              <a:rPr lang="en-US" altLang="zh-CN" sz="2000" i="1" dirty="0">
                <a:sym typeface="+mn-ea"/>
              </a:rPr>
              <a:t>x</a:t>
            </a:r>
            <a:r>
              <a:rPr lang="en-US" altLang="zh-CN" sz="2000" dirty="0">
                <a:sym typeface="+mn-ea"/>
              </a:rPr>
              <a:t> + 1</a:t>
            </a:r>
            <a:r>
              <a:rPr lang="en-AU" sz="2000" dirty="0">
                <a:sym typeface="+mn-ea"/>
              </a:rPr>
              <a:t>)) </a:t>
            </a:r>
            <a:r>
              <a:rPr lang="en-US" altLang="zh-CN" sz="2000" dirty="0">
                <a:sym typeface="+mn-ea"/>
              </a:rPr>
              <a:t>mod (</a:t>
            </a:r>
            <a:r>
              <a:rPr lang="en-US" altLang="zh-CN" sz="2000" i="1" dirty="0">
                <a:sym typeface="+mn-ea"/>
              </a:rPr>
              <a:t>x</a:t>
            </a:r>
            <a:r>
              <a:rPr lang="en-US" altLang="zh-CN" sz="2000" baseline="30000" dirty="0">
                <a:sym typeface="+mn-ea"/>
              </a:rPr>
              <a:t>3</a:t>
            </a:r>
            <a:r>
              <a:rPr lang="en-US" altLang="zh-CN" sz="2000" dirty="0">
                <a:sym typeface="+mn-ea"/>
              </a:rPr>
              <a:t> + </a:t>
            </a:r>
            <a:r>
              <a:rPr lang="en-US" altLang="zh-CN" sz="2000" i="1" dirty="0">
                <a:sym typeface="+mn-ea"/>
              </a:rPr>
              <a:t>x</a:t>
            </a:r>
            <a:r>
              <a:rPr lang="en-US" altLang="zh-CN" sz="2000" dirty="0">
                <a:sym typeface="+mn-ea"/>
              </a:rPr>
              <a:t> + 1)</a:t>
            </a:r>
            <a:endParaRPr lang="en-US" altLang="zh-CN" sz="2000" dirty="0"/>
          </a:p>
          <a:p>
            <a:pPr lvl="1">
              <a:buNone/>
            </a:pPr>
            <a:r>
              <a:rPr lang="en-US" altLang="zh-CN" sz="2000" dirty="0">
                <a:sym typeface="+mn-ea"/>
              </a:rPr>
              <a:t> = (</a:t>
            </a:r>
            <a:r>
              <a:rPr lang="en-US" altLang="zh-CN" sz="2000" i="1" dirty="0">
                <a:sym typeface="+mn-ea"/>
              </a:rPr>
              <a:t>x</a:t>
            </a:r>
            <a:r>
              <a:rPr lang="en-US" altLang="zh-CN" sz="2000" baseline="30000" dirty="0">
                <a:sym typeface="+mn-ea"/>
              </a:rPr>
              <a:t>4</a:t>
            </a:r>
            <a:r>
              <a:rPr lang="en-US" altLang="zh-CN" sz="2000" dirty="0">
                <a:sym typeface="+mn-ea"/>
              </a:rPr>
              <a:t> + </a:t>
            </a:r>
            <a:r>
              <a:rPr lang="en-US" altLang="zh-CN" sz="2000" i="1" dirty="0">
                <a:sym typeface="+mn-ea"/>
              </a:rPr>
              <a:t>x</a:t>
            </a:r>
            <a:r>
              <a:rPr lang="en-US" altLang="zh-CN" sz="2000" baseline="30000" dirty="0">
                <a:sym typeface="+mn-ea"/>
              </a:rPr>
              <a:t>3</a:t>
            </a:r>
            <a:r>
              <a:rPr lang="en-US" altLang="zh-CN" sz="2000" dirty="0">
                <a:sym typeface="+mn-ea"/>
              </a:rPr>
              <a:t> + </a:t>
            </a:r>
            <a:r>
              <a:rPr lang="en-US" altLang="zh-CN" sz="2000" i="1" dirty="0">
                <a:sym typeface="+mn-ea"/>
              </a:rPr>
              <a:t>x</a:t>
            </a:r>
            <a:r>
              <a:rPr lang="en-US" altLang="zh-CN" sz="2000" dirty="0">
                <a:sym typeface="+mn-ea"/>
              </a:rPr>
              <a:t> + 1</a:t>
            </a:r>
            <a:r>
              <a:rPr lang="en-AU" sz="2000" dirty="0">
                <a:sym typeface="+mn-ea"/>
              </a:rPr>
              <a:t>) </a:t>
            </a:r>
            <a:r>
              <a:rPr lang="en-US" altLang="zh-CN" sz="2000" dirty="0">
                <a:sym typeface="+mn-ea"/>
              </a:rPr>
              <a:t>mod (</a:t>
            </a:r>
            <a:r>
              <a:rPr lang="en-US" altLang="zh-CN" sz="2000" i="1" dirty="0">
                <a:sym typeface="+mn-ea"/>
              </a:rPr>
              <a:t>x</a:t>
            </a:r>
            <a:r>
              <a:rPr lang="en-US" altLang="zh-CN" sz="2000" baseline="30000" dirty="0">
                <a:sym typeface="+mn-ea"/>
              </a:rPr>
              <a:t>3</a:t>
            </a:r>
            <a:r>
              <a:rPr lang="en-US" altLang="zh-CN" sz="2000" dirty="0">
                <a:sym typeface="+mn-ea"/>
              </a:rPr>
              <a:t> + </a:t>
            </a:r>
            <a:r>
              <a:rPr lang="en-US" altLang="zh-CN" sz="2000" i="1" dirty="0">
                <a:sym typeface="+mn-ea"/>
              </a:rPr>
              <a:t>x</a:t>
            </a:r>
            <a:r>
              <a:rPr lang="en-US" altLang="zh-CN" sz="2000" dirty="0">
                <a:sym typeface="+mn-ea"/>
              </a:rPr>
              <a:t> + 1)</a:t>
            </a:r>
            <a:endParaRPr lang="en-US" altLang="zh-CN" sz="2000" dirty="0"/>
          </a:p>
          <a:p>
            <a:pPr lvl="1">
              <a:buNone/>
            </a:pPr>
            <a:r>
              <a:rPr lang="en-US" altLang="zh-CN" sz="2000" dirty="0">
                <a:sym typeface="+mn-ea"/>
              </a:rPr>
              <a:t> = </a:t>
            </a:r>
            <a:r>
              <a:rPr lang="en-AU" sz="2000" dirty="0">
                <a:sym typeface="+mn-ea"/>
              </a:rPr>
              <a:t>–</a:t>
            </a:r>
            <a:r>
              <a:rPr lang="en-US" altLang="zh-CN" sz="2000" i="1" dirty="0">
                <a:sym typeface="+mn-ea"/>
              </a:rPr>
              <a:t> x</a:t>
            </a:r>
            <a:r>
              <a:rPr lang="en-US" altLang="zh-CN" sz="2000" baseline="30000" dirty="0">
                <a:sym typeface="+mn-ea"/>
              </a:rPr>
              <a:t>2</a:t>
            </a:r>
            <a:r>
              <a:rPr lang="en-AU" sz="2000" dirty="0">
                <a:sym typeface="+mn-ea"/>
              </a:rPr>
              <a:t> –</a:t>
            </a:r>
            <a:r>
              <a:rPr lang="en-US" altLang="zh-CN" sz="2000" dirty="0">
                <a:sym typeface="+mn-ea"/>
              </a:rPr>
              <a:t> </a:t>
            </a:r>
            <a:r>
              <a:rPr lang="en-US" altLang="zh-CN" sz="2000" i="1" dirty="0">
                <a:sym typeface="+mn-ea"/>
              </a:rPr>
              <a:t>x</a:t>
            </a:r>
            <a:r>
              <a:rPr lang="en-US" altLang="zh-CN" sz="2000" dirty="0">
                <a:sym typeface="+mn-ea"/>
              </a:rPr>
              <a:t> </a:t>
            </a:r>
            <a:endParaRPr lang="en-US" altLang="zh-CN" sz="2000" dirty="0"/>
          </a:p>
          <a:p>
            <a:pPr lvl="1">
              <a:buNone/>
            </a:pPr>
            <a:r>
              <a:rPr lang="en-US" altLang="zh-CN" sz="2000" dirty="0">
                <a:sym typeface="+mn-ea"/>
              </a:rPr>
              <a:t> = </a:t>
            </a:r>
            <a:r>
              <a:rPr lang="en-US" altLang="zh-CN" sz="2000" i="1" dirty="0">
                <a:sym typeface="+mn-ea"/>
              </a:rPr>
              <a:t>x</a:t>
            </a:r>
            <a:r>
              <a:rPr lang="en-US" altLang="zh-CN" sz="2000" baseline="30000" dirty="0">
                <a:sym typeface="+mn-ea"/>
              </a:rPr>
              <a:t>2</a:t>
            </a:r>
            <a:r>
              <a:rPr lang="en-AU" sz="2000" dirty="0">
                <a:sym typeface="+mn-ea"/>
              </a:rPr>
              <a:t> +</a:t>
            </a:r>
            <a:r>
              <a:rPr lang="en-US" altLang="zh-CN" sz="2000" dirty="0">
                <a:sym typeface="+mn-ea"/>
              </a:rPr>
              <a:t> </a:t>
            </a:r>
            <a:r>
              <a:rPr lang="en-US" altLang="zh-CN" sz="2000" i="1" dirty="0">
                <a:sym typeface="+mn-ea"/>
              </a:rPr>
              <a:t>x</a:t>
            </a:r>
            <a:r>
              <a:rPr lang="en-US" altLang="zh-CN" sz="2000" dirty="0">
                <a:sym typeface="+mn-ea"/>
              </a:rPr>
              <a:t> </a:t>
            </a:r>
            <a:endParaRPr lang="en-US" altLang="zh-CN" sz="2000" dirty="0">
              <a:sym typeface="+mn-ea"/>
            </a:endParaRPr>
          </a:p>
          <a:p>
            <a:pPr marL="228600" lvl="1" algn="l" defTabSz="914400">
              <a:lnSpc>
                <a:spcPct val="130000"/>
              </a:lnSpc>
              <a:spcAft>
                <a:spcPts val="1000"/>
              </a:spcAft>
              <a:buClrTx/>
              <a:buSzTx/>
            </a:pPr>
            <a:r>
              <a:rPr lang="zh-CN" sz="2400" dirty="0"/>
              <a:t>多项式乘法模运算形成的多项式构成？</a:t>
            </a:r>
            <a:endParaRPr lang="zh-C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p:sp>
        <p:nvSpPr>
          <p:cNvPr id="3" name="Content Placeholder 2"/>
          <p:cNvSpPr>
            <a:spLocks noGrp="1"/>
          </p:cNvSpPr>
          <p:nvPr>
            <p:ph idx="1"/>
          </p:nvPr>
        </p:nvSpPr>
        <p:spPr/>
        <p:txBody>
          <a:bodyPr/>
          <a:lstStyle/>
          <a:p>
            <a:pPr marL="228600" lvl="1" algn="l" defTabSz="914400">
              <a:lnSpc>
                <a:spcPct val="130000"/>
              </a:lnSpc>
              <a:spcAft>
                <a:spcPts val="1000"/>
              </a:spcAft>
              <a:buClrTx/>
              <a:buSzTx/>
            </a:pPr>
            <a:r>
              <a:rPr lang="zh-CN" sz="2400" dirty="0"/>
              <a:t>多项式乘法模运算形成的多项式构成？</a:t>
            </a:r>
            <a:endParaRPr lang="zh-CN" sz="2400" dirty="0"/>
          </a:p>
          <a:p>
            <a:pPr marL="228600" lvl="1" algn="l" defTabSz="914400">
              <a:lnSpc>
                <a:spcPct val="130000"/>
              </a:lnSpc>
              <a:spcAft>
                <a:spcPts val="1000"/>
              </a:spcAft>
              <a:buClrTx/>
              <a:buSzTx/>
            </a:pPr>
            <a:endParaRPr lang="zh-CN" sz="2400" dirty="0"/>
          </a:p>
          <a:p>
            <a:pPr marL="228600" lvl="1" algn="l" defTabSz="914400">
              <a:lnSpc>
                <a:spcPct val="130000"/>
              </a:lnSpc>
              <a:spcAft>
                <a:spcPts val="1000"/>
              </a:spcAft>
              <a:buClrTx/>
              <a:buSzTx/>
            </a:pPr>
            <a:endParaRPr lang="zh-CN" sz="2400" dirty="0"/>
          </a:p>
          <a:p>
            <a:pPr lvl="0" algn="l" defTabSz="914400">
              <a:lnSpc>
                <a:spcPct val="130000"/>
              </a:lnSpc>
              <a:spcAft>
                <a:spcPts val="1000"/>
              </a:spcAft>
              <a:buClrTx/>
              <a:buSzTx/>
            </a:pPr>
            <a:r>
              <a:rPr lang="zh-CN" sz="2400" dirty="0"/>
              <a:t>该集合写为</a:t>
            </a:r>
            <a:r>
              <a:rPr lang="en-US" altLang="zh-CN" sz="2400" dirty="0"/>
              <a:t>GF(2</a:t>
            </a:r>
            <a:r>
              <a:rPr lang="en-US" altLang="zh-CN" sz="2400" baseline="30000" dirty="0"/>
              <a:t>3</a:t>
            </a:r>
            <a:r>
              <a:rPr lang="en-US" altLang="zh-CN" sz="2400" dirty="0"/>
              <a:t>)</a:t>
            </a:r>
            <a:r>
              <a:rPr lang="zh-CN" altLang="en-US" sz="2400" dirty="0"/>
              <a:t>，成为模多项式</a:t>
            </a:r>
            <a:endParaRPr lang="zh-CN" altLang="en-US" sz="2400" dirty="0"/>
          </a:p>
          <a:p>
            <a:pPr lvl="0" algn="l" defTabSz="914400">
              <a:lnSpc>
                <a:spcPct val="130000"/>
              </a:lnSpc>
              <a:spcAft>
                <a:spcPts val="1000"/>
              </a:spcAft>
              <a:buClrTx/>
              <a:buSzTx/>
            </a:pPr>
            <a:r>
              <a:rPr lang="en-US" altLang="zh-CN" sz="2400" dirty="0">
                <a:sym typeface="+mn-ea"/>
              </a:rPr>
              <a:t>GF(2</a:t>
            </a:r>
            <a:r>
              <a:rPr lang="en-US" altLang="zh-CN" sz="2400" baseline="30000" dirty="0">
                <a:sym typeface="+mn-ea"/>
              </a:rPr>
              <a:t>3</a:t>
            </a:r>
            <a:r>
              <a:rPr lang="en-US" altLang="zh-CN" sz="2400" dirty="0">
                <a:sym typeface="+mn-ea"/>
              </a:rPr>
              <a:t>)</a:t>
            </a:r>
            <a:r>
              <a:rPr lang="zh-CN" altLang="en-US" sz="2400" dirty="0">
                <a:sym typeface="+mn-ea"/>
              </a:rPr>
              <a:t>与</a:t>
            </a:r>
            <a:r>
              <a:rPr lang="en-US" altLang="zh-CN" sz="2400" dirty="0">
                <a:sym typeface="+mn-ea"/>
              </a:rPr>
              <a:t>Z</a:t>
            </a:r>
            <a:r>
              <a:rPr lang="en-US" altLang="zh-CN" sz="2400" baseline="-25000" dirty="0">
                <a:sym typeface="+mn-ea"/>
              </a:rPr>
              <a:t>8</a:t>
            </a:r>
            <a:r>
              <a:rPr lang="zh-CN" altLang="en-US" sz="2400" dirty="0">
                <a:sym typeface="+mn-ea"/>
              </a:rPr>
              <a:t>的相似之处</a:t>
            </a:r>
            <a:endParaRPr lang="zh-CN" altLang="en-US" sz="2400" dirty="0">
              <a:sym typeface="+mn-ea"/>
            </a:endParaRPr>
          </a:p>
          <a:p>
            <a:pPr lvl="1" algn="l" defTabSz="914400">
              <a:lnSpc>
                <a:spcPct val="130000"/>
              </a:lnSpc>
              <a:spcAft>
                <a:spcPts val="1000"/>
              </a:spcAft>
              <a:buClrTx/>
              <a:buSzTx/>
            </a:pPr>
            <a:r>
              <a:rPr lang="en-US" altLang="zh-CN" sz="2125" dirty="0">
                <a:sym typeface="+mn-ea"/>
              </a:rPr>
              <a:t>Z</a:t>
            </a:r>
            <a:r>
              <a:rPr lang="en-US" altLang="zh-CN" sz="2125" baseline="-25000" dirty="0">
                <a:sym typeface="+mn-ea"/>
              </a:rPr>
              <a:t>8</a:t>
            </a:r>
            <a:r>
              <a:rPr lang="zh-CN" altLang="en-US" sz="2125" dirty="0">
                <a:sym typeface="+mn-ea"/>
              </a:rPr>
              <a:t>将</a:t>
            </a:r>
            <a:r>
              <a:rPr lang="en-US" altLang="zh-CN" sz="2125" dirty="0">
                <a:sym typeface="+mn-ea"/>
              </a:rPr>
              <a:t>Z</a:t>
            </a:r>
            <a:r>
              <a:rPr lang="zh-CN" altLang="en-US" sz="2125" dirty="0">
                <a:sym typeface="+mn-ea"/>
              </a:rPr>
              <a:t>上的整数映射到</a:t>
            </a:r>
            <a:r>
              <a:rPr lang="en-US" altLang="zh-CN" sz="2125" dirty="0">
                <a:sym typeface="+mn-ea"/>
              </a:rPr>
              <a:t>0-7</a:t>
            </a:r>
            <a:endParaRPr lang="en-US" altLang="zh-CN" sz="2125" dirty="0">
              <a:sym typeface="+mn-ea"/>
            </a:endParaRPr>
          </a:p>
          <a:p>
            <a:pPr lvl="1" algn="l" defTabSz="914400">
              <a:lnSpc>
                <a:spcPct val="130000"/>
              </a:lnSpc>
              <a:spcAft>
                <a:spcPts val="1000"/>
              </a:spcAft>
              <a:buClrTx/>
              <a:buSzTx/>
            </a:pPr>
            <a:r>
              <a:rPr lang="en-US" altLang="zh-CN" sz="2125" dirty="0">
                <a:sym typeface="+mn-ea"/>
              </a:rPr>
              <a:t>GF(2</a:t>
            </a:r>
            <a:r>
              <a:rPr lang="en-US" altLang="zh-CN" sz="2125" baseline="30000" dirty="0">
                <a:sym typeface="+mn-ea"/>
              </a:rPr>
              <a:t>3</a:t>
            </a:r>
            <a:r>
              <a:rPr lang="en-US" altLang="zh-CN" sz="2125" dirty="0">
                <a:sym typeface="+mn-ea"/>
              </a:rPr>
              <a:t>)</a:t>
            </a:r>
            <a:r>
              <a:rPr lang="zh-CN" altLang="en-US" sz="2125" dirty="0">
                <a:sym typeface="+mn-ea"/>
              </a:rPr>
              <a:t>将</a:t>
            </a:r>
            <a:r>
              <a:rPr lang="en-US" altLang="zh-CN" sz="2125" dirty="0">
                <a:sym typeface="+mn-ea"/>
              </a:rPr>
              <a:t>GF(2)</a:t>
            </a:r>
            <a:r>
              <a:rPr lang="zh-CN" altLang="en-US" sz="2125" dirty="0">
                <a:sym typeface="+mn-ea"/>
              </a:rPr>
              <a:t>上的多项式映射到上面的</a:t>
            </a:r>
            <a:r>
              <a:rPr lang="en-US" altLang="zh-CN" sz="2125" dirty="0">
                <a:sym typeface="+mn-ea"/>
              </a:rPr>
              <a:t>8</a:t>
            </a:r>
            <a:r>
              <a:rPr lang="zh-CN" altLang="en-US" sz="2125" dirty="0">
                <a:sym typeface="+mn-ea"/>
              </a:rPr>
              <a:t>个多项式</a:t>
            </a:r>
            <a:endParaRPr lang="zh-CN" altLang="en-US" sz="2125" dirty="0">
              <a:sym typeface="+mn-ea"/>
            </a:endParaRPr>
          </a:p>
          <a:p>
            <a:pPr lvl="1" algn="l" defTabSz="914400">
              <a:lnSpc>
                <a:spcPct val="130000"/>
              </a:lnSpc>
              <a:spcAft>
                <a:spcPts val="1000"/>
              </a:spcAft>
              <a:buClrTx/>
              <a:buSzTx/>
            </a:pPr>
            <a:r>
              <a:rPr lang="en-US" altLang="zh-CN" sz="2125" dirty="0">
                <a:sym typeface="+mn-ea"/>
              </a:rPr>
              <a:t>GF(2</a:t>
            </a:r>
            <a:r>
              <a:rPr lang="en-US" altLang="zh-CN" sz="2125" baseline="30000" dirty="0">
                <a:sym typeface="+mn-ea"/>
              </a:rPr>
              <a:t>3</a:t>
            </a:r>
            <a:r>
              <a:rPr lang="en-US" altLang="zh-CN" sz="2125" dirty="0">
                <a:sym typeface="+mn-ea"/>
              </a:rPr>
              <a:t>)</a:t>
            </a:r>
            <a:r>
              <a:rPr lang="zh-CN" altLang="en-US" sz="2125" dirty="0">
                <a:sym typeface="+mn-ea"/>
              </a:rPr>
              <a:t>是</a:t>
            </a:r>
            <a:r>
              <a:rPr lang="zh-CN" sz="2125" dirty="0">
                <a:sym typeface="+mn-ea"/>
              </a:rPr>
              <a:t>有限域</a:t>
            </a:r>
            <a:endParaRPr lang="zh-CN" sz="2125" dirty="0">
              <a:sym typeface="+mn-ea"/>
            </a:endParaRPr>
          </a:p>
        </p:txBody>
      </p:sp>
      <p:graphicFrame>
        <p:nvGraphicFramePr>
          <p:cNvPr id="8" name="表格 7"/>
          <p:cNvGraphicFramePr>
            <a:graphicFrameLocks noGrp="1"/>
          </p:cNvGraphicFramePr>
          <p:nvPr>
            <p:custDataLst>
              <p:tags r:id="rId1"/>
            </p:custDataLst>
          </p:nvPr>
        </p:nvGraphicFramePr>
        <p:xfrm>
          <a:off x="1978024" y="2106603"/>
          <a:ext cx="8229598" cy="1112520"/>
        </p:xfrm>
        <a:graphic>
          <a:graphicData uri="http://schemas.openxmlformats.org/drawingml/2006/table">
            <a:tbl>
              <a:tblPr firstRow="1" bandRow="1">
                <a:tableStyleId>{5C22544A-7EE6-4342-B048-85BDC9FD1C3A}</a:tableStyleId>
              </a:tblPr>
              <a:tblGrid>
                <a:gridCol w="769938"/>
                <a:gridCol w="869668"/>
                <a:gridCol w="1003463"/>
                <a:gridCol w="1070360"/>
                <a:gridCol w="1070360"/>
                <a:gridCol w="1070360"/>
                <a:gridCol w="1003463"/>
                <a:gridCol w="1371986"/>
              </a:tblGrid>
              <a:tr h="370840">
                <a:tc>
                  <a:txBody>
                    <a:bodyPr/>
                    <a:p>
                      <a:r>
                        <a:rPr lang="en-US" altLang="zh-CN" b="0" dirty="0"/>
                        <a:t>0</a:t>
                      </a:r>
                      <a:endParaRPr lang="zh-CN" altLang="en-US" b="0" dirty="0"/>
                    </a:p>
                  </a:txBody>
                  <a:tcPr/>
                </a:tc>
                <a:tc>
                  <a:txBody>
                    <a:bodyPr/>
                    <a:p>
                      <a:r>
                        <a:rPr lang="en-US" altLang="zh-CN" b="0" dirty="0"/>
                        <a:t>1</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i="1" dirty="0"/>
                        <a:t>x</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i="1" dirty="0"/>
                        <a:t>x</a:t>
                      </a:r>
                      <a:r>
                        <a:rPr lang="en-US" altLang="zh-CN" b="0" i="0" dirty="0"/>
                        <a:t> + 1</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a:t>x</a:t>
                      </a:r>
                      <a:r>
                        <a:rPr lang="en-US" altLang="zh-CN" b="0" baseline="30000" dirty="0"/>
                        <a:t>2</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a:t>x</a:t>
                      </a:r>
                      <a:r>
                        <a:rPr lang="en-US" altLang="zh-CN" b="0" baseline="30000" dirty="0"/>
                        <a:t>2</a:t>
                      </a:r>
                      <a:r>
                        <a:rPr lang="en-US" altLang="zh-CN" b="0" dirty="0"/>
                        <a:t> + 1 </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a:t>x</a:t>
                      </a:r>
                      <a:r>
                        <a:rPr lang="en-US" altLang="zh-CN" b="0" baseline="30000" dirty="0"/>
                        <a:t>2</a:t>
                      </a:r>
                      <a:r>
                        <a:rPr lang="en-US" altLang="zh-CN" b="0" dirty="0"/>
                        <a:t> + </a:t>
                      </a:r>
                      <a:r>
                        <a:rPr lang="en-US" altLang="zh-CN" b="0" i="1" dirty="0"/>
                        <a:t>x</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a:t>x</a:t>
                      </a:r>
                      <a:r>
                        <a:rPr lang="en-US" altLang="zh-CN" b="0" baseline="30000" dirty="0"/>
                        <a:t>2</a:t>
                      </a:r>
                      <a:r>
                        <a:rPr lang="en-US" altLang="zh-CN" b="0" dirty="0"/>
                        <a:t> + </a:t>
                      </a:r>
                      <a:r>
                        <a:rPr lang="en-US" altLang="zh-CN" b="0" i="1" dirty="0"/>
                        <a:t>x</a:t>
                      </a:r>
                      <a:r>
                        <a:rPr lang="zh-CN" altLang="en-US" b="0" i="0" baseline="0" dirty="0"/>
                        <a:t> </a:t>
                      </a:r>
                      <a:r>
                        <a:rPr lang="en-US" altLang="zh-CN" b="0" i="0" baseline="0" dirty="0"/>
                        <a:t>+ 1</a:t>
                      </a:r>
                      <a:endParaRPr lang="zh-CN" altLang="en-US" b="0" dirty="0"/>
                    </a:p>
                  </a:txBody>
                  <a:tcPr/>
                </a:tc>
              </a:tr>
              <a:tr h="370840">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a:t>000</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a:t>001</a:t>
                      </a:r>
                      <a:endParaRPr lang="zh-CN" altLang="en-US" b="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b="0" dirty="0"/>
                        <a:t>010</a:t>
                      </a:r>
                      <a:endParaRPr lang="zh-CN" altLang="en-US" b="0" dirty="0"/>
                    </a:p>
                  </a:txBody>
                  <a:tcPr/>
                </a:tc>
                <a:tc>
                  <a:txBody>
                    <a:bodyPr/>
                    <a:p>
                      <a:r>
                        <a:rPr lang="en-US" altLang="zh-CN" b="0" dirty="0"/>
                        <a:t>011</a:t>
                      </a:r>
                      <a:endParaRPr lang="zh-CN" altLang="en-US" b="0" dirty="0"/>
                    </a:p>
                  </a:txBody>
                  <a:tcPr/>
                </a:tc>
                <a:tc>
                  <a:txBody>
                    <a:bodyPr/>
                    <a:p>
                      <a:r>
                        <a:rPr lang="en-US" altLang="zh-CN" b="0" dirty="0"/>
                        <a:t>100</a:t>
                      </a:r>
                      <a:endParaRPr lang="zh-CN" altLang="en-US" b="0" dirty="0"/>
                    </a:p>
                  </a:txBody>
                  <a:tcPr/>
                </a:tc>
                <a:tc>
                  <a:txBody>
                    <a:bodyPr/>
                    <a:p>
                      <a:r>
                        <a:rPr lang="en-US" altLang="zh-CN" b="0" dirty="0"/>
                        <a:t>101</a:t>
                      </a:r>
                      <a:endParaRPr lang="zh-CN" altLang="en-US" b="0" dirty="0"/>
                    </a:p>
                  </a:txBody>
                  <a:tcPr/>
                </a:tc>
                <a:tc>
                  <a:txBody>
                    <a:bodyPr/>
                    <a:p>
                      <a:r>
                        <a:rPr lang="en-US" altLang="zh-CN" b="0" dirty="0"/>
                        <a:t>110</a:t>
                      </a:r>
                      <a:endParaRPr lang="zh-CN" altLang="en-US" b="0" dirty="0"/>
                    </a:p>
                  </a:txBody>
                  <a:tcPr/>
                </a:tc>
                <a:tc>
                  <a:txBody>
                    <a:bodyPr/>
                    <a:p>
                      <a:r>
                        <a:rPr lang="en-US" altLang="zh-CN" b="0" dirty="0"/>
                        <a:t>111</a:t>
                      </a:r>
                      <a:endParaRPr lang="zh-CN" altLang="en-US" b="0" dirty="0"/>
                    </a:p>
                  </a:txBody>
                  <a:tcPr/>
                </a:tc>
              </a:tr>
              <a:tr h="370840">
                <a:tc>
                  <a:txBody>
                    <a:bodyPr/>
                    <a:p>
                      <a:r>
                        <a:rPr lang="en-US" altLang="zh-CN" dirty="0"/>
                        <a:t>0</a:t>
                      </a:r>
                      <a:endParaRPr lang="zh-CN" altLang="en-US" dirty="0"/>
                    </a:p>
                  </a:txBody>
                  <a:tcPr/>
                </a:tc>
                <a:tc>
                  <a:txBody>
                    <a:bodyPr/>
                    <a:p>
                      <a:r>
                        <a:rPr lang="en-US" altLang="zh-CN" dirty="0"/>
                        <a:t>1</a:t>
                      </a:r>
                      <a:endParaRPr lang="zh-CN" altLang="en-US"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i="0" dirty="0"/>
                        <a:t>2</a:t>
                      </a:r>
                      <a:endParaRPr lang="zh-CN" altLang="en-US" i="0"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i="0" dirty="0"/>
                        <a:t>3</a:t>
                      </a:r>
                      <a:endParaRPr lang="zh-CN" altLang="en-US"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dirty="0"/>
                        <a:t>4</a:t>
                      </a:r>
                      <a:endParaRPr lang="zh-CN" altLang="en-US"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dirty="0"/>
                        <a:t>5</a:t>
                      </a:r>
                      <a:endParaRPr lang="zh-CN" altLang="en-US"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i="0" dirty="0"/>
                        <a:t>6</a:t>
                      </a:r>
                      <a:endParaRPr lang="zh-CN" altLang="en-US" dirty="0"/>
                    </a:p>
                  </a:txBody>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i="0" baseline="0" dirty="0"/>
                        <a:t>7</a:t>
                      </a:r>
                      <a:endParaRPr lang="zh-CN" altLang="en-US" dirty="0"/>
                    </a:p>
                  </a:txBody>
                  <a:tcPr/>
                </a:tc>
              </a:tr>
            </a:tbl>
          </a:graphicData>
        </a:graphic>
      </p:graphicFrame>
      <p:sp>
        <p:nvSpPr>
          <p:cNvPr id="4" name="矩形 3"/>
          <p:cNvSpPr/>
          <p:nvPr/>
        </p:nvSpPr>
        <p:spPr>
          <a:xfrm>
            <a:off x="821055" y="2106498"/>
            <a:ext cx="877163" cy="369332"/>
          </a:xfrm>
          <a:prstGeom prst="rect">
            <a:avLst/>
          </a:prstGeom>
        </p:spPr>
        <p:txBody>
          <a:bodyPr wrap="none">
            <a:spAutoFit/>
          </a:bodyPr>
          <a:p>
            <a:r>
              <a:rPr lang="en-US" altLang="zh-CN" b="1" i="1" dirty="0">
                <a:solidFill>
                  <a:srgbClr val="FF0000"/>
                </a:solidFill>
              </a:rPr>
              <a:t>GF</a:t>
            </a:r>
            <a:r>
              <a:rPr lang="en-US" altLang="zh-CN" dirty="0">
                <a:solidFill>
                  <a:srgbClr val="FF0000"/>
                </a:solidFill>
              </a:rPr>
              <a:t>(2</a:t>
            </a:r>
            <a:r>
              <a:rPr lang="en-US" altLang="zh-CN" baseline="30000" dirty="0">
                <a:solidFill>
                  <a:srgbClr val="FF0000"/>
                </a:solidFill>
              </a:rPr>
              <a:t>3</a:t>
            </a:r>
            <a:r>
              <a:rPr lang="en-US" altLang="zh-CN" dirty="0">
                <a:solidFill>
                  <a:srgbClr val="FF0000"/>
                </a:solidFill>
              </a:rPr>
              <a:t>) </a:t>
            </a:r>
            <a:endParaRPr lang="zh-CN" altLang="en-US" dirty="0">
              <a:solidFill>
                <a:srgbClr val="FF0000"/>
              </a:solidFill>
            </a:endParaRPr>
          </a:p>
        </p:txBody>
      </p:sp>
      <p:sp>
        <p:nvSpPr>
          <p:cNvPr id="5" name="矩形 4"/>
          <p:cNvSpPr/>
          <p:nvPr/>
        </p:nvSpPr>
        <p:spPr>
          <a:xfrm>
            <a:off x="1120975" y="2845571"/>
            <a:ext cx="471604" cy="369332"/>
          </a:xfrm>
          <a:prstGeom prst="rect">
            <a:avLst/>
          </a:prstGeom>
        </p:spPr>
        <p:txBody>
          <a:bodyPr wrap="none">
            <a:spAutoFit/>
          </a:bodyPr>
          <a:p>
            <a:r>
              <a:rPr lang="en-US" altLang="zh-CN" b="1" i="1" dirty="0">
                <a:solidFill>
                  <a:srgbClr val="FF0000"/>
                </a:solidFill>
              </a:rPr>
              <a:t>Z</a:t>
            </a:r>
            <a:r>
              <a:rPr lang="en-US" altLang="zh-CN" baseline="-25000" dirty="0">
                <a:solidFill>
                  <a:srgbClr val="FF0000"/>
                </a:solidFill>
              </a:rPr>
              <a:t>8</a:t>
            </a:r>
            <a:r>
              <a:rPr lang="en-US" altLang="zh-CN" dirty="0">
                <a:solidFill>
                  <a:srgbClr val="FF0000"/>
                </a:solidFill>
              </a:rPr>
              <a:t> </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p:sp>
        <p:nvSpPr>
          <p:cNvPr id="3" name="Content Placeholder 2"/>
          <p:cNvSpPr>
            <a:spLocks noGrp="1"/>
          </p:cNvSpPr>
          <p:nvPr>
            <p:ph idx="1"/>
          </p:nvPr>
        </p:nvSpPr>
        <p:spPr/>
        <p:txBody>
          <a:bodyPr>
            <a:noAutofit/>
          </a:bodyPr>
          <a:lstStyle/>
          <a:p>
            <a:pPr marL="228600" lvl="1" algn="l" defTabSz="914400">
              <a:lnSpc>
                <a:spcPct val="130000"/>
              </a:lnSpc>
              <a:spcAft>
                <a:spcPts val="1000"/>
              </a:spcAft>
              <a:buClrTx/>
              <a:buSzTx/>
            </a:pPr>
            <a:r>
              <a:rPr lang="en-US" sz="1800" dirty="0">
                <a:sym typeface="+mn-ea"/>
              </a:rPr>
              <a:t>AES</a:t>
            </a:r>
            <a:r>
              <a:rPr lang="zh-CN" altLang="en-US" sz="1800" dirty="0">
                <a:sym typeface="+mn-ea"/>
              </a:rPr>
              <a:t>如何使用</a:t>
            </a:r>
            <a:r>
              <a:rPr lang="en-US" altLang="zh-CN" sz="1800" dirty="0">
                <a:sym typeface="+mn-ea"/>
              </a:rPr>
              <a:t>GF(2</a:t>
            </a:r>
            <a:r>
              <a:rPr lang="en-US" altLang="zh-CN" sz="1800" baseline="30000" dirty="0">
                <a:sym typeface="+mn-ea"/>
              </a:rPr>
              <a:t>8</a:t>
            </a:r>
            <a:r>
              <a:rPr lang="en-US" altLang="zh-CN" sz="1800" dirty="0">
                <a:sym typeface="+mn-ea"/>
              </a:rPr>
              <a:t>)</a:t>
            </a:r>
            <a:endParaRPr lang="en-US" altLang="zh-CN" sz="1800" dirty="0">
              <a:sym typeface="+mn-ea"/>
            </a:endParaRPr>
          </a:p>
          <a:p>
            <a:pPr marL="0" lvl="1" algn="l" defTabSz="914400">
              <a:lnSpc>
                <a:spcPct val="130000"/>
              </a:lnSpc>
              <a:spcAft>
                <a:spcPts val="1000"/>
              </a:spcAft>
              <a:buClrTx/>
              <a:buSzTx/>
            </a:pPr>
            <a:r>
              <a:rPr lang="en-US" altLang="zh-CN" sz="1800" i="1" dirty="0">
                <a:solidFill>
                  <a:srgbClr val="FF0000"/>
                </a:solidFill>
                <a:sym typeface="+mn-ea"/>
              </a:rPr>
              <a:t>x</a:t>
            </a:r>
            <a:r>
              <a:rPr lang="en-US" altLang="zh-CN" sz="1800" baseline="30000" dirty="0">
                <a:solidFill>
                  <a:srgbClr val="FF0000"/>
                </a:solidFill>
                <a:sym typeface="+mn-ea"/>
              </a:rPr>
              <a:t>8</a:t>
            </a:r>
            <a:r>
              <a:rPr lang="en-US" altLang="zh-CN" sz="1800" dirty="0">
                <a:solidFill>
                  <a:srgbClr val="FF0000"/>
                </a:solidFill>
                <a:sym typeface="+mn-ea"/>
              </a:rPr>
              <a:t> mod </a:t>
            </a:r>
            <a:r>
              <a:rPr lang="en-US" altLang="zh-CN" sz="1800" i="1" dirty="0">
                <a:solidFill>
                  <a:srgbClr val="FF0000"/>
                </a:solidFill>
                <a:sym typeface="+mn-ea"/>
              </a:rPr>
              <a:t>m</a:t>
            </a:r>
            <a:r>
              <a:rPr lang="en-US" altLang="zh-CN" sz="1800" dirty="0">
                <a:solidFill>
                  <a:srgbClr val="FF0000"/>
                </a:solidFill>
                <a:sym typeface="+mn-ea"/>
              </a:rPr>
              <a:t>(</a:t>
            </a:r>
            <a:r>
              <a:rPr lang="en-US" altLang="zh-CN" sz="1800" i="1" dirty="0">
                <a:solidFill>
                  <a:srgbClr val="FF0000"/>
                </a:solidFill>
                <a:sym typeface="+mn-ea"/>
              </a:rPr>
              <a:t>x</a:t>
            </a:r>
            <a:r>
              <a:rPr lang="en-US" altLang="zh-CN" sz="1800" dirty="0">
                <a:solidFill>
                  <a:srgbClr val="FF0000"/>
                </a:solidFill>
                <a:sym typeface="+mn-ea"/>
              </a:rPr>
              <a:t>) = </a:t>
            </a:r>
            <a:r>
              <a:rPr lang="en-US" altLang="zh-CN" sz="1800" i="1" dirty="0">
                <a:solidFill>
                  <a:srgbClr val="FF0000"/>
                </a:solidFill>
                <a:sym typeface="+mn-ea"/>
              </a:rPr>
              <a:t>x</a:t>
            </a:r>
            <a:r>
              <a:rPr lang="en-US" altLang="zh-CN" sz="1800" baseline="30000" dirty="0">
                <a:solidFill>
                  <a:srgbClr val="FF0000"/>
                </a:solidFill>
                <a:sym typeface="+mn-ea"/>
              </a:rPr>
              <a:t>4</a:t>
            </a:r>
            <a:r>
              <a:rPr lang="en-US" altLang="zh-CN" sz="1800" dirty="0">
                <a:solidFill>
                  <a:srgbClr val="FF0000"/>
                </a:solidFill>
                <a:sym typeface="+mn-ea"/>
              </a:rPr>
              <a:t> + </a:t>
            </a:r>
            <a:r>
              <a:rPr lang="en-US" altLang="zh-CN" sz="1800" i="1" dirty="0">
                <a:solidFill>
                  <a:srgbClr val="FF0000"/>
                </a:solidFill>
                <a:sym typeface="+mn-ea"/>
              </a:rPr>
              <a:t>x</a:t>
            </a:r>
            <a:r>
              <a:rPr lang="en-US" altLang="zh-CN" sz="1800" baseline="30000" dirty="0">
                <a:solidFill>
                  <a:srgbClr val="FF0000"/>
                </a:solidFill>
                <a:sym typeface="+mn-ea"/>
              </a:rPr>
              <a:t>3</a:t>
            </a:r>
            <a:r>
              <a:rPr lang="en-US" altLang="zh-CN" sz="1800" dirty="0">
                <a:solidFill>
                  <a:srgbClr val="FF0000"/>
                </a:solidFill>
                <a:sym typeface="+mn-ea"/>
              </a:rPr>
              <a:t> + </a:t>
            </a:r>
            <a:r>
              <a:rPr lang="en-US" altLang="zh-CN" sz="1800" i="1" dirty="0">
                <a:solidFill>
                  <a:srgbClr val="FF0000"/>
                </a:solidFill>
                <a:sym typeface="+mn-ea"/>
              </a:rPr>
              <a:t>x </a:t>
            </a:r>
            <a:r>
              <a:rPr lang="en-US" altLang="zh-CN" sz="1800" dirty="0">
                <a:solidFill>
                  <a:srgbClr val="FF0000"/>
                </a:solidFill>
                <a:sym typeface="+mn-ea"/>
              </a:rPr>
              <a:t>+ 1</a:t>
            </a:r>
            <a:endParaRPr lang="en-US" altLang="zh-CN" sz="1800" dirty="0">
              <a:solidFill>
                <a:srgbClr val="FF0000"/>
              </a:solidFill>
            </a:endParaRPr>
          </a:p>
          <a:p>
            <a:pPr marL="228600" lvl="1" algn="l" defTabSz="914400">
              <a:lnSpc>
                <a:spcPct val="130000"/>
              </a:lnSpc>
              <a:spcAft>
                <a:spcPts val="1000"/>
              </a:spcAft>
              <a:buClrTx/>
              <a:buSzTx/>
            </a:pPr>
            <a:r>
              <a:rPr lang="en-US" altLang="zh-CN" sz="1800" i="1" dirty="0">
                <a:sym typeface="+mn-ea"/>
              </a:rPr>
              <a:t>f</a:t>
            </a:r>
            <a:r>
              <a:rPr lang="en-US" altLang="zh-CN" sz="1800" dirty="0">
                <a:sym typeface="+mn-ea"/>
              </a:rPr>
              <a:t>(</a:t>
            </a:r>
            <a:r>
              <a:rPr lang="en-US" altLang="zh-CN" sz="1800" i="1" dirty="0">
                <a:sym typeface="+mn-ea"/>
              </a:rPr>
              <a:t>x</a:t>
            </a:r>
            <a:r>
              <a:rPr lang="en-US" altLang="zh-CN" sz="1800" dirty="0">
                <a:sym typeface="+mn-ea"/>
              </a:rPr>
              <a:t>) = </a:t>
            </a:r>
            <a:r>
              <a:rPr lang="en-US" altLang="zh-CN" sz="1800" i="1" dirty="0">
                <a:sym typeface="+mn-ea"/>
              </a:rPr>
              <a:t>b</a:t>
            </a:r>
            <a:r>
              <a:rPr lang="en-US" altLang="zh-CN" sz="1800" baseline="-25000" dirty="0">
                <a:sym typeface="+mn-ea"/>
              </a:rPr>
              <a:t>7</a:t>
            </a:r>
            <a:r>
              <a:rPr lang="en-US" altLang="zh-CN" sz="1800" i="1" dirty="0">
                <a:sym typeface="+mn-ea"/>
              </a:rPr>
              <a:t>x</a:t>
            </a:r>
            <a:r>
              <a:rPr lang="en-US" altLang="zh-CN" sz="1800" baseline="30000" dirty="0">
                <a:sym typeface="+mn-ea"/>
              </a:rPr>
              <a:t>7</a:t>
            </a:r>
            <a:r>
              <a:rPr lang="en-US" altLang="zh-CN" sz="1800" dirty="0">
                <a:sym typeface="+mn-ea"/>
              </a:rPr>
              <a:t> + </a:t>
            </a:r>
            <a:r>
              <a:rPr lang="en-US" altLang="zh-CN" sz="1800" i="1" dirty="0">
                <a:sym typeface="+mn-ea"/>
              </a:rPr>
              <a:t>b</a:t>
            </a:r>
            <a:r>
              <a:rPr lang="en-US" altLang="zh-CN" sz="1800" baseline="-25000" dirty="0">
                <a:sym typeface="+mn-ea"/>
              </a:rPr>
              <a:t>6</a:t>
            </a:r>
            <a:r>
              <a:rPr lang="en-US" altLang="zh-CN" sz="1800" i="1" dirty="0">
                <a:sym typeface="+mn-ea"/>
              </a:rPr>
              <a:t>x</a:t>
            </a:r>
            <a:r>
              <a:rPr lang="en-US" altLang="zh-CN" sz="1800" baseline="30000" dirty="0">
                <a:sym typeface="+mn-ea"/>
              </a:rPr>
              <a:t>6</a:t>
            </a:r>
            <a:r>
              <a:rPr lang="en-US" altLang="zh-CN" sz="1800" dirty="0">
                <a:sym typeface="+mn-ea"/>
              </a:rPr>
              <a:t> + </a:t>
            </a:r>
            <a:r>
              <a:rPr lang="en-US" altLang="zh-CN" sz="1800" i="1" dirty="0">
                <a:sym typeface="+mn-ea"/>
              </a:rPr>
              <a:t>b</a:t>
            </a:r>
            <a:r>
              <a:rPr lang="en-US" altLang="zh-CN" sz="1800" baseline="-25000" dirty="0">
                <a:sym typeface="+mn-ea"/>
              </a:rPr>
              <a:t>5</a:t>
            </a:r>
            <a:r>
              <a:rPr lang="en-US" altLang="zh-CN" sz="1800" i="1" dirty="0">
                <a:sym typeface="+mn-ea"/>
              </a:rPr>
              <a:t>x</a:t>
            </a:r>
            <a:r>
              <a:rPr lang="en-US" altLang="zh-CN" sz="1800" baseline="30000" dirty="0">
                <a:sym typeface="+mn-ea"/>
              </a:rPr>
              <a:t>5</a:t>
            </a:r>
            <a:r>
              <a:rPr lang="en-US" altLang="zh-CN" sz="1800" dirty="0">
                <a:sym typeface="+mn-ea"/>
              </a:rPr>
              <a:t> + </a:t>
            </a:r>
            <a:r>
              <a:rPr lang="en-US" altLang="zh-CN" sz="1800" i="1" dirty="0">
                <a:sym typeface="+mn-ea"/>
              </a:rPr>
              <a:t>b</a:t>
            </a:r>
            <a:r>
              <a:rPr lang="en-US" altLang="zh-CN" sz="1800" baseline="-25000" dirty="0">
                <a:sym typeface="+mn-ea"/>
              </a:rPr>
              <a:t>4</a:t>
            </a:r>
            <a:r>
              <a:rPr lang="en-US" altLang="zh-CN" sz="1800" i="1" dirty="0">
                <a:sym typeface="+mn-ea"/>
              </a:rPr>
              <a:t>x</a:t>
            </a:r>
            <a:r>
              <a:rPr lang="en-US" altLang="zh-CN" sz="1800" baseline="30000" dirty="0">
                <a:sym typeface="+mn-ea"/>
              </a:rPr>
              <a:t>4</a:t>
            </a:r>
            <a:r>
              <a:rPr lang="en-US" altLang="zh-CN" sz="1800" dirty="0">
                <a:sym typeface="+mn-ea"/>
              </a:rPr>
              <a:t> + </a:t>
            </a:r>
            <a:r>
              <a:rPr lang="en-US" altLang="zh-CN" sz="1800" i="1" dirty="0">
                <a:sym typeface="+mn-ea"/>
              </a:rPr>
              <a:t>b</a:t>
            </a:r>
            <a:r>
              <a:rPr lang="en-US" altLang="zh-CN" sz="1800" baseline="-25000" dirty="0">
                <a:sym typeface="+mn-ea"/>
              </a:rPr>
              <a:t>3</a:t>
            </a:r>
            <a:r>
              <a:rPr lang="en-US" altLang="zh-CN" sz="1800" i="1" dirty="0">
                <a:sym typeface="+mn-ea"/>
              </a:rPr>
              <a:t>x</a:t>
            </a:r>
            <a:r>
              <a:rPr lang="en-US" altLang="zh-CN" sz="1800" baseline="30000" dirty="0">
                <a:sym typeface="+mn-ea"/>
              </a:rPr>
              <a:t>3</a:t>
            </a:r>
            <a:r>
              <a:rPr lang="en-US" altLang="zh-CN" sz="1800" dirty="0">
                <a:sym typeface="+mn-ea"/>
              </a:rPr>
              <a:t> + </a:t>
            </a:r>
            <a:r>
              <a:rPr lang="en-US" altLang="zh-CN" sz="1800" i="1" dirty="0">
                <a:sym typeface="+mn-ea"/>
              </a:rPr>
              <a:t>b</a:t>
            </a:r>
            <a:r>
              <a:rPr lang="en-US" altLang="zh-CN" sz="1800" baseline="-25000" dirty="0">
                <a:sym typeface="+mn-ea"/>
              </a:rPr>
              <a:t>2</a:t>
            </a:r>
            <a:r>
              <a:rPr lang="en-US" altLang="zh-CN" sz="1800" i="1" dirty="0">
                <a:sym typeface="+mn-ea"/>
              </a:rPr>
              <a:t>x</a:t>
            </a:r>
            <a:r>
              <a:rPr lang="en-US" altLang="zh-CN" sz="1800" baseline="30000" dirty="0">
                <a:sym typeface="+mn-ea"/>
              </a:rPr>
              <a:t>2</a:t>
            </a:r>
            <a:r>
              <a:rPr lang="en-US" altLang="zh-CN" sz="1800" dirty="0">
                <a:sym typeface="+mn-ea"/>
              </a:rPr>
              <a:t> + </a:t>
            </a:r>
            <a:r>
              <a:rPr lang="en-US" altLang="zh-CN" sz="1800" i="1" dirty="0">
                <a:sym typeface="+mn-ea"/>
              </a:rPr>
              <a:t>b</a:t>
            </a:r>
            <a:r>
              <a:rPr lang="en-US" altLang="zh-CN" sz="1800" baseline="-25000" dirty="0">
                <a:sym typeface="+mn-ea"/>
              </a:rPr>
              <a:t>1</a:t>
            </a:r>
            <a:r>
              <a:rPr lang="en-US" altLang="zh-CN" sz="1800" i="1" dirty="0">
                <a:sym typeface="+mn-ea"/>
              </a:rPr>
              <a:t>x</a:t>
            </a:r>
            <a:r>
              <a:rPr lang="en-US" altLang="zh-CN" sz="1800" dirty="0">
                <a:sym typeface="+mn-ea"/>
              </a:rPr>
              <a:t> + </a:t>
            </a:r>
            <a:r>
              <a:rPr lang="en-US" altLang="zh-CN" sz="1800" i="1" dirty="0">
                <a:sym typeface="+mn-ea"/>
              </a:rPr>
              <a:t>b</a:t>
            </a:r>
            <a:r>
              <a:rPr lang="en-US" altLang="zh-CN" sz="1800" baseline="-25000" dirty="0">
                <a:sym typeface="+mn-ea"/>
              </a:rPr>
              <a:t>0</a:t>
            </a:r>
            <a:endParaRPr lang="en-US" altLang="zh-CN" sz="1800" baseline="-25000" dirty="0"/>
          </a:p>
          <a:p>
            <a:pPr marL="228600" lvl="1" algn="l" defTabSz="914400">
              <a:lnSpc>
                <a:spcPct val="130000"/>
              </a:lnSpc>
              <a:spcAft>
                <a:spcPts val="1000"/>
              </a:spcAft>
              <a:buClrTx/>
              <a:buSzTx/>
            </a:pPr>
            <a:r>
              <a:rPr lang="en-US" altLang="zh-CN" sz="1800" i="1" dirty="0">
                <a:sym typeface="+mn-ea"/>
              </a:rPr>
              <a:t>f</a:t>
            </a:r>
            <a:r>
              <a:rPr lang="en-US" altLang="zh-CN" sz="1800" dirty="0">
                <a:sym typeface="+mn-ea"/>
              </a:rPr>
              <a:t>(</a:t>
            </a:r>
            <a:r>
              <a:rPr lang="en-US" altLang="zh-CN" sz="1800" i="1" dirty="0">
                <a:sym typeface="+mn-ea"/>
              </a:rPr>
              <a:t>x</a:t>
            </a:r>
            <a:r>
              <a:rPr lang="en-US" altLang="zh-CN" sz="1800" dirty="0">
                <a:sym typeface="+mn-ea"/>
              </a:rPr>
              <a:t>)</a:t>
            </a:r>
            <a:r>
              <a:rPr lang="zh-CN" altLang="en-US" sz="1800" dirty="0">
                <a:sym typeface="+mn-ea"/>
              </a:rPr>
              <a:t>写成</a:t>
            </a:r>
            <a:r>
              <a:rPr lang="en-US" altLang="zh-CN" sz="1800" dirty="0">
                <a:sym typeface="+mn-ea"/>
              </a:rPr>
              <a:t>bit pattern</a:t>
            </a:r>
            <a:r>
              <a:rPr lang="zh-CN" altLang="en-US" sz="1800" dirty="0">
                <a:sym typeface="+mn-ea"/>
              </a:rPr>
              <a:t>：</a:t>
            </a:r>
            <a:r>
              <a:rPr lang="en-US" altLang="zh-CN" sz="1800" i="1" dirty="0">
                <a:sym typeface="+mn-ea"/>
              </a:rPr>
              <a:t>b</a:t>
            </a:r>
            <a:r>
              <a:rPr lang="en-US" altLang="zh-CN" sz="1800" baseline="-25000" dirty="0">
                <a:sym typeface="+mn-ea"/>
              </a:rPr>
              <a:t>7</a:t>
            </a:r>
            <a:r>
              <a:rPr lang="en-US" altLang="zh-CN" sz="1800" i="1" dirty="0">
                <a:sym typeface="+mn-ea"/>
              </a:rPr>
              <a:t>b</a:t>
            </a:r>
            <a:r>
              <a:rPr lang="en-US" altLang="zh-CN" sz="1800" baseline="-25000" dirty="0">
                <a:sym typeface="+mn-ea"/>
              </a:rPr>
              <a:t>6</a:t>
            </a:r>
            <a:r>
              <a:rPr lang="en-US" altLang="zh-CN" sz="1800" i="1" dirty="0">
                <a:sym typeface="+mn-ea"/>
              </a:rPr>
              <a:t>b</a:t>
            </a:r>
            <a:r>
              <a:rPr lang="en-US" altLang="zh-CN" sz="1800" baseline="-25000" dirty="0">
                <a:sym typeface="+mn-ea"/>
              </a:rPr>
              <a:t>5</a:t>
            </a:r>
            <a:r>
              <a:rPr lang="en-US" altLang="zh-CN" sz="1800" i="1" dirty="0">
                <a:sym typeface="+mn-ea"/>
              </a:rPr>
              <a:t>b</a:t>
            </a:r>
            <a:r>
              <a:rPr lang="en-US" altLang="zh-CN" sz="1800" baseline="-25000" dirty="0">
                <a:sym typeface="+mn-ea"/>
              </a:rPr>
              <a:t>4</a:t>
            </a:r>
            <a:r>
              <a:rPr lang="en-US" altLang="zh-CN" sz="1800" i="1" dirty="0">
                <a:sym typeface="+mn-ea"/>
              </a:rPr>
              <a:t>b</a:t>
            </a:r>
            <a:r>
              <a:rPr lang="en-US" altLang="zh-CN" sz="1800" baseline="-25000" dirty="0">
                <a:sym typeface="+mn-ea"/>
              </a:rPr>
              <a:t>3</a:t>
            </a:r>
            <a:r>
              <a:rPr lang="en-US" altLang="zh-CN" sz="1800" i="1" dirty="0">
                <a:sym typeface="+mn-ea"/>
              </a:rPr>
              <a:t>b</a:t>
            </a:r>
            <a:r>
              <a:rPr lang="en-US" altLang="zh-CN" sz="1800" baseline="-25000" dirty="0">
                <a:sym typeface="+mn-ea"/>
              </a:rPr>
              <a:t>2</a:t>
            </a:r>
            <a:r>
              <a:rPr lang="en-US" altLang="zh-CN" sz="1800" i="1" dirty="0">
                <a:sym typeface="+mn-ea"/>
              </a:rPr>
              <a:t>b</a:t>
            </a:r>
            <a:r>
              <a:rPr lang="en-US" altLang="zh-CN" sz="1800" baseline="-25000" dirty="0">
                <a:sym typeface="+mn-ea"/>
              </a:rPr>
              <a:t>1</a:t>
            </a:r>
            <a:r>
              <a:rPr lang="en-US" altLang="zh-CN" sz="1800" i="1" dirty="0">
                <a:sym typeface="+mn-ea"/>
              </a:rPr>
              <a:t>b</a:t>
            </a:r>
            <a:r>
              <a:rPr lang="en-US" altLang="zh-CN" sz="1800" baseline="-25000" dirty="0">
                <a:sym typeface="+mn-ea"/>
              </a:rPr>
              <a:t>0</a:t>
            </a:r>
            <a:endParaRPr lang="en-US" altLang="zh-CN" sz="1800" dirty="0"/>
          </a:p>
          <a:p>
            <a:pPr marL="228600" lvl="1" algn="l" defTabSz="914400">
              <a:lnSpc>
                <a:spcPct val="130000"/>
              </a:lnSpc>
              <a:spcAft>
                <a:spcPts val="1000"/>
              </a:spcAft>
              <a:buClrTx/>
              <a:buSzTx/>
            </a:pPr>
            <a:r>
              <a:rPr lang="en-US" altLang="zh-CN" sz="1800" i="1" dirty="0" err="1">
                <a:sym typeface="+mn-ea"/>
              </a:rPr>
              <a:t>xf</a:t>
            </a:r>
            <a:r>
              <a:rPr lang="en-US" altLang="zh-CN" sz="1800" dirty="0">
                <a:sym typeface="+mn-ea"/>
              </a:rPr>
              <a:t>(</a:t>
            </a:r>
            <a:r>
              <a:rPr lang="en-US" altLang="zh-CN" sz="1800" i="1" dirty="0">
                <a:sym typeface="+mn-ea"/>
              </a:rPr>
              <a:t>x</a:t>
            </a:r>
            <a:r>
              <a:rPr lang="en-US" altLang="zh-CN" sz="1800" dirty="0">
                <a:sym typeface="+mn-ea"/>
              </a:rPr>
              <a:t>) = </a:t>
            </a:r>
            <a:r>
              <a:rPr lang="en-US" altLang="zh-CN" sz="1800" i="1" dirty="0">
                <a:sym typeface="+mn-ea"/>
              </a:rPr>
              <a:t>b</a:t>
            </a:r>
            <a:r>
              <a:rPr lang="en-US" altLang="zh-CN" sz="1800" baseline="-25000" dirty="0">
                <a:sym typeface="+mn-ea"/>
              </a:rPr>
              <a:t>7</a:t>
            </a:r>
            <a:r>
              <a:rPr lang="en-US" altLang="zh-CN" sz="1800" i="1" dirty="0">
                <a:sym typeface="+mn-ea"/>
              </a:rPr>
              <a:t>x</a:t>
            </a:r>
            <a:r>
              <a:rPr lang="en-US" altLang="zh-CN" sz="1800" baseline="30000" dirty="0">
                <a:sym typeface="+mn-ea"/>
              </a:rPr>
              <a:t>8</a:t>
            </a:r>
            <a:r>
              <a:rPr lang="en-US" altLang="zh-CN" sz="1800" dirty="0">
                <a:sym typeface="+mn-ea"/>
              </a:rPr>
              <a:t> + </a:t>
            </a:r>
            <a:r>
              <a:rPr lang="en-US" altLang="zh-CN" sz="1800" i="1" dirty="0">
                <a:sym typeface="+mn-ea"/>
              </a:rPr>
              <a:t>b</a:t>
            </a:r>
            <a:r>
              <a:rPr lang="en-US" altLang="zh-CN" sz="1800" baseline="-25000" dirty="0">
                <a:sym typeface="+mn-ea"/>
              </a:rPr>
              <a:t>6</a:t>
            </a:r>
            <a:r>
              <a:rPr lang="en-US" altLang="zh-CN" sz="1800" i="1" dirty="0">
                <a:sym typeface="+mn-ea"/>
              </a:rPr>
              <a:t>x</a:t>
            </a:r>
            <a:r>
              <a:rPr lang="en-US" altLang="zh-CN" sz="1800" baseline="30000" dirty="0">
                <a:sym typeface="+mn-ea"/>
              </a:rPr>
              <a:t>7</a:t>
            </a:r>
            <a:r>
              <a:rPr lang="en-US" altLang="zh-CN" sz="1800" dirty="0">
                <a:sym typeface="+mn-ea"/>
              </a:rPr>
              <a:t> + </a:t>
            </a:r>
            <a:r>
              <a:rPr lang="en-US" altLang="zh-CN" sz="1800" i="1" dirty="0">
                <a:sym typeface="+mn-ea"/>
              </a:rPr>
              <a:t>b</a:t>
            </a:r>
            <a:r>
              <a:rPr lang="en-US" altLang="zh-CN" sz="1800" baseline="-25000" dirty="0">
                <a:sym typeface="+mn-ea"/>
              </a:rPr>
              <a:t>5</a:t>
            </a:r>
            <a:r>
              <a:rPr lang="en-US" altLang="zh-CN" sz="1800" i="1" dirty="0">
                <a:sym typeface="+mn-ea"/>
              </a:rPr>
              <a:t>x</a:t>
            </a:r>
            <a:r>
              <a:rPr lang="en-US" altLang="zh-CN" sz="1800" baseline="30000" dirty="0">
                <a:sym typeface="+mn-ea"/>
              </a:rPr>
              <a:t>6</a:t>
            </a:r>
            <a:r>
              <a:rPr lang="en-US" altLang="zh-CN" sz="1800" dirty="0">
                <a:sym typeface="+mn-ea"/>
              </a:rPr>
              <a:t> + </a:t>
            </a:r>
            <a:r>
              <a:rPr lang="en-US" altLang="zh-CN" sz="1800" i="1" dirty="0">
                <a:sym typeface="+mn-ea"/>
              </a:rPr>
              <a:t>b</a:t>
            </a:r>
            <a:r>
              <a:rPr lang="en-US" altLang="zh-CN" sz="1800" baseline="-25000" dirty="0">
                <a:sym typeface="+mn-ea"/>
              </a:rPr>
              <a:t>4</a:t>
            </a:r>
            <a:r>
              <a:rPr lang="en-US" altLang="zh-CN" sz="1800" i="1" dirty="0">
                <a:sym typeface="+mn-ea"/>
              </a:rPr>
              <a:t>x</a:t>
            </a:r>
            <a:r>
              <a:rPr lang="en-US" altLang="zh-CN" sz="1800" baseline="30000" dirty="0">
                <a:sym typeface="+mn-ea"/>
              </a:rPr>
              <a:t>5</a:t>
            </a:r>
            <a:r>
              <a:rPr lang="en-US" altLang="zh-CN" sz="1800" dirty="0">
                <a:sym typeface="+mn-ea"/>
              </a:rPr>
              <a:t> + </a:t>
            </a:r>
            <a:r>
              <a:rPr lang="en-US" altLang="zh-CN" sz="1800" i="1" dirty="0">
                <a:sym typeface="+mn-ea"/>
              </a:rPr>
              <a:t>b</a:t>
            </a:r>
            <a:r>
              <a:rPr lang="en-US" altLang="zh-CN" sz="1800" baseline="-25000" dirty="0">
                <a:sym typeface="+mn-ea"/>
              </a:rPr>
              <a:t>3</a:t>
            </a:r>
            <a:r>
              <a:rPr lang="en-US" altLang="zh-CN" sz="1800" i="1" dirty="0">
                <a:sym typeface="+mn-ea"/>
              </a:rPr>
              <a:t>x</a:t>
            </a:r>
            <a:r>
              <a:rPr lang="en-US" altLang="zh-CN" sz="1800" baseline="30000" dirty="0">
                <a:sym typeface="+mn-ea"/>
              </a:rPr>
              <a:t>4</a:t>
            </a:r>
            <a:r>
              <a:rPr lang="en-US" altLang="zh-CN" sz="1800" dirty="0">
                <a:sym typeface="+mn-ea"/>
              </a:rPr>
              <a:t> + </a:t>
            </a:r>
            <a:r>
              <a:rPr lang="en-US" altLang="zh-CN" sz="1800" i="1" dirty="0">
                <a:sym typeface="+mn-ea"/>
              </a:rPr>
              <a:t>b</a:t>
            </a:r>
            <a:r>
              <a:rPr lang="en-US" altLang="zh-CN" sz="1800" baseline="-25000" dirty="0">
                <a:sym typeface="+mn-ea"/>
              </a:rPr>
              <a:t>2</a:t>
            </a:r>
            <a:r>
              <a:rPr lang="en-US" altLang="zh-CN" sz="1800" i="1" dirty="0">
                <a:sym typeface="+mn-ea"/>
              </a:rPr>
              <a:t>x</a:t>
            </a:r>
            <a:r>
              <a:rPr lang="en-US" altLang="zh-CN" sz="1800" baseline="30000" dirty="0">
                <a:sym typeface="+mn-ea"/>
              </a:rPr>
              <a:t>3</a:t>
            </a:r>
            <a:r>
              <a:rPr lang="en-US" altLang="zh-CN" sz="1800" dirty="0">
                <a:sym typeface="+mn-ea"/>
              </a:rPr>
              <a:t> + </a:t>
            </a:r>
            <a:r>
              <a:rPr lang="en-US" altLang="zh-CN" sz="1800" i="1" dirty="0">
                <a:sym typeface="+mn-ea"/>
              </a:rPr>
              <a:t>b</a:t>
            </a:r>
            <a:r>
              <a:rPr lang="en-US" altLang="zh-CN" sz="1800" baseline="-25000" dirty="0">
                <a:sym typeface="+mn-ea"/>
              </a:rPr>
              <a:t>1</a:t>
            </a:r>
            <a:r>
              <a:rPr lang="en-US" altLang="zh-CN" sz="1800" i="1" dirty="0">
                <a:sym typeface="+mn-ea"/>
              </a:rPr>
              <a:t>x</a:t>
            </a:r>
            <a:r>
              <a:rPr lang="en-US" altLang="zh-CN" sz="1800" baseline="30000" dirty="0">
                <a:sym typeface="+mn-ea"/>
              </a:rPr>
              <a:t>2</a:t>
            </a:r>
            <a:r>
              <a:rPr lang="en-US" altLang="zh-CN" sz="1800" dirty="0">
                <a:sym typeface="+mn-ea"/>
              </a:rPr>
              <a:t> + </a:t>
            </a:r>
            <a:r>
              <a:rPr lang="en-US" altLang="zh-CN" sz="1800" i="1" dirty="0">
                <a:sym typeface="+mn-ea"/>
              </a:rPr>
              <a:t>b</a:t>
            </a:r>
            <a:r>
              <a:rPr lang="en-US" altLang="zh-CN" sz="1800" baseline="-25000" dirty="0">
                <a:sym typeface="+mn-ea"/>
              </a:rPr>
              <a:t>0</a:t>
            </a:r>
            <a:r>
              <a:rPr lang="en-US" altLang="zh-CN" sz="1800" i="1" dirty="0">
                <a:sym typeface="+mn-ea"/>
              </a:rPr>
              <a:t>x</a:t>
            </a:r>
            <a:endParaRPr lang="en-US" altLang="zh-CN" sz="1800" i="1" dirty="0"/>
          </a:p>
          <a:p>
            <a:pPr marL="228600" lvl="1" algn="l" defTabSz="914400">
              <a:lnSpc>
                <a:spcPct val="130000"/>
              </a:lnSpc>
              <a:spcAft>
                <a:spcPts val="1000"/>
              </a:spcAft>
              <a:buClrTx/>
              <a:buSzTx/>
            </a:pPr>
            <a:r>
              <a:rPr lang="zh-CN" altLang="en-US" sz="1800" dirty="0">
                <a:sym typeface="+mn-ea"/>
              </a:rPr>
              <a:t>如果</a:t>
            </a:r>
            <a:r>
              <a:rPr lang="en-US" altLang="zh-CN" sz="1800" i="1" dirty="0">
                <a:sym typeface="+mn-ea"/>
              </a:rPr>
              <a:t>b</a:t>
            </a:r>
            <a:r>
              <a:rPr lang="en-US" altLang="zh-CN" sz="1800" baseline="-25000" dirty="0">
                <a:sym typeface="+mn-ea"/>
              </a:rPr>
              <a:t>7</a:t>
            </a:r>
            <a:r>
              <a:rPr lang="en-US" altLang="zh-CN" sz="1800" dirty="0">
                <a:sym typeface="+mn-ea"/>
              </a:rPr>
              <a:t> = 0, </a:t>
            </a:r>
            <a:r>
              <a:rPr lang="zh-CN" altLang="en-US" sz="1800" dirty="0">
                <a:sym typeface="+mn-ea"/>
              </a:rPr>
              <a:t>输出</a:t>
            </a:r>
            <a:r>
              <a:rPr lang="en-US" altLang="zh-CN" sz="1800" dirty="0">
                <a:sym typeface="+mn-ea"/>
              </a:rPr>
              <a:t>bit pattern</a:t>
            </a:r>
            <a:r>
              <a:rPr lang="zh-CN" altLang="en-US" sz="1800" dirty="0">
                <a:sym typeface="+mn-ea"/>
              </a:rPr>
              <a:t>：</a:t>
            </a:r>
            <a:r>
              <a:rPr lang="en-US" altLang="zh-CN" sz="1800" i="1" dirty="0">
                <a:sym typeface="+mn-ea"/>
              </a:rPr>
              <a:t>b</a:t>
            </a:r>
            <a:r>
              <a:rPr lang="en-US" altLang="zh-CN" sz="1800" baseline="-25000" dirty="0">
                <a:sym typeface="+mn-ea"/>
              </a:rPr>
              <a:t>6</a:t>
            </a:r>
            <a:r>
              <a:rPr lang="en-US" altLang="zh-CN" sz="1800" i="1" dirty="0">
                <a:sym typeface="+mn-ea"/>
              </a:rPr>
              <a:t>b</a:t>
            </a:r>
            <a:r>
              <a:rPr lang="en-US" altLang="zh-CN" sz="1800" baseline="-25000" dirty="0">
                <a:sym typeface="+mn-ea"/>
              </a:rPr>
              <a:t>5</a:t>
            </a:r>
            <a:r>
              <a:rPr lang="en-US" altLang="zh-CN" sz="1800" i="1" dirty="0">
                <a:sym typeface="+mn-ea"/>
              </a:rPr>
              <a:t>b</a:t>
            </a:r>
            <a:r>
              <a:rPr lang="en-US" altLang="zh-CN" sz="1800" baseline="-25000" dirty="0">
                <a:sym typeface="+mn-ea"/>
              </a:rPr>
              <a:t>4</a:t>
            </a:r>
            <a:r>
              <a:rPr lang="en-US" altLang="zh-CN" sz="1800" i="1" dirty="0">
                <a:sym typeface="+mn-ea"/>
              </a:rPr>
              <a:t>b</a:t>
            </a:r>
            <a:r>
              <a:rPr lang="en-US" altLang="zh-CN" sz="1800" baseline="-25000" dirty="0">
                <a:sym typeface="+mn-ea"/>
              </a:rPr>
              <a:t>3</a:t>
            </a:r>
            <a:r>
              <a:rPr lang="en-US" altLang="zh-CN" sz="1800" i="1" dirty="0">
                <a:sym typeface="+mn-ea"/>
              </a:rPr>
              <a:t>b</a:t>
            </a:r>
            <a:r>
              <a:rPr lang="en-US" altLang="zh-CN" sz="1800" baseline="-25000" dirty="0">
                <a:sym typeface="+mn-ea"/>
              </a:rPr>
              <a:t>2</a:t>
            </a:r>
            <a:r>
              <a:rPr lang="en-US" altLang="zh-CN" sz="1800" i="1" dirty="0">
                <a:sym typeface="+mn-ea"/>
              </a:rPr>
              <a:t>b</a:t>
            </a:r>
            <a:r>
              <a:rPr lang="en-US" altLang="zh-CN" sz="1800" baseline="-25000" dirty="0">
                <a:sym typeface="+mn-ea"/>
              </a:rPr>
              <a:t>1</a:t>
            </a:r>
            <a:r>
              <a:rPr lang="en-US" altLang="zh-CN" sz="1800" i="1" dirty="0">
                <a:sym typeface="+mn-ea"/>
              </a:rPr>
              <a:t>b</a:t>
            </a:r>
            <a:r>
              <a:rPr lang="en-US" altLang="zh-CN" sz="1800" baseline="-25000" dirty="0">
                <a:sym typeface="+mn-ea"/>
              </a:rPr>
              <a:t>0</a:t>
            </a:r>
            <a:r>
              <a:rPr lang="en-US" altLang="zh-CN" sz="1800" dirty="0">
                <a:sym typeface="+mn-ea"/>
              </a:rPr>
              <a:t>0</a:t>
            </a:r>
            <a:endParaRPr lang="en-US" altLang="zh-CN" sz="1800" dirty="0"/>
          </a:p>
          <a:p>
            <a:pPr marL="228600" lvl="1" algn="l" defTabSz="914400">
              <a:lnSpc>
                <a:spcPct val="130000"/>
              </a:lnSpc>
              <a:spcAft>
                <a:spcPts val="1000"/>
              </a:spcAft>
              <a:buClrTx/>
              <a:buSzTx/>
            </a:pPr>
            <a:r>
              <a:rPr lang="zh-CN" altLang="en-US" sz="1800" i="1" dirty="0">
                <a:sym typeface="+mn-ea"/>
              </a:rPr>
              <a:t>如果</a:t>
            </a:r>
            <a:r>
              <a:rPr lang="en-US" altLang="zh-CN" sz="1800" i="1" dirty="0">
                <a:sym typeface="+mn-ea"/>
              </a:rPr>
              <a:t>b</a:t>
            </a:r>
            <a:r>
              <a:rPr lang="en-US" altLang="zh-CN" sz="1800" baseline="-25000" dirty="0">
                <a:sym typeface="+mn-ea"/>
              </a:rPr>
              <a:t>7</a:t>
            </a:r>
            <a:r>
              <a:rPr lang="en-US" altLang="zh-CN" sz="1800" dirty="0">
                <a:sym typeface="+mn-ea"/>
              </a:rPr>
              <a:t> = 1, </a:t>
            </a:r>
            <a:r>
              <a:rPr lang="zh-CN" altLang="en-US" sz="1800" dirty="0">
                <a:sym typeface="+mn-ea"/>
              </a:rPr>
              <a:t>计算</a:t>
            </a:r>
            <a:r>
              <a:rPr lang="en-US" altLang="zh-CN" sz="1800" i="1" dirty="0" err="1">
                <a:sym typeface="+mn-ea"/>
              </a:rPr>
              <a:t>xf</a:t>
            </a:r>
            <a:r>
              <a:rPr lang="en-US" altLang="zh-CN" sz="1800" dirty="0">
                <a:sym typeface="+mn-ea"/>
              </a:rPr>
              <a:t>(</a:t>
            </a:r>
            <a:r>
              <a:rPr lang="en-US" altLang="zh-CN" sz="1800" i="1" dirty="0">
                <a:sym typeface="+mn-ea"/>
              </a:rPr>
              <a:t>x</a:t>
            </a:r>
            <a:r>
              <a:rPr lang="en-US" altLang="zh-CN" sz="1800" dirty="0">
                <a:sym typeface="+mn-ea"/>
              </a:rPr>
              <a:t>) mod </a:t>
            </a:r>
            <a:r>
              <a:rPr lang="en-US" altLang="zh-CN" sz="1800" i="1" dirty="0">
                <a:sym typeface="+mn-ea"/>
              </a:rPr>
              <a:t>m</a:t>
            </a:r>
            <a:r>
              <a:rPr lang="en-US" altLang="zh-CN" sz="1800" dirty="0">
                <a:sym typeface="+mn-ea"/>
              </a:rPr>
              <a:t>(</a:t>
            </a:r>
            <a:r>
              <a:rPr lang="en-US" altLang="zh-CN" sz="1800" i="1" dirty="0">
                <a:sym typeface="+mn-ea"/>
              </a:rPr>
              <a:t>x</a:t>
            </a:r>
            <a:r>
              <a:rPr lang="en-US" altLang="zh-CN" sz="1800" dirty="0">
                <a:sym typeface="+mn-ea"/>
              </a:rPr>
              <a:t>)</a:t>
            </a:r>
            <a:endParaRPr lang="en-US" altLang="zh-CN" sz="1800" dirty="0"/>
          </a:p>
          <a:p>
            <a:pPr marL="0" lvl="1" indent="0">
              <a:buNone/>
            </a:pPr>
            <a:r>
              <a:rPr lang="en-US" altLang="zh-CN" sz="1800" dirty="0">
                <a:sym typeface="+mn-ea"/>
              </a:rPr>
              <a:t>= </a:t>
            </a:r>
            <a:r>
              <a:rPr lang="en-US" altLang="zh-CN" sz="1800" i="1" dirty="0">
                <a:sym typeface="+mn-ea"/>
              </a:rPr>
              <a:t>b</a:t>
            </a:r>
            <a:r>
              <a:rPr lang="en-US" altLang="zh-CN" sz="1800" baseline="-25000" dirty="0">
                <a:sym typeface="+mn-ea"/>
              </a:rPr>
              <a:t>7</a:t>
            </a:r>
            <a:r>
              <a:rPr lang="en-US" altLang="zh-CN" sz="1800" i="1" dirty="0">
                <a:sym typeface="+mn-ea"/>
              </a:rPr>
              <a:t>x</a:t>
            </a:r>
            <a:r>
              <a:rPr lang="en-US" altLang="zh-CN" sz="1800" baseline="30000" dirty="0">
                <a:sym typeface="+mn-ea"/>
              </a:rPr>
              <a:t>8</a:t>
            </a:r>
            <a:r>
              <a:rPr lang="en-US" altLang="zh-CN" sz="1800" dirty="0">
                <a:sym typeface="+mn-ea"/>
              </a:rPr>
              <a:t> + </a:t>
            </a:r>
            <a:r>
              <a:rPr lang="en-US" altLang="zh-CN" sz="1800" i="1" dirty="0">
                <a:sym typeface="+mn-ea"/>
              </a:rPr>
              <a:t>b</a:t>
            </a:r>
            <a:r>
              <a:rPr lang="en-US" altLang="zh-CN" sz="1800" baseline="-25000" dirty="0">
                <a:sym typeface="+mn-ea"/>
              </a:rPr>
              <a:t>6</a:t>
            </a:r>
            <a:r>
              <a:rPr lang="en-US" altLang="zh-CN" sz="1800" i="1" dirty="0">
                <a:sym typeface="+mn-ea"/>
              </a:rPr>
              <a:t>x</a:t>
            </a:r>
            <a:r>
              <a:rPr lang="en-US" altLang="zh-CN" sz="1800" baseline="30000" dirty="0">
                <a:sym typeface="+mn-ea"/>
              </a:rPr>
              <a:t>7</a:t>
            </a:r>
            <a:r>
              <a:rPr lang="en-US" altLang="zh-CN" sz="1800" dirty="0">
                <a:sym typeface="+mn-ea"/>
              </a:rPr>
              <a:t> + </a:t>
            </a:r>
            <a:r>
              <a:rPr lang="en-US" altLang="zh-CN" sz="1800" i="1" dirty="0">
                <a:sym typeface="+mn-ea"/>
              </a:rPr>
              <a:t>b</a:t>
            </a:r>
            <a:r>
              <a:rPr lang="en-US" altLang="zh-CN" sz="1800" baseline="-25000" dirty="0">
                <a:sym typeface="+mn-ea"/>
              </a:rPr>
              <a:t>5</a:t>
            </a:r>
            <a:r>
              <a:rPr lang="en-US" altLang="zh-CN" sz="1800" i="1" dirty="0">
                <a:sym typeface="+mn-ea"/>
              </a:rPr>
              <a:t>x</a:t>
            </a:r>
            <a:r>
              <a:rPr lang="en-US" altLang="zh-CN" sz="1800" baseline="30000" dirty="0">
                <a:sym typeface="+mn-ea"/>
              </a:rPr>
              <a:t>6</a:t>
            </a:r>
            <a:r>
              <a:rPr lang="en-US" altLang="zh-CN" sz="1800" dirty="0">
                <a:sym typeface="+mn-ea"/>
              </a:rPr>
              <a:t> + </a:t>
            </a:r>
            <a:r>
              <a:rPr lang="en-US" altLang="zh-CN" sz="1800" i="1" dirty="0">
                <a:sym typeface="+mn-ea"/>
              </a:rPr>
              <a:t>b</a:t>
            </a:r>
            <a:r>
              <a:rPr lang="en-US" altLang="zh-CN" sz="1800" baseline="-25000" dirty="0">
                <a:sym typeface="+mn-ea"/>
              </a:rPr>
              <a:t>4</a:t>
            </a:r>
            <a:r>
              <a:rPr lang="en-US" altLang="zh-CN" sz="1800" i="1" dirty="0">
                <a:sym typeface="+mn-ea"/>
              </a:rPr>
              <a:t>x</a:t>
            </a:r>
            <a:r>
              <a:rPr lang="en-US" altLang="zh-CN" sz="1800" baseline="30000" dirty="0">
                <a:sym typeface="+mn-ea"/>
              </a:rPr>
              <a:t>5</a:t>
            </a:r>
            <a:r>
              <a:rPr lang="en-US" altLang="zh-CN" sz="1800" dirty="0">
                <a:sym typeface="+mn-ea"/>
              </a:rPr>
              <a:t> + </a:t>
            </a:r>
            <a:r>
              <a:rPr lang="en-US" altLang="zh-CN" sz="1800" i="1" dirty="0">
                <a:sym typeface="+mn-ea"/>
              </a:rPr>
              <a:t>b</a:t>
            </a:r>
            <a:r>
              <a:rPr lang="en-US" altLang="zh-CN" sz="1800" baseline="-25000" dirty="0">
                <a:sym typeface="+mn-ea"/>
              </a:rPr>
              <a:t>3</a:t>
            </a:r>
            <a:r>
              <a:rPr lang="en-US" altLang="zh-CN" sz="1800" i="1" dirty="0">
                <a:sym typeface="+mn-ea"/>
              </a:rPr>
              <a:t>x</a:t>
            </a:r>
            <a:r>
              <a:rPr lang="en-US" altLang="zh-CN" sz="1800" baseline="30000" dirty="0">
                <a:sym typeface="+mn-ea"/>
              </a:rPr>
              <a:t>4</a:t>
            </a:r>
            <a:r>
              <a:rPr lang="en-US" altLang="zh-CN" sz="1800" dirty="0">
                <a:sym typeface="+mn-ea"/>
              </a:rPr>
              <a:t> + </a:t>
            </a:r>
            <a:r>
              <a:rPr lang="en-US" altLang="zh-CN" sz="1800" i="1" dirty="0">
                <a:sym typeface="+mn-ea"/>
              </a:rPr>
              <a:t>b</a:t>
            </a:r>
            <a:r>
              <a:rPr lang="en-US" altLang="zh-CN" sz="1800" baseline="-25000" dirty="0">
                <a:sym typeface="+mn-ea"/>
              </a:rPr>
              <a:t>2</a:t>
            </a:r>
            <a:r>
              <a:rPr lang="en-US" altLang="zh-CN" sz="1800" i="1" dirty="0">
                <a:sym typeface="+mn-ea"/>
              </a:rPr>
              <a:t>x</a:t>
            </a:r>
            <a:r>
              <a:rPr lang="en-US" altLang="zh-CN" sz="1800" baseline="30000" dirty="0">
                <a:sym typeface="+mn-ea"/>
              </a:rPr>
              <a:t>3</a:t>
            </a:r>
            <a:r>
              <a:rPr lang="en-US" altLang="zh-CN" sz="1800" dirty="0">
                <a:sym typeface="+mn-ea"/>
              </a:rPr>
              <a:t> + </a:t>
            </a:r>
            <a:r>
              <a:rPr lang="en-US" altLang="zh-CN" sz="1800" i="1" dirty="0">
                <a:sym typeface="+mn-ea"/>
              </a:rPr>
              <a:t>b</a:t>
            </a:r>
            <a:r>
              <a:rPr lang="en-US" altLang="zh-CN" sz="1800" baseline="-25000" dirty="0">
                <a:sym typeface="+mn-ea"/>
              </a:rPr>
              <a:t>1</a:t>
            </a:r>
            <a:r>
              <a:rPr lang="en-US" altLang="zh-CN" sz="1800" i="1" dirty="0">
                <a:sym typeface="+mn-ea"/>
              </a:rPr>
              <a:t>x</a:t>
            </a:r>
            <a:r>
              <a:rPr lang="en-US" altLang="zh-CN" sz="1800" baseline="30000" dirty="0">
                <a:sym typeface="+mn-ea"/>
              </a:rPr>
              <a:t>2</a:t>
            </a:r>
            <a:r>
              <a:rPr lang="en-US" altLang="zh-CN" sz="1800" dirty="0">
                <a:sym typeface="+mn-ea"/>
              </a:rPr>
              <a:t> + </a:t>
            </a:r>
            <a:r>
              <a:rPr lang="en-US" altLang="zh-CN" sz="1800" i="1" dirty="0">
                <a:sym typeface="+mn-ea"/>
              </a:rPr>
              <a:t>b</a:t>
            </a:r>
            <a:r>
              <a:rPr lang="en-US" altLang="zh-CN" sz="1800" baseline="-25000" dirty="0">
                <a:sym typeface="+mn-ea"/>
              </a:rPr>
              <a:t>0</a:t>
            </a:r>
            <a:r>
              <a:rPr lang="en-US" altLang="zh-CN" sz="1800" i="1" dirty="0">
                <a:sym typeface="+mn-ea"/>
              </a:rPr>
              <a:t>x</a:t>
            </a:r>
            <a:r>
              <a:rPr lang="en-US" altLang="zh-CN" sz="1800" dirty="0">
                <a:sym typeface="+mn-ea"/>
              </a:rPr>
              <a:t> mod </a:t>
            </a:r>
            <a:r>
              <a:rPr lang="en-US" altLang="zh-CN" sz="1800" i="1" dirty="0">
                <a:sym typeface="+mn-ea"/>
              </a:rPr>
              <a:t>m</a:t>
            </a:r>
            <a:r>
              <a:rPr lang="en-US" altLang="zh-CN" sz="1800" dirty="0">
                <a:sym typeface="+mn-ea"/>
              </a:rPr>
              <a:t>(</a:t>
            </a:r>
            <a:r>
              <a:rPr lang="en-US" altLang="zh-CN" sz="1800" i="1" dirty="0">
                <a:sym typeface="+mn-ea"/>
              </a:rPr>
              <a:t>x</a:t>
            </a:r>
            <a:r>
              <a:rPr lang="en-US" altLang="zh-CN" sz="1800" dirty="0">
                <a:sym typeface="+mn-ea"/>
              </a:rPr>
              <a:t>)</a:t>
            </a:r>
            <a:endParaRPr lang="en-US" altLang="zh-CN" sz="1800" dirty="0"/>
          </a:p>
          <a:p>
            <a:pPr marL="0" lvl="1" indent="0">
              <a:buNone/>
            </a:pPr>
            <a:r>
              <a:rPr lang="en-US" altLang="zh-CN" sz="1800" dirty="0">
                <a:sym typeface="+mn-ea"/>
              </a:rPr>
              <a:t>= (</a:t>
            </a:r>
            <a:r>
              <a:rPr lang="en-US" altLang="zh-CN" sz="1800" i="1" dirty="0">
                <a:sym typeface="+mn-ea"/>
              </a:rPr>
              <a:t>b</a:t>
            </a:r>
            <a:r>
              <a:rPr lang="en-US" altLang="zh-CN" sz="1800" baseline="-25000" dirty="0">
                <a:sym typeface="+mn-ea"/>
              </a:rPr>
              <a:t>6</a:t>
            </a:r>
            <a:r>
              <a:rPr lang="en-US" altLang="zh-CN" sz="1800" i="1" dirty="0">
                <a:sym typeface="+mn-ea"/>
              </a:rPr>
              <a:t>x</a:t>
            </a:r>
            <a:r>
              <a:rPr lang="en-US" altLang="zh-CN" sz="1800" baseline="30000" dirty="0">
                <a:sym typeface="+mn-ea"/>
              </a:rPr>
              <a:t>7</a:t>
            </a:r>
            <a:r>
              <a:rPr lang="en-US" altLang="zh-CN" sz="1800" dirty="0">
                <a:sym typeface="+mn-ea"/>
              </a:rPr>
              <a:t> + </a:t>
            </a:r>
            <a:r>
              <a:rPr lang="en-US" altLang="zh-CN" sz="1800" i="1" dirty="0">
                <a:sym typeface="+mn-ea"/>
              </a:rPr>
              <a:t>b</a:t>
            </a:r>
            <a:r>
              <a:rPr lang="en-US" altLang="zh-CN" sz="1800" baseline="-25000" dirty="0">
                <a:sym typeface="+mn-ea"/>
              </a:rPr>
              <a:t>5</a:t>
            </a:r>
            <a:r>
              <a:rPr lang="en-US" altLang="zh-CN" sz="1800" i="1" dirty="0">
                <a:sym typeface="+mn-ea"/>
              </a:rPr>
              <a:t>x</a:t>
            </a:r>
            <a:r>
              <a:rPr lang="en-US" altLang="zh-CN" sz="1800" baseline="30000" dirty="0">
                <a:sym typeface="+mn-ea"/>
              </a:rPr>
              <a:t>6</a:t>
            </a:r>
            <a:r>
              <a:rPr lang="en-US" altLang="zh-CN" sz="1800" dirty="0">
                <a:sym typeface="+mn-ea"/>
              </a:rPr>
              <a:t> + </a:t>
            </a:r>
            <a:r>
              <a:rPr lang="en-US" altLang="zh-CN" sz="1800" i="1" dirty="0">
                <a:sym typeface="+mn-ea"/>
              </a:rPr>
              <a:t>b</a:t>
            </a:r>
            <a:r>
              <a:rPr lang="en-US" altLang="zh-CN" sz="1800" baseline="-25000" dirty="0">
                <a:sym typeface="+mn-ea"/>
              </a:rPr>
              <a:t>4</a:t>
            </a:r>
            <a:r>
              <a:rPr lang="en-US" altLang="zh-CN" sz="1800" i="1" dirty="0">
                <a:sym typeface="+mn-ea"/>
              </a:rPr>
              <a:t>x</a:t>
            </a:r>
            <a:r>
              <a:rPr lang="en-US" altLang="zh-CN" sz="1800" baseline="30000" dirty="0">
                <a:sym typeface="+mn-ea"/>
              </a:rPr>
              <a:t>5</a:t>
            </a:r>
            <a:r>
              <a:rPr lang="en-US" altLang="zh-CN" sz="1800" dirty="0">
                <a:sym typeface="+mn-ea"/>
              </a:rPr>
              <a:t> + </a:t>
            </a:r>
            <a:r>
              <a:rPr lang="en-US" altLang="zh-CN" sz="1800" i="1" dirty="0">
                <a:sym typeface="+mn-ea"/>
              </a:rPr>
              <a:t>b</a:t>
            </a:r>
            <a:r>
              <a:rPr lang="en-US" altLang="zh-CN" sz="1800" baseline="-25000" dirty="0">
                <a:sym typeface="+mn-ea"/>
              </a:rPr>
              <a:t>3</a:t>
            </a:r>
            <a:r>
              <a:rPr lang="en-US" altLang="zh-CN" sz="1800" i="1" dirty="0">
                <a:sym typeface="+mn-ea"/>
              </a:rPr>
              <a:t>x</a:t>
            </a:r>
            <a:r>
              <a:rPr lang="en-US" altLang="zh-CN" sz="1800" baseline="30000" dirty="0">
                <a:sym typeface="+mn-ea"/>
              </a:rPr>
              <a:t>4</a:t>
            </a:r>
            <a:r>
              <a:rPr lang="en-US" altLang="zh-CN" sz="1800" dirty="0">
                <a:sym typeface="+mn-ea"/>
              </a:rPr>
              <a:t> + </a:t>
            </a:r>
            <a:r>
              <a:rPr lang="en-US" altLang="zh-CN" sz="1800" i="1" dirty="0">
                <a:sym typeface="+mn-ea"/>
              </a:rPr>
              <a:t>b</a:t>
            </a:r>
            <a:r>
              <a:rPr lang="en-US" altLang="zh-CN" sz="1800" baseline="-25000" dirty="0">
                <a:sym typeface="+mn-ea"/>
              </a:rPr>
              <a:t>2</a:t>
            </a:r>
            <a:r>
              <a:rPr lang="en-US" altLang="zh-CN" sz="1800" i="1" dirty="0">
                <a:sym typeface="+mn-ea"/>
              </a:rPr>
              <a:t>x</a:t>
            </a:r>
            <a:r>
              <a:rPr lang="en-US" altLang="zh-CN" sz="1800" baseline="30000" dirty="0">
                <a:sym typeface="+mn-ea"/>
              </a:rPr>
              <a:t>3</a:t>
            </a:r>
            <a:r>
              <a:rPr lang="en-US" altLang="zh-CN" sz="1800" dirty="0">
                <a:sym typeface="+mn-ea"/>
              </a:rPr>
              <a:t> + </a:t>
            </a:r>
            <a:r>
              <a:rPr lang="en-US" altLang="zh-CN" sz="1800" i="1" dirty="0">
                <a:sym typeface="+mn-ea"/>
              </a:rPr>
              <a:t>b</a:t>
            </a:r>
            <a:r>
              <a:rPr lang="en-US" altLang="zh-CN" sz="1800" baseline="-25000" dirty="0">
                <a:sym typeface="+mn-ea"/>
              </a:rPr>
              <a:t>1</a:t>
            </a:r>
            <a:r>
              <a:rPr lang="en-US" altLang="zh-CN" sz="1800" i="1" dirty="0">
                <a:sym typeface="+mn-ea"/>
              </a:rPr>
              <a:t>x</a:t>
            </a:r>
            <a:r>
              <a:rPr lang="en-US" altLang="zh-CN" sz="1800" baseline="30000" dirty="0">
                <a:sym typeface="+mn-ea"/>
              </a:rPr>
              <a:t>2</a:t>
            </a:r>
            <a:r>
              <a:rPr lang="en-US" altLang="zh-CN" sz="1800" dirty="0">
                <a:sym typeface="+mn-ea"/>
              </a:rPr>
              <a:t> + </a:t>
            </a:r>
            <a:r>
              <a:rPr lang="en-US" altLang="zh-CN" sz="1800" i="1" dirty="0">
                <a:sym typeface="+mn-ea"/>
              </a:rPr>
              <a:t>b</a:t>
            </a:r>
            <a:r>
              <a:rPr lang="en-US" altLang="zh-CN" sz="1800" baseline="-25000" dirty="0">
                <a:sym typeface="+mn-ea"/>
              </a:rPr>
              <a:t>0</a:t>
            </a:r>
            <a:r>
              <a:rPr lang="en-US" altLang="zh-CN" sz="1800" i="1" dirty="0">
                <a:sym typeface="+mn-ea"/>
              </a:rPr>
              <a:t>x</a:t>
            </a:r>
            <a:r>
              <a:rPr lang="en-US" altLang="zh-CN" sz="1800" dirty="0">
                <a:sym typeface="+mn-ea"/>
              </a:rPr>
              <a:t>) mod </a:t>
            </a:r>
            <a:r>
              <a:rPr lang="en-US" altLang="zh-CN" sz="1800" i="1" dirty="0">
                <a:sym typeface="+mn-ea"/>
              </a:rPr>
              <a:t>m</a:t>
            </a:r>
            <a:r>
              <a:rPr lang="en-US" altLang="zh-CN" sz="1800" dirty="0">
                <a:sym typeface="+mn-ea"/>
              </a:rPr>
              <a:t>(</a:t>
            </a:r>
            <a:r>
              <a:rPr lang="en-US" altLang="zh-CN" sz="1800" i="1" dirty="0">
                <a:sym typeface="+mn-ea"/>
              </a:rPr>
              <a:t>x</a:t>
            </a:r>
            <a:r>
              <a:rPr lang="en-US" altLang="zh-CN" sz="1800" dirty="0">
                <a:sym typeface="+mn-ea"/>
              </a:rPr>
              <a:t>) + </a:t>
            </a:r>
            <a:r>
              <a:rPr lang="en-US" altLang="zh-CN" sz="1800" i="1" dirty="0">
                <a:sym typeface="+mn-ea"/>
              </a:rPr>
              <a:t>x</a:t>
            </a:r>
            <a:r>
              <a:rPr lang="en-US" altLang="zh-CN" sz="1800" baseline="30000" dirty="0">
                <a:sym typeface="+mn-ea"/>
              </a:rPr>
              <a:t>8</a:t>
            </a:r>
            <a:r>
              <a:rPr lang="en-US" altLang="zh-CN" sz="1800" dirty="0">
                <a:sym typeface="+mn-ea"/>
              </a:rPr>
              <a:t> mod </a:t>
            </a:r>
            <a:r>
              <a:rPr lang="en-US" altLang="zh-CN" sz="1800" i="1" dirty="0">
                <a:sym typeface="+mn-ea"/>
              </a:rPr>
              <a:t>m</a:t>
            </a:r>
            <a:r>
              <a:rPr lang="en-US" altLang="zh-CN" sz="1800" dirty="0">
                <a:sym typeface="+mn-ea"/>
              </a:rPr>
              <a:t>(</a:t>
            </a:r>
            <a:r>
              <a:rPr lang="en-US" altLang="zh-CN" sz="1800" i="1" dirty="0">
                <a:sym typeface="+mn-ea"/>
              </a:rPr>
              <a:t>x</a:t>
            </a:r>
            <a:r>
              <a:rPr lang="en-US" altLang="zh-CN" sz="1800" dirty="0">
                <a:sym typeface="+mn-ea"/>
              </a:rPr>
              <a:t>)</a:t>
            </a:r>
            <a:endParaRPr lang="en-US" altLang="zh-CN" sz="1800" dirty="0"/>
          </a:p>
          <a:p>
            <a:pPr marL="0" lvl="1" indent="0">
              <a:buNone/>
            </a:pPr>
            <a:r>
              <a:rPr lang="en-US" altLang="zh-CN" sz="1800" dirty="0">
                <a:sym typeface="+mn-ea"/>
              </a:rPr>
              <a:t>= (</a:t>
            </a:r>
            <a:r>
              <a:rPr lang="en-US" altLang="zh-CN" sz="1800" i="1" dirty="0">
                <a:sym typeface="+mn-ea"/>
              </a:rPr>
              <a:t>b</a:t>
            </a:r>
            <a:r>
              <a:rPr lang="en-US" altLang="zh-CN" sz="1800" baseline="-25000" dirty="0">
                <a:sym typeface="+mn-ea"/>
              </a:rPr>
              <a:t>6</a:t>
            </a:r>
            <a:r>
              <a:rPr lang="en-US" altLang="zh-CN" sz="1800" i="1" dirty="0">
                <a:sym typeface="+mn-ea"/>
              </a:rPr>
              <a:t>x</a:t>
            </a:r>
            <a:r>
              <a:rPr lang="en-US" altLang="zh-CN" sz="1800" baseline="30000" dirty="0">
                <a:sym typeface="+mn-ea"/>
              </a:rPr>
              <a:t>7</a:t>
            </a:r>
            <a:r>
              <a:rPr lang="en-US" altLang="zh-CN" sz="1800" dirty="0">
                <a:sym typeface="+mn-ea"/>
              </a:rPr>
              <a:t> + </a:t>
            </a:r>
            <a:r>
              <a:rPr lang="en-US" altLang="zh-CN" sz="1800" i="1" dirty="0">
                <a:sym typeface="+mn-ea"/>
              </a:rPr>
              <a:t>b</a:t>
            </a:r>
            <a:r>
              <a:rPr lang="en-US" altLang="zh-CN" sz="1800" baseline="-25000" dirty="0">
                <a:sym typeface="+mn-ea"/>
              </a:rPr>
              <a:t>5</a:t>
            </a:r>
            <a:r>
              <a:rPr lang="en-US" altLang="zh-CN" sz="1800" i="1" dirty="0">
                <a:sym typeface="+mn-ea"/>
              </a:rPr>
              <a:t>x</a:t>
            </a:r>
            <a:r>
              <a:rPr lang="en-US" altLang="zh-CN" sz="1800" baseline="30000" dirty="0">
                <a:sym typeface="+mn-ea"/>
              </a:rPr>
              <a:t>6</a:t>
            </a:r>
            <a:r>
              <a:rPr lang="en-US" altLang="zh-CN" sz="1800" dirty="0">
                <a:sym typeface="+mn-ea"/>
              </a:rPr>
              <a:t> + </a:t>
            </a:r>
            <a:r>
              <a:rPr lang="en-US" altLang="zh-CN" sz="1800" i="1" dirty="0">
                <a:sym typeface="+mn-ea"/>
              </a:rPr>
              <a:t>b</a:t>
            </a:r>
            <a:r>
              <a:rPr lang="en-US" altLang="zh-CN" sz="1800" baseline="-25000" dirty="0">
                <a:sym typeface="+mn-ea"/>
              </a:rPr>
              <a:t>4</a:t>
            </a:r>
            <a:r>
              <a:rPr lang="en-US" altLang="zh-CN" sz="1800" i="1" dirty="0">
                <a:sym typeface="+mn-ea"/>
              </a:rPr>
              <a:t>x</a:t>
            </a:r>
            <a:r>
              <a:rPr lang="en-US" altLang="zh-CN" sz="1800" baseline="30000" dirty="0">
                <a:sym typeface="+mn-ea"/>
              </a:rPr>
              <a:t>5</a:t>
            </a:r>
            <a:r>
              <a:rPr lang="en-US" altLang="zh-CN" sz="1800" dirty="0">
                <a:sym typeface="+mn-ea"/>
              </a:rPr>
              <a:t> + </a:t>
            </a:r>
            <a:r>
              <a:rPr lang="en-US" altLang="zh-CN" sz="1800" i="1" dirty="0">
                <a:sym typeface="+mn-ea"/>
              </a:rPr>
              <a:t>b</a:t>
            </a:r>
            <a:r>
              <a:rPr lang="en-US" altLang="zh-CN" sz="1800" baseline="-25000" dirty="0">
                <a:sym typeface="+mn-ea"/>
              </a:rPr>
              <a:t>3</a:t>
            </a:r>
            <a:r>
              <a:rPr lang="en-US" altLang="zh-CN" sz="1800" i="1" dirty="0">
                <a:sym typeface="+mn-ea"/>
              </a:rPr>
              <a:t>x</a:t>
            </a:r>
            <a:r>
              <a:rPr lang="en-US" altLang="zh-CN" sz="1800" baseline="30000" dirty="0">
                <a:sym typeface="+mn-ea"/>
              </a:rPr>
              <a:t>4</a:t>
            </a:r>
            <a:r>
              <a:rPr lang="en-US" altLang="zh-CN" sz="1800" dirty="0">
                <a:sym typeface="+mn-ea"/>
              </a:rPr>
              <a:t> + </a:t>
            </a:r>
            <a:r>
              <a:rPr lang="en-US" altLang="zh-CN" sz="1800" i="1" dirty="0">
                <a:sym typeface="+mn-ea"/>
              </a:rPr>
              <a:t>b</a:t>
            </a:r>
            <a:r>
              <a:rPr lang="en-US" altLang="zh-CN" sz="1800" baseline="-25000" dirty="0">
                <a:sym typeface="+mn-ea"/>
              </a:rPr>
              <a:t>2</a:t>
            </a:r>
            <a:r>
              <a:rPr lang="en-US" altLang="zh-CN" sz="1800" i="1" dirty="0">
                <a:sym typeface="+mn-ea"/>
              </a:rPr>
              <a:t>x</a:t>
            </a:r>
            <a:r>
              <a:rPr lang="en-US" altLang="zh-CN" sz="1800" baseline="30000" dirty="0">
                <a:sym typeface="+mn-ea"/>
              </a:rPr>
              <a:t>3</a:t>
            </a:r>
            <a:r>
              <a:rPr lang="en-US" altLang="zh-CN" sz="1800" dirty="0">
                <a:sym typeface="+mn-ea"/>
              </a:rPr>
              <a:t> + </a:t>
            </a:r>
            <a:r>
              <a:rPr lang="en-US" altLang="zh-CN" sz="1800" i="1" dirty="0">
                <a:sym typeface="+mn-ea"/>
              </a:rPr>
              <a:t>b</a:t>
            </a:r>
            <a:r>
              <a:rPr lang="en-US" altLang="zh-CN" sz="1800" baseline="-25000" dirty="0">
                <a:sym typeface="+mn-ea"/>
              </a:rPr>
              <a:t>1</a:t>
            </a:r>
            <a:r>
              <a:rPr lang="en-US" altLang="zh-CN" sz="1800" i="1" dirty="0">
                <a:sym typeface="+mn-ea"/>
              </a:rPr>
              <a:t>x</a:t>
            </a:r>
            <a:r>
              <a:rPr lang="en-US" altLang="zh-CN" sz="1800" baseline="30000" dirty="0">
                <a:sym typeface="+mn-ea"/>
              </a:rPr>
              <a:t>2</a:t>
            </a:r>
            <a:r>
              <a:rPr lang="en-US" altLang="zh-CN" sz="1800" dirty="0">
                <a:sym typeface="+mn-ea"/>
              </a:rPr>
              <a:t> + </a:t>
            </a:r>
            <a:r>
              <a:rPr lang="en-US" altLang="zh-CN" sz="1800" i="1" dirty="0">
                <a:sym typeface="+mn-ea"/>
              </a:rPr>
              <a:t>b</a:t>
            </a:r>
            <a:r>
              <a:rPr lang="en-US" altLang="zh-CN" sz="1800" baseline="-25000" dirty="0">
                <a:sym typeface="+mn-ea"/>
              </a:rPr>
              <a:t>0</a:t>
            </a:r>
            <a:r>
              <a:rPr lang="en-US" altLang="zh-CN" sz="1800" i="1" dirty="0">
                <a:sym typeface="+mn-ea"/>
              </a:rPr>
              <a:t>x</a:t>
            </a:r>
            <a:r>
              <a:rPr lang="en-US" altLang="zh-CN" sz="1800" dirty="0">
                <a:sym typeface="+mn-ea"/>
              </a:rPr>
              <a:t>) + (</a:t>
            </a:r>
            <a:r>
              <a:rPr lang="en-US" altLang="zh-CN" sz="1800" i="1" dirty="0">
                <a:sym typeface="+mn-ea"/>
              </a:rPr>
              <a:t>x</a:t>
            </a:r>
            <a:r>
              <a:rPr lang="en-US" altLang="zh-CN" sz="1800" baseline="30000" dirty="0">
                <a:sym typeface="+mn-ea"/>
              </a:rPr>
              <a:t>4</a:t>
            </a:r>
            <a:r>
              <a:rPr lang="en-US" altLang="zh-CN" sz="1800" dirty="0">
                <a:sym typeface="+mn-ea"/>
              </a:rPr>
              <a:t> + </a:t>
            </a:r>
            <a:r>
              <a:rPr lang="en-US" altLang="zh-CN" sz="1800" i="1" dirty="0">
                <a:sym typeface="+mn-ea"/>
              </a:rPr>
              <a:t>x</a:t>
            </a:r>
            <a:r>
              <a:rPr lang="en-US" altLang="zh-CN" sz="1800" baseline="30000" dirty="0">
                <a:sym typeface="+mn-ea"/>
              </a:rPr>
              <a:t>3</a:t>
            </a:r>
            <a:r>
              <a:rPr lang="en-US" altLang="zh-CN" sz="1800" dirty="0">
                <a:sym typeface="+mn-ea"/>
              </a:rPr>
              <a:t> + </a:t>
            </a:r>
            <a:r>
              <a:rPr lang="en-US" altLang="zh-CN" sz="1800" i="1" dirty="0">
                <a:sym typeface="+mn-ea"/>
              </a:rPr>
              <a:t>x </a:t>
            </a:r>
            <a:r>
              <a:rPr lang="en-US" altLang="zh-CN" sz="1800" dirty="0">
                <a:sym typeface="+mn-ea"/>
              </a:rPr>
              <a:t>+ 1)</a:t>
            </a:r>
            <a:endParaRPr lang="en-US" altLang="zh-CN" sz="1800" dirty="0"/>
          </a:p>
          <a:p>
            <a:pPr marL="0" lvl="1" indent="0">
              <a:buNone/>
            </a:pPr>
            <a:r>
              <a:rPr lang="en-US" altLang="zh-CN" sz="1800" dirty="0">
                <a:sym typeface="+mn-ea"/>
              </a:rPr>
              <a:t>= </a:t>
            </a:r>
            <a:r>
              <a:rPr lang="en-US" altLang="zh-CN" sz="1800" i="1" dirty="0">
                <a:solidFill>
                  <a:srgbClr val="FF0000"/>
                </a:solidFill>
                <a:sym typeface="+mn-ea"/>
              </a:rPr>
              <a:t>b</a:t>
            </a:r>
            <a:r>
              <a:rPr lang="en-US" altLang="zh-CN" sz="1800" baseline="-25000" dirty="0">
                <a:solidFill>
                  <a:srgbClr val="FF0000"/>
                </a:solidFill>
                <a:sym typeface="+mn-ea"/>
              </a:rPr>
              <a:t>6</a:t>
            </a:r>
            <a:r>
              <a:rPr lang="en-US" altLang="zh-CN" sz="1800" i="1" dirty="0">
                <a:solidFill>
                  <a:srgbClr val="FF0000"/>
                </a:solidFill>
                <a:sym typeface="+mn-ea"/>
              </a:rPr>
              <a:t>b</a:t>
            </a:r>
            <a:r>
              <a:rPr lang="en-US" altLang="zh-CN" sz="1800" baseline="-25000" dirty="0">
                <a:solidFill>
                  <a:srgbClr val="FF0000"/>
                </a:solidFill>
                <a:sym typeface="+mn-ea"/>
              </a:rPr>
              <a:t>5</a:t>
            </a:r>
            <a:r>
              <a:rPr lang="en-US" altLang="zh-CN" sz="1800" i="1" dirty="0">
                <a:solidFill>
                  <a:srgbClr val="FF0000"/>
                </a:solidFill>
                <a:sym typeface="+mn-ea"/>
              </a:rPr>
              <a:t>b</a:t>
            </a:r>
            <a:r>
              <a:rPr lang="en-US" altLang="zh-CN" sz="1800" baseline="-25000" dirty="0">
                <a:solidFill>
                  <a:srgbClr val="FF0000"/>
                </a:solidFill>
                <a:sym typeface="+mn-ea"/>
              </a:rPr>
              <a:t>4</a:t>
            </a:r>
            <a:r>
              <a:rPr lang="en-US" altLang="zh-CN" sz="1800" i="1" dirty="0">
                <a:solidFill>
                  <a:srgbClr val="FF0000"/>
                </a:solidFill>
                <a:sym typeface="+mn-ea"/>
              </a:rPr>
              <a:t>b</a:t>
            </a:r>
            <a:r>
              <a:rPr lang="en-US" altLang="zh-CN" sz="1800" baseline="-25000" dirty="0">
                <a:solidFill>
                  <a:srgbClr val="FF0000"/>
                </a:solidFill>
                <a:sym typeface="+mn-ea"/>
              </a:rPr>
              <a:t>3</a:t>
            </a:r>
            <a:r>
              <a:rPr lang="en-US" altLang="zh-CN" sz="1800" i="1" dirty="0">
                <a:solidFill>
                  <a:srgbClr val="FF0000"/>
                </a:solidFill>
                <a:sym typeface="+mn-ea"/>
              </a:rPr>
              <a:t>b</a:t>
            </a:r>
            <a:r>
              <a:rPr lang="en-US" altLang="zh-CN" sz="1800" baseline="-25000" dirty="0">
                <a:solidFill>
                  <a:srgbClr val="FF0000"/>
                </a:solidFill>
                <a:sym typeface="+mn-ea"/>
              </a:rPr>
              <a:t>2</a:t>
            </a:r>
            <a:r>
              <a:rPr lang="en-US" altLang="zh-CN" sz="1800" i="1" dirty="0">
                <a:solidFill>
                  <a:srgbClr val="FF0000"/>
                </a:solidFill>
                <a:sym typeface="+mn-ea"/>
              </a:rPr>
              <a:t>b</a:t>
            </a:r>
            <a:r>
              <a:rPr lang="en-US" altLang="zh-CN" sz="1800" baseline="-25000" dirty="0">
                <a:solidFill>
                  <a:srgbClr val="FF0000"/>
                </a:solidFill>
                <a:sym typeface="+mn-ea"/>
              </a:rPr>
              <a:t>1</a:t>
            </a:r>
            <a:r>
              <a:rPr lang="en-US" altLang="zh-CN" sz="1800" i="1" dirty="0">
                <a:solidFill>
                  <a:srgbClr val="FF0000"/>
                </a:solidFill>
                <a:sym typeface="+mn-ea"/>
              </a:rPr>
              <a:t>b</a:t>
            </a:r>
            <a:r>
              <a:rPr lang="en-US" altLang="zh-CN" sz="1800" baseline="-25000" dirty="0">
                <a:solidFill>
                  <a:srgbClr val="FF0000"/>
                </a:solidFill>
                <a:sym typeface="+mn-ea"/>
              </a:rPr>
              <a:t>0</a:t>
            </a:r>
            <a:r>
              <a:rPr lang="en-US" altLang="zh-CN" sz="1800" dirty="0">
                <a:solidFill>
                  <a:srgbClr val="FF0000"/>
                </a:solidFill>
                <a:sym typeface="+mn-ea"/>
              </a:rPr>
              <a:t>0 </a:t>
            </a:r>
            <a:r>
              <a:rPr lang="en-US" altLang="zh-CN" sz="1800" dirty="0">
                <a:solidFill>
                  <a:srgbClr val="FF0000"/>
                </a:solidFill>
                <a:sym typeface="Symbol" panose="05050102010706020507"/>
              </a:rPr>
              <a:t> 00011011</a:t>
            </a:r>
            <a:endParaRPr lang="en-US" altLang="zh-CN" sz="1800" dirty="0">
              <a:solidFill>
                <a:srgbClr val="FF0000"/>
              </a:solidFill>
              <a:sym typeface="Symbol" panose="0505010201070602050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群</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dirty="0"/>
                  <a:t>群</a:t>
                </a:r>
                <a14:m>
                  <m:oMath xmlns:m="http://schemas.openxmlformats.org/officeDocument/2006/math">
                    <m:r>
                      <a:rPr lang="en-US" altLang="zh-CN" i="1" dirty="0" smtClean="0">
                        <a:latin typeface="Cambria Math" panose="02040503050406030204" pitchFamily="18" charset="0"/>
                      </a:rPr>
                      <m:t>𝐺</m:t>
                    </m:r>
                  </m:oMath>
                </a14:m>
                <a:r>
                  <a:rPr lang="zh-CN" altLang="en-US" dirty="0"/>
                  <a:t>是定义了一个二元运算（记为</a:t>
                </a:r>
                <a14:m>
                  <m:oMath xmlns:m="http://schemas.openxmlformats.org/officeDocument/2006/math">
                    <m:r>
                      <a:rPr lang="zh-CN" altLang="en-US" i="1">
                        <a:latin typeface="Cambria Math" panose="02040503050406030204" pitchFamily="18" charset="0"/>
                      </a:rPr>
                      <m:t>∘</m:t>
                    </m:r>
                  </m:oMath>
                </a14:m>
                <a:r>
                  <a:rPr lang="zh-CN" altLang="en-US" dirty="0"/>
                  <a:t>）的集合，满足以下性质：</a:t>
                </a:r>
                <a:endParaRPr lang="en-US" altLang="zh-CN" dirty="0"/>
              </a:p>
              <a:p>
                <a:pPr lvl="1"/>
                <a:r>
                  <a:rPr lang="zh-CN" altLang="en-US" dirty="0"/>
                  <a:t>封闭性</a:t>
                </a:r>
                <a:r>
                  <a:rPr lang="en-US" altLang="zh-CN" dirty="0"/>
                  <a:t>(Closure):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m:t>
                    </m:r>
                  </m:oMath>
                </a14:m>
                <a:r>
                  <a:rPr lang="en-US" altLang="zh-CN" dirty="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𝑔</m:t>
                    </m:r>
                    <m:r>
                      <a:rPr lang="zh-CN" altLang="en-US"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𝐺</m:t>
                    </m:r>
                  </m:oMath>
                </a14:m>
                <a:endParaRPr lang="zh-CN" altLang="en-US" dirty="0"/>
              </a:p>
              <a:p>
                <a:pPr lvl="1"/>
                <a:r>
                  <a:rPr lang="zh-CN" altLang="en-US" dirty="0"/>
                  <a:t>结合律</a:t>
                </a:r>
                <a:r>
                  <a:rPr lang="en-US" altLang="zh-CN" dirty="0"/>
                  <a:t>(Associativity):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𝐺</m:t>
                    </m:r>
                  </m:oMath>
                </a14:m>
                <a:r>
                  <a:rPr lang="en-US" altLang="zh-CN" dirty="0"/>
                  <a:t>,</a:t>
                </a:r>
                <a14:m>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1</m:t>
                            </m:r>
                          </m:sub>
                        </m:sSub>
                        <m:r>
                          <a:rPr lang="zh-CN" altLang="en-US"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2</m:t>
                            </m:r>
                          </m:sub>
                        </m:sSub>
                      </m:e>
                    </m:d>
                    <m:r>
                      <a:rPr lang="zh-CN" altLang="en-US"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1</m:t>
                        </m:r>
                      </m:sub>
                    </m:sSub>
                    <m:r>
                      <a:rPr lang="zh-CN" altLang="en-US"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2</m:t>
                        </m:r>
                      </m:sub>
                    </m:sSub>
                    <m:r>
                      <a:rPr lang="zh-CN" altLang="en-US"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𝑔</m:t>
                        </m:r>
                      </m:e>
                      <m:sub>
                        <m:r>
                          <a:rPr lang="en-US" altLang="zh-CN" i="1">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oMath>
                </a14:m>
                <a:endParaRPr lang="zh-CN" altLang="en-US" dirty="0"/>
              </a:p>
              <a:p>
                <a:pPr lvl="1"/>
                <a:r>
                  <a:rPr lang="zh-CN" altLang="en-US" dirty="0"/>
                  <a:t>存在单位元</a:t>
                </a:r>
                <a:r>
                  <a:rPr lang="en-US" altLang="zh-CN" dirty="0"/>
                  <a:t>(identity)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𝑒</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𝐺</m:t>
                    </m:r>
                  </m:oMath>
                </a14:m>
                <a:r>
                  <a:rPr lang="en-US" altLang="zh-CN" dirty="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𝐺</m:t>
                    </m:r>
                  </m:oMath>
                </a14:m>
                <a:r>
                  <a:rPr lang="en-US" altLang="zh-CN" dirty="0"/>
                  <a:t>,</a:t>
                </a:r>
                <a:r>
                  <a:rPr lang="zh-CN" altLang="en-US" dirty="0"/>
                  <a:t>有</a:t>
                </a:r>
                <a14:m>
                  <m:oMath xmlns:m="http://schemas.openxmlformats.org/officeDocument/2006/math">
                    <m:r>
                      <a:rPr lang="en-US" altLang="zh-CN" i="1" smtClean="0">
                        <a:latin typeface="Cambria Math" panose="02040503050406030204" pitchFamily="18" charset="0"/>
                        <a:ea typeface="Cambria Math" panose="02040503050406030204" pitchFamily="18" charset="0"/>
                      </a:rPr>
                      <m:t>𝑔</m:t>
                    </m:r>
                    <m:r>
                      <a:rPr lang="zh-CN" altLang="en-US" i="1">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i="1">
                        <a:latin typeface="Cambria Math" panose="02040503050406030204" pitchFamily="18" charset="0"/>
                      </a:rPr>
                      <m:t>𝑒</m:t>
                    </m:r>
                    <m:r>
                      <a:rPr lang="zh-CN" altLang="en-US" i="1">
                        <a:latin typeface="Cambria Math" panose="02040503050406030204" pitchFamily="18" charset="0"/>
                      </a:rPr>
                      <m:t>∘</m:t>
                    </m:r>
                    <m:r>
                      <a:rPr lang="en-US" altLang="zh-CN" b="0" i="1" smtClean="0">
                        <a:latin typeface="Cambria Math" panose="02040503050406030204" pitchFamily="18" charset="0"/>
                      </a:rPr>
                      <m:t>𝑔</m:t>
                    </m:r>
                  </m:oMath>
                </a14:m>
                <a:endParaRPr lang="en-US" altLang="zh-CN" dirty="0"/>
              </a:p>
              <a:p>
                <a:pPr lvl="1"/>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𝑔</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𝐺</m:t>
                    </m:r>
                  </m:oMath>
                </a14:m>
                <a:r>
                  <a:rPr lang="zh-CN" altLang="en-US" dirty="0"/>
                  <a:t>，存在逆元</a:t>
                </a:r>
                <a:r>
                  <a:rPr lang="en-US" altLang="zh-CN" dirty="0"/>
                  <a:t>(inverse)</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a14:m>
                <a:r>
                  <a:rPr lang="en-US" altLang="zh-CN" dirty="0"/>
                  <a:t>,</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𝑔</m:t>
                    </m:r>
                    <m:r>
                      <a:rPr lang="zh-CN" altLang="en-US" i="1">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oMath>
                </a14:m>
                <a:endParaRPr lang="en-US" altLang="zh-C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p:sp>
        <p:nvSpPr>
          <p:cNvPr id="3" name="Content Placeholder 2"/>
          <p:cNvSpPr>
            <a:spLocks noGrp="1"/>
          </p:cNvSpPr>
          <p:nvPr>
            <p:ph idx="1"/>
          </p:nvPr>
        </p:nvSpPr>
        <p:spPr/>
        <p:txBody>
          <a:bodyPr>
            <a:noAutofit/>
          </a:bodyPr>
          <a:lstStyle/>
          <a:p>
            <a:pPr marL="228600" lvl="1" algn="l" defTabSz="914400">
              <a:lnSpc>
                <a:spcPct val="130000"/>
              </a:lnSpc>
              <a:spcAft>
                <a:spcPts val="1000"/>
              </a:spcAft>
              <a:buClrTx/>
              <a:buSzTx/>
            </a:pPr>
            <a:r>
              <a:rPr lang="zh-CN" altLang="en-US" sz="1800" dirty="0">
                <a:sym typeface="+mn-ea"/>
              </a:rPr>
              <a:t>两个长度为</a:t>
            </a:r>
            <a:r>
              <a:rPr lang="en-US" altLang="zh-CN" sz="1800" dirty="0">
                <a:sym typeface="+mn-ea"/>
              </a:rPr>
              <a:t>8</a:t>
            </a:r>
            <a:r>
              <a:rPr lang="zh-CN" altLang="en-US" sz="1800" dirty="0">
                <a:sym typeface="+mn-ea"/>
              </a:rPr>
              <a:t>比特的</a:t>
            </a:r>
            <a:r>
              <a:rPr lang="en-US" altLang="zh-CN" sz="1800" dirty="0">
                <a:sym typeface="+mn-ea"/>
              </a:rPr>
              <a:t>bit patterns </a:t>
            </a:r>
            <a:r>
              <a:rPr lang="en-US" altLang="zh-CN" sz="1800" i="1" dirty="0">
                <a:sym typeface="+mn-ea"/>
              </a:rPr>
              <a:t>B</a:t>
            </a:r>
            <a:r>
              <a:rPr lang="en-US" altLang="zh-CN" sz="1800" baseline="-25000" dirty="0">
                <a:sym typeface="+mn-ea"/>
              </a:rPr>
              <a:t>1</a:t>
            </a:r>
            <a:r>
              <a:rPr lang="en-US" altLang="zh-CN" sz="1800" dirty="0">
                <a:sym typeface="+mn-ea"/>
              </a:rPr>
              <a:t> </a:t>
            </a:r>
            <a:r>
              <a:rPr lang="zh-CN" altLang="en-US" sz="1800" dirty="0">
                <a:sym typeface="+mn-ea"/>
              </a:rPr>
              <a:t>和</a:t>
            </a:r>
            <a:r>
              <a:rPr lang="en-US" altLang="zh-CN" sz="1800" dirty="0">
                <a:sym typeface="+mn-ea"/>
              </a:rPr>
              <a:t> </a:t>
            </a:r>
            <a:r>
              <a:rPr lang="en-US" altLang="zh-CN" sz="1800" i="1" dirty="0">
                <a:sym typeface="+mn-ea"/>
              </a:rPr>
              <a:t>B</a:t>
            </a:r>
            <a:r>
              <a:rPr lang="en-US" altLang="zh-CN" sz="1800" baseline="-25000" dirty="0">
                <a:sym typeface="+mn-ea"/>
              </a:rPr>
              <a:t>2</a:t>
            </a:r>
            <a:r>
              <a:rPr lang="zh-CN" altLang="en-US" sz="1800" dirty="0">
                <a:sym typeface="+mn-ea"/>
              </a:rPr>
              <a:t>相乘</a:t>
            </a:r>
            <a:endParaRPr lang="en-US" altLang="zh-CN" sz="1800" dirty="0"/>
          </a:p>
          <a:p>
            <a:pPr marL="228600" lvl="1" algn="l" defTabSz="914400">
              <a:lnSpc>
                <a:spcPct val="130000"/>
              </a:lnSpc>
              <a:spcAft>
                <a:spcPts val="1000"/>
              </a:spcAft>
              <a:buClrTx/>
              <a:buSzTx/>
            </a:pPr>
            <a:r>
              <a:rPr lang="zh-CN" altLang="en-US" sz="1800" dirty="0">
                <a:sym typeface="+mn-ea"/>
              </a:rPr>
              <a:t>如果</a:t>
            </a:r>
            <a:r>
              <a:rPr lang="en-US" altLang="zh-CN" sz="1800" i="1" dirty="0">
                <a:sym typeface="+mn-ea"/>
              </a:rPr>
              <a:t>B</a:t>
            </a:r>
            <a:r>
              <a:rPr lang="en-US" altLang="zh-CN" sz="1800" baseline="-25000" dirty="0">
                <a:sym typeface="+mn-ea"/>
              </a:rPr>
              <a:t>2</a:t>
            </a:r>
            <a:r>
              <a:rPr lang="zh-CN" altLang="en-US" sz="1800" dirty="0">
                <a:sym typeface="+mn-ea"/>
              </a:rPr>
              <a:t>的</a:t>
            </a:r>
            <a:r>
              <a:rPr lang="en-US" altLang="zh-CN" sz="1800" dirty="0">
                <a:sym typeface="+mn-ea"/>
              </a:rPr>
              <a:t>bit pattern</a:t>
            </a:r>
            <a:r>
              <a:rPr lang="zh-CN" altLang="en-US" sz="1800" dirty="0">
                <a:sym typeface="+mn-ea"/>
              </a:rPr>
              <a:t>是</a:t>
            </a:r>
            <a:r>
              <a:rPr lang="en-US" altLang="zh-CN" sz="1800" dirty="0">
                <a:sym typeface="+mn-ea"/>
              </a:rPr>
              <a:t>00000001,</a:t>
            </a:r>
            <a:r>
              <a:rPr lang="zh-CN" altLang="en-US" sz="1800" dirty="0">
                <a:sym typeface="+mn-ea"/>
              </a:rPr>
              <a:t>什么都不需要做，结果是</a:t>
            </a:r>
            <a:r>
              <a:rPr lang="en-US" altLang="zh-CN" sz="1800" i="1" dirty="0">
                <a:sym typeface="+mn-ea"/>
              </a:rPr>
              <a:t>B</a:t>
            </a:r>
            <a:r>
              <a:rPr lang="en-US" altLang="zh-CN" sz="1800" baseline="-25000" dirty="0">
                <a:sym typeface="+mn-ea"/>
              </a:rPr>
              <a:t>1</a:t>
            </a:r>
            <a:r>
              <a:rPr lang="zh-CN" altLang="en-US" sz="1800" dirty="0">
                <a:sym typeface="+mn-ea"/>
              </a:rPr>
              <a:t>本身</a:t>
            </a:r>
            <a:endParaRPr lang="en-US" altLang="zh-CN" sz="1800" dirty="0"/>
          </a:p>
          <a:p>
            <a:pPr marL="228600" lvl="1" algn="l" defTabSz="914400">
              <a:lnSpc>
                <a:spcPct val="130000"/>
              </a:lnSpc>
              <a:spcAft>
                <a:spcPts val="1000"/>
              </a:spcAft>
              <a:buClrTx/>
              <a:buSzTx/>
            </a:pPr>
            <a:r>
              <a:rPr lang="zh-CN" altLang="en-US" sz="1800" dirty="0">
                <a:sym typeface="+mn-ea"/>
              </a:rPr>
              <a:t>如果</a:t>
            </a:r>
            <a:r>
              <a:rPr lang="en-US" altLang="zh-CN" sz="1800" i="1" dirty="0">
                <a:sym typeface="+mn-ea"/>
              </a:rPr>
              <a:t>B</a:t>
            </a:r>
            <a:r>
              <a:rPr lang="en-US" altLang="zh-CN" sz="1800" baseline="-25000" dirty="0">
                <a:sym typeface="+mn-ea"/>
              </a:rPr>
              <a:t>2</a:t>
            </a:r>
            <a:r>
              <a:rPr lang="zh-CN" altLang="en-US" sz="1800" dirty="0">
                <a:sym typeface="+mn-ea"/>
              </a:rPr>
              <a:t>的</a:t>
            </a:r>
            <a:r>
              <a:rPr lang="en-US" altLang="zh-CN" sz="1800" dirty="0">
                <a:sym typeface="+mn-ea"/>
              </a:rPr>
              <a:t>bit pattern</a:t>
            </a:r>
            <a:r>
              <a:rPr lang="zh-CN" altLang="en-US" sz="1800" dirty="0">
                <a:sym typeface="+mn-ea"/>
              </a:rPr>
              <a:t>是</a:t>
            </a:r>
            <a:r>
              <a:rPr lang="en-US" altLang="zh-CN" sz="1800" dirty="0">
                <a:sym typeface="+mn-ea"/>
              </a:rPr>
              <a:t>00000010,</a:t>
            </a:r>
            <a:r>
              <a:rPr lang="zh-CN" altLang="en-US" sz="1800" dirty="0">
                <a:sym typeface="+mn-ea"/>
              </a:rPr>
              <a:t>那么计算</a:t>
            </a:r>
            <a:r>
              <a:rPr lang="en-US" altLang="zh-CN" sz="1800" i="1" dirty="0">
                <a:sym typeface="+mn-ea"/>
              </a:rPr>
              <a:t>xB</a:t>
            </a:r>
            <a:r>
              <a:rPr lang="en-US" altLang="zh-CN" sz="1800" baseline="-25000" dirty="0">
                <a:sym typeface="+mn-ea"/>
              </a:rPr>
              <a:t>1</a:t>
            </a:r>
            <a:r>
              <a:rPr lang="en-US" altLang="zh-CN" sz="1800" dirty="0">
                <a:sym typeface="+mn-ea"/>
              </a:rPr>
              <a:t> </a:t>
            </a:r>
            <a:endParaRPr lang="en-US" altLang="zh-CN" sz="1800" dirty="0"/>
          </a:p>
          <a:p>
            <a:pPr lvl="1"/>
            <a:r>
              <a:rPr lang="zh-CN" altLang="en-US" sz="1800" dirty="0">
                <a:sym typeface="+mn-ea"/>
              </a:rPr>
              <a:t>如果</a:t>
            </a:r>
            <a:r>
              <a:rPr lang="en-US" altLang="zh-CN" sz="1800" i="1" dirty="0">
                <a:sym typeface="+mn-ea"/>
              </a:rPr>
              <a:t>B</a:t>
            </a:r>
            <a:r>
              <a:rPr lang="en-US" altLang="zh-CN" sz="1800" baseline="-25000" dirty="0">
                <a:sym typeface="+mn-ea"/>
              </a:rPr>
              <a:t>1</a:t>
            </a:r>
            <a:r>
              <a:rPr lang="zh-CN" altLang="en-US" sz="1800" dirty="0">
                <a:sym typeface="+mn-ea"/>
              </a:rPr>
              <a:t>的最高比特位是</a:t>
            </a:r>
            <a:r>
              <a:rPr lang="en-US" altLang="zh-CN" sz="1800" dirty="0">
                <a:sym typeface="+mn-ea"/>
              </a:rPr>
              <a:t>0,</a:t>
            </a:r>
            <a:r>
              <a:rPr lang="zh-CN" altLang="en-US" sz="1800" dirty="0">
                <a:sym typeface="+mn-ea"/>
              </a:rPr>
              <a:t>结果是将</a:t>
            </a:r>
            <a:r>
              <a:rPr lang="en-US" altLang="zh-CN" sz="1800" i="1" dirty="0">
                <a:sym typeface="+mn-ea"/>
              </a:rPr>
              <a:t>B</a:t>
            </a:r>
            <a:r>
              <a:rPr lang="en-US" altLang="zh-CN" sz="1800" baseline="-25000" dirty="0">
                <a:sym typeface="+mn-ea"/>
              </a:rPr>
              <a:t>1</a:t>
            </a:r>
            <a:r>
              <a:rPr lang="zh-CN" altLang="en-US" sz="1800" dirty="0">
                <a:sym typeface="+mn-ea"/>
              </a:rPr>
              <a:t>的</a:t>
            </a:r>
            <a:r>
              <a:rPr lang="en-US" altLang="zh-CN" sz="1800" dirty="0">
                <a:sym typeface="+mn-ea"/>
              </a:rPr>
              <a:t>bit pattern</a:t>
            </a:r>
            <a:r>
              <a:rPr lang="zh-CN" altLang="en-US" sz="1800" dirty="0">
                <a:sym typeface="+mn-ea"/>
              </a:rPr>
              <a:t>向左移一位，最右边补</a:t>
            </a:r>
            <a:r>
              <a:rPr lang="en-US" altLang="zh-CN" sz="1800" dirty="0">
                <a:sym typeface="+mn-ea"/>
              </a:rPr>
              <a:t>0</a:t>
            </a:r>
            <a:endParaRPr lang="en-US" altLang="zh-CN" sz="1800" dirty="0"/>
          </a:p>
          <a:p>
            <a:pPr lvl="1"/>
            <a:r>
              <a:rPr lang="zh-CN" altLang="en-US" sz="1800" dirty="0">
                <a:sym typeface="+mn-ea"/>
              </a:rPr>
              <a:t>如果</a:t>
            </a:r>
            <a:r>
              <a:rPr lang="en-US" altLang="zh-CN" sz="1800" i="1" dirty="0">
                <a:sym typeface="+mn-ea"/>
              </a:rPr>
              <a:t>B</a:t>
            </a:r>
            <a:r>
              <a:rPr lang="en-US" altLang="zh-CN" sz="1800" baseline="-25000" dirty="0">
                <a:sym typeface="+mn-ea"/>
              </a:rPr>
              <a:t>1</a:t>
            </a:r>
            <a:r>
              <a:rPr lang="zh-CN" altLang="en-US" sz="1800" dirty="0">
                <a:sym typeface="+mn-ea"/>
              </a:rPr>
              <a:t>的最高比特位是</a:t>
            </a:r>
            <a:r>
              <a:rPr lang="en-US" altLang="zh-CN" sz="1800" dirty="0">
                <a:sym typeface="+mn-ea"/>
              </a:rPr>
              <a:t>1,</a:t>
            </a:r>
            <a:r>
              <a:rPr lang="zh-CN" altLang="en-US" sz="1800" dirty="0">
                <a:sym typeface="+mn-ea"/>
              </a:rPr>
              <a:t>结果是先将</a:t>
            </a:r>
            <a:r>
              <a:rPr lang="en-US" altLang="zh-CN" sz="1800" i="1" dirty="0">
                <a:sym typeface="+mn-ea"/>
              </a:rPr>
              <a:t>B</a:t>
            </a:r>
            <a:r>
              <a:rPr lang="en-US" altLang="zh-CN" sz="1800" baseline="-25000" dirty="0">
                <a:sym typeface="+mn-ea"/>
              </a:rPr>
              <a:t>1</a:t>
            </a:r>
            <a:r>
              <a:rPr lang="zh-CN" altLang="en-US" sz="1800" dirty="0">
                <a:sym typeface="+mn-ea"/>
              </a:rPr>
              <a:t>的</a:t>
            </a:r>
            <a:r>
              <a:rPr lang="en-US" altLang="zh-CN" sz="1800" dirty="0">
                <a:sym typeface="+mn-ea"/>
              </a:rPr>
              <a:t>bit pattern</a:t>
            </a:r>
            <a:r>
              <a:rPr lang="zh-CN" altLang="en-US" sz="1800" dirty="0">
                <a:sym typeface="+mn-ea"/>
              </a:rPr>
              <a:t>向左移一位，最右边补</a:t>
            </a:r>
            <a:r>
              <a:rPr lang="en-US" altLang="zh-CN" sz="1800" dirty="0">
                <a:sym typeface="+mn-ea"/>
              </a:rPr>
              <a:t>0</a:t>
            </a:r>
            <a:r>
              <a:rPr lang="en-US" altLang="zh-CN" sz="1800" dirty="0">
                <a:sym typeface="+mn-ea"/>
              </a:rPr>
              <a:t>. </a:t>
            </a:r>
            <a:r>
              <a:rPr lang="zh-CN" altLang="en-US" sz="1800" dirty="0">
                <a:sym typeface="+mn-ea"/>
              </a:rPr>
              <a:t>然后与</a:t>
            </a:r>
            <a:r>
              <a:rPr lang="en-US" altLang="zh-CN" sz="1800" dirty="0">
                <a:sym typeface="+mn-ea"/>
              </a:rPr>
              <a:t> 00011011</a:t>
            </a:r>
            <a:r>
              <a:rPr lang="zh-CN" altLang="en-US" sz="1800" dirty="0">
                <a:sym typeface="+mn-ea"/>
              </a:rPr>
              <a:t>做异或</a:t>
            </a:r>
            <a:endParaRPr lang="en-US" altLang="zh-CN" sz="1800" dirty="0"/>
          </a:p>
          <a:p>
            <a:pPr marL="228600" lvl="1" algn="l" defTabSz="914400">
              <a:lnSpc>
                <a:spcPct val="130000"/>
              </a:lnSpc>
              <a:spcAft>
                <a:spcPts val="1000"/>
              </a:spcAft>
              <a:buClrTx/>
              <a:buSzTx/>
            </a:pPr>
            <a:r>
              <a:rPr lang="zh-CN" altLang="en-US" sz="1800" dirty="0">
                <a:sym typeface="+mn-ea"/>
              </a:rPr>
              <a:t>如果</a:t>
            </a:r>
            <a:r>
              <a:rPr lang="en-US" altLang="zh-CN" sz="1800" i="1" dirty="0">
                <a:sym typeface="+mn-ea"/>
              </a:rPr>
              <a:t>B</a:t>
            </a:r>
            <a:r>
              <a:rPr lang="en-US" altLang="zh-CN" sz="1800" baseline="-25000" dirty="0">
                <a:sym typeface="+mn-ea"/>
              </a:rPr>
              <a:t>2</a:t>
            </a:r>
            <a:r>
              <a:rPr lang="zh-CN" altLang="en-US" sz="1800" dirty="0">
                <a:sym typeface="+mn-ea"/>
              </a:rPr>
              <a:t>的</a:t>
            </a:r>
            <a:r>
              <a:rPr lang="en-US" altLang="zh-CN" sz="1800" dirty="0">
                <a:sym typeface="+mn-ea"/>
              </a:rPr>
              <a:t>bit pattern</a:t>
            </a:r>
            <a:r>
              <a:rPr lang="zh-CN" altLang="en-US" sz="1800" dirty="0">
                <a:sym typeface="+mn-ea"/>
              </a:rPr>
              <a:t>是</a:t>
            </a:r>
            <a:r>
              <a:rPr lang="en-US" altLang="zh-CN" sz="1800" dirty="0">
                <a:sym typeface="+mn-ea"/>
              </a:rPr>
              <a:t>00000100</a:t>
            </a:r>
            <a:r>
              <a:rPr lang="en-US" altLang="zh-CN" sz="1800" dirty="0">
                <a:sym typeface="+mn-ea"/>
              </a:rPr>
              <a:t>,</a:t>
            </a:r>
            <a:r>
              <a:rPr lang="zh-CN" altLang="en-US" sz="1800" dirty="0">
                <a:sym typeface="+mn-ea"/>
              </a:rPr>
              <a:t>那么计算</a:t>
            </a:r>
            <a:r>
              <a:rPr lang="en-US" altLang="zh-CN" sz="1800" i="1" dirty="0">
                <a:sym typeface="+mn-ea"/>
              </a:rPr>
              <a:t>x</a:t>
            </a:r>
            <a:r>
              <a:rPr lang="en-US" altLang="zh-CN" sz="1800" baseline="30000" dirty="0">
                <a:sym typeface="+mn-ea"/>
              </a:rPr>
              <a:t>2</a:t>
            </a:r>
            <a:r>
              <a:rPr lang="en-US" altLang="zh-CN" sz="1800" i="1" dirty="0">
                <a:sym typeface="+mn-ea"/>
              </a:rPr>
              <a:t>B</a:t>
            </a:r>
            <a:r>
              <a:rPr lang="en-US" altLang="zh-CN" sz="1800" baseline="-25000" dirty="0">
                <a:sym typeface="+mn-ea"/>
              </a:rPr>
              <a:t>1</a:t>
            </a:r>
            <a:r>
              <a:rPr lang="en-US" altLang="zh-CN" sz="1800" dirty="0">
                <a:sym typeface="+mn-ea"/>
              </a:rPr>
              <a:t>. </a:t>
            </a:r>
            <a:r>
              <a:rPr lang="zh-CN" altLang="en-US" sz="1800" dirty="0">
                <a:sym typeface="+mn-ea"/>
              </a:rPr>
              <a:t>重复上面的计算两次</a:t>
            </a:r>
            <a:endParaRPr lang="zh-CN" altLang="en-US" sz="1800" dirty="0">
              <a:sym typeface="+mn-ea"/>
            </a:endParaRPr>
          </a:p>
          <a:p>
            <a:pPr marL="228600" lvl="1" algn="l" defTabSz="914400">
              <a:lnSpc>
                <a:spcPct val="130000"/>
              </a:lnSpc>
              <a:spcAft>
                <a:spcPts val="1000"/>
              </a:spcAft>
              <a:buClrTx/>
              <a:buSzTx/>
            </a:pPr>
            <a:r>
              <a:rPr lang="zh-CN" altLang="en-US" sz="1800" dirty="0">
                <a:sym typeface="+mn-ea"/>
              </a:rPr>
              <a:t>如果</a:t>
            </a:r>
            <a:r>
              <a:rPr lang="en-US" altLang="zh-CN" sz="1800" i="1" dirty="0">
                <a:sym typeface="+mn-ea"/>
              </a:rPr>
              <a:t>B</a:t>
            </a:r>
            <a:r>
              <a:rPr lang="en-US" altLang="zh-CN" sz="1800" baseline="-25000" dirty="0">
                <a:sym typeface="+mn-ea"/>
              </a:rPr>
              <a:t>2</a:t>
            </a:r>
            <a:r>
              <a:rPr lang="zh-CN" altLang="en-US" sz="1800" dirty="0">
                <a:sym typeface="+mn-ea"/>
              </a:rPr>
              <a:t>的</a:t>
            </a:r>
            <a:r>
              <a:rPr lang="en-US" altLang="zh-CN" sz="1800" dirty="0">
                <a:sym typeface="+mn-ea"/>
              </a:rPr>
              <a:t>bit pattern</a:t>
            </a:r>
            <a:r>
              <a:rPr lang="zh-CN" altLang="en-US" sz="1800" dirty="0">
                <a:sym typeface="+mn-ea"/>
              </a:rPr>
              <a:t>是</a:t>
            </a:r>
            <a:r>
              <a:rPr lang="en-US" altLang="zh-CN" sz="1800" dirty="0">
                <a:sym typeface="+mn-ea"/>
              </a:rPr>
              <a:t>10000011, </a:t>
            </a:r>
            <a:r>
              <a:rPr lang="zh-CN" altLang="en-US" sz="1800" dirty="0">
                <a:sym typeface="+mn-ea"/>
              </a:rPr>
              <a:t>计算</a:t>
            </a:r>
            <a:endParaRPr lang="en-US" altLang="zh-CN" sz="1800" dirty="0"/>
          </a:p>
          <a:p>
            <a:pPr lvl="1"/>
            <a:r>
              <a:rPr lang="en-US" altLang="zh-CN" sz="1800" i="1" dirty="0">
                <a:sym typeface="+mn-ea"/>
              </a:rPr>
              <a:t>B</a:t>
            </a:r>
            <a:r>
              <a:rPr lang="en-US" altLang="zh-CN" sz="1800" baseline="-25000" dirty="0">
                <a:sym typeface="+mn-ea"/>
              </a:rPr>
              <a:t>1</a:t>
            </a:r>
            <a:r>
              <a:rPr lang="en-US" altLang="zh-CN" sz="1800" dirty="0">
                <a:sym typeface="Symbol" panose="05050102010706020507"/>
              </a:rPr>
              <a:t> </a:t>
            </a:r>
            <a:r>
              <a:rPr lang="en-AU" sz="1800" dirty="0">
                <a:sym typeface="+mn-ea"/>
              </a:rPr>
              <a:t> </a:t>
            </a:r>
            <a:r>
              <a:rPr lang="en-US" altLang="zh-CN" sz="1800" dirty="0">
                <a:sym typeface="+mn-ea"/>
              </a:rPr>
              <a:t>10000011 </a:t>
            </a:r>
            <a:endParaRPr lang="en-US" altLang="zh-CN" sz="1800" dirty="0"/>
          </a:p>
          <a:p>
            <a:pPr lvl="1">
              <a:buNone/>
            </a:pPr>
            <a:r>
              <a:rPr lang="en-US" altLang="zh-CN" sz="1800" dirty="0">
                <a:sym typeface="+mn-ea"/>
              </a:rPr>
              <a:t>= </a:t>
            </a:r>
            <a:r>
              <a:rPr lang="en-US" altLang="zh-CN" sz="1800" i="1" dirty="0">
                <a:sym typeface="+mn-ea"/>
              </a:rPr>
              <a:t>B</a:t>
            </a:r>
            <a:r>
              <a:rPr lang="en-US" altLang="zh-CN" sz="1800" baseline="-25000" dirty="0">
                <a:sym typeface="+mn-ea"/>
              </a:rPr>
              <a:t>1</a:t>
            </a:r>
            <a:r>
              <a:rPr lang="en-US" altLang="zh-CN" sz="1800" dirty="0">
                <a:sym typeface="+mn-ea"/>
              </a:rPr>
              <a:t> </a:t>
            </a:r>
            <a:r>
              <a:rPr lang="en-US" altLang="zh-CN" sz="1800" dirty="0">
                <a:sym typeface="Symbol" panose="05050102010706020507"/>
              </a:rPr>
              <a:t></a:t>
            </a:r>
            <a:r>
              <a:rPr lang="en-AU" sz="1800" dirty="0">
                <a:sym typeface="+mn-ea"/>
              </a:rPr>
              <a:t> </a:t>
            </a:r>
            <a:r>
              <a:rPr lang="en-US" altLang="zh-CN" sz="1800" dirty="0">
                <a:sym typeface="+mn-ea"/>
              </a:rPr>
              <a:t>(00000001 + 00000010 + 10000000) </a:t>
            </a:r>
            <a:endParaRPr lang="en-US" altLang="zh-CN" sz="1800" dirty="0"/>
          </a:p>
          <a:p>
            <a:pPr lvl="1">
              <a:buNone/>
            </a:pPr>
            <a:r>
              <a:rPr lang="en-US" altLang="zh-CN" sz="1800" dirty="0">
                <a:sym typeface="+mn-ea"/>
              </a:rPr>
              <a:t>= (</a:t>
            </a:r>
            <a:r>
              <a:rPr lang="en-US" altLang="zh-CN" sz="1800" i="1" dirty="0">
                <a:sym typeface="+mn-ea"/>
              </a:rPr>
              <a:t>B</a:t>
            </a:r>
            <a:r>
              <a:rPr lang="en-US" altLang="zh-CN" sz="1800" baseline="-25000" dirty="0">
                <a:sym typeface="+mn-ea"/>
              </a:rPr>
              <a:t>1</a:t>
            </a:r>
            <a:r>
              <a:rPr lang="en-US" altLang="zh-CN" sz="1800" dirty="0">
                <a:sym typeface="+mn-ea"/>
              </a:rPr>
              <a:t> </a:t>
            </a:r>
            <a:r>
              <a:rPr lang="en-US" altLang="zh-CN" sz="1800" dirty="0">
                <a:sym typeface="Symbol" panose="05050102010706020507"/>
              </a:rPr>
              <a:t></a:t>
            </a:r>
            <a:r>
              <a:rPr lang="en-AU" sz="1800" dirty="0">
                <a:sym typeface="+mn-ea"/>
              </a:rPr>
              <a:t> </a:t>
            </a:r>
            <a:r>
              <a:rPr lang="en-US" altLang="zh-CN" sz="1800" dirty="0">
                <a:sym typeface="+mn-ea"/>
              </a:rPr>
              <a:t>00000001) + (</a:t>
            </a:r>
            <a:r>
              <a:rPr lang="en-US" altLang="zh-CN" sz="1800" i="1" dirty="0">
                <a:sym typeface="+mn-ea"/>
              </a:rPr>
              <a:t>B</a:t>
            </a:r>
            <a:r>
              <a:rPr lang="en-US" altLang="zh-CN" sz="1800" baseline="-25000" dirty="0">
                <a:sym typeface="+mn-ea"/>
              </a:rPr>
              <a:t>1</a:t>
            </a:r>
            <a:r>
              <a:rPr lang="en-US" altLang="zh-CN" sz="1800" dirty="0">
                <a:sym typeface="+mn-ea"/>
              </a:rPr>
              <a:t> </a:t>
            </a:r>
            <a:r>
              <a:rPr lang="en-US" altLang="zh-CN" sz="1800" dirty="0">
                <a:sym typeface="Symbol" panose="05050102010706020507"/>
              </a:rPr>
              <a:t></a:t>
            </a:r>
            <a:r>
              <a:rPr lang="en-AU" sz="1800" dirty="0">
                <a:sym typeface="+mn-ea"/>
              </a:rPr>
              <a:t> </a:t>
            </a:r>
            <a:r>
              <a:rPr lang="en-US" altLang="zh-CN" sz="1800" dirty="0">
                <a:sym typeface="+mn-ea"/>
              </a:rPr>
              <a:t>00000010) + (</a:t>
            </a:r>
            <a:r>
              <a:rPr lang="en-US" altLang="zh-CN" sz="1800" i="1" dirty="0">
                <a:sym typeface="+mn-ea"/>
              </a:rPr>
              <a:t>B</a:t>
            </a:r>
            <a:r>
              <a:rPr lang="en-US" altLang="zh-CN" sz="1800" baseline="-25000" dirty="0">
                <a:sym typeface="+mn-ea"/>
              </a:rPr>
              <a:t>1</a:t>
            </a:r>
            <a:r>
              <a:rPr lang="en-US" altLang="zh-CN" sz="1800" dirty="0">
                <a:sym typeface="Symbol" panose="05050102010706020507"/>
              </a:rPr>
              <a:t> </a:t>
            </a:r>
            <a:r>
              <a:rPr lang="en-AU" sz="1800" dirty="0">
                <a:sym typeface="+mn-ea"/>
              </a:rPr>
              <a:t> </a:t>
            </a:r>
            <a:r>
              <a:rPr lang="en-US" altLang="zh-CN" sz="1800" dirty="0">
                <a:sym typeface="+mn-ea"/>
              </a:rPr>
              <a:t>10000000) </a:t>
            </a:r>
            <a:endParaRPr lang="en-US" altLang="zh-CN" sz="1800" dirty="0"/>
          </a:p>
          <a:p>
            <a:pPr lvl="1">
              <a:buNone/>
            </a:pPr>
            <a:r>
              <a:rPr lang="en-US" altLang="zh-CN" sz="1800" dirty="0">
                <a:sym typeface="+mn-ea"/>
              </a:rPr>
              <a:t>= (</a:t>
            </a:r>
            <a:r>
              <a:rPr lang="en-US" altLang="zh-CN" sz="1800" i="1" dirty="0">
                <a:sym typeface="+mn-ea"/>
              </a:rPr>
              <a:t>B</a:t>
            </a:r>
            <a:r>
              <a:rPr lang="en-US" altLang="zh-CN" sz="1800" baseline="-25000" dirty="0">
                <a:sym typeface="+mn-ea"/>
              </a:rPr>
              <a:t>1</a:t>
            </a:r>
            <a:r>
              <a:rPr lang="en-US" altLang="zh-CN" sz="1800" dirty="0">
                <a:sym typeface="Symbol" panose="05050102010706020507"/>
              </a:rPr>
              <a:t> </a:t>
            </a:r>
            <a:r>
              <a:rPr lang="en-AU" sz="1800" dirty="0">
                <a:sym typeface="+mn-ea"/>
              </a:rPr>
              <a:t> </a:t>
            </a:r>
            <a:r>
              <a:rPr lang="en-US" altLang="zh-CN" sz="1800" dirty="0">
                <a:sym typeface="+mn-ea"/>
              </a:rPr>
              <a:t>00000001)</a:t>
            </a:r>
            <a:r>
              <a:rPr lang="en-US" altLang="zh-CN" sz="1800" dirty="0">
                <a:sym typeface="Symbol" panose="05050102010706020507"/>
              </a:rPr>
              <a:t>  </a:t>
            </a:r>
            <a:r>
              <a:rPr lang="en-US" altLang="zh-CN" sz="1800" dirty="0">
                <a:sym typeface="+mn-ea"/>
              </a:rPr>
              <a:t>(</a:t>
            </a:r>
            <a:r>
              <a:rPr lang="en-US" altLang="zh-CN" sz="1800" i="1" dirty="0">
                <a:sym typeface="+mn-ea"/>
              </a:rPr>
              <a:t>B</a:t>
            </a:r>
            <a:r>
              <a:rPr lang="en-US" altLang="zh-CN" sz="1800" baseline="-25000" dirty="0">
                <a:sym typeface="+mn-ea"/>
              </a:rPr>
              <a:t>1</a:t>
            </a:r>
            <a:r>
              <a:rPr lang="en-US" altLang="zh-CN" sz="1800" dirty="0">
                <a:sym typeface="Symbol" panose="05050102010706020507"/>
              </a:rPr>
              <a:t>  </a:t>
            </a:r>
            <a:r>
              <a:rPr lang="en-US" altLang="zh-CN" sz="1800" dirty="0">
                <a:sym typeface="+mn-ea"/>
              </a:rPr>
              <a:t>00000010)</a:t>
            </a:r>
            <a:r>
              <a:rPr lang="en-US" altLang="zh-CN" sz="1800" dirty="0">
                <a:sym typeface="Symbol" panose="05050102010706020507"/>
              </a:rPr>
              <a:t>  </a:t>
            </a:r>
            <a:r>
              <a:rPr lang="en-US" altLang="zh-CN" sz="1800" dirty="0">
                <a:sym typeface="+mn-ea"/>
              </a:rPr>
              <a:t>(</a:t>
            </a:r>
            <a:r>
              <a:rPr lang="en-US" altLang="zh-CN" sz="1800" i="1" dirty="0">
                <a:sym typeface="+mn-ea"/>
              </a:rPr>
              <a:t>B</a:t>
            </a:r>
            <a:r>
              <a:rPr lang="en-US" altLang="zh-CN" sz="1800" baseline="-25000" dirty="0">
                <a:sym typeface="+mn-ea"/>
              </a:rPr>
              <a:t>1</a:t>
            </a:r>
            <a:r>
              <a:rPr lang="en-US" altLang="zh-CN" sz="1800" dirty="0">
                <a:sym typeface="Symbol" panose="05050102010706020507"/>
              </a:rPr>
              <a:t>  </a:t>
            </a:r>
            <a:r>
              <a:rPr lang="en-US" altLang="zh-CN" sz="1800" dirty="0">
                <a:sym typeface="+mn-ea"/>
              </a:rPr>
              <a:t>10000000)</a:t>
            </a:r>
            <a:endParaRPr lang="zh-CN" altLang="en-US" sz="1800" dirty="0"/>
          </a:p>
          <a:p>
            <a:pPr marL="228600" lvl="1" algn="l" defTabSz="914400">
              <a:lnSpc>
                <a:spcPct val="130000"/>
              </a:lnSpc>
              <a:spcAft>
                <a:spcPts val="1000"/>
              </a:spcAft>
              <a:buClrTx/>
              <a:buSzTx/>
            </a:pPr>
            <a:endParaRPr lang="zh-CN" altLang="en-US" sz="1800" dirty="0">
              <a:solidFill>
                <a:srgbClr val="FF0000"/>
              </a:solidFill>
              <a:sym typeface="Symbol" panose="05050102010706020507"/>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800" dirty="0"/>
                  <a:t>例：构造</a:t>
                </a:r>
                <a14:m>
                  <m:oMath xmlns:m="http://schemas.openxmlformats.org/officeDocument/2006/math">
                    <m:r>
                      <a:rPr lang="en-US" altLang="zh-CN" sz="2800" i="1" dirty="0" smtClean="0">
                        <a:latin typeface="Cambria Math" panose="02040503050406030204" pitchFamily="18" charset="0"/>
                      </a:rPr>
                      <m:t>𝐺𝐹</m:t>
                    </m:r>
                    <m:r>
                      <a:rPr lang="en-US" altLang="zh-CN" sz="2800" b="0" i="1" dirty="0" smtClean="0">
                        <a:latin typeface="Cambria Math" panose="02040503050406030204" pitchFamily="18" charset="0"/>
                      </a:rPr>
                      <m:t>(</m:t>
                    </m:r>
                    <m:sSup>
                      <m:sSupPr>
                        <m:ctrlPr>
                          <a:rPr lang="en-US" altLang="zh-CN" sz="2800" b="0" i="1" dirty="0" smtClean="0">
                            <a:latin typeface="Cambria Math" panose="02040503050406030204" pitchFamily="18" charset="0"/>
                          </a:rPr>
                        </m:ctrlPr>
                      </m:sSupPr>
                      <m:e>
                        <m:r>
                          <a:rPr lang="en-US" altLang="zh-CN" sz="2800" b="0" i="1" dirty="0" smtClean="0">
                            <a:latin typeface="Cambria Math" panose="02040503050406030204" pitchFamily="18" charset="0"/>
                          </a:rPr>
                          <m:t>2</m:t>
                        </m:r>
                      </m:e>
                      <m:sup>
                        <m:r>
                          <a:rPr lang="en-US" altLang="zh-CN" sz="2800" b="0" i="1" dirty="0" smtClean="0">
                            <a:latin typeface="Cambria Math" panose="02040503050406030204" pitchFamily="18" charset="0"/>
                          </a:rPr>
                          <m:t>3</m:t>
                        </m:r>
                      </m:sup>
                    </m:sSup>
                    <m:r>
                      <a:rPr lang="en-US" altLang="zh-CN" sz="2800" b="0" i="1" dirty="0" smtClean="0">
                        <a:latin typeface="Cambria Math" panose="02040503050406030204" pitchFamily="18" charset="0"/>
                      </a:rPr>
                      <m:t>)</m:t>
                    </m:r>
                  </m:oMath>
                </a14:m>
                <a:r>
                  <a:rPr lang="zh-CN" altLang="en-US" sz="2800" dirty="0"/>
                  <a:t>，需要选择一个</a:t>
                </a:r>
                <a:r>
                  <a:rPr lang="en-US" altLang="zh-CN" sz="2800" dirty="0"/>
                  <a:t>3</a:t>
                </a:r>
                <a:r>
                  <a:rPr lang="zh-CN" altLang="en-US" sz="2800" dirty="0"/>
                  <a:t>次的不可约多项式。</a:t>
                </a:r>
                <a:endParaRPr lang="en-US" altLang="zh-CN" sz="2800" dirty="0"/>
              </a:p>
              <a:p>
                <a:pPr lvl="1"/>
                <a:r>
                  <a:rPr lang="zh-CN" altLang="en-US" sz="2400" dirty="0"/>
                  <a:t>满足条件的两个多项式：</a:t>
                </a:r>
                <a:endParaRPr lang="en-US" altLang="zh-CN" sz="2400" dirty="0"/>
              </a:p>
              <a:p>
                <a:pPr lvl="2"/>
                <a14:m>
                  <m:oMath xmlns:m="http://schemas.openxmlformats.org/officeDocument/2006/math">
                    <m:r>
                      <a:rPr lang="en-US" altLang="zh-CN" sz="2400" i="1" dirty="0" smtClean="0">
                        <a:latin typeface="Cambria Math" panose="02040503050406030204" pitchFamily="18" charset="0"/>
                      </a:rPr>
                      <m:t>𝑚</m:t>
                    </m:r>
                    <m:d>
                      <m:dPr>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𝑥</m:t>
                        </m:r>
                      </m:e>
                    </m:d>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𝑥</m:t>
                        </m:r>
                      </m:e>
                      <m:sup>
                        <m:r>
                          <a:rPr lang="en-US" altLang="zh-CN" sz="2400" b="0" i="1" dirty="0" smtClean="0">
                            <a:latin typeface="Cambria Math" panose="02040503050406030204" pitchFamily="18" charset="0"/>
                          </a:rPr>
                          <m:t>3</m:t>
                        </m:r>
                      </m:sup>
                    </m:sSup>
                    <m:r>
                      <a:rPr lang="en-US" altLang="zh-CN" sz="2400" b="0" i="1" dirty="0" smtClean="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b="0" i="1" dirty="0" smtClean="0">
                            <a:latin typeface="Cambria Math" panose="02040503050406030204" pitchFamily="18" charset="0"/>
                          </a:rPr>
                          <m:t>2</m:t>
                        </m:r>
                      </m:sup>
                    </m:s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m:t>
                    </m:r>
                  </m:oMath>
                </a14:m>
                <a:r>
                  <a:rPr lang="zh-CN" altLang="en-US" sz="2400" b="0" dirty="0">
                    <a:latin typeface="微软雅黑" panose="020B0503020204020204" pitchFamily="34" charset="-122"/>
                    <a:ea typeface="微软雅黑" panose="020B0503020204020204" pitchFamily="34" charset="-122"/>
                  </a:rPr>
                  <a:t>或者</a:t>
                </a:r>
                <a:endParaRPr lang="en-US" altLang="zh-CN" sz="2400" b="0" dirty="0">
                  <a:latin typeface="宋体" panose="02010600030101010101" pitchFamily="2" charset="-122"/>
                  <a:ea typeface="宋体" panose="02010600030101010101" pitchFamily="2" charset="-122"/>
                </a:endParaRPr>
              </a:p>
              <a:p>
                <a:pPr lvl="2"/>
                <a14:m>
                  <m:oMath xmlns:m="http://schemas.openxmlformats.org/officeDocument/2006/math">
                    <m:r>
                      <a:rPr lang="en-US" altLang="zh-CN" sz="2400" i="1" dirty="0">
                        <a:latin typeface="Cambria Math" panose="02040503050406030204" pitchFamily="18" charset="0"/>
                      </a:rPr>
                      <m:t>𝑚</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𝑥</m:t>
                        </m:r>
                      </m:e>
                    </m:d>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𝑥</m:t>
                        </m:r>
                      </m:e>
                      <m:sup>
                        <m:r>
                          <a:rPr lang="en-US" altLang="zh-CN" sz="2400" i="1" dirty="0">
                            <a:latin typeface="Cambria Math" panose="02040503050406030204" pitchFamily="18" charset="0"/>
                          </a:rPr>
                          <m:t>3</m:t>
                        </m:r>
                      </m:sup>
                    </m:sSup>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ea typeface="MS Mincho" panose="02020609040205080304" charset="-128"/>
                        <a:cs typeface="Cambria Math" panose="02040503050406030204" pitchFamily="18" charset="0"/>
                      </a:rPr>
                      <m:t>1</m:t>
                    </m:r>
                  </m:oMath>
                </a14:m>
                <a:endParaRPr lang="en-US" altLang="zh-CN" sz="2400" i="1" dirty="0">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例：以</a:t>
                </a:r>
                <a14:m>
                  <m:oMath xmlns:m="http://schemas.openxmlformats.org/officeDocument/2006/math">
                    <m:r>
                      <a:rPr lang="en-US" altLang="zh-CN" i="1" dirty="0">
                        <a:latin typeface="Cambria Math" panose="02040503050406030204" pitchFamily="18" charset="0"/>
                      </a:rPr>
                      <m:t>𝑚</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3</m:t>
                        </m:r>
                      </m:sup>
                    </m:sSup>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1</m:t>
                    </m:r>
                  </m:oMath>
                </a14:m>
                <a:r>
                  <a:rPr lang="zh-CN" altLang="en-US" dirty="0"/>
                  <a:t>为模的</a:t>
                </a:r>
                <a14:m>
                  <m:oMath xmlns:m="http://schemas.openxmlformats.org/officeDocument/2006/math">
                    <m:r>
                      <a:rPr lang="en-US" altLang="zh-CN" i="1" dirty="0" smtClean="0">
                        <a:latin typeface="Cambria Math" panose="02040503050406030204" pitchFamily="18" charset="0"/>
                      </a:rPr>
                      <m:t>𝐺𝐹</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m:t>
                    </m:r>
                  </m:oMath>
                </a14:m>
                <a:r>
                  <a:rPr lang="zh-CN" altLang="en-US" dirty="0"/>
                  <a:t>上的加法运算</a:t>
                </a:r>
                <a:endParaRPr lang="en-US" altLang="zh-C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pic>
        <p:nvPicPr>
          <p:cNvPr id="4" name="Picture Placeholder 5" descr="The following information is given in the table:&#10;000, 001, 010, 011, 100, 101, 110, 111 are the numbers mentioned on the first row and first column. 0, 1, x, x plus 1, x superscript 2, x superscript 2 plus 1, x superscript 2 plus x, and x superscript 2 plus x plus 1 are mentioned on either side below the numbers. A plus is seen on the left top corner of the table. &#10;Column 1: 0, 1, x , x plus 1, x superscript 2, x superscript 2 plus 1, x superscript 2 plus x, x superscript 2 plus x plus 1&#10;Column 2: 1, 0, x plus 1, x, x superscript 2 plus 1, x superscript 2, x superscript 2 plus x plus 1, x superscript 2 plus x. &#10;Column 3: x, x plus 1, 0, 1, x superscript 2 plus x, x superscript 2 plus x plus 1, x superscript 2, x superscript 2 plus 1 &#10;Column 4: x plus 1, x, 1, 0, x superscript 2 plus x plus 1, x superscript 2 plus x, x superscript 2 plus 1, x superscript 2 &#10;Column 5: x superscript 2, x superscript 2 plus 1, x superscript 2 plus x, x superscript 2 plus x plus 1, 0, 1, x, x plus 1.&#10;Column 6: x superscript 2 plus 1, x superscript 2, x superscript 2 plus x, 1, 0, x plus 1, x&#10;Column 7: x superscript 2 plus x, x superscript 2 plus x plus 1, x superscript 2, x superscript 2 plus 1, x, x plus 1, 0, 1&#10;Column 8: x superscript 2 plus x plus 1, x superscript 2 plus x, x superscript 2 plus 1, x superscript 2, x plus 1, x, 1, 0.&#10;The zeroes in the table are highlighted.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46" y="2466998"/>
            <a:ext cx="10621708" cy="293901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例：以</a:t>
                </a:r>
                <a14:m>
                  <m:oMath xmlns:m="http://schemas.openxmlformats.org/officeDocument/2006/math">
                    <m:r>
                      <a:rPr lang="en-US" altLang="zh-CN" i="1" dirty="0">
                        <a:latin typeface="Cambria Math" panose="02040503050406030204" pitchFamily="18" charset="0"/>
                      </a:rPr>
                      <m:t>𝑚</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3</m:t>
                        </m:r>
                      </m:sup>
                    </m:sSup>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1</m:t>
                    </m:r>
                  </m:oMath>
                </a14:m>
                <a:r>
                  <a:rPr lang="zh-CN" altLang="en-US" dirty="0"/>
                  <a:t>为模的</a:t>
                </a:r>
                <a14:m>
                  <m:oMath xmlns:m="http://schemas.openxmlformats.org/officeDocument/2006/math">
                    <m:r>
                      <a:rPr lang="en-US" altLang="zh-CN" i="1" dirty="0" smtClean="0">
                        <a:latin typeface="Cambria Math" panose="02040503050406030204" pitchFamily="18" charset="0"/>
                      </a:rPr>
                      <m:t>𝐺𝐹</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3</m:t>
                        </m:r>
                      </m:sup>
                    </m:sSup>
                    <m:r>
                      <a:rPr lang="en-US" altLang="zh-CN" b="0" i="1" dirty="0" smtClean="0">
                        <a:latin typeface="Cambria Math" panose="02040503050406030204" pitchFamily="18" charset="0"/>
                      </a:rPr>
                      <m:t>)</m:t>
                    </m:r>
                  </m:oMath>
                </a14:m>
                <a:r>
                  <a:rPr lang="zh-CN" altLang="en-US" dirty="0"/>
                  <a:t>上的乘法运算</a:t>
                </a:r>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pic>
        <p:nvPicPr>
          <p:cNvPr id="4" name="Picture Placeholder 5" descr="The following information is given in the table:&#10;000, 001, 010, 011, 100, 101, 110, 111 are the numbers mentioned on the first row and first column. 0, 1, x, x plus 1, x superscript 2, x superscript 2 plus 1, x superscript 2 plus x, and x superscript 2 plus x plus 1 are mentioned on either side below the numbers. A multiplication sign is seen on the left top corner of the table. &#10;Column 1: 0, 0, 0, 0, 0, 0, 0, 0&#10;Column 2: 0, 1, x, x plus 1, x superscript 2 plus 1, x superscript 2 plus x, x superscript 2 plus x plus 1&#10;Column 3: 0, x, x plus 1, x superscript 2, x superscript 2 plus x, x plus 1, 1, x superscript 2 plus x plus 1, x superscript 2 plus 1&#10;Column 4:0, x plus 1, x, 1, 0, x superscript 2 plus x plus 1, x superscript 2 plus x, x superscript 2 plus 1, x superscript 2&#10;Column 5: 0, x superscript 2, x plus 1, x superscript 2 plus x plus 1, x superscript 2 plus x, x, x superscript 2 plus 1, 1&#10;Column 6: 0, x superscript 2 plus 1, 1, x superscript 2, x, x superscript 2 plus x plus 1, x plus 1, x superscript 2 plus 1&#10;Column 7: 0, x superscript 2 plus x, x superscript 2 plus x plus 1, 1, x superscript 2 plus 1, x plus 1, x, x superscript 2&#10;Column 8: 0, x superscript 2 plus x plus 1, x superscript 2 plus 1, x, 1, x superscript 2 plus x, x superscript 2, x plus 1&#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6" y="2312135"/>
            <a:ext cx="10725138" cy="292428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多项式模运算</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altLang="zh-CN" i="1" dirty="0" smtClean="0">
                        <a:latin typeface="Cambria Math" panose="02040503050406030204" pitchFamily="18" charset="0"/>
                      </a:rPr>
                      <m:t>𝐺𝐹</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
                          <a:rPr lang="en-US" altLang="zh-CN" b="0" i="1" dirty="0" smtClean="0">
                            <a:latin typeface="Cambria Math" panose="02040503050406030204" pitchFamily="18" charset="0"/>
                          </a:rPr>
                          <m:t>𝑛</m:t>
                        </m:r>
                      </m:sup>
                    </m:sSup>
                    <m:r>
                      <a:rPr lang="en-US" altLang="zh-CN" b="0" i="1" dirty="0" smtClean="0">
                        <a:latin typeface="Cambria Math" panose="02040503050406030204" pitchFamily="18" charset="0"/>
                      </a:rPr>
                      <m:t>)</m:t>
                    </m:r>
                  </m:oMath>
                </a14:m>
                <a:r>
                  <a:rPr lang="zh-CN" altLang="en-US" dirty="0"/>
                  <a:t>上两个元素</a:t>
                </a:r>
                <a14:m>
                  <m:oMath xmlns:m="http://schemas.openxmlformats.org/officeDocument/2006/math">
                    <m:r>
                      <a:rPr lang="en-US" altLang="zh-CN" b="0" i="1" smtClean="0">
                        <a:latin typeface="Cambria Math" panose="02040503050406030204" pitchFamily="18" charset="0"/>
                      </a:rPr>
                      <m:t>𝑎</m:t>
                    </m:r>
                  </m:oMath>
                </a14:m>
                <a:r>
                  <a:rPr lang="zh-CN" altLang="en-US" dirty="0"/>
                  <a:t>和</a:t>
                </a:r>
                <a14:m>
                  <m:oMath xmlns:m="http://schemas.openxmlformats.org/officeDocument/2006/math">
                    <m:r>
                      <a:rPr lang="en-US" altLang="zh-CN" b="0" i="1" dirty="0" smtClean="0">
                        <a:latin typeface="Cambria Math" panose="02040503050406030204" pitchFamily="18" charset="0"/>
                      </a:rPr>
                      <m:t>𝑏</m:t>
                    </m:r>
                  </m:oMath>
                </a14:m>
                <a:r>
                  <a:rPr lang="zh-CN" altLang="en-US" dirty="0"/>
                  <a:t>之间的除法运算，比如</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en-US" altLang="zh-CN" dirty="0"/>
                  <a:t>,</a:t>
                </a:r>
                <a:r>
                  <a:rPr lang="zh-CN" altLang="en-US" dirty="0"/>
                  <a:t>即为</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𝑏</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p>
                    </m:sSup>
                  </m:oMath>
                </a14:m>
                <a:r>
                  <a:rPr lang="zh-CN" altLang="en-US" dirty="0"/>
                  <a:t>。即需要求解</a:t>
                </a:r>
                <a14:m>
                  <m:oMath xmlns:m="http://schemas.openxmlformats.org/officeDocument/2006/math">
                    <m:r>
                      <a:rPr lang="en-US" altLang="zh-CN" i="1" dirty="0">
                        <a:latin typeface="Cambria Math" panose="02040503050406030204" pitchFamily="18" charset="0"/>
                      </a:rPr>
                      <m:t>𝑏</m:t>
                    </m:r>
                  </m:oMath>
                </a14:m>
                <a:r>
                  <a:rPr lang="zh-CN" altLang="en-US" dirty="0"/>
                  <a:t>的乘法逆元</a:t>
                </a:r>
                <a:endParaRPr lang="en-US" altLang="zh-CN" dirty="0"/>
              </a:p>
              <a:p>
                <a:r>
                  <a:rPr lang="zh-CN" altLang="en-US" dirty="0"/>
                  <a:t>对于域中多项式的乘法逆元，也可以通过扩展欧几里得算法进行求解</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457204" y="935366"/>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5" name="文本框 6"/>
          <p:cNvSpPr txBox="1"/>
          <p:nvPr>
            <p:custDataLst>
              <p:tags r:id="rId2"/>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dirty="0">
                <a:solidFill>
                  <a:schemeClr val="dk1">
                    <a:lumMod val="85000"/>
                    <a:lumOff val="15000"/>
                  </a:schemeClr>
                </a:solidFill>
                <a:latin typeface="Arial" panose="020B0604020202020204" pitchFamily="34" charset="0"/>
              </a:rPr>
              <a:t>小   结</a:t>
            </a:r>
            <a:endParaRPr lang="zh-CN" altLang="en-US" dirty="0">
              <a:solidFill>
                <a:schemeClr val="dk1">
                  <a:lumMod val="85000"/>
                  <a:lumOff val="15000"/>
                </a:schemeClr>
              </a:solidFill>
              <a:latin typeface="Arial" panose="020B0604020202020204" pitchFamily="34" charset="0"/>
            </a:endParaRPr>
          </a:p>
        </p:txBody>
      </p:sp>
      <p:sp>
        <p:nvSpPr>
          <p:cNvPr id="35" name="Content Placeholder 2"/>
          <p:cNvSpPr>
            <a:spLocks noGrp="1"/>
          </p:cNvSpPr>
          <p:nvPr>
            <p:ph idx="1"/>
          </p:nvPr>
        </p:nvSpPr>
        <p:spPr/>
        <p:txBody>
          <a:bodyPr/>
          <a:p>
            <a:r>
              <a:rPr lang="zh-CN" dirty="0"/>
              <a:t>理解有限域在密码学算法中的重要作用</a:t>
            </a:r>
            <a:endParaRPr lang="zh-CN" dirty="0"/>
          </a:p>
          <a:p>
            <a:r>
              <a:rPr lang="en-US" altLang="zh-CN" dirty="0"/>
              <a:t>AES</a:t>
            </a:r>
            <a:r>
              <a:rPr lang="zh-CN" altLang="en-US" dirty="0"/>
              <a:t>中使用的</a:t>
            </a:r>
            <a:r>
              <a:rPr lang="en-US" altLang="zh-CN" dirty="0"/>
              <a:t>GF(2</a:t>
            </a:r>
            <a:r>
              <a:rPr lang="en-US" altLang="zh-CN" baseline="30000" dirty="0"/>
              <a:t>8</a:t>
            </a:r>
            <a:r>
              <a:rPr lang="en-US" altLang="zh-CN" dirty="0"/>
              <a:t>)</a:t>
            </a:r>
            <a:r>
              <a:rPr lang="zh-CN" altLang="en-US" dirty="0"/>
              <a:t>上的快速运算</a:t>
            </a:r>
            <a:endParaRPr lang="zh-CN" altLang="en-US" dirty="0"/>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bwMode="auto">
          <a:xfrm flipV="1">
            <a:off x="2044874" y="1553187"/>
            <a:ext cx="2640466" cy="3433904"/>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Freeform 5"/>
          <p:cNvSpPr/>
          <p:nvPr/>
        </p:nvSpPr>
        <p:spPr bwMode="auto">
          <a:xfrm>
            <a:off x="2066077" y="1553188"/>
            <a:ext cx="10123015" cy="3419759"/>
          </a:xfrm>
          <a:custGeom>
            <a:avLst/>
            <a:gdLst>
              <a:gd name="T0" fmla="*/ 3437 w 13288"/>
              <a:gd name="T1" fmla="*/ 0 h 5952"/>
              <a:gd name="T2" fmla="*/ 13288 w 13288"/>
              <a:gd name="T3" fmla="*/ 0 h 5952"/>
              <a:gd name="T4" fmla="*/ 13288 w 13288"/>
              <a:gd name="T5" fmla="*/ 5952 h 5952"/>
              <a:gd name="T6" fmla="*/ 0 w 13288"/>
              <a:gd name="T7" fmla="*/ 5952 h 5952"/>
              <a:gd name="T8" fmla="*/ 3437 w 13288"/>
              <a:gd name="T9" fmla="*/ 0 h 5952"/>
            </a:gdLst>
            <a:ahLst/>
            <a:cxnLst>
              <a:cxn ang="0">
                <a:pos x="T0" y="T1"/>
              </a:cxn>
              <a:cxn ang="0">
                <a:pos x="T2" y="T3"/>
              </a:cxn>
              <a:cxn ang="0">
                <a:pos x="T4" y="T5"/>
              </a:cxn>
              <a:cxn ang="0">
                <a:pos x="T6" y="T7"/>
              </a:cxn>
              <a:cxn ang="0">
                <a:pos x="T8" y="T9"/>
              </a:cxn>
            </a:cxnLst>
            <a:rect l="0" t="0" r="r" b="b"/>
            <a:pathLst>
              <a:path w="13288" h="5952">
                <a:moveTo>
                  <a:pt x="3437" y="0"/>
                </a:moveTo>
                <a:lnTo>
                  <a:pt x="13288" y="0"/>
                </a:lnTo>
                <a:lnTo>
                  <a:pt x="13288" y="5952"/>
                </a:lnTo>
                <a:lnTo>
                  <a:pt x="0" y="5952"/>
                </a:lnTo>
                <a:lnTo>
                  <a:pt x="3437" y="0"/>
                </a:lnTo>
                <a:close/>
              </a:path>
            </a:pathLst>
          </a:custGeom>
          <a:solidFill>
            <a:schemeClr val="bg1"/>
          </a:solidFill>
          <a:ln>
            <a:noFill/>
          </a:ln>
        </p:spPr>
        <p:txBody>
          <a:bodyPr vert="horz" wrap="square" lIns="108826" tIns="54413" rIns="108826" bIns="54413" numCol="1" anchor="t" anchorCtr="0" compatLnSpc="1"/>
          <a:lstStyle/>
          <a:p>
            <a:endParaRPr lang="zh-CN" altLang="en-US">
              <a:solidFill>
                <a:srgbClr val="F1F1F1"/>
              </a:solidFill>
            </a:endParaRPr>
          </a:p>
        </p:txBody>
      </p:sp>
      <p:sp>
        <p:nvSpPr>
          <p:cNvPr id="9" name="Freeform 6"/>
          <p:cNvSpPr/>
          <p:nvPr/>
        </p:nvSpPr>
        <p:spPr bwMode="auto">
          <a:xfrm>
            <a:off x="795" y="1553188"/>
            <a:ext cx="4671516" cy="3419759"/>
          </a:xfrm>
          <a:custGeom>
            <a:avLst/>
            <a:gdLst>
              <a:gd name="T0" fmla="*/ 0 w 6132"/>
              <a:gd name="T1" fmla="*/ 0 h 5952"/>
              <a:gd name="T2" fmla="*/ 6132 w 6132"/>
              <a:gd name="T3" fmla="*/ 0 h 5952"/>
              <a:gd name="T4" fmla="*/ 2696 w 6132"/>
              <a:gd name="T5" fmla="*/ 5952 h 5952"/>
              <a:gd name="T6" fmla="*/ 0 w 6132"/>
              <a:gd name="T7" fmla="*/ 5952 h 5952"/>
              <a:gd name="T8" fmla="*/ 0 w 6132"/>
              <a:gd name="T9" fmla="*/ 0 h 5952"/>
            </a:gdLst>
            <a:ahLst/>
            <a:cxnLst>
              <a:cxn ang="0">
                <a:pos x="T0" y="T1"/>
              </a:cxn>
              <a:cxn ang="0">
                <a:pos x="T2" y="T3"/>
              </a:cxn>
              <a:cxn ang="0">
                <a:pos x="T4" y="T5"/>
              </a:cxn>
              <a:cxn ang="0">
                <a:pos x="T6" y="T7"/>
              </a:cxn>
              <a:cxn ang="0">
                <a:pos x="T8" y="T9"/>
              </a:cxn>
            </a:cxnLst>
            <a:rect l="0" t="0" r="r" b="b"/>
            <a:pathLst>
              <a:path w="6132" h="5952">
                <a:moveTo>
                  <a:pt x="0" y="0"/>
                </a:moveTo>
                <a:lnTo>
                  <a:pt x="6132" y="0"/>
                </a:lnTo>
                <a:lnTo>
                  <a:pt x="2696" y="5952"/>
                </a:lnTo>
                <a:lnTo>
                  <a:pt x="0" y="5952"/>
                </a:lnTo>
                <a:lnTo>
                  <a:pt x="0" y="0"/>
                </a:lnTo>
                <a:close/>
              </a:path>
            </a:pathLst>
          </a:custGeom>
          <a:solidFill>
            <a:schemeClr val="tx2"/>
          </a:solidFill>
          <a:ln>
            <a:noFill/>
          </a:ln>
        </p:spPr>
        <p:txBody>
          <a:bodyPr vert="horz" wrap="square" lIns="108826" tIns="54413" rIns="108826" bIns="54413" numCol="1" anchor="t" anchorCtr="0" compatLnSpc="1"/>
          <a:lstStyle/>
          <a:p>
            <a:endParaRPr lang="zh-CN" altLang="en-US">
              <a:solidFill>
                <a:srgbClr val="F1F1F1"/>
              </a:solidFill>
            </a:endParaRPr>
          </a:p>
        </p:txBody>
      </p:sp>
      <p:pic>
        <p:nvPicPr>
          <p:cNvPr id="3" name="图片 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459898" y="1678891"/>
            <a:ext cx="5346592" cy="3239015"/>
          </a:xfrm>
          <a:prstGeom prst="rect">
            <a:avLst/>
          </a:prstGeom>
        </p:spPr>
      </p:pic>
      <p:grpSp>
        <p:nvGrpSpPr>
          <p:cNvPr id="20" name="组合 19"/>
          <p:cNvGrpSpPr/>
          <p:nvPr/>
        </p:nvGrpSpPr>
        <p:grpSpPr>
          <a:xfrm>
            <a:off x="4201103" y="729608"/>
            <a:ext cx="685592" cy="528639"/>
            <a:chOff x="3151188" y="677070"/>
            <a:chExt cx="514350" cy="528638"/>
          </a:xfrm>
        </p:grpSpPr>
        <p:sp>
          <p:nvSpPr>
            <p:cNvPr id="11" name="Oval 5"/>
            <p:cNvSpPr>
              <a:spLocks noChangeArrowheads="1"/>
            </p:cNvSpPr>
            <p:nvPr/>
          </p:nvSpPr>
          <p:spPr bwMode="auto">
            <a:xfrm>
              <a:off x="3151188" y="677070"/>
              <a:ext cx="514350"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3" name="Freeform 6"/>
            <p:cNvSpPr>
              <a:spLocks noEditPoints="1"/>
            </p:cNvSpPr>
            <p:nvPr/>
          </p:nvSpPr>
          <p:spPr bwMode="auto">
            <a:xfrm>
              <a:off x="3244850" y="773908"/>
              <a:ext cx="330200" cy="334963"/>
            </a:xfrm>
            <a:custGeom>
              <a:avLst/>
              <a:gdLst>
                <a:gd name="T0" fmla="*/ 471 w 549"/>
                <a:gd name="T1" fmla="*/ 540 h 540"/>
                <a:gd name="T2" fmla="*/ 336 w 549"/>
                <a:gd name="T3" fmla="*/ 436 h 540"/>
                <a:gd name="T4" fmla="*/ 0 w 549"/>
                <a:gd name="T5" fmla="*/ 230 h 540"/>
                <a:gd name="T6" fmla="*/ 461 w 549"/>
                <a:gd name="T7" fmla="*/ 230 h 540"/>
                <a:gd name="T8" fmla="*/ 521 w 549"/>
                <a:gd name="T9" fmla="*/ 419 h 540"/>
                <a:gd name="T10" fmla="*/ 297 w 549"/>
                <a:gd name="T11" fmla="*/ 262 h 540"/>
                <a:gd name="T12" fmla="*/ 284 w 549"/>
                <a:gd name="T13" fmla="*/ 259 h 540"/>
                <a:gd name="T14" fmla="*/ 273 w 549"/>
                <a:gd name="T15" fmla="*/ 311 h 540"/>
                <a:gd name="T16" fmla="*/ 297 w 549"/>
                <a:gd name="T17" fmla="*/ 317 h 540"/>
                <a:gd name="T18" fmla="*/ 292 w 549"/>
                <a:gd name="T19" fmla="*/ 335 h 540"/>
                <a:gd name="T20" fmla="*/ 234 w 549"/>
                <a:gd name="T21" fmla="*/ 351 h 540"/>
                <a:gd name="T22" fmla="*/ 230 w 549"/>
                <a:gd name="T23" fmla="*/ 350 h 540"/>
                <a:gd name="T24" fmla="*/ 168 w 549"/>
                <a:gd name="T25" fmla="*/ 327 h 540"/>
                <a:gd name="T26" fmla="*/ 191 w 549"/>
                <a:gd name="T27" fmla="*/ 312 h 540"/>
                <a:gd name="T28" fmla="*/ 208 w 549"/>
                <a:gd name="T29" fmla="*/ 280 h 540"/>
                <a:gd name="T30" fmla="*/ 180 w 549"/>
                <a:gd name="T31" fmla="*/ 259 h 540"/>
                <a:gd name="T32" fmla="*/ 168 w 549"/>
                <a:gd name="T33" fmla="*/ 236 h 540"/>
                <a:gd name="T34" fmla="*/ 178 w 549"/>
                <a:gd name="T35" fmla="*/ 228 h 540"/>
                <a:gd name="T36" fmla="*/ 288 w 549"/>
                <a:gd name="T37" fmla="*/ 228 h 540"/>
                <a:gd name="T38" fmla="*/ 297 w 549"/>
                <a:gd name="T39" fmla="*/ 236 h 540"/>
                <a:gd name="T40" fmla="*/ 386 w 549"/>
                <a:gd name="T41" fmla="*/ 289 h 540"/>
                <a:gd name="T42" fmla="*/ 317 w 549"/>
                <a:gd name="T43" fmla="*/ 215 h 540"/>
                <a:gd name="T44" fmla="*/ 306 w 549"/>
                <a:gd name="T45" fmla="*/ 208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8 h 540"/>
                <a:gd name="T60" fmla="*/ 310 w 549"/>
                <a:gd name="T61" fmla="*/ 361 h 540"/>
                <a:gd name="T62" fmla="*/ 362 w 549"/>
                <a:gd name="T63" fmla="*/ 333 h 540"/>
                <a:gd name="T64" fmla="*/ 366 w 549"/>
                <a:gd name="T65" fmla="*/ 333 h 540"/>
                <a:gd name="T66" fmla="*/ 386 w 549"/>
                <a:gd name="T67" fmla="*/ 289 h 540"/>
                <a:gd name="T68" fmla="*/ 295 w 549"/>
                <a:gd name="T69" fmla="*/ 137 h 540"/>
                <a:gd name="T70" fmla="*/ 171 w 549"/>
                <a:gd name="T71" fmla="*/ 137 h 540"/>
                <a:gd name="T72" fmla="*/ 231 w 549"/>
                <a:gd name="T73" fmla="*/ 431 h 540"/>
                <a:gd name="T74" fmla="*/ 432 w 549"/>
                <a:gd name="T75" fmla="*/ 230 h 540"/>
                <a:gd name="T76" fmla="*/ 30 w 549"/>
                <a:gd name="T77" fmla="*/ 23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19"/>
                  </a:moveTo>
                  <a:cubicBezTo>
                    <a:pt x="507" y="533"/>
                    <a:pt x="489" y="540"/>
                    <a:pt x="471" y="540"/>
                  </a:cubicBezTo>
                  <a:cubicBezTo>
                    <a:pt x="452" y="540"/>
                    <a:pt x="434" y="533"/>
                    <a:pt x="421" y="519"/>
                  </a:cubicBezTo>
                  <a:lnTo>
                    <a:pt x="336" y="436"/>
                  </a:lnTo>
                  <a:cubicBezTo>
                    <a:pt x="304" y="452"/>
                    <a:pt x="269" y="461"/>
                    <a:pt x="231" y="461"/>
                  </a:cubicBezTo>
                  <a:cubicBezTo>
                    <a:pt x="103" y="461"/>
                    <a:pt x="0" y="358"/>
                    <a:pt x="0" y="230"/>
                  </a:cubicBezTo>
                  <a:cubicBezTo>
                    <a:pt x="0" y="103"/>
                    <a:pt x="103" y="0"/>
                    <a:pt x="231" y="0"/>
                  </a:cubicBezTo>
                  <a:cubicBezTo>
                    <a:pt x="358" y="0"/>
                    <a:pt x="461" y="103"/>
                    <a:pt x="461" y="230"/>
                  </a:cubicBezTo>
                  <a:cubicBezTo>
                    <a:pt x="461" y="268"/>
                    <a:pt x="452" y="304"/>
                    <a:pt x="436" y="335"/>
                  </a:cubicBezTo>
                  <a:lnTo>
                    <a:pt x="521" y="419"/>
                  </a:lnTo>
                  <a:cubicBezTo>
                    <a:pt x="549" y="447"/>
                    <a:pt x="549" y="492"/>
                    <a:pt x="521" y="519"/>
                  </a:cubicBezTo>
                  <a:close/>
                  <a:moveTo>
                    <a:pt x="297" y="262"/>
                  </a:moveTo>
                  <a:lnTo>
                    <a:pt x="286" y="259"/>
                  </a:lnTo>
                  <a:cubicBezTo>
                    <a:pt x="285" y="259"/>
                    <a:pt x="285" y="259"/>
                    <a:pt x="284" y="259"/>
                  </a:cubicBezTo>
                  <a:cubicBezTo>
                    <a:pt x="272" y="257"/>
                    <a:pt x="260" y="267"/>
                    <a:pt x="258" y="280"/>
                  </a:cubicBezTo>
                  <a:cubicBezTo>
                    <a:pt x="255" y="294"/>
                    <a:pt x="261" y="307"/>
                    <a:pt x="273" y="311"/>
                  </a:cubicBezTo>
                  <a:cubicBezTo>
                    <a:pt x="273" y="311"/>
                    <a:pt x="274" y="311"/>
                    <a:pt x="274" y="312"/>
                  </a:cubicBezTo>
                  <a:lnTo>
                    <a:pt x="297" y="317"/>
                  </a:lnTo>
                  <a:lnTo>
                    <a:pt x="297" y="327"/>
                  </a:lnTo>
                  <a:cubicBezTo>
                    <a:pt x="297" y="331"/>
                    <a:pt x="295" y="334"/>
                    <a:pt x="292" y="335"/>
                  </a:cubicBezTo>
                  <a:lnTo>
                    <a:pt x="236" y="351"/>
                  </a:lnTo>
                  <a:cubicBezTo>
                    <a:pt x="235" y="351"/>
                    <a:pt x="234" y="351"/>
                    <a:pt x="234" y="351"/>
                  </a:cubicBezTo>
                  <a:cubicBezTo>
                    <a:pt x="233" y="351"/>
                    <a:pt x="232" y="351"/>
                    <a:pt x="231" y="350"/>
                  </a:cubicBezTo>
                  <a:cubicBezTo>
                    <a:pt x="231" y="350"/>
                    <a:pt x="230" y="350"/>
                    <a:pt x="230" y="350"/>
                  </a:cubicBezTo>
                  <a:lnTo>
                    <a:pt x="174" y="335"/>
                  </a:lnTo>
                  <a:cubicBezTo>
                    <a:pt x="171" y="334"/>
                    <a:pt x="168" y="330"/>
                    <a:pt x="168" y="327"/>
                  </a:cubicBezTo>
                  <a:lnTo>
                    <a:pt x="168" y="317"/>
                  </a:lnTo>
                  <a:lnTo>
                    <a:pt x="191" y="312"/>
                  </a:lnTo>
                  <a:cubicBezTo>
                    <a:pt x="192" y="311"/>
                    <a:pt x="192" y="311"/>
                    <a:pt x="193" y="311"/>
                  </a:cubicBezTo>
                  <a:cubicBezTo>
                    <a:pt x="204" y="307"/>
                    <a:pt x="211" y="294"/>
                    <a:pt x="208" y="280"/>
                  </a:cubicBezTo>
                  <a:cubicBezTo>
                    <a:pt x="205" y="267"/>
                    <a:pt x="194" y="257"/>
                    <a:pt x="181" y="259"/>
                  </a:cubicBezTo>
                  <a:cubicBezTo>
                    <a:pt x="181" y="259"/>
                    <a:pt x="180" y="259"/>
                    <a:pt x="180" y="259"/>
                  </a:cubicBezTo>
                  <a:lnTo>
                    <a:pt x="168" y="262"/>
                  </a:lnTo>
                  <a:lnTo>
                    <a:pt x="168" y="236"/>
                  </a:lnTo>
                  <a:cubicBezTo>
                    <a:pt x="168" y="233"/>
                    <a:pt x="169" y="231"/>
                    <a:pt x="171" y="229"/>
                  </a:cubicBezTo>
                  <a:cubicBezTo>
                    <a:pt x="173" y="228"/>
                    <a:pt x="176" y="227"/>
                    <a:pt x="178" y="228"/>
                  </a:cubicBezTo>
                  <a:lnTo>
                    <a:pt x="234" y="243"/>
                  </a:lnTo>
                  <a:lnTo>
                    <a:pt x="288" y="228"/>
                  </a:lnTo>
                  <a:cubicBezTo>
                    <a:pt x="290" y="227"/>
                    <a:pt x="293" y="228"/>
                    <a:pt x="294" y="230"/>
                  </a:cubicBezTo>
                  <a:cubicBezTo>
                    <a:pt x="296" y="231"/>
                    <a:pt x="297" y="234"/>
                    <a:pt x="297" y="236"/>
                  </a:cubicBezTo>
                  <a:lnTo>
                    <a:pt x="297" y="262"/>
                  </a:lnTo>
                  <a:close/>
                  <a:moveTo>
                    <a:pt x="386" y="289"/>
                  </a:moveTo>
                  <a:cubicBezTo>
                    <a:pt x="385" y="288"/>
                    <a:pt x="385" y="288"/>
                    <a:pt x="385" y="288"/>
                  </a:cubicBezTo>
                  <a:lnTo>
                    <a:pt x="317" y="215"/>
                  </a:lnTo>
                  <a:cubicBezTo>
                    <a:pt x="317" y="214"/>
                    <a:pt x="316" y="214"/>
                    <a:pt x="316" y="214"/>
                  </a:cubicBezTo>
                  <a:cubicBezTo>
                    <a:pt x="313" y="211"/>
                    <a:pt x="310" y="209"/>
                    <a:pt x="306" y="208"/>
                  </a:cubicBezTo>
                  <a:cubicBezTo>
                    <a:pt x="305" y="208"/>
                    <a:pt x="304" y="208"/>
                    <a:pt x="303" y="208"/>
                  </a:cubicBezTo>
                  <a:lnTo>
                    <a:pt x="164" y="208"/>
                  </a:lnTo>
                  <a:cubicBezTo>
                    <a:pt x="164" y="208"/>
                    <a:pt x="163" y="208"/>
                    <a:pt x="163" y="208"/>
                  </a:cubicBezTo>
                  <a:cubicBezTo>
                    <a:pt x="158" y="208"/>
                    <a:pt x="154" y="210"/>
                    <a:pt x="150" y="214"/>
                  </a:cubicBezTo>
                  <a:cubicBezTo>
                    <a:pt x="150" y="214"/>
                    <a:pt x="149" y="214"/>
                    <a:pt x="149" y="215"/>
                  </a:cubicBezTo>
                  <a:lnTo>
                    <a:pt x="81" y="288"/>
                  </a:lnTo>
                  <a:cubicBezTo>
                    <a:pt x="81" y="288"/>
                    <a:pt x="80" y="288"/>
                    <a:pt x="80" y="289"/>
                  </a:cubicBezTo>
                  <a:cubicBezTo>
                    <a:pt x="74" y="297"/>
                    <a:pt x="73" y="308"/>
                    <a:pt x="78" y="318"/>
                  </a:cubicBezTo>
                  <a:cubicBezTo>
                    <a:pt x="82" y="327"/>
                    <a:pt x="90" y="333"/>
                    <a:pt x="99" y="333"/>
                  </a:cubicBezTo>
                  <a:cubicBezTo>
                    <a:pt x="100" y="333"/>
                    <a:pt x="101" y="333"/>
                    <a:pt x="102" y="333"/>
                  </a:cubicBezTo>
                  <a:cubicBezTo>
                    <a:pt x="103" y="333"/>
                    <a:pt x="103" y="333"/>
                    <a:pt x="104" y="333"/>
                  </a:cubicBezTo>
                  <a:lnTo>
                    <a:pt x="156" y="320"/>
                  </a:lnTo>
                  <a:lnTo>
                    <a:pt x="156" y="361"/>
                  </a:lnTo>
                  <a:cubicBezTo>
                    <a:pt x="156" y="365"/>
                    <a:pt x="160" y="368"/>
                    <a:pt x="164" y="368"/>
                  </a:cubicBezTo>
                  <a:lnTo>
                    <a:pt x="303" y="368"/>
                  </a:lnTo>
                  <a:cubicBezTo>
                    <a:pt x="307" y="368"/>
                    <a:pt x="310" y="365"/>
                    <a:pt x="310" y="361"/>
                  </a:cubicBezTo>
                  <a:lnTo>
                    <a:pt x="310" y="320"/>
                  </a:lnTo>
                  <a:lnTo>
                    <a:pt x="362" y="333"/>
                  </a:lnTo>
                  <a:cubicBezTo>
                    <a:pt x="362" y="333"/>
                    <a:pt x="363" y="333"/>
                    <a:pt x="363" y="333"/>
                  </a:cubicBezTo>
                  <a:cubicBezTo>
                    <a:pt x="364" y="333"/>
                    <a:pt x="365" y="333"/>
                    <a:pt x="366" y="333"/>
                  </a:cubicBezTo>
                  <a:cubicBezTo>
                    <a:pt x="374" y="333"/>
                    <a:pt x="381" y="329"/>
                    <a:pt x="386" y="321"/>
                  </a:cubicBezTo>
                  <a:cubicBezTo>
                    <a:pt x="393" y="312"/>
                    <a:pt x="393" y="298"/>
                    <a:pt x="386" y="289"/>
                  </a:cubicBezTo>
                  <a:close/>
                  <a:moveTo>
                    <a:pt x="233" y="203"/>
                  </a:moveTo>
                  <a:cubicBezTo>
                    <a:pt x="267" y="203"/>
                    <a:pt x="295" y="174"/>
                    <a:pt x="295" y="137"/>
                  </a:cubicBezTo>
                  <a:cubicBezTo>
                    <a:pt x="295" y="101"/>
                    <a:pt x="267" y="71"/>
                    <a:pt x="233" y="71"/>
                  </a:cubicBezTo>
                  <a:cubicBezTo>
                    <a:pt x="199" y="71"/>
                    <a:pt x="171" y="101"/>
                    <a:pt x="171" y="137"/>
                  </a:cubicBezTo>
                  <a:cubicBezTo>
                    <a:pt x="171" y="174"/>
                    <a:pt x="199" y="203"/>
                    <a:pt x="233" y="203"/>
                  </a:cubicBezTo>
                  <a:close/>
                  <a:moveTo>
                    <a:pt x="231" y="431"/>
                  </a:moveTo>
                  <a:lnTo>
                    <a:pt x="231" y="431"/>
                  </a:lnTo>
                  <a:cubicBezTo>
                    <a:pt x="342" y="431"/>
                    <a:pt x="432" y="342"/>
                    <a:pt x="432" y="230"/>
                  </a:cubicBezTo>
                  <a:cubicBezTo>
                    <a:pt x="432" y="119"/>
                    <a:pt x="342" y="29"/>
                    <a:pt x="231" y="29"/>
                  </a:cubicBezTo>
                  <a:cubicBezTo>
                    <a:pt x="119" y="29"/>
                    <a:pt x="30" y="119"/>
                    <a:pt x="30" y="230"/>
                  </a:cubicBezTo>
                  <a:cubicBezTo>
                    <a:pt x="30" y="342"/>
                    <a:pt x="119" y="431"/>
                    <a:pt x="231" y="4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grpSp>
        <p:nvGrpSpPr>
          <p:cNvPr id="22" name="组合 21"/>
          <p:cNvGrpSpPr/>
          <p:nvPr/>
        </p:nvGrpSpPr>
        <p:grpSpPr>
          <a:xfrm>
            <a:off x="6266343" y="729608"/>
            <a:ext cx="683475" cy="528639"/>
            <a:chOff x="4700588" y="677070"/>
            <a:chExt cx="512762" cy="528638"/>
          </a:xfrm>
        </p:grpSpPr>
        <p:sp>
          <p:nvSpPr>
            <p:cNvPr id="14" name="Oval 7"/>
            <p:cNvSpPr>
              <a:spLocks noChangeArrowheads="1"/>
            </p:cNvSpPr>
            <p:nvPr/>
          </p:nvSpPr>
          <p:spPr bwMode="auto">
            <a:xfrm>
              <a:off x="4700588" y="677070"/>
              <a:ext cx="512762"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6" name="Freeform 9"/>
            <p:cNvSpPr>
              <a:spLocks noEditPoints="1"/>
            </p:cNvSpPr>
            <p:nvPr/>
          </p:nvSpPr>
          <p:spPr bwMode="auto">
            <a:xfrm>
              <a:off x="4806950" y="775495"/>
              <a:ext cx="301625" cy="330200"/>
            </a:xfrm>
            <a:custGeom>
              <a:avLst/>
              <a:gdLst>
                <a:gd name="T0" fmla="*/ 151 w 500"/>
                <a:gd name="T1" fmla="*/ 82 h 533"/>
                <a:gd name="T2" fmla="*/ 328 w 500"/>
                <a:gd name="T3" fmla="*/ 59 h 533"/>
                <a:gd name="T4" fmla="*/ 265 w 500"/>
                <a:gd name="T5" fmla="*/ 37 h 533"/>
                <a:gd name="T6" fmla="*/ 192 w 500"/>
                <a:gd name="T7" fmla="*/ 37 h 533"/>
                <a:gd name="T8" fmla="*/ 128 w 500"/>
                <a:gd name="T9" fmla="*/ 59 h 533"/>
                <a:gd name="T10" fmla="*/ 412 w 500"/>
                <a:gd name="T11" fmla="*/ 462 h 533"/>
                <a:gd name="T12" fmla="*/ 419 w 500"/>
                <a:gd name="T13" fmla="*/ 446 h 533"/>
                <a:gd name="T14" fmla="*/ 390 w 500"/>
                <a:gd name="T15" fmla="*/ 346 h 533"/>
                <a:gd name="T16" fmla="*/ 371 w 500"/>
                <a:gd name="T17" fmla="*/ 346 h 533"/>
                <a:gd name="T18" fmla="*/ 372 w 500"/>
                <a:gd name="T19" fmla="*/ 423 h 533"/>
                <a:gd name="T20" fmla="*/ 372 w 500"/>
                <a:gd name="T21" fmla="*/ 425 h 533"/>
                <a:gd name="T22" fmla="*/ 373 w 500"/>
                <a:gd name="T23" fmla="*/ 426 h 533"/>
                <a:gd name="T24" fmla="*/ 374 w 500"/>
                <a:gd name="T25" fmla="*/ 428 h 533"/>
                <a:gd name="T26" fmla="*/ 477 w 500"/>
                <a:gd name="T27" fmla="*/ 352 h 533"/>
                <a:gd name="T28" fmla="*/ 380 w 500"/>
                <a:gd name="T29" fmla="*/ 301 h 533"/>
                <a:gd name="T30" fmla="*/ 359 w 500"/>
                <a:gd name="T31" fmla="*/ 531 h 533"/>
                <a:gd name="T32" fmla="*/ 495 w 500"/>
                <a:gd name="T33" fmla="*/ 439 h 533"/>
                <a:gd name="T34" fmla="*/ 477 w 500"/>
                <a:gd name="T35" fmla="*/ 436 h 533"/>
                <a:gd name="T36" fmla="*/ 381 w 500"/>
                <a:gd name="T37" fmla="*/ 515 h 533"/>
                <a:gd name="T38" fmla="*/ 284 w 500"/>
                <a:gd name="T39" fmla="*/ 399 h 533"/>
                <a:gd name="T40" fmla="*/ 399 w 500"/>
                <a:gd name="T41" fmla="*/ 321 h 533"/>
                <a:gd name="T42" fmla="*/ 477 w 500"/>
                <a:gd name="T43" fmla="*/ 436 h 533"/>
                <a:gd name="T44" fmla="*/ 168 w 500"/>
                <a:gd name="T45" fmla="*/ 435 h 533"/>
                <a:gd name="T46" fmla="*/ 286 w 500"/>
                <a:gd name="T47" fmla="*/ 317 h 533"/>
                <a:gd name="T48" fmla="*/ 311 w 500"/>
                <a:gd name="T49" fmla="*/ 298 h 533"/>
                <a:gd name="T50" fmla="*/ 432 w 500"/>
                <a:gd name="T51" fmla="*/ 181 h 533"/>
                <a:gd name="T52" fmla="*/ 437 w 500"/>
                <a:gd name="T53" fmla="*/ 292 h 533"/>
                <a:gd name="T54" fmla="*/ 456 w 500"/>
                <a:gd name="T55" fmla="*/ 298 h 533"/>
                <a:gd name="T56" fmla="*/ 456 w 500"/>
                <a:gd name="T57" fmla="*/ 123 h 533"/>
                <a:gd name="T58" fmla="*/ 24 w 500"/>
                <a:gd name="T59" fmla="*/ 99 h 533"/>
                <a:gd name="T60" fmla="*/ 0 w 500"/>
                <a:gd name="T61" fmla="*/ 186 h 533"/>
                <a:gd name="T62" fmla="*/ 0 w 500"/>
                <a:gd name="T63" fmla="*/ 317 h 533"/>
                <a:gd name="T64" fmla="*/ 0 w 500"/>
                <a:gd name="T65" fmla="*/ 444 h 533"/>
                <a:gd name="T66" fmla="*/ 252 w 500"/>
                <a:gd name="T67" fmla="*/ 467 h 533"/>
                <a:gd name="T68" fmla="*/ 19 w 500"/>
                <a:gd name="T69" fmla="*/ 186 h 533"/>
                <a:gd name="T70" fmla="*/ 24 w 500"/>
                <a:gd name="T71" fmla="*/ 181 h 533"/>
                <a:gd name="T72" fmla="*/ 149 w 500"/>
                <a:gd name="T73" fmla="*/ 298 h 533"/>
                <a:gd name="T74" fmla="*/ 19 w 500"/>
                <a:gd name="T75" fmla="*/ 186 h 533"/>
                <a:gd name="T76" fmla="*/ 149 w 500"/>
                <a:gd name="T77" fmla="*/ 317 h 533"/>
                <a:gd name="T78" fmla="*/ 24 w 500"/>
                <a:gd name="T79" fmla="*/ 435 h 533"/>
                <a:gd name="T80" fmla="*/ 19 w 500"/>
                <a:gd name="T81" fmla="*/ 317 h 533"/>
                <a:gd name="T82" fmla="*/ 168 w 500"/>
                <a:gd name="T83" fmla="*/ 298 h 533"/>
                <a:gd name="T84" fmla="*/ 168 w 500"/>
                <a:gd name="T85" fmla="*/ 181 h 533"/>
                <a:gd name="T86" fmla="*/ 292 w 500"/>
                <a:gd name="T87" fmla="*/ 298 h 533"/>
                <a:gd name="T88" fmla="*/ 302 w 500"/>
                <a:gd name="T89" fmla="*/ 123 h 533"/>
                <a:gd name="T90" fmla="*/ 318 w 500"/>
                <a:gd name="T91" fmla="*/ 139 h 533"/>
                <a:gd name="T92" fmla="*/ 286 w 500"/>
                <a:gd name="T93" fmla="*/ 139 h 533"/>
                <a:gd name="T94" fmla="*/ 159 w 500"/>
                <a:gd name="T95" fmla="*/ 123 h 533"/>
                <a:gd name="T96" fmla="*/ 175 w 500"/>
                <a:gd name="T97" fmla="*/ 139 h 533"/>
                <a:gd name="T98" fmla="*/ 143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1" y="82"/>
                  </a:cubicBezTo>
                  <a:lnTo>
                    <a:pt x="305" y="82"/>
                  </a:lnTo>
                  <a:cubicBezTo>
                    <a:pt x="318" y="82"/>
                    <a:pt x="328" y="72"/>
                    <a:pt x="328" y="59"/>
                  </a:cubicBezTo>
                  <a:cubicBezTo>
                    <a:pt x="328" y="47"/>
                    <a:pt x="318" y="37"/>
                    <a:pt x="305" y="37"/>
                  </a:cubicBezTo>
                  <a:lnTo>
                    <a:pt x="265" y="37"/>
                  </a:lnTo>
                  <a:cubicBezTo>
                    <a:pt x="265" y="17"/>
                    <a:pt x="248" y="0"/>
                    <a:pt x="228" y="0"/>
                  </a:cubicBezTo>
                  <a:cubicBezTo>
                    <a:pt x="208" y="0"/>
                    <a:pt x="192" y="17"/>
                    <a:pt x="192" y="37"/>
                  </a:cubicBezTo>
                  <a:lnTo>
                    <a:pt x="151" y="37"/>
                  </a:lnTo>
                  <a:cubicBezTo>
                    <a:pt x="138" y="37"/>
                    <a:pt x="128" y="47"/>
                    <a:pt x="128" y="59"/>
                  </a:cubicBezTo>
                  <a:close/>
                  <a:moveTo>
                    <a:pt x="405" y="459"/>
                  </a:moveTo>
                  <a:cubicBezTo>
                    <a:pt x="407" y="461"/>
                    <a:pt x="410" y="462"/>
                    <a:pt x="412" y="462"/>
                  </a:cubicBezTo>
                  <a:cubicBezTo>
                    <a:pt x="414" y="462"/>
                    <a:pt x="417" y="461"/>
                    <a:pt x="419" y="459"/>
                  </a:cubicBezTo>
                  <a:cubicBezTo>
                    <a:pt x="422" y="456"/>
                    <a:pt x="422" y="450"/>
                    <a:pt x="419" y="446"/>
                  </a:cubicBezTo>
                  <a:lnTo>
                    <a:pt x="390" y="417"/>
                  </a:lnTo>
                  <a:lnTo>
                    <a:pt x="390" y="346"/>
                  </a:lnTo>
                  <a:cubicBezTo>
                    <a:pt x="390" y="341"/>
                    <a:pt x="386" y="337"/>
                    <a:pt x="381" y="337"/>
                  </a:cubicBezTo>
                  <a:cubicBezTo>
                    <a:pt x="375" y="337"/>
                    <a:pt x="371" y="341"/>
                    <a:pt x="371" y="346"/>
                  </a:cubicBezTo>
                  <a:lnTo>
                    <a:pt x="371" y="421"/>
                  </a:lnTo>
                  <a:cubicBezTo>
                    <a:pt x="371" y="422"/>
                    <a:pt x="371" y="423"/>
                    <a:pt x="372" y="423"/>
                  </a:cubicBezTo>
                  <a:cubicBezTo>
                    <a:pt x="372" y="423"/>
                    <a:pt x="372" y="424"/>
                    <a:pt x="372" y="424"/>
                  </a:cubicBezTo>
                  <a:cubicBezTo>
                    <a:pt x="372" y="424"/>
                    <a:pt x="372" y="425"/>
                    <a:pt x="372" y="425"/>
                  </a:cubicBezTo>
                  <a:cubicBezTo>
                    <a:pt x="372" y="425"/>
                    <a:pt x="372" y="425"/>
                    <a:pt x="372" y="426"/>
                  </a:cubicBezTo>
                  <a:cubicBezTo>
                    <a:pt x="373" y="426"/>
                    <a:pt x="373" y="426"/>
                    <a:pt x="373" y="426"/>
                  </a:cubicBezTo>
                  <a:cubicBezTo>
                    <a:pt x="373" y="427"/>
                    <a:pt x="374" y="427"/>
                    <a:pt x="374" y="428"/>
                  </a:cubicBezTo>
                  <a:cubicBezTo>
                    <a:pt x="374" y="428"/>
                    <a:pt x="374" y="428"/>
                    <a:pt x="374" y="428"/>
                  </a:cubicBezTo>
                  <a:lnTo>
                    <a:pt x="405" y="459"/>
                  </a:lnTo>
                  <a:close/>
                  <a:moveTo>
                    <a:pt x="477" y="352"/>
                  </a:moveTo>
                  <a:cubicBezTo>
                    <a:pt x="459" y="327"/>
                    <a:pt x="433" y="309"/>
                    <a:pt x="402" y="303"/>
                  </a:cubicBezTo>
                  <a:cubicBezTo>
                    <a:pt x="395" y="302"/>
                    <a:pt x="388" y="301"/>
                    <a:pt x="380" y="301"/>
                  </a:cubicBezTo>
                  <a:cubicBezTo>
                    <a:pt x="325" y="301"/>
                    <a:pt x="277" y="341"/>
                    <a:pt x="267" y="396"/>
                  </a:cubicBezTo>
                  <a:cubicBezTo>
                    <a:pt x="255" y="458"/>
                    <a:pt x="296" y="519"/>
                    <a:pt x="359" y="531"/>
                  </a:cubicBezTo>
                  <a:cubicBezTo>
                    <a:pt x="366" y="533"/>
                    <a:pt x="373" y="533"/>
                    <a:pt x="381" y="533"/>
                  </a:cubicBezTo>
                  <a:cubicBezTo>
                    <a:pt x="436" y="533"/>
                    <a:pt x="484" y="494"/>
                    <a:pt x="495" y="439"/>
                  </a:cubicBezTo>
                  <a:cubicBezTo>
                    <a:pt x="500" y="409"/>
                    <a:pt x="494" y="378"/>
                    <a:pt x="477" y="352"/>
                  </a:cubicBezTo>
                  <a:close/>
                  <a:moveTo>
                    <a:pt x="477" y="436"/>
                  </a:moveTo>
                  <a:lnTo>
                    <a:pt x="477" y="436"/>
                  </a:lnTo>
                  <a:cubicBezTo>
                    <a:pt x="468" y="482"/>
                    <a:pt x="428" y="515"/>
                    <a:pt x="381" y="515"/>
                  </a:cubicBezTo>
                  <a:cubicBezTo>
                    <a:pt x="375" y="515"/>
                    <a:pt x="368" y="515"/>
                    <a:pt x="362" y="514"/>
                  </a:cubicBezTo>
                  <a:cubicBezTo>
                    <a:pt x="309" y="503"/>
                    <a:pt x="274" y="452"/>
                    <a:pt x="284" y="399"/>
                  </a:cubicBezTo>
                  <a:cubicBezTo>
                    <a:pt x="293" y="353"/>
                    <a:pt x="334" y="319"/>
                    <a:pt x="380" y="319"/>
                  </a:cubicBezTo>
                  <a:cubicBezTo>
                    <a:pt x="387" y="319"/>
                    <a:pt x="393" y="320"/>
                    <a:pt x="399" y="321"/>
                  </a:cubicBezTo>
                  <a:cubicBezTo>
                    <a:pt x="425" y="326"/>
                    <a:pt x="447" y="341"/>
                    <a:pt x="462" y="362"/>
                  </a:cubicBezTo>
                  <a:cubicBezTo>
                    <a:pt x="476" y="384"/>
                    <a:pt x="482" y="410"/>
                    <a:pt x="477" y="436"/>
                  </a:cubicBezTo>
                  <a:close/>
                  <a:moveTo>
                    <a:pt x="244" y="435"/>
                  </a:moveTo>
                  <a:lnTo>
                    <a:pt x="168" y="435"/>
                  </a:lnTo>
                  <a:lnTo>
                    <a:pt x="168" y="317"/>
                  </a:lnTo>
                  <a:lnTo>
                    <a:pt x="286" y="317"/>
                  </a:lnTo>
                  <a:cubicBezTo>
                    <a:pt x="294" y="310"/>
                    <a:pt x="302" y="304"/>
                    <a:pt x="311" y="298"/>
                  </a:cubicBezTo>
                  <a:lnTo>
                    <a:pt x="311" y="298"/>
                  </a:lnTo>
                  <a:lnTo>
                    <a:pt x="311" y="181"/>
                  </a:lnTo>
                  <a:lnTo>
                    <a:pt x="432" y="181"/>
                  </a:lnTo>
                  <a:cubicBezTo>
                    <a:pt x="435" y="181"/>
                    <a:pt x="437" y="183"/>
                    <a:pt x="437" y="186"/>
                  </a:cubicBezTo>
                  <a:lnTo>
                    <a:pt x="437" y="292"/>
                  </a:lnTo>
                  <a:cubicBezTo>
                    <a:pt x="444" y="295"/>
                    <a:pt x="450" y="298"/>
                    <a:pt x="456" y="302"/>
                  </a:cubicBezTo>
                  <a:lnTo>
                    <a:pt x="456" y="298"/>
                  </a:lnTo>
                  <a:lnTo>
                    <a:pt x="456" y="186"/>
                  </a:lnTo>
                  <a:lnTo>
                    <a:pt x="456" y="123"/>
                  </a:lnTo>
                  <a:cubicBezTo>
                    <a:pt x="456" y="110"/>
                    <a:pt x="445" y="99"/>
                    <a:pt x="432" y="99"/>
                  </a:cubicBezTo>
                  <a:lnTo>
                    <a:pt x="24" y="99"/>
                  </a:lnTo>
                  <a:cubicBezTo>
                    <a:pt x="11" y="99"/>
                    <a:pt x="0" y="110"/>
                    <a:pt x="0" y="123"/>
                  </a:cubicBezTo>
                  <a:lnTo>
                    <a:pt x="0" y="186"/>
                  </a:lnTo>
                  <a:lnTo>
                    <a:pt x="0" y="298"/>
                  </a:lnTo>
                  <a:lnTo>
                    <a:pt x="0" y="317"/>
                  </a:lnTo>
                  <a:lnTo>
                    <a:pt x="0" y="430"/>
                  </a:lnTo>
                  <a:lnTo>
                    <a:pt x="0" y="444"/>
                  </a:lnTo>
                  <a:cubicBezTo>
                    <a:pt x="0" y="457"/>
                    <a:pt x="11" y="467"/>
                    <a:pt x="24" y="467"/>
                  </a:cubicBezTo>
                  <a:lnTo>
                    <a:pt x="252" y="467"/>
                  </a:lnTo>
                  <a:cubicBezTo>
                    <a:pt x="248" y="457"/>
                    <a:pt x="245" y="446"/>
                    <a:pt x="244" y="435"/>
                  </a:cubicBezTo>
                  <a:close/>
                  <a:moveTo>
                    <a:pt x="19" y="186"/>
                  </a:moveTo>
                  <a:lnTo>
                    <a:pt x="19" y="186"/>
                  </a:lnTo>
                  <a:cubicBezTo>
                    <a:pt x="19" y="183"/>
                    <a:pt x="21" y="181"/>
                    <a:pt x="24" y="181"/>
                  </a:cubicBezTo>
                  <a:lnTo>
                    <a:pt x="149" y="181"/>
                  </a:lnTo>
                  <a:lnTo>
                    <a:pt x="149" y="298"/>
                  </a:lnTo>
                  <a:lnTo>
                    <a:pt x="19" y="298"/>
                  </a:lnTo>
                  <a:lnTo>
                    <a:pt x="19" y="186"/>
                  </a:lnTo>
                  <a:close/>
                  <a:moveTo>
                    <a:pt x="149" y="317"/>
                  </a:moveTo>
                  <a:lnTo>
                    <a:pt x="149" y="317"/>
                  </a:lnTo>
                  <a:lnTo>
                    <a:pt x="149" y="435"/>
                  </a:lnTo>
                  <a:lnTo>
                    <a:pt x="24" y="435"/>
                  </a:lnTo>
                  <a:cubicBezTo>
                    <a:pt x="21" y="435"/>
                    <a:pt x="19" y="432"/>
                    <a:pt x="19" y="430"/>
                  </a:cubicBezTo>
                  <a:lnTo>
                    <a:pt x="19" y="317"/>
                  </a:lnTo>
                  <a:lnTo>
                    <a:pt x="149" y="317"/>
                  </a:lnTo>
                  <a:close/>
                  <a:moveTo>
                    <a:pt x="168" y="298"/>
                  </a:moveTo>
                  <a:lnTo>
                    <a:pt x="168" y="298"/>
                  </a:lnTo>
                  <a:lnTo>
                    <a:pt x="168" y="181"/>
                  </a:lnTo>
                  <a:lnTo>
                    <a:pt x="292" y="181"/>
                  </a:lnTo>
                  <a:lnTo>
                    <a:pt x="292" y="298"/>
                  </a:lnTo>
                  <a:lnTo>
                    <a:pt x="168" y="298"/>
                  </a:lnTo>
                  <a:close/>
                  <a:moveTo>
                    <a:pt x="302" y="123"/>
                  </a:moveTo>
                  <a:lnTo>
                    <a:pt x="302" y="123"/>
                  </a:lnTo>
                  <a:cubicBezTo>
                    <a:pt x="311" y="123"/>
                    <a:pt x="318" y="130"/>
                    <a:pt x="318" y="139"/>
                  </a:cubicBezTo>
                  <a:cubicBezTo>
                    <a:pt x="318" y="148"/>
                    <a:pt x="311" y="155"/>
                    <a:pt x="302" y="155"/>
                  </a:cubicBezTo>
                  <a:cubicBezTo>
                    <a:pt x="293" y="155"/>
                    <a:pt x="286" y="148"/>
                    <a:pt x="286" y="139"/>
                  </a:cubicBezTo>
                  <a:cubicBezTo>
                    <a:pt x="286" y="130"/>
                    <a:pt x="293" y="123"/>
                    <a:pt x="302" y="123"/>
                  </a:cubicBezTo>
                  <a:close/>
                  <a:moveTo>
                    <a:pt x="159" y="123"/>
                  </a:moveTo>
                  <a:lnTo>
                    <a:pt x="159" y="123"/>
                  </a:lnTo>
                  <a:cubicBezTo>
                    <a:pt x="167" y="123"/>
                    <a:pt x="175" y="130"/>
                    <a:pt x="175" y="139"/>
                  </a:cubicBezTo>
                  <a:cubicBezTo>
                    <a:pt x="175" y="148"/>
                    <a:pt x="167" y="155"/>
                    <a:pt x="159" y="155"/>
                  </a:cubicBezTo>
                  <a:cubicBezTo>
                    <a:pt x="150" y="155"/>
                    <a:pt x="143" y="148"/>
                    <a:pt x="143" y="139"/>
                  </a:cubicBezTo>
                  <a:cubicBezTo>
                    <a:pt x="143" y="130"/>
                    <a:pt x="150" y="123"/>
                    <a:pt x="159"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grpSp>
        <p:nvGrpSpPr>
          <p:cNvPr id="26" name="组合 25"/>
          <p:cNvGrpSpPr/>
          <p:nvPr/>
        </p:nvGrpSpPr>
        <p:grpSpPr>
          <a:xfrm>
            <a:off x="7334932" y="729608"/>
            <a:ext cx="685592" cy="528639"/>
            <a:chOff x="5502275" y="677070"/>
            <a:chExt cx="514350" cy="528638"/>
          </a:xfrm>
        </p:grpSpPr>
        <p:sp>
          <p:nvSpPr>
            <p:cNvPr id="17" name="Oval 10"/>
            <p:cNvSpPr>
              <a:spLocks noChangeArrowheads="1"/>
            </p:cNvSpPr>
            <p:nvPr/>
          </p:nvSpPr>
          <p:spPr bwMode="auto">
            <a:xfrm>
              <a:off x="5502275" y="677070"/>
              <a:ext cx="514350"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8" name="Freeform 11"/>
            <p:cNvSpPr>
              <a:spLocks noEditPoints="1"/>
            </p:cNvSpPr>
            <p:nvPr/>
          </p:nvSpPr>
          <p:spPr bwMode="auto">
            <a:xfrm>
              <a:off x="5573713" y="751683"/>
              <a:ext cx="334962" cy="366713"/>
            </a:xfrm>
            <a:custGeom>
              <a:avLst/>
              <a:gdLst>
                <a:gd name="T0" fmla="*/ 210 w 554"/>
                <a:gd name="T1" fmla="*/ 368 h 591"/>
                <a:gd name="T2" fmla="*/ 200 w 554"/>
                <a:gd name="T3" fmla="*/ 334 h 591"/>
                <a:gd name="T4" fmla="*/ 242 w 554"/>
                <a:gd name="T5" fmla="*/ 161 h 591"/>
                <a:gd name="T6" fmla="*/ 287 w 554"/>
                <a:gd name="T7" fmla="*/ 302 h 591"/>
                <a:gd name="T8" fmla="*/ 343 w 554"/>
                <a:gd name="T9" fmla="*/ 139 h 591"/>
                <a:gd name="T10" fmla="*/ 219 w 554"/>
                <a:gd name="T11" fmla="*/ 276 h 591"/>
                <a:gd name="T12" fmla="*/ 209 w 554"/>
                <a:gd name="T13" fmla="*/ 294 h 591"/>
                <a:gd name="T14" fmla="*/ 285 w 554"/>
                <a:gd name="T15" fmla="*/ 339 h 591"/>
                <a:gd name="T16" fmla="*/ 365 w 554"/>
                <a:gd name="T17" fmla="*/ 118 h 591"/>
                <a:gd name="T18" fmla="*/ 369 w 554"/>
                <a:gd name="T19" fmla="*/ 75 h 591"/>
                <a:gd name="T20" fmla="*/ 365 w 554"/>
                <a:gd name="T21" fmla="*/ 118 h 591"/>
                <a:gd name="T22" fmla="*/ 432 w 554"/>
                <a:gd name="T23" fmla="*/ 140 h 591"/>
                <a:gd name="T24" fmla="*/ 390 w 554"/>
                <a:gd name="T25" fmla="*/ 143 h 591"/>
                <a:gd name="T26" fmla="*/ 316 w 554"/>
                <a:gd name="T27" fmla="*/ 100 h 591"/>
                <a:gd name="T28" fmla="*/ 298 w 554"/>
                <a:gd name="T29" fmla="*/ 61 h 591"/>
                <a:gd name="T30" fmla="*/ 316 w 554"/>
                <a:gd name="T31" fmla="*/ 100 h 591"/>
                <a:gd name="T32" fmla="*/ 245 w 554"/>
                <a:gd name="T33" fmla="*/ 74 h 591"/>
                <a:gd name="T34" fmla="*/ 248 w 554"/>
                <a:gd name="T35" fmla="*/ 117 h 591"/>
                <a:gd name="T36" fmla="*/ 407 w 554"/>
                <a:gd name="T37" fmla="*/ 211 h 591"/>
                <a:gd name="T38" fmla="*/ 446 w 554"/>
                <a:gd name="T39" fmla="*/ 193 h 591"/>
                <a:gd name="T40" fmla="*/ 407 w 554"/>
                <a:gd name="T41" fmla="*/ 211 h 591"/>
                <a:gd name="T42" fmla="*/ 204 w 554"/>
                <a:gd name="T43" fmla="*/ 303 h 591"/>
                <a:gd name="T44" fmla="*/ 193 w 554"/>
                <a:gd name="T45" fmla="*/ 321 h 591"/>
                <a:gd name="T46" fmla="*/ 269 w 554"/>
                <a:gd name="T47" fmla="*/ 365 h 591"/>
                <a:gd name="T48" fmla="*/ 202 w 554"/>
                <a:gd name="T49" fmla="*/ 591 h 591"/>
                <a:gd name="T50" fmla="*/ 217 w 554"/>
                <a:gd name="T51" fmla="*/ 35 h 591"/>
                <a:gd name="T52" fmla="*/ 527 w 554"/>
                <a:gd name="T53" fmla="*/ 168 h 591"/>
                <a:gd name="T54" fmla="*/ 532 w 554"/>
                <a:gd name="T55" fmla="*/ 257 h 591"/>
                <a:gd name="T56" fmla="*/ 547 w 554"/>
                <a:gd name="T57" fmla="*/ 369 h 591"/>
                <a:gd name="T58" fmla="*/ 528 w 554"/>
                <a:gd name="T59" fmla="*/ 464 h 591"/>
                <a:gd name="T60" fmla="*/ 414 w 554"/>
                <a:gd name="T61" fmla="*/ 491 h 591"/>
                <a:gd name="T62" fmla="*/ 202 w 554"/>
                <a:gd name="T63" fmla="*/ 591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4" h="591">
                  <a:moveTo>
                    <a:pt x="200" y="334"/>
                  </a:moveTo>
                  <a:cubicBezTo>
                    <a:pt x="194" y="346"/>
                    <a:pt x="198" y="361"/>
                    <a:pt x="210" y="368"/>
                  </a:cubicBezTo>
                  <a:cubicBezTo>
                    <a:pt x="220" y="373"/>
                    <a:pt x="232" y="372"/>
                    <a:pt x="240" y="365"/>
                  </a:cubicBezTo>
                  <a:lnTo>
                    <a:pt x="200" y="334"/>
                  </a:lnTo>
                  <a:close/>
                  <a:moveTo>
                    <a:pt x="343" y="139"/>
                  </a:moveTo>
                  <a:cubicBezTo>
                    <a:pt x="307" y="118"/>
                    <a:pt x="261" y="128"/>
                    <a:pt x="242" y="161"/>
                  </a:cubicBezTo>
                  <a:cubicBezTo>
                    <a:pt x="222" y="196"/>
                    <a:pt x="248" y="233"/>
                    <a:pt x="230" y="269"/>
                  </a:cubicBezTo>
                  <a:lnTo>
                    <a:pt x="287" y="302"/>
                  </a:lnTo>
                  <a:cubicBezTo>
                    <a:pt x="309" y="269"/>
                    <a:pt x="355" y="272"/>
                    <a:pt x="375" y="238"/>
                  </a:cubicBezTo>
                  <a:cubicBezTo>
                    <a:pt x="394" y="204"/>
                    <a:pt x="380" y="160"/>
                    <a:pt x="343" y="139"/>
                  </a:cubicBezTo>
                  <a:close/>
                  <a:moveTo>
                    <a:pt x="281" y="323"/>
                  </a:moveTo>
                  <a:lnTo>
                    <a:pt x="219" y="276"/>
                  </a:lnTo>
                  <a:cubicBezTo>
                    <a:pt x="215" y="272"/>
                    <a:pt x="208" y="274"/>
                    <a:pt x="205" y="279"/>
                  </a:cubicBezTo>
                  <a:cubicBezTo>
                    <a:pt x="203" y="284"/>
                    <a:pt x="204" y="291"/>
                    <a:pt x="209" y="294"/>
                  </a:cubicBezTo>
                  <a:lnTo>
                    <a:pt x="271" y="341"/>
                  </a:lnTo>
                  <a:cubicBezTo>
                    <a:pt x="276" y="345"/>
                    <a:pt x="282" y="344"/>
                    <a:pt x="285" y="339"/>
                  </a:cubicBezTo>
                  <a:cubicBezTo>
                    <a:pt x="288" y="334"/>
                    <a:pt x="286" y="326"/>
                    <a:pt x="281" y="323"/>
                  </a:cubicBezTo>
                  <a:close/>
                  <a:moveTo>
                    <a:pt x="365" y="118"/>
                  </a:moveTo>
                  <a:lnTo>
                    <a:pt x="385" y="85"/>
                  </a:lnTo>
                  <a:lnTo>
                    <a:pt x="369" y="75"/>
                  </a:lnTo>
                  <a:lnTo>
                    <a:pt x="350" y="109"/>
                  </a:lnTo>
                  <a:lnTo>
                    <a:pt x="365" y="118"/>
                  </a:lnTo>
                  <a:close/>
                  <a:moveTo>
                    <a:pt x="399" y="159"/>
                  </a:moveTo>
                  <a:lnTo>
                    <a:pt x="432" y="140"/>
                  </a:lnTo>
                  <a:lnTo>
                    <a:pt x="423" y="124"/>
                  </a:lnTo>
                  <a:lnTo>
                    <a:pt x="390" y="143"/>
                  </a:lnTo>
                  <a:lnTo>
                    <a:pt x="399" y="159"/>
                  </a:lnTo>
                  <a:close/>
                  <a:moveTo>
                    <a:pt x="316" y="100"/>
                  </a:moveTo>
                  <a:lnTo>
                    <a:pt x="316" y="61"/>
                  </a:lnTo>
                  <a:lnTo>
                    <a:pt x="298" y="61"/>
                  </a:lnTo>
                  <a:lnTo>
                    <a:pt x="298" y="100"/>
                  </a:lnTo>
                  <a:lnTo>
                    <a:pt x="316" y="100"/>
                  </a:lnTo>
                  <a:close/>
                  <a:moveTo>
                    <a:pt x="264" y="108"/>
                  </a:moveTo>
                  <a:lnTo>
                    <a:pt x="245" y="74"/>
                  </a:lnTo>
                  <a:lnTo>
                    <a:pt x="229" y="83"/>
                  </a:lnTo>
                  <a:lnTo>
                    <a:pt x="248" y="117"/>
                  </a:lnTo>
                  <a:lnTo>
                    <a:pt x="264" y="108"/>
                  </a:lnTo>
                  <a:close/>
                  <a:moveTo>
                    <a:pt x="407" y="211"/>
                  </a:moveTo>
                  <a:lnTo>
                    <a:pt x="446" y="211"/>
                  </a:lnTo>
                  <a:lnTo>
                    <a:pt x="446" y="193"/>
                  </a:lnTo>
                  <a:lnTo>
                    <a:pt x="407" y="193"/>
                  </a:lnTo>
                  <a:lnTo>
                    <a:pt x="407" y="211"/>
                  </a:lnTo>
                  <a:close/>
                  <a:moveTo>
                    <a:pt x="266" y="350"/>
                  </a:moveTo>
                  <a:lnTo>
                    <a:pt x="204" y="303"/>
                  </a:lnTo>
                  <a:cubicBezTo>
                    <a:pt x="199" y="299"/>
                    <a:pt x="193" y="300"/>
                    <a:pt x="190" y="305"/>
                  </a:cubicBezTo>
                  <a:cubicBezTo>
                    <a:pt x="187" y="310"/>
                    <a:pt x="189" y="317"/>
                    <a:pt x="193" y="321"/>
                  </a:cubicBezTo>
                  <a:lnTo>
                    <a:pt x="255" y="368"/>
                  </a:lnTo>
                  <a:cubicBezTo>
                    <a:pt x="260" y="372"/>
                    <a:pt x="266" y="370"/>
                    <a:pt x="269" y="365"/>
                  </a:cubicBezTo>
                  <a:cubicBezTo>
                    <a:pt x="272" y="360"/>
                    <a:pt x="271" y="353"/>
                    <a:pt x="266" y="350"/>
                  </a:cubicBezTo>
                  <a:close/>
                  <a:moveTo>
                    <a:pt x="202" y="591"/>
                  </a:moveTo>
                  <a:cubicBezTo>
                    <a:pt x="209" y="544"/>
                    <a:pt x="209" y="495"/>
                    <a:pt x="196" y="451"/>
                  </a:cubicBezTo>
                  <a:cubicBezTo>
                    <a:pt x="0" y="341"/>
                    <a:pt x="52" y="86"/>
                    <a:pt x="217" y="35"/>
                  </a:cubicBezTo>
                  <a:cubicBezTo>
                    <a:pt x="303" y="0"/>
                    <a:pt x="421" y="21"/>
                    <a:pt x="498" y="98"/>
                  </a:cubicBezTo>
                  <a:cubicBezTo>
                    <a:pt x="554" y="154"/>
                    <a:pt x="527" y="168"/>
                    <a:pt x="527" y="168"/>
                  </a:cubicBezTo>
                  <a:lnTo>
                    <a:pt x="515" y="175"/>
                  </a:lnTo>
                  <a:cubicBezTo>
                    <a:pt x="521" y="202"/>
                    <a:pt x="533" y="251"/>
                    <a:pt x="532" y="257"/>
                  </a:cubicBezTo>
                  <a:cubicBezTo>
                    <a:pt x="530" y="267"/>
                    <a:pt x="519" y="276"/>
                    <a:pt x="519" y="276"/>
                  </a:cubicBezTo>
                  <a:lnTo>
                    <a:pt x="547" y="369"/>
                  </a:lnTo>
                  <a:lnTo>
                    <a:pt x="523" y="380"/>
                  </a:lnTo>
                  <a:cubicBezTo>
                    <a:pt x="528" y="410"/>
                    <a:pt x="531" y="435"/>
                    <a:pt x="528" y="464"/>
                  </a:cubicBezTo>
                  <a:cubicBezTo>
                    <a:pt x="528" y="470"/>
                    <a:pt x="511" y="484"/>
                    <a:pt x="497" y="485"/>
                  </a:cubicBezTo>
                  <a:lnTo>
                    <a:pt x="414" y="491"/>
                  </a:lnTo>
                  <a:lnTo>
                    <a:pt x="419" y="591"/>
                  </a:lnTo>
                  <a:lnTo>
                    <a:pt x="202" y="59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grpSp>
        <p:nvGrpSpPr>
          <p:cNvPr id="21" name="组合 20"/>
          <p:cNvGrpSpPr/>
          <p:nvPr/>
        </p:nvGrpSpPr>
        <p:grpSpPr>
          <a:xfrm>
            <a:off x="5246419" y="729608"/>
            <a:ext cx="683475" cy="528639"/>
            <a:chOff x="3935413" y="677070"/>
            <a:chExt cx="512762" cy="528638"/>
          </a:xfrm>
        </p:grpSpPr>
        <p:sp>
          <p:nvSpPr>
            <p:cNvPr id="15" name="Oval 8"/>
            <p:cNvSpPr>
              <a:spLocks noChangeArrowheads="1"/>
            </p:cNvSpPr>
            <p:nvPr/>
          </p:nvSpPr>
          <p:spPr bwMode="auto">
            <a:xfrm>
              <a:off x="3935413" y="677070"/>
              <a:ext cx="512762" cy="52863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sp>
          <p:nvSpPr>
            <p:cNvPr id="19" name="Freeform 12"/>
            <p:cNvSpPr>
              <a:spLocks noEditPoints="1"/>
            </p:cNvSpPr>
            <p:nvPr/>
          </p:nvSpPr>
          <p:spPr bwMode="auto">
            <a:xfrm>
              <a:off x="4057650" y="777083"/>
              <a:ext cx="282575" cy="328613"/>
            </a:xfrm>
            <a:custGeom>
              <a:avLst/>
              <a:gdLst>
                <a:gd name="T0" fmla="*/ 298 w 467"/>
                <a:gd name="T1" fmla="*/ 66 h 528"/>
                <a:gd name="T2" fmla="*/ 231 w 467"/>
                <a:gd name="T3" fmla="*/ 132 h 528"/>
                <a:gd name="T4" fmla="*/ 165 w 467"/>
                <a:gd name="T5" fmla="*/ 132 h 528"/>
                <a:gd name="T6" fmla="*/ 99 w 467"/>
                <a:gd name="T7" fmla="*/ 66 h 528"/>
                <a:gd name="T8" fmla="*/ 165 w 467"/>
                <a:gd name="T9" fmla="*/ 0 h 528"/>
                <a:gd name="T10" fmla="*/ 231 w 467"/>
                <a:gd name="T11" fmla="*/ 0 h 528"/>
                <a:gd name="T12" fmla="*/ 298 w 467"/>
                <a:gd name="T13" fmla="*/ 66 h 528"/>
                <a:gd name="T14" fmla="*/ 329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29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5 h 528"/>
                <a:gd name="T62" fmla="*/ 219 w 467"/>
                <a:gd name="T63" fmla="*/ 265 h 528"/>
                <a:gd name="T64" fmla="*/ 83 w 467"/>
                <a:gd name="T65" fmla="*/ 265 h 528"/>
                <a:gd name="T66" fmla="*/ 66 w 467"/>
                <a:gd name="T67" fmla="*/ 248 h 528"/>
                <a:gd name="T68" fmla="*/ 83 w 467"/>
                <a:gd name="T69" fmla="*/ 231 h 528"/>
                <a:gd name="T70" fmla="*/ 219 w 467"/>
                <a:gd name="T71" fmla="*/ 231 h 528"/>
                <a:gd name="T72" fmla="*/ 236 w 467"/>
                <a:gd name="T73" fmla="*/ 248 h 528"/>
                <a:gd name="T74" fmla="*/ 219 w 467"/>
                <a:gd name="T75" fmla="*/ 265 h 528"/>
                <a:gd name="T76" fmla="*/ 388 w 467"/>
                <a:gd name="T77" fmla="*/ 289 h 528"/>
                <a:gd name="T78" fmla="*/ 362 w 467"/>
                <a:gd name="T79" fmla="*/ 286 h 528"/>
                <a:gd name="T80" fmla="*/ 256 w 467"/>
                <a:gd name="T81" fmla="*/ 391 h 528"/>
                <a:gd name="T82" fmla="*/ 340 w 467"/>
                <a:gd name="T83" fmla="*/ 494 h 528"/>
                <a:gd name="T84" fmla="*/ 362 w 467"/>
                <a:gd name="T85" fmla="*/ 497 h 528"/>
                <a:gd name="T86" fmla="*/ 467 w 467"/>
                <a:gd name="T87" fmla="*/ 391 h 528"/>
                <a:gd name="T88" fmla="*/ 388 w 467"/>
                <a:gd name="T89" fmla="*/ 289 h 528"/>
                <a:gd name="T90" fmla="*/ 421 w 467"/>
                <a:gd name="T91" fmla="*/ 376 h 528"/>
                <a:gd name="T92" fmla="*/ 421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7 h 528"/>
                <a:gd name="T112" fmla="*/ 421 w 467"/>
                <a:gd name="T113" fmla="*/ 347 h 528"/>
                <a:gd name="T114" fmla="*/ 421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1" y="132"/>
                  </a:cubicBezTo>
                  <a:lnTo>
                    <a:pt x="165" y="132"/>
                  </a:lnTo>
                  <a:cubicBezTo>
                    <a:pt x="129" y="132"/>
                    <a:pt x="99" y="103"/>
                    <a:pt x="99" y="66"/>
                  </a:cubicBezTo>
                  <a:cubicBezTo>
                    <a:pt x="99" y="30"/>
                    <a:pt x="129" y="0"/>
                    <a:pt x="165" y="0"/>
                  </a:cubicBezTo>
                  <a:lnTo>
                    <a:pt x="231" y="0"/>
                  </a:lnTo>
                  <a:cubicBezTo>
                    <a:pt x="268" y="0"/>
                    <a:pt x="298" y="30"/>
                    <a:pt x="298" y="66"/>
                  </a:cubicBezTo>
                  <a:close/>
                  <a:moveTo>
                    <a:pt x="329" y="66"/>
                  </a:moveTo>
                  <a:cubicBezTo>
                    <a:pt x="330"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3" y="244"/>
                    <a:pt x="385" y="245"/>
                    <a:pt x="397" y="248"/>
                  </a:cubicBezTo>
                  <a:lnTo>
                    <a:pt x="397" y="147"/>
                  </a:lnTo>
                  <a:cubicBezTo>
                    <a:pt x="397" y="107"/>
                    <a:pt x="368" y="73"/>
                    <a:pt x="329" y="66"/>
                  </a:cubicBezTo>
                  <a:close/>
                  <a:moveTo>
                    <a:pt x="186" y="331"/>
                  </a:moveTo>
                  <a:lnTo>
                    <a:pt x="186" y="331"/>
                  </a:lnTo>
                  <a:lnTo>
                    <a:pt x="83" y="331"/>
                  </a:lnTo>
                  <a:cubicBezTo>
                    <a:pt x="73" y="331"/>
                    <a:pt x="66" y="323"/>
                    <a:pt x="66" y="314"/>
                  </a:cubicBezTo>
                  <a:cubicBezTo>
                    <a:pt x="66" y="305"/>
                    <a:pt x="73" y="298"/>
                    <a:pt x="83" y="298"/>
                  </a:cubicBezTo>
                  <a:lnTo>
                    <a:pt x="186" y="298"/>
                  </a:lnTo>
                  <a:cubicBezTo>
                    <a:pt x="195" y="298"/>
                    <a:pt x="203" y="305"/>
                    <a:pt x="203" y="314"/>
                  </a:cubicBezTo>
                  <a:cubicBezTo>
                    <a:pt x="203" y="323"/>
                    <a:pt x="195" y="331"/>
                    <a:pt x="186" y="331"/>
                  </a:cubicBezTo>
                  <a:close/>
                  <a:moveTo>
                    <a:pt x="219" y="265"/>
                  </a:moveTo>
                  <a:lnTo>
                    <a:pt x="219" y="265"/>
                  </a:lnTo>
                  <a:lnTo>
                    <a:pt x="83" y="265"/>
                  </a:lnTo>
                  <a:cubicBezTo>
                    <a:pt x="73" y="265"/>
                    <a:pt x="66" y="257"/>
                    <a:pt x="66" y="248"/>
                  </a:cubicBezTo>
                  <a:cubicBezTo>
                    <a:pt x="66" y="239"/>
                    <a:pt x="73" y="231"/>
                    <a:pt x="83" y="231"/>
                  </a:cubicBezTo>
                  <a:lnTo>
                    <a:pt x="219" y="231"/>
                  </a:lnTo>
                  <a:cubicBezTo>
                    <a:pt x="228" y="231"/>
                    <a:pt x="236" y="239"/>
                    <a:pt x="236" y="248"/>
                  </a:cubicBezTo>
                  <a:cubicBezTo>
                    <a:pt x="236" y="257"/>
                    <a:pt x="228" y="265"/>
                    <a:pt x="219" y="265"/>
                  </a:cubicBezTo>
                  <a:close/>
                  <a:moveTo>
                    <a:pt x="388" y="289"/>
                  </a:moveTo>
                  <a:cubicBezTo>
                    <a:pt x="380" y="287"/>
                    <a:pt x="371" y="286"/>
                    <a:pt x="362" y="286"/>
                  </a:cubicBezTo>
                  <a:cubicBezTo>
                    <a:pt x="303" y="286"/>
                    <a:pt x="256" y="333"/>
                    <a:pt x="256" y="391"/>
                  </a:cubicBezTo>
                  <a:cubicBezTo>
                    <a:pt x="256" y="442"/>
                    <a:pt x="292" y="484"/>
                    <a:pt x="340" y="494"/>
                  </a:cubicBezTo>
                  <a:cubicBezTo>
                    <a:pt x="347" y="496"/>
                    <a:pt x="354" y="497"/>
                    <a:pt x="362" y="497"/>
                  </a:cubicBezTo>
                  <a:cubicBezTo>
                    <a:pt x="420" y="497"/>
                    <a:pt x="467" y="449"/>
                    <a:pt x="467" y="391"/>
                  </a:cubicBezTo>
                  <a:cubicBezTo>
                    <a:pt x="467" y="342"/>
                    <a:pt x="434" y="301"/>
                    <a:pt x="388" y="289"/>
                  </a:cubicBezTo>
                  <a:close/>
                  <a:moveTo>
                    <a:pt x="421" y="376"/>
                  </a:moveTo>
                  <a:lnTo>
                    <a:pt x="421" y="376"/>
                  </a:lnTo>
                  <a:lnTo>
                    <a:pt x="388" y="410"/>
                  </a:lnTo>
                  <a:lnTo>
                    <a:pt x="362" y="436"/>
                  </a:lnTo>
                  <a:cubicBezTo>
                    <a:pt x="353" y="444"/>
                    <a:pt x="340" y="444"/>
                    <a:pt x="332" y="436"/>
                  </a:cubicBezTo>
                  <a:lnTo>
                    <a:pt x="302" y="406"/>
                  </a:lnTo>
                  <a:cubicBezTo>
                    <a:pt x="294" y="398"/>
                    <a:pt x="294" y="385"/>
                    <a:pt x="302" y="376"/>
                  </a:cubicBezTo>
                  <a:cubicBezTo>
                    <a:pt x="310" y="368"/>
                    <a:pt x="324" y="368"/>
                    <a:pt x="332" y="376"/>
                  </a:cubicBezTo>
                  <a:lnTo>
                    <a:pt x="347" y="391"/>
                  </a:lnTo>
                  <a:lnTo>
                    <a:pt x="388" y="350"/>
                  </a:lnTo>
                  <a:lnTo>
                    <a:pt x="392" y="347"/>
                  </a:lnTo>
                  <a:cubicBezTo>
                    <a:pt x="400" y="338"/>
                    <a:pt x="413" y="338"/>
                    <a:pt x="421" y="347"/>
                  </a:cubicBezTo>
                  <a:cubicBezTo>
                    <a:pt x="430" y="355"/>
                    <a:pt x="430" y="368"/>
                    <a:pt x="421"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1F1F1"/>
                </a:solidFill>
              </a:endParaRPr>
            </a:p>
          </p:txBody>
        </p:sp>
      </p:grpSp>
      <p:sp>
        <p:nvSpPr>
          <p:cNvPr id="39" name="Rectangle 3"/>
          <p:cNvSpPr txBox="1">
            <a:spLocks noChangeArrowheads="1"/>
          </p:cNvSpPr>
          <p:nvPr/>
        </p:nvSpPr>
        <p:spPr bwMode="auto">
          <a:xfrm>
            <a:off x="5136552" y="2554746"/>
            <a:ext cx="6138401" cy="1136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26" tIns="54413" rIns="108826" bIns="54413"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9500" b="1" dirty="0">
                <a:solidFill>
                  <a:schemeClr val="tx1"/>
                </a:solidFill>
                <a:latin typeface="Arial" panose="020B0604020202020204" pitchFamily="34" charset="0"/>
                <a:ea typeface="汉仪粗简黑简" panose="00020600040101010101" charset="-122"/>
              </a:rPr>
              <a:t>谢  谢</a:t>
            </a:r>
            <a:endParaRPr lang="zh-CN" altLang="en-US" sz="9500" b="1" dirty="0">
              <a:solidFill>
                <a:schemeClr val="tx1"/>
              </a:solidFill>
              <a:latin typeface="Arial" panose="020B0604020202020204" pitchFamily="34" charset="0"/>
              <a:ea typeface="汉仪粗简黑简" panose="0002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群</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zh-CN" altLang="en-US" dirty="0"/>
                  <a:t>如果𝐺是有限集合，则称</a:t>
                </a:r>
                <a:r>
                  <a:rPr lang="en-US" altLang="zh-CN" dirty="0"/>
                  <a:t>(</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en-US" altLang="zh-CN" dirty="0"/>
                  <a:t>)</a:t>
                </a:r>
                <a:r>
                  <a:rPr lang="zh-CN" altLang="en-US" dirty="0"/>
                  <a:t>是有限群，否则是无限群。</a:t>
                </a:r>
                <a:endParaRPr lang="zh-CN" altLang="en-US" dirty="0"/>
              </a:p>
              <a:p>
                <a:r>
                  <a:rPr lang="zh-CN" altLang="en-US" dirty="0"/>
                  <a:t>有限群中，</a:t>
                </a:r>
                <a14:m>
                  <m:oMath xmlns:m="http://schemas.openxmlformats.org/officeDocument/2006/math">
                    <m:r>
                      <a:rPr lang="zh-CN" altLang="en-US" i="1" dirty="0" smtClean="0">
                        <a:latin typeface="Cambria Math" panose="02040503050406030204" pitchFamily="18" charset="0"/>
                      </a:rPr>
                      <m:t>𝐺</m:t>
                    </m:r>
                  </m:oMath>
                </a14:m>
                <a:r>
                  <a:rPr lang="zh-CN" altLang="en-US" dirty="0"/>
                  <a:t>的元素个数称为群的阶数，记为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a:t>。</a:t>
                </a:r>
                <a:endParaRPr lang="zh-CN" altLang="en-US" dirty="0"/>
              </a:p>
              <a:p>
                <a:r>
                  <a:rPr lang="zh-CN" altLang="en-US" dirty="0"/>
                  <a:t>如果群</a:t>
                </a:r>
                <a:r>
                  <a:rPr lang="en-US" altLang="zh-CN" dirty="0"/>
                  <a:t>(</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en-US" altLang="zh-CN" dirty="0"/>
                  <a:t>)</a:t>
                </a:r>
                <a:r>
                  <a:rPr lang="zh-CN" altLang="en-US" dirty="0"/>
                  <a:t>中的运算</a:t>
                </a:r>
                <a14:m>
                  <m:oMath xmlns:m="http://schemas.openxmlformats.org/officeDocument/2006/math">
                    <m:r>
                      <a:rPr lang="zh-CN" altLang="en-US" i="1">
                        <a:latin typeface="Cambria Math" panose="02040503050406030204" pitchFamily="18" charset="0"/>
                      </a:rPr>
                      <m:t>∙</m:t>
                    </m:r>
                  </m:oMath>
                </a14:m>
                <a:r>
                  <a:rPr lang="zh-CN" altLang="en-US" dirty="0"/>
                  <a:t>还满足交换律</a:t>
                </a:r>
                <a:r>
                  <a:rPr lang="en-US" altLang="zh-CN" dirty="0"/>
                  <a:t>(Commutativity)</a:t>
                </a:r>
                <a:r>
                  <a:rPr lang="zh-CN" altLang="en-US" dirty="0"/>
                  <a:t>，即对</a:t>
                </a:r>
                <a14:m>
                  <m:oMath xmlns:m="http://schemas.openxmlformats.org/officeDocument/2006/math">
                    <m:r>
                      <a:rPr lang="zh-CN" altLang="en-US" i="1" dirty="0" smtClean="0">
                        <a:latin typeface="Cambria Math" panose="02040503050406030204" pitchFamily="18" charset="0"/>
                      </a:rPr>
                      <m:t>∀</m:t>
                    </m:r>
                    <m:r>
                      <a:rPr lang="zh-CN" altLang="en-US" i="1" dirty="0" smtClean="0">
                        <a:latin typeface="Cambria Math" panose="02040503050406030204" pitchFamily="18" charset="0"/>
                      </a:rPr>
                      <m:t>𝑎</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𝑏</m:t>
                    </m:r>
                    <m:r>
                      <a:rPr lang="zh-CN" altLang="en-US" i="1" dirty="0" smtClean="0">
                        <a:latin typeface="Cambria Math" panose="02040503050406030204" pitchFamily="18" charset="0"/>
                      </a:rPr>
                      <m:t>∈</m:t>
                    </m:r>
                    <m:r>
                      <a:rPr lang="zh-CN" altLang="en-US" i="1" dirty="0" smtClean="0">
                        <a:latin typeface="Cambria Math" panose="02040503050406030204" pitchFamily="18" charset="0"/>
                      </a:rPr>
                      <m:t>𝐺</m:t>
                    </m:r>
                  </m:oMath>
                </a14:m>
                <a:r>
                  <a:rPr lang="zh-CN" altLang="en-US" dirty="0"/>
                  <a:t> ，有</a:t>
                </a:r>
                <a14:m>
                  <m:oMath xmlns:m="http://schemas.openxmlformats.org/officeDocument/2006/math">
                    <m:r>
                      <a:rPr lang="zh-CN" altLang="en-US" i="1" dirty="0" smtClean="0">
                        <a:latin typeface="Cambria Math" panose="02040503050406030204" pitchFamily="18" charset="0"/>
                      </a:rPr>
                      <m:t>𝑎</m:t>
                    </m:r>
                    <m:r>
                      <a:rPr lang="zh-CN" altLang="en-US" i="1">
                        <a:latin typeface="Cambria Math" panose="02040503050406030204" pitchFamily="18" charset="0"/>
                      </a:rPr>
                      <m:t>∘</m:t>
                    </m:r>
                    <m:r>
                      <a:rPr lang="zh-CN" altLang="en-US" i="1" dirty="0" smtClean="0">
                        <a:latin typeface="Cambria Math" panose="02040503050406030204" pitchFamily="18" charset="0"/>
                      </a:rPr>
                      <m:t>𝑏</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𝑏</m:t>
                    </m:r>
                    <m:r>
                      <a:rPr lang="zh-CN" altLang="en-US" i="1">
                        <a:latin typeface="Cambria Math" panose="02040503050406030204" pitchFamily="18" charset="0"/>
                      </a:rPr>
                      <m:t>∘</m:t>
                    </m:r>
                    <m:r>
                      <a:rPr lang="zh-CN" altLang="en-US" i="1" dirty="0" smtClean="0">
                        <a:latin typeface="Cambria Math" panose="02040503050406030204" pitchFamily="18" charset="0"/>
                      </a:rPr>
                      <m:t>𝑎</m:t>
                    </m:r>
                  </m:oMath>
                </a14:m>
                <a:r>
                  <a:rPr lang="zh-CN" altLang="en-US" dirty="0"/>
                  <a:t>，则称</a:t>
                </a:r>
                <a:r>
                  <a:rPr lang="en-US" altLang="zh-CN" dirty="0"/>
                  <a:t>(</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oMath>
                </a14:m>
                <a:r>
                  <a:rPr lang="en-US" altLang="zh-CN" dirty="0"/>
                  <a:t>)</a:t>
                </a:r>
                <a:r>
                  <a:rPr lang="zh-CN" altLang="en-US" dirty="0"/>
                  <a:t>为交换群或阿尔贝群</a:t>
                </a:r>
                <a:r>
                  <a:rPr lang="en-US" altLang="zh-CN" dirty="0"/>
                  <a:t>(Abelian Group)</a:t>
                </a:r>
                <a:r>
                  <a:rPr lang="zh-CN" altLang="en-US" dirty="0"/>
                  <a:t>。</a:t>
                </a:r>
                <a:endParaRPr lang="en-US" altLang="zh-CN" dirty="0"/>
              </a:p>
              <a:p>
                <a:r>
                  <a:rPr lang="zh-CN" altLang="en-US" dirty="0"/>
                  <a:t>子群</a:t>
                </a:r>
                <a:r>
                  <a:rPr lang="en-US" altLang="zh-CN" dirty="0"/>
                  <a:t>(Subgroup):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oMath>
                </a14:m>
                <a:r>
                  <a:rPr lang="zh-CN" altLang="en-US" dirty="0"/>
                  <a:t>是</a:t>
                </a:r>
                <a:r>
                  <a:rPr lang="en-US" altLang="zh-CN" dirty="0"/>
                  <a:t>(</a:t>
                </a:r>
                <a14:m>
                  <m:oMath xmlns:m="http://schemas.openxmlformats.org/officeDocument/2006/math">
                    <m:r>
                      <a:rPr lang="en-US" altLang="zh-CN" i="1">
                        <a:latin typeface="Cambria Math" panose="02040503050406030204" pitchFamily="18" charset="0"/>
                      </a:rPr>
                      <m:t>𝐺</m:t>
                    </m:r>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en-US" altLang="zh-CN" dirty="0"/>
                  <a:t>) </a:t>
                </a:r>
                <a:r>
                  <a:rPr lang="zh-CN" altLang="en-US" dirty="0"/>
                  <a:t>的子群，如果</a:t>
                </a:r>
                <a14:m>
                  <m:oMath xmlns:m="http://schemas.openxmlformats.org/officeDocument/2006/math">
                    <m:r>
                      <a:rPr lang="en-US" altLang="zh-CN" i="1">
                        <a:latin typeface="Cambria Math" panose="02040503050406030204" pitchFamily="18" charset="0"/>
                      </a:rPr>
                      <m:t>𝐻</m:t>
                    </m:r>
                  </m:oMath>
                </a14:m>
                <a:r>
                  <a:rPr lang="zh-CN" altLang="en-US" dirty="0"/>
                  <a:t>是</a:t>
                </a:r>
                <a14:m>
                  <m:oMath xmlns:m="http://schemas.openxmlformats.org/officeDocument/2006/math">
                    <m:r>
                      <a:rPr lang="en-US" altLang="zh-CN" i="1">
                        <a:latin typeface="Cambria Math" panose="02040503050406030204" pitchFamily="18" charset="0"/>
                      </a:rPr>
                      <m:t>𝐺</m:t>
                    </m:r>
                  </m:oMath>
                </a14:m>
                <a:r>
                  <a:rPr lang="zh-CN" altLang="en-US" dirty="0"/>
                  <a:t>的一个子集，且</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𝐻</m:t>
                    </m:r>
                    <m:r>
                      <a:rPr lang="en-US" altLang="zh-CN" i="1">
                        <a:latin typeface="Cambria Math" panose="02040503050406030204" pitchFamily="18" charset="0"/>
                      </a:rPr>
                      <m:t>,∘)</m:t>
                    </m:r>
                    <m:r>
                      <a:rPr lang="zh-CN" altLang="en-US" i="1" smtClean="0">
                        <a:latin typeface="Cambria Math" panose="02040503050406030204" pitchFamily="18" charset="0"/>
                      </a:rPr>
                      <m:t>是</m:t>
                    </m:r>
                  </m:oMath>
                </a14:m>
                <a:r>
                  <a:rPr lang="zh-CN" altLang="en-US" dirty="0"/>
                  <a:t>一个群。</a:t>
                </a:r>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群：例子</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en-US" altLang="zh-CN" dirty="0"/>
                  <a:t>:</a:t>
                </a:r>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𝒁</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i="1">
                        <a:latin typeface="Cambria Math" panose="02040503050406030204" pitchFamily="18" charset="0"/>
                      </a:rPr>
                      <m:t>+</m:t>
                    </m:r>
                  </m:oMath>
                </a14:m>
                <a:r>
                  <a:rPr lang="zh-CN" altLang="en-US" dirty="0"/>
                  <a:t>是模加</a:t>
                </a:r>
                <a:r>
                  <a:rPr lang="en-US" altLang="zh-CN" dirty="0"/>
                  <a:t>(modulo addition)</a:t>
                </a:r>
                <a:r>
                  <a:rPr lang="zh-CN" altLang="en-US" dirty="0"/>
                  <a:t>。</a:t>
                </a:r>
                <a:endParaRPr lang="en-US" altLang="zh-CN" dirty="0"/>
              </a:p>
              <a:p>
                <a:pPr lvl="1"/>
                <a:r>
                  <a:rPr lang="zh-CN" altLang="en-US" dirty="0"/>
                  <a:t>例</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10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9</m:t>
                    </m:r>
                    <m:r>
                      <a:rPr lang="en-US" altLang="zh-CN" b="0" i="1" smtClean="0">
                        <a:latin typeface="Cambria Math" panose="02040503050406030204" pitchFamily="18" charset="0"/>
                      </a:rPr>
                      <m:t>}</m:t>
                    </m:r>
                  </m:oMath>
                </a14:m>
                <a:endParaRPr lang="en-US" altLang="zh-CN" dirty="0"/>
              </a:p>
              <a:p>
                <a14:m>
                  <m:oMath xmlns:m="http://schemas.openxmlformats.org/officeDocument/2006/math">
                    <m:r>
                      <a:rPr lang="en-US" altLang="zh-CN" b="0" i="0"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m:t>
                        </m:r>
                      </m:sup>
                    </m:sSubSup>
                  </m:oMath>
                </a14:m>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oMath>
                </a14:m>
                <a:r>
                  <a:rPr lang="en-US" altLang="zh-CN" dirty="0"/>
                  <a:t>:</a:t>
                </a:r>
                <a:r>
                  <a:rPr lang="zh-CN" altLang="en-US" dirty="0"/>
                  <a:t>其中</a:t>
                </a:r>
                <a14:m>
                  <m:oMath xmlns:m="http://schemas.openxmlformats.org/officeDocument/2006/math">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𝒁</m:t>
                        </m:r>
                      </m:e>
                      <m:sub>
                        <m:r>
                          <a:rPr lang="en-US" altLang="zh-CN" i="1">
                            <a:latin typeface="Cambria Math" panose="02040503050406030204" pitchFamily="18" charset="0"/>
                          </a:rPr>
                          <m:t>𝑛</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zh-CN" altLang="en-US" i="1" smtClean="0">
                        <a:latin typeface="Cambria Math" panose="02040503050406030204" pitchFamily="18" charset="0"/>
                      </a:rPr>
                      <m:t>由</m:t>
                    </m:r>
                  </m:oMath>
                </a14:m>
                <a:r>
                  <a:rPr lang="zh-CN" altLang="en-US" dirty="0"/>
                  <a:t>与</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 </m:t>
                    </m:r>
                  </m:oMath>
                </a14:m>
                <a:r>
                  <a:rPr lang="zh-CN" altLang="en-US" dirty="0"/>
                  <a:t>互素的数组成，</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zh-CN" altLang="en-US" dirty="0"/>
                  <a:t>是模乘</a:t>
                </a:r>
                <a:r>
                  <a:rPr lang="en-US" altLang="zh-CN" dirty="0"/>
                  <a:t>(modulo multiplication)</a:t>
                </a:r>
                <a:r>
                  <a:rPr lang="zh-CN" altLang="en-US" dirty="0"/>
                  <a:t>。</a:t>
                </a:r>
                <a:endParaRPr lang="en-US" altLang="zh-CN" dirty="0"/>
              </a:p>
              <a:p>
                <a:pPr lvl="1"/>
                <a:r>
                  <a:rPr lang="zh-CN" altLang="en-US" dirty="0"/>
                  <a:t>例</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𝒁</m:t>
                        </m:r>
                      </m:e>
                      <m:sub>
                        <m:r>
                          <a:rPr lang="en-US" altLang="zh-CN" b="0" i="1" smtClean="0">
                            <a:latin typeface="Cambria Math" panose="02040503050406030204" pitchFamily="18" charset="0"/>
                          </a:rPr>
                          <m:t>10</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r>
                      <a:rPr lang="en-US" altLang="zh-CN" b="0" i="1" smtClean="0">
                        <a:latin typeface="Cambria Math" panose="02040503050406030204" pitchFamily="18" charset="0"/>
                      </a:rPr>
                      <m:t>7</m:t>
                    </m:r>
                    <m:r>
                      <a:rPr lang="en-US" altLang="zh-CN" b="0" i="1" smtClean="0">
                        <a:latin typeface="Cambria Math" panose="02040503050406030204" pitchFamily="18" charset="0"/>
                      </a:rPr>
                      <m:t>,</m:t>
                    </m:r>
                    <m:r>
                      <a:rPr lang="en-US" altLang="zh-CN" b="0" i="1" smtClean="0">
                        <a:latin typeface="Cambria Math" panose="02040503050406030204" pitchFamily="18" charset="0"/>
                      </a:rPr>
                      <m:t>9</m:t>
                    </m:r>
                    <m:r>
                      <a:rPr lang="en-US" altLang="zh-CN" i="1">
                        <a:latin typeface="Cambria Math" panose="02040503050406030204" pitchFamily="18" charset="0"/>
                        <a:ea typeface="Cambria Math" panose="02040503050406030204" pitchFamily="18" charset="0"/>
                      </a:rPr>
                      <m:t>}</m:t>
                    </m:r>
                  </m:oMath>
                </a14:m>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循环群</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对于一个群</a:t>
                </a:r>
                <a14:m>
                  <m:oMath xmlns:m="http://schemas.openxmlformats.org/officeDocument/2006/math">
                    <m:r>
                      <a:rPr lang="en-US" altLang="zh-CN" b="0" i="1" smtClean="0">
                        <a:latin typeface="Cambria Math" panose="02040503050406030204" pitchFamily="18" charset="0"/>
                      </a:rPr>
                      <m:t>𝐺</m:t>
                    </m:r>
                  </m:oMath>
                </a14:m>
                <a:r>
                  <a:rPr lang="en-US" altLang="zh-CN" dirty="0"/>
                  <a:t>,</a:t>
                </a:r>
                <a:r>
                  <a:rPr lang="zh-CN" altLang="en-US" dirty="0"/>
                  <a:t>将求幂运算定义为重复运用群中的运算，如</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zh-CN" altLang="en-US" i="1">
                        <a:latin typeface="Cambria Math" panose="02040503050406030204" pitchFamily="18" charset="0"/>
                      </a:rPr>
                      <m:t>∘</m:t>
                    </m:r>
                    <m:r>
                      <a:rPr lang="en-US" altLang="zh-CN" b="0" i="1" smtClean="0">
                        <a:latin typeface="Cambria Math" panose="02040503050406030204" pitchFamily="18" charset="0"/>
                      </a:rPr>
                      <m:t>𝑎</m:t>
                    </m:r>
                    <m:r>
                      <a:rPr lang="zh-CN" altLang="en-US" i="1">
                        <a:latin typeface="Cambria Math" panose="02040503050406030204" pitchFamily="18" charset="0"/>
                      </a:rPr>
                      <m:t>∘</m:t>
                    </m:r>
                    <m:r>
                      <a:rPr lang="en-US" altLang="zh-CN" b="0" i="1" smtClean="0">
                        <a:latin typeface="Cambria Math" panose="02040503050406030204" pitchFamily="18" charset="0"/>
                      </a:rPr>
                      <m:t>𝑎</m:t>
                    </m:r>
                    <m:r>
                      <a:rPr lang="zh-CN" altLang="en-US" i="1">
                        <a:latin typeface="Cambria Math" panose="02040503050406030204" pitchFamily="18" charset="0"/>
                      </a:rPr>
                      <m:t>。</m:t>
                    </m:r>
                  </m:oMath>
                </a14:m>
                <a:r>
                  <a:rPr lang="zh-CN" altLang="en-US" dirty="0"/>
                  <a:t>定义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𝑒</m:t>
                    </m:r>
                  </m:oMath>
                </a14:m>
                <a:r>
                  <a:rPr lang="zh-CN" altLang="en-US" dirty="0"/>
                  <a:t>为单位元</a:t>
                </a:r>
                <a:r>
                  <a:rPr lang="en-US" altLang="zh-CN" dirty="0"/>
                  <a:t>(identity)</a:t>
                </a:r>
                <a:r>
                  <a:rPr lang="zh-CN" altLang="en-US" dirty="0"/>
                  <a:t>。</a:t>
                </a:r>
                <a:endParaRPr lang="en-US" altLang="zh-CN" dirty="0"/>
              </a:p>
              <a:p>
                <a:r>
                  <a:rPr lang="zh-CN" altLang="en-US" dirty="0"/>
                  <a:t>如果群</a:t>
                </a:r>
                <a14:m>
                  <m:oMath xmlns:m="http://schemas.openxmlformats.org/officeDocument/2006/math">
                    <m:r>
                      <a:rPr lang="en-US" altLang="zh-CN" b="0" i="1" smtClean="0">
                        <a:latin typeface="Cambria Math" panose="02040503050406030204" pitchFamily="18" charset="0"/>
                      </a:rPr>
                      <m:t>𝐺</m:t>
                    </m:r>
                  </m:oMath>
                </a14:m>
                <a:r>
                  <a:rPr lang="zh-CN" altLang="en-US" dirty="0"/>
                  <a:t>中的每一个元素都可以表示为一个固定元素</a:t>
                </a:r>
                <a14:m>
                  <m:oMath xmlns:m="http://schemas.openxmlformats.org/officeDocument/2006/math">
                    <m:r>
                      <a:rPr lang="en-US" altLang="zh-CN" b="0" i="1" smtClean="0">
                        <a:latin typeface="Cambria Math" panose="02040503050406030204" pitchFamily="18" charset="0"/>
                      </a:rPr>
                      <m:t>𝑎</m:t>
                    </m:r>
                  </m:oMath>
                </a14:m>
                <a:r>
                  <a:rPr lang="zh-CN" altLang="en-US" dirty="0"/>
                  <a:t>的幂</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𝑘</m:t>
                        </m:r>
                      </m:sup>
                    </m:sSup>
                  </m:oMath>
                </a14:m>
                <a:r>
                  <a:rPr lang="en-US" altLang="zh-CN" dirty="0"/>
                  <a:t>,</a:t>
                </a:r>
                <a:r>
                  <a:rPr lang="zh-CN" altLang="en-US" dirty="0"/>
                  <a:t>则称群</a:t>
                </a:r>
                <a14:m>
                  <m:oMath xmlns:m="http://schemas.openxmlformats.org/officeDocument/2006/math">
                    <m:r>
                      <a:rPr lang="en-US" altLang="zh-CN" i="1">
                        <a:latin typeface="Cambria Math" panose="02040503050406030204" pitchFamily="18" charset="0"/>
                      </a:rPr>
                      <m:t>𝐺</m:t>
                    </m:r>
                  </m:oMath>
                </a14:m>
                <a:r>
                  <a:rPr lang="zh-CN" altLang="en-US" dirty="0"/>
                  <a:t>是循环群</a:t>
                </a:r>
                <a:endParaRPr lang="en-US" altLang="zh-CN" dirty="0"/>
              </a:p>
              <a:p>
                <a:endParaRPr lang="en-US" altLang="zh-CN" dirty="0"/>
              </a:p>
              <a:p>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环</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7225" y="1371599"/>
                <a:ext cx="10896599" cy="5223934"/>
              </a:xfrm>
            </p:spPr>
            <p:txBody>
              <a:bodyPr/>
              <a:lstStyle/>
              <a:p>
                <a:r>
                  <a:rPr lang="zh-CN" altLang="en-US" dirty="0"/>
                  <a:t>环</a:t>
                </a:r>
                <a14:m>
                  <m:oMath xmlns:m="http://schemas.openxmlformats.org/officeDocument/2006/math">
                    <m:r>
                      <a:rPr lang="en-US" altLang="zh-CN" i="1" dirty="0" smtClean="0">
                        <a:latin typeface="Cambria Math" panose="02040503050406030204" pitchFamily="18" charset="0"/>
                      </a:rPr>
                      <m:t>𝑅</m:t>
                    </m:r>
                    <m:r>
                      <a:rPr lang="zh-CN" altLang="en-US" i="1" dirty="0">
                        <a:latin typeface="Cambria Math" panose="02040503050406030204" pitchFamily="18" charset="0"/>
                      </a:rPr>
                      <m:t>是</m:t>
                    </m:r>
                  </m:oMath>
                </a14:m>
                <a:r>
                  <a:rPr lang="zh-CN" altLang="en-US" dirty="0"/>
                  <a:t>定义了两个二元运算</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oMath>
                </a14:m>
                <a:r>
                  <a:rPr lang="zh-CN" altLang="en-US" dirty="0"/>
                  <a:t>的集合，分别称为加法和乘法，满足以下性质：</a:t>
                </a:r>
                <a:endParaRPr lang="en-US" altLang="zh-CN" dirty="0"/>
              </a:p>
              <a:p>
                <a:pPr lvl="1"/>
                <a14:m>
                  <m:oMath xmlns:m="http://schemas.openxmlformats.org/officeDocument/2006/math">
                    <m:r>
                      <a:rPr lang="en-US" altLang="zh-CN" i="1" dirty="0" smtClean="0">
                        <a:latin typeface="Cambria Math" panose="02040503050406030204" pitchFamily="18" charset="0"/>
                      </a:rPr>
                      <m:t>𝑅</m:t>
                    </m:r>
                  </m:oMath>
                </a14:m>
                <a:r>
                  <a:rPr lang="zh-CN" altLang="en-US" dirty="0"/>
                  <a:t>关于加法是个交换群，即满足群的四个基本性质以及满足交换律。对于该加法群，用</a:t>
                </a:r>
                <a:r>
                  <a:rPr lang="en-US" altLang="zh-CN" dirty="0"/>
                  <a:t>0</a:t>
                </a:r>
                <a:r>
                  <a:rPr lang="zh-CN" altLang="en-US" dirty="0"/>
                  <a:t>表示单位元，</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oMath>
                </a14:m>
                <a:r>
                  <a:rPr lang="zh-CN" altLang="en-US" dirty="0"/>
                  <a:t>表示</a:t>
                </a:r>
                <a14:m>
                  <m:oMath xmlns:m="http://schemas.openxmlformats.org/officeDocument/2006/math">
                    <m:r>
                      <a:rPr lang="en-US" altLang="zh-CN" i="1" dirty="0" smtClean="0">
                        <a:latin typeface="Cambria Math" panose="02040503050406030204" pitchFamily="18" charset="0"/>
                      </a:rPr>
                      <m:t>𝑎</m:t>
                    </m:r>
                  </m:oMath>
                </a14:m>
                <a:r>
                  <a:rPr lang="zh-CN" altLang="en-US" dirty="0"/>
                  <a:t>的逆元。</a:t>
                </a:r>
                <a:endParaRPr lang="en-US" altLang="zh-CN" dirty="0"/>
              </a:p>
              <a:p>
                <a:pPr lvl="1"/>
                <a:r>
                  <a:rPr lang="en-US" altLang="zh-CN" dirty="0"/>
                  <a:t>(M1)</a:t>
                </a:r>
                <a:r>
                  <a:rPr lang="zh-CN" altLang="en-US" dirty="0"/>
                  <a:t>乘法封闭性：</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oMath>
                </a14:m>
                <a:r>
                  <a:rPr lang="en-US" altLang="zh-CN" dirty="0"/>
                  <a:t>,</a:t>
                </a:r>
                <a:r>
                  <a:rPr lang="zh-CN" altLang="en-US" dirty="0"/>
                  <a:t>有</a:t>
                </a:r>
                <a14:m>
                  <m:oMath xmlns:m="http://schemas.openxmlformats.org/officeDocument/2006/math">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𝑅</m:t>
                    </m:r>
                  </m:oMath>
                </a14:m>
                <a:endParaRPr lang="en-US" altLang="zh-CN" dirty="0"/>
              </a:p>
              <a:p>
                <a:pPr lvl="1"/>
                <a:r>
                  <a:rPr lang="en-US" altLang="zh-CN" dirty="0"/>
                  <a:t>(M2)</a:t>
                </a:r>
                <a:r>
                  <a:rPr lang="zh-CN" altLang="en-US" dirty="0"/>
                  <a:t>乘法结合律：</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oMath>
                </a14:m>
                <a:r>
                  <a:rPr lang="en-US" altLang="zh-CN" dirty="0"/>
                  <a:t>,</a:t>
                </a:r>
                <a:r>
                  <a:rPr lang="zh-CN" altLang="en-US" dirty="0"/>
                  <a:t>有</a:t>
                </a:r>
                <a14:m>
                  <m:oMath xmlns:m="http://schemas.openxmlformats.org/officeDocument/2006/math">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oMath>
                </a14:m>
                <a:endParaRPr lang="en-US" altLang="zh-CN" dirty="0"/>
              </a:p>
              <a:p>
                <a:pPr lvl="1"/>
                <a:r>
                  <a:rPr lang="en-US" altLang="zh-CN" dirty="0"/>
                  <a:t>(M3)</a:t>
                </a:r>
                <a:r>
                  <a:rPr lang="zh-CN" altLang="en-US" dirty="0"/>
                  <a:t>分配律：</a:t>
                </a:r>
                <a14:m>
                  <m:oMath xmlns:m="http://schemas.openxmlformats.org/officeDocument/2006/math">
                    <m:r>
                      <a:rPr lang="en-US" altLang="zh-CN" i="1" smtClean="0">
                        <a:latin typeface="Cambria Math" panose="02040503050406030204" pitchFamily="18" charset="0"/>
                        <a:ea typeface="Cambria Math" panose="02040503050406030204" pitchFamily="18" charset="0"/>
                      </a:rPr>
                      <m:t>𝑎</m:t>
                    </m:r>
                    <m:r>
                      <a:rPr lang="en-US" altLang="zh-CN"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oMath>
                </a14:m>
                <a:endParaRPr lang="en-US" altLang="zh-CN" dirty="0"/>
              </a:p>
              <a:p>
                <a:pPr lvl="1"/>
                <a:r>
                  <a:rPr lang="en-US" altLang="zh-CN" dirty="0"/>
                  <a:t>(M4)</a:t>
                </a:r>
                <a:r>
                  <a:rPr lang="zh-CN" altLang="en-US" dirty="0"/>
                  <a:t>乘法交换律：</a:t>
                </a:r>
                <a14:m>
                  <m:oMath xmlns:m="http://schemas.openxmlformats.org/officeDocument/2006/math">
                    <m:r>
                      <a:rPr lang="en-US" altLang="zh-CN" i="1" smtClean="0">
                        <a:latin typeface="Cambria Math" panose="02040503050406030204" pitchFamily="18" charset="0"/>
                        <a:ea typeface="Cambria Math" panose="02040503050406030204" pitchFamily="18" charset="0"/>
                      </a:rPr>
                      <m:t>𝑎</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zh-CN" altLang="en-US" i="1">
                        <a:latin typeface="Cambria Math" panose="02040503050406030204" pitchFamily="18" charset="0"/>
                        <a:ea typeface="Cambria Math" panose="02040503050406030204" pitchFamily="18" charset="0"/>
                      </a:rPr>
                      <m:t>（</m:t>
                    </m:r>
                  </m:oMath>
                </a14:m>
                <a:r>
                  <a:rPr lang="zh-CN" altLang="en-US" b="0" dirty="0">
                    <a:ea typeface="Cambria Math" panose="02040503050406030204" pitchFamily="18" charset="0"/>
                  </a:rPr>
                  <a:t>满足该性质的为交换环）</a:t>
                </a:r>
                <a:endParaRPr lang="en-US" altLang="zh-CN" b="0" dirty="0">
                  <a:ea typeface="Cambria Math" panose="02040503050406030204" pitchFamily="18" charset="0"/>
                </a:endParaRPr>
              </a:p>
              <a:p>
                <a:pPr lvl="1"/>
                <a:r>
                  <a:rPr lang="en-US" altLang="zh-CN" dirty="0"/>
                  <a:t>(M5)</a:t>
                </a:r>
                <a:r>
                  <a:rPr lang="zh-CN" altLang="en-US" dirty="0"/>
                  <a:t>乘法单位元</a:t>
                </a:r>
                <a:r>
                  <a:rPr lang="en-US" altLang="zh-CN" dirty="0"/>
                  <a:t>1</a:t>
                </a:r>
                <a:r>
                  <a:rPr lang="zh-CN" altLang="en-US" dirty="0"/>
                  <a:t>：</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oMath>
                </a14:m>
                <a:r>
                  <a:rPr lang="en-US" altLang="zh-CN" dirty="0"/>
                  <a:t>,</a:t>
                </a:r>
                <a:r>
                  <a:rPr lang="zh-CN" altLang="en-US" dirty="0"/>
                  <a:t>有</a:t>
                </a:r>
                <a14:m>
                  <m:oMath xmlns:m="http://schemas.openxmlformats.org/officeDocument/2006/math">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oMath>
                </a14:m>
                <a:endParaRPr lang="en-US" altLang="zh-CN" dirty="0"/>
              </a:p>
              <a:p>
                <a:pPr lvl="1"/>
                <a:r>
                  <a:rPr lang="en-US" altLang="zh-CN" dirty="0"/>
                  <a:t>(M6)</a:t>
                </a:r>
                <a:r>
                  <a:rPr lang="zh-CN" altLang="en-US" dirty="0"/>
                  <a:t>无零因子</a:t>
                </a:r>
                <a:r>
                  <a:rPr lang="en-US" altLang="zh-CN" dirty="0"/>
                  <a:t>:</a:t>
                </a:r>
                <a:r>
                  <a:rPr lang="en-US" altLang="zh-CN" dirty="0">
                    <a:ea typeface="Cambria Math" panose="02040503050406030204" pitchFamily="18"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oMath>
                </a14:m>
                <a:r>
                  <a:rPr lang="zh-CN" altLang="en-US" dirty="0"/>
                  <a:t>，如果</a:t>
                </a:r>
                <a14:m>
                  <m:oMath xmlns:m="http://schemas.openxmlformats.org/officeDocument/2006/math">
                    <m:r>
                      <a:rPr lang="en-US" altLang="zh-CN" i="1">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，则</a:t>
                </a:r>
                <a14:m>
                  <m:oMath xmlns:m="http://schemas.openxmlformats.org/officeDocument/2006/math">
                    <m:r>
                      <a:rPr lang="en-US" altLang="zh-CN" i="1">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a14:m>
                <a:r>
                  <a:rPr lang="zh-CN" altLang="en-US" dirty="0"/>
                  <a:t>或者</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657225" y="1371599"/>
                <a:ext cx="10896599" cy="5223934"/>
              </a:xfrm>
              <a:blipFill rotWithShape="1">
                <a:blip r:embed="rId1"/>
                <a:stretch>
                  <a:fillRect t="-12" r="6" b="8"/>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环</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例子：</a:t>
                </a:r>
                <a14:m>
                  <m:oMath xmlns:m="http://schemas.openxmlformats.org/officeDocument/2006/math">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oMath>
                </a14:m>
                <a:r>
                  <a:rPr lang="zh-CN" altLang="en-US" dirty="0"/>
                  <a:t>是一个环。</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2-09-06T21:01:25&quot;,&quot;maxSize&quot;:{&quot;size1&quot;:20},&quot;minSize&quot;:{&quot;size1&quot;:11.2},&quot;normalSize&quot;:{&quot;size1&quot;:11.2},&quot;subLayout&quot;:[{&quot;id&quot;:&quot;2022-09-06T21:01:25&quot;,&quot;margin&quot;:{&quot;bottom&quot;:0.026000002399086952,&quot;left&quot;:1.2699999809265137,&quot;right&quot;:1.2699999809265137,&quot;top&quot;:0.4230000078678131},&quot;type&quot;:0},{&quot;id&quot;:&quot;2022-09-06T21:01:25&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67.xml><?xml version="1.0" encoding="utf-8"?>
<p:tagLst xmlns:p="http://schemas.openxmlformats.org/presentationml/2006/main">
  <p:tag name="KSO_WM_UNIT_TABLE_BEAUTIFY" val="smartTable{28556cb6-dd98-44f9-8df6-3669230bbea8}"/>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2-09-06T21:01:44&quot;,&quot;maxSize&quot;:{&quot;size1&quot;:31.1},&quot;minSize&quot;:{&quot;size1&quot;:17.8},&quot;normalSize&quot;:{&quot;size1&quot;:17.8},&quot;subLayout&quot;:[{&quot;id&quot;:&quot;2022-09-06T21:01:44&quot;,&quot;maxSize&quot;:{&quot;size1&quot;:100},&quot;minSize&quot;:{&quot;size1&quot;:61.7},&quot;normalSize&quot;:{&quot;size1&quot;:61.7},&quot;subLayout&quot;:[{&quot;id&quot;:&quot;2022-09-06T21:01:44&quot;,&quot;margin&quot;:{&quot;bottom&quot;:0,&quot;left&quot;:1.2699999809265137,&quot;right&quot;:1.2699999809265137,&quot;top&quot;:0.4230000078678131},&quot;type&quot;:0},{&quot;id&quot;:&quot;2022-09-06T21:01:44&quot;,&quot;margin&quot;:{&quot;bottom&quot;:0.026000002399086952,&quot;left&quot;:1.2699999809265137,&quot;right&quot;:1.2699999809265137,&quot;top&quot;:0.026000002399086952},&quot;type&quot;:0}],&quot;type&quot;:0},{&quot;id&quot;:&quot;2022-09-06T21:01:44&quot;,&quot;margin&quot;:{&quot;bottom&quot;:0.847000002861023,&quot;left&quot;:1.2699999809265137,&quot;right&quot;:1.2699999809265137,&quot;top&quot;:1.2699999809265137},&quot;type&quot;:0}],&quot;type&quot;:0}"/>
</p:tagLst>
</file>

<file path=ppt/tags/tag71.xml><?xml version="1.0" encoding="utf-8"?>
<p:tagLst xmlns:p="http://schemas.openxmlformats.org/presentationml/2006/main">
  <p:tag name="KSO_WM_UNIT_PLACING_PICTURE_USER_VIEWPORT" val="{&quot;height&quot;:5100.811023622047,&quot;width&quot;:8419.829921259843}"/>
</p:tagLst>
</file>

<file path=ppt/tags/tag72.xml><?xml version="1.0" encoding="utf-8"?>
<p:tagLst xmlns:p="http://schemas.openxmlformats.org/presentationml/2006/main">
  <p:tag name="FULLTEXTBEAUTIFYED" val="1"/>
  <p:tag name="COMMONDATA" val="eyJoZGlkIjoiNjYzODNjMGI2OGMwMmM2YzkyODdiNmY1OTY5ZGEzZmE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7321</Words>
  <Application>WPS 演示</Application>
  <PresentationFormat>宽屏</PresentationFormat>
  <Paragraphs>467</Paragraphs>
  <Slides>46</Slides>
  <Notes>29</Notes>
  <HiddenSlides>1</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46</vt:i4>
      </vt:variant>
    </vt:vector>
  </HeadingPairs>
  <TitlesOfParts>
    <vt:vector size="79" baseType="lpstr">
      <vt:lpstr>Arial</vt:lpstr>
      <vt:lpstr>宋体</vt:lpstr>
      <vt:lpstr>Wingdings</vt:lpstr>
      <vt:lpstr>Wingdings</vt:lpstr>
      <vt:lpstr>微软雅黑</vt:lpstr>
      <vt:lpstr>汉仪粗黑 简</vt:lpstr>
      <vt:lpstr>汉仪粗简黑简</vt:lpstr>
      <vt:lpstr>汉仪中黑简</vt:lpstr>
      <vt:lpstr>Times New Roman</vt:lpstr>
      <vt:lpstr>Cambria Math</vt:lpstr>
      <vt:lpstr>MS Mincho</vt:lpstr>
      <vt:lpstr>Tahoma</vt:lpstr>
      <vt:lpstr>等线</vt:lpstr>
      <vt:lpstr>黑体</vt:lpstr>
      <vt:lpstr>Arial Unicode MS</vt:lpstr>
      <vt:lpstr>Segoe UI</vt:lpstr>
      <vt:lpstr>Courier New</vt:lpstr>
      <vt:lpstr>Calibri</vt:lpstr>
      <vt:lpstr>CMR10</vt:lpstr>
      <vt:lpstr>CMMI10</vt:lpstr>
      <vt:lpstr>CMTI10</vt:lpstr>
      <vt:lpstr>MSBM10</vt:lpstr>
      <vt:lpstr>CMSY7</vt:lpstr>
      <vt:lpstr>CMMI7</vt:lpstr>
      <vt:lpstr>Symbol</vt:lpstr>
      <vt:lpstr>TimesTenLTStd-Roman</vt:lpstr>
      <vt:lpstr>PearsonMATHPRO02</vt:lpstr>
      <vt:lpstr>TimesTenLTStd-Bold</vt:lpstr>
      <vt:lpstr>TimesTenLTStd-Italic</vt:lpstr>
      <vt:lpstr>BatangChe</vt:lpstr>
      <vt:lpstr>Symbol</vt:lpstr>
      <vt:lpstr>华文楷体</vt:lpstr>
      <vt:lpstr>自定义设计方案</vt:lpstr>
      <vt:lpstr>PowerPoint 演示文稿</vt:lpstr>
      <vt:lpstr>PowerPoint 演示文稿</vt:lpstr>
      <vt:lpstr>PowerPoint 演示文稿</vt:lpstr>
      <vt:lpstr>群</vt:lpstr>
      <vt:lpstr>群</vt:lpstr>
      <vt:lpstr>群：例子</vt:lpstr>
      <vt:lpstr>循环群</vt:lpstr>
      <vt:lpstr>环</vt:lpstr>
      <vt:lpstr>环</vt:lpstr>
      <vt:lpstr>域</vt:lpstr>
      <vt:lpstr>域</vt:lpstr>
      <vt:lpstr>PowerPoint 演示文稿</vt:lpstr>
      <vt:lpstr>有限域</vt:lpstr>
      <vt:lpstr>阶为的有限域</vt:lpstr>
      <vt:lpstr>阶为的有限域</vt:lpstr>
      <vt:lpstr>阶为的有限域</vt:lpstr>
      <vt:lpstr>PowerPoint 演示文稿</vt:lpstr>
      <vt:lpstr>多项式运算</vt:lpstr>
      <vt:lpstr>普通多项式运算</vt:lpstr>
      <vt:lpstr>普通多项式运算</vt:lpstr>
      <vt:lpstr>普通多项式运算</vt:lpstr>
      <vt:lpstr>普通多项式运算</vt:lpstr>
      <vt:lpstr>普通多项式运算</vt:lpstr>
      <vt:lpstr>系数在中的多项式运算</vt:lpstr>
      <vt:lpstr>系数在中的多项式运算</vt:lpstr>
      <vt:lpstr>系数在中的多项式运算</vt:lpstr>
      <vt:lpstr>系数在中的多项式运算</vt:lpstr>
      <vt:lpstr>系数在中的多项式运算</vt:lpstr>
      <vt:lpstr>系数在中的多项式运算</vt:lpstr>
      <vt:lpstr>系数在中的多项式运算</vt:lpstr>
      <vt:lpstr>PowerPoint 演示文稿</vt:lpstr>
      <vt:lpstr>动机</vt:lpstr>
      <vt:lpstr>动机</vt:lpstr>
      <vt:lpstr>多项式模运算</vt:lpstr>
      <vt:lpstr>多项式模运算</vt:lpstr>
      <vt:lpstr>多项式模运算</vt:lpstr>
      <vt:lpstr>多项式模运算</vt:lpstr>
      <vt:lpstr>多项式模运算</vt:lpstr>
      <vt:lpstr>多项式模运算</vt:lpstr>
      <vt:lpstr>多项式模运算</vt:lpstr>
      <vt:lpstr>多项式模运算</vt:lpstr>
      <vt:lpstr>多项式模运算</vt:lpstr>
      <vt:lpstr>多项式模运算</vt:lpstr>
      <vt:lpstr>多项式模运算</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tianao lu</dc:creator>
  <cp:lastModifiedBy>蒋琳</cp:lastModifiedBy>
  <cp:revision>941</cp:revision>
  <cp:lastPrinted>2018-06-22T03:33:00Z</cp:lastPrinted>
  <dcterms:created xsi:type="dcterms:W3CDTF">2015-05-05T08:02:00Z</dcterms:created>
  <dcterms:modified xsi:type="dcterms:W3CDTF">2022-09-13T16:10:12Z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21C102D3B6E34209A11E09F45FF040AC</vt:lpwstr>
  </property>
  <property fmtid="{D5CDD505-2E9C-101B-9397-08002B2CF9AE}" pid="3" name="KSOProductBuildVer">
    <vt:lpwstr>2052-11.1.0.12358</vt:lpwstr>
  </property>
</Properties>
</file>