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62" r:id="rId3"/>
    <p:sldId id="527" r:id="rId5"/>
    <p:sldId id="579" r:id="rId6"/>
    <p:sldId id="580" r:id="rId7"/>
    <p:sldId id="563" r:id="rId8"/>
    <p:sldId id="564" r:id="rId9"/>
    <p:sldId id="565" r:id="rId10"/>
    <p:sldId id="566" r:id="rId11"/>
    <p:sldId id="567" r:id="rId12"/>
    <p:sldId id="568" r:id="rId13"/>
    <p:sldId id="569" r:id="rId14"/>
    <p:sldId id="570" r:id="rId15"/>
    <p:sldId id="571" r:id="rId16"/>
    <p:sldId id="572" r:id="rId17"/>
    <p:sldId id="573" r:id="rId18"/>
    <p:sldId id="574" r:id="rId19"/>
    <p:sldId id="575" r:id="rId20"/>
    <p:sldId id="576" r:id="rId21"/>
    <p:sldId id="577" r:id="rId22"/>
    <p:sldId id="578" r:id="rId23"/>
    <p:sldId id="581" r:id="rId24"/>
    <p:sldId id="456" r:id="rId25"/>
    <p:sldId id="496" r:id="rId26"/>
    <p:sldId id="502" r:id="rId27"/>
    <p:sldId id="498" r:id="rId28"/>
    <p:sldId id="499" r:id="rId29"/>
    <p:sldId id="500" r:id="rId30"/>
    <p:sldId id="501" r:id="rId31"/>
    <p:sldId id="503" r:id="rId32"/>
    <p:sldId id="506" r:id="rId33"/>
    <p:sldId id="534" r:id="rId34"/>
    <p:sldId id="535" r:id="rId35"/>
    <p:sldId id="536" r:id="rId36"/>
    <p:sldId id="507" r:id="rId37"/>
    <p:sldId id="583" r:id="rId38"/>
    <p:sldId id="508" r:id="rId39"/>
    <p:sldId id="518" r:id="rId40"/>
    <p:sldId id="514" r:id="rId41"/>
    <p:sldId id="515" r:id="rId42"/>
    <p:sldId id="516" r:id="rId43"/>
    <p:sldId id="519" r:id="rId44"/>
    <p:sldId id="520" r:id="rId45"/>
    <p:sldId id="584" r:id="rId46"/>
    <p:sldId id="505" r:id="rId47"/>
    <p:sldId id="511" r:id="rId48"/>
    <p:sldId id="512" r:id="rId49"/>
    <p:sldId id="585" r:id="rId50"/>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41D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96" autoAdjust="0"/>
    <p:restoredTop sz="66948" autoAdjust="0"/>
  </p:normalViewPr>
  <p:slideViewPr>
    <p:cSldViewPr snapToGrid="0">
      <p:cViewPr varScale="1">
        <p:scale>
          <a:sx n="75" d="100"/>
          <a:sy n="75" d="100"/>
        </p:scale>
        <p:origin x="2130" y="45"/>
      </p:cViewPr>
      <p:guideLst/>
    </p:cSldViewPr>
  </p:slideViewPr>
  <p:notesTextViewPr>
    <p:cViewPr>
      <p:scale>
        <a:sx n="3" d="2"/>
        <a:sy n="3" d="2"/>
      </p:scale>
      <p:origin x="0" y="-77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1.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690F4-79D4-4CC0-AD46-8EFF2744FD4B}"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E8B11-740B-45BE-9EB2-14E701CF8A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8900" y="744538"/>
            <a:ext cx="6619875" cy="3724275"/>
          </a:xfrm>
        </p:spPr>
      </p:sp>
      <p:sp>
        <p:nvSpPr>
          <p:cNvPr id="3" name="备注占位符 2"/>
          <p:cNvSpPr>
            <a:spLocks noGrp="1"/>
          </p:cNvSpPr>
          <p:nvPr>
            <p:ph type="body" idx="1"/>
          </p:nvPr>
        </p:nvSpPr>
        <p:spPr/>
        <p:txBody>
          <a:bodyPr/>
          <a:lstStyle/>
          <a:p>
            <a:r>
              <a:rPr lang="en-US" altLang="zh-CN" dirty="0"/>
              <a:t>2022</a:t>
            </a:r>
            <a:r>
              <a:rPr lang="zh-CN" altLang="en-US" dirty="0"/>
              <a:t>国家网络安全周合肥开幕式</a:t>
            </a:r>
            <a:endParaRPr lang="zh-CN" altLang="en-US" dirty="0"/>
          </a:p>
          <a:p>
            <a:r>
              <a:rPr lang="zh-CN" altLang="en-US" dirty="0"/>
              <a:t>https://www.bilibili.com/video/BV1We4y1Y7wG?spm_id_from=333.337.search-card.all.click&amp;vd_source=6bd94f870cd039164904c40edbd59ea9</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785F5-9F86-40D3-96CF-6A91DA64D825}" type="slidenum">
              <a:rPr kumimoji="0" lang="zh-CN" altLang="en-US" sz="13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785F5-9F86-40D3-96CF-6A91DA64D825}" type="slidenum">
              <a:rPr kumimoji="0" lang="zh-CN" altLang="en-US" sz="13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We can use long division, bitwise operation and table lookup for mix column.</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785F5-9F86-40D3-96CF-6A91DA64D825}" type="slidenum">
              <a:rPr kumimoji="0" lang="zh-CN" altLang="en-US" sz="13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F785F5-9F86-40D3-96CF-6A91DA64D82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对于密钥扩展，初始密钥的 </a:t>
            </a:r>
            <a:r>
              <a:rPr lang="en-US" altLang="zh-CN" dirty="0"/>
              <a:t>16 </a:t>
            </a:r>
            <a:r>
              <a:rPr lang="zh-CN" altLang="en-US" dirty="0"/>
              <a:t>位被分组为一行 </a:t>
            </a:r>
            <a:r>
              <a:rPr lang="en-US" altLang="zh-CN" dirty="0"/>
              <a:t>2 </a:t>
            </a:r>
            <a:r>
              <a:rPr lang="zh-CN" altLang="en-US" dirty="0"/>
              <a:t>个 </a:t>
            </a:r>
            <a:r>
              <a:rPr lang="en-US" altLang="zh-CN" dirty="0"/>
              <a:t>8 </a:t>
            </a:r>
            <a:r>
              <a:rPr lang="zh-CN" altLang="en-US" dirty="0"/>
              <a:t>位。</a:t>
            </a:r>
            <a:r>
              <a:rPr lang="zh-CN" altLang="en-US" baseline="0" dirty="0"/>
              <a:t>这张幻灯片展示了如何通过从最初的 </a:t>
            </a:r>
            <a:r>
              <a:rPr lang="en-US" altLang="zh-CN" baseline="0" dirty="0"/>
              <a:t>2 </a:t>
            </a:r>
            <a:r>
              <a:rPr lang="zh-CN" altLang="en-US" baseline="0" dirty="0"/>
              <a:t>个</a:t>
            </a:r>
            <a:r>
              <a:rPr lang="en-US" altLang="zh-CN" baseline="0" dirty="0"/>
              <a:t>words</a:t>
            </a:r>
            <a:r>
              <a:rPr lang="zh-CN" altLang="en-US" baseline="0" dirty="0"/>
              <a:t>计算 </a:t>
            </a:r>
            <a:r>
              <a:rPr lang="en-US" altLang="zh-CN" baseline="0" dirty="0"/>
              <a:t>4 </a:t>
            </a:r>
            <a:r>
              <a:rPr lang="zh-CN" altLang="en-US" baseline="0" dirty="0"/>
              <a:t>个新</a:t>
            </a:r>
            <a:r>
              <a:rPr lang="en-US" altLang="zh-CN" baseline="0" dirty="0"/>
              <a:t>words</a:t>
            </a:r>
            <a:r>
              <a:rPr lang="zh-CN" altLang="en-US" baseline="0" dirty="0"/>
              <a:t>，将 </a:t>
            </a:r>
            <a:r>
              <a:rPr lang="en-US" altLang="zh-CN" baseline="0" dirty="0"/>
              <a:t>16 </a:t>
            </a:r>
            <a:r>
              <a:rPr lang="zh-CN" altLang="en-US" baseline="0" dirty="0"/>
              <a:t>位密钥扩展为 </a:t>
            </a:r>
            <a:r>
              <a:rPr lang="en-US" altLang="zh-CN" baseline="0" dirty="0"/>
              <a:t>6 </a:t>
            </a:r>
            <a:r>
              <a:rPr lang="zh-CN" altLang="en-US" baseline="0" dirty="0"/>
              <a:t>个</a:t>
            </a:r>
            <a:r>
              <a:rPr lang="en-US" altLang="zh-CN" baseline="0" dirty="0"/>
              <a:t>words</a:t>
            </a:r>
            <a:r>
              <a:rPr lang="zh-CN" altLang="en-US" baseline="0" dirty="0"/>
              <a:t>。</a:t>
            </a:r>
            <a:r>
              <a:rPr lang="en-US" altLang="zh-CN" baseline="0" dirty="0" err="1"/>
              <a:t>RobNib</a:t>
            </a:r>
            <a:r>
              <a:rPr lang="en-US" altLang="zh-CN" baseline="0" dirty="0"/>
              <a:t> </a:t>
            </a:r>
            <a:r>
              <a:rPr lang="zh-CN" altLang="en-US" baseline="0" dirty="0"/>
              <a:t>通过交换左半部分和右半部分来旋转输入。</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785F5-9F86-40D3-96CF-6A91DA64D825}" type="slidenum">
              <a:rPr kumimoji="0" lang="zh-CN" altLang="en-US" sz="13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CN" altLang="en-US" dirty="0"/>
              <a:t>明文分组长度固定为</a:t>
            </a:r>
            <a:r>
              <a:rPr lang="en-US" altLang="zh-CN" dirty="0"/>
              <a:t>128</a:t>
            </a:r>
            <a:r>
              <a:rPr lang="zh-CN" altLang="en-US" dirty="0"/>
              <a:t>比特。</a:t>
            </a:r>
            <a:endParaRPr lang="en-US" altLang="zh-CN" dirty="0"/>
          </a:p>
          <a:p>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ea typeface="宋体" panose="02010600030101010101" pitchFamily="2" charset="-122"/>
              </a:rPr>
              <a:t>Not a Feistel Network</a:t>
            </a:r>
            <a:endParaRPr lang="en-US" altLang="zh-CN" sz="1200" dirty="0">
              <a:ea typeface="宋体" panose="02010600030101010101" pitchFamily="2" charset="-122"/>
            </a:endParaRPr>
          </a:p>
          <a:p>
            <a:endParaRPr lang="en-AU" dirty="0"/>
          </a:p>
          <a:p>
            <a:pPr eaLnBrk="1" hangingPunct="1">
              <a:lnSpc>
                <a:spcPct val="90000"/>
              </a:lnSpc>
            </a:pPr>
            <a:r>
              <a:rPr lang="en-US" altLang="zh-CN" sz="2400" dirty="0">
                <a:ea typeface="宋体" panose="02010600030101010101" pitchFamily="2" charset="-122"/>
              </a:rPr>
              <a:t>Variable number of rounds (10, 12, 14):</a:t>
            </a:r>
            <a:endParaRPr lang="en-US" altLang="zh-CN" sz="2400" dirty="0">
              <a:ea typeface="宋体" panose="02010600030101010101" pitchFamily="2" charset="-122"/>
            </a:endParaRPr>
          </a:p>
          <a:p>
            <a:pPr lvl="1" eaLnBrk="1" hangingPunct="1">
              <a:lnSpc>
                <a:spcPct val="90000"/>
              </a:lnSpc>
            </a:pPr>
            <a:r>
              <a:rPr lang="en-US" altLang="zh-CN" sz="2000" dirty="0">
                <a:ea typeface="宋体" panose="02010600030101010101" pitchFamily="2" charset="-122"/>
              </a:rPr>
              <a:t>10 if K = 128 bits</a:t>
            </a:r>
            <a:endParaRPr lang="en-US" altLang="zh-CN" sz="2000" dirty="0">
              <a:ea typeface="宋体" panose="02010600030101010101" pitchFamily="2" charset="-122"/>
            </a:endParaRPr>
          </a:p>
          <a:p>
            <a:pPr lvl="1" eaLnBrk="1" hangingPunct="1">
              <a:lnSpc>
                <a:spcPct val="90000"/>
              </a:lnSpc>
            </a:pPr>
            <a:r>
              <a:rPr lang="en-US" altLang="zh-CN" sz="2000" dirty="0">
                <a:ea typeface="宋体" panose="02010600030101010101" pitchFamily="2" charset="-122"/>
              </a:rPr>
              <a:t>12 if K = 192 bits</a:t>
            </a:r>
            <a:endParaRPr lang="en-US" altLang="zh-CN" sz="2000" dirty="0">
              <a:ea typeface="宋体" panose="02010600030101010101" pitchFamily="2" charset="-122"/>
            </a:endParaRPr>
          </a:p>
          <a:p>
            <a:pPr lvl="1" eaLnBrk="1" hangingPunct="1">
              <a:lnSpc>
                <a:spcPct val="90000"/>
              </a:lnSpc>
            </a:pPr>
            <a:r>
              <a:rPr lang="en-US" altLang="zh-CN" sz="2000" dirty="0">
                <a:ea typeface="宋体" panose="02010600030101010101" pitchFamily="2" charset="-122"/>
              </a:rPr>
              <a:t>14 if K = 256 bits</a:t>
            </a:r>
            <a:endParaRPr lang="en-US" altLang="zh-CN" sz="2000" dirty="0">
              <a:ea typeface="宋体" panose="02010600030101010101" pitchFamily="2" charset="-122"/>
            </a:endParaRPr>
          </a:p>
          <a:p>
            <a:pPr marL="457200" marR="0" lvl="1" indent="0" algn="l" defTabSz="914400" rtl="0" eaLnBrk="1" fontAlgn="auto" latinLnBrk="0" hangingPunct="1">
              <a:lnSpc>
                <a:spcPct val="90000"/>
              </a:lnSpc>
              <a:spcBef>
                <a:spcPts val="0"/>
              </a:spcBef>
              <a:spcAft>
                <a:spcPts val="0"/>
              </a:spcAft>
              <a:buClrTx/>
              <a:buSzTx/>
              <a:buFontTx/>
              <a:buNone/>
              <a:defRPr/>
            </a:pPr>
            <a:r>
              <a:rPr lang="en-US" altLang="zh-CN" sz="2000" dirty="0">
                <a:ea typeface="宋体" panose="02010600030101010101" pitchFamily="2" charset="-122"/>
              </a:rPr>
              <a:t>No known weaknesses</a:t>
            </a:r>
            <a:endParaRPr lang="en-US" altLang="zh-CN" sz="2000" dirty="0">
              <a:ea typeface="宋体" panose="02010600030101010101" pitchFamily="2" charset="-122"/>
            </a:endParaRPr>
          </a:p>
          <a:p>
            <a:pPr lvl="1" algn="l" eaLnBrk="1" hangingPunct="1">
              <a:lnSpc>
                <a:spcPct val="90000"/>
              </a:lnSpc>
            </a:pPr>
            <a:endParaRPr lang="en-US" altLang="zh-CN" sz="2000" dirty="0">
              <a:ea typeface="宋体" panose="02010600030101010101" pitchFamily="2" charset="-122"/>
            </a:endParaRPr>
          </a:p>
          <a:p>
            <a:endParaRPr lang="en-AU" dirty="0"/>
          </a:p>
        </p:txBody>
      </p:sp>
      <p:sp>
        <p:nvSpPr>
          <p:cNvPr id="4" name="Slide Number Placeholder 3"/>
          <p:cNvSpPr>
            <a:spLocks noGrp="1"/>
          </p:cNvSpPr>
          <p:nvPr>
            <p:ph type="sldNum" sz="quarter" idx="5"/>
          </p:nvPr>
        </p:nvSpPr>
        <p:spPr/>
        <p:txBody>
          <a:bodyPr/>
          <a:lstStyle/>
          <a:p>
            <a:fld id="{FA67A903-3A42-486D-A3BC-854A05CABB63}" type="slidenum">
              <a:rPr lang="en-AU" smtClean="0"/>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000000"/>
                </a:solidFill>
                <a:effectLst/>
                <a:latin typeface="Times-Roman"/>
              </a:rPr>
              <a:t>The 16-byte input </a:t>
            </a:r>
            <a:r>
              <a:rPr lang="en-US" altLang="zh-CN" sz="1800" b="0" i="1" dirty="0">
                <a:solidFill>
                  <a:srgbClr val="000000"/>
                </a:solidFill>
                <a:effectLst/>
                <a:latin typeface="Times-Italic"/>
              </a:rPr>
              <a:t>A</a:t>
            </a:r>
            <a:r>
              <a:rPr lang="en-US" altLang="zh-CN" sz="1800" b="0" i="0" dirty="0">
                <a:solidFill>
                  <a:srgbClr val="000000"/>
                </a:solidFill>
                <a:effectLst/>
                <a:latin typeface="Times-Roman"/>
              </a:rPr>
              <a:t>0</a:t>
            </a:r>
            <a:r>
              <a:rPr lang="en-US" altLang="zh-CN" sz="1800" b="0" i="1" dirty="0">
                <a:solidFill>
                  <a:srgbClr val="000000"/>
                </a:solidFill>
                <a:effectLst/>
                <a:latin typeface="CMMI10"/>
              </a:rPr>
              <a:t>,...,</a:t>
            </a:r>
            <a:r>
              <a:rPr lang="en-US" altLang="zh-CN" sz="1800" b="0" i="1" dirty="0">
                <a:solidFill>
                  <a:srgbClr val="000000"/>
                </a:solidFill>
                <a:effectLst/>
                <a:latin typeface="Times-Italic"/>
              </a:rPr>
              <a:t>A</a:t>
            </a:r>
            <a:r>
              <a:rPr lang="en-US" altLang="zh-CN" sz="1800" b="0" i="0" dirty="0">
                <a:solidFill>
                  <a:srgbClr val="000000"/>
                </a:solidFill>
                <a:effectLst/>
                <a:latin typeface="Times-Roman"/>
              </a:rPr>
              <a:t>15 is fed byte-wise into the</a:t>
            </a:r>
            <a:r>
              <a:rPr lang="en-US" altLang="zh-CN" dirty="0"/>
              <a:t> </a:t>
            </a:r>
            <a:r>
              <a:rPr lang="en-US" altLang="zh-CN" sz="1800" b="0" i="0" dirty="0">
                <a:solidFill>
                  <a:srgbClr val="000000"/>
                </a:solidFill>
                <a:effectLst/>
                <a:latin typeface="Times-Roman"/>
              </a:rPr>
              <a:t>S-Box. The 16-byte output </a:t>
            </a:r>
            <a:r>
              <a:rPr lang="en-US" altLang="zh-CN" sz="1800" b="0" i="1" dirty="0">
                <a:solidFill>
                  <a:srgbClr val="000000"/>
                </a:solidFill>
                <a:effectLst/>
                <a:latin typeface="Times-Italic"/>
              </a:rPr>
              <a:t>B</a:t>
            </a:r>
            <a:r>
              <a:rPr lang="en-US" altLang="zh-CN" sz="1800" b="0" i="0" dirty="0">
                <a:solidFill>
                  <a:srgbClr val="000000"/>
                </a:solidFill>
                <a:effectLst/>
                <a:latin typeface="Times-Roman"/>
              </a:rPr>
              <a:t>0</a:t>
            </a:r>
            <a:r>
              <a:rPr lang="en-US" altLang="zh-CN" sz="1800" b="0" i="1" dirty="0">
                <a:solidFill>
                  <a:srgbClr val="000000"/>
                </a:solidFill>
                <a:effectLst/>
                <a:latin typeface="CMMI10"/>
              </a:rPr>
              <a:t>,...,</a:t>
            </a:r>
            <a:r>
              <a:rPr lang="en-US" altLang="zh-CN" sz="1800" b="0" i="1" dirty="0">
                <a:solidFill>
                  <a:srgbClr val="000000"/>
                </a:solidFill>
                <a:effectLst/>
                <a:latin typeface="Times-Italic"/>
              </a:rPr>
              <a:t>B</a:t>
            </a:r>
            <a:r>
              <a:rPr lang="en-US" altLang="zh-CN" sz="1800" b="0" i="0" dirty="0">
                <a:solidFill>
                  <a:srgbClr val="000000"/>
                </a:solidFill>
                <a:effectLst/>
                <a:latin typeface="Times-Roman"/>
              </a:rPr>
              <a:t>15 is permuted byte-wise in the </a:t>
            </a:r>
            <a:r>
              <a:rPr lang="en-US" altLang="zh-CN" sz="1800" b="0" i="0" dirty="0" err="1">
                <a:solidFill>
                  <a:srgbClr val="000000"/>
                </a:solidFill>
                <a:effectLst/>
                <a:latin typeface="Times-Roman"/>
              </a:rPr>
              <a:t>ShiftRows</a:t>
            </a:r>
            <a:r>
              <a:rPr lang="en-US" altLang="zh-CN" sz="1800" b="0" i="0" dirty="0">
                <a:solidFill>
                  <a:srgbClr val="000000"/>
                </a:solidFill>
                <a:effectLst/>
                <a:latin typeface="Times-Roman"/>
              </a:rPr>
              <a:t> layer and mixed by the </a:t>
            </a:r>
            <a:r>
              <a:rPr lang="en-US" altLang="zh-CN" sz="1800" b="0" i="0" dirty="0" err="1">
                <a:solidFill>
                  <a:srgbClr val="000000"/>
                </a:solidFill>
                <a:effectLst/>
                <a:latin typeface="Times-Roman"/>
              </a:rPr>
              <a:t>MixColumn</a:t>
            </a:r>
            <a:r>
              <a:rPr lang="en-US" altLang="zh-CN" sz="1800" b="0" i="0" dirty="0">
                <a:solidFill>
                  <a:srgbClr val="000000"/>
                </a:solidFill>
                <a:effectLst/>
                <a:latin typeface="Times-Roman"/>
              </a:rPr>
              <a:t> transformation </a:t>
            </a:r>
            <a:r>
              <a:rPr lang="en-US" altLang="zh-CN" sz="1800" b="0" i="1" dirty="0">
                <a:solidFill>
                  <a:srgbClr val="000000"/>
                </a:solidFill>
                <a:effectLst/>
                <a:latin typeface="Times-Italic"/>
              </a:rPr>
              <a:t>c</a:t>
            </a:r>
            <a:r>
              <a:rPr lang="en-US" altLang="zh-CN" sz="1800" b="0" i="0" dirty="0">
                <a:solidFill>
                  <a:srgbClr val="000000"/>
                </a:solidFill>
                <a:effectLst/>
                <a:latin typeface="CMR10"/>
              </a:rPr>
              <a:t>(</a:t>
            </a:r>
            <a:r>
              <a:rPr lang="en-US" altLang="zh-CN" sz="1800" b="0" i="1" dirty="0">
                <a:solidFill>
                  <a:srgbClr val="000000"/>
                </a:solidFill>
                <a:effectLst/>
                <a:latin typeface="Times-Italic"/>
              </a:rPr>
              <a:t>x</a:t>
            </a:r>
            <a:r>
              <a:rPr lang="en-US" altLang="zh-CN" sz="1800" b="0" i="0" dirty="0">
                <a:solidFill>
                  <a:srgbClr val="000000"/>
                </a:solidFill>
                <a:effectLst/>
                <a:latin typeface="CMR10"/>
              </a:rPr>
              <a:t>)</a:t>
            </a:r>
            <a:r>
              <a:rPr lang="en-US" altLang="zh-CN" sz="1800" b="0" i="0" dirty="0">
                <a:solidFill>
                  <a:srgbClr val="000000"/>
                </a:solidFill>
                <a:effectLst/>
                <a:latin typeface="Times-Roman"/>
              </a:rPr>
              <a:t>. Finally, the 128-bit subkey </a:t>
            </a:r>
            <a:r>
              <a:rPr lang="en-US" altLang="zh-CN" sz="1800" b="0" i="1" dirty="0">
                <a:solidFill>
                  <a:srgbClr val="000000"/>
                </a:solidFill>
                <a:effectLst/>
                <a:latin typeface="Times-Italic"/>
              </a:rPr>
              <a:t>ki </a:t>
            </a:r>
            <a:r>
              <a:rPr lang="en-US" altLang="zh-CN" sz="1800" b="0" i="0" dirty="0">
                <a:solidFill>
                  <a:srgbClr val="000000"/>
                </a:solidFill>
                <a:effectLst/>
                <a:latin typeface="Times-Roman"/>
              </a:rPr>
              <a:t>is</a:t>
            </a:r>
            <a:br>
              <a:rPr lang="en-US" altLang="zh-CN" sz="1800" b="0" i="0" dirty="0">
                <a:solidFill>
                  <a:srgbClr val="000000"/>
                </a:solidFill>
                <a:effectLst/>
                <a:latin typeface="Times-Roman"/>
              </a:rPr>
            </a:br>
            <a:r>
              <a:rPr lang="en-US" altLang="zh-CN" sz="1800" b="0" i="0" dirty="0">
                <a:solidFill>
                  <a:srgbClr val="000000"/>
                </a:solidFill>
                <a:effectLst/>
                <a:latin typeface="Times-Roman"/>
              </a:rPr>
              <a:t>XORed with the intermediate result. We note that AES is a byte-oriented cipher.</a:t>
            </a:r>
            <a:r>
              <a:rPr lang="en-US" altLang="zh-CN" dirty="0"/>
              <a:t> </a:t>
            </a:r>
            <a:br>
              <a:rPr lang="en-US" altLang="zh-CN" dirty="0"/>
            </a:b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16</a:t>
            </a:r>
            <a:r>
              <a:rPr lang="zh-CN" altLang="en-US" dirty="0"/>
              <a:t>个</a:t>
            </a:r>
            <a:r>
              <a:rPr lang="en-US" altLang="zh-CN" dirty="0"/>
              <a:t>S-boxes</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S-box</a:t>
            </a:r>
            <a:r>
              <a:rPr lang="zh-CN" altLang="en-US" sz="1200" dirty="0"/>
              <a:t>的构造其实是基于有限域的操作。</a:t>
            </a:r>
            <a:r>
              <a:rPr lang="en-US" altLang="zh-CN" sz="1200" dirty="0"/>
              <a:t>Ai-&gt;GF(2^8) inverse +affine mapping-&gt;Bi</a:t>
            </a:r>
            <a:r>
              <a:rPr lang="zh-CN" altLang="en-US" sz="1200" dirty="0"/>
              <a:t>。每个</a:t>
            </a:r>
            <a:r>
              <a:rPr lang="en-US" altLang="zh-CN" sz="1200" dirty="0"/>
              <a:t>Ai</a:t>
            </a:r>
            <a:r>
              <a:rPr lang="zh-CN" altLang="en-US" sz="1200" dirty="0"/>
              <a:t>当作有限域里面的一个元素，所以先取逆，多项式为</a:t>
            </a:r>
            <a:r>
              <a:rPr lang="en-US" altLang="zh-CN" sz="1200" dirty="0"/>
              <a:t>x^8+x^4+x^3+x+1</a:t>
            </a:r>
            <a:r>
              <a:rPr lang="zh-CN" altLang="en-US" sz="1200" dirty="0"/>
              <a:t>。如果</a:t>
            </a:r>
            <a:r>
              <a:rPr lang="en-US" altLang="zh-CN" sz="1200" dirty="0"/>
              <a:t>Ai=0</a:t>
            </a:r>
            <a:r>
              <a:rPr lang="zh-CN" altLang="en-US" sz="1200" dirty="0"/>
              <a:t>，则逆为</a:t>
            </a:r>
            <a:r>
              <a:rPr lang="en-US" altLang="zh-CN" sz="1200" dirty="0"/>
              <a:t>0</a:t>
            </a:r>
            <a:r>
              <a:rPr lang="zh-CN" altLang="en-US" sz="1200" dirty="0"/>
              <a:t>。</a:t>
            </a:r>
            <a:endParaRPr lang="en-US" altLang="zh-CN" sz="1200" dirty="0"/>
          </a:p>
          <a:p>
            <a:endParaRPr lang="en-US" altLang="zh-CN" sz="1200" dirty="0"/>
          </a:p>
          <a:p>
            <a:r>
              <a:rPr lang="en-US" altLang="zh-CN" sz="1800" b="0" i="0" dirty="0">
                <a:solidFill>
                  <a:srgbClr val="000000"/>
                </a:solidFill>
                <a:effectLst/>
                <a:latin typeface="Times-Roman"/>
              </a:rPr>
              <a:t>In the second part of the substitution, each byte </a:t>
            </a:r>
            <a:r>
              <a:rPr lang="en-US" altLang="zh-CN" sz="1800" b="0" i="1" dirty="0">
                <a:solidFill>
                  <a:srgbClr val="000000"/>
                </a:solidFill>
                <a:effectLst/>
                <a:latin typeface="Times-Italic"/>
              </a:rPr>
              <a:t>Bi </a:t>
            </a:r>
            <a:r>
              <a:rPr lang="en-US" altLang="zh-CN" sz="1800" b="0" i="0" dirty="0">
                <a:solidFill>
                  <a:srgbClr val="000000"/>
                </a:solidFill>
                <a:effectLst/>
                <a:latin typeface="Times-Roman"/>
              </a:rPr>
              <a:t>is multiplied by a constant 8*8 </a:t>
            </a:r>
            <a:r>
              <a:rPr lang="en-US" altLang="zh-CN" sz="1800" b="0" i="0" dirty="0" err="1">
                <a:solidFill>
                  <a:srgbClr val="000000"/>
                </a:solidFill>
                <a:effectLst/>
                <a:latin typeface="Times-Roman"/>
              </a:rPr>
              <a:t>bitmatrix</a:t>
            </a:r>
            <a:r>
              <a:rPr lang="en-US" altLang="zh-CN" sz="1800" b="0" i="0" dirty="0">
                <a:solidFill>
                  <a:srgbClr val="000000"/>
                </a:solidFill>
                <a:effectLst/>
                <a:latin typeface="Times-Roman"/>
              </a:rPr>
              <a:t> followed by the addition of a constant 8-bit vector. </a:t>
            </a: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000000"/>
                </a:solidFill>
                <a:effectLst/>
                <a:latin typeface="Times-Roman"/>
              </a:rPr>
              <a:t>In AES, the Diffusion layer consists of two sublayers, the </a:t>
            </a:r>
            <a:r>
              <a:rPr lang="en-US" altLang="zh-CN" sz="1800" b="0" i="1" dirty="0" err="1">
                <a:solidFill>
                  <a:srgbClr val="000000"/>
                </a:solidFill>
                <a:effectLst/>
                <a:latin typeface="Times-Italic"/>
              </a:rPr>
              <a:t>ShiftRows</a:t>
            </a:r>
            <a:r>
              <a:rPr lang="en-US" altLang="zh-CN" sz="1800" b="0" i="1" dirty="0">
                <a:solidFill>
                  <a:srgbClr val="000000"/>
                </a:solidFill>
                <a:effectLst/>
                <a:latin typeface="Times-Italic"/>
              </a:rPr>
              <a:t> </a:t>
            </a:r>
            <a:r>
              <a:rPr lang="en-US" altLang="zh-CN" sz="1800" b="0" i="0" dirty="0">
                <a:solidFill>
                  <a:srgbClr val="000000"/>
                </a:solidFill>
                <a:effectLst/>
                <a:latin typeface="Times-Roman"/>
              </a:rPr>
              <a:t>transformation and the </a:t>
            </a:r>
            <a:r>
              <a:rPr lang="en-US" altLang="zh-CN" sz="1800" b="0" i="1" dirty="0" err="1">
                <a:solidFill>
                  <a:srgbClr val="000000"/>
                </a:solidFill>
                <a:effectLst/>
                <a:latin typeface="Times-Italic"/>
              </a:rPr>
              <a:t>MixColumn</a:t>
            </a:r>
            <a:r>
              <a:rPr lang="en-US" altLang="zh-CN" sz="1800" b="0" i="1" dirty="0">
                <a:solidFill>
                  <a:srgbClr val="000000"/>
                </a:solidFill>
                <a:effectLst/>
                <a:latin typeface="Times-Italic"/>
              </a:rPr>
              <a:t> </a:t>
            </a:r>
            <a:r>
              <a:rPr lang="en-US" altLang="zh-CN" sz="1800" b="0" i="0" dirty="0">
                <a:solidFill>
                  <a:srgbClr val="000000"/>
                </a:solidFill>
                <a:effectLst/>
                <a:latin typeface="Times-Roman"/>
              </a:rPr>
              <a:t>transformation. We recall that diffusion is the spreading of the</a:t>
            </a:r>
            <a:br>
              <a:rPr lang="en-US" altLang="zh-CN" sz="1800" b="0" i="0" dirty="0">
                <a:solidFill>
                  <a:srgbClr val="000000"/>
                </a:solidFill>
                <a:effectLst/>
                <a:latin typeface="Times-Roman"/>
              </a:rPr>
            </a:br>
            <a:r>
              <a:rPr lang="en-US" altLang="zh-CN" sz="1800" b="0" i="0" dirty="0">
                <a:solidFill>
                  <a:srgbClr val="000000"/>
                </a:solidFill>
                <a:effectLst/>
                <a:latin typeface="Times-Roman"/>
              </a:rPr>
              <a:t>influence of individual bits over the entire state.  </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000000"/>
                </a:solidFill>
                <a:effectLst/>
                <a:latin typeface="Times-Roman"/>
              </a:rPr>
              <a:t>In 1999 the US National Institute of Standards and Technology (NIST) indicated that DES should only be used for legacy systems and instead triple DES (3DES)</a:t>
            </a:r>
            <a:br>
              <a:rPr lang="en-US" altLang="zh-CN" sz="1800" b="0" i="0" dirty="0">
                <a:solidFill>
                  <a:srgbClr val="000000"/>
                </a:solidFill>
                <a:effectLst/>
                <a:latin typeface="Times-Roman"/>
              </a:rPr>
            </a:br>
            <a:r>
              <a:rPr lang="en-US" altLang="zh-CN" sz="1800" b="0" i="0" dirty="0">
                <a:solidFill>
                  <a:srgbClr val="000000"/>
                </a:solidFill>
                <a:effectLst/>
                <a:latin typeface="Times-Roman"/>
              </a:rPr>
              <a:t>should be used. Even though 3DES resists brute-force attacks with today’s technology, there are several problems with it. First, it is not very efficient with regard to</a:t>
            </a:r>
            <a:br>
              <a:rPr lang="en-US" altLang="zh-CN" sz="1800" b="0" i="0" dirty="0">
                <a:solidFill>
                  <a:srgbClr val="000000"/>
                </a:solidFill>
                <a:effectLst/>
                <a:latin typeface="Times-Roman"/>
              </a:rPr>
            </a:br>
            <a:r>
              <a:rPr lang="en-US" altLang="zh-CN" sz="1800" b="0" i="0" dirty="0">
                <a:solidFill>
                  <a:srgbClr val="000000"/>
                </a:solidFill>
                <a:effectLst/>
                <a:latin typeface="Times-Roman"/>
              </a:rPr>
              <a:t>software implementations. DES is already not particularly well suited for software and 3DES is three times slower than DES. </a:t>
            </a:r>
            <a:endParaRPr lang="en-US" altLang="zh-CN" sz="1800" b="0" i="0" dirty="0">
              <a:solidFill>
                <a:srgbClr val="000000"/>
              </a:solidFill>
              <a:effectLst/>
              <a:latin typeface="Times-Roman"/>
            </a:endParaRPr>
          </a:p>
          <a:p>
            <a:endParaRPr lang="en-US" altLang="zh-CN" sz="1800" b="0" i="0" dirty="0">
              <a:solidFill>
                <a:srgbClr val="000000"/>
              </a:solidFill>
              <a:effectLst/>
              <a:latin typeface="Times-Roman"/>
            </a:endParaRPr>
          </a:p>
          <a:p>
            <a:r>
              <a:rPr lang="en-US" altLang="zh-CN" sz="1800" b="0" i="0" dirty="0">
                <a:solidFill>
                  <a:srgbClr val="000000"/>
                </a:solidFill>
                <a:effectLst/>
                <a:latin typeface="Times-Roman"/>
              </a:rPr>
              <a:t>Another disadvantage is the relatively short block size of 64 bits, which is a drawback in certain applications, e.g., if one</a:t>
            </a:r>
            <a:br>
              <a:rPr lang="en-US" altLang="zh-CN" sz="1800" b="0" i="0" dirty="0">
                <a:solidFill>
                  <a:srgbClr val="000000"/>
                </a:solidFill>
                <a:effectLst/>
                <a:latin typeface="Times-Roman"/>
              </a:rPr>
            </a:br>
            <a:r>
              <a:rPr lang="en-US" altLang="zh-CN" sz="1800" b="0" i="0" dirty="0">
                <a:solidFill>
                  <a:srgbClr val="000000"/>
                </a:solidFill>
                <a:effectLst/>
                <a:latin typeface="Times-Roman"/>
              </a:rPr>
              <a:t>wants to built a hash function from a block cipher (cf. Sect. 11.3.2). Finally, if one</a:t>
            </a:r>
            <a:br>
              <a:rPr lang="en-US" altLang="zh-CN" sz="1800" b="0" i="0" dirty="0">
                <a:solidFill>
                  <a:srgbClr val="000000"/>
                </a:solidFill>
                <a:effectLst/>
                <a:latin typeface="Times-Roman"/>
              </a:rPr>
            </a:br>
            <a:r>
              <a:rPr lang="en-US" altLang="zh-CN" sz="1800" b="0" i="0" dirty="0">
                <a:solidFill>
                  <a:srgbClr val="000000"/>
                </a:solidFill>
                <a:effectLst/>
                <a:latin typeface="Times-Roman"/>
              </a:rPr>
              <a:t>is worried about attacks with quantum computers, which might become reality in a</a:t>
            </a:r>
            <a:br>
              <a:rPr lang="en-US" altLang="zh-CN" sz="1800" b="0" i="0" dirty="0">
                <a:solidFill>
                  <a:srgbClr val="000000"/>
                </a:solidFill>
                <a:effectLst/>
                <a:latin typeface="Times-Roman"/>
              </a:rPr>
            </a:br>
            <a:r>
              <a:rPr lang="en-US" altLang="zh-CN" sz="1800" b="0" i="0" dirty="0">
                <a:solidFill>
                  <a:srgbClr val="000000"/>
                </a:solidFill>
                <a:effectLst/>
                <a:latin typeface="Times-Roman"/>
              </a:rPr>
              <a:t>few decades, key lengths on the order of 256 bits are desirable.</a:t>
            </a:r>
            <a:r>
              <a:rPr lang="en-US" altLang="zh-CN" sz="4000" dirty="0"/>
              <a:t> </a:t>
            </a:r>
            <a:br>
              <a:rPr lang="en-US" altLang="zh-CN" sz="4000" dirty="0"/>
            </a:br>
            <a:br>
              <a:rPr lang="en-US" altLang="zh-CN" sz="2800" dirty="0"/>
            </a:b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000000"/>
                </a:solidFill>
                <a:effectLst/>
                <a:latin typeface="Times-Roman"/>
              </a:rPr>
              <a:t>The combination of the </a:t>
            </a:r>
            <a:r>
              <a:rPr lang="en-US" altLang="zh-CN" sz="1800" b="0" i="0" dirty="0" err="1">
                <a:solidFill>
                  <a:srgbClr val="000000"/>
                </a:solidFill>
                <a:effectLst/>
                <a:latin typeface="Times-Roman"/>
              </a:rPr>
              <a:t>ShiftRows</a:t>
            </a:r>
            <a:r>
              <a:rPr lang="en-US" altLang="zh-CN" sz="1800" b="0" i="0" dirty="0">
                <a:solidFill>
                  <a:srgbClr val="000000"/>
                </a:solidFill>
                <a:effectLst/>
                <a:latin typeface="Times-Roman"/>
              </a:rPr>
              <a:t> and </a:t>
            </a:r>
            <a:r>
              <a:rPr lang="en-US" altLang="zh-CN" sz="1800" b="0" i="0" dirty="0" err="1">
                <a:solidFill>
                  <a:srgbClr val="000000"/>
                </a:solidFill>
                <a:effectLst/>
                <a:latin typeface="Times-Roman"/>
              </a:rPr>
              <a:t>MixColumn</a:t>
            </a:r>
            <a:r>
              <a:rPr lang="en-US" altLang="zh-CN" sz="1800" b="0" i="0" dirty="0">
                <a:solidFill>
                  <a:srgbClr val="000000"/>
                </a:solidFill>
                <a:effectLst/>
                <a:latin typeface="Times-Roman"/>
              </a:rPr>
              <a:t> layer makes it possible that after only three rounds every byte of the state matrix depends on all 16 plaintext bytes.</a:t>
            </a:r>
            <a:r>
              <a:rPr lang="en-US" altLang="zh-CN" dirty="0"/>
              <a:t> </a:t>
            </a:r>
            <a:br>
              <a:rPr lang="en-US" altLang="zh-CN" dirty="0"/>
            </a:br>
            <a:endParaRPr lang="en-US" altLang="zh-CN" dirty="0"/>
          </a:p>
          <a:p>
            <a:endParaRPr lang="en-US" altLang="zh-CN" dirty="0"/>
          </a:p>
          <a:p>
            <a:r>
              <a:rPr lang="en-US" altLang="zh-CN" sz="1800" b="0" i="0" dirty="0">
                <a:solidFill>
                  <a:srgbClr val="000000"/>
                </a:solidFill>
                <a:effectLst/>
                <a:latin typeface="Times-Roman"/>
              </a:rPr>
              <a:t>We recall that each state byte </a:t>
            </a:r>
            <a:r>
              <a:rPr lang="en-US" altLang="zh-CN" sz="1800" b="0" i="1" dirty="0">
                <a:solidFill>
                  <a:srgbClr val="000000"/>
                </a:solidFill>
                <a:effectLst/>
                <a:latin typeface="Times-Italic"/>
              </a:rPr>
              <a:t>Ci </a:t>
            </a:r>
            <a:r>
              <a:rPr lang="en-US" altLang="zh-CN" sz="1800" b="0" i="0" dirty="0">
                <a:solidFill>
                  <a:srgbClr val="000000"/>
                </a:solidFill>
                <a:effectLst/>
                <a:latin typeface="Times-Roman"/>
              </a:rPr>
              <a:t>and </a:t>
            </a:r>
            <a:r>
              <a:rPr lang="en-US" altLang="zh-CN" sz="1800" b="0" i="1" dirty="0">
                <a:solidFill>
                  <a:srgbClr val="000000"/>
                </a:solidFill>
                <a:effectLst/>
                <a:latin typeface="Times-Italic"/>
              </a:rPr>
              <a:t>Bi </a:t>
            </a:r>
            <a:r>
              <a:rPr lang="en-US" altLang="zh-CN" sz="1800" b="0" i="0" dirty="0">
                <a:solidFill>
                  <a:srgbClr val="000000"/>
                </a:solidFill>
                <a:effectLst/>
                <a:latin typeface="Times-Roman"/>
              </a:rPr>
              <a:t>is an 8-bit value representing an element from </a:t>
            </a:r>
            <a:r>
              <a:rPr lang="en-US" altLang="zh-CN" sz="1800" b="0" i="1" dirty="0">
                <a:solidFill>
                  <a:srgbClr val="000000"/>
                </a:solidFill>
                <a:effectLst/>
                <a:latin typeface="Times-Italic"/>
              </a:rPr>
              <a:t>GF</a:t>
            </a:r>
            <a:r>
              <a:rPr lang="en-US" altLang="zh-CN" sz="1800" b="0" i="0" dirty="0">
                <a:solidFill>
                  <a:srgbClr val="000000"/>
                </a:solidFill>
                <a:effectLst/>
                <a:latin typeface="CMR10"/>
              </a:rPr>
              <a:t>(</a:t>
            </a:r>
            <a:r>
              <a:rPr lang="en-US" altLang="zh-CN" sz="1800" b="0" i="0" dirty="0">
                <a:solidFill>
                  <a:srgbClr val="000000"/>
                </a:solidFill>
                <a:effectLst/>
                <a:latin typeface="Times-Roman"/>
              </a:rPr>
              <a:t>28</a:t>
            </a:r>
            <a:r>
              <a:rPr lang="en-US" altLang="zh-CN" sz="1800" b="0" i="0" dirty="0">
                <a:solidFill>
                  <a:srgbClr val="000000"/>
                </a:solidFill>
                <a:effectLst/>
                <a:latin typeface="CMR10"/>
              </a:rPr>
              <a:t>)</a:t>
            </a:r>
            <a:r>
              <a:rPr lang="en-US" altLang="zh-CN" sz="1800" b="0" i="0" dirty="0">
                <a:solidFill>
                  <a:srgbClr val="000000"/>
                </a:solidFill>
                <a:effectLst/>
                <a:latin typeface="Times-Roman"/>
              </a:rPr>
              <a:t>.</a:t>
            </a:r>
            <a:r>
              <a:rPr lang="en-US" altLang="zh-CN" dirty="0"/>
              <a:t> </a:t>
            </a:r>
            <a:br>
              <a:rPr lang="en-US" altLang="zh-CN" dirty="0"/>
            </a:br>
            <a:endParaRPr lang="en-US" altLang="zh-CN" dirty="0"/>
          </a:p>
          <a:p>
            <a:endParaRPr lang="en-US" altLang="zh-CN" dirty="0"/>
          </a:p>
          <a:p>
            <a:r>
              <a:rPr lang="zh-CN" altLang="en-US" dirty="0"/>
              <a:t>每个字节其实表示一个多项式的系数。</a:t>
            </a:r>
            <a:endParaRPr lang="en-US" altLang="zh-CN" dirty="0"/>
          </a:p>
          <a:p>
            <a:endParaRPr lang="en-US" altLang="zh-CN" dirty="0"/>
          </a:p>
          <a:p>
            <a:r>
              <a:rPr lang="en-US" altLang="zh-CN" sz="1800" b="0" i="0" dirty="0">
                <a:solidFill>
                  <a:srgbClr val="000000"/>
                </a:solidFill>
                <a:effectLst/>
                <a:latin typeface="Times-Roman"/>
              </a:rPr>
              <a:t>Multiplication and addition of the coefficients is done in </a:t>
            </a:r>
            <a:r>
              <a:rPr lang="en-US" altLang="zh-CN" sz="1800" b="0" i="1" dirty="0">
                <a:solidFill>
                  <a:srgbClr val="000000"/>
                </a:solidFill>
                <a:effectLst/>
                <a:latin typeface="Times-Italic"/>
              </a:rPr>
              <a:t>GF</a:t>
            </a:r>
            <a:r>
              <a:rPr lang="en-US" altLang="zh-CN" sz="1800" b="0" i="0" dirty="0">
                <a:solidFill>
                  <a:srgbClr val="000000"/>
                </a:solidFill>
                <a:effectLst/>
                <a:latin typeface="CMR10"/>
              </a:rPr>
              <a:t>(</a:t>
            </a:r>
            <a:r>
              <a:rPr lang="en-US" altLang="zh-CN" sz="1800" b="0" i="0" dirty="0">
                <a:solidFill>
                  <a:srgbClr val="000000"/>
                </a:solidFill>
                <a:effectLst/>
                <a:latin typeface="Times-Roman"/>
              </a:rPr>
              <a:t>28</a:t>
            </a:r>
            <a:r>
              <a:rPr lang="en-US" altLang="zh-CN" sz="1800" b="0" i="0" dirty="0">
                <a:solidFill>
                  <a:srgbClr val="000000"/>
                </a:solidFill>
                <a:effectLst/>
                <a:latin typeface="CMR10"/>
              </a:rPr>
              <a:t>)</a:t>
            </a:r>
            <a:r>
              <a:rPr lang="en-US" altLang="zh-CN" sz="1800" b="0" i="0" dirty="0">
                <a:solidFill>
                  <a:srgbClr val="000000"/>
                </a:solidFill>
                <a:effectLst/>
                <a:latin typeface="Times-Roman"/>
              </a:rPr>
              <a:t>.</a:t>
            </a:r>
            <a:r>
              <a:rPr lang="en-US" altLang="zh-CN" dirty="0"/>
              <a:t> </a:t>
            </a: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000000"/>
                </a:solidFill>
                <a:effectLst/>
                <a:latin typeface="Times-Roman"/>
              </a:rPr>
              <a:t>The number of subkeys is equal to the number of rounds plus one, due</a:t>
            </a:r>
            <a:br>
              <a:rPr lang="en-US" altLang="zh-CN" sz="1800" b="0" i="0" dirty="0">
                <a:solidFill>
                  <a:srgbClr val="000000"/>
                </a:solidFill>
                <a:effectLst/>
                <a:latin typeface="Times-Roman"/>
              </a:rPr>
            </a:br>
            <a:r>
              <a:rPr lang="en-US" altLang="zh-CN" sz="1800" b="0" i="0" dirty="0">
                <a:solidFill>
                  <a:srgbClr val="000000"/>
                </a:solidFill>
                <a:effectLst/>
                <a:latin typeface="Times-Roman"/>
              </a:rPr>
              <a:t>to the key needed for key whitening in the first key addition layer</a:t>
            </a:r>
            <a:r>
              <a:rPr lang="en-US" altLang="zh-CN" dirty="0"/>
              <a:t> </a:t>
            </a:r>
            <a:endParaRPr lang="en-US" altLang="zh-CN" dirty="0"/>
          </a:p>
          <a:p>
            <a:endParaRPr lang="en-US" altLang="zh-CN" dirty="0"/>
          </a:p>
          <a:p>
            <a:r>
              <a:rPr lang="en-US" altLang="zh-CN" sz="1800" b="0" i="0" dirty="0">
                <a:solidFill>
                  <a:srgbClr val="000000"/>
                </a:solidFill>
                <a:effectLst/>
                <a:latin typeface="Times-Roman"/>
              </a:rPr>
              <a:t>Thus, for the key length of 128 bits, the number of rounds is </a:t>
            </a:r>
            <a:r>
              <a:rPr lang="en-US" altLang="zh-CN" sz="1800" b="0" i="1" dirty="0">
                <a:solidFill>
                  <a:srgbClr val="000000"/>
                </a:solidFill>
                <a:effectLst/>
                <a:latin typeface="Times-Italic"/>
              </a:rPr>
              <a:t>nr </a:t>
            </a:r>
            <a:r>
              <a:rPr lang="en-US" altLang="zh-CN" sz="1800" b="0" i="0" dirty="0">
                <a:solidFill>
                  <a:srgbClr val="000000"/>
                </a:solidFill>
                <a:effectLst/>
                <a:latin typeface="CMR10"/>
              </a:rPr>
              <a:t>= </a:t>
            </a:r>
            <a:r>
              <a:rPr lang="en-US" altLang="zh-CN" sz="1800" b="0" i="0" dirty="0">
                <a:solidFill>
                  <a:srgbClr val="000000"/>
                </a:solidFill>
                <a:effectLst/>
                <a:latin typeface="Times-Roman"/>
              </a:rPr>
              <a:t>10, and there are 11 subkeys, each of 128 bits. The AES with a 192-bit key requires 13 subkeys of</a:t>
            </a:r>
            <a:br>
              <a:rPr lang="en-US" altLang="zh-CN" sz="1800" b="0" i="0" dirty="0">
                <a:solidFill>
                  <a:srgbClr val="000000"/>
                </a:solidFill>
                <a:effectLst/>
                <a:latin typeface="Times-Roman"/>
              </a:rPr>
            </a:br>
            <a:r>
              <a:rPr lang="en-US" altLang="zh-CN" sz="1800" b="0" i="0" dirty="0">
                <a:solidFill>
                  <a:srgbClr val="000000"/>
                </a:solidFill>
                <a:effectLst/>
                <a:latin typeface="Times-Roman"/>
              </a:rPr>
              <a:t>length 128 bits, and AES with a 256-bit key has 15 subkeys.</a:t>
            </a:r>
            <a:r>
              <a:rPr lang="en-US" altLang="zh-CN" dirty="0"/>
              <a:t> </a:t>
            </a:r>
            <a:endParaRPr lang="en-US" altLang="zh-CN" dirty="0"/>
          </a:p>
          <a:p>
            <a:endParaRPr lang="en-US" altLang="zh-CN" dirty="0"/>
          </a:p>
          <a:p>
            <a:r>
              <a:rPr lang="en-US" altLang="zh-CN" sz="1800" b="0" i="0" dirty="0">
                <a:solidFill>
                  <a:srgbClr val="000000"/>
                </a:solidFill>
                <a:effectLst/>
                <a:latin typeface="Times-Roman"/>
              </a:rPr>
              <a:t>The AES subkeys are computed recursively, i.e., in order to derive subkey </a:t>
            </a:r>
            <a:r>
              <a:rPr lang="en-US" altLang="zh-CN" sz="1800" b="0" i="1" dirty="0">
                <a:solidFill>
                  <a:srgbClr val="000000"/>
                </a:solidFill>
                <a:effectLst/>
                <a:latin typeface="Times-Italic"/>
              </a:rPr>
              <a:t>ki</a:t>
            </a:r>
            <a:r>
              <a:rPr lang="en-US" altLang="zh-CN" sz="1800" b="0" i="0" dirty="0">
                <a:solidFill>
                  <a:srgbClr val="000000"/>
                </a:solidFill>
                <a:effectLst/>
                <a:latin typeface="Times-Roman"/>
              </a:rPr>
              <a:t>, subkey </a:t>
            </a:r>
            <a:r>
              <a:rPr lang="en-US" altLang="zh-CN" sz="1800" b="0" i="1" dirty="0">
                <a:solidFill>
                  <a:srgbClr val="000000"/>
                </a:solidFill>
                <a:effectLst/>
                <a:latin typeface="Times-Italic"/>
              </a:rPr>
              <a:t>ki</a:t>
            </a:r>
            <a:r>
              <a:rPr lang="en-US" altLang="zh-CN" sz="1800" b="0" i="1" dirty="0">
                <a:solidFill>
                  <a:srgbClr val="000000"/>
                </a:solidFill>
                <a:effectLst/>
                <a:latin typeface="CMSY10"/>
              </a:rPr>
              <a:t>-</a:t>
            </a:r>
            <a:r>
              <a:rPr lang="en-US" altLang="zh-CN" sz="1800" b="0" i="0" dirty="0">
                <a:solidFill>
                  <a:srgbClr val="000000"/>
                </a:solidFill>
                <a:effectLst/>
                <a:latin typeface="Times-Roman"/>
              </a:rPr>
              <a:t>1 must be known,</a:t>
            </a:r>
            <a:r>
              <a:rPr lang="en-US" altLang="zh-CN" dirty="0"/>
              <a:t> </a:t>
            </a:r>
            <a:br>
              <a:rPr lang="en-US" altLang="zh-CN" dirty="0"/>
            </a:b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000000"/>
                </a:solidFill>
                <a:effectLst/>
                <a:latin typeface="Times-Roman"/>
              </a:rPr>
              <a:t>The function </a:t>
            </a:r>
            <a:r>
              <a:rPr lang="en-US" altLang="zh-CN" sz="1800" b="0" i="1" dirty="0">
                <a:solidFill>
                  <a:srgbClr val="000000"/>
                </a:solidFill>
                <a:effectLst/>
                <a:latin typeface="Times-Italic"/>
              </a:rPr>
              <a:t>g</a:t>
            </a:r>
            <a:r>
              <a:rPr lang="en-US" altLang="zh-CN" sz="1800" b="0" i="0" dirty="0">
                <a:solidFill>
                  <a:srgbClr val="000000"/>
                </a:solidFill>
                <a:effectLst/>
                <a:latin typeface="CMR10"/>
              </a:rPr>
              <a:t>() </a:t>
            </a:r>
            <a:r>
              <a:rPr lang="en-US" altLang="zh-CN" sz="1800" b="0" i="0" dirty="0">
                <a:solidFill>
                  <a:srgbClr val="000000"/>
                </a:solidFill>
                <a:effectLst/>
                <a:latin typeface="Times-Roman"/>
              </a:rPr>
              <a:t>has two purposes. First, it adds nonlinearity to the key schedule. Second, it removes symmetry in AES. Both properties are necessary to thwart</a:t>
            </a:r>
            <a:br>
              <a:rPr lang="en-US" altLang="zh-CN" sz="1800" b="0" i="0" dirty="0">
                <a:solidFill>
                  <a:srgbClr val="000000"/>
                </a:solidFill>
                <a:effectLst/>
                <a:latin typeface="Times-Roman"/>
              </a:rPr>
            </a:br>
            <a:r>
              <a:rPr lang="en-US" altLang="zh-CN" sz="1800" b="0" i="0" dirty="0">
                <a:solidFill>
                  <a:srgbClr val="000000"/>
                </a:solidFill>
                <a:effectLst/>
                <a:latin typeface="Times-Roman"/>
              </a:rPr>
              <a:t>certain block cipher attacks.</a:t>
            </a:r>
            <a:r>
              <a:rPr lang="en-US" altLang="zh-CN" dirty="0"/>
              <a:t> </a:t>
            </a:r>
            <a:br>
              <a:rPr lang="en-US" altLang="zh-CN" dirty="0"/>
            </a:br>
            <a:endParaRPr lang="en-US" altLang="zh-CN" dirty="0"/>
          </a:p>
          <a:p>
            <a:r>
              <a:rPr lang="zh-CN" altLang="en-US" dirty="0"/>
              <a:t>对于</a:t>
            </a:r>
            <a:r>
              <a:rPr lang="en-US" altLang="zh-CN" dirty="0"/>
              <a:t>AES-192,</a:t>
            </a:r>
            <a:r>
              <a:rPr lang="zh-CN" altLang="en-US" dirty="0"/>
              <a:t>有</a:t>
            </a:r>
            <a:r>
              <a:rPr lang="en-US" altLang="zh-CN" dirty="0"/>
              <a:t>12</a:t>
            </a:r>
            <a:r>
              <a:rPr lang="zh-CN" altLang="en-US" dirty="0"/>
              <a:t>轮，需要计算</a:t>
            </a:r>
            <a:r>
              <a:rPr lang="en-US" altLang="zh-CN" dirty="0"/>
              <a:t>13</a:t>
            </a:r>
            <a:r>
              <a:rPr lang="zh-CN" altLang="en-US" dirty="0"/>
              <a:t>个子密钥，每个</a:t>
            </a:r>
            <a:r>
              <a:rPr lang="en-US" altLang="zh-CN" dirty="0"/>
              <a:t>128</a:t>
            </a:r>
            <a:r>
              <a:rPr lang="zh-CN" altLang="en-US" dirty="0"/>
              <a:t>比特，所以是</a:t>
            </a:r>
            <a:r>
              <a:rPr lang="en-US" altLang="zh-CN" dirty="0"/>
              <a:t>52</a:t>
            </a:r>
            <a:r>
              <a:rPr lang="zh-CN" altLang="en-US" dirty="0"/>
              <a:t>个字</a:t>
            </a:r>
            <a:r>
              <a:rPr lang="en-US" altLang="zh-CN" dirty="0"/>
              <a:t>(words)</a:t>
            </a:r>
            <a:r>
              <a:rPr lang="zh-CN" altLang="en-US" dirty="0"/>
              <a:t>。初始密钥</a:t>
            </a:r>
            <a:r>
              <a:rPr lang="en-US" altLang="zh-CN" dirty="0"/>
              <a:t>192</a:t>
            </a:r>
            <a:r>
              <a:rPr lang="zh-CN" altLang="en-US" dirty="0"/>
              <a:t>比特，可以得到</a:t>
            </a:r>
            <a:r>
              <a:rPr lang="en-US" altLang="zh-CN" dirty="0"/>
              <a:t>6</a:t>
            </a:r>
            <a:r>
              <a:rPr lang="zh-CN" altLang="en-US" dirty="0"/>
              <a:t>个字，即</a:t>
            </a:r>
            <a:r>
              <a:rPr lang="en-US" altLang="zh-CN" dirty="0"/>
              <a:t>W[0],…,W[5]</a:t>
            </a:r>
            <a:r>
              <a:rPr lang="zh-CN" altLang="en-US" dirty="0"/>
              <a:t>，然后基于此去计算后面的</a:t>
            </a:r>
            <a:r>
              <a:rPr lang="en-US" altLang="zh-CN" dirty="0"/>
              <a:t>W[6],…W[51]</a:t>
            </a:r>
            <a:r>
              <a:rPr lang="zh-CN" altLang="en-US" dirty="0"/>
              <a:t>。</a:t>
            </a:r>
            <a:endParaRPr lang="en-US" altLang="zh-CN" sz="1200" dirty="0">
              <a:latin typeface="+mn-lt"/>
            </a:endParaRPr>
          </a:p>
          <a:p>
            <a:endParaRPr lang="en-US" altLang="zh-CN" sz="1200" dirty="0">
              <a:latin typeface="+mn-lt"/>
            </a:endParaRPr>
          </a:p>
          <a:p>
            <a:r>
              <a:rPr lang="zh-CN" altLang="en-US" sz="2000" dirty="0">
                <a:latin typeface="Times New Roman" panose="02020603050405020304" pitchFamily="18" charset="0"/>
              </a:rPr>
              <a:t>使用与轮相关的轮常量是为了防止不同轮的轮密钥生成方式上的对称性或相似性。使用的标准如下：</a:t>
            </a:r>
            <a:endParaRPr lang="en-US" altLang="zh-CN" sz="2000" dirty="0">
              <a:latin typeface="Times New Roman" panose="02020603050405020304" pitchFamily="18" charset="0"/>
            </a:endParaRPr>
          </a:p>
          <a:p>
            <a:pPr lvl="2" algn="just"/>
            <a:r>
              <a:rPr lang="zh-CN" altLang="en-US" sz="1800" dirty="0">
                <a:latin typeface="Times New Roman" panose="02020603050405020304" pitchFamily="18" charset="0"/>
                <a:ea typeface="宋体" panose="02010600030101010101" pitchFamily="2" charset="-122"/>
              </a:rPr>
              <a:t>知道密钥或轮密钥的部分位不能算出轮密钥的其他位。</a:t>
            </a:r>
            <a:endParaRPr lang="zh-CN" altLang="en-US" sz="1800" dirty="0">
              <a:latin typeface="Times New Roman" panose="02020603050405020304" pitchFamily="18" charset="0"/>
              <a:ea typeface="宋体" panose="02010600030101010101" pitchFamily="2" charset="-122"/>
            </a:endParaRPr>
          </a:p>
          <a:p>
            <a:pPr lvl="2" algn="just"/>
            <a:r>
              <a:rPr lang="zh-CN" altLang="en-US" sz="1800" dirty="0">
                <a:latin typeface="Times New Roman" panose="02020603050405020304" pitchFamily="18" charset="0"/>
                <a:ea typeface="宋体" panose="02010600030101010101" pitchFamily="2" charset="-122"/>
              </a:rPr>
              <a:t>它是一个可逆的变换</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即知道扩展密钥中任何连续的</a:t>
            </a:r>
            <a:r>
              <a:rPr lang="en-US" altLang="zh-CN" sz="1800" i="1" dirty="0" err="1">
                <a:latin typeface="Times New Roman" panose="02020603050405020304" pitchFamily="18" charset="0"/>
                <a:ea typeface="宋体" panose="02010600030101010101" pitchFamily="2" charset="-122"/>
              </a:rPr>
              <a:t>Nk</a:t>
            </a:r>
            <a:r>
              <a:rPr lang="zh-CN" altLang="en-US" sz="1800" dirty="0">
                <a:latin typeface="Times New Roman" panose="02020603050405020304" pitchFamily="18" charset="0"/>
                <a:ea typeface="宋体" panose="02010600030101010101" pitchFamily="2" charset="-122"/>
              </a:rPr>
              <a:t>个字能够重新生成整个扩展密钥</a:t>
            </a:r>
            <a:r>
              <a:rPr lang="en-US" altLang="zh-CN" sz="1800" dirty="0">
                <a:latin typeface="Times New Roman" panose="02020603050405020304" pitchFamily="18" charset="0"/>
                <a:ea typeface="宋体" panose="02010600030101010101" pitchFamily="2" charset="-122"/>
              </a:rPr>
              <a:t>(</a:t>
            </a:r>
            <a:r>
              <a:rPr lang="en-US" altLang="zh-CN" sz="1800" i="1" dirty="0" err="1">
                <a:latin typeface="Times New Roman" panose="02020603050405020304" pitchFamily="18" charset="0"/>
                <a:ea typeface="宋体" panose="02010600030101010101" pitchFamily="2" charset="-122"/>
              </a:rPr>
              <a:t>Nk</a:t>
            </a:r>
            <a:r>
              <a:rPr lang="zh-CN" altLang="en-US" sz="1800" dirty="0">
                <a:latin typeface="Times New Roman" panose="02020603050405020304" pitchFamily="18" charset="0"/>
                <a:ea typeface="宋体" panose="02010600030101010101" pitchFamily="2" charset="-122"/>
              </a:rPr>
              <a:t>是构成密钥所需的字数）</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a:t>
            </a:r>
            <a:endParaRPr lang="zh-CN" altLang="en-US" sz="1800" dirty="0">
              <a:latin typeface="Times New Roman" panose="02020603050405020304" pitchFamily="18" charset="0"/>
              <a:ea typeface="宋体" panose="02010600030101010101" pitchFamily="2" charset="-122"/>
            </a:endParaRPr>
          </a:p>
          <a:p>
            <a:pPr lvl="2" algn="just"/>
            <a:r>
              <a:rPr lang="zh-CN" altLang="en-US" sz="1800" dirty="0">
                <a:latin typeface="Times New Roman" panose="02020603050405020304" pitchFamily="18" charset="0"/>
                <a:ea typeface="宋体" panose="02010600030101010101" pitchFamily="2" charset="-122"/>
              </a:rPr>
              <a:t>能在各种处理器上有效地执行。</a:t>
            </a:r>
            <a:endParaRPr lang="zh-CN" altLang="en-US" sz="1800" dirty="0">
              <a:latin typeface="Times New Roman" panose="02020603050405020304" pitchFamily="18" charset="0"/>
              <a:ea typeface="宋体" panose="02010600030101010101" pitchFamily="2" charset="-122"/>
            </a:endParaRPr>
          </a:p>
          <a:p>
            <a:pPr lvl="2" algn="just"/>
            <a:r>
              <a:rPr lang="zh-CN" altLang="en-US" sz="1800" dirty="0">
                <a:latin typeface="Times New Roman" panose="02020603050405020304" pitchFamily="18" charset="0"/>
                <a:ea typeface="宋体" panose="02010600030101010101" pitchFamily="2" charset="-122"/>
              </a:rPr>
              <a:t>使用轮常量可消除对称性。</a:t>
            </a:r>
            <a:endParaRPr lang="zh-CN" altLang="en-US" sz="1800" dirty="0">
              <a:latin typeface="Times New Roman" panose="02020603050405020304" pitchFamily="18" charset="0"/>
              <a:ea typeface="宋体" panose="02010600030101010101" pitchFamily="2" charset="-122"/>
            </a:endParaRPr>
          </a:p>
          <a:p>
            <a:pPr lvl="2" algn="just"/>
            <a:r>
              <a:rPr lang="zh-CN" altLang="en-US" sz="1800" dirty="0">
                <a:latin typeface="Times New Roman" panose="02020603050405020304" pitchFamily="18" charset="0"/>
                <a:ea typeface="宋体" panose="02010600030101010101" pitchFamily="2" charset="-122"/>
              </a:rPr>
              <a:t>将密钥的差异性扩散到轮密钥中的能力，即密钥的每个位会影响轮密钥的许多位。</a:t>
            </a:r>
            <a:endParaRPr lang="zh-CN" altLang="en-US" sz="1800" dirty="0">
              <a:latin typeface="Times New Roman" panose="02020603050405020304" pitchFamily="18" charset="0"/>
              <a:ea typeface="宋体" panose="02010600030101010101" pitchFamily="2" charset="-122"/>
            </a:endParaRPr>
          </a:p>
          <a:p>
            <a:pPr lvl="2" algn="just"/>
            <a:r>
              <a:rPr lang="zh-CN" altLang="en-US" sz="1800" dirty="0">
                <a:latin typeface="Times New Roman" panose="02020603050405020304" pitchFamily="18" charset="0"/>
                <a:ea typeface="宋体" panose="02010600030101010101" pitchFamily="2" charset="-122"/>
              </a:rPr>
              <a:t>足够的非线性能够阻止轮密钥的差异完全由密钥的差异决定。</a:t>
            </a:r>
            <a:endParaRPr lang="zh-CN" altLang="en-US" sz="1800" dirty="0">
              <a:latin typeface="Times New Roman" panose="02020603050405020304" pitchFamily="18" charset="0"/>
              <a:ea typeface="宋体" panose="02010600030101010101" pitchFamily="2" charset="-122"/>
            </a:endParaRPr>
          </a:p>
          <a:p>
            <a:pPr lvl="2" algn="just"/>
            <a:r>
              <a:rPr lang="zh-CN" altLang="en-US" sz="1800" dirty="0">
                <a:latin typeface="Times New Roman" panose="02020603050405020304" pitchFamily="18" charset="0"/>
                <a:ea typeface="宋体" panose="02010600030101010101" pitchFamily="2" charset="-122"/>
              </a:rPr>
              <a:t>易于描述。</a:t>
            </a:r>
            <a:endParaRPr lang="zh-CN" altLang="en-US" sz="1800" dirty="0">
              <a:latin typeface="Times New Roman" panose="02020603050405020304" pitchFamily="18" charset="0"/>
              <a:ea typeface="宋体" panose="02010600030101010101" pitchFamily="2" charset="-122"/>
            </a:endParaRPr>
          </a:p>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000000"/>
                </a:solidFill>
                <a:effectLst/>
                <a:latin typeface="Times-Roman"/>
              </a:rPr>
              <a:t>In 1999 the US National Institute of Standards and Technology (NIST) indicated that DES should only be used for legacy systems and instead triple DES (3DES)</a:t>
            </a:r>
            <a:br>
              <a:rPr lang="en-US" altLang="zh-CN" sz="1800" b="0" i="0" dirty="0">
                <a:solidFill>
                  <a:srgbClr val="000000"/>
                </a:solidFill>
                <a:effectLst/>
                <a:latin typeface="Times-Roman"/>
              </a:rPr>
            </a:br>
            <a:r>
              <a:rPr lang="en-US" altLang="zh-CN" sz="1800" b="0" i="0" dirty="0">
                <a:solidFill>
                  <a:srgbClr val="000000"/>
                </a:solidFill>
                <a:effectLst/>
                <a:latin typeface="Times-Roman"/>
              </a:rPr>
              <a:t>should be used. Even though 3DES resists brute-force attacks with today’s technology, there are several problems with it. First, it is not very efficient with regard to</a:t>
            </a:r>
            <a:br>
              <a:rPr lang="en-US" altLang="zh-CN" sz="1800" b="0" i="0" dirty="0">
                <a:solidFill>
                  <a:srgbClr val="000000"/>
                </a:solidFill>
                <a:effectLst/>
                <a:latin typeface="Times-Roman"/>
              </a:rPr>
            </a:br>
            <a:r>
              <a:rPr lang="en-US" altLang="zh-CN" sz="1800" b="0" i="0" dirty="0">
                <a:solidFill>
                  <a:srgbClr val="000000"/>
                </a:solidFill>
                <a:effectLst/>
                <a:latin typeface="Times-Roman"/>
              </a:rPr>
              <a:t>software implementations. DES is already not particularly well suited for software and 3DES is three times slower than DES. </a:t>
            </a:r>
            <a:endParaRPr lang="en-US" altLang="zh-CN" sz="1800" b="0" i="0" dirty="0">
              <a:solidFill>
                <a:srgbClr val="000000"/>
              </a:solidFill>
              <a:effectLst/>
              <a:latin typeface="Times-Roman"/>
            </a:endParaRPr>
          </a:p>
          <a:p>
            <a:endParaRPr lang="en-US" altLang="zh-CN" sz="1800" b="0" i="0" dirty="0">
              <a:solidFill>
                <a:srgbClr val="000000"/>
              </a:solidFill>
              <a:effectLst/>
              <a:latin typeface="Times-Roman"/>
            </a:endParaRPr>
          </a:p>
          <a:p>
            <a:r>
              <a:rPr lang="en-US" altLang="zh-CN" sz="1800" b="0" i="0" dirty="0">
                <a:solidFill>
                  <a:srgbClr val="000000"/>
                </a:solidFill>
                <a:effectLst/>
                <a:latin typeface="Times-Roman"/>
              </a:rPr>
              <a:t>Another disadvantage is the relatively short block size of 64 bits, which is a drawback in certain applications, e.g., if one</a:t>
            </a:r>
            <a:br>
              <a:rPr lang="en-US" altLang="zh-CN" sz="1800" b="0" i="0" dirty="0">
                <a:solidFill>
                  <a:srgbClr val="000000"/>
                </a:solidFill>
                <a:effectLst/>
                <a:latin typeface="Times-Roman"/>
              </a:rPr>
            </a:br>
            <a:r>
              <a:rPr lang="en-US" altLang="zh-CN" sz="1800" b="0" i="0" dirty="0">
                <a:solidFill>
                  <a:srgbClr val="000000"/>
                </a:solidFill>
                <a:effectLst/>
                <a:latin typeface="Times-Roman"/>
              </a:rPr>
              <a:t>wants to built a hash function from a block cipher (cf. Sect. 11.3.2). Finally, if one</a:t>
            </a:r>
            <a:br>
              <a:rPr lang="en-US" altLang="zh-CN" sz="1800" b="0" i="0" dirty="0">
                <a:solidFill>
                  <a:srgbClr val="000000"/>
                </a:solidFill>
                <a:effectLst/>
                <a:latin typeface="Times-Roman"/>
              </a:rPr>
            </a:br>
            <a:r>
              <a:rPr lang="en-US" altLang="zh-CN" sz="1800" b="0" i="0" dirty="0">
                <a:solidFill>
                  <a:srgbClr val="000000"/>
                </a:solidFill>
                <a:effectLst/>
                <a:latin typeface="Times-Roman"/>
              </a:rPr>
              <a:t>is worried about attacks with quantum computers, which might become reality in a</a:t>
            </a:r>
            <a:br>
              <a:rPr lang="en-US" altLang="zh-CN" sz="1800" b="0" i="0" dirty="0">
                <a:solidFill>
                  <a:srgbClr val="000000"/>
                </a:solidFill>
                <a:effectLst/>
                <a:latin typeface="Times-Roman"/>
              </a:rPr>
            </a:br>
            <a:r>
              <a:rPr lang="en-US" altLang="zh-CN" sz="1800" b="0" i="0" dirty="0">
                <a:solidFill>
                  <a:srgbClr val="000000"/>
                </a:solidFill>
                <a:effectLst/>
                <a:latin typeface="Times-Roman"/>
              </a:rPr>
              <a:t>few decades, key lengths on the order of 256 bits are desirable.</a:t>
            </a:r>
            <a:r>
              <a:rPr lang="en-US" altLang="zh-CN" sz="4000" dirty="0"/>
              <a:t> </a:t>
            </a:r>
            <a:endParaRPr lang="en-US" altLang="zh-CN" sz="4000" dirty="0"/>
          </a:p>
          <a:p>
            <a:endParaRPr lang="en-US" altLang="zh-CN" sz="4000"/>
          </a:p>
          <a:p>
            <a:endParaRPr lang="en-US" altLang="zh-CN" sz="4000" dirty="0"/>
          </a:p>
          <a:p>
            <a:r>
              <a:rPr lang="en-US" altLang="zh-CN" sz="4000" dirty="0"/>
              <a:t>There is currently no analytical attack against AES known which has a complexity less than a brute-force attack.</a:t>
            </a:r>
            <a:endParaRPr lang="en-US" altLang="zh-CN" sz="4000" dirty="0"/>
          </a:p>
          <a:p>
            <a:endParaRPr lang="en-US" altLang="zh-CN" sz="4000" dirty="0"/>
          </a:p>
          <a:p>
            <a:pPr algn="just" eaLnBrk="1" hangingPunct="1"/>
            <a:r>
              <a:rPr lang="en-US" altLang="zh-CN" sz="2400" dirty="0">
                <a:solidFill>
                  <a:srgbClr val="595959"/>
                </a:solidFill>
                <a:effectLst>
                  <a:outerShdw blurRad="38100" dist="38100" dir="2700000" algn="tl">
                    <a:srgbClr val="C0C0C0"/>
                  </a:outerShdw>
                </a:effectLst>
                <a:ea typeface="MS PGothic" panose="020B0600070205080204" pitchFamily="34" charset="-128"/>
              </a:rPr>
              <a:t>Statistical Attacks</a:t>
            </a:r>
            <a:endParaRPr lang="en-US" altLang="zh-CN" sz="2400" dirty="0">
              <a:solidFill>
                <a:srgbClr val="595959"/>
              </a:solidFill>
              <a:effectLst>
                <a:outerShdw blurRad="38100" dist="38100" dir="2700000" algn="tl">
                  <a:srgbClr val="C0C0C0"/>
                </a:outerShdw>
              </a:effectLst>
              <a:ea typeface="MS PGothic" panose="020B0600070205080204" pitchFamily="34" charset="-128"/>
            </a:endParaRPr>
          </a:p>
          <a:p>
            <a:pPr lvl="1" algn="just" eaLnBrk="1" hangingPunct="1"/>
            <a:r>
              <a:rPr lang="en-US" altLang="zh-CN" sz="2100" dirty="0">
                <a:solidFill>
                  <a:srgbClr val="595959"/>
                </a:solidFill>
                <a:effectLst>
                  <a:outerShdw blurRad="38100" dist="38100" dir="2700000" algn="tl">
                    <a:srgbClr val="C0C0C0"/>
                  </a:outerShdw>
                </a:effectLst>
                <a:ea typeface="MS PGothic" panose="020B0600070205080204" pitchFamily="34" charset="-128"/>
              </a:rPr>
              <a:t>Numerous tests have failed to do statistical analysis of the ciphertext</a:t>
            </a:r>
            <a:endParaRPr lang="en-US" altLang="zh-CN" sz="2100" dirty="0">
              <a:solidFill>
                <a:srgbClr val="595959"/>
              </a:solidFill>
              <a:effectLst>
                <a:outerShdw blurRad="38100" dist="38100" dir="2700000" algn="tl">
                  <a:srgbClr val="C0C0C0"/>
                </a:outerShdw>
              </a:effectLst>
              <a:ea typeface="MS PGothic" panose="020B0600070205080204" pitchFamily="34" charset="-128"/>
            </a:endParaRPr>
          </a:p>
          <a:p>
            <a:pPr algn="just" eaLnBrk="1" hangingPunct="1"/>
            <a:r>
              <a:rPr lang="en-US" altLang="zh-CN" sz="2400" dirty="0">
                <a:solidFill>
                  <a:srgbClr val="595959"/>
                </a:solidFill>
                <a:effectLst>
                  <a:outerShdw blurRad="38100" dist="38100" dir="2700000" algn="tl">
                    <a:srgbClr val="C0C0C0"/>
                  </a:outerShdw>
                </a:effectLst>
                <a:ea typeface="MS PGothic" panose="020B0600070205080204" pitchFamily="34" charset="-128"/>
              </a:rPr>
              <a:t>Differential and Linear Attacks</a:t>
            </a:r>
            <a:endParaRPr lang="en-US" altLang="zh-CN" sz="2400" dirty="0">
              <a:solidFill>
                <a:srgbClr val="595959"/>
              </a:solidFill>
              <a:effectLst>
                <a:outerShdw blurRad="38100" dist="38100" dir="2700000" algn="tl">
                  <a:srgbClr val="C0C0C0"/>
                </a:outerShdw>
              </a:effectLst>
              <a:ea typeface="MS PGothic" panose="020B0600070205080204" pitchFamily="34" charset="-128"/>
            </a:endParaRPr>
          </a:p>
          <a:p>
            <a:pPr lvl="1" algn="just" eaLnBrk="1" hangingPunct="1"/>
            <a:r>
              <a:rPr lang="en-US" altLang="zh-CN" sz="2100" dirty="0">
                <a:solidFill>
                  <a:srgbClr val="595959"/>
                </a:solidFill>
                <a:effectLst>
                  <a:outerShdw blurRad="38100" dist="38100" dir="2700000" algn="tl">
                    <a:srgbClr val="C0C0C0"/>
                  </a:outerShdw>
                </a:effectLst>
                <a:ea typeface="MS PGothic" panose="020B0600070205080204" pitchFamily="34" charset="-128"/>
              </a:rPr>
              <a:t>There are no differential and linear attacks on AES as yet.</a:t>
            </a:r>
            <a:endParaRPr lang="en-US" altLang="zh-CN" sz="2100" dirty="0">
              <a:solidFill>
                <a:srgbClr val="595959"/>
              </a:solidFill>
              <a:effectLst>
                <a:outerShdw blurRad="38100" dist="38100" dir="2700000" algn="tl">
                  <a:srgbClr val="C0C0C0"/>
                </a:outerShdw>
              </a:effectLst>
              <a:ea typeface="MS PGothic" panose="020B0600070205080204" pitchFamily="34" charset="-128"/>
            </a:endParaRPr>
          </a:p>
          <a:p>
            <a:br>
              <a:rPr lang="en-US" altLang="zh-CN" sz="4000" dirty="0"/>
            </a:br>
            <a:br>
              <a:rPr lang="en-US" altLang="zh-CN" sz="2800" dirty="0"/>
            </a:b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Simplified AES (S-AES) </a:t>
            </a:r>
            <a:r>
              <a:rPr lang="zh-CN" altLang="en-US" dirty="0"/>
              <a:t>是由</a:t>
            </a:r>
            <a:r>
              <a:rPr lang="zh-CN" altLang="en-US" b="0" i="0" dirty="0">
                <a:solidFill>
                  <a:srgbClr val="333333"/>
                </a:solidFill>
                <a:effectLst/>
                <a:latin typeface="Arial" panose="020B0604020202020204" pitchFamily="34" charset="0"/>
              </a:rPr>
              <a:t>圣塔克拉拉大学</a:t>
            </a:r>
            <a:r>
              <a:rPr lang="zh-CN" altLang="en-US" dirty="0"/>
              <a:t>的 </a:t>
            </a:r>
            <a:r>
              <a:rPr lang="en-US" altLang="zh-CN" dirty="0"/>
              <a:t>Edward Schaefer </a:t>
            </a:r>
            <a:r>
              <a:rPr lang="zh-CN" altLang="en-US" dirty="0"/>
              <a:t>教授和他的几个学生开发的。 它是一种教育性的加密算法，而不是安全的加密算法。 它具有与 </a:t>
            </a:r>
            <a:r>
              <a:rPr lang="en-US" altLang="zh-CN" dirty="0"/>
              <a:t>AES </a:t>
            </a:r>
            <a:r>
              <a:rPr lang="zh-CN" altLang="en-US" dirty="0"/>
              <a:t>相似的特性和结构，但参数要小得多。 很好地掌握 </a:t>
            </a:r>
            <a:r>
              <a:rPr lang="en-US" altLang="zh-CN" dirty="0"/>
              <a:t>S-AES </a:t>
            </a:r>
            <a:r>
              <a:rPr lang="zh-CN" altLang="en-US" dirty="0"/>
              <a:t>将使学生更容易理解 </a:t>
            </a:r>
            <a:r>
              <a:rPr lang="en-US" altLang="zh-CN" dirty="0"/>
              <a:t>AES </a:t>
            </a:r>
            <a:r>
              <a:rPr lang="zh-CN" altLang="en-US" dirty="0"/>
              <a:t>的结构和工作原理。</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该图说明了 </a:t>
            </a:r>
            <a:r>
              <a:rPr lang="en-US" altLang="zh-CN" dirty="0"/>
              <a:t>S-AES </a:t>
            </a:r>
            <a:r>
              <a:rPr lang="zh-CN" altLang="en-US" dirty="0"/>
              <a:t>的整体结构。 加密算法以 </a:t>
            </a:r>
            <a:r>
              <a:rPr lang="en-US" altLang="zh-CN" dirty="0"/>
              <a:t>16 </a:t>
            </a:r>
            <a:r>
              <a:rPr lang="zh-CN" altLang="en-US" dirty="0"/>
              <a:t>位明文块作为输入和 </a:t>
            </a:r>
            <a:r>
              <a:rPr lang="en-US" altLang="zh-CN" dirty="0"/>
              <a:t>16 </a:t>
            </a:r>
            <a:r>
              <a:rPr lang="zh-CN" altLang="en-US" dirty="0"/>
              <a:t>位密钥，并产生 </a:t>
            </a:r>
            <a:r>
              <a:rPr lang="en-US" altLang="zh-CN" dirty="0"/>
              <a:t>16 </a:t>
            </a:r>
            <a:r>
              <a:rPr lang="zh-CN" altLang="en-US" dirty="0"/>
              <a:t>位密文作为输出。 </a:t>
            </a:r>
            <a:r>
              <a:rPr lang="en-US" altLang="zh-CN" dirty="0"/>
              <a:t>S-AES </a:t>
            </a:r>
            <a:r>
              <a:rPr lang="zh-CN" altLang="en-US" dirty="0"/>
              <a:t>解密算法将 </a:t>
            </a:r>
            <a:r>
              <a:rPr lang="en-US" altLang="zh-CN" dirty="0"/>
              <a:t>16 </a:t>
            </a:r>
            <a:r>
              <a:rPr lang="zh-CN" altLang="en-US" dirty="0"/>
              <a:t>位密文块作为输入，将用于生成该密文的相同 </a:t>
            </a:r>
            <a:r>
              <a:rPr lang="en-US" altLang="zh-CN" dirty="0"/>
              <a:t>16 </a:t>
            </a:r>
            <a:r>
              <a:rPr lang="zh-CN" altLang="en-US" dirty="0"/>
              <a:t>位密钥作为输入，并生成原始 </a:t>
            </a:r>
            <a:r>
              <a:rPr lang="en-US" altLang="zh-CN" dirty="0"/>
              <a:t>16 </a:t>
            </a:r>
            <a:r>
              <a:rPr lang="zh-CN" altLang="en-US" dirty="0"/>
              <a:t>位明文作为输出。加密算法涉及使用四种不同的函数或转换，添加密钥、半字节替换、移位行和混合列，其操作将在随后解释。 加密算法分为 </a:t>
            </a:r>
            <a:r>
              <a:rPr lang="en-US" altLang="zh-CN" dirty="0"/>
              <a:t>2 </a:t>
            </a:r>
            <a:r>
              <a:rPr lang="zh-CN" altLang="en-US" dirty="0"/>
              <a:t>轮。 添加</a:t>
            </a:r>
            <a:r>
              <a:rPr lang="en-US" altLang="zh-CN" dirty="0"/>
              <a:t>key</a:t>
            </a:r>
            <a:r>
              <a:rPr lang="zh-CN" altLang="en-US" dirty="0"/>
              <a:t>函数后，第</a:t>
            </a:r>
            <a:r>
              <a:rPr lang="en-US" altLang="zh-CN" dirty="0"/>
              <a:t>1</a:t>
            </a:r>
            <a:r>
              <a:rPr lang="zh-CN" altLang="en-US" dirty="0"/>
              <a:t>轮为全轮</a:t>
            </a:r>
            <a:r>
              <a:rPr lang="en-US" altLang="zh-CN" dirty="0"/>
              <a:t>4</a:t>
            </a:r>
            <a:r>
              <a:rPr lang="zh-CN" altLang="en-US" dirty="0"/>
              <a:t>个函数； 第 </a:t>
            </a:r>
            <a:r>
              <a:rPr lang="en-US" altLang="zh-CN" dirty="0"/>
              <a:t>3 </a:t>
            </a:r>
            <a:r>
              <a:rPr lang="zh-CN" altLang="en-US" dirty="0"/>
              <a:t>轮仅包含 </a:t>
            </a:r>
            <a:r>
              <a:rPr lang="en-US" altLang="zh-CN" dirty="0"/>
              <a:t>3 </a:t>
            </a:r>
            <a:r>
              <a:rPr lang="zh-CN" altLang="en-US" dirty="0"/>
              <a:t>个函数。 每一轮都包括添加密钥功能，该功能使用 </a:t>
            </a:r>
            <a:r>
              <a:rPr lang="en-US" altLang="zh-CN" dirty="0"/>
              <a:t>16 </a:t>
            </a:r>
            <a:r>
              <a:rPr lang="zh-CN" altLang="en-US" dirty="0"/>
              <a:t>位密钥。 最初的 </a:t>
            </a:r>
            <a:r>
              <a:rPr lang="en-US" altLang="zh-CN" dirty="0"/>
              <a:t>16 </a:t>
            </a:r>
            <a:r>
              <a:rPr lang="zh-CN" altLang="en-US" dirty="0"/>
              <a:t>位密钥扩展为 </a:t>
            </a:r>
            <a:r>
              <a:rPr lang="en-US" altLang="zh-CN" dirty="0"/>
              <a:t>48 </a:t>
            </a:r>
            <a:r>
              <a:rPr lang="zh-CN" altLang="en-US" dirty="0"/>
              <a:t>位，因此每一轮使用不同的 </a:t>
            </a:r>
            <a:r>
              <a:rPr lang="en-US" altLang="zh-CN" dirty="0"/>
              <a:t>16 </a:t>
            </a:r>
            <a:r>
              <a:rPr lang="zh-CN" altLang="en-US" dirty="0"/>
              <a:t>位轮密钥。</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785F5-9F86-40D3-96CF-6A91DA64D825}" type="slidenum">
              <a:rPr kumimoji="0" lang="zh-CN" altLang="en-US" sz="13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endParaRPr lang="en-US" altLang="zh-CN" dirty="0"/>
          </a:p>
          <a:p>
            <a:pPr marL="0" lvl="1"/>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785F5-9F86-40D3-96CF-6A91DA64D825}" type="slidenum">
              <a:rPr kumimoji="0" lang="zh-CN" altLang="en-US" sz="13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每个函数都在 </a:t>
            </a:r>
            <a:r>
              <a:rPr lang="en-US" altLang="zh-CN" dirty="0"/>
              <a:t>16 </a:t>
            </a:r>
            <a:r>
              <a:rPr lang="zh-CN" altLang="en-US" dirty="0"/>
              <a:t>位状态下运行，被视为 </a:t>
            </a:r>
            <a:r>
              <a:rPr lang="en-US" altLang="zh-CN" dirty="0"/>
              <a:t>2 × 2 </a:t>
            </a:r>
            <a:r>
              <a:rPr lang="zh-CN" altLang="en-US" dirty="0"/>
              <a:t>半字节矩阵，其中一个半字节等于 </a:t>
            </a:r>
            <a:r>
              <a:rPr lang="en-US" altLang="zh-CN" dirty="0"/>
              <a:t>4 </a:t>
            </a:r>
            <a:r>
              <a:rPr lang="zh-CN" altLang="en-US" dirty="0"/>
              <a:t>位。</a:t>
            </a:r>
            <a:r>
              <a:rPr lang="zh-CN" altLang="en-US" baseline="0" dirty="0"/>
              <a:t>状态矩阵的初始值为 </a:t>
            </a:r>
            <a:r>
              <a:rPr lang="en-US" altLang="zh-CN" baseline="0" dirty="0"/>
              <a:t>16 </a:t>
            </a:r>
            <a:r>
              <a:rPr lang="zh-CN" altLang="en-US" baseline="0" dirty="0"/>
              <a:t>位明文； 加密过程中的每个后续函数都会修改状态，在最后一个函数之后产生 </a:t>
            </a:r>
            <a:r>
              <a:rPr lang="en-US" altLang="zh-CN" baseline="0" dirty="0"/>
              <a:t>16 </a:t>
            </a:r>
            <a:r>
              <a:rPr lang="zh-CN" altLang="en-US" baseline="0" dirty="0"/>
              <a:t>位密文。如图所示，矩阵中半字节的顺序是按列进行的。即前 </a:t>
            </a:r>
            <a:r>
              <a:rPr lang="en-US" altLang="zh-CN" baseline="0" dirty="0"/>
              <a:t>8 </a:t>
            </a:r>
            <a:r>
              <a:rPr lang="zh-CN" altLang="en-US" baseline="0" dirty="0"/>
              <a:t>位占据矩阵的第一列，后 </a:t>
            </a:r>
            <a:r>
              <a:rPr lang="en-US" altLang="zh-CN" baseline="0" dirty="0"/>
              <a:t>8 </a:t>
            </a:r>
            <a:r>
              <a:rPr lang="zh-CN" altLang="en-US" baseline="0" dirty="0"/>
              <a:t>位占据第二列。</a:t>
            </a:r>
            <a:r>
              <a:rPr lang="en-US" altLang="zh-CN" baseline="0" dirty="0"/>
              <a:t>16 </a:t>
            </a:r>
            <a:r>
              <a:rPr lang="zh-CN" altLang="en-US" baseline="0" dirty="0"/>
              <a:t>位</a:t>
            </a:r>
            <a:r>
              <a:rPr lang="en-US" altLang="zh-CN" baseline="0" dirty="0"/>
              <a:t>key</a:t>
            </a:r>
            <a:r>
              <a:rPr lang="zh-CN" altLang="en-US" baseline="0" dirty="0"/>
              <a:t>是 </a:t>
            </a:r>
            <a:r>
              <a:rPr lang="en-US" altLang="zh-CN" baseline="0" dirty="0"/>
              <a:t>2 </a:t>
            </a:r>
            <a:r>
              <a:rPr lang="zh-CN" altLang="en-US" baseline="0" dirty="0"/>
              <a:t>个字节组成而不是 </a:t>
            </a:r>
            <a:r>
              <a:rPr lang="en-US" altLang="zh-CN" baseline="0" dirty="0"/>
              <a:t>4 </a:t>
            </a:r>
            <a:r>
              <a:rPr lang="zh-CN" altLang="en-US" baseline="0" dirty="0"/>
              <a:t>个半字节。</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785F5-9F86-40D3-96CF-6A91DA64D825}" type="slidenum">
              <a:rPr kumimoji="0" lang="zh-CN" altLang="en-US" sz="13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该图显示了全轮 </a:t>
            </a:r>
            <a:r>
              <a:rPr lang="en-US" altLang="zh-CN" dirty="0"/>
              <a:t>S-AES </a:t>
            </a:r>
            <a:r>
              <a:rPr lang="zh-CN" altLang="en-US" dirty="0"/>
              <a:t>的基本要素。</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785F5-9F86-40D3-96CF-6A91DA64D825}" type="slidenum">
              <a:rPr kumimoji="0" lang="zh-CN" altLang="en-US" sz="13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半字节替换是一个简单的表查找</a:t>
            </a:r>
            <a:r>
              <a:rPr lang="en-US" altLang="zh-CN" baseline="0" dirty="0"/>
              <a:t>. </a:t>
            </a:r>
            <a:r>
              <a:rPr lang="zh-CN" altLang="en-US" baseline="0" dirty="0"/>
              <a:t>它定义了一个</a:t>
            </a:r>
            <a:r>
              <a:rPr lang="en-US" altLang="zh-CN" baseline="0" dirty="0"/>
              <a:t>4*4 </a:t>
            </a:r>
            <a:r>
              <a:rPr lang="zh-CN" altLang="en-US" baseline="0" dirty="0"/>
              <a:t>半字节矩阵</a:t>
            </a:r>
            <a:r>
              <a:rPr lang="en-US" altLang="zh-CN" baseline="0" dirty="0"/>
              <a:t>, </a:t>
            </a:r>
            <a:r>
              <a:rPr lang="zh-CN" altLang="en-US" baseline="0" dirty="0"/>
              <a:t>称为</a:t>
            </a:r>
            <a:r>
              <a:rPr lang="en-US" altLang="zh-CN" baseline="0" dirty="0"/>
              <a:t>S-box.</a:t>
            </a:r>
            <a:r>
              <a:rPr lang="zh-CN" altLang="en-US" baseline="0" dirty="0"/>
              <a:t>每个半字节是一个 </a:t>
            </a:r>
            <a:r>
              <a:rPr lang="en-US" altLang="zh-CN" baseline="0" dirty="0"/>
              <a:t>4 </a:t>
            </a:r>
            <a:r>
              <a:rPr lang="zh-CN" altLang="en-US" baseline="0" dirty="0"/>
              <a:t>位字符串，可以转换为十六进制值。状态矩阵的每个单独的半字节以下列方式映射到新的半字节：半字节最左边的 </a:t>
            </a:r>
            <a:r>
              <a:rPr lang="en-US" altLang="zh-CN" baseline="0" dirty="0"/>
              <a:t>2 </a:t>
            </a:r>
            <a:r>
              <a:rPr lang="zh-CN" altLang="en-US" baseline="0" dirty="0"/>
              <a:t>位用作行值，最右边的 </a:t>
            </a:r>
            <a:r>
              <a:rPr lang="en-US" altLang="zh-CN" baseline="0" dirty="0"/>
              <a:t>2 </a:t>
            </a:r>
            <a:r>
              <a:rPr lang="zh-CN" altLang="en-US" baseline="0" dirty="0"/>
              <a:t>位用作列值。这些值用作 </a:t>
            </a:r>
            <a:r>
              <a:rPr lang="en-US" altLang="zh-CN" baseline="0" dirty="0"/>
              <a:t>S-Box </a:t>
            </a:r>
            <a:r>
              <a:rPr lang="zh-CN" altLang="en-US" baseline="0" dirty="0"/>
              <a:t>中的索引，以选择唯一的 </a:t>
            </a:r>
            <a:r>
              <a:rPr lang="en-US" altLang="zh-CN" baseline="0" dirty="0"/>
              <a:t>4 </a:t>
            </a:r>
            <a:r>
              <a:rPr lang="zh-CN" altLang="en-US" baseline="0" dirty="0"/>
              <a:t>位输出。</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785F5-9F86-40D3-96CF-6A91DA64D825}" type="slidenum">
              <a:rPr kumimoji="0" lang="zh-CN" altLang="en-US" sz="13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263" y="85725"/>
            <a:ext cx="10158862" cy="828674"/>
          </a:xfrm>
        </p:spPr>
        <p:txBody>
          <a:bodyPr>
            <a:noAutofit/>
          </a:bodyPr>
          <a:lstStyle>
            <a:lvl1pPr algn="l" rtl="0" eaLnBrk="1" fontAlgn="base" hangingPunct="1">
              <a:spcBef>
                <a:spcPct val="0"/>
              </a:spcBef>
              <a:spcAft>
                <a:spcPct val="0"/>
              </a:spcAft>
              <a:defRPr lang="zh-CN" altLang="en-US" sz="3600" b="1" dirty="0">
                <a:solidFill>
                  <a:srgbClr val="003399"/>
                </a:solidFill>
                <a:latin typeface="微软雅黑" panose="020B0503020204020204" pitchFamily="34" charset="-122"/>
                <a:ea typeface="微软雅黑" panose="020B0503020204020204" pitchFamily="34" charset="-122"/>
                <a:cs typeface="华文中宋" panose="02010600040101010101" charset="-122"/>
                <a:sym typeface="Calibri" panose="020F050202020403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657225" y="1371599"/>
            <a:ext cx="10896599" cy="4805363"/>
          </a:xfrm>
        </p:spPr>
        <p:txBody>
          <a:bodyPr/>
          <a:lstStyle>
            <a:lvl1pPr>
              <a:spcAft>
                <a:spcPts val="600"/>
              </a:spcAft>
              <a:defRPr sz="3200" b="0">
                <a:latin typeface="宋体" panose="02010600030101010101" pitchFamily="2" charset="-122"/>
                <a:ea typeface="宋体" panose="02010600030101010101" pitchFamily="2" charset="-122"/>
              </a:defRPr>
            </a:lvl1pPr>
            <a:lvl2pPr marL="685800" indent="-228600">
              <a:spcAft>
                <a:spcPts val="600"/>
              </a:spcAft>
              <a:buFont typeface="宋体" panose="02010600030101010101" pitchFamily="2" charset="-122"/>
              <a:buChar char="–"/>
              <a:defRPr sz="2800">
                <a:latin typeface="宋体" panose="02010600030101010101" pitchFamily="2" charset="-122"/>
                <a:ea typeface="宋体" panose="02010600030101010101" pitchFamily="2" charset="-122"/>
              </a:defRPr>
            </a:lvl2pPr>
            <a:lvl3pPr>
              <a:defRPr sz="2400"/>
            </a:lvl3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Date Placeholder 3"/>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CAE5B-B1CC-4CA0-80E7-D921811F07D4}" type="slidenum">
              <a:rPr lang="zh-CN" altLang="en-US" smtClean="0"/>
            </a:fld>
            <a:endParaRPr lang="zh-CN" altLang="en-US"/>
          </a:p>
        </p:txBody>
      </p:sp>
      <p:pic>
        <p:nvPicPr>
          <p:cNvPr id="10"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7345" y="48467"/>
            <a:ext cx="3456384" cy="657739"/>
          </a:xfrm>
          <a:prstGeom prst="rect">
            <a:avLst/>
          </a:prstGeom>
        </p:spPr>
      </p:pic>
      <p:pic>
        <p:nvPicPr>
          <p:cNvPr id="11" name="Picture 12" descr="图片1副本"/>
          <p:cNvPicPr>
            <a:picLocks noChangeAspect="1" noChangeArrowheads="1"/>
          </p:cNvPicPr>
          <p:nvPr userDrawn="1"/>
        </p:nvPicPr>
        <p:blipFill>
          <a:blip r:embed="rId3"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390525" y="843768"/>
            <a:ext cx="11340934" cy="141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FAE6D387-CC61-43A8-8222-929DA0433C4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8CAE5B-B1CC-4CA0-80E7-D921811F07D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6D387-CC61-43A8-8222-929DA0433C4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CAE5B-B1CC-4CA0-80E7-D921811F07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bwMode="auto">
          <a:xfrm>
            <a:off x="208662" y="151706"/>
            <a:ext cx="4200778" cy="93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26" tIns="54413" rIns="108826" bIns="54413" numCol="1" anchor="ctr" anchorCtr="0" compatLnSpc="1"/>
          <a:lstStyle>
            <a:lvl1pPr algn="l" rtl="0" fontAlgn="base">
              <a:spcBef>
                <a:spcPct val="0"/>
              </a:spcBef>
              <a:spcAft>
                <a:spcPct val="0"/>
              </a:spcAft>
              <a:defRPr sz="2100">
                <a:solidFill>
                  <a:schemeClr val="bg2"/>
                </a:solidFill>
                <a:latin typeface="+mj-lt"/>
                <a:ea typeface="+mj-ea"/>
                <a:cs typeface="+mj-cs"/>
              </a:defRPr>
            </a:lvl1pPr>
            <a:lvl2pPr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5pPr>
            <a:lvl6pPr marL="408305"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6pPr>
            <a:lvl7pPr marL="815975"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7pPr>
            <a:lvl8pPr marL="1224280"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8pPr>
            <a:lvl9pPr marL="1632585"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9pPr>
          </a:lstStyle>
          <a:p>
            <a:pPr algn="ctr"/>
            <a:r>
              <a:rPr lang="en-US" altLang="zh-CN" sz="4400" dirty="0">
                <a:solidFill>
                  <a:srgbClr val="204064"/>
                </a:solidFill>
                <a:latin typeface="Arial" panose="020B0604020202020204" pitchFamily="34" charset="0"/>
                <a:ea typeface="汉仪粗黑 简" panose="00020600040101010101" charset="-122"/>
              </a:rPr>
              <a:t>《</a:t>
            </a:r>
            <a:r>
              <a:rPr lang="zh-CN" altLang="en-US" sz="4400" dirty="0">
                <a:solidFill>
                  <a:srgbClr val="204064"/>
                </a:solidFill>
                <a:latin typeface="Arial" panose="020B0604020202020204" pitchFamily="34" charset="0"/>
                <a:ea typeface="汉仪粗黑 简" panose="00020600040101010101" charset="-122"/>
              </a:rPr>
              <a:t>密码学基础</a:t>
            </a:r>
            <a:r>
              <a:rPr lang="en-US" altLang="zh-CN" sz="4400" dirty="0">
                <a:solidFill>
                  <a:srgbClr val="204064"/>
                </a:solidFill>
                <a:latin typeface="Arial" panose="020B0604020202020204" pitchFamily="34" charset="0"/>
                <a:ea typeface="汉仪粗黑 简" panose="00020600040101010101" charset="-122"/>
              </a:rPr>
              <a:t>》</a:t>
            </a:r>
            <a:endParaRPr lang="zh-CN" altLang="en-US" sz="4400" dirty="0">
              <a:solidFill>
                <a:srgbClr val="204064"/>
              </a:solidFill>
              <a:latin typeface="Arial" panose="020B0604020202020204" pitchFamily="34" charset="0"/>
              <a:ea typeface="汉仪粗黑 简" panose="00020600040101010101" charset="-122"/>
            </a:endParaRPr>
          </a:p>
        </p:txBody>
      </p:sp>
      <p:sp>
        <p:nvSpPr>
          <p:cNvPr id="5" name="矩形 4"/>
          <p:cNvSpPr/>
          <p:nvPr/>
        </p:nvSpPr>
        <p:spPr>
          <a:xfrm>
            <a:off x="898524" y="1977588"/>
            <a:ext cx="10394950" cy="1628775"/>
          </a:xfrm>
          <a:prstGeom prst="rect">
            <a:avLst/>
          </a:prstGeom>
        </p:spPr>
        <p:txBody>
          <a:bodyPr wrap="none" lIns="121908" tIns="60954" rIns="121908" bIns="60954">
            <a:spAutoFit/>
          </a:bodyPr>
          <a:lstStyle/>
          <a:p>
            <a:pPr algn="ctr">
              <a:defRPr/>
            </a:pPr>
            <a:r>
              <a:rPr lang="zh-CN" altLang="en-US" sz="5400" b="1" kern="0" dirty="0">
                <a:solidFill>
                  <a:srgbClr val="0000CC"/>
                </a:solidFill>
                <a:latin typeface="Arial" panose="020B0604020202020204" pitchFamily="34" charset="0"/>
                <a:ea typeface="汉仪粗黑 简" panose="00020600040101010101" charset="-122"/>
              </a:rPr>
              <a:t>第</a:t>
            </a:r>
            <a:r>
              <a:rPr lang="en-US" altLang="zh-CN" sz="5400" b="1" kern="0" dirty="0">
                <a:solidFill>
                  <a:srgbClr val="0000CC"/>
                </a:solidFill>
                <a:latin typeface="Arial" panose="020B0604020202020204" pitchFamily="34" charset="0"/>
                <a:ea typeface="汉仪粗黑 简" panose="00020600040101010101" charset="-122"/>
              </a:rPr>
              <a:t>5</a:t>
            </a:r>
            <a:r>
              <a:rPr lang="zh-CN" altLang="en-US" sz="5400" b="1" kern="0" dirty="0">
                <a:solidFill>
                  <a:srgbClr val="0000CC"/>
                </a:solidFill>
                <a:latin typeface="Arial" panose="020B0604020202020204" pitchFamily="34" charset="0"/>
                <a:ea typeface="汉仪粗黑 简" panose="00020600040101010101" charset="-122"/>
              </a:rPr>
              <a:t>讲：高级加密标准</a:t>
            </a:r>
            <a:endParaRPr lang="en-US" altLang="zh-CN" sz="5400" b="1" kern="0" dirty="0">
              <a:solidFill>
                <a:srgbClr val="0000CC"/>
              </a:solidFill>
              <a:latin typeface="Arial" panose="020B0604020202020204" pitchFamily="34" charset="0"/>
              <a:ea typeface="汉仪粗黑 简" panose="00020600040101010101" charset="-122"/>
            </a:endParaRPr>
          </a:p>
          <a:p>
            <a:pPr algn="ctr">
              <a:defRPr/>
            </a:pPr>
            <a:r>
              <a:rPr lang="en-US" altLang="zh-CN" sz="4400" b="1" kern="0" dirty="0">
                <a:solidFill>
                  <a:srgbClr val="0000CC"/>
                </a:solidFill>
                <a:latin typeface="Arial" panose="020B0604020202020204" pitchFamily="34" charset="0"/>
                <a:ea typeface="汉仪粗黑 简" panose="00020600040101010101" charset="-122"/>
              </a:rPr>
              <a:t>(Advanced Encryption Standard, AES)</a:t>
            </a:r>
            <a:endParaRPr lang="en-US" altLang="zh-CN" sz="4400" b="1" kern="0" dirty="0">
              <a:solidFill>
                <a:srgbClr val="0000CC"/>
              </a:solidFill>
              <a:latin typeface="Arial" panose="020B0604020202020204" pitchFamily="34" charset="0"/>
              <a:ea typeface="汉仪粗黑 简" panose="00020600040101010101" charset="-122"/>
            </a:endParaRPr>
          </a:p>
        </p:txBody>
      </p:sp>
      <p:pic>
        <p:nvPicPr>
          <p:cNvPr id="2050" name="Picture 2" descr="Cryptography and its variations | Geekboo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2" y="5095875"/>
            <a:ext cx="2600325" cy="176212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4"/>
          <p:cNvSpPr>
            <a:spLocks noChangeArrowheads="1"/>
          </p:cNvSpPr>
          <p:nvPr/>
        </p:nvSpPr>
        <p:spPr bwMode="auto">
          <a:xfrm>
            <a:off x="6021810" y="4073800"/>
            <a:ext cx="4490491" cy="59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600" dirty="0">
                <a:solidFill>
                  <a:srgbClr val="204064"/>
                </a:solidFill>
                <a:ea typeface="汉仪粗简黑简" panose="00020600040101010101" charset="-122"/>
              </a:rPr>
              <a:t>授课教师：蒋琳</a:t>
            </a:r>
            <a:endParaRPr lang="zh-CN" altLang="en-US" sz="2600" dirty="0">
              <a:solidFill>
                <a:srgbClr val="204064"/>
              </a:solidFill>
              <a:ea typeface="汉仪粗简黑简" panose="00020600040101010101" charset="-122"/>
            </a:endParaRPr>
          </a:p>
        </p:txBody>
      </p:sp>
      <p:pic>
        <p:nvPicPr>
          <p:cNvPr id="10"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7345" y="48467"/>
            <a:ext cx="3456384" cy="657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lang="zh-CN" altLang="en-US" dirty="0"/>
              <a:t>添加轮密钥</a:t>
            </a:r>
            <a:endParaRPr lang="zh-CN" altLang="en-US" dirty="0"/>
          </a:p>
        </p:txBody>
      </p:sp>
      <p:sp>
        <p:nvSpPr>
          <p:cNvPr id="5" name="灯片编号占位符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BC209A-11D5-4A13-B5E3-394821CEE45C}" type="slidenum">
              <a:rPr kumimoji="0" lang="zh-CN" altLang="en-US" sz="1400" b="0" i="0" u="none" strike="noStrike" kern="1200" cap="none" spc="0" normalizeH="0" baseline="0" noProof="0" smtClean="0">
                <a:ln>
                  <a:noFill/>
                </a:ln>
                <a:solidFill>
                  <a:srgbClr val="464653"/>
                </a:solidFill>
                <a:effectLst/>
                <a:uLnTx/>
                <a:uFillTx/>
                <a:latin typeface="Gill Sans MT" panose="020B0502020104020203"/>
                <a:ea typeface="华文新魏" panose="02010800040101010101" pitchFamily="2" charset="-122"/>
                <a:cs typeface="+mn-cs"/>
              </a:rPr>
            </a:fld>
            <a:endParaRPr kumimoji="0" lang="zh-CN" altLang="en-US" sz="1400" b="0" i="0" u="none" strike="noStrike" kern="1200" cap="none" spc="0" normalizeH="0" baseline="0" noProof="0">
              <a:ln>
                <a:noFill/>
              </a:ln>
              <a:solidFill>
                <a:srgbClr val="464653"/>
              </a:solidFill>
              <a:effectLst/>
              <a:uLnTx/>
              <a:uFillTx/>
              <a:latin typeface="Gill Sans MT" panose="020B0502020104020203"/>
              <a:ea typeface="华文新魏" panose="02010800040101010101" pitchFamily="2" charset="-122"/>
              <a:cs typeface="+mn-cs"/>
            </a:endParaRPr>
          </a:p>
        </p:txBody>
      </p:sp>
      <p:sp>
        <p:nvSpPr>
          <p:cNvPr id="6" name="内容占位符 5"/>
          <p:cNvSpPr>
            <a:spLocks noGrp="1"/>
          </p:cNvSpPr>
          <p:nvPr>
            <p:ph sz="quarter" idx="1"/>
          </p:nvPr>
        </p:nvSpPr>
        <p:spPr/>
        <p:txBody>
          <a:bodyPr/>
          <a:lstStyle/>
          <a:p>
            <a:r>
              <a:rPr lang="zh-CN" altLang="en-US" dirty="0"/>
              <a:t>状态矩阵和轮密钥按位</a:t>
            </a:r>
            <a:r>
              <a:rPr lang="en-US" altLang="zh-CN" dirty="0"/>
              <a:t>XOR </a:t>
            </a:r>
            <a:endParaRPr lang="en-US" altLang="zh-CN" dirty="0"/>
          </a:p>
          <a:p>
            <a:r>
              <a:rPr lang="zh-CN" altLang="en-US" dirty="0"/>
              <a:t>逆变换是与轮密钥再按位</a:t>
            </a:r>
            <a:r>
              <a:rPr lang="en-US" altLang="zh-CN" dirty="0"/>
              <a:t>XOR</a:t>
            </a:r>
            <a:endParaRPr lang="en-US" altLang="zh-CN" dirty="0"/>
          </a:p>
          <a:p>
            <a:r>
              <a:rPr lang="zh-CN" altLang="en-US" dirty="0"/>
              <a:t>例</a:t>
            </a:r>
            <a:r>
              <a:rPr lang="en-US" altLang="zh-CN" dirty="0"/>
              <a:t>:</a:t>
            </a:r>
            <a:endParaRPr lang="zh-CN" altLang="en-US" dirty="0"/>
          </a:p>
        </p:txBody>
      </p:sp>
      <p:pic>
        <p:nvPicPr>
          <p:cNvPr id="2050" name="Picture 2"/>
          <p:cNvPicPr>
            <a:picLocks noChangeAspect="1" noChangeArrowheads="1"/>
          </p:cNvPicPr>
          <p:nvPr/>
        </p:nvPicPr>
        <p:blipFill>
          <a:blip r:embed="rId1"/>
          <a:srcRect/>
          <a:stretch>
            <a:fillRect/>
          </a:stretch>
        </p:blipFill>
        <p:spPr bwMode="auto">
          <a:xfrm>
            <a:off x="2080578" y="3143260"/>
            <a:ext cx="8029575" cy="1628775"/>
          </a:xfrm>
          <a:prstGeom prst="rect">
            <a:avLst/>
          </a:prstGeom>
          <a:noFill/>
          <a:ln w="9525">
            <a:noFill/>
            <a:miter lim="800000"/>
            <a:headEnd/>
            <a:tailEnd/>
          </a:ln>
          <a:effectLst/>
        </p:spPr>
      </p:pic>
      <p:sp>
        <p:nvSpPr>
          <p:cNvPr id="8" name="TextBox 7"/>
          <p:cNvSpPr txBox="1"/>
          <p:nvPr/>
        </p:nvSpPr>
        <p:spPr>
          <a:xfrm>
            <a:off x="9335310" y="5857892"/>
            <a:ext cx="1030605"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rPr>
              <a:t>source [2]</a:t>
            </a:r>
            <a:endParaRPr kumimoji="0" lang="zh-CN" altLang="en-US"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2809852" y="1367538"/>
            <a:ext cx="7286676" cy="3704536"/>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lang="zh-CN" altLang="en-US" dirty="0"/>
              <a:t>半字节替换</a:t>
            </a:r>
            <a:r>
              <a:rPr lang="en-US" altLang="zh-CN" dirty="0"/>
              <a:t>1/2</a:t>
            </a:r>
            <a:endParaRPr lang="zh-CN" altLang="en-US" dirty="0"/>
          </a:p>
        </p:txBody>
      </p:sp>
      <p:sp>
        <p:nvSpPr>
          <p:cNvPr id="5" name="灯片编号占位符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BC209A-11D5-4A13-B5E3-394821CEE45C}" type="slidenum">
              <a:rPr kumimoji="0" lang="zh-CN" altLang="en-US" sz="1400" b="0" i="0" u="none" strike="noStrike" kern="1200" cap="none" spc="0" normalizeH="0" baseline="0" noProof="0" smtClean="0">
                <a:ln>
                  <a:noFill/>
                </a:ln>
                <a:solidFill>
                  <a:srgbClr val="464653"/>
                </a:solidFill>
                <a:effectLst/>
                <a:uLnTx/>
                <a:uFillTx/>
                <a:latin typeface="Gill Sans MT" panose="020B0502020104020203"/>
                <a:ea typeface="华文新魏" panose="02010800040101010101" pitchFamily="2" charset="-122"/>
                <a:cs typeface="+mn-cs"/>
              </a:rPr>
            </a:fld>
            <a:endParaRPr kumimoji="0" lang="zh-CN" altLang="en-US" sz="1400" b="0" i="0" u="none" strike="noStrike" kern="1200" cap="none" spc="0" normalizeH="0" baseline="0" noProof="0">
              <a:ln>
                <a:noFill/>
              </a:ln>
              <a:solidFill>
                <a:srgbClr val="464653"/>
              </a:solidFill>
              <a:effectLst/>
              <a:uLnTx/>
              <a:uFillTx/>
              <a:latin typeface="Gill Sans MT" panose="020B0502020104020203"/>
              <a:ea typeface="华文新魏" panose="02010800040101010101" pitchFamily="2" charset="-122"/>
              <a:cs typeface="+mn-cs"/>
            </a:endParaRPr>
          </a:p>
        </p:txBody>
      </p:sp>
      <p:sp>
        <p:nvSpPr>
          <p:cNvPr id="6" name="内容占位符 5"/>
          <p:cNvSpPr>
            <a:spLocks noGrp="1"/>
          </p:cNvSpPr>
          <p:nvPr>
            <p:ph sz="quarter" idx="1"/>
          </p:nvPr>
        </p:nvSpPr>
        <p:spPr/>
        <p:txBody>
          <a:bodyPr>
            <a:normAutofit fontScale="60000"/>
          </a:bodyPr>
          <a:lstStyle/>
          <a:p>
            <a:r>
              <a:rPr lang="en-US" altLang="zh-CN" dirty="0"/>
              <a:t>The S-box</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半字节最左边的 </a:t>
            </a:r>
            <a:r>
              <a:rPr lang="en-US" altLang="zh-CN" dirty="0"/>
              <a:t>2 </a:t>
            </a:r>
            <a:r>
              <a:rPr lang="zh-CN" altLang="en-US" dirty="0"/>
              <a:t>位用作行值，最右边的 </a:t>
            </a:r>
            <a:r>
              <a:rPr lang="en-US" altLang="zh-CN" dirty="0"/>
              <a:t>2 </a:t>
            </a:r>
            <a:r>
              <a:rPr lang="zh-CN" altLang="en-US" dirty="0"/>
              <a:t>位用作列值。</a:t>
            </a:r>
            <a:endParaRPr lang="en-US" altLang="zh-CN" dirty="0"/>
          </a:p>
        </p:txBody>
      </p:sp>
      <p:sp>
        <p:nvSpPr>
          <p:cNvPr id="8" name="TextBox 7"/>
          <p:cNvSpPr txBox="1"/>
          <p:nvPr/>
        </p:nvSpPr>
        <p:spPr>
          <a:xfrm>
            <a:off x="9335310" y="5857892"/>
            <a:ext cx="1030605"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rPr>
              <a:t>source [2]</a:t>
            </a:r>
            <a:endParaRPr kumimoji="0" lang="zh-CN" altLang="en-US"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lang="zh-CN" altLang="en-US" dirty="0"/>
              <a:t>半字节替换 </a:t>
            </a:r>
            <a:r>
              <a:rPr lang="en-US" altLang="zh-CN" dirty="0"/>
              <a:t>2/2</a:t>
            </a:r>
            <a:endParaRPr lang="zh-CN" altLang="en-US" dirty="0"/>
          </a:p>
        </p:txBody>
      </p:sp>
      <p:sp>
        <p:nvSpPr>
          <p:cNvPr id="5" name="灯片编号占位符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BC209A-11D5-4A13-B5E3-394821CEE45C}" type="slidenum">
              <a:rPr kumimoji="0" lang="zh-CN" altLang="en-US" sz="1400" b="0" i="0" u="none" strike="noStrike" kern="1200" cap="none" spc="0" normalizeH="0" baseline="0" noProof="0" smtClean="0">
                <a:ln>
                  <a:noFill/>
                </a:ln>
                <a:solidFill>
                  <a:srgbClr val="464653"/>
                </a:solidFill>
                <a:effectLst/>
                <a:uLnTx/>
                <a:uFillTx/>
                <a:latin typeface="Gill Sans MT" panose="020B0502020104020203"/>
                <a:ea typeface="华文新魏" panose="02010800040101010101" pitchFamily="2" charset="-122"/>
                <a:cs typeface="+mn-cs"/>
              </a:rPr>
            </a:fld>
            <a:endParaRPr kumimoji="0" lang="zh-CN" altLang="en-US" sz="1400" b="0" i="0" u="none" strike="noStrike" kern="1200" cap="none" spc="0" normalizeH="0" baseline="0" noProof="0">
              <a:ln>
                <a:noFill/>
              </a:ln>
              <a:solidFill>
                <a:srgbClr val="464653"/>
              </a:solidFill>
              <a:effectLst/>
              <a:uLnTx/>
              <a:uFillTx/>
              <a:latin typeface="Gill Sans MT" panose="020B0502020104020203"/>
              <a:ea typeface="华文新魏" panose="02010800040101010101" pitchFamily="2" charset="-122"/>
              <a:cs typeface="+mn-cs"/>
            </a:endParaRPr>
          </a:p>
        </p:txBody>
      </p:sp>
      <p:sp>
        <p:nvSpPr>
          <p:cNvPr id="6" name="内容占位符 5"/>
          <p:cNvSpPr>
            <a:spLocks noGrp="1"/>
          </p:cNvSpPr>
          <p:nvPr>
            <p:ph sz="quarter" idx="1"/>
          </p:nvPr>
        </p:nvSpPr>
        <p:spPr/>
        <p:txBody>
          <a:bodyPr/>
          <a:lstStyle/>
          <a:p>
            <a:r>
              <a:rPr lang="zh-CN" altLang="en-US" dirty="0"/>
              <a:t>例</a:t>
            </a:r>
            <a:r>
              <a:rPr lang="en-US" altLang="zh-CN" dirty="0"/>
              <a:t>:</a:t>
            </a:r>
            <a:endParaRPr lang="en-US" altLang="zh-CN" dirty="0"/>
          </a:p>
          <a:p>
            <a:pPr lvl="1"/>
            <a:r>
              <a:rPr lang="zh-CN" altLang="en-US" dirty="0"/>
              <a:t>表查找</a:t>
            </a:r>
            <a:endParaRPr lang="zh-CN" altLang="en-US" dirty="0"/>
          </a:p>
        </p:txBody>
      </p:sp>
      <p:pic>
        <p:nvPicPr>
          <p:cNvPr id="4098" name="Picture 2"/>
          <p:cNvPicPr>
            <a:picLocks noChangeAspect="1" noChangeArrowheads="1"/>
          </p:cNvPicPr>
          <p:nvPr/>
        </p:nvPicPr>
        <p:blipFill>
          <a:blip r:embed="rId1"/>
          <a:srcRect/>
          <a:stretch>
            <a:fillRect/>
          </a:stretch>
        </p:blipFill>
        <p:spPr bwMode="auto">
          <a:xfrm>
            <a:off x="2519363" y="2890842"/>
            <a:ext cx="7153275" cy="1181100"/>
          </a:xfrm>
          <a:prstGeom prst="rect">
            <a:avLst/>
          </a:prstGeom>
          <a:noFill/>
          <a:ln w="9525">
            <a:noFill/>
            <a:miter lim="800000"/>
            <a:headEnd/>
            <a:tailEnd/>
          </a:ln>
          <a:effectLst/>
        </p:spPr>
      </p:pic>
      <p:sp>
        <p:nvSpPr>
          <p:cNvPr id="8" name="TextBox 7"/>
          <p:cNvSpPr txBox="1"/>
          <p:nvPr/>
        </p:nvSpPr>
        <p:spPr>
          <a:xfrm>
            <a:off x="9335310" y="5857892"/>
            <a:ext cx="1030605"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rPr>
              <a:t>source [2]</a:t>
            </a:r>
            <a:endParaRPr kumimoji="0" lang="zh-CN" altLang="en-US"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lang="zh-CN" altLang="en-US" dirty="0"/>
              <a:t>移位行</a:t>
            </a:r>
            <a:endParaRPr lang="zh-CN" altLang="en-US" dirty="0"/>
          </a:p>
        </p:txBody>
      </p:sp>
      <p:sp>
        <p:nvSpPr>
          <p:cNvPr id="5" name="灯片编号占位符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BC209A-11D5-4A13-B5E3-394821CEE45C}" type="slidenum">
              <a:rPr kumimoji="0" lang="zh-CN" altLang="en-US" sz="1400" b="0" i="0" u="none" strike="noStrike" kern="1200" cap="none" spc="0" normalizeH="0" baseline="0" noProof="0" smtClean="0">
                <a:ln>
                  <a:noFill/>
                </a:ln>
                <a:solidFill>
                  <a:srgbClr val="464653"/>
                </a:solidFill>
                <a:effectLst/>
                <a:uLnTx/>
                <a:uFillTx/>
                <a:latin typeface="Gill Sans MT" panose="020B0502020104020203"/>
                <a:ea typeface="华文新魏" panose="02010800040101010101" pitchFamily="2" charset="-122"/>
                <a:cs typeface="+mn-cs"/>
              </a:rPr>
            </a:fld>
            <a:endParaRPr kumimoji="0" lang="zh-CN" altLang="en-US" sz="1400" b="0" i="0" u="none" strike="noStrike" kern="1200" cap="none" spc="0" normalizeH="0" baseline="0" noProof="0">
              <a:ln>
                <a:noFill/>
              </a:ln>
              <a:solidFill>
                <a:srgbClr val="464653"/>
              </a:solidFill>
              <a:effectLst/>
              <a:uLnTx/>
              <a:uFillTx/>
              <a:latin typeface="Gill Sans MT" panose="020B0502020104020203"/>
              <a:ea typeface="华文新魏" panose="02010800040101010101" pitchFamily="2" charset="-122"/>
              <a:cs typeface="+mn-cs"/>
            </a:endParaRPr>
          </a:p>
        </p:txBody>
      </p:sp>
      <p:sp>
        <p:nvSpPr>
          <p:cNvPr id="6" name="内容占位符 5"/>
          <p:cNvSpPr>
            <a:spLocks noGrp="1"/>
          </p:cNvSpPr>
          <p:nvPr>
            <p:ph sz="quarter" idx="1"/>
          </p:nvPr>
        </p:nvSpPr>
        <p:spPr/>
        <p:txBody>
          <a:bodyPr/>
          <a:lstStyle/>
          <a:p>
            <a:r>
              <a:rPr lang="zh-CN" altLang="en-US" dirty="0"/>
              <a:t>对状态矩阵的第二行执行循环移位，保持第一行不变</a:t>
            </a:r>
            <a:endParaRPr lang="en-US" altLang="zh-CN" dirty="0"/>
          </a:p>
          <a:p>
            <a:r>
              <a:rPr lang="zh-CN" altLang="en-US" dirty="0"/>
              <a:t>逆变换还是移位行本身</a:t>
            </a:r>
            <a:endParaRPr lang="en-US" altLang="zh-CN" dirty="0"/>
          </a:p>
          <a:p>
            <a:r>
              <a:rPr lang="zh-CN" altLang="en-US" dirty="0"/>
              <a:t>例</a:t>
            </a:r>
            <a:r>
              <a:rPr lang="en-US" altLang="zh-CN" dirty="0"/>
              <a:t>:</a:t>
            </a:r>
            <a:endParaRPr lang="zh-CN" altLang="en-US" dirty="0"/>
          </a:p>
        </p:txBody>
      </p:sp>
      <p:pic>
        <p:nvPicPr>
          <p:cNvPr id="5122" name="Picture 2"/>
          <p:cNvPicPr>
            <a:picLocks noChangeAspect="1" noChangeArrowheads="1"/>
          </p:cNvPicPr>
          <p:nvPr/>
        </p:nvPicPr>
        <p:blipFill>
          <a:blip r:embed="rId1"/>
          <a:srcRect/>
          <a:stretch>
            <a:fillRect/>
          </a:stretch>
        </p:blipFill>
        <p:spPr bwMode="auto">
          <a:xfrm>
            <a:off x="2519363" y="3534519"/>
            <a:ext cx="7153275" cy="1190625"/>
          </a:xfrm>
          <a:prstGeom prst="rect">
            <a:avLst/>
          </a:prstGeom>
          <a:noFill/>
          <a:ln w="9525">
            <a:noFill/>
            <a:miter lim="800000"/>
            <a:headEnd/>
            <a:tailEnd/>
          </a:ln>
          <a:effectLst/>
        </p:spPr>
      </p:pic>
      <p:sp>
        <p:nvSpPr>
          <p:cNvPr id="8" name="TextBox 7"/>
          <p:cNvSpPr txBox="1"/>
          <p:nvPr/>
        </p:nvSpPr>
        <p:spPr>
          <a:xfrm>
            <a:off x="9335310" y="5857892"/>
            <a:ext cx="1030605"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rPr>
              <a:t>source [2]</a:t>
            </a:r>
            <a:endParaRPr kumimoji="0" lang="zh-CN" altLang="en-US"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lang="zh-CN" altLang="en-US" dirty="0"/>
              <a:t>列混淆</a:t>
            </a:r>
            <a:r>
              <a:rPr lang="en-US" altLang="zh-CN" dirty="0"/>
              <a:t> 1/3</a:t>
            </a:r>
            <a:endParaRPr lang="zh-CN" altLang="en-US" dirty="0"/>
          </a:p>
        </p:txBody>
      </p:sp>
      <p:sp>
        <p:nvSpPr>
          <p:cNvPr id="5" name="灯片编号占位符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BC209A-11D5-4A13-B5E3-394821CEE45C}" type="slidenum">
              <a:rPr kumimoji="0" lang="zh-CN" altLang="en-US" sz="1400" b="0" i="0" u="none" strike="noStrike" kern="1200" cap="none" spc="0" normalizeH="0" baseline="0" noProof="0" smtClean="0">
                <a:ln>
                  <a:noFill/>
                </a:ln>
                <a:solidFill>
                  <a:srgbClr val="464653"/>
                </a:solidFill>
                <a:effectLst/>
                <a:uLnTx/>
                <a:uFillTx/>
                <a:latin typeface="Gill Sans MT" panose="020B0502020104020203"/>
                <a:ea typeface="华文新魏" panose="02010800040101010101" pitchFamily="2" charset="-122"/>
                <a:cs typeface="+mn-cs"/>
              </a:rPr>
            </a:fld>
            <a:endParaRPr kumimoji="0" lang="zh-CN" altLang="en-US" sz="1400" b="0" i="0" u="none" strike="noStrike" kern="1200" cap="none" spc="0" normalizeH="0" baseline="0" noProof="0">
              <a:ln>
                <a:noFill/>
              </a:ln>
              <a:solidFill>
                <a:srgbClr val="464653"/>
              </a:solidFill>
              <a:effectLst/>
              <a:uLnTx/>
              <a:uFillTx/>
              <a:latin typeface="Gill Sans MT" panose="020B0502020104020203"/>
              <a:ea typeface="华文新魏" panose="02010800040101010101" pitchFamily="2" charset="-122"/>
              <a:cs typeface="+mn-cs"/>
            </a:endParaRPr>
          </a:p>
        </p:txBody>
      </p:sp>
      <p:sp>
        <p:nvSpPr>
          <p:cNvPr id="6" name="内容占位符 5"/>
          <p:cNvSpPr>
            <a:spLocks noGrp="1"/>
          </p:cNvSpPr>
          <p:nvPr>
            <p:ph sz="quarter" idx="1"/>
          </p:nvPr>
        </p:nvSpPr>
        <p:spPr/>
        <p:txBody>
          <a:bodyPr>
            <a:normAutofit fontScale="90000" lnSpcReduction="20000"/>
          </a:bodyPr>
          <a:lstStyle/>
          <a:p>
            <a:r>
              <a:rPr lang="zh-CN" altLang="en-US" dirty="0"/>
              <a:t>混合列函数由以下矩阵乘法定义</a:t>
            </a:r>
            <a:endParaRPr lang="en-US" altLang="zh-CN" dirty="0"/>
          </a:p>
          <a:p>
            <a:endParaRPr lang="en-US" altLang="zh-CN" dirty="0"/>
          </a:p>
          <a:p>
            <a:endParaRPr lang="en-US" altLang="zh-CN" dirty="0"/>
          </a:p>
          <a:p>
            <a:pPr marL="0" indent="0">
              <a:buNone/>
            </a:pPr>
            <a:endParaRPr lang="en-US" altLang="zh-CN" dirty="0"/>
          </a:p>
          <a:p>
            <a:r>
              <a:rPr lang="zh-CN" altLang="en-US" dirty="0"/>
              <a:t>其逆变换由以下矩阵乘法定义</a:t>
            </a:r>
            <a:endParaRPr lang="en-US" altLang="zh-CN" dirty="0"/>
          </a:p>
          <a:p>
            <a:endParaRPr lang="zh-CN" altLang="en-US" dirty="0"/>
          </a:p>
          <a:p>
            <a:endParaRPr lang="en-US" altLang="zh-CN" dirty="0"/>
          </a:p>
          <a:p>
            <a:endParaRPr lang="en-US" altLang="zh-CN" dirty="0"/>
          </a:p>
          <a:p>
            <a:r>
              <a:rPr lang="zh-CN" altLang="en-US" dirty="0"/>
              <a:t>请注意，乘法是在有限域</a:t>
            </a:r>
            <a:r>
              <a:rPr lang="en-US" altLang="zh-CN" b="1" i="1" dirty="0"/>
              <a:t>GF</a:t>
            </a:r>
            <a:r>
              <a:rPr lang="en-US" altLang="zh-CN" dirty="0"/>
              <a:t>(2</a:t>
            </a:r>
            <a:r>
              <a:rPr lang="en-US" altLang="zh-CN" baseline="30000" dirty="0"/>
              <a:t>4</a:t>
            </a:r>
            <a:r>
              <a:rPr lang="en-US" altLang="zh-CN" dirty="0"/>
              <a:t>)</a:t>
            </a:r>
            <a:r>
              <a:rPr lang="zh-CN" altLang="en-US" dirty="0"/>
              <a:t>中执行的</a:t>
            </a:r>
            <a:endParaRPr lang="zh-CN" altLang="en-US" dirty="0"/>
          </a:p>
        </p:txBody>
      </p:sp>
      <p:pic>
        <p:nvPicPr>
          <p:cNvPr id="6146" name="Picture 2"/>
          <p:cNvPicPr>
            <a:picLocks noChangeAspect="1" noChangeArrowheads="1"/>
          </p:cNvPicPr>
          <p:nvPr/>
        </p:nvPicPr>
        <p:blipFill>
          <a:blip r:embed="rId1"/>
          <a:srcRect/>
          <a:stretch>
            <a:fillRect/>
          </a:stretch>
        </p:blipFill>
        <p:spPr bwMode="auto">
          <a:xfrm>
            <a:off x="3738546" y="2143116"/>
            <a:ext cx="3990975" cy="895350"/>
          </a:xfrm>
          <a:prstGeom prst="rect">
            <a:avLst/>
          </a:prstGeom>
          <a:noFill/>
          <a:ln w="9525">
            <a:noFill/>
            <a:miter lim="800000"/>
            <a:headEnd/>
            <a:tailEnd/>
          </a:ln>
          <a:effectLst/>
        </p:spPr>
      </p:pic>
      <p:pic>
        <p:nvPicPr>
          <p:cNvPr id="6148" name="Picture 4"/>
          <p:cNvPicPr>
            <a:picLocks noChangeAspect="1" noChangeArrowheads="1"/>
          </p:cNvPicPr>
          <p:nvPr/>
        </p:nvPicPr>
        <p:blipFill>
          <a:blip r:embed="rId2"/>
          <a:srcRect/>
          <a:stretch>
            <a:fillRect/>
          </a:stretch>
        </p:blipFill>
        <p:spPr bwMode="auto">
          <a:xfrm>
            <a:off x="3776674" y="4000504"/>
            <a:ext cx="3962400" cy="9048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1"/>
          <a:srcRect/>
          <a:stretch>
            <a:fillRect/>
          </a:stretch>
        </p:blipFill>
        <p:spPr bwMode="auto">
          <a:xfrm>
            <a:off x="6240016" y="3501008"/>
            <a:ext cx="4276940" cy="2319273"/>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a:sym typeface="+mn-ea"/>
              </a:rPr>
              <a:t>列混淆</a:t>
            </a:r>
            <a:r>
              <a:rPr lang="en-US" altLang="zh-CN" dirty="0"/>
              <a:t> 2/3</a:t>
            </a:r>
            <a:endParaRPr lang="zh-CN" altLang="en-US" dirty="0"/>
          </a:p>
        </p:txBody>
      </p:sp>
      <p:sp>
        <p:nvSpPr>
          <p:cNvPr id="5" name="灯片编号占位符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BC209A-11D5-4A13-B5E3-394821CEE45C}" type="slidenum">
              <a:rPr kumimoji="0" lang="zh-CN" altLang="en-US" sz="1400" b="0" i="0" u="none" strike="noStrike" kern="1200" cap="none" spc="0" normalizeH="0" baseline="0" noProof="0" smtClean="0">
                <a:ln>
                  <a:noFill/>
                </a:ln>
                <a:solidFill>
                  <a:srgbClr val="464653"/>
                </a:solidFill>
                <a:effectLst/>
                <a:uLnTx/>
                <a:uFillTx/>
                <a:latin typeface="Gill Sans MT" panose="020B0502020104020203"/>
                <a:ea typeface="华文新魏" panose="02010800040101010101" pitchFamily="2" charset="-122"/>
                <a:cs typeface="+mn-cs"/>
              </a:rPr>
            </a:fld>
            <a:endParaRPr kumimoji="0" lang="zh-CN" altLang="en-US" sz="1400" b="0" i="0" u="none" strike="noStrike" kern="1200" cap="none" spc="0" normalizeH="0" baseline="0" noProof="0">
              <a:ln>
                <a:noFill/>
              </a:ln>
              <a:solidFill>
                <a:srgbClr val="464653"/>
              </a:solidFill>
              <a:effectLst/>
              <a:uLnTx/>
              <a:uFillTx/>
              <a:latin typeface="Gill Sans MT" panose="020B0502020104020203"/>
              <a:ea typeface="华文新魏" panose="02010800040101010101" pitchFamily="2" charset="-122"/>
              <a:cs typeface="+mn-cs"/>
            </a:endParaRPr>
          </a:p>
        </p:txBody>
      </p:sp>
      <p:sp>
        <p:nvSpPr>
          <p:cNvPr id="6" name="内容占位符 5"/>
          <p:cNvSpPr>
            <a:spLocks noGrp="1"/>
          </p:cNvSpPr>
          <p:nvPr>
            <p:ph sz="quarter" idx="1"/>
          </p:nvPr>
        </p:nvSpPr>
        <p:spPr/>
        <p:txBody>
          <a:bodyPr>
            <a:normAutofit fontScale="60000"/>
          </a:bodyPr>
          <a:lstStyle/>
          <a:p>
            <a:r>
              <a:rPr lang="zh-CN" altLang="en-US" dirty="0"/>
              <a:t>例</a:t>
            </a:r>
            <a:endParaRPr lang="en-US" altLang="zh-CN" dirty="0"/>
          </a:p>
          <a:p>
            <a:endParaRPr lang="en-US" altLang="zh-CN" dirty="0"/>
          </a:p>
          <a:p>
            <a:endParaRPr lang="en-US" altLang="zh-CN" dirty="0"/>
          </a:p>
          <a:p>
            <a:r>
              <a:rPr lang="en-US" altLang="zh-CN" dirty="0"/>
              <a:t>1</a:t>
            </a:r>
            <a:r>
              <a:rPr lang="en-AU" dirty="0"/>
              <a:t> </a:t>
            </a:r>
            <a:r>
              <a:rPr lang="en-US" altLang="zh-CN" dirty="0">
                <a:sym typeface="Symbol" panose="05050102010706020507"/>
              </a:rPr>
              <a:t></a:t>
            </a:r>
            <a:r>
              <a:rPr lang="en-AU" dirty="0"/>
              <a:t> 6 = 0001</a:t>
            </a:r>
            <a:r>
              <a:rPr lang="en-US" altLang="zh-CN" dirty="0">
                <a:sym typeface="Symbol" panose="05050102010706020507"/>
              </a:rPr>
              <a:t> </a:t>
            </a:r>
            <a:r>
              <a:rPr lang="en-AU" dirty="0"/>
              <a:t> 0110 =</a:t>
            </a:r>
            <a:endParaRPr lang="en-AU" dirty="0"/>
          </a:p>
          <a:p>
            <a:r>
              <a:rPr lang="en-AU" altLang="zh-CN" dirty="0"/>
              <a:t>4</a:t>
            </a:r>
            <a:r>
              <a:rPr lang="en-US" altLang="zh-CN" dirty="0">
                <a:sym typeface="Symbol" panose="05050102010706020507"/>
              </a:rPr>
              <a:t> </a:t>
            </a:r>
            <a:r>
              <a:rPr lang="en-AU" dirty="0"/>
              <a:t> C = 0100</a:t>
            </a:r>
            <a:r>
              <a:rPr lang="en-US" altLang="zh-CN" dirty="0">
                <a:sym typeface="Symbol" panose="05050102010706020507"/>
              </a:rPr>
              <a:t> </a:t>
            </a:r>
            <a:r>
              <a:rPr lang="en-AU" dirty="0"/>
              <a:t> 1100 =</a:t>
            </a:r>
            <a:endParaRPr lang="en-AU" dirty="0"/>
          </a:p>
          <a:p>
            <a:pPr lvl="1"/>
            <a:r>
              <a:rPr lang="en-AU" altLang="zh-CN" dirty="0"/>
              <a:t>[</a:t>
            </a:r>
            <a:r>
              <a:rPr lang="en-AU" altLang="zh-CN" i="1" dirty="0"/>
              <a:t>x</a:t>
            </a:r>
            <a:r>
              <a:rPr lang="en-AU" altLang="zh-CN" baseline="30000" dirty="0"/>
              <a:t>2</a:t>
            </a:r>
            <a:r>
              <a:rPr lang="en-US" altLang="zh-CN" dirty="0">
                <a:sym typeface="Symbol" panose="05050102010706020507"/>
              </a:rPr>
              <a:t> </a:t>
            </a:r>
            <a:r>
              <a:rPr lang="en-AU" dirty="0"/>
              <a:t> (</a:t>
            </a:r>
            <a:r>
              <a:rPr lang="en-AU" altLang="zh-CN" i="1" dirty="0"/>
              <a:t>x</a:t>
            </a:r>
            <a:r>
              <a:rPr lang="en-AU" baseline="30000" dirty="0"/>
              <a:t>3</a:t>
            </a:r>
            <a:r>
              <a:rPr lang="en-AU" dirty="0"/>
              <a:t> + </a:t>
            </a:r>
            <a:r>
              <a:rPr lang="en-AU" altLang="zh-CN" i="1" dirty="0"/>
              <a:t>x</a:t>
            </a:r>
            <a:r>
              <a:rPr lang="en-AU" baseline="30000" dirty="0"/>
              <a:t>2</a:t>
            </a:r>
            <a:r>
              <a:rPr lang="en-AU" dirty="0"/>
              <a:t>)] mod </a:t>
            </a:r>
            <a:r>
              <a:rPr lang="en-AU" altLang="zh-CN" i="1" dirty="0"/>
              <a:t>x</a:t>
            </a:r>
            <a:r>
              <a:rPr lang="en-AU" baseline="30000" dirty="0"/>
              <a:t>4</a:t>
            </a:r>
            <a:r>
              <a:rPr lang="en-AU" dirty="0"/>
              <a:t> + </a:t>
            </a:r>
            <a:r>
              <a:rPr lang="en-AU" altLang="zh-CN" i="1" dirty="0"/>
              <a:t>x</a:t>
            </a:r>
            <a:r>
              <a:rPr lang="en-AU" dirty="0"/>
              <a:t> + 1</a:t>
            </a:r>
            <a:endParaRPr lang="en-AU" dirty="0"/>
          </a:p>
          <a:p>
            <a:pPr>
              <a:buNone/>
            </a:pPr>
            <a:r>
              <a:rPr lang="en-AU" altLang="zh-CN" dirty="0"/>
              <a:t>   = (</a:t>
            </a:r>
            <a:r>
              <a:rPr lang="en-AU" altLang="zh-CN" i="1" dirty="0"/>
              <a:t>x</a:t>
            </a:r>
            <a:r>
              <a:rPr lang="en-AU" baseline="30000" dirty="0"/>
              <a:t>5</a:t>
            </a:r>
            <a:r>
              <a:rPr lang="en-AU" dirty="0"/>
              <a:t> + </a:t>
            </a:r>
            <a:r>
              <a:rPr lang="en-AU" altLang="zh-CN" i="1" dirty="0"/>
              <a:t>x</a:t>
            </a:r>
            <a:r>
              <a:rPr lang="en-AU" baseline="30000" dirty="0"/>
              <a:t>4</a:t>
            </a:r>
            <a:r>
              <a:rPr lang="en-AU" dirty="0"/>
              <a:t>) mod </a:t>
            </a:r>
            <a:r>
              <a:rPr lang="en-AU" altLang="zh-CN" i="1" dirty="0"/>
              <a:t>x</a:t>
            </a:r>
            <a:r>
              <a:rPr lang="en-AU" baseline="30000" dirty="0"/>
              <a:t>4</a:t>
            </a:r>
            <a:r>
              <a:rPr lang="en-AU" dirty="0"/>
              <a:t> + </a:t>
            </a:r>
            <a:r>
              <a:rPr lang="en-AU" altLang="zh-CN" i="1" dirty="0"/>
              <a:t>x</a:t>
            </a:r>
            <a:r>
              <a:rPr lang="en-AU" dirty="0"/>
              <a:t> + 1</a:t>
            </a:r>
            <a:endParaRPr lang="en-AU" dirty="0"/>
          </a:p>
          <a:p>
            <a:pPr>
              <a:buNone/>
            </a:pPr>
            <a:r>
              <a:rPr lang="en-AU" altLang="zh-CN" dirty="0"/>
              <a:t>   = </a:t>
            </a:r>
            <a:r>
              <a:rPr lang="en-AU" altLang="zh-CN" i="1" dirty="0"/>
              <a:t>x</a:t>
            </a:r>
            <a:r>
              <a:rPr lang="en-AU" baseline="30000" dirty="0"/>
              <a:t>2</a:t>
            </a:r>
            <a:r>
              <a:rPr lang="en-AU" altLang="zh-CN" dirty="0"/>
              <a:t> + 1</a:t>
            </a:r>
            <a:endParaRPr lang="en-AU" altLang="zh-CN" dirty="0"/>
          </a:p>
          <a:p>
            <a:r>
              <a:rPr lang="en-US" altLang="zh-CN" dirty="0"/>
              <a:t>1</a:t>
            </a:r>
            <a:r>
              <a:rPr lang="en-AU" dirty="0"/>
              <a:t> </a:t>
            </a:r>
            <a:r>
              <a:rPr lang="en-US" altLang="zh-CN" dirty="0">
                <a:sym typeface="Symbol" panose="05050102010706020507"/>
              </a:rPr>
              <a:t></a:t>
            </a:r>
            <a:r>
              <a:rPr lang="en-AU" dirty="0"/>
              <a:t> 6 + </a:t>
            </a:r>
            <a:r>
              <a:rPr lang="en-AU" altLang="zh-CN" dirty="0"/>
              <a:t>4</a:t>
            </a:r>
            <a:r>
              <a:rPr lang="en-US" altLang="zh-CN" dirty="0">
                <a:sym typeface="Symbol" panose="05050102010706020507"/>
              </a:rPr>
              <a:t> </a:t>
            </a:r>
            <a:r>
              <a:rPr lang="en-AU" dirty="0"/>
              <a:t> C </a:t>
            </a:r>
            <a:endParaRPr lang="en-AU" dirty="0"/>
          </a:p>
          <a:p>
            <a:pPr>
              <a:buNone/>
            </a:pPr>
            <a:r>
              <a:rPr lang="en-AU" dirty="0"/>
              <a:t>= 0110 </a:t>
            </a:r>
            <a:r>
              <a:rPr lang="en-AU" altLang="zh-CN" dirty="0">
                <a:sym typeface="Symbol" panose="05050102010706020507"/>
              </a:rPr>
              <a:t> 0101 = 0011 = 3</a:t>
            </a: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3809984" y="1785926"/>
            <a:ext cx="3171825" cy="914400"/>
          </a:xfrm>
          <a:prstGeom prst="rect">
            <a:avLst/>
          </a:prstGeom>
          <a:noFill/>
          <a:ln w="9525">
            <a:noFill/>
            <a:miter lim="800000"/>
            <a:headEnd/>
            <a:tailEnd/>
          </a:ln>
          <a:effectLst/>
        </p:spPr>
      </p:pic>
      <p:sp>
        <p:nvSpPr>
          <p:cNvPr id="7" name="文本框 6"/>
          <p:cNvSpPr txBox="1"/>
          <p:nvPr/>
        </p:nvSpPr>
        <p:spPr>
          <a:xfrm>
            <a:off x="3617261" y="2699960"/>
            <a:ext cx="1162472"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rPr>
              <a:t>0110</a:t>
            </a:r>
            <a:endParaRPr kumimoji="0" lang="zh-CN" altLang="en-US" sz="2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endParaRPr>
          </a:p>
        </p:txBody>
      </p:sp>
      <p:sp>
        <p:nvSpPr>
          <p:cNvPr id="10" name="文本框 9"/>
          <p:cNvSpPr txBox="1"/>
          <p:nvPr/>
        </p:nvSpPr>
        <p:spPr>
          <a:xfrm>
            <a:off x="3617261" y="3120395"/>
            <a:ext cx="1162472"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AU" altLang="zh-CN" sz="28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rPr>
              <a:t>0101</a:t>
            </a:r>
            <a:endParaRPr kumimoji="0" lang="en-AU" altLang="zh-CN" sz="28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a:sym typeface="+mn-ea"/>
              </a:rPr>
              <a:t>列混淆</a:t>
            </a:r>
            <a:r>
              <a:rPr lang="zh-CN" altLang="en-US" dirty="0"/>
              <a:t> </a:t>
            </a:r>
            <a:r>
              <a:rPr lang="en-US" altLang="zh-CN" dirty="0"/>
              <a:t>3/3</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fld>
            <a:endParaRPr lang="zh-CN" altLang="en-US"/>
          </a:p>
        </p:txBody>
      </p:sp>
      <p:sp>
        <p:nvSpPr>
          <p:cNvPr id="6" name="内容占位符 5"/>
          <p:cNvSpPr>
            <a:spLocks noGrp="1"/>
          </p:cNvSpPr>
          <p:nvPr>
            <p:ph sz="quarter" idx="1"/>
          </p:nvPr>
        </p:nvSpPr>
        <p:spPr/>
        <p:txBody>
          <a:bodyPr/>
          <a:lstStyle/>
          <a:p>
            <a:r>
              <a:rPr lang="en-AU" altLang="zh-CN" dirty="0"/>
              <a:t>4</a:t>
            </a:r>
            <a:r>
              <a:rPr lang="en-US" altLang="zh-CN" dirty="0">
                <a:sym typeface="Symbol" panose="05050102010706020507"/>
              </a:rPr>
              <a:t> </a:t>
            </a:r>
            <a:r>
              <a:rPr lang="en-AU" dirty="0"/>
              <a:t> C = 0100</a:t>
            </a:r>
            <a:r>
              <a:rPr lang="en-US" altLang="zh-CN" dirty="0">
                <a:sym typeface="Symbol" panose="05050102010706020507"/>
              </a:rPr>
              <a:t> </a:t>
            </a:r>
            <a:r>
              <a:rPr lang="en-AU" dirty="0"/>
              <a:t> 1100  = </a:t>
            </a:r>
            <a:r>
              <a:rPr lang="en-AU" dirty="0" err="1"/>
              <a:t>1100</a:t>
            </a:r>
            <a:r>
              <a:rPr lang="en-AU" dirty="0"/>
              <a:t> </a:t>
            </a:r>
            <a:r>
              <a:rPr lang="en-US" altLang="zh-CN" dirty="0">
                <a:sym typeface="Symbol" panose="05050102010706020507"/>
              </a:rPr>
              <a:t></a:t>
            </a:r>
            <a:r>
              <a:rPr lang="en-AU" dirty="0"/>
              <a:t> 0100</a:t>
            </a:r>
            <a:endParaRPr lang="en-AU" dirty="0"/>
          </a:p>
          <a:p>
            <a:pPr>
              <a:buNone/>
            </a:pPr>
            <a:r>
              <a:rPr lang="en-AU" dirty="0"/>
              <a:t>            = 1100 </a:t>
            </a:r>
            <a:r>
              <a:rPr lang="en-US" altLang="zh-CN" dirty="0">
                <a:sym typeface="Symbol" panose="05050102010706020507"/>
              </a:rPr>
              <a:t></a:t>
            </a:r>
            <a:r>
              <a:rPr lang="en-AU" dirty="0"/>
              <a:t> 0010 </a:t>
            </a:r>
            <a:r>
              <a:rPr lang="en-US" altLang="zh-CN" dirty="0">
                <a:sym typeface="Symbol" panose="05050102010706020507"/>
              </a:rPr>
              <a:t></a:t>
            </a:r>
            <a:r>
              <a:rPr lang="en-AU" dirty="0"/>
              <a:t> 0010</a:t>
            </a:r>
            <a:endParaRPr lang="en-AU" dirty="0"/>
          </a:p>
          <a:p>
            <a:pPr>
              <a:buNone/>
            </a:pPr>
            <a:r>
              <a:rPr lang="en-AU" dirty="0"/>
              <a:t>            = (1000 </a:t>
            </a:r>
            <a:r>
              <a:rPr lang="en-US" altLang="zh-CN" dirty="0">
                <a:sym typeface="Symbol" panose="05050102010706020507"/>
              </a:rPr>
              <a:t> 0011)</a:t>
            </a:r>
            <a:r>
              <a:rPr lang="en-AU" dirty="0"/>
              <a:t> </a:t>
            </a:r>
            <a:r>
              <a:rPr lang="en-US" altLang="zh-CN" dirty="0">
                <a:sym typeface="Symbol" panose="05050102010706020507"/>
              </a:rPr>
              <a:t></a:t>
            </a:r>
            <a:r>
              <a:rPr lang="en-AU" dirty="0"/>
              <a:t> 0010</a:t>
            </a:r>
            <a:endParaRPr lang="en-AU" dirty="0"/>
          </a:p>
          <a:p>
            <a:pPr>
              <a:buNone/>
            </a:pPr>
            <a:r>
              <a:rPr lang="en-AU" dirty="0"/>
              <a:t>            = 1011 </a:t>
            </a:r>
            <a:r>
              <a:rPr lang="en-US" altLang="zh-CN" dirty="0">
                <a:sym typeface="Symbol" panose="05050102010706020507"/>
              </a:rPr>
              <a:t></a:t>
            </a:r>
            <a:r>
              <a:rPr lang="en-AU" dirty="0"/>
              <a:t> 0010</a:t>
            </a:r>
            <a:endParaRPr lang="en-AU" dirty="0"/>
          </a:p>
          <a:p>
            <a:pPr>
              <a:buNone/>
            </a:pPr>
            <a:r>
              <a:rPr lang="en-AU" dirty="0"/>
              <a:t>            = 0110</a:t>
            </a:r>
            <a:r>
              <a:rPr lang="en-US" altLang="zh-CN" dirty="0">
                <a:sym typeface="Symbol" panose="05050102010706020507"/>
              </a:rPr>
              <a:t>  0011</a:t>
            </a:r>
            <a:endParaRPr lang="en-US" altLang="zh-CN" dirty="0">
              <a:sym typeface="Symbol" panose="05050102010706020507"/>
            </a:endParaRPr>
          </a:p>
          <a:p>
            <a:pPr>
              <a:buNone/>
            </a:pPr>
            <a:r>
              <a:rPr lang="en-US" dirty="0">
                <a:sym typeface="Symbol" panose="05050102010706020507"/>
              </a:rPr>
              <a:t>            = 0101</a:t>
            </a:r>
            <a:endParaRPr lang="en-AU"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a:sym typeface="+mn-ea"/>
              </a:rPr>
              <a:t>列混淆</a:t>
            </a:r>
            <a:r>
              <a:rPr lang="zh-CN" altLang="en-US" dirty="0"/>
              <a:t>乘法表</a:t>
            </a:r>
            <a:endParaRPr lang="zh-CN" altLang="en-US" dirty="0"/>
          </a:p>
        </p:txBody>
      </p:sp>
      <p:sp>
        <p:nvSpPr>
          <p:cNvPr id="5" name="灯片编号占位符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BC209A-11D5-4A13-B5E3-394821CEE45C}" type="slidenum">
              <a:rPr kumimoji="0" lang="zh-CN" altLang="en-US" sz="1400" b="0" i="0" u="none" strike="noStrike" kern="1200" cap="none" spc="0" normalizeH="0" baseline="0" noProof="0" smtClean="0">
                <a:ln>
                  <a:noFill/>
                </a:ln>
                <a:solidFill>
                  <a:srgbClr val="464653"/>
                </a:solidFill>
                <a:effectLst/>
                <a:uLnTx/>
                <a:uFillTx/>
                <a:latin typeface="Gill Sans MT" panose="020B0502020104020203"/>
                <a:ea typeface="华文新魏" panose="02010800040101010101" pitchFamily="2" charset="-122"/>
                <a:cs typeface="+mn-cs"/>
              </a:rPr>
            </a:fld>
            <a:endParaRPr kumimoji="0" lang="zh-CN" altLang="en-US" sz="1400" b="0" i="0" u="none" strike="noStrike" kern="1200" cap="none" spc="0" normalizeH="0" baseline="0" noProof="0">
              <a:ln>
                <a:noFill/>
              </a:ln>
              <a:solidFill>
                <a:srgbClr val="464653"/>
              </a:solidFill>
              <a:effectLst/>
              <a:uLnTx/>
              <a:uFillTx/>
              <a:latin typeface="Gill Sans MT" panose="020B0502020104020203"/>
              <a:ea typeface="华文新魏" panose="02010800040101010101" pitchFamily="2" charset="-122"/>
              <a:cs typeface="+mn-cs"/>
            </a:endParaRPr>
          </a:p>
        </p:txBody>
      </p:sp>
      <p:sp>
        <p:nvSpPr>
          <p:cNvPr id="6" name="内容占位符 5"/>
          <p:cNvSpPr>
            <a:spLocks noGrp="1"/>
          </p:cNvSpPr>
          <p:nvPr>
            <p:ph sz="quarter" idx="1"/>
          </p:nvPr>
        </p:nvSpPr>
        <p:spPr/>
        <p:txBody>
          <a:bodyPr/>
          <a:lstStyle/>
          <a:p>
            <a:r>
              <a:rPr lang="zh-CN" altLang="en-US" dirty="0"/>
              <a:t>表查找：</a:t>
            </a:r>
            <a:r>
              <a:rPr lang="en-US" altLang="zh-CN" dirty="0"/>
              <a:t>2</a:t>
            </a:r>
            <a:r>
              <a:rPr lang="en-US" altLang="zh-CN" baseline="30000" dirty="0"/>
              <a:t>4</a:t>
            </a:r>
            <a:r>
              <a:rPr lang="en-US" altLang="zh-CN" dirty="0">
                <a:sym typeface="Symbol" panose="05050102010706020507"/>
              </a:rPr>
              <a:t> </a:t>
            </a:r>
            <a:r>
              <a:rPr lang="en-AU" dirty="0"/>
              <a:t> 2</a:t>
            </a:r>
            <a:r>
              <a:rPr lang="en-AU" baseline="30000" dirty="0"/>
              <a:t>4</a:t>
            </a:r>
            <a:r>
              <a:rPr lang="en-AU" dirty="0"/>
              <a:t> = 2</a:t>
            </a:r>
            <a:r>
              <a:rPr lang="en-AU" baseline="30000" dirty="0"/>
              <a:t>8</a:t>
            </a:r>
            <a:r>
              <a:rPr lang="en-AU" dirty="0"/>
              <a:t> </a:t>
            </a:r>
            <a:r>
              <a:rPr lang="zh-CN" altLang="en-US" dirty="0"/>
              <a:t>个条目的表，每个条目为</a:t>
            </a:r>
            <a:r>
              <a:rPr lang="en-US" altLang="zh-CN" dirty="0"/>
              <a:t>4</a:t>
            </a:r>
            <a:r>
              <a:rPr lang="zh-CN" altLang="en-US" dirty="0"/>
              <a:t>比特</a:t>
            </a:r>
            <a:endParaRPr lang="zh-CN" altLang="en-US" dirty="0"/>
          </a:p>
        </p:txBody>
      </p:sp>
      <p:pic>
        <p:nvPicPr>
          <p:cNvPr id="17410" name="Picture 2"/>
          <p:cNvPicPr>
            <a:picLocks noChangeAspect="1" noChangeArrowheads="1"/>
          </p:cNvPicPr>
          <p:nvPr/>
        </p:nvPicPr>
        <p:blipFill>
          <a:blip r:embed="rId1"/>
          <a:srcRect/>
          <a:stretch>
            <a:fillRect/>
          </a:stretch>
        </p:blipFill>
        <p:spPr bwMode="auto">
          <a:xfrm>
            <a:off x="1524000" y="2109798"/>
            <a:ext cx="9028484" cy="4319598"/>
          </a:xfrm>
          <a:prstGeom prst="rect">
            <a:avLst/>
          </a:prstGeom>
          <a:noFill/>
          <a:ln w="9525">
            <a:noFill/>
            <a:miter lim="800000"/>
            <a:headEnd/>
            <a:tailEnd/>
          </a:ln>
          <a:effectLst/>
        </p:spPr>
      </p:pic>
      <p:sp>
        <p:nvSpPr>
          <p:cNvPr id="8" name="TextBox 7"/>
          <p:cNvSpPr txBox="1"/>
          <p:nvPr/>
        </p:nvSpPr>
        <p:spPr>
          <a:xfrm>
            <a:off x="8596330" y="6072206"/>
            <a:ext cx="1960245"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rPr>
              <a:t>source [2] Appendix I</a:t>
            </a:r>
            <a:endParaRPr kumimoji="0" lang="zh-CN" altLang="en-US"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fld>
            <a:endParaRPr lang="zh-CN" altLang="en-US"/>
          </a:p>
        </p:txBody>
      </p:sp>
      <p:sp>
        <p:nvSpPr>
          <p:cNvPr id="6" name="内容占位符 5"/>
          <p:cNvSpPr>
            <a:spLocks noGrp="1"/>
          </p:cNvSpPr>
          <p:nvPr>
            <p:ph sz="quarter" idx="1"/>
          </p:nvPr>
        </p:nvSpPr>
        <p:spPr/>
        <p:txBody>
          <a:bodyPr/>
          <a:lstStyle/>
          <a:p>
            <a:endParaRPr lang="zh-CN" altLang="en-US"/>
          </a:p>
        </p:txBody>
      </p:sp>
      <p:pic>
        <p:nvPicPr>
          <p:cNvPr id="10242" name="Picture 2"/>
          <p:cNvPicPr>
            <a:picLocks noChangeAspect="1" noChangeArrowheads="1"/>
          </p:cNvPicPr>
          <p:nvPr/>
        </p:nvPicPr>
        <p:blipFill>
          <a:blip r:embed="rId1"/>
          <a:srcRect/>
          <a:stretch>
            <a:fillRect/>
          </a:stretch>
        </p:blipFill>
        <p:spPr bwMode="auto">
          <a:xfrm>
            <a:off x="3714750" y="476250"/>
            <a:ext cx="4762500" cy="5905500"/>
          </a:xfrm>
          <a:prstGeom prst="rect">
            <a:avLst/>
          </a:prstGeom>
          <a:noFill/>
          <a:ln w="9525">
            <a:noFill/>
            <a:miter lim="800000"/>
            <a:headEnd/>
            <a:tailEnd/>
          </a:ln>
          <a:effectLst/>
        </p:spPr>
      </p:pic>
      <p:sp>
        <p:nvSpPr>
          <p:cNvPr id="8" name="TextBox 7"/>
          <p:cNvSpPr txBox="1"/>
          <p:nvPr/>
        </p:nvSpPr>
        <p:spPr>
          <a:xfrm>
            <a:off x="9335310" y="5857892"/>
            <a:ext cx="1039495" cy="337185"/>
          </a:xfrm>
          <a:prstGeom prst="rect">
            <a:avLst/>
          </a:prstGeom>
          <a:noFill/>
        </p:spPr>
        <p:txBody>
          <a:bodyPr wrap="none" rtlCol="0">
            <a:spAutoFit/>
          </a:bodyPr>
          <a:lstStyle/>
          <a:p>
            <a:r>
              <a:rPr lang="en-US" altLang="zh-CN" sz="1600" dirty="0"/>
              <a:t>source [2]</a:t>
            </a:r>
            <a:endParaRPr lang="zh-CN" alt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1"/>
          <a:srcRect/>
          <a:stretch>
            <a:fillRect/>
          </a:stretch>
        </p:blipFill>
        <p:spPr bwMode="auto">
          <a:xfrm>
            <a:off x="1738282" y="2928934"/>
            <a:ext cx="4099826" cy="328612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lang="zh-CN" altLang="en-US" dirty="0"/>
              <a:t>密钥扩展</a:t>
            </a:r>
            <a:r>
              <a:rPr lang="en-US" altLang="zh-CN" dirty="0"/>
              <a:t> – </a:t>
            </a:r>
            <a:r>
              <a:rPr lang="zh-CN" altLang="en-US" dirty="0"/>
              <a:t>整体算法</a:t>
            </a:r>
            <a:endParaRPr lang="zh-CN" altLang="en-US" dirty="0"/>
          </a:p>
        </p:txBody>
      </p:sp>
      <p:sp>
        <p:nvSpPr>
          <p:cNvPr id="5" name="灯片编号占位符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BC209A-11D5-4A13-B5E3-394821CEE45C}" type="slidenum">
              <a:rPr kumimoji="0" lang="zh-CN" altLang="en-US" sz="1400" b="0" i="0" u="none" strike="noStrike" kern="1200" cap="none" spc="0" normalizeH="0" baseline="0" noProof="0" smtClean="0">
                <a:ln>
                  <a:noFill/>
                </a:ln>
                <a:solidFill>
                  <a:srgbClr val="464653"/>
                </a:solidFill>
                <a:effectLst/>
                <a:uLnTx/>
                <a:uFillTx/>
                <a:latin typeface="Gill Sans MT" panose="020B0502020104020203"/>
                <a:ea typeface="华文新魏" panose="02010800040101010101" pitchFamily="2" charset="-122"/>
                <a:cs typeface="+mn-cs"/>
              </a:rPr>
            </a:fld>
            <a:endParaRPr kumimoji="0" lang="zh-CN" altLang="en-US" sz="1400" b="0" i="0" u="none" strike="noStrike" kern="1200" cap="none" spc="0" normalizeH="0" baseline="0" noProof="0">
              <a:ln>
                <a:noFill/>
              </a:ln>
              <a:solidFill>
                <a:srgbClr val="464653"/>
              </a:solidFill>
              <a:effectLst/>
              <a:uLnTx/>
              <a:uFillTx/>
              <a:latin typeface="Gill Sans MT" panose="020B0502020104020203"/>
              <a:ea typeface="华文新魏" panose="02010800040101010101" pitchFamily="2" charset="-122"/>
              <a:cs typeface="+mn-cs"/>
            </a:endParaRPr>
          </a:p>
        </p:txBody>
      </p:sp>
      <p:sp>
        <p:nvSpPr>
          <p:cNvPr id="6" name="内容占位符 5"/>
          <p:cNvSpPr>
            <a:spLocks noGrp="1"/>
          </p:cNvSpPr>
          <p:nvPr>
            <p:ph sz="quarter" idx="1"/>
          </p:nvPr>
        </p:nvSpPr>
        <p:spPr>
          <a:xfrm>
            <a:off x="4452926" y="1219200"/>
            <a:ext cx="5757874" cy="4937760"/>
          </a:xfrm>
        </p:spPr>
        <p:txBody>
          <a:bodyPr>
            <a:normAutofit lnSpcReduction="10000"/>
          </a:bodyPr>
          <a:lstStyle/>
          <a:p>
            <a:r>
              <a:rPr lang="zh-CN" altLang="en-US" dirty="0"/>
              <a:t>算法定义如下</a:t>
            </a:r>
            <a:endParaRPr lang="en-US" altLang="zh-CN" dirty="0"/>
          </a:p>
          <a:p>
            <a:endParaRPr lang="en-US" altLang="zh-CN" dirty="0"/>
          </a:p>
          <a:p>
            <a:endParaRPr lang="en-US" altLang="zh-CN" dirty="0"/>
          </a:p>
          <a:p>
            <a:pPr lvl="1"/>
            <a:r>
              <a:rPr lang="en-US" altLang="zh-CN" dirty="0"/>
              <a:t>RCON is a round constant defined:</a:t>
            </a:r>
            <a:endParaRPr lang="en-US" altLang="zh-CN" dirty="0"/>
          </a:p>
          <a:p>
            <a:pPr lvl="2"/>
            <a:r>
              <a:rPr lang="zh-CN" altLang="en-US" dirty="0"/>
              <a:t>使用</a:t>
            </a:r>
            <a:r>
              <a:rPr lang="en-US" altLang="zh-CN" dirty="0"/>
              <a:t> RCON(</a:t>
            </a:r>
            <a:r>
              <a:rPr lang="en-US" altLang="zh-CN" i="1" dirty="0"/>
              <a:t>i</a:t>
            </a:r>
            <a:r>
              <a:rPr lang="en-US" altLang="zh-CN" dirty="0"/>
              <a:t>) = </a:t>
            </a:r>
            <a:r>
              <a:rPr lang="en-US" altLang="zh-CN" i="1" dirty="0"/>
              <a:t>x</a:t>
            </a:r>
            <a:r>
              <a:rPr lang="en-US" altLang="zh-CN" i="1" baseline="30000" dirty="0"/>
              <a:t>i</a:t>
            </a:r>
            <a:r>
              <a:rPr lang="en-US" altLang="zh-CN" baseline="30000" dirty="0"/>
              <a:t>+2</a:t>
            </a:r>
            <a:r>
              <a:rPr lang="en-US" altLang="zh-CN" dirty="0"/>
              <a:t> mod </a:t>
            </a:r>
            <a:r>
              <a:rPr lang="en-AU" altLang="zh-CN" i="1" dirty="0"/>
              <a:t>x</a:t>
            </a:r>
            <a:r>
              <a:rPr lang="en-AU" baseline="30000" dirty="0"/>
              <a:t>4</a:t>
            </a:r>
            <a:r>
              <a:rPr lang="en-AU" dirty="0"/>
              <a:t> + </a:t>
            </a:r>
            <a:r>
              <a:rPr lang="en-AU" altLang="zh-CN" i="1" dirty="0"/>
              <a:t>x</a:t>
            </a:r>
            <a:r>
              <a:rPr lang="en-AU" dirty="0"/>
              <a:t> + 1</a:t>
            </a:r>
            <a:r>
              <a:rPr lang="zh-CN" altLang="en-US" dirty="0"/>
              <a:t>形成一个字节左半字节，右半字节用</a:t>
            </a:r>
            <a:r>
              <a:rPr lang="en-US" altLang="zh-CN" dirty="0"/>
              <a:t>0</a:t>
            </a:r>
            <a:r>
              <a:rPr lang="zh-CN" altLang="en-US" dirty="0"/>
              <a:t>补齐</a:t>
            </a:r>
            <a:endParaRPr lang="en-US" altLang="zh-CN" dirty="0"/>
          </a:p>
          <a:p>
            <a:pPr lvl="3"/>
            <a:r>
              <a:rPr lang="en-US" altLang="zh-CN" dirty="0"/>
              <a:t>RCON(1) = </a:t>
            </a:r>
            <a:r>
              <a:rPr lang="en-US" altLang="zh-CN" i="1" dirty="0"/>
              <a:t>x</a:t>
            </a:r>
            <a:r>
              <a:rPr lang="en-US" altLang="zh-CN" baseline="30000" dirty="0"/>
              <a:t>3</a:t>
            </a:r>
            <a:r>
              <a:rPr lang="en-US" altLang="zh-CN" dirty="0"/>
              <a:t> mod </a:t>
            </a:r>
            <a:r>
              <a:rPr lang="en-AU" altLang="zh-CN" i="1" dirty="0"/>
              <a:t>x</a:t>
            </a:r>
            <a:r>
              <a:rPr lang="en-AU" baseline="30000" dirty="0"/>
              <a:t>4</a:t>
            </a:r>
            <a:r>
              <a:rPr lang="en-AU" dirty="0"/>
              <a:t> + </a:t>
            </a:r>
            <a:r>
              <a:rPr lang="en-AU" altLang="zh-CN" i="1" dirty="0"/>
              <a:t>x</a:t>
            </a:r>
            <a:r>
              <a:rPr lang="en-AU" dirty="0"/>
              <a:t> + 1 = </a:t>
            </a:r>
            <a:r>
              <a:rPr lang="en-US" altLang="zh-CN" dirty="0"/>
              <a:t>10000000 </a:t>
            </a:r>
            <a:endParaRPr lang="en-US" altLang="zh-CN" dirty="0"/>
          </a:p>
          <a:p>
            <a:pPr lvl="3"/>
            <a:r>
              <a:rPr lang="en-US" altLang="zh-CN" dirty="0"/>
              <a:t>RCON(2) = </a:t>
            </a:r>
            <a:r>
              <a:rPr lang="en-US" altLang="zh-CN" i="1" dirty="0"/>
              <a:t>x</a:t>
            </a:r>
            <a:r>
              <a:rPr lang="en-US" altLang="zh-CN" baseline="30000" dirty="0"/>
              <a:t>4</a:t>
            </a:r>
            <a:r>
              <a:rPr lang="en-US" altLang="zh-CN" dirty="0"/>
              <a:t> mod </a:t>
            </a:r>
            <a:r>
              <a:rPr lang="en-AU" altLang="zh-CN" i="1" dirty="0"/>
              <a:t>x</a:t>
            </a:r>
            <a:r>
              <a:rPr lang="en-AU" baseline="30000" dirty="0"/>
              <a:t>4</a:t>
            </a:r>
            <a:r>
              <a:rPr lang="en-AU" dirty="0"/>
              <a:t> + </a:t>
            </a:r>
            <a:r>
              <a:rPr lang="en-AU" altLang="zh-CN" i="1" dirty="0"/>
              <a:t>x</a:t>
            </a:r>
            <a:r>
              <a:rPr lang="en-AU" dirty="0"/>
              <a:t> + 1 = </a:t>
            </a:r>
            <a:r>
              <a:rPr lang="en-US" altLang="zh-CN" dirty="0"/>
              <a:t>00110000</a:t>
            </a:r>
            <a:endParaRPr lang="en-US" altLang="zh-CN" dirty="0"/>
          </a:p>
        </p:txBody>
      </p:sp>
      <p:pic>
        <p:nvPicPr>
          <p:cNvPr id="8196" name="Picture 4"/>
          <p:cNvPicPr>
            <a:picLocks noChangeAspect="1" noChangeArrowheads="1"/>
          </p:cNvPicPr>
          <p:nvPr/>
        </p:nvPicPr>
        <p:blipFill>
          <a:blip r:embed="rId2"/>
          <a:srcRect/>
          <a:stretch>
            <a:fillRect/>
          </a:stretch>
        </p:blipFill>
        <p:spPr bwMode="auto">
          <a:xfrm>
            <a:off x="4810116" y="1714489"/>
            <a:ext cx="5367334" cy="1315694"/>
          </a:xfrm>
          <a:prstGeom prst="rect">
            <a:avLst/>
          </a:prstGeom>
          <a:noFill/>
          <a:ln w="9525">
            <a:noFill/>
            <a:miter lim="800000"/>
            <a:headEnd/>
            <a:tailEnd/>
          </a:ln>
          <a:effectLst/>
        </p:spPr>
      </p:pic>
      <p:sp>
        <p:nvSpPr>
          <p:cNvPr id="10" name="TextBox 9"/>
          <p:cNvSpPr txBox="1"/>
          <p:nvPr/>
        </p:nvSpPr>
        <p:spPr>
          <a:xfrm>
            <a:off x="9335310" y="5857892"/>
            <a:ext cx="1030605"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rPr>
              <a:t>source [2]</a:t>
            </a:r>
            <a:endParaRPr kumimoji="0" lang="zh-CN" altLang="en-US"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内容</a:t>
            </a:r>
            <a:endParaRPr lang="zh-CN" altLang="en-US" dirty="0"/>
          </a:p>
        </p:txBody>
      </p:sp>
      <p:sp>
        <p:nvSpPr>
          <p:cNvPr id="3" name="Content Placeholder 2"/>
          <p:cNvSpPr>
            <a:spLocks noGrp="1"/>
          </p:cNvSpPr>
          <p:nvPr>
            <p:ph idx="1"/>
          </p:nvPr>
        </p:nvSpPr>
        <p:spPr/>
        <p:txBody>
          <a:bodyPr/>
          <a:lstStyle/>
          <a:p>
            <a:pPr marL="514350" indent="-514350">
              <a:buAutoNum type="arabicPeriod"/>
            </a:pPr>
            <a:r>
              <a:rPr lang="en-US" altLang="zh-CN" dirty="0"/>
              <a:t>AES</a:t>
            </a:r>
            <a:r>
              <a:rPr lang="zh-CN" altLang="en-US" dirty="0"/>
              <a:t>概述</a:t>
            </a:r>
            <a:endParaRPr lang="en-US" altLang="zh-CN" dirty="0"/>
          </a:p>
          <a:p>
            <a:pPr marL="514350" indent="-514350">
              <a:buAutoNum type="arabicPeriod"/>
            </a:pPr>
            <a:r>
              <a:rPr lang="zh-CN" altLang="en-US" dirty="0"/>
              <a:t>简化版</a:t>
            </a:r>
            <a:r>
              <a:rPr lang="en-US" altLang="zh-CN" dirty="0"/>
              <a:t>AES</a:t>
            </a:r>
            <a:endParaRPr lang="en-US" altLang="zh-CN" dirty="0"/>
          </a:p>
          <a:p>
            <a:pPr marL="514350" indent="-514350">
              <a:buAutoNum type="arabicPeriod"/>
            </a:pPr>
            <a:r>
              <a:rPr lang="en-US" altLang="zh-CN" dirty="0"/>
              <a:t>AES</a:t>
            </a:r>
            <a:r>
              <a:rPr lang="zh-CN" altLang="en-US" dirty="0"/>
              <a:t>结构的子模块</a:t>
            </a:r>
            <a:endParaRPr lang="en-US" altLang="zh-CN" dirty="0"/>
          </a:p>
          <a:p>
            <a:pPr marL="514350" indent="-514350">
              <a:buAutoNum type="arabicPeriod"/>
            </a:pPr>
            <a:r>
              <a:rPr lang="en-US" altLang="zh-CN" dirty="0"/>
              <a:t>AES</a:t>
            </a:r>
            <a:r>
              <a:rPr lang="zh-CN" altLang="en-US" dirty="0"/>
              <a:t>中的密钥扩展和解密</a:t>
            </a:r>
            <a:endParaRPr lang="en-US" altLang="zh-CN" dirty="0"/>
          </a:p>
          <a:p>
            <a:pPr marL="514350" indent="-514350">
              <a:buAutoNum type="arabicPeriod"/>
            </a:pPr>
            <a:r>
              <a:rPr lang="en-US" altLang="zh-CN" dirty="0"/>
              <a:t>SM4</a:t>
            </a:r>
            <a:r>
              <a:rPr lang="zh-CN" altLang="en-US" dirty="0"/>
              <a:t>简介</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1"/>
          <a:srcRect/>
          <a:stretch>
            <a:fillRect/>
          </a:stretch>
        </p:blipFill>
        <p:spPr bwMode="auto">
          <a:xfrm>
            <a:off x="7096132" y="1142984"/>
            <a:ext cx="3214710" cy="5471189"/>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lang="zh-CN" altLang="en-US" dirty="0"/>
              <a:t>密钥扩展  </a:t>
            </a:r>
            <a:r>
              <a:rPr lang="en-US" altLang="zh-CN" dirty="0"/>
              <a:t>–  g</a:t>
            </a:r>
            <a:r>
              <a:rPr lang="zh-CN" altLang="en-US" dirty="0"/>
              <a:t>函数</a:t>
            </a:r>
            <a:endParaRPr lang="zh-CN" altLang="en-US" dirty="0"/>
          </a:p>
        </p:txBody>
      </p:sp>
      <p:sp>
        <p:nvSpPr>
          <p:cNvPr id="5" name="灯片编号占位符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BC209A-11D5-4A13-B5E3-394821CEE45C}" type="slidenum">
              <a:rPr kumimoji="0" lang="zh-CN" altLang="en-US" sz="1400" b="0" i="0" u="none" strike="noStrike" kern="1200" cap="none" spc="0" normalizeH="0" baseline="0" noProof="0" smtClean="0">
                <a:ln>
                  <a:noFill/>
                </a:ln>
                <a:solidFill>
                  <a:srgbClr val="464653"/>
                </a:solidFill>
                <a:effectLst/>
                <a:uLnTx/>
                <a:uFillTx/>
                <a:latin typeface="Gill Sans MT" panose="020B0502020104020203"/>
                <a:ea typeface="华文新魏" panose="02010800040101010101" pitchFamily="2" charset="-122"/>
                <a:cs typeface="+mn-cs"/>
              </a:rPr>
            </a:fld>
            <a:endParaRPr kumimoji="0" lang="zh-CN" altLang="en-US" sz="1400" b="0" i="0" u="none" strike="noStrike" kern="1200" cap="none" spc="0" normalizeH="0" baseline="0" noProof="0">
              <a:ln>
                <a:noFill/>
              </a:ln>
              <a:solidFill>
                <a:srgbClr val="464653"/>
              </a:solidFill>
              <a:effectLst/>
              <a:uLnTx/>
              <a:uFillTx/>
              <a:latin typeface="Gill Sans MT" panose="020B0502020104020203"/>
              <a:ea typeface="华文新魏" panose="02010800040101010101" pitchFamily="2" charset="-122"/>
              <a:cs typeface="+mn-cs"/>
            </a:endParaRPr>
          </a:p>
        </p:txBody>
      </p:sp>
      <p:sp>
        <p:nvSpPr>
          <p:cNvPr id="6" name="内容占位符 5"/>
          <p:cNvSpPr>
            <a:spLocks noGrp="1"/>
          </p:cNvSpPr>
          <p:nvPr>
            <p:ph sz="quarter" idx="1"/>
          </p:nvPr>
        </p:nvSpPr>
        <p:spPr/>
        <p:txBody>
          <a:bodyPr/>
          <a:lstStyle/>
          <a:p>
            <a:r>
              <a:rPr lang="zh-CN" altLang="en-US" dirty="0"/>
              <a:t>例</a:t>
            </a:r>
            <a:endParaRPr lang="en-US" altLang="zh-CN" dirty="0"/>
          </a:p>
          <a:p>
            <a:pPr>
              <a:buNone/>
            </a:pPr>
            <a:r>
              <a:rPr lang="zh-CN" altLang="en-US" dirty="0"/>
              <a:t>设密钥为</a:t>
            </a:r>
            <a:r>
              <a:rPr lang="en-US" altLang="zh-CN" dirty="0"/>
              <a:t>2D55, </a:t>
            </a:r>
            <a:r>
              <a:rPr lang="zh-CN" altLang="en-US" dirty="0"/>
              <a:t>则</a:t>
            </a:r>
            <a:endParaRPr lang="zh-CN" altLang="en-US" dirty="0"/>
          </a:p>
        </p:txBody>
      </p:sp>
      <p:pic>
        <p:nvPicPr>
          <p:cNvPr id="9220" name="Picture 4"/>
          <p:cNvPicPr>
            <a:picLocks noChangeAspect="1" noChangeArrowheads="1"/>
          </p:cNvPicPr>
          <p:nvPr/>
        </p:nvPicPr>
        <p:blipFill>
          <a:blip r:embed="rId2"/>
          <a:srcRect/>
          <a:stretch>
            <a:fillRect/>
          </a:stretch>
        </p:blipFill>
        <p:spPr bwMode="auto">
          <a:xfrm>
            <a:off x="1914849" y="2662884"/>
            <a:ext cx="5057775" cy="2667000"/>
          </a:xfrm>
          <a:prstGeom prst="rect">
            <a:avLst/>
          </a:prstGeom>
          <a:noFill/>
          <a:ln w="9525">
            <a:noFill/>
            <a:miter lim="800000"/>
            <a:headEnd/>
            <a:tailEnd/>
          </a:ln>
          <a:effectLst/>
        </p:spPr>
      </p:pic>
      <p:sp>
        <p:nvSpPr>
          <p:cNvPr id="10" name="TextBox 9"/>
          <p:cNvSpPr txBox="1"/>
          <p:nvPr/>
        </p:nvSpPr>
        <p:spPr>
          <a:xfrm>
            <a:off x="9335310" y="5857892"/>
            <a:ext cx="1030605"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rPr>
              <a:t>source [2]</a:t>
            </a:r>
            <a:endParaRPr kumimoji="0" lang="zh-CN" altLang="en-US"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内容</a:t>
            </a:r>
            <a:endParaRPr lang="zh-CN" altLang="en-US" dirty="0"/>
          </a:p>
        </p:txBody>
      </p:sp>
      <p:sp>
        <p:nvSpPr>
          <p:cNvPr id="3" name="Content Placeholder 2"/>
          <p:cNvSpPr>
            <a:spLocks noGrp="1"/>
          </p:cNvSpPr>
          <p:nvPr>
            <p:ph idx="1"/>
          </p:nvPr>
        </p:nvSpPr>
        <p:spPr/>
        <p:txBody>
          <a:bodyPr/>
          <a:lstStyle/>
          <a:p>
            <a:pPr marL="514350" indent="-514350">
              <a:buAutoNum type="arabicPeriod"/>
            </a:pPr>
            <a:r>
              <a:rPr lang="en-US" altLang="zh-CN" dirty="0"/>
              <a:t>AES</a:t>
            </a:r>
            <a:r>
              <a:rPr lang="zh-CN" altLang="en-US" dirty="0"/>
              <a:t>概述</a:t>
            </a:r>
            <a:endParaRPr lang="en-US" altLang="zh-CN" dirty="0"/>
          </a:p>
          <a:p>
            <a:pPr marL="514350" indent="-514350">
              <a:buAutoNum type="arabicPeriod"/>
            </a:pPr>
            <a:r>
              <a:rPr lang="zh-CN" altLang="en-US" dirty="0"/>
              <a:t>简化版</a:t>
            </a:r>
            <a:r>
              <a:rPr lang="en-US" altLang="zh-CN" dirty="0"/>
              <a:t>AES</a:t>
            </a:r>
            <a:endParaRPr lang="en-US" altLang="zh-CN" dirty="0"/>
          </a:p>
          <a:p>
            <a:pPr marL="514350" indent="-514350">
              <a:buAutoNum type="arabicPeriod"/>
            </a:pPr>
            <a:r>
              <a:rPr lang="en-US" altLang="zh-CN" dirty="0"/>
              <a:t>AES</a:t>
            </a:r>
            <a:r>
              <a:rPr lang="zh-CN" altLang="en-US" dirty="0"/>
              <a:t>结构的子模块</a:t>
            </a:r>
            <a:endParaRPr lang="en-US" altLang="zh-CN" dirty="0"/>
          </a:p>
          <a:p>
            <a:pPr marL="514350" indent="-514350">
              <a:buAutoNum type="arabicPeriod"/>
            </a:pPr>
            <a:r>
              <a:rPr lang="en-US" altLang="zh-CN" dirty="0"/>
              <a:t>AES</a:t>
            </a:r>
            <a:r>
              <a:rPr lang="zh-CN" altLang="en-US" dirty="0"/>
              <a:t>中的密钥扩展和解密</a:t>
            </a:r>
            <a:endParaRPr lang="en-US" altLang="zh-CN" dirty="0"/>
          </a:p>
          <a:p>
            <a:pPr marL="514350" indent="-514350">
              <a:buAutoNum type="arabicPeriod"/>
            </a:pPr>
            <a:r>
              <a:rPr lang="en-US" altLang="zh-CN" dirty="0"/>
              <a:t>SM4</a:t>
            </a:r>
            <a:r>
              <a:rPr lang="zh-CN" altLang="en-US" dirty="0"/>
              <a:t>简介</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 AES</a:t>
            </a:r>
            <a:r>
              <a:rPr lang="zh-CN" altLang="en-US" dirty="0"/>
              <a:t>的基本结构</a:t>
            </a:r>
            <a:endParaRPr lang="zh-CN" altLang="en-US" dirty="0"/>
          </a:p>
        </p:txBody>
      </p:sp>
      <p:sp>
        <p:nvSpPr>
          <p:cNvPr id="3" name="Content Placeholder 2"/>
          <p:cNvSpPr>
            <a:spLocks noGrp="1"/>
          </p:cNvSpPr>
          <p:nvPr>
            <p:ph idx="1"/>
          </p:nvPr>
        </p:nvSpPr>
        <p:spPr>
          <a:xfrm>
            <a:off x="280554" y="1074845"/>
            <a:ext cx="7200901" cy="5429864"/>
          </a:xfrm>
        </p:spPr>
        <p:txBody>
          <a:bodyPr/>
          <a:lstStyle/>
          <a:p>
            <a:pPr algn="just"/>
            <a:r>
              <a:rPr lang="zh-CN" altLang="en-US" b="0" dirty="0">
                <a:latin typeface="Times New Roman" panose="02020603050405020304" pitchFamily="18" charset="0"/>
              </a:rPr>
              <a:t>基本结构</a:t>
            </a:r>
            <a:endParaRPr lang="en-US" altLang="zh-CN" b="0" dirty="0">
              <a:latin typeface="Times New Roman" panose="02020603050405020304" pitchFamily="18" charset="0"/>
            </a:endParaRPr>
          </a:p>
          <a:p>
            <a:pPr lvl="1" algn="just"/>
            <a:r>
              <a:rPr lang="zh-CN" altLang="en-US" dirty="0">
                <a:latin typeface="Times New Roman" panose="02020603050405020304" pitchFamily="18" charset="0"/>
              </a:rPr>
              <a:t>明文</a:t>
            </a:r>
            <a:r>
              <a:rPr lang="en-US" altLang="zh-CN" dirty="0">
                <a:latin typeface="Times New Roman" panose="02020603050405020304" pitchFamily="18" charset="0"/>
              </a:rPr>
              <a:t>/</a:t>
            </a:r>
            <a:r>
              <a:rPr lang="zh-CN" altLang="en-US" dirty="0">
                <a:latin typeface="Times New Roman" panose="02020603050405020304" pitchFamily="18" charset="0"/>
              </a:rPr>
              <a:t>密文分组长度为</a:t>
            </a:r>
            <a:r>
              <a:rPr lang="en-US" altLang="zh-CN" dirty="0">
                <a:latin typeface="Times New Roman" panose="02020603050405020304" pitchFamily="18" charset="0"/>
              </a:rPr>
              <a:t>128</a:t>
            </a:r>
            <a:r>
              <a:rPr lang="zh-CN" altLang="en-US" dirty="0">
                <a:latin typeface="Times New Roman" panose="02020603050405020304" pitchFamily="18" charset="0"/>
              </a:rPr>
              <a:t>比特</a:t>
            </a:r>
            <a:endParaRPr lang="en-US" altLang="zh-CN" dirty="0">
              <a:latin typeface="Times New Roman" panose="02020603050405020304" pitchFamily="18" charset="0"/>
            </a:endParaRPr>
          </a:p>
          <a:p>
            <a:pPr lvl="1" algn="just"/>
            <a:r>
              <a:rPr lang="zh-CN" altLang="en-US" dirty="0">
                <a:latin typeface="Times New Roman" panose="02020603050405020304" pitchFamily="18" charset="0"/>
              </a:rPr>
              <a:t>无</a:t>
            </a:r>
            <a:r>
              <a:rPr lang="en-US" altLang="zh-CN" dirty="0">
                <a:latin typeface="Times New Roman" panose="02020603050405020304" pitchFamily="18" charset="0"/>
              </a:rPr>
              <a:t>Feistel</a:t>
            </a:r>
            <a:r>
              <a:rPr lang="zh-CN" altLang="en-US" dirty="0">
                <a:latin typeface="Times New Roman" panose="02020603050405020304" pitchFamily="18" charset="0"/>
              </a:rPr>
              <a:t>结构</a:t>
            </a:r>
            <a:endParaRPr lang="en-US" altLang="zh-CN" dirty="0">
              <a:latin typeface="Times New Roman" panose="02020603050405020304" pitchFamily="18" charset="0"/>
            </a:endParaRPr>
          </a:p>
          <a:p>
            <a:pPr lvl="1" algn="just"/>
            <a:r>
              <a:rPr lang="zh-CN" altLang="en-US" b="0" dirty="0">
                <a:latin typeface="Times New Roman" panose="02020603050405020304" pitchFamily="18" charset="0"/>
              </a:rPr>
              <a:t>密钥长度可以是</a:t>
            </a:r>
            <a:r>
              <a:rPr lang="en-US" altLang="zh-CN" b="0" dirty="0">
                <a:latin typeface="Times New Roman" panose="02020603050405020304" pitchFamily="18" charset="0"/>
              </a:rPr>
              <a:t>128</a:t>
            </a:r>
            <a:r>
              <a:rPr lang="zh-CN" altLang="en-US" b="0" dirty="0">
                <a:latin typeface="Times New Roman" panose="02020603050405020304" pitchFamily="18" charset="0"/>
              </a:rPr>
              <a:t>比特、</a:t>
            </a:r>
            <a:r>
              <a:rPr lang="en-US" altLang="zh-CN" b="0" dirty="0">
                <a:latin typeface="Times New Roman" panose="02020603050405020304" pitchFamily="18" charset="0"/>
              </a:rPr>
              <a:t>192</a:t>
            </a:r>
            <a:r>
              <a:rPr lang="zh-CN" altLang="en-US" b="0" dirty="0">
                <a:latin typeface="Times New Roman" panose="02020603050405020304" pitchFamily="18" charset="0"/>
              </a:rPr>
              <a:t>比特或者</a:t>
            </a:r>
            <a:r>
              <a:rPr lang="en-US" altLang="zh-CN" b="0" dirty="0">
                <a:latin typeface="Times New Roman" panose="02020603050405020304" pitchFamily="18" charset="0"/>
              </a:rPr>
              <a:t>256</a:t>
            </a:r>
            <a:r>
              <a:rPr lang="zh-CN" altLang="en-US" dirty="0">
                <a:latin typeface="Times New Roman" panose="02020603050405020304" pitchFamily="18" charset="0"/>
              </a:rPr>
              <a:t>比特</a:t>
            </a:r>
            <a:r>
              <a:rPr lang="zh-CN" altLang="en-US" b="0" dirty="0">
                <a:latin typeface="Times New Roman" panose="02020603050405020304" pitchFamily="18" charset="0"/>
              </a:rPr>
              <a:t>。</a:t>
            </a:r>
            <a:endParaRPr lang="en-US" altLang="zh-CN" b="0" dirty="0">
              <a:latin typeface="Times New Roman" panose="02020603050405020304" pitchFamily="18" charset="0"/>
            </a:endParaRPr>
          </a:p>
          <a:p>
            <a:pPr lvl="1" algn="just"/>
            <a:r>
              <a:rPr lang="zh-CN" altLang="en-US" dirty="0">
                <a:latin typeface="Times New Roman" panose="02020603050405020304" pitchFamily="18" charset="0"/>
              </a:rPr>
              <a:t>根据密钥长度，</a:t>
            </a:r>
            <a:r>
              <a:rPr lang="en-US" altLang="zh-CN" dirty="0">
                <a:latin typeface="Times New Roman" panose="02020603050405020304" pitchFamily="18" charset="0"/>
              </a:rPr>
              <a:t>AES</a:t>
            </a:r>
            <a:r>
              <a:rPr lang="zh-CN" altLang="en-US" dirty="0">
                <a:latin typeface="Times New Roman" panose="02020603050405020304" pitchFamily="18" charset="0"/>
              </a:rPr>
              <a:t>算法分别被称为</a:t>
            </a:r>
            <a:r>
              <a:rPr lang="en-US" altLang="zh-CN" dirty="0">
                <a:latin typeface="Times New Roman" panose="02020603050405020304" pitchFamily="18" charset="0"/>
              </a:rPr>
              <a:t>AES-128</a:t>
            </a:r>
            <a:r>
              <a:rPr lang="zh-CN" altLang="en-US" dirty="0">
                <a:latin typeface="Times New Roman" panose="02020603050405020304" pitchFamily="18" charset="0"/>
              </a:rPr>
              <a:t>、</a:t>
            </a:r>
            <a:r>
              <a:rPr lang="en-US" altLang="zh-CN" dirty="0">
                <a:latin typeface="Times New Roman" panose="02020603050405020304" pitchFamily="18" charset="0"/>
              </a:rPr>
              <a:t>AES-192</a:t>
            </a:r>
            <a:r>
              <a:rPr lang="zh-CN" altLang="en-US" dirty="0">
                <a:latin typeface="Times New Roman" panose="02020603050405020304" pitchFamily="18" charset="0"/>
              </a:rPr>
              <a:t>、</a:t>
            </a:r>
            <a:r>
              <a:rPr lang="en-US" altLang="zh-CN" dirty="0">
                <a:latin typeface="Times New Roman" panose="02020603050405020304" pitchFamily="18" charset="0"/>
              </a:rPr>
              <a:t>AES-256.</a:t>
            </a:r>
            <a:endParaRPr lang="en-US" altLang="zh-CN" dirty="0">
              <a:latin typeface="Times New Roman" panose="02020603050405020304" pitchFamily="18" charset="0"/>
            </a:endParaRPr>
          </a:p>
          <a:p>
            <a:pPr lvl="1" algn="just"/>
            <a:r>
              <a:rPr lang="zh-CN" altLang="en-US" dirty="0">
                <a:latin typeface="Times New Roman" panose="02020603050405020304" pitchFamily="18" charset="0"/>
              </a:rPr>
              <a:t>轮数</a:t>
            </a:r>
            <a:r>
              <a:rPr lang="en-US" altLang="zh-CN" dirty="0">
                <a:latin typeface="Times New Roman" panose="02020603050405020304" pitchFamily="18" charset="0"/>
              </a:rPr>
              <a:t>: 10, AES-128; 12, AES-192; 14, AES-256</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algn="just"/>
            <a:endParaRPr lang="en-US" altLang="zh-CN" sz="2400" b="0" dirty="0">
              <a:latin typeface="Times New Roman" panose="02020603050405020304" pitchFamily="18" charset="0"/>
            </a:endParaRPr>
          </a:p>
          <a:p>
            <a:pPr algn="just"/>
            <a:endParaRPr lang="en-US" altLang="zh-CN" sz="2400" b="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662E1F6-9BD6-474C-A82E-E07C3DB67AAE}" type="slidenum">
              <a:rPr lang="en-AU" smtClean="0"/>
            </a:fld>
            <a:endParaRPr lang="en-AU"/>
          </a:p>
        </p:txBody>
      </p:sp>
      <p:pic>
        <p:nvPicPr>
          <p:cNvPr id="6" name="Picture 5" descr="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45572" y="1908619"/>
            <a:ext cx="3539763" cy="27715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p:cNvSpPr/>
          <p:nvPr/>
        </p:nvSpPr>
        <p:spPr>
          <a:xfrm>
            <a:off x="1528193" y="2936124"/>
            <a:ext cx="3205316" cy="3505200"/>
          </a:xfrm>
          <a:prstGeom prst="roundRect">
            <a:avLst/>
          </a:prstGeom>
          <a:solidFill>
            <a:schemeClr val="accent5">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altLang="zh-CN" dirty="0"/>
              <a:t>3. </a:t>
            </a:r>
            <a:r>
              <a:rPr lang="en-US" altLang="zh-CN">
                <a:sym typeface="+mn-ea"/>
              </a:rPr>
              <a:t>AES</a:t>
            </a:r>
            <a:r>
              <a:rPr>
                <a:sym typeface="+mn-ea"/>
              </a:rPr>
              <a:t>的基本结构</a:t>
            </a:r>
            <a:r>
              <a:rPr lang="en-US" altLang="zh-CN">
                <a:sym typeface="+mn-ea"/>
              </a:rPr>
              <a:t>-</a:t>
            </a:r>
            <a:r>
              <a:rPr lang="en-US" altLang="zh-CN" dirty="0"/>
              <a:t>AES</a:t>
            </a:r>
            <a:r>
              <a:rPr lang="zh-CN" altLang="en-US" dirty="0"/>
              <a:t>加密整体流程</a:t>
            </a:r>
            <a:endParaRPr lang="zh-CN" altLang="en-US" dirty="0"/>
          </a:p>
        </p:txBody>
      </p:sp>
      <p:sp>
        <p:nvSpPr>
          <p:cNvPr id="5" name="Rectangle 4"/>
          <p:cNvSpPr/>
          <p:nvPr/>
        </p:nvSpPr>
        <p:spPr>
          <a:xfrm>
            <a:off x="1858922" y="1772281"/>
            <a:ext cx="2446883" cy="5493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AddRoundKey</a:t>
            </a:r>
            <a:endParaRPr lang="zh-CN" altLang="en-US" sz="2400" dirty="0">
              <a:solidFill>
                <a:schemeClr val="tx1"/>
              </a:solidFill>
            </a:endParaRPr>
          </a:p>
        </p:txBody>
      </p:sp>
      <p:sp>
        <p:nvSpPr>
          <p:cNvPr id="6" name="TextBox 5"/>
          <p:cNvSpPr txBox="1"/>
          <p:nvPr/>
        </p:nvSpPr>
        <p:spPr>
          <a:xfrm>
            <a:off x="2380890" y="1019174"/>
            <a:ext cx="1402948" cy="461665"/>
          </a:xfrm>
          <a:prstGeom prst="rect">
            <a:avLst/>
          </a:prstGeom>
          <a:noFill/>
        </p:spPr>
        <p:txBody>
          <a:bodyPr wrap="none" rtlCol="0">
            <a:spAutoFit/>
          </a:bodyPr>
          <a:lstStyle/>
          <a:p>
            <a:r>
              <a:rPr lang="en-US" altLang="zh-CN" sz="2400" b="1" dirty="0"/>
              <a:t>Plaintext</a:t>
            </a:r>
            <a:endParaRPr lang="zh-CN" altLang="en-US" sz="2400" b="1" dirty="0"/>
          </a:p>
        </p:txBody>
      </p:sp>
      <p:cxnSp>
        <p:nvCxnSpPr>
          <p:cNvPr id="8" name="Straight Arrow Connector 7"/>
          <p:cNvCxnSpPr/>
          <p:nvPr/>
        </p:nvCxnSpPr>
        <p:spPr>
          <a:xfrm>
            <a:off x="3082364" y="1412281"/>
            <a:ext cx="0" cy="36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1898251" y="3114384"/>
            <a:ext cx="2446883" cy="5493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SubBytes</a:t>
            </a:r>
            <a:endParaRPr lang="zh-CN" altLang="en-US" sz="2400" dirty="0">
              <a:solidFill>
                <a:schemeClr val="tx1"/>
              </a:solidFill>
            </a:endParaRPr>
          </a:p>
        </p:txBody>
      </p:sp>
      <p:sp>
        <p:nvSpPr>
          <p:cNvPr id="11" name="Rectangle 10"/>
          <p:cNvSpPr/>
          <p:nvPr/>
        </p:nvSpPr>
        <p:spPr>
          <a:xfrm>
            <a:off x="1898250" y="3979623"/>
            <a:ext cx="2446883" cy="5493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ShiftRows</a:t>
            </a:r>
            <a:endParaRPr lang="zh-CN" altLang="en-US" sz="2400" dirty="0">
              <a:solidFill>
                <a:schemeClr val="tx1"/>
              </a:solidFill>
            </a:endParaRPr>
          </a:p>
        </p:txBody>
      </p:sp>
      <p:sp>
        <p:nvSpPr>
          <p:cNvPr id="12" name="Rectangle 11"/>
          <p:cNvSpPr/>
          <p:nvPr/>
        </p:nvSpPr>
        <p:spPr>
          <a:xfrm>
            <a:off x="1898250" y="4844862"/>
            <a:ext cx="2446883" cy="5493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MixColumns</a:t>
            </a:r>
            <a:endParaRPr lang="zh-CN" altLang="en-US" sz="2400" dirty="0">
              <a:solidFill>
                <a:schemeClr val="tx1"/>
              </a:solidFill>
            </a:endParaRPr>
          </a:p>
        </p:txBody>
      </p:sp>
      <p:sp>
        <p:nvSpPr>
          <p:cNvPr id="13" name="Rectangle 12"/>
          <p:cNvSpPr/>
          <p:nvPr/>
        </p:nvSpPr>
        <p:spPr>
          <a:xfrm>
            <a:off x="1880981" y="5668852"/>
            <a:ext cx="2446883" cy="5493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AddRoundKey</a:t>
            </a:r>
            <a:endParaRPr lang="zh-CN" altLang="en-US" sz="2400" dirty="0">
              <a:solidFill>
                <a:schemeClr val="tx1"/>
              </a:solidFill>
            </a:endParaRPr>
          </a:p>
        </p:txBody>
      </p:sp>
      <p:cxnSp>
        <p:nvCxnSpPr>
          <p:cNvPr id="16" name="Straight Arrow Connector 15"/>
          <p:cNvCxnSpPr/>
          <p:nvPr/>
        </p:nvCxnSpPr>
        <p:spPr>
          <a:xfrm>
            <a:off x="3012348" y="2321608"/>
            <a:ext cx="0" cy="612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3062576" y="3663711"/>
            <a:ext cx="0" cy="288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034573" y="4528950"/>
            <a:ext cx="0" cy="288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012348" y="5394189"/>
            <a:ext cx="0" cy="288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4327864" y="5971796"/>
            <a:ext cx="878362" cy="0"/>
          </a:xfrm>
          <a:prstGeom prst="straightConnector1">
            <a:avLst/>
          </a:prstGeom>
          <a:ln w="38100">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5" name="Rectangle: Rounded Corners 34"/>
          <p:cNvSpPr/>
          <p:nvPr/>
        </p:nvSpPr>
        <p:spPr>
          <a:xfrm>
            <a:off x="7601246" y="2933608"/>
            <a:ext cx="3205316" cy="3505200"/>
          </a:xfrm>
          <a:prstGeom prst="roundRect">
            <a:avLst/>
          </a:prstGeom>
          <a:solidFill>
            <a:schemeClr val="accent5">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35"/>
          <p:cNvSpPr/>
          <p:nvPr/>
        </p:nvSpPr>
        <p:spPr>
          <a:xfrm>
            <a:off x="7971304" y="3111868"/>
            <a:ext cx="2446883" cy="5493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SubBytes</a:t>
            </a:r>
            <a:endParaRPr lang="zh-CN" altLang="en-US" sz="2400" dirty="0">
              <a:solidFill>
                <a:schemeClr val="tx1"/>
              </a:solidFill>
            </a:endParaRPr>
          </a:p>
        </p:txBody>
      </p:sp>
      <p:sp>
        <p:nvSpPr>
          <p:cNvPr id="37" name="Rectangle 36"/>
          <p:cNvSpPr/>
          <p:nvPr/>
        </p:nvSpPr>
        <p:spPr>
          <a:xfrm>
            <a:off x="7971303" y="3977107"/>
            <a:ext cx="2446883" cy="5493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ShiftRows</a:t>
            </a:r>
            <a:endParaRPr lang="zh-CN" altLang="en-US" sz="2400" dirty="0">
              <a:solidFill>
                <a:schemeClr val="tx1"/>
              </a:solidFill>
            </a:endParaRPr>
          </a:p>
        </p:txBody>
      </p:sp>
      <p:sp>
        <p:nvSpPr>
          <p:cNvPr id="39" name="Rectangle 38"/>
          <p:cNvSpPr/>
          <p:nvPr/>
        </p:nvSpPr>
        <p:spPr>
          <a:xfrm>
            <a:off x="7954034" y="5666336"/>
            <a:ext cx="2446883" cy="54932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AddRoundKey</a:t>
            </a:r>
            <a:endParaRPr lang="zh-CN" altLang="en-US" sz="2400" dirty="0">
              <a:solidFill>
                <a:schemeClr val="tx1"/>
              </a:solidFill>
            </a:endParaRPr>
          </a:p>
        </p:txBody>
      </p:sp>
      <p:cxnSp>
        <p:nvCxnSpPr>
          <p:cNvPr id="40" name="Straight Arrow Connector 39"/>
          <p:cNvCxnSpPr/>
          <p:nvPr/>
        </p:nvCxnSpPr>
        <p:spPr>
          <a:xfrm>
            <a:off x="9120290" y="2656972"/>
            <a:ext cx="0" cy="433806"/>
          </a:xfrm>
          <a:prstGeom prst="straightConnector1">
            <a:avLst/>
          </a:prstGeom>
          <a:ln w="28575">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9135629" y="3661195"/>
            <a:ext cx="0" cy="288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9107626" y="4526434"/>
            <a:ext cx="2540" cy="10782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5194573" y="2639134"/>
            <a:ext cx="10517" cy="3349359"/>
          </a:xfrm>
          <a:prstGeom prst="straightConnector1">
            <a:avLst/>
          </a:prstGeom>
          <a:ln w="38100">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3034573" y="2656972"/>
            <a:ext cx="2160000" cy="0"/>
          </a:xfrm>
          <a:prstGeom prst="straightConnector1">
            <a:avLst/>
          </a:prstGeom>
          <a:ln w="38100">
            <a:solidFill>
              <a:srgbClr val="7030A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5750753" y="5627551"/>
            <a:ext cx="1159292" cy="461665"/>
          </a:xfrm>
          <a:prstGeom prst="rect">
            <a:avLst/>
          </a:prstGeom>
          <a:noFill/>
        </p:spPr>
        <p:txBody>
          <a:bodyPr wrap="none" rtlCol="0">
            <a:spAutoFit/>
          </a:bodyPr>
          <a:lstStyle/>
          <a:p>
            <a:r>
              <a:rPr lang="zh-CN" altLang="en-US" sz="2400" b="1" dirty="0">
                <a:solidFill>
                  <a:srgbClr val="FF0000"/>
                </a:solidFill>
                <a:latin typeface="Times" panose="02020603050405020304" pitchFamily="18" charset="0"/>
                <a:cs typeface="Times" panose="02020603050405020304" pitchFamily="18" charset="0"/>
              </a:rPr>
              <a:t>第</a:t>
            </a:r>
            <a:r>
              <a:rPr lang="en-US" altLang="zh-CN" sz="2400" b="1" dirty="0">
                <a:solidFill>
                  <a:srgbClr val="FF0000"/>
                </a:solidFill>
                <a:latin typeface="Times" panose="02020603050405020304" pitchFamily="18" charset="0"/>
                <a:cs typeface="Times" panose="02020603050405020304" pitchFamily="18" charset="0"/>
              </a:rPr>
              <a:t>Nr</a:t>
            </a:r>
            <a:r>
              <a:rPr lang="zh-CN" altLang="en-US" sz="2400" b="1" dirty="0">
                <a:solidFill>
                  <a:srgbClr val="FF0000"/>
                </a:solidFill>
                <a:latin typeface="Times" panose="02020603050405020304" pitchFamily="18" charset="0"/>
                <a:cs typeface="Times" panose="02020603050405020304" pitchFamily="18" charset="0"/>
              </a:rPr>
              <a:t>轮</a:t>
            </a:r>
            <a:endParaRPr lang="zh-CN" altLang="en-US" sz="2400" b="1" dirty="0">
              <a:solidFill>
                <a:srgbClr val="FF0000"/>
              </a:solidFill>
              <a:latin typeface="Times" panose="02020603050405020304" pitchFamily="18" charset="0"/>
              <a:cs typeface="Times" panose="02020603050405020304" pitchFamily="18" charset="0"/>
            </a:endParaRPr>
          </a:p>
        </p:txBody>
      </p:sp>
      <p:cxnSp>
        <p:nvCxnSpPr>
          <p:cNvPr id="52" name="Straight Arrow Connector 51"/>
          <p:cNvCxnSpPr/>
          <p:nvPr/>
        </p:nvCxnSpPr>
        <p:spPr>
          <a:xfrm>
            <a:off x="4327864" y="6100337"/>
            <a:ext cx="3089851" cy="0"/>
          </a:xfrm>
          <a:prstGeom prst="straightConnector1">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7417715" y="2669216"/>
            <a:ext cx="0" cy="3420000"/>
          </a:xfrm>
          <a:prstGeom prst="straightConnector1">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7417715" y="2656972"/>
            <a:ext cx="1717914" cy="0"/>
          </a:xfrm>
          <a:prstGeom prst="straightConnector1">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5446557" y="4078185"/>
            <a:ext cx="1686487" cy="461665"/>
          </a:xfrm>
          <a:prstGeom prst="rect">
            <a:avLst/>
          </a:prstGeom>
          <a:noFill/>
        </p:spPr>
        <p:txBody>
          <a:bodyPr wrap="none" rtlCol="0">
            <a:spAutoFit/>
          </a:bodyPr>
          <a:lstStyle/>
          <a:p>
            <a:r>
              <a:rPr lang="zh-CN" altLang="en-US" sz="2400" b="1" dirty="0">
                <a:solidFill>
                  <a:srgbClr val="7030A0"/>
                </a:solidFill>
                <a:latin typeface="Times" panose="02020603050405020304" pitchFamily="18" charset="0"/>
                <a:cs typeface="Times" panose="02020603050405020304" pitchFamily="18" charset="0"/>
              </a:rPr>
              <a:t>前</a:t>
            </a:r>
            <a:r>
              <a:rPr lang="en-US" altLang="zh-CN" sz="2400" b="1" dirty="0">
                <a:solidFill>
                  <a:srgbClr val="7030A0"/>
                </a:solidFill>
                <a:latin typeface="Times" panose="02020603050405020304" pitchFamily="18" charset="0"/>
                <a:cs typeface="Times" panose="02020603050405020304" pitchFamily="18" charset="0"/>
              </a:rPr>
              <a:t>(Nr-1) </a:t>
            </a:r>
            <a:r>
              <a:rPr lang="zh-CN" altLang="en-US" sz="2400" b="1" dirty="0">
                <a:solidFill>
                  <a:srgbClr val="7030A0"/>
                </a:solidFill>
                <a:latin typeface="Times" panose="02020603050405020304" pitchFamily="18" charset="0"/>
                <a:cs typeface="Times" panose="02020603050405020304" pitchFamily="18" charset="0"/>
              </a:rPr>
              <a:t>轮</a:t>
            </a:r>
            <a:endParaRPr lang="zh-CN" altLang="en-US" sz="2400" b="1" dirty="0">
              <a:solidFill>
                <a:srgbClr val="7030A0"/>
              </a:solidFill>
              <a:latin typeface="Times" panose="02020603050405020304" pitchFamily="18" charset="0"/>
              <a:cs typeface="Times" panose="02020603050405020304" pitchFamily="18" charset="0"/>
            </a:endParaRPr>
          </a:p>
        </p:txBody>
      </p:sp>
      <p:sp>
        <p:nvSpPr>
          <p:cNvPr id="63" name="TextBox 62"/>
          <p:cNvSpPr txBox="1"/>
          <p:nvPr/>
        </p:nvSpPr>
        <p:spPr>
          <a:xfrm>
            <a:off x="8089859" y="1092659"/>
            <a:ext cx="3143249" cy="1200329"/>
          </a:xfrm>
          <a:prstGeom prst="rect">
            <a:avLst/>
          </a:prstGeom>
          <a:noFill/>
        </p:spPr>
        <p:txBody>
          <a:bodyPr wrap="square">
            <a:spAutoFit/>
          </a:bodyPr>
          <a:lstStyle/>
          <a:p>
            <a:pPr lvl="1" algn="just"/>
            <a:r>
              <a:rPr lang="en-US" altLang="zh-CN" sz="2400" dirty="0">
                <a:latin typeface="Times New Roman" panose="02020603050405020304" pitchFamily="18" charset="0"/>
              </a:rPr>
              <a:t>Nr: 10, AES-128 </a:t>
            </a:r>
            <a:endParaRPr lang="en-US" altLang="zh-CN" sz="2400" dirty="0">
              <a:latin typeface="Times New Roman" panose="02020603050405020304" pitchFamily="18" charset="0"/>
            </a:endParaRPr>
          </a:p>
          <a:p>
            <a:pPr lvl="1" algn="just"/>
            <a:r>
              <a:rPr lang="en-US" altLang="zh-CN" sz="2400" dirty="0">
                <a:latin typeface="Times New Roman" panose="02020603050405020304" pitchFamily="18" charset="0"/>
              </a:rPr>
              <a:t>Nr: 12, AES-192</a:t>
            </a:r>
            <a:endParaRPr lang="en-US" altLang="zh-CN" sz="2400" dirty="0">
              <a:latin typeface="Times New Roman" panose="02020603050405020304" pitchFamily="18" charset="0"/>
            </a:endParaRPr>
          </a:p>
          <a:p>
            <a:pPr lvl="1" algn="just"/>
            <a:r>
              <a:rPr lang="en-US" altLang="zh-CN" sz="2400" dirty="0">
                <a:latin typeface="Times New Roman" panose="02020603050405020304" pitchFamily="18" charset="0"/>
              </a:rPr>
              <a:t>Nr: 14, AES-256</a:t>
            </a:r>
            <a:endParaRPr lang="en-US" altLang="zh-CN" sz="2400"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3. </a:t>
            </a:r>
            <a:r>
              <a:rPr lang="en-US" altLang="zh-CN">
                <a:sym typeface="+mn-ea"/>
              </a:rPr>
              <a:t>AES</a:t>
            </a:r>
            <a:r>
              <a:rPr>
                <a:sym typeface="+mn-ea"/>
              </a:rPr>
              <a:t>的基本结构</a:t>
            </a:r>
            <a:r>
              <a:rPr lang="en-US" altLang="zh-CN">
                <a:sym typeface="+mn-ea"/>
              </a:rPr>
              <a:t>-</a:t>
            </a:r>
            <a:r>
              <a:rPr lang="en-US" altLang="zh-CN" dirty="0"/>
              <a:t>AES</a:t>
            </a:r>
            <a:r>
              <a:rPr lang="zh-CN" altLang="en-US" dirty="0"/>
              <a:t>加密整体流程</a:t>
            </a:r>
            <a:endParaRPr lang="zh-CN" altLang="en-US" dirty="0"/>
          </a:p>
        </p:txBody>
      </p:sp>
      <p:sp>
        <p:nvSpPr>
          <p:cNvPr id="4" name="Rectangle 3"/>
          <p:cNvSpPr txBox="1">
            <a:spLocks noChangeArrowheads="1"/>
          </p:cNvSpPr>
          <p:nvPr/>
        </p:nvSpPr>
        <p:spPr>
          <a:xfrm>
            <a:off x="2910348" y="1288025"/>
            <a:ext cx="5732207" cy="4694905"/>
          </a:xfrm>
          <a:prstGeom prst="rect">
            <a:avLst/>
          </a:prstGeom>
          <a:solidFill>
            <a:schemeClr val="accent6">
              <a:lumMod val="20000"/>
              <a:lumOff val="80000"/>
            </a:schemeClr>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3200" b="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spcAft>
                <a:spcPts val="600"/>
              </a:spcAft>
              <a:buFont typeface="宋体" panose="02010600030101010101" pitchFamily="2" charset="-122"/>
              <a:buChar char="–"/>
              <a:defRPr sz="2800"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Times" panose="02020603050405020304" pitchFamily="18" charset="0"/>
              <a:buNone/>
            </a:pPr>
            <a:r>
              <a:rPr lang="en-US" altLang="zh-CN" dirty="0"/>
              <a:t>    </a:t>
            </a:r>
            <a:r>
              <a:rPr lang="en-US" altLang="zh-CN" sz="2400" dirty="0"/>
              <a:t>State = X</a:t>
            </a:r>
            <a:endParaRPr lang="en-US" altLang="zh-CN" sz="2400" dirty="0"/>
          </a:p>
          <a:p>
            <a:pPr>
              <a:buFont typeface="Times" panose="02020603050405020304" pitchFamily="18" charset="0"/>
              <a:buNone/>
            </a:pPr>
            <a:r>
              <a:rPr lang="en-US" altLang="zh-CN" sz="2400" dirty="0"/>
              <a:t>     </a:t>
            </a:r>
            <a:r>
              <a:rPr lang="en-US" altLang="zh-CN" sz="2400" dirty="0" err="1"/>
              <a:t>AddRoundKey</a:t>
            </a:r>
            <a:r>
              <a:rPr lang="en-US" altLang="zh-CN" sz="2400" dirty="0"/>
              <a:t>(State, Key</a:t>
            </a:r>
            <a:r>
              <a:rPr lang="en-US" altLang="zh-CN" sz="2400" baseline="-25000" dirty="0"/>
              <a:t>0</a:t>
            </a:r>
            <a:r>
              <a:rPr lang="en-US" altLang="zh-CN" sz="2400" dirty="0"/>
              <a:t>)		</a:t>
            </a:r>
            <a:endParaRPr lang="en-US" altLang="zh-CN" sz="2400" dirty="0"/>
          </a:p>
          <a:p>
            <a:pPr>
              <a:buFont typeface="Times" panose="02020603050405020304" pitchFamily="18" charset="0"/>
              <a:buNone/>
            </a:pPr>
            <a:r>
              <a:rPr lang="en-US" altLang="zh-CN" sz="2400" dirty="0"/>
              <a:t>     for r = 1 to Nr – 1 //Nr</a:t>
            </a:r>
            <a:r>
              <a:rPr lang="zh-CN" altLang="en-US" sz="2400" dirty="0"/>
              <a:t>为轮数</a:t>
            </a:r>
            <a:endParaRPr lang="en-US" altLang="zh-CN" sz="2400" dirty="0"/>
          </a:p>
          <a:p>
            <a:pPr lvl="1">
              <a:buFontTx/>
              <a:buNone/>
            </a:pPr>
            <a:r>
              <a:rPr lang="en-US" altLang="zh-CN" dirty="0"/>
              <a:t>      </a:t>
            </a:r>
            <a:r>
              <a:rPr lang="en-US" altLang="zh-CN" dirty="0" err="1"/>
              <a:t>SubBytes</a:t>
            </a:r>
            <a:r>
              <a:rPr lang="en-US" altLang="zh-CN" dirty="0"/>
              <a:t>(State, S-box)		</a:t>
            </a:r>
            <a:endParaRPr lang="en-US" altLang="zh-CN" dirty="0"/>
          </a:p>
          <a:p>
            <a:pPr lvl="1">
              <a:buFontTx/>
              <a:buNone/>
            </a:pPr>
            <a:r>
              <a:rPr lang="en-US" altLang="zh-CN" dirty="0"/>
              <a:t>      </a:t>
            </a:r>
            <a:r>
              <a:rPr lang="en-US" altLang="zh-CN" dirty="0" err="1"/>
              <a:t>ShiftRows</a:t>
            </a:r>
            <a:r>
              <a:rPr lang="en-US" altLang="zh-CN" dirty="0"/>
              <a:t>(State)			</a:t>
            </a:r>
            <a:endParaRPr lang="en-US" altLang="zh-CN" dirty="0"/>
          </a:p>
          <a:p>
            <a:pPr lvl="1">
              <a:buFontTx/>
              <a:buNone/>
            </a:pPr>
            <a:r>
              <a:rPr lang="en-US" altLang="zh-CN" dirty="0"/>
              <a:t>      </a:t>
            </a:r>
            <a:r>
              <a:rPr lang="en-US" altLang="zh-CN" dirty="0" err="1"/>
              <a:t>MixColumns</a:t>
            </a:r>
            <a:r>
              <a:rPr lang="en-US" altLang="zh-CN" dirty="0"/>
              <a:t>(State)	       </a:t>
            </a:r>
            <a:endParaRPr lang="en-US" altLang="zh-CN" dirty="0"/>
          </a:p>
          <a:p>
            <a:pPr lvl="1">
              <a:buFontTx/>
              <a:buNone/>
            </a:pPr>
            <a:r>
              <a:rPr lang="en-US" altLang="zh-CN" dirty="0"/>
              <a:t>      </a:t>
            </a:r>
            <a:r>
              <a:rPr lang="en-US" altLang="zh-CN" dirty="0" err="1"/>
              <a:t>AddRoundKey</a:t>
            </a:r>
            <a:r>
              <a:rPr lang="en-US" altLang="zh-CN" dirty="0"/>
              <a:t>(State, </a:t>
            </a:r>
            <a:r>
              <a:rPr lang="en-US" altLang="zh-CN" dirty="0" err="1"/>
              <a:t>Key</a:t>
            </a:r>
            <a:r>
              <a:rPr lang="en-US" altLang="zh-CN" baseline="-25000" dirty="0" err="1"/>
              <a:t>r</a:t>
            </a:r>
            <a:r>
              <a:rPr lang="en-US" altLang="zh-CN" dirty="0"/>
              <a:t>)</a:t>
            </a:r>
            <a:endParaRPr lang="en-US" altLang="zh-CN" dirty="0"/>
          </a:p>
          <a:p>
            <a:pPr lvl="1">
              <a:buFontTx/>
              <a:buNone/>
            </a:pPr>
            <a:r>
              <a:rPr lang="en-US" altLang="zh-CN" dirty="0" err="1"/>
              <a:t>endfor</a:t>
            </a:r>
            <a:endParaRPr lang="en-US" altLang="zh-CN" dirty="0"/>
          </a:p>
          <a:p>
            <a:pPr lvl="1">
              <a:buFontTx/>
              <a:buNone/>
            </a:pPr>
            <a:r>
              <a:rPr lang="en-US" altLang="zh-CN" dirty="0" err="1"/>
              <a:t>SubBytes</a:t>
            </a:r>
            <a:r>
              <a:rPr lang="en-US" altLang="zh-CN" dirty="0"/>
              <a:t>(State, S-box)</a:t>
            </a:r>
            <a:endParaRPr lang="en-US" altLang="zh-CN" dirty="0"/>
          </a:p>
          <a:p>
            <a:pPr lvl="1">
              <a:buFontTx/>
              <a:buNone/>
            </a:pPr>
            <a:r>
              <a:rPr lang="en-US" altLang="zh-CN" dirty="0" err="1"/>
              <a:t>ShiftRows</a:t>
            </a:r>
            <a:r>
              <a:rPr lang="en-US" altLang="zh-CN" dirty="0"/>
              <a:t>(State)</a:t>
            </a:r>
            <a:endParaRPr lang="en-US" altLang="zh-CN" dirty="0"/>
          </a:p>
          <a:p>
            <a:pPr lvl="1">
              <a:buFontTx/>
              <a:buNone/>
            </a:pPr>
            <a:r>
              <a:rPr lang="en-US" altLang="zh-CN" dirty="0" err="1"/>
              <a:t>AddRoundKey</a:t>
            </a:r>
            <a:r>
              <a:rPr lang="en-US" altLang="zh-CN" dirty="0"/>
              <a:t>(State, </a:t>
            </a:r>
            <a:r>
              <a:rPr lang="en-US" altLang="zh-CN" dirty="0" err="1"/>
              <a:t>Key</a:t>
            </a:r>
            <a:r>
              <a:rPr lang="en-US" altLang="zh-CN" baseline="-25000" dirty="0" err="1"/>
              <a:t>Nr</a:t>
            </a:r>
            <a:r>
              <a:rPr lang="en-US" altLang="zh-CN" dirty="0"/>
              <a:t>)</a:t>
            </a:r>
            <a:endParaRPr lang="en-US" altLang="zh-CN" dirty="0"/>
          </a:p>
          <a:p>
            <a:pPr lvl="1">
              <a:buFontTx/>
              <a:buNone/>
            </a:pPr>
            <a:r>
              <a:rPr lang="en-US" altLang="zh-CN" dirty="0"/>
              <a:t>Y = State</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3. AES</a:t>
            </a:r>
            <a:r>
              <a:rPr>
                <a:sym typeface="+mn-ea"/>
              </a:rPr>
              <a:t>的基本结构</a:t>
            </a:r>
            <a:r>
              <a:rPr lang="en-US" altLang="zh-CN">
                <a:sym typeface="+mn-ea"/>
              </a:rPr>
              <a:t>-</a:t>
            </a:r>
            <a:r>
              <a:rPr lang="zh-CN" altLang="en-US" dirty="0"/>
              <a:t>轮函数结构</a:t>
            </a:r>
            <a:r>
              <a:rPr lang="en-US" altLang="zh-CN" dirty="0"/>
              <a:t>(</a:t>
            </a:r>
            <a:r>
              <a:rPr lang="zh-CN" altLang="en-US" dirty="0"/>
              <a:t>前</a:t>
            </a:r>
            <a:r>
              <a:rPr lang="en-US" altLang="zh-CN" dirty="0"/>
              <a:t>Nr-1</a:t>
            </a:r>
            <a:r>
              <a:rPr lang="zh-CN" altLang="en-US" dirty="0"/>
              <a:t>轮</a:t>
            </a:r>
            <a:r>
              <a:rPr lang="en-US" altLang="zh-CN" dirty="0"/>
              <a:t>)</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7701" y="1356851"/>
                <a:ext cx="4307758" cy="4805363"/>
              </a:xfrm>
            </p:spPr>
            <p:txBody>
              <a:bodyPr>
                <a:normAutofit/>
              </a:bodyPr>
              <a:lstStyle/>
              <a:p>
                <a:r>
                  <a:rPr lang="zh-CN" altLang="en-US" sz="2400" dirty="0"/>
                  <a:t>字节代替（</a:t>
                </a:r>
                <a:r>
                  <a:rPr lang="en-US" altLang="zh-CN" sz="2400" dirty="0"/>
                  <a:t>Byte Substitution</a:t>
                </a:r>
                <a:r>
                  <a:rPr lang="zh-CN" altLang="en-US" sz="2400" dirty="0"/>
                  <a:t>）用一个</a:t>
                </a:r>
                <a:r>
                  <a:rPr lang="en-US" altLang="zh-CN" sz="2400" dirty="0"/>
                  <a:t>S</a:t>
                </a:r>
                <a:r>
                  <a:rPr lang="zh-CN" altLang="en-US" sz="2400" dirty="0"/>
                  <a:t>盒完成分组的字节到字节的代替。</a:t>
                </a:r>
                <a:endParaRPr lang="zh-CN" altLang="en-US" sz="2400" dirty="0"/>
              </a:p>
              <a:p>
                <a:r>
                  <a:rPr lang="zh-CN" altLang="en-US" sz="2400" dirty="0"/>
                  <a:t>行移位（</a:t>
                </a:r>
                <a:r>
                  <a:rPr lang="en-US" altLang="zh-CN" sz="2400" dirty="0" err="1"/>
                  <a:t>ShiftRows</a:t>
                </a:r>
                <a:r>
                  <a:rPr lang="zh-CN" altLang="en-US" sz="2400" dirty="0"/>
                  <a:t>）一个简单的置乱。</a:t>
                </a:r>
                <a:endParaRPr lang="zh-CN" altLang="en-US" sz="2400" dirty="0"/>
              </a:p>
              <a:p>
                <a:r>
                  <a:rPr lang="zh-CN" altLang="en-US" sz="2400" dirty="0"/>
                  <a:t>列混淆（</a:t>
                </a:r>
                <a:r>
                  <a:rPr lang="en-US" altLang="zh-CN" sz="2400" dirty="0" err="1"/>
                  <a:t>MixColumns</a:t>
                </a:r>
                <a:r>
                  <a:rPr lang="zh-CN" altLang="en-US" sz="2400" dirty="0"/>
                  <a:t>）利用有限域</a:t>
                </a:r>
                <a14:m>
                  <m:oMath xmlns:m="http://schemas.openxmlformats.org/officeDocument/2006/math">
                    <m:r>
                      <a:rPr lang="zh-CN" altLang="en-US" sz="2400" i="1" dirty="0" smtClean="0">
                        <a:latin typeface="Cambria Math" panose="02040503050406030204" pitchFamily="18" charset="0"/>
                      </a:rPr>
                      <m:t>𝐺𝐹</m:t>
                    </m:r>
                    <m:r>
                      <a:rPr lang="en-US" altLang="zh-CN" sz="2400" i="1" dirty="0" smtClean="0">
                        <a:latin typeface="Cambria Math" panose="02040503050406030204" pitchFamily="18" charset="0"/>
                      </a:rPr>
                      <m:t>(</m:t>
                    </m:r>
                    <m:sSup>
                      <m:sSupPr>
                        <m:ctrlPr>
                          <a:rPr lang="en-US" altLang="zh-CN" sz="2400" i="1" dirty="0" smtClean="0">
                            <a:latin typeface="Cambria Math" panose="02040503050406030204" pitchFamily="18" charset="0"/>
                          </a:rPr>
                        </m:ctrlPr>
                      </m:sSupPr>
                      <m:e>
                        <m:r>
                          <a:rPr lang="en-US" altLang="zh-CN" sz="2400" b="0" i="1" dirty="0" smtClean="0">
                            <a:latin typeface="Cambria Math" panose="02040503050406030204" pitchFamily="18" charset="0"/>
                          </a:rPr>
                          <m:t>2</m:t>
                        </m:r>
                      </m:e>
                      <m:sup>
                        <m:r>
                          <a:rPr lang="en-US" altLang="zh-CN" sz="2400" b="0" i="1" dirty="0" smtClean="0">
                            <a:latin typeface="Cambria Math" panose="02040503050406030204" pitchFamily="18" charset="0"/>
                          </a:rPr>
                          <m:t>8</m:t>
                        </m:r>
                      </m:sup>
                    </m:sSup>
                    <m:r>
                      <a:rPr lang="en-US" altLang="zh-CN" sz="2400" i="1" dirty="0" smtClean="0">
                        <a:latin typeface="Cambria Math" panose="02040503050406030204" pitchFamily="18" charset="0"/>
                      </a:rPr>
                      <m:t>)</m:t>
                    </m:r>
                  </m:oMath>
                </a14:m>
                <a:r>
                  <a:rPr lang="zh-CN" altLang="en-US" sz="2400" dirty="0"/>
                  <a:t>上的算术特性的一个代替。</a:t>
                </a:r>
                <a:endParaRPr lang="zh-CN" altLang="en-US" sz="2400" dirty="0"/>
              </a:p>
              <a:p>
                <a:r>
                  <a:rPr lang="zh-CN" altLang="en-US" sz="2400" dirty="0"/>
                  <a:t>轮密钥加（</a:t>
                </a:r>
                <a:r>
                  <a:rPr lang="en-US" altLang="zh-CN" sz="2400" dirty="0" err="1"/>
                  <a:t>AddRoundKey</a:t>
                </a:r>
                <a:r>
                  <a:rPr lang="zh-CN" altLang="en-US" sz="2400" dirty="0"/>
                  <a:t>）当前分组和拓展密钥的一部分进行按位</a:t>
                </a:r>
                <a:r>
                  <a:rPr lang="en-US" altLang="zh-CN" sz="2400" dirty="0"/>
                  <a:t>XOR</a:t>
                </a:r>
                <a:r>
                  <a:rPr lang="zh-CN" altLang="en-US" sz="2400" dirty="0"/>
                  <a:t>运算。</a:t>
                </a:r>
                <a:endParaRPr lang="zh-CN" altLang="en-US" sz="2400" dirty="0"/>
              </a:p>
              <a:p>
                <a:endParaRPr lang="zh-CN" altLang="en-US" sz="24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47701" y="1356851"/>
                <a:ext cx="4307758" cy="4805363"/>
              </a:xfrm>
              <a:blipFill rotWithShape="1">
                <a:blip r:embed="rId1"/>
                <a:stretch>
                  <a:fillRect t="-10" r="13" b="-314"/>
                </a:stretch>
              </a:blipFill>
            </p:spPr>
            <p:txBody>
              <a:bodyPr/>
              <a:lstStyle/>
              <a:p>
                <a:r>
                  <a:rPr lang="zh-CN" altLang="en-US">
                    <a:noFill/>
                  </a:rPr>
                  <a:t> </a:t>
                </a:r>
              </a:p>
            </p:txBody>
          </p:sp>
        </mc:Fallback>
      </mc:AlternateContent>
      <p:pic>
        <p:nvPicPr>
          <p:cNvPr id="5" name="Picture 4" descr="Diagra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841" y="1224116"/>
            <a:ext cx="5208257" cy="5216013"/>
          </a:xfrm>
          <a:prstGeom prst="rect">
            <a:avLst/>
          </a:prstGeom>
        </p:spPr>
      </p:pic>
      <p:sp>
        <p:nvSpPr>
          <p:cNvPr id="8" name="TextBox 7"/>
          <p:cNvSpPr txBox="1"/>
          <p:nvPr/>
        </p:nvSpPr>
        <p:spPr>
          <a:xfrm>
            <a:off x="5018508" y="1711559"/>
            <a:ext cx="2346222" cy="338554"/>
          </a:xfrm>
          <a:prstGeom prst="rect">
            <a:avLst/>
          </a:prstGeom>
          <a:noFill/>
        </p:spPr>
        <p:txBody>
          <a:bodyPr wrap="square">
            <a:spAutoFit/>
          </a:bodyPr>
          <a:lstStyle/>
          <a:p>
            <a:r>
              <a:rPr lang="en-US" altLang="zh-CN" sz="1600" dirty="0">
                <a:latin typeface="Times" panose="02020603050405020304" pitchFamily="18" charset="0"/>
                <a:cs typeface="Times" panose="02020603050405020304" pitchFamily="18" charset="0"/>
              </a:rPr>
              <a:t>Byte Substitution</a:t>
            </a:r>
            <a:endParaRPr lang="zh-CN" altLang="en-US" sz="1600" dirty="0">
              <a:latin typeface="Times" panose="02020603050405020304" pitchFamily="18" charset="0"/>
              <a:cs typeface="Times" panose="02020603050405020304" pitchFamily="18" charset="0"/>
            </a:endParaRPr>
          </a:p>
        </p:txBody>
      </p:sp>
      <p:sp>
        <p:nvSpPr>
          <p:cNvPr id="9" name="TextBox 8"/>
          <p:cNvSpPr txBox="1"/>
          <p:nvPr/>
        </p:nvSpPr>
        <p:spPr>
          <a:xfrm>
            <a:off x="5093996" y="2848034"/>
            <a:ext cx="2346222" cy="338554"/>
          </a:xfrm>
          <a:prstGeom prst="rect">
            <a:avLst/>
          </a:prstGeom>
          <a:noFill/>
        </p:spPr>
        <p:txBody>
          <a:bodyPr wrap="square">
            <a:spAutoFit/>
          </a:bodyPr>
          <a:lstStyle/>
          <a:p>
            <a:r>
              <a:rPr lang="en-US" altLang="zh-CN" sz="1600" dirty="0" err="1">
                <a:latin typeface="Times" panose="02020603050405020304" pitchFamily="18" charset="0"/>
                <a:cs typeface="Times" panose="02020603050405020304" pitchFamily="18" charset="0"/>
              </a:rPr>
              <a:t>ShiftRows</a:t>
            </a:r>
            <a:endParaRPr lang="zh-CN" altLang="en-US" sz="1600" dirty="0">
              <a:latin typeface="Times" panose="02020603050405020304" pitchFamily="18" charset="0"/>
              <a:cs typeface="Times" panose="02020603050405020304" pitchFamily="18" charset="0"/>
            </a:endParaRPr>
          </a:p>
        </p:txBody>
      </p:sp>
      <p:sp>
        <p:nvSpPr>
          <p:cNvPr id="10" name="TextBox 9"/>
          <p:cNvSpPr txBox="1"/>
          <p:nvPr/>
        </p:nvSpPr>
        <p:spPr>
          <a:xfrm>
            <a:off x="5093996" y="3493568"/>
            <a:ext cx="2346222" cy="338554"/>
          </a:xfrm>
          <a:prstGeom prst="rect">
            <a:avLst/>
          </a:prstGeom>
          <a:noFill/>
        </p:spPr>
        <p:txBody>
          <a:bodyPr wrap="square">
            <a:spAutoFit/>
          </a:bodyPr>
          <a:lstStyle/>
          <a:p>
            <a:r>
              <a:rPr lang="en-US" altLang="zh-CN" sz="1600" dirty="0" err="1">
                <a:latin typeface="Times" panose="02020603050405020304" pitchFamily="18" charset="0"/>
                <a:cs typeface="Times" panose="02020603050405020304" pitchFamily="18" charset="0"/>
              </a:rPr>
              <a:t>MixColumns</a:t>
            </a:r>
            <a:endParaRPr lang="zh-CN" altLang="en-US" sz="1600" dirty="0">
              <a:latin typeface="Times" panose="02020603050405020304" pitchFamily="18" charset="0"/>
              <a:cs typeface="Times" panose="02020603050405020304" pitchFamily="18" charset="0"/>
            </a:endParaRPr>
          </a:p>
        </p:txBody>
      </p:sp>
      <p:sp>
        <p:nvSpPr>
          <p:cNvPr id="11" name="TextBox 10"/>
          <p:cNvSpPr txBox="1"/>
          <p:nvPr/>
        </p:nvSpPr>
        <p:spPr>
          <a:xfrm>
            <a:off x="5244193" y="5792388"/>
            <a:ext cx="2346222" cy="338554"/>
          </a:xfrm>
          <a:prstGeom prst="rect">
            <a:avLst/>
          </a:prstGeom>
          <a:noFill/>
        </p:spPr>
        <p:txBody>
          <a:bodyPr wrap="square">
            <a:spAutoFit/>
          </a:bodyPr>
          <a:lstStyle/>
          <a:p>
            <a:r>
              <a:rPr lang="en-US" altLang="zh-CN" sz="1600" dirty="0">
                <a:latin typeface="Times" panose="02020603050405020304" pitchFamily="18" charset="0"/>
                <a:cs typeface="Times" panose="02020603050405020304" pitchFamily="18" charset="0"/>
              </a:rPr>
              <a:t>Key Addition</a:t>
            </a:r>
            <a:endParaRPr lang="zh-CN" altLang="en-US" sz="1600" dirty="0">
              <a:latin typeface="Times" panose="02020603050405020304" pitchFamily="18" charset="0"/>
              <a:cs typeface="Times"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3. AES</a:t>
            </a:r>
            <a:r>
              <a:rPr>
                <a:sym typeface="+mn-ea"/>
              </a:rPr>
              <a:t>的基本结构</a:t>
            </a:r>
            <a:r>
              <a:rPr lang="en-US" altLang="zh-CN">
                <a:sym typeface="+mn-ea"/>
              </a:rPr>
              <a:t>-</a:t>
            </a:r>
            <a:r>
              <a:rPr lang="zh-CN" altLang="en-US" dirty="0"/>
              <a:t>状态矩阵</a:t>
            </a:r>
            <a:r>
              <a:rPr lang="en-US" altLang="zh-CN" dirty="0"/>
              <a:t>(state matrix)</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r>
                  <a:rPr lang="zh-CN" altLang="en-US" dirty="0"/>
                  <a:t>把数据分组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0</m:t>
                        </m:r>
                      </m:sub>
                    </m:sSub>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15</m:t>
                        </m:r>
                      </m:sub>
                    </m:sSub>
                  </m:oMath>
                </a14:m>
                <a:r>
                  <a:rPr lang="zh-CN" altLang="en-US" dirty="0"/>
                  <a:t>当作一个</a:t>
                </a:r>
                <a:r>
                  <a:rPr lang="en-US" altLang="zh-CN" dirty="0"/>
                  <a:t>4x4</a:t>
                </a:r>
                <a:r>
                  <a:rPr lang="zh-CN" altLang="en-US" dirty="0"/>
                  <a:t>的状态矩阵</a:t>
                </a:r>
                <a:r>
                  <a:rPr lang="en-US" altLang="zh-CN" dirty="0"/>
                  <a:t>(state matrix)</a:t>
                </a:r>
                <a:endParaRPr lang="en-US" altLang="zh-CN" dirty="0"/>
              </a:p>
              <a:p>
                <a:endParaRPr lang="en-US" altLang="zh-CN" dirty="0"/>
              </a:p>
              <a:p>
                <a:endParaRPr lang="en-US" altLang="zh-CN" dirty="0"/>
              </a:p>
              <a:p>
                <a:pPr marL="0" indent="0">
                  <a:buNone/>
                </a:pPr>
                <a:endParaRPr lang="en-US" altLang="zh-CN" dirty="0"/>
              </a:p>
              <a:p>
                <a:r>
                  <a:rPr lang="en-US" altLang="zh-CN" dirty="0"/>
                  <a:t>AES</a:t>
                </a:r>
                <a:r>
                  <a:rPr lang="zh-CN" altLang="en-US" dirty="0"/>
                  <a:t>的加密过程就是在当前状态矩阵</a:t>
                </a:r>
                <a:r>
                  <a:rPr lang="en-US" altLang="zh-CN" dirty="0"/>
                  <a:t>(</a:t>
                </a:r>
                <a:r>
                  <a:rPr lang="en-US" altLang="zh-CN" dirty="0">
                    <a:latin typeface="Times" panose="02020603050405020304" pitchFamily="18" charset="0"/>
                    <a:cs typeface="Times" panose="02020603050405020304" pitchFamily="18" charset="0"/>
                  </a:rPr>
                  <a:t>current state matrix</a:t>
                </a:r>
                <a:r>
                  <a:rPr lang="en-US" altLang="zh-CN" dirty="0"/>
                  <a:t>)</a:t>
                </a:r>
                <a:r>
                  <a:rPr lang="zh-CN" altLang="en-US" dirty="0"/>
                  <a:t>的元素、行、列进行操作。</a:t>
                </a:r>
                <a:endParaRPr lang="en-US" altLang="zh-CN" dirty="0"/>
              </a:p>
              <a:p>
                <a:r>
                  <a:rPr lang="zh-CN" altLang="en-US" dirty="0"/>
                  <a:t>密钥字节</a:t>
                </a:r>
                <a:r>
                  <a:rPr lang="en-US" altLang="zh-CN" dirty="0"/>
                  <a:t>(key bytes)</a:t>
                </a:r>
                <a:r>
                  <a:rPr lang="zh-CN" altLang="en-US" dirty="0"/>
                  <a:t>也可以看作一个矩阵</a:t>
                </a:r>
                <a:r>
                  <a:rPr lang="en-US" altLang="zh-CN" dirty="0"/>
                  <a:t>4</a:t>
                </a:r>
                <a:r>
                  <a:rPr lang="zh-CN" altLang="en-US" dirty="0"/>
                  <a:t>行</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4</a:t>
                </a:r>
                <a:r>
                  <a:rPr lang="zh-CN" altLang="en-US" dirty="0"/>
                  <a:t>列（</a:t>
                </a:r>
                <a:r>
                  <a:rPr lang="en-US" altLang="zh-CN" dirty="0"/>
                  <a:t>128</a:t>
                </a:r>
                <a:r>
                  <a:rPr lang="zh-CN" altLang="en-US" dirty="0"/>
                  <a:t>位密钥），或</a:t>
                </a:r>
                <a:r>
                  <a:rPr lang="en-US" altLang="zh-CN" dirty="0"/>
                  <a:t>6</a:t>
                </a:r>
                <a:r>
                  <a:rPr lang="zh-CN" altLang="en-US" dirty="0"/>
                  <a:t>列（</a:t>
                </a:r>
                <a:r>
                  <a:rPr lang="en-US" altLang="zh-CN" dirty="0"/>
                  <a:t>192</a:t>
                </a:r>
                <a:r>
                  <a:rPr lang="zh-CN" altLang="en-US" dirty="0"/>
                  <a:t>位密钥），或</a:t>
                </a:r>
                <a:r>
                  <a:rPr lang="en-US" altLang="zh-CN" dirty="0"/>
                  <a:t>8</a:t>
                </a:r>
                <a:r>
                  <a:rPr lang="zh-CN" altLang="en-US" dirty="0"/>
                  <a:t>列的矩阵（</a:t>
                </a:r>
                <a:r>
                  <a:rPr lang="en-US" altLang="zh-CN" dirty="0"/>
                  <a:t>256</a:t>
                </a:r>
                <a:r>
                  <a:rPr lang="zh-CN" altLang="en-US" dirty="0"/>
                  <a:t>位密钥）</a:t>
                </a:r>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383" r="6" b="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5"/>
              <p:cNvGraphicFramePr>
                <a:graphicFrameLocks noGrp="1"/>
              </p:cNvGraphicFramePr>
              <p:nvPr/>
            </p:nvGraphicFramePr>
            <p:xfrm>
              <a:off x="4181578" y="1854265"/>
              <a:ext cx="2573184" cy="1532948"/>
            </p:xfrm>
            <a:graphic>
              <a:graphicData uri="http://schemas.openxmlformats.org/drawingml/2006/table">
                <a:tbl>
                  <a:tblPr firstRow="1" bandRow="1">
                    <a:tableStyleId>{5940675A-B579-460E-94D1-54222C63F5DA}</a:tableStyleId>
                  </a:tblPr>
                  <a:tblGrid>
                    <a:gridCol w="643296"/>
                    <a:gridCol w="643296"/>
                    <a:gridCol w="643296"/>
                    <a:gridCol w="643296"/>
                  </a:tblGrid>
                  <a:tr h="38323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12</m:t>
                                    </m:r>
                                  </m:sub>
                                </m:sSub>
                              </m:oMath>
                            </m:oMathPara>
                          </a14:m>
                          <a:endParaRPr lang="zh-CN" altLang="en-US" dirty="0"/>
                        </a:p>
                      </a:txBody>
                      <a:tcPr/>
                    </a:tc>
                  </a:tr>
                  <a:tr h="38323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13</m:t>
                                    </m:r>
                                  </m:sub>
                                </m:sSub>
                              </m:oMath>
                            </m:oMathPara>
                          </a14:m>
                          <a:endParaRPr lang="zh-CN" altLang="en-US" dirty="0"/>
                        </a:p>
                      </a:txBody>
                      <a:tcPr/>
                    </a:tc>
                  </a:tr>
                  <a:tr h="38323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14</m:t>
                                    </m:r>
                                  </m:sub>
                                </m:sSub>
                              </m:oMath>
                            </m:oMathPara>
                          </a14:m>
                          <a:endParaRPr lang="zh-CN" altLang="en-US" dirty="0"/>
                        </a:p>
                      </a:txBody>
                      <a:tcPr/>
                    </a:tc>
                  </a:tr>
                  <a:tr h="38323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15</m:t>
                                    </m:r>
                                  </m:sub>
                                </m:sSub>
                              </m:oMath>
                            </m:oMathPara>
                          </a14:m>
                          <a:endParaRPr lang="zh-CN" altLang="en-US" dirty="0"/>
                        </a:p>
                      </a:txBody>
                      <a:tcPr/>
                    </a:tc>
                  </a:tr>
                </a:tbl>
              </a:graphicData>
            </a:graphic>
          </p:graphicFrame>
        </mc:Choice>
        <mc:Fallback xmlns="">
          <p:graphicFrame>
            <p:nvGraphicFramePr>
              <p:cNvPr id="5" name="Table 5"/>
              <p:cNvGraphicFramePr>
                <a:graphicFrameLocks noGrp="1"/>
              </p:cNvGraphicFramePr>
              <p:nvPr/>
            </p:nvGraphicFramePr>
            <p:xfrm>
              <a:off x="4181578" y="1854265"/>
              <a:ext cx="2573184" cy="1532948"/>
            </p:xfrm>
            <a:graphic>
              <a:graphicData uri="http://schemas.openxmlformats.org/drawingml/2006/table">
                <a:tbl>
                  <a:tblPr firstRow="1" bandRow="1">
                    <a:tableStyleId>{5940675A-B579-460E-94D1-54222C63F5DA}</a:tableStyleId>
                  </a:tblPr>
                  <a:tblGrid>
                    <a:gridCol w="643296"/>
                    <a:gridCol w="643296"/>
                    <a:gridCol w="643296"/>
                    <a:gridCol w="643296"/>
                  </a:tblGrid>
                  <a:tr h="383540">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38290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383540">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38290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bl>
              </a:graphicData>
            </a:graphic>
          </p:graphicFrame>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3. AES</a:t>
            </a:r>
            <a:r>
              <a:rPr>
                <a:sym typeface="+mn-ea"/>
              </a:rPr>
              <a:t>的基本结构</a:t>
            </a:r>
            <a:r>
              <a:rPr lang="en-US" altLang="zh-CN">
                <a:sym typeface="+mn-ea"/>
              </a:rPr>
              <a:t>-</a:t>
            </a:r>
            <a:r>
              <a:rPr lang="zh-CN" altLang="en-US" sz="3600" dirty="0"/>
              <a:t>字节代替（</a:t>
            </a:r>
            <a:r>
              <a:rPr lang="en-US" altLang="zh-CN" sz="3600" dirty="0"/>
              <a:t>Byte Substitution</a:t>
            </a:r>
            <a:r>
              <a:rPr lang="zh-CN" altLang="en-US" sz="3600" dirty="0"/>
              <a:t>）</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57225" y="3785787"/>
                <a:ext cx="10896599" cy="2391175"/>
              </a:xfrm>
            </p:spPr>
            <p:txBody>
              <a:bodyPr>
                <a:normAutofit fontScale="92500" lnSpcReduction="10000"/>
              </a:bodyPr>
              <a:lstStyle/>
              <a:p>
                <a:r>
                  <a:rPr lang="en-US" altLang="zh-CN" dirty="0"/>
                  <a:t>16</a:t>
                </a:r>
                <a:r>
                  <a:rPr lang="zh-CN" altLang="en-US" dirty="0"/>
                  <a:t>个独立的</a:t>
                </a:r>
                <a:r>
                  <a:rPr lang="en-US" altLang="zh-CN" dirty="0">
                    <a:latin typeface="Times" panose="02020603050405020304" pitchFamily="18" charset="0"/>
                    <a:cs typeface="Times" panose="02020603050405020304" pitchFamily="18" charset="0"/>
                  </a:rPr>
                  <a:t>S-box</a:t>
                </a:r>
                <a:r>
                  <a:rPr lang="zh-CN" altLang="en-US" dirty="0"/>
                  <a:t>，每个</a:t>
                </a:r>
                <a:r>
                  <a:rPr lang="en-US" altLang="zh-CN" dirty="0">
                    <a:latin typeface="Times" panose="02020603050405020304" pitchFamily="18" charset="0"/>
                    <a:cs typeface="Times" panose="02020603050405020304" pitchFamily="18" charset="0"/>
                  </a:rPr>
                  <a:t>S-box</a:t>
                </a:r>
                <a:r>
                  <a:rPr lang="zh-CN" altLang="en-US" dirty="0"/>
                  <a:t>用于对输入的一个字节进行替换，即</a:t>
                </a:r>
                <a14:m>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oMath>
                </a14:m>
                <a:endParaRPr lang="en-US" altLang="zh-CN" dirty="0"/>
              </a:p>
              <a:p>
                <a:r>
                  <a:rPr lang="en-US" altLang="zh-CN" dirty="0">
                    <a:latin typeface="Times" panose="02020603050405020304" pitchFamily="18" charset="0"/>
                    <a:cs typeface="Times" panose="02020603050405020304" pitchFamily="18" charset="0"/>
                  </a:rPr>
                  <a:t>S-box</a:t>
                </a:r>
                <a:r>
                  <a:rPr lang="zh-CN" altLang="en-US" dirty="0"/>
                  <a:t>表示为</a:t>
                </a:r>
                <a:r>
                  <a:rPr lang="en-US" altLang="zh-CN" dirty="0"/>
                  <a:t>16x16</a:t>
                </a:r>
                <a:r>
                  <a:rPr lang="zh-CN" altLang="en-US" dirty="0"/>
                  <a:t>的矩阵，每个元素对应替换后的值</a:t>
                </a:r>
                <a:endParaRPr lang="en-US" altLang="zh-CN" dirty="0"/>
              </a:p>
              <a:p>
                <a:pPr lvl="1"/>
                <a:r>
                  <a:rPr lang="zh-CN" altLang="en-US" dirty="0"/>
                  <a:t>输入一个字节，根据前</a:t>
                </a:r>
                <a:r>
                  <a:rPr lang="en-US" altLang="zh-CN" dirty="0"/>
                  <a:t>4</a:t>
                </a:r>
                <a:r>
                  <a:rPr lang="zh-CN" altLang="en-US" dirty="0"/>
                  <a:t>个比特选定行，后</a:t>
                </a:r>
                <a:r>
                  <a:rPr lang="en-US" altLang="zh-CN" dirty="0"/>
                  <a:t>4</a:t>
                </a:r>
                <a:r>
                  <a:rPr lang="zh-CN" altLang="en-US" dirty="0"/>
                  <a:t>个比特选定列</a:t>
                </a:r>
                <a:endParaRPr lang="en-US" altLang="zh-CN" dirty="0"/>
              </a:p>
              <a:p>
                <a:pPr lvl="1"/>
                <a:r>
                  <a:rPr lang="zh-CN" altLang="en-US" dirty="0"/>
                  <a:t>然后输出对应的元素，作为替换后的值</a:t>
                </a:r>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57225" y="3785787"/>
                <a:ext cx="10896599" cy="2391175"/>
              </a:xfrm>
              <a:blipFill rotWithShape="1">
                <a:blip r:embed="rId1"/>
                <a:stretch>
                  <a:fillRect t="-740" r="-70" b="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5"/>
              <p:cNvGraphicFramePr>
                <a:graphicFrameLocks noGrp="1"/>
              </p:cNvGraphicFramePr>
              <p:nvPr/>
            </p:nvGraphicFramePr>
            <p:xfrm>
              <a:off x="7170740" y="1583360"/>
              <a:ext cx="2573184" cy="1532948"/>
            </p:xfrm>
            <a:graphic>
              <a:graphicData uri="http://schemas.openxmlformats.org/drawingml/2006/table">
                <a:tbl>
                  <a:tblPr firstRow="1" bandRow="1">
                    <a:tableStyleId>{5940675A-B579-460E-94D1-54222C63F5DA}</a:tableStyleId>
                  </a:tblPr>
                  <a:tblGrid>
                    <a:gridCol w="643296"/>
                    <a:gridCol w="643296"/>
                    <a:gridCol w="643296"/>
                    <a:gridCol w="643296"/>
                  </a:tblGrid>
                  <a:tr h="38323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12</m:t>
                                    </m:r>
                                  </m:sub>
                                </m:sSub>
                              </m:oMath>
                            </m:oMathPara>
                          </a14:m>
                          <a:endParaRPr lang="zh-CN" altLang="en-US" dirty="0"/>
                        </a:p>
                      </a:txBody>
                      <a:tcPr/>
                    </a:tc>
                  </a:tr>
                  <a:tr h="38323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13</m:t>
                                    </m:r>
                                  </m:sub>
                                </m:sSub>
                              </m:oMath>
                            </m:oMathPara>
                          </a14:m>
                          <a:endParaRPr lang="zh-CN" altLang="en-US" dirty="0"/>
                        </a:p>
                      </a:txBody>
                      <a:tcPr/>
                    </a:tc>
                  </a:tr>
                  <a:tr h="38323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14</m:t>
                                    </m:r>
                                  </m:sub>
                                </m:sSub>
                              </m:oMath>
                            </m:oMathPara>
                          </a14:m>
                          <a:endParaRPr lang="zh-CN" altLang="en-US" dirty="0"/>
                        </a:p>
                      </a:txBody>
                      <a:tcPr/>
                    </a:tc>
                  </a:tr>
                  <a:tr h="38323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15</m:t>
                                    </m:r>
                                  </m:sub>
                                </m:sSub>
                              </m:oMath>
                            </m:oMathPara>
                          </a14:m>
                          <a:endParaRPr lang="zh-CN" altLang="en-US" dirty="0"/>
                        </a:p>
                      </a:txBody>
                      <a:tcPr/>
                    </a:tc>
                  </a:tr>
                </a:tbl>
              </a:graphicData>
            </a:graphic>
          </p:graphicFrame>
        </mc:Choice>
        <mc:Fallback xmlns="">
          <p:graphicFrame>
            <p:nvGraphicFramePr>
              <p:cNvPr id="5" name="Table 5"/>
              <p:cNvGraphicFramePr>
                <a:graphicFrameLocks noGrp="1"/>
              </p:cNvGraphicFramePr>
              <p:nvPr/>
            </p:nvGraphicFramePr>
            <p:xfrm>
              <a:off x="7170740" y="1583360"/>
              <a:ext cx="2573184" cy="1532948"/>
            </p:xfrm>
            <a:graphic>
              <a:graphicData uri="http://schemas.openxmlformats.org/drawingml/2006/table">
                <a:tbl>
                  <a:tblPr firstRow="1" bandRow="1">
                    <a:tableStyleId>{5940675A-B579-460E-94D1-54222C63F5DA}</a:tableStyleId>
                  </a:tblPr>
                  <a:tblGrid>
                    <a:gridCol w="643296"/>
                    <a:gridCol w="643296"/>
                    <a:gridCol w="643296"/>
                    <a:gridCol w="643296"/>
                  </a:tblGrid>
                  <a:tr h="383540">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38290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383540">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38290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bl>
              </a:graphicData>
            </a:graphic>
          </p:graphicFrame>
        </mc:Fallback>
      </mc:AlternateContent>
      <p:cxnSp>
        <p:nvCxnSpPr>
          <p:cNvPr id="7" name="Straight Arrow Connector 6"/>
          <p:cNvCxnSpPr/>
          <p:nvPr/>
        </p:nvCxnSpPr>
        <p:spPr>
          <a:xfrm>
            <a:off x="5009670" y="2349834"/>
            <a:ext cx="21054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9" name="Table 5"/>
              <p:cNvGraphicFramePr>
                <a:graphicFrameLocks noGrp="1"/>
              </p:cNvGraphicFramePr>
              <p:nvPr/>
            </p:nvGraphicFramePr>
            <p:xfrm>
              <a:off x="2333728" y="1640905"/>
              <a:ext cx="2573184" cy="1532948"/>
            </p:xfrm>
            <a:graphic>
              <a:graphicData uri="http://schemas.openxmlformats.org/drawingml/2006/table">
                <a:tbl>
                  <a:tblPr firstRow="1" bandRow="1">
                    <a:tableStyleId>{5940675A-B579-460E-94D1-54222C63F5DA}</a:tableStyleId>
                  </a:tblPr>
                  <a:tblGrid>
                    <a:gridCol w="643296"/>
                    <a:gridCol w="643296"/>
                    <a:gridCol w="643296"/>
                    <a:gridCol w="643296"/>
                  </a:tblGrid>
                  <a:tr h="38323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12</m:t>
                                    </m:r>
                                  </m:sub>
                                </m:sSub>
                              </m:oMath>
                            </m:oMathPara>
                          </a14:m>
                          <a:endParaRPr lang="zh-CN" altLang="en-US" dirty="0"/>
                        </a:p>
                      </a:txBody>
                      <a:tcPr/>
                    </a:tc>
                  </a:tr>
                  <a:tr h="38323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13</m:t>
                                    </m:r>
                                  </m:sub>
                                </m:sSub>
                              </m:oMath>
                            </m:oMathPara>
                          </a14:m>
                          <a:endParaRPr lang="zh-CN" altLang="en-US" dirty="0"/>
                        </a:p>
                      </a:txBody>
                      <a:tcPr/>
                    </a:tc>
                  </a:tr>
                  <a:tr h="38323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14</m:t>
                                    </m:r>
                                  </m:sub>
                                </m:sSub>
                              </m:oMath>
                            </m:oMathPara>
                          </a14:m>
                          <a:endParaRPr lang="zh-CN" altLang="en-US" dirty="0"/>
                        </a:p>
                      </a:txBody>
                      <a:tcPr/>
                    </a:tc>
                  </a:tr>
                  <a:tr h="38323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15</m:t>
                                    </m:r>
                                  </m:sub>
                                </m:sSub>
                              </m:oMath>
                            </m:oMathPara>
                          </a14:m>
                          <a:endParaRPr lang="zh-CN" altLang="en-US" dirty="0"/>
                        </a:p>
                      </a:txBody>
                      <a:tcPr/>
                    </a:tc>
                  </a:tr>
                </a:tbl>
              </a:graphicData>
            </a:graphic>
          </p:graphicFrame>
        </mc:Choice>
        <mc:Fallback xmlns="">
          <p:graphicFrame>
            <p:nvGraphicFramePr>
              <p:cNvPr id="9" name="Table 5"/>
              <p:cNvGraphicFramePr>
                <a:graphicFrameLocks noGrp="1"/>
              </p:cNvGraphicFramePr>
              <p:nvPr/>
            </p:nvGraphicFramePr>
            <p:xfrm>
              <a:off x="2333728" y="1640905"/>
              <a:ext cx="2573184" cy="1532948"/>
            </p:xfrm>
            <a:graphic>
              <a:graphicData uri="http://schemas.openxmlformats.org/drawingml/2006/table">
                <a:tbl>
                  <a:tblPr firstRow="1" bandRow="1">
                    <a:tableStyleId>{5940675A-B579-460E-94D1-54222C63F5DA}</a:tableStyleId>
                  </a:tblPr>
                  <a:tblGrid>
                    <a:gridCol w="643296"/>
                    <a:gridCol w="643296"/>
                    <a:gridCol w="643296"/>
                    <a:gridCol w="643296"/>
                  </a:tblGrid>
                  <a:tr h="383540">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r>
                  <a:tr h="382905">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r>
                  <a:tr h="383540">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r>
                  <a:tr h="382905">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r>
                </a:tbl>
              </a:graphicData>
            </a:graphic>
          </p:graphicFrame>
        </mc:Fallback>
      </mc:AlternateContent>
      <p:sp>
        <p:nvSpPr>
          <p:cNvPr id="11" name="TextBox 10"/>
          <p:cNvSpPr txBox="1"/>
          <p:nvPr/>
        </p:nvSpPr>
        <p:spPr>
          <a:xfrm>
            <a:off x="5653088" y="1933694"/>
            <a:ext cx="1254442" cy="461665"/>
          </a:xfrm>
          <a:prstGeom prst="rect">
            <a:avLst/>
          </a:prstGeom>
          <a:noFill/>
        </p:spPr>
        <p:txBody>
          <a:bodyPr wrap="square">
            <a:spAutoFit/>
          </a:bodyPr>
          <a:lstStyle/>
          <a:p>
            <a:r>
              <a:rPr lang="en-US" altLang="zh-CN" sz="2400" dirty="0">
                <a:latin typeface="Times" panose="02020603050405020304" pitchFamily="18" charset="0"/>
                <a:cs typeface="Times" panose="02020603050405020304" pitchFamily="18" charset="0"/>
              </a:rPr>
              <a:t>S-boxes</a:t>
            </a:r>
            <a:endParaRPr lang="zh-CN" altLang="en-US" sz="2400" dirty="0">
              <a:latin typeface="Times" panose="02020603050405020304" pitchFamily="18" charset="0"/>
              <a:cs typeface="Times"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3. AES</a:t>
            </a:r>
            <a:r>
              <a:rPr>
                <a:sym typeface="+mn-ea"/>
              </a:rPr>
              <a:t>的基本结构</a:t>
            </a:r>
            <a:r>
              <a:rPr lang="en-US" altLang="zh-CN">
                <a:sym typeface="+mn-ea"/>
              </a:rPr>
              <a:t>-</a:t>
            </a:r>
            <a:r>
              <a:rPr lang="zh-CN" altLang="en-US" sz="3600" dirty="0"/>
              <a:t>字节代替（</a:t>
            </a:r>
            <a:r>
              <a:rPr lang="en-US" altLang="zh-CN" sz="3600" dirty="0"/>
              <a:t>Byte Substitution</a:t>
            </a:r>
            <a:r>
              <a:rPr lang="zh-CN" altLang="en-US" sz="3600" dirty="0"/>
              <a:t>）</a:t>
            </a:r>
            <a:endParaRPr lang="zh-CN" altLang="en-US" dirty="0"/>
          </a:p>
        </p:txBody>
      </p:sp>
      <p:sp>
        <p:nvSpPr>
          <p:cNvPr id="3" name="Content Placeholder 2"/>
          <p:cNvSpPr>
            <a:spLocks noGrp="1"/>
          </p:cNvSpPr>
          <p:nvPr>
            <p:ph idx="1"/>
          </p:nvPr>
        </p:nvSpPr>
        <p:spPr>
          <a:xfrm>
            <a:off x="657225" y="5777149"/>
            <a:ext cx="10896599" cy="708839"/>
          </a:xfrm>
        </p:spPr>
        <p:txBody>
          <a:bodyPr>
            <a:normAutofit/>
          </a:bodyPr>
          <a:lstStyle/>
          <a:p>
            <a:r>
              <a:rPr lang="zh-CN" altLang="en-US" dirty="0"/>
              <a:t>若输入的字节为</a:t>
            </a:r>
            <a:r>
              <a:rPr lang="en-US" altLang="zh-CN" dirty="0"/>
              <a:t>53</a:t>
            </a:r>
            <a:r>
              <a:rPr lang="zh-CN" altLang="en-US" dirty="0"/>
              <a:t>（十六进制），则输出字节</a:t>
            </a:r>
            <a:r>
              <a:rPr lang="en-US" altLang="zh-CN" dirty="0"/>
              <a:t>ED(</a:t>
            </a:r>
            <a:r>
              <a:rPr lang="zh-CN" altLang="en-US" dirty="0"/>
              <a:t>十六进制</a:t>
            </a:r>
            <a:r>
              <a:rPr lang="en-US" altLang="zh-CN" dirty="0"/>
              <a:t>)</a:t>
            </a:r>
            <a:endParaRPr lang="zh-CN" altLang="en-US" dirty="0"/>
          </a:p>
        </p:txBody>
      </p:sp>
      <p:sp>
        <p:nvSpPr>
          <p:cNvPr id="8" name="Rectangle 3"/>
          <p:cNvSpPr txBox="1">
            <a:spLocks noChangeArrowheads="1"/>
          </p:cNvSpPr>
          <p:nvPr/>
        </p:nvSpPr>
        <p:spPr bwMode="auto">
          <a:xfrm>
            <a:off x="307340" y="1611630"/>
            <a:ext cx="656653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SzPct val="100000"/>
              <a:buFont typeface="Times" panose="02020603050405020304" pitchFamily="18"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90000"/>
              </a:lnSpc>
              <a:buFont typeface="Times" panose="02020603050405020304" pitchFamily="18" charset="0"/>
              <a:buNone/>
            </a:pPr>
            <a:r>
              <a:rPr lang="en-US" altLang="zh-CN" sz="13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0      1      2    </a:t>
            </a:r>
            <a:r>
              <a:rPr lang="en-US" altLang="zh-CN" sz="1400" b="1" kern="0" dirty="0">
                <a:solidFill>
                  <a:srgbClr val="FF0000"/>
                </a:solidFill>
                <a:latin typeface="Calibri" panose="020F0502020204030204" pitchFamily="34" charset="0"/>
                <a:ea typeface="宋体" panose="02010600030101010101" pitchFamily="2" charset="-122"/>
                <a:cs typeface="Calibri" panose="020F0502020204030204" pitchFamily="34" charset="0"/>
              </a:rPr>
              <a:t> 3</a:t>
            </a: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    4    5      6     7      8     9     A      B     C      D      E       F</a:t>
            </a:r>
            <a:endPar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0</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63    7C    77   </a:t>
            </a:r>
            <a:r>
              <a:rPr lang="en-US" altLang="zh-CN" sz="1400" kern="0" dirty="0">
                <a:solidFill>
                  <a:srgbClr val="FF0000"/>
                </a:solidFill>
                <a:latin typeface="Calibri" panose="020F0502020204030204" pitchFamily="34" charset="0"/>
                <a:ea typeface="宋体" panose="02010600030101010101" pitchFamily="2" charset="-122"/>
                <a:cs typeface="Calibri" panose="020F0502020204030204" pitchFamily="34" charset="0"/>
              </a:rPr>
              <a:t>7B</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F2   6B    6F    C5    30   01    67    2B    FE     D7    AB     76</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1</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CA    82    C9   </a:t>
            </a:r>
            <a:r>
              <a:rPr lang="en-US" altLang="zh-CN" sz="1400" kern="0" dirty="0">
                <a:solidFill>
                  <a:srgbClr val="FF0000"/>
                </a:solidFill>
                <a:latin typeface="Calibri" panose="020F0502020204030204" pitchFamily="34" charset="0"/>
                <a:ea typeface="宋体" panose="02010600030101010101" pitchFamily="2" charset="-122"/>
                <a:cs typeface="Calibri" panose="020F0502020204030204" pitchFamily="34" charset="0"/>
              </a:rPr>
              <a:t>7D</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FA   59    47    F0    AD   D4   A2    AF    9C    A4    72     C0</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2</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B7     FD   93    </a:t>
            </a:r>
            <a:r>
              <a:rPr lang="en-US" altLang="zh-CN" sz="1400" kern="0" dirty="0">
                <a:solidFill>
                  <a:srgbClr val="FF0000"/>
                </a:solidFill>
                <a:latin typeface="Calibri" panose="020F0502020204030204" pitchFamily="34" charset="0"/>
                <a:ea typeface="宋体" panose="02010600030101010101" pitchFamily="2" charset="-122"/>
                <a:cs typeface="Calibri" panose="020F0502020204030204" pitchFamily="34" charset="0"/>
              </a:rPr>
              <a:t>26</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36   3F    F7    CC   34    A5    E5     F1    71   D8     31    15</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3</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04     C7   23    </a:t>
            </a:r>
            <a:r>
              <a:rPr lang="en-US" altLang="zh-CN" sz="1400" kern="0" dirty="0">
                <a:solidFill>
                  <a:srgbClr val="FF0000"/>
                </a:solidFill>
                <a:latin typeface="Calibri" panose="020F0502020204030204" pitchFamily="34" charset="0"/>
                <a:ea typeface="宋体" panose="02010600030101010101" pitchFamily="2" charset="-122"/>
                <a:cs typeface="Calibri" panose="020F0502020204030204" pitchFamily="34" charset="0"/>
              </a:rPr>
              <a:t>C3</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18   96   05    9A   07    12    80    E2     EB    27     B2    75</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4</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09     83   2C    </a:t>
            </a:r>
            <a:r>
              <a:rPr lang="en-US" altLang="zh-CN" sz="1400" kern="0" dirty="0">
                <a:solidFill>
                  <a:srgbClr val="FF0000"/>
                </a:solidFill>
                <a:latin typeface="Calibri" panose="020F0502020204030204" pitchFamily="34" charset="0"/>
                <a:ea typeface="宋体" panose="02010600030101010101" pitchFamily="2" charset="-122"/>
                <a:cs typeface="Calibri" panose="020F0502020204030204" pitchFamily="34" charset="0"/>
              </a:rPr>
              <a:t>1A</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1B   6E    5A    A0   52   3B    D6    B3     29    E3     2F    84</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FF0000"/>
                </a:solidFill>
                <a:latin typeface="Calibri" panose="020F0502020204030204" pitchFamily="34" charset="0"/>
                <a:ea typeface="宋体" panose="02010600030101010101" pitchFamily="2" charset="-122"/>
                <a:cs typeface="Calibri" panose="020F0502020204030204" pitchFamily="34" charset="0"/>
              </a:rPr>
              <a:t>5</a:t>
            </a:r>
            <a:r>
              <a:rPr lang="en-US" altLang="zh-CN" sz="1400" kern="0" dirty="0">
                <a:solidFill>
                  <a:srgbClr val="FF0000"/>
                </a:solidFill>
                <a:latin typeface="Calibri" panose="020F0502020204030204" pitchFamily="34" charset="0"/>
                <a:ea typeface="宋体" panose="02010600030101010101" pitchFamily="2" charset="-122"/>
                <a:cs typeface="Calibri" panose="020F0502020204030204" pitchFamily="34" charset="0"/>
              </a:rPr>
              <a:t>  53     D1   00    </a:t>
            </a:r>
            <a:r>
              <a:rPr lang="en-US" altLang="zh-CN" sz="1400" b="1" kern="0" dirty="0">
                <a:solidFill>
                  <a:srgbClr val="FF0000"/>
                </a:solidFill>
                <a:latin typeface="Calibri" panose="020F0502020204030204" pitchFamily="34" charset="0"/>
                <a:ea typeface="宋体" panose="02010600030101010101" pitchFamily="2" charset="-122"/>
                <a:cs typeface="Calibri" panose="020F0502020204030204" pitchFamily="34" charset="0"/>
              </a:rPr>
              <a:t>ED</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20   FC    B1    5B   6A    CB   BE     39    4A    4C     58    CF</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6</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D0     EF   AA    FB   43   4D   33    85   45    F9    02     7F    50    3C     9F    A8</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7</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51     A3   40    8F   92   9D   38    F5    BC   B6    DA    21    10    FF      F3    D2</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8</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CD     0C    3     EC  5F    97   44    17    C4   A7   7E     3D    64    5D    19    73</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9</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60     81    4F    DC  22   2A   90    88    46   EE    B8     14     DE   5E     0B    DB</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A</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E0     32    3A    0A  49   06   24    5C    C2   D3   AC     62    91   95     E4    79</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B</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E7     C8    37    6D  8D   D5   4E    A9    6C   56    F4     EA    65   7A     AE    08</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C</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BA     78    25    2E   1C   A6   B4    C6    E8   DD   74     1F    4B   BD     8B    8A</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D</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70     3E    B5    66   48   03   F6    0E     61   35    57     B9   86   C1     1D    9E</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E</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E1     F8     98    11   69   D9   8E    94    9B    1E    87    E9    CE   55     28    DF</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90000"/>
              </a:lnSpc>
              <a:buFont typeface="Times" panose="02020603050405020304" pitchFamily="18" charset="0"/>
              <a:buNone/>
            </a:pPr>
            <a:r>
              <a:rPr lang="en-US" altLang="zh-CN" sz="1400" b="1" kern="0" dirty="0">
                <a:solidFill>
                  <a:srgbClr val="000000"/>
                </a:solidFill>
                <a:latin typeface="Calibri" panose="020F0502020204030204" pitchFamily="34" charset="0"/>
                <a:ea typeface="宋体" panose="02010600030101010101" pitchFamily="2" charset="-122"/>
                <a:cs typeface="Calibri" panose="020F0502020204030204" pitchFamily="34" charset="0"/>
              </a:rPr>
              <a:t>F</a:t>
            </a:r>
            <a:r>
              <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rPr>
              <a:t>  8C     A1    89    0D   BF   E6    42    68    41   99    2D    0F    B0   54     BB    16</a:t>
            </a:r>
            <a:endParaRPr lang="en-US" altLang="zh-CN" sz="1400" kern="0" dirty="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sp>
        <p:nvSpPr>
          <p:cNvPr id="9" name="TextBox 8"/>
          <p:cNvSpPr txBox="1"/>
          <p:nvPr/>
        </p:nvSpPr>
        <p:spPr>
          <a:xfrm>
            <a:off x="657225" y="1080851"/>
            <a:ext cx="1909497" cy="461665"/>
          </a:xfrm>
          <a:prstGeom prst="rect">
            <a:avLst/>
          </a:prstGeom>
          <a:noFill/>
        </p:spPr>
        <p:txBody>
          <a:bodyPr wrap="none" rtlCol="0">
            <a:spAutoFit/>
          </a:bodyPr>
          <a:lstStyle/>
          <a:p>
            <a:r>
              <a:rPr lang="en-US" altLang="zh-CN" sz="2400" dirty="0">
                <a:latin typeface="Times" panose="02020603050405020304" pitchFamily="18" charset="0"/>
                <a:cs typeface="Times" panose="02020603050405020304" pitchFamily="18" charset="0"/>
              </a:rPr>
              <a:t>S-box</a:t>
            </a:r>
            <a:r>
              <a:rPr lang="zh-CN" altLang="en-US" sz="2400" dirty="0"/>
              <a:t>示例：</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3. AES</a:t>
            </a:r>
            <a:r>
              <a:rPr>
                <a:sym typeface="+mn-ea"/>
              </a:rPr>
              <a:t>的基本结构</a:t>
            </a:r>
            <a:r>
              <a:rPr lang="en-US" altLang="zh-CN">
                <a:sym typeface="+mn-ea"/>
              </a:rPr>
              <a:t>-</a:t>
            </a:r>
            <a:r>
              <a:rPr lang="zh-CN" altLang="en-US" dirty="0"/>
              <a:t>行移位</a:t>
            </a:r>
            <a:r>
              <a:rPr lang="en-US" altLang="zh-CN" dirty="0"/>
              <a:t>(</a:t>
            </a:r>
            <a:r>
              <a:rPr lang="en-US" altLang="zh-CN" dirty="0" err="1"/>
              <a:t>ShiftRows</a:t>
            </a:r>
            <a:r>
              <a:rPr lang="en-US" altLang="zh-CN" dirty="0"/>
              <a:t>)</a:t>
            </a:r>
            <a:endParaRPr lang="zh-CN" altLang="en-US" dirty="0"/>
          </a:p>
        </p:txBody>
      </p:sp>
      <p:sp>
        <p:nvSpPr>
          <p:cNvPr id="3" name="Content Placeholder 2"/>
          <p:cNvSpPr>
            <a:spLocks noGrp="1"/>
          </p:cNvSpPr>
          <p:nvPr>
            <p:ph idx="1"/>
          </p:nvPr>
        </p:nvSpPr>
        <p:spPr>
          <a:xfrm>
            <a:off x="7337042" y="4071063"/>
            <a:ext cx="3678627" cy="1794079"/>
          </a:xfrm>
        </p:spPr>
        <p:txBody>
          <a:bodyPr>
            <a:normAutofit/>
          </a:bodyPr>
          <a:lstStyle/>
          <a:p>
            <a:r>
              <a:rPr lang="zh-CN" altLang="en-US" sz="1800" dirty="0"/>
              <a:t>状态矩阵第一行保持不变，</a:t>
            </a:r>
            <a:endParaRPr lang="en-US" altLang="zh-CN" sz="1800" dirty="0"/>
          </a:p>
          <a:p>
            <a:r>
              <a:rPr lang="zh-CN" altLang="en-US" sz="1800" dirty="0"/>
              <a:t>第二行循环左移</a:t>
            </a:r>
            <a:r>
              <a:rPr lang="en-US" altLang="zh-CN" sz="1800" dirty="0"/>
              <a:t>1</a:t>
            </a:r>
            <a:r>
              <a:rPr lang="zh-CN" altLang="en-US" sz="1800" dirty="0"/>
              <a:t>字节</a:t>
            </a:r>
            <a:endParaRPr lang="en-US" altLang="zh-CN" sz="1800" dirty="0"/>
          </a:p>
          <a:p>
            <a:r>
              <a:rPr lang="zh-CN" altLang="en-US" sz="1800" dirty="0"/>
              <a:t>状态的第三行循环左移</a:t>
            </a:r>
            <a:r>
              <a:rPr lang="en-US" altLang="zh-CN" sz="1800" dirty="0"/>
              <a:t>2</a:t>
            </a:r>
            <a:r>
              <a:rPr lang="zh-CN" altLang="en-US" sz="1800" dirty="0"/>
              <a:t>字节</a:t>
            </a:r>
            <a:endParaRPr lang="en-US" altLang="zh-CN" sz="1800" dirty="0"/>
          </a:p>
          <a:p>
            <a:r>
              <a:rPr lang="zh-CN" altLang="en-US" sz="1800" dirty="0"/>
              <a:t>状态的第四行循环左移</a:t>
            </a:r>
            <a:r>
              <a:rPr lang="en-US" altLang="zh-CN" sz="1800" dirty="0"/>
              <a:t>3</a:t>
            </a:r>
            <a:r>
              <a:rPr lang="zh-CN" altLang="en-US" sz="1800" dirty="0"/>
              <a:t>字节。</a:t>
            </a:r>
            <a:endParaRPr lang="zh-CN" altLang="en-US" sz="1800" dirty="0"/>
          </a:p>
          <a:p>
            <a:endParaRPr lang="zh-CN" altLang="en-US" sz="1800" dirty="0"/>
          </a:p>
        </p:txBody>
      </p:sp>
      <mc:AlternateContent xmlns:mc="http://schemas.openxmlformats.org/markup-compatibility/2006" xmlns:a14="http://schemas.microsoft.com/office/drawing/2010/main">
        <mc:Choice Requires="a14">
          <p:graphicFrame>
            <p:nvGraphicFramePr>
              <p:cNvPr id="4" name="Table 5"/>
              <p:cNvGraphicFramePr>
                <a:graphicFrameLocks noGrp="1"/>
              </p:cNvGraphicFramePr>
              <p:nvPr/>
            </p:nvGraphicFramePr>
            <p:xfrm>
              <a:off x="3742046" y="1083486"/>
              <a:ext cx="3211204" cy="1696816"/>
            </p:xfrm>
            <a:graphic>
              <a:graphicData uri="http://schemas.openxmlformats.org/drawingml/2006/table">
                <a:tbl>
                  <a:tblPr firstRow="1" bandRow="1">
                    <a:tableStyleId>{5940675A-B579-460E-94D1-54222C63F5DA}</a:tableStyleId>
                  </a:tblPr>
                  <a:tblGrid>
                    <a:gridCol w="802801"/>
                    <a:gridCol w="802801"/>
                    <a:gridCol w="802801"/>
                    <a:gridCol w="802801"/>
                  </a:tblGrid>
                  <a:tr h="424204">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12</m:t>
                                    </m:r>
                                  </m:sub>
                                </m:sSub>
                              </m:oMath>
                            </m:oMathPara>
                          </a14:m>
                          <a:endParaRPr lang="zh-CN" altLang="en-US" dirty="0"/>
                        </a:p>
                      </a:txBody>
                      <a:tcPr/>
                    </a:tc>
                  </a:tr>
                  <a:tr h="424204">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13</m:t>
                                    </m:r>
                                  </m:sub>
                                </m:sSub>
                              </m:oMath>
                            </m:oMathPara>
                          </a14:m>
                          <a:endParaRPr lang="zh-CN" altLang="en-US" dirty="0"/>
                        </a:p>
                      </a:txBody>
                      <a:tcPr/>
                    </a:tc>
                  </a:tr>
                  <a:tr h="424204">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14</m:t>
                                    </m:r>
                                  </m:sub>
                                </m:sSub>
                              </m:oMath>
                            </m:oMathPara>
                          </a14:m>
                          <a:endParaRPr lang="zh-CN" altLang="en-US" dirty="0"/>
                        </a:p>
                      </a:txBody>
                      <a:tcPr/>
                    </a:tc>
                  </a:tr>
                  <a:tr h="424204">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15</m:t>
                                    </m:r>
                                  </m:sub>
                                </m:sSub>
                              </m:oMath>
                            </m:oMathPara>
                          </a14:m>
                          <a:endParaRPr lang="zh-CN" altLang="en-US" dirty="0"/>
                        </a:p>
                      </a:txBody>
                      <a:tcPr/>
                    </a:tc>
                  </a:tr>
                </a:tbl>
              </a:graphicData>
            </a:graphic>
          </p:graphicFrame>
        </mc:Choice>
        <mc:Fallback xmlns="">
          <p:graphicFrame>
            <p:nvGraphicFramePr>
              <p:cNvPr id="4" name="Table 5"/>
              <p:cNvGraphicFramePr>
                <a:graphicFrameLocks noGrp="1"/>
              </p:cNvGraphicFramePr>
              <p:nvPr/>
            </p:nvGraphicFramePr>
            <p:xfrm>
              <a:off x="3742046" y="1083486"/>
              <a:ext cx="3211204" cy="1696816"/>
            </p:xfrm>
            <a:graphic>
              <a:graphicData uri="http://schemas.openxmlformats.org/drawingml/2006/table">
                <a:tbl>
                  <a:tblPr firstRow="1" bandRow="1">
                    <a:tableStyleId>{5940675A-B579-460E-94D1-54222C63F5DA}</a:tableStyleId>
                  </a:tblPr>
                  <a:tblGrid>
                    <a:gridCol w="802801"/>
                    <a:gridCol w="802801"/>
                    <a:gridCol w="802801"/>
                    <a:gridCol w="802801"/>
                  </a:tblGrid>
                  <a:tr h="424180">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r>
                  <a:tr h="424180">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r>
                  <a:tr h="424180">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r>
                  <a:tr h="424180">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r>
                </a:tbl>
              </a:graphicData>
            </a:graphic>
          </p:graphicFrame>
        </mc:Fallback>
      </mc:AlternateContent>
      <p:sp>
        <p:nvSpPr>
          <p:cNvPr id="7" name="TextBox 6"/>
          <p:cNvSpPr txBox="1"/>
          <p:nvPr/>
        </p:nvSpPr>
        <p:spPr>
          <a:xfrm>
            <a:off x="5595172" y="3183598"/>
            <a:ext cx="1205680" cy="369332"/>
          </a:xfrm>
          <a:prstGeom prst="rect">
            <a:avLst/>
          </a:prstGeom>
          <a:noFill/>
        </p:spPr>
        <p:txBody>
          <a:bodyPr wrap="square">
            <a:spAutoFit/>
          </a:bodyPr>
          <a:lstStyle/>
          <a:p>
            <a:r>
              <a:rPr lang="en-US" altLang="zh-CN" dirty="0" err="1"/>
              <a:t>ShiftRows</a:t>
            </a:r>
            <a:endParaRPr lang="zh-CN" altLang="en-US" dirty="0"/>
          </a:p>
        </p:txBody>
      </p:sp>
      <mc:AlternateContent xmlns:mc="http://schemas.openxmlformats.org/markup-compatibility/2006" xmlns:a14="http://schemas.microsoft.com/office/drawing/2010/main">
        <mc:Choice Requires="a14">
          <p:graphicFrame>
            <p:nvGraphicFramePr>
              <p:cNvPr id="8" name="Table 5"/>
              <p:cNvGraphicFramePr>
                <a:graphicFrameLocks noGrp="1"/>
              </p:cNvGraphicFramePr>
              <p:nvPr/>
            </p:nvGraphicFramePr>
            <p:xfrm>
              <a:off x="3797731" y="4077699"/>
              <a:ext cx="3256916" cy="1780808"/>
            </p:xfrm>
            <a:graphic>
              <a:graphicData uri="http://schemas.openxmlformats.org/drawingml/2006/table">
                <a:tbl>
                  <a:tblPr firstRow="1" bandRow="1">
                    <a:tableStyleId>{5940675A-B579-460E-94D1-54222C63F5DA}</a:tableStyleId>
                  </a:tblPr>
                  <a:tblGrid>
                    <a:gridCol w="814229"/>
                    <a:gridCol w="814229"/>
                    <a:gridCol w="814229"/>
                    <a:gridCol w="814229"/>
                  </a:tblGrid>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12</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6</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11</m:t>
                                    </m:r>
                                  </m:sub>
                                </m:sSub>
                              </m:oMath>
                            </m:oMathPara>
                          </a14:m>
                          <a:endParaRPr lang="zh-CN" altLang="en-US" dirty="0"/>
                        </a:p>
                      </a:txBody>
                      <a:tcPr/>
                    </a:tc>
                  </a:tr>
                </a:tbl>
              </a:graphicData>
            </a:graphic>
          </p:graphicFrame>
        </mc:Choice>
        <mc:Fallback xmlns="">
          <p:graphicFrame>
            <p:nvGraphicFramePr>
              <p:cNvPr id="8" name="Table 5"/>
              <p:cNvGraphicFramePr>
                <a:graphicFrameLocks noGrp="1"/>
              </p:cNvGraphicFramePr>
              <p:nvPr/>
            </p:nvGraphicFramePr>
            <p:xfrm>
              <a:off x="3797731" y="4077699"/>
              <a:ext cx="3256916" cy="1780808"/>
            </p:xfrm>
            <a:graphic>
              <a:graphicData uri="http://schemas.openxmlformats.org/drawingml/2006/table">
                <a:tbl>
                  <a:tblPr firstRow="1" bandRow="1">
                    <a:tableStyleId>{5940675A-B579-460E-94D1-54222C63F5DA}</a:tableStyleId>
                  </a:tblPr>
                  <a:tblGrid>
                    <a:gridCol w="814229"/>
                    <a:gridCol w="814229"/>
                    <a:gridCol w="814229"/>
                    <a:gridCol w="814229"/>
                  </a:tblGrid>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bl>
              </a:graphicData>
            </a:graphic>
          </p:graphicFrame>
        </mc:Fallback>
      </mc:AlternateContent>
      <p:sp>
        <p:nvSpPr>
          <p:cNvPr id="13" name="Arrow: Down 12"/>
          <p:cNvSpPr/>
          <p:nvPr/>
        </p:nvSpPr>
        <p:spPr>
          <a:xfrm>
            <a:off x="5183818" y="2912745"/>
            <a:ext cx="327660" cy="1032510"/>
          </a:xfrm>
          <a:prstGeom prst="downArrow">
            <a:avLst/>
          </a:prstGeom>
          <a:solidFill>
            <a:schemeClr val="accent2"/>
          </a:solidFill>
          <a:ln>
            <a:solidFill>
              <a:schemeClr val="bg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 AES</a:t>
            </a:r>
            <a:r>
              <a:rPr lang="zh-CN" altLang="en-US" dirty="0"/>
              <a:t>的由来</a:t>
            </a:r>
            <a:endParaRPr lang="zh-CN" altLang="en-US" dirty="0"/>
          </a:p>
        </p:txBody>
      </p:sp>
      <p:sp>
        <p:nvSpPr>
          <p:cNvPr id="3" name="Content Placeholder 2"/>
          <p:cNvSpPr>
            <a:spLocks noGrp="1"/>
          </p:cNvSpPr>
          <p:nvPr>
            <p:ph idx="1"/>
          </p:nvPr>
        </p:nvSpPr>
        <p:spPr/>
        <p:txBody>
          <a:bodyPr>
            <a:normAutofit/>
          </a:bodyPr>
          <a:lstStyle/>
          <a:p>
            <a:r>
              <a:rPr lang="zh-CN" altLang="en-US" sz="2800" dirty="0"/>
              <a:t>鉴于</a:t>
            </a:r>
            <a:r>
              <a:rPr lang="en-US" altLang="zh-CN" sz="2800" dirty="0"/>
              <a:t>DES</a:t>
            </a:r>
            <a:r>
              <a:rPr lang="zh-CN" altLang="en-US" sz="2800" dirty="0"/>
              <a:t>可以被破解和加密效率不高的缺陷，美国的</a:t>
            </a:r>
            <a:r>
              <a:rPr lang="en-US" altLang="zh-CN" sz="2800" dirty="0"/>
              <a:t>NIST(National Institute of Standards and Technology</a:t>
            </a:r>
            <a:r>
              <a:rPr lang="zh-CN" altLang="en-US" sz="2800" dirty="0"/>
              <a:t>，国家标准技术研究所）从</a:t>
            </a:r>
            <a:r>
              <a:rPr lang="en-US" altLang="zh-CN" sz="2800" dirty="0"/>
              <a:t>1997</a:t>
            </a:r>
            <a:r>
              <a:rPr lang="zh-CN" altLang="en-US" sz="2800" dirty="0"/>
              <a:t>年开始公开征集新的高级加密标准</a:t>
            </a:r>
            <a:r>
              <a:rPr lang="en-US" altLang="zh-CN" sz="2800" dirty="0"/>
              <a:t>AES</a:t>
            </a:r>
            <a:r>
              <a:rPr lang="zh-CN" altLang="en-US" sz="2800" dirty="0"/>
              <a:t>。</a:t>
            </a:r>
            <a:endParaRPr lang="en-US" altLang="zh-CN" sz="2800" dirty="0"/>
          </a:p>
          <a:p>
            <a:r>
              <a:rPr lang="zh-CN" altLang="en-US" sz="2800" dirty="0"/>
              <a:t>选拔标准：</a:t>
            </a:r>
            <a:endParaRPr lang="en-US" altLang="zh-CN" sz="2800" dirty="0"/>
          </a:p>
          <a:p>
            <a:pPr lvl="1"/>
            <a:r>
              <a:rPr lang="zh-CN" altLang="en-US" sz="2400" dirty="0"/>
              <a:t>分组长度为</a:t>
            </a:r>
            <a:r>
              <a:rPr lang="en-US" altLang="zh-CN" sz="2400" dirty="0"/>
              <a:t>128</a:t>
            </a:r>
            <a:r>
              <a:rPr lang="zh-CN" altLang="en-US" sz="2400" dirty="0"/>
              <a:t>比特的分组密码</a:t>
            </a:r>
            <a:endParaRPr lang="en-US" altLang="zh-CN" sz="2400" dirty="0"/>
          </a:p>
          <a:p>
            <a:pPr lvl="1"/>
            <a:r>
              <a:rPr lang="zh-CN" altLang="en-US" sz="2400" dirty="0"/>
              <a:t>能支持三种密钥长度：</a:t>
            </a:r>
            <a:r>
              <a:rPr lang="en-US" altLang="zh-CN" sz="2400" dirty="0"/>
              <a:t>128,192,256</a:t>
            </a:r>
            <a:endParaRPr lang="en-US" altLang="zh-CN" sz="2400" dirty="0"/>
          </a:p>
          <a:p>
            <a:pPr lvl="1"/>
            <a:r>
              <a:rPr lang="zh-CN" altLang="en-US" sz="2400" dirty="0"/>
              <a:t>软硬件实现效率高</a:t>
            </a:r>
            <a:endParaRPr lang="en-US" altLang="zh-C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3. AES</a:t>
            </a:r>
            <a:r>
              <a:rPr>
                <a:sym typeface="+mn-ea"/>
              </a:rPr>
              <a:t>的基本结构</a:t>
            </a:r>
            <a:r>
              <a:rPr lang="en-US" altLang="zh-CN">
                <a:sym typeface="+mn-ea"/>
              </a:rPr>
              <a:t>-</a:t>
            </a:r>
            <a:r>
              <a:rPr lang="zh-CN" altLang="en-US" sz="3600" dirty="0"/>
              <a:t>列混淆（</a:t>
            </a:r>
            <a:r>
              <a:rPr lang="en-US" altLang="zh-CN" sz="3600" dirty="0" err="1"/>
              <a:t>MixColumns</a:t>
            </a:r>
            <a:r>
              <a:rPr lang="zh-CN" altLang="en-US" sz="3600" dirty="0"/>
              <a:t>）</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57225" y="3459207"/>
                <a:ext cx="10896599" cy="2717755"/>
              </a:xfrm>
            </p:spPr>
            <p:txBody>
              <a:bodyPr/>
              <a:lstStyle/>
              <a:p>
                <a:r>
                  <a:rPr lang="zh-CN" altLang="en-US" dirty="0"/>
                  <a:t>对于输入的当前状态矩阵的每一列，用一个</a:t>
                </a:r>
                <a:r>
                  <a:rPr lang="zh-CN" altLang="en-US" b="1" dirty="0"/>
                  <a:t>固定的</a:t>
                </a:r>
                <a:r>
                  <a:rPr lang="en-US" altLang="zh-CN" b="1" dirty="0"/>
                  <a:t>4x4</a:t>
                </a:r>
                <a:r>
                  <a:rPr lang="zh-CN" altLang="en-US" b="1" dirty="0"/>
                  <a:t>矩阵</a:t>
                </a:r>
                <a:r>
                  <a:rPr lang="zh-CN" altLang="en-US" dirty="0"/>
                  <a:t>乘以该列向量，得到一个新的列向量</a:t>
                </a:r>
                <a:endParaRPr lang="en-US" altLang="zh-CN" dirty="0"/>
              </a:p>
              <a:p>
                <a:pPr lvl="1"/>
                <a:r>
                  <a:rPr lang="zh-CN" altLang="en-US" dirty="0"/>
                  <a:t>该矩阵</a:t>
                </a:r>
                <a:r>
                  <a:rPr lang="en-US" altLang="zh-CN" dirty="0"/>
                  <a:t>-</a:t>
                </a:r>
                <a:r>
                  <a:rPr lang="zh-CN" altLang="en-US" dirty="0"/>
                  <a:t>向量的乘法操作在有限域</a:t>
                </a:r>
                <a14:m>
                  <m:oMath xmlns:m="http://schemas.openxmlformats.org/officeDocument/2006/math">
                    <m:r>
                      <a:rPr lang="en-US" altLang="zh-CN" b="0" i="1" smtClean="0">
                        <a:latin typeface="Cambria Math" panose="02040503050406030204" pitchFamily="18" charset="0"/>
                      </a:rPr>
                      <m:t>𝐺𝐹</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8</m:t>
                        </m:r>
                      </m:sup>
                    </m:sSup>
                    <m:r>
                      <a:rPr lang="en-US" altLang="zh-CN" b="0" i="1" smtClean="0">
                        <a:latin typeface="Cambria Math" panose="02040503050406030204" pitchFamily="18" charset="0"/>
                      </a:rPr>
                      <m:t>)</m:t>
                    </m:r>
                  </m:oMath>
                </a14:m>
                <a:r>
                  <a:rPr lang="zh-CN" altLang="en-US" dirty="0"/>
                  <a:t>中进行</a:t>
                </a:r>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57225" y="3459207"/>
                <a:ext cx="10896599" cy="2717755"/>
              </a:xfrm>
              <a:blipFill rotWithShape="1">
                <a:blip r:embed="rId1"/>
                <a:stretch>
                  <a:fillRect t="-13" r="6" b="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5"/>
              <p:cNvGraphicFramePr>
                <a:graphicFrameLocks noGrp="1"/>
              </p:cNvGraphicFramePr>
              <p:nvPr/>
            </p:nvGraphicFramePr>
            <p:xfrm>
              <a:off x="2897169" y="1188449"/>
              <a:ext cx="3256916" cy="1780808"/>
            </p:xfrm>
            <a:graphic>
              <a:graphicData uri="http://schemas.openxmlformats.org/drawingml/2006/table">
                <a:tbl>
                  <a:tblPr firstRow="1" bandRow="1">
                    <a:tableStyleId>{5940675A-B579-460E-94D1-54222C63F5DA}</a:tableStyleId>
                  </a:tblPr>
                  <a:tblGrid>
                    <a:gridCol w="814229"/>
                    <a:gridCol w="814229"/>
                    <a:gridCol w="814229"/>
                    <a:gridCol w="814229"/>
                  </a:tblGrid>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12</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6</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11</m:t>
                                    </m:r>
                                  </m:sub>
                                </m:sSub>
                              </m:oMath>
                            </m:oMathPara>
                          </a14:m>
                          <a:endParaRPr lang="zh-CN" altLang="en-US" dirty="0"/>
                        </a:p>
                      </a:txBody>
                      <a:tcPr/>
                    </a:tc>
                  </a:tr>
                </a:tbl>
              </a:graphicData>
            </a:graphic>
          </p:graphicFrame>
        </mc:Choice>
        <mc:Fallback xmlns="">
          <p:graphicFrame>
            <p:nvGraphicFramePr>
              <p:cNvPr id="4" name="Table 5"/>
              <p:cNvGraphicFramePr>
                <a:graphicFrameLocks noGrp="1"/>
              </p:cNvGraphicFramePr>
              <p:nvPr/>
            </p:nvGraphicFramePr>
            <p:xfrm>
              <a:off x="2897169" y="1188449"/>
              <a:ext cx="3256916" cy="1780808"/>
            </p:xfrm>
            <a:graphic>
              <a:graphicData uri="http://schemas.openxmlformats.org/drawingml/2006/table">
                <a:tbl>
                  <a:tblPr firstRow="1" bandRow="1">
                    <a:tableStyleId>{5940675A-B579-460E-94D1-54222C63F5DA}</a:tableStyleId>
                  </a:tblPr>
                  <a:tblGrid>
                    <a:gridCol w="814229"/>
                    <a:gridCol w="814229"/>
                    <a:gridCol w="814229"/>
                    <a:gridCol w="814229"/>
                  </a:tblGrid>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bl>
              </a:graphicData>
            </a:graphic>
          </p:graphicFrame>
        </mc:Fallback>
      </mc:AlternateContent>
      <p:sp>
        <p:nvSpPr>
          <p:cNvPr id="6" name="TextBox 5"/>
          <p:cNvSpPr txBox="1"/>
          <p:nvPr/>
        </p:nvSpPr>
        <p:spPr>
          <a:xfrm>
            <a:off x="366263" y="1494078"/>
            <a:ext cx="2670175" cy="461665"/>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当前状态矩阵</a:t>
            </a:r>
            <a:endParaRPr lang="zh-CN" altLang="en-US" sz="2400" dirty="0">
              <a:latin typeface="宋体" panose="02010600030101010101" pitchFamily="2" charset="-122"/>
              <a:ea typeface="宋体" panose="02010600030101010101" pitchFamily="2" charset="-122"/>
            </a:endParaRPr>
          </a:p>
        </p:txBody>
      </p:sp>
      <p:sp>
        <p:nvSpPr>
          <p:cNvPr id="8" name="Arrow: Down 7"/>
          <p:cNvSpPr/>
          <p:nvPr/>
        </p:nvSpPr>
        <p:spPr>
          <a:xfrm rot="16200000">
            <a:off x="6663368" y="1562598"/>
            <a:ext cx="327660" cy="1032510"/>
          </a:xfrm>
          <a:prstGeom prst="downArrow">
            <a:avLst/>
          </a:prstGeom>
          <a:solidFill>
            <a:schemeClr val="accent2"/>
          </a:solidFill>
          <a:ln>
            <a:solidFill>
              <a:schemeClr val="bg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9" name="Table 5"/>
              <p:cNvGraphicFramePr>
                <a:graphicFrameLocks noGrp="1"/>
              </p:cNvGraphicFramePr>
              <p:nvPr/>
            </p:nvGraphicFramePr>
            <p:xfrm>
              <a:off x="7527253" y="1180558"/>
              <a:ext cx="3240740" cy="1779988"/>
            </p:xfrm>
            <a:graphic>
              <a:graphicData uri="http://schemas.openxmlformats.org/drawingml/2006/table">
                <a:tbl>
                  <a:tblPr firstRow="1" bandRow="1">
                    <a:tableStyleId>{5940675A-B579-460E-94D1-54222C63F5DA}</a:tableStyleId>
                  </a:tblPr>
                  <a:tblGrid>
                    <a:gridCol w="810185"/>
                    <a:gridCol w="810185"/>
                    <a:gridCol w="810185"/>
                    <a:gridCol w="810185"/>
                  </a:tblGrid>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12</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13</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14</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15</m:t>
                                    </m:r>
                                  </m:sub>
                                </m:sSub>
                              </m:oMath>
                            </m:oMathPara>
                          </a14:m>
                          <a:endParaRPr lang="zh-CN" altLang="en-US" dirty="0"/>
                        </a:p>
                      </a:txBody>
                      <a:tcPr/>
                    </a:tc>
                  </a:tr>
                </a:tbl>
              </a:graphicData>
            </a:graphic>
          </p:graphicFrame>
        </mc:Choice>
        <mc:Fallback xmlns="">
          <p:graphicFrame>
            <p:nvGraphicFramePr>
              <p:cNvPr id="9" name="Table 5"/>
              <p:cNvGraphicFramePr>
                <a:graphicFrameLocks noGrp="1"/>
              </p:cNvGraphicFramePr>
              <p:nvPr/>
            </p:nvGraphicFramePr>
            <p:xfrm>
              <a:off x="7527253" y="1180558"/>
              <a:ext cx="3240740" cy="1779988"/>
            </p:xfrm>
            <a:graphic>
              <a:graphicData uri="http://schemas.openxmlformats.org/drawingml/2006/table">
                <a:tbl>
                  <a:tblPr firstRow="1" bandRow="1">
                    <a:tableStyleId>{5940675A-B579-460E-94D1-54222C63F5DA}</a:tableStyleId>
                  </a:tblPr>
                  <a:tblGrid>
                    <a:gridCol w="810185"/>
                    <a:gridCol w="810185"/>
                    <a:gridCol w="810185"/>
                    <a:gridCol w="810185"/>
                  </a:tblGrid>
                  <a:tr h="445135">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r>
                  <a:tr h="445135">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r>
                  <a:tr h="444500">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r>
                  <a:tr h="445135">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c>
                      <a:txBody>
                        <a:bodyPr/>
                        <a:lstStyle/>
                        <a:p>
                          <a:endParaRPr lang="zh-CN"/>
                        </a:p>
                      </a:txBody>
                      <a:tcPr>
                        <a:blipFill>
                          <a:blip r:embed="rId3"/>
                        </a:blipFill>
                      </a:tcPr>
                    </a:tc>
                  </a:tr>
                </a:tbl>
              </a:graphicData>
            </a:graphic>
          </p:graphicFrame>
        </mc:Fallback>
      </mc:AlternateContent>
      <p:sp>
        <p:nvSpPr>
          <p:cNvPr id="11" name="Rectangle: Rounded Corners 10"/>
          <p:cNvSpPr/>
          <p:nvPr/>
        </p:nvSpPr>
        <p:spPr>
          <a:xfrm>
            <a:off x="2794321" y="1047106"/>
            <a:ext cx="797949" cy="205804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Rectangle: Rounded Corners 11"/>
          <p:cNvSpPr/>
          <p:nvPr/>
        </p:nvSpPr>
        <p:spPr>
          <a:xfrm>
            <a:off x="7456809" y="1047106"/>
            <a:ext cx="797949" cy="205804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3. AES</a:t>
            </a:r>
            <a:r>
              <a:rPr>
                <a:sym typeface="+mn-ea"/>
              </a:rPr>
              <a:t>的基本结构</a:t>
            </a:r>
            <a:r>
              <a:rPr lang="en-US" altLang="zh-CN">
                <a:sym typeface="+mn-ea"/>
              </a:rPr>
              <a:t>-</a:t>
            </a:r>
            <a:r>
              <a:rPr lang="zh-CN" altLang="en-US" sz="3600" dirty="0"/>
              <a:t>列混淆（</a:t>
            </a:r>
            <a:r>
              <a:rPr lang="en-US" altLang="zh-CN" sz="3600" dirty="0" err="1"/>
              <a:t>MixColumns</a:t>
            </a:r>
            <a:r>
              <a:rPr lang="zh-CN" altLang="en-US" sz="3600" dirty="0"/>
              <a:t>）</a:t>
            </a:r>
            <a:endParaRPr lang="zh-CN" altLang="en-US" dirty="0"/>
          </a:p>
        </p:txBody>
      </p:sp>
      <mc:AlternateContent xmlns:mc="http://schemas.openxmlformats.org/markup-compatibility/2006" xmlns:a14="http://schemas.microsoft.com/office/drawing/2010/main">
        <mc:Choice Requires="a14">
          <p:graphicFrame>
            <p:nvGraphicFramePr>
              <p:cNvPr id="4" name="Table 5"/>
              <p:cNvGraphicFramePr>
                <a:graphicFrameLocks noGrp="1"/>
              </p:cNvGraphicFramePr>
              <p:nvPr/>
            </p:nvGraphicFramePr>
            <p:xfrm>
              <a:off x="2897169" y="1188449"/>
              <a:ext cx="3256916" cy="1780808"/>
            </p:xfrm>
            <a:graphic>
              <a:graphicData uri="http://schemas.openxmlformats.org/drawingml/2006/table">
                <a:tbl>
                  <a:tblPr firstRow="1" bandRow="1">
                    <a:tableStyleId>{5940675A-B579-460E-94D1-54222C63F5DA}</a:tableStyleId>
                  </a:tblPr>
                  <a:tblGrid>
                    <a:gridCol w="814229"/>
                    <a:gridCol w="814229"/>
                    <a:gridCol w="814229"/>
                    <a:gridCol w="814229"/>
                  </a:tblGrid>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12</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6</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11</m:t>
                                    </m:r>
                                  </m:sub>
                                </m:sSub>
                              </m:oMath>
                            </m:oMathPara>
                          </a14:m>
                          <a:endParaRPr lang="zh-CN" altLang="en-US" dirty="0"/>
                        </a:p>
                      </a:txBody>
                      <a:tcPr/>
                    </a:tc>
                  </a:tr>
                </a:tbl>
              </a:graphicData>
            </a:graphic>
          </p:graphicFrame>
        </mc:Choice>
        <mc:Fallback xmlns="">
          <p:graphicFrame>
            <p:nvGraphicFramePr>
              <p:cNvPr id="4" name="Table 5"/>
              <p:cNvGraphicFramePr>
                <a:graphicFrameLocks noGrp="1"/>
              </p:cNvGraphicFramePr>
              <p:nvPr/>
            </p:nvGraphicFramePr>
            <p:xfrm>
              <a:off x="2897169" y="1188449"/>
              <a:ext cx="3256916" cy="1780808"/>
            </p:xfrm>
            <a:graphic>
              <a:graphicData uri="http://schemas.openxmlformats.org/drawingml/2006/table">
                <a:tbl>
                  <a:tblPr firstRow="1" bandRow="1">
                    <a:tableStyleId>{5940675A-B579-460E-94D1-54222C63F5DA}</a:tableStyleId>
                  </a:tblPr>
                  <a:tblGrid>
                    <a:gridCol w="814229"/>
                    <a:gridCol w="814229"/>
                    <a:gridCol w="814229"/>
                    <a:gridCol w="814229"/>
                  </a:tblGrid>
                  <a:tr h="445135">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r>
                  <a:tr h="445135">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r>
                  <a:tr h="445135">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r>
                  <a:tr h="445135">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r>
                </a:tbl>
              </a:graphicData>
            </a:graphic>
          </p:graphicFrame>
        </mc:Fallback>
      </mc:AlternateContent>
      <p:sp>
        <p:nvSpPr>
          <p:cNvPr id="5" name="TextBox 4"/>
          <p:cNvSpPr txBox="1"/>
          <p:nvPr/>
        </p:nvSpPr>
        <p:spPr>
          <a:xfrm>
            <a:off x="366263" y="1494078"/>
            <a:ext cx="2670175" cy="461665"/>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当前状态矩阵</a:t>
            </a:r>
            <a:endParaRPr lang="zh-CN" altLang="en-US" sz="2400" dirty="0">
              <a:latin typeface="宋体" panose="02010600030101010101" pitchFamily="2" charset="-122"/>
              <a:ea typeface="宋体" panose="02010600030101010101" pitchFamily="2" charset="-122"/>
            </a:endParaRPr>
          </a:p>
        </p:txBody>
      </p:sp>
      <p:sp>
        <p:nvSpPr>
          <p:cNvPr id="6" name="Arrow: Down 5"/>
          <p:cNvSpPr/>
          <p:nvPr/>
        </p:nvSpPr>
        <p:spPr>
          <a:xfrm rot="16200000">
            <a:off x="6663368" y="1562598"/>
            <a:ext cx="327660" cy="1032510"/>
          </a:xfrm>
          <a:prstGeom prst="downArrow">
            <a:avLst/>
          </a:prstGeom>
          <a:solidFill>
            <a:schemeClr val="accent2"/>
          </a:solidFill>
          <a:ln>
            <a:solidFill>
              <a:schemeClr val="bg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7" name="Table 5"/>
              <p:cNvGraphicFramePr>
                <a:graphicFrameLocks noGrp="1"/>
              </p:cNvGraphicFramePr>
              <p:nvPr/>
            </p:nvGraphicFramePr>
            <p:xfrm>
              <a:off x="7527253" y="1180558"/>
              <a:ext cx="3240740" cy="1779988"/>
            </p:xfrm>
            <a:graphic>
              <a:graphicData uri="http://schemas.openxmlformats.org/drawingml/2006/table">
                <a:tbl>
                  <a:tblPr firstRow="1" bandRow="1">
                    <a:tableStyleId>{5940675A-B579-460E-94D1-54222C63F5DA}</a:tableStyleId>
                  </a:tblPr>
                  <a:tblGrid>
                    <a:gridCol w="810185"/>
                    <a:gridCol w="810185"/>
                    <a:gridCol w="810185"/>
                    <a:gridCol w="810185"/>
                  </a:tblGrid>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12</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13</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14</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15</m:t>
                                    </m:r>
                                  </m:sub>
                                </m:sSub>
                              </m:oMath>
                            </m:oMathPara>
                          </a14:m>
                          <a:endParaRPr lang="zh-CN" altLang="en-US" dirty="0"/>
                        </a:p>
                      </a:txBody>
                      <a:tcPr/>
                    </a:tc>
                  </a:tr>
                </a:tbl>
              </a:graphicData>
            </a:graphic>
          </p:graphicFrame>
        </mc:Choice>
        <mc:Fallback xmlns="">
          <p:graphicFrame>
            <p:nvGraphicFramePr>
              <p:cNvPr id="7" name="Table 5"/>
              <p:cNvGraphicFramePr>
                <a:graphicFrameLocks noGrp="1"/>
              </p:cNvGraphicFramePr>
              <p:nvPr/>
            </p:nvGraphicFramePr>
            <p:xfrm>
              <a:off x="7527253" y="1180558"/>
              <a:ext cx="3240740" cy="1779988"/>
            </p:xfrm>
            <a:graphic>
              <a:graphicData uri="http://schemas.openxmlformats.org/drawingml/2006/table">
                <a:tbl>
                  <a:tblPr firstRow="1" bandRow="1">
                    <a:tableStyleId>{5940675A-B579-460E-94D1-54222C63F5DA}</a:tableStyleId>
                  </a:tblPr>
                  <a:tblGrid>
                    <a:gridCol w="810185"/>
                    <a:gridCol w="810185"/>
                    <a:gridCol w="810185"/>
                    <a:gridCol w="810185"/>
                  </a:tblGrid>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444500">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bl>
              </a:graphicData>
            </a:graphic>
          </p:graphicFrame>
        </mc:Fallback>
      </mc:AlternateContent>
      <p:sp>
        <p:nvSpPr>
          <p:cNvPr id="8" name="Rectangle: Rounded Corners 7"/>
          <p:cNvSpPr/>
          <p:nvPr/>
        </p:nvSpPr>
        <p:spPr>
          <a:xfrm>
            <a:off x="2794321" y="1047106"/>
            <a:ext cx="797949" cy="205804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Rectangle: Rounded Corners 8"/>
          <p:cNvSpPr/>
          <p:nvPr/>
        </p:nvSpPr>
        <p:spPr>
          <a:xfrm>
            <a:off x="7456809" y="1047106"/>
            <a:ext cx="797949" cy="205804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8" name="Table 5"/>
              <p:cNvGraphicFramePr>
                <a:graphicFrameLocks noGrp="1"/>
              </p:cNvGraphicFramePr>
              <p:nvPr/>
            </p:nvGraphicFramePr>
            <p:xfrm>
              <a:off x="8028247" y="4415289"/>
              <a:ext cx="814229" cy="1780808"/>
            </p:xfrm>
            <a:graphic>
              <a:graphicData uri="http://schemas.openxmlformats.org/drawingml/2006/table">
                <a:tbl>
                  <a:tblPr firstRow="1" bandRow="1">
                    <a:tableStyleId>{5940675A-B579-460E-94D1-54222C63F5DA}</a:tableStyleId>
                  </a:tblPr>
                  <a:tblGrid>
                    <a:gridCol w="814229"/>
                  </a:tblGrid>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0</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5</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10</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15</m:t>
                                    </m:r>
                                  </m:sub>
                                </m:sSub>
                              </m:oMath>
                            </m:oMathPara>
                          </a14:m>
                          <a:endParaRPr lang="zh-CN" altLang="en-US" dirty="0"/>
                        </a:p>
                      </a:txBody>
                      <a:tcPr/>
                    </a:tc>
                  </a:tr>
                </a:tbl>
              </a:graphicData>
            </a:graphic>
          </p:graphicFrame>
        </mc:Choice>
        <mc:Fallback xmlns="">
          <p:graphicFrame>
            <p:nvGraphicFramePr>
              <p:cNvPr id="18" name="Table 5"/>
              <p:cNvGraphicFramePr>
                <a:graphicFrameLocks noGrp="1"/>
              </p:cNvGraphicFramePr>
              <p:nvPr/>
            </p:nvGraphicFramePr>
            <p:xfrm>
              <a:off x="8028247" y="4415289"/>
              <a:ext cx="814229" cy="1780808"/>
            </p:xfrm>
            <a:graphic>
              <a:graphicData uri="http://schemas.openxmlformats.org/drawingml/2006/table">
                <a:tbl>
                  <a:tblPr firstRow="1" bandRow="1">
                    <a:tableStyleId>{5940675A-B579-460E-94D1-54222C63F5DA}</a:tableStyleId>
                  </a:tblPr>
                  <a:tblGrid>
                    <a:gridCol w="814229"/>
                  </a:tblGrid>
                  <a:tr h="445135">
                    <a:tc>
                      <a:txBody>
                        <a:bodyPr/>
                        <a:lstStyle/>
                        <a:p>
                          <a:endParaRPr lang="zh-CN"/>
                        </a:p>
                      </a:txBody>
                      <a:tcPr>
                        <a:blipFill>
                          <a:blip r:embed="rId3"/>
                        </a:blipFill>
                      </a:tcPr>
                    </a:tc>
                  </a:tr>
                  <a:tr h="445135">
                    <a:tc>
                      <a:txBody>
                        <a:bodyPr/>
                        <a:lstStyle/>
                        <a:p>
                          <a:endParaRPr lang="zh-CN"/>
                        </a:p>
                      </a:txBody>
                      <a:tcPr>
                        <a:blipFill>
                          <a:blip r:embed="rId3"/>
                        </a:blipFill>
                      </a:tcPr>
                    </a:tc>
                  </a:tr>
                  <a:tr h="445135">
                    <a:tc>
                      <a:txBody>
                        <a:bodyPr/>
                        <a:lstStyle/>
                        <a:p>
                          <a:endParaRPr lang="zh-CN"/>
                        </a:p>
                      </a:txBody>
                      <a:tcPr>
                        <a:blipFill>
                          <a:blip r:embed="rId3"/>
                        </a:blipFill>
                      </a:tcPr>
                    </a:tc>
                  </a:tr>
                  <a:tr h="445135">
                    <a:tc>
                      <a:txBody>
                        <a:bodyPr/>
                        <a:lstStyle/>
                        <a:p>
                          <a:endParaRPr lang="zh-CN"/>
                        </a:p>
                      </a:txBody>
                      <a:tcPr>
                        <a:blipFill>
                          <a:blip r:embed="rId3"/>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9" name="Table 5"/>
              <p:cNvGraphicFramePr>
                <a:graphicFrameLocks noGrp="1"/>
              </p:cNvGraphicFramePr>
              <p:nvPr/>
            </p:nvGraphicFramePr>
            <p:xfrm>
              <a:off x="1982769" y="4415289"/>
              <a:ext cx="810185" cy="1779988"/>
            </p:xfrm>
            <a:graphic>
              <a:graphicData uri="http://schemas.openxmlformats.org/drawingml/2006/table">
                <a:tbl>
                  <a:tblPr firstRow="1" bandRow="1">
                    <a:tableStyleId>{5940675A-B579-460E-94D1-54222C63F5DA}</a:tableStyleId>
                  </a:tblPr>
                  <a:tblGrid>
                    <a:gridCol w="810185"/>
                  </a:tblGrid>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0</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oMath>
                            </m:oMathPara>
                          </a14:m>
                          <a:endParaRPr lang="zh-CN" altLang="en-US" dirty="0"/>
                        </a:p>
                      </a:txBody>
                      <a:tcPr/>
                    </a:tc>
                  </a:tr>
                </a:tbl>
              </a:graphicData>
            </a:graphic>
          </p:graphicFrame>
        </mc:Choice>
        <mc:Fallback xmlns="">
          <p:graphicFrame>
            <p:nvGraphicFramePr>
              <p:cNvPr id="19" name="Table 5"/>
              <p:cNvGraphicFramePr>
                <a:graphicFrameLocks noGrp="1"/>
              </p:cNvGraphicFramePr>
              <p:nvPr/>
            </p:nvGraphicFramePr>
            <p:xfrm>
              <a:off x="1982769" y="4415289"/>
              <a:ext cx="810185" cy="1779988"/>
            </p:xfrm>
            <a:graphic>
              <a:graphicData uri="http://schemas.openxmlformats.org/drawingml/2006/table">
                <a:tbl>
                  <a:tblPr firstRow="1" bandRow="1">
                    <a:tableStyleId>{5940675A-B579-460E-94D1-54222C63F5DA}</a:tableStyleId>
                  </a:tblPr>
                  <a:tblGrid>
                    <a:gridCol w="810185"/>
                  </a:tblGrid>
                  <a:tr h="445135">
                    <a:tc>
                      <a:txBody>
                        <a:bodyPr/>
                        <a:lstStyle/>
                        <a:p>
                          <a:endParaRPr lang="zh-CN"/>
                        </a:p>
                      </a:txBody>
                      <a:tcPr>
                        <a:blipFill>
                          <a:blip r:embed="rId4"/>
                        </a:blipFill>
                      </a:tcPr>
                    </a:tc>
                  </a:tr>
                  <a:tr h="445135">
                    <a:tc>
                      <a:txBody>
                        <a:bodyPr/>
                        <a:lstStyle/>
                        <a:p>
                          <a:endParaRPr lang="zh-CN"/>
                        </a:p>
                      </a:txBody>
                      <a:tcPr>
                        <a:blipFill>
                          <a:blip r:embed="rId4"/>
                        </a:blipFill>
                      </a:tcPr>
                    </a:tc>
                  </a:tr>
                  <a:tr h="444500">
                    <a:tc>
                      <a:txBody>
                        <a:bodyPr/>
                        <a:lstStyle/>
                        <a:p>
                          <a:endParaRPr lang="zh-CN"/>
                        </a:p>
                      </a:txBody>
                      <a:tcPr>
                        <a:blipFill>
                          <a:blip r:embed="rId4"/>
                        </a:blipFill>
                      </a:tcPr>
                    </a:tc>
                  </a:tr>
                  <a:tr h="445135">
                    <a:tc>
                      <a:txBody>
                        <a:bodyPr/>
                        <a:lstStyle/>
                        <a:p>
                          <a:endParaRPr lang="zh-CN"/>
                        </a:p>
                      </a:txBody>
                      <a:tcPr>
                        <a:blipFill>
                          <a:blip r:embed="rId4"/>
                        </a:blipFill>
                      </a:tcPr>
                    </a:tc>
                  </a:tr>
                </a:tbl>
              </a:graphicData>
            </a:graphic>
          </p:graphicFrame>
        </mc:Fallback>
      </mc:AlternateContent>
      <p:graphicFrame>
        <p:nvGraphicFramePr>
          <p:cNvPr id="20" name="Table 5"/>
          <p:cNvGraphicFramePr>
            <a:graphicFrameLocks noGrp="1"/>
          </p:cNvGraphicFramePr>
          <p:nvPr/>
        </p:nvGraphicFramePr>
        <p:xfrm>
          <a:off x="3799552" y="4415289"/>
          <a:ext cx="3256916" cy="1780808"/>
        </p:xfrm>
        <a:graphic>
          <a:graphicData uri="http://schemas.openxmlformats.org/drawingml/2006/table">
            <a:tbl>
              <a:tblPr firstRow="1" bandRow="1">
                <a:tableStyleId>{5940675A-B579-460E-94D1-54222C63F5DA}</a:tableStyleId>
              </a:tblPr>
              <a:tblGrid>
                <a:gridCol w="814229"/>
                <a:gridCol w="814229"/>
                <a:gridCol w="814229"/>
                <a:gridCol w="814229"/>
              </a:tblGrid>
              <a:tr h="445202">
                <a:tc>
                  <a:txBody>
                    <a:bodyPr/>
                    <a:lstStyle/>
                    <a:p>
                      <a:pPr marL="0" algn="ctr" defTabSz="914400" rtl="0" eaLnBrk="1" latinLnBrk="0" hangingPunct="1"/>
                      <a:r>
                        <a:rPr lang="en-US" altLang="zh-CN" sz="1800" kern="1200" dirty="0">
                          <a:solidFill>
                            <a:schemeClr val="tx1"/>
                          </a:solidFill>
                          <a:latin typeface="+mn-lt"/>
                          <a:ea typeface="+mn-ea"/>
                          <a:cs typeface="+mn-cs"/>
                        </a:rPr>
                        <a:t>02</a:t>
                      </a:r>
                      <a:endParaRPr lang="zh-CN" altLang="en-US" sz="1800" kern="1200" dirty="0">
                        <a:solidFill>
                          <a:schemeClr val="tx1"/>
                        </a:solidFill>
                        <a:latin typeface="+mn-lt"/>
                        <a:ea typeface="+mn-ea"/>
                        <a:cs typeface="+mn-cs"/>
                      </a:endParaRPr>
                    </a:p>
                  </a:txBody>
                  <a:tcPr/>
                </a:tc>
                <a:tc>
                  <a:txBody>
                    <a:bodyPr/>
                    <a:lstStyle/>
                    <a:p>
                      <a:pPr algn="ctr"/>
                      <a:r>
                        <a:rPr lang="en-US" altLang="zh-CN" dirty="0"/>
                        <a:t>03</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01</a:t>
                      </a:r>
                      <a:endParaRPr lang="zh-CN" altLang="en-US" dirty="0"/>
                    </a:p>
                  </a:txBody>
                  <a:tcPr/>
                </a:tc>
              </a:tr>
              <a:tr h="445202">
                <a:tc>
                  <a:txBody>
                    <a:bodyPr/>
                    <a:lstStyle/>
                    <a:p>
                      <a:pPr algn="ctr"/>
                      <a:r>
                        <a:rPr lang="en-US" altLang="zh-CN" dirty="0"/>
                        <a:t>01</a:t>
                      </a:r>
                      <a:endParaRPr lang="zh-CN" altLang="en-US" dirty="0"/>
                    </a:p>
                  </a:txBody>
                  <a:tcPr/>
                </a:tc>
                <a:tc>
                  <a:txBody>
                    <a:bodyPr/>
                    <a:lstStyle/>
                    <a:p>
                      <a:pPr algn="ctr"/>
                      <a:r>
                        <a:rPr lang="en-US" altLang="zh-CN" dirty="0"/>
                        <a:t>02</a:t>
                      </a:r>
                      <a:endParaRPr lang="zh-CN" altLang="en-US" dirty="0"/>
                    </a:p>
                  </a:txBody>
                  <a:tcPr/>
                </a:tc>
                <a:tc>
                  <a:txBody>
                    <a:bodyPr/>
                    <a:lstStyle/>
                    <a:p>
                      <a:pPr algn="ctr"/>
                      <a:r>
                        <a:rPr lang="en-US" altLang="zh-CN" dirty="0"/>
                        <a:t>03</a:t>
                      </a:r>
                      <a:endParaRPr lang="zh-CN" altLang="en-US" dirty="0"/>
                    </a:p>
                  </a:txBody>
                  <a:tcPr/>
                </a:tc>
                <a:tc>
                  <a:txBody>
                    <a:bodyPr/>
                    <a:lstStyle/>
                    <a:p>
                      <a:pPr algn="ctr"/>
                      <a:r>
                        <a:rPr lang="en-US" altLang="zh-CN" dirty="0"/>
                        <a:t>01</a:t>
                      </a:r>
                      <a:endParaRPr lang="zh-CN" altLang="en-US" dirty="0"/>
                    </a:p>
                  </a:txBody>
                  <a:tcPr/>
                </a:tc>
              </a:tr>
              <a:tr h="445202">
                <a:tc>
                  <a:txBody>
                    <a:bodyPr/>
                    <a:lstStyle/>
                    <a:p>
                      <a:pPr algn="ctr"/>
                      <a:r>
                        <a:rPr lang="en-US" altLang="zh-CN" dirty="0"/>
                        <a:t>01</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02</a:t>
                      </a:r>
                      <a:endParaRPr lang="zh-CN" altLang="en-US" dirty="0"/>
                    </a:p>
                  </a:txBody>
                  <a:tcPr/>
                </a:tc>
                <a:tc>
                  <a:txBody>
                    <a:bodyPr/>
                    <a:lstStyle/>
                    <a:p>
                      <a:pPr algn="ctr"/>
                      <a:r>
                        <a:rPr lang="en-US" altLang="zh-CN" dirty="0"/>
                        <a:t>03</a:t>
                      </a:r>
                      <a:endParaRPr lang="zh-CN" altLang="en-US" dirty="0"/>
                    </a:p>
                  </a:txBody>
                  <a:tcPr/>
                </a:tc>
              </a:tr>
              <a:tr h="445202">
                <a:tc>
                  <a:txBody>
                    <a:bodyPr/>
                    <a:lstStyle/>
                    <a:p>
                      <a:pPr algn="ctr"/>
                      <a:r>
                        <a:rPr lang="en-US" altLang="zh-CN" dirty="0"/>
                        <a:t>03</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02</a:t>
                      </a:r>
                      <a:endParaRPr lang="zh-CN" altLang="en-US" dirty="0"/>
                    </a:p>
                  </a:txBody>
                  <a:tcPr/>
                </a:tc>
              </a:tr>
            </a:tbl>
          </a:graphicData>
        </a:graphic>
      </p:graphicFrame>
      <p:sp>
        <p:nvSpPr>
          <p:cNvPr id="21" name="Multiplication Sign 20"/>
          <p:cNvSpPr/>
          <p:nvPr/>
        </p:nvSpPr>
        <p:spPr>
          <a:xfrm>
            <a:off x="7239000" y="5117958"/>
            <a:ext cx="501650" cy="37465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 name="Equals 21"/>
          <p:cNvSpPr/>
          <p:nvPr/>
        </p:nvSpPr>
        <p:spPr>
          <a:xfrm>
            <a:off x="3080551" y="5117958"/>
            <a:ext cx="381000" cy="461665"/>
          </a:xfrm>
          <a:prstGeom prst="mathEqua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23" name="TextBox 22"/>
          <p:cNvSpPr txBox="1"/>
          <p:nvPr/>
        </p:nvSpPr>
        <p:spPr>
          <a:xfrm>
            <a:off x="436113" y="3245181"/>
            <a:ext cx="2670175" cy="461665"/>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例：</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3. AES</a:t>
            </a:r>
            <a:r>
              <a:rPr>
                <a:sym typeface="+mn-ea"/>
              </a:rPr>
              <a:t>的基本结构</a:t>
            </a:r>
            <a:r>
              <a:rPr lang="en-US" altLang="zh-CN">
                <a:sym typeface="+mn-ea"/>
              </a:rPr>
              <a:t>-</a:t>
            </a:r>
            <a:r>
              <a:rPr lang="zh-CN" altLang="en-US" sz="3600" dirty="0"/>
              <a:t>列混淆（</a:t>
            </a:r>
            <a:r>
              <a:rPr lang="en-US" altLang="zh-CN" sz="3600" dirty="0" err="1"/>
              <a:t>MixColumns</a:t>
            </a:r>
            <a:r>
              <a:rPr lang="zh-CN" altLang="en-US" sz="3600" dirty="0"/>
              <a:t>）</a:t>
            </a:r>
            <a:endParaRPr lang="zh-CN" altLang="en-US" dirty="0"/>
          </a:p>
        </p:txBody>
      </p:sp>
      <mc:AlternateContent xmlns:mc="http://schemas.openxmlformats.org/markup-compatibility/2006" xmlns:a14="http://schemas.microsoft.com/office/drawing/2010/main">
        <mc:Choice Requires="a14">
          <p:graphicFrame>
            <p:nvGraphicFramePr>
              <p:cNvPr id="4" name="Table 5"/>
              <p:cNvGraphicFramePr>
                <a:graphicFrameLocks noGrp="1"/>
              </p:cNvGraphicFramePr>
              <p:nvPr/>
            </p:nvGraphicFramePr>
            <p:xfrm>
              <a:off x="2897169" y="1188449"/>
              <a:ext cx="3256916" cy="1780808"/>
            </p:xfrm>
            <a:graphic>
              <a:graphicData uri="http://schemas.openxmlformats.org/drawingml/2006/table">
                <a:tbl>
                  <a:tblPr firstRow="1" bandRow="1">
                    <a:tableStyleId>{5940675A-B579-460E-94D1-54222C63F5DA}</a:tableStyleId>
                  </a:tblPr>
                  <a:tblGrid>
                    <a:gridCol w="814229"/>
                    <a:gridCol w="814229"/>
                    <a:gridCol w="814229"/>
                    <a:gridCol w="814229"/>
                  </a:tblGrid>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12</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6</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11</m:t>
                                    </m:r>
                                  </m:sub>
                                </m:sSub>
                              </m:oMath>
                            </m:oMathPara>
                          </a14:m>
                          <a:endParaRPr lang="zh-CN" altLang="en-US" dirty="0"/>
                        </a:p>
                      </a:txBody>
                      <a:tcPr/>
                    </a:tc>
                  </a:tr>
                </a:tbl>
              </a:graphicData>
            </a:graphic>
          </p:graphicFrame>
        </mc:Choice>
        <mc:Fallback xmlns="">
          <p:graphicFrame>
            <p:nvGraphicFramePr>
              <p:cNvPr id="4" name="Table 5"/>
              <p:cNvGraphicFramePr>
                <a:graphicFrameLocks noGrp="1"/>
              </p:cNvGraphicFramePr>
              <p:nvPr/>
            </p:nvGraphicFramePr>
            <p:xfrm>
              <a:off x="2897169" y="1188449"/>
              <a:ext cx="3256916" cy="1780808"/>
            </p:xfrm>
            <a:graphic>
              <a:graphicData uri="http://schemas.openxmlformats.org/drawingml/2006/table">
                <a:tbl>
                  <a:tblPr firstRow="1" bandRow="1">
                    <a:tableStyleId>{5940675A-B579-460E-94D1-54222C63F5DA}</a:tableStyleId>
                  </a:tblPr>
                  <a:tblGrid>
                    <a:gridCol w="814229"/>
                    <a:gridCol w="814229"/>
                    <a:gridCol w="814229"/>
                    <a:gridCol w="814229"/>
                  </a:tblGrid>
                  <a:tr h="445135">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r>
                  <a:tr h="445135">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r>
                  <a:tr h="445135">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r>
                  <a:tr h="445135">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c>
                      <a:txBody>
                        <a:bodyPr/>
                        <a:lstStyle/>
                        <a:p>
                          <a:endParaRPr lang="zh-CN"/>
                        </a:p>
                      </a:txBody>
                      <a:tcPr>
                        <a:blipFill>
                          <a:blip r:embed="rId1"/>
                        </a:blipFill>
                      </a:tcPr>
                    </a:tc>
                  </a:tr>
                </a:tbl>
              </a:graphicData>
            </a:graphic>
          </p:graphicFrame>
        </mc:Fallback>
      </mc:AlternateContent>
      <p:sp>
        <p:nvSpPr>
          <p:cNvPr id="5" name="TextBox 4"/>
          <p:cNvSpPr txBox="1"/>
          <p:nvPr/>
        </p:nvSpPr>
        <p:spPr>
          <a:xfrm>
            <a:off x="366263" y="1494078"/>
            <a:ext cx="2670175" cy="461665"/>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当前状态矩阵</a:t>
            </a:r>
            <a:endParaRPr lang="zh-CN" altLang="en-US" sz="2400" dirty="0">
              <a:latin typeface="宋体" panose="02010600030101010101" pitchFamily="2" charset="-122"/>
              <a:ea typeface="宋体" panose="02010600030101010101" pitchFamily="2" charset="-122"/>
            </a:endParaRPr>
          </a:p>
        </p:txBody>
      </p:sp>
      <p:sp>
        <p:nvSpPr>
          <p:cNvPr id="6" name="Arrow: Down 5"/>
          <p:cNvSpPr/>
          <p:nvPr/>
        </p:nvSpPr>
        <p:spPr>
          <a:xfrm rot="16200000">
            <a:off x="6663368" y="1562598"/>
            <a:ext cx="327660" cy="1032510"/>
          </a:xfrm>
          <a:prstGeom prst="downArrow">
            <a:avLst/>
          </a:prstGeom>
          <a:solidFill>
            <a:schemeClr val="accent2"/>
          </a:solidFill>
          <a:ln>
            <a:solidFill>
              <a:schemeClr val="bg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7" name="Table 5"/>
              <p:cNvGraphicFramePr>
                <a:graphicFrameLocks noGrp="1"/>
              </p:cNvGraphicFramePr>
              <p:nvPr/>
            </p:nvGraphicFramePr>
            <p:xfrm>
              <a:off x="7527253" y="1180558"/>
              <a:ext cx="3240740" cy="1779988"/>
            </p:xfrm>
            <a:graphic>
              <a:graphicData uri="http://schemas.openxmlformats.org/drawingml/2006/table">
                <a:tbl>
                  <a:tblPr firstRow="1" bandRow="1">
                    <a:tableStyleId>{5940675A-B579-460E-94D1-54222C63F5DA}</a:tableStyleId>
                  </a:tblPr>
                  <a:tblGrid>
                    <a:gridCol w="810185"/>
                    <a:gridCol w="810185"/>
                    <a:gridCol w="810185"/>
                    <a:gridCol w="810185"/>
                  </a:tblGrid>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4</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8</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12</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5</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9</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13</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6</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10</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14</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7</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11</m:t>
                                    </m:r>
                                  </m:sub>
                                </m:sSub>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15</m:t>
                                    </m:r>
                                  </m:sub>
                                </m:sSub>
                              </m:oMath>
                            </m:oMathPara>
                          </a14:m>
                          <a:endParaRPr lang="zh-CN" altLang="en-US" dirty="0"/>
                        </a:p>
                      </a:txBody>
                      <a:tcPr/>
                    </a:tc>
                  </a:tr>
                </a:tbl>
              </a:graphicData>
            </a:graphic>
          </p:graphicFrame>
        </mc:Choice>
        <mc:Fallback xmlns="">
          <p:graphicFrame>
            <p:nvGraphicFramePr>
              <p:cNvPr id="7" name="Table 5"/>
              <p:cNvGraphicFramePr>
                <a:graphicFrameLocks noGrp="1"/>
              </p:cNvGraphicFramePr>
              <p:nvPr/>
            </p:nvGraphicFramePr>
            <p:xfrm>
              <a:off x="7527253" y="1180558"/>
              <a:ext cx="3240740" cy="1779988"/>
            </p:xfrm>
            <a:graphic>
              <a:graphicData uri="http://schemas.openxmlformats.org/drawingml/2006/table">
                <a:tbl>
                  <a:tblPr firstRow="1" bandRow="1">
                    <a:tableStyleId>{5940675A-B579-460E-94D1-54222C63F5DA}</a:tableStyleId>
                  </a:tblPr>
                  <a:tblGrid>
                    <a:gridCol w="810185"/>
                    <a:gridCol w="810185"/>
                    <a:gridCol w="810185"/>
                    <a:gridCol w="810185"/>
                  </a:tblGrid>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444500">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445135">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bl>
              </a:graphicData>
            </a:graphic>
          </p:graphicFrame>
        </mc:Fallback>
      </mc:AlternateContent>
      <p:sp>
        <p:nvSpPr>
          <p:cNvPr id="8" name="Rectangle: Rounded Corners 7"/>
          <p:cNvSpPr/>
          <p:nvPr/>
        </p:nvSpPr>
        <p:spPr>
          <a:xfrm>
            <a:off x="2794321" y="1047106"/>
            <a:ext cx="797949" cy="205804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Rectangle: Rounded Corners 8"/>
          <p:cNvSpPr/>
          <p:nvPr/>
        </p:nvSpPr>
        <p:spPr>
          <a:xfrm>
            <a:off x="7456809" y="1047106"/>
            <a:ext cx="797949" cy="205804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8" name="Table 5"/>
              <p:cNvGraphicFramePr>
                <a:graphicFrameLocks noGrp="1"/>
              </p:cNvGraphicFramePr>
              <p:nvPr/>
            </p:nvGraphicFramePr>
            <p:xfrm>
              <a:off x="8028247" y="4415289"/>
              <a:ext cx="814229" cy="1780808"/>
            </p:xfrm>
            <a:graphic>
              <a:graphicData uri="http://schemas.openxmlformats.org/drawingml/2006/table">
                <a:tbl>
                  <a:tblPr firstRow="1" bandRow="1">
                    <a:tableStyleId>{5940675A-B579-460E-94D1-54222C63F5DA}</a:tableStyleId>
                  </a:tblPr>
                  <a:tblGrid>
                    <a:gridCol w="814229"/>
                  </a:tblGrid>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0</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5</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10</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15</m:t>
                                    </m:r>
                                  </m:sub>
                                </m:sSub>
                              </m:oMath>
                            </m:oMathPara>
                          </a14:m>
                          <a:endParaRPr lang="zh-CN" altLang="en-US" dirty="0"/>
                        </a:p>
                      </a:txBody>
                      <a:tcPr/>
                    </a:tc>
                  </a:tr>
                </a:tbl>
              </a:graphicData>
            </a:graphic>
          </p:graphicFrame>
        </mc:Choice>
        <mc:Fallback xmlns="">
          <p:graphicFrame>
            <p:nvGraphicFramePr>
              <p:cNvPr id="18" name="Table 5"/>
              <p:cNvGraphicFramePr>
                <a:graphicFrameLocks noGrp="1"/>
              </p:cNvGraphicFramePr>
              <p:nvPr/>
            </p:nvGraphicFramePr>
            <p:xfrm>
              <a:off x="8028247" y="4415289"/>
              <a:ext cx="814229" cy="1780808"/>
            </p:xfrm>
            <a:graphic>
              <a:graphicData uri="http://schemas.openxmlformats.org/drawingml/2006/table">
                <a:tbl>
                  <a:tblPr firstRow="1" bandRow="1">
                    <a:tableStyleId>{5940675A-B579-460E-94D1-54222C63F5DA}</a:tableStyleId>
                  </a:tblPr>
                  <a:tblGrid>
                    <a:gridCol w="814229"/>
                  </a:tblGrid>
                  <a:tr h="445135">
                    <a:tc>
                      <a:txBody>
                        <a:bodyPr/>
                        <a:lstStyle/>
                        <a:p>
                          <a:endParaRPr lang="zh-CN"/>
                        </a:p>
                      </a:txBody>
                      <a:tcPr>
                        <a:blipFill>
                          <a:blip r:embed="rId3"/>
                        </a:blipFill>
                      </a:tcPr>
                    </a:tc>
                  </a:tr>
                  <a:tr h="445135">
                    <a:tc>
                      <a:txBody>
                        <a:bodyPr/>
                        <a:lstStyle/>
                        <a:p>
                          <a:endParaRPr lang="zh-CN"/>
                        </a:p>
                      </a:txBody>
                      <a:tcPr>
                        <a:blipFill>
                          <a:blip r:embed="rId3"/>
                        </a:blipFill>
                      </a:tcPr>
                    </a:tc>
                  </a:tr>
                  <a:tr h="445135">
                    <a:tc>
                      <a:txBody>
                        <a:bodyPr/>
                        <a:lstStyle/>
                        <a:p>
                          <a:endParaRPr lang="zh-CN"/>
                        </a:p>
                      </a:txBody>
                      <a:tcPr>
                        <a:blipFill>
                          <a:blip r:embed="rId3"/>
                        </a:blipFill>
                      </a:tcPr>
                    </a:tc>
                  </a:tr>
                  <a:tr h="445135">
                    <a:tc>
                      <a:txBody>
                        <a:bodyPr/>
                        <a:lstStyle/>
                        <a:p>
                          <a:endParaRPr lang="zh-CN"/>
                        </a:p>
                      </a:txBody>
                      <a:tcPr>
                        <a:blipFill>
                          <a:blip r:embed="rId3"/>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9" name="Table 5"/>
              <p:cNvGraphicFramePr>
                <a:graphicFrameLocks noGrp="1"/>
              </p:cNvGraphicFramePr>
              <p:nvPr/>
            </p:nvGraphicFramePr>
            <p:xfrm>
              <a:off x="1982769" y="4415289"/>
              <a:ext cx="810185" cy="1779988"/>
            </p:xfrm>
            <a:graphic>
              <a:graphicData uri="http://schemas.openxmlformats.org/drawingml/2006/table">
                <a:tbl>
                  <a:tblPr firstRow="1" bandRow="1">
                    <a:tableStyleId>{5940675A-B579-460E-94D1-54222C63F5DA}</a:tableStyleId>
                  </a:tblPr>
                  <a:tblGrid>
                    <a:gridCol w="810185"/>
                  </a:tblGrid>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0</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oMath>
                            </m:oMathPara>
                          </a14:m>
                          <a:endParaRPr lang="zh-CN" altLang="en-US" dirty="0"/>
                        </a:p>
                      </a:txBody>
                      <a:tcPr/>
                    </a:tc>
                  </a:tr>
                </a:tbl>
              </a:graphicData>
            </a:graphic>
          </p:graphicFrame>
        </mc:Choice>
        <mc:Fallback xmlns="">
          <p:graphicFrame>
            <p:nvGraphicFramePr>
              <p:cNvPr id="19" name="Table 5"/>
              <p:cNvGraphicFramePr>
                <a:graphicFrameLocks noGrp="1"/>
              </p:cNvGraphicFramePr>
              <p:nvPr/>
            </p:nvGraphicFramePr>
            <p:xfrm>
              <a:off x="1982769" y="4415289"/>
              <a:ext cx="810185" cy="1779988"/>
            </p:xfrm>
            <a:graphic>
              <a:graphicData uri="http://schemas.openxmlformats.org/drawingml/2006/table">
                <a:tbl>
                  <a:tblPr firstRow="1" bandRow="1">
                    <a:tableStyleId>{5940675A-B579-460E-94D1-54222C63F5DA}</a:tableStyleId>
                  </a:tblPr>
                  <a:tblGrid>
                    <a:gridCol w="810185"/>
                  </a:tblGrid>
                  <a:tr h="445135">
                    <a:tc>
                      <a:txBody>
                        <a:bodyPr/>
                        <a:lstStyle/>
                        <a:p>
                          <a:endParaRPr lang="zh-CN"/>
                        </a:p>
                      </a:txBody>
                      <a:tcPr>
                        <a:blipFill>
                          <a:blip r:embed="rId4"/>
                        </a:blipFill>
                      </a:tcPr>
                    </a:tc>
                  </a:tr>
                  <a:tr h="445135">
                    <a:tc>
                      <a:txBody>
                        <a:bodyPr/>
                        <a:lstStyle/>
                        <a:p>
                          <a:endParaRPr lang="zh-CN"/>
                        </a:p>
                      </a:txBody>
                      <a:tcPr>
                        <a:blipFill>
                          <a:blip r:embed="rId4"/>
                        </a:blipFill>
                      </a:tcPr>
                    </a:tc>
                  </a:tr>
                  <a:tr h="444500">
                    <a:tc>
                      <a:txBody>
                        <a:bodyPr/>
                        <a:lstStyle/>
                        <a:p>
                          <a:endParaRPr lang="zh-CN"/>
                        </a:p>
                      </a:txBody>
                      <a:tcPr>
                        <a:blipFill>
                          <a:blip r:embed="rId4"/>
                        </a:blipFill>
                      </a:tcPr>
                    </a:tc>
                  </a:tr>
                  <a:tr h="445135">
                    <a:tc>
                      <a:txBody>
                        <a:bodyPr/>
                        <a:lstStyle/>
                        <a:p>
                          <a:endParaRPr lang="zh-CN"/>
                        </a:p>
                      </a:txBody>
                      <a:tcPr>
                        <a:blipFill>
                          <a:blip r:embed="rId4"/>
                        </a:blipFill>
                      </a:tcPr>
                    </a:tc>
                  </a:tr>
                </a:tbl>
              </a:graphicData>
            </a:graphic>
          </p:graphicFrame>
        </mc:Fallback>
      </mc:AlternateContent>
      <p:graphicFrame>
        <p:nvGraphicFramePr>
          <p:cNvPr id="20" name="Table 5"/>
          <p:cNvGraphicFramePr>
            <a:graphicFrameLocks noGrp="1"/>
          </p:cNvGraphicFramePr>
          <p:nvPr/>
        </p:nvGraphicFramePr>
        <p:xfrm>
          <a:off x="3799552" y="4415289"/>
          <a:ext cx="3256916" cy="1780808"/>
        </p:xfrm>
        <a:graphic>
          <a:graphicData uri="http://schemas.openxmlformats.org/drawingml/2006/table">
            <a:tbl>
              <a:tblPr firstRow="1" bandRow="1">
                <a:tableStyleId>{5940675A-B579-460E-94D1-54222C63F5DA}</a:tableStyleId>
              </a:tblPr>
              <a:tblGrid>
                <a:gridCol w="814229"/>
                <a:gridCol w="814229"/>
                <a:gridCol w="814229"/>
                <a:gridCol w="814229"/>
              </a:tblGrid>
              <a:tr h="445202">
                <a:tc>
                  <a:txBody>
                    <a:bodyPr/>
                    <a:lstStyle/>
                    <a:p>
                      <a:pPr marL="0" algn="ctr" defTabSz="914400" rtl="0" eaLnBrk="1" latinLnBrk="0" hangingPunct="1"/>
                      <a:r>
                        <a:rPr lang="en-US" altLang="zh-CN" sz="1800" kern="1200" dirty="0">
                          <a:solidFill>
                            <a:schemeClr val="tx1"/>
                          </a:solidFill>
                          <a:latin typeface="+mn-lt"/>
                          <a:ea typeface="+mn-ea"/>
                          <a:cs typeface="+mn-cs"/>
                        </a:rPr>
                        <a:t>02</a:t>
                      </a:r>
                      <a:endParaRPr lang="zh-CN" altLang="en-US" sz="1800" kern="1200" dirty="0">
                        <a:solidFill>
                          <a:schemeClr val="tx1"/>
                        </a:solidFill>
                        <a:latin typeface="+mn-lt"/>
                        <a:ea typeface="+mn-ea"/>
                        <a:cs typeface="+mn-cs"/>
                      </a:endParaRPr>
                    </a:p>
                  </a:txBody>
                  <a:tcPr/>
                </a:tc>
                <a:tc>
                  <a:txBody>
                    <a:bodyPr/>
                    <a:lstStyle/>
                    <a:p>
                      <a:pPr algn="ctr"/>
                      <a:r>
                        <a:rPr lang="en-US" altLang="zh-CN" dirty="0"/>
                        <a:t>03</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01</a:t>
                      </a:r>
                      <a:endParaRPr lang="zh-CN" altLang="en-US" dirty="0"/>
                    </a:p>
                  </a:txBody>
                  <a:tcPr/>
                </a:tc>
              </a:tr>
              <a:tr h="445202">
                <a:tc>
                  <a:txBody>
                    <a:bodyPr/>
                    <a:lstStyle/>
                    <a:p>
                      <a:pPr algn="ctr"/>
                      <a:r>
                        <a:rPr lang="en-US" altLang="zh-CN" dirty="0"/>
                        <a:t>01</a:t>
                      </a:r>
                      <a:endParaRPr lang="zh-CN" altLang="en-US" dirty="0"/>
                    </a:p>
                  </a:txBody>
                  <a:tcPr/>
                </a:tc>
                <a:tc>
                  <a:txBody>
                    <a:bodyPr/>
                    <a:lstStyle/>
                    <a:p>
                      <a:pPr algn="ctr"/>
                      <a:r>
                        <a:rPr lang="en-US" altLang="zh-CN" dirty="0"/>
                        <a:t>02</a:t>
                      </a:r>
                      <a:endParaRPr lang="zh-CN" altLang="en-US" dirty="0"/>
                    </a:p>
                  </a:txBody>
                  <a:tcPr/>
                </a:tc>
                <a:tc>
                  <a:txBody>
                    <a:bodyPr/>
                    <a:lstStyle/>
                    <a:p>
                      <a:pPr algn="ctr"/>
                      <a:r>
                        <a:rPr lang="en-US" altLang="zh-CN" dirty="0"/>
                        <a:t>03</a:t>
                      </a:r>
                      <a:endParaRPr lang="zh-CN" altLang="en-US" dirty="0"/>
                    </a:p>
                  </a:txBody>
                  <a:tcPr/>
                </a:tc>
                <a:tc>
                  <a:txBody>
                    <a:bodyPr/>
                    <a:lstStyle/>
                    <a:p>
                      <a:pPr algn="ctr"/>
                      <a:r>
                        <a:rPr lang="en-US" altLang="zh-CN" dirty="0"/>
                        <a:t>01</a:t>
                      </a:r>
                      <a:endParaRPr lang="zh-CN" altLang="en-US" dirty="0"/>
                    </a:p>
                  </a:txBody>
                  <a:tcPr/>
                </a:tc>
              </a:tr>
              <a:tr h="445202">
                <a:tc>
                  <a:txBody>
                    <a:bodyPr/>
                    <a:lstStyle/>
                    <a:p>
                      <a:pPr algn="ctr"/>
                      <a:r>
                        <a:rPr lang="en-US" altLang="zh-CN" dirty="0"/>
                        <a:t>01</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02</a:t>
                      </a:r>
                      <a:endParaRPr lang="zh-CN" altLang="en-US" dirty="0"/>
                    </a:p>
                  </a:txBody>
                  <a:tcPr/>
                </a:tc>
                <a:tc>
                  <a:txBody>
                    <a:bodyPr/>
                    <a:lstStyle/>
                    <a:p>
                      <a:pPr algn="ctr"/>
                      <a:r>
                        <a:rPr lang="en-US" altLang="zh-CN" dirty="0"/>
                        <a:t>03</a:t>
                      </a:r>
                      <a:endParaRPr lang="zh-CN" altLang="en-US" dirty="0"/>
                    </a:p>
                  </a:txBody>
                  <a:tcPr/>
                </a:tc>
              </a:tr>
              <a:tr h="445202">
                <a:tc>
                  <a:txBody>
                    <a:bodyPr/>
                    <a:lstStyle/>
                    <a:p>
                      <a:pPr algn="ctr"/>
                      <a:r>
                        <a:rPr lang="en-US" altLang="zh-CN" dirty="0"/>
                        <a:t>03</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02</a:t>
                      </a:r>
                      <a:endParaRPr lang="zh-CN" altLang="en-US" dirty="0"/>
                    </a:p>
                  </a:txBody>
                  <a:tcPr/>
                </a:tc>
              </a:tr>
            </a:tbl>
          </a:graphicData>
        </a:graphic>
      </p:graphicFrame>
      <p:sp>
        <p:nvSpPr>
          <p:cNvPr id="21" name="Multiplication Sign 20"/>
          <p:cNvSpPr/>
          <p:nvPr/>
        </p:nvSpPr>
        <p:spPr>
          <a:xfrm>
            <a:off x="7239000" y="5117958"/>
            <a:ext cx="501650" cy="37465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 name="Equals 21"/>
          <p:cNvSpPr/>
          <p:nvPr/>
        </p:nvSpPr>
        <p:spPr>
          <a:xfrm>
            <a:off x="3080551" y="5117958"/>
            <a:ext cx="381000" cy="461665"/>
          </a:xfrm>
          <a:prstGeom prst="mathEqua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23" name="TextBox 22"/>
          <p:cNvSpPr txBox="1"/>
          <p:nvPr/>
        </p:nvSpPr>
        <p:spPr>
          <a:xfrm>
            <a:off x="436113" y="3245181"/>
            <a:ext cx="2670175" cy="461665"/>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例：</a:t>
            </a:r>
            <a:endParaRPr lang="zh-CN" altLang="en-US" sz="24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TextBox 2"/>
              <p:cNvSpPr txBox="1"/>
              <p:nvPr/>
            </p:nvSpPr>
            <p:spPr>
              <a:xfrm>
                <a:off x="4587203" y="3245019"/>
                <a:ext cx="6923434" cy="1015663"/>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2000" dirty="0"/>
                  <a:t>01</a:t>
                </a:r>
                <a:r>
                  <a:rPr lang="zh-CN" altLang="en-US" sz="2000" dirty="0"/>
                  <a:t>表示</a:t>
                </a:r>
                <a14:m>
                  <m:oMath xmlns:m="http://schemas.openxmlformats.org/officeDocument/2006/math">
                    <m:r>
                      <a:rPr lang="en-US" altLang="zh-CN" sz="2000" i="1" dirty="0" smtClean="0">
                        <a:latin typeface="Cambria Math" panose="02040503050406030204" pitchFamily="18" charset="0"/>
                      </a:rPr>
                      <m:t>𝐺𝐹</m:t>
                    </m:r>
                    <m:r>
                      <a:rPr lang="en-US" altLang="zh-CN" sz="2000" i="1" dirty="0" smtClean="0">
                        <a:latin typeface="Cambria Math" panose="02040503050406030204" pitchFamily="18" charset="0"/>
                      </a:rPr>
                      <m:t>(</m:t>
                    </m:r>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2</m:t>
                        </m:r>
                      </m:e>
                      <m:sup>
                        <m:r>
                          <a:rPr lang="en-US" altLang="zh-CN" sz="2000" b="0" i="1" dirty="0" smtClean="0">
                            <a:latin typeface="Cambria Math" panose="02040503050406030204" pitchFamily="18" charset="0"/>
                          </a:rPr>
                          <m:t>8</m:t>
                        </m:r>
                      </m:sup>
                    </m:sSup>
                    <m:r>
                      <a:rPr lang="en-US" altLang="zh-CN" sz="2000" i="1" dirty="0" smtClean="0">
                        <a:latin typeface="Cambria Math" panose="02040503050406030204" pitchFamily="18" charset="0"/>
                      </a:rPr>
                      <m:t>)</m:t>
                    </m:r>
                  </m:oMath>
                </a14:m>
                <a:r>
                  <a:rPr lang="zh-CN" altLang="en-US" sz="2000" dirty="0"/>
                  <a:t>上的元素，即系数为</a:t>
                </a:r>
                <a:r>
                  <a:rPr lang="en-US" altLang="zh-CN" sz="2000" dirty="0"/>
                  <a:t>(0000 0001)</a:t>
                </a:r>
                <a:r>
                  <a:rPr lang="zh-CN" altLang="en-US" sz="2000" dirty="0"/>
                  <a:t>的多项式：</a:t>
                </a:r>
                <a:r>
                  <a:rPr lang="en-US" altLang="zh-CN" sz="2000" dirty="0"/>
                  <a:t>1</a:t>
                </a:r>
                <a:endParaRPr lang="en-US" altLang="zh-CN" sz="2000" dirty="0"/>
              </a:p>
              <a:p>
                <a:r>
                  <a:rPr lang="en-US" altLang="zh-CN" sz="2000" dirty="0"/>
                  <a:t>02</a:t>
                </a:r>
                <a:r>
                  <a:rPr lang="zh-CN" altLang="en-US" sz="2000" dirty="0"/>
                  <a:t>表示</a:t>
                </a:r>
                <a14:m>
                  <m:oMath xmlns:m="http://schemas.openxmlformats.org/officeDocument/2006/math">
                    <m:r>
                      <a:rPr lang="en-US" altLang="zh-CN" sz="2000" i="1" dirty="0" smtClean="0">
                        <a:latin typeface="Cambria Math" panose="02040503050406030204" pitchFamily="18" charset="0"/>
                      </a:rPr>
                      <m:t>𝐺𝐹</m:t>
                    </m:r>
                    <m:r>
                      <a:rPr lang="en-US" altLang="zh-CN" sz="2000" i="1" dirty="0" smtClean="0">
                        <a:latin typeface="Cambria Math" panose="02040503050406030204" pitchFamily="18" charset="0"/>
                      </a:rPr>
                      <m:t>(</m:t>
                    </m:r>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2</m:t>
                        </m:r>
                      </m:e>
                      <m:sup>
                        <m:r>
                          <a:rPr lang="en-US" altLang="zh-CN" sz="2000" b="0" i="1" dirty="0" smtClean="0">
                            <a:latin typeface="Cambria Math" panose="02040503050406030204" pitchFamily="18" charset="0"/>
                          </a:rPr>
                          <m:t>8</m:t>
                        </m:r>
                      </m:sup>
                    </m:sSup>
                    <m:r>
                      <a:rPr lang="en-US" altLang="zh-CN" sz="2000" i="1" dirty="0" smtClean="0">
                        <a:latin typeface="Cambria Math" panose="02040503050406030204" pitchFamily="18" charset="0"/>
                      </a:rPr>
                      <m:t>)</m:t>
                    </m:r>
                  </m:oMath>
                </a14:m>
                <a:r>
                  <a:rPr lang="zh-CN" altLang="en-US" sz="2000" dirty="0"/>
                  <a:t>上的元素，即系数为</a:t>
                </a:r>
                <a:r>
                  <a:rPr lang="en-US" altLang="zh-CN" sz="2000" dirty="0"/>
                  <a:t>(0000 0010)</a:t>
                </a:r>
                <a:r>
                  <a:rPr lang="zh-CN" altLang="en-US" sz="2000" dirty="0"/>
                  <a:t>的多项式：</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1</m:t>
                        </m:r>
                      </m:sup>
                    </m:sSup>
                  </m:oMath>
                </a14:m>
                <a:endParaRPr lang="zh-CN" altLang="en-US" sz="2000" dirty="0"/>
              </a:p>
              <a:p>
                <a:r>
                  <a:rPr lang="en-US" altLang="zh-CN" sz="2000" dirty="0"/>
                  <a:t>…</a:t>
                </a:r>
                <a:endParaRPr lang="zh-CN" altLang="en-US" sz="2000" dirty="0"/>
              </a:p>
            </p:txBody>
          </p:sp>
        </mc:Choice>
        <mc:Fallback>
          <p:sp>
            <p:nvSpPr>
              <p:cNvPr id="3" name="TextBox 2"/>
              <p:cNvSpPr txBox="1">
                <a:spLocks noRot="1" noChangeAspect="1" noMove="1" noResize="1" noEditPoints="1" noAdjustHandles="1" noChangeArrowheads="1" noChangeShapeType="1" noTextEdit="1"/>
              </p:cNvSpPr>
              <p:nvPr/>
            </p:nvSpPr>
            <p:spPr>
              <a:xfrm>
                <a:off x="4587203" y="3245019"/>
                <a:ext cx="6923434" cy="1015663"/>
              </a:xfrm>
              <a:prstGeom prst="rect">
                <a:avLst/>
              </a:prstGeom>
              <a:blipFill rotWithShape="1">
                <a:blip r:embed="rId5"/>
                <a:stretch>
                  <a:fillRect l="-210" t="-1455" r="-202" b="-1392"/>
                </a:stretch>
              </a:blipFill>
              <a:ln w="28575"/>
            </p:spPr>
            <p:style>
              <a:lnRef idx="2">
                <a:schemeClr val="accent5"/>
              </a:lnRef>
              <a:fillRef idx="1">
                <a:schemeClr val="lt1"/>
              </a:fillRef>
              <a:effectRef idx="0">
                <a:schemeClr val="accent5"/>
              </a:effectRef>
              <a:fontRef idx="minor">
                <a:schemeClr val="dk1"/>
              </a:fontRef>
            </p:style>
            <p:txBody>
              <a:bodyPr/>
              <a:lstStyle/>
              <a:p>
                <a:r>
                  <a:rPr lang="zh-CN" altLang="en-US">
                    <a:noFill/>
                  </a:rPr>
                  <a:t> </a:t>
                </a:r>
              </a:p>
            </p:txBody>
          </p:sp>
        </mc:Fallback>
      </mc:AlternateContent>
      <p:cxnSp>
        <p:nvCxnSpPr>
          <p:cNvPr id="11" name="Straight Arrow Connector 10"/>
          <p:cNvCxnSpPr/>
          <p:nvPr/>
        </p:nvCxnSpPr>
        <p:spPr>
          <a:xfrm flipV="1">
            <a:off x="4127397" y="3706846"/>
            <a:ext cx="336653" cy="63113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9582450" y="4662853"/>
                <a:ext cx="2371085" cy="1200329"/>
              </a:xfrm>
              <a:prstGeom prst="rect">
                <a:avLst/>
              </a:prstGeom>
              <a:ln w="28575"/>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a:t>每个</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𝐵</m:t>
                        </m:r>
                      </m:e>
                      <m:sub>
                        <m:r>
                          <a:rPr lang="en-US" altLang="zh-CN" sz="2400" b="0" i="1" dirty="0" smtClean="0">
                            <a:latin typeface="Cambria Math" panose="02040503050406030204" pitchFamily="18" charset="0"/>
                          </a:rPr>
                          <m:t>𝑖</m:t>
                        </m:r>
                      </m:sub>
                    </m:sSub>
                  </m:oMath>
                </a14:m>
                <a:r>
                  <a:rPr lang="zh-CN" altLang="en-US" sz="2400" dirty="0"/>
                  <a:t>也对应</a:t>
                </a:r>
                <a14:m>
                  <m:oMath xmlns:m="http://schemas.openxmlformats.org/officeDocument/2006/math">
                    <m:r>
                      <a:rPr lang="en-US" altLang="zh-CN" sz="2400" i="1" dirty="0" smtClean="0">
                        <a:latin typeface="Cambria Math" panose="02040503050406030204" pitchFamily="18" charset="0"/>
                      </a:rPr>
                      <m:t>𝐺𝐹</m:t>
                    </m:r>
                    <m:r>
                      <a:rPr lang="en-US" altLang="zh-CN" sz="2400" i="1" dirty="0" smtClean="0">
                        <a:latin typeface="Cambria Math" panose="02040503050406030204" pitchFamily="18" charset="0"/>
                      </a:rPr>
                      <m:t>(</m:t>
                    </m:r>
                    <m:sSup>
                      <m:sSupPr>
                        <m:ctrlPr>
                          <a:rPr lang="en-US" altLang="zh-CN" sz="2400" i="1" dirty="0" smtClean="0">
                            <a:latin typeface="Cambria Math" panose="02040503050406030204" pitchFamily="18" charset="0"/>
                          </a:rPr>
                        </m:ctrlPr>
                      </m:sSupPr>
                      <m:e>
                        <m:r>
                          <a:rPr lang="en-US" altLang="zh-CN" sz="2400" b="0" i="1" dirty="0" smtClean="0">
                            <a:latin typeface="Cambria Math" panose="02040503050406030204" pitchFamily="18" charset="0"/>
                          </a:rPr>
                          <m:t>2</m:t>
                        </m:r>
                      </m:e>
                      <m:sup>
                        <m:r>
                          <a:rPr lang="en-US" altLang="zh-CN" sz="2400" b="0" i="1" dirty="0" smtClean="0">
                            <a:latin typeface="Cambria Math" panose="02040503050406030204" pitchFamily="18" charset="0"/>
                          </a:rPr>
                          <m:t>8</m:t>
                        </m:r>
                      </m:sup>
                    </m:sSup>
                    <m:r>
                      <a:rPr lang="en-US" altLang="zh-CN" sz="2400" i="1" dirty="0" smtClean="0">
                        <a:latin typeface="Cambria Math" panose="02040503050406030204" pitchFamily="18" charset="0"/>
                      </a:rPr>
                      <m:t>)</m:t>
                    </m:r>
                  </m:oMath>
                </a14:m>
                <a:r>
                  <a:rPr lang="zh-CN" altLang="en-US" sz="2400" dirty="0"/>
                  <a:t>上的元素</a:t>
                </a:r>
                <a:endParaRPr lang="en-US" altLang="zh-CN" sz="2400" dirty="0"/>
              </a:p>
              <a:p>
                <a:endParaRPr lang="zh-CN" alt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9582450" y="4662853"/>
                <a:ext cx="2371085" cy="1200329"/>
              </a:xfrm>
              <a:prstGeom prst="rect">
                <a:avLst/>
              </a:prstGeom>
              <a:blipFill rotWithShape="1">
                <a:blip r:embed="rId6"/>
                <a:stretch>
                  <a:fillRect l="-629" t="-1221" r="-577" b="-1145"/>
                </a:stretch>
              </a:blipFill>
              <a:ln w="28575"/>
            </p:spPr>
            <p:style>
              <a:lnRef idx="2">
                <a:schemeClr val="accent5"/>
              </a:lnRef>
              <a:fillRef idx="1">
                <a:schemeClr val="lt1"/>
              </a:fillRef>
              <a:effectRef idx="0">
                <a:schemeClr val="accent5"/>
              </a:effectRef>
              <a:fontRef idx="minor">
                <a:schemeClr val="dk1"/>
              </a:fontRef>
            </p:style>
            <p:txBody>
              <a:bodyPr/>
              <a:lstStyle/>
              <a:p>
                <a:r>
                  <a:rPr lang="zh-CN" altLang="en-US">
                    <a:noFill/>
                  </a:rPr>
                  <a:t> </a:t>
                </a:r>
              </a:p>
            </p:txBody>
          </p:sp>
        </mc:Fallback>
      </mc:AlternateContent>
      <p:cxnSp>
        <p:nvCxnSpPr>
          <p:cNvPr id="24" name="Straight Arrow Connector 23"/>
          <p:cNvCxnSpPr/>
          <p:nvPr/>
        </p:nvCxnSpPr>
        <p:spPr>
          <a:xfrm flipV="1">
            <a:off x="8862283" y="5117958"/>
            <a:ext cx="529367" cy="4607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3. AES</a:t>
            </a:r>
            <a:r>
              <a:rPr>
                <a:sym typeface="+mn-ea"/>
              </a:rPr>
              <a:t>的基本结构</a:t>
            </a:r>
            <a:r>
              <a:rPr lang="en-US" altLang="zh-CN">
                <a:sym typeface="+mn-ea"/>
              </a:rPr>
              <a:t>-</a:t>
            </a:r>
            <a:r>
              <a:rPr lang="zh-CN" altLang="en-US" sz="3600" dirty="0"/>
              <a:t>列混淆（</a:t>
            </a:r>
            <a:r>
              <a:rPr lang="en-US" altLang="zh-CN" sz="3600" dirty="0" err="1"/>
              <a:t>MixColumns</a:t>
            </a:r>
            <a:r>
              <a:rPr lang="zh-CN" altLang="en-US" sz="3600" dirty="0"/>
              <a:t>）</a:t>
            </a:r>
            <a:endParaRPr lang="zh-CN" altLang="en-US" dirty="0"/>
          </a:p>
        </p:txBody>
      </p:sp>
      <mc:AlternateContent xmlns:mc="http://schemas.openxmlformats.org/markup-compatibility/2006" xmlns:a14="http://schemas.microsoft.com/office/drawing/2010/main">
        <mc:Choice Requires="a14">
          <p:graphicFrame>
            <p:nvGraphicFramePr>
              <p:cNvPr id="18" name="Table 5"/>
              <p:cNvGraphicFramePr>
                <a:graphicFrameLocks noGrp="1"/>
              </p:cNvGraphicFramePr>
              <p:nvPr/>
            </p:nvGraphicFramePr>
            <p:xfrm>
              <a:off x="8028247" y="2319789"/>
              <a:ext cx="814229" cy="1780808"/>
            </p:xfrm>
            <a:graphic>
              <a:graphicData uri="http://schemas.openxmlformats.org/drawingml/2006/table">
                <a:tbl>
                  <a:tblPr firstRow="1" bandRow="1">
                    <a:tableStyleId>{5940675A-B579-460E-94D1-54222C63F5DA}</a:tableStyleId>
                  </a:tblPr>
                  <a:tblGrid>
                    <a:gridCol w="814229"/>
                  </a:tblGrid>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0</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5</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10</m:t>
                                    </m:r>
                                  </m:sub>
                                </m:sSub>
                              </m:oMath>
                            </m:oMathPara>
                          </a14:m>
                          <a:endParaRPr lang="zh-CN" altLang="en-US" dirty="0"/>
                        </a:p>
                      </a:txBody>
                      <a:tcPr/>
                    </a:tc>
                  </a:tr>
                  <a:tr h="445202">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15</m:t>
                                    </m:r>
                                  </m:sub>
                                </m:sSub>
                              </m:oMath>
                            </m:oMathPara>
                          </a14:m>
                          <a:endParaRPr lang="zh-CN" altLang="en-US" dirty="0"/>
                        </a:p>
                      </a:txBody>
                      <a:tcPr/>
                    </a:tc>
                  </a:tr>
                </a:tbl>
              </a:graphicData>
            </a:graphic>
          </p:graphicFrame>
        </mc:Choice>
        <mc:Fallback xmlns="">
          <p:graphicFrame>
            <p:nvGraphicFramePr>
              <p:cNvPr id="18" name="Table 5"/>
              <p:cNvGraphicFramePr>
                <a:graphicFrameLocks noGrp="1"/>
              </p:cNvGraphicFramePr>
              <p:nvPr/>
            </p:nvGraphicFramePr>
            <p:xfrm>
              <a:off x="8028247" y="2319789"/>
              <a:ext cx="814229" cy="1780808"/>
            </p:xfrm>
            <a:graphic>
              <a:graphicData uri="http://schemas.openxmlformats.org/drawingml/2006/table">
                <a:tbl>
                  <a:tblPr firstRow="1" bandRow="1">
                    <a:tableStyleId>{5940675A-B579-460E-94D1-54222C63F5DA}</a:tableStyleId>
                  </a:tblPr>
                  <a:tblGrid>
                    <a:gridCol w="814229"/>
                  </a:tblGrid>
                  <a:tr h="445135">
                    <a:tc>
                      <a:txBody>
                        <a:bodyPr/>
                        <a:lstStyle/>
                        <a:p>
                          <a:endParaRPr lang="zh-CN"/>
                        </a:p>
                      </a:txBody>
                      <a:tcPr>
                        <a:blipFill>
                          <a:blip r:embed="rId1"/>
                        </a:blipFill>
                      </a:tcPr>
                    </a:tc>
                  </a:tr>
                  <a:tr h="445135">
                    <a:tc>
                      <a:txBody>
                        <a:bodyPr/>
                        <a:lstStyle/>
                        <a:p>
                          <a:endParaRPr lang="zh-CN"/>
                        </a:p>
                      </a:txBody>
                      <a:tcPr>
                        <a:blipFill>
                          <a:blip r:embed="rId1"/>
                        </a:blipFill>
                      </a:tcPr>
                    </a:tc>
                  </a:tr>
                  <a:tr h="445135">
                    <a:tc>
                      <a:txBody>
                        <a:bodyPr/>
                        <a:lstStyle/>
                        <a:p>
                          <a:endParaRPr lang="zh-CN"/>
                        </a:p>
                      </a:txBody>
                      <a:tcPr>
                        <a:blipFill>
                          <a:blip r:embed="rId1"/>
                        </a:blipFill>
                      </a:tcPr>
                    </a:tc>
                  </a:tr>
                  <a:tr h="445135">
                    <a:tc>
                      <a:txBody>
                        <a:bodyPr/>
                        <a:lstStyle/>
                        <a:p>
                          <a:endParaRPr lang="zh-CN"/>
                        </a:p>
                      </a:txBody>
                      <a:tcPr>
                        <a:blipFill>
                          <a:blip r:embed="rId1"/>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9" name="Table 5"/>
              <p:cNvGraphicFramePr>
                <a:graphicFrameLocks noGrp="1"/>
              </p:cNvGraphicFramePr>
              <p:nvPr/>
            </p:nvGraphicFramePr>
            <p:xfrm>
              <a:off x="1982769" y="2319789"/>
              <a:ext cx="810185" cy="1779988"/>
            </p:xfrm>
            <a:graphic>
              <a:graphicData uri="http://schemas.openxmlformats.org/drawingml/2006/table">
                <a:tbl>
                  <a:tblPr firstRow="1" bandRow="1">
                    <a:tableStyleId>{5940675A-B579-460E-94D1-54222C63F5DA}</a:tableStyleId>
                  </a:tblPr>
                  <a:tblGrid>
                    <a:gridCol w="810185"/>
                  </a:tblGrid>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0</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a:txBody>
                      <a:tcPr/>
                    </a:tc>
                  </a:tr>
                  <a:tr h="444997">
                    <a:tc>
                      <a:txBody>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oMath>
                            </m:oMathPara>
                          </a14:m>
                          <a:endParaRPr lang="zh-CN" altLang="en-US" dirty="0"/>
                        </a:p>
                      </a:txBody>
                      <a:tcPr/>
                    </a:tc>
                  </a:tr>
                </a:tbl>
              </a:graphicData>
            </a:graphic>
          </p:graphicFrame>
        </mc:Choice>
        <mc:Fallback xmlns="">
          <p:graphicFrame>
            <p:nvGraphicFramePr>
              <p:cNvPr id="19" name="Table 5"/>
              <p:cNvGraphicFramePr>
                <a:graphicFrameLocks noGrp="1"/>
              </p:cNvGraphicFramePr>
              <p:nvPr/>
            </p:nvGraphicFramePr>
            <p:xfrm>
              <a:off x="1982769" y="2319789"/>
              <a:ext cx="810185" cy="1779988"/>
            </p:xfrm>
            <a:graphic>
              <a:graphicData uri="http://schemas.openxmlformats.org/drawingml/2006/table">
                <a:tbl>
                  <a:tblPr firstRow="1" bandRow="1">
                    <a:tableStyleId>{5940675A-B579-460E-94D1-54222C63F5DA}</a:tableStyleId>
                  </a:tblPr>
                  <a:tblGrid>
                    <a:gridCol w="810185"/>
                  </a:tblGrid>
                  <a:tr h="445135">
                    <a:tc>
                      <a:txBody>
                        <a:bodyPr/>
                        <a:lstStyle/>
                        <a:p>
                          <a:endParaRPr lang="zh-CN"/>
                        </a:p>
                      </a:txBody>
                      <a:tcPr>
                        <a:blipFill>
                          <a:blip r:embed="rId2"/>
                        </a:blipFill>
                      </a:tcPr>
                    </a:tc>
                  </a:tr>
                  <a:tr h="445135">
                    <a:tc>
                      <a:txBody>
                        <a:bodyPr/>
                        <a:lstStyle/>
                        <a:p>
                          <a:endParaRPr lang="zh-CN"/>
                        </a:p>
                      </a:txBody>
                      <a:tcPr>
                        <a:blipFill>
                          <a:blip r:embed="rId2"/>
                        </a:blipFill>
                      </a:tcPr>
                    </a:tc>
                  </a:tr>
                  <a:tr h="444500">
                    <a:tc>
                      <a:txBody>
                        <a:bodyPr/>
                        <a:lstStyle/>
                        <a:p>
                          <a:endParaRPr lang="zh-CN"/>
                        </a:p>
                      </a:txBody>
                      <a:tcPr>
                        <a:blipFill>
                          <a:blip r:embed="rId2"/>
                        </a:blipFill>
                      </a:tcPr>
                    </a:tc>
                  </a:tr>
                  <a:tr h="445135">
                    <a:tc>
                      <a:txBody>
                        <a:bodyPr/>
                        <a:lstStyle/>
                        <a:p>
                          <a:endParaRPr lang="zh-CN"/>
                        </a:p>
                      </a:txBody>
                      <a:tcPr>
                        <a:blipFill>
                          <a:blip r:embed="rId2"/>
                        </a:blipFill>
                      </a:tcPr>
                    </a:tc>
                  </a:tr>
                </a:tbl>
              </a:graphicData>
            </a:graphic>
          </p:graphicFrame>
        </mc:Fallback>
      </mc:AlternateContent>
      <p:graphicFrame>
        <p:nvGraphicFramePr>
          <p:cNvPr id="20" name="Table 5"/>
          <p:cNvGraphicFramePr>
            <a:graphicFrameLocks noGrp="1"/>
          </p:cNvGraphicFramePr>
          <p:nvPr/>
        </p:nvGraphicFramePr>
        <p:xfrm>
          <a:off x="3799552" y="2319789"/>
          <a:ext cx="3256916" cy="1780808"/>
        </p:xfrm>
        <a:graphic>
          <a:graphicData uri="http://schemas.openxmlformats.org/drawingml/2006/table">
            <a:tbl>
              <a:tblPr firstRow="1" bandRow="1">
                <a:tableStyleId>{5940675A-B579-460E-94D1-54222C63F5DA}</a:tableStyleId>
              </a:tblPr>
              <a:tblGrid>
                <a:gridCol w="814229"/>
                <a:gridCol w="814229"/>
                <a:gridCol w="814229"/>
                <a:gridCol w="814229"/>
              </a:tblGrid>
              <a:tr h="445202">
                <a:tc>
                  <a:txBody>
                    <a:bodyPr/>
                    <a:lstStyle/>
                    <a:p>
                      <a:pPr marL="0" algn="ctr" defTabSz="914400" rtl="0" eaLnBrk="1" latinLnBrk="0" hangingPunct="1"/>
                      <a:r>
                        <a:rPr lang="en-US" altLang="zh-CN" sz="1800" kern="1200" dirty="0">
                          <a:solidFill>
                            <a:schemeClr val="tx1"/>
                          </a:solidFill>
                          <a:latin typeface="+mn-lt"/>
                          <a:ea typeface="+mn-ea"/>
                          <a:cs typeface="+mn-cs"/>
                        </a:rPr>
                        <a:t>02</a:t>
                      </a:r>
                      <a:endParaRPr lang="zh-CN" altLang="en-US" sz="1800" kern="1200" dirty="0">
                        <a:solidFill>
                          <a:schemeClr val="tx1"/>
                        </a:solidFill>
                        <a:latin typeface="+mn-lt"/>
                        <a:ea typeface="+mn-ea"/>
                        <a:cs typeface="+mn-cs"/>
                      </a:endParaRPr>
                    </a:p>
                  </a:txBody>
                  <a:tcPr/>
                </a:tc>
                <a:tc>
                  <a:txBody>
                    <a:bodyPr/>
                    <a:lstStyle/>
                    <a:p>
                      <a:pPr algn="ctr"/>
                      <a:r>
                        <a:rPr lang="en-US" altLang="zh-CN" dirty="0"/>
                        <a:t>03</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01</a:t>
                      </a:r>
                      <a:endParaRPr lang="zh-CN" altLang="en-US" dirty="0"/>
                    </a:p>
                  </a:txBody>
                  <a:tcPr/>
                </a:tc>
              </a:tr>
              <a:tr h="445202">
                <a:tc>
                  <a:txBody>
                    <a:bodyPr/>
                    <a:lstStyle/>
                    <a:p>
                      <a:pPr algn="ctr"/>
                      <a:r>
                        <a:rPr lang="en-US" altLang="zh-CN" dirty="0"/>
                        <a:t>01</a:t>
                      </a:r>
                      <a:endParaRPr lang="zh-CN" altLang="en-US" dirty="0"/>
                    </a:p>
                  </a:txBody>
                  <a:tcPr/>
                </a:tc>
                <a:tc>
                  <a:txBody>
                    <a:bodyPr/>
                    <a:lstStyle/>
                    <a:p>
                      <a:pPr algn="ctr"/>
                      <a:r>
                        <a:rPr lang="en-US" altLang="zh-CN" dirty="0"/>
                        <a:t>02</a:t>
                      </a:r>
                      <a:endParaRPr lang="zh-CN" altLang="en-US" dirty="0"/>
                    </a:p>
                  </a:txBody>
                  <a:tcPr/>
                </a:tc>
                <a:tc>
                  <a:txBody>
                    <a:bodyPr/>
                    <a:lstStyle/>
                    <a:p>
                      <a:pPr algn="ctr"/>
                      <a:r>
                        <a:rPr lang="en-US" altLang="zh-CN" dirty="0"/>
                        <a:t>03</a:t>
                      </a:r>
                      <a:endParaRPr lang="zh-CN" altLang="en-US" dirty="0"/>
                    </a:p>
                  </a:txBody>
                  <a:tcPr/>
                </a:tc>
                <a:tc>
                  <a:txBody>
                    <a:bodyPr/>
                    <a:lstStyle/>
                    <a:p>
                      <a:pPr algn="ctr"/>
                      <a:r>
                        <a:rPr lang="en-US" altLang="zh-CN" dirty="0"/>
                        <a:t>01</a:t>
                      </a:r>
                      <a:endParaRPr lang="zh-CN" altLang="en-US" dirty="0"/>
                    </a:p>
                  </a:txBody>
                  <a:tcPr/>
                </a:tc>
              </a:tr>
              <a:tr h="445202">
                <a:tc>
                  <a:txBody>
                    <a:bodyPr/>
                    <a:lstStyle/>
                    <a:p>
                      <a:pPr algn="ctr"/>
                      <a:r>
                        <a:rPr lang="en-US" altLang="zh-CN" dirty="0"/>
                        <a:t>01</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02</a:t>
                      </a:r>
                      <a:endParaRPr lang="zh-CN" altLang="en-US" dirty="0"/>
                    </a:p>
                  </a:txBody>
                  <a:tcPr/>
                </a:tc>
                <a:tc>
                  <a:txBody>
                    <a:bodyPr/>
                    <a:lstStyle/>
                    <a:p>
                      <a:pPr algn="ctr"/>
                      <a:r>
                        <a:rPr lang="en-US" altLang="zh-CN" dirty="0"/>
                        <a:t>03</a:t>
                      </a:r>
                      <a:endParaRPr lang="zh-CN" altLang="en-US" dirty="0"/>
                    </a:p>
                  </a:txBody>
                  <a:tcPr/>
                </a:tc>
              </a:tr>
              <a:tr h="445202">
                <a:tc>
                  <a:txBody>
                    <a:bodyPr/>
                    <a:lstStyle/>
                    <a:p>
                      <a:pPr algn="ctr"/>
                      <a:r>
                        <a:rPr lang="en-US" altLang="zh-CN" dirty="0"/>
                        <a:t>03</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02</a:t>
                      </a:r>
                      <a:endParaRPr lang="zh-CN" altLang="en-US" dirty="0"/>
                    </a:p>
                  </a:txBody>
                  <a:tcPr/>
                </a:tc>
              </a:tr>
            </a:tbl>
          </a:graphicData>
        </a:graphic>
      </p:graphicFrame>
      <p:sp>
        <p:nvSpPr>
          <p:cNvPr id="21" name="Multiplication Sign 20"/>
          <p:cNvSpPr/>
          <p:nvPr/>
        </p:nvSpPr>
        <p:spPr>
          <a:xfrm>
            <a:off x="7239000" y="3022458"/>
            <a:ext cx="501650" cy="37465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 name="Equals 21"/>
          <p:cNvSpPr/>
          <p:nvPr/>
        </p:nvSpPr>
        <p:spPr>
          <a:xfrm>
            <a:off x="3080551" y="3022458"/>
            <a:ext cx="381000" cy="461665"/>
          </a:xfrm>
          <a:prstGeom prst="mathEqua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23" name="TextBox 22"/>
          <p:cNvSpPr txBox="1"/>
          <p:nvPr/>
        </p:nvSpPr>
        <p:spPr>
          <a:xfrm>
            <a:off x="436113" y="1149681"/>
            <a:ext cx="2670175" cy="461665"/>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例：</a:t>
            </a:r>
            <a:endParaRPr lang="zh-CN" altLang="en-US" sz="24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TextBox 2"/>
              <p:cNvSpPr txBox="1"/>
              <p:nvPr/>
            </p:nvSpPr>
            <p:spPr>
              <a:xfrm>
                <a:off x="4587203" y="1149519"/>
                <a:ext cx="6923434" cy="1015663"/>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2000" dirty="0"/>
                  <a:t>01</a:t>
                </a:r>
                <a:r>
                  <a:rPr lang="zh-CN" altLang="en-US" sz="2000" dirty="0"/>
                  <a:t>表示</a:t>
                </a:r>
                <a14:m>
                  <m:oMath xmlns:m="http://schemas.openxmlformats.org/officeDocument/2006/math">
                    <m:r>
                      <a:rPr lang="en-US" altLang="zh-CN" sz="2000" i="1" dirty="0" smtClean="0">
                        <a:latin typeface="Cambria Math" panose="02040503050406030204" pitchFamily="18" charset="0"/>
                      </a:rPr>
                      <m:t>𝐺𝐹</m:t>
                    </m:r>
                    <m:r>
                      <a:rPr lang="en-US" altLang="zh-CN" sz="2000" i="1" dirty="0" smtClean="0">
                        <a:latin typeface="Cambria Math" panose="02040503050406030204" pitchFamily="18" charset="0"/>
                      </a:rPr>
                      <m:t>(</m:t>
                    </m:r>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2</m:t>
                        </m:r>
                      </m:e>
                      <m:sup>
                        <m:r>
                          <a:rPr lang="en-US" altLang="zh-CN" sz="2000" b="0" i="1" dirty="0" smtClean="0">
                            <a:latin typeface="Cambria Math" panose="02040503050406030204" pitchFamily="18" charset="0"/>
                          </a:rPr>
                          <m:t>8</m:t>
                        </m:r>
                      </m:sup>
                    </m:sSup>
                    <m:r>
                      <a:rPr lang="en-US" altLang="zh-CN" sz="2000" i="1" dirty="0" smtClean="0">
                        <a:latin typeface="Cambria Math" panose="02040503050406030204" pitchFamily="18" charset="0"/>
                      </a:rPr>
                      <m:t>)</m:t>
                    </m:r>
                  </m:oMath>
                </a14:m>
                <a:r>
                  <a:rPr lang="zh-CN" altLang="en-US" sz="2000" dirty="0"/>
                  <a:t>上的元素，即系数为</a:t>
                </a:r>
                <a:r>
                  <a:rPr lang="en-US" altLang="zh-CN" sz="2000" dirty="0"/>
                  <a:t>(0000 0001)</a:t>
                </a:r>
                <a:r>
                  <a:rPr lang="zh-CN" altLang="en-US" sz="2000" dirty="0"/>
                  <a:t>的多项式：</a:t>
                </a:r>
                <a:r>
                  <a:rPr lang="en-US" altLang="zh-CN" sz="2000" dirty="0"/>
                  <a:t>1</a:t>
                </a:r>
                <a:endParaRPr lang="en-US" altLang="zh-CN" sz="2000" dirty="0"/>
              </a:p>
              <a:p>
                <a:r>
                  <a:rPr lang="en-US" altLang="zh-CN" sz="2000" dirty="0"/>
                  <a:t>02</a:t>
                </a:r>
                <a:r>
                  <a:rPr lang="zh-CN" altLang="en-US" sz="2000" dirty="0"/>
                  <a:t>表示</a:t>
                </a:r>
                <a14:m>
                  <m:oMath xmlns:m="http://schemas.openxmlformats.org/officeDocument/2006/math">
                    <m:r>
                      <a:rPr lang="en-US" altLang="zh-CN" sz="2000" i="1" dirty="0" smtClean="0">
                        <a:latin typeface="Cambria Math" panose="02040503050406030204" pitchFamily="18" charset="0"/>
                      </a:rPr>
                      <m:t>𝐺𝐹</m:t>
                    </m:r>
                    <m:r>
                      <a:rPr lang="en-US" altLang="zh-CN" sz="2000" i="1" dirty="0" smtClean="0">
                        <a:latin typeface="Cambria Math" panose="02040503050406030204" pitchFamily="18" charset="0"/>
                      </a:rPr>
                      <m:t>(</m:t>
                    </m:r>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2</m:t>
                        </m:r>
                      </m:e>
                      <m:sup>
                        <m:r>
                          <a:rPr lang="en-US" altLang="zh-CN" sz="2000" b="0" i="1" dirty="0" smtClean="0">
                            <a:latin typeface="Cambria Math" panose="02040503050406030204" pitchFamily="18" charset="0"/>
                          </a:rPr>
                          <m:t>8</m:t>
                        </m:r>
                      </m:sup>
                    </m:sSup>
                    <m:r>
                      <a:rPr lang="en-US" altLang="zh-CN" sz="2000" i="1" dirty="0" smtClean="0">
                        <a:latin typeface="Cambria Math" panose="02040503050406030204" pitchFamily="18" charset="0"/>
                      </a:rPr>
                      <m:t>)</m:t>
                    </m:r>
                  </m:oMath>
                </a14:m>
                <a:r>
                  <a:rPr lang="zh-CN" altLang="en-US" sz="2000" dirty="0"/>
                  <a:t>上的元素，即系数为</a:t>
                </a:r>
                <a:r>
                  <a:rPr lang="en-US" altLang="zh-CN" sz="2000" dirty="0"/>
                  <a:t>(0000 0010)</a:t>
                </a:r>
                <a:r>
                  <a:rPr lang="zh-CN" altLang="en-US" sz="2000" dirty="0"/>
                  <a:t>的多项式：</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1</m:t>
                        </m:r>
                      </m:sup>
                    </m:sSup>
                  </m:oMath>
                </a14:m>
                <a:endParaRPr lang="zh-CN" altLang="en-US" sz="2000" dirty="0"/>
              </a:p>
              <a:p>
                <a:r>
                  <a:rPr lang="en-US" altLang="zh-CN" sz="2000" dirty="0"/>
                  <a:t>…</a:t>
                </a:r>
                <a:endParaRPr lang="zh-CN" altLang="en-US" sz="2000" dirty="0"/>
              </a:p>
            </p:txBody>
          </p:sp>
        </mc:Choice>
        <mc:Fallback>
          <p:sp>
            <p:nvSpPr>
              <p:cNvPr id="3" name="TextBox 2"/>
              <p:cNvSpPr txBox="1">
                <a:spLocks noRot="1" noChangeAspect="1" noMove="1" noResize="1" noEditPoints="1" noAdjustHandles="1" noChangeArrowheads="1" noChangeShapeType="1" noTextEdit="1"/>
              </p:cNvSpPr>
              <p:nvPr/>
            </p:nvSpPr>
            <p:spPr>
              <a:xfrm>
                <a:off x="4587203" y="1149519"/>
                <a:ext cx="6923434" cy="1015663"/>
              </a:xfrm>
              <a:prstGeom prst="rect">
                <a:avLst/>
              </a:prstGeom>
              <a:blipFill rotWithShape="1">
                <a:blip r:embed="rId3"/>
                <a:stretch>
                  <a:fillRect l="-210" t="-1455" r="-202" b="-1392"/>
                </a:stretch>
              </a:blipFill>
              <a:ln w="28575"/>
            </p:spPr>
            <p:style>
              <a:lnRef idx="2">
                <a:schemeClr val="accent5"/>
              </a:lnRef>
              <a:fillRef idx="1">
                <a:schemeClr val="lt1"/>
              </a:fillRef>
              <a:effectRef idx="0">
                <a:schemeClr val="accent5"/>
              </a:effectRef>
              <a:fontRef idx="minor">
                <a:schemeClr val="dk1"/>
              </a:fontRef>
            </p:style>
            <p:txBody>
              <a:bodyPr/>
              <a:lstStyle/>
              <a:p>
                <a:r>
                  <a:rPr lang="zh-CN" altLang="en-US">
                    <a:noFill/>
                  </a:rPr>
                  <a:t> </a:t>
                </a:r>
              </a:p>
            </p:txBody>
          </p:sp>
        </mc:Fallback>
      </mc:AlternateContent>
      <p:cxnSp>
        <p:nvCxnSpPr>
          <p:cNvPr id="11" name="Straight Arrow Connector 10"/>
          <p:cNvCxnSpPr/>
          <p:nvPr/>
        </p:nvCxnSpPr>
        <p:spPr>
          <a:xfrm flipV="1">
            <a:off x="4127397" y="1611346"/>
            <a:ext cx="336653" cy="63113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9582450" y="2567353"/>
                <a:ext cx="2371085" cy="1200329"/>
              </a:xfrm>
              <a:prstGeom prst="rect">
                <a:avLst/>
              </a:prstGeom>
              <a:ln w="28575"/>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a:t>每个</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𝐵</m:t>
                        </m:r>
                      </m:e>
                      <m:sub>
                        <m:r>
                          <a:rPr lang="en-US" altLang="zh-CN" sz="2400" b="0" i="1" dirty="0" smtClean="0">
                            <a:latin typeface="Cambria Math" panose="02040503050406030204" pitchFamily="18" charset="0"/>
                          </a:rPr>
                          <m:t>𝑖</m:t>
                        </m:r>
                      </m:sub>
                    </m:sSub>
                  </m:oMath>
                </a14:m>
                <a:r>
                  <a:rPr lang="zh-CN" altLang="en-US" sz="2400" dirty="0"/>
                  <a:t>也对应</a:t>
                </a:r>
                <a14:m>
                  <m:oMath xmlns:m="http://schemas.openxmlformats.org/officeDocument/2006/math">
                    <m:r>
                      <a:rPr lang="en-US" altLang="zh-CN" sz="2400" i="1" dirty="0" smtClean="0">
                        <a:latin typeface="Cambria Math" panose="02040503050406030204" pitchFamily="18" charset="0"/>
                      </a:rPr>
                      <m:t>𝐺𝐹</m:t>
                    </m:r>
                    <m:r>
                      <a:rPr lang="en-US" altLang="zh-CN" sz="2400" i="1" dirty="0" smtClean="0">
                        <a:latin typeface="Cambria Math" panose="02040503050406030204" pitchFamily="18" charset="0"/>
                      </a:rPr>
                      <m:t>(</m:t>
                    </m:r>
                    <m:sSup>
                      <m:sSupPr>
                        <m:ctrlPr>
                          <a:rPr lang="en-US" altLang="zh-CN" sz="2400" i="1" dirty="0" smtClean="0">
                            <a:latin typeface="Cambria Math" panose="02040503050406030204" pitchFamily="18" charset="0"/>
                          </a:rPr>
                        </m:ctrlPr>
                      </m:sSupPr>
                      <m:e>
                        <m:r>
                          <a:rPr lang="en-US" altLang="zh-CN" sz="2400" b="0" i="1" dirty="0" smtClean="0">
                            <a:latin typeface="Cambria Math" panose="02040503050406030204" pitchFamily="18" charset="0"/>
                          </a:rPr>
                          <m:t>2</m:t>
                        </m:r>
                      </m:e>
                      <m:sup>
                        <m:r>
                          <a:rPr lang="en-US" altLang="zh-CN" sz="2400" b="0" i="1" dirty="0" smtClean="0">
                            <a:latin typeface="Cambria Math" panose="02040503050406030204" pitchFamily="18" charset="0"/>
                          </a:rPr>
                          <m:t>8</m:t>
                        </m:r>
                      </m:sup>
                    </m:sSup>
                    <m:r>
                      <a:rPr lang="en-US" altLang="zh-CN" sz="2400" i="1" dirty="0" smtClean="0">
                        <a:latin typeface="Cambria Math" panose="02040503050406030204" pitchFamily="18" charset="0"/>
                      </a:rPr>
                      <m:t>)</m:t>
                    </m:r>
                  </m:oMath>
                </a14:m>
                <a:r>
                  <a:rPr lang="zh-CN" altLang="en-US" sz="2400" dirty="0"/>
                  <a:t>上的元素</a:t>
                </a:r>
                <a:endParaRPr lang="en-US" altLang="zh-CN" sz="2400" dirty="0"/>
              </a:p>
              <a:p>
                <a:endParaRPr lang="zh-CN" alt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9582450" y="2567353"/>
                <a:ext cx="2371085" cy="1200329"/>
              </a:xfrm>
              <a:prstGeom prst="rect">
                <a:avLst/>
              </a:prstGeom>
              <a:blipFill rotWithShape="1">
                <a:blip r:embed="rId4"/>
                <a:stretch>
                  <a:fillRect l="-629" t="-1221" r="-577" b="-1145"/>
                </a:stretch>
              </a:blipFill>
              <a:ln w="28575"/>
            </p:spPr>
            <p:style>
              <a:lnRef idx="2">
                <a:schemeClr val="accent5"/>
              </a:lnRef>
              <a:fillRef idx="1">
                <a:schemeClr val="lt1"/>
              </a:fillRef>
              <a:effectRef idx="0">
                <a:schemeClr val="accent5"/>
              </a:effectRef>
              <a:fontRef idx="minor">
                <a:schemeClr val="dk1"/>
              </a:fontRef>
            </p:style>
            <p:txBody>
              <a:bodyPr/>
              <a:lstStyle/>
              <a:p>
                <a:r>
                  <a:rPr lang="zh-CN" altLang="en-US">
                    <a:noFill/>
                  </a:rPr>
                  <a:t> </a:t>
                </a:r>
              </a:p>
            </p:txBody>
          </p:sp>
        </mc:Fallback>
      </mc:AlternateContent>
      <p:cxnSp>
        <p:nvCxnSpPr>
          <p:cNvPr id="24" name="Straight Arrow Connector 23"/>
          <p:cNvCxnSpPr/>
          <p:nvPr/>
        </p:nvCxnSpPr>
        <p:spPr>
          <a:xfrm flipV="1">
            <a:off x="8862283" y="3022458"/>
            <a:ext cx="529367" cy="4607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5" name="Content Placeholder 2"/>
              <p:cNvSpPr>
                <a:spLocks noGrp="1"/>
              </p:cNvSpPr>
              <p:nvPr>
                <p:ph idx="1"/>
              </p:nvPr>
            </p:nvSpPr>
            <p:spPr>
              <a:xfrm>
                <a:off x="657225" y="4572000"/>
                <a:ext cx="10896599" cy="1604962"/>
              </a:xfrm>
            </p:spPr>
            <p:txBody>
              <a:bodyPr/>
              <a:lstStyle/>
              <a:p>
                <a:r>
                  <a:rPr lang="zh-CN" altLang="en-US" dirty="0"/>
                  <a:t>因此，该矩阵</a:t>
                </a:r>
                <a:r>
                  <a:rPr lang="en-US" altLang="zh-CN" dirty="0"/>
                  <a:t>-</a:t>
                </a:r>
                <a:r>
                  <a:rPr lang="zh-CN" altLang="en-US" dirty="0"/>
                  <a:t>向量的乘法操作在有限域</a:t>
                </a:r>
                <a14:m>
                  <m:oMath xmlns:m="http://schemas.openxmlformats.org/officeDocument/2006/math">
                    <m:r>
                      <a:rPr lang="en-US" altLang="zh-CN" b="0" i="1" smtClean="0">
                        <a:latin typeface="Cambria Math" panose="02040503050406030204" pitchFamily="18" charset="0"/>
                      </a:rPr>
                      <m:t>𝐺𝐹</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8</m:t>
                        </m:r>
                      </m:sup>
                    </m:sSup>
                    <m:r>
                      <a:rPr lang="en-US" altLang="zh-CN" b="0" i="1" smtClean="0">
                        <a:latin typeface="Cambria Math" panose="02040503050406030204" pitchFamily="18" charset="0"/>
                      </a:rPr>
                      <m:t>)</m:t>
                    </m:r>
                  </m:oMath>
                </a14:m>
                <a:r>
                  <a:rPr lang="zh-CN" altLang="en-US" dirty="0"/>
                  <a:t>中进行，所使用到的固定的不可约 </a:t>
                </a:r>
                <a:r>
                  <a:rPr lang="en-US" altLang="zh-CN" dirty="0"/>
                  <a:t>(fixed irreducible)</a:t>
                </a:r>
                <a:r>
                  <a:rPr lang="zh-CN" altLang="en-US" dirty="0"/>
                  <a:t>多项式为</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8</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oMath>
                </a14:m>
                <a:r>
                  <a:rPr lang="zh-CN" altLang="en-US" dirty="0"/>
                  <a:t>。</a:t>
                </a:r>
                <a:endParaRPr lang="zh-CN" altLang="en-US" dirty="0"/>
              </a:p>
            </p:txBody>
          </p:sp>
        </mc:Choice>
        <mc:Fallback>
          <p:sp>
            <p:nvSpPr>
              <p:cNvPr id="25" name="Content Placeholder 2"/>
              <p:cNvSpPr>
                <a:spLocks noRot="1" noChangeAspect="1" noMove="1" noResize="1" noEditPoints="1" noAdjustHandles="1" noChangeArrowheads="1" noChangeShapeType="1" noTextEdit="1"/>
              </p:cNvSpPr>
              <p:nvPr>
                <p:ph idx="1"/>
              </p:nvPr>
            </p:nvSpPr>
            <p:spPr>
              <a:xfrm>
                <a:off x="657225" y="4572000"/>
                <a:ext cx="10896599" cy="1604962"/>
              </a:xfrm>
              <a:blipFill rotWithShape="1">
                <a:blip r:embed="rId5"/>
                <a:stretch>
                  <a:fillRect r="6" b="20"/>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3. AES</a:t>
            </a:r>
            <a:r>
              <a:rPr>
                <a:sym typeface="+mn-ea"/>
              </a:rPr>
              <a:t>的基本结构</a:t>
            </a:r>
            <a:r>
              <a:rPr lang="en-US" altLang="zh-CN">
                <a:sym typeface="+mn-ea"/>
              </a:rPr>
              <a:t>-</a:t>
            </a:r>
            <a:r>
              <a:rPr lang="zh-CN" altLang="en-US" sz="3600" dirty="0"/>
              <a:t>轮密钥加（</a:t>
            </a:r>
            <a:r>
              <a:rPr lang="en-US" altLang="zh-CN" sz="3600" dirty="0" err="1"/>
              <a:t>AddRoundKey</a:t>
            </a:r>
            <a:r>
              <a:rPr lang="zh-CN" altLang="en-US" sz="3600" dirty="0"/>
              <a:t>）</a:t>
            </a:r>
            <a:endParaRPr lang="zh-CN" altLang="en-US" dirty="0"/>
          </a:p>
        </p:txBody>
      </p:sp>
      <p:sp>
        <p:nvSpPr>
          <p:cNvPr id="3" name="Content Placeholder 2"/>
          <p:cNvSpPr>
            <a:spLocks noGrp="1"/>
          </p:cNvSpPr>
          <p:nvPr>
            <p:ph idx="1"/>
          </p:nvPr>
        </p:nvSpPr>
        <p:spPr>
          <a:xfrm>
            <a:off x="657225" y="3549925"/>
            <a:ext cx="10896599" cy="2967359"/>
          </a:xfrm>
        </p:spPr>
        <p:txBody>
          <a:bodyPr>
            <a:normAutofit lnSpcReduction="10000"/>
          </a:bodyPr>
          <a:lstStyle/>
          <a:p>
            <a:r>
              <a:rPr lang="en-US" altLang="zh-CN" sz="2800" dirty="0" err="1"/>
              <a:t>AddRoundKey</a:t>
            </a:r>
            <a:r>
              <a:rPr lang="zh-CN" altLang="en-US" sz="2800" dirty="0"/>
              <a:t>将一个子密钥矩阵和当前的状态矩阵进行异或操作，得到更新后的状态矩阵</a:t>
            </a:r>
            <a:endParaRPr lang="en-US" altLang="zh-CN" sz="2800" dirty="0"/>
          </a:p>
          <a:p>
            <a:r>
              <a:rPr lang="zh-CN" altLang="en-US" sz="2800" dirty="0"/>
              <a:t>子密钥</a:t>
            </a:r>
            <a:r>
              <a:rPr lang="en-US" altLang="zh-CN" sz="2800" dirty="0"/>
              <a:t>(sub-key)</a:t>
            </a:r>
            <a:r>
              <a:rPr lang="zh-CN" altLang="en-US" sz="2800" dirty="0"/>
              <a:t>由初始的输入密钥</a:t>
            </a:r>
            <a:r>
              <a:rPr lang="en-US" altLang="zh-CN" sz="2800" dirty="0"/>
              <a:t>(128/192/256</a:t>
            </a:r>
            <a:r>
              <a:rPr lang="zh-CN" altLang="en-US" sz="2800" dirty="0"/>
              <a:t>比特</a:t>
            </a:r>
            <a:r>
              <a:rPr lang="en-US" altLang="zh-CN" sz="2800" dirty="0"/>
              <a:t>)</a:t>
            </a:r>
            <a:r>
              <a:rPr lang="zh-CN" altLang="en-US" sz="2800" dirty="0"/>
              <a:t>通过密钥扩展算法</a:t>
            </a:r>
            <a:r>
              <a:rPr lang="en-US" altLang="zh-CN" sz="2800" dirty="0"/>
              <a:t>(Key schedule)</a:t>
            </a:r>
            <a:r>
              <a:rPr lang="zh-CN" altLang="en-US" sz="2800" dirty="0"/>
              <a:t>得来</a:t>
            </a:r>
            <a:endParaRPr lang="en-US" altLang="zh-CN" sz="2800" dirty="0"/>
          </a:p>
          <a:p>
            <a:pPr lvl="1"/>
            <a:r>
              <a:rPr lang="zh-CN" altLang="en-US" sz="2400" dirty="0"/>
              <a:t>子密钥的个数为</a:t>
            </a:r>
            <a:r>
              <a:rPr lang="zh-CN" altLang="en-US" sz="2400" b="1" dirty="0">
                <a:solidFill>
                  <a:srgbClr val="FF0000"/>
                </a:solidFill>
              </a:rPr>
              <a:t>轮数</a:t>
            </a:r>
            <a:r>
              <a:rPr lang="en-US" altLang="zh-CN" sz="2400" b="1" dirty="0">
                <a:solidFill>
                  <a:srgbClr val="FF0000"/>
                </a:solidFill>
              </a:rPr>
              <a:t>+1</a:t>
            </a:r>
            <a:r>
              <a:rPr lang="zh-CN" altLang="en-US" sz="2400" dirty="0"/>
              <a:t>，其中</a:t>
            </a:r>
            <a:r>
              <a:rPr lang="en-US" altLang="zh-CN" sz="2400" dirty="0"/>
              <a:t>+1</a:t>
            </a:r>
            <a:r>
              <a:rPr lang="zh-CN" altLang="en-US" sz="2400" dirty="0"/>
              <a:t>是因为加密过程中开始第一轮之前也有一个</a:t>
            </a:r>
            <a:r>
              <a:rPr lang="en-US" altLang="zh-CN" sz="2800" dirty="0" err="1"/>
              <a:t>AddRoundKey</a:t>
            </a:r>
            <a:r>
              <a:rPr lang="zh-CN" altLang="en-US" dirty="0"/>
              <a:t>。</a:t>
            </a:r>
            <a:r>
              <a:rPr lang="en-US" altLang="zh-CN" dirty="0"/>
              <a:t>AES-128:10+1</a:t>
            </a:r>
            <a:r>
              <a:rPr lang="zh-CN" altLang="en-US" dirty="0"/>
              <a:t>子密钥；</a:t>
            </a:r>
            <a:r>
              <a:rPr lang="en-US" altLang="zh-CN" dirty="0"/>
              <a:t>AES-192:12+1</a:t>
            </a:r>
            <a:r>
              <a:rPr lang="zh-CN" altLang="en-US" dirty="0"/>
              <a:t>子密钥；</a:t>
            </a:r>
            <a:r>
              <a:rPr lang="en-US" altLang="zh-CN" dirty="0"/>
              <a:t> AES-256:14+1</a:t>
            </a:r>
            <a:r>
              <a:rPr lang="zh-CN" altLang="en-US" dirty="0"/>
              <a:t>子密钥。</a:t>
            </a:r>
            <a:endParaRPr lang="zh-CN" altLang="en-US" sz="2800" dirty="0"/>
          </a:p>
        </p:txBody>
      </p:sp>
      <p:sp>
        <p:nvSpPr>
          <p:cNvPr id="4" name="Rectangle 117"/>
          <p:cNvSpPr>
            <a:spLocks noChangeArrowheads="1"/>
          </p:cNvSpPr>
          <p:nvPr/>
        </p:nvSpPr>
        <p:spPr bwMode="auto">
          <a:xfrm>
            <a:off x="5598330" y="1330462"/>
            <a:ext cx="609600" cy="1219200"/>
          </a:xfrm>
          <a:prstGeom prst="rect">
            <a:avLst/>
          </a:prstGeom>
          <a:solidFill>
            <a:srgbClr val="FFFFFF"/>
          </a:solidFill>
          <a:ln w="25400">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cxnSp>
        <p:nvCxnSpPr>
          <p:cNvPr id="5" name="AutoShape 118"/>
          <p:cNvCxnSpPr>
            <a:cxnSpLocks noChangeShapeType="1"/>
          </p:cNvCxnSpPr>
          <p:nvPr/>
        </p:nvCxnSpPr>
        <p:spPr bwMode="auto">
          <a:xfrm>
            <a:off x="5903130" y="1317762"/>
            <a:ext cx="0" cy="1244600"/>
          </a:xfrm>
          <a:prstGeom prst="straightConnector1">
            <a:avLst/>
          </a:prstGeom>
          <a:noFill/>
          <a:ln w="2540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119"/>
          <p:cNvSpPr>
            <a:spLocks noChangeArrowheads="1"/>
          </p:cNvSpPr>
          <p:nvPr/>
        </p:nvSpPr>
        <p:spPr bwMode="auto">
          <a:xfrm>
            <a:off x="5306230" y="1647962"/>
            <a:ext cx="1219200" cy="609600"/>
          </a:xfrm>
          <a:prstGeom prst="rect">
            <a:avLst/>
          </a:prstGeom>
          <a:noFill/>
          <a:ln w="25400">
            <a:solidFill>
              <a:schemeClr val="tx1"/>
            </a:solidFill>
            <a:miter lim="800000"/>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cxnSp>
        <p:nvCxnSpPr>
          <p:cNvPr id="7" name="AutoShape 120"/>
          <p:cNvCxnSpPr>
            <a:cxnSpLocks noChangeShapeType="1"/>
          </p:cNvCxnSpPr>
          <p:nvPr/>
        </p:nvCxnSpPr>
        <p:spPr bwMode="auto">
          <a:xfrm>
            <a:off x="5293530" y="1952762"/>
            <a:ext cx="1244600" cy="0"/>
          </a:xfrm>
          <a:prstGeom prst="straightConnector1">
            <a:avLst/>
          </a:prstGeom>
          <a:noFill/>
          <a:ln w="2540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Oval 121"/>
          <p:cNvSpPr>
            <a:spLocks noChangeArrowheads="1"/>
          </p:cNvSpPr>
          <p:nvPr/>
        </p:nvSpPr>
        <p:spPr bwMode="auto">
          <a:xfrm>
            <a:off x="4150530" y="1724162"/>
            <a:ext cx="457200" cy="45720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9" name="Rectangle 122"/>
          <p:cNvSpPr>
            <a:spLocks noChangeArrowheads="1"/>
          </p:cNvSpPr>
          <p:nvPr/>
        </p:nvSpPr>
        <p:spPr bwMode="auto">
          <a:xfrm>
            <a:off x="5306230" y="1330462"/>
            <a:ext cx="1219200" cy="12192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10" name="Rectangle 123"/>
          <p:cNvSpPr>
            <a:spLocks noChangeArrowheads="1"/>
          </p:cNvSpPr>
          <p:nvPr/>
        </p:nvSpPr>
        <p:spPr bwMode="auto">
          <a:xfrm>
            <a:off x="8316130" y="1203462"/>
            <a:ext cx="609600" cy="1219200"/>
          </a:xfrm>
          <a:prstGeom prst="rect">
            <a:avLst/>
          </a:prstGeom>
          <a:solidFill>
            <a:srgbClr val="FFFFFF"/>
          </a:solidFill>
          <a:ln w="25400">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cxnSp>
        <p:nvCxnSpPr>
          <p:cNvPr id="11" name="AutoShape 124"/>
          <p:cNvCxnSpPr>
            <a:cxnSpLocks noChangeShapeType="1"/>
          </p:cNvCxnSpPr>
          <p:nvPr/>
        </p:nvCxnSpPr>
        <p:spPr bwMode="auto">
          <a:xfrm>
            <a:off x="8620930" y="1190762"/>
            <a:ext cx="0" cy="1244600"/>
          </a:xfrm>
          <a:prstGeom prst="straightConnector1">
            <a:avLst/>
          </a:prstGeom>
          <a:noFill/>
          <a:ln w="2540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25"/>
          <p:cNvSpPr>
            <a:spLocks noChangeArrowheads="1"/>
          </p:cNvSpPr>
          <p:nvPr/>
        </p:nvSpPr>
        <p:spPr bwMode="auto">
          <a:xfrm>
            <a:off x="8024030" y="1520962"/>
            <a:ext cx="1219200" cy="609600"/>
          </a:xfrm>
          <a:prstGeom prst="rect">
            <a:avLst/>
          </a:prstGeom>
          <a:noFill/>
          <a:ln w="25400">
            <a:solidFill>
              <a:schemeClr val="tx1"/>
            </a:solidFill>
            <a:miter lim="800000"/>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cxnSp>
        <p:nvCxnSpPr>
          <p:cNvPr id="13" name="AutoShape 126"/>
          <p:cNvCxnSpPr>
            <a:cxnSpLocks noChangeShapeType="1"/>
          </p:cNvCxnSpPr>
          <p:nvPr/>
        </p:nvCxnSpPr>
        <p:spPr bwMode="auto">
          <a:xfrm>
            <a:off x="8011330" y="1825762"/>
            <a:ext cx="1244600" cy="0"/>
          </a:xfrm>
          <a:prstGeom prst="straightConnector1">
            <a:avLst/>
          </a:prstGeom>
          <a:noFill/>
          <a:ln w="2540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27"/>
          <p:cNvSpPr>
            <a:spLocks noChangeArrowheads="1"/>
          </p:cNvSpPr>
          <p:nvPr/>
        </p:nvSpPr>
        <p:spPr bwMode="auto">
          <a:xfrm>
            <a:off x="8024030" y="1203462"/>
            <a:ext cx="1219200" cy="12192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sp>
        <p:nvSpPr>
          <p:cNvPr id="15" name="Rectangle 128"/>
          <p:cNvSpPr>
            <a:spLocks noChangeArrowheads="1"/>
          </p:cNvSpPr>
          <p:nvPr/>
        </p:nvSpPr>
        <p:spPr bwMode="auto">
          <a:xfrm>
            <a:off x="2705905" y="1279662"/>
            <a:ext cx="609600" cy="1219200"/>
          </a:xfrm>
          <a:prstGeom prst="rect">
            <a:avLst/>
          </a:prstGeom>
          <a:solidFill>
            <a:srgbClr val="FFFFFF"/>
          </a:solidFill>
          <a:ln w="25400">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cxnSp>
        <p:nvCxnSpPr>
          <p:cNvPr id="16" name="AutoShape 129"/>
          <p:cNvCxnSpPr>
            <a:cxnSpLocks noChangeShapeType="1"/>
            <a:stCxn id="15" idx="0"/>
            <a:endCxn id="15" idx="2"/>
          </p:cNvCxnSpPr>
          <p:nvPr/>
        </p:nvCxnSpPr>
        <p:spPr bwMode="auto">
          <a:xfrm>
            <a:off x="3010705" y="1266962"/>
            <a:ext cx="0" cy="1244600"/>
          </a:xfrm>
          <a:prstGeom prst="straightConnector1">
            <a:avLst/>
          </a:prstGeom>
          <a:noFill/>
          <a:ln w="2540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30"/>
          <p:cNvSpPr>
            <a:spLocks noChangeArrowheads="1"/>
          </p:cNvSpPr>
          <p:nvPr/>
        </p:nvSpPr>
        <p:spPr bwMode="auto">
          <a:xfrm>
            <a:off x="2439205" y="1597162"/>
            <a:ext cx="1219200" cy="609600"/>
          </a:xfrm>
          <a:prstGeom prst="rect">
            <a:avLst/>
          </a:prstGeom>
          <a:noFill/>
          <a:ln w="25400">
            <a:solidFill>
              <a:schemeClr val="tx1"/>
            </a:solidFill>
            <a:miter lim="800000"/>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cxnSp>
        <p:nvCxnSpPr>
          <p:cNvPr id="18" name="AutoShape 131"/>
          <p:cNvCxnSpPr>
            <a:cxnSpLocks noChangeShapeType="1"/>
          </p:cNvCxnSpPr>
          <p:nvPr/>
        </p:nvCxnSpPr>
        <p:spPr bwMode="auto">
          <a:xfrm>
            <a:off x="2426505" y="1901962"/>
            <a:ext cx="1244600" cy="0"/>
          </a:xfrm>
          <a:prstGeom prst="straightConnector1">
            <a:avLst/>
          </a:prstGeom>
          <a:noFill/>
          <a:ln w="2540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32"/>
          <p:cNvSpPr>
            <a:spLocks noChangeArrowheads="1"/>
          </p:cNvSpPr>
          <p:nvPr/>
        </p:nvSpPr>
        <p:spPr bwMode="auto">
          <a:xfrm>
            <a:off x="2439205" y="1279662"/>
            <a:ext cx="1219200" cy="12192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zh-CN" sz="2400">
              <a:latin typeface="Times New Roman" panose="02020603050405020304" pitchFamily="18" charset="0"/>
              <a:ea typeface="宋体" panose="02010600030101010101" pitchFamily="2" charset="-122"/>
            </a:endParaRPr>
          </a:p>
        </p:txBody>
      </p:sp>
      <p:cxnSp>
        <p:nvCxnSpPr>
          <p:cNvPr id="20" name="AutoShape 134"/>
          <p:cNvCxnSpPr>
            <a:cxnSpLocks noChangeShapeType="1"/>
            <a:stCxn id="8" idx="6"/>
            <a:endCxn id="8" idx="2"/>
          </p:cNvCxnSpPr>
          <p:nvPr/>
        </p:nvCxnSpPr>
        <p:spPr bwMode="auto">
          <a:xfrm flipH="1">
            <a:off x="4137830" y="1952762"/>
            <a:ext cx="482600" cy="0"/>
          </a:xfrm>
          <a:prstGeom prst="straightConnector1">
            <a:avLst/>
          </a:prstGeom>
          <a:noFill/>
          <a:ln w="2540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35"/>
          <p:cNvCxnSpPr>
            <a:cxnSpLocks noChangeShapeType="1"/>
            <a:stCxn id="8" idx="0"/>
            <a:endCxn id="8" idx="4"/>
          </p:cNvCxnSpPr>
          <p:nvPr/>
        </p:nvCxnSpPr>
        <p:spPr bwMode="auto">
          <a:xfrm>
            <a:off x="4379130" y="1711462"/>
            <a:ext cx="0" cy="482600"/>
          </a:xfrm>
          <a:prstGeom prst="straightConnector1">
            <a:avLst/>
          </a:prstGeom>
          <a:noFill/>
          <a:ln w="2540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 Box 138"/>
          <p:cNvSpPr txBox="1">
            <a:spLocks noChangeArrowheads="1"/>
          </p:cNvSpPr>
          <p:nvPr/>
        </p:nvSpPr>
        <p:spPr bwMode="auto">
          <a:xfrm>
            <a:off x="2026323" y="2543679"/>
            <a:ext cx="2380941"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zh-CN" altLang="en-US" sz="2400" dirty="0">
                <a:latin typeface="Times New Roman" panose="02020603050405020304" pitchFamily="18" charset="0"/>
                <a:ea typeface="宋体" panose="02010600030101010101" pitchFamily="2" charset="-122"/>
              </a:rPr>
              <a:t>子密钥（</a:t>
            </a:r>
            <a:r>
              <a:rPr lang="en-US" altLang="zh-CN" sz="2400" dirty="0">
                <a:latin typeface="Times New Roman" panose="02020603050405020304" pitchFamily="18" charset="0"/>
                <a:ea typeface="宋体" panose="02010600030101010101" pitchFamily="2" charset="-122"/>
              </a:rPr>
              <a:t>sub-key</a:t>
            </a:r>
            <a:r>
              <a:rPr lang="zh-CN" altLang="en-US" sz="2400" dirty="0">
                <a:latin typeface="Times New Roman" panose="02020603050405020304" pitchFamily="18" charset="0"/>
                <a:ea typeface="宋体" panose="02010600030101010101" pitchFamily="2" charset="-122"/>
              </a:rPr>
              <a:t>）矩阵</a:t>
            </a:r>
            <a:endParaRPr lang="en-GB" altLang="zh-CN" sz="2400" dirty="0">
              <a:latin typeface="Times New Roman" panose="02020603050405020304" pitchFamily="18" charset="0"/>
              <a:ea typeface="宋体" panose="02010600030101010101" pitchFamily="2" charset="-122"/>
            </a:endParaRPr>
          </a:p>
        </p:txBody>
      </p:sp>
      <p:cxnSp>
        <p:nvCxnSpPr>
          <p:cNvPr id="23" name="AutoShape 139"/>
          <p:cNvCxnSpPr>
            <a:cxnSpLocks noChangeShapeType="1"/>
          </p:cNvCxnSpPr>
          <p:nvPr/>
        </p:nvCxnSpPr>
        <p:spPr bwMode="auto">
          <a:xfrm>
            <a:off x="7046130" y="1876562"/>
            <a:ext cx="60960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140"/>
          <p:cNvSpPr txBox="1">
            <a:spLocks noChangeArrowheads="1"/>
          </p:cNvSpPr>
          <p:nvPr/>
        </p:nvSpPr>
        <p:spPr bwMode="auto">
          <a:xfrm>
            <a:off x="5029563" y="2649029"/>
            <a:ext cx="203734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zh-CN" altLang="en-US" sz="2400" dirty="0">
                <a:latin typeface="Times New Roman" panose="02020603050405020304" pitchFamily="18" charset="0"/>
                <a:ea typeface="宋体" panose="02010600030101010101" pitchFamily="2" charset="-122"/>
              </a:rPr>
              <a:t>当前状态矩阵</a:t>
            </a:r>
            <a:endParaRPr lang="en-GB" altLang="zh-CN" sz="2400" dirty="0">
              <a:latin typeface="Times New Roman" panose="02020603050405020304" pitchFamily="18" charset="0"/>
              <a:ea typeface="宋体" panose="02010600030101010101" pitchFamily="2" charset="-122"/>
            </a:endParaRPr>
          </a:p>
        </p:txBody>
      </p:sp>
      <p:sp>
        <p:nvSpPr>
          <p:cNvPr id="25" name="Text Box 141"/>
          <p:cNvSpPr txBox="1">
            <a:spLocks noChangeArrowheads="1"/>
          </p:cNvSpPr>
          <p:nvPr/>
        </p:nvSpPr>
        <p:spPr bwMode="auto">
          <a:xfrm>
            <a:off x="7417997" y="2651111"/>
            <a:ext cx="277674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SzTx/>
              <a:buFontTx/>
              <a:buNone/>
            </a:pPr>
            <a:r>
              <a:rPr lang="zh-CN" altLang="en-US" sz="2400" dirty="0">
                <a:latin typeface="Times New Roman" panose="02020603050405020304" pitchFamily="18" charset="0"/>
                <a:ea typeface="宋体" panose="02010600030101010101" pitchFamily="2" charset="-122"/>
              </a:rPr>
              <a:t>更新后的状态矩阵</a:t>
            </a:r>
            <a:endParaRPr lang="en-GB" altLang="zh-CN"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内容</a:t>
            </a:r>
            <a:endParaRPr lang="zh-CN" altLang="en-US" dirty="0"/>
          </a:p>
        </p:txBody>
      </p:sp>
      <p:sp>
        <p:nvSpPr>
          <p:cNvPr id="3" name="Content Placeholder 2"/>
          <p:cNvSpPr>
            <a:spLocks noGrp="1"/>
          </p:cNvSpPr>
          <p:nvPr>
            <p:ph idx="1"/>
          </p:nvPr>
        </p:nvSpPr>
        <p:spPr/>
        <p:txBody>
          <a:bodyPr/>
          <a:lstStyle/>
          <a:p>
            <a:pPr marL="514350" indent="-514350">
              <a:buAutoNum type="arabicPeriod"/>
            </a:pPr>
            <a:r>
              <a:rPr lang="en-US" altLang="zh-CN" dirty="0"/>
              <a:t>AES</a:t>
            </a:r>
            <a:r>
              <a:rPr lang="zh-CN" altLang="en-US" dirty="0"/>
              <a:t>概述</a:t>
            </a:r>
            <a:endParaRPr lang="en-US" altLang="zh-CN" dirty="0"/>
          </a:p>
          <a:p>
            <a:pPr marL="514350" indent="-514350">
              <a:buAutoNum type="arabicPeriod"/>
            </a:pPr>
            <a:r>
              <a:rPr lang="zh-CN" altLang="en-US" dirty="0"/>
              <a:t>简化版</a:t>
            </a:r>
            <a:r>
              <a:rPr lang="en-US" altLang="zh-CN" dirty="0"/>
              <a:t>AES</a:t>
            </a:r>
            <a:endParaRPr lang="en-US" altLang="zh-CN" dirty="0"/>
          </a:p>
          <a:p>
            <a:pPr marL="514350" indent="-514350">
              <a:buAutoNum type="arabicPeriod"/>
            </a:pPr>
            <a:r>
              <a:rPr lang="en-US" altLang="zh-CN" dirty="0"/>
              <a:t>AES</a:t>
            </a:r>
            <a:r>
              <a:rPr lang="zh-CN" altLang="en-US" dirty="0"/>
              <a:t>结构的子模块</a:t>
            </a:r>
            <a:endParaRPr lang="en-US" altLang="zh-CN" dirty="0"/>
          </a:p>
          <a:p>
            <a:pPr marL="514350" indent="-514350">
              <a:buAutoNum type="arabicPeriod"/>
            </a:pPr>
            <a:r>
              <a:rPr lang="en-US" altLang="zh-CN" dirty="0"/>
              <a:t>AES</a:t>
            </a:r>
            <a:r>
              <a:rPr lang="zh-CN" altLang="en-US" dirty="0"/>
              <a:t>中的密钥扩展和解密</a:t>
            </a:r>
            <a:endParaRPr lang="en-US" altLang="zh-CN" dirty="0"/>
          </a:p>
          <a:p>
            <a:pPr marL="514350" indent="-514350">
              <a:buAutoNum type="arabicPeriod"/>
            </a:pPr>
            <a:r>
              <a:rPr lang="en-US" altLang="zh-CN" dirty="0"/>
              <a:t>SM4</a:t>
            </a:r>
            <a:r>
              <a:rPr lang="zh-CN" altLang="en-US" dirty="0"/>
              <a:t>简介</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 AES</a:t>
            </a:r>
            <a:r>
              <a:rPr lang="zh-CN" altLang="en-US" dirty="0"/>
              <a:t>中的密钥扩展</a:t>
            </a:r>
            <a:r>
              <a:rPr lang="en-US" altLang="zh-CN" dirty="0"/>
              <a:t>(</a:t>
            </a:r>
            <a:r>
              <a:rPr lang="zh-CN" altLang="en-US" dirty="0"/>
              <a:t>以</a:t>
            </a:r>
            <a:r>
              <a:rPr lang="en-US" altLang="zh-CN" dirty="0"/>
              <a:t>AES-128</a:t>
            </a:r>
            <a:r>
              <a:rPr lang="zh-CN" altLang="en-US" dirty="0"/>
              <a:t>为例</a:t>
            </a:r>
            <a:r>
              <a:rPr lang="en-US" altLang="zh-CN" dirty="0"/>
              <a:t>)</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zh-CN" dirty="0"/>
                  <a:t>AES</a:t>
                </a:r>
                <a:r>
                  <a:rPr lang="zh-CN" altLang="en-US" dirty="0"/>
                  <a:t>的密钥扩展以字</a:t>
                </a:r>
                <a:r>
                  <a:rPr lang="en-US" altLang="zh-CN" dirty="0"/>
                  <a:t>(word)</a:t>
                </a:r>
                <a:r>
                  <a:rPr lang="zh-CN" altLang="en-US" dirty="0"/>
                  <a:t>为单位，每个字为</a:t>
                </a:r>
                <a:r>
                  <a:rPr lang="en-US" altLang="zh-CN" dirty="0"/>
                  <a:t>32</a:t>
                </a:r>
                <a:r>
                  <a:rPr lang="zh-CN" altLang="en-US" dirty="0"/>
                  <a:t>比特</a:t>
                </a:r>
                <a:endParaRPr lang="en-US" altLang="zh-CN" dirty="0"/>
              </a:p>
              <a:p>
                <a:r>
                  <a:rPr lang="zh-CN" altLang="en-US" dirty="0"/>
                  <a:t>所有子密钥存储在一个密钥扩展数组</a:t>
                </a:r>
                <a:r>
                  <a:rPr lang="en-US" altLang="zh-CN" dirty="0"/>
                  <a:t>(key expansion array)</a:t>
                </a:r>
                <a14:m>
                  <m:oMath xmlns:m="http://schemas.openxmlformats.org/officeDocument/2006/math">
                    <m:r>
                      <a:rPr lang="en-US" altLang="zh-CN" i="1" dirty="0" smtClean="0">
                        <a:latin typeface="Cambria Math" panose="02040503050406030204" pitchFamily="18" charset="0"/>
                      </a:rPr>
                      <m:t>𝑊</m:t>
                    </m:r>
                  </m:oMath>
                </a14:m>
                <a:endParaRPr lang="en-US" altLang="zh-CN" dirty="0"/>
              </a:p>
              <a:p>
                <a:r>
                  <a:rPr lang="zh-CN" altLang="en-US" dirty="0"/>
                  <a:t>对于</a:t>
                </a:r>
                <a:r>
                  <a:rPr lang="en-US" altLang="zh-CN" dirty="0"/>
                  <a:t>AES-128</a:t>
                </a:r>
                <a:r>
                  <a:rPr lang="zh-CN" altLang="en-US" dirty="0"/>
                  <a:t>来说，需生成</a:t>
                </a:r>
                <a:r>
                  <a:rPr lang="en-US" altLang="zh-CN" dirty="0"/>
                  <a:t>11</a:t>
                </a:r>
                <a:r>
                  <a:rPr lang="zh-CN" altLang="en-US" dirty="0"/>
                  <a:t>个子密钥，每个</a:t>
                </a:r>
                <a:r>
                  <a:rPr lang="en-US" altLang="zh-CN" dirty="0"/>
                  <a:t>128</a:t>
                </a:r>
                <a:r>
                  <a:rPr lang="zh-CN" altLang="en-US" dirty="0"/>
                  <a:t>比特，即</a:t>
                </a:r>
                <a:r>
                  <a:rPr lang="en-US" altLang="zh-CN" dirty="0"/>
                  <a:t>4</a:t>
                </a:r>
                <a:r>
                  <a:rPr lang="zh-CN" altLang="en-US" dirty="0"/>
                  <a:t>个字。因此，</a:t>
                </a:r>
                <a:r>
                  <a:rPr lang="en-US" altLang="zh-CN" dirty="0"/>
                  <a:t> </a:t>
                </a:r>
                <a14:m>
                  <m:oMath xmlns:m="http://schemas.openxmlformats.org/officeDocument/2006/math">
                    <m:r>
                      <a:rPr lang="en-US" altLang="zh-CN" i="1" dirty="0" smtClean="0">
                        <a:latin typeface="Cambria Math" panose="02040503050406030204" pitchFamily="18" charset="0"/>
                      </a:rPr>
                      <m:t>𝑊</m:t>
                    </m:r>
                  </m:oMath>
                </a14:m>
                <a:r>
                  <a:rPr lang="zh-CN" altLang="en-US" dirty="0"/>
                  <a:t>的长度为</a:t>
                </a:r>
                <a:r>
                  <a:rPr lang="en-US" altLang="zh-CN" dirty="0"/>
                  <a:t>44</a:t>
                </a:r>
                <a:r>
                  <a:rPr lang="zh-CN" altLang="en-US" dirty="0"/>
                  <a:t>个字。</a:t>
                </a:r>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3" r="6" b="7"/>
                </a:stretch>
              </a:blipFill>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4. </a:t>
            </a:r>
            <a:r>
              <a:rPr lang="en-US" altLang="zh-CN" dirty="0"/>
              <a:t>AES</a:t>
            </a:r>
            <a:r>
              <a:rPr lang="zh-CN" altLang="en-US" dirty="0"/>
              <a:t>中的密钥扩展</a:t>
            </a:r>
            <a:r>
              <a:rPr lang="en-US" altLang="zh-CN" dirty="0"/>
              <a:t>(</a:t>
            </a:r>
            <a:r>
              <a:rPr lang="zh-CN" altLang="en-US" dirty="0"/>
              <a:t>以</a:t>
            </a:r>
            <a:r>
              <a:rPr lang="en-US" altLang="zh-CN" dirty="0"/>
              <a:t>AES-128</a:t>
            </a:r>
            <a:r>
              <a:rPr lang="zh-CN" altLang="en-US" dirty="0"/>
              <a:t>为例</a:t>
            </a:r>
            <a:r>
              <a:rPr lang="en-US" altLang="zh-CN" dirty="0"/>
              <a:t>)</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51208" y="4957214"/>
                <a:ext cx="11534775" cy="1586998"/>
              </a:xfrm>
            </p:spPr>
            <p:txBody>
              <a:bodyPr>
                <a:normAutofit/>
              </a:bodyPr>
              <a:lstStyle/>
              <a:p>
                <a14:m>
                  <m:oMath xmlns:m="http://schemas.openxmlformats.org/officeDocument/2006/math">
                    <m:r>
                      <a:rPr lang="en-US" altLang="zh-CN" sz="2400" b="0" i="1" smtClean="0">
                        <a:latin typeface="Cambria Math" panose="02040503050406030204" pitchFamily="18" charset="0"/>
                      </a:rPr>
                      <m:t>𝑊</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4</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e>
                        </m:d>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m:t>
                    </m:r>
                  </m:oMath>
                </a14:m>
                <a:r>
                  <a:rPr lang="en-US" altLang="zh-CN" sz="2400" dirty="0"/>
                  <a:t>,</a:t>
                </a:r>
                <a14:m>
                  <m:oMath xmlns:m="http://schemas.openxmlformats.org/officeDocument/2006/math">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1</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2</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10</m:t>
                    </m:r>
                  </m:oMath>
                </a14:m>
                <a:endParaRPr lang="en-US" altLang="zh-CN" sz="2400" dirty="0"/>
              </a:p>
              <a:p>
                <a14:m>
                  <m:oMath xmlns:m="http://schemas.openxmlformats.org/officeDocument/2006/math">
                    <m:r>
                      <a:rPr lang="en-US" altLang="zh-CN" sz="2400" b="0" i="1" smtClean="0">
                        <a:latin typeface="Cambria Math" panose="02040503050406030204" pitchFamily="18" charset="0"/>
                      </a:rPr>
                      <m:t>𝑊</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4</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oMath>
                </a14:m>
                <a:r>
                  <a:rPr lang="en-US" altLang="zh-CN" sz="2400" dirty="0"/>
                  <a:t>,</a:t>
                </a:r>
                <a14:m>
                  <m:oMath xmlns:m="http://schemas.openxmlformats.org/officeDocument/2006/math">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1</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2</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10</m:t>
                    </m:r>
                    <m:r>
                      <a:rPr lang="zh-CN" altLang="en-US" sz="2400" i="1" dirty="0">
                        <a:latin typeface="Cambria Math" panose="02040503050406030204" pitchFamily="18" charset="0"/>
                      </a:rPr>
                      <m:t>且</m:t>
                    </m:r>
                    <m:r>
                      <a:rPr lang="en-US" altLang="zh-CN" sz="2400" b="0" i="1" dirty="0" smtClean="0">
                        <a:latin typeface="Cambria Math" panose="02040503050406030204" pitchFamily="18" charset="0"/>
                      </a:rPr>
                      <m:t>𝑗</m:t>
                    </m:r>
                    <m:r>
                      <a:rPr lang="en-US" altLang="zh-CN" sz="2400" i="1" dirty="0">
                        <a:latin typeface="Cambria Math" panose="02040503050406030204" pitchFamily="18" charset="0"/>
                      </a:rPr>
                      <m:t>=</m:t>
                    </m:r>
                    <m:r>
                      <a:rPr lang="en-US" altLang="zh-CN" sz="2400" i="1" dirty="0">
                        <a:latin typeface="Cambria Math" panose="02040503050406030204" pitchFamily="18" charset="0"/>
                      </a:rPr>
                      <m:t>1</m:t>
                    </m:r>
                    <m:r>
                      <a:rPr lang="en-US" altLang="zh-CN" sz="2400" i="1" dirty="0">
                        <a:latin typeface="Cambria Math" panose="02040503050406030204" pitchFamily="18" charset="0"/>
                      </a:rPr>
                      <m:t>,</m:t>
                    </m:r>
                    <m:r>
                      <a:rPr lang="en-US" altLang="zh-CN" sz="2400" i="1" dirty="0">
                        <a:latin typeface="Cambria Math" panose="02040503050406030204" pitchFamily="18" charset="0"/>
                      </a:rPr>
                      <m:t>2</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3</m:t>
                    </m:r>
                  </m:oMath>
                </a14:m>
                <a:endParaRPr lang="en-US" altLang="zh-CN" sz="2400" dirty="0"/>
              </a:p>
              <a:p>
                <a:endParaRPr lang="zh-CN" altLang="en-US" sz="24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551208" y="4957214"/>
                <a:ext cx="11534775" cy="1586998"/>
              </a:xfrm>
              <a:blipFill rotWithShape="1">
                <a:blip r:embed="rId1"/>
                <a:stretch>
                  <a:fillRect t="-25" b="34"/>
                </a:stretch>
              </a:blipFill>
            </p:spPr>
            <p:txBody>
              <a:bodyPr/>
              <a:lstStyle/>
              <a:p>
                <a:r>
                  <a:rPr lang="zh-CN" altLang="en-US">
                    <a:noFill/>
                  </a:rPr>
                  <a:t> </a:t>
                </a:r>
              </a:p>
            </p:txBody>
          </p:sp>
        </mc:Fallback>
      </mc:AlternateContent>
      <p:pic>
        <p:nvPicPr>
          <p:cNvPr id="7" name="Picture 6" descr="Diagra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205" y="1159121"/>
            <a:ext cx="5059704" cy="3647810"/>
          </a:xfrm>
          <a:prstGeom prst="rect">
            <a:avLst/>
          </a:prstGeom>
        </p:spPr>
      </p:pic>
      <p:pic>
        <p:nvPicPr>
          <p:cNvPr id="11" name="Picture 10" descr="Diagram&#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874" y="1107287"/>
            <a:ext cx="5120950" cy="3751478"/>
          </a:xfrm>
          <a:prstGeom prst="rect">
            <a:avLst/>
          </a:prstGeom>
        </p:spPr>
      </p:pic>
      <p:sp>
        <p:nvSpPr>
          <p:cNvPr id="4" name="Oval 3"/>
          <p:cNvSpPr/>
          <p:nvPr/>
        </p:nvSpPr>
        <p:spPr>
          <a:xfrm>
            <a:off x="8098996" y="2319067"/>
            <a:ext cx="931873" cy="6639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8"/>
          <p:cNvSpPr/>
          <p:nvPr/>
        </p:nvSpPr>
        <p:spPr>
          <a:xfrm>
            <a:off x="2360184" y="2371770"/>
            <a:ext cx="931873" cy="6639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Rounded Corners 4"/>
          <p:cNvSpPr/>
          <p:nvPr/>
        </p:nvSpPr>
        <p:spPr>
          <a:xfrm>
            <a:off x="1652104" y="1020417"/>
            <a:ext cx="4443896" cy="1298650"/>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4. </a:t>
            </a:r>
            <a:r>
              <a:rPr lang="en-US" altLang="zh-CN" dirty="0"/>
              <a:t>AES</a:t>
            </a:r>
            <a:r>
              <a:rPr lang="zh-CN" altLang="en-US" dirty="0"/>
              <a:t>中的密钥扩展</a:t>
            </a:r>
            <a:r>
              <a:rPr lang="en-US" altLang="zh-CN" dirty="0"/>
              <a:t>(</a:t>
            </a:r>
            <a:r>
              <a:rPr lang="zh-CN" altLang="en-US" dirty="0"/>
              <a:t>以</a:t>
            </a:r>
            <a:r>
              <a:rPr lang="en-US" altLang="zh-CN" dirty="0"/>
              <a:t>AES-128</a:t>
            </a:r>
            <a:r>
              <a:rPr lang="zh-CN" altLang="en-US" dirty="0"/>
              <a:t>为例</a:t>
            </a:r>
            <a:r>
              <a:rPr lang="en-US" altLang="zh-CN" dirty="0"/>
              <a:t>)</a:t>
            </a:r>
            <a:endParaRPr lang="zh-CN" altLang="en-US" dirty="0"/>
          </a:p>
        </p:txBody>
      </p:sp>
      <p:pic>
        <p:nvPicPr>
          <p:cNvPr id="5" name="Picture 4" descr="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59622" y="1096531"/>
            <a:ext cx="3193101" cy="4414951"/>
          </a:xfrm>
          <a:prstGeom prst="rect">
            <a:avLst/>
          </a:prstGeom>
        </p:spPr>
      </p:pic>
      <p:pic>
        <p:nvPicPr>
          <p:cNvPr id="6" name="Picture 5" descr="Diagra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21" y="1256418"/>
            <a:ext cx="3840849" cy="2769073"/>
          </a:xfrm>
          <a:prstGeom prst="rect">
            <a:avLst/>
          </a:prstGeom>
        </p:spPr>
      </p:pic>
      <mc:AlternateContent xmlns:mc="http://schemas.openxmlformats.org/markup-compatibility/2006">
        <mc:Choice xmlns:a14="http://schemas.microsoft.com/office/drawing/2010/main" Requires="a14">
          <p:sp>
            <p:nvSpPr>
              <p:cNvPr id="8" name="Content Placeholder 7"/>
              <p:cNvSpPr>
                <a:spLocks noGrp="1"/>
              </p:cNvSpPr>
              <p:nvPr>
                <p:ph idx="1"/>
              </p:nvPr>
            </p:nvSpPr>
            <p:spPr>
              <a:xfrm>
                <a:off x="7392022" y="1140705"/>
                <a:ext cx="4587943" cy="4805363"/>
              </a:xfrm>
            </p:spPr>
            <p:txBody>
              <a:bodyPr>
                <a:normAutofit lnSpcReduction="10000"/>
              </a:bodyPr>
              <a:lstStyle/>
              <a:p>
                <a:r>
                  <a:rPr lang="zh-CN" altLang="en-US" sz="2400" dirty="0"/>
                  <a:t>输入为</a:t>
                </a:r>
                <a:r>
                  <a:rPr lang="en-US" altLang="zh-CN" sz="2400" dirty="0"/>
                  <a:t>4</a:t>
                </a:r>
                <a:r>
                  <a:rPr lang="zh-CN" altLang="en-US" sz="2400" dirty="0"/>
                  <a:t>个字节，即</a:t>
                </a:r>
                <a:r>
                  <a:rPr lang="en-US" altLang="zh-CN" sz="2400" dirty="0"/>
                  <a:t>1</a:t>
                </a:r>
                <a:r>
                  <a:rPr lang="zh-CN" altLang="en-US" sz="2400" dirty="0"/>
                  <a:t>个字</a:t>
                </a:r>
                <a:endParaRPr lang="en-US" altLang="zh-CN" sz="2400" dirty="0"/>
              </a:p>
              <a:p>
                <a:r>
                  <a:rPr lang="zh-CN" altLang="en-US" sz="2400" dirty="0"/>
                  <a:t>字循环（</a:t>
                </a:r>
                <a:r>
                  <a:rPr lang="en-US" altLang="zh-CN" sz="2400" dirty="0" err="1"/>
                  <a:t>RotWord</a:t>
                </a:r>
                <a:r>
                  <a:rPr lang="zh-CN" altLang="en-US" sz="2400" dirty="0"/>
                  <a:t>）：将</a:t>
                </a:r>
                <a:r>
                  <a:rPr lang="en-US" altLang="zh-CN" sz="2400" dirty="0"/>
                  <a:t>4</a:t>
                </a:r>
                <a:r>
                  <a:rPr lang="zh-CN" altLang="en-US" sz="2400" dirty="0"/>
                  <a:t>字节循环左移一字节，即把输入字</a:t>
                </a:r>
                <a:r>
                  <a:rPr lang="en-US" altLang="zh-CN" sz="2400" dirty="0"/>
                  <a:t>[B0,B1,B2,B3]</a:t>
                </a:r>
                <a:r>
                  <a:rPr lang="zh-CN" altLang="en-US" sz="2400" dirty="0"/>
                  <a:t>变换成</a:t>
                </a:r>
                <a:r>
                  <a:rPr lang="en-US" altLang="zh-CN" sz="2400" dirty="0"/>
                  <a:t>[B1,B2,B3,B0]</a:t>
                </a:r>
                <a:r>
                  <a:rPr lang="zh-CN" altLang="en-US" sz="2400" dirty="0"/>
                  <a:t>。</a:t>
                </a:r>
                <a:endParaRPr lang="zh-CN" altLang="en-US" sz="2400" dirty="0"/>
              </a:p>
              <a:p>
                <a:r>
                  <a:rPr lang="zh-CN" altLang="en-US" sz="2400" dirty="0"/>
                  <a:t>字代替（</a:t>
                </a:r>
                <a:r>
                  <a:rPr lang="en-US" altLang="zh-CN" sz="2400" dirty="0" err="1"/>
                  <a:t>SubWord</a:t>
                </a:r>
                <a:r>
                  <a:rPr lang="zh-CN" altLang="en-US" sz="2400" dirty="0"/>
                  <a:t>）：利用</a:t>
                </a:r>
                <a:r>
                  <a:rPr lang="en-US" altLang="zh-CN" sz="2400" dirty="0"/>
                  <a:t>S</a:t>
                </a:r>
                <a:r>
                  <a:rPr lang="zh-CN" altLang="en-US" sz="2400" dirty="0"/>
                  <a:t>盒对输入字中的每个字节进行字节代替。</a:t>
                </a:r>
                <a:endParaRPr lang="zh-CN" altLang="en-US" sz="2400" dirty="0"/>
              </a:p>
              <a:p>
                <a:r>
                  <a:rPr lang="zh-CN" altLang="en-US" sz="2400" dirty="0"/>
                  <a:t>将前面输出的第一个字节与轮常量</a:t>
                </a:r>
                <a:r>
                  <a:rPr lang="en-US" altLang="zh-CN" sz="2400" dirty="0"/>
                  <a:t>RC[</a:t>
                </a:r>
                <a:r>
                  <a:rPr lang="en-US" altLang="zh-CN" sz="2400" dirty="0" err="1"/>
                  <a:t>i</a:t>
                </a:r>
                <a:r>
                  <a:rPr lang="en-US" altLang="zh-CN" sz="2400" dirty="0"/>
                  <a:t>]</a:t>
                </a:r>
                <a:r>
                  <a:rPr lang="zh-CN" altLang="en-US" sz="2400" dirty="0"/>
                  <a:t>（为</a:t>
                </a:r>
                <a14:m>
                  <m:oMath xmlns:m="http://schemas.openxmlformats.org/officeDocument/2006/math">
                    <m:r>
                      <a:rPr lang="en-US" altLang="zh-CN" sz="2400" i="1" dirty="0" smtClean="0">
                        <a:latin typeface="Cambria Math" panose="02040503050406030204" pitchFamily="18" charset="0"/>
                      </a:rPr>
                      <m:t>𝐺𝐹</m:t>
                    </m:r>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2</m:t>
                        </m:r>
                      </m:e>
                      <m:sup>
                        <m:r>
                          <a:rPr lang="en-US" altLang="zh-CN" sz="2400" b="0" i="1" dirty="0" smtClean="0">
                            <a:latin typeface="Cambria Math" panose="02040503050406030204" pitchFamily="18" charset="0"/>
                          </a:rPr>
                          <m:t>8</m:t>
                        </m:r>
                      </m:sup>
                    </m:sSup>
                    <m:r>
                      <a:rPr lang="en-US" altLang="zh-CN" sz="2400" b="0" i="1" dirty="0" smtClean="0">
                        <a:latin typeface="Cambria Math" panose="02040503050406030204" pitchFamily="18" charset="0"/>
                      </a:rPr>
                      <m:t>)</m:t>
                    </m:r>
                  </m:oMath>
                </a14:m>
                <a:r>
                  <a:rPr lang="zh-CN" altLang="en-US" sz="2400" dirty="0"/>
                  <a:t>上的一个元素，</a:t>
                </a:r>
                <a:r>
                  <a:rPr lang="en-US" altLang="zh-CN" sz="2400" dirty="0"/>
                  <a:t>8</a:t>
                </a:r>
                <a:r>
                  <a:rPr lang="zh-CN" altLang="en-US" sz="2400" dirty="0"/>
                  <a:t>比特）进行异或运算。</a:t>
                </a:r>
                <a:endParaRPr lang="en-US" altLang="zh-CN" sz="2400" dirty="0"/>
              </a:p>
              <a:p>
                <a:r>
                  <a:rPr lang="zh-CN" altLang="en-US" sz="2400" dirty="0"/>
                  <a:t>得到输出，</a:t>
                </a:r>
                <a:r>
                  <a:rPr lang="en-US" altLang="zh-CN" sz="2400" dirty="0"/>
                  <a:t>4</a:t>
                </a:r>
                <a:r>
                  <a:rPr lang="zh-CN" altLang="en-US" sz="2400" dirty="0"/>
                  <a:t>字节。</a:t>
                </a:r>
                <a:endParaRPr lang="zh-CN" altLang="en-US" sz="2400" dirty="0"/>
              </a:p>
              <a:p>
                <a:endParaRPr lang="en-US" altLang="zh-CN" sz="2400" dirty="0"/>
              </a:p>
              <a:p>
                <a:endParaRPr lang="en-US" altLang="zh-CN" sz="2400" dirty="0"/>
              </a:p>
              <a:p>
                <a:endParaRPr lang="zh-CN" altLang="en-US" sz="2400" dirty="0"/>
              </a:p>
            </p:txBody>
          </p:sp>
        </mc:Choice>
        <mc:Fallback>
          <p:sp>
            <p:nvSpPr>
              <p:cNvPr id="8" name="Content Placeholder 7"/>
              <p:cNvSpPr>
                <a:spLocks noRot="1" noChangeAspect="1" noMove="1" noResize="1" noEditPoints="1" noAdjustHandles="1" noChangeArrowheads="1" noChangeShapeType="1" noTextEdit="1"/>
              </p:cNvSpPr>
              <p:nvPr>
                <p:ph idx="1"/>
              </p:nvPr>
            </p:nvSpPr>
            <p:spPr>
              <a:xfrm>
                <a:off x="7392022" y="1140705"/>
                <a:ext cx="4587943" cy="4805363"/>
              </a:xfrm>
              <a:blipFill rotWithShape="1">
                <a:blip r:embed="rId3"/>
                <a:stretch>
                  <a:fillRect l="-14" t="-84" r="1" b="-22003"/>
                </a:stretch>
              </a:blipFill>
            </p:spPr>
            <p:txBody>
              <a:bodyPr/>
              <a:lstStyle/>
              <a:p>
                <a:r>
                  <a:rPr lang="zh-CN" altLang="en-US">
                    <a:noFill/>
                  </a:rPr>
                  <a:t> </a:t>
                </a:r>
              </a:p>
            </p:txBody>
          </p:sp>
        </mc:Fallback>
      </mc:AlternateContent>
      <p:sp>
        <p:nvSpPr>
          <p:cNvPr id="7" name="Oval 6"/>
          <p:cNvSpPr/>
          <p:nvPr/>
        </p:nvSpPr>
        <p:spPr>
          <a:xfrm>
            <a:off x="1531509" y="2078876"/>
            <a:ext cx="804497" cy="4881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4. </a:t>
            </a:r>
            <a:r>
              <a:rPr lang="en-US" altLang="zh-CN" dirty="0"/>
              <a:t>AES</a:t>
            </a:r>
            <a:r>
              <a:rPr lang="zh-CN" altLang="en-US" dirty="0"/>
              <a:t>中的密钥扩展</a:t>
            </a:r>
            <a:r>
              <a:rPr lang="en-US" altLang="zh-CN" dirty="0"/>
              <a:t>(AES-192)</a:t>
            </a:r>
            <a:endParaRPr lang="zh-CN" altLang="en-US" dirty="0"/>
          </a:p>
        </p:txBody>
      </p:sp>
      <p:pic>
        <p:nvPicPr>
          <p:cNvPr id="9" name="Picture 8" descr="Diagram&#10;&#10;Description automatically generated with low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5974" y="1401257"/>
            <a:ext cx="5693505" cy="4206924"/>
          </a:xfrm>
          <a:prstGeom prst="rect">
            <a:avLst/>
          </a:prstGeom>
        </p:spPr>
      </p:pic>
      <p:pic>
        <p:nvPicPr>
          <p:cNvPr id="13" name="Picture 12" descr="Diagram&#10;&#10;Description automatically generated with medium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131" y="1635721"/>
            <a:ext cx="5693506" cy="3737995"/>
          </a:xfrm>
          <a:prstGeom prst="rect">
            <a:avLst/>
          </a:prstGeom>
        </p:spPr>
      </p:pic>
      <p:sp>
        <p:nvSpPr>
          <p:cNvPr id="14" name="Content Placeholder 2"/>
          <p:cNvSpPr>
            <a:spLocks noGrp="1"/>
          </p:cNvSpPr>
          <p:nvPr>
            <p:ph idx="1"/>
          </p:nvPr>
        </p:nvSpPr>
        <p:spPr>
          <a:xfrm>
            <a:off x="657225" y="5608181"/>
            <a:ext cx="10896599" cy="909103"/>
          </a:xfrm>
        </p:spPr>
        <p:txBody>
          <a:bodyPr>
            <a:normAutofit fontScale="92500" lnSpcReduction="10000"/>
          </a:bodyPr>
          <a:lstStyle/>
          <a:p>
            <a:r>
              <a:rPr lang="en-US" altLang="zh-CN" dirty="0"/>
              <a:t>12</a:t>
            </a:r>
            <a:r>
              <a:rPr lang="zh-CN" altLang="en-US" dirty="0"/>
              <a:t>轮，因此需要</a:t>
            </a:r>
            <a:r>
              <a:rPr lang="en-US" altLang="zh-CN" dirty="0"/>
              <a:t>13</a:t>
            </a:r>
            <a:r>
              <a:rPr lang="zh-CN" altLang="en-US" dirty="0"/>
              <a:t>个子密钥，每个</a:t>
            </a:r>
            <a:r>
              <a:rPr lang="en-US" altLang="zh-CN" dirty="0"/>
              <a:t>128</a:t>
            </a:r>
            <a:r>
              <a:rPr lang="zh-CN" altLang="en-US" dirty="0"/>
              <a:t>比特，即</a:t>
            </a:r>
            <a:r>
              <a:rPr lang="en-US" altLang="zh-CN" dirty="0"/>
              <a:t>4</a:t>
            </a:r>
            <a:r>
              <a:rPr lang="zh-CN" altLang="en-US" dirty="0"/>
              <a:t>个字。共需计算</a:t>
            </a:r>
            <a:r>
              <a:rPr lang="en-US" altLang="zh-CN" dirty="0"/>
              <a:t>52</a:t>
            </a:r>
            <a:r>
              <a:rPr lang="zh-CN" altLang="en-US" dirty="0"/>
              <a:t>个字。</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 AES</a:t>
            </a:r>
            <a:r>
              <a:rPr>
                <a:sym typeface="+mn-ea"/>
              </a:rPr>
              <a:t>的由来</a:t>
            </a:r>
            <a:endParaRPr lang="zh-CN" altLang="en-US" dirty="0"/>
          </a:p>
        </p:txBody>
      </p:sp>
      <p:sp>
        <p:nvSpPr>
          <p:cNvPr id="3" name="Content Placeholder 2"/>
          <p:cNvSpPr>
            <a:spLocks noGrp="1"/>
          </p:cNvSpPr>
          <p:nvPr>
            <p:ph idx="1"/>
          </p:nvPr>
        </p:nvSpPr>
        <p:spPr/>
        <p:txBody>
          <a:bodyPr>
            <a:normAutofit/>
          </a:bodyPr>
          <a:lstStyle/>
          <a:p>
            <a:r>
              <a:rPr lang="zh-CN" altLang="en-US" sz="2800" dirty="0"/>
              <a:t>在选拔初期</a:t>
            </a:r>
            <a:r>
              <a:rPr lang="en-US" altLang="zh-CN" sz="2800" dirty="0"/>
              <a:t>AES</a:t>
            </a:r>
            <a:r>
              <a:rPr lang="zh-CN" altLang="en-US" sz="2800" dirty="0"/>
              <a:t>的候补共有</a:t>
            </a:r>
            <a:r>
              <a:rPr lang="en-US" altLang="zh-CN" sz="2800" dirty="0"/>
              <a:t>15</a:t>
            </a:r>
            <a:r>
              <a:rPr lang="zh-CN" altLang="en-US" sz="2800" dirty="0"/>
              <a:t>种方式。在</a:t>
            </a:r>
            <a:r>
              <a:rPr lang="en-US" altLang="zh-CN" sz="2800" dirty="0"/>
              <a:t>1999</a:t>
            </a:r>
            <a:r>
              <a:rPr lang="zh-CN" altLang="en-US" sz="2800" dirty="0"/>
              <a:t>年</a:t>
            </a:r>
            <a:r>
              <a:rPr lang="en-US" altLang="zh-CN" sz="2800" dirty="0"/>
              <a:t>8</a:t>
            </a:r>
            <a:r>
              <a:rPr lang="zh-CN" altLang="en-US" sz="2800" dirty="0"/>
              <a:t>月，最终候选减少至</a:t>
            </a:r>
            <a:r>
              <a:rPr lang="en-US" altLang="zh-CN" sz="2800" dirty="0"/>
              <a:t>5</a:t>
            </a:r>
            <a:r>
              <a:rPr lang="zh-CN" altLang="en-US" sz="2800" dirty="0"/>
              <a:t>种方式。</a:t>
            </a:r>
            <a:endParaRPr lang="en-US" altLang="zh-CN" sz="2800" dirty="0"/>
          </a:p>
          <a:p>
            <a:pPr lvl="1"/>
            <a:r>
              <a:rPr lang="en-US" altLang="zh-CN" sz="2400" dirty="0">
                <a:latin typeface="Times New Roman" panose="02020603050405020304" pitchFamily="18" charset="0"/>
                <a:cs typeface="Times New Roman" panose="02020603050405020304" pitchFamily="18" charset="0"/>
              </a:rPr>
              <a:t>MARS, RC6, </a:t>
            </a:r>
            <a:r>
              <a:rPr lang="en-US" altLang="zh-CN" sz="2400" dirty="0">
                <a:solidFill>
                  <a:srgbClr val="1D41D5"/>
                </a:solidFill>
                <a:latin typeface="Times New Roman" panose="02020603050405020304" pitchFamily="18" charset="0"/>
                <a:cs typeface="Times New Roman" panose="02020603050405020304" pitchFamily="18" charset="0"/>
              </a:rPr>
              <a:t>Rijndael</a:t>
            </a:r>
            <a:r>
              <a:rPr lang="en-US" altLang="zh-CN" sz="2400" dirty="0">
                <a:latin typeface="Times New Roman" panose="02020603050405020304" pitchFamily="18" charset="0"/>
                <a:cs typeface="Times New Roman" panose="02020603050405020304" pitchFamily="18" charset="0"/>
              </a:rPr>
              <a:t>, Serpent, </a:t>
            </a:r>
            <a:r>
              <a:rPr lang="en-US" altLang="zh-CN" sz="2400" dirty="0" err="1">
                <a:latin typeface="Times New Roman" panose="02020603050405020304" pitchFamily="18" charset="0"/>
                <a:cs typeface="Times New Roman" panose="02020603050405020304" pitchFamily="18" charset="0"/>
              </a:rPr>
              <a:t>Twofish</a:t>
            </a:r>
            <a:endParaRPr lang="en-US" altLang="zh-CN" sz="2400" dirty="0">
              <a:latin typeface="Times New Roman" panose="02020603050405020304" pitchFamily="18" charset="0"/>
              <a:cs typeface="Times New Roman" panose="02020603050405020304" pitchFamily="18" charset="0"/>
            </a:endParaRPr>
          </a:p>
          <a:p>
            <a:r>
              <a:rPr lang="en-US" altLang="zh-CN" sz="2800" dirty="0"/>
              <a:t>2000</a:t>
            </a:r>
            <a:r>
              <a:rPr lang="zh-CN" altLang="en-US" sz="2800" dirty="0"/>
              <a:t>年</a:t>
            </a:r>
            <a:r>
              <a:rPr lang="en-US" altLang="zh-CN" sz="2800" dirty="0"/>
              <a:t>10</a:t>
            </a:r>
            <a:r>
              <a:rPr lang="zh-CN" altLang="en-US" sz="2800" dirty="0"/>
              <a:t>月，</a:t>
            </a:r>
            <a:r>
              <a:rPr lang="en-US" altLang="zh-CN" sz="2800" dirty="0"/>
              <a:t>NIST</a:t>
            </a:r>
            <a:r>
              <a:rPr lang="zh-CN" altLang="en-US" sz="2800" dirty="0"/>
              <a:t>公布由比利时科学家</a:t>
            </a:r>
            <a:r>
              <a:rPr lang="en-US" altLang="zh-CN" sz="2800" dirty="0"/>
              <a:t>Joan Daemen and Vincent </a:t>
            </a:r>
            <a:r>
              <a:rPr lang="en-US" altLang="zh-CN" sz="2800" dirty="0" err="1"/>
              <a:t>Rijmen</a:t>
            </a:r>
            <a:r>
              <a:rPr lang="zh-CN" altLang="en-US" sz="2800" dirty="0"/>
              <a:t>提出的</a:t>
            </a:r>
            <a:r>
              <a:rPr lang="en-US" altLang="zh-CN" sz="2800" dirty="0">
                <a:solidFill>
                  <a:srgbClr val="1D41D5"/>
                </a:solidFill>
              </a:rPr>
              <a:t>Rijndael</a:t>
            </a:r>
            <a:r>
              <a:rPr lang="zh-CN" altLang="en-US" sz="2800" dirty="0"/>
              <a:t>正式被选中，作为</a:t>
            </a:r>
            <a:r>
              <a:rPr lang="en-US" altLang="zh-CN" sz="2800" dirty="0"/>
              <a:t>AES</a:t>
            </a:r>
            <a:r>
              <a:rPr lang="zh-CN" altLang="en-US" sz="2800" dirty="0"/>
              <a:t>的实现方案</a:t>
            </a:r>
            <a:endParaRPr lang="en-US" altLang="zh-CN" sz="2800" dirty="0"/>
          </a:p>
          <a:p>
            <a:r>
              <a:rPr lang="en-US" altLang="zh-CN" sz="2800" dirty="0"/>
              <a:t>2001</a:t>
            </a:r>
            <a:r>
              <a:rPr lang="zh-CN" altLang="en-US" sz="2800" dirty="0"/>
              <a:t>年</a:t>
            </a:r>
            <a:r>
              <a:rPr lang="en-US" altLang="zh-CN" sz="2800" dirty="0"/>
              <a:t>11</a:t>
            </a:r>
            <a:r>
              <a:rPr lang="zh-CN" altLang="en-US" sz="2800" dirty="0"/>
              <a:t>月，高级加密标准</a:t>
            </a:r>
            <a:r>
              <a:rPr lang="en-US" altLang="zh-CN" sz="2800" dirty="0"/>
              <a:t>AES</a:t>
            </a:r>
            <a:r>
              <a:rPr lang="zh-CN" altLang="en-US" sz="2800" dirty="0"/>
              <a:t>正式发布。</a:t>
            </a:r>
            <a:endParaRPr lang="en-US" altLang="zh-CN"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4. </a:t>
            </a:r>
            <a:r>
              <a:rPr lang="en-US" altLang="zh-CN" dirty="0"/>
              <a:t>AES</a:t>
            </a:r>
            <a:r>
              <a:rPr lang="zh-CN" altLang="en-US" dirty="0"/>
              <a:t>中的密钥扩展</a:t>
            </a:r>
            <a:r>
              <a:rPr lang="en-US" altLang="zh-CN" dirty="0"/>
              <a:t>(AES-256)</a:t>
            </a:r>
            <a:endParaRPr lang="zh-CN" altLang="en-US" dirty="0"/>
          </a:p>
        </p:txBody>
      </p:sp>
      <p:sp>
        <p:nvSpPr>
          <p:cNvPr id="3" name="Content Placeholder 2"/>
          <p:cNvSpPr>
            <a:spLocks noGrp="1"/>
          </p:cNvSpPr>
          <p:nvPr>
            <p:ph idx="1"/>
          </p:nvPr>
        </p:nvSpPr>
        <p:spPr>
          <a:xfrm>
            <a:off x="657225" y="5195190"/>
            <a:ext cx="10896599" cy="981772"/>
          </a:xfrm>
        </p:spPr>
        <p:txBody>
          <a:bodyPr>
            <a:normAutofit lnSpcReduction="10000"/>
          </a:bodyPr>
          <a:lstStyle/>
          <a:p>
            <a:r>
              <a:rPr lang="en-US" altLang="zh-CN" dirty="0"/>
              <a:t>14</a:t>
            </a:r>
            <a:r>
              <a:rPr lang="zh-CN" altLang="en-US" dirty="0"/>
              <a:t>轮，因此需要</a:t>
            </a:r>
            <a:r>
              <a:rPr lang="en-US" altLang="zh-CN" dirty="0"/>
              <a:t>15</a:t>
            </a:r>
            <a:r>
              <a:rPr lang="zh-CN" altLang="en-US" dirty="0"/>
              <a:t>个子密钥，每个</a:t>
            </a:r>
            <a:r>
              <a:rPr lang="en-US" altLang="zh-CN" dirty="0"/>
              <a:t>128</a:t>
            </a:r>
            <a:r>
              <a:rPr lang="zh-CN" altLang="en-US" dirty="0"/>
              <a:t>比特，即</a:t>
            </a:r>
            <a:r>
              <a:rPr lang="en-US" altLang="zh-CN" dirty="0"/>
              <a:t>4</a:t>
            </a:r>
            <a:r>
              <a:rPr lang="zh-CN" altLang="en-US" dirty="0"/>
              <a:t>个字。共需计算</a:t>
            </a:r>
            <a:r>
              <a:rPr lang="en-US" altLang="zh-CN" dirty="0"/>
              <a:t>60</a:t>
            </a:r>
            <a:r>
              <a:rPr lang="zh-CN" altLang="en-US" dirty="0"/>
              <a:t>个字。</a:t>
            </a:r>
            <a:endParaRPr lang="zh-CN" altLang="en-US" dirty="0"/>
          </a:p>
          <a:p>
            <a:endParaRPr lang="zh-CN" altLang="en-US" dirty="0"/>
          </a:p>
        </p:txBody>
      </p:sp>
      <p:pic>
        <p:nvPicPr>
          <p:cNvPr id="9" name="Picture 8" descr="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991" y="1029844"/>
            <a:ext cx="5652057" cy="3687761"/>
          </a:xfrm>
          <a:prstGeom prst="rect">
            <a:avLst/>
          </a:prstGeom>
        </p:spPr>
      </p:pic>
      <p:pic>
        <p:nvPicPr>
          <p:cNvPr id="11" name="Picture 10" descr="Diagra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5524" y="1064467"/>
            <a:ext cx="5909043" cy="361851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4. </a:t>
            </a:r>
            <a:r>
              <a:rPr lang="en-US" altLang="zh-CN" dirty="0"/>
              <a:t>AES</a:t>
            </a:r>
            <a:r>
              <a:rPr lang="zh-CN" altLang="en-US" dirty="0"/>
              <a:t>解密</a:t>
            </a:r>
            <a:endParaRPr lang="zh-CN" altLang="en-US" dirty="0"/>
          </a:p>
        </p:txBody>
      </p:sp>
      <p:pic>
        <p:nvPicPr>
          <p:cNvPr id="7" name="Picture 6" descr="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48612" y="1075879"/>
            <a:ext cx="8206692" cy="559283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4. </a:t>
            </a:r>
            <a:r>
              <a:rPr lang="en-US" altLang="zh-CN" dirty="0"/>
              <a:t>AES</a:t>
            </a:r>
            <a:r>
              <a:rPr lang="zh-CN" altLang="en-US" dirty="0"/>
              <a:t>解密（续）</a:t>
            </a:r>
            <a:endParaRPr lang="zh-CN" altLang="en-US" dirty="0"/>
          </a:p>
        </p:txBody>
      </p:sp>
      <p:pic>
        <p:nvPicPr>
          <p:cNvPr id="5" name="Content Placeholder 4" descr="Diagram&#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09248" y="1161929"/>
            <a:ext cx="7589921" cy="5205739"/>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内容</a:t>
            </a:r>
            <a:endParaRPr lang="zh-CN" altLang="en-US" dirty="0"/>
          </a:p>
        </p:txBody>
      </p:sp>
      <p:sp>
        <p:nvSpPr>
          <p:cNvPr id="3" name="Content Placeholder 2"/>
          <p:cNvSpPr>
            <a:spLocks noGrp="1"/>
          </p:cNvSpPr>
          <p:nvPr>
            <p:ph idx="1"/>
          </p:nvPr>
        </p:nvSpPr>
        <p:spPr/>
        <p:txBody>
          <a:bodyPr/>
          <a:lstStyle/>
          <a:p>
            <a:pPr marL="514350" indent="-514350">
              <a:buAutoNum type="arabicPeriod"/>
            </a:pPr>
            <a:r>
              <a:rPr lang="en-US" altLang="zh-CN" dirty="0"/>
              <a:t>AES</a:t>
            </a:r>
            <a:r>
              <a:rPr lang="zh-CN" altLang="en-US" dirty="0"/>
              <a:t>概述</a:t>
            </a:r>
            <a:endParaRPr lang="en-US" altLang="zh-CN" dirty="0"/>
          </a:p>
          <a:p>
            <a:pPr marL="514350" indent="-514350">
              <a:buAutoNum type="arabicPeriod"/>
            </a:pPr>
            <a:r>
              <a:rPr lang="zh-CN" altLang="en-US" dirty="0"/>
              <a:t>简化版</a:t>
            </a:r>
            <a:r>
              <a:rPr lang="en-US" altLang="zh-CN" dirty="0"/>
              <a:t>AES</a:t>
            </a:r>
            <a:endParaRPr lang="en-US" altLang="zh-CN" dirty="0"/>
          </a:p>
          <a:p>
            <a:pPr marL="514350" indent="-514350">
              <a:buAutoNum type="arabicPeriod"/>
            </a:pPr>
            <a:r>
              <a:rPr lang="en-US" altLang="zh-CN" dirty="0"/>
              <a:t>AES</a:t>
            </a:r>
            <a:r>
              <a:rPr lang="zh-CN" altLang="en-US" dirty="0"/>
              <a:t>结构的子模块</a:t>
            </a:r>
            <a:endParaRPr lang="en-US" altLang="zh-CN" dirty="0"/>
          </a:p>
          <a:p>
            <a:pPr marL="514350" indent="-514350">
              <a:buAutoNum type="arabicPeriod"/>
            </a:pPr>
            <a:r>
              <a:rPr lang="en-US" altLang="zh-CN" dirty="0"/>
              <a:t>AES</a:t>
            </a:r>
            <a:r>
              <a:rPr lang="zh-CN" altLang="en-US" dirty="0"/>
              <a:t>中的密钥扩展和解密</a:t>
            </a:r>
            <a:endParaRPr lang="en-US" altLang="zh-CN" dirty="0"/>
          </a:p>
          <a:p>
            <a:pPr marL="514350" indent="-514350">
              <a:buAutoNum type="arabicPeriod"/>
            </a:pPr>
            <a:r>
              <a:rPr lang="en-US" altLang="zh-CN" dirty="0"/>
              <a:t>SM4</a:t>
            </a:r>
            <a:r>
              <a:rPr lang="zh-CN" altLang="en-US" dirty="0"/>
              <a:t>简介</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5. SM4</a:t>
            </a:r>
            <a:r>
              <a:rPr>
                <a:sym typeface="+mn-ea"/>
              </a:rPr>
              <a:t>简介</a:t>
            </a:r>
            <a:r>
              <a:rPr lang="en-US" altLang="zh-CN">
                <a:sym typeface="+mn-ea"/>
              </a:rPr>
              <a:t>-</a:t>
            </a:r>
            <a:r>
              <a:rPr lang="en-US" altLang="zh-CN" dirty="0"/>
              <a:t>SM4</a:t>
            </a:r>
            <a:r>
              <a:rPr lang="zh-CN" altLang="en-US" dirty="0"/>
              <a:t>基本情况</a:t>
            </a:r>
            <a:endParaRPr lang="zh-CN" altLang="en-US" dirty="0"/>
          </a:p>
        </p:txBody>
      </p:sp>
      <p:sp>
        <p:nvSpPr>
          <p:cNvPr id="3" name="Content Placeholder 2"/>
          <p:cNvSpPr>
            <a:spLocks noGrp="1"/>
          </p:cNvSpPr>
          <p:nvPr>
            <p:ph idx="1"/>
          </p:nvPr>
        </p:nvSpPr>
        <p:spPr/>
        <p:txBody>
          <a:bodyPr/>
          <a:lstStyle/>
          <a:p>
            <a:r>
              <a:rPr lang="zh-CN" altLang="en-US" dirty="0"/>
              <a:t>随着国际密码标准制定活动的进展，国内密码学者越来越重视算法的设计与分析。</a:t>
            </a:r>
            <a:endParaRPr lang="zh-CN" altLang="en-US" dirty="0"/>
          </a:p>
          <a:p>
            <a:r>
              <a:rPr lang="zh-CN" altLang="en-US" dirty="0"/>
              <a:t>为配合我国无线局域网鉴别和保密基础结构（</a:t>
            </a:r>
            <a:r>
              <a:rPr lang="en-US" altLang="zh-CN" dirty="0"/>
              <a:t>Wireless LAN Authentication and Privacy Infrastructure</a:t>
            </a:r>
            <a:r>
              <a:rPr lang="zh-CN" altLang="en-US" dirty="0"/>
              <a:t>，</a:t>
            </a:r>
            <a:r>
              <a:rPr lang="en-US" altLang="zh-CN" dirty="0"/>
              <a:t>WAPI</a:t>
            </a:r>
            <a:r>
              <a:rPr lang="zh-CN" altLang="en-US" dirty="0"/>
              <a:t>）的推广应用，</a:t>
            </a:r>
            <a:r>
              <a:rPr lang="en-US" altLang="zh-CN" dirty="0"/>
              <a:t>2006</a:t>
            </a:r>
            <a:r>
              <a:rPr lang="zh-CN" altLang="en-US" dirty="0"/>
              <a:t>年国家商用密码管理局公开发布我国自主研究设计的商用分组密码算法</a:t>
            </a:r>
            <a:r>
              <a:rPr lang="en-US" altLang="zh-CN" dirty="0"/>
              <a:t>SM4</a:t>
            </a:r>
            <a:r>
              <a:rPr lang="zh-CN" altLang="en-US" dirty="0"/>
              <a:t>（原名</a:t>
            </a:r>
            <a:r>
              <a:rPr lang="en-US" altLang="zh-CN" dirty="0"/>
              <a:t>SMS4</a:t>
            </a:r>
            <a:r>
              <a:rPr lang="zh-CN" altLang="en-US" dirty="0"/>
              <a:t>）。</a:t>
            </a:r>
            <a:endParaRPr lang="zh-CN" altLang="en-US" dirty="0"/>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5. SM4</a:t>
            </a:r>
            <a:r>
              <a:rPr>
                <a:sym typeface="+mn-ea"/>
              </a:rPr>
              <a:t>简介</a:t>
            </a:r>
            <a:r>
              <a:rPr lang="en-US" altLang="zh-CN">
                <a:sym typeface="+mn-ea"/>
              </a:rPr>
              <a:t>-</a:t>
            </a:r>
            <a:r>
              <a:rPr lang="en-US" altLang="zh-CN" dirty="0"/>
              <a:t>SM4</a:t>
            </a:r>
            <a:r>
              <a:rPr lang="zh-CN" altLang="en-US" dirty="0"/>
              <a:t>发展</a:t>
            </a:r>
            <a:endParaRPr lang="zh-CN" altLang="en-US" dirty="0"/>
          </a:p>
        </p:txBody>
      </p:sp>
      <p:sp>
        <p:nvSpPr>
          <p:cNvPr id="3" name="Content Placeholder 2"/>
          <p:cNvSpPr>
            <a:spLocks noGrp="1"/>
          </p:cNvSpPr>
          <p:nvPr>
            <p:ph idx="1"/>
          </p:nvPr>
        </p:nvSpPr>
        <p:spPr/>
        <p:txBody>
          <a:bodyPr/>
          <a:lstStyle/>
          <a:p>
            <a:r>
              <a:rPr lang="zh-CN" altLang="en-US" dirty="0"/>
              <a:t>随着我国密码算法标准化工作的开展，</a:t>
            </a:r>
            <a:r>
              <a:rPr lang="en-US" altLang="zh-CN" dirty="0"/>
              <a:t>SM4</a:t>
            </a:r>
            <a:r>
              <a:rPr lang="zh-CN" altLang="en-US" dirty="0"/>
              <a:t>于</a:t>
            </a:r>
            <a:r>
              <a:rPr lang="en-US" altLang="zh-CN" dirty="0"/>
              <a:t>2012</a:t>
            </a:r>
            <a:r>
              <a:rPr lang="zh-CN" altLang="en-US" dirty="0"/>
              <a:t>年</a:t>
            </a:r>
            <a:r>
              <a:rPr lang="en-US" altLang="zh-CN" dirty="0"/>
              <a:t>3</a:t>
            </a:r>
            <a:r>
              <a:rPr lang="zh-CN" altLang="en-US" dirty="0"/>
              <a:t>月被列入国家密码行业标准（</a:t>
            </a:r>
            <a:r>
              <a:rPr lang="en-US" altLang="zh-CN" dirty="0"/>
              <a:t>GM/T0002—2012</a:t>
            </a:r>
            <a:r>
              <a:rPr lang="zh-CN" altLang="en-US" dirty="0"/>
              <a:t>），于</a:t>
            </a:r>
            <a:r>
              <a:rPr lang="en-US" altLang="zh-CN" dirty="0"/>
              <a:t>2016</a:t>
            </a:r>
            <a:r>
              <a:rPr lang="zh-CN" altLang="en-US" dirty="0"/>
              <a:t>年</a:t>
            </a:r>
            <a:r>
              <a:rPr lang="en-US" altLang="zh-CN" dirty="0"/>
              <a:t>8</a:t>
            </a:r>
            <a:r>
              <a:rPr lang="zh-CN" altLang="en-US" dirty="0"/>
              <a:t>月被列入国家标准（</a:t>
            </a:r>
            <a:r>
              <a:rPr lang="en-US" altLang="zh-CN" dirty="0"/>
              <a:t>GB/T 32907—2016</a:t>
            </a:r>
            <a:r>
              <a:rPr lang="zh-CN" altLang="en-US" dirty="0"/>
              <a:t>）。</a:t>
            </a:r>
            <a:endParaRPr lang="zh-CN" altLang="en-US" dirty="0"/>
          </a:p>
          <a:p>
            <a:r>
              <a:rPr lang="en-US" altLang="zh-CN" dirty="0"/>
              <a:t>2016</a:t>
            </a:r>
            <a:r>
              <a:rPr lang="zh-CN" altLang="en-US" dirty="0"/>
              <a:t>年</a:t>
            </a:r>
            <a:r>
              <a:rPr lang="en-US" altLang="zh-CN" dirty="0"/>
              <a:t>10</a:t>
            </a:r>
            <a:r>
              <a:rPr lang="zh-CN" altLang="en-US" dirty="0"/>
              <a:t>月，</a:t>
            </a:r>
            <a:r>
              <a:rPr lang="en-US" altLang="zh-CN" dirty="0"/>
              <a:t>ISO/IEC SC27</a:t>
            </a:r>
            <a:r>
              <a:rPr lang="zh-CN" altLang="en-US" dirty="0"/>
              <a:t>会议专家组一致同意将</a:t>
            </a:r>
            <a:r>
              <a:rPr lang="en-US" altLang="zh-CN" dirty="0"/>
              <a:t>SM4</a:t>
            </a:r>
            <a:r>
              <a:rPr lang="zh-CN" altLang="en-US" dirty="0"/>
              <a:t>算法纳入</a:t>
            </a:r>
            <a:r>
              <a:rPr lang="en-US" altLang="zh-CN" dirty="0"/>
              <a:t>ISO</a:t>
            </a:r>
            <a:r>
              <a:rPr lang="zh-CN" altLang="en-US" dirty="0"/>
              <a:t>标准的学习期。</a:t>
            </a:r>
            <a:endParaRPr lang="zh-CN" altLang="en-US" dirty="0"/>
          </a:p>
          <a:p>
            <a:r>
              <a:rPr lang="en-US" altLang="zh-CN" dirty="0"/>
              <a:t>2017</a:t>
            </a:r>
            <a:r>
              <a:rPr lang="zh-CN" altLang="en-US" dirty="0"/>
              <a:t>年</a:t>
            </a:r>
            <a:r>
              <a:rPr lang="en-US" altLang="zh-CN" dirty="0"/>
              <a:t>10</a:t>
            </a:r>
            <a:r>
              <a:rPr lang="zh-CN" altLang="en-US" dirty="0"/>
              <a:t>月，</a:t>
            </a:r>
            <a:r>
              <a:rPr lang="en-US" altLang="zh-CN" dirty="0"/>
              <a:t>ISO/IEC SC27</a:t>
            </a:r>
            <a:r>
              <a:rPr lang="zh-CN" altLang="en-US" dirty="0"/>
              <a:t>会议上我国密码算法</a:t>
            </a:r>
            <a:r>
              <a:rPr lang="en-US" altLang="zh-CN" dirty="0"/>
              <a:t>SM4</a:t>
            </a:r>
            <a:r>
              <a:rPr lang="zh-CN" altLang="en-US" dirty="0"/>
              <a:t>的</a:t>
            </a:r>
            <a:r>
              <a:rPr lang="en-US" altLang="zh-CN" dirty="0"/>
              <a:t>ISO/IEC18033-3</a:t>
            </a:r>
            <a:r>
              <a:rPr lang="zh-CN" altLang="en-US" dirty="0"/>
              <a:t>的补篇</a:t>
            </a:r>
            <a:r>
              <a:rPr lang="en-US" altLang="zh-CN" dirty="0"/>
              <a:t>2《</a:t>
            </a:r>
            <a:r>
              <a:rPr lang="zh-CN" altLang="en-US" dirty="0"/>
              <a:t>加密算法第</a:t>
            </a:r>
            <a:r>
              <a:rPr lang="en-US" altLang="zh-CN" dirty="0"/>
              <a:t>3</a:t>
            </a:r>
            <a:r>
              <a:rPr lang="zh-CN" altLang="en-US" dirty="0"/>
              <a:t>部分：分组密码补篇</a:t>
            </a:r>
            <a:r>
              <a:rPr lang="en-US" altLang="zh-CN" dirty="0"/>
              <a:t>2》</a:t>
            </a:r>
            <a:r>
              <a:rPr lang="zh-CN" altLang="en-US" dirty="0"/>
              <a:t>顺利进入第一版补篇草案（</a:t>
            </a:r>
            <a:r>
              <a:rPr lang="en-US" altLang="zh-CN" dirty="0"/>
              <a:t>PDAM</a:t>
            </a:r>
            <a:r>
              <a:rPr lang="zh-CN" altLang="en-US" dirty="0"/>
              <a:t>）阶段。</a:t>
            </a:r>
            <a:endParaRPr lang="zh-CN" altLang="en-US" dirty="0"/>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5. SM4</a:t>
            </a:r>
            <a:r>
              <a:rPr>
                <a:sym typeface="+mn-ea"/>
              </a:rPr>
              <a:t>简介</a:t>
            </a:r>
            <a:r>
              <a:rPr lang="en-US" altLang="zh-CN">
                <a:sym typeface="+mn-ea"/>
              </a:rPr>
              <a:t>-</a:t>
            </a:r>
            <a:r>
              <a:rPr lang="en-US" altLang="zh-CN" dirty="0"/>
              <a:t>SM4</a:t>
            </a:r>
            <a:r>
              <a:rPr lang="zh-CN" altLang="en-US" dirty="0"/>
              <a:t>分组密码算法参数</a:t>
            </a:r>
            <a:endParaRPr lang="zh-CN" altLang="en-US" dirty="0"/>
          </a:p>
        </p:txBody>
      </p:sp>
      <p:sp>
        <p:nvSpPr>
          <p:cNvPr id="3" name="Content Placeholder 2"/>
          <p:cNvSpPr>
            <a:spLocks noGrp="1"/>
          </p:cNvSpPr>
          <p:nvPr>
            <p:ph idx="1"/>
          </p:nvPr>
        </p:nvSpPr>
        <p:spPr/>
        <p:txBody>
          <a:bodyPr/>
          <a:lstStyle/>
          <a:p>
            <a:r>
              <a:rPr lang="en-US" altLang="zh-CN" dirty="0"/>
              <a:t>SM4</a:t>
            </a:r>
            <a:r>
              <a:rPr lang="zh-CN" altLang="en-US" dirty="0"/>
              <a:t>分组密码算法是一个迭代分组密码算法，采用非平衡</a:t>
            </a:r>
            <a:r>
              <a:rPr lang="en-US" altLang="zh-CN" dirty="0"/>
              <a:t>Feistel</a:t>
            </a:r>
            <a:r>
              <a:rPr lang="zh-CN" altLang="en-US" dirty="0"/>
              <a:t>结构，分组长度为</a:t>
            </a:r>
            <a:r>
              <a:rPr lang="en-US" altLang="zh-CN" dirty="0"/>
              <a:t>128bit</a:t>
            </a:r>
            <a:r>
              <a:rPr lang="zh-CN" altLang="en-US" dirty="0"/>
              <a:t>，密钥长度为</a:t>
            </a:r>
            <a:r>
              <a:rPr lang="en-US" altLang="zh-CN" dirty="0"/>
              <a:t>128bit</a:t>
            </a:r>
            <a:r>
              <a:rPr lang="zh-CN" altLang="en-US" dirty="0"/>
              <a:t>。</a:t>
            </a:r>
            <a:endParaRPr lang="zh-CN" altLang="en-US" dirty="0"/>
          </a:p>
          <a:p>
            <a:r>
              <a:rPr lang="zh-CN" altLang="en-US" dirty="0"/>
              <a:t>该算法由加解密算法和密钥扩展算法组成，都采用</a:t>
            </a:r>
            <a:r>
              <a:rPr lang="en-US" altLang="zh-CN" dirty="0"/>
              <a:t>32</a:t>
            </a:r>
            <a:r>
              <a:rPr lang="zh-CN" altLang="en-US" dirty="0"/>
              <a:t>轮非线性迭代结构。解密算法与加密算法的结构相同，只是轮密钥的使用顺序相反，解密轮密钥是加密轮密钥的逆序。</a:t>
            </a:r>
            <a:endParaRPr lang="zh-CN" altLang="en-US" dirty="0"/>
          </a:p>
          <a:p>
            <a:r>
              <a:rPr lang="en-US" altLang="zh-CN" dirty="0"/>
              <a:t>SM4</a:t>
            </a:r>
            <a:r>
              <a:rPr lang="zh-CN" altLang="en-US" dirty="0"/>
              <a:t>分组密码算法可以抵抗穷举攻击、差分攻击、线性攻击等攻击手段。</a:t>
            </a:r>
            <a:endParaRPr lang="zh-CN" altLang="en-US" dirty="0"/>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内容</a:t>
            </a:r>
            <a:endParaRPr lang="zh-CN" altLang="en-US" dirty="0"/>
          </a:p>
        </p:txBody>
      </p:sp>
      <p:sp>
        <p:nvSpPr>
          <p:cNvPr id="3" name="Content Placeholder 2"/>
          <p:cNvSpPr>
            <a:spLocks noGrp="1"/>
          </p:cNvSpPr>
          <p:nvPr>
            <p:ph idx="1"/>
          </p:nvPr>
        </p:nvSpPr>
        <p:spPr/>
        <p:txBody>
          <a:bodyPr/>
          <a:lstStyle/>
          <a:p>
            <a:pPr marL="514350" indent="-514350">
              <a:buAutoNum type="arabicPeriod"/>
            </a:pPr>
            <a:r>
              <a:rPr lang="en-US" altLang="zh-CN" dirty="0"/>
              <a:t>AES</a:t>
            </a:r>
            <a:r>
              <a:rPr lang="zh-CN" altLang="en-US" dirty="0"/>
              <a:t>概述</a:t>
            </a:r>
            <a:endParaRPr lang="en-US" altLang="zh-CN" dirty="0"/>
          </a:p>
          <a:p>
            <a:pPr marL="514350" indent="-514350">
              <a:buAutoNum type="arabicPeriod"/>
            </a:pPr>
            <a:r>
              <a:rPr lang="zh-CN" altLang="en-US" dirty="0"/>
              <a:t>简化版</a:t>
            </a:r>
            <a:r>
              <a:rPr lang="en-US" altLang="zh-CN" dirty="0"/>
              <a:t>AES</a:t>
            </a:r>
            <a:endParaRPr lang="en-US" altLang="zh-CN" dirty="0"/>
          </a:p>
          <a:p>
            <a:pPr marL="514350" indent="-514350">
              <a:buAutoNum type="arabicPeriod"/>
            </a:pPr>
            <a:r>
              <a:rPr lang="en-US" altLang="zh-CN" dirty="0"/>
              <a:t>AES</a:t>
            </a:r>
            <a:r>
              <a:rPr lang="zh-CN" altLang="en-US" dirty="0"/>
              <a:t>结构的子模块</a:t>
            </a:r>
            <a:endParaRPr lang="en-US" altLang="zh-CN" dirty="0"/>
          </a:p>
          <a:p>
            <a:pPr marL="514350" indent="-514350">
              <a:buAutoNum type="arabicPeriod"/>
            </a:pPr>
            <a:r>
              <a:rPr lang="en-US" altLang="zh-CN" dirty="0"/>
              <a:t>AES</a:t>
            </a:r>
            <a:r>
              <a:rPr lang="zh-CN" altLang="en-US" dirty="0"/>
              <a:t>中的密钥扩展和解密</a:t>
            </a:r>
            <a:endParaRPr lang="en-US" altLang="zh-CN" dirty="0"/>
          </a:p>
          <a:p>
            <a:pPr marL="514350" indent="-514350">
              <a:buAutoNum type="arabicPeriod"/>
            </a:pPr>
            <a:r>
              <a:rPr lang="en-US" altLang="zh-CN" dirty="0"/>
              <a:t>SM4</a:t>
            </a:r>
            <a:r>
              <a:rPr lang="zh-CN" altLang="en-US" dirty="0"/>
              <a:t>简介</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简化版</a:t>
            </a:r>
            <a:r>
              <a:rPr lang="en-US" altLang="zh-CN" dirty="0"/>
              <a:t>AES</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fld>
            <a:endParaRPr lang="zh-CN" altLang="en-US"/>
          </a:p>
        </p:txBody>
      </p:sp>
      <p:sp>
        <p:nvSpPr>
          <p:cNvPr id="6" name="内容占位符 5"/>
          <p:cNvSpPr>
            <a:spLocks noGrp="1"/>
          </p:cNvSpPr>
          <p:nvPr>
            <p:ph sz="quarter" idx="1"/>
          </p:nvPr>
        </p:nvSpPr>
        <p:spPr/>
        <p:txBody>
          <a:bodyPr/>
          <a:lstStyle/>
          <a:p>
            <a:r>
              <a:rPr lang="zh-CN" altLang="en-US" dirty="0"/>
              <a:t>不是一个安全的加密算法</a:t>
            </a:r>
            <a:endParaRPr lang="en-US" altLang="zh-CN" dirty="0"/>
          </a:p>
          <a:p>
            <a:r>
              <a:rPr lang="zh-CN" altLang="en-US" dirty="0"/>
              <a:t>只做教学用</a:t>
            </a:r>
            <a:endParaRPr lang="en-US" altLang="zh-CN" dirty="0"/>
          </a:p>
          <a:p>
            <a:r>
              <a:rPr lang="zh-CN" altLang="en-US" dirty="0"/>
              <a:t>使用</a:t>
            </a:r>
            <a:r>
              <a:rPr lang="zh-CN" altLang="en-US"/>
              <a:t>小参数</a:t>
            </a:r>
            <a:endParaRPr lang="en-US" altLang="zh-CN" dirty="0"/>
          </a:p>
          <a:p>
            <a:pPr lvl="1"/>
            <a:r>
              <a:rPr lang="en-US" altLang="zh-CN" dirty="0"/>
              <a:t>Key size = 16 bits (128/192/256 bits for AES)</a:t>
            </a:r>
            <a:endParaRPr lang="en-US" altLang="zh-CN" dirty="0"/>
          </a:p>
          <a:p>
            <a:pPr lvl="1"/>
            <a:r>
              <a:rPr lang="en-US" altLang="zh-CN" dirty="0"/>
              <a:t>Number of rounds = 2 (10/12/14 for AES)</a:t>
            </a:r>
            <a:endParaRPr lang="en-US" altLang="zh-CN" dirty="0"/>
          </a:p>
          <a:p>
            <a:pPr lvl="1"/>
            <a:r>
              <a:rPr lang="en-US" altLang="zh-CN" dirty="0"/>
              <a:t>Plaintext block = 16 bits (128 bits for AES)</a:t>
            </a:r>
            <a:endParaRPr lang="en-US" altLang="zh-CN" dirty="0"/>
          </a:p>
          <a:p>
            <a:pPr lvl="1"/>
            <a:r>
              <a:rPr lang="en-US" altLang="zh-CN" dirty="0" err="1"/>
              <a:t>Ciphertext</a:t>
            </a:r>
            <a:r>
              <a:rPr lang="en-US" altLang="zh-CN" dirty="0"/>
              <a:t> block = 16 bits (128 bits for AES)</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a:sym typeface="+mn-ea"/>
              </a:rPr>
              <a:t>整体结构 </a:t>
            </a:r>
            <a:r>
              <a:rPr lang="en-US" altLang="zh-CN">
                <a:sym typeface="+mn-ea"/>
              </a:rPr>
              <a:t>1</a:t>
            </a:r>
            <a:r>
              <a:rPr lang="en-US" altLang="zh-CN">
                <a:sym typeface="+mn-ea"/>
              </a:rPr>
              <a:t>/2</a:t>
            </a:r>
            <a:endParaRPr lang="zh-CN" altLang="en-US" dirty="0"/>
          </a:p>
        </p:txBody>
      </p:sp>
      <p:sp>
        <p:nvSpPr>
          <p:cNvPr id="5" name="灯片编号占位符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BC209A-11D5-4A13-B5E3-394821CEE45C}" type="slidenum">
              <a:rPr kumimoji="0" lang="zh-CN" altLang="en-US" sz="1400" b="0" i="0" u="none" strike="noStrike" kern="1200" cap="none" spc="0" normalizeH="0" baseline="0" noProof="0" smtClean="0">
                <a:ln>
                  <a:noFill/>
                </a:ln>
                <a:solidFill>
                  <a:srgbClr val="464653"/>
                </a:solidFill>
                <a:effectLst/>
                <a:uLnTx/>
                <a:uFillTx/>
                <a:latin typeface="Gill Sans MT" panose="020B0502020104020203"/>
                <a:ea typeface="华文新魏" panose="02010800040101010101" pitchFamily="2" charset="-122"/>
                <a:cs typeface="+mn-cs"/>
              </a:rPr>
            </a:fld>
            <a:endParaRPr kumimoji="0" lang="zh-CN" altLang="en-US" sz="1400" b="0" i="0" u="none" strike="noStrike" kern="1200" cap="none" spc="0" normalizeH="0" baseline="0" noProof="0">
              <a:ln>
                <a:noFill/>
              </a:ln>
              <a:solidFill>
                <a:srgbClr val="464653"/>
              </a:solidFill>
              <a:effectLst/>
              <a:uLnTx/>
              <a:uFillTx/>
              <a:latin typeface="Gill Sans MT" panose="020B0502020104020203"/>
              <a:ea typeface="华文新魏" panose="02010800040101010101" pitchFamily="2" charset="-122"/>
              <a:cs typeface="+mn-cs"/>
            </a:endParaRPr>
          </a:p>
        </p:txBody>
      </p:sp>
      <p:sp>
        <p:nvSpPr>
          <p:cNvPr id="6" name="内容占位符 5"/>
          <p:cNvSpPr>
            <a:spLocks noGrp="1"/>
          </p:cNvSpPr>
          <p:nvPr>
            <p:ph sz="quarter" idx="1"/>
          </p:nvPr>
        </p:nvSpPr>
        <p:spPr/>
        <p:txBody>
          <a:bodyPr/>
          <a:lstStyle/>
          <a:p>
            <a:endParaRPr lang="zh-CN" altLang="en-US"/>
          </a:p>
        </p:txBody>
      </p:sp>
      <p:pic>
        <p:nvPicPr>
          <p:cNvPr id="1026" name="Picture 2"/>
          <p:cNvPicPr>
            <a:picLocks noChangeAspect="1" noChangeArrowheads="1"/>
          </p:cNvPicPr>
          <p:nvPr/>
        </p:nvPicPr>
        <p:blipFill>
          <a:blip r:embed="rId1"/>
          <a:srcRect/>
          <a:stretch>
            <a:fillRect/>
          </a:stretch>
        </p:blipFill>
        <p:spPr bwMode="auto">
          <a:xfrm>
            <a:off x="1809720" y="1214422"/>
            <a:ext cx="8424891" cy="5151064"/>
          </a:xfrm>
          <a:prstGeom prst="rect">
            <a:avLst/>
          </a:prstGeom>
          <a:noFill/>
          <a:ln w="9525">
            <a:noFill/>
            <a:miter lim="800000"/>
            <a:headEnd/>
            <a:tailEnd/>
          </a:ln>
          <a:effectLst/>
        </p:spPr>
      </p:pic>
      <p:sp>
        <p:nvSpPr>
          <p:cNvPr id="8" name="TextBox 7"/>
          <p:cNvSpPr txBox="1"/>
          <p:nvPr/>
        </p:nvSpPr>
        <p:spPr>
          <a:xfrm>
            <a:off x="9335310" y="5857892"/>
            <a:ext cx="1030605"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rPr>
              <a:t>source [2]</a:t>
            </a:r>
            <a:endParaRPr kumimoji="0" lang="zh-CN" altLang="en-US"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a:sym typeface="+mn-ea"/>
              </a:rPr>
              <a:t>整体结构 </a:t>
            </a:r>
            <a:r>
              <a:rPr lang="en-US" altLang="zh-CN">
                <a:sym typeface="+mn-ea"/>
              </a:rPr>
              <a:t>2/2</a:t>
            </a:r>
            <a:endParaRPr lang="zh-CN" altLang="en-US" dirty="0"/>
          </a:p>
        </p:txBody>
      </p:sp>
      <p:sp>
        <p:nvSpPr>
          <p:cNvPr id="5" name="灯片编号占位符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BC209A-11D5-4A13-B5E3-394821CEE45C}" type="slidenum">
              <a:rPr kumimoji="0" lang="zh-CN" altLang="en-US" sz="1400" b="0" i="0" u="none" strike="noStrike" kern="1200" cap="none" spc="0" normalizeH="0" baseline="0" noProof="0" smtClean="0">
                <a:ln>
                  <a:noFill/>
                </a:ln>
                <a:solidFill>
                  <a:srgbClr val="464653"/>
                </a:solidFill>
                <a:effectLst/>
                <a:uLnTx/>
                <a:uFillTx/>
                <a:latin typeface="Gill Sans MT" panose="020B0502020104020203"/>
                <a:ea typeface="华文新魏" panose="02010800040101010101" pitchFamily="2" charset="-122"/>
                <a:cs typeface="+mn-cs"/>
              </a:rPr>
            </a:fld>
            <a:endParaRPr kumimoji="0" lang="zh-CN" altLang="en-US" sz="1400" b="0" i="0" u="none" strike="noStrike" kern="1200" cap="none" spc="0" normalizeH="0" baseline="0" noProof="0">
              <a:ln>
                <a:noFill/>
              </a:ln>
              <a:solidFill>
                <a:srgbClr val="464653"/>
              </a:solidFill>
              <a:effectLst/>
              <a:uLnTx/>
              <a:uFillTx/>
              <a:latin typeface="Gill Sans MT" panose="020B0502020104020203"/>
              <a:ea typeface="华文新魏" panose="02010800040101010101" pitchFamily="2" charset="-122"/>
              <a:cs typeface="+mn-cs"/>
            </a:endParaRPr>
          </a:p>
        </p:txBody>
      </p:sp>
      <p:sp>
        <p:nvSpPr>
          <p:cNvPr id="6" name="内容占位符 5"/>
          <p:cNvSpPr>
            <a:spLocks noGrp="1"/>
          </p:cNvSpPr>
          <p:nvPr>
            <p:ph sz="quarter" idx="1"/>
          </p:nvPr>
        </p:nvSpPr>
        <p:spPr/>
        <p:txBody>
          <a:bodyPr>
            <a:normAutofit fontScale="52500"/>
          </a:bodyPr>
          <a:lstStyle/>
          <a:p>
            <a:r>
              <a:rPr lang="en-US" altLang="zh-CN" dirty="0"/>
              <a:t>AES </a:t>
            </a:r>
            <a:r>
              <a:rPr lang="zh-CN" altLang="en-US" dirty="0"/>
              <a:t>加密中使用的四种不同的函数</a:t>
            </a:r>
            <a:endParaRPr lang="en-US" altLang="zh-CN" dirty="0"/>
          </a:p>
          <a:p>
            <a:pPr lvl="1"/>
            <a:r>
              <a:rPr lang="zh-CN" altLang="en-US" dirty="0"/>
              <a:t>添加轮密钥</a:t>
            </a:r>
            <a:r>
              <a:rPr lang="en-US" altLang="zh-CN" dirty="0"/>
              <a:t>(Add round key, A</a:t>
            </a:r>
            <a:r>
              <a:rPr lang="en-US" altLang="zh-CN" i="1" baseline="-25000" dirty="0"/>
              <a:t>k</a:t>
            </a:r>
            <a:r>
              <a:rPr lang="en-US" altLang="zh-CN" dirty="0"/>
              <a:t>)</a:t>
            </a:r>
            <a:endParaRPr lang="en-US" altLang="zh-CN" dirty="0"/>
          </a:p>
          <a:p>
            <a:pPr lvl="1"/>
            <a:r>
              <a:rPr lang="zh-CN" altLang="en-US" dirty="0"/>
              <a:t>半字节替换</a:t>
            </a:r>
            <a:r>
              <a:rPr lang="en-US" altLang="zh-CN" dirty="0"/>
              <a:t>(Nibble substitution, NS)</a:t>
            </a:r>
            <a:endParaRPr lang="en-US" altLang="zh-CN" dirty="0"/>
          </a:p>
          <a:p>
            <a:pPr lvl="1"/>
            <a:r>
              <a:rPr lang="zh-CN" altLang="en-US" dirty="0"/>
              <a:t>行平移</a:t>
            </a:r>
            <a:r>
              <a:rPr lang="en-US" altLang="zh-CN" dirty="0"/>
              <a:t>(Shift row,</a:t>
            </a:r>
            <a:r>
              <a:rPr lang="zh-CN" altLang="en-US" dirty="0"/>
              <a:t> </a:t>
            </a:r>
            <a:r>
              <a:rPr lang="en-US" altLang="zh-CN" dirty="0"/>
              <a:t>SR)</a:t>
            </a:r>
            <a:endParaRPr lang="en-US" altLang="zh-CN" dirty="0"/>
          </a:p>
          <a:p>
            <a:pPr lvl="1"/>
            <a:r>
              <a:rPr lang="zh-CN" altLang="en-US" dirty="0"/>
              <a:t>列混淆</a:t>
            </a:r>
            <a:r>
              <a:rPr lang="en-US" altLang="zh-CN" dirty="0"/>
              <a:t>(Mix columns, MC)</a:t>
            </a:r>
            <a:endParaRPr lang="en-US" altLang="zh-CN" dirty="0"/>
          </a:p>
          <a:p>
            <a:r>
              <a:rPr lang="en-US" altLang="zh-CN" dirty="0"/>
              <a:t>AES</a:t>
            </a:r>
            <a:r>
              <a:rPr lang="zh-CN" altLang="en-US" dirty="0"/>
              <a:t>解密中使用的函数</a:t>
            </a:r>
            <a:endParaRPr lang="en-US" altLang="zh-CN" dirty="0"/>
          </a:p>
          <a:p>
            <a:pPr lvl="1"/>
            <a:r>
              <a:rPr lang="zh-CN" altLang="en-US" dirty="0"/>
              <a:t>添加轮密钥</a:t>
            </a:r>
            <a:r>
              <a:rPr lang="en-US" altLang="zh-CN" dirty="0"/>
              <a:t>(Add round key, A</a:t>
            </a:r>
            <a:r>
              <a:rPr lang="en-US" altLang="zh-CN" i="1" baseline="-25000" dirty="0"/>
              <a:t>k</a:t>
            </a:r>
            <a:r>
              <a:rPr lang="en-US" altLang="zh-CN" dirty="0"/>
              <a:t>)</a:t>
            </a:r>
            <a:endParaRPr lang="en-US" altLang="zh-CN" i="1" baseline="-25000" dirty="0"/>
          </a:p>
          <a:p>
            <a:pPr lvl="1"/>
            <a:r>
              <a:rPr lang="zh-CN" altLang="en-US" dirty="0"/>
              <a:t>半字节替换的逆变换</a:t>
            </a:r>
            <a:r>
              <a:rPr lang="en-US" altLang="zh-CN" dirty="0"/>
              <a:t>(Inverse nibble substitution, INS)</a:t>
            </a:r>
            <a:endParaRPr lang="en-US" altLang="zh-CN" dirty="0"/>
          </a:p>
          <a:p>
            <a:pPr lvl="1"/>
            <a:r>
              <a:rPr lang="zh-CN" altLang="en-US" dirty="0"/>
              <a:t>行移位的逆变换</a:t>
            </a:r>
            <a:r>
              <a:rPr lang="en-US" altLang="zh-CN" dirty="0"/>
              <a:t>(Inverse shift row,</a:t>
            </a:r>
            <a:r>
              <a:rPr lang="zh-CN" altLang="en-US" dirty="0"/>
              <a:t> </a:t>
            </a:r>
            <a:r>
              <a:rPr lang="en-US" altLang="zh-CN" dirty="0"/>
              <a:t>ISR)</a:t>
            </a:r>
            <a:endParaRPr lang="en-US" altLang="zh-CN" dirty="0"/>
          </a:p>
          <a:p>
            <a:pPr lvl="1"/>
            <a:r>
              <a:rPr lang="zh-CN" altLang="en-US" dirty="0"/>
              <a:t>列</a:t>
            </a:r>
            <a:r>
              <a:rPr lang="zh-CN" altLang="en-US" dirty="0"/>
              <a:t>混淆的逆变换</a:t>
            </a:r>
            <a:r>
              <a:rPr lang="en-US" altLang="zh-CN" dirty="0"/>
              <a:t>(Inverse mix columns, IMC)</a:t>
            </a:r>
            <a:endParaRPr lang="en-US" altLang="zh-CN" dirty="0"/>
          </a:p>
          <a:p>
            <a:r>
              <a:rPr lang="zh-CN" altLang="en-US" dirty="0"/>
              <a:t>通过将这些函数记为符号，</a:t>
            </a:r>
            <a:r>
              <a:rPr lang="en-US" altLang="zh-CN" dirty="0"/>
              <a:t>S-AES </a:t>
            </a:r>
            <a:r>
              <a:rPr lang="zh-CN" altLang="en-US" dirty="0"/>
              <a:t>加密和解密算法可以简明地表示为</a:t>
            </a:r>
            <a:endParaRPr lang="en-US" altLang="zh-CN" dirty="0"/>
          </a:p>
          <a:p>
            <a:pPr lvl="1"/>
            <a:r>
              <a:rPr lang="en-US" altLang="zh-CN" dirty="0"/>
              <a:t>Enc: A</a:t>
            </a:r>
            <a:r>
              <a:rPr lang="en-US" altLang="zh-CN" i="1" baseline="-25000" dirty="0"/>
              <a:t>k</a:t>
            </a:r>
            <a:r>
              <a:rPr lang="en-US" altLang="zh-CN" baseline="-25000" dirty="0"/>
              <a:t>2</a:t>
            </a:r>
            <a:r>
              <a:rPr lang="en-US" altLang="zh-CN" dirty="0">
                <a:sym typeface="Symbol" panose="05050102010706020507"/>
              </a:rPr>
              <a:t>  SR  NS  </a:t>
            </a:r>
            <a:r>
              <a:rPr lang="en-US" altLang="zh-CN" dirty="0"/>
              <a:t>A</a:t>
            </a:r>
            <a:r>
              <a:rPr lang="en-US" altLang="zh-CN" i="1" baseline="-25000" dirty="0"/>
              <a:t>k</a:t>
            </a:r>
            <a:r>
              <a:rPr lang="en-US" altLang="zh-CN" baseline="-25000" dirty="0">
                <a:sym typeface="Symbol" panose="05050102010706020507"/>
              </a:rPr>
              <a:t>1</a:t>
            </a:r>
            <a:r>
              <a:rPr lang="en-US" altLang="zh-CN" dirty="0">
                <a:sym typeface="Symbol" panose="05050102010706020507"/>
              </a:rPr>
              <a:t>  MC  SR  NS  </a:t>
            </a:r>
            <a:r>
              <a:rPr lang="en-US" altLang="zh-CN" dirty="0"/>
              <a:t>A</a:t>
            </a:r>
            <a:r>
              <a:rPr lang="en-US" altLang="zh-CN" i="1" baseline="-25000" dirty="0"/>
              <a:t>k</a:t>
            </a:r>
            <a:r>
              <a:rPr lang="en-US" altLang="zh-CN" baseline="-25000" dirty="0"/>
              <a:t>0</a:t>
            </a:r>
            <a:endParaRPr lang="en-US" altLang="zh-CN" baseline="-25000" dirty="0"/>
          </a:p>
          <a:p>
            <a:pPr lvl="1"/>
            <a:r>
              <a:rPr lang="en-US" altLang="zh-CN" dirty="0"/>
              <a:t>Dec: A</a:t>
            </a:r>
            <a:r>
              <a:rPr lang="en-US" altLang="zh-CN" i="1" baseline="-25000" dirty="0"/>
              <a:t>k</a:t>
            </a:r>
            <a:r>
              <a:rPr lang="en-US" altLang="zh-CN" baseline="-25000" dirty="0"/>
              <a:t>0</a:t>
            </a:r>
            <a:r>
              <a:rPr lang="en-US" altLang="zh-CN" dirty="0"/>
              <a:t> </a:t>
            </a:r>
            <a:r>
              <a:rPr lang="en-US" altLang="zh-CN" dirty="0">
                <a:sym typeface="Symbol" panose="05050102010706020507"/>
              </a:rPr>
              <a:t> INS  ISR  IMC  </a:t>
            </a:r>
            <a:r>
              <a:rPr lang="en-US" altLang="zh-CN" dirty="0"/>
              <a:t>A</a:t>
            </a:r>
            <a:r>
              <a:rPr lang="en-US" altLang="zh-CN" i="1" baseline="-25000" dirty="0"/>
              <a:t>k</a:t>
            </a:r>
            <a:r>
              <a:rPr lang="en-US" altLang="zh-CN" baseline="-25000" dirty="0">
                <a:sym typeface="Symbol" panose="05050102010706020507"/>
              </a:rPr>
              <a:t>1</a:t>
            </a:r>
            <a:r>
              <a:rPr lang="en-US" altLang="zh-CN" dirty="0">
                <a:sym typeface="Symbol" panose="05050102010706020507"/>
              </a:rPr>
              <a:t>  INS  ISR  </a:t>
            </a:r>
            <a:r>
              <a:rPr lang="en-US" altLang="zh-CN" dirty="0"/>
              <a:t>A</a:t>
            </a:r>
            <a:r>
              <a:rPr lang="en-US" altLang="zh-CN" i="1" baseline="-25000" dirty="0"/>
              <a:t>k</a:t>
            </a:r>
            <a:r>
              <a:rPr lang="en-US" altLang="zh-CN" baseline="-25000" dirty="0"/>
              <a:t>2</a:t>
            </a:r>
            <a:r>
              <a:rPr lang="en-US" altLang="zh-CN" dirty="0">
                <a:sym typeface="Symbol" panose="05050102010706020507"/>
              </a:rPr>
              <a:t>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lang="zh-CN" altLang="en-US" dirty="0"/>
              <a:t>数据结构</a:t>
            </a:r>
            <a:endParaRPr lang="zh-CN" altLang="en-US" dirty="0"/>
          </a:p>
        </p:txBody>
      </p:sp>
      <p:sp>
        <p:nvSpPr>
          <p:cNvPr id="5" name="灯片编号占位符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BC209A-11D5-4A13-B5E3-394821CEE45C}" type="slidenum">
              <a:rPr kumimoji="0" lang="zh-CN" altLang="en-US" sz="1400" b="0" i="0" u="none" strike="noStrike" kern="1200" cap="none" spc="0" normalizeH="0" baseline="0" noProof="0" smtClean="0">
                <a:ln>
                  <a:noFill/>
                </a:ln>
                <a:solidFill>
                  <a:srgbClr val="464653"/>
                </a:solidFill>
                <a:effectLst/>
                <a:uLnTx/>
                <a:uFillTx/>
                <a:latin typeface="Gill Sans MT" panose="020B0502020104020203"/>
                <a:ea typeface="华文新魏" panose="02010800040101010101" pitchFamily="2" charset="-122"/>
                <a:cs typeface="+mn-cs"/>
              </a:rPr>
            </a:fld>
            <a:endParaRPr kumimoji="0" lang="zh-CN" altLang="en-US" sz="1400" b="0" i="0" u="none" strike="noStrike" kern="1200" cap="none" spc="0" normalizeH="0" baseline="0" noProof="0">
              <a:ln>
                <a:noFill/>
              </a:ln>
              <a:solidFill>
                <a:srgbClr val="464653"/>
              </a:solidFill>
              <a:effectLst/>
              <a:uLnTx/>
              <a:uFillTx/>
              <a:latin typeface="Gill Sans MT" panose="020B0502020104020203"/>
              <a:ea typeface="华文新魏" panose="02010800040101010101" pitchFamily="2" charset="-122"/>
              <a:cs typeface="+mn-cs"/>
            </a:endParaRPr>
          </a:p>
        </p:txBody>
      </p:sp>
      <p:sp>
        <p:nvSpPr>
          <p:cNvPr id="6" name="内容占位符 5"/>
          <p:cNvSpPr>
            <a:spLocks noGrp="1"/>
          </p:cNvSpPr>
          <p:nvPr>
            <p:ph sz="quarter" idx="1"/>
          </p:nvPr>
        </p:nvSpPr>
        <p:spPr/>
        <p:txBody>
          <a:bodyPr/>
          <a:lstStyle/>
          <a:p>
            <a:endParaRPr lang="zh-CN" altLang="en-US"/>
          </a:p>
        </p:txBody>
      </p:sp>
      <p:pic>
        <p:nvPicPr>
          <p:cNvPr id="2050" name="Picture 2"/>
          <p:cNvPicPr>
            <a:picLocks noChangeAspect="1" noChangeArrowheads="1"/>
          </p:cNvPicPr>
          <p:nvPr/>
        </p:nvPicPr>
        <p:blipFill>
          <a:blip r:embed="rId1"/>
          <a:srcRect/>
          <a:stretch>
            <a:fillRect/>
          </a:stretch>
        </p:blipFill>
        <p:spPr bwMode="auto">
          <a:xfrm>
            <a:off x="1639453" y="1204915"/>
            <a:ext cx="8957141" cy="4938729"/>
          </a:xfrm>
          <a:prstGeom prst="rect">
            <a:avLst/>
          </a:prstGeom>
          <a:noFill/>
          <a:ln w="9525">
            <a:noFill/>
            <a:miter lim="800000"/>
            <a:headEnd/>
            <a:tailEnd/>
          </a:ln>
          <a:effectLst/>
        </p:spPr>
      </p:pic>
      <p:sp>
        <p:nvSpPr>
          <p:cNvPr id="8" name="TextBox 7"/>
          <p:cNvSpPr txBox="1"/>
          <p:nvPr/>
        </p:nvSpPr>
        <p:spPr>
          <a:xfrm>
            <a:off x="9335310" y="5857892"/>
            <a:ext cx="1030605"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rPr>
              <a:t>source [2]</a:t>
            </a:r>
            <a:endParaRPr kumimoji="0" lang="zh-CN" altLang="en-US"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a:t>
            </a:r>
            <a:r>
              <a:rPr>
                <a:sym typeface="+mn-ea"/>
              </a:rPr>
              <a:t>简化版</a:t>
            </a:r>
            <a:r>
              <a:rPr lang="en-US" altLang="zh-CN">
                <a:sym typeface="+mn-ea"/>
              </a:rPr>
              <a:t>AES-</a:t>
            </a:r>
            <a:r>
              <a:rPr lang="zh-CN" altLang="en-US" dirty="0"/>
              <a:t>一轮加密</a:t>
            </a:r>
            <a:endParaRPr lang="zh-CN" altLang="en-US" dirty="0"/>
          </a:p>
        </p:txBody>
      </p:sp>
      <p:sp>
        <p:nvSpPr>
          <p:cNvPr id="5" name="灯片编号占位符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BC209A-11D5-4A13-B5E3-394821CEE45C}" type="slidenum">
              <a:rPr kumimoji="0" lang="zh-CN" altLang="en-US" sz="1400" b="0" i="0" u="none" strike="noStrike" kern="1200" cap="none" spc="0" normalizeH="0" baseline="0" noProof="0" smtClean="0">
                <a:ln>
                  <a:noFill/>
                </a:ln>
                <a:solidFill>
                  <a:srgbClr val="464653"/>
                </a:solidFill>
                <a:effectLst/>
                <a:uLnTx/>
                <a:uFillTx/>
                <a:latin typeface="Gill Sans MT" panose="020B0502020104020203"/>
                <a:ea typeface="华文新魏" panose="02010800040101010101" pitchFamily="2" charset="-122"/>
                <a:cs typeface="+mn-cs"/>
              </a:rPr>
            </a:fld>
            <a:endParaRPr kumimoji="0" lang="zh-CN" altLang="en-US" sz="1400" b="0" i="0" u="none" strike="noStrike" kern="1200" cap="none" spc="0" normalizeH="0" baseline="0" noProof="0">
              <a:ln>
                <a:noFill/>
              </a:ln>
              <a:solidFill>
                <a:srgbClr val="464653"/>
              </a:solidFill>
              <a:effectLst/>
              <a:uLnTx/>
              <a:uFillTx/>
              <a:latin typeface="Gill Sans MT" panose="020B0502020104020203"/>
              <a:ea typeface="华文新魏" panose="02010800040101010101" pitchFamily="2" charset="-122"/>
              <a:cs typeface="+mn-cs"/>
            </a:endParaRPr>
          </a:p>
        </p:txBody>
      </p:sp>
      <p:sp>
        <p:nvSpPr>
          <p:cNvPr id="6" name="内容占位符 5"/>
          <p:cNvSpPr>
            <a:spLocks noGrp="1"/>
          </p:cNvSpPr>
          <p:nvPr>
            <p:ph sz="quarter" idx="1"/>
          </p:nvPr>
        </p:nvSpPr>
        <p:spPr/>
        <p:txBody>
          <a:bodyPr/>
          <a:lstStyle/>
          <a:p>
            <a:endParaRPr lang="zh-CN" altLang="en-US" dirty="0"/>
          </a:p>
        </p:txBody>
      </p:sp>
      <p:pic>
        <p:nvPicPr>
          <p:cNvPr id="1026" name="Picture 2"/>
          <p:cNvPicPr>
            <a:picLocks noChangeAspect="1" noChangeArrowheads="1"/>
          </p:cNvPicPr>
          <p:nvPr/>
        </p:nvPicPr>
        <p:blipFill>
          <a:blip r:embed="rId1"/>
          <a:srcRect/>
          <a:stretch>
            <a:fillRect/>
          </a:stretch>
        </p:blipFill>
        <p:spPr bwMode="auto">
          <a:xfrm>
            <a:off x="1528763" y="1733567"/>
            <a:ext cx="9134475" cy="4124325"/>
          </a:xfrm>
          <a:prstGeom prst="rect">
            <a:avLst/>
          </a:prstGeom>
          <a:noFill/>
          <a:ln w="9525">
            <a:noFill/>
            <a:miter lim="800000"/>
            <a:headEnd/>
            <a:tailEnd/>
          </a:ln>
          <a:effectLst/>
        </p:spPr>
      </p:pic>
      <p:sp>
        <p:nvSpPr>
          <p:cNvPr id="9" name="TextBox 8"/>
          <p:cNvSpPr txBox="1"/>
          <p:nvPr/>
        </p:nvSpPr>
        <p:spPr>
          <a:xfrm>
            <a:off x="9335310" y="5857892"/>
            <a:ext cx="1030605"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rPr>
              <a:t>source [2]</a:t>
            </a:r>
            <a:endParaRPr kumimoji="0" lang="zh-CN" altLang="en-US" sz="1600" b="0" i="0" u="none" strike="noStrike" kern="1200" cap="none" spc="0" normalizeH="0" baseline="0" noProof="0" dirty="0">
              <a:ln>
                <a:noFill/>
              </a:ln>
              <a:solidFill>
                <a:prstClr val="black"/>
              </a:solidFill>
              <a:effectLst/>
              <a:uLnTx/>
              <a:uFillTx/>
              <a:latin typeface="Gill Sans MT" panose="020B0502020104020203"/>
              <a:ea typeface="华文新魏" panose="02010800040101010101" pitchFamily="2" charset="-122"/>
              <a:cs typeface="+mn-cs"/>
            </a:endParaRPr>
          </a:p>
        </p:txBody>
      </p:sp>
    </p:spTree>
  </p:cSld>
  <p:clrMapOvr>
    <a:masterClrMapping/>
  </p:clrMapOvr>
</p:sld>
</file>

<file path=ppt/tags/tag1.xml><?xml version="1.0" encoding="utf-8"?>
<p:tagLst xmlns:p="http://schemas.openxmlformats.org/presentationml/2006/main">
  <p:tag name="COMMONDATA" val="eyJoZGlkIjoiNjYzODNjMGI2OGMwMmM2YzkyODdiNmY1OTY5ZGEzZmE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8552</Words>
  <Application>WPS 演示</Application>
  <PresentationFormat>Widescreen</PresentationFormat>
  <Paragraphs>963</Paragraphs>
  <Slides>47</Slides>
  <Notes>13</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47</vt:i4>
      </vt:variant>
    </vt:vector>
  </HeadingPairs>
  <TitlesOfParts>
    <vt:vector size="73" baseType="lpstr">
      <vt:lpstr>Arial</vt:lpstr>
      <vt:lpstr>宋体</vt:lpstr>
      <vt:lpstr>Wingdings</vt:lpstr>
      <vt:lpstr>微软雅黑</vt:lpstr>
      <vt:lpstr>华文中宋</vt:lpstr>
      <vt:lpstr>Calibri</vt:lpstr>
      <vt:lpstr>Times New Roman</vt:lpstr>
      <vt:lpstr>黑体</vt:lpstr>
      <vt:lpstr>Times-Roman</vt:lpstr>
      <vt:lpstr>MS PGothic</vt:lpstr>
      <vt:lpstr>Times</vt:lpstr>
      <vt:lpstr>Cambria Math</vt:lpstr>
      <vt:lpstr>Times-Italic</vt:lpstr>
      <vt:lpstr>CMMI10</vt:lpstr>
      <vt:lpstr>CMR10</vt:lpstr>
      <vt:lpstr>等线 Light</vt:lpstr>
      <vt:lpstr>等线</vt:lpstr>
      <vt:lpstr>Arial Unicode MS</vt:lpstr>
      <vt:lpstr>CMSY10</vt:lpstr>
      <vt:lpstr>汉仪粗黑 简</vt:lpstr>
      <vt:lpstr>汉仪粗简黑简</vt:lpstr>
      <vt:lpstr>Gill Sans MT</vt:lpstr>
      <vt:lpstr>华文新魏</vt:lpstr>
      <vt:lpstr>Calibri</vt:lpstr>
      <vt:lpstr>Symbol</vt:lpstr>
      <vt:lpstr>Office Theme</vt:lpstr>
      <vt:lpstr>PowerPoint 演示文稿</vt:lpstr>
      <vt:lpstr>内容</vt:lpstr>
      <vt:lpstr>AES的由来</vt:lpstr>
      <vt:lpstr>AES的由来</vt:lpstr>
      <vt:lpstr>简化版AES概述</vt:lpstr>
      <vt:lpstr>整体结构 1/2</vt:lpstr>
      <vt:lpstr>整体结构 2/2</vt:lpstr>
      <vt:lpstr>数据结构</vt:lpstr>
      <vt:lpstr>一轮加密</vt:lpstr>
      <vt:lpstr>The functions –添加轮密钥</vt:lpstr>
      <vt:lpstr>The functions – 半字节替换1/2</vt:lpstr>
      <vt:lpstr>The functions – 半字节替换 2/2</vt:lpstr>
      <vt:lpstr>The functions – 移位行</vt:lpstr>
      <vt:lpstr>The functions – 混合列 1/3</vt:lpstr>
      <vt:lpstr>The functions – 混合列 2/3</vt:lpstr>
      <vt:lpstr>The functions – 混合列 3/3</vt:lpstr>
      <vt:lpstr>混合列乘法表</vt:lpstr>
      <vt:lpstr>PowerPoint 演示文稿</vt:lpstr>
      <vt:lpstr>密钥扩展 – 整体算法</vt:lpstr>
      <vt:lpstr>密钥扩展  –  g函数</vt:lpstr>
      <vt:lpstr>内容</vt:lpstr>
      <vt:lpstr>AES的基本结构</vt:lpstr>
      <vt:lpstr>AES加密整体流程</vt:lpstr>
      <vt:lpstr>AES加密整体流程</vt:lpstr>
      <vt:lpstr>轮函数结构(前Nr-1轮)</vt:lpstr>
      <vt:lpstr>状态矩阵(state matrix)</vt:lpstr>
      <vt:lpstr>字节代替（Byte Substitution）</vt:lpstr>
      <vt:lpstr>字节代替（Byte Substitution）</vt:lpstr>
      <vt:lpstr>行移位(ShiftRows)</vt:lpstr>
      <vt:lpstr>列混淆（MixColumns）</vt:lpstr>
      <vt:lpstr>列混淆（MixColumns）</vt:lpstr>
      <vt:lpstr>列混淆（MixColumns）</vt:lpstr>
      <vt:lpstr>列混淆（MixColumns）</vt:lpstr>
      <vt:lpstr>轮密钥加（AddRoundKey）</vt:lpstr>
      <vt:lpstr>内容</vt:lpstr>
      <vt:lpstr>AES中的密钥扩展(以AES-128为例)</vt:lpstr>
      <vt:lpstr>AES中的密钥扩展(以AES-128为例)</vt:lpstr>
      <vt:lpstr>AES中的密钥扩展(以AES-128为例)</vt:lpstr>
      <vt:lpstr>AES中的密钥扩展(AES-192)</vt:lpstr>
      <vt:lpstr>AES中的密钥扩展(AES-256)</vt:lpstr>
      <vt:lpstr>AES解密</vt:lpstr>
      <vt:lpstr>AES解密（续）</vt:lpstr>
      <vt:lpstr>内容</vt:lpstr>
      <vt:lpstr>SM4基本情况</vt:lpstr>
      <vt:lpstr>SM4发展</vt:lpstr>
      <vt:lpstr>SM4分组密码算法参数</vt:lpstr>
      <vt:lpstr>内容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Zheng Yifeng</dc:creator>
  <cp:lastModifiedBy>蒋琳</cp:lastModifiedBy>
  <cp:revision>205</cp:revision>
  <dcterms:created xsi:type="dcterms:W3CDTF">2022-03-06T16:46:00Z</dcterms:created>
  <dcterms:modified xsi:type="dcterms:W3CDTF">2022-09-19T07:22:26Z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DDE055168E3441D097DB441D53C6C31D</vt:lpwstr>
  </property>
  <property fmtid="{D5CDD505-2E9C-101B-9397-08002B2CF9AE}" pid="3" name="KSOProductBuildVer">
    <vt:lpwstr>2052-11.1.0.12358</vt:lpwstr>
  </property>
</Properties>
</file>