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752" r:id="rId3"/>
    <p:sldId id="1089" r:id="rId5"/>
    <p:sldId id="1092" r:id="rId6"/>
    <p:sldId id="1117" r:id="rId7"/>
    <p:sldId id="1091" r:id="rId8"/>
    <p:sldId id="1119" r:id="rId9"/>
    <p:sldId id="1118" r:id="rId10"/>
    <p:sldId id="1122" r:id="rId11"/>
    <p:sldId id="1120" r:id="rId12"/>
    <p:sldId id="1123" r:id="rId13"/>
    <p:sldId id="1121" r:id="rId14"/>
    <p:sldId id="1124" r:id="rId15"/>
    <p:sldId id="1125" r:id="rId16"/>
    <p:sldId id="1814" r:id="rId17"/>
    <p:sldId id="1127" r:id="rId18"/>
    <p:sldId id="1126" r:id="rId19"/>
    <p:sldId id="1128" r:id="rId20"/>
    <p:sldId id="1129" r:id="rId21"/>
    <p:sldId id="1130" r:id="rId22"/>
    <p:sldId id="1131" r:id="rId23"/>
    <p:sldId id="1132" r:id="rId24"/>
    <p:sldId id="1133" r:id="rId25"/>
    <p:sldId id="1811" r:id="rId26"/>
    <p:sldId id="1812" r:id="rId27"/>
    <p:sldId id="1813" r:id="rId28"/>
    <p:sldId id="1785" r:id="rId29"/>
    <p:sldId id="1010" r:id="rId30"/>
    <p:sldId id="1045" r:id="rId31"/>
    <p:sldId id="1012" r:id="rId32"/>
    <p:sldId id="812" r:id="rId33"/>
  </p:sldIdLst>
  <p:sldSz cx="12192000" cy="6858000"/>
  <p:notesSz cx="6797675" cy="9929495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8FEAF9"/>
    <a:srgbClr val="FCD5B5"/>
    <a:srgbClr val="F8F3FF"/>
    <a:srgbClr val="F7FDFF"/>
    <a:srgbClr val="F7FFE5"/>
    <a:srgbClr val="E5FFFB"/>
    <a:srgbClr val="66FF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83" autoAdjust="0"/>
  </p:normalViewPr>
  <p:slideViewPr>
    <p:cSldViewPr snapToGrid="0">
      <p:cViewPr varScale="1">
        <p:scale>
          <a:sx n="153" d="100"/>
          <a:sy n="153" d="100"/>
        </p:scale>
        <p:origin x="52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5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581B8-C8BD-4424-9282-B7987EA444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问题：能否将三种码</a:t>
            </a:r>
            <a:r>
              <a:rPr lang="en-US" altLang="zh-CN" dirty="0"/>
              <a:t>(</a:t>
            </a:r>
            <a:r>
              <a:rPr lang="zh-CN" altLang="en-US" dirty="0"/>
              <a:t>信源编码、信道编码和密码</a:t>
            </a:r>
            <a:r>
              <a:rPr lang="en-US" altLang="zh-CN" dirty="0"/>
              <a:t>) </a:t>
            </a:r>
            <a:r>
              <a:rPr lang="zh-CN" altLang="en-US" dirty="0"/>
              <a:t>合成一种码进行编译？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143909" y="89914"/>
            <a:ext cx="11903720" cy="674791"/>
          </a:xfrm>
          <a:prstGeom prst="rect">
            <a:avLst/>
          </a:prstGeom>
          <a:solidFill>
            <a:srgbClr val="204064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470" y="116632"/>
            <a:ext cx="10509063" cy="63500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F8F8F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609" y="908721"/>
            <a:ext cx="11522780" cy="568815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>
                <a:solidFill>
                  <a:schemeClr val="bg2"/>
                </a:solidFill>
              </a:defRPr>
            </a:lvl1pPr>
            <a:lvl2pPr marL="883920" indent="-34036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 txBox="1"/>
          <p:nvPr userDrawn="1"/>
        </p:nvSpPr>
        <p:spPr>
          <a:xfrm>
            <a:off x="11409261" y="6396138"/>
            <a:ext cx="448129" cy="27322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8880" y="2494011"/>
            <a:ext cx="6792945" cy="863600"/>
          </a:xfrm>
          <a:prstGeom prst="rect">
            <a:avLst/>
          </a:prstGeom>
        </p:spPr>
        <p:txBody>
          <a:bodyPr/>
          <a:lstStyle>
            <a:lvl1pPr algn="ctr">
              <a:defRPr sz="4300"/>
            </a:lvl1pPr>
          </a:lstStyle>
          <a:p>
            <a:pPr lvl="0"/>
            <a:r>
              <a:rPr lang="zh-CN" noProof="0" dirty="0"/>
              <a:t>单击此处编辑母版标题样式</a:t>
            </a:r>
            <a:endParaRPr lang="zh-CN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4534" y="3500389"/>
            <a:ext cx="6333237" cy="6477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/>
              <a:t>单击此处编辑母版副标题样式</a:t>
            </a:r>
            <a:endParaRPr lang="zh-CN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470" y="590551"/>
            <a:ext cx="10509063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 txBox="1"/>
          <p:nvPr userDrawn="1"/>
        </p:nvSpPr>
        <p:spPr>
          <a:xfrm>
            <a:off x="11238807" y="6396138"/>
            <a:ext cx="618583" cy="27322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/>
          <p:nvPr userDrawn="1"/>
        </p:nvSpPr>
        <p:spPr>
          <a:xfrm>
            <a:off x="11037195" y="6396138"/>
            <a:ext cx="820196" cy="36526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019" y="90001"/>
            <a:ext cx="5904263" cy="626701"/>
          </a:xfrm>
          <a:prstGeom prst="rect">
            <a:avLst/>
          </a:prstGeom>
          <a:solidFill>
            <a:srgbClr val="204064"/>
          </a:solidFill>
        </p:spPr>
        <p:txBody>
          <a:bodyPr wrap="none" lIns="180000" tIns="36000" rIns="180000" bIns="36000">
            <a:spAutoFit/>
          </a:bodyPr>
          <a:lstStyle>
            <a:lvl1pPr algn="l">
              <a:defRPr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dirty="0"/>
              <a:t>单击此处编辑母版标题样式</a:t>
            </a:r>
            <a:endParaRPr lang="zh-CN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 txBox="1"/>
          <p:nvPr userDrawn="1"/>
        </p:nvSpPr>
        <p:spPr>
          <a:xfrm>
            <a:off x="11037195" y="6396138"/>
            <a:ext cx="820196" cy="36526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  <a:lvl2pPr>
              <a:defRPr sz="3200">
                <a:latin typeface="Calibri" panose="020F0502020204030204" pitchFamily="34" charset="0"/>
              </a:defRPr>
            </a:lvl2pPr>
            <a:lvl3pPr>
              <a:defRPr sz="2800">
                <a:latin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53336"/>
            <a:ext cx="2844800" cy="268139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Thur, 24/9/2020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53336"/>
            <a:ext cx="3860800" cy="268139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S8101034Q-Modern Cryptography-Lect8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53336"/>
            <a:ext cx="2844800" cy="268139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D16BBA9-4B45-4292-A544-67C8E2D878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544195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108839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632585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217678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883920" indent="-34036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  <a:ea typeface="仿宋_GB2312" pitchFamily="49" charset="-122"/>
        </a:defRPr>
      </a:lvl2pPr>
      <a:lvl3pPr marL="1360170" indent="-27178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904365" indent="-27178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44856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992755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53695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4081145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462534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53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73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tags" Target="../tags/tag10.xml"/><Relationship Id="rId3" Type="http://schemas.openxmlformats.org/officeDocument/2006/relationships/image" Target="../media/image16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4.jpeg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hyperlink" Target="http://dblp.uni-trier.de/db/conf/eurocrypt/eurocrypt2002.html" TargetMode="Externa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5.wmf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.xml"/><Relationship Id="rId4" Type="http://schemas.openxmlformats.org/officeDocument/2006/relationships/image" Target="../media/image9.wmf"/><Relationship Id="rId3" Type="http://schemas.openxmlformats.org/officeDocument/2006/relationships/tags" Target="../tags/tag6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208662" y="151706"/>
            <a:ext cx="4200778" cy="93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26" tIns="54413" rIns="108826" bIns="5441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830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81597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224280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63258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400" dirty="0">
                <a:solidFill>
                  <a:srgbClr val="204064"/>
                </a:solidFill>
                <a:latin typeface="+mn-ea"/>
                <a:ea typeface="+mn-ea"/>
              </a:rPr>
              <a:t>《</a:t>
            </a:r>
            <a:r>
              <a:rPr lang="zh-CN" altLang="en-US" sz="4400" dirty="0">
                <a:solidFill>
                  <a:srgbClr val="204064"/>
                </a:solidFill>
                <a:latin typeface="+mn-ea"/>
                <a:ea typeface="+mn-ea"/>
              </a:rPr>
              <a:t>密码学基础</a:t>
            </a:r>
            <a:r>
              <a:rPr lang="en-US" altLang="zh-CN" sz="4400" dirty="0">
                <a:solidFill>
                  <a:srgbClr val="204064"/>
                </a:solidFill>
                <a:latin typeface="+mn-ea"/>
                <a:ea typeface="+mn-ea"/>
              </a:rPr>
              <a:t>》</a:t>
            </a:r>
            <a:endParaRPr lang="zh-CN" altLang="en-US" sz="4400" dirty="0">
              <a:solidFill>
                <a:srgbClr val="204064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4502" y="1977588"/>
            <a:ext cx="12421005" cy="1785092"/>
          </a:xfrm>
          <a:prstGeom prst="rect">
            <a:avLst/>
          </a:prstGeom>
        </p:spPr>
        <p:txBody>
          <a:bodyPr wrap="none" lIns="121908" tIns="60954" rIns="121908" bIns="60954">
            <a:spAutoFit/>
          </a:bodyPr>
          <a:lstStyle/>
          <a:p>
            <a:pPr algn="ctr">
              <a:defRPr/>
            </a:pPr>
            <a:r>
              <a:rPr lang="zh-CN" altLang="en-US" sz="54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第</a:t>
            </a:r>
            <a:r>
              <a:rPr lang="en-US" altLang="zh-CN" sz="54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6</a:t>
            </a:r>
            <a:r>
              <a:rPr lang="zh-CN" altLang="en-US" sz="54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讲：</a:t>
            </a:r>
            <a:r>
              <a:rPr lang="zh-CN" altLang="en-US" sz="5400" b="1" kern="0" dirty="0">
                <a:solidFill>
                  <a:srgbClr val="0000CC"/>
                </a:solidFill>
                <a:latin typeface="+mn-ea"/>
              </a:rPr>
              <a:t>分组密码的工作模式</a:t>
            </a:r>
            <a:endParaRPr lang="en-US" altLang="zh-CN" sz="5400" b="1" kern="0" dirty="0">
              <a:solidFill>
                <a:srgbClr val="0000CC"/>
              </a:solidFill>
              <a:latin typeface="+mn-ea"/>
            </a:endParaRPr>
          </a:p>
          <a:p>
            <a:pPr algn="ctr">
              <a:defRPr/>
            </a:pPr>
            <a:r>
              <a:rPr lang="en-US" altLang="zh-CN" sz="5400" b="1" kern="0" dirty="0">
                <a:solidFill>
                  <a:srgbClr val="0000CC"/>
                </a:solidFill>
                <a:latin typeface="+mn-ea"/>
              </a:rPr>
              <a:t>(Operation Modes of Block Cipher)</a:t>
            </a:r>
            <a:endParaRPr lang="zh-CN" altLang="en-US" sz="44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2050" name="Picture 2" descr="Cryptography and its variations | Geekboot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" y="5095875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159552" y="0"/>
            <a:ext cx="4032448" cy="6405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56" y="30305"/>
            <a:ext cx="3252576" cy="579951"/>
          </a:xfrm>
          <a:prstGeom prst="rect">
            <a:avLst/>
          </a:prstGeom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021810" y="4073800"/>
            <a:ext cx="4490491" cy="59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600" dirty="0">
                <a:solidFill>
                  <a:srgbClr val="2040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授课：蒋琳</a:t>
            </a:r>
            <a:endParaRPr lang="zh-CN" altLang="en-US" sz="2600" dirty="0">
              <a:solidFill>
                <a:srgbClr val="2040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893" y="920074"/>
            <a:ext cx="11762213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优点：能隐蔽明文的数据模式，在某种程度上能防止数据纂改，诸如重放、嵌入和删除等。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缺点：会出现传播错误，对同步差错敏感（增加或丢失一个或多个比特）。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3067655"/>
            <a:ext cx="11762213" cy="189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明文有一组中有错，会使以后的密文组都受影响，但经解密后的恢复结果，除原有误的一组外，其后各组明文都正确地恢复。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若在传送过程中，某组密文组</a:t>
            </a:r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C</a:t>
            </a:r>
            <a:r>
              <a:rPr lang="en-US" altLang="zh-CN" sz="2400" i="1" baseline="-25000" dirty="0">
                <a:solidFill>
                  <a:srgbClr val="0000FF"/>
                </a:solidFill>
                <a:ea typeface="+mj-ea"/>
              </a:rPr>
              <a:t>i</a:t>
            </a:r>
            <a:r>
              <a:rPr lang="zh-CN" altLang="en-US" sz="2400" dirty="0">
                <a:latin typeface="+mj-ea"/>
                <a:ea typeface="+mj-ea"/>
              </a:rPr>
              <a:t>出错时，则该组恢复的明文</a:t>
            </a:r>
            <a:r>
              <a:rPr lang="en-US" altLang="zh-CN" sz="2400" i="1" dirty="0">
                <a:solidFill>
                  <a:srgbClr val="0000FF"/>
                </a:solidFill>
                <a:ea typeface="+mj-ea"/>
              </a:rPr>
              <a:t>x</a:t>
            </a:r>
            <a:r>
              <a:rPr lang="en-US" altLang="zh-CN" sz="2400" i="1" baseline="-25000" dirty="0">
                <a:solidFill>
                  <a:srgbClr val="0000FF"/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’</a:t>
            </a:r>
            <a:r>
              <a:rPr lang="zh-CN" altLang="en-US" sz="2400" dirty="0">
                <a:latin typeface="+mj-ea"/>
                <a:ea typeface="+mj-ea"/>
              </a:rPr>
              <a:t>和下一组恢复数据</a:t>
            </a:r>
            <a:r>
              <a:rPr lang="en-US" altLang="zh-CN" sz="2400" i="1" dirty="0">
                <a:solidFill>
                  <a:srgbClr val="0000FF"/>
                </a:solidFill>
                <a:ea typeface="+mj-ea"/>
              </a:rPr>
              <a:t>x</a:t>
            </a:r>
            <a:r>
              <a:rPr lang="en-US" altLang="zh-CN" sz="2400" i="1" baseline="-25000" dirty="0">
                <a:solidFill>
                  <a:srgbClr val="0000FF"/>
                </a:solidFill>
                <a:ea typeface="+mj-ea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ea typeface="+mj-ea"/>
              </a:rPr>
              <a:t>+1</a:t>
            </a:r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’</a:t>
            </a:r>
            <a:r>
              <a:rPr lang="zh-CN" altLang="en-US" sz="2400" dirty="0">
                <a:latin typeface="+mj-ea"/>
                <a:ea typeface="+mj-ea"/>
              </a:rPr>
              <a:t>出错。再后面的组将不会受</a:t>
            </a:r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C</a:t>
            </a:r>
            <a:r>
              <a:rPr lang="en-US" altLang="zh-CN" sz="2400" i="1" baseline="-25000" dirty="0">
                <a:solidFill>
                  <a:srgbClr val="0000FF"/>
                </a:solidFill>
                <a:ea typeface="+mj-ea"/>
              </a:rPr>
              <a:t>i</a:t>
            </a:r>
            <a:r>
              <a:rPr lang="zh-CN" altLang="en-US" sz="2400" dirty="0">
                <a:latin typeface="+mj-ea"/>
                <a:ea typeface="+mj-ea"/>
              </a:rPr>
              <a:t>中错误比特的影响。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po_fig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01" y="1037022"/>
            <a:ext cx="8229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203501" y="5648710"/>
            <a:ext cx="7921625" cy="5762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At least one padding byte is </a:t>
            </a:r>
            <a:r>
              <a:rPr lang="en-US" altLang="zh-CN" sz="2400" u="sng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ALWAYS</a:t>
            </a:r>
            <a:r>
              <a:rPr lang="en-US" altLang="zh-CN" sz="2400" i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appended</a:t>
            </a:r>
            <a:endParaRPr lang="zh-CN" altLang="en-US" sz="240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1574851" y="1829185"/>
            <a:ext cx="669925" cy="293687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燕尾形 7"/>
          <p:cNvSpPr/>
          <p:nvPr/>
        </p:nvSpPr>
        <p:spPr>
          <a:xfrm>
            <a:off x="1574851" y="3126172"/>
            <a:ext cx="669925" cy="29210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燕尾形 8"/>
          <p:cNvSpPr/>
          <p:nvPr/>
        </p:nvSpPr>
        <p:spPr>
          <a:xfrm>
            <a:off x="1574851" y="3845310"/>
            <a:ext cx="669925" cy="293687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燕尾形 9"/>
          <p:cNvSpPr/>
          <p:nvPr/>
        </p:nvSpPr>
        <p:spPr>
          <a:xfrm>
            <a:off x="1574851" y="4566035"/>
            <a:ext cx="669925" cy="293687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错误使用</a:t>
            </a:r>
            <a:r>
              <a:rPr lang="en-US" altLang="zh-CN" sz="2400" dirty="0">
                <a:latin typeface="+mj-ea"/>
                <a:ea typeface="+mj-ea"/>
              </a:rPr>
              <a:t>IV-</a:t>
            </a:r>
            <a:r>
              <a:rPr lang="zh-CN" altLang="en-US" sz="2400" dirty="0">
                <a:latin typeface="+mj-ea"/>
                <a:ea typeface="+mj-ea"/>
              </a:rPr>
              <a:t>例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12" name="Group 44"/>
          <p:cNvGrpSpPr/>
          <p:nvPr/>
        </p:nvGrpSpPr>
        <p:grpSpPr bwMode="auto">
          <a:xfrm>
            <a:off x="4490637" y="1686994"/>
            <a:ext cx="5040312" cy="431800"/>
            <a:chOff x="1979712" y="1772816"/>
            <a:chExt cx="5040560" cy="432048"/>
          </a:xfrm>
        </p:grpSpPr>
        <p:sp>
          <p:nvSpPr>
            <p:cNvPr id="14" name="Rectangle 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Straight Connector 27"/>
            <p:cNvCxnSpPr/>
            <p:nvPr/>
          </p:nvCxnSpPr>
          <p:spPr>
            <a:xfrm>
              <a:off x="3635555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9"/>
            <p:cNvCxnSpPr/>
            <p:nvPr/>
          </p:nvCxnSpPr>
          <p:spPr>
            <a:xfrm>
              <a:off x="5219958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595972" y="1794302"/>
              <a:ext cx="535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4252156" y="1772816"/>
              <a:ext cx="535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5868144" y="1772816"/>
              <a:ext cx="535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338112" y="1686994"/>
            <a:ext cx="534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22" name="Straight Arrow Connector 46"/>
          <p:cNvCxnSpPr/>
          <p:nvPr/>
        </p:nvCxnSpPr>
        <p:spPr>
          <a:xfrm>
            <a:off x="3730224" y="1898132"/>
            <a:ext cx="6159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76"/>
          <p:cNvGrpSpPr/>
          <p:nvPr/>
        </p:nvGrpSpPr>
        <p:grpSpPr bwMode="auto">
          <a:xfrm>
            <a:off x="3503212" y="3342757"/>
            <a:ext cx="914400" cy="504825"/>
            <a:chOff x="705272" y="3068960"/>
            <a:chExt cx="914400" cy="504056"/>
          </a:xfrm>
        </p:grpSpPr>
        <p:sp>
          <p:nvSpPr>
            <p:cNvPr id="24" name="Rectangle 70"/>
            <p:cNvSpPr/>
            <p:nvPr/>
          </p:nvSpPr>
          <p:spPr>
            <a:xfrm>
              <a:off x="705272" y="3068960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IN" altLang="zh-CN">
                <a:solidFill>
                  <a:srgbClr val="FFFFFF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827584" y="3100898"/>
              <a:ext cx="7200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Gen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77"/>
          <p:cNvGrpSpPr/>
          <p:nvPr/>
        </p:nvGrpSpPr>
        <p:grpSpPr bwMode="auto">
          <a:xfrm>
            <a:off x="3625449" y="2910957"/>
            <a:ext cx="4752975" cy="431800"/>
            <a:chOff x="1187624" y="2492896"/>
            <a:chExt cx="4752528" cy="432048"/>
          </a:xfrm>
        </p:grpSpPr>
        <p:cxnSp>
          <p:nvCxnSpPr>
            <p:cNvPr id="27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67"/>
            <p:cNvCxnSpPr/>
            <p:nvPr/>
          </p:nvCxnSpPr>
          <p:spPr>
            <a:xfrm>
              <a:off x="2555920" y="2492896"/>
              <a:ext cx="0" cy="287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68"/>
            <p:cNvCxnSpPr/>
            <p:nvPr/>
          </p:nvCxnSpPr>
          <p:spPr>
            <a:xfrm>
              <a:off x="4211528" y="2492896"/>
              <a:ext cx="0" cy="287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69"/>
            <p:cNvCxnSpPr/>
            <p:nvPr/>
          </p:nvCxnSpPr>
          <p:spPr>
            <a:xfrm>
              <a:off x="5940152" y="2492896"/>
              <a:ext cx="0" cy="287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3593699" y="2910957"/>
            <a:ext cx="53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3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012" y="3847582"/>
            <a:ext cx="5762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82"/>
          <p:cNvCxnSpPr/>
          <p:nvPr/>
        </p:nvCxnSpPr>
        <p:spPr>
          <a:xfrm>
            <a:off x="5354237" y="2118794"/>
            <a:ext cx="0" cy="5032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50"/>
          <p:cNvGrpSpPr/>
          <p:nvPr/>
        </p:nvGrpSpPr>
        <p:grpSpPr bwMode="auto">
          <a:xfrm>
            <a:off x="4922437" y="3177657"/>
            <a:ext cx="1031875" cy="669925"/>
            <a:chOff x="2483768" y="2759728"/>
            <a:chExt cx="1031540" cy="66927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5185962" y="2510907"/>
            <a:ext cx="38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6843312" y="2479157"/>
            <a:ext cx="382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8570512" y="2510907"/>
            <a:ext cx="38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grpSp>
        <p:nvGrpSpPr>
          <p:cNvPr id="42" name="Group 51"/>
          <p:cNvGrpSpPr/>
          <p:nvPr/>
        </p:nvGrpSpPr>
        <p:grpSpPr bwMode="auto">
          <a:xfrm>
            <a:off x="6554387" y="3177657"/>
            <a:ext cx="1031875" cy="669925"/>
            <a:chOff x="2483768" y="2759728"/>
            <a:chExt cx="1031540" cy="669272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57"/>
          <p:cNvGrpSpPr/>
          <p:nvPr/>
        </p:nvGrpSpPr>
        <p:grpSpPr bwMode="auto">
          <a:xfrm>
            <a:off x="8283174" y="3177657"/>
            <a:ext cx="1031875" cy="669925"/>
            <a:chOff x="2483768" y="2759728"/>
            <a:chExt cx="1031540" cy="669272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48" name="Straight Arrow Connector 60"/>
          <p:cNvCxnSpPr/>
          <p:nvPr/>
        </p:nvCxnSpPr>
        <p:spPr>
          <a:xfrm>
            <a:off x="5354237" y="2839519"/>
            <a:ext cx="0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617387" y="2510907"/>
            <a:ext cx="53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IV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50" name="Straight Arrow Connector 66"/>
          <p:cNvCxnSpPr/>
          <p:nvPr/>
        </p:nvCxnSpPr>
        <p:spPr>
          <a:xfrm>
            <a:off x="3122212" y="2695057"/>
            <a:ext cx="21605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3"/>
          <p:cNvCxnSpPr/>
          <p:nvPr/>
        </p:nvCxnSpPr>
        <p:spPr>
          <a:xfrm>
            <a:off x="2833287" y="2982394"/>
            <a:ext cx="0" cy="12239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4417612" y="4382569"/>
            <a:ext cx="186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1800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(m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C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18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2617387" y="4279382"/>
            <a:ext cx="496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54" name="Straight Arrow Connector 95"/>
          <p:cNvCxnSpPr/>
          <p:nvPr/>
        </p:nvCxnSpPr>
        <p:spPr>
          <a:xfrm>
            <a:off x="5282799" y="3847582"/>
            <a:ext cx="0" cy="503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97"/>
          <p:cNvCxnSpPr/>
          <p:nvPr/>
        </p:nvCxnSpPr>
        <p:spPr>
          <a:xfrm>
            <a:off x="7009999" y="2118794"/>
            <a:ext cx="0" cy="5032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08"/>
          <p:cNvGrpSpPr/>
          <p:nvPr/>
        </p:nvGrpSpPr>
        <p:grpSpPr bwMode="auto">
          <a:xfrm>
            <a:off x="5282799" y="2695057"/>
            <a:ext cx="1655763" cy="1439862"/>
            <a:chOff x="2843808" y="2276872"/>
            <a:chExt cx="1656184" cy="1440160"/>
          </a:xfrm>
        </p:grpSpPr>
        <p:cxnSp>
          <p:nvCxnSpPr>
            <p:cNvPr id="57" name="Straight Arrow Connector 98"/>
            <p:cNvCxnSpPr/>
            <p:nvPr/>
          </p:nvCxnSpPr>
          <p:spPr>
            <a:xfrm>
              <a:off x="2843808" y="3717032"/>
              <a:ext cx="936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01"/>
            <p:cNvCxnSpPr/>
            <p:nvPr/>
          </p:nvCxnSpPr>
          <p:spPr>
            <a:xfrm>
              <a:off x="3780671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03"/>
            <p:cNvCxnSpPr/>
            <p:nvPr/>
          </p:nvCxnSpPr>
          <p:spPr>
            <a:xfrm>
              <a:off x="3780671" y="2276872"/>
              <a:ext cx="7193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109"/>
          <p:cNvCxnSpPr/>
          <p:nvPr/>
        </p:nvCxnSpPr>
        <p:spPr>
          <a:xfrm>
            <a:off x="7009999" y="2766494"/>
            <a:ext cx="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6227362" y="4350819"/>
            <a:ext cx="186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1800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(m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C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18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62" name="Straight Arrow Connector 112"/>
          <p:cNvCxnSpPr/>
          <p:nvPr/>
        </p:nvCxnSpPr>
        <p:spPr>
          <a:xfrm>
            <a:off x="6938562" y="3847582"/>
            <a:ext cx="0" cy="503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113"/>
          <p:cNvGrpSpPr/>
          <p:nvPr/>
        </p:nvGrpSpPr>
        <p:grpSpPr bwMode="auto">
          <a:xfrm>
            <a:off x="6938562" y="2695057"/>
            <a:ext cx="1655762" cy="1439862"/>
            <a:chOff x="2843808" y="2276872"/>
            <a:chExt cx="1656184" cy="1440160"/>
          </a:xfrm>
        </p:grpSpPr>
        <p:cxnSp>
          <p:nvCxnSpPr>
            <p:cNvPr id="64" name="Straight Arrow Connector 114"/>
            <p:cNvCxnSpPr/>
            <p:nvPr/>
          </p:nvCxnSpPr>
          <p:spPr>
            <a:xfrm>
              <a:off x="2843808" y="3717032"/>
              <a:ext cx="9368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15"/>
            <p:cNvCxnSpPr/>
            <p:nvPr/>
          </p:nvCxnSpPr>
          <p:spPr>
            <a:xfrm>
              <a:off x="3780672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16"/>
            <p:cNvCxnSpPr/>
            <p:nvPr/>
          </p:nvCxnSpPr>
          <p:spPr>
            <a:xfrm>
              <a:off x="3780672" y="2276872"/>
              <a:ext cx="719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117"/>
          <p:cNvCxnSpPr/>
          <p:nvPr/>
        </p:nvCxnSpPr>
        <p:spPr>
          <a:xfrm>
            <a:off x="8738787" y="2118794"/>
            <a:ext cx="0" cy="5032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18"/>
          <p:cNvCxnSpPr/>
          <p:nvPr/>
        </p:nvCxnSpPr>
        <p:spPr>
          <a:xfrm>
            <a:off x="8738787" y="2766494"/>
            <a:ext cx="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7954562" y="4350819"/>
            <a:ext cx="186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1800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(m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C</a:t>
            </a:r>
            <a:r>
              <a:rPr lang="en-US" altLang="zh-CN" sz="1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18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70" name="Straight Arrow Connector 120"/>
          <p:cNvCxnSpPr/>
          <p:nvPr/>
        </p:nvCxnSpPr>
        <p:spPr>
          <a:xfrm>
            <a:off x="8665762" y="3847582"/>
            <a:ext cx="0" cy="503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512" y="1831457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1898249" y="4998519"/>
            <a:ext cx="712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Choosing distinct IV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enough ? Can save randomness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1898249" y="5430319"/>
            <a:ext cx="79200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Unfortunately this version of CBC mode is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not cpa-secure.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1898249" y="5895457"/>
            <a:ext cx="1974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Attack?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4025499" y="5895457"/>
            <a:ext cx="6153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IV = 1, then increment IV by one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6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错误使用</a:t>
            </a:r>
            <a:r>
              <a:rPr lang="en-US" altLang="zh-CN" sz="2400" dirty="0">
                <a:latin typeface="+mj-ea"/>
                <a:ea typeface="+mj-ea"/>
              </a:rPr>
              <a:t>IV-</a:t>
            </a:r>
            <a:r>
              <a:rPr lang="zh-CN" altLang="en-US" sz="2400" dirty="0">
                <a:latin typeface="+mj-ea"/>
                <a:ea typeface="+mj-ea"/>
              </a:rPr>
              <a:t>例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74" name="Group 44"/>
          <p:cNvGrpSpPr/>
          <p:nvPr/>
        </p:nvGrpSpPr>
        <p:grpSpPr bwMode="auto">
          <a:xfrm>
            <a:off x="2692233" y="1486175"/>
            <a:ext cx="2938463" cy="401638"/>
            <a:chOff x="1979712" y="1677018"/>
            <a:chExt cx="5079616" cy="532309"/>
          </a:xfrm>
        </p:grpSpPr>
        <p:sp>
          <p:nvSpPr>
            <p:cNvPr id="75" name="Rectangle 25"/>
            <p:cNvSpPr/>
            <p:nvPr/>
          </p:nvSpPr>
          <p:spPr>
            <a:xfrm>
              <a:off x="1979712" y="1773801"/>
              <a:ext cx="5041196" cy="4313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8" name="Straight Connector 27"/>
            <p:cNvCxnSpPr/>
            <p:nvPr/>
          </p:nvCxnSpPr>
          <p:spPr>
            <a:xfrm>
              <a:off x="3637242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29"/>
            <p:cNvCxnSpPr/>
            <p:nvPr/>
          </p:nvCxnSpPr>
          <p:spPr>
            <a:xfrm>
              <a:off x="5220677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234927" y="1677018"/>
              <a:ext cx="1089748" cy="53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 dirty="0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4127668" y="1677022"/>
              <a:ext cx="1064334" cy="53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5868144" y="1677022"/>
              <a:ext cx="1191184" cy="53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lang="en-US" altLang="zh-CN" sz="2000" baseline="-25000">
                <a:solidFill>
                  <a:srgbClr val="0000FF"/>
                </a:solidFill>
                <a:latin typeface="Gigi" panose="04040504061007020D02" pitchFamily="82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1868321" y="1549675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84" name="Straight Arrow Connector 46"/>
          <p:cNvCxnSpPr/>
          <p:nvPr/>
        </p:nvCxnSpPr>
        <p:spPr>
          <a:xfrm>
            <a:off x="2252496" y="1717950"/>
            <a:ext cx="35718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76"/>
          <p:cNvGrpSpPr/>
          <p:nvPr/>
        </p:nvGrpSpPr>
        <p:grpSpPr bwMode="auto">
          <a:xfrm>
            <a:off x="1958808" y="2854600"/>
            <a:ext cx="650875" cy="360363"/>
            <a:chOff x="422386" y="3041360"/>
            <a:chExt cx="1125277" cy="478994"/>
          </a:xfrm>
        </p:grpSpPr>
        <p:sp>
          <p:nvSpPr>
            <p:cNvPr id="86" name="Rectangle 70"/>
            <p:cNvSpPr/>
            <p:nvPr/>
          </p:nvSpPr>
          <p:spPr>
            <a:xfrm>
              <a:off x="422386" y="3068792"/>
              <a:ext cx="996283" cy="451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IN" altLang="zh-CN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22386" y="3041360"/>
              <a:ext cx="1125277" cy="45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  <a:sym typeface="Symbol" panose="05050102010706020507" pitchFamily="18" charset="2"/>
                </a:rPr>
                <a:t>Gen</a:t>
              </a:r>
              <a:endParaRPr lang="en-US" altLang="zh-CN" sz="16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8" name="Group 77"/>
          <p:cNvGrpSpPr/>
          <p:nvPr/>
        </p:nvGrpSpPr>
        <p:grpSpPr bwMode="auto">
          <a:xfrm>
            <a:off x="2193758" y="2478363"/>
            <a:ext cx="2747963" cy="325437"/>
            <a:chOff x="1187624" y="2492896"/>
            <a:chExt cx="4752528" cy="432048"/>
          </a:xfrm>
        </p:grpSpPr>
        <p:cxnSp>
          <p:nvCxnSpPr>
            <p:cNvPr id="89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67"/>
            <p:cNvCxnSpPr/>
            <p:nvPr/>
          </p:nvCxnSpPr>
          <p:spPr>
            <a:xfrm>
              <a:off x="2554902" y="2492896"/>
              <a:ext cx="0" cy="288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68"/>
            <p:cNvCxnSpPr/>
            <p:nvPr/>
          </p:nvCxnSpPr>
          <p:spPr>
            <a:xfrm>
              <a:off x="4213207" y="2492896"/>
              <a:ext cx="0" cy="288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69"/>
            <p:cNvCxnSpPr/>
            <p:nvPr/>
          </p:nvCxnSpPr>
          <p:spPr>
            <a:xfrm>
              <a:off x="5940152" y="2492896"/>
              <a:ext cx="0" cy="288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2174708" y="2478363"/>
            <a:ext cx="3095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9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96" y="3214963"/>
            <a:ext cx="333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" name="Group 50"/>
          <p:cNvGrpSpPr/>
          <p:nvPr/>
        </p:nvGrpSpPr>
        <p:grpSpPr bwMode="auto">
          <a:xfrm>
            <a:off x="2943058" y="2679975"/>
            <a:ext cx="596900" cy="503238"/>
            <a:chOff x="2483768" y="2759728"/>
            <a:chExt cx="1031540" cy="669272"/>
          </a:xfrm>
        </p:grpSpPr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2960521" y="2049738"/>
            <a:ext cx="22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3974933" y="1991000"/>
            <a:ext cx="2222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4982996" y="2062438"/>
            <a:ext cx="22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grpSp>
        <p:nvGrpSpPr>
          <p:cNvPr id="102" name="Group 51"/>
          <p:cNvGrpSpPr/>
          <p:nvPr/>
        </p:nvGrpSpPr>
        <p:grpSpPr bwMode="auto">
          <a:xfrm>
            <a:off x="3887621" y="2679975"/>
            <a:ext cx="596900" cy="503238"/>
            <a:chOff x="2483768" y="2759728"/>
            <a:chExt cx="1031540" cy="669272"/>
          </a:xfrm>
        </p:grpSpPr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5" name="Group 57"/>
          <p:cNvGrpSpPr/>
          <p:nvPr/>
        </p:nvGrpSpPr>
        <p:grpSpPr bwMode="auto">
          <a:xfrm>
            <a:off x="4886158" y="2679975"/>
            <a:ext cx="596900" cy="503238"/>
            <a:chOff x="2483768" y="2759728"/>
            <a:chExt cx="1031540" cy="669272"/>
          </a:xfrm>
        </p:grpSpPr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8" name="Text Box 7"/>
          <p:cNvSpPr txBox="1">
            <a:spLocks noChangeArrowheads="1"/>
          </p:cNvSpPr>
          <p:nvPr/>
        </p:nvSpPr>
        <p:spPr bwMode="auto">
          <a:xfrm>
            <a:off x="1453983" y="2125938"/>
            <a:ext cx="538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IV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09" name="Straight Arrow Connector 66"/>
          <p:cNvCxnSpPr/>
          <p:nvPr/>
        </p:nvCxnSpPr>
        <p:spPr>
          <a:xfrm>
            <a:off x="1973096" y="2206900"/>
            <a:ext cx="10652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73"/>
          <p:cNvCxnSpPr/>
          <p:nvPr/>
        </p:nvCxnSpPr>
        <p:spPr>
          <a:xfrm>
            <a:off x="1734971" y="2533925"/>
            <a:ext cx="7937" cy="896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2939883" y="3535638"/>
            <a:ext cx="67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1538121" y="3503888"/>
            <a:ext cx="565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13" name="Straight Arrow Connector 95"/>
          <p:cNvCxnSpPr/>
          <p:nvPr/>
        </p:nvCxnSpPr>
        <p:spPr>
          <a:xfrm>
            <a:off x="3151021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08"/>
          <p:cNvGrpSpPr/>
          <p:nvPr/>
        </p:nvGrpSpPr>
        <p:grpSpPr bwMode="auto">
          <a:xfrm>
            <a:off x="3151021" y="2206900"/>
            <a:ext cx="958850" cy="1192213"/>
            <a:chOff x="2843808" y="2130951"/>
            <a:chExt cx="1656184" cy="1586083"/>
          </a:xfrm>
        </p:grpSpPr>
        <p:cxnSp>
          <p:nvCxnSpPr>
            <p:cNvPr id="115" name="Straight Arrow Connector 98"/>
            <p:cNvCxnSpPr/>
            <p:nvPr/>
          </p:nvCxnSpPr>
          <p:spPr>
            <a:xfrm>
              <a:off x="2843808" y="3717034"/>
              <a:ext cx="9350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01"/>
            <p:cNvCxnSpPr/>
            <p:nvPr/>
          </p:nvCxnSpPr>
          <p:spPr>
            <a:xfrm>
              <a:off x="3770613" y="2130951"/>
              <a:ext cx="8225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03"/>
            <p:cNvCxnSpPr/>
            <p:nvPr/>
          </p:nvCxnSpPr>
          <p:spPr>
            <a:xfrm>
              <a:off x="3778838" y="2130951"/>
              <a:ext cx="7211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3913021" y="3561038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19" name="Straight Arrow Connector 112"/>
          <p:cNvCxnSpPr/>
          <p:nvPr/>
        </p:nvCxnSpPr>
        <p:spPr>
          <a:xfrm>
            <a:off x="4109871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8"/>
          <p:cNvCxnSpPr/>
          <p:nvPr/>
        </p:nvCxnSpPr>
        <p:spPr>
          <a:xfrm>
            <a:off x="5149683" y="2370413"/>
            <a:ext cx="0" cy="325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7"/>
          <p:cNvSpPr txBox="1">
            <a:spLocks noChangeArrowheads="1"/>
          </p:cNvSpPr>
          <p:nvPr/>
        </p:nvSpPr>
        <p:spPr bwMode="auto">
          <a:xfrm>
            <a:off x="4913146" y="3561038"/>
            <a:ext cx="43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22" name="Straight Arrow Connector 120"/>
          <p:cNvCxnSpPr/>
          <p:nvPr/>
        </p:nvCxnSpPr>
        <p:spPr>
          <a:xfrm>
            <a:off x="5108408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08" y="1557613"/>
            <a:ext cx="333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Straight Arrow Connector 89"/>
          <p:cNvCxnSpPr/>
          <p:nvPr/>
        </p:nvCxnSpPr>
        <p:spPr>
          <a:xfrm>
            <a:off x="3182771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92"/>
          <p:cNvCxnSpPr/>
          <p:nvPr/>
        </p:nvCxnSpPr>
        <p:spPr>
          <a:xfrm>
            <a:off x="3182771" y="235136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00"/>
          <p:cNvCxnSpPr/>
          <p:nvPr/>
        </p:nvCxnSpPr>
        <p:spPr>
          <a:xfrm>
            <a:off x="4190833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02"/>
          <p:cNvCxnSpPr/>
          <p:nvPr/>
        </p:nvCxnSpPr>
        <p:spPr>
          <a:xfrm>
            <a:off x="5127458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6"/>
          <p:cNvCxnSpPr/>
          <p:nvPr/>
        </p:nvCxnSpPr>
        <p:spPr>
          <a:xfrm>
            <a:off x="4190833" y="2278338"/>
            <a:ext cx="0" cy="433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08"/>
          <p:cNvGrpSpPr/>
          <p:nvPr/>
        </p:nvGrpSpPr>
        <p:grpSpPr bwMode="auto">
          <a:xfrm>
            <a:off x="4119396" y="2206900"/>
            <a:ext cx="957262" cy="1192213"/>
            <a:chOff x="2843808" y="2130951"/>
            <a:chExt cx="1656184" cy="1586083"/>
          </a:xfrm>
        </p:grpSpPr>
        <p:cxnSp>
          <p:nvCxnSpPr>
            <p:cNvPr id="130" name="Straight Arrow Connector 110"/>
            <p:cNvCxnSpPr/>
            <p:nvPr/>
          </p:nvCxnSpPr>
          <p:spPr>
            <a:xfrm>
              <a:off x="2843808" y="3717034"/>
              <a:ext cx="9365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13"/>
            <p:cNvCxnSpPr/>
            <p:nvPr/>
          </p:nvCxnSpPr>
          <p:spPr>
            <a:xfrm>
              <a:off x="3769403" y="2130951"/>
              <a:ext cx="10986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21"/>
            <p:cNvCxnSpPr/>
            <p:nvPr/>
          </p:nvCxnSpPr>
          <p:spPr>
            <a:xfrm>
              <a:off x="3780389" y="2130951"/>
              <a:ext cx="7196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44"/>
          <p:cNvGrpSpPr/>
          <p:nvPr/>
        </p:nvGrpSpPr>
        <p:grpSpPr bwMode="auto">
          <a:xfrm>
            <a:off x="7300746" y="1486175"/>
            <a:ext cx="2938462" cy="401638"/>
            <a:chOff x="1979712" y="1677018"/>
            <a:chExt cx="5079616" cy="532309"/>
          </a:xfrm>
        </p:grpSpPr>
        <p:sp>
          <p:nvSpPr>
            <p:cNvPr id="134" name="Rectangle 125"/>
            <p:cNvSpPr/>
            <p:nvPr/>
          </p:nvSpPr>
          <p:spPr>
            <a:xfrm>
              <a:off x="1979712" y="1773801"/>
              <a:ext cx="5041196" cy="4313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5" name="Straight Connector 126"/>
            <p:cNvCxnSpPr/>
            <p:nvPr/>
          </p:nvCxnSpPr>
          <p:spPr>
            <a:xfrm>
              <a:off x="3637242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27"/>
            <p:cNvCxnSpPr/>
            <p:nvPr/>
          </p:nvCxnSpPr>
          <p:spPr>
            <a:xfrm>
              <a:off x="5220677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 Box 7"/>
            <p:cNvSpPr txBox="1">
              <a:spLocks noChangeArrowheads="1"/>
            </p:cNvSpPr>
            <p:nvPr/>
          </p:nvSpPr>
          <p:spPr bwMode="auto">
            <a:xfrm>
              <a:off x="2327436" y="1677018"/>
              <a:ext cx="997239" cy="53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 dirty="0"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endPara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" name="Text Box 7"/>
            <p:cNvSpPr txBox="1">
              <a:spLocks noChangeArrowheads="1"/>
            </p:cNvSpPr>
            <p:nvPr/>
          </p:nvSpPr>
          <p:spPr bwMode="auto">
            <a:xfrm>
              <a:off x="4127668" y="1677022"/>
              <a:ext cx="1064334" cy="53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5868144" y="1677022"/>
              <a:ext cx="1191184" cy="53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  <a:endParaRPr lang="en-US" altLang="zh-CN" sz="2000" baseline="-25000">
                <a:solidFill>
                  <a:srgbClr val="0000FF"/>
                </a:solidFill>
                <a:latin typeface="Gigi" panose="04040504061007020D02" pitchFamily="8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0" name="Text Box 7"/>
          <p:cNvSpPr txBox="1">
            <a:spLocks noChangeArrowheads="1"/>
          </p:cNvSpPr>
          <p:nvPr/>
        </p:nvSpPr>
        <p:spPr bwMode="auto">
          <a:xfrm>
            <a:off x="6476833" y="1549675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41" name="Straight Arrow Connector 132"/>
          <p:cNvCxnSpPr/>
          <p:nvPr/>
        </p:nvCxnSpPr>
        <p:spPr>
          <a:xfrm>
            <a:off x="6861008" y="1717950"/>
            <a:ext cx="3571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77"/>
          <p:cNvGrpSpPr/>
          <p:nvPr/>
        </p:nvGrpSpPr>
        <p:grpSpPr bwMode="auto">
          <a:xfrm>
            <a:off x="6802271" y="2478363"/>
            <a:ext cx="2747962" cy="217487"/>
            <a:chOff x="1187624" y="2492896"/>
            <a:chExt cx="4752528" cy="288032"/>
          </a:xfrm>
        </p:grpSpPr>
        <p:cxnSp>
          <p:nvCxnSpPr>
            <p:cNvPr id="143" name="Straight Connector 137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38"/>
            <p:cNvCxnSpPr/>
            <p:nvPr/>
          </p:nvCxnSpPr>
          <p:spPr>
            <a:xfrm>
              <a:off x="2554903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39"/>
            <p:cNvCxnSpPr/>
            <p:nvPr/>
          </p:nvCxnSpPr>
          <p:spPr>
            <a:xfrm>
              <a:off x="4213209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0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 Box 7"/>
          <p:cNvSpPr txBox="1">
            <a:spLocks noChangeArrowheads="1"/>
          </p:cNvSpPr>
          <p:nvPr/>
        </p:nvSpPr>
        <p:spPr bwMode="auto">
          <a:xfrm>
            <a:off x="6783221" y="2495825"/>
            <a:ext cx="309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48" name="Group 50"/>
          <p:cNvGrpSpPr/>
          <p:nvPr/>
        </p:nvGrpSpPr>
        <p:grpSpPr bwMode="auto">
          <a:xfrm>
            <a:off x="7551571" y="2679975"/>
            <a:ext cx="596900" cy="503238"/>
            <a:chOff x="2483768" y="2759728"/>
            <a:chExt cx="1031540" cy="669272"/>
          </a:xfrm>
        </p:grpSpPr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51" name="Text Box 7"/>
          <p:cNvSpPr txBox="1">
            <a:spLocks noChangeArrowheads="1"/>
          </p:cNvSpPr>
          <p:nvPr/>
        </p:nvSpPr>
        <p:spPr bwMode="auto">
          <a:xfrm>
            <a:off x="7569033" y="2049738"/>
            <a:ext cx="22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8583446" y="1991000"/>
            <a:ext cx="2222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9591508" y="2062438"/>
            <a:ext cx="22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grpSp>
        <p:nvGrpSpPr>
          <p:cNvPr id="154" name="Group 51"/>
          <p:cNvGrpSpPr/>
          <p:nvPr/>
        </p:nvGrpSpPr>
        <p:grpSpPr bwMode="auto">
          <a:xfrm>
            <a:off x="8496133" y="2679975"/>
            <a:ext cx="596900" cy="503238"/>
            <a:chOff x="2483768" y="2759728"/>
            <a:chExt cx="1031540" cy="669272"/>
          </a:xfrm>
        </p:grpSpPr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Group 57"/>
          <p:cNvGrpSpPr/>
          <p:nvPr/>
        </p:nvGrpSpPr>
        <p:grpSpPr bwMode="auto">
          <a:xfrm>
            <a:off x="9494671" y="2679975"/>
            <a:ext cx="596900" cy="503238"/>
            <a:chOff x="2483768" y="2759728"/>
            <a:chExt cx="1031540" cy="669272"/>
          </a:xfrm>
        </p:grpSpPr>
        <p:pic>
          <p:nvPicPr>
            <p:cNvPr id="1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7548396" y="3535638"/>
            <a:ext cx="674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61" name="Straight Arrow Connector 161"/>
          <p:cNvCxnSpPr/>
          <p:nvPr/>
        </p:nvCxnSpPr>
        <p:spPr>
          <a:xfrm>
            <a:off x="7759533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08"/>
          <p:cNvGrpSpPr/>
          <p:nvPr/>
        </p:nvGrpSpPr>
        <p:grpSpPr bwMode="auto">
          <a:xfrm>
            <a:off x="7759533" y="2206900"/>
            <a:ext cx="958850" cy="1192213"/>
            <a:chOff x="2843808" y="2130951"/>
            <a:chExt cx="1656184" cy="1586083"/>
          </a:xfrm>
        </p:grpSpPr>
        <p:cxnSp>
          <p:nvCxnSpPr>
            <p:cNvPr id="163" name="Straight Arrow Connector 163"/>
            <p:cNvCxnSpPr/>
            <p:nvPr/>
          </p:nvCxnSpPr>
          <p:spPr>
            <a:xfrm>
              <a:off x="2843808" y="3717034"/>
              <a:ext cx="935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4"/>
            <p:cNvCxnSpPr/>
            <p:nvPr/>
          </p:nvCxnSpPr>
          <p:spPr>
            <a:xfrm>
              <a:off x="3770613" y="2130951"/>
              <a:ext cx="8227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5"/>
            <p:cNvCxnSpPr/>
            <p:nvPr/>
          </p:nvCxnSpPr>
          <p:spPr>
            <a:xfrm>
              <a:off x="3778840" y="2130951"/>
              <a:ext cx="721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 Box 7"/>
          <p:cNvSpPr txBox="1">
            <a:spLocks noChangeArrowheads="1"/>
          </p:cNvSpPr>
          <p:nvPr/>
        </p:nvSpPr>
        <p:spPr bwMode="auto">
          <a:xfrm>
            <a:off x="8521533" y="3561038"/>
            <a:ext cx="49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67" name="Straight Arrow Connector 167"/>
          <p:cNvCxnSpPr/>
          <p:nvPr/>
        </p:nvCxnSpPr>
        <p:spPr>
          <a:xfrm>
            <a:off x="8718383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8"/>
          <p:cNvCxnSpPr/>
          <p:nvPr/>
        </p:nvCxnSpPr>
        <p:spPr>
          <a:xfrm>
            <a:off x="9758196" y="2370413"/>
            <a:ext cx="0" cy="325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7"/>
          <p:cNvSpPr txBox="1">
            <a:spLocks noChangeArrowheads="1"/>
          </p:cNvSpPr>
          <p:nvPr/>
        </p:nvSpPr>
        <p:spPr bwMode="auto">
          <a:xfrm>
            <a:off x="9521658" y="3561038"/>
            <a:ext cx="43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70" name="Straight Arrow Connector 170"/>
          <p:cNvCxnSpPr/>
          <p:nvPr/>
        </p:nvCxnSpPr>
        <p:spPr>
          <a:xfrm>
            <a:off x="9716921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2"/>
          <p:cNvCxnSpPr/>
          <p:nvPr/>
        </p:nvCxnSpPr>
        <p:spPr>
          <a:xfrm>
            <a:off x="7791283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3"/>
          <p:cNvCxnSpPr/>
          <p:nvPr/>
        </p:nvCxnSpPr>
        <p:spPr>
          <a:xfrm>
            <a:off x="7791283" y="235136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4"/>
          <p:cNvCxnSpPr/>
          <p:nvPr/>
        </p:nvCxnSpPr>
        <p:spPr>
          <a:xfrm>
            <a:off x="8799346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5"/>
          <p:cNvCxnSpPr/>
          <p:nvPr/>
        </p:nvCxnSpPr>
        <p:spPr>
          <a:xfrm>
            <a:off x="9735971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6"/>
          <p:cNvCxnSpPr/>
          <p:nvPr/>
        </p:nvCxnSpPr>
        <p:spPr>
          <a:xfrm>
            <a:off x="8799346" y="2278338"/>
            <a:ext cx="0" cy="433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7"/>
          <p:cNvGrpSpPr/>
          <p:nvPr/>
        </p:nvGrpSpPr>
        <p:grpSpPr bwMode="auto">
          <a:xfrm>
            <a:off x="8727908" y="2206900"/>
            <a:ext cx="957263" cy="1192213"/>
            <a:chOff x="2843808" y="2130951"/>
            <a:chExt cx="1656184" cy="1586083"/>
          </a:xfrm>
        </p:grpSpPr>
        <p:cxnSp>
          <p:nvCxnSpPr>
            <p:cNvPr id="177" name="Straight Arrow Connector 178"/>
            <p:cNvCxnSpPr/>
            <p:nvPr/>
          </p:nvCxnSpPr>
          <p:spPr>
            <a:xfrm>
              <a:off x="2843808" y="3717034"/>
              <a:ext cx="9365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9"/>
            <p:cNvCxnSpPr/>
            <p:nvPr/>
          </p:nvCxnSpPr>
          <p:spPr>
            <a:xfrm>
              <a:off x="3769404" y="2130951"/>
              <a:ext cx="10986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80"/>
            <p:cNvCxnSpPr/>
            <p:nvPr/>
          </p:nvCxnSpPr>
          <p:spPr>
            <a:xfrm>
              <a:off x="3780390" y="2130951"/>
              <a:ext cx="7196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 Box 7"/>
          <p:cNvSpPr txBox="1">
            <a:spLocks noChangeArrowheads="1"/>
          </p:cNvSpPr>
          <p:nvPr/>
        </p:nvSpPr>
        <p:spPr bwMode="auto">
          <a:xfrm>
            <a:off x="4551196" y="3967438"/>
            <a:ext cx="2447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Chained CBC mode</a:t>
            </a:r>
            <a:endParaRPr lang="en-US" altLang="zh-CN" sz="1600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1" name="Group 135"/>
          <p:cNvGrpSpPr/>
          <p:nvPr/>
        </p:nvGrpSpPr>
        <p:grpSpPr bwMode="auto">
          <a:xfrm>
            <a:off x="5114758" y="2206900"/>
            <a:ext cx="2532063" cy="1152525"/>
            <a:chOff x="3911221" y="1844824"/>
            <a:chExt cx="2532987" cy="1152128"/>
          </a:xfrm>
        </p:grpSpPr>
        <p:cxnSp>
          <p:nvCxnSpPr>
            <p:cNvPr id="182" name="Straight Connector 115"/>
            <p:cNvCxnSpPr/>
            <p:nvPr/>
          </p:nvCxnSpPr>
          <p:spPr>
            <a:xfrm>
              <a:off x="3911221" y="2996952"/>
              <a:ext cx="10211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17"/>
            <p:cNvCxnSpPr/>
            <p:nvPr/>
          </p:nvCxnSpPr>
          <p:spPr>
            <a:xfrm>
              <a:off x="4932356" y="1844824"/>
              <a:ext cx="151185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23"/>
            <p:cNvCxnSpPr/>
            <p:nvPr/>
          </p:nvCxnSpPr>
          <p:spPr>
            <a:xfrm>
              <a:off x="4932356" y="1844824"/>
              <a:ext cx="0" cy="1152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41"/>
          <p:cNvCxnSpPr/>
          <p:nvPr/>
        </p:nvCxnSpPr>
        <p:spPr>
          <a:xfrm>
            <a:off x="1203158" y="4367488"/>
            <a:ext cx="91805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 Box 7"/>
          <p:cNvSpPr txBox="1">
            <a:spLocks noChangeArrowheads="1"/>
          </p:cNvSpPr>
          <p:nvPr/>
        </p:nvSpPr>
        <p:spPr bwMode="auto">
          <a:xfrm>
            <a:off x="1311108" y="4438925"/>
            <a:ext cx="8424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Chained CBC mode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--- used in SSL 3.0 and TLS 1.0</a:t>
            </a:r>
            <a:endParaRPr lang="en-US" altLang="zh-CN" sz="16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87" name="Text Box 7"/>
          <p:cNvSpPr txBox="1">
            <a:spLocks noChangeArrowheads="1"/>
          </p:cNvSpPr>
          <p:nvPr/>
        </p:nvSpPr>
        <p:spPr bwMode="auto">
          <a:xfrm>
            <a:off x="1742908" y="4799288"/>
            <a:ext cx="352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&gt;&gt; Stateful variant of CBC</a:t>
            </a:r>
            <a:endParaRPr lang="en-US" altLang="zh-CN" sz="16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88" name="Text Box 7"/>
          <p:cNvSpPr txBox="1">
            <a:spLocks noChangeArrowheads="1"/>
          </p:cNvSpPr>
          <p:nvPr/>
        </p:nvSpPr>
        <p:spPr bwMode="auto">
          <a:xfrm>
            <a:off x="1382546" y="5159650"/>
            <a:ext cx="21605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CPA security? </a:t>
            </a:r>
            <a:endParaRPr lang="en-US" altLang="zh-CN" sz="16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89" name="Rectangle 181"/>
          <p:cNvSpPr>
            <a:spLocks noChangeArrowheads="1"/>
          </p:cNvSpPr>
          <p:nvPr/>
        </p:nvSpPr>
        <p:spPr bwMode="auto">
          <a:xfrm>
            <a:off x="1742908" y="5446988"/>
            <a:ext cx="8604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&gt;&gt; It is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“equivalent”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to encrypting a </a:t>
            </a: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single large message M = M</a:t>
            </a:r>
            <a:r>
              <a:rPr lang="en-US" altLang="zh-CN" sz="1600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|| M</a:t>
            </a:r>
            <a:r>
              <a:rPr lang="en-US" altLang="zh-CN" sz="1600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via CBC mode</a:t>
            </a:r>
            <a:endParaRPr lang="en-US" altLang="zh-CN" sz="16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90" name="Rectangle 183"/>
          <p:cNvSpPr>
            <a:spLocks noChangeArrowheads="1"/>
          </p:cNvSpPr>
          <p:nvPr/>
        </p:nvSpPr>
        <p:spPr bwMode="auto">
          <a:xfrm>
            <a:off x="1779421" y="5829575"/>
            <a:ext cx="2627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&gt;&gt; Yet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NOT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CPA-secure</a:t>
            </a:r>
            <a:endParaRPr lang="en-US" altLang="zh-CN" sz="16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91" name="Group 184"/>
          <p:cNvGrpSpPr/>
          <p:nvPr/>
        </p:nvGrpSpPr>
        <p:grpSpPr bwMode="auto">
          <a:xfrm>
            <a:off x="5595771" y="2084663"/>
            <a:ext cx="4572000" cy="2197100"/>
            <a:chOff x="5220072" y="3212976"/>
            <a:chExt cx="4572000" cy="2196824"/>
          </a:xfrm>
        </p:grpSpPr>
        <p:sp>
          <p:nvSpPr>
            <p:cNvPr id="192" name="Cloud Callout 185"/>
            <p:cNvSpPr/>
            <p:nvPr/>
          </p:nvSpPr>
          <p:spPr>
            <a:xfrm>
              <a:off x="5220072" y="3212976"/>
              <a:ext cx="4392612" cy="2196824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IN" altLang="zh-CN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3" name="Text Box 7"/>
            <p:cNvSpPr txBox="1">
              <a:spLocks noChangeArrowheads="1"/>
            </p:cNvSpPr>
            <p:nvPr/>
          </p:nvSpPr>
          <p:spPr bwMode="auto">
            <a:xfrm>
              <a:off x="6732240" y="3894147"/>
              <a:ext cx="305983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  <a:sym typeface="Symbol" panose="05050102010706020507" pitchFamily="18" charset="2"/>
                </a:rPr>
                <a:t>No modifications to crypto schemes even if the modifications look benign</a:t>
              </a:r>
              <a:endParaRPr lang="en-US" altLang="zh-CN" sz="16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933056"/>
              <a:ext cx="12382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188"/>
          <p:cNvGrpSpPr/>
          <p:nvPr/>
        </p:nvGrpSpPr>
        <p:grpSpPr bwMode="auto">
          <a:xfrm>
            <a:off x="1742908" y="4511950"/>
            <a:ext cx="3600450" cy="1150938"/>
            <a:chOff x="4644008" y="764704"/>
            <a:chExt cx="3600400" cy="1152128"/>
          </a:xfrm>
        </p:grpSpPr>
        <p:sp>
          <p:nvSpPr>
            <p:cNvPr id="196" name="Cloud Callout 189"/>
            <p:cNvSpPr/>
            <p:nvPr/>
          </p:nvSpPr>
          <p:spPr>
            <a:xfrm>
              <a:off x="4644008" y="764704"/>
              <a:ext cx="3600400" cy="115212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IN" altLang="zh-CN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" name="Text Box 7"/>
            <p:cNvSpPr txBox="1">
              <a:spLocks noChangeArrowheads="1"/>
            </p:cNvSpPr>
            <p:nvPr/>
          </p:nvSpPr>
          <p:spPr bwMode="auto">
            <a:xfrm>
              <a:off x="5076056" y="1146230"/>
              <a:ext cx="3059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  <a:sym typeface="Symbol" panose="05050102010706020507" pitchFamily="18" charset="2"/>
                </a:rPr>
                <a:t>BEAST attack on SSL/TSL</a:t>
              </a:r>
              <a:endParaRPr lang="en-US" altLang="zh-CN" sz="16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98" name="Rectangle 133"/>
          <p:cNvSpPr>
            <a:spLocks noChangeArrowheads="1"/>
          </p:cNvSpPr>
          <p:nvPr/>
        </p:nvSpPr>
        <p:spPr bwMode="auto">
          <a:xfrm>
            <a:off x="1814346" y="6239150"/>
            <a:ext cx="7735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&gt;&gt; Send m</a:t>
            </a:r>
            <a:r>
              <a:rPr lang="en-US" altLang="zh-CN" sz="1600" baseline="-25000"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+ IV + c in the post-challenge training phase</a:t>
            </a:r>
            <a:endParaRPr lang="en-US" altLang="zh-CN" sz="16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0" grpId="0"/>
      <p:bldP spid="1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错误使用</a:t>
            </a:r>
            <a:r>
              <a:rPr lang="en-US" altLang="zh-CN" sz="2400" dirty="0">
                <a:latin typeface="+mj-ea"/>
                <a:ea typeface="+mj-ea"/>
              </a:rPr>
              <a:t>IV-</a:t>
            </a:r>
            <a:r>
              <a:rPr lang="zh-CN" altLang="en-US" sz="2400" dirty="0">
                <a:latin typeface="+mj-ea"/>
                <a:ea typeface="+mj-ea"/>
              </a:rPr>
              <a:t>例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74" name="Group 44"/>
          <p:cNvGrpSpPr/>
          <p:nvPr/>
        </p:nvGrpSpPr>
        <p:grpSpPr bwMode="auto">
          <a:xfrm>
            <a:off x="2692233" y="1486175"/>
            <a:ext cx="2938463" cy="401638"/>
            <a:chOff x="1979712" y="1677018"/>
            <a:chExt cx="5079616" cy="532309"/>
          </a:xfrm>
        </p:grpSpPr>
        <p:sp>
          <p:nvSpPr>
            <p:cNvPr id="75" name="Rectangle 25"/>
            <p:cNvSpPr/>
            <p:nvPr/>
          </p:nvSpPr>
          <p:spPr>
            <a:xfrm>
              <a:off x="1979712" y="1773801"/>
              <a:ext cx="5041196" cy="4313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8" name="Straight Connector 27"/>
            <p:cNvCxnSpPr/>
            <p:nvPr/>
          </p:nvCxnSpPr>
          <p:spPr>
            <a:xfrm>
              <a:off x="3637242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29"/>
            <p:cNvCxnSpPr/>
            <p:nvPr/>
          </p:nvCxnSpPr>
          <p:spPr>
            <a:xfrm>
              <a:off x="5220677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234927" y="1677018"/>
              <a:ext cx="1089748" cy="53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 dirty="0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4127668" y="1677022"/>
              <a:ext cx="1064334" cy="53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5868144" y="1677022"/>
              <a:ext cx="1191184" cy="53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lang="en-US" altLang="zh-CN" sz="2000" baseline="-25000">
                <a:solidFill>
                  <a:srgbClr val="0000FF"/>
                </a:solidFill>
                <a:latin typeface="Gigi" panose="04040504061007020D02" pitchFamily="82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1868321" y="1549675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84" name="Straight Arrow Connector 46"/>
          <p:cNvCxnSpPr/>
          <p:nvPr/>
        </p:nvCxnSpPr>
        <p:spPr>
          <a:xfrm>
            <a:off x="2252496" y="1717950"/>
            <a:ext cx="35718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76"/>
          <p:cNvGrpSpPr/>
          <p:nvPr/>
        </p:nvGrpSpPr>
        <p:grpSpPr bwMode="auto">
          <a:xfrm>
            <a:off x="1958808" y="2854600"/>
            <a:ext cx="650875" cy="360363"/>
            <a:chOff x="422386" y="3041360"/>
            <a:chExt cx="1125277" cy="478994"/>
          </a:xfrm>
        </p:grpSpPr>
        <p:sp>
          <p:nvSpPr>
            <p:cNvPr id="86" name="Rectangle 70"/>
            <p:cNvSpPr/>
            <p:nvPr/>
          </p:nvSpPr>
          <p:spPr>
            <a:xfrm>
              <a:off x="422386" y="3068792"/>
              <a:ext cx="996283" cy="451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IN" altLang="zh-CN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22386" y="3041360"/>
              <a:ext cx="1125277" cy="45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  <a:sym typeface="Symbol" panose="05050102010706020507" pitchFamily="18" charset="2"/>
                </a:rPr>
                <a:t>Gen</a:t>
              </a:r>
              <a:endParaRPr lang="en-US" altLang="zh-CN" sz="16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8" name="Group 77"/>
          <p:cNvGrpSpPr/>
          <p:nvPr/>
        </p:nvGrpSpPr>
        <p:grpSpPr bwMode="auto">
          <a:xfrm>
            <a:off x="2193758" y="2478363"/>
            <a:ext cx="2747963" cy="325437"/>
            <a:chOff x="1187624" y="2492896"/>
            <a:chExt cx="4752528" cy="432048"/>
          </a:xfrm>
        </p:grpSpPr>
        <p:cxnSp>
          <p:nvCxnSpPr>
            <p:cNvPr id="89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67"/>
            <p:cNvCxnSpPr/>
            <p:nvPr/>
          </p:nvCxnSpPr>
          <p:spPr>
            <a:xfrm>
              <a:off x="2554902" y="2492896"/>
              <a:ext cx="0" cy="288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68"/>
            <p:cNvCxnSpPr/>
            <p:nvPr/>
          </p:nvCxnSpPr>
          <p:spPr>
            <a:xfrm>
              <a:off x="4213207" y="2492896"/>
              <a:ext cx="0" cy="288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69"/>
            <p:cNvCxnSpPr/>
            <p:nvPr/>
          </p:nvCxnSpPr>
          <p:spPr>
            <a:xfrm>
              <a:off x="5940152" y="2492896"/>
              <a:ext cx="0" cy="288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2174708" y="2478363"/>
            <a:ext cx="3095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9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96" y="3214963"/>
            <a:ext cx="333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" name="Group 50"/>
          <p:cNvGrpSpPr/>
          <p:nvPr/>
        </p:nvGrpSpPr>
        <p:grpSpPr bwMode="auto">
          <a:xfrm>
            <a:off x="2943058" y="2679975"/>
            <a:ext cx="596900" cy="503238"/>
            <a:chOff x="2483768" y="2759728"/>
            <a:chExt cx="1031540" cy="669272"/>
          </a:xfrm>
        </p:grpSpPr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2960521" y="2049738"/>
            <a:ext cx="22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3974933" y="1991000"/>
            <a:ext cx="2222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4982996" y="2062438"/>
            <a:ext cx="22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grpSp>
        <p:nvGrpSpPr>
          <p:cNvPr id="102" name="Group 51"/>
          <p:cNvGrpSpPr/>
          <p:nvPr/>
        </p:nvGrpSpPr>
        <p:grpSpPr bwMode="auto">
          <a:xfrm>
            <a:off x="3887621" y="2679975"/>
            <a:ext cx="596900" cy="503238"/>
            <a:chOff x="2483768" y="2759728"/>
            <a:chExt cx="1031540" cy="669272"/>
          </a:xfrm>
        </p:grpSpPr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5" name="Group 57"/>
          <p:cNvGrpSpPr/>
          <p:nvPr/>
        </p:nvGrpSpPr>
        <p:grpSpPr bwMode="auto">
          <a:xfrm>
            <a:off x="4886158" y="2679975"/>
            <a:ext cx="596900" cy="503238"/>
            <a:chOff x="2483768" y="2759728"/>
            <a:chExt cx="1031540" cy="669272"/>
          </a:xfrm>
        </p:grpSpPr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8" name="Text Box 7"/>
          <p:cNvSpPr txBox="1">
            <a:spLocks noChangeArrowheads="1"/>
          </p:cNvSpPr>
          <p:nvPr/>
        </p:nvSpPr>
        <p:spPr bwMode="auto">
          <a:xfrm>
            <a:off x="1453983" y="2125938"/>
            <a:ext cx="538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IV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09" name="Straight Arrow Connector 66"/>
          <p:cNvCxnSpPr/>
          <p:nvPr/>
        </p:nvCxnSpPr>
        <p:spPr>
          <a:xfrm>
            <a:off x="1973096" y="2206900"/>
            <a:ext cx="10652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73"/>
          <p:cNvCxnSpPr/>
          <p:nvPr/>
        </p:nvCxnSpPr>
        <p:spPr>
          <a:xfrm>
            <a:off x="1734971" y="2533925"/>
            <a:ext cx="7937" cy="896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2939883" y="3535638"/>
            <a:ext cx="67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1538121" y="3503888"/>
            <a:ext cx="565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13" name="Straight Arrow Connector 95"/>
          <p:cNvCxnSpPr/>
          <p:nvPr/>
        </p:nvCxnSpPr>
        <p:spPr>
          <a:xfrm>
            <a:off x="3151021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08"/>
          <p:cNvGrpSpPr/>
          <p:nvPr/>
        </p:nvGrpSpPr>
        <p:grpSpPr bwMode="auto">
          <a:xfrm>
            <a:off x="3151021" y="2206900"/>
            <a:ext cx="958850" cy="1192213"/>
            <a:chOff x="2843808" y="2130951"/>
            <a:chExt cx="1656184" cy="1586083"/>
          </a:xfrm>
        </p:grpSpPr>
        <p:cxnSp>
          <p:nvCxnSpPr>
            <p:cNvPr id="115" name="Straight Arrow Connector 98"/>
            <p:cNvCxnSpPr/>
            <p:nvPr/>
          </p:nvCxnSpPr>
          <p:spPr>
            <a:xfrm>
              <a:off x="2843808" y="3717034"/>
              <a:ext cx="9350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01"/>
            <p:cNvCxnSpPr/>
            <p:nvPr/>
          </p:nvCxnSpPr>
          <p:spPr>
            <a:xfrm>
              <a:off x="3770613" y="2130951"/>
              <a:ext cx="8225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03"/>
            <p:cNvCxnSpPr/>
            <p:nvPr/>
          </p:nvCxnSpPr>
          <p:spPr>
            <a:xfrm>
              <a:off x="3778838" y="2130951"/>
              <a:ext cx="7211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3913021" y="3561038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19" name="Straight Arrow Connector 112"/>
          <p:cNvCxnSpPr/>
          <p:nvPr/>
        </p:nvCxnSpPr>
        <p:spPr>
          <a:xfrm>
            <a:off x="4109871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8"/>
          <p:cNvCxnSpPr/>
          <p:nvPr/>
        </p:nvCxnSpPr>
        <p:spPr>
          <a:xfrm>
            <a:off x="5149683" y="2370413"/>
            <a:ext cx="0" cy="325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7"/>
          <p:cNvSpPr txBox="1">
            <a:spLocks noChangeArrowheads="1"/>
          </p:cNvSpPr>
          <p:nvPr/>
        </p:nvSpPr>
        <p:spPr bwMode="auto">
          <a:xfrm>
            <a:off x="4913146" y="3561038"/>
            <a:ext cx="43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22" name="Straight Arrow Connector 120"/>
          <p:cNvCxnSpPr/>
          <p:nvPr/>
        </p:nvCxnSpPr>
        <p:spPr>
          <a:xfrm>
            <a:off x="5108408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08" y="1557613"/>
            <a:ext cx="333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Straight Arrow Connector 89"/>
          <p:cNvCxnSpPr/>
          <p:nvPr/>
        </p:nvCxnSpPr>
        <p:spPr>
          <a:xfrm>
            <a:off x="3182771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92"/>
          <p:cNvCxnSpPr/>
          <p:nvPr/>
        </p:nvCxnSpPr>
        <p:spPr>
          <a:xfrm>
            <a:off x="3182771" y="235136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00"/>
          <p:cNvCxnSpPr/>
          <p:nvPr/>
        </p:nvCxnSpPr>
        <p:spPr>
          <a:xfrm>
            <a:off x="4190833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02"/>
          <p:cNvCxnSpPr/>
          <p:nvPr/>
        </p:nvCxnSpPr>
        <p:spPr>
          <a:xfrm>
            <a:off x="5127458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6"/>
          <p:cNvCxnSpPr/>
          <p:nvPr/>
        </p:nvCxnSpPr>
        <p:spPr>
          <a:xfrm>
            <a:off x="4190833" y="2278338"/>
            <a:ext cx="0" cy="433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08"/>
          <p:cNvGrpSpPr/>
          <p:nvPr/>
        </p:nvGrpSpPr>
        <p:grpSpPr bwMode="auto">
          <a:xfrm>
            <a:off x="4119396" y="2206900"/>
            <a:ext cx="957262" cy="1192213"/>
            <a:chOff x="2843808" y="2130951"/>
            <a:chExt cx="1656184" cy="1586083"/>
          </a:xfrm>
        </p:grpSpPr>
        <p:cxnSp>
          <p:nvCxnSpPr>
            <p:cNvPr id="130" name="Straight Arrow Connector 110"/>
            <p:cNvCxnSpPr/>
            <p:nvPr/>
          </p:nvCxnSpPr>
          <p:spPr>
            <a:xfrm>
              <a:off x="2843808" y="3717034"/>
              <a:ext cx="9365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13"/>
            <p:cNvCxnSpPr/>
            <p:nvPr/>
          </p:nvCxnSpPr>
          <p:spPr>
            <a:xfrm>
              <a:off x="3769403" y="2130951"/>
              <a:ext cx="10986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21"/>
            <p:cNvCxnSpPr/>
            <p:nvPr/>
          </p:nvCxnSpPr>
          <p:spPr>
            <a:xfrm>
              <a:off x="3780389" y="2130951"/>
              <a:ext cx="7196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44"/>
          <p:cNvGrpSpPr/>
          <p:nvPr/>
        </p:nvGrpSpPr>
        <p:grpSpPr bwMode="auto">
          <a:xfrm>
            <a:off x="7300746" y="1486175"/>
            <a:ext cx="2938462" cy="401638"/>
            <a:chOff x="1979712" y="1677018"/>
            <a:chExt cx="5079616" cy="532309"/>
          </a:xfrm>
        </p:grpSpPr>
        <p:sp>
          <p:nvSpPr>
            <p:cNvPr id="134" name="Rectangle 125"/>
            <p:cNvSpPr/>
            <p:nvPr/>
          </p:nvSpPr>
          <p:spPr>
            <a:xfrm>
              <a:off x="1979712" y="1773801"/>
              <a:ext cx="5041196" cy="4313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5" name="Straight Connector 126"/>
            <p:cNvCxnSpPr/>
            <p:nvPr/>
          </p:nvCxnSpPr>
          <p:spPr>
            <a:xfrm>
              <a:off x="3637242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27"/>
            <p:cNvCxnSpPr/>
            <p:nvPr/>
          </p:nvCxnSpPr>
          <p:spPr>
            <a:xfrm>
              <a:off x="5220677" y="1773801"/>
              <a:ext cx="0" cy="4313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 Box 7"/>
            <p:cNvSpPr txBox="1">
              <a:spLocks noChangeArrowheads="1"/>
            </p:cNvSpPr>
            <p:nvPr/>
          </p:nvSpPr>
          <p:spPr bwMode="auto">
            <a:xfrm>
              <a:off x="2327436" y="1677018"/>
              <a:ext cx="997239" cy="53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 dirty="0"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endPara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" name="Text Box 7"/>
            <p:cNvSpPr txBox="1">
              <a:spLocks noChangeArrowheads="1"/>
            </p:cNvSpPr>
            <p:nvPr/>
          </p:nvSpPr>
          <p:spPr bwMode="auto">
            <a:xfrm>
              <a:off x="4127668" y="1677022"/>
              <a:ext cx="1064334" cy="53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endParaRPr lang="en-US" altLang="zh-CN" sz="2000" baseline="-250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5868144" y="1677022"/>
              <a:ext cx="1191184" cy="53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sz="2000" baseline="-25000"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  <a:endParaRPr lang="en-US" altLang="zh-CN" sz="2000" baseline="-25000">
                <a:solidFill>
                  <a:srgbClr val="0000FF"/>
                </a:solidFill>
                <a:latin typeface="Gigi" panose="04040504061007020D02" pitchFamily="8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0" name="Text Box 7"/>
          <p:cNvSpPr txBox="1">
            <a:spLocks noChangeArrowheads="1"/>
          </p:cNvSpPr>
          <p:nvPr/>
        </p:nvSpPr>
        <p:spPr bwMode="auto">
          <a:xfrm>
            <a:off x="6476833" y="1549675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41" name="Straight Arrow Connector 132"/>
          <p:cNvCxnSpPr/>
          <p:nvPr/>
        </p:nvCxnSpPr>
        <p:spPr>
          <a:xfrm>
            <a:off x="6861008" y="1717950"/>
            <a:ext cx="3571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77"/>
          <p:cNvGrpSpPr/>
          <p:nvPr/>
        </p:nvGrpSpPr>
        <p:grpSpPr bwMode="auto">
          <a:xfrm>
            <a:off x="6802271" y="2478363"/>
            <a:ext cx="2747962" cy="217487"/>
            <a:chOff x="1187624" y="2492896"/>
            <a:chExt cx="4752528" cy="288032"/>
          </a:xfrm>
        </p:grpSpPr>
        <p:cxnSp>
          <p:nvCxnSpPr>
            <p:cNvPr id="143" name="Straight Connector 137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38"/>
            <p:cNvCxnSpPr/>
            <p:nvPr/>
          </p:nvCxnSpPr>
          <p:spPr>
            <a:xfrm>
              <a:off x="2554903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39"/>
            <p:cNvCxnSpPr/>
            <p:nvPr/>
          </p:nvCxnSpPr>
          <p:spPr>
            <a:xfrm>
              <a:off x="4213209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0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 Box 7"/>
          <p:cNvSpPr txBox="1">
            <a:spLocks noChangeArrowheads="1"/>
          </p:cNvSpPr>
          <p:nvPr/>
        </p:nvSpPr>
        <p:spPr bwMode="auto">
          <a:xfrm>
            <a:off x="6783221" y="2495825"/>
            <a:ext cx="309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48" name="Group 50"/>
          <p:cNvGrpSpPr/>
          <p:nvPr/>
        </p:nvGrpSpPr>
        <p:grpSpPr bwMode="auto">
          <a:xfrm>
            <a:off x="7551571" y="2679975"/>
            <a:ext cx="596900" cy="503238"/>
            <a:chOff x="2483768" y="2759728"/>
            <a:chExt cx="1031540" cy="669272"/>
          </a:xfrm>
        </p:grpSpPr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51" name="Text Box 7"/>
          <p:cNvSpPr txBox="1">
            <a:spLocks noChangeArrowheads="1"/>
          </p:cNvSpPr>
          <p:nvPr/>
        </p:nvSpPr>
        <p:spPr bwMode="auto">
          <a:xfrm>
            <a:off x="7569033" y="2049738"/>
            <a:ext cx="22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8583446" y="1991000"/>
            <a:ext cx="2222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9591508" y="2062438"/>
            <a:ext cx="22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 sz="2000" baseline="-25000">
              <a:ea typeface="宋体" panose="02010600030101010101" pitchFamily="2" charset="-122"/>
            </a:endParaRPr>
          </a:p>
        </p:txBody>
      </p:sp>
      <p:grpSp>
        <p:nvGrpSpPr>
          <p:cNvPr id="154" name="Group 51"/>
          <p:cNvGrpSpPr/>
          <p:nvPr/>
        </p:nvGrpSpPr>
        <p:grpSpPr bwMode="auto">
          <a:xfrm>
            <a:off x="8496133" y="2679975"/>
            <a:ext cx="596900" cy="503238"/>
            <a:chOff x="2483768" y="2759728"/>
            <a:chExt cx="1031540" cy="669272"/>
          </a:xfrm>
        </p:grpSpPr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Group 57"/>
          <p:cNvGrpSpPr/>
          <p:nvPr/>
        </p:nvGrpSpPr>
        <p:grpSpPr bwMode="auto">
          <a:xfrm>
            <a:off x="9494671" y="2679975"/>
            <a:ext cx="596900" cy="503238"/>
            <a:chOff x="2483768" y="2759728"/>
            <a:chExt cx="1031540" cy="669272"/>
          </a:xfrm>
        </p:grpSpPr>
        <p:pic>
          <p:nvPicPr>
            <p:cNvPr id="1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endPara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7548396" y="3535638"/>
            <a:ext cx="674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61" name="Straight Arrow Connector 161"/>
          <p:cNvCxnSpPr/>
          <p:nvPr/>
        </p:nvCxnSpPr>
        <p:spPr>
          <a:xfrm>
            <a:off x="7759533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08"/>
          <p:cNvGrpSpPr/>
          <p:nvPr/>
        </p:nvGrpSpPr>
        <p:grpSpPr bwMode="auto">
          <a:xfrm>
            <a:off x="7759533" y="2206900"/>
            <a:ext cx="958850" cy="1192213"/>
            <a:chOff x="2843808" y="2130951"/>
            <a:chExt cx="1656184" cy="1586083"/>
          </a:xfrm>
        </p:grpSpPr>
        <p:cxnSp>
          <p:nvCxnSpPr>
            <p:cNvPr id="163" name="Straight Arrow Connector 163"/>
            <p:cNvCxnSpPr/>
            <p:nvPr/>
          </p:nvCxnSpPr>
          <p:spPr>
            <a:xfrm>
              <a:off x="2843808" y="3717034"/>
              <a:ext cx="935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4"/>
            <p:cNvCxnSpPr/>
            <p:nvPr/>
          </p:nvCxnSpPr>
          <p:spPr>
            <a:xfrm>
              <a:off x="3770613" y="2130951"/>
              <a:ext cx="8227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5"/>
            <p:cNvCxnSpPr/>
            <p:nvPr/>
          </p:nvCxnSpPr>
          <p:spPr>
            <a:xfrm>
              <a:off x="3778840" y="2130951"/>
              <a:ext cx="721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 Box 7"/>
          <p:cNvSpPr txBox="1">
            <a:spLocks noChangeArrowheads="1"/>
          </p:cNvSpPr>
          <p:nvPr/>
        </p:nvSpPr>
        <p:spPr bwMode="auto">
          <a:xfrm>
            <a:off x="8521533" y="3561038"/>
            <a:ext cx="49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67" name="Straight Arrow Connector 167"/>
          <p:cNvCxnSpPr/>
          <p:nvPr/>
        </p:nvCxnSpPr>
        <p:spPr>
          <a:xfrm>
            <a:off x="8718383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8"/>
          <p:cNvCxnSpPr/>
          <p:nvPr/>
        </p:nvCxnSpPr>
        <p:spPr>
          <a:xfrm>
            <a:off x="9758196" y="2370413"/>
            <a:ext cx="0" cy="325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7"/>
          <p:cNvSpPr txBox="1">
            <a:spLocks noChangeArrowheads="1"/>
          </p:cNvSpPr>
          <p:nvPr/>
        </p:nvSpPr>
        <p:spPr bwMode="auto">
          <a:xfrm>
            <a:off x="9521658" y="3561038"/>
            <a:ext cx="43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000" baseline="-25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70" name="Straight Arrow Connector 170"/>
          <p:cNvCxnSpPr/>
          <p:nvPr/>
        </p:nvCxnSpPr>
        <p:spPr>
          <a:xfrm>
            <a:off x="9716921" y="3183213"/>
            <a:ext cx="0" cy="377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2"/>
          <p:cNvCxnSpPr/>
          <p:nvPr/>
        </p:nvCxnSpPr>
        <p:spPr>
          <a:xfrm>
            <a:off x="7791283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3"/>
          <p:cNvCxnSpPr/>
          <p:nvPr/>
        </p:nvCxnSpPr>
        <p:spPr>
          <a:xfrm>
            <a:off x="7791283" y="235136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4"/>
          <p:cNvCxnSpPr/>
          <p:nvPr/>
        </p:nvCxnSpPr>
        <p:spPr>
          <a:xfrm>
            <a:off x="8799346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5"/>
          <p:cNvCxnSpPr/>
          <p:nvPr/>
        </p:nvCxnSpPr>
        <p:spPr>
          <a:xfrm>
            <a:off x="9735971" y="1846538"/>
            <a:ext cx="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6"/>
          <p:cNvCxnSpPr/>
          <p:nvPr/>
        </p:nvCxnSpPr>
        <p:spPr>
          <a:xfrm>
            <a:off x="8799346" y="2278338"/>
            <a:ext cx="0" cy="433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7"/>
          <p:cNvGrpSpPr/>
          <p:nvPr/>
        </p:nvGrpSpPr>
        <p:grpSpPr bwMode="auto">
          <a:xfrm>
            <a:off x="8727908" y="2206900"/>
            <a:ext cx="957263" cy="1192213"/>
            <a:chOff x="2843808" y="2130951"/>
            <a:chExt cx="1656184" cy="1586083"/>
          </a:xfrm>
        </p:grpSpPr>
        <p:cxnSp>
          <p:nvCxnSpPr>
            <p:cNvPr id="177" name="Straight Arrow Connector 178"/>
            <p:cNvCxnSpPr/>
            <p:nvPr/>
          </p:nvCxnSpPr>
          <p:spPr>
            <a:xfrm>
              <a:off x="2843808" y="3717034"/>
              <a:ext cx="9365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9"/>
            <p:cNvCxnSpPr/>
            <p:nvPr/>
          </p:nvCxnSpPr>
          <p:spPr>
            <a:xfrm>
              <a:off x="3769404" y="2130951"/>
              <a:ext cx="10986" cy="1586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80"/>
            <p:cNvCxnSpPr/>
            <p:nvPr/>
          </p:nvCxnSpPr>
          <p:spPr>
            <a:xfrm>
              <a:off x="3780390" y="2130951"/>
              <a:ext cx="7196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35"/>
          <p:cNvGrpSpPr/>
          <p:nvPr/>
        </p:nvGrpSpPr>
        <p:grpSpPr bwMode="auto">
          <a:xfrm>
            <a:off x="5114758" y="2206900"/>
            <a:ext cx="2532063" cy="1152525"/>
            <a:chOff x="3911221" y="1844824"/>
            <a:chExt cx="2532987" cy="1152128"/>
          </a:xfrm>
        </p:grpSpPr>
        <p:cxnSp>
          <p:nvCxnSpPr>
            <p:cNvPr id="182" name="Straight Connector 115"/>
            <p:cNvCxnSpPr/>
            <p:nvPr/>
          </p:nvCxnSpPr>
          <p:spPr>
            <a:xfrm>
              <a:off x="3911221" y="2996952"/>
              <a:ext cx="10211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17"/>
            <p:cNvCxnSpPr/>
            <p:nvPr/>
          </p:nvCxnSpPr>
          <p:spPr>
            <a:xfrm>
              <a:off x="4932356" y="1844824"/>
              <a:ext cx="151185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23"/>
            <p:cNvCxnSpPr/>
            <p:nvPr/>
          </p:nvCxnSpPr>
          <p:spPr>
            <a:xfrm>
              <a:off x="4932356" y="1844824"/>
              <a:ext cx="0" cy="1152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41"/>
          <p:cNvCxnSpPr/>
          <p:nvPr/>
        </p:nvCxnSpPr>
        <p:spPr>
          <a:xfrm>
            <a:off x="1215224" y="3961088"/>
            <a:ext cx="91805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66"/>
          <p:cNvCxnSpPr/>
          <p:nvPr/>
        </p:nvCxnSpPr>
        <p:spPr>
          <a:xfrm>
            <a:off x="3267353" y="4876163"/>
            <a:ext cx="10652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 Box 7"/>
          <p:cNvSpPr txBox="1">
            <a:spLocks noChangeArrowheads="1"/>
          </p:cNvSpPr>
          <p:nvPr/>
        </p:nvSpPr>
        <p:spPr bwMode="auto">
          <a:xfrm>
            <a:off x="3276922" y="4454800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01" name="Text Box 7"/>
          <p:cNvSpPr txBox="1">
            <a:spLocks noChangeArrowheads="1"/>
          </p:cNvSpPr>
          <p:nvPr/>
        </p:nvSpPr>
        <p:spPr bwMode="auto">
          <a:xfrm>
            <a:off x="3783284" y="4454800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02" name="Text Box 7"/>
          <p:cNvSpPr txBox="1">
            <a:spLocks noChangeArrowheads="1"/>
          </p:cNvSpPr>
          <p:nvPr/>
        </p:nvSpPr>
        <p:spPr bwMode="auto">
          <a:xfrm>
            <a:off x="4702834" y="4560796"/>
            <a:ext cx="23777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= c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, c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03" name="Text Box 7"/>
          <p:cNvSpPr txBox="1">
            <a:spLocks noChangeArrowheads="1"/>
          </p:cNvSpPr>
          <p:nvPr/>
        </p:nvSpPr>
        <p:spPr bwMode="auto">
          <a:xfrm>
            <a:off x="7080573" y="4557929"/>
            <a:ext cx="23777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, c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, c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04" name="Text Box 7"/>
          <p:cNvSpPr txBox="1">
            <a:spLocks noChangeArrowheads="1"/>
          </p:cNvSpPr>
          <p:nvPr/>
        </p:nvSpPr>
        <p:spPr bwMode="auto">
          <a:xfrm>
            <a:off x="5650452" y="4870726"/>
            <a:ext cx="348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05" name="Text Box 7"/>
          <p:cNvSpPr txBox="1">
            <a:spLocks noChangeArrowheads="1"/>
          </p:cNvSpPr>
          <p:nvPr/>
        </p:nvSpPr>
        <p:spPr bwMode="auto">
          <a:xfrm>
            <a:off x="5638852" y="5171767"/>
            <a:ext cx="1583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err="1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000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(m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 IV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: 形状 5"/>
          <p:cNvSpPr/>
          <p:nvPr/>
        </p:nvSpPr>
        <p:spPr bwMode="auto">
          <a:xfrm>
            <a:off x="5676525" y="4653481"/>
            <a:ext cx="1576761" cy="950643"/>
          </a:xfrm>
          <a:custGeom>
            <a:avLst/>
            <a:gdLst>
              <a:gd name="connsiteX0" fmla="*/ 0 w 1576761"/>
              <a:gd name="connsiteY0" fmla="*/ 27161 h 950643"/>
              <a:gd name="connsiteX1" fmla="*/ 0 w 1576761"/>
              <a:gd name="connsiteY1" fmla="*/ 27161 h 950643"/>
              <a:gd name="connsiteX2" fmla="*/ 0 w 1576761"/>
              <a:gd name="connsiteY2" fmla="*/ 941561 h 950643"/>
              <a:gd name="connsiteX3" fmla="*/ 0 w 1576761"/>
              <a:gd name="connsiteY3" fmla="*/ 941561 h 950643"/>
              <a:gd name="connsiteX4" fmla="*/ 353085 w 1576761"/>
              <a:gd name="connsiteY4" fmla="*/ 941561 h 950643"/>
              <a:gd name="connsiteX5" fmla="*/ 950614 w 1576761"/>
              <a:gd name="connsiteY5" fmla="*/ 932507 h 950643"/>
              <a:gd name="connsiteX6" fmla="*/ 1285592 w 1576761"/>
              <a:gd name="connsiteY6" fmla="*/ 941561 h 950643"/>
              <a:gd name="connsiteX7" fmla="*/ 1548143 w 1576761"/>
              <a:gd name="connsiteY7" fmla="*/ 950614 h 950643"/>
              <a:gd name="connsiteX8" fmla="*/ 1566250 w 1576761"/>
              <a:gd name="connsiteY8" fmla="*/ 950614 h 950643"/>
              <a:gd name="connsiteX9" fmla="*/ 1575303 w 1576761"/>
              <a:gd name="connsiteY9" fmla="*/ 506994 h 950643"/>
              <a:gd name="connsiteX10" fmla="*/ 1575303 w 1576761"/>
              <a:gd name="connsiteY10" fmla="*/ 506994 h 950643"/>
              <a:gd name="connsiteX11" fmla="*/ 1195057 w 1576761"/>
              <a:gd name="connsiteY11" fmla="*/ 497941 h 950643"/>
              <a:gd name="connsiteX12" fmla="*/ 1149790 w 1576761"/>
              <a:gd name="connsiteY12" fmla="*/ 488887 h 950643"/>
              <a:gd name="connsiteX13" fmla="*/ 760491 w 1576761"/>
              <a:gd name="connsiteY13" fmla="*/ 497941 h 950643"/>
              <a:gd name="connsiteX14" fmla="*/ 534154 w 1576761"/>
              <a:gd name="connsiteY14" fmla="*/ 525101 h 950643"/>
              <a:gd name="connsiteX15" fmla="*/ 416459 w 1576761"/>
              <a:gd name="connsiteY15" fmla="*/ 516048 h 950643"/>
              <a:gd name="connsiteX16" fmla="*/ 380246 w 1576761"/>
              <a:gd name="connsiteY16" fmla="*/ 506994 h 950643"/>
              <a:gd name="connsiteX17" fmla="*/ 398352 w 1576761"/>
              <a:gd name="connsiteY17" fmla="*/ 516048 h 950643"/>
              <a:gd name="connsiteX18" fmla="*/ 398352 w 1576761"/>
              <a:gd name="connsiteY18" fmla="*/ 0 h 950643"/>
              <a:gd name="connsiteX19" fmla="*/ 398352 w 1576761"/>
              <a:gd name="connsiteY19" fmla="*/ 0 h 950643"/>
              <a:gd name="connsiteX20" fmla="*/ 316871 w 1576761"/>
              <a:gd name="connsiteY20" fmla="*/ 9054 h 950643"/>
              <a:gd name="connsiteX21" fmla="*/ 289711 w 1576761"/>
              <a:gd name="connsiteY21" fmla="*/ 18107 h 950643"/>
              <a:gd name="connsiteX22" fmla="*/ 153909 w 1576761"/>
              <a:gd name="connsiteY22" fmla="*/ 9054 h 950643"/>
              <a:gd name="connsiteX23" fmla="*/ 126749 w 1576761"/>
              <a:gd name="connsiteY23" fmla="*/ 0 h 950643"/>
              <a:gd name="connsiteX24" fmla="*/ 18107 w 1576761"/>
              <a:gd name="connsiteY24" fmla="*/ 9054 h 950643"/>
              <a:gd name="connsiteX25" fmla="*/ 0 w 1576761"/>
              <a:gd name="connsiteY25" fmla="*/ 27161 h 95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76761" h="950643">
                <a:moveTo>
                  <a:pt x="0" y="27161"/>
                </a:moveTo>
                <a:lnTo>
                  <a:pt x="0" y="27161"/>
                </a:lnTo>
                <a:lnTo>
                  <a:pt x="0" y="941561"/>
                </a:lnTo>
                <a:lnTo>
                  <a:pt x="0" y="941561"/>
                </a:lnTo>
                <a:cubicBezTo>
                  <a:pt x="244082" y="957832"/>
                  <a:pt x="33032" y="948673"/>
                  <a:pt x="353085" y="941561"/>
                </a:cubicBezTo>
                <a:lnTo>
                  <a:pt x="950614" y="932507"/>
                </a:lnTo>
                <a:lnTo>
                  <a:pt x="1285592" y="941561"/>
                </a:lnTo>
                <a:lnTo>
                  <a:pt x="1548143" y="950614"/>
                </a:lnTo>
                <a:lnTo>
                  <a:pt x="1566250" y="950614"/>
                </a:lnTo>
                <a:cubicBezTo>
                  <a:pt x="1582128" y="712433"/>
                  <a:pt x="1575303" y="860180"/>
                  <a:pt x="1575303" y="506994"/>
                </a:cubicBezTo>
                <a:lnTo>
                  <a:pt x="1575303" y="506994"/>
                </a:lnTo>
                <a:lnTo>
                  <a:pt x="1195057" y="497941"/>
                </a:lnTo>
                <a:cubicBezTo>
                  <a:pt x="1179683" y="497287"/>
                  <a:pt x="1165178" y="488887"/>
                  <a:pt x="1149790" y="488887"/>
                </a:cubicBezTo>
                <a:cubicBezTo>
                  <a:pt x="1019989" y="488887"/>
                  <a:pt x="890257" y="494923"/>
                  <a:pt x="760491" y="497941"/>
                </a:cubicBezTo>
                <a:cubicBezTo>
                  <a:pt x="588519" y="519438"/>
                  <a:pt x="663999" y="510675"/>
                  <a:pt x="534154" y="525101"/>
                </a:cubicBezTo>
                <a:cubicBezTo>
                  <a:pt x="494922" y="522083"/>
                  <a:pt x="455503" y="520928"/>
                  <a:pt x="416459" y="516048"/>
                </a:cubicBezTo>
                <a:cubicBezTo>
                  <a:pt x="336393" y="506040"/>
                  <a:pt x="414667" y="506994"/>
                  <a:pt x="380246" y="506994"/>
                </a:cubicBezTo>
                <a:lnTo>
                  <a:pt x="398352" y="516048"/>
                </a:lnTo>
                <a:lnTo>
                  <a:pt x="398352" y="0"/>
                </a:lnTo>
                <a:lnTo>
                  <a:pt x="398352" y="0"/>
                </a:lnTo>
                <a:cubicBezTo>
                  <a:pt x="371192" y="3018"/>
                  <a:pt x="343827" y="4561"/>
                  <a:pt x="316871" y="9054"/>
                </a:cubicBezTo>
                <a:cubicBezTo>
                  <a:pt x="307458" y="10623"/>
                  <a:pt x="299254" y="18107"/>
                  <a:pt x="289711" y="18107"/>
                </a:cubicBezTo>
                <a:cubicBezTo>
                  <a:pt x="244343" y="18107"/>
                  <a:pt x="199176" y="12072"/>
                  <a:pt x="153909" y="9054"/>
                </a:cubicBezTo>
                <a:cubicBezTo>
                  <a:pt x="144856" y="6036"/>
                  <a:pt x="136292" y="0"/>
                  <a:pt x="126749" y="0"/>
                </a:cubicBezTo>
                <a:cubicBezTo>
                  <a:pt x="90409" y="0"/>
                  <a:pt x="54354" y="6465"/>
                  <a:pt x="18107" y="9054"/>
                </a:cubicBezTo>
                <a:cubicBezTo>
                  <a:pt x="12087" y="9484"/>
                  <a:pt x="6036" y="9054"/>
                  <a:pt x="0" y="27161"/>
                </a:cubicBezTo>
                <a:close/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" name="Text Box 7"/>
          <p:cNvSpPr txBox="1">
            <a:spLocks noChangeArrowheads="1"/>
          </p:cNvSpPr>
          <p:nvPr/>
        </p:nvSpPr>
        <p:spPr bwMode="auto">
          <a:xfrm>
            <a:off x="7368266" y="5098745"/>
            <a:ext cx="23777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b = 1 or 2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207" name="Straight Arrow Connector 66"/>
          <p:cNvCxnSpPr/>
          <p:nvPr/>
        </p:nvCxnSpPr>
        <p:spPr>
          <a:xfrm flipH="1">
            <a:off x="3267353" y="5366658"/>
            <a:ext cx="10904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 Box 7"/>
          <p:cNvSpPr txBox="1">
            <a:spLocks noChangeArrowheads="1"/>
          </p:cNvSpPr>
          <p:nvPr/>
        </p:nvSpPr>
        <p:spPr bwMode="auto">
          <a:xfrm>
            <a:off x="3591249" y="4978096"/>
            <a:ext cx="514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err="1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211" name="Straight Arrow Connector 66"/>
          <p:cNvCxnSpPr/>
          <p:nvPr/>
        </p:nvCxnSpPr>
        <p:spPr>
          <a:xfrm>
            <a:off x="3284028" y="5825462"/>
            <a:ext cx="10652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 Box 7"/>
          <p:cNvSpPr txBox="1">
            <a:spLocks noChangeArrowheads="1"/>
          </p:cNvSpPr>
          <p:nvPr/>
        </p:nvSpPr>
        <p:spPr bwMode="auto">
          <a:xfrm>
            <a:off x="3587868" y="5419022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13" name="Text Box 7"/>
          <p:cNvSpPr txBox="1">
            <a:spLocks noChangeArrowheads="1"/>
          </p:cNvSpPr>
          <p:nvPr/>
        </p:nvSpPr>
        <p:spPr bwMode="auto">
          <a:xfrm>
            <a:off x="736194" y="5404069"/>
            <a:ext cx="24624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= m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 IV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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16" name="Text Box 7"/>
          <p:cNvSpPr txBox="1">
            <a:spLocks noChangeArrowheads="1"/>
          </p:cNvSpPr>
          <p:nvPr/>
        </p:nvSpPr>
        <p:spPr bwMode="auto">
          <a:xfrm>
            <a:off x="4702834" y="5677472"/>
            <a:ext cx="23777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endParaRPr lang="en-US" altLang="zh-CN" sz="2000" baseline="-250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217" name="Text Box 7"/>
          <p:cNvSpPr txBox="1">
            <a:spLocks noChangeArrowheads="1"/>
          </p:cNvSpPr>
          <p:nvPr/>
        </p:nvSpPr>
        <p:spPr bwMode="auto">
          <a:xfrm>
            <a:off x="5650452" y="5987402"/>
            <a:ext cx="395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18" name="Text Box 7"/>
          <p:cNvSpPr txBox="1">
            <a:spLocks noChangeArrowheads="1"/>
          </p:cNvSpPr>
          <p:nvPr/>
        </p:nvSpPr>
        <p:spPr bwMode="auto">
          <a:xfrm>
            <a:off x="5638852" y="6288443"/>
            <a:ext cx="1583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err="1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000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(M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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19" name="任意多边形: 形状 218"/>
          <p:cNvSpPr/>
          <p:nvPr/>
        </p:nvSpPr>
        <p:spPr bwMode="auto">
          <a:xfrm>
            <a:off x="5676525" y="5770157"/>
            <a:ext cx="1576761" cy="950643"/>
          </a:xfrm>
          <a:custGeom>
            <a:avLst/>
            <a:gdLst>
              <a:gd name="connsiteX0" fmla="*/ 0 w 1576761"/>
              <a:gd name="connsiteY0" fmla="*/ 27161 h 950643"/>
              <a:gd name="connsiteX1" fmla="*/ 0 w 1576761"/>
              <a:gd name="connsiteY1" fmla="*/ 27161 h 950643"/>
              <a:gd name="connsiteX2" fmla="*/ 0 w 1576761"/>
              <a:gd name="connsiteY2" fmla="*/ 941561 h 950643"/>
              <a:gd name="connsiteX3" fmla="*/ 0 w 1576761"/>
              <a:gd name="connsiteY3" fmla="*/ 941561 h 950643"/>
              <a:gd name="connsiteX4" fmla="*/ 353085 w 1576761"/>
              <a:gd name="connsiteY4" fmla="*/ 941561 h 950643"/>
              <a:gd name="connsiteX5" fmla="*/ 950614 w 1576761"/>
              <a:gd name="connsiteY5" fmla="*/ 932507 h 950643"/>
              <a:gd name="connsiteX6" fmla="*/ 1285592 w 1576761"/>
              <a:gd name="connsiteY6" fmla="*/ 941561 h 950643"/>
              <a:gd name="connsiteX7" fmla="*/ 1548143 w 1576761"/>
              <a:gd name="connsiteY7" fmla="*/ 950614 h 950643"/>
              <a:gd name="connsiteX8" fmla="*/ 1566250 w 1576761"/>
              <a:gd name="connsiteY8" fmla="*/ 950614 h 950643"/>
              <a:gd name="connsiteX9" fmla="*/ 1575303 w 1576761"/>
              <a:gd name="connsiteY9" fmla="*/ 506994 h 950643"/>
              <a:gd name="connsiteX10" fmla="*/ 1575303 w 1576761"/>
              <a:gd name="connsiteY10" fmla="*/ 506994 h 950643"/>
              <a:gd name="connsiteX11" fmla="*/ 1195057 w 1576761"/>
              <a:gd name="connsiteY11" fmla="*/ 497941 h 950643"/>
              <a:gd name="connsiteX12" fmla="*/ 1149790 w 1576761"/>
              <a:gd name="connsiteY12" fmla="*/ 488887 h 950643"/>
              <a:gd name="connsiteX13" fmla="*/ 760491 w 1576761"/>
              <a:gd name="connsiteY13" fmla="*/ 497941 h 950643"/>
              <a:gd name="connsiteX14" fmla="*/ 534154 w 1576761"/>
              <a:gd name="connsiteY14" fmla="*/ 525101 h 950643"/>
              <a:gd name="connsiteX15" fmla="*/ 416459 w 1576761"/>
              <a:gd name="connsiteY15" fmla="*/ 516048 h 950643"/>
              <a:gd name="connsiteX16" fmla="*/ 380246 w 1576761"/>
              <a:gd name="connsiteY16" fmla="*/ 506994 h 950643"/>
              <a:gd name="connsiteX17" fmla="*/ 398352 w 1576761"/>
              <a:gd name="connsiteY17" fmla="*/ 516048 h 950643"/>
              <a:gd name="connsiteX18" fmla="*/ 398352 w 1576761"/>
              <a:gd name="connsiteY18" fmla="*/ 0 h 950643"/>
              <a:gd name="connsiteX19" fmla="*/ 398352 w 1576761"/>
              <a:gd name="connsiteY19" fmla="*/ 0 h 950643"/>
              <a:gd name="connsiteX20" fmla="*/ 316871 w 1576761"/>
              <a:gd name="connsiteY20" fmla="*/ 9054 h 950643"/>
              <a:gd name="connsiteX21" fmla="*/ 289711 w 1576761"/>
              <a:gd name="connsiteY21" fmla="*/ 18107 h 950643"/>
              <a:gd name="connsiteX22" fmla="*/ 153909 w 1576761"/>
              <a:gd name="connsiteY22" fmla="*/ 9054 h 950643"/>
              <a:gd name="connsiteX23" fmla="*/ 126749 w 1576761"/>
              <a:gd name="connsiteY23" fmla="*/ 0 h 950643"/>
              <a:gd name="connsiteX24" fmla="*/ 18107 w 1576761"/>
              <a:gd name="connsiteY24" fmla="*/ 9054 h 950643"/>
              <a:gd name="connsiteX25" fmla="*/ 0 w 1576761"/>
              <a:gd name="connsiteY25" fmla="*/ 27161 h 95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76761" h="950643">
                <a:moveTo>
                  <a:pt x="0" y="27161"/>
                </a:moveTo>
                <a:lnTo>
                  <a:pt x="0" y="27161"/>
                </a:lnTo>
                <a:lnTo>
                  <a:pt x="0" y="941561"/>
                </a:lnTo>
                <a:lnTo>
                  <a:pt x="0" y="941561"/>
                </a:lnTo>
                <a:cubicBezTo>
                  <a:pt x="244082" y="957832"/>
                  <a:pt x="33032" y="948673"/>
                  <a:pt x="353085" y="941561"/>
                </a:cubicBezTo>
                <a:lnTo>
                  <a:pt x="950614" y="932507"/>
                </a:lnTo>
                <a:lnTo>
                  <a:pt x="1285592" y="941561"/>
                </a:lnTo>
                <a:lnTo>
                  <a:pt x="1548143" y="950614"/>
                </a:lnTo>
                <a:lnTo>
                  <a:pt x="1566250" y="950614"/>
                </a:lnTo>
                <a:cubicBezTo>
                  <a:pt x="1582128" y="712433"/>
                  <a:pt x="1575303" y="860180"/>
                  <a:pt x="1575303" y="506994"/>
                </a:cubicBezTo>
                <a:lnTo>
                  <a:pt x="1575303" y="506994"/>
                </a:lnTo>
                <a:lnTo>
                  <a:pt x="1195057" y="497941"/>
                </a:lnTo>
                <a:cubicBezTo>
                  <a:pt x="1179683" y="497287"/>
                  <a:pt x="1165178" y="488887"/>
                  <a:pt x="1149790" y="488887"/>
                </a:cubicBezTo>
                <a:cubicBezTo>
                  <a:pt x="1019989" y="488887"/>
                  <a:pt x="890257" y="494923"/>
                  <a:pt x="760491" y="497941"/>
                </a:cubicBezTo>
                <a:cubicBezTo>
                  <a:pt x="588519" y="519438"/>
                  <a:pt x="663999" y="510675"/>
                  <a:pt x="534154" y="525101"/>
                </a:cubicBezTo>
                <a:cubicBezTo>
                  <a:pt x="494922" y="522083"/>
                  <a:pt x="455503" y="520928"/>
                  <a:pt x="416459" y="516048"/>
                </a:cubicBezTo>
                <a:cubicBezTo>
                  <a:pt x="336393" y="506040"/>
                  <a:pt x="414667" y="506994"/>
                  <a:pt x="380246" y="506994"/>
                </a:cubicBezTo>
                <a:lnTo>
                  <a:pt x="398352" y="516048"/>
                </a:lnTo>
                <a:lnTo>
                  <a:pt x="398352" y="0"/>
                </a:lnTo>
                <a:lnTo>
                  <a:pt x="398352" y="0"/>
                </a:lnTo>
                <a:cubicBezTo>
                  <a:pt x="371192" y="3018"/>
                  <a:pt x="343827" y="4561"/>
                  <a:pt x="316871" y="9054"/>
                </a:cubicBezTo>
                <a:cubicBezTo>
                  <a:pt x="307458" y="10623"/>
                  <a:pt x="299254" y="18107"/>
                  <a:pt x="289711" y="18107"/>
                </a:cubicBezTo>
                <a:cubicBezTo>
                  <a:pt x="244343" y="18107"/>
                  <a:pt x="199176" y="12072"/>
                  <a:pt x="153909" y="9054"/>
                </a:cubicBezTo>
                <a:cubicBezTo>
                  <a:pt x="144856" y="6036"/>
                  <a:pt x="136292" y="0"/>
                  <a:pt x="126749" y="0"/>
                </a:cubicBezTo>
                <a:cubicBezTo>
                  <a:pt x="90409" y="0"/>
                  <a:pt x="54354" y="6465"/>
                  <a:pt x="18107" y="9054"/>
                </a:cubicBezTo>
                <a:cubicBezTo>
                  <a:pt x="12087" y="9484"/>
                  <a:pt x="6036" y="9054"/>
                  <a:pt x="0" y="27161"/>
                </a:cubicBezTo>
                <a:close/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0" name="Text Box 7"/>
          <p:cNvSpPr txBox="1">
            <a:spLocks noChangeArrowheads="1"/>
          </p:cNvSpPr>
          <p:nvPr/>
        </p:nvSpPr>
        <p:spPr bwMode="auto">
          <a:xfrm>
            <a:off x="7215501" y="6310813"/>
            <a:ext cx="395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21" name="Text Box 7"/>
          <p:cNvSpPr txBox="1">
            <a:spLocks noChangeArrowheads="1"/>
          </p:cNvSpPr>
          <p:nvPr/>
        </p:nvSpPr>
        <p:spPr bwMode="auto">
          <a:xfrm>
            <a:off x="7501898" y="6310813"/>
            <a:ext cx="2893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err="1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000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(m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 IV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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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22" name="Text Box 7"/>
          <p:cNvSpPr txBox="1">
            <a:spLocks noChangeArrowheads="1"/>
          </p:cNvSpPr>
          <p:nvPr/>
        </p:nvSpPr>
        <p:spPr bwMode="auto">
          <a:xfrm>
            <a:off x="10143333" y="6326083"/>
            <a:ext cx="395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23" name="Text Box 7"/>
          <p:cNvSpPr txBox="1">
            <a:spLocks noChangeArrowheads="1"/>
          </p:cNvSpPr>
          <p:nvPr/>
        </p:nvSpPr>
        <p:spPr bwMode="auto">
          <a:xfrm>
            <a:off x="10429731" y="6326083"/>
            <a:ext cx="470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000" baseline="-250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1108" y="4046648"/>
            <a:ext cx="10310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Attacker</a:t>
            </a:r>
            <a:endParaRPr lang="zh-CN" altLang="en-US" dirty="0"/>
          </a:p>
        </p:txBody>
      </p:sp>
      <p:sp>
        <p:nvSpPr>
          <p:cNvPr id="224" name="文本框 223"/>
          <p:cNvSpPr txBox="1"/>
          <p:nvPr/>
        </p:nvSpPr>
        <p:spPr>
          <a:xfrm>
            <a:off x="6008551" y="4046648"/>
            <a:ext cx="671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cxnSp>
        <p:nvCxnSpPr>
          <p:cNvPr id="225" name="Straight Arrow Connector 66"/>
          <p:cNvCxnSpPr/>
          <p:nvPr/>
        </p:nvCxnSpPr>
        <p:spPr>
          <a:xfrm flipH="1">
            <a:off x="3287620" y="6263292"/>
            <a:ext cx="10904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7"/>
          <p:cNvSpPr txBox="1">
            <a:spLocks noChangeArrowheads="1"/>
          </p:cNvSpPr>
          <p:nvPr/>
        </p:nvSpPr>
        <p:spPr bwMode="auto">
          <a:xfrm>
            <a:off x="3611516" y="5874730"/>
            <a:ext cx="514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27" name="Text Box 7"/>
          <p:cNvSpPr txBox="1">
            <a:spLocks noChangeArrowheads="1"/>
          </p:cNvSpPr>
          <p:nvPr/>
        </p:nvSpPr>
        <p:spPr bwMode="auto">
          <a:xfrm>
            <a:off x="1485733" y="4958039"/>
            <a:ext cx="514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err="1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28" name="Text Box 7"/>
          <p:cNvSpPr txBox="1">
            <a:spLocks noChangeArrowheads="1"/>
          </p:cNvSpPr>
          <p:nvPr/>
        </p:nvSpPr>
        <p:spPr bwMode="auto">
          <a:xfrm>
            <a:off x="1249881" y="4480480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29" name="Text Box 7"/>
          <p:cNvSpPr txBox="1">
            <a:spLocks noChangeArrowheads="1"/>
          </p:cNvSpPr>
          <p:nvPr/>
        </p:nvSpPr>
        <p:spPr bwMode="auto">
          <a:xfrm>
            <a:off x="1756243" y="4480480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0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660903" y="5098745"/>
            <a:ext cx="75291" cy="320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2" name="星形: 十六角 231"/>
          <p:cNvSpPr/>
          <p:nvPr/>
        </p:nvSpPr>
        <p:spPr bwMode="auto">
          <a:xfrm>
            <a:off x="-33992" y="4294974"/>
            <a:ext cx="1261572" cy="771062"/>
          </a:xfrm>
          <a:prstGeom prst="star16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111111"/>
                </a:solidFill>
                <a:latin typeface="+mn-ea"/>
              </a:rPr>
              <a:t>CPA</a:t>
            </a:r>
            <a:endParaRPr lang="zh-CN" altLang="en-US" sz="2000" b="1" dirty="0">
              <a:solidFill>
                <a:srgbClr val="111111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206" y="5874026"/>
            <a:ext cx="3330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Attack</a:t>
            </a:r>
            <a:r>
              <a:rPr lang="zh-CN" altLang="en-US" dirty="0"/>
              <a:t>根据返回的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zh-CN" altLang="en-US" dirty="0"/>
              <a:t>中</a:t>
            </a:r>
            <a:r>
              <a:rPr lang="en-US" altLang="zh-CN" dirty="0"/>
              <a:t>c</a:t>
            </a:r>
            <a:r>
              <a:rPr lang="en-US" altLang="zh-CN" baseline="-25000" dirty="0"/>
              <a:t>7</a:t>
            </a:r>
            <a:r>
              <a:rPr lang="zh-CN" altLang="en-US" dirty="0"/>
              <a:t>是否等于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，来判断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还是</a:t>
            </a:r>
            <a:r>
              <a:rPr lang="en-US" altLang="zh-CN" dirty="0"/>
              <a:t>2</a:t>
            </a:r>
            <a:r>
              <a:rPr lang="zh-CN" altLang="en-US" dirty="0"/>
              <a:t>，即判断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b</a:t>
            </a:r>
            <a:r>
              <a:rPr lang="zh-CN" altLang="en-US" dirty="0"/>
              <a:t>是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zh-CN" altLang="en-US" dirty="0"/>
              <a:t>的密文还是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zh-CN" altLang="en-US" dirty="0"/>
              <a:t>的密文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2" grpId="0"/>
      <p:bldP spid="203" grpId="0"/>
      <p:bldP spid="204" grpId="0"/>
      <p:bldP spid="205" grpId="0"/>
      <p:bldP spid="6" grpId="0" animBg="1"/>
      <p:bldP spid="206" grpId="0"/>
      <p:bldP spid="209" grpId="0"/>
      <p:bldP spid="212" grpId="0"/>
      <p:bldP spid="213" grpId="0"/>
      <p:bldP spid="216" grpId="0"/>
      <p:bldP spid="217" grpId="0"/>
      <p:bldP spid="218" grpId="0"/>
      <p:bldP spid="219" grpId="0" animBg="1"/>
      <p:bldP spid="220" grpId="0"/>
      <p:bldP spid="221" grpId="0"/>
      <p:bldP spid="222" grpId="0"/>
      <p:bldP spid="223" grpId="0"/>
      <p:bldP spid="8" grpId="0" animBg="1"/>
      <p:bldP spid="224" grpId="0" animBg="1"/>
      <p:bldP spid="226" grpId="0"/>
      <p:bldP spid="227" grpId="0"/>
      <p:bldP spid="228" grpId="0"/>
      <p:bldP spid="229" grpId="0"/>
      <p:bldP spid="232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893" y="920074"/>
            <a:ext cx="11762213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优点：能隐蔽明文的数据模式，在某种程度上能防止数据纂改，诸如重放、嵌入和删除等。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缺点：会出现传播错误，对同步差错敏感（增加或丢失一个或多个比特）。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3067655"/>
            <a:ext cx="11762213" cy="189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明文有一组中有错，会使以后的密文组都受影响，但经解密后的恢复结果，除原有误的一组外，其后各组明文都正确地恢复。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若在传送过程中，某组密文组</a:t>
            </a:r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C</a:t>
            </a:r>
            <a:r>
              <a:rPr lang="en-US" altLang="zh-CN" sz="2400" i="1" baseline="-25000" dirty="0">
                <a:solidFill>
                  <a:srgbClr val="0000FF"/>
                </a:solidFill>
                <a:ea typeface="+mj-ea"/>
              </a:rPr>
              <a:t>i</a:t>
            </a:r>
            <a:r>
              <a:rPr lang="zh-CN" altLang="en-US" sz="2400" dirty="0">
                <a:latin typeface="+mj-ea"/>
                <a:ea typeface="+mj-ea"/>
              </a:rPr>
              <a:t>出错时，则该组恢复的明文</a:t>
            </a:r>
            <a:r>
              <a:rPr lang="en-US" altLang="zh-CN" sz="2400" i="1" dirty="0">
                <a:solidFill>
                  <a:srgbClr val="0000FF"/>
                </a:solidFill>
                <a:ea typeface="+mj-ea"/>
              </a:rPr>
              <a:t>x</a:t>
            </a:r>
            <a:r>
              <a:rPr lang="en-US" altLang="zh-CN" sz="2400" i="1" baseline="-25000" dirty="0">
                <a:solidFill>
                  <a:srgbClr val="0000FF"/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’</a:t>
            </a:r>
            <a:r>
              <a:rPr lang="zh-CN" altLang="en-US" sz="2400" dirty="0">
                <a:latin typeface="+mj-ea"/>
                <a:ea typeface="+mj-ea"/>
              </a:rPr>
              <a:t>和下一组恢复数据</a:t>
            </a:r>
            <a:r>
              <a:rPr lang="en-US" altLang="zh-CN" sz="2400" i="1" dirty="0">
                <a:solidFill>
                  <a:srgbClr val="0000FF"/>
                </a:solidFill>
                <a:ea typeface="+mj-ea"/>
              </a:rPr>
              <a:t>x</a:t>
            </a:r>
            <a:r>
              <a:rPr lang="en-US" altLang="zh-CN" sz="2400" i="1" baseline="-25000" dirty="0">
                <a:solidFill>
                  <a:srgbClr val="0000FF"/>
                </a:solidFill>
                <a:ea typeface="+mj-ea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ea typeface="+mj-ea"/>
              </a:rPr>
              <a:t>+1</a:t>
            </a:r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’</a:t>
            </a:r>
            <a:r>
              <a:rPr lang="zh-CN" altLang="en-US" sz="2400" dirty="0">
                <a:latin typeface="+mj-ea"/>
                <a:ea typeface="+mj-ea"/>
              </a:rPr>
              <a:t>出错。再后面的组将不会受</a:t>
            </a:r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C</a:t>
            </a:r>
            <a:r>
              <a:rPr lang="en-US" altLang="zh-CN" sz="2400" i="1" baseline="-25000" dirty="0">
                <a:solidFill>
                  <a:srgbClr val="0000FF"/>
                </a:solidFill>
                <a:ea typeface="+mj-ea"/>
              </a:rPr>
              <a:t>i</a:t>
            </a:r>
            <a:r>
              <a:rPr lang="zh-CN" altLang="en-US" sz="2400" dirty="0">
                <a:latin typeface="+mj-ea"/>
                <a:ea typeface="+mj-ea"/>
              </a:rPr>
              <a:t>中错误比特的影响。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2.3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密码反馈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(CFB)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CFB</a:t>
            </a:r>
            <a:r>
              <a:rPr lang="zh-CN" altLang="en-US" sz="2400" dirty="0">
                <a:latin typeface="+mj-ea"/>
                <a:ea typeface="+mj-ea"/>
              </a:rPr>
              <a:t>模式或</a:t>
            </a:r>
            <a:r>
              <a:rPr lang="en-US" altLang="zh-CN" sz="2400" dirty="0">
                <a:latin typeface="+mj-ea"/>
                <a:ea typeface="+mj-ea"/>
              </a:rPr>
              <a:t>OFB</a:t>
            </a:r>
            <a:r>
              <a:rPr lang="zh-CN" altLang="en-US" sz="2400" dirty="0">
                <a:latin typeface="+mj-ea"/>
                <a:ea typeface="+mj-ea"/>
              </a:rPr>
              <a:t>模式可将</a:t>
            </a:r>
            <a:r>
              <a:rPr lang="en-US" altLang="zh-CN" sz="2400" dirty="0">
                <a:latin typeface="+mj-ea"/>
                <a:ea typeface="+mj-ea"/>
              </a:rPr>
              <a:t>DES</a:t>
            </a:r>
            <a:r>
              <a:rPr lang="zh-CN" altLang="en-US" sz="2400" dirty="0">
                <a:latin typeface="+mj-ea"/>
                <a:ea typeface="+mj-ea"/>
              </a:rPr>
              <a:t>转换为流密码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67175" y="2043599"/>
            <a:ext cx="618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Figure 4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Encryption in cipher feedback (CFB) mode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163" y="2557949"/>
            <a:ext cx="82819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2" name="文本框 201"/>
          <p:cNvSpPr txBox="1"/>
          <p:nvPr/>
        </p:nvSpPr>
        <p:spPr>
          <a:xfrm>
            <a:off x="214893" y="1635253"/>
            <a:ext cx="3617270" cy="282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加密：输入是64bit移位寄存器，其初值为某个初始向量IV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解密：将收到的密文单元与加密函数的输出进行异或。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7" name="Picture 1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430" y="1399603"/>
            <a:ext cx="722153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2.3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密码反馈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(CFB)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893" y="920074"/>
            <a:ext cx="11762213" cy="28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CFB</a:t>
            </a:r>
            <a:r>
              <a:rPr lang="zh-CN" altLang="en-US" sz="2400" dirty="0">
                <a:latin typeface="+mj-ea"/>
                <a:ea typeface="+mj-ea"/>
              </a:rPr>
              <a:t>的优点</a:t>
            </a:r>
            <a:endParaRPr lang="zh-CN" altLang="en-US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适于用户数据格式的需要。</a:t>
            </a:r>
            <a:endParaRPr lang="zh-CN" altLang="en-US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能隐蔽明文数据图样，也能检测出对手对于密文的篡改。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CFB</a:t>
            </a:r>
            <a:r>
              <a:rPr lang="zh-CN" altLang="en-US" sz="2400" dirty="0">
                <a:latin typeface="+mj-ea"/>
                <a:ea typeface="+mj-ea"/>
              </a:rPr>
              <a:t>的缺点</a:t>
            </a:r>
            <a:endParaRPr lang="zh-CN" altLang="en-US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对信道错误较敏感，且会造成错误传播。</a:t>
            </a:r>
            <a:endParaRPr lang="zh-CN" altLang="en-US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CFB</a:t>
            </a:r>
            <a:r>
              <a:rPr lang="zh-CN" altLang="en-US" sz="2400" dirty="0">
                <a:latin typeface="+mj-ea"/>
                <a:ea typeface="+mj-ea"/>
              </a:rPr>
              <a:t>也需要一个初始矢量，并要和密钥同时进行更换。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(OFB)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CFB</a:t>
            </a:r>
            <a:r>
              <a:rPr lang="zh-CN" altLang="en-US" sz="2400" dirty="0">
                <a:latin typeface="+mj-ea"/>
                <a:ea typeface="+mj-ea"/>
              </a:rPr>
              <a:t>模式或</a:t>
            </a:r>
            <a:r>
              <a:rPr lang="en-US" altLang="zh-CN" sz="2400" dirty="0">
                <a:latin typeface="+mj-ea"/>
                <a:ea typeface="+mj-ea"/>
              </a:rPr>
              <a:t>OFB</a:t>
            </a:r>
            <a:r>
              <a:rPr lang="zh-CN" altLang="en-US" sz="2400" dirty="0">
                <a:latin typeface="+mj-ea"/>
                <a:ea typeface="+mj-ea"/>
              </a:rPr>
              <a:t>模式可将</a:t>
            </a:r>
            <a:r>
              <a:rPr lang="en-US" altLang="zh-CN" sz="2400" dirty="0">
                <a:latin typeface="+mj-ea"/>
                <a:ea typeface="+mj-ea"/>
              </a:rPr>
              <a:t>DES</a:t>
            </a:r>
            <a:r>
              <a:rPr lang="zh-CN" altLang="en-US" sz="2400" dirty="0">
                <a:latin typeface="+mj-ea"/>
                <a:ea typeface="+mj-ea"/>
              </a:rPr>
              <a:t>转换为流密码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214893" y="1635253"/>
            <a:ext cx="3538960" cy="3743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加密：将分组密码算法作为一个密钥流产生器，其输出的</a:t>
            </a:r>
            <a:r>
              <a:rPr lang="en-US" altLang="zh-CN" sz="2400" dirty="0">
                <a:latin typeface="+mj-ea"/>
                <a:ea typeface="+mj-ea"/>
              </a:rPr>
              <a:t>k-bit</a:t>
            </a:r>
            <a:r>
              <a:rPr lang="zh-CN" altLang="en-US" sz="2400" dirty="0">
                <a:latin typeface="+mj-ea"/>
                <a:ea typeface="+mj-ea"/>
              </a:rPr>
              <a:t>密钥直接反馈至分组密码的输入端，同时这</a:t>
            </a:r>
            <a:r>
              <a:rPr lang="en-US" altLang="zh-CN" sz="2400" dirty="0">
                <a:latin typeface="+mj-ea"/>
                <a:ea typeface="+mj-ea"/>
              </a:rPr>
              <a:t>k-bit</a:t>
            </a:r>
            <a:r>
              <a:rPr lang="zh-CN" altLang="en-US" sz="2400" dirty="0">
                <a:latin typeface="+mj-ea"/>
                <a:ea typeface="+mj-ea"/>
              </a:rPr>
              <a:t>密钥和输入的</a:t>
            </a:r>
            <a:r>
              <a:rPr lang="en-US" altLang="zh-CN" sz="2400" dirty="0">
                <a:latin typeface="+mj-ea"/>
                <a:ea typeface="+mj-ea"/>
              </a:rPr>
              <a:t>k-bit</a:t>
            </a:r>
            <a:r>
              <a:rPr lang="zh-CN" altLang="en-US" sz="2400" dirty="0">
                <a:latin typeface="+mj-ea"/>
                <a:ea typeface="+mj-ea"/>
              </a:rPr>
              <a:t>明文段进行对应位模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相加。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16475" y="1806575"/>
            <a:ext cx="621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Figure 6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Encryption in output feedback (OFB) mode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87587"/>
            <a:ext cx="8534400" cy="457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(OFB)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893" y="920074"/>
            <a:ext cx="11762213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克服了</a:t>
            </a:r>
            <a:r>
              <a:rPr lang="en-US" altLang="zh-CN" sz="2400" dirty="0">
                <a:latin typeface="+mj-ea"/>
                <a:ea typeface="+mj-ea"/>
              </a:rPr>
              <a:t>CBC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CFB</a:t>
            </a:r>
            <a:r>
              <a:rPr lang="zh-CN" altLang="en-US" sz="2400" dirty="0">
                <a:latin typeface="+mj-ea"/>
                <a:ea typeface="+mj-ea"/>
              </a:rPr>
              <a:t>的错误传播所带来的问题。       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对于密文被篡改难以进行检测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不具有自同步能力，要求系统要保持严格的同步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95" y="6713984"/>
            <a:ext cx="12190413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26" tIns="54413" rIns="108826" bIns="54413" numCol="1" rtlCol="0" anchor="t" anchorCtr="0" compatLnSpc="1"/>
          <a:lstStyle/>
          <a:p>
            <a:pPr defTabSz="1088390"/>
            <a:endParaRPr lang="zh-CN" altLang="en-US" sz="2100"/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3929302" y="1051959"/>
            <a:ext cx="153592" cy="5040000"/>
          </a:xfrm>
          <a:custGeom>
            <a:avLst/>
            <a:gdLst>
              <a:gd name="T0" fmla="*/ 0 w 153"/>
              <a:gd name="T1" fmla="*/ 0 h 6522"/>
              <a:gd name="T2" fmla="*/ 61 w 153"/>
              <a:gd name="T3" fmla="*/ 0 h 6522"/>
              <a:gd name="T4" fmla="*/ 61 w 153"/>
              <a:gd name="T5" fmla="*/ 6522 h 6522"/>
              <a:gd name="T6" fmla="*/ 0 w 153"/>
              <a:gd name="T7" fmla="*/ 6522 h 6522"/>
              <a:gd name="T8" fmla="*/ 0 w 153"/>
              <a:gd name="T9" fmla="*/ 0 h 6522"/>
              <a:gd name="T10" fmla="*/ 131 w 153"/>
              <a:gd name="T11" fmla="*/ 0 h 6522"/>
              <a:gd name="T12" fmla="*/ 153 w 153"/>
              <a:gd name="T13" fmla="*/ 0 h 6522"/>
              <a:gd name="T14" fmla="*/ 153 w 153"/>
              <a:gd name="T15" fmla="*/ 6522 h 6522"/>
              <a:gd name="T16" fmla="*/ 131 w 153"/>
              <a:gd name="T17" fmla="*/ 6522 h 6522"/>
              <a:gd name="T18" fmla="*/ 131 w 153"/>
              <a:gd name="T19" fmla="*/ 0 h 6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01642" y="1331254"/>
            <a:ext cx="6305491" cy="1042733"/>
            <a:chOff x="4300847" y="1331253"/>
            <a:chExt cx="6305491" cy="1042733"/>
          </a:xfrm>
        </p:grpSpPr>
        <p:sp>
          <p:nvSpPr>
            <p:cNvPr id="42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1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345098" y="1530525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为什么需要工作模式</a:t>
              </a:r>
              <a:endPara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>
            <a:fillRect/>
          </a:stretch>
        </p:blipFill>
        <p:spPr>
          <a:xfrm>
            <a:off x="694348" y="3733684"/>
            <a:ext cx="3050751" cy="22476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06106" y="1124745"/>
            <a:ext cx="2713630" cy="1065569"/>
            <a:chOff x="1005312" y="1124744"/>
            <a:chExt cx="2713630" cy="1065569"/>
          </a:xfrm>
        </p:grpSpPr>
        <p:grpSp>
          <p:nvGrpSpPr>
            <p:cNvPr id="3" name="组合 2"/>
            <p:cNvGrpSpPr/>
            <p:nvPr/>
          </p:nvGrpSpPr>
          <p:grpSpPr>
            <a:xfrm>
              <a:off x="1005312" y="1260777"/>
              <a:ext cx="2628507" cy="929536"/>
              <a:chOff x="1005312" y="1260777"/>
              <a:chExt cx="2628507" cy="92953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1005312" y="1260777"/>
                <a:ext cx="1031855" cy="929536"/>
              </a:xfrm>
              <a:prstGeom prst="rect">
                <a:avLst/>
              </a:prstGeom>
              <a:solidFill>
                <a:srgbClr val="15252D"/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157999" y="1353632"/>
                <a:ext cx="786920" cy="743827"/>
              </a:xfrm>
              <a:custGeom>
                <a:avLst/>
                <a:gdLst>
                  <a:gd name="T0" fmla="*/ 1131 w 1173"/>
                  <a:gd name="T1" fmla="*/ 535 h 1472"/>
                  <a:gd name="T2" fmla="*/ 1095 w 1173"/>
                  <a:gd name="T3" fmla="*/ 47 h 1472"/>
                  <a:gd name="T4" fmla="*/ 1067 w 1173"/>
                  <a:gd name="T5" fmla="*/ 54 h 1472"/>
                  <a:gd name="T6" fmla="*/ 1003 w 1173"/>
                  <a:gd name="T7" fmla="*/ 68 h 1472"/>
                  <a:gd name="T8" fmla="*/ 919 w 1173"/>
                  <a:gd name="T9" fmla="*/ 54 h 1472"/>
                  <a:gd name="T10" fmla="*/ 629 w 1173"/>
                  <a:gd name="T11" fmla="*/ 5 h 1472"/>
                  <a:gd name="T12" fmla="*/ 0 w 1173"/>
                  <a:gd name="T13" fmla="*/ 768 h 1472"/>
                  <a:gd name="T14" fmla="*/ 643 w 1173"/>
                  <a:gd name="T15" fmla="*/ 1467 h 1472"/>
                  <a:gd name="T16" fmla="*/ 1173 w 1173"/>
                  <a:gd name="T17" fmla="*/ 1086 h 1472"/>
                  <a:gd name="T18" fmla="*/ 1088 w 1173"/>
                  <a:gd name="T19" fmla="*/ 1036 h 1472"/>
                  <a:gd name="T20" fmla="*/ 692 w 1173"/>
                  <a:gd name="T21" fmla="*/ 1369 h 1472"/>
                  <a:gd name="T22" fmla="*/ 290 w 1173"/>
                  <a:gd name="T23" fmla="*/ 725 h 1472"/>
                  <a:gd name="T24" fmla="*/ 643 w 1173"/>
                  <a:gd name="T25" fmla="*/ 104 h 1472"/>
                  <a:gd name="T26" fmla="*/ 1046 w 1173"/>
                  <a:gd name="T27" fmla="*/ 570 h 1472"/>
                  <a:gd name="T28" fmla="*/ 1131 w 1173"/>
                  <a:gd name="T29" fmla="*/ 535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3" h="1472">
                    <a:moveTo>
                      <a:pt x="1131" y="535"/>
                    </a:moveTo>
                    <a:lnTo>
                      <a:pt x="1095" y="47"/>
                    </a:lnTo>
                    <a:cubicBezTo>
                      <a:pt x="1090" y="47"/>
                      <a:pt x="1081" y="49"/>
                      <a:pt x="1067" y="54"/>
                    </a:cubicBezTo>
                    <a:cubicBezTo>
                      <a:pt x="1043" y="64"/>
                      <a:pt x="1022" y="68"/>
                      <a:pt x="1003" y="68"/>
                    </a:cubicBezTo>
                    <a:cubicBezTo>
                      <a:pt x="975" y="68"/>
                      <a:pt x="947" y="64"/>
                      <a:pt x="919" y="54"/>
                    </a:cubicBezTo>
                    <a:cubicBezTo>
                      <a:pt x="810" y="17"/>
                      <a:pt x="714" y="0"/>
                      <a:pt x="629" y="5"/>
                    </a:cubicBezTo>
                    <a:cubicBezTo>
                      <a:pt x="214" y="24"/>
                      <a:pt x="5" y="278"/>
                      <a:pt x="0" y="768"/>
                    </a:cubicBezTo>
                    <a:cubicBezTo>
                      <a:pt x="5" y="1225"/>
                      <a:pt x="219" y="1458"/>
                      <a:pt x="643" y="1467"/>
                    </a:cubicBezTo>
                    <a:cubicBezTo>
                      <a:pt x="912" y="1472"/>
                      <a:pt x="1088" y="1345"/>
                      <a:pt x="1173" y="1086"/>
                    </a:cubicBezTo>
                    <a:lnTo>
                      <a:pt x="1088" y="1036"/>
                    </a:lnTo>
                    <a:cubicBezTo>
                      <a:pt x="999" y="1258"/>
                      <a:pt x="867" y="1369"/>
                      <a:pt x="692" y="1369"/>
                    </a:cubicBezTo>
                    <a:cubicBezTo>
                      <a:pt x="424" y="1359"/>
                      <a:pt x="290" y="1145"/>
                      <a:pt x="290" y="725"/>
                    </a:cubicBezTo>
                    <a:cubicBezTo>
                      <a:pt x="290" y="316"/>
                      <a:pt x="408" y="108"/>
                      <a:pt x="643" y="104"/>
                    </a:cubicBezTo>
                    <a:cubicBezTo>
                      <a:pt x="827" y="94"/>
                      <a:pt x="961" y="250"/>
                      <a:pt x="1046" y="570"/>
                    </a:cubicBezTo>
                    <a:lnTo>
                      <a:pt x="1131" y="5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"/>
              <p:cNvSpPr>
                <a:spLocks noEditPoints="1"/>
              </p:cNvSpPr>
              <p:nvPr/>
            </p:nvSpPr>
            <p:spPr bwMode="auto">
              <a:xfrm>
                <a:off x="2160299" y="1939416"/>
                <a:ext cx="1473520" cy="224808"/>
              </a:xfrm>
              <a:custGeom>
                <a:avLst/>
                <a:gdLst>
                  <a:gd name="T0" fmla="*/ 49 w 2195"/>
                  <a:gd name="T1" fmla="*/ 278 h 445"/>
                  <a:gd name="T2" fmla="*/ 252 w 2195"/>
                  <a:gd name="T3" fmla="*/ 276 h 445"/>
                  <a:gd name="T4" fmla="*/ 152 w 2195"/>
                  <a:gd name="T5" fmla="*/ 443 h 445"/>
                  <a:gd name="T6" fmla="*/ 156 w 2195"/>
                  <a:gd name="T7" fmla="*/ 105 h 445"/>
                  <a:gd name="T8" fmla="*/ 152 w 2195"/>
                  <a:gd name="T9" fmla="*/ 443 h 445"/>
                  <a:gd name="T10" fmla="*/ 665 w 2195"/>
                  <a:gd name="T11" fmla="*/ 434 h 445"/>
                  <a:gd name="T12" fmla="*/ 618 w 2195"/>
                  <a:gd name="T13" fmla="*/ 234 h 445"/>
                  <a:gd name="T14" fmla="*/ 446 w 2195"/>
                  <a:gd name="T15" fmla="*/ 236 h 445"/>
                  <a:gd name="T16" fmla="*/ 400 w 2195"/>
                  <a:gd name="T17" fmla="*/ 436 h 445"/>
                  <a:gd name="T18" fmla="*/ 446 w 2195"/>
                  <a:gd name="T19" fmla="*/ 111 h 445"/>
                  <a:gd name="T20" fmla="*/ 553 w 2195"/>
                  <a:gd name="T21" fmla="*/ 102 h 445"/>
                  <a:gd name="T22" fmla="*/ 897 w 2195"/>
                  <a:gd name="T23" fmla="*/ 407 h 445"/>
                  <a:gd name="T24" fmla="*/ 857 w 2195"/>
                  <a:gd name="T25" fmla="*/ 441 h 445"/>
                  <a:gd name="T26" fmla="*/ 790 w 2195"/>
                  <a:gd name="T27" fmla="*/ 151 h 445"/>
                  <a:gd name="T28" fmla="*/ 745 w 2195"/>
                  <a:gd name="T29" fmla="*/ 111 h 445"/>
                  <a:gd name="T30" fmla="*/ 790 w 2195"/>
                  <a:gd name="T31" fmla="*/ 24 h 445"/>
                  <a:gd name="T32" fmla="*/ 837 w 2195"/>
                  <a:gd name="T33" fmla="*/ 111 h 445"/>
                  <a:gd name="T34" fmla="*/ 897 w 2195"/>
                  <a:gd name="T35" fmla="*/ 151 h 445"/>
                  <a:gd name="T36" fmla="*/ 837 w 2195"/>
                  <a:gd name="T37" fmla="*/ 370 h 445"/>
                  <a:gd name="T38" fmla="*/ 897 w 2195"/>
                  <a:gd name="T39" fmla="*/ 407 h 445"/>
                  <a:gd name="T40" fmla="*/ 1214 w 2195"/>
                  <a:gd name="T41" fmla="*/ 249 h 445"/>
                  <a:gd name="T42" fmla="*/ 1020 w 2195"/>
                  <a:gd name="T43" fmla="*/ 249 h 445"/>
                  <a:gd name="T44" fmla="*/ 1263 w 2195"/>
                  <a:gd name="T45" fmla="*/ 347 h 445"/>
                  <a:gd name="T46" fmla="*/ 966 w 2195"/>
                  <a:gd name="T47" fmla="*/ 278 h 445"/>
                  <a:gd name="T48" fmla="*/ 1265 w 2195"/>
                  <a:gd name="T49" fmla="*/ 278 h 445"/>
                  <a:gd name="T50" fmla="*/ 1018 w 2195"/>
                  <a:gd name="T51" fmla="*/ 289 h 445"/>
                  <a:gd name="T52" fmla="*/ 1214 w 2195"/>
                  <a:gd name="T53" fmla="*/ 334 h 445"/>
                  <a:gd name="T54" fmla="*/ 1626 w 2195"/>
                  <a:gd name="T55" fmla="*/ 434 h 445"/>
                  <a:gd name="T56" fmla="*/ 1580 w 2195"/>
                  <a:gd name="T57" fmla="*/ 234 h 445"/>
                  <a:gd name="T58" fmla="*/ 1408 w 2195"/>
                  <a:gd name="T59" fmla="*/ 236 h 445"/>
                  <a:gd name="T60" fmla="*/ 1361 w 2195"/>
                  <a:gd name="T61" fmla="*/ 436 h 445"/>
                  <a:gd name="T62" fmla="*/ 1408 w 2195"/>
                  <a:gd name="T63" fmla="*/ 111 h 445"/>
                  <a:gd name="T64" fmla="*/ 1515 w 2195"/>
                  <a:gd name="T65" fmla="*/ 102 h 445"/>
                  <a:gd name="T66" fmla="*/ 1859 w 2195"/>
                  <a:gd name="T67" fmla="*/ 407 h 445"/>
                  <a:gd name="T68" fmla="*/ 1818 w 2195"/>
                  <a:gd name="T69" fmla="*/ 441 h 445"/>
                  <a:gd name="T70" fmla="*/ 1752 w 2195"/>
                  <a:gd name="T71" fmla="*/ 151 h 445"/>
                  <a:gd name="T72" fmla="*/ 1707 w 2195"/>
                  <a:gd name="T73" fmla="*/ 111 h 445"/>
                  <a:gd name="T74" fmla="*/ 1752 w 2195"/>
                  <a:gd name="T75" fmla="*/ 24 h 445"/>
                  <a:gd name="T76" fmla="*/ 1798 w 2195"/>
                  <a:gd name="T77" fmla="*/ 111 h 445"/>
                  <a:gd name="T78" fmla="*/ 1859 w 2195"/>
                  <a:gd name="T79" fmla="*/ 151 h 445"/>
                  <a:gd name="T80" fmla="*/ 1798 w 2195"/>
                  <a:gd name="T81" fmla="*/ 370 h 445"/>
                  <a:gd name="T82" fmla="*/ 1859 w 2195"/>
                  <a:gd name="T83" fmla="*/ 407 h 445"/>
                  <a:gd name="T84" fmla="*/ 2180 w 2195"/>
                  <a:gd name="T85" fmla="*/ 189 h 445"/>
                  <a:gd name="T86" fmla="*/ 1937 w 2195"/>
                  <a:gd name="T87" fmla="*/ 194 h 445"/>
                  <a:gd name="T88" fmla="*/ 2144 w 2195"/>
                  <a:gd name="T89" fmla="*/ 352 h 445"/>
                  <a:gd name="T90" fmla="*/ 1970 w 2195"/>
                  <a:gd name="T91" fmla="*/ 334 h 445"/>
                  <a:gd name="T92" fmla="*/ 2062 w 2195"/>
                  <a:gd name="T93" fmla="*/ 443 h 445"/>
                  <a:gd name="T94" fmla="*/ 2075 w 2195"/>
                  <a:gd name="T95" fmla="*/ 252 h 445"/>
                  <a:gd name="T96" fmla="*/ 2057 w 2195"/>
                  <a:gd name="T97" fmla="*/ 1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95" h="445">
                    <a:moveTo>
                      <a:pt x="154" y="142"/>
                    </a:moveTo>
                    <a:cubicBezTo>
                      <a:pt x="86" y="144"/>
                      <a:pt x="51" y="189"/>
                      <a:pt x="49" y="278"/>
                    </a:cubicBezTo>
                    <a:cubicBezTo>
                      <a:pt x="51" y="361"/>
                      <a:pt x="86" y="405"/>
                      <a:pt x="154" y="407"/>
                    </a:cubicBezTo>
                    <a:cubicBezTo>
                      <a:pt x="218" y="405"/>
                      <a:pt x="251" y="361"/>
                      <a:pt x="252" y="276"/>
                    </a:cubicBezTo>
                    <a:cubicBezTo>
                      <a:pt x="248" y="193"/>
                      <a:pt x="215" y="148"/>
                      <a:pt x="154" y="142"/>
                    </a:cubicBezTo>
                    <a:close/>
                    <a:moveTo>
                      <a:pt x="152" y="443"/>
                    </a:moveTo>
                    <a:cubicBezTo>
                      <a:pt x="55" y="437"/>
                      <a:pt x="5" y="383"/>
                      <a:pt x="0" y="280"/>
                    </a:cubicBezTo>
                    <a:cubicBezTo>
                      <a:pt x="3" y="166"/>
                      <a:pt x="55" y="107"/>
                      <a:pt x="156" y="105"/>
                    </a:cubicBezTo>
                    <a:cubicBezTo>
                      <a:pt x="250" y="109"/>
                      <a:pt x="299" y="165"/>
                      <a:pt x="303" y="274"/>
                    </a:cubicBezTo>
                    <a:cubicBezTo>
                      <a:pt x="302" y="385"/>
                      <a:pt x="251" y="442"/>
                      <a:pt x="152" y="443"/>
                    </a:cubicBezTo>
                    <a:close/>
                    <a:moveTo>
                      <a:pt x="665" y="227"/>
                    </a:moveTo>
                    <a:lnTo>
                      <a:pt x="665" y="434"/>
                    </a:lnTo>
                    <a:lnTo>
                      <a:pt x="618" y="434"/>
                    </a:lnTo>
                    <a:lnTo>
                      <a:pt x="618" y="234"/>
                    </a:lnTo>
                    <a:cubicBezTo>
                      <a:pt x="616" y="174"/>
                      <a:pt x="591" y="144"/>
                      <a:pt x="542" y="142"/>
                    </a:cubicBezTo>
                    <a:cubicBezTo>
                      <a:pt x="484" y="150"/>
                      <a:pt x="452" y="181"/>
                      <a:pt x="446" y="236"/>
                    </a:cubicBezTo>
                    <a:lnTo>
                      <a:pt x="446" y="434"/>
                    </a:lnTo>
                    <a:lnTo>
                      <a:pt x="400" y="436"/>
                    </a:lnTo>
                    <a:lnTo>
                      <a:pt x="400" y="111"/>
                    </a:lnTo>
                    <a:lnTo>
                      <a:pt x="446" y="111"/>
                    </a:lnTo>
                    <a:lnTo>
                      <a:pt x="446" y="160"/>
                    </a:lnTo>
                    <a:cubicBezTo>
                      <a:pt x="472" y="123"/>
                      <a:pt x="507" y="104"/>
                      <a:pt x="553" y="102"/>
                    </a:cubicBezTo>
                    <a:cubicBezTo>
                      <a:pt x="628" y="102"/>
                      <a:pt x="665" y="144"/>
                      <a:pt x="665" y="227"/>
                    </a:cubicBezTo>
                    <a:close/>
                    <a:moveTo>
                      <a:pt x="897" y="407"/>
                    </a:moveTo>
                    <a:lnTo>
                      <a:pt x="906" y="432"/>
                    </a:lnTo>
                    <a:cubicBezTo>
                      <a:pt x="891" y="438"/>
                      <a:pt x="875" y="441"/>
                      <a:pt x="857" y="441"/>
                    </a:cubicBezTo>
                    <a:cubicBezTo>
                      <a:pt x="811" y="442"/>
                      <a:pt x="788" y="419"/>
                      <a:pt x="790" y="370"/>
                    </a:cubicBezTo>
                    <a:lnTo>
                      <a:pt x="790" y="151"/>
                    </a:lnTo>
                    <a:lnTo>
                      <a:pt x="745" y="151"/>
                    </a:lnTo>
                    <a:lnTo>
                      <a:pt x="745" y="111"/>
                    </a:lnTo>
                    <a:lnTo>
                      <a:pt x="790" y="111"/>
                    </a:lnTo>
                    <a:lnTo>
                      <a:pt x="790" y="24"/>
                    </a:lnTo>
                    <a:lnTo>
                      <a:pt x="837" y="0"/>
                    </a:lnTo>
                    <a:lnTo>
                      <a:pt x="837" y="111"/>
                    </a:lnTo>
                    <a:lnTo>
                      <a:pt x="897" y="111"/>
                    </a:lnTo>
                    <a:lnTo>
                      <a:pt x="897" y="151"/>
                    </a:lnTo>
                    <a:lnTo>
                      <a:pt x="837" y="151"/>
                    </a:lnTo>
                    <a:lnTo>
                      <a:pt x="837" y="370"/>
                    </a:lnTo>
                    <a:cubicBezTo>
                      <a:pt x="835" y="398"/>
                      <a:pt x="847" y="411"/>
                      <a:pt x="872" y="410"/>
                    </a:cubicBezTo>
                    <a:cubicBezTo>
                      <a:pt x="881" y="410"/>
                      <a:pt x="890" y="409"/>
                      <a:pt x="897" y="407"/>
                    </a:cubicBezTo>
                    <a:close/>
                    <a:moveTo>
                      <a:pt x="1020" y="249"/>
                    </a:moveTo>
                    <a:lnTo>
                      <a:pt x="1214" y="249"/>
                    </a:lnTo>
                    <a:cubicBezTo>
                      <a:pt x="1211" y="184"/>
                      <a:pt x="1179" y="150"/>
                      <a:pt x="1118" y="147"/>
                    </a:cubicBezTo>
                    <a:cubicBezTo>
                      <a:pt x="1057" y="153"/>
                      <a:pt x="1024" y="187"/>
                      <a:pt x="1020" y="249"/>
                    </a:cubicBezTo>
                    <a:close/>
                    <a:moveTo>
                      <a:pt x="1214" y="334"/>
                    </a:moveTo>
                    <a:lnTo>
                      <a:pt x="1263" y="347"/>
                    </a:lnTo>
                    <a:cubicBezTo>
                      <a:pt x="1245" y="413"/>
                      <a:pt x="1198" y="445"/>
                      <a:pt x="1120" y="443"/>
                    </a:cubicBezTo>
                    <a:cubicBezTo>
                      <a:pt x="1021" y="439"/>
                      <a:pt x="969" y="384"/>
                      <a:pt x="966" y="278"/>
                    </a:cubicBezTo>
                    <a:cubicBezTo>
                      <a:pt x="971" y="167"/>
                      <a:pt x="1021" y="109"/>
                      <a:pt x="1118" y="105"/>
                    </a:cubicBezTo>
                    <a:cubicBezTo>
                      <a:pt x="1213" y="107"/>
                      <a:pt x="1262" y="165"/>
                      <a:pt x="1265" y="278"/>
                    </a:cubicBezTo>
                    <a:cubicBezTo>
                      <a:pt x="1265" y="284"/>
                      <a:pt x="1265" y="288"/>
                      <a:pt x="1265" y="289"/>
                    </a:cubicBezTo>
                    <a:lnTo>
                      <a:pt x="1018" y="289"/>
                    </a:lnTo>
                    <a:cubicBezTo>
                      <a:pt x="1021" y="362"/>
                      <a:pt x="1054" y="401"/>
                      <a:pt x="1118" y="405"/>
                    </a:cubicBezTo>
                    <a:cubicBezTo>
                      <a:pt x="1169" y="405"/>
                      <a:pt x="1200" y="382"/>
                      <a:pt x="1214" y="334"/>
                    </a:cubicBezTo>
                    <a:close/>
                    <a:moveTo>
                      <a:pt x="1626" y="227"/>
                    </a:moveTo>
                    <a:lnTo>
                      <a:pt x="1626" y="434"/>
                    </a:lnTo>
                    <a:lnTo>
                      <a:pt x="1580" y="434"/>
                    </a:lnTo>
                    <a:lnTo>
                      <a:pt x="1580" y="234"/>
                    </a:lnTo>
                    <a:cubicBezTo>
                      <a:pt x="1578" y="174"/>
                      <a:pt x="1553" y="144"/>
                      <a:pt x="1504" y="142"/>
                    </a:cubicBezTo>
                    <a:cubicBezTo>
                      <a:pt x="1446" y="150"/>
                      <a:pt x="1414" y="181"/>
                      <a:pt x="1408" y="236"/>
                    </a:cubicBezTo>
                    <a:lnTo>
                      <a:pt x="1408" y="434"/>
                    </a:lnTo>
                    <a:lnTo>
                      <a:pt x="1361" y="436"/>
                    </a:lnTo>
                    <a:lnTo>
                      <a:pt x="1361" y="111"/>
                    </a:lnTo>
                    <a:lnTo>
                      <a:pt x="1408" y="111"/>
                    </a:lnTo>
                    <a:lnTo>
                      <a:pt x="1408" y="160"/>
                    </a:lnTo>
                    <a:cubicBezTo>
                      <a:pt x="1433" y="123"/>
                      <a:pt x="1469" y="104"/>
                      <a:pt x="1515" y="102"/>
                    </a:cubicBezTo>
                    <a:cubicBezTo>
                      <a:pt x="1589" y="102"/>
                      <a:pt x="1626" y="144"/>
                      <a:pt x="1626" y="227"/>
                    </a:cubicBezTo>
                    <a:close/>
                    <a:moveTo>
                      <a:pt x="1859" y="407"/>
                    </a:moveTo>
                    <a:lnTo>
                      <a:pt x="1868" y="432"/>
                    </a:lnTo>
                    <a:cubicBezTo>
                      <a:pt x="1853" y="438"/>
                      <a:pt x="1836" y="441"/>
                      <a:pt x="1818" y="441"/>
                    </a:cubicBezTo>
                    <a:cubicBezTo>
                      <a:pt x="1772" y="442"/>
                      <a:pt x="1750" y="419"/>
                      <a:pt x="1752" y="370"/>
                    </a:cubicBezTo>
                    <a:lnTo>
                      <a:pt x="1752" y="151"/>
                    </a:lnTo>
                    <a:lnTo>
                      <a:pt x="1707" y="151"/>
                    </a:lnTo>
                    <a:lnTo>
                      <a:pt x="1707" y="111"/>
                    </a:lnTo>
                    <a:lnTo>
                      <a:pt x="1752" y="111"/>
                    </a:lnTo>
                    <a:lnTo>
                      <a:pt x="1752" y="24"/>
                    </a:lnTo>
                    <a:lnTo>
                      <a:pt x="1798" y="0"/>
                    </a:lnTo>
                    <a:lnTo>
                      <a:pt x="1798" y="111"/>
                    </a:lnTo>
                    <a:lnTo>
                      <a:pt x="1859" y="111"/>
                    </a:lnTo>
                    <a:lnTo>
                      <a:pt x="1859" y="151"/>
                    </a:lnTo>
                    <a:lnTo>
                      <a:pt x="1798" y="151"/>
                    </a:lnTo>
                    <a:lnTo>
                      <a:pt x="1798" y="370"/>
                    </a:lnTo>
                    <a:cubicBezTo>
                      <a:pt x="1797" y="398"/>
                      <a:pt x="1809" y="411"/>
                      <a:pt x="1834" y="410"/>
                    </a:cubicBezTo>
                    <a:cubicBezTo>
                      <a:pt x="1843" y="410"/>
                      <a:pt x="1851" y="409"/>
                      <a:pt x="1859" y="407"/>
                    </a:cubicBezTo>
                    <a:close/>
                    <a:moveTo>
                      <a:pt x="2131" y="203"/>
                    </a:moveTo>
                    <a:lnTo>
                      <a:pt x="2180" y="189"/>
                    </a:lnTo>
                    <a:cubicBezTo>
                      <a:pt x="2167" y="133"/>
                      <a:pt x="2125" y="104"/>
                      <a:pt x="2055" y="102"/>
                    </a:cubicBezTo>
                    <a:cubicBezTo>
                      <a:pt x="1982" y="105"/>
                      <a:pt x="1943" y="136"/>
                      <a:pt x="1937" y="194"/>
                    </a:cubicBezTo>
                    <a:cubicBezTo>
                      <a:pt x="1934" y="249"/>
                      <a:pt x="1976" y="281"/>
                      <a:pt x="2062" y="292"/>
                    </a:cubicBezTo>
                    <a:cubicBezTo>
                      <a:pt x="2118" y="302"/>
                      <a:pt x="2146" y="322"/>
                      <a:pt x="2144" y="352"/>
                    </a:cubicBezTo>
                    <a:cubicBezTo>
                      <a:pt x="2143" y="387"/>
                      <a:pt x="2115" y="406"/>
                      <a:pt x="2062" y="407"/>
                    </a:cubicBezTo>
                    <a:cubicBezTo>
                      <a:pt x="2013" y="409"/>
                      <a:pt x="1982" y="384"/>
                      <a:pt x="1970" y="334"/>
                    </a:cubicBezTo>
                    <a:lnTo>
                      <a:pt x="1924" y="347"/>
                    </a:lnTo>
                    <a:cubicBezTo>
                      <a:pt x="1941" y="413"/>
                      <a:pt x="1988" y="445"/>
                      <a:pt x="2062" y="443"/>
                    </a:cubicBezTo>
                    <a:cubicBezTo>
                      <a:pt x="2148" y="442"/>
                      <a:pt x="2192" y="410"/>
                      <a:pt x="2193" y="350"/>
                    </a:cubicBezTo>
                    <a:cubicBezTo>
                      <a:pt x="2195" y="298"/>
                      <a:pt x="2155" y="265"/>
                      <a:pt x="2075" y="252"/>
                    </a:cubicBezTo>
                    <a:cubicBezTo>
                      <a:pt x="2014" y="241"/>
                      <a:pt x="1985" y="222"/>
                      <a:pt x="1986" y="194"/>
                    </a:cubicBezTo>
                    <a:cubicBezTo>
                      <a:pt x="1990" y="162"/>
                      <a:pt x="2014" y="146"/>
                      <a:pt x="2057" y="145"/>
                    </a:cubicBezTo>
                    <a:cubicBezTo>
                      <a:pt x="2097" y="145"/>
                      <a:pt x="2122" y="164"/>
                      <a:pt x="2131" y="20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>
                  <a:solidFill>
                    <a:schemeClr val="tx2"/>
                  </a:solidFill>
                  <a:latin typeface="汉仪中黑简" pitchFamily="49" charset="-122"/>
                  <a:ea typeface="汉仪中黑简" pitchFamily="49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120427" y="1124744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5252D"/>
                  </a:solidFill>
                  <a:latin typeface="+mn-ea"/>
                </a:rPr>
                <a:t>内 容</a:t>
              </a:r>
              <a:endParaRPr lang="zh-CN" altLang="en-US" dirty="0">
                <a:solidFill>
                  <a:srgbClr val="15252D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92460" y="2573259"/>
            <a:ext cx="6305491" cy="1042733"/>
            <a:chOff x="4300847" y="1331253"/>
            <a:chExt cx="6305491" cy="1042733"/>
          </a:xfrm>
        </p:grpSpPr>
        <p:sp>
          <p:nvSpPr>
            <p:cNvPr id="35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2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345098" y="1543078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工作模式分类</a:t>
              </a:r>
              <a:endPara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301642" y="3827817"/>
            <a:ext cx="6305491" cy="1042733"/>
            <a:chOff x="4300847" y="1331253"/>
            <a:chExt cx="6305491" cy="1042733"/>
          </a:xfrm>
        </p:grpSpPr>
        <p:sp>
          <p:nvSpPr>
            <p:cNvPr id="66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6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3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345098" y="1555631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填充问题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(Counter)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CTR</a:t>
            </a:r>
            <a:r>
              <a:rPr lang="zh-CN" altLang="en-US" sz="2400" dirty="0">
                <a:latin typeface="+mj-ea"/>
                <a:ea typeface="+mj-ea"/>
              </a:rPr>
              <a:t>模式被广泛用于</a:t>
            </a:r>
            <a:r>
              <a:rPr lang="en-US" altLang="zh-CN" sz="2400" dirty="0">
                <a:latin typeface="+mj-ea"/>
                <a:ea typeface="+mj-ea"/>
              </a:rPr>
              <a:t>ATM</a:t>
            </a:r>
            <a:r>
              <a:rPr lang="zh-CN" altLang="en-US" sz="2400" dirty="0">
                <a:latin typeface="+mj-ea"/>
                <a:ea typeface="+mj-ea"/>
              </a:rPr>
              <a:t>网络安全和</a:t>
            </a:r>
            <a:r>
              <a:rPr lang="en-US" altLang="zh-CN" sz="2400" dirty="0" err="1">
                <a:latin typeface="+mj-ea"/>
                <a:ea typeface="+mj-ea"/>
              </a:rPr>
              <a:t>IPSec</a:t>
            </a:r>
            <a:r>
              <a:rPr lang="zh-CN" altLang="en-US" sz="2400" dirty="0">
                <a:latin typeface="+mj-ea"/>
                <a:ea typeface="+mj-ea"/>
              </a:rPr>
              <a:t>应用中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00600" y="2053339"/>
            <a:ext cx="532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Figure 8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Encryption in counter (CTR) mode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2550226"/>
            <a:ext cx="8778875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(Counter)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893" y="920074"/>
            <a:ext cx="11762213" cy="328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硬件效率               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软件效率               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预处理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随机访问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可证明的安全性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简单性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无填充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填充问题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615679" y="92245"/>
            <a:ext cx="813690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kern="0" dirty="0">
                <a:solidFill>
                  <a:srgbClr val="009900"/>
                </a:solidFill>
                <a:latin typeface="Calibri" panose="020F0502020204030204" pitchFamily="34" charset="0"/>
                <a:ea typeface="Chalkboard" charset="0"/>
                <a:cs typeface="Chalkboard" charset="0"/>
              </a:rPr>
              <a:t> CBC Mode with PKCS#5 Padding </a:t>
            </a:r>
            <a:endParaRPr lang="en-US" sz="4000" kern="0" dirty="0">
              <a:solidFill>
                <a:srgbClr val="0099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" name="AutoShape 4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AutoShape 6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AutoShape 8" descr="data:image/jpeg;base64,/9j/4AAQSkZJRgABAQAAAQABAAD/2wCEAAkGBxQSEhUUEhQWFhUXFhQZFhgUGBQVFBkYFhQXFxYXFRQYHSggGBolHBUVITEhJSorLi4uFx8zODMsNygtLisBCgoKDg0OGxAQGzQkICUtLywsLCwvLCwsLCwsLCwsLCwsLCwsLCwsLCwsLCwsLCwsLCwsLCwsLCwsLCwsLCwsLP/AABEIAN0A5AMBEQACEQEDEQH/xAAcAAABBQEBAQAAAAAAAAAAAAAAAwQFBgcCAQj/xABQEAABAgMDBQkMBwYEBgMAAAABAgMABBEFEiEGMUFRYQcTInGBkaGx0RYjMkJSU2JykrLB0hQkc4KTosIVM0Nj4fA0VKOzCBd0hJTig8Px/8QAGgEAAgMBAQAAAAAAAAAAAAAAAAQBAwUCBv/EADcRAAIBAgIFCwQDAQEAAwEAAAABAgMEESESFDFRcQUTIjJBUmGRodHwIzOBsRVC4cFiJEOCU//aAAwDAQACEQMRAD8A3CIAIACAAgAIACAAgAIACAAgAIACACPn7blmP30wy39o4hHWYlRbIxMsy33X8SzZuJxBmFCor/JQfC9ZWGoHPAljkBS8ncup+QcKytTzayVONvKUpKic5CzUtr4sNYMdzpSgsZIiM4y2GxWPupWc+hJU9vKz4TbqVApPrAFJG0HmjmMHLYS2ltJ2SypknjRqbl1HUHW73s1rEunNbUCkmS6VA4jEbI4JPYACAAgAIACAAgAIACAAgAIACAAgAIACAAgAIACAAgAIACACp5RbokjKVSXN9cH8Nii1V1KVW6k7CaxbCjKRw5pFHc3SrRnVFNnSl0VIvBJeUONZo2g7CDxxfzEIdZ/P2c6cnsK1lcJ9pNbRnbq1CqZcOlTh42mqNoT6RPOcIOdpx6qI0ZPayky8spw4AAaTo/qY5SqV34EylGnxJiVk0ozYnSTn/pD1KjGmstu8VnUctoupFRQ4jbFjSeTOMSMm7L0t+z2GEqtq09KmMwr9kh1k6iTcVvc648wSaJdSELaB1OtlN5PrA01gZ4pVxNZNFvNp7C/S25zNtALs20W1pzp3ta2ag6rilJPLExu6U8n/AMYOjOIqcqLcs/8AxTJebGdS0BQp9szgnjUDHXN0p7Hgc6U1tLJk/uuSb9A+FS6zpVw2q7HU5htUExXO3ktmZ0qiZfpd9LiQpCkqScQpJCkkbCMDFGGBYKRABAAQAEABAAQAEABAAQAEABAAQAEABAAQAVfK7LqVs8XVq3x6lQy3Qr2FZzIHHjqBi2FKU9hzKSRnP0m17cPA7xKnUVNskaar8N87BwcMwhjCnS25v55FfSkTdnZD2bJJvzB+lKSKqLlEy6aZ+BW7T1iqMyvyvFPRp5vcvf2G6dlJrGWS8SvZU7q7hG8WcEtpzBaEgcjSCOmg4tMc0o16jxqZeC/6/YJulFYRz8X/AMRRWrPUtRcfUpa1GqryipSjrWs4kxr0rTtn5e4hUuOyJIBIA1Acgh3JIWxbZHTlqAYIxOvRya4Uq3SWUBinQbzkMpa0VpOJvA5wfgdEL07mcXnmXToxkssialphLgqk8Y0jjEaFOrGaxQnODhtOZuSS5nwOgjP/AFiKtGNTb5kwqShsE7KteYkFcE3m64pNbh2g50K2jpjEvOT1LrbeySNK3u3Hq7NzNVyXy838d6cN4DhNO4qHFpKdoPNGNOV1avN4rzXujSjGhX2LB+THdp2TZ87UzDG8un+MxwTXWoAUV94Kh235Ywynl6r3FqvJ72wz/ZWnck7Rssl+zXy+znIb4RI9OXxC9VU8LUBG1CvSrLPz/wBM+VOcHgWfJHdWYmCGpsCXdrS8a7yo5qXji2disNscVLdrNZkxmntNGBhcsCAAgAIACAAgAIACAAgAIACAAgA8WoAEk0AxJOAAGckwAZNldukuPufRLJClrUSnfUCqla94Bwp/MOGkYcKGqdFJaUyqU3sR7k5ueMy3frRIffPCDNbyATjVxR/eK1k4bFZ4UvOU4UVgtu5bf8RfQtZVMx7lhlw3LJuuHGguMNUrTRe8lO06sBojD/8Ak3r3R9P9NDClb+L+eRktrWxM2grhm60DggVDY+dW09EbVlyfGC6C/wD0zPuLty63kKSkklsYZ9JOf+kbVKjGns2mdOo57TqamUtiqjxDSeIR1UqxgsWRCm5bCCnJ9TmGZOofHXGbVryqcBuFJQGkUloQAdNrKTUGh1iJUmniiGk9pMyVrA4OYHXoPHqh+ldJ5T8xWdBrOJKFAIxxB5obwxRRjgRczZZSQtklKgagA0IOtKtEI1rPFPR8hmncYbfMseT+XZHepwUNab6B/uI0cY5tMebuuTMMXS8vY2aN7/8A08y/2faKkUWyvA41SQUqHUYzKdSpRl0Xg+3/AFD8oQqxzzPbcsOTtOu+gS81TB5A4KjoDg8biOOoxvWXKqb0Z5P0/G4ybixcelHNepW7Nt6esF0S82guyxwRQ1FNcu4aUppbVTkznYlCFVaUdogm45M2CxrWZm2kvMLC0KzEZwdKVA4pUNIOMKSi4vBlqeI+jkkIACAAgAIACAAgAIACADh51KElSiEpSCVEmgAAqSScwgAxjKfKWZtqY+hWeCJevDVim+AcVunxWtSc501zByEFSWlLaUtuTwRbLHsqWsllQbUku07/ADDlBmzgVwSkaE89TGJf8pylLm6Wb8Oz3Y/b2qw0p7DO8qd0RS1FuSqSSQXlCqj9kk+8ebTFFtyY5S062bfZ7+xbVu0lo08lv9iqytlFRK3iVKJqQTUk61q0mPS0bNLDS8jHqXDfV8yVCQBqA5AIewSQttIyYtIlQbYSVrUaCgJqdSUjwjCVe8jFPR8+wYpW7ltLfk3ublffZ8mpGDSVUI+0cTp2Jzazmjy13yu28KXm/wDiNijZpLp+RP8A/Liz/NL/ABXvmhL+Uue96L2GNVpbv2H/AC5s/wA0v8V75oP5S53+i9idVp7v2H/Lmz/NL/Fe+aD+Uue96L2DVae79nn/AC5s/wA0v8V75oP5S573ovYNVpbv2ITm5tJKQQ2Ftr0LDi10O1KyQR/dRHcOVa6ljLBrgl+jmVnTayyM/tSzJmzl3XU3mieCsVLauI+Ir0T0549HZcoqoug+Ke0y7i0aefmOJSaS4KpPGDnHGI2qdWM10TOnCUdp5OSCXBjgdBGf+ojmrRjUWfmTCpKGwaWdaczZ6qoN5snFKqls/Irb1xjXnJ6n11waNK3u3Hq+RoFhZQszQ4Burpi2rwhrI8obR0R5u4tKlHbs3mzSuIVdm3cWhqcbdaMvOI31hWGNbydRSRjhrGI0Q1Z8oSpNKTy9V7ooubONRYx2/spk7JTVgPiYllb9JuEZ/BUNCHaYJXTwVjPzpj08JwuImNKMqbwNeybt5meYS8wqoOCkml5CtKVjQR05xC04OLwZYniiVjgkIACAAgAIACAAgADABjOXWUbtqzQs6QxbvUWoeC4UnhKURmZR0n7tXKcFTjpyKZScngiSnrXk7Bl/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+tNdK2yEjjIrQbYulyXcJY4LzOVd0mWd6aSlBWogJSkqJ0XQKk11UhBQbej2jLaSxIvJ/KdidC94KuBdvBabp4VaGmrA80X3FpUoYafaV060amOiJHK2X+lfRCpQdvXcU0QVFIUBe2gjlwjrUqvNc7hlt8SOfhp6Hae2plQww+3LuX98cuXaJqnhqupqa4YiIpWlSpTdSOxBOtGMlF7Wc2flSw8+5LoKt8bv3ryaJ72oJVwq6zE1LOpCmqj2PDDPeEa8ZScVtQhZ2UcrPqcYQlTiQk37yO9FNaCpOeuiOqlrWt0qjeG7PMiFaFVuKz/RUcpsgVtEvSNSBiWq8NOve1Hwh6Jx480adnypsVTJ7/fcKV7LLGOa3FdkbYB4LvBUMKkECo0KHin+8I9NSu08pefYY9S3wziS5QCNBB5QYb2oW2Mh5yxyk32CUqGIAJBB1oVoMI1rNNdHyGqdzg+l5k5YWW5BDc4DhQBwChH2iR1jm0x5y65M2un5fP0bVve9k/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+QvUuG8o+ZMhIA0ADkAh3JC2LbIictepCGAVKJoCATU6kJzqP8AeMJVrtRT0fPsGadu3nIs2TO56pZDs8TjiGgeEftVDN6o59EeZu+VdqpZvf7e/obNGy7+zcaQyhKEhKAEpSKBKQAANQAzRiSk5PF5mgklkhvayu8O/ZOe4Y6pdePFET6rMBbX3gjegeGk77Q1HBpvd7MAc9DHr2vqY6X4/wCmGurs/JoOU1sJbsiXbaXe35ttu9mNxtI32oObEBFPSjHtqDleSlJbHj+XsH61RRoJLty8tpA5Dz30SebTfSpDyUoUUKBSCsBSQSPGSvgnjMN3tN1qDyzTx8vdFFvLQq7do2yvYWu0Zm4CVJVfwwUAhpCiRtAFcNUd2bStoY9q/bZFdN1pYHb1tmbm5JxfhpMuheoqS9W8OMEHjrEKgqNGpFbHi15E85zlSDfh+xlak8tqZnLhoXFvtk6bqnaqA47tOImLaUFOlDHswfoV1JOM5YdpqGQtmol5RBQQougOLWMxJGAGxIw59cYN/WlUrNPLDJI1LanGEFh25lgvQkMFcynyTZnAVfu3qYOJGfYtPjDp2w7a3tSjltju9hetbRqZ7GZxNy8xILuOpqgnA50K2oXoOw80emtL9SWMHit3ajFuLXB4Sye8lJKcQ6KpOOkHOOMRsU6saiyM6dOUHmeT1nIdHCFDoUM47eKIqUY1FmEKrhsI6TnJmQVwDeaJxSa72eTxFbeuMa85PUuuuDNO2vHF9F/g07JXKOVtJlUk/glwYIURfbXoUg6RWhBGY5xiYRtnVtJqEur2P/g3WULiOlHb2r/pH5FWm7Y0+uQmj3lxQuq8UKVg26nUldLqhoI2Gu3UiqkNJbTNi9F4M2qEy4IACAAgAIAKnlrl9LWcLqzvj5FUsoIv45is5m07TjqBgA+fJgvz7y33Ti4oqUo+CNSUjSAKAbBDMKc6uSyXzzKp1I0+I/lm0Nm4yL6/GUcw9ZWj1RDUFGHRgsXv9xaTc1pTyQtMTCGRVxV5Z5zsSNA/vGLJTjSWMnmcRjKplHYM7PkJm0V3WxdbB4SjUNp9ZXjq2DZmzxj3nKCgum/wjRtrRyfR8zTMmslWJIVSL7pFFOq8LaEjxE7Bykx5m5vKlfJ5Ld82mzRt40/F7yevQmXnl+JDAbWgCppxKRUqQsDjKSBHdNpTTe8iSxi0ZRKZMWkGlS4butOKSpYUpmhKaUJUCVAYDNqj0M7y0c+cbxa2ZMyo29fR0cMnwJBzI19b7DK0n6M0kJLgUgVrVxxSU1KhVZuio0CKVf0o05Tj1nnhnwWPZ6lmqzclF9VfGKZR5AlCUKkg4td7hBS0VApUKSTdzEdI1RzbcpKTarYJeCf+k1bPBJ0xzYlkTX7S+kvM3EqBvG82Re3kIOCVE0vAxxXr0dW5qEsWtmT347jqlSqc9pyX63DOcyMdankLl27zG+trwUgXBfBUmhNSBQ0pooIshfwnQam+lg1255bTmVrKNVOKyFZLJN1ybmt/busuh+4uqDRSnQptQANQcK5o5newjShoPFrDFZ7syY20pVJaSyeP+ElkJKTctfYfb71UqbWFIIBrwgAFVorwhhnrrii/nRrYVIPPtWfzIttYVYYxksi334zRw5K4AEJyXQ6godSFoOcKxHHsO2O4TlB6UXgyJRUlg9hnGUORbjBLsqVLQMboxdRxeWOnjjdtOUlJpTyl2Ps/z9GXXsmljHNbiPs23QeC7gfK0co0f3mj0NG7xyn5mNUtsM4k2UgjQQeUEQ7k0LZohZ+wiDfYJSoGoANCDrQrQYRrWia6HkN0rlp4S8xe2crFzbCWp1NX2cGnwAFqQcFNvp06CFDSM2JJWoz5t4MYktJYo2XclyoM5Kb24qrzFEqJzqQf3a9poCknWknTEVoKMsVsYQeKLzFJ2EACE7ONsoU46tKEJFVKWQlIGskwAY1lpuuLdJYswKSDUF8p74r7FBHBHpKFdgzx0k28EQ3hmyhM2WEVdmlVJNTeJUSTiStWdaj/AHWHYW0YLSq+QrKvKT0afmLJeXMYI70yM6syiBoTq/vijvTlV6vRjvOdGNPbnIbzNqoaTvcuBQeNo4xrO0xXO4jBaFLzOo0ZTelUCwWpRSt8npgjH92lD6lK9daUEAbAa7RmjJualw/tRxb7W16Yv9mjRhS/u8FuzNCl8tbObSENu3UJFAlLL4AGwBuMWXJ91J4yWL4r3NFXNFLBP0fsKd3kh58/hTHyRz/G3Pd9Y+5OtUd/o/Y87u5Hz5/Cf+SJ/jrnu+q9w1ujv9H7B3dyPnj+E/8AJB/HXPd9V7hrdHf6P2PO7uR88fwn/kg/jbnu+q9w1ujv9H7Hnd3I+eP4T/yQfx1z3fVe5OtUt/o/Y87upHzx/Cf+SD+OuO76r3I1ujv9H7Hnd1I+eP4T/wAkH8dcd31XuGt0d/o/YO7mS88fwn/kif4647vqvcNbo7/R+x53cSXnj+E/8kH8dcd31XuGt0d/o/Y87t5Lzx/Cf+SI/jrju+q9w1ujv9H7HndvJeeP4T/yRP8AH3Hd9V7hrdHf6P2Du3kvPH8J/wCSD+PuO76r3DW6O/0fsed20l54/hP/ACQfx9x3fVe5Ot0d/o/YO7aS88fwn/kg/j7ju+q9w1ujv9H7HndtJeeP4T/yQfx1x3fVe4a3R3+j9it5Rv2dM1Wh7e3fKDT11R9NNzpGPHD9tG7pdGUcVxWXDMVru3qZp4Pg/YrNn2otk0BCkVzY0401FRzckbVKvKHDcZdSjGfHeWqz59Dwqg46UnwhyatsaVKrGoshCdOUHmE/ZqHhwhjoUPCHaNkRUoxqLMKdWUNhG2NPzVkzAfZooUKVVrva0kglKgMUnAUOg68RGfVozp5PYP06samzabrkXl9K2iLqDvb4FVMuEX8M5QczidoxGkCFy0tkAHzfukT02/aLktNuUQh2jSUghoIVi2sI8ZRSU4kmhJFaR3TjpSSOZy0U2RTs0zKgpaF9zST+pXwEOupToLCGbFVCdbOWSGak1o7NKOOKWxgoji8VPXFLWPTqvgvnYWLLo01+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/Ee9zMx5A9tPbBqtXd6oNZp/ENLQsp1gAuAAE0FFA6K6I4qUpw6x3CrGfVJmzMkS60HFOXFKFUpu1FDmvGunZmi+naOUNJvDd/ovUu1Geilx/whGrNcU6WQBfBUCCQPBz4mF1Tk56C2jLqRUdPsHvcxM+QPbT2xZqtXd6or1mnv8AQaWhZTjASXABerSigc2fNxiK6lKUOsdwqxn1STk8knXGg5eSkkVSg1qRoqfFrF0bSco6WJTO7hGWjgRMlZ7jqy2gcMA1BITmNDn01MUQpym8FtL51IxWL2D/ALmJnyB7ae2LdVq7vUq1mnvI+dkFtLCFjhEAgAhWc0GbTFU6coPB7S2E4yWKJKZyemGEb9gLuJuKN9O04c9KxbK3qU1plUbinN6PxjuysogaJewOhYzfeGjjzcUMUbvsn5lVW27YeRYaAjQQRxgj4w5k0KbCs29ZaWaPNKLZChdAJBCtBbUMUkYmM+5oRgtJeQ9QrSk9Fm5bltozszZ6HZpaSVKUG1KQb6m00SFLoQCSoLxpiKGExoqu75k/VDU6gYoIadI8lRq0o8SiU/8AyCADHmHQihAvL0EiqU8Q8ZW04CLIy0dm04kscnsNEyU3OC623Nzq6pdAW20CbykkAhTq84BqOCNGnRGbyldSoRSXWbG7WjGo/BFeyUQETz6KUu78kbLjwFBzdEa/J8sWnvSZm30cI8GTeWLV6VXsKDzLFegmHbpY0mJ2rwqorFk5QhlpLZQVUvYggZ1E/GFaV0oRUcByrbucnJMUnspkuNrRvaheSRWo0jiial2pxccNpELZxkniSuQB7y4P5ledCeyLbHqNeP8AwovesuAhugt4Mq2rHOEn4RxfLJM6sXm0N28rEgAb2rAAeENA4oFepLDA7do29ojaWUqXWlI3si8KVqMMaxzVulODjgdU7ZwkpYk3kKfqx2OK91J+MX2f2/yLXn3PwRu6AOGyfRX1pim960WXWWyQDK9Pmle0OyOtdW4NTe8O69Pmle0OyDXVuDU3vIrKC2RMBICSm7eOJBrUDshe4rqollsL6FHm28zQ5MUbQNSE+6I1YropGVLrMoU7PBqfccIrRahQYeLdjLlU0K7kacKelQUfAkO7BPmle0OyL9dW4p1N7yHt+1fpRRRJTdvDE18KnZC1etzrQxRpc2nizSkJoANQAjXSwyMhvFmcotIMzjrl2ovvCgIGdZx6IyY1VCq5YbzWdNzpKPAle7FPmle0OyGNdW4o1N7xhITP0ifbXSgKgQDjS4ivWmvLFMZc5XT+ZFs4c3Qa+Zl4tNYDLpOYNrJ4rpjSqPCLx3GbBdJYbyo5H5OtzTLxcUpKkqQEKTiQbpJqCaEGqebRHlLy6lQlHD8o9Rb26qxeI3eambPVRYvNE4HEtn1T4itnXD1nfqS6D4pid1ZNdZflHVFWlNS8uzUX1BOOdNcXF/dQkn7sM3FbnGsNhRQpc2nifT0jJoZbQ02LqG0pQgDQlIoBzCFi8QtuzETUu6w54DqFIOsVGBG0GhG0QAYPl7kezIrlJRglbzgJddX4SlOLQ23RIwSkELoBrxJhu3SwciqpuNhtRAQUNp8FtCUgaqDDopHkuVqmlWw3L9mxZxwhjvMPcTvVtPJzXnHP9RvfekkR6LkmeMKb3rDyy/4ZPKMetxxJ+3Wr0u8P5a+gVHVG3WWNOS8DIovCpHiZrLSS3KlCSqmelPiYyIU5T6qNiU4x2sW/Y73mzzp7Y71ep3Tjnqe8sW565++T9mRy3weoQzYvrLgK3y6r4jrL5FWEHU4OlKosvV0EcWT6b4FRZst1SQpKCQcxqnthFUaklikPOrBPBs9csp5IKlIIABJNU5hn0wOhUSxaBVoN4JltyBPeFj+aelCYesuo+Ije9dcBrugj9yftP0RXfdh3Y/2K6myHiAQ2aHanthXmKj7Bp1qaeGJ7+xn/ADZ509sTq9Xu/oOfp7xtNya28FpKag0zY80VzpyhlJYHcJxlsZrDYwHEOqNxbDDZmdpMqdmnggXjvjmApmCjrjHnFzqNI2abUaax3Cf7Hf8ANK/L2wcxV7oc9T3nLMopLzaFpIJW3gdRWBHKhKM0pLtR05JwbW5mqxtmIZOllby1ltJVUlRp6RJjDUZTb0V4m25KCSbFP2Q/5pXNHXMVO6Rz1PeSeRTR+lY+KhdeOoT8TFtovq/gpu5fS/JbMp3bsq8dabvtKCfjD1w8KbEbdY1EcbnbVJUq8p1Z5glP6THiuUpY1UtyPXWKwpt+JaEJQSA4lK0VF9KgFJUmuIIOcUhKlPQmpbhqpHSg4kIbJbsvKJhLNUtLKLqSSQBMJW0U1ONAvHHNhHsY006bkebcsJYG5QuWBABjuVI3/KWWbOIQZcewFv8AxhyGVFlUuui9Wiurq+Mjmw+EeIvJt3En4m7bxwppGNZaje7ZQryt4Ufvd7Pux6HkeeNOD3Nr55mXyhDOS8CxOovJI1gjnFI9S9h56OTxM/yWVQuJ2J6CR8YzrJ4OSNK6WKTLBWNDaJkZkGaPOp9AflXT9UZ9n15IavM4Jkxlqmsqo6loPTT4wxdrGmL2jwqfgjLCc7wjZeHMoxNs/pIsrrpscT5q04PQV1GLKqxg+DOKeU0ebn6u9Oj0x0pHZC1i+i+P/Du9XSXA53QU8Bo+ksc6R2RF8uivnYTYvNi0m53tHqp6hDdPqoqn1mLX46wOSuZTmrjY2daoz7zrxHLbqs0OkaKMwz+yT9ceO13/AHIzrfOvJ8TTq/ZS4FivxoYCZX18O0GxqU30C9GfUzuF+BxZW7L1MLupUdSVHmFY0JPBNmbFYtIoeR4pvh2IHvQhYraaV29hY1O0FdUPPITSzIjIFNXHl+ike0ok9UI2WcpMZvXhGKJXLhykqR5S0DmJV+mLrx/T/JTZr6n4JrIo3JFkAJxClVKQTwlqVnPHHir2eNeR621h9JZks44TnPZzQpjiM4JEZutruvWbMjPvaSTtaW2se+Y9lYy0qXFL9HmrhaNTDxNpBrjFB2ewAY9LcPKpVfFKqckmO2G//o+byr+5dZnFavWV1x4StnVlxf7PQU8oLgZLuvN3JqWcwxbP+m5X9cbvI7wg1uafzyM++WMl4omwqPZnlzPpEXJt1PpODmXUdUZtDKtJcTTqZ0k+BN34fFCNyTN2dWNaXR+YH4Qhb5V2uIzcZ0U+BZMqU1lXdgB5lAw3cr6TFLf7qK5k+53qmpSu34xVaP6YzcLpj+YVVCvVV1GL59VlUdpxufK4Lw2tnoVCljsf4LL3avyK5fDvLf2n6FR3erorj/w5sus+BGSdsNJQgEmoSAcDoERC5pqKTZZOhNybQt+3GvKPsmO9ap7/AEOdXnuIu0JpLzzVw1FUDEEYle3jhStUjUmsPD9l9ODhB4+P6NKrGqZRndhmr7p9fpXGdbfcl+TTrfbiT96HxPAiLJF60QdRV0NkQhHO5+bhueVuW+2l3Zd4/wAtfukQ7WeFOT8BCjHGpFeJT8lxRCz6XUB2wrZ5RY7dbUSU+5RpZ9FXVDNWWEG/Appxxmj3IBvvTqtawPZTX9UL2K6LZ1evpJHO6C7RtpOtSleymn6oL15RQWSzbLxY9n3JdlN5vBpseGmvgiPEV+lUlLHtPXUnhBLB5eAutunjJ5Kn4RTgW4kTuwJrIyCtQeT+VPyx63kp40o8Dz17lUlxNjs9d5ptWtCDzpBiHtORxEEmPWfhlS5tK+mTTDj+x83lS65dJkcNXrK6zHgq33JcWehp9VcDNN2ZircuvUtxPtJCh7hjV5Hec4+AnerJMJCYvNtHykJ57oPbHt4SximeXnHCTXiU60eBPr2qH5mweswj1bn5uHo50CSvRoYipHWMq7PjaV9KCYQjlc/NwzUWNAt9tJrLvD+Wv3SYdrLGnJeDEqOVRPxKbk8vgKHpdYHZC1m+i+I7cLNEotWB4jDb2C6EcgDi8Njf6oRsf7F17/UfZcj6unY6n3Vxbe9RcSqz674FGjMNIIAHNmirzX2jfviO6axkuKOKnVfA1MqjbZiozvJ48NZ2dZjOtM5SNS46qJ29GgKEfkrwp1Z1Bw/mA+MZ9DOu3xGLjKilwLFlK99UdOsU51hMNXD+kxW3X1UVywMGuNSvgPhFdovpjNx1xW2XKMq20HORHVy8KTOaKxmiXyKTSVB8pazzG7+mCzX0iu7f1CJy6N95lvYfzqCfhC1/LBrwRfYxxT8XgaME0FNWEeGe09eth4YAI/deNLPkBtdP5R2x67kn7UeH/Tz199x8TX7KTRloam2xzJEQ9pwOogkx21u9ZUNK0LLf52FNe8IbjnRKn1y8TyaOL9Y9JrHh7qKjXmvFm9ReNOPAou600FSF6g4DzZrjpvI/WIc5KmlXww2plN3F83j4lWsZ/wCrSytSgn32+siPbUX9OD+dqPNVY/Ukvm8hsqhdm0K1pbPMog9Ahe46NZPgX2+dJriOaxoC+BHsKuzrZ9JHSLsITyuEMrOgy8zCaoUNaVDnFIfksU0Z8Xg8SgZPrwV909cIWT2mjcrYTF6HmhVCOQp746PRT0KPbCNn1pF931USmWeMtxLR8R8YvvF9PyKbX7hRIyzSCAB7YorMM/aI6FAxZR+4uJXV6j4GlOqwPEeqNlmQtpnuTx8M7E/GM+y7XwNK57Cavw+KjfIcd9dV6HvKr+mELTryZfd9SKH+UL1ZBJ8vejz0UeqLbh/RKqC+sRtkYNJ5esx1bZUkd1uuxG3XO9ga1DoBMcXb6CXidW66WJZrD4EtLp8qh5wpyLaOVOKF62dSTIe0uHabKc91bGBxHBVfNRGbylPDSfh8/Zocnwx0Vvfz9GmrmQc7bfIFp91QjyGlj2HpdFrtEFrT5NOImnTWIxROe8id2EVRZrAzltZI2r3pI6ax7Hk5aNFcF+jzl08aj4s2ptFABqAHNFIHUBJje7F9XtKRmswokn/t3gtXQ6IboZwaKp7UzQLZTRyozKAI5qfCPH8pw0a7e/Bm1aSxplR3QpW/Z0xh4KUr/DWlf6Y45PxVxFk3ODptGY2U99RUfNuBXsrQ58Y9vSl9B+D/AO4nnKi+svFf4eZcJ4TSh5KxzEEdcF7tTJtNjRyldcYcTxRU0R00qkw2ra2eZcI3GVVPh+xmnnTa+bDQgcY0jNM7ssXXFp1VHsqpGbadGbRpV84pkreh/EWwOMjFUfcHoHoWIRtfuS+dpbdfbRM5Xf4VXrI98D4wxd/af4KLb7iKFGUaYQASGT4+stev1An4RbQ+7EqrfbkaDOKo2s+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+RMpYJsYZaD6RlBKMDM0ZcEeqovr/JSPa0lo0W/m48xJ6UzZYULQgAzrdys3fJFDoGLLqSfUcBQoe0WzyQxbSwlgV1FkPcn5/wCk2dKP1qoI3tZ9NvgKPKUE8ojC5botNTXDzzRoWE8cYsb2/L77LPoPjsup9pBEYlCbjVjLc0PzWMWjFsnlX5WZR6F72kK+WPe0c6c4nmq2U4SF8oV75Ky7mng15UY9Iibh6VKMjmgtGrJDWWXVCeIdUM0njBcDmawkxlaqqFJ4+ggwrd5STLqGxo0JK60MaKM1rMoZF2adHpudKqxnUsq7XE0pZ0l+B7eh4XOckzSZWPQX76YRtvvP8/stuftL8E9lQKyrn3OhxMNXK+kxa2+4igxkmoEAElk2PrTXGroQoxdb/dRTcfbZeLTXRlw/y1+6Y1KnUfAzqfXXEpNj+CrjHVCln1WPV9qHU2rgK9U9UMVXhB8CqHWR5ILuyEwfKWE84QPiYSp5UJPxw/RbPOtHgPMs1UQwn1jzJSPjHd4+hFfNhXarpSYg0aJA1AdUORWCRxLN4jCeF55tOspHtKpCVznUSGKWUGy1sOXp5foMpTyqVe6iIZi8a78EKNYUV4sYZCJvzrzmi64eVbgI6Kx5vlWXQ4v/AE3uTo9LgjQowDYJbJhkuTCKnBFVmuzN0kQ7Yw06y8MxW7lo0n4la3Nvr1tTU7nQjfFIP2h3pn/SC49ZV6FNRMGGcmzZoTLQgAYW9ZomZZ5hWZxtSeIkYHkNDyR1F6LTIaxWBlu45OkompBzBxCi4hJzhQIQ6kcSko9oxPKdDnqTw7f3tQW1TQniW+gOePELBZs3ni9hheTbdx19nUlafYUU/GPf2UtLHxR5q7WGD3M5Cr1nbUL/AF9i46WdtwOdlfiM5JXAHL1xfbv6aOauUmJWniBy/wB9EU3mxM7t3my8yDl5ps60IPOkQ9B4xQjNYSaKdagpOL9brQD8YQ2XPzcPLOgmLVh4oDJo0mzxOddfhCNHK4f5Lq32UWPKAVl3fV6iDDdx9qQrQ+4jP4yDUCACVyXH1lGwLP5FD4wxa/dRRcfbZbraV9Xd+zV1Ro1vty4MRor6i4lOsw8E8fwEK2nVY3X2oVnV97VydYi24eFNnNLro7WaSKE+W8eYV+IEKbKC8WWf/c3uQ5y0VVbQ1JPSQPhHd5nKKOLTY2J3oeKhvJC9ONjUpP5Re+EIy6VwkXvKiyYsd+rs47qPQm/ToSItoy6VSRTVXRhEeblgu7+qgIIaTRQqMLx4xnGakeY5Tnhox4m/YwxbZellJzVSecc+cdMZORpZoWtOd+h2XMv1o493lrXVVUkji4Z+5G7yPQx6T7f0v9MnlGrno7v2x7uK2PvMhvpFFPrKx6ieAjkNFK+9GrcSxnhuM+msEaBFBYEABABi2XDarKthqeQDvTxvrA04BEwjjIIWNalHVDlL6lPRKpdGWJoNooF4LQQUOALSRmIUK4c9eWPG8o2/NVnuefubdrU04YbjC3kbzar6ThVx38/fBz1HPHp+SqmlGD3oxr+OGlxI+UcCWJpB0Kw4yaDpSIbg0qdRMpksZwaIhqaKRTDliqnXlBYIulTUnizx6ZKsDTkiKld1MmEKai8UXiwXQqXbpoSEnjTh8I07d400ZtdYVGVjKF4fSVEaLteMJFYQrz0azkuweoRxpYMZ/tA7P75YnXJbkTzCHeT8wBMpUTS9eGyqhh00545oVMa2k+0ivD6eCLRb7oTLuV0poNpOAh+4aVN4iVBN1FgUKsZBqBeGuDECVyYdCZhNdIUBxkYdkMWskqiKbiLcGWfKJ4Jl110i6NpJ/wD2H7lpU2JW6bqIpbE3cFMM8Z9O4dNYJD86Wk8T16cvCmEFS4c1o4EQpaLxHjroLUqgaFOXhtLgp0E88DknCEfm0hJqUm/mQtlY8DMYeKlIPHUqp0iO7uX1eBzbR+nxGH7S2Dnidce4nV/EXsWaAf3xWFEuEcdw0EcUqmNXTfiTUh9PRXgPLIcuycwo51G7ylNP1R3ReFGbOKqxqxSLXubyhEqtehTquOiUpGI1VrjHmeU3jUS3I3bHKHFltlZcuLShOdRAHbGfTg5yUV2js5qEXJkNuhrM7Py1ly54LRShRGhxQq4s67jePGVCPZ21ONGlkeaqzdSeZssnLJabQ2gUQhKUpGpKRQDmELt4ssFogAgAIAK3ugZOfT5NbQA31PDZJ8tINBXQFAlP3ospT0JYnMo4o+eLPtCdcUJduYeTdvBKFOuISgIzpu+LTNSkFSgq1TRaT4kc7zUdLYOJjJqccVfWoKXhwlOEqNM3CIi2NjOKwikuBTK8py24iEvkvMuKN8XATVSlKSeWiTiY6ja1ZPPIJXVKKyzL1IySGm0tpGCRTHOdZO0mNKEFCKijMnNyk5M9nJRDqFIWOCoUNM/GDrglBSWDCM3F4opqsnJtkkMrqk6Uqu+0k5jxRn6vWg2oPI0NZpTWMlmTGTeTu8EuOkKcIoAMQmufE5ydcMW9vodKW0XuLjT6MdhP3RqENYCuJCZRZPCYopBCXAKY+CoaAqmbj2wtXt1UzW0ZoXDp5PYQjWSsw4QHnAEjTeUs09EHDnhdWtWWU3lxxGXdU45xWfkXGVlUNoShAolIoP6nSYfjBRWCM+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/P+l0L7+sZFyyDyqLMjNzswvfHUOBpgEJFVrbCgKJA2k7AqKKFnTVXSgsMi+rczcNGTJzcXsBR3y0H6lbpWlsqzkFVXXPvKFOJJ1w/cT/ohWnHtZqkKloQAEABAAQAfOM3hbk39tMQ1afd/AtdfbLHejWMvAL0QGAXoAwPL0SGAXoCcDy9AGAX4gMAvQBgF6AMDy/AGAX4MQwC9BiGB5egJwC9AGAXoAwPL8AYBegA8vQAF6AAvQAN7RxacGtC/dMcVM4s6h1kVjIDJ9y0H0y4Kg0Fb46RW6lNACRovqCQkdgMZdKahFs1px0mfTcpLJaQltCQlCEhKUjMEpFABsoIobxzZ0KxBIQAEAGY7vM861Ky5accbJmKEtrWgkb04aEpINKgRIGXy0vaK0JWmceopIUKzMxWhFRXGGY2k5JNYC8rmEXgxxY1ivtzG+urSokKvG8payVDOSoY8ZMX0LacJ6TKK1eE4YIlbctT6O1fABN4AAmgxqeoGGK9Xm46RTRpc5LArvdi6fBbR+Y9RhPXZvYhrU47z3unmjmaTyIcPxg1qq/6+jDVqW/1R6LdnTma/0nPiYNYrvs9GRzFBbX6nX7SnzmbP4dOsx1ztw+z0Dm7ddvqeiZtE+LTkaHWYNK53fojRtt/7PQbROz8GJ/8Akv4g/wDj/MToM2if4gHK38EwaNzv/RGlb7v2e/Q7QOd5POPgiDm7nvfPINO37vzzOhZ09pmE85+SJ5q473zyI5yh3fnmdCy5vTNc17+kTzNbvkc7S7h1+yZn/Nq5j80TzFbvhz1LuHosZ/TOL5En54lUKnf+eYc/T7nzyOhYrumbd5MPjE8xPvsjn49xHf7GX/mn+cROry77I55dxHQsc/5mY9odkGrvvsOeXdR0myT/AJiY9sfLHSo/+n5kc7/5Qomz6fxnvb/pE81/6Zzzn/lCiZSn8V32gfhHXN+LI0/BCiWyPHXy3eyJ0fE5b8Dt3FJGsEY7RSJaywBbcSqydizjNd6fLdaXt6ddbrStK3QK0qc+sxm6nU8B/WoCFsTc9LpqucfxCqXZh85hpqdsVVaMqe0sp1Y1Nh9SWcatNk4m4jPn8ERSWjiABha1sy8qkKmXm2UqNElxQQCaVoCdNIAMl3bsopWalpdMtMNPKS/eUG1pWQnelipAzCpA5YkCGsdX1dn7Jv3BGzR+2uBk1V03xHd6LCvA8VQ5xXjgwxJWQVicAAuU0xAYHBmE6VDnEGkidF7hMzzYzrR7Se2OdOO8NCW44Nptedb9tPbEc7DevNE83Pczg2uz51v2hEOtTX9l5k81Pus5NssedRziI5+n3kTzNTus5NtsedT0waxS7yJ5ie45NvMedHMrsiNZpbw5ipuOTlAx5wcyuyDWaW8nmKm48OUMv5f5V9kRrNLeGr1Nxz3Ry/ln2VdkGtUt5Or1dx4cpJfyz7KuyI1ulvDVqu487pZfyz7KuyI1ylv9CdWq7vU87ppfyz7KuyDXKW/0ZGrVN3qdDKJg+Mr2F9kTrdL4mGrVPjR2LcaPl/hudkTrMPHyZHMT8PNHQthv0/w3PliVXg9/kznmZeHmhRNpIPl/hu/LHXOx+J+xHNS+NCqZpJ18qVjrEdKaZGgxS9HWJzgVnLYVS2NjnUmEb3+o5adpqUru0ySG0pLMzwUJBolrxUgGnfNkIDpp0o+HEIWK0WlKhXPRQBFeeIAyz/iG/wANK/8AUK/2VxIGbymTbakJUVLqpKSaFNMRXVGhCzhKKbbEp3UlJrAXtgPNoaRL36AXTdFTRIAFTTDTHddTjFKnicUdCTbmRRYnVaXfbCf1CFtG4e/zL9Kgt3kdCyJs51H7zhPUTBq9d9vqHPUl2egdzj5zrRyqWf0xOqVd6837BrNNdnovc6TkorStHICYnUZdrRDu1uFE5J63RyI/9olWP/r0I1vw9RVOSqdLh5EgfGOtSW851t7jsZLN6Vr/ACj4R1qUd7I1uW4UTkyz5SzyjsjpWcPEjWp+B2MnGNSj94/CJ1Smc6zUO02BL+QfaV2xOq0t3qw1ipvOxYjA/hjnV2x1q9Pcc8/U3nYsljzSeuDmKfdDnp7zsWcz5pHsiJ5mn3URzs950JNofw2/ZT2R1zcNyI5yW87DCBmQn2R2ROjHcRpS3nYCdQ5hE4IjFnoVBkB7vkSQeb5EBgeX4AwC/AGAX4CcDy/AGAjMS6HKX0hVM1RWlc8cyhGXWWJ1GUo7GVzKqWQhKLiUprfrQUrgIRuoRjhorAbtpylji8T6fsP/AAzH2LXuCEhozX/iG/w0r/1Cv9lcSBTbOV3pv1E+6I2aXUXBGVU67HF+LMTg8vwYgF+IAL0BOB4VwYoNFiSptIzqSOMiOdOK7SdCW4SVabQ/iI9oRy61Nf2R1zU9wmq2WfODkqYjWKe8nmJ7hJVvMjx+ZKuyOXdU951q89xwcoWdavZPxjnW6ZOrTE1ZSt+Ss8ie2Id5DczrVZCZymR5C/y9sc67HcydVe84VlQnzZ5VAfCI1z/yTq3iJHKv+WPb/wDWI1t9355Bqy7x4MqCczaT94n4RDvJL+p0rVbzsW86czXQsxw75+HmTqi8T0WvMnAMEnUG3SeYRGvt5LD5+SdTXidOT84kFSpZaUjOpTL6UjjUcBHWt1NwatAad0D3kp9lWnNpg1mru9GGr095IBVo/wCTf/8AGmOyOdbqeHz8hq0PECu0NMm9/wCNMdkTrlTwDVoeJwZqeGeUd5ZeYETrk9y+fkNVhvODakyPCl1DjbeT1xOuz3IjVY7xFeUxSaKQAdRUUnpETrr7pzqi3nbeVCT4nsqB+AjtXq7YkO0fYxlb1pJeSm6FC7ereppA1HZFFxWjUSwLaNJwxxPqiw/8Mx9i17ghUvKHu7WU4/JsqaQtxTb4JS2lS1XVNrTW6kE57vPEgZXKyNpkBKJOYoAACZZ4YDDwlJpDCuqiWCKXQg3ix4nJm2l5pV0cYYT7xiHc1d/6JVCG4dM5AW0vO2Ues8wPcUY55+p3ieahuHDe5Ra6vCcaT60w6fdQY5dWb7X5nShFdg7b3F55XhzTI4i8vrAjlye8nBDlrcMdPhzqORlR6S4I5JHzW4W3404v7rSE9ajAA7a3D5QeFMzJ/BA9yACKt/cTKaqkn738t+gPI4kU5CBxxZBw/scvHsKW5YK5BR+n2ctxGtS3m0/dfZUUchqYY5qnJdFnGnJbSyWXOZPLA3yUeYOsreeTzhaj+URRVs5y2PDh/qO4VorasSwyth2G7TenpOpzJcuJV7KyD0Rn1LG62xqP5wGoXNHtgiWYyClji0zJq2pQ2em6YTnaXuznMfyy9XFv3fRDhGRd3wWWBxJSP0xS7K7fb6stVzQXZ6CoyWUkYhlI15v0wLk64e1rzYa5RXZ6DWZZlWf389LN7L6L3ICoHoi6HI9SW1+SK5coQWxEXN5YWSz/ABHZhQ0NpUE+0bo6Ydp8iwXWz4v2F58ozewiTumTDxLdmSIBzVuqfc4ylAATxkkRo07GjSWOS9PUUncTnteJ2xkDaloKC7RmS2nPdUoLUPVZRRtB259kWutTh1UcaDe0v+TOQsnI0U23fdH8V2i3Pu6EfdAiidWUtpYoJFmio6CAAgAIAOVoBwIB4wDAAwmrBlXRRyWYWPTabV1iACFntzezHRRUm0n7K8z/ALZEAFnlmQhCUJ8FKQkacEigx5IAFIACAAgAIACAAgAIACAAgAIAPCIAIC1MiZCYqXJVu8c6kDe1+0ihiyNWa2M5cUyszu45JL/duPtbApK0/nST0xYrmS2nLpohJvcRSMUTdKeUwFHnDiYsV0+1epHNkcrcycTh9NP4Sh/90Tz63fPIjQe8dyu4xvvCXOA/9vU85dgdzhsQc34k1J7i0qmm+Pvq2J3tAP5SemK3dS3HSppFgs7c4s5nESyVnW8VO/lUbvRFbrzfadaCLTLy6G0hLaUoSMwSAlI4gMIreZ0KRABAAQAEABAAQAEABAAQAEA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44471" y="1909747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5639" y="1909748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408039" y="2610082"/>
            <a:ext cx="27964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888487" y="2538074"/>
            <a:ext cx="27964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4" name="Group 218"/>
          <p:cNvGrpSpPr/>
          <p:nvPr/>
        </p:nvGrpSpPr>
        <p:grpSpPr>
          <a:xfrm>
            <a:off x="3335759" y="2053764"/>
            <a:ext cx="648072" cy="452373"/>
            <a:chOff x="2051720" y="4653136"/>
            <a:chExt cx="648072" cy="452373"/>
          </a:xfrm>
        </p:grpSpPr>
        <p:sp>
          <p:nvSpPr>
            <p:cNvPr id="15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7" name="Group 224"/>
          <p:cNvGrpSpPr/>
          <p:nvPr/>
        </p:nvGrpSpPr>
        <p:grpSpPr>
          <a:xfrm>
            <a:off x="2831703" y="1837740"/>
            <a:ext cx="504056" cy="884421"/>
            <a:chOff x="1259632" y="4365104"/>
            <a:chExt cx="504056" cy="884421"/>
          </a:xfrm>
        </p:grpSpPr>
        <p:cxnSp>
          <p:nvCxnSpPr>
            <p:cNvPr id="18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23" name="Straight Arrow Connector 230"/>
          <p:cNvCxnSpPr/>
          <p:nvPr/>
        </p:nvCxnSpPr>
        <p:spPr>
          <a:xfrm>
            <a:off x="3983831" y="2269787"/>
            <a:ext cx="56886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1"/>
          <p:cNvGrpSpPr/>
          <p:nvPr/>
        </p:nvGrpSpPr>
        <p:grpSpPr>
          <a:xfrm>
            <a:off x="4847927" y="1693724"/>
            <a:ext cx="3240360" cy="584775"/>
            <a:chOff x="1979712" y="1700808"/>
            <a:chExt cx="3240360" cy="584775"/>
          </a:xfrm>
        </p:grpSpPr>
        <p:sp>
          <p:nvSpPr>
            <p:cNvPr id="25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26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595972" y="1700808"/>
              <a:ext cx="535868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32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32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4252156" y="1700808"/>
              <a:ext cx="535868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32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32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679575" y="2918976"/>
            <a:ext cx="903649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An attacker can modify the </a:t>
            </a:r>
            <a:r>
              <a:rPr lang="en-US" sz="2400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ciphertexts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learn b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(|m| leaked) and m.</a:t>
            </a:r>
            <a:endParaRPr lang="en-US" sz="2400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679575" y="3689756"/>
            <a:ext cx="871296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Hint: What will happen to the decryption of m</a:t>
            </a:r>
            <a:r>
              <a:rPr lang="en-US" sz="24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if the </a:t>
            </a:r>
            <a:r>
              <a:rPr lang="en-US" sz="2400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sz="2400" baseline="30000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th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byte of c</a:t>
            </a:r>
            <a:r>
              <a:rPr lang="en-US" sz="32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is modified by  ?</a:t>
            </a:r>
            <a:endParaRPr lang="en-US" sz="2400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039615" y="4539171"/>
            <a:ext cx="871296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m</a:t>
            </a:r>
            <a:r>
              <a:rPr lang="en-US" altLang="zh-CN" sz="24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’ on decryption will be modified by  at </a:t>
            </a:r>
            <a:r>
              <a:rPr lang="en-US" sz="2400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sz="2400" baseline="30000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th</a:t>
            </a: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byte !!</a:t>
            </a:r>
            <a:endParaRPr lang="en-US" sz="2400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2" name="Rectangle 1"/>
          <p:cNvSpPr/>
          <p:nvPr/>
        </p:nvSpPr>
        <p:spPr>
          <a:xfrm>
            <a:off x="5732121" y="2269787"/>
            <a:ext cx="4012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If decryption successful, do nothing </a:t>
            </a:r>
            <a:endParaRPr lang="en-US" sz="2000" dirty="0">
              <a:latin typeface="Calibri" panose="020F0502020204030204" pitchFamily="34" charset="0"/>
              <a:ea typeface="Chalkboard" charset="0"/>
              <a:cs typeface="Chalkboard" charset="0"/>
              <a:sym typeface="Symbol" panose="05050102010706020507"/>
            </a:endParaRPr>
          </a:p>
          <a:p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else ask for retransmission</a:t>
            </a:r>
            <a:endParaRPr lang="en-US" sz="2000" dirty="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3230450" y="4944956"/>
            <a:ext cx="280560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m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= F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k</a:t>
            </a:r>
            <a:r>
              <a:rPr lang="en-US" sz="2800" baseline="30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-1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(c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)  c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endParaRPr lang="en-US" sz="2800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235647" y="5394908"/>
            <a:ext cx="296217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m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’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= F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k</a:t>
            </a:r>
            <a:r>
              <a:rPr lang="en-US" sz="2800" baseline="30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-1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(c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)  c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’</a:t>
            </a:r>
            <a:endParaRPr lang="en-US" sz="28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288087" y="4940372"/>
            <a:ext cx="194421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c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’ = c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 </a:t>
            </a:r>
            <a:r>
              <a:rPr lang="en-US" altLang="zh-CN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</a:t>
            </a:r>
            <a:endParaRPr lang="en-US" sz="2800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6288087" y="5348128"/>
            <a:ext cx="28803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m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’ = m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 </a:t>
            </a:r>
            <a:r>
              <a:rPr lang="en-US" altLang="zh-CN" sz="28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</a:t>
            </a:r>
            <a:endParaRPr lang="en-US" sz="2800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填充问题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615679" y="92245"/>
            <a:ext cx="813690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kern="0" dirty="0">
                <a:solidFill>
                  <a:srgbClr val="009900"/>
                </a:solidFill>
                <a:latin typeface="Calibri" panose="020F0502020204030204" pitchFamily="34" charset="0"/>
                <a:ea typeface="Chalkboard" charset="0"/>
                <a:cs typeface="Chalkboard" charset="0"/>
              </a:rPr>
              <a:t>Padding Oracle Attack on CBC Mode </a:t>
            </a:r>
            <a:endParaRPr lang="en-US" altLang="zh-CN" sz="4000" kern="0" dirty="0">
              <a:solidFill>
                <a:srgbClr val="0099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" name="AutoShape 4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AutoShape 6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AutoShape 8" descr="data:image/jpeg;base64,/9j/4AAQSkZJRgABAQAAAQABAAD/2wCEAAkGBxQSEhUUEhQWFhUXFhQZFhgUGBQVFBkYFhQXFxYXFRQYHSggGBolHBUVITEhJSorLi4uFx8zODMsNygtLisBCgoKDg0OGxAQGzQkICUtLywsLCwvLCwsLCwsLCwsLCwsLCwsLCwsLCwsLCwsLCwsLCwsLCwsLCwsLCwsLCwsLP/AABEIAN0A5AMBEQACEQEDEQH/xAAcAAABBQEBAQAAAAAAAAAAAAAAAwQFBgcCAQj/xABQEAABAgMDBQkMBwYEBgMAAAABAgMABBEFEiEGMUFRYQcTInGBkaGx0RYjMkJSU2JykrLB0hQkc4KTosIVM0Nj4fA0VKOzCBd0hJTig8Px/8QAGgEAAgMBAQAAAAAAAAAAAAAAAAQBAwUCBv/EADcRAAIBAgIFCwQDAQEAAwEAAAABAgMEESESFDFRcQUTIjJBUmGRodHwIzOBsRVC4cFiJEOCU//aAAwDAQACEQMRAD8A3CIAIACAAgAIACAAgAIACAAgAIACACPn7blmP30wy39o4hHWYlRbIxMsy33X8SzZuJxBmFCor/JQfC9ZWGoHPAljkBS8ncup+QcKytTzayVONvKUpKic5CzUtr4sNYMdzpSgsZIiM4y2GxWPupWc+hJU9vKz4TbqVApPrAFJG0HmjmMHLYS2ltJ2SypknjRqbl1HUHW73s1rEunNbUCkmS6VA4jEbI4JPYACAAgAIACAAgAIACAAgAIACAAgAIACAAgAIACAAgAIACACp5RbokjKVSXN9cH8Nii1V1KVW6k7CaxbCjKRw5pFHc3SrRnVFNnSl0VIvBJeUONZo2g7CDxxfzEIdZ/P2c6cnsK1lcJ9pNbRnbq1CqZcOlTh42mqNoT6RPOcIOdpx6qI0ZPayky8spw4AAaTo/qY5SqV34EylGnxJiVk0ozYnSTn/pD1KjGmstu8VnUctoupFRQ4jbFjSeTOMSMm7L0t+z2GEqtq09KmMwr9kh1k6iTcVvc648wSaJdSELaB1OtlN5PrA01gZ4pVxNZNFvNp7C/S25zNtALs20W1pzp3ta2ag6rilJPLExu6U8n/AMYOjOIqcqLcs/8AxTJebGdS0BQp9szgnjUDHXN0p7Hgc6U1tLJk/uuSb9A+FS6zpVw2q7HU5htUExXO3ktmZ0qiZfpd9LiQpCkqScQpJCkkbCMDFGGBYKRABAAQAEABAAQAEABAAQAEABAAQAEABAAQAVfK7LqVs8XVq3x6lQy3Qr2FZzIHHjqBi2FKU9hzKSRnP0m17cPA7xKnUVNskaar8N87BwcMwhjCnS25v55FfSkTdnZD2bJJvzB+lKSKqLlEy6aZ+BW7T1iqMyvyvFPRp5vcvf2G6dlJrGWS8SvZU7q7hG8WcEtpzBaEgcjSCOmg4tMc0o16jxqZeC/6/YJulFYRz8X/AMRRWrPUtRcfUpa1GqryipSjrWs4kxr0rTtn5e4hUuOyJIBIA1Acgh3JIWxbZHTlqAYIxOvRya4Uq3SWUBinQbzkMpa0VpOJvA5wfgdEL07mcXnmXToxkssialphLgqk8Y0jjEaFOrGaxQnODhtOZuSS5nwOgjP/AFiKtGNTb5kwqShsE7KteYkFcE3m64pNbh2g50K2jpjEvOT1LrbeySNK3u3Hq7NzNVyXy838d6cN4DhNO4qHFpKdoPNGNOV1avN4rzXujSjGhX2LB+THdp2TZ87UzDG8un+MxwTXWoAUV94Kh235Ywynl6r3FqvJ72wz/ZWnck7Rssl+zXy+znIb4RI9OXxC9VU8LUBG1CvSrLPz/wBM+VOcHgWfJHdWYmCGpsCXdrS8a7yo5qXji2disNscVLdrNZkxmntNGBhcsCAAgAIACAAgAIACAAgAIACAAgA8WoAEk0AxJOAAGckwAZNldukuPufRLJClrUSnfUCqla94Bwp/MOGkYcKGqdFJaUyqU3sR7k5ueMy3frRIffPCDNbyATjVxR/eK1k4bFZ4UvOU4UVgtu5bf8RfQtZVMx7lhlw3LJuuHGguMNUrTRe8lO06sBojD/8Ak3r3R9P9NDClb+L+eRktrWxM2grhm60DggVDY+dW09EbVlyfGC6C/wD0zPuLty63kKSkklsYZ9JOf+kbVKjGns2mdOo57TqamUtiqjxDSeIR1UqxgsWRCm5bCCnJ9TmGZOofHXGbVryqcBuFJQGkUloQAdNrKTUGh1iJUmniiGk9pMyVrA4OYHXoPHqh+ldJ5T8xWdBrOJKFAIxxB5obwxRRjgRczZZSQtklKgagA0IOtKtEI1rPFPR8hmncYbfMseT+XZHepwUNab6B/uI0cY5tMebuuTMMXS8vY2aN7/8A08y/2faKkUWyvA41SQUqHUYzKdSpRl0Xg+3/AFD8oQqxzzPbcsOTtOu+gS81TB5A4KjoDg8biOOoxvWXKqb0Z5P0/G4ybixcelHNepW7Nt6esF0S82guyxwRQ1FNcu4aUppbVTkznYlCFVaUdogm45M2CxrWZm2kvMLC0KzEZwdKVA4pUNIOMKSi4vBlqeI+jkkIACAAgAIACAAgAIACADh51KElSiEpSCVEmgAAqSScwgAxjKfKWZtqY+hWeCJevDVim+AcVunxWtSc501zByEFSWlLaUtuTwRbLHsqWsllQbUku07/ADDlBmzgVwSkaE89TGJf8pylLm6Wb8Oz3Y/b2qw0p7DO8qd0RS1FuSqSSQXlCqj9kk+8ebTFFtyY5S062bfZ7+xbVu0lo08lv9iqytlFRK3iVKJqQTUk61q0mPS0bNLDS8jHqXDfV8yVCQBqA5AIewSQttIyYtIlQbYSVrUaCgJqdSUjwjCVe8jFPR8+wYpW7ltLfk3ublffZ8mpGDSVUI+0cTp2Jzazmjy13yu28KXm/wDiNijZpLp+RP8A/Liz/NL/ABXvmhL+Uue96L2GNVpbv2H/AC5s/wA0v8V75oP5S53+i9idVp7v2H/Lmz/NL/Fe+aD+Uue96L2DVae79nn/AC5s/wA0v8V75oP5S573ovYNVpbv2ITm5tJKQQ2Ftr0LDi10O1KyQR/dRHcOVa6ljLBrgl+jmVnTayyM/tSzJmzl3XU3mieCsVLauI+Ir0T0549HZcoqoug+Ke0y7i0aefmOJSaS4KpPGDnHGI2qdWM10TOnCUdp5OSCXBjgdBGf+ojmrRjUWfmTCpKGwaWdaczZ6qoN5snFKqls/Irb1xjXnJ6n11waNK3u3Hq+RoFhZQszQ4Burpi2rwhrI8obR0R5u4tKlHbs3mzSuIVdm3cWhqcbdaMvOI31hWGNbydRSRjhrGI0Q1Z8oSpNKTy9V7ooubONRYx2/spk7JTVgPiYllb9JuEZ/BUNCHaYJXTwVjPzpj08JwuImNKMqbwNeybt5meYS8wqoOCkml5CtKVjQR05xC04OLwZYniiVjgkIACAAgAIACAAgADABjOXWUbtqzQs6QxbvUWoeC4UnhKURmZR0n7tXKcFTjpyKZScngiSnrXk7Bl/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+tNdK2yEjjIrQbYulyXcJY4LzOVd0mWd6aSlBWogJSkqJ0XQKk11UhBQbej2jLaSxIvJ/KdidC94KuBdvBabp4VaGmrA80X3FpUoYafaV060amOiJHK2X+lfRCpQdvXcU0QVFIUBe2gjlwjrUqvNc7hlt8SOfhp6Hae2plQww+3LuX98cuXaJqnhqupqa4YiIpWlSpTdSOxBOtGMlF7Wc2flSw8+5LoKt8bv3ryaJ72oJVwq6zE1LOpCmqj2PDDPeEa8ZScVtQhZ2UcrPqcYQlTiQk37yO9FNaCpOeuiOqlrWt0qjeG7PMiFaFVuKz/RUcpsgVtEvSNSBiWq8NOve1Hwh6Jx480adnypsVTJ7/fcKV7LLGOa3FdkbYB4LvBUMKkECo0KHin+8I9NSu08pefYY9S3wziS5QCNBB5QYb2oW2Mh5yxyk32CUqGIAJBB1oVoMI1rNNdHyGqdzg+l5k5YWW5BDc4DhQBwChH2iR1jm0x5y65M2un5fP0bVve9k/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+QvUuG8o+ZMhIA0ADkAh3JC2LbIictepCGAVKJoCATU6kJzqP8AeMJVrtRT0fPsGadu3nIs2TO56pZDs8TjiGgeEftVDN6o59EeZu+VdqpZvf7e/obNGy7+zcaQyhKEhKAEpSKBKQAANQAzRiSk5PF5mgklkhvayu8O/ZOe4Y6pdePFET6rMBbX3gjegeGk77Q1HBpvd7MAc9DHr2vqY6X4/wCmGurs/JoOU1sJbsiXbaXe35ttu9mNxtI32oObEBFPSjHtqDleSlJbHj+XsH61RRoJLty8tpA5Dz30SebTfSpDyUoUUKBSCsBSQSPGSvgnjMN3tN1qDyzTx8vdFFvLQq7do2yvYWu0Zm4CVJVfwwUAhpCiRtAFcNUd2bStoY9q/bZFdN1pYHb1tmbm5JxfhpMuheoqS9W8OMEHjrEKgqNGpFbHi15E85zlSDfh+xlak8tqZnLhoXFvtk6bqnaqA47tOImLaUFOlDHswfoV1JOM5YdpqGQtmol5RBQQougOLWMxJGAGxIw59cYN/WlUrNPLDJI1LanGEFh25lgvQkMFcynyTZnAVfu3qYOJGfYtPjDp2w7a3tSjltju9hetbRqZ7GZxNy8xILuOpqgnA50K2oXoOw80emtL9SWMHit3ajFuLXB4Sye8lJKcQ6KpOOkHOOMRsU6saiyM6dOUHmeT1nIdHCFDoUM47eKIqUY1FmEKrhsI6TnJmQVwDeaJxSa72eTxFbeuMa85PUuuuDNO2vHF9F/g07JXKOVtJlUk/glwYIURfbXoUg6RWhBGY5xiYRtnVtJqEur2P/g3WULiOlHb2r/pH5FWm7Y0+uQmj3lxQuq8UKVg26nUldLqhoI2Gu3UiqkNJbTNi9F4M2qEy4IACAAgAIAKnlrl9LWcLqzvj5FUsoIv45is5m07TjqBgA+fJgvz7y33Ti4oqUo+CNSUjSAKAbBDMKc6uSyXzzKp1I0+I/lm0Nm4yL6/GUcw9ZWj1RDUFGHRgsXv9xaTc1pTyQtMTCGRVxV5Z5zsSNA/vGLJTjSWMnmcRjKplHYM7PkJm0V3WxdbB4SjUNp9ZXjq2DZmzxj3nKCgum/wjRtrRyfR8zTMmslWJIVSL7pFFOq8LaEjxE7Bykx5m5vKlfJ5Ld82mzRt40/F7yevQmXnl+JDAbWgCppxKRUqQsDjKSBHdNpTTe8iSxi0ZRKZMWkGlS4butOKSpYUpmhKaUJUCVAYDNqj0M7y0c+cbxa2ZMyo29fR0cMnwJBzI19b7DK0n6M0kJLgUgVrVxxSU1KhVZuio0CKVf0o05Tj1nnhnwWPZ6lmqzclF9VfGKZR5AlCUKkg4td7hBS0VApUKSTdzEdI1RzbcpKTarYJeCf+k1bPBJ0xzYlkTX7S+kvM3EqBvG82Re3kIOCVE0vAxxXr0dW5qEsWtmT347jqlSqc9pyX63DOcyMdankLl27zG+trwUgXBfBUmhNSBQ0pooIshfwnQam+lg1255bTmVrKNVOKyFZLJN1ybmt/busuh+4uqDRSnQptQANQcK5o5newjShoPFrDFZ7syY20pVJaSyeP+ElkJKTctfYfb71UqbWFIIBrwgAFVorwhhnrrii/nRrYVIPPtWfzIttYVYYxksi334zRw5K4AEJyXQ6godSFoOcKxHHsO2O4TlB6UXgyJRUlg9hnGUORbjBLsqVLQMboxdRxeWOnjjdtOUlJpTyl2Ps/z9GXXsmljHNbiPs23QeC7gfK0co0f3mj0NG7xyn5mNUtsM4k2UgjQQeUEQ7k0LZohZ+wiDfYJSoGoANCDrQrQYRrWia6HkN0rlp4S8xe2crFzbCWp1NX2cGnwAFqQcFNvp06CFDSM2JJWoz5t4MYktJYo2XclyoM5Kb24qrzFEqJzqQf3a9poCknWknTEVoKMsVsYQeKLzFJ2EACE7ONsoU46tKEJFVKWQlIGskwAY1lpuuLdJYswKSDUF8p74r7FBHBHpKFdgzx0k28EQ3hmyhM2WEVdmlVJNTeJUSTiStWdaj/AHWHYW0YLSq+QrKvKT0afmLJeXMYI70yM6syiBoTq/vijvTlV6vRjvOdGNPbnIbzNqoaTvcuBQeNo4xrO0xXO4jBaFLzOo0ZTelUCwWpRSt8npgjH92lD6lK9daUEAbAa7RmjJualw/tRxb7W16Yv9mjRhS/u8FuzNCl8tbObSENu3UJFAlLL4AGwBuMWXJ91J4yWL4r3NFXNFLBP0fsKd3kh58/hTHyRz/G3Pd9Y+5OtUd/o/Y87u5Hz5/Cf+SJ/jrnu+q9w1ujv9H7B3dyPnj+E/8AJB/HXPd9V7hrdHf6P2PO7uR88fwn/kg/jbnu+q9w1ujv9H7Hnd3I+eP4T/yQfx1z3fVe5OtUt/o/Y87upHzx/Cf+SD+OuO76r3I1ujv9H7Hnd1I+eP4T/wAkH8dcd31XuGt0d/o/YO7mS88fwn/kif4647vqvcNbo7/R+x53cSXnj+E/8kH8dcd31XuGt0d/o/Y87t5Lzx/Cf+SI/jrju+q9w1ujv9H7HndvJeeP4T/yRP8AH3Hd9V7hrdHf6P2Du3kvPH8J/wCSD+PuO76r3DW6O/0fsed20l54/hP/ACQfx9x3fVe5Ot0d/o/YO7aS88fwn/kg/j7ju+q9w1ujv9H7HndtJeeP4T/yQfx1x3fVe4a3R3+j9it5Rv2dM1Wh7e3fKDT11R9NNzpGPHD9tG7pdGUcVxWXDMVru3qZp4Pg/YrNn2otk0BCkVzY0401FRzckbVKvKHDcZdSjGfHeWqz59Dwqg46UnwhyatsaVKrGoshCdOUHmE/ZqHhwhjoUPCHaNkRUoxqLMKdWUNhG2NPzVkzAfZooUKVVrva0kglKgMUnAUOg68RGfVozp5PYP06samzabrkXl9K2iLqDvb4FVMuEX8M5QczidoxGkCFy0tkAHzfukT02/aLktNuUQh2jSUghoIVi2sI8ZRSU4kmhJFaR3TjpSSOZy0U2RTs0zKgpaF9zST+pXwEOupToLCGbFVCdbOWSGak1o7NKOOKWxgoji8VPXFLWPTqvgvnYWLLo01+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/Ee9zMx5A9tPbBqtXd6oNZp/ENLQsp1gAuAAE0FFA6K6I4qUpw6x3CrGfVJmzMkS60HFOXFKFUpu1FDmvGunZmi+naOUNJvDd/ovUu1Geilx/whGrNcU6WQBfBUCCQPBz4mF1Tk56C2jLqRUdPsHvcxM+QPbT2xZqtXd6or1mnv8AQaWhZTjASXABerSigc2fNxiK6lKUOsdwqxn1STk8knXGg5eSkkVSg1qRoqfFrF0bSco6WJTO7hGWjgRMlZ7jqy2gcMA1BITmNDn01MUQpym8FtL51IxWL2D/ALmJnyB7ae2LdVq7vUq1mnvI+dkFtLCFjhEAgAhWc0GbTFU6coPB7S2E4yWKJKZyemGEb9gLuJuKN9O04c9KxbK3qU1plUbinN6PxjuysogaJewOhYzfeGjjzcUMUbvsn5lVW27YeRYaAjQQRxgj4w5k0KbCs29ZaWaPNKLZChdAJBCtBbUMUkYmM+5oRgtJeQ9QrSk9Fm5bltozszZ6HZpaSVKUG1KQb6m00SFLoQCSoLxpiKGExoqu75k/VDU6gYoIadI8lRq0o8SiU/8AyCADHmHQihAvL0EiqU8Q8ZW04CLIy0dm04kscnsNEyU3OC623Nzq6pdAW20CbykkAhTq84BqOCNGnRGbyldSoRSXWbG7WjGo/BFeyUQETz6KUu78kbLjwFBzdEa/J8sWnvSZm30cI8GTeWLV6VXsKDzLFegmHbpY0mJ2rwqorFk5QhlpLZQVUvYggZ1E/GFaV0oRUcByrbucnJMUnspkuNrRvaheSRWo0jiial2pxccNpELZxkniSuQB7y4P5ledCeyLbHqNeP8AwovesuAhugt4Mq2rHOEn4RxfLJM6sXm0N28rEgAb2rAAeENA4oFepLDA7do29ojaWUqXWlI3si8KVqMMaxzVulODjgdU7ZwkpYk3kKfqx2OK91J+MX2f2/yLXn3PwRu6AOGyfRX1pim960WXWWyQDK9Pmle0OyOtdW4NTe8O69Pmle0OyDXVuDU3vIrKC2RMBICSm7eOJBrUDshe4rqollsL6FHm28zQ5MUbQNSE+6I1YropGVLrMoU7PBqfccIrRahQYeLdjLlU0K7kacKelQUfAkO7BPmle0OyL9dW4p1N7yHt+1fpRRRJTdvDE18KnZC1etzrQxRpc2nizSkJoANQAjXSwyMhvFmcotIMzjrl2ovvCgIGdZx6IyY1VCq5YbzWdNzpKPAle7FPmle0OyGNdW4o1N7xhITP0ifbXSgKgQDjS4ivWmvLFMZc5XT+ZFs4c3Qa+Zl4tNYDLpOYNrJ4rpjSqPCLx3GbBdJYbyo5H5OtzTLxcUpKkqQEKTiQbpJqCaEGqebRHlLy6lQlHD8o9Rb26qxeI3eambPVRYvNE4HEtn1T4itnXD1nfqS6D4pid1ZNdZflHVFWlNS8uzUX1BOOdNcXF/dQkn7sM3FbnGsNhRQpc2nifT0jJoZbQ02LqG0pQgDQlIoBzCFi8QtuzETUu6w54DqFIOsVGBG0GhG0QAYPl7kezIrlJRglbzgJddX4SlOLQ23RIwSkELoBrxJhu3SwciqpuNhtRAQUNp8FtCUgaqDDopHkuVqmlWw3L9mxZxwhjvMPcTvVtPJzXnHP9RvfekkR6LkmeMKb3rDyy/4ZPKMetxxJ+3Wr0u8P5a+gVHVG3WWNOS8DIovCpHiZrLSS3KlCSqmelPiYyIU5T6qNiU4x2sW/Y73mzzp7Y71ep3Tjnqe8sW565++T9mRy3weoQzYvrLgK3y6r4jrL5FWEHU4OlKosvV0EcWT6b4FRZst1SQpKCQcxqnthFUaklikPOrBPBs9csp5IKlIIABJNU5hn0wOhUSxaBVoN4JltyBPeFj+aelCYesuo+Ije9dcBrugj9yftP0RXfdh3Y/2K6myHiAQ2aHanthXmKj7Bp1qaeGJ7+xn/ADZ509sTq9Xu/oOfp7xtNya28FpKag0zY80VzpyhlJYHcJxlsZrDYwHEOqNxbDDZmdpMqdmnggXjvjmApmCjrjHnFzqNI2abUaax3Cf7Hf8ANK/L2wcxV7oc9T3nLMopLzaFpIJW3gdRWBHKhKM0pLtR05JwbW5mqxtmIZOllby1ltJVUlRp6RJjDUZTb0V4m25KCSbFP2Q/5pXNHXMVO6Rz1PeSeRTR+lY+KhdeOoT8TFtovq/gpu5fS/JbMp3bsq8dabvtKCfjD1w8KbEbdY1EcbnbVJUq8p1Z5glP6THiuUpY1UtyPXWKwpt+JaEJQSA4lK0VF9KgFJUmuIIOcUhKlPQmpbhqpHSg4kIbJbsvKJhLNUtLKLqSSQBMJW0U1ONAvHHNhHsY006bkebcsJYG5QuWBABjuVI3/KWWbOIQZcewFv8AxhyGVFlUuui9Wiurq+Mjmw+EeIvJt3En4m7bxwppGNZaje7ZQryt4Ufvd7Pux6HkeeNOD3Nr55mXyhDOS8CxOovJI1gjnFI9S9h56OTxM/yWVQuJ2J6CR8YzrJ4OSNK6WKTLBWNDaJkZkGaPOp9AflXT9UZ9n15IavM4Jkxlqmsqo6loPTT4wxdrGmL2jwqfgjLCc7wjZeHMoxNs/pIsrrpscT5q04PQV1GLKqxg+DOKeU0ebn6u9Oj0x0pHZC1i+i+P/Du9XSXA53QU8Bo+ksc6R2RF8uivnYTYvNi0m53tHqp6hDdPqoqn1mLX46wOSuZTmrjY2daoz7zrxHLbqs0OkaKMwz+yT9ceO13/AHIzrfOvJ8TTq/ZS4FivxoYCZX18O0GxqU30C9GfUzuF+BxZW7L1MLupUdSVHmFY0JPBNmbFYtIoeR4pvh2IHvQhYraaV29hY1O0FdUPPITSzIjIFNXHl+ike0ok9UI2WcpMZvXhGKJXLhykqR5S0DmJV+mLrx/T/JTZr6n4JrIo3JFkAJxClVKQTwlqVnPHHir2eNeR621h9JZks44TnPZzQpjiM4JEZutruvWbMjPvaSTtaW2se+Y9lYy0qXFL9HmrhaNTDxNpBrjFB2ewAY9LcPKpVfFKqckmO2G//o+byr+5dZnFavWV1x4StnVlxf7PQU8oLgZLuvN3JqWcwxbP+m5X9cbvI7wg1uafzyM++WMl4omwqPZnlzPpEXJt1PpODmXUdUZtDKtJcTTqZ0k+BN34fFCNyTN2dWNaXR+YH4Qhb5V2uIzcZ0U+BZMqU1lXdgB5lAw3cr6TFLf7qK5k+53qmpSu34xVaP6YzcLpj+YVVCvVV1GL59VlUdpxufK4Lw2tnoVCljsf4LL3avyK5fDvLf2n6FR3erorj/w5sus+BGSdsNJQgEmoSAcDoERC5pqKTZZOhNybQt+3GvKPsmO9ap7/AEOdXnuIu0JpLzzVw1FUDEEYle3jhStUjUmsPD9l9ODhB4+P6NKrGqZRndhmr7p9fpXGdbfcl+TTrfbiT96HxPAiLJF60QdRV0NkQhHO5+bhueVuW+2l3Zd4/wAtfukQ7WeFOT8BCjHGpFeJT8lxRCz6XUB2wrZ5RY7dbUSU+5RpZ9FXVDNWWEG/Appxxmj3IBvvTqtawPZTX9UL2K6LZ1evpJHO6C7RtpOtSleymn6oL15RQWSzbLxY9n3JdlN5vBpseGmvgiPEV+lUlLHtPXUnhBLB5eAutunjJ5Kn4RTgW4kTuwJrIyCtQeT+VPyx63kp40o8Dz17lUlxNjs9d5ptWtCDzpBiHtORxEEmPWfhlS5tK+mTTDj+x83lS65dJkcNXrK6zHgq33JcWehp9VcDNN2ZircuvUtxPtJCh7hjV5Hec4+AnerJMJCYvNtHykJ57oPbHt4SximeXnHCTXiU60eBPr2qH5mweswj1bn5uHo50CSvRoYipHWMq7PjaV9KCYQjlc/NwzUWNAt9tJrLvD+Wv3SYdrLGnJeDEqOVRPxKbk8vgKHpdYHZC1m+i+I7cLNEotWB4jDb2C6EcgDi8Njf6oRsf7F17/UfZcj6unY6n3Vxbe9RcSqz674FGjMNIIAHNmirzX2jfviO6axkuKOKnVfA1MqjbZiozvJ48NZ2dZjOtM5SNS46qJ29GgKEfkrwp1Z1Bw/mA+MZ9DOu3xGLjKilwLFlK99UdOsU51hMNXD+kxW3X1UVywMGuNSvgPhFdovpjNx1xW2XKMq20HORHVy8KTOaKxmiXyKTSVB8pazzG7+mCzX0iu7f1CJy6N95lvYfzqCfhC1/LBrwRfYxxT8XgaME0FNWEeGe09eth4YAI/deNLPkBtdP5R2x67kn7UeH/Tz199x8TX7KTRloam2xzJEQ9pwOogkx21u9ZUNK0LLf52FNe8IbjnRKn1y8TyaOL9Y9JrHh7qKjXmvFm9ReNOPAou600FSF6g4DzZrjpvI/WIc5KmlXww2plN3F83j4lWsZ/wCrSytSgn32+siPbUX9OD+dqPNVY/Ukvm8hsqhdm0K1pbPMog9Ahe46NZPgX2+dJriOaxoC+BHsKuzrZ9JHSLsITyuEMrOgy8zCaoUNaVDnFIfksU0Z8Xg8SgZPrwV909cIWT2mjcrYTF6HmhVCOQp746PRT0KPbCNn1pF931USmWeMtxLR8R8YvvF9PyKbX7hRIyzSCAB7YorMM/aI6FAxZR+4uJXV6j4GlOqwPEeqNlmQtpnuTx8M7E/GM+y7XwNK57Cavw+KjfIcd9dV6HvKr+mELTryZfd9SKH+UL1ZBJ8vejz0UeqLbh/RKqC+sRtkYNJ5esx1bZUkd1uuxG3XO9ga1DoBMcXb6CXidW66WJZrD4EtLp8qh5wpyLaOVOKF62dSTIe0uHabKc91bGBxHBVfNRGbylPDSfh8/Zocnwx0Vvfz9GmrmQc7bfIFp91QjyGlj2HpdFrtEFrT5NOImnTWIxROe8id2EVRZrAzltZI2r3pI6ax7Hk5aNFcF+jzl08aj4s2ptFABqAHNFIHUBJje7F9XtKRmswokn/t3gtXQ6IboZwaKp7UzQLZTRyozKAI5qfCPH8pw0a7e/Bm1aSxplR3QpW/Z0xh4KUr/DWlf6Y45PxVxFk3ODptGY2U99RUfNuBXsrQ58Y9vSl9B+D/AO4nnKi+svFf4eZcJ4TSh5KxzEEdcF7tTJtNjRyldcYcTxRU0R00qkw2ra2eZcI3GVVPh+xmnnTa+bDQgcY0jNM7ssXXFp1VHsqpGbadGbRpV84pkreh/EWwOMjFUfcHoHoWIRtfuS+dpbdfbRM5Xf4VXrI98D4wxd/af4KLb7iKFGUaYQASGT4+stev1An4RbQ+7EqrfbkaDOKo2s+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+RMpYJsYZaD6RlBKMDM0ZcEeqovr/JSPa0lo0W/m48xJ6UzZYULQgAzrdys3fJFDoGLLqSfUcBQoe0WzyQxbSwlgV1FkPcn5/wCk2dKP1qoI3tZ9NvgKPKUE8ojC5botNTXDzzRoWE8cYsb2/L77LPoPjsup9pBEYlCbjVjLc0PzWMWjFsnlX5WZR6F72kK+WPe0c6c4nmq2U4SF8oV75Ky7mng15UY9Iibh6VKMjmgtGrJDWWXVCeIdUM0njBcDmawkxlaqqFJ4+ggwrd5STLqGxo0JK60MaKM1rMoZF2adHpudKqxnUsq7XE0pZ0l+B7eh4XOckzSZWPQX76YRtvvP8/stuftL8E9lQKyrn3OhxMNXK+kxa2+4igxkmoEAElk2PrTXGroQoxdb/dRTcfbZeLTXRlw/y1+6Y1KnUfAzqfXXEpNj+CrjHVCln1WPV9qHU2rgK9U9UMVXhB8CqHWR5ILuyEwfKWE84QPiYSp5UJPxw/RbPOtHgPMs1UQwn1jzJSPjHd4+hFfNhXarpSYg0aJA1AdUORWCRxLN4jCeF55tOspHtKpCVznUSGKWUGy1sOXp5foMpTyqVe6iIZi8a78EKNYUV4sYZCJvzrzmi64eVbgI6Kx5vlWXQ4v/AE3uTo9LgjQowDYJbJhkuTCKnBFVmuzN0kQ7Yw06y8MxW7lo0n4la3Nvr1tTU7nQjfFIP2h3pn/SC49ZV6FNRMGGcmzZoTLQgAYW9ZomZZ5hWZxtSeIkYHkNDyR1F6LTIaxWBlu45OkompBzBxCi4hJzhQIQ6kcSko9oxPKdDnqTw7f3tQW1TQniW+gOePELBZs3ni9hheTbdx19nUlafYUU/GPf2UtLHxR5q7WGD3M5Cr1nbUL/AF9i46WdtwOdlfiM5JXAHL1xfbv6aOauUmJWniBy/wB9EU3mxM7t3my8yDl5ps60IPOkQ9B4xQjNYSaKdagpOL9brQD8YQ2XPzcPLOgmLVh4oDJo0mzxOddfhCNHK4f5Lq32UWPKAVl3fV6iDDdx9qQrQ+4jP4yDUCACVyXH1lGwLP5FD4wxa/dRRcfbZbraV9Xd+zV1Ro1vty4MRor6i4lOsw8E8fwEK2nVY3X2oVnV97VydYi24eFNnNLro7WaSKE+W8eYV+IEKbKC8WWf/c3uQ5y0VVbQ1JPSQPhHd5nKKOLTY2J3oeKhvJC9ONjUpP5Re+EIy6VwkXvKiyYsd+rs47qPQm/ToSItoy6VSRTVXRhEeblgu7+qgIIaTRQqMLx4xnGakeY5Tnhox4m/YwxbZellJzVSecc+cdMZORpZoWtOd+h2XMv1o493lrXVVUkji4Z+5G7yPQx6T7f0v9MnlGrno7v2x7uK2PvMhvpFFPrKx6ieAjkNFK+9GrcSxnhuM+msEaBFBYEABABi2XDarKthqeQDvTxvrA04BEwjjIIWNalHVDlL6lPRKpdGWJoNooF4LQQUOALSRmIUK4c9eWPG8o2/NVnuefubdrU04YbjC3kbzar6ThVx38/fBz1HPHp+SqmlGD3oxr+OGlxI+UcCWJpB0Kw4yaDpSIbg0qdRMpksZwaIhqaKRTDliqnXlBYIulTUnizx6ZKsDTkiKld1MmEKai8UXiwXQqXbpoSEnjTh8I07d400ZtdYVGVjKF4fSVEaLteMJFYQrz0azkuweoRxpYMZ/tA7P75YnXJbkTzCHeT8wBMpUTS9eGyqhh00545oVMa2k+0ivD6eCLRb7oTLuV0poNpOAh+4aVN4iVBN1FgUKsZBqBeGuDECVyYdCZhNdIUBxkYdkMWskqiKbiLcGWfKJ4Jl110i6NpJ/wD2H7lpU2JW6bqIpbE3cFMM8Z9O4dNYJD86Wk8T16cvCmEFS4c1o4EQpaLxHjroLUqgaFOXhtLgp0E88DknCEfm0hJqUm/mQtlY8DMYeKlIPHUqp0iO7uX1eBzbR+nxGH7S2Dnidce4nV/EXsWaAf3xWFEuEcdw0EcUqmNXTfiTUh9PRXgPLIcuycwo51G7ylNP1R3ReFGbOKqxqxSLXubyhEqtehTquOiUpGI1VrjHmeU3jUS3I3bHKHFltlZcuLShOdRAHbGfTg5yUV2js5qEXJkNuhrM7Py1ly54LRShRGhxQq4s67jePGVCPZ21ONGlkeaqzdSeZssnLJabQ2gUQhKUpGpKRQDmELt4ssFogAgAIAK3ugZOfT5NbQA31PDZJ8tINBXQFAlP3ospT0JYnMo4o+eLPtCdcUJduYeTdvBKFOuISgIzpu+LTNSkFSgq1TRaT4kc7zUdLYOJjJqccVfWoKXhwlOEqNM3CIi2NjOKwikuBTK8py24iEvkvMuKN8XATVSlKSeWiTiY6ja1ZPPIJXVKKyzL1IySGm0tpGCRTHOdZO0mNKEFCKijMnNyk5M9nJRDqFIWOCoUNM/GDrglBSWDCM3F4opqsnJtkkMrqk6Uqu+0k5jxRn6vWg2oPI0NZpTWMlmTGTeTu8EuOkKcIoAMQmufE5ydcMW9vodKW0XuLjT6MdhP3RqENYCuJCZRZPCYopBCXAKY+CoaAqmbj2wtXt1UzW0ZoXDp5PYQjWSsw4QHnAEjTeUs09EHDnhdWtWWU3lxxGXdU45xWfkXGVlUNoShAolIoP6nSYfjBRWCM+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/P+l0L7+sZFyyDyqLMjNzswvfHUOBpgEJFVrbCgKJA2k7AqKKFnTVXSgsMi+rczcNGTJzcXsBR3y0H6lbpWlsqzkFVXXPvKFOJJ1w/cT/ohWnHtZqkKloQAEABAAQAfOM3hbk39tMQ1afd/AtdfbLHejWMvAL0QGAXoAwPL0SGAXoCcDy9AGAX4gMAvQBgF6AMDy/AGAX4MQwC9BiGB5egJwC9AGAXoAwPL8AYBegA8vQAF6AAvQAN7RxacGtC/dMcVM4s6h1kVjIDJ9y0H0y4Kg0Fb46RW6lNACRovqCQkdgMZdKahFs1px0mfTcpLJaQltCQlCEhKUjMEpFABsoIobxzZ0KxBIQAEAGY7vM861Ky5accbJmKEtrWgkb04aEpINKgRIGXy0vaK0JWmceopIUKzMxWhFRXGGY2k5JNYC8rmEXgxxY1ivtzG+urSokKvG8payVDOSoY8ZMX0LacJ6TKK1eE4YIlbctT6O1fABN4AAmgxqeoGGK9Xm46RTRpc5LArvdi6fBbR+Y9RhPXZvYhrU47z3unmjmaTyIcPxg1qq/6+jDVqW/1R6LdnTma/0nPiYNYrvs9GRzFBbX6nX7SnzmbP4dOsx1ztw+z0Dm7ddvqeiZtE+LTkaHWYNK53fojRtt/7PQbROz8GJ/8Akv4g/wDj/MToM2if4gHK38EwaNzv/RGlb7v2e/Q7QOd5POPgiDm7nvfPINO37vzzOhZ09pmE85+SJ5q473zyI5yh3fnmdCy5vTNc17+kTzNbvkc7S7h1+yZn/Nq5j80TzFbvhz1LuHosZ/TOL5En54lUKnf+eYc/T7nzyOhYrumbd5MPjE8xPvsjn49xHf7GX/mn+cROry77I55dxHQsc/5mY9odkGrvvsOeXdR0myT/AJiY9sfLHSo/+n5kc7/5Qomz6fxnvb/pE81/6Zzzn/lCiZSn8V32gfhHXN+LI0/BCiWyPHXy3eyJ0fE5b8Dt3FJGsEY7RSJaywBbcSqydizjNd6fLdaXt6ddbrStK3QK0qc+sxm6nU8B/WoCFsTc9LpqucfxCqXZh85hpqdsVVaMqe0sp1Y1Nh9SWcatNk4m4jPn8ERSWjiABha1sy8qkKmXm2UqNElxQQCaVoCdNIAMl3bsopWalpdMtMNPKS/eUG1pWQnelipAzCpA5YkCGsdX1dn7Jv3BGzR+2uBk1V03xHd6LCvA8VQ5xXjgwxJWQVicAAuU0xAYHBmE6VDnEGkidF7hMzzYzrR7Se2OdOO8NCW44Nptedb9tPbEc7DevNE83Pczg2uz51v2hEOtTX9l5k81Pus5NssedRziI5+n3kTzNTus5NtsedT0waxS7yJ5ie45NvMedHMrsiNZpbw5ipuOTlAx5wcyuyDWaW8nmKm48OUMv5f5V9kRrNLeGr1Nxz3Ry/ln2VdkGtUt5Or1dx4cpJfyz7KuyI1ulvDVqu487pZfyz7KuyI1ylv9CdWq7vU87ppfyz7KuyDXKW/0ZGrVN3qdDKJg+Mr2F9kTrdL4mGrVPjR2LcaPl/hudkTrMPHyZHMT8PNHQthv0/w3PliVXg9/kznmZeHmhRNpIPl/hu/LHXOx+J+xHNS+NCqZpJ18qVjrEdKaZGgxS9HWJzgVnLYVS2NjnUmEb3+o5adpqUru0ySG0pLMzwUJBolrxUgGnfNkIDpp0o+HEIWK0WlKhXPRQBFeeIAyz/iG/wANK/8AUK/2VxIGbymTbakJUVLqpKSaFNMRXVGhCzhKKbbEp3UlJrAXtgPNoaRL36AXTdFTRIAFTTDTHddTjFKnicUdCTbmRRYnVaXfbCf1CFtG4e/zL9Kgt3kdCyJs51H7zhPUTBq9d9vqHPUl2egdzj5zrRyqWf0xOqVd6837BrNNdnovc6TkorStHICYnUZdrRDu1uFE5J63RyI/9olWP/r0I1vw9RVOSqdLh5EgfGOtSW851t7jsZLN6Vr/ACj4R1qUd7I1uW4UTkyz5SzyjsjpWcPEjWp+B2MnGNSj94/CJ1Smc6zUO02BL+QfaV2xOq0t3qw1ipvOxYjA/hjnV2x1q9Pcc8/U3nYsljzSeuDmKfdDnp7zsWcz5pHsiJ5mn3URzs950JNofw2/ZT2R1zcNyI5yW87DCBmQn2R2ROjHcRpS3nYCdQ5hE4IjFnoVBkB7vkSQeb5EBgeX4AwC/AGAX4CcDy/AGAjMS6HKX0hVM1RWlc8cyhGXWWJ1GUo7GVzKqWQhKLiUprfrQUrgIRuoRjhorAbtpylji8T6fsP/AAzH2LXuCEhozX/iG/w0r/1Cv9lcSBTbOV3pv1E+6I2aXUXBGVU67HF+LMTg8vwYgF+IAL0BOB4VwYoNFiSptIzqSOMiOdOK7SdCW4SVabQ/iI9oRy61Nf2R1zU9wmq2WfODkqYjWKe8nmJ7hJVvMjx+ZKuyOXdU951q89xwcoWdavZPxjnW6ZOrTE1ZSt+Ss8ie2Id5DczrVZCZymR5C/y9sc67HcydVe84VlQnzZ5VAfCI1z/yTq3iJHKv+WPb/wDWI1t9355Bqy7x4MqCczaT94n4RDvJL+p0rVbzsW86czXQsxw75+HmTqi8T0WvMnAMEnUG3SeYRGvt5LD5+SdTXidOT84kFSpZaUjOpTL6UjjUcBHWt1NwatAad0D3kp9lWnNpg1mru9GGr095IBVo/wCTf/8AGmOyOdbqeHz8hq0PECu0NMm9/wCNMdkTrlTwDVoeJwZqeGeUd5ZeYETrk9y+fkNVhvODakyPCl1DjbeT1xOuz3IjVY7xFeUxSaKQAdRUUnpETrr7pzqi3nbeVCT4nsqB+AjtXq7YkO0fYxlb1pJeSm6FC7ereppA1HZFFxWjUSwLaNJwxxPqiw/8Mx9i17ghUvKHu7WU4/JsqaQtxTb4JS2lS1XVNrTW6kE57vPEgZXKyNpkBKJOYoAACZZ4YDDwlJpDCuqiWCKXQg3ix4nJm2l5pV0cYYT7xiHc1d/6JVCG4dM5AW0vO2Ues8wPcUY55+p3ieahuHDe5Ra6vCcaT60w6fdQY5dWb7X5nShFdg7b3F55XhzTI4i8vrAjlye8nBDlrcMdPhzqORlR6S4I5JHzW4W3404v7rSE9ajAA7a3D5QeFMzJ/BA9yACKt/cTKaqkn738t+gPI4kU5CBxxZBw/scvHsKW5YK5BR+n2ctxGtS3m0/dfZUUchqYY5qnJdFnGnJbSyWXOZPLA3yUeYOsreeTzhaj+URRVs5y2PDh/qO4VorasSwyth2G7TenpOpzJcuJV7KyD0Rn1LG62xqP5wGoXNHtgiWYyClji0zJq2pQ2em6YTnaXuznMfyy9XFv3fRDhGRd3wWWBxJSP0xS7K7fb6stVzQXZ6CoyWUkYhlI15v0wLk64e1rzYa5RXZ6DWZZlWf389LN7L6L3ICoHoi6HI9SW1+SK5coQWxEXN5YWSz/ABHZhQ0NpUE+0bo6Ydp8iwXWz4v2F58ozewiTumTDxLdmSIBzVuqfc4ylAATxkkRo07GjSWOS9PUUncTnteJ2xkDaloKC7RmS2nPdUoLUPVZRRtB259kWutTh1UcaDe0v+TOQsnI0U23fdH8V2i3Pu6EfdAiidWUtpYoJFmio6CAAgAIAOVoBwIB4wDAAwmrBlXRRyWYWPTabV1iACFntzezHRRUm0n7K8z/ALZEAFnlmQhCUJ8FKQkacEigx5IAFIACAAgAIACAAgAIACAAgAIAPCIAIC1MiZCYqXJVu8c6kDe1+0ihiyNWa2M5cUyszu45JL/duPtbApK0/nST0xYrmS2nLpohJvcRSMUTdKeUwFHnDiYsV0+1epHNkcrcycTh9NP4Sh/90Tz63fPIjQe8dyu4xvvCXOA/9vU85dgdzhsQc34k1J7i0qmm+Pvq2J3tAP5SemK3dS3HSppFgs7c4s5nESyVnW8VO/lUbvRFbrzfadaCLTLy6G0hLaUoSMwSAlI4gMIreZ0KRABAAQAEABAAQAEABAAQAEA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73207" y="1186935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75" y="1186936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136775" y="1919208"/>
            <a:ext cx="27964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9617223" y="1835007"/>
            <a:ext cx="27964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42" name="Group 218"/>
          <p:cNvGrpSpPr/>
          <p:nvPr/>
        </p:nvGrpSpPr>
        <p:grpSpPr>
          <a:xfrm>
            <a:off x="3056147" y="1311206"/>
            <a:ext cx="711696" cy="400110"/>
            <a:chOff x="2043372" y="4633391"/>
            <a:chExt cx="711696" cy="400110"/>
          </a:xfrm>
        </p:grpSpPr>
        <p:sp>
          <p:nvSpPr>
            <p:cNvPr id="43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2043372" y="4633391"/>
              <a:ext cx="711696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45" name="Group 224"/>
          <p:cNvGrpSpPr/>
          <p:nvPr/>
        </p:nvGrpSpPr>
        <p:grpSpPr>
          <a:xfrm>
            <a:off x="2560439" y="1114928"/>
            <a:ext cx="504056" cy="884421"/>
            <a:chOff x="1259632" y="4365104"/>
            <a:chExt cx="504056" cy="884421"/>
          </a:xfrm>
        </p:grpSpPr>
        <p:cxnSp>
          <p:nvCxnSpPr>
            <p:cNvPr id="46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50" name="Group 231"/>
          <p:cNvGrpSpPr/>
          <p:nvPr/>
        </p:nvGrpSpPr>
        <p:grpSpPr>
          <a:xfrm>
            <a:off x="3568551" y="2823373"/>
            <a:ext cx="2160240" cy="584776"/>
            <a:chOff x="1979712" y="1576299"/>
            <a:chExt cx="3240360" cy="701731"/>
          </a:xfrm>
        </p:grpSpPr>
        <p:sp>
          <p:nvSpPr>
            <p:cNvPr id="51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52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2399238" y="1576299"/>
              <a:ext cx="1080120" cy="7017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32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32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4019418" y="1576300"/>
              <a:ext cx="972108" cy="7017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32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32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6623" y="2051031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96"/>
          <p:cNvGrpSpPr/>
          <p:nvPr/>
        </p:nvGrpSpPr>
        <p:grpSpPr>
          <a:xfrm>
            <a:off x="3568551" y="1546975"/>
            <a:ext cx="792088" cy="864096"/>
            <a:chOff x="2267744" y="4797152"/>
            <a:chExt cx="792088" cy="864096"/>
          </a:xfrm>
        </p:grpSpPr>
        <p:cxnSp>
          <p:nvCxnSpPr>
            <p:cNvPr id="57" name="Straight Arrow Connector 230"/>
            <p:cNvCxnSpPr/>
            <p:nvPr/>
          </p:nvCxnSpPr>
          <p:spPr>
            <a:xfrm>
              <a:off x="2267744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93"/>
            <p:cNvCxnSpPr/>
            <p:nvPr/>
          </p:nvCxnSpPr>
          <p:spPr>
            <a:xfrm>
              <a:off x="2699792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94"/>
            <p:cNvCxnSpPr/>
            <p:nvPr/>
          </p:nvCxnSpPr>
          <p:spPr>
            <a:xfrm>
              <a:off x="2699792" y="5661248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103"/>
          <p:cNvGrpSpPr/>
          <p:nvPr/>
        </p:nvGrpSpPr>
        <p:grpSpPr>
          <a:xfrm>
            <a:off x="5728791" y="1239198"/>
            <a:ext cx="2160240" cy="584775"/>
            <a:chOff x="5364088" y="6073550"/>
            <a:chExt cx="2160240" cy="584775"/>
          </a:xfrm>
        </p:grpSpPr>
        <p:grpSp>
          <p:nvGrpSpPr>
            <p:cNvPr id="61" name="Group 231"/>
            <p:cNvGrpSpPr/>
            <p:nvPr/>
          </p:nvGrpSpPr>
          <p:grpSpPr>
            <a:xfrm>
              <a:off x="5364088" y="6073550"/>
              <a:ext cx="2160240" cy="584775"/>
              <a:chOff x="1979712" y="1576300"/>
              <a:chExt cx="3240360" cy="701730"/>
            </a:xfrm>
          </p:grpSpPr>
          <p:sp>
            <p:nvSpPr>
              <p:cNvPr id="63" name="Rectangle 98"/>
              <p:cNvSpPr/>
              <p:nvPr/>
            </p:nvSpPr>
            <p:spPr>
              <a:xfrm>
                <a:off x="1979712" y="1772816"/>
                <a:ext cx="3240360" cy="43204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64" name="Straight Connector 99"/>
              <p:cNvCxnSpPr/>
              <p:nvPr/>
            </p:nvCxnSpPr>
            <p:spPr>
              <a:xfrm>
                <a:off x="3635896" y="1772816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 Box 7"/>
              <p:cNvSpPr txBox="1">
                <a:spLocks noChangeArrowheads="1"/>
              </p:cNvSpPr>
              <p:nvPr/>
            </p:nvSpPr>
            <p:spPr bwMode="auto">
              <a:xfrm>
                <a:off x="2399238" y="1576300"/>
                <a:ext cx="1080120" cy="7017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c’</a:t>
                </a:r>
                <a:r>
                  <a:rPr lang="en-US" sz="32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1</a:t>
                </a:r>
                <a:endParaRPr lang="en-US" sz="32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66" name="Text Box 7"/>
              <p:cNvSpPr txBox="1">
                <a:spLocks noChangeArrowheads="1"/>
              </p:cNvSpPr>
              <p:nvPr/>
            </p:nvSpPr>
            <p:spPr bwMode="auto">
              <a:xfrm>
                <a:off x="4019418" y="1576300"/>
                <a:ext cx="972108" cy="7017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</a:t>
                </a:r>
                <a:r>
                  <a:rPr lang="en-US" sz="32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2</a:t>
                </a:r>
                <a:endParaRPr lang="en-US" sz="32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62" name="Rectangle 102"/>
            <p:cNvSpPr/>
            <p:nvPr/>
          </p:nvSpPr>
          <p:spPr>
            <a:xfrm>
              <a:off x="5364088" y="6237312"/>
              <a:ext cx="14401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67" name="Group 110"/>
          <p:cNvGrpSpPr/>
          <p:nvPr/>
        </p:nvGrpSpPr>
        <p:grpSpPr>
          <a:xfrm>
            <a:off x="5008711" y="1546975"/>
            <a:ext cx="720080" cy="864096"/>
            <a:chOff x="3923928" y="4797152"/>
            <a:chExt cx="720080" cy="864096"/>
          </a:xfrm>
        </p:grpSpPr>
        <p:cxnSp>
          <p:nvCxnSpPr>
            <p:cNvPr id="68" name="Straight Arrow Connector 104"/>
            <p:cNvCxnSpPr/>
            <p:nvPr/>
          </p:nvCxnSpPr>
          <p:spPr>
            <a:xfrm>
              <a:off x="4211960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05"/>
            <p:cNvCxnSpPr/>
            <p:nvPr/>
          </p:nvCxnSpPr>
          <p:spPr>
            <a:xfrm>
              <a:off x="3923928" y="5661248"/>
              <a:ext cx="288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08"/>
            <p:cNvCxnSpPr/>
            <p:nvPr/>
          </p:nvCxnSpPr>
          <p:spPr>
            <a:xfrm>
              <a:off x="4211960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5613916" y="951166"/>
            <a:ext cx="259228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st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byte of c</a:t>
            </a:r>
            <a:r>
              <a:rPr lang="en-US" sz="2800" baseline="-25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changed</a:t>
            </a:r>
            <a:endParaRPr lang="en-US" sz="2000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72" name="Group 218"/>
          <p:cNvGrpSpPr/>
          <p:nvPr/>
        </p:nvGrpSpPr>
        <p:grpSpPr>
          <a:xfrm>
            <a:off x="8240723" y="1383214"/>
            <a:ext cx="639688" cy="400110"/>
            <a:chOff x="1971364" y="4633391"/>
            <a:chExt cx="639688" cy="400110"/>
          </a:xfrm>
        </p:grpSpPr>
        <p:sp>
          <p:nvSpPr>
            <p:cNvPr id="73" name="Rectangle 117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1971364" y="4633391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Dec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75" name="Straight Arrow Connector 122"/>
          <p:cNvCxnSpPr/>
          <p:nvPr/>
        </p:nvCxnSpPr>
        <p:spPr>
          <a:xfrm>
            <a:off x="7889031" y="1618983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135"/>
          <p:cNvCxnSpPr/>
          <p:nvPr/>
        </p:nvCxnSpPr>
        <p:spPr>
          <a:xfrm>
            <a:off x="8825135" y="1618983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166"/>
          <p:cNvGrpSpPr/>
          <p:nvPr/>
        </p:nvGrpSpPr>
        <p:grpSpPr>
          <a:xfrm>
            <a:off x="6832915" y="1887270"/>
            <a:ext cx="3208009" cy="400110"/>
            <a:chOff x="5532107" y="5137447"/>
            <a:chExt cx="3208009" cy="400110"/>
          </a:xfrm>
        </p:grpSpPr>
        <p:cxnSp>
          <p:nvCxnSpPr>
            <p:cNvPr id="78" name="Straight Arrow Connector 164"/>
            <p:cNvCxnSpPr/>
            <p:nvPr/>
          </p:nvCxnSpPr>
          <p:spPr>
            <a:xfrm flipH="1">
              <a:off x="5609253" y="5517232"/>
              <a:ext cx="27791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5532107" y="5137447"/>
              <a:ext cx="3208009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Failure, Retransmit please</a:t>
              </a:r>
              <a:endPara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3568551" y="2483079"/>
            <a:ext cx="7033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 = L</a:t>
            </a:r>
            <a:endParaRPr lang="en-US" sz="2000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1" name="Rectangle 17"/>
          <p:cNvSpPr/>
          <p:nvPr/>
        </p:nvSpPr>
        <p:spPr>
          <a:xfrm>
            <a:off x="8969151" y="1280430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3207" y="3798968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4375" y="3798969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2136775" y="4511496"/>
            <a:ext cx="27964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9617223" y="4447040"/>
            <a:ext cx="27964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86" name="Group 218"/>
          <p:cNvGrpSpPr/>
          <p:nvPr/>
        </p:nvGrpSpPr>
        <p:grpSpPr>
          <a:xfrm>
            <a:off x="3056147" y="3942984"/>
            <a:ext cx="694964" cy="432628"/>
            <a:chOff x="2043372" y="4653136"/>
            <a:chExt cx="694964" cy="432628"/>
          </a:xfrm>
        </p:grpSpPr>
        <p:sp>
          <p:nvSpPr>
            <p:cNvPr id="87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2043372" y="4685654"/>
              <a:ext cx="69496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89" name="Group 224"/>
          <p:cNvGrpSpPr/>
          <p:nvPr/>
        </p:nvGrpSpPr>
        <p:grpSpPr>
          <a:xfrm>
            <a:off x="2560439" y="3726961"/>
            <a:ext cx="504056" cy="884421"/>
            <a:chOff x="1259632" y="4365104"/>
            <a:chExt cx="504056" cy="884421"/>
          </a:xfrm>
        </p:grpSpPr>
        <p:cxnSp>
          <p:nvCxnSpPr>
            <p:cNvPr id="90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93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94" name="Group 231"/>
          <p:cNvGrpSpPr/>
          <p:nvPr/>
        </p:nvGrpSpPr>
        <p:grpSpPr>
          <a:xfrm>
            <a:off x="3568551" y="5415663"/>
            <a:ext cx="2160240" cy="584775"/>
            <a:chOff x="1979712" y="1552606"/>
            <a:chExt cx="3240360" cy="701730"/>
          </a:xfrm>
        </p:grpSpPr>
        <p:sp>
          <p:nvSpPr>
            <p:cNvPr id="95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96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2399238" y="1552606"/>
              <a:ext cx="1080120" cy="7017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32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32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4019418" y="1552606"/>
              <a:ext cx="972108" cy="7017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32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32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6623" y="466306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0" name="Group 96"/>
          <p:cNvGrpSpPr/>
          <p:nvPr/>
        </p:nvGrpSpPr>
        <p:grpSpPr>
          <a:xfrm>
            <a:off x="3568551" y="4159008"/>
            <a:ext cx="792088" cy="864096"/>
            <a:chOff x="2267744" y="4797152"/>
            <a:chExt cx="792088" cy="864096"/>
          </a:xfrm>
        </p:grpSpPr>
        <p:cxnSp>
          <p:nvCxnSpPr>
            <p:cNvPr id="101" name="Straight Arrow Connector 230"/>
            <p:cNvCxnSpPr/>
            <p:nvPr/>
          </p:nvCxnSpPr>
          <p:spPr>
            <a:xfrm>
              <a:off x="2267744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93"/>
            <p:cNvCxnSpPr/>
            <p:nvPr/>
          </p:nvCxnSpPr>
          <p:spPr>
            <a:xfrm>
              <a:off x="2699792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94"/>
            <p:cNvCxnSpPr/>
            <p:nvPr/>
          </p:nvCxnSpPr>
          <p:spPr>
            <a:xfrm>
              <a:off x="2699792" y="5661248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728791" y="3831487"/>
            <a:ext cx="2160240" cy="584775"/>
            <a:chOff x="5364088" y="6053806"/>
            <a:chExt cx="2160240" cy="584775"/>
          </a:xfrm>
        </p:grpSpPr>
        <p:grpSp>
          <p:nvGrpSpPr>
            <p:cNvPr id="105" name="Group 231"/>
            <p:cNvGrpSpPr/>
            <p:nvPr/>
          </p:nvGrpSpPr>
          <p:grpSpPr>
            <a:xfrm>
              <a:off x="5364088" y="6053806"/>
              <a:ext cx="2160240" cy="584775"/>
              <a:chOff x="1979712" y="1552606"/>
              <a:chExt cx="3240360" cy="701730"/>
            </a:xfrm>
          </p:grpSpPr>
          <p:sp>
            <p:nvSpPr>
              <p:cNvPr id="107" name="Rectangle 98"/>
              <p:cNvSpPr/>
              <p:nvPr/>
            </p:nvSpPr>
            <p:spPr>
              <a:xfrm>
                <a:off x="1979712" y="1772816"/>
                <a:ext cx="3240360" cy="43204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108" name="Straight Connector 99"/>
              <p:cNvCxnSpPr/>
              <p:nvPr/>
            </p:nvCxnSpPr>
            <p:spPr>
              <a:xfrm>
                <a:off x="3635896" y="1772816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 Box 7"/>
              <p:cNvSpPr txBox="1">
                <a:spLocks noChangeArrowheads="1"/>
              </p:cNvSpPr>
              <p:nvPr/>
            </p:nvSpPr>
            <p:spPr bwMode="auto">
              <a:xfrm>
                <a:off x="2399238" y="1552606"/>
                <a:ext cx="1080120" cy="7017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c’</a:t>
                </a:r>
                <a:r>
                  <a:rPr lang="en-US" sz="32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1</a:t>
                </a:r>
                <a:endParaRPr lang="en-US" sz="32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10" name="Text Box 7"/>
              <p:cNvSpPr txBox="1">
                <a:spLocks noChangeArrowheads="1"/>
              </p:cNvSpPr>
              <p:nvPr/>
            </p:nvSpPr>
            <p:spPr bwMode="auto">
              <a:xfrm>
                <a:off x="4019418" y="1552606"/>
                <a:ext cx="972108" cy="7017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</a:t>
                </a:r>
                <a:r>
                  <a:rPr lang="en-US" sz="32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2</a:t>
                </a:r>
                <a:endParaRPr lang="en-US" sz="32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106" name="Rectangle 102"/>
            <p:cNvSpPr/>
            <p:nvPr/>
          </p:nvSpPr>
          <p:spPr>
            <a:xfrm>
              <a:off x="5364088" y="6237312"/>
              <a:ext cx="14401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008711" y="4159008"/>
            <a:ext cx="720080" cy="864096"/>
            <a:chOff x="3923928" y="4797152"/>
            <a:chExt cx="720080" cy="864096"/>
          </a:xfrm>
        </p:grpSpPr>
        <p:cxnSp>
          <p:nvCxnSpPr>
            <p:cNvPr id="112" name="Straight Arrow Connector 104"/>
            <p:cNvCxnSpPr/>
            <p:nvPr/>
          </p:nvCxnSpPr>
          <p:spPr>
            <a:xfrm>
              <a:off x="4211960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05"/>
            <p:cNvCxnSpPr/>
            <p:nvPr/>
          </p:nvCxnSpPr>
          <p:spPr>
            <a:xfrm>
              <a:off x="3923928" y="5661248"/>
              <a:ext cx="288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08"/>
            <p:cNvCxnSpPr/>
            <p:nvPr/>
          </p:nvCxnSpPr>
          <p:spPr>
            <a:xfrm>
              <a:off x="4211960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 Box 7"/>
          <p:cNvSpPr txBox="1">
            <a:spLocks noChangeArrowheads="1"/>
          </p:cNvSpPr>
          <p:nvPr/>
        </p:nvSpPr>
        <p:spPr bwMode="auto">
          <a:xfrm>
            <a:off x="5728791" y="3575392"/>
            <a:ext cx="259228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st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byte of c</a:t>
            </a:r>
            <a:r>
              <a:rPr lang="en-US" sz="2800" baseline="-25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changed</a:t>
            </a:r>
            <a:endParaRPr lang="en-US" sz="2000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16" name="Group 218"/>
          <p:cNvGrpSpPr/>
          <p:nvPr/>
        </p:nvGrpSpPr>
        <p:grpSpPr>
          <a:xfrm>
            <a:off x="8240723" y="4007440"/>
            <a:ext cx="639688" cy="400110"/>
            <a:chOff x="1971364" y="4645584"/>
            <a:chExt cx="639688" cy="400110"/>
          </a:xfrm>
        </p:grpSpPr>
        <p:sp>
          <p:nvSpPr>
            <p:cNvPr id="117" name="Rectangle 117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1971364" y="4645584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Dec</a:t>
              </a:r>
              <a:endPara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119" name="Straight Arrow Connector 122"/>
          <p:cNvCxnSpPr/>
          <p:nvPr/>
        </p:nvCxnSpPr>
        <p:spPr>
          <a:xfrm>
            <a:off x="7889031" y="4231016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35"/>
          <p:cNvCxnSpPr/>
          <p:nvPr/>
        </p:nvCxnSpPr>
        <p:spPr>
          <a:xfrm>
            <a:off x="8825135" y="4231016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7"/>
          <p:cNvSpPr/>
          <p:nvPr/>
        </p:nvSpPr>
        <p:spPr>
          <a:xfrm>
            <a:off x="8969151" y="3892463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22" name="Group 166"/>
          <p:cNvGrpSpPr/>
          <p:nvPr/>
        </p:nvGrpSpPr>
        <p:grpSpPr>
          <a:xfrm>
            <a:off x="7384975" y="4551566"/>
            <a:ext cx="2304256" cy="400110"/>
            <a:chOff x="6084168" y="5189710"/>
            <a:chExt cx="2304256" cy="400110"/>
          </a:xfrm>
        </p:grpSpPr>
        <p:cxnSp>
          <p:nvCxnSpPr>
            <p:cNvPr id="123" name="Straight Arrow Connector 119"/>
            <p:cNvCxnSpPr/>
            <p:nvPr/>
          </p:nvCxnSpPr>
          <p:spPr>
            <a:xfrm flipH="1">
              <a:off x="6084168" y="5517232"/>
              <a:ext cx="23042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 Box 7"/>
            <p:cNvSpPr txBox="1">
              <a:spLocks noChangeArrowheads="1"/>
            </p:cNvSpPr>
            <p:nvPr/>
          </p:nvSpPr>
          <p:spPr bwMode="auto">
            <a:xfrm>
              <a:off x="6524600" y="5189710"/>
              <a:ext cx="186382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Success</a:t>
              </a:r>
              <a:endPara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25" name="Text Box 7"/>
          <p:cNvSpPr txBox="1">
            <a:spLocks noChangeArrowheads="1"/>
          </p:cNvSpPr>
          <p:nvPr/>
        </p:nvSpPr>
        <p:spPr bwMode="auto">
          <a:xfrm>
            <a:off x="3568551" y="5095112"/>
            <a:ext cx="7033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 &lt; L</a:t>
            </a:r>
            <a:endParaRPr lang="en-US" sz="2000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0" grpId="0"/>
      <p:bldP spid="81" grpId="0"/>
      <p:bldP spid="84" grpId="0" animBg="1"/>
      <p:bldP spid="85" grpId="0" animBg="1"/>
      <p:bldP spid="115" grpId="0" animBg="1"/>
      <p:bldP spid="121" grpId="0"/>
      <p:bldP spid="1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填充问题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615679" y="92245"/>
            <a:ext cx="813690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kern="0" dirty="0">
                <a:solidFill>
                  <a:srgbClr val="009900"/>
                </a:solidFill>
                <a:latin typeface="Calibri" panose="020F0502020204030204" pitchFamily="34" charset="0"/>
                <a:ea typeface="Chalkboard" charset="0"/>
                <a:cs typeface="Chalkboard" charset="0"/>
              </a:rPr>
              <a:t>Padding Oracle Attack on CBC Mode </a:t>
            </a:r>
            <a:endParaRPr lang="en-US" altLang="zh-CN" sz="4000" kern="0" dirty="0">
              <a:solidFill>
                <a:srgbClr val="0099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" name="AutoShape 4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AutoShape 6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AutoShape 8" descr="data:image/jpeg;base64,/9j/4AAQSkZJRgABAQAAAQABAAD/2wCEAAkGBxQSEhUUEhQWFhUXFhQZFhgUGBQVFBkYFhQXFxYXFRQYHSggGBolHBUVITEhJSorLi4uFx8zODMsNygtLisBCgoKDg0OGxAQGzQkICUtLywsLCwvLCwsLCwsLCwsLCwsLCwsLCwsLCwsLCwsLCwsLCwsLCwsLCwsLCwsLCwsLP/AABEIAN0A5AMBEQACEQEDEQH/xAAcAAABBQEBAQAAAAAAAAAAAAAAAwQFBgcCAQj/xABQEAABAgMDBQkMBwYEBgMAAAABAgMABBEFEiEGMUFRYQcTInGBkaGx0RYjMkJSU2JykrLB0hQkc4KTosIVM0Nj4fA0VKOzCBd0hJTig8Px/8QAGgEAAgMBAQAAAAAAAAAAAAAAAAQBAwUCBv/EADcRAAIBAgIFCwQDAQEAAwEAAAABAgMEESESFDFRcQUTIjJBUmGRodHwIzOBsRVC4cFiJEOCU//aAAwDAQACEQMRAD8A3CIAIACAAgAIACAAgAIACAAgAIACACPn7blmP30wy39o4hHWYlRbIxMsy33X8SzZuJxBmFCor/JQfC9ZWGoHPAljkBS8ncup+QcKytTzayVONvKUpKic5CzUtr4sNYMdzpSgsZIiM4y2GxWPupWc+hJU9vKz4TbqVApPrAFJG0HmjmMHLYS2ltJ2SypknjRqbl1HUHW73s1rEunNbUCkmS6VA4jEbI4JPYACAAgAIACAAgAIACAAgAIACAAgAIACAAgAIACAAgAIACACp5RbokjKVSXN9cH8Nii1V1KVW6k7CaxbCjKRw5pFHc3SrRnVFNnSl0VIvBJeUONZo2g7CDxxfzEIdZ/P2c6cnsK1lcJ9pNbRnbq1CqZcOlTh42mqNoT6RPOcIOdpx6qI0ZPayky8spw4AAaTo/qY5SqV34EylGnxJiVk0ozYnSTn/pD1KjGmstu8VnUctoupFRQ4jbFjSeTOMSMm7L0t+z2GEqtq09KmMwr9kh1k6iTcVvc648wSaJdSELaB1OtlN5PrA01gZ4pVxNZNFvNp7C/S25zNtALs20W1pzp3ta2ag6rilJPLExu6U8n/AMYOjOIqcqLcs/8AxTJebGdS0BQp9szgnjUDHXN0p7Hgc6U1tLJk/uuSb9A+FS6zpVw2q7HU5htUExXO3ktmZ0qiZfpd9LiQpCkqScQpJCkkbCMDFGGBYKRABAAQAEABAAQAEABAAQAEABAAQAEABAAQAVfK7LqVs8XVq3x6lQy3Qr2FZzIHHjqBi2FKU9hzKSRnP0m17cPA7xKnUVNskaar8N87BwcMwhjCnS25v55FfSkTdnZD2bJJvzB+lKSKqLlEy6aZ+BW7T1iqMyvyvFPRp5vcvf2G6dlJrGWS8SvZU7q7hG8WcEtpzBaEgcjSCOmg4tMc0o16jxqZeC/6/YJulFYRz8X/AMRRWrPUtRcfUpa1GqryipSjrWs4kxr0rTtn5e4hUuOyJIBIA1Acgh3JIWxbZHTlqAYIxOvRya4Uq3SWUBinQbzkMpa0VpOJvA5wfgdEL07mcXnmXToxkssialphLgqk8Y0jjEaFOrGaxQnODhtOZuSS5nwOgjP/AFiKtGNTb5kwqShsE7KteYkFcE3m64pNbh2g50K2jpjEvOT1LrbeySNK3u3Hq7NzNVyXy838d6cN4DhNO4qHFpKdoPNGNOV1avN4rzXujSjGhX2LB+THdp2TZ87UzDG8un+MxwTXWoAUV94Kh235Ywynl6r3FqvJ72wz/ZWnck7Rssl+zXy+znIb4RI9OXxC9VU8LUBG1CvSrLPz/wBM+VOcHgWfJHdWYmCGpsCXdrS8a7yo5qXji2disNscVLdrNZkxmntNGBhcsCAAgAIACAAgAIACAAgAIACAAgA8WoAEk0AxJOAAGckwAZNldukuPufRLJClrUSnfUCqla94Bwp/MOGkYcKGqdFJaUyqU3sR7k5ueMy3frRIffPCDNbyATjVxR/eK1k4bFZ4UvOU4UVgtu5bf8RfQtZVMx7lhlw3LJuuHGguMNUrTRe8lO06sBojD/8Ak3r3R9P9NDClb+L+eRktrWxM2grhm60DggVDY+dW09EbVlyfGC6C/wD0zPuLty63kKSkklsYZ9JOf+kbVKjGns2mdOo57TqamUtiqjxDSeIR1UqxgsWRCm5bCCnJ9TmGZOofHXGbVryqcBuFJQGkUloQAdNrKTUGh1iJUmniiGk9pMyVrA4OYHXoPHqh+ldJ5T8xWdBrOJKFAIxxB5obwxRRjgRczZZSQtklKgagA0IOtKtEI1rPFPR8hmncYbfMseT+XZHepwUNab6B/uI0cY5tMebuuTMMXS8vY2aN7/8A08y/2faKkUWyvA41SQUqHUYzKdSpRl0Xg+3/AFD8oQqxzzPbcsOTtOu+gS81TB5A4KjoDg8biOOoxvWXKqb0Z5P0/G4ybixcelHNepW7Nt6esF0S82guyxwRQ1FNcu4aUppbVTkznYlCFVaUdogm45M2CxrWZm2kvMLC0KzEZwdKVA4pUNIOMKSi4vBlqeI+jkkIACAAgAIACAAgAIACADh51KElSiEpSCVEmgAAqSScwgAxjKfKWZtqY+hWeCJevDVim+AcVunxWtSc501zByEFSWlLaUtuTwRbLHsqWsllQbUku07/ADDlBmzgVwSkaE89TGJf8pylLm6Wb8Oz3Y/b2qw0p7DO8qd0RS1FuSqSSQXlCqj9kk+8ebTFFtyY5S062bfZ7+xbVu0lo08lv9iqytlFRK3iVKJqQTUk61q0mPS0bNLDS8jHqXDfV8yVCQBqA5AIewSQttIyYtIlQbYSVrUaCgJqdSUjwjCVe8jFPR8+wYpW7ltLfk3ublffZ8mpGDSVUI+0cTp2Jzazmjy13yu28KXm/wDiNijZpLp+RP8A/Liz/NL/ABXvmhL+Uue96L2GNVpbv2H/AC5s/wA0v8V75oP5S53+i9idVp7v2H/Lmz/NL/Fe+aD+Uue96L2DVae79nn/AC5s/wA0v8V75oP5S573ovYNVpbv2ITm5tJKQQ2Ftr0LDi10O1KyQR/dRHcOVa6ljLBrgl+jmVnTayyM/tSzJmzl3XU3mieCsVLauI+Ir0T0549HZcoqoug+Ke0y7i0aefmOJSaS4KpPGDnHGI2qdWM10TOnCUdp5OSCXBjgdBGf+ojmrRjUWfmTCpKGwaWdaczZ6qoN5snFKqls/Irb1xjXnJ6n11waNK3u3Hq+RoFhZQszQ4Burpi2rwhrI8obR0R5u4tKlHbs3mzSuIVdm3cWhqcbdaMvOI31hWGNbydRSRjhrGI0Q1Z8oSpNKTy9V7ooubONRYx2/spk7JTVgPiYllb9JuEZ/BUNCHaYJXTwVjPzpj08JwuImNKMqbwNeybt5meYS8wqoOCkml5CtKVjQR05xC04OLwZYniiVjgkIACAAgAIACAAgADABjOXWUbtqzQs6QxbvUWoeC4UnhKURmZR0n7tXKcFTjpyKZScngiSnrXk7Bl/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+tNdK2yEjjIrQbYulyXcJY4LzOVd0mWd6aSlBWogJSkqJ0XQKk11UhBQbej2jLaSxIvJ/KdidC94KuBdvBabp4VaGmrA80X3FpUoYafaV060amOiJHK2X+lfRCpQdvXcU0QVFIUBe2gjlwjrUqvNc7hlt8SOfhp6Hae2plQww+3LuX98cuXaJqnhqupqa4YiIpWlSpTdSOxBOtGMlF7Wc2flSw8+5LoKt8bv3ryaJ72oJVwq6zE1LOpCmqj2PDDPeEa8ZScVtQhZ2UcrPqcYQlTiQk37yO9FNaCpOeuiOqlrWt0qjeG7PMiFaFVuKz/RUcpsgVtEvSNSBiWq8NOve1Hwh6Jx480adnypsVTJ7/fcKV7LLGOa3FdkbYB4LvBUMKkECo0KHin+8I9NSu08pefYY9S3wziS5QCNBB5QYb2oW2Mh5yxyk32CUqGIAJBB1oVoMI1rNNdHyGqdzg+l5k5YWW5BDc4DhQBwChH2iR1jm0x5y65M2un5fP0bVve9k/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+QvUuG8o+ZMhIA0ADkAh3JC2LbIictepCGAVKJoCATU6kJzqP8AeMJVrtRT0fPsGadu3nIs2TO56pZDs8TjiGgeEftVDN6o59EeZu+VdqpZvf7e/obNGy7+zcaQyhKEhKAEpSKBKQAANQAzRiSk5PF5mgklkhvayu8O/ZOe4Y6pdePFET6rMBbX3gjegeGk77Q1HBpvd7MAc9DHr2vqY6X4/wCmGurs/JoOU1sJbsiXbaXe35ttu9mNxtI32oObEBFPSjHtqDleSlJbHj+XsH61RRoJLty8tpA5Dz30SebTfSpDyUoUUKBSCsBSQSPGSvgnjMN3tN1qDyzTx8vdFFvLQq7do2yvYWu0Zm4CVJVfwwUAhpCiRtAFcNUd2bStoY9q/bZFdN1pYHb1tmbm5JxfhpMuheoqS9W8OMEHjrEKgqNGpFbHi15E85zlSDfh+xlak8tqZnLhoXFvtk6bqnaqA47tOImLaUFOlDHswfoV1JOM5YdpqGQtmol5RBQQougOLWMxJGAGxIw59cYN/WlUrNPLDJI1LanGEFh25lgvQkMFcynyTZnAVfu3qYOJGfYtPjDp2w7a3tSjltju9hetbRqZ7GZxNy8xILuOpqgnA50K2oXoOw80emtL9SWMHit3ajFuLXB4Sye8lJKcQ6KpOOkHOOMRsU6saiyM6dOUHmeT1nIdHCFDoUM47eKIqUY1FmEKrhsI6TnJmQVwDeaJxSa72eTxFbeuMa85PUuuuDNO2vHF9F/g07JXKOVtJlUk/glwYIURfbXoUg6RWhBGY5xiYRtnVtJqEur2P/g3WULiOlHb2r/pH5FWm7Y0+uQmj3lxQuq8UKVg26nUldLqhoI2Gu3UiqkNJbTNi9F4M2qEy4IACAAgAIAKnlrl9LWcLqzvj5FUsoIv45is5m07TjqBgA+fJgvz7y33Ti4oqUo+CNSUjSAKAbBDMKc6uSyXzzKp1I0+I/lm0Nm4yL6/GUcw9ZWj1RDUFGHRgsXv9xaTc1pTyQtMTCGRVxV5Z5zsSNA/vGLJTjSWMnmcRjKplHYM7PkJm0V3WxdbB4SjUNp9ZXjq2DZmzxj3nKCgum/wjRtrRyfR8zTMmslWJIVSL7pFFOq8LaEjxE7Bykx5m5vKlfJ5Ld82mzRt40/F7yevQmXnl+JDAbWgCppxKRUqQsDjKSBHdNpTTe8iSxi0ZRKZMWkGlS4butOKSpYUpmhKaUJUCVAYDNqj0M7y0c+cbxa2ZMyo29fR0cMnwJBzI19b7DK0n6M0kJLgUgVrVxxSU1KhVZuio0CKVf0o05Tj1nnhnwWPZ6lmqzclF9VfGKZR5AlCUKkg4td7hBS0VApUKSTdzEdI1RzbcpKTarYJeCf+k1bPBJ0xzYlkTX7S+kvM3EqBvG82Re3kIOCVE0vAxxXr0dW5qEsWtmT347jqlSqc9pyX63DOcyMdankLl27zG+trwUgXBfBUmhNSBQ0pooIshfwnQam+lg1255bTmVrKNVOKyFZLJN1ybmt/busuh+4uqDRSnQptQANQcK5o5newjShoPFrDFZ7syY20pVJaSyeP+ElkJKTctfYfb71UqbWFIIBrwgAFVorwhhnrrii/nRrYVIPPtWfzIttYVYYxksi334zRw5K4AEJyXQ6godSFoOcKxHHsO2O4TlB6UXgyJRUlg9hnGUORbjBLsqVLQMboxdRxeWOnjjdtOUlJpTyl2Ps/z9GXXsmljHNbiPs23QeC7gfK0co0f3mj0NG7xyn5mNUtsM4k2UgjQQeUEQ7k0LZohZ+wiDfYJSoGoANCDrQrQYRrWia6HkN0rlp4S8xe2crFzbCWp1NX2cGnwAFqQcFNvp06CFDSM2JJWoz5t4MYktJYo2XclyoM5Kb24qrzFEqJzqQf3a9poCknWknTEVoKMsVsYQeKLzFJ2EACE7ONsoU46tKEJFVKWQlIGskwAY1lpuuLdJYswKSDUF8p74r7FBHBHpKFdgzx0k28EQ3hmyhM2WEVdmlVJNTeJUSTiStWdaj/AHWHYW0YLSq+QrKvKT0afmLJeXMYI70yM6syiBoTq/vijvTlV6vRjvOdGNPbnIbzNqoaTvcuBQeNo4xrO0xXO4jBaFLzOo0ZTelUCwWpRSt8npgjH92lD6lK9daUEAbAa7RmjJualw/tRxb7W16Yv9mjRhS/u8FuzNCl8tbObSENu3UJFAlLL4AGwBuMWXJ91J4yWL4r3NFXNFLBP0fsKd3kh58/hTHyRz/G3Pd9Y+5OtUd/o/Y87u5Hz5/Cf+SJ/jrnu+q9w1ujv9H7B3dyPnj+E/8AJB/HXPd9V7hrdHf6P2PO7uR88fwn/kg/jbnu+q9w1ujv9H7Hnd3I+eP4T/yQfx1z3fVe5OtUt/o/Y87upHzx/Cf+SD+OuO76r3I1ujv9H7Hnd1I+eP4T/wAkH8dcd31XuGt0d/o/YO7mS88fwn/kif4647vqvcNbo7/R+x53cSXnj+E/8kH8dcd31XuGt0d/o/Y87t5Lzx/Cf+SI/jrju+q9w1ujv9H7HndvJeeP4T/yRP8AH3Hd9V7hrdHf6P2Du3kvPH8J/wCSD+PuO76r3DW6O/0fsed20l54/hP/ACQfx9x3fVe5Ot0d/o/YO7aS88fwn/kg/j7ju+q9w1ujv9H7HndtJeeP4T/yQfx1x3fVe4a3R3+j9it5Rv2dM1Wh7e3fKDT11R9NNzpGPHD9tG7pdGUcVxWXDMVru3qZp4Pg/YrNn2otk0BCkVzY0401FRzckbVKvKHDcZdSjGfHeWqz59Dwqg46UnwhyatsaVKrGoshCdOUHmE/ZqHhwhjoUPCHaNkRUoxqLMKdWUNhG2NPzVkzAfZooUKVVrva0kglKgMUnAUOg68RGfVozp5PYP06samzabrkXl9K2iLqDvb4FVMuEX8M5QczidoxGkCFy0tkAHzfukT02/aLktNuUQh2jSUghoIVi2sI8ZRSU4kmhJFaR3TjpSSOZy0U2RTs0zKgpaF9zST+pXwEOupToLCGbFVCdbOWSGak1o7NKOOKWxgoji8VPXFLWPTqvgvnYWLLo01+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/Ee9zMx5A9tPbBqtXd6oNZp/ENLQsp1gAuAAE0FFA6K6I4qUpw6x3CrGfVJmzMkS60HFOXFKFUpu1FDmvGunZmi+naOUNJvDd/ovUu1Geilx/whGrNcU6WQBfBUCCQPBz4mF1Tk56C2jLqRUdPsHvcxM+QPbT2xZqtXd6or1mnv8AQaWhZTjASXABerSigc2fNxiK6lKUOsdwqxn1STk8knXGg5eSkkVSg1qRoqfFrF0bSco6WJTO7hGWjgRMlZ7jqy2gcMA1BITmNDn01MUQpym8FtL51IxWL2D/ALmJnyB7ae2LdVq7vUq1mnvI+dkFtLCFjhEAgAhWc0GbTFU6coPB7S2E4yWKJKZyemGEb9gLuJuKN9O04c9KxbK3qU1plUbinN6PxjuysogaJewOhYzfeGjjzcUMUbvsn5lVW27YeRYaAjQQRxgj4w5k0KbCs29ZaWaPNKLZChdAJBCtBbUMUkYmM+5oRgtJeQ9QrSk9Fm5bltozszZ6HZpaSVKUG1KQb6m00SFLoQCSoLxpiKGExoqu75k/VDU6gYoIadI8lRq0o8SiU/8AyCADHmHQihAvL0EiqU8Q8ZW04CLIy0dm04kscnsNEyU3OC623Nzq6pdAW20CbykkAhTq84BqOCNGnRGbyldSoRSXWbG7WjGo/BFeyUQETz6KUu78kbLjwFBzdEa/J8sWnvSZm30cI8GTeWLV6VXsKDzLFegmHbpY0mJ2rwqorFk5QhlpLZQVUvYggZ1E/GFaV0oRUcByrbucnJMUnspkuNrRvaheSRWo0jiial2pxccNpELZxkniSuQB7y4P5ledCeyLbHqNeP8AwovesuAhugt4Mq2rHOEn4RxfLJM6sXm0N28rEgAb2rAAeENA4oFepLDA7do29ojaWUqXWlI3si8KVqMMaxzVulODjgdU7ZwkpYk3kKfqx2OK91J+MX2f2/yLXn3PwRu6AOGyfRX1pim960WXWWyQDK9Pmle0OyOtdW4NTe8O69Pmle0OyDXVuDU3vIrKC2RMBICSm7eOJBrUDshe4rqollsL6FHm28zQ5MUbQNSE+6I1YropGVLrMoU7PBqfccIrRahQYeLdjLlU0K7kacKelQUfAkO7BPmle0OyL9dW4p1N7yHt+1fpRRRJTdvDE18KnZC1etzrQxRpc2nizSkJoANQAjXSwyMhvFmcotIMzjrl2ovvCgIGdZx6IyY1VCq5YbzWdNzpKPAle7FPmle0OyGNdW4o1N7xhITP0ifbXSgKgQDjS4ivWmvLFMZc5XT+ZFs4c3Qa+Zl4tNYDLpOYNrJ4rpjSqPCLx3GbBdJYbyo5H5OtzTLxcUpKkqQEKTiQbpJqCaEGqebRHlLy6lQlHD8o9Rb26qxeI3eambPVRYvNE4HEtn1T4itnXD1nfqS6D4pid1ZNdZflHVFWlNS8uzUX1BOOdNcXF/dQkn7sM3FbnGsNhRQpc2nifT0jJoZbQ02LqG0pQgDQlIoBzCFi8QtuzETUu6w54DqFIOsVGBG0GhG0QAYPl7kezIrlJRglbzgJddX4SlOLQ23RIwSkELoBrxJhu3SwciqpuNhtRAQUNp8FtCUgaqDDopHkuVqmlWw3L9mxZxwhjvMPcTvVtPJzXnHP9RvfekkR6LkmeMKb3rDyy/4ZPKMetxxJ+3Wr0u8P5a+gVHVG3WWNOS8DIovCpHiZrLSS3KlCSqmelPiYyIU5T6qNiU4x2sW/Y73mzzp7Y71ep3Tjnqe8sW565++T9mRy3weoQzYvrLgK3y6r4jrL5FWEHU4OlKosvV0EcWT6b4FRZst1SQpKCQcxqnthFUaklikPOrBPBs9csp5IKlIIABJNU5hn0wOhUSxaBVoN4JltyBPeFj+aelCYesuo+Ije9dcBrugj9yftP0RXfdh3Y/2K6myHiAQ2aHanthXmKj7Bp1qaeGJ7+xn/ADZ509sTq9Xu/oOfp7xtNya28FpKag0zY80VzpyhlJYHcJxlsZrDYwHEOqNxbDDZmdpMqdmnggXjvjmApmCjrjHnFzqNI2abUaax3Cf7Hf8ANK/L2wcxV7oc9T3nLMopLzaFpIJW3gdRWBHKhKM0pLtR05JwbW5mqxtmIZOllby1ltJVUlRp6RJjDUZTb0V4m25KCSbFP2Q/5pXNHXMVO6Rz1PeSeRTR+lY+KhdeOoT8TFtovq/gpu5fS/JbMp3bsq8dabvtKCfjD1w8KbEbdY1EcbnbVJUq8p1Z5glP6THiuUpY1UtyPXWKwpt+JaEJQSA4lK0VF9KgFJUmuIIOcUhKlPQmpbhqpHSg4kIbJbsvKJhLNUtLKLqSSQBMJW0U1ONAvHHNhHsY006bkebcsJYG5QuWBABjuVI3/KWWbOIQZcewFv8AxhyGVFlUuui9Wiurq+Mjmw+EeIvJt3En4m7bxwppGNZaje7ZQryt4Ufvd7Pux6HkeeNOD3Nr55mXyhDOS8CxOovJI1gjnFI9S9h56OTxM/yWVQuJ2J6CR8YzrJ4OSNK6WKTLBWNDaJkZkGaPOp9AflXT9UZ9n15IavM4Jkxlqmsqo6loPTT4wxdrGmL2jwqfgjLCc7wjZeHMoxNs/pIsrrpscT5q04PQV1GLKqxg+DOKeU0ebn6u9Oj0x0pHZC1i+i+P/Du9XSXA53QU8Bo+ksc6R2RF8uivnYTYvNi0m53tHqp6hDdPqoqn1mLX46wOSuZTmrjY2daoz7zrxHLbqs0OkaKMwz+yT9ceO13/AHIzrfOvJ8TTq/ZS4FivxoYCZX18O0GxqU30C9GfUzuF+BxZW7L1MLupUdSVHmFY0JPBNmbFYtIoeR4pvh2IHvQhYraaV29hY1O0FdUPPITSzIjIFNXHl+ike0ok9UI2WcpMZvXhGKJXLhykqR5S0DmJV+mLrx/T/JTZr6n4JrIo3JFkAJxClVKQTwlqVnPHHir2eNeR621h9JZks44TnPZzQpjiM4JEZutruvWbMjPvaSTtaW2se+Y9lYy0qXFL9HmrhaNTDxNpBrjFB2ewAY9LcPKpVfFKqckmO2G//o+byr+5dZnFavWV1x4StnVlxf7PQU8oLgZLuvN3JqWcwxbP+m5X9cbvI7wg1uafzyM++WMl4omwqPZnlzPpEXJt1PpODmXUdUZtDKtJcTTqZ0k+BN34fFCNyTN2dWNaXR+YH4Qhb5V2uIzcZ0U+BZMqU1lXdgB5lAw3cr6TFLf7qK5k+53qmpSu34xVaP6YzcLpj+YVVCvVV1GL59VlUdpxufK4Lw2tnoVCljsf4LL3avyK5fDvLf2n6FR3erorj/w5sus+BGSdsNJQgEmoSAcDoERC5pqKTZZOhNybQt+3GvKPsmO9ap7/AEOdXnuIu0JpLzzVw1FUDEEYle3jhStUjUmsPD9l9ODhB4+P6NKrGqZRndhmr7p9fpXGdbfcl+TTrfbiT96HxPAiLJF60QdRV0NkQhHO5+bhueVuW+2l3Zd4/wAtfukQ7WeFOT8BCjHGpFeJT8lxRCz6XUB2wrZ5RY7dbUSU+5RpZ9FXVDNWWEG/Appxxmj3IBvvTqtawPZTX9UL2K6LZ1evpJHO6C7RtpOtSleymn6oL15RQWSzbLxY9n3JdlN5vBpseGmvgiPEV+lUlLHtPXUnhBLB5eAutunjJ5Kn4RTgW4kTuwJrIyCtQeT+VPyx63kp40o8Dz17lUlxNjs9d5ptWtCDzpBiHtORxEEmPWfhlS5tK+mTTDj+x83lS65dJkcNXrK6zHgq33JcWehp9VcDNN2ZircuvUtxPtJCh7hjV5Hec4+AnerJMJCYvNtHykJ57oPbHt4SximeXnHCTXiU60eBPr2qH5mweswj1bn5uHo50CSvRoYipHWMq7PjaV9KCYQjlc/NwzUWNAt9tJrLvD+Wv3SYdrLGnJeDEqOVRPxKbk8vgKHpdYHZC1m+i+I7cLNEotWB4jDb2C6EcgDi8Njf6oRsf7F17/UfZcj6unY6n3Vxbe9RcSqz674FGjMNIIAHNmirzX2jfviO6axkuKOKnVfA1MqjbZiozvJ48NZ2dZjOtM5SNS46qJ29GgKEfkrwp1Z1Bw/mA+MZ9DOu3xGLjKilwLFlK99UdOsU51hMNXD+kxW3X1UVywMGuNSvgPhFdovpjNx1xW2XKMq20HORHVy8KTOaKxmiXyKTSVB8pazzG7+mCzX0iu7f1CJy6N95lvYfzqCfhC1/LBrwRfYxxT8XgaME0FNWEeGe09eth4YAI/deNLPkBtdP5R2x67kn7UeH/Tz199x8TX7KTRloam2xzJEQ9pwOogkx21u9ZUNK0LLf52FNe8IbjnRKn1y8TyaOL9Y9JrHh7qKjXmvFm9ReNOPAou600FSF6g4DzZrjpvI/WIc5KmlXww2plN3F83j4lWsZ/wCrSytSgn32+siPbUX9OD+dqPNVY/Ukvm8hsqhdm0K1pbPMog9Ahe46NZPgX2+dJriOaxoC+BHsKuzrZ9JHSLsITyuEMrOgy8zCaoUNaVDnFIfksU0Z8Xg8SgZPrwV909cIWT2mjcrYTF6HmhVCOQp746PRT0KPbCNn1pF931USmWeMtxLR8R8YvvF9PyKbX7hRIyzSCAB7YorMM/aI6FAxZR+4uJXV6j4GlOqwPEeqNlmQtpnuTx8M7E/GM+y7XwNK57Cavw+KjfIcd9dV6HvKr+mELTryZfd9SKH+UL1ZBJ8vejz0UeqLbh/RKqC+sRtkYNJ5esx1bZUkd1uuxG3XO9ga1DoBMcXb6CXidW66WJZrD4EtLp8qh5wpyLaOVOKF62dSTIe0uHabKc91bGBxHBVfNRGbylPDSfh8/Zocnwx0Vvfz9GmrmQc7bfIFp91QjyGlj2HpdFrtEFrT5NOImnTWIxROe8id2EVRZrAzltZI2r3pI6ax7Hk5aNFcF+jzl08aj4s2ptFABqAHNFIHUBJje7F9XtKRmswokn/t3gtXQ6IboZwaKp7UzQLZTRyozKAI5qfCPH8pw0a7e/Bm1aSxplR3QpW/Z0xh4KUr/DWlf6Y45PxVxFk3ODptGY2U99RUfNuBXsrQ58Y9vSl9B+D/AO4nnKi+svFf4eZcJ4TSh5KxzEEdcF7tTJtNjRyldcYcTxRU0R00qkw2ra2eZcI3GVVPh+xmnnTa+bDQgcY0jNM7ssXXFp1VHsqpGbadGbRpV84pkreh/EWwOMjFUfcHoHoWIRtfuS+dpbdfbRM5Xf4VXrI98D4wxd/af4KLb7iKFGUaYQASGT4+stev1An4RbQ+7EqrfbkaDOKo2s+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+RMpYJsYZaD6RlBKMDM0ZcEeqovr/JSPa0lo0W/m48xJ6UzZYULQgAzrdys3fJFDoGLLqSfUcBQoe0WzyQxbSwlgV1FkPcn5/wCk2dKP1qoI3tZ9NvgKPKUE8ojC5botNTXDzzRoWE8cYsb2/L77LPoPjsup9pBEYlCbjVjLc0PzWMWjFsnlX5WZR6F72kK+WPe0c6c4nmq2U4SF8oV75Ky7mng15UY9Iibh6VKMjmgtGrJDWWXVCeIdUM0njBcDmawkxlaqqFJ4+ggwrd5STLqGxo0JK60MaKM1rMoZF2adHpudKqxnUsq7XE0pZ0l+B7eh4XOckzSZWPQX76YRtvvP8/stuftL8E9lQKyrn3OhxMNXK+kxa2+4igxkmoEAElk2PrTXGroQoxdb/dRTcfbZeLTXRlw/y1+6Y1KnUfAzqfXXEpNj+CrjHVCln1WPV9qHU2rgK9U9UMVXhB8CqHWR5ILuyEwfKWE84QPiYSp5UJPxw/RbPOtHgPMs1UQwn1jzJSPjHd4+hFfNhXarpSYg0aJA1AdUORWCRxLN4jCeF55tOspHtKpCVznUSGKWUGy1sOXp5foMpTyqVe6iIZi8a78EKNYUV4sYZCJvzrzmi64eVbgI6Kx5vlWXQ4v/AE3uTo9LgjQowDYJbJhkuTCKnBFVmuzN0kQ7Yw06y8MxW7lo0n4la3Nvr1tTU7nQjfFIP2h3pn/SC49ZV6FNRMGGcmzZoTLQgAYW9ZomZZ5hWZxtSeIkYHkNDyR1F6LTIaxWBlu45OkompBzBxCi4hJzhQIQ6kcSko9oxPKdDnqTw7f3tQW1TQniW+gOePELBZs3ni9hheTbdx19nUlafYUU/GPf2UtLHxR5q7WGD3M5Cr1nbUL/AF9i46WdtwOdlfiM5JXAHL1xfbv6aOauUmJWniBy/wB9EU3mxM7t3my8yDl5ps60IPOkQ9B4xQjNYSaKdagpOL9brQD8YQ2XPzcPLOgmLVh4oDJo0mzxOddfhCNHK4f5Lq32UWPKAVl3fV6iDDdx9qQrQ+4jP4yDUCACVyXH1lGwLP5FD4wxa/dRRcfbZbraV9Xd+zV1Ro1vty4MRor6i4lOsw8E8fwEK2nVY3X2oVnV97VydYi24eFNnNLro7WaSKE+W8eYV+IEKbKC8WWf/c3uQ5y0VVbQ1JPSQPhHd5nKKOLTY2J3oeKhvJC9ONjUpP5Re+EIy6VwkXvKiyYsd+rs47qPQm/ToSItoy6VSRTVXRhEeblgu7+qgIIaTRQqMLx4xnGakeY5Tnhox4m/YwxbZellJzVSecc+cdMZORpZoWtOd+h2XMv1o493lrXVVUkji4Z+5G7yPQx6T7f0v9MnlGrno7v2x7uK2PvMhvpFFPrKx6ieAjkNFK+9GrcSxnhuM+msEaBFBYEABABi2XDarKthqeQDvTxvrA04BEwjjIIWNalHVDlL6lPRKpdGWJoNooF4LQQUOALSRmIUK4c9eWPG8o2/NVnuefubdrU04YbjC3kbzar6ThVx38/fBz1HPHp+SqmlGD3oxr+OGlxI+UcCWJpB0Kw4yaDpSIbg0qdRMpksZwaIhqaKRTDliqnXlBYIulTUnizx6ZKsDTkiKld1MmEKai8UXiwXQqXbpoSEnjTh8I07d400ZtdYVGVjKF4fSVEaLteMJFYQrz0azkuweoRxpYMZ/tA7P75YnXJbkTzCHeT8wBMpUTS9eGyqhh00545oVMa2k+0ivD6eCLRb7oTLuV0poNpOAh+4aVN4iVBN1FgUKsZBqBeGuDECVyYdCZhNdIUBxkYdkMWskqiKbiLcGWfKJ4Jl110i6NpJ/wD2H7lpU2JW6bqIpbE3cFMM8Z9O4dNYJD86Wk8T16cvCmEFS4c1o4EQpaLxHjroLUqgaFOXhtLgp0E88DknCEfm0hJqUm/mQtlY8DMYeKlIPHUqp0iO7uX1eBzbR+nxGH7S2Dnidce4nV/EXsWaAf3xWFEuEcdw0EcUqmNXTfiTUh9PRXgPLIcuycwo51G7ylNP1R3ReFGbOKqxqxSLXubyhEqtehTquOiUpGI1VrjHmeU3jUS3I3bHKHFltlZcuLShOdRAHbGfTg5yUV2js5qEXJkNuhrM7Py1ly54LRShRGhxQq4s67jePGVCPZ21ONGlkeaqzdSeZssnLJabQ2gUQhKUpGpKRQDmELt4ssFogAgAIAK3ugZOfT5NbQA31PDZJ8tINBXQFAlP3ospT0JYnMo4o+eLPtCdcUJduYeTdvBKFOuISgIzpu+LTNSkFSgq1TRaT4kc7zUdLYOJjJqccVfWoKXhwlOEqNM3CIi2NjOKwikuBTK8py24iEvkvMuKN8XATVSlKSeWiTiY6ja1ZPPIJXVKKyzL1IySGm0tpGCRTHOdZO0mNKEFCKijMnNyk5M9nJRDqFIWOCoUNM/GDrglBSWDCM3F4opqsnJtkkMrqk6Uqu+0k5jxRn6vWg2oPI0NZpTWMlmTGTeTu8EuOkKcIoAMQmufE5ydcMW9vodKW0XuLjT6MdhP3RqENYCuJCZRZPCYopBCXAKY+CoaAqmbj2wtXt1UzW0ZoXDp5PYQjWSsw4QHnAEjTeUs09EHDnhdWtWWU3lxxGXdU45xWfkXGVlUNoShAolIoP6nSYfjBRWCM+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/P+l0L7+sZFyyDyqLMjNzswvfHUOBpgEJFVrbCgKJA2k7AqKKFnTVXSgsMi+rczcNGTJzcXsBR3y0H6lbpWlsqzkFVXXPvKFOJJ1w/cT/ohWnHtZqkKloQAEABAAQAfOM3hbk39tMQ1afd/AtdfbLHejWMvAL0QGAXoAwPL0SGAXoCcDy9AGAX4gMAvQBgF6AMDy/AGAX4MQwC9BiGB5egJwC9AGAXoAwPL8AYBegA8vQAF6AAvQAN7RxacGtC/dMcVM4s6h1kVjIDJ9y0H0y4Kg0Fb46RW6lNACRovqCQkdgMZdKahFs1px0mfTcpLJaQltCQlCEhKUjMEpFABsoIobxzZ0KxBIQAEAGY7vM861Ky5accbJmKEtrWgkb04aEpINKgRIGXy0vaK0JWmceopIUKzMxWhFRXGGY2k5JNYC8rmEXgxxY1ivtzG+urSokKvG8payVDOSoY8ZMX0LacJ6TKK1eE4YIlbctT6O1fABN4AAmgxqeoGGK9Xm46RTRpc5LArvdi6fBbR+Y9RhPXZvYhrU47z3unmjmaTyIcPxg1qq/6+jDVqW/1R6LdnTma/0nPiYNYrvs9GRzFBbX6nX7SnzmbP4dOsx1ztw+z0Dm7ddvqeiZtE+LTkaHWYNK53fojRtt/7PQbROz8GJ/8Akv4g/wDj/MToM2if4gHK38EwaNzv/RGlb7v2e/Q7QOd5POPgiDm7nvfPINO37vzzOhZ09pmE85+SJ5q473zyI5yh3fnmdCy5vTNc17+kTzNbvkc7S7h1+yZn/Nq5j80TzFbvhz1LuHosZ/TOL5En54lUKnf+eYc/T7nzyOhYrumbd5MPjE8xPvsjn49xHf7GX/mn+cROry77I55dxHQsc/5mY9odkGrvvsOeXdR0myT/AJiY9sfLHSo/+n5kc7/5Qomz6fxnvb/pE81/6Zzzn/lCiZSn8V32gfhHXN+LI0/BCiWyPHXy3eyJ0fE5b8Dt3FJGsEY7RSJaywBbcSqydizjNd6fLdaXt6ddbrStK3QK0qc+sxm6nU8B/WoCFsTc9LpqucfxCqXZh85hpqdsVVaMqe0sp1Y1Nh9SWcatNk4m4jPn8ERSWjiABha1sy8qkKmXm2UqNElxQQCaVoCdNIAMl3bsopWalpdMtMNPKS/eUG1pWQnelipAzCpA5YkCGsdX1dn7Jv3BGzR+2uBk1V03xHd6LCvA8VQ5xXjgwxJWQVicAAuU0xAYHBmE6VDnEGkidF7hMzzYzrR7Se2OdOO8NCW44Nptedb9tPbEc7DevNE83Pczg2uz51v2hEOtTX9l5k81Pus5NssedRziI5+n3kTzNTus5NtsedT0waxS7yJ5ie45NvMedHMrsiNZpbw5ipuOTlAx5wcyuyDWaW8nmKm48OUMv5f5V9kRrNLeGr1Nxz3Ry/ln2VdkGtUt5Or1dx4cpJfyz7KuyI1ulvDVqu487pZfyz7KuyI1ylv9CdWq7vU87ppfyz7KuyDXKW/0ZGrVN3qdDKJg+Mr2F9kTrdL4mGrVPjR2LcaPl/hudkTrMPHyZHMT8PNHQthv0/w3PliVXg9/kznmZeHmhRNpIPl/hu/LHXOx+J+xHNS+NCqZpJ18qVjrEdKaZGgxS9HWJzgVnLYVS2NjnUmEb3+o5adpqUru0ySG0pLMzwUJBolrxUgGnfNkIDpp0o+HEIWK0WlKhXPRQBFeeIAyz/iG/wANK/8AUK/2VxIGbymTbakJUVLqpKSaFNMRXVGhCzhKKbbEp3UlJrAXtgPNoaRL36AXTdFTRIAFTTDTHddTjFKnicUdCTbmRRYnVaXfbCf1CFtG4e/zL9Kgt3kdCyJs51H7zhPUTBq9d9vqHPUl2egdzj5zrRyqWf0xOqVd6837BrNNdnovc6TkorStHICYnUZdrRDu1uFE5J63RyI/9olWP/r0I1vw9RVOSqdLh5EgfGOtSW851t7jsZLN6Vr/ACj4R1qUd7I1uW4UTkyz5SzyjsjpWcPEjWp+B2MnGNSj94/CJ1Smc6zUO02BL+QfaV2xOq0t3qw1ipvOxYjA/hjnV2x1q9Pcc8/U3nYsljzSeuDmKfdDnp7zsWcz5pHsiJ5mn3URzs950JNofw2/ZT2R1zcNyI5yW87DCBmQn2R2ROjHcRpS3nYCdQ5hE4IjFnoVBkB7vkSQeb5EBgeX4AwC/AGAX4CcDy/AGAjMS6HKX0hVM1RWlc8cyhGXWWJ1GUo7GVzKqWQhKLiUprfrQUrgIRuoRjhorAbtpylji8T6fsP/AAzH2LXuCEhozX/iG/w0r/1Cv9lcSBTbOV3pv1E+6I2aXUXBGVU67HF+LMTg8vwYgF+IAL0BOB4VwYoNFiSptIzqSOMiOdOK7SdCW4SVabQ/iI9oRy61Nf2R1zU9wmq2WfODkqYjWKe8nmJ7hJVvMjx+ZKuyOXdU951q89xwcoWdavZPxjnW6ZOrTE1ZSt+Ss8ie2Id5DczrVZCZymR5C/y9sc67HcydVe84VlQnzZ5VAfCI1z/yTq3iJHKv+WPb/wDWI1t9355Bqy7x4MqCczaT94n4RDvJL+p0rVbzsW86czXQsxw75+HmTqi8T0WvMnAMEnUG3SeYRGvt5LD5+SdTXidOT84kFSpZaUjOpTL6UjjUcBHWt1NwatAad0D3kp9lWnNpg1mru9GGr095IBVo/wCTf/8AGmOyOdbqeHz8hq0PECu0NMm9/wCNMdkTrlTwDVoeJwZqeGeUd5ZeYETrk9y+fkNVhvODakyPCl1DjbeT1xOuz3IjVY7xFeUxSaKQAdRUUnpETrr7pzqi3nbeVCT4nsqB+AjtXq7YkO0fYxlb1pJeSm6FC7ereppA1HZFFxWjUSwLaNJwxxPqiw/8Mx9i17ghUvKHu7WU4/JsqaQtxTb4JS2lS1XVNrTW6kE57vPEgZXKyNpkBKJOYoAACZZ4YDDwlJpDCuqiWCKXQg3ix4nJm2l5pV0cYYT7xiHc1d/6JVCG4dM5AW0vO2Ues8wPcUY55+p3ieahuHDe5Ra6vCcaT60w6fdQY5dWb7X5nShFdg7b3F55XhzTI4i8vrAjlye8nBDlrcMdPhzqORlR6S4I5JHzW4W3404v7rSE9ajAA7a3D5QeFMzJ/BA9yACKt/cTKaqkn738t+gPI4kU5CBxxZBw/scvHsKW5YK5BR+n2ctxGtS3m0/dfZUUchqYY5qnJdFnGnJbSyWXOZPLA3yUeYOsreeTzhaj+URRVs5y2PDh/qO4VorasSwyth2G7TenpOpzJcuJV7KyD0Rn1LG62xqP5wGoXNHtgiWYyClji0zJq2pQ2em6YTnaXuznMfyy9XFv3fRDhGRd3wWWBxJSP0xS7K7fb6stVzQXZ6CoyWUkYhlI15v0wLk64e1rzYa5RXZ6DWZZlWf389LN7L6L3ICoHoi6HI9SW1+SK5coQWxEXN5YWSz/ABHZhQ0NpUE+0bo6Ydp8iwXWz4v2F58ozewiTumTDxLdmSIBzVuqfc4ylAATxkkRo07GjSWOS9PUUncTnteJ2xkDaloKC7RmS2nPdUoLUPVZRRtB259kWutTh1UcaDe0v+TOQsnI0U23fdH8V2i3Pu6EfdAiidWUtpYoJFmio6CAAgAIAOVoBwIB4wDAAwmrBlXRRyWYWPTabV1iACFntzezHRRUm0n7K8z/ALZEAFnlmQhCUJ8FKQkacEigx5IAFIACAAgAIACAAgAIACAAgAIAPCIAIC1MiZCYqXJVu8c6kDe1+0ihiyNWa2M5cUyszu45JL/duPtbApK0/nST0xYrmS2nLpohJvcRSMUTdKeUwFHnDiYsV0+1epHNkcrcycTh9NP4Sh/90Tz63fPIjQe8dyu4xvvCXOA/9vU85dgdzhsQc34k1J7i0qmm+Pvq2J3tAP5SemK3dS3HSppFgs7c4s5nESyVnW8VO/lUbvRFbrzfadaCLTLy6G0hLaUoSMwSAlI4gMIreZ0KRABAAQAEABAAQAEABAAQAEA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46432" y="928465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600" y="928466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2110000" y="1576537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9" name="Text Box 7"/>
          <p:cNvSpPr txBox="1">
            <a:spLocks noChangeArrowheads="1"/>
          </p:cNvSpPr>
          <p:nvPr/>
        </p:nvSpPr>
        <p:spPr bwMode="auto">
          <a:xfrm>
            <a:off x="9590448" y="1576537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30" name="Group 218"/>
          <p:cNvGrpSpPr/>
          <p:nvPr/>
        </p:nvGrpSpPr>
        <p:grpSpPr>
          <a:xfrm>
            <a:off x="3037720" y="1072482"/>
            <a:ext cx="720080" cy="421595"/>
            <a:chOff x="2051720" y="4653136"/>
            <a:chExt cx="720080" cy="421595"/>
          </a:xfrm>
        </p:grpSpPr>
        <p:sp>
          <p:nvSpPr>
            <p:cNvPr id="131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32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7116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33" name="Group 224"/>
          <p:cNvGrpSpPr/>
          <p:nvPr/>
        </p:nvGrpSpPr>
        <p:grpSpPr>
          <a:xfrm>
            <a:off x="2533664" y="856458"/>
            <a:ext cx="504056" cy="853643"/>
            <a:chOff x="1259632" y="4365104"/>
            <a:chExt cx="504056" cy="853643"/>
          </a:xfrm>
        </p:grpSpPr>
        <p:cxnSp>
          <p:nvCxnSpPr>
            <p:cNvPr id="134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37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38" name="Group 231"/>
          <p:cNvGrpSpPr/>
          <p:nvPr/>
        </p:nvGrpSpPr>
        <p:grpSpPr>
          <a:xfrm>
            <a:off x="3541776" y="2564904"/>
            <a:ext cx="2160240" cy="523803"/>
            <a:chOff x="1979712" y="1576300"/>
            <a:chExt cx="3240360" cy="628564"/>
          </a:xfrm>
        </p:grpSpPr>
        <p:sp>
          <p:nvSpPr>
            <p:cNvPr id="139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140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7"/>
            <p:cNvSpPr txBox="1">
              <a:spLocks noChangeArrowheads="1"/>
            </p:cNvSpPr>
            <p:nvPr/>
          </p:nvSpPr>
          <p:spPr bwMode="auto">
            <a:xfrm>
              <a:off x="2462676" y="1576300"/>
              <a:ext cx="1080120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42" name="Text Box 7"/>
            <p:cNvSpPr txBox="1">
              <a:spLocks noChangeArrowheads="1"/>
            </p:cNvSpPr>
            <p:nvPr/>
          </p:nvSpPr>
          <p:spPr bwMode="auto">
            <a:xfrm>
              <a:off x="4082856" y="1576300"/>
              <a:ext cx="972108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pic>
        <p:nvPicPr>
          <p:cNvPr id="1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848" y="1792561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4" name="Group 96"/>
          <p:cNvGrpSpPr/>
          <p:nvPr/>
        </p:nvGrpSpPr>
        <p:grpSpPr>
          <a:xfrm>
            <a:off x="3541776" y="1288505"/>
            <a:ext cx="792088" cy="864096"/>
            <a:chOff x="2267744" y="4797152"/>
            <a:chExt cx="792088" cy="864096"/>
          </a:xfrm>
        </p:grpSpPr>
        <p:cxnSp>
          <p:nvCxnSpPr>
            <p:cNvPr id="145" name="Straight Arrow Connector 230"/>
            <p:cNvCxnSpPr/>
            <p:nvPr/>
          </p:nvCxnSpPr>
          <p:spPr>
            <a:xfrm>
              <a:off x="2267744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93"/>
            <p:cNvCxnSpPr/>
            <p:nvPr/>
          </p:nvCxnSpPr>
          <p:spPr>
            <a:xfrm>
              <a:off x="2699792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94"/>
            <p:cNvCxnSpPr/>
            <p:nvPr/>
          </p:nvCxnSpPr>
          <p:spPr>
            <a:xfrm>
              <a:off x="2699792" y="5661248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03"/>
          <p:cNvGrpSpPr/>
          <p:nvPr/>
        </p:nvGrpSpPr>
        <p:grpSpPr>
          <a:xfrm>
            <a:off x="5702016" y="1072482"/>
            <a:ext cx="2160240" cy="523220"/>
            <a:chOff x="5364088" y="6165305"/>
            <a:chExt cx="2160240" cy="523220"/>
          </a:xfrm>
        </p:grpSpPr>
        <p:grpSp>
          <p:nvGrpSpPr>
            <p:cNvPr id="149" name="Group 231"/>
            <p:cNvGrpSpPr/>
            <p:nvPr/>
          </p:nvGrpSpPr>
          <p:grpSpPr>
            <a:xfrm>
              <a:off x="5364088" y="6165305"/>
              <a:ext cx="2160240" cy="523220"/>
              <a:chOff x="1979712" y="1686406"/>
              <a:chExt cx="3240360" cy="627864"/>
            </a:xfrm>
          </p:grpSpPr>
          <p:sp>
            <p:nvSpPr>
              <p:cNvPr id="151" name="Rectangle 98"/>
              <p:cNvSpPr/>
              <p:nvPr/>
            </p:nvSpPr>
            <p:spPr>
              <a:xfrm>
                <a:off x="1979712" y="1772816"/>
                <a:ext cx="3240360" cy="43204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152" name="Straight Connector 99"/>
              <p:cNvCxnSpPr/>
              <p:nvPr/>
            </p:nvCxnSpPr>
            <p:spPr>
              <a:xfrm>
                <a:off x="3635896" y="1772816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 Box 7"/>
              <p:cNvSpPr txBox="1">
                <a:spLocks noChangeArrowheads="1"/>
              </p:cNvSpPr>
              <p:nvPr/>
            </p:nvSpPr>
            <p:spPr bwMode="auto">
              <a:xfrm>
                <a:off x="2519772" y="1686406"/>
                <a:ext cx="1080120" cy="627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c’</a:t>
                </a:r>
                <a:r>
                  <a:rPr lang="en-US" sz="28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1</a:t>
                </a:r>
                <a:endParaRPr lang="en-US" sz="28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54" name="Text Box 7"/>
              <p:cNvSpPr txBox="1">
                <a:spLocks noChangeArrowheads="1"/>
              </p:cNvSpPr>
              <p:nvPr/>
            </p:nvSpPr>
            <p:spPr bwMode="auto">
              <a:xfrm>
                <a:off x="4139952" y="1686406"/>
                <a:ext cx="972108" cy="627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</a:t>
                </a:r>
                <a:r>
                  <a:rPr lang="en-US" sz="28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2</a:t>
                </a:r>
                <a:endParaRPr lang="en-US" sz="28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150" name="Rectangle 102"/>
            <p:cNvSpPr/>
            <p:nvPr/>
          </p:nvSpPr>
          <p:spPr>
            <a:xfrm>
              <a:off x="5508104" y="6237312"/>
              <a:ext cx="14401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55" name="Group 110"/>
          <p:cNvGrpSpPr/>
          <p:nvPr/>
        </p:nvGrpSpPr>
        <p:grpSpPr>
          <a:xfrm>
            <a:off x="4981936" y="1288505"/>
            <a:ext cx="720080" cy="864096"/>
            <a:chOff x="3923928" y="4797152"/>
            <a:chExt cx="720080" cy="864096"/>
          </a:xfrm>
        </p:grpSpPr>
        <p:cxnSp>
          <p:nvCxnSpPr>
            <p:cNvPr id="156" name="Straight Arrow Connector 104"/>
            <p:cNvCxnSpPr/>
            <p:nvPr/>
          </p:nvCxnSpPr>
          <p:spPr>
            <a:xfrm>
              <a:off x="4211960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05"/>
            <p:cNvCxnSpPr/>
            <p:nvPr/>
          </p:nvCxnSpPr>
          <p:spPr>
            <a:xfrm>
              <a:off x="3923928" y="5661248"/>
              <a:ext cx="288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08"/>
            <p:cNvCxnSpPr/>
            <p:nvPr/>
          </p:nvCxnSpPr>
          <p:spPr>
            <a:xfrm>
              <a:off x="4211960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 Box 7"/>
          <p:cNvSpPr txBox="1">
            <a:spLocks noChangeArrowheads="1"/>
          </p:cNvSpPr>
          <p:nvPr/>
        </p:nvSpPr>
        <p:spPr bwMode="auto">
          <a:xfrm>
            <a:off x="5702016" y="764704"/>
            <a:ext cx="2376264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nd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byte of c</a:t>
            </a:r>
            <a:r>
              <a:rPr lang="en-US" sz="2400" baseline="-25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changed</a:t>
            </a:r>
            <a:endParaRPr lang="en-US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60" name="Group 218"/>
          <p:cNvGrpSpPr/>
          <p:nvPr/>
        </p:nvGrpSpPr>
        <p:grpSpPr>
          <a:xfrm>
            <a:off x="8294304" y="1144490"/>
            <a:ext cx="648072" cy="421595"/>
            <a:chOff x="2051720" y="4653136"/>
            <a:chExt cx="648072" cy="421595"/>
          </a:xfrm>
        </p:grpSpPr>
        <p:sp>
          <p:nvSpPr>
            <p:cNvPr id="161" name="Rectangle 117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62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Dec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163" name="Straight Arrow Connector 122"/>
          <p:cNvCxnSpPr/>
          <p:nvPr/>
        </p:nvCxnSpPr>
        <p:spPr>
          <a:xfrm>
            <a:off x="7862256" y="1360513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35"/>
          <p:cNvCxnSpPr/>
          <p:nvPr/>
        </p:nvCxnSpPr>
        <p:spPr>
          <a:xfrm>
            <a:off x="8798360" y="1360513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7"/>
          <p:cNvSpPr/>
          <p:nvPr/>
        </p:nvSpPr>
        <p:spPr>
          <a:xfrm>
            <a:off x="8942376" y="1021959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66" name="Group 166"/>
          <p:cNvGrpSpPr/>
          <p:nvPr/>
        </p:nvGrpSpPr>
        <p:grpSpPr>
          <a:xfrm>
            <a:off x="7358200" y="1720553"/>
            <a:ext cx="2304256" cy="369332"/>
            <a:chOff x="6084168" y="5229200"/>
            <a:chExt cx="2304256" cy="369332"/>
          </a:xfrm>
        </p:grpSpPr>
        <p:cxnSp>
          <p:nvCxnSpPr>
            <p:cNvPr id="167" name="Straight Arrow Connector 119"/>
            <p:cNvCxnSpPr/>
            <p:nvPr/>
          </p:nvCxnSpPr>
          <p:spPr>
            <a:xfrm flipH="1">
              <a:off x="6084168" y="5517232"/>
              <a:ext cx="23042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 Box 7"/>
            <p:cNvSpPr txBox="1">
              <a:spLocks noChangeArrowheads="1"/>
            </p:cNvSpPr>
            <p:nvPr/>
          </p:nvSpPr>
          <p:spPr bwMode="auto">
            <a:xfrm>
              <a:off x="6524600" y="5229200"/>
              <a:ext cx="18638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altLang="zh-CN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Failure</a:t>
              </a: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/</a:t>
              </a:r>
              <a:r>
                <a:rPr lang="en-US" altLang="zh-CN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Success</a:t>
              </a:r>
              <a:endParaRPr lang="en-US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69" name="Text Box 7"/>
          <p:cNvSpPr txBox="1">
            <a:spLocks noChangeArrowheads="1"/>
          </p:cNvSpPr>
          <p:nvPr/>
        </p:nvSpPr>
        <p:spPr bwMode="auto">
          <a:xfrm>
            <a:off x="2605672" y="2224609"/>
            <a:ext cx="163941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b=L-1 / b &lt; L-1</a:t>
            </a:r>
            <a:endParaRPr lang="en-US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70" name="页脚占位符 2"/>
          <p:cNvSpPr txBox="1"/>
          <p:nvPr/>
        </p:nvSpPr>
        <p:spPr bwMode="auto">
          <a:xfrm>
            <a:off x="3124200" y="6453335"/>
            <a:ext cx="2895600" cy="2681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da-DK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S8101034Q-Modern Cryptography-Lect8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6432" y="3787658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57600" y="3787659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" name="Text Box 7"/>
          <p:cNvSpPr txBox="1">
            <a:spLocks noChangeArrowheads="1"/>
          </p:cNvSpPr>
          <p:nvPr/>
        </p:nvSpPr>
        <p:spPr bwMode="auto">
          <a:xfrm>
            <a:off x="2110000" y="4435730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74" name="Text Box 7"/>
          <p:cNvSpPr txBox="1">
            <a:spLocks noChangeArrowheads="1"/>
          </p:cNvSpPr>
          <p:nvPr/>
        </p:nvSpPr>
        <p:spPr bwMode="auto">
          <a:xfrm>
            <a:off x="9590448" y="4435730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75" name="Group 218"/>
          <p:cNvGrpSpPr/>
          <p:nvPr/>
        </p:nvGrpSpPr>
        <p:grpSpPr>
          <a:xfrm>
            <a:off x="3037720" y="3931675"/>
            <a:ext cx="720080" cy="421595"/>
            <a:chOff x="2051720" y="4653136"/>
            <a:chExt cx="720080" cy="421595"/>
          </a:xfrm>
        </p:grpSpPr>
        <p:sp>
          <p:nvSpPr>
            <p:cNvPr id="176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77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7116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78" name="Group 224"/>
          <p:cNvGrpSpPr/>
          <p:nvPr/>
        </p:nvGrpSpPr>
        <p:grpSpPr>
          <a:xfrm>
            <a:off x="2533664" y="3715651"/>
            <a:ext cx="504056" cy="853643"/>
            <a:chOff x="1259632" y="4365104"/>
            <a:chExt cx="504056" cy="853643"/>
          </a:xfrm>
        </p:grpSpPr>
        <p:cxnSp>
          <p:nvCxnSpPr>
            <p:cNvPr id="179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82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83" name="Group 231"/>
          <p:cNvGrpSpPr/>
          <p:nvPr/>
        </p:nvGrpSpPr>
        <p:grpSpPr>
          <a:xfrm>
            <a:off x="3541776" y="5445224"/>
            <a:ext cx="2160240" cy="523220"/>
            <a:chOff x="1979712" y="1601654"/>
            <a:chExt cx="3240360" cy="627864"/>
          </a:xfrm>
        </p:grpSpPr>
        <p:sp>
          <p:nvSpPr>
            <p:cNvPr id="184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185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 Box 7"/>
            <p:cNvSpPr txBox="1">
              <a:spLocks noChangeArrowheads="1"/>
            </p:cNvSpPr>
            <p:nvPr/>
          </p:nvSpPr>
          <p:spPr bwMode="auto">
            <a:xfrm>
              <a:off x="2462676" y="1601654"/>
              <a:ext cx="1080120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87" name="Text Box 7"/>
            <p:cNvSpPr txBox="1">
              <a:spLocks noChangeArrowheads="1"/>
            </p:cNvSpPr>
            <p:nvPr/>
          </p:nvSpPr>
          <p:spPr bwMode="auto">
            <a:xfrm>
              <a:off x="4082856" y="1601654"/>
              <a:ext cx="972108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pic>
        <p:nvPicPr>
          <p:cNvPr id="1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848" y="465175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9" name="Group 96"/>
          <p:cNvGrpSpPr/>
          <p:nvPr/>
        </p:nvGrpSpPr>
        <p:grpSpPr>
          <a:xfrm>
            <a:off x="3541776" y="4147698"/>
            <a:ext cx="792088" cy="864096"/>
            <a:chOff x="2267744" y="4797152"/>
            <a:chExt cx="792088" cy="864096"/>
          </a:xfrm>
        </p:grpSpPr>
        <p:cxnSp>
          <p:nvCxnSpPr>
            <p:cNvPr id="190" name="Straight Arrow Connector 230"/>
            <p:cNvCxnSpPr/>
            <p:nvPr/>
          </p:nvCxnSpPr>
          <p:spPr>
            <a:xfrm>
              <a:off x="2267744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93"/>
            <p:cNvCxnSpPr/>
            <p:nvPr/>
          </p:nvCxnSpPr>
          <p:spPr>
            <a:xfrm>
              <a:off x="2699792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94"/>
            <p:cNvCxnSpPr/>
            <p:nvPr/>
          </p:nvCxnSpPr>
          <p:spPr>
            <a:xfrm>
              <a:off x="2699792" y="5661248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03"/>
          <p:cNvGrpSpPr/>
          <p:nvPr/>
        </p:nvGrpSpPr>
        <p:grpSpPr>
          <a:xfrm>
            <a:off x="5702016" y="3931675"/>
            <a:ext cx="2160240" cy="523220"/>
            <a:chOff x="5364088" y="6165305"/>
            <a:chExt cx="2160240" cy="523220"/>
          </a:xfrm>
        </p:grpSpPr>
        <p:grpSp>
          <p:nvGrpSpPr>
            <p:cNvPr id="194" name="Group 231"/>
            <p:cNvGrpSpPr/>
            <p:nvPr/>
          </p:nvGrpSpPr>
          <p:grpSpPr>
            <a:xfrm>
              <a:off x="5364088" y="6165305"/>
              <a:ext cx="2160240" cy="523220"/>
              <a:chOff x="1979712" y="1686406"/>
              <a:chExt cx="3240360" cy="627864"/>
            </a:xfrm>
          </p:grpSpPr>
          <p:sp>
            <p:nvSpPr>
              <p:cNvPr id="196" name="Rectangle 98"/>
              <p:cNvSpPr/>
              <p:nvPr/>
            </p:nvSpPr>
            <p:spPr>
              <a:xfrm>
                <a:off x="1979712" y="1772816"/>
                <a:ext cx="3240360" cy="43204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197" name="Straight Connector 99"/>
              <p:cNvCxnSpPr/>
              <p:nvPr/>
            </p:nvCxnSpPr>
            <p:spPr>
              <a:xfrm>
                <a:off x="3635896" y="1772816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 Box 7"/>
              <p:cNvSpPr txBox="1">
                <a:spLocks noChangeArrowheads="1"/>
              </p:cNvSpPr>
              <p:nvPr/>
            </p:nvSpPr>
            <p:spPr bwMode="auto">
              <a:xfrm>
                <a:off x="2519772" y="1686406"/>
                <a:ext cx="1080120" cy="627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c’</a:t>
                </a:r>
                <a:r>
                  <a:rPr lang="en-US" sz="28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1</a:t>
                </a:r>
                <a:endParaRPr lang="en-US" sz="28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99" name="Text Box 7"/>
              <p:cNvSpPr txBox="1">
                <a:spLocks noChangeArrowheads="1"/>
              </p:cNvSpPr>
              <p:nvPr/>
            </p:nvSpPr>
            <p:spPr bwMode="auto">
              <a:xfrm>
                <a:off x="4139952" y="1686406"/>
                <a:ext cx="972108" cy="627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</a:t>
                </a:r>
                <a:r>
                  <a:rPr lang="en-US" sz="28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2</a:t>
                </a:r>
                <a:endParaRPr lang="en-US" sz="28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195" name="Rectangle 102"/>
            <p:cNvSpPr/>
            <p:nvPr/>
          </p:nvSpPr>
          <p:spPr>
            <a:xfrm>
              <a:off x="6156176" y="6237312"/>
              <a:ext cx="14401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200" name="Group 110"/>
          <p:cNvGrpSpPr/>
          <p:nvPr/>
        </p:nvGrpSpPr>
        <p:grpSpPr>
          <a:xfrm>
            <a:off x="4981936" y="4147698"/>
            <a:ext cx="720080" cy="864096"/>
            <a:chOff x="3923928" y="4797152"/>
            <a:chExt cx="720080" cy="864096"/>
          </a:xfrm>
        </p:grpSpPr>
        <p:cxnSp>
          <p:nvCxnSpPr>
            <p:cNvPr id="201" name="Straight Arrow Connector 104"/>
            <p:cNvCxnSpPr/>
            <p:nvPr/>
          </p:nvCxnSpPr>
          <p:spPr>
            <a:xfrm>
              <a:off x="4211960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05"/>
            <p:cNvCxnSpPr/>
            <p:nvPr/>
          </p:nvCxnSpPr>
          <p:spPr>
            <a:xfrm>
              <a:off x="3923928" y="5661248"/>
              <a:ext cx="288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108"/>
            <p:cNvCxnSpPr/>
            <p:nvPr/>
          </p:nvCxnSpPr>
          <p:spPr>
            <a:xfrm>
              <a:off x="4211960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 Box 7"/>
          <p:cNvSpPr txBox="1">
            <a:spLocks noChangeArrowheads="1"/>
          </p:cNvSpPr>
          <p:nvPr/>
        </p:nvSpPr>
        <p:spPr bwMode="auto">
          <a:xfrm>
            <a:off x="5702016" y="3645024"/>
            <a:ext cx="2376264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baseline="30000" dirty="0" err="1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th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byte of c</a:t>
            </a:r>
            <a:r>
              <a:rPr lang="en-US" sz="2400" baseline="-25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changed</a:t>
            </a:r>
            <a:endParaRPr lang="en-US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05" name="Group 218"/>
          <p:cNvGrpSpPr/>
          <p:nvPr/>
        </p:nvGrpSpPr>
        <p:grpSpPr>
          <a:xfrm>
            <a:off x="8294304" y="4003683"/>
            <a:ext cx="648072" cy="421595"/>
            <a:chOff x="2051720" y="4653136"/>
            <a:chExt cx="648072" cy="421595"/>
          </a:xfrm>
        </p:grpSpPr>
        <p:sp>
          <p:nvSpPr>
            <p:cNvPr id="206" name="Rectangle 117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07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Dec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208" name="Straight Arrow Connector 122"/>
          <p:cNvCxnSpPr/>
          <p:nvPr/>
        </p:nvCxnSpPr>
        <p:spPr>
          <a:xfrm>
            <a:off x="7862256" y="4219706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135"/>
          <p:cNvCxnSpPr/>
          <p:nvPr/>
        </p:nvCxnSpPr>
        <p:spPr>
          <a:xfrm>
            <a:off x="8798360" y="4219706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17"/>
          <p:cNvSpPr/>
          <p:nvPr/>
        </p:nvSpPr>
        <p:spPr>
          <a:xfrm>
            <a:off x="8942376" y="3881152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11" name="Group 166"/>
          <p:cNvGrpSpPr/>
          <p:nvPr/>
        </p:nvGrpSpPr>
        <p:grpSpPr>
          <a:xfrm>
            <a:off x="7358200" y="4579746"/>
            <a:ext cx="2304256" cy="369332"/>
            <a:chOff x="6084168" y="5229200"/>
            <a:chExt cx="2304256" cy="369332"/>
          </a:xfrm>
        </p:grpSpPr>
        <p:cxnSp>
          <p:nvCxnSpPr>
            <p:cNvPr id="212" name="Straight Arrow Connector 119"/>
            <p:cNvCxnSpPr/>
            <p:nvPr/>
          </p:nvCxnSpPr>
          <p:spPr>
            <a:xfrm flipH="1">
              <a:off x="6084168" y="5517232"/>
              <a:ext cx="23042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 Box 7"/>
            <p:cNvSpPr txBox="1">
              <a:spLocks noChangeArrowheads="1"/>
            </p:cNvSpPr>
            <p:nvPr/>
          </p:nvSpPr>
          <p:spPr bwMode="auto">
            <a:xfrm>
              <a:off x="6524600" y="5229200"/>
              <a:ext cx="18638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altLang="zh-CN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Failure</a:t>
              </a: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/</a:t>
              </a:r>
              <a:r>
                <a:rPr lang="en-US" altLang="zh-CN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Success</a:t>
              </a:r>
              <a:endParaRPr lang="en-US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214" name="Text Box 7"/>
          <p:cNvSpPr txBox="1">
            <a:spLocks noChangeArrowheads="1"/>
          </p:cNvSpPr>
          <p:nvPr/>
        </p:nvSpPr>
        <p:spPr bwMode="auto">
          <a:xfrm>
            <a:off x="1831976" y="5083802"/>
            <a:ext cx="247788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b=L- </a:t>
            </a:r>
            <a:r>
              <a:rPr lang="en-US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+ 1 / b &lt; L- </a:t>
            </a:r>
            <a:r>
              <a:rPr lang="en-US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+ 1</a:t>
            </a:r>
            <a:endParaRPr lang="en-US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15" name="Text Box 7"/>
          <p:cNvSpPr txBox="1">
            <a:spLocks noChangeArrowheads="1"/>
          </p:cNvSpPr>
          <p:nvPr/>
        </p:nvSpPr>
        <p:spPr bwMode="auto">
          <a:xfrm>
            <a:off x="6144938" y="5216785"/>
            <a:ext cx="42839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If </a:t>
            </a:r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is the least indexed modified </a:t>
            </a:r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ciphertext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corresponding to which “Failure” comes for then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 = L –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+ 1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Wingdings" panose="05000000000000000000"/>
              </a:rPr>
              <a:t></a:t>
            </a:r>
            <a:endParaRPr lang="en-US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16" name="Text Box 7"/>
          <p:cNvSpPr txBox="1">
            <a:spLocks noChangeArrowheads="1"/>
          </p:cNvSpPr>
          <p:nvPr/>
        </p:nvSpPr>
        <p:spPr bwMode="auto">
          <a:xfrm>
            <a:off x="7466212" y="6156012"/>
            <a:ext cx="2962694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 is leaked. |m| is leaked!!</a:t>
            </a:r>
            <a:endParaRPr lang="en-US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2764814" cy="6267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填充问题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615679" y="92245"/>
            <a:ext cx="813690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kern="0" dirty="0">
                <a:solidFill>
                  <a:srgbClr val="009900"/>
                </a:solidFill>
                <a:latin typeface="Calibri" panose="020F0502020204030204" pitchFamily="34" charset="0"/>
                <a:ea typeface="Chalkboard" charset="0"/>
                <a:cs typeface="Chalkboard" charset="0"/>
              </a:rPr>
              <a:t>Padding Oracle Attack on CBC Mode </a:t>
            </a:r>
            <a:endParaRPr lang="en-US" altLang="zh-CN" sz="4000" kern="0" dirty="0">
              <a:solidFill>
                <a:srgbClr val="0099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" name="AutoShape 4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AutoShape 6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AutoShape 8" descr="data:image/jpeg;base64,/9j/4AAQSkZJRgABAQAAAQABAAD/2wCEAAkGBxQSEhUUEhQWFhUXFhQZFhgUGBQVFBkYFhQXFxYXFRQYHSggGBolHBUVITEhJSorLi4uFx8zODMsNygtLisBCgoKDg0OGxAQGzQkICUtLywsLCwvLCwsLCwsLCwsLCwsLCwsLCwsLCwsLCwsLCwsLCwsLCwsLCwsLCwsLCwsLP/AABEIAN0A5AMBEQACEQEDEQH/xAAcAAABBQEBAQAAAAAAAAAAAAAAAwQFBgcCAQj/xABQEAABAgMDBQkMBwYEBgMAAAABAgMABBEFEiEGMUFRYQcTInGBkaGx0RYjMkJSU2JykrLB0hQkc4KTosIVM0Nj4fA0VKOzCBd0hJTig8Px/8QAGgEAAgMBAQAAAAAAAAAAAAAAAAQBAwUCBv/EADcRAAIBAgIFCwQDAQEAAwEAAAABAgMEESESFDFRcQUTIjJBUmGRodHwIzOBsRVC4cFiJEOCU//aAAwDAQACEQMRAD8A3CIAIACAAgAIACAAgAIACAAgAIACACPn7blmP30wy39o4hHWYlRbIxMsy33X8SzZuJxBmFCor/JQfC9ZWGoHPAljkBS8ncup+QcKytTzayVONvKUpKic5CzUtr4sNYMdzpSgsZIiM4y2GxWPupWc+hJU9vKz4TbqVApPrAFJG0HmjmMHLYS2ltJ2SypknjRqbl1HUHW73s1rEunNbUCkmS6VA4jEbI4JPYACAAgAIACAAgAIACAAgAIACAAgAIACAAgAIACAAgAIACACp5RbokjKVSXN9cH8Nii1V1KVW6k7CaxbCjKRw5pFHc3SrRnVFNnSl0VIvBJeUONZo2g7CDxxfzEIdZ/P2c6cnsK1lcJ9pNbRnbq1CqZcOlTh42mqNoT6RPOcIOdpx6qI0ZPayky8spw4AAaTo/qY5SqV34EylGnxJiVk0ozYnSTn/pD1KjGmstu8VnUctoupFRQ4jbFjSeTOMSMm7L0t+z2GEqtq09KmMwr9kh1k6iTcVvc648wSaJdSELaB1OtlN5PrA01gZ4pVxNZNFvNp7C/S25zNtALs20W1pzp3ta2ag6rilJPLExu6U8n/AMYOjOIqcqLcs/8AxTJebGdS0BQp9szgnjUDHXN0p7Hgc6U1tLJk/uuSb9A+FS6zpVw2q7HU5htUExXO3ktmZ0qiZfpd9LiQpCkqScQpJCkkbCMDFGGBYKRABAAQAEABAAQAEABAAQAEABAAQAEABAAQAVfK7LqVs8XVq3x6lQy3Qr2FZzIHHjqBi2FKU9hzKSRnP0m17cPA7xKnUVNskaar8N87BwcMwhjCnS25v55FfSkTdnZD2bJJvzB+lKSKqLlEy6aZ+BW7T1iqMyvyvFPRp5vcvf2G6dlJrGWS8SvZU7q7hG8WcEtpzBaEgcjSCOmg4tMc0o16jxqZeC/6/YJulFYRz8X/AMRRWrPUtRcfUpa1GqryipSjrWs4kxr0rTtn5e4hUuOyJIBIA1Acgh3JIWxbZHTlqAYIxOvRya4Uq3SWUBinQbzkMpa0VpOJvA5wfgdEL07mcXnmXToxkssialphLgqk8Y0jjEaFOrGaxQnODhtOZuSS5nwOgjP/AFiKtGNTb5kwqShsE7KteYkFcE3m64pNbh2g50K2jpjEvOT1LrbeySNK3u3Hq7NzNVyXy838d6cN4DhNO4qHFpKdoPNGNOV1avN4rzXujSjGhX2LB+THdp2TZ87UzDG8un+MxwTXWoAUV94Kh235Ywynl6r3FqvJ72wz/ZWnck7Rssl+zXy+znIb4RI9OXxC9VU8LUBG1CvSrLPz/wBM+VOcHgWfJHdWYmCGpsCXdrS8a7yo5qXji2disNscVLdrNZkxmntNGBhcsCAAgAIACAAgAIACAAgAIACAAgA8WoAEk0AxJOAAGckwAZNldukuPufRLJClrUSnfUCqla94Bwp/MOGkYcKGqdFJaUyqU3sR7k5ueMy3frRIffPCDNbyATjVxR/eK1k4bFZ4UvOU4UVgtu5bf8RfQtZVMx7lhlw3LJuuHGguMNUrTRe8lO06sBojD/8Ak3r3R9P9NDClb+L+eRktrWxM2grhm60DggVDY+dW09EbVlyfGC6C/wD0zPuLty63kKSkklsYZ9JOf+kbVKjGns2mdOo57TqamUtiqjxDSeIR1UqxgsWRCm5bCCnJ9TmGZOofHXGbVryqcBuFJQGkUloQAdNrKTUGh1iJUmniiGk9pMyVrA4OYHXoPHqh+ldJ5T8xWdBrOJKFAIxxB5obwxRRjgRczZZSQtklKgagA0IOtKtEI1rPFPR8hmncYbfMseT+XZHepwUNab6B/uI0cY5tMebuuTMMXS8vY2aN7/8A08y/2faKkUWyvA41SQUqHUYzKdSpRl0Xg+3/AFD8oQqxzzPbcsOTtOu+gS81TB5A4KjoDg8biOOoxvWXKqb0Z5P0/G4ybixcelHNepW7Nt6esF0S82guyxwRQ1FNcu4aUppbVTkznYlCFVaUdogm45M2CxrWZm2kvMLC0KzEZwdKVA4pUNIOMKSi4vBlqeI+jkkIACAAgAIACAAgAIACADh51KElSiEpSCVEmgAAqSScwgAxjKfKWZtqY+hWeCJevDVim+AcVunxWtSc501zByEFSWlLaUtuTwRbLHsqWsllQbUku07/ADDlBmzgVwSkaE89TGJf8pylLm6Wb8Oz3Y/b2qw0p7DO8qd0RS1FuSqSSQXlCqj9kk+8ebTFFtyY5S062bfZ7+xbVu0lo08lv9iqytlFRK3iVKJqQTUk61q0mPS0bNLDS8jHqXDfV8yVCQBqA5AIewSQttIyYtIlQbYSVrUaCgJqdSUjwjCVe8jFPR8+wYpW7ltLfk3ublffZ8mpGDSVUI+0cTp2Jzazmjy13yu28KXm/wDiNijZpLp+RP8A/Liz/NL/ABXvmhL+Uue96L2GNVpbv2H/AC5s/wA0v8V75oP5S53+i9idVp7v2H/Lmz/NL/Fe+aD+Uue96L2DVae79nn/AC5s/wA0v8V75oP5S573ovYNVpbv2ITm5tJKQQ2Ftr0LDi10O1KyQR/dRHcOVa6ljLBrgl+jmVnTayyM/tSzJmzl3XU3mieCsVLauI+Ir0T0549HZcoqoug+Ke0y7i0aefmOJSaS4KpPGDnHGI2qdWM10TOnCUdp5OSCXBjgdBGf+ojmrRjUWfmTCpKGwaWdaczZ6qoN5snFKqls/Irb1xjXnJ6n11waNK3u3Hq+RoFhZQszQ4Burpi2rwhrI8obR0R5u4tKlHbs3mzSuIVdm3cWhqcbdaMvOI31hWGNbydRSRjhrGI0Q1Z8oSpNKTy9V7ooubONRYx2/spk7JTVgPiYllb9JuEZ/BUNCHaYJXTwVjPzpj08JwuImNKMqbwNeybt5meYS8wqoOCkml5CtKVjQR05xC04OLwZYniiVjgkIACAAgAIACAAgADABjOXWUbtqzQs6QxbvUWoeC4UnhKURmZR0n7tXKcFTjpyKZScngiSnrXk7Bl/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+tNdK2yEjjIrQbYulyXcJY4LzOVd0mWd6aSlBWogJSkqJ0XQKk11UhBQbej2jLaSxIvJ/KdidC94KuBdvBabp4VaGmrA80X3FpUoYafaV060amOiJHK2X+lfRCpQdvXcU0QVFIUBe2gjlwjrUqvNc7hlt8SOfhp6Hae2plQww+3LuX98cuXaJqnhqupqa4YiIpWlSpTdSOxBOtGMlF7Wc2flSw8+5LoKt8bv3ryaJ72oJVwq6zE1LOpCmqj2PDDPeEa8ZScVtQhZ2UcrPqcYQlTiQk37yO9FNaCpOeuiOqlrWt0qjeG7PMiFaFVuKz/RUcpsgVtEvSNSBiWq8NOve1Hwh6Jx480adnypsVTJ7/fcKV7LLGOa3FdkbYB4LvBUMKkECo0KHin+8I9NSu08pefYY9S3wziS5QCNBB5QYb2oW2Mh5yxyk32CUqGIAJBB1oVoMI1rNNdHyGqdzg+l5k5YWW5BDc4DhQBwChH2iR1jm0x5y65M2un5fP0bVve9k/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+QvUuG8o+ZMhIA0ADkAh3JC2LbIictepCGAVKJoCATU6kJzqP8AeMJVrtRT0fPsGadu3nIs2TO56pZDs8TjiGgeEftVDN6o59EeZu+VdqpZvf7e/obNGy7+zcaQyhKEhKAEpSKBKQAANQAzRiSk5PF5mgklkhvayu8O/ZOe4Y6pdePFET6rMBbX3gjegeGk77Q1HBpvd7MAc9DHr2vqY6X4/wCmGurs/JoOU1sJbsiXbaXe35ttu9mNxtI32oObEBFPSjHtqDleSlJbHj+XsH61RRoJLty8tpA5Dz30SebTfSpDyUoUUKBSCsBSQSPGSvgnjMN3tN1qDyzTx8vdFFvLQq7do2yvYWu0Zm4CVJVfwwUAhpCiRtAFcNUd2bStoY9q/bZFdN1pYHb1tmbm5JxfhpMuheoqS9W8OMEHjrEKgqNGpFbHi15E85zlSDfh+xlak8tqZnLhoXFvtk6bqnaqA47tOImLaUFOlDHswfoV1JOM5YdpqGQtmol5RBQQougOLWMxJGAGxIw59cYN/WlUrNPLDJI1LanGEFh25lgvQkMFcynyTZnAVfu3qYOJGfYtPjDp2w7a3tSjltju9hetbRqZ7GZxNy8xILuOpqgnA50K2oXoOw80emtL9SWMHit3ajFuLXB4Sye8lJKcQ6KpOOkHOOMRsU6saiyM6dOUHmeT1nIdHCFDoUM47eKIqUY1FmEKrhsI6TnJmQVwDeaJxSa72eTxFbeuMa85PUuuuDNO2vHF9F/g07JXKOVtJlUk/glwYIURfbXoUg6RWhBGY5xiYRtnVtJqEur2P/g3WULiOlHb2r/pH5FWm7Y0+uQmj3lxQuq8UKVg26nUldLqhoI2Gu3UiqkNJbTNi9F4M2qEy4IACAAgAIAKnlrl9LWcLqzvj5FUsoIv45is5m07TjqBgA+fJgvz7y33Ti4oqUo+CNSUjSAKAbBDMKc6uSyXzzKp1I0+I/lm0Nm4yL6/GUcw9ZWj1RDUFGHRgsXv9xaTc1pTyQtMTCGRVxV5Z5zsSNA/vGLJTjSWMnmcRjKplHYM7PkJm0V3WxdbB4SjUNp9ZXjq2DZmzxj3nKCgum/wjRtrRyfR8zTMmslWJIVSL7pFFOq8LaEjxE7Bykx5m5vKlfJ5Ld82mzRt40/F7yevQmXnl+JDAbWgCppxKRUqQsDjKSBHdNpTTe8iSxi0ZRKZMWkGlS4butOKSpYUpmhKaUJUCVAYDNqj0M7y0c+cbxa2ZMyo29fR0cMnwJBzI19b7DK0n6M0kJLgUgVrVxxSU1KhVZuio0CKVf0o05Tj1nnhnwWPZ6lmqzclF9VfGKZR5AlCUKkg4td7hBS0VApUKSTdzEdI1RzbcpKTarYJeCf+k1bPBJ0xzYlkTX7S+kvM3EqBvG82Re3kIOCVE0vAxxXr0dW5qEsWtmT347jqlSqc9pyX63DOcyMdankLl27zG+trwUgXBfBUmhNSBQ0pooIshfwnQam+lg1255bTmVrKNVOKyFZLJN1ybmt/busuh+4uqDRSnQptQANQcK5o5newjShoPFrDFZ7syY20pVJaSyeP+ElkJKTctfYfb71UqbWFIIBrwgAFVorwhhnrrii/nRrYVIPPtWfzIttYVYYxksi334zRw5K4AEJyXQ6godSFoOcKxHHsO2O4TlB6UXgyJRUlg9hnGUORbjBLsqVLQMboxdRxeWOnjjdtOUlJpTyl2Ps/z9GXXsmljHNbiPs23QeC7gfK0co0f3mj0NG7xyn5mNUtsM4k2UgjQQeUEQ7k0LZohZ+wiDfYJSoGoANCDrQrQYRrWia6HkN0rlp4S8xe2crFzbCWp1NX2cGnwAFqQcFNvp06CFDSM2JJWoz5t4MYktJYo2XclyoM5Kb24qrzFEqJzqQf3a9poCknWknTEVoKMsVsYQeKLzFJ2EACE7ONsoU46tKEJFVKWQlIGskwAY1lpuuLdJYswKSDUF8p74r7FBHBHpKFdgzx0k28EQ3hmyhM2WEVdmlVJNTeJUSTiStWdaj/AHWHYW0YLSq+QrKvKT0afmLJeXMYI70yM6syiBoTq/vijvTlV6vRjvOdGNPbnIbzNqoaTvcuBQeNo4xrO0xXO4jBaFLzOo0ZTelUCwWpRSt8npgjH92lD6lK9daUEAbAa7RmjJualw/tRxb7W16Yv9mjRhS/u8FuzNCl8tbObSENu3UJFAlLL4AGwBuMWXJ91J4yWL4r3NFXNFLBP0fsKd3kh58/hTHyRz/G3Pd9Y+5OtUd/o/Y87u5Hz5/Cf+SJ/jrnu+q9w1ujv9H7B3dyPnj+E/8AJB/HXPd9V7hrdHf6P2PO7uR88fwn/kg/jbnu+q9w1ujv9H7Hnd3I+eP4T/yQfx1z3fVe5OtUt/o/Y87upHzx/Cf+SD+OuO76r3I1ujv9H7Hnd1I+eP4T/wAkH8dcd31XuGt0d/o/YO7mS88fwn/kif4647vqvcNbo7/R+x53cSXnj+E/8kH8dcd31XuGt0d/o/Y87t5Lzx/Cf+SI/jrju+q9w1ujv9H7HndvJeeP4T/yRP8AH3Hd9V7hrdHf6P2Du3kvPH8J/wCSD+PuO76r3DW6O/0fsed20l54/hP/ACQfx9x3fVe5Ot0d/o/YO7aS88fwn/kg/j7ju+q9w1ujv9H7HndtJeeP4T/yQfx1x3fVe4a3R3+j9it5Rv2dM1Wh7e3fKDT11R9NNzpGPHD9tG7pdGUcVxWXDMVru3qZp4Pg/YrNn2otk0BCkVzY0401FRzckbVKvKHDcZdSjGfHeWqz59Dwqg46UnwhyatsaVKrGoshCdOUHmE/ZqHhwhjoUPCHaNkRUoxqLMKdWUNhG2NPzVkzAfZooUKVVrva0kglKgMUnAUOg68RGfVozp5PYP06samzabrkXl9K2iLqDvb4FVMuEX8M5QczidoxGkCFy0tkAHzfukT02/aLktNuUQh2jSUghoIVi2sI8ZRSU4kmhJFaR3TjpSSOZy0U2RTs0zKgpaF9zST+pXwEOupToLCGbFVCdbOWSGak1o7NKOOKWxgoji8VPXFLWPTqvgvnYWLLo01+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/Ee9zMx5A9tPbBqtXd6oNZp/ENLQsp1gAuAAE0FFA6K6I4qUpw6x3CrGfVJmzMkS60HFOXFKFUpu1FDmvGunZmi+naOUNJvDd/ovUu1Geilx/whGrNcU6WQBfBUCCQPBz4mF1Tk56C2jLqRUdPsHvcxM+QPbT2xZqtXd6or1mnv8AQaWhZTjASXABerSigc2fNxiK6lKUOsdwqxn1STk8knXGg5eSkkVSg1qRoqfFrF0bSco6WJTO7hGWjgRMlZ7jqy2gcMA1BITmNDn01MUQpym8FtL51IxWL2D/ALmJnyB7ae2LdVq7vUq1mnvI+dkFtLCFjhEAgAhWc0GbTFU6coPB7S2E4yWKJKZyemGEb9gLuJuKN9O04c9KxbK3qU1plUbinN6PxjuysogaJewOhYzfeGjjzcUMUbvsn5lVW27YeRYaAjQQRxgj4w5k0KbCs29ZaWaPNKLZChdAJBCtBbUMUkYmM+5oRgtJeQ9QrSk9Fm5bltozszZ6HZpaSVKUG1KQb6m00SFLoQCSoLxpiKGExoqu75k/VDU6gYoIadI8lRq0o8SiU/8AyCADHmHQihAvL0EiqU8Q8ZW04CLIy0dm04kscnsNEyU3OC623Nzq6pdAW20CbykkAhTq84BqOCNGnRGbyldSoRSXWbG7WjGo/BFeyUQETz6KUu78kbLjwFBzdEa/J8sWnvSZm30cI8GTeWLV6VXsKDzLFegmHbpY0mJ2rwqorFk5QhlpLZQVUvYggZ1E/GFaV0oRUcByrbucnJMUnspkuNrRvaheSRWo0jiial2pxccNpELZxkniSuQB7y4P5ledCeyLbHqNeP8AwovesuAhugt4Mq2rHOEn4RxfLJM6sXm0N28rEgAb2rAAeENA4oFepLDA7do29ojaWUqXWlI3si8KVqMMaxzVulODjgdU7ZwkpYk3kKfqx2OK91J+MX2f2/yLXn3PwRu6AOGyfRX1pim960WXWWyQDK9Pmle0OyOtdW4NTe8O69Pmle0OyDXVuDU3vIrKC2RMBICSm7eOJBrUDshe4rqollsL6FHm28zQ5MUbQNSE+6I1YropGVLrMoU7PBqfccIrRahQYeLdjLlU0K7kacKelQUfAkO7BPmle0OyL9dW4p1N7yHt+1fpRRRJTdvDE18KnZC1etzrQxRpc2nizSkJoANQAjXSwyMhvFmcotIMzjrl2ovvCgIGdZx6IyY1VCq5YbzWdNzpKPAle7FPmle0OyGNdW4o1N7xhITP0ifbXSgKgQDjS4ivWmvLFMZc5XT+ZFs4c3Qa+Zl4tNYDLpOYNrJ4rpjSqPCLx3GbBdJYbyo5H5OtzTLxcUpKkqQEKTiQbpJqCaEGqebRHlLy6lQlHD8o9Rb26qxeI3eambPVRYvNE4HEtn1T4itnXD1nfqS6D4pid1ZNdZflHVFWlNS8uzUX1BOOdNcXF/dQkn7sM3FbnGsNhRQpc2nifT0jJoZbQ02LqG0pQgDQlIoBzCFi8QtuzETUu6w54DqFIOsVGBG0GhG0QAYPl7kezIrlJRglbzgJddX4SlOLQ23RIwSkELoBrxJhu3SwciqpuNhtRAQUNp8FtCUgaqDDopHkuVqmlWw3L9mxZxwhjvMPcTvVtPJzXnHP9RvfekkR6LkmeMKb3rDyy/4ZPKMetxxJ+3Wr0u8P5a+gVHVG3WWNOS8DIovCpHiZrLSS3KlCSqmelPiYyIU5T6qNiU4x2sW/Y73mzzp7Y71ep3Tjnqe8sW565++T9mRy3weoQzYvrLgK3y6r4jrL5FWEHU4OlKosvV0EcWT6b4FRZst1SQpKCQcxqnthFUaklikPOrBPBs9csp5IKlIIABJNU5hn0wOhUSxaBVoN4JltyBPeFj+aelCYesuo+Ije9dcBrugj9yftP0RXfdh3Y/2K6myHiAQ2aHanthXmKj7Bp1qaeGJ7+xn/ADZ509sTq9Xu/oOfp7xtNya28FpKag0zY80VzpyhlJYHcJxlsZrDYwHEOqNxbDDZmdpMqdmnggXjvjmApmCjrjHnFzqNI2abUaax3Cf7Hf8ANK/L2wcxV7oc9T3nLMopLzaFpIJW3gdRWBHKhKM0pLtR05JwbW5mqxtmIZOllby1ltJVUlRp6RJjDUZTb0V4m25KCSbFP2Q/5pXNHXMVO6Rz1PeSeRTR+lY+KhdeOoT8TFtovq/gpu5fS/JbMp3bsq8dabvtKCfjD1w8KbEbdY1EcbnbVJUq8p1Z5glP6THiuUpY1UtyPXWKwpt+JaEJQSA4lK0VF9KgFJUmuIIOcUhKlPQmpbhqpHSg4kIbJbsvKJhLNUtLKLqSSQBMJW0U1ONAvHHNhHsY006bkebcsJYG5QuWBABjuVI3/KWWbOIQZcewFv8AxhyGVFlUuui9Wiurq+Mjmw+EeIvJt3En4m7bxwppGNZaje7ZQryt4Ufvd7Pux6HkeeNOD3Nr55mXyhDOS8CxOovJI1gjnFI9S9h56OTxM/yWVQuJ2J6CR8YzrJ4OSNK6WKTLBWNDaJkZkGaPOp9AflXT9UZ9n15IavM4Jkxlqmsqo6loPTT4wxdrGmL2jwqfgjLCc7wjZeHMoxNs/pIsrrpscT5q04PQV1GLKqxg+DOKeU0ebn6u9Oj0x0pHZC1i+i+P/Du9XSXA53QU8Bo+ksc6R2RF8uivnYTYvNi0m53tHqp6hDdPqoqn1mLX46wOSuZTmrjY2daoz7zrxHLbqs0OkaKMwz+yT9ceO13/AHIzrfOvJ8TTq/ZS4FivxoYCZX18O0GxqU30C9GfUzuF+BxZW7L1MLupUdSVHmFY0JPBNmbFYtIoeR4pvh2IHvQhYraaV29hY1O0FdUPPITSzIjIFNXHl+ike0ok9UI2WcpMZvXhGKJXLhykqR5S0DmJV+mLrx/T/JTZr6n4JrIo3JFkAJxClVKQTwlqVnPHHir2eNeR621h9JZks44TnPZzQpjiM4JEZutruvWbMjPvaSTtaW2se+Y9lYy0qXFL9HmrhaNTDxNpBrjFB2ewAY9LcPKpVfFKqckmO2G//o+byr+5dZnFavWV1x4StnVlxf7PQU8oLgZLuvN3JqWcwxbP+m5X9cbvI7wg1uafzyM++WMl4omwqPZnlzPpEXJt1PpODmXUdUZtDKtJcTTqZ0k+BN34fFCNyTN2dWNaXR+YH4Qhb5V2uIzcZ0U+BZMqU1lXdgB5lAw3cr6TFLf7qK5k+53qmpSu34xVaP6YzcLpj+YVVCvVV1GL59VlUdpxufK4Lw2tnoVCljsf4LL3avyK5fDvLf2n6FR3erorj/w5sus+BGSdsNJQgEmoSAcDoERC5pqKTZZOhNybQt+3GvKPsmO9ap7/AEOdXnuIu0JpLzzVw1FUDEEYle3jhStUjUmsPD9l9ODhB4+P6NKrGqZRndhmr7p9fpXGdbfcl+TTrfbiT96HxPAiLJF60QdRV0NkQhHO5+bhueVuW+2l3Zd4/wAtfukQ7WeFOT8BCjHGpFeJT8lxRCz6XUB2wrZ5RY7dbUSU+5RpZ9FXVDNWWEG/Appxxmj3IBvvTqtawPZTX9UL2K6LZ1evpJHO6C7RtpOtSleymn6oL15RQWSzbLxY9n3JdlN5vBpseGmvgiPEV+lUlLHtPXUnhBLB5eAutunjJ5Kn4RTgW4kTuwJrIyCtQeT+VPyx63kp40o8Dz17lUlxNjs9d5ptWtCDzpBiHtORxEEmPWfhlS5tK+mTTDj+x83lS65dJkcNXrK6zHgq33JcWehp9VcDNN2ZircuvUtxPtJCh7hjV5Hec4+AnerJMJCYvNtHykJ57oPbHt4SximeXnHCTXiU60eBPr2qH5mweswj1bn5uHo50CSvRoYipHWMq7PjaV9KCYQjlc/NwzUWNAt9tJrLvD+Wv3SYdrLGnJeDEqOVRPxKbk8vgKHpdYHZC1m+i+I7cLNEotWB4jDb2C6EcgDi8Njf6oRsf7F17/UfZcj6unY6n3Vxbe9RcSqz674FGjMNIIAHNmirzX2jfviO6axkuKOKnVfA1MqjbZiozvJ48NZ2dZjOtM5SNS46qJ29GgKEfkrwp1Z1Bw/mA+MZ9DOu3xGLjKilwLFlK99UdOsU51hMNXD+kxW3X1UVywMGuNSvgPhFdovpjNx1xW2XKMq20HORHVy8KTOaKxmiXyKTSVB8pazzG7+mCzX0iu7f1CJy6N95lvYfzqCfhC1/LBrwRfYxxT8XgaME0FNWEeGe09eth4YAI/deNLPkBtdP5R2x67kn7UeH/Tz199x8TX7KTRloam2xzJEQ9pwOogkx21u9ZUNK0LLf52FNe8IbjnRKn1y8TyaOL9Y9JrHh7qKjXmvFm9ReNOPAou600FSF6g4DzZrjpvI/WIc5KmlXww2plN3F83j4lWsZ/wCrSytSgn32+siPbUX9OD+dqPNVY/Ukvm8hsqhdm0K1pbPMog9Ahe46NZPgX2+dJriOaxoC+BHsKuzrZ9JHSLsITyuEMrOgy8zCaoUNaVDnFIfksU0Z8Xg8SgZPrwV909cIWT2mjcrYTF6HmhVCOQp746PRT0KPbCNn1pF931USmWeMtxLR8R8YvvF9PyKbX7hRIyzSCAB7YorMM/aI6FAxZR+4uJXV6j4GlOqwPEeqNlmQtpnuTx8M7E/GM+y7XwNK57Cavw+KjfIcd9dV6HvKr+mELTryZfd9SKH+UL1ZBJ8vejz0UeqLbh/RKqC+sRtkYNJ5esx1bZUkd1uuxG3XO9ga1DoBMcXb6CXidW66WJZrD4EtLp8qh5wpyLaOVOKF62dSTIe0uHabKc91bGBxHBVfNRGbylPDSfh8/Zocnwx0Vvfz9GmrmQc7bfIFp91QjyGlj2HpdFrtEFrT5NOImnTWIxROe8id2EVRZrAzltZI2r3pI6ax7Hk5aNFcF+jzl08aj4s2ptFABqAHNFIHUBJje7F9XtKRmswokn/t3gtXQ6IboZwaKp7UzQLZTRyozKAI5qfCPH8pw0a7e/Bm1aSxplR3QpW/Z0xh4KUr/DWlf6Y45PxVxFk3ODptGY2U99RUfNuBXsrQ58Y9vSl9B+D/AO4nnKi+svFf4eZcJ4TSh5KxzEEdcF7tTJtNjRyldcYcTxRU0R00qkw2ra2eZcI3GVVPh+xmnnTa+bDQgcY0jNM7ssXXFp1VHsqpGbadGbRpV84pkreh/EWwOMjFUfcHoHoWIRtfuS+dpbdfbRM5Xf4VXrI98D4wxd/af4KLb7iKFGUaYQASGT4+stev1An4RbQ+7EqrfbkaDOKo2s+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+RMpYJsYZaD6RlBKMDM0ZcEeqovr/JSPa0lo0W/m48xJ6UzZYULQgAzrdys3fJFDoGLLqSfUcBQoe0WzyQxbSwlgV1FkPcn5/wCk2dKP1qoI3tZ9NvgKPKUE8ojC5botNTXDzzRoWE8cYsb2/L77LPoPjsup9pBEYlCbjVjLc0PzWMWjFsnlX5WZR6F72kK+WPe0c6c4nmq2U4SF8oV75Ky7mng15UY9Iibh6VKMjmgtGrJDWWXVCeIdUM0njBcDmawkxlaqqFJ4+ggwrd5STLqGxo0JK60MaKM1rMoZF2adHpudKqxnUsq7XE0pZ0l+B7eh4XOckzSZWPQX76YRtvvP8/stuftL8E9lQKyrn3OhxMNXK+kxa2+4igxkmoEAElk2PrTXGroQoxdb/dRTcfbZeLTXRlw/y1+6Y1KnUfAzqfXXEpNj+CrjHVCln1WPV9qHU2rgK9U9UMVXhB8CqHWR5ILuyEwfKWE84QPiYSp5UJPxw/RbPOtHgPMs1UQwn1jzJSPjHd4+hFfNhXarpSYg0aJA1AdUORWCRxLN4jCeF55tOspHtKpCVznUSGKWUGy1sOXp5foMpTyqVe6iIZi8a78EKNYUV4sYZCJvzrzmi64eVbgI6Kx5vlWXQ4v/AE3uTo9LgjQowDYJbJhkuTCKnBFVmuzN0kQ7Yw06y8MxW7lo0n4la3Nvr1tTU7nQjfFIP2h3pn/SC49ZV6FNRMGGcmzZoTLQgAYW9ZomZZ5hWZxtSeIkYHkNDyR1F6LTIaxWBlu45OkompBzBxCi4hJzhQIQ6kcSko9oxPKdDnqTw7f3tQW1TQniW+gOePELBZs3ni9hheTbdx19nUlafYUU/GPf2UtLHxR5q7WGD3M5Cr1nbUL/AF9i46WdtwOdlfiM5JXAHL1xfbv6aOauUmJWniBy/wB9EU3mxM7t3my8yDl5ps60IPOkQ9B4xQjNYSaKdagpOL9brQD8YQ2XPzcPLOgmLVh4oDJo0mzxOddfhCNHK4f5Lq32UWPKAVl3fV6iDDdx9qQrQ+4jP4yDUCACVyXH1lGwLP5FD4wxa/dRRcfbZbraV9Xd+zV1Ro1vty4MRor6i4lOsw8E8fwEK2nVY3X2oVnV97VydYi24eFNnNLro7WaSKE+W8eYV+IEKbKC8WWf/c3uQ5y0VVbQ1JPSQPhHd5nKKOLTY2J3oeKhvJC9ONjUpP5Re+EIy6VwkXvKiyYsd+rs47qPQm/ToSItoy6VSRTVXRhEeblgu7+qgIIaTRQqMLx4xnGakeY5Tnhox4m/YwxbZellJzVSecc+cdMZORpZoWtOd+h2XMv1o493lrXVVUkji4Z+5G7yPQx6T7f0v9MnlGrno7v2x7uK2PvMhvpFFPrKx6ieAjkNFK+9GrcSxnhuM+msEaBFBYEABABi2XDarKthqeQDvTxvrA04BEwjjIIWNalHVDlL6lPRKpdGWJoNooF4LQQUOALSRmIUK4c9eWPG8o2/NVnuefubdrU04YbjC3kbzar6ThVx38/fBz1HPHp+SqmlGD3oxr+OGlxI+UcCWJpB0Kw4yaDpSIbg0qdRMpksZwaIhqaKRTDliqnXlBYIulTUnizx6ZKsDTkiKld1MmEKai8UXiwXQqXbpoSEnjTh8I07d400ZtdYVGVjKF4fSVEaLteMJFYQrz0azkuweoRxpYMZ/tA7P75YnXJbkTzCHeT8wBMpUTS9eGyqhh00545oVMa2k+0ivD6eCLRb7oTLuV0poNpOAh+4aVN4iVBN1FgUKsZBqBeGuDECVyYdCZhNdIUBxkYdkMWskqiKbiLcGWfKJ4Jl110i6NpJ/wD2H7lpU2JW6bqIpbE3cFMM8Z9O4dNYJD86Wk8T16cvCmEFS4c1o4EQpaLxHjroLUqgaFOXhtLgp0E88DknCEfm0hJqUm/mQtlY8DMYeKlIPHUqp0iO7uX1eBzbR+nxGH7S2Dnidce4nV/EXsWaAf3xWFEuEcdw0EcUqmNXTfiTUh9PRXgPLIcuycwo51G7ylNP1R3ReFGbOKqxqxSLXubyhEqtehTquOiUpGI1VrjHmeU3jUS3I3bHKHFltlZcuLShOdRAHbGfTg5yUV2js5qEXJkNuhrM7Py1ly54LRShRGhxQq4s67jePGVCPZ21ONGlkeaqzdSeZssnLJabQ2gUQhKUpGpKRQDmELt4ssFogAgAIAK3ugZOfT5NbQA31PDZJ8tINBXQFAlP3ospT0JYnMo4o+eLPtCdcUJduYeTdvBKFOuISgIzpu+LTNSkFSgq1TRaT4kc7zUdLYOJjJqccVfWoKXhwlOEqNM3CIi2NjOKwikuBTK8py24iEvkvMuKN8XATVSlKSeWiTiY6ja1ZPPIJXVKKyzL1IySGm0tpGCRTHOdZO0mNKEFCKijMnNyk5M9nJRDqFIWOCoUNM/GDrglBSWDCM3F4opqsnJtkkMrqk6Uqu+0k5jxRn6vWg2oPI0NZpTWMlmTGTeTu8EuOkKcIoAMQmufE5ydcMW9vodKW0XuLjT6MdhP3RqENYCuJCZRZPCYopBCXAKY+CoaAqmbj2wtXt1UzW0ZoXDp5PYQjWSsw4QHnAEjTeUs09EHDnhdWtWWU3lxxGXdU45xWfkXGVlUNoShAolIoP6nSYfjBRWCM+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/P+l0L7+sZFyyDyqLMjNzswvfHUOBpgEJFVrbCgKJA2k7AqKKFnTVXSgsMi+rczcNGTJzcXsBR3y0H6lbpWlsqzkFVXXPvKFOJJ1w/cT/ohWnHtZqkKloQAEABAAQAfOM3hbk39tMQ1afd/AtdfbLHejWMvAL0QGAXoAwPL0SGAXoCcDy9AGAX4gMAvQBgF6AMDy/AGAX4MQwC9BiGB5egJwC9AGAXoAwPL8AYBegA8vQAF6AAvQAN7RxacGtC/dMcVM4s6h1kVjIDJ9y0H0y4Kg0Fb46RW6lNACRovqCQkdgMZdKahFs1px0mfTcpLJaQltCQlCEhKUjMEpFABsoIobxzZ0KxBIQAEAGY7vM861Ky5accbJmKEtrWgkb04aEpINKgRIGXy0vaK0JWmceopIUKzMxWhFRXGGY2k5JNYC8rmEXgxxY1ivtzG+urSokKvG8payVDOSoY8ZMX0LacJ6TKK1eE4YIlbctT6O1fABN4AAmgxqeoGGK9Xm46RTRpc5LArvdi6fBbR+Y9RhPXZvYhrU47z3unmjmaTyIcPxg1qq/6+jDVqW/1R6LdnTma/0nPiYNYrvs9GRzFBbX6nX7SnzmbP4dOsx1ztw+z0Dm7ddvqeiZtE+LTkaHWYNK53fojRtt/7PQbROz8GJ/8Akv4g/wDj/MToM2if4gHK38EwaNzv/RGlb7v2e/Q7QOd5POPgiDm7nvfPINO37vzzOhZ09pmE85+SJ5q473zyI5yh3fnmdCy5vTNc17+kTzNbvkc7S7h1+yZn/Nq5j80TzFbvhz1LuHosZ/TOL5En54lUKnf+eYc/T7nzyOhYrumbd5MPjE8xPvsjn49xHf7GX/mn+cROry77I55dxHQsc/5mY9odkGrvvsOeXdR0myT/AJiY9sfLHSo/+n5kc7/5Qomz6fxnvb/pE81/6Zzzn/lCiZSn8V32gfhHXN+LI0/BCiWyPHXy3eyJ0fE5b8Dt3FJGsEY7RSJaywBbcSqydizjNd6fLdaXt6ddbrStK3QK0qc+sxm6nU8B/WoCFsTc9LpqucfxCqXZh85hpqdsVVaMqe0sp1Y1Nh9SWcatNk4m4jPn8ERSWjiABha1sy8qkKmXm2UqNElxQQCaVoCdNIAMl3bsopWalpdMtMNPKS/eUG1pWQnelipAzCpA5YkCGsdX1dn7Jv3BGzR+2uBk1V03xHd6LCvA8VQ5xXjgwxJWQVicAAuU0xAYHBmE6VDnEGkidF7hMzzYzrR7Se2OdOO8NCW44Nptedb9tPbEc7DevNE83Pczg2uz51v2hEOtTX9l5k81Pus5NssedRziI5+n3kTzNTus5NtsedT0waxS7yJ5ie45NvMedHMrsiNZpbw5ipuOTlAx5wcyuyDWaW8nmKm48OUMv5f5V9kRrNLeGr1Nxz3Ry/ln2VdkGtUt5Or1dx4cpJfyz7KuyI1ulvDVqu487pZfyz7KuyI1ylv9CdWq7vU87ppfyz7KuyDXKW/0ZGrVN3qdDKJg+Mr2F9kTrdL4mGrVPjR2LcaPl/hudkTrMPHyZHMT8PNHQthv0/w3PliVXg9/kznmZeHmhRNpIPl/hu/LHXOx+J+xHNS+NCqZpJ18qVjrEdKaZGgxS9HWJzgVnLYVS2NjnUmEb3+o5adpqUru0ySG0pLMzwUJBolrxUgGnfNkIDpp0o+HEIWK0WlKhXPRQBFeeIAyz/iG/wANK/8AUK/2VxIGbymTbakJUVLqpKSaFNMRXVGhCzhKKbbEp3UlJrAXtgPNoaRL36AXTdFTRIAFTTDTHddTjFKnicUdCTbmRRYnVaXfbCf1CFtG4e/zL9Kgt3kdCyJs51H7zhPUTBq9d9vqHPUl2egdzj5zrRyqWf0xOqVd6837BrNNdnovc6TkorStHICYnUZdrRDu1uFE5J63RyI/9olWP/r0I1vw9RVOSqdLh5EgfGOtSW851t7jsZLN6Vr/ACj4R1qUd7I1uW4UTkyz5SzyjsjpWcPEjWp+B2MnGNSj94/CJ1Smc6zUO02BL+QfaV2xOq0t3qw1ipvOxYjA/hjnV2x1q9Pcc8/U3nYsljzSeuDmKfdDnp7zsWcz5pHsiJ5mn3URzs950JNofw2/ZT2R1zcNyI5yW87DCBmQn2R2ROjHcRpS3nYCdQ5hE4IjFnoVBkB7vkSQeb5EBgeX4AwC/AGAX4CcDy/AGAjMS6HKX0hVM1RWlc8cyhGXWWJ1GUo7GVzKqWQhKLiUprfrQUrgIRuoRjhorAbtpylji8T6fsP/AAzH2LXuCEhozX/iG/w0r/1Cv9lcSBTbOV3pv1E+6I2aXUXBGVU67HF+LMTg8vwYgF+IAL0BOB4VwYoNFiSptIzqSOMiOdOK7SdCW4SVabQ/iI9oRy61Nf2R1zU9wmq2WfODkqYjWKe8nmJ7hJVvMjx+ZKuyOXdU951q89xwcoWdavZPxjnW6ZOrTE1ZSt+Ss8ie2Id5DczrVZCZymR5C/y9sc67HcydVe84VlQnzZ5VAfCI1z/yTq3iJHKv+WPb/wDWI1t9355Bqy7x4MqCczaT94n4RDvJL+p0rVbzsW86czXQsxw75+HmTqi8T0WvMnAMEnUG3SeYRGvt5LD5+SdTXidOT84kFSpZaUjOpTL6UjjUcBHWt1NwatAad0D3kp9lWnNpg1mru9GGr095IBVo/wCTf/8AGmOyOdbqeHz8hq0PECu0NMm9/wCNMdkTrlTwDVoeJwZqeGeUd5ZeYETrk9y+fkNVhvODakyPCl1DjbeT1xOuz3IjVY7xFeUxSaKQAdRUUnpETrr7pzqi3nbeVCT4nsqB+AjtXq7YkO0fYxlb1pJeSm6FC7ereppA1HZFFxWjUSwLaNJwxxPqiw/8Mx9i17ghUvKHu7WU4/JsqaQtxTb4JS2lS1XVNrTW6kE57vPEgZXKyNpkBKJOYoAACZZ4YDDwlJpDCuqiWCKXQg3ix4nJm2l5pV0cYYT7xiHc1d/6JVCG4dM5AW0vO2Ues8wPcUY55+p3ieahuHDe5Ra6vCcaT60w6fdQY5dWb7X5nShFdg7b3F55XhzTI4i8vrAjlye8nBDlrcMdPhzqORlR6S4I5JHzW4W3404v7rSE9ajAA7a3D5QeFMzJ/BA9yACKt/cTKaqkn738t+gPI4kU5CBxxZBw/scvHsKW5YK5BR+n2ctxGtS3m0/dfZUUchqYY5qnJdFnGnJbSyWXOZPLA3yUeYOsreeTzhaj+URRVs5y2PDh/qO4VorasSwyth2G7TenpOpzJcuJV7KyD0Rn1LG62xqP5wGoXNHtgiWYyClji0zJq2pQ2em6YTnaXuznMfyy9XFv3fRDhGRd3wWWBxJSP0xS7K7fb6stVzQXZ6CoyWUkYhlI15v0wLk64e1rzYa5RXZ6DWZZlWf389LN7L6L3ICoHoi6HI9SW1+SK5coQWxEXN5YWSz/ABHZhQ0NpUE+0bo6Ydp8iwXWz4v2F58ozewiTumTDxLdmSIBzVuqfc4ylAATxkkRo07GjSWOS9PUUncTnteJ2xkDaloKC7RmS2nPdUoLUPVZRRtB259kWutTh1UcaDe0v+TOQsnI0U23fdH8V2i3Pu6EfdAiidWUtpYoJFmio6CAAgAIAOVoBwIB4wDAAwmrBlXRRyWYWPTabV1iACFntzezHRRUm0n7K8z/ALZEAFnlmQhCUJ8FKQkacEigx5IAFIACAAgAIACAAgAIACAAgAIAPCIAIC1MiZCYqXJVu8c6kDe1+0ihiyNWa2M5cUyszu45JL/duPtbApK0/nST0xYrmS2nLpohJvcRSMUTdKeUwFHnDiYsV0+1epHNkcrcycTh9NP4Sh/90Tz63fPIjQe8dyu4xvvCXOA/9vU85dgdzhsQc34k1J7i0qmm+Pvq2J3tAP5SemK3dS3HSppFgs7c4s5nESyVnW8VO/lUbvRFbrzfadaCLTLy6G0hLaUoSMwSAlI4gMIreZ0KRABAAQAEABAAQAEABAAQAEA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 sz="240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77771" y="836712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939" y="836713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2141339" y="1484784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9621787" y="1484784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02" name="Group 218"/>
          <p:cNvGrpSpPr/>
          <p:nvPr/>
        </p:nvGrpSpPr>
        <p:grpSpPr>
          <a:xfrm>
            <a:off x="3069059" y="980729"/>
            <a:ext cx="578668" cy="421595"/>
            <a:chOff x="2051720" y="4653136"/>
            <a:chExt cx="578668" cy="421595"/>
          </a:xfrm>
        </p:grpSpPr>
        <p:sp>
          <p:nvSpPr>
            <p:cNvPr id="103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04" name="Text Box 7"/>
            <p:cNvSpPr txBox="1">
              <a:spLocks noChangeArrowheads="1"/>
            </p:cNvSpPr>
            <p:nvPr/>
          </p:nvSpPr>
          <p:spPr bwMode="auto">
            <a:xfrm>
              <a:off x="2060103" y="4705399"/>
              <a:ext cx="57028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05" name="Group 224"/>
          <p:cNvGrpSpPr/>
          <p:nvPr/>
        </p:nvGrpSpPr>
        <p:grpSpPr>
          <a:xfrm>
            <a:off x="2565003" y="764705"/>
            <a:ext cx="504056" cy="853643"/>
            <a:chOff x="1259632" y="4365104"/>
            <a:chExt cx="504056" cy="853643"/>
          </a:xfrm>
        </p:grpSpPr>
        <p:cxnSp>
          <p:nvCxnSpPr>
            <p:cNvPr id="106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09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10" name="Group 231"/>
          <p:cNvGrpSpPr/>
          <p:nvPr/>
        </p:nvGrpSpPr>
        <p:grpSpPr>
          <a:xfrm>
            <a:off x="3573115" y="2564905"/>
            <a:ext cx="2160240" cy="523220"/>
            <a:chOff x="1979712" y="1686406"/>
            <a:chExt cx="3240360" cy="627864"/>
          </a:xfrm>
        </p:grpSpPr>
        <p:sp>
          <p:nvSpPr>
            <p:cNvPr id="111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112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7"/>
            <p:cNvSpPr txBox="1">
              <a:spLocks noChangeArrowheads="1"/>
            </p:cNvSpPr>
            <p:nvPr/>
          </p:nvSpPr>
          <p:spPr bwMode="auto">
            <a:xfrm>
              <a:off x="2519772" y="1686406"/>
              <a:ext cx="1080120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14" name="Text Box 7"/>
            <p:cNvSpPr txBox="1">
              <a:spLocks noChangeArrowheads="1"/>
            </p:cNvSpPr>
            <p:nvPr/>
          </p:nvSpPr>
          <p:spPr bwMode="auto">
            <a:xfrm>
              <a:off x="4139952" y="1686406"/>
              <a:ext cx="972108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1187" y="170080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6" name="Group 96"/>
          <p:cNvGrpSpPr/>
          <p:nvPr/>
        </p:nvGrpSpPr>
        <p:grpSpPr>
          <a:xfrm>
            <a:off x="3573115" y="1196752"/>
            <a:ext cx="792088" cy="864096"/>
            <a:chOff x="2267744" y="4797152"/>
            <a:chExt cx="792088" cy="864096"/>
          </a:xfrm>
        </p:grpSpPr>
        <p:cxnSp>
          <p:nvCxnSpPr>
            <p:cNvPr id="117" name="Straight Arrow Connector 230"/>
            <p:cNvCxnSpPr/>
            <p:nvPr/>
          </p:nvCxnSpPr>
          <p:spPr>
            <a:xfrm>
              <a:off x="2267744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93"/>
            <p:cNvCxnSpPr/>
            <p:nvPr/>
          </p:nvCxnSpPr>
          <p:spPr>
            <a:xfrm>
              <a:off x="2699792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94"/>
            <p:cNvCxnSpPr/>
            <p:nvPr/>
          </p:nvCxnSpPr>
          <p:spPr>
            <a:xfrm>
              <a:off x="2699792" y="5661248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218"/>
          <p:cNvGrpSpPr/>
          <p:nvPr/>
        </p:nvGrpSpPr>
        <p:grpSpPr>
          <a:xfrm>
            <a:off x="8325643" y="1052737"/>
            <a:ext cx="648072" cy="421595"/>
            <a:chOff x="2051720" y="4653136"/>
            <a:chExt cx="648072" cy="421595"/>
          </a:xfrm>
        </p:grpSpPr>
        <p:sp>
          <p:nvSpPr>
            <p:cNvPr id="121" name="Rectangle 117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22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Dec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123" name="Straight Arrow Connector 135"/>
          <p:cNvCxnSpPr/>
          <p:nvPr/>
        </p:nvCxnSpPr>
        <p:spPr>
          <a:xfrm>
            <a:off x="8829699" y="1268760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7"/>
          <p:cNvSpPr/>
          <p:nvPr/>
        </p:nvSpPr>
        <p:spPr>
          <a:xfrm>
            <a:off x="8973715" y="930206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5" name="Text Box 7"/>
          <p:cNvSpPr txBox="1">
            <a:spLocks noChangeArrowheads="1"/>
          </p:cNvSpPr>
          <p:nvPr/>
        </p:nvSpPr>
        <p:spPr bwMode="auto">
          <a:xfrm>
            <a:off x="5663952" y="1403329"/>
            <a:ext cx="4644008" cy="133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To do: find m. </a:t>
            </a:r>
            <a:endParaRPr lang="en-US" dirty="0">
              <a:latin typeface="Calibri" panose="020F0502020204030204" pitchFamily="34" charset="0"/>
              <a:ea typeface="Chalkboard" charset="0"/>
              <a:cs typeface="Chalkboard" charset="0"/>
              <a:sym typeface="Symbol" panose="05050102010706020507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We will see how </a:t>
            </a:r>
            <a:r>
              <a:rPr lang="en-US" dirty="0" err="1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adv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can find the last byte of m. This can be extended for rest of the message bytes  </a:t>
            </a:r>
            <a:endParaRPr lang="en-US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17" name="Text Box 7"/>
          <p:cNvSpPr txBox="1">
            <a:spLocks noChangeArrowheads="1"/>
          </p:cNvSpPr>
          <p:nvPr/>
        </p:nvSpPr>
        <p:spPr bwMode="auto">
          <a:xfrm>
            <a:off x="5663952" y="2665210"/>
            <a:ext cx="5256584" cy="379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Once b is known adversary knows m</a:t>
            </a:r>
            <a:r>
              <a:rPr lang="en-US" sz="2800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2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is of the form:</a:t>
            </a:r>
            <a:endParaRPr lang="en-US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18" name="Group 132"/>
          <p:cNvGrpSpPr/>
          <p:nvPr/>
        </p:nvGrpSpPr>
        <p:grpSpPr>
          <a:xfrm>
            <a:off x="8041232" y="3059512"/>
            <a:ext cx="1584176" cy="441340"/>
            <a:chOff x="6948264" y="5733256"/>
            <a:chExt cx="1584176" cy="441340"/>
          </a:xfrm>
        </p:grpSpPr>
        <p:sp>
          <p:nvSpPr>
            <p:cNvPr id="219" name="Rectangle 134"/>
            <p:cNvSpPr/>
            <p:nvPr/>
          </p:nvSpPr>
          <p:spPr>
            <a:xfrm>
              <a:off x="6948264" y="5733256"/>
              <a:ext cx="576064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grpSp>
          <p:nvGrpSpPr>
            <p:cNvPr id="220" name="Group 92"/>
            <p:cNvGrpSpPr/>
            <p:nvPr/>
          </p:nvGrpSpPr>
          <p:grpSpPr>
            <a:xfrm>
              <a:off x="7524328" y="5733256"/>
              <a:ext cx="1008112" cy="441340"/>
              <a:chOff x="3995936" y="1556792"/>
              <a:chExt cx="1008112" cy="441340"/>
            </a:xfrm>
          </p:grpSpPr>
          <p:sp>
            <p:nvSpPr>
              <p:cNvPr id="223" name="Rectangle 139"/>
              <p:cNvSpPr/>
              <p:nvPr/>
            </p:nvSpPr>
            <p:spPr>
              <a:xfrm>
                <a:off x="3995936" y="1556792"/>
                <a:ext cx="1008112" cy="432048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224" name="Text Box 7"/>
              <p:cNvSpPr txBox="1">
                <a:spLocks noChangeArrowheads="1"/>
              </p:cNvSpPr>
              <p:nvPr/>
            </p:nvSpPr>
            <p:spPr bwMode="auto">
              <a:xfrm>
                <a:off x="4015615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25" name="Straight Connector 143"/>
              <p:cNvCxnSpPr/>
              <p:nvPr/>
            </p:nvCxnSpPr>
            <p:spPr>
              <a:xfrm>
                <a:off x="4283968" y="1556792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 Box 7"/>
              <p:cNvSpPr txBox="1">
                <a:spLocks noChangeArrowheads="1"/>
              </p:cNvSpPr>
              <p:nvPr/>
            </p:nvSpPr>
            <p:spPr bwMode="auto">
              <a:xfrm>
                <a:off x="4283968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27" name="Straight Connector 148"/>
              <p:cNvCxnSpPr/>
              <p:nvPr/>
            </p:nvCxnSpPr>
            <p:spPr>
              <a:xfrm>
                <a:off x="4552321" y="1556792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Text Box 7"/>
              <p:cNvSpPr txBox="1">
                <a:spLocks noChangeArrowheads="1"/>
              </p:cNvSpPr>
              <p:nvPr/>
            </p:nvSpPr>
            <p:spPr bwMode="auto">
              <a:xfrm>
                <a:off x="4499992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29" name="Straight Connector 151"/>
              <p:cNvCxnSpPr/>
              <p:nvPr/>
            </p:nvCxnSpPr>
            <p:spPr>
              <a:xfrm>
                <a:off x="4768345" y="1556792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 Box 7"/>
              <p:cNvSpPr txBox="1">
                <a:spLocks noChangeArrowheads="1"/>
              </p:cNvSpPr>
              <p:nvPr/>
            </p:nvSpPr>
            <p:spPr bwMode="auto">
              <a:xfrm>
                <a:off x="4735695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221" name="Rectangle 137"/>
            <p:cNvSpPr/>
            <p:nvPr/>
          </p:nvSpPr>
          <p:spPr>
            <a:xfrm>
              <a:off x="7236296" y="5733256"/>
              <a:ext cx="288032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22" name="Text Box 7"/>
            <p:cNvSpPr txBox="1">
              <a:spLocks noChangeArrowheads="1"/>
            </p:cNvSpPr>
            <p:nvPr/>
          </p:nvSpPr>
          <p:spPr bwMode="auto">
            <a:xfrm>
              <a:off x="7236296" y="5785519"/>
              <a:ext cx="288031" cy="3693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B</a:t>
              </a:r>
              <a:endPara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endParaRPr>
            </a:p>
          </p:txBody>
        </p:sp>
      </p:grpSp>
      <p:pic>
        <p:nvPicPr>
          <p:cNvPr id="231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77771" y="4240981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939" y="4240982"/>
            <a:ext cx="576064" cy="6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3" name="Text Box 7"/>
          <p:cNvSpPr txBox="1">
            <a:spLocks noChangeArrowheads="1"/>
          </p:cNvSpPr>
          <p:nvPr/>
        </p:nvSpPr>
        <p:spPr bwMode="auto">
          <a:xfrm>
            <a:off x="2141339" y="4889053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34" name="Text Box 7"/>
          <p:cNvSpPr txBox="1">
            <a:spLocks noChangeArrowheads="1"/>
          </p:cNvSpPr>
          <p:nvPr/>
        </p:nvSpPr>
        <p:spPr bwMode="auto">
          <a:xfrm>
            <a:off x="9621787" y="4889053"/>
            <a:ext cx="27964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35" name="Group 218"/>
          <p:cNvGrpSpPr/>
          <p:nvPr/>
        </p:nvGrpSpPr>
        <p:grpSpPr>
          <a:xfrm>
            <a:off x="3069059" y="4384998"/>
            <a:ext cx="720080" cy="421595"/>
            <a:chOff x="2051720" y="4653136"/>
            <a:chExt cx="720080" cy="421595"/>
          </a:xfrm>
        </p:grpSpPr>
        <p:sp>
          <p:nvSpPr>
            <p:cNvPr id="236" name="Rectangle 216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37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7116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Enc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238" name="Group 224"/>
          <p:cNvGrpSpPr/>
          <p:nvPr/>
        </p:nvGrpSpPr>
        <p:grpSpPr>
          <a:xfrm>
            <a:off x="2565003" y="4168974"/>
            <a:ext cx="504056" cy="853643"/>
            <a:chOff x="1259632" y="4365104"/>
            <a:chExt cx="504056" cy="853643"/>
          </a:xfrm>
        </p:grpSpPr>
        <p:cxnSp>
          <p:nvCxnSpPr>
            <p:cNvPr id="239" name="Straight Arrow Connector 220"/>
            <p:cNvCxnSpPr/>
            <p:nvPr/>
          </p:nvCxnSpPr>
          <p:spPr>
            <a:xfrm>
              <a:off x="1259632" y="4653136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21"/>
            <p:cNvCxnSpPr/>
            <p:nvPr/>
          </p:nvCxnSpPr>
          <p:spPr>
            <a:xfrm>
              <a:off x="1259632" y="4869160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 Box 7"/>
            <p:cNvSpPr txBox="1">
              <a:spLocks noChangeArrowheads="1"/>
            </p:cNvSpPr>
            <p:nvPr/>
          </p:nvSpPr>
          <p:spPr bwMode="auto">
            <a:xfrm>
              <a:off x="1340024" y="4365104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m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42" name="Text Box 7"/>
            <p:cNvSpPr txBox="1">
              <a:spLocks noChangeArrowheads="1"/>
            </p:cNvSpPr>
            <p:nvPr/>
          </p:nvSpPr>
          <p:spPr bwMode="auto">
            <a:xfrm>
              <a:off x="1412032" y="4849415"/>
              <a:ext cx="27964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k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243" name="Group 231"/>
          <p:cNvGrpSpPr/>
          <p:nvPr/>
        </p:nvGrpSpPr>
        <p:grpSpPr>
          <a:xfrm>
            <a:off x="3573115" y="5969174"/>
            <a:ext cx="2160240" cy="523220"/>
            <a:chOff x="1979712" y="1686406"/>
            <a:chExt cx="3240360" cy="627864"/>
          </a:xfrm>
        </p:grpSpPr>
        <p:sp>
          <p:nvSpPr>
            <p:cNvPr id="244" name="Rectangle 232"/>
            <p:cNvSpPr/>
            <p:nvPr/>
          </p:nvSpPr>
          <p:spPr>
            <a:xfrm>
              <a:off x="1979712" y="1772816"/>
              <a:ext cx="324036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245" name="Straight Connector 233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 Box 7"/>
            <p:cNvSpPr txBox="1">
              <a:spLocks noChangeArrowheads="1"/>
            </p:cNvSpPr>
            <p:nvPr/>
          </p:nvSpPr>
          <p:spPr bwMode="auto">
            <a:xfrm>
              <a:off x="2519772" y="1686406"/>
              <a:ext cx="1080120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1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47" name="Text Box 7"/>
            <p:cNvSpPr txBox="1">
              <a:spLocks noChangeArrowheads="1"/>
            </p:cNvSpPr>
            <p:nvPr/>
          </p:nvSpPr>
          <p:spPr bwMode="auto">
            <a:xfrm>
              <a:off x="4139952" y="1686406"/>
              <a:ext cx="972108" cy="6278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c</a:t>
              </a:r>
              <a:r>
                <a:rPr lang="en-US" sz="2800" baseline="-250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2</a:t>
              </a:r>
              <a:endParaRPr lang="en-US" sz="28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pic>
        <p:nvPicPr>
          <p:cNvPr id="2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1187" y="5105077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9" name="Group 96"/>
          <p:cNvGrpSpPr/>
          <p:nvPr/>
        </p:nvGrpSpPr>
        <p:grpSpPr>
          <a:xfrm>
            <a:off x="3573115" y="4601021"/>
            <a:ext cx="792088" cy="864096"/>
            <a:chOff x="2267744" y="4797152"/>
            <a:chExt cx="792088" cy="864096"/>
          </a:xfrm>
        </p:grpSpPr>
        <p:cxnSp>
          <p:nvCxnSpPr>
            <p:cNvPr id="250" name="Straight Arrow Connector 230"/>
            <p:cNvCxnSpPr/>
            <p:nvPr/>
          </p:nvCxnSpPr>
          <p:spPr>
            <a:xfrm>
              <a:off x="2267744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93"/>
            <p:cNvCxnSpPr/>
            <p:nvPr/>
          </p:nvCxnSpPr>
          <p:spPr>
            <a:xfrm>
              <a:off x="2699792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94"/>
            <p:cNvCxnSpPr/>
            <p:nvPr/>
          </p:nvCxnSpPr>
          <p:spPr>
            <a:xfrm>
              <a:off x="2699792" y="5661248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18"/>
          <p:cNvGrpSpPr/>
          <p:nvPr/>
        </p:nvGrpSpPr>
        <p:grpSpPr>
          <a:xfrm>
            <a:off x="8325643" y="4457006"/>
            <a:ext cx="648072" cy="421595"/>
            <a:chOff x="2051720" y="4653136"/>
            <a:chExt cx="648072" cy="421595"/>
          </a:xfrm>
        </p:grpSpPr>
        <p:sp>
          <p:nvSpPr>
            <p:cNvPr id="254" name="Rectangle 117"/>
            <p:cNvSpPr/>
            <p:nvPr/>
          </p:nvSpPr>
          <p:spPr>
            <a:xfrm>
              <a:off x="2051720" y="4653136"/>
              <a:ext cx="50405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55" name="Text Box 7"/>
            <p:cNvSpPr txBox="1">
              <a:spLocks noChangeArrowheads="1"/>
            </p:cNvSpPr>
            <p:nvPr/>
          </p:nvSpPr>
          <p:spPr bwMode="auto">
            <a:xfrm>
              <a:off x="2060104" y="4705399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</a:rPr>
                <a:t>Dec</a:t>
              </a:r>
              <a:endPara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256" name="Straight Arrow Connector 135"/>
          <p:cNvCxnSpPr/>
          <p:nvPr/>
        </p:nvCxnSpPr>
        <p:spPr>
          <a:xfrm>
            <a:off x="8829699" y="4673029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17"/>
          <p:cNvSpPr/>
          <p:nvPr/>
        </p:nvSpPr>
        <p:spPr>
          <a:xfrm>
            <a:off x="8973715" y="4334475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ea typeface="Chalkboard" charset="0"/>
                <a:cs typeface="Chalkboard" charset="0"/>
              </a:rPr>
              <a:t>k</a:t>
            </a:r>
            <a:endParaRPr lang="en-US" sz="2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58" name="Group 114"/>
          <p:cNvGrpSpPr/>
          <p:nvPr/>
        </p:nvGrpSpPr>
        <p:grpSpPr>
          <a:xfrm>
            <a:off x="1700907" y="6041181"/>
            <a:ext cx="1584176" cy="441340"/>
            <a:chOff x="6948264" y="5733256"/>
            <a:chExt cx="1584176" cy="441340"/>
          </a:xfrm>
        </p:grpSpPr>
        <p:sp>
          <p:nvSpPr>
            <p:cNvPr id="259" name="Rectangle 116"/>
            <p:cNvSpPr/>
            <p:nvPr/>
          </p:nvSpPr>
          <p:spPr>
            <a:xfrm>
              <a:off x="6948264" y="5733256"/>
              <a:ext cx="576064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grpSp>
          <p:nvGrpSpPr>
            <p:cNvPr id="260" name="Group 92"/>
            <p:cNvGrpSpPr/>
            <p:nvPr/>
          </p:nvGrpSpPr>
          <p:grpSpPr>
            <a:xfrm>
              <a:off x="7524328" y="5733256"/>
              <a:ext cx="1008112" cy="441340"/>
              <a:chOff x="3995936" y="1556792"/>
              <a:chExt cx="1008112" cy="441340"/>
            </a:xfrm>
          </p:grpSpPr>
          <p:sp>
            <p:nvSpPr>
              <p:cNvPr id="263" name="Rectangle 122"/>
              <p:cNvSpPr/>
              <p:nvPr/>
            </p:nvSpPr>
            <p:spPr>
              <a:xfrm>
                <a:off x="3995936" y="1556792"/>
                <a:ext cx="1008112" cy="432048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264" name="Text Box 7"/>
              <p:cNvSpPr txBox="1">
                <a:spLocks noChangeArrowheads="1"/>
              </p:cNvSpPr>
              <p:nvPr/>
            </p:nvSpPr>
            <p:spPr bwMode="auto">
              <a:xfrm>
                <a:off x="4015615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65" name="Straight Connector 153"/>
              <p:cNvCxnSpPr/>
              <p:nvPr/>
            </p:nvCxnSpPr>
            <p:spPr>
              <a:xfrm>
                <a:off x="4283968" y="1556792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Text Box 7"/>
              <p:cNvSpPr txBox="1">
                <a:spLocks noChangeArrowheads="1"/>
              </p:cNvSpPr>
              <p:nvPr/>
            </p:nvSpPr>
            <p:spPr bwMode="auto">
              <a:xfrm>
                <a:off x="4283968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67" name="Straight Connector 157"/>
              <p:cNvCxnSpPr/>
              <p:nvPr/>
            </p:nvCxnSpPr>
            <p:spPr>
              <a:xfrm>
                <a:off x="4552321" y="1556792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 Box 7"/>
              <p:cNvSpPr txBox="1">
                <a:spLocks noChangeArrowheads="1"/>
              </p:cNvSpPr>
              <p:nvPr/>
            </p:nvSpPr>
            <p:spPr bwMode="auto">
              <a:xfrm>
                <a:off x="4499992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69" name="Straight Connector 159"/>
              <p:cNvCxnSpPr/>
              <p:nvPr/>
            </p:nvCxnSpPr>
            <p:spPr>
              <a:xfrm>
                <a:off x="4768345" y="1556792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Text Box 7"/>
              <p:cNvSpPr txBox="1">
                <a:spLocks noChangeArrowheads="1"/>
              </p:cNvSpPr>
              <p:nvPr/>
            </p:nvSpPr>
            <p:spPr bwMode="auto">
              <a:xfrm>
                <a:off x="4735695" y="1628800"/>
                <a:ext cx="268353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</a:t>
                </a:r>
                <a:endParaRPr lang="en-US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261" name="Rectangle 120"/>
            <p:cNvSpPr/>
            <p:nvPr/>
          </p:nvSpPr>
          <p:spPr>
            <a:xfrm>
              <a:off x="7236296" y="5733256"/>
              <a:ext cx="288032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62" name="Text Box 7"/>
            <p:cNvSpPr txBox="1">
              <a:spLocks noChangeArrowheads="1"/>
            </p:cNvSpPr>
            <p:nvPr/>
          </p:nvSpPr>
          <p:spPr bwMode="auto">
            <a:xfrm>
              <a:off x="7236296" y="5785519"/>
              <a:ext cx="288031" cy="3693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B</a:t>
              </a:r>
              <a:endPara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endParaRPr>
            </a:p>
          </p:txBody>
        </p:sp>
      </p:grpSp>
      <p:grpSp>
        <p:nvGrpSpPr>
          <p:cNvPr id="271" name="Group 103"/>
          <p:cNvGrpSpPr/>
          <p:nvPr/>
        </p:nvGrpSpPr>
        <p:grpSpPr>
          <a:xfrm>
            <a:off x="5733355" y="4384998"/>
            <a:ext cx="2160240" cy="523220"/>
            <a:chOff x="5364088" y="6165305"/>
            <a:chExt cx="2160240" cy="523220"/>
          </a:xfrm>
        </p:grpSpPr>
        <p:grpSp>
          <p:nvGrpSpPr>
            <p:cNvPr id="272" name="Group 231"/>
            <p:cNvGrpSpPr/>
            <p:nvPr/>
          </p:nvGrpSpPr>
          <p:grpSpPr>
            <a:xfrm>
              <a:off x="5364088" y="6165305"/>
              <a:ext cx="2160240" cy="523220"/>
              <a:chOff x="1979712" y="1686406"/>
              <a:chExt cx="3240360" cy="627864"/>
            </a:xfrm>
          </p:grpSpPr>
          <p:sp>
            <p:nvSpPr>
              <p:cNvPr id="274" name="Rectangle 166"/>
              <p:cNvSpPr/>
              <p:nvPr/>
            </p:nvSpPr>
            <p:spPr>
              <a:xfrm>
                <a:off x="1979712" y="1772816"/>
                <a:ext cx="3240360" cy="43204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cxnSp>
            <p:nvCxnSpPr>
              <p:cNvPr id="275" name="Straight Connector 167"/>
              <p:cNvCxnSpPr/>
              <p:nvPr/>
            </p:nvCxnSpPr>
            <p:spPr>
              <a:xfrm>
                <a:off x="3635896" y="1772816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 Box 7"/>
              <p:cNvSpPr txBox="1">
                <a:spLocks noChangeArrowheads="1"/>
              </p:cNvSpPr>
              <p:nvPr/>
            </p:nvSpPr>
            <p:spPr bwMode="auto">
              <a:xfrm>
                <a:off x="2195736" y="1686406"/>
                <a:ext cx="1080120" cy="627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c’</a:t>
                </a:r>
                <a:r>
                  <a:rPr lang="en-US" sz="28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1</a:t>
                </a:r>
                <a:endParaRPr lang="en-US" sz="28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277" name="Text Box 7"/>
              <p:cNvSpPr txBox="1">
                <a:spLocks noChangeArrowheads="1"/>
              </p:cNvSpPr>
              <p:nvPr/>
            </p:nvSpPr>
            <p:spPr bwMode="auto">
              <a:xfrm>
                <a:off x="4139952" y="1686406"/>
                <a:ext cx="972108" cy="627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c</a:t>
                </a:r>
                <a:r>
                  <a:rPr lang="en-US" sz="2800" baseline="-250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2</a:t>
                </a:r>
                <a:endParaRPr lang="en-US" sz="28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273" name="Rectangle 165"/>
            <p:cNvSpPr/>
            <p:nvPr/>
          </p:nvSpPr>
          <p:spPr>
            <a:xfrm>
              <a:off x="6084168" y="6237312"/>
              <a:ext cx="14401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278" name="Group 110"/>
          <p:cNvGrpSpPr/>
          <p:nvPr/>
        </p:nvGrpSpPr>
        <p:grpSpPr>
          <a:xfrm>
            <a:off x="5013275" y="4601021"/>
            <a:ext cx="720080" cy="864096"/>
            <a:chOff x="3923928" y="4797152"/>
            <a:chExt cx="720080" cy="864096"/>
          </a:xfrm>
        </p:grpSpPr>
        <p:cxnSp>
          <p:nvCxnSpPr>
            <p:cNvPr id="279" name="Straight Arrow Connector 188"/>
            <p:cNvCxnSpPr/>
            <p:nvPr/>
          </p:nvCxnSpPr>
          <p:spPr>
            <a:xfrm>
              <a:off x="4211960" y="4797152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192"/>
            <p:cNvCxnSpPr/>
            <p:nvPr/>
          </p:nvCxnSpPr>
          <p:spPr>
            <a:xfrm>
              <a:off x="3923928" y="5661248"/>
              <a:ext cx="288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196"/>
            <p:cNvCxnSpPr/>
            <p:nvPr/>
          </p:nvCxnSpPr>
          <p:spPr>
            <a:xfrm>
              <a:off x="4211960" y="4797152"/>
              <a:ext cx="0" cy="8640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Text Box 7"/>
          <p:cNvSpPr txBox="1">
            <a:spLocks noChangeArrowheads="1"/>
          </p:cNvSpPr>
          <p:nvPr/>
        </p:nvSpPr>
        <p:spPr bwMode="auto">
          <a:xfrm>
            <a:off x="4331804" y="3652282"/>
            <a:ext cx="4356484" cy="78483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Last b+1 bytes of c</a:t>
            </a:r>
            <a:r>
              <a:rPr lang="en-US" baseline="-25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changed by </a:t>
            </a:r>
            <a:r>
              <a:rPr lang="en-US" baseline="-250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endParaRPr lang="en-US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  <a:sym typeface="Symbol" panose="05050102010706020507"/>
            </a:endParaRPr>
          </a:p>
          <a:p>
            <a:pPr marL="285750" indent="-285750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</a:t>
            </a:r>
            <a:r>
              <a:rPr lang="en-US" baseline="-25000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= (000…  </a:t>
            </a:r>
            <a:r>
              <a:rPr lang="en-US" u="sng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1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r>
              <a:rPr lang="en-US" u="sng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(b+1)b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r>
              <a:rPr lang="en-US" u="sng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(b+1)b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r>
              <a:rPr lang="en-US" u="sng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(b+1)b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)</a:t>
            </a:r>
            <a:endParaRPr lang="en-US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283" name="Straight Arrow Connector 199"/>
          <p:cNvCxnSpPr/>
          <p:nvPr/>
        </p:nvCxnSpPr>
        <p:spPr>
          <a:xfrm>
            <a:off x="7893595" y="4673029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00"/>
          <p:cNvSpPr/>
          <p:nvPr/>
        </p:nvSpPr>
        <p:spPr>
          <a:xfrm>
            <a:off x="6605835" y="4457005"/>
            <a:ext cx="1440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85" name="Rectangle 201"/>
          <p:cNvSpPr/>
          <p:nvPr/>
        </p:nvSpPr>
        <p:spPr>
          <a:xfrm>
            <a:off x="6758235" y="4457005"/>
            <a:ext cx="1440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86" name="Group 166"/>
          <p:cNvGrpSpPr/>
          <p:nvPr/>
        </p:nvGrpSpPr>
        <p:grpSpPr>
          <a:xfrm>
            <a:off x="7389539" y="5033069"/>
            <a:ext cx="2304256" cy="369332"/>
            <a:chOff x="6084168" y="5229200"/>
            <a:chExt cx="2304256" cy="369332"/>
          </a:xfrm>
        </p:grpSpPr>
        <p:cxnSp>
          <p:nvCxnSpPr>
            <p:cNvPr id="287" name="Straight Arrow Connector 203"/>
            <p:cNvCxnSpPr/>
            <p:nvPr/>
          </p:nvCxnSpPr>
          <p:spPr>
            <a:xfrm flipH="1">
              <a:off x="6084168" y="5517232"/>
              <a:ext cx="23042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 Box 7"/>
            <p:cNvSpPr txBox="1">
              <a:spLocks noChangeArrowheads="1"/>
            </p:cNvSpPr>
            <p:nvPr/>
          </p:nvSpPr>
          <p:spPr bwMode="auto">
            <a:xfrm>
              <a:off x="6524600" y="5229200"/>
              <a:ext cx="186382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Success/Failure</a:t>
              </a:r>
              <a:endParaRPr lang="en-US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289" name="Text Box 7"/>
          <p:cNvSpPr txBox="1">
            <a:spLocks noChangeArrowheads="1"/>
          </p:cNvSpPr>
          <p:nvPr/>
        </p:nvSpPr>
        <p:spPr bwMode="auto">
          <a:xfrm>
            <a:off x="2276971" y="5537125"/>
            <a:ext cx="19994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B = b / B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</a:t>
            </a:r>
            <a:r>
              <a:rPr lang="en-US" dirty="0"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b</a:t>
            </a:r>
            <a:endParaRPr lang="en-US" baseline="-250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290" name="Group 243"/>
          <p:cNvGrpSpPr/>
          <p:nvPr/>
        </p:nvGrpSpPr>
        <p:grpSpPr>
          <a:xfrm>
            <a:off x="8541668" y="5537125"/>
            <a:ext cx="1996545" cy="462826"/>
            <a:chOff x="4788024" y="6165304"/>
            <a:chExt cx="1852529" cy="462826"/>
          </a:xfrm>
        </p:grpSpPr>
        <p:grpSp>
          <p:nvGrpSpPr>
            <p:cNvPr id="291" name="Group 244"/>
            <p:cNvGrpSpPr/>
            <p:nvPr/>
          </p:nvGrpSpPr>
          <p:grpSpPr>
            <a:xfrm>
              <a:off x="4788024" y="6165304"/>
              <a:ext cx="1728192" cy="462826"/>
              <a:chOff x="6588224" y="5733256"/>
              <a:chExt cx="1728192" cy="462826"/>
            </a:xfrm>
          </p:grpSpPr>
          <p:sp>
            <p:nvSpPr>
              <p:cNvPr id="295" name="Rectangle 248"/>
              <p:cNvSpPr/>
              <p:nvPr/>
            </p:nvSpPr>
            <p:spPr>
              <a:xfrm>
                <a:off x="6588224" y="5733256"/>
                <a:ext cx="576064" cy="43204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FF0000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grpSp>
            <p:nvGrpSpPr>
              <p:cNvPr id="296" name="Group 92"/>
              <p:cNvGrpSpPr/>
              <p:nvPr/>
            </p:nvGrpSpPr>
            <p:grpSpPr>
              <a:xfrm>
                <a:off x="7092280" y="5733256"/>
                <a:ext cx="1224136" cy="462825"/>
                <a:chOff x="3923928" y="1556792"/>
                <a:chExt cx="1224136" cy="462825"/>
              </a:xfrm>
            </p:grpSpPr>
            <p:sp>
              <p:nvSpPr>
                <p:cNvPr id="299" name="Rectangle 252"/>
                <p:cNvSpPr/>
                <p:nvPr/>
              </p:nvSpPr>
              <p:spPr>
                <a:xfrm>
                  <a:off x="3995936" y="1556792"/>
                  <a:ext cx="1152128" cy="432048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00">
                    <a:latin typeface="Calibri" panose="020F0502020204030204" pitchFamily="34" charset="0"/>
                    <a:ea typeface="Chalkboard" charset="0"/>
                    <a:cs typeface="Chalkboard" charset="0"/>
                  </a:endParaRPr>
                </a:p>
              </p:txBody>
            </p:sp>
            <p:sp>
              <p:nvSpPr>
                <p:cNvPr id="30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23928" y="1681063"/>
                  <a:ext cx="484377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dirty="0">
                      <a:latin typeface="Calibri" panose="020F0502020204030204" pitchFamily="34" charset="0"/>
                      <a:ea typeface="Chalkboard" charset="0"/>
                      <a:cs typeface="Chalkboard" charset="0"/>
                      <a:sym typeface="Symbol" panose="05050102010706020507"/>
                    </a:rPr>
                    <a:t>b+1</a:t>
                  </a:r>
                  <a:endParaRPr lang="en-US" sz="1600" baseline="-25000" dirty="0">
                    <a:solidFill>
                      <a:srgbClr val="0000FF"/>
                    </a:solidFill>
                    <a:latin typeface="Calibri" panose="020F0502020204030204" pitchFamily="34" charset="0"/>
                    <a:ea typeface="Chalkboard" charset="0"/>
                    <a:cs typeface="Chalkboard" charset="0"/>
                  </a:endParaRPr>
                </a:p>
              </p:txBody>
            </p:sp>
            <p:cxnSp>
              <p:nvCxnSpPr>
                <p:cNvPr id="301" name="Straight Connector 254"/>
                <p:cNvCxnSpPr/>
                <p:nvPr/>
              </p:nvCxnSpPr>
              <p:spPr>
                <a:xfrm>
                  <a:off x="4283968" y="1556792"/>
                  <a:ext cx="0" cy="43204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255"/>
                <p:cNvCxnSpPr/>
                <p:nvPr/>
              </p:nvCxnSpPr>
              <p:spPr>
                <a:xfrm>
                  <a:off x="4572000" y="1556792"/>
                  <a:ext cx="0" cy="43204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256"/>
                <p:cNvCxnSpPr/>
                <p:nvPr/>
              </p:nvCxnSpPr>
              <p:spPr>
                <a:xfrm>
                  <a:off x="4860032" y="1556792"/>
                  <a:ext cx="0" cy="43204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7" name="Rectangle 250"/>
              <p:cNvSpPr/>
              <p:nvPr/>
            </p:nvSpPr>
            <p:spPr>
              <a:xfrm>
                <a:off x="6876256" y="5733256"/>
                <a:ext cx="288032" cy="432048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298" name="Text Box 7"/>
              <p:cNvSpPr txBox="1">
                <a:spLocks noChangeArrowheads="1"/>
              </p:cNvSpPr>
              <p:nvPr/>
            </p:nvSpPr>
            <p:spPr bwMode="auto">
              <a:xfrm>
                <a:off x="6804248" y="5888305"/>
                <a:ext cx="432048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latin typeface="Calibri" panose="020F0502020204030204" pitchFamily="34" charset="0"/>
                    <a:ea typeface="Chalkboard" charset="0"/>
                    <a:cs typeface="Chalkboard" charset="0"/>
                    <a:sym typeface="Symbol" panose="05050102010706020507"/>
                  </a:rPr>
                  <a:t>B+1</a:t>
                </a:r>
                <a:endParaRPr lang="en-US" sz="1400" baseline="-25000" dirty="0">
                  <a:solidFill>
                    <a:srgbClr val="0000FF"/>
                  </a:solidFill>
                  <a:latin typeface="Calibri" panose="020F0502020204030204" pitchFamily="34" charset="0"/>
                  <a:ea typeface="Chalkboard" charset="0"/>
                  <a:cs typeface="Chalkboard" charset="0"/>
                </a:endParaRPr>
              </a:p>
            </p:txBody>
          </p:sp>
        </p:grpSp>
        <p:sp>
          <p:nvSpPr>
            <p:cNvPr id="292" name="Text Box 7"/>
            <p:cNvSpPr txBox="1">
              <a:spLocks noChangeArrowheads="1"/>
            </p:cNvSpPr>
            <p:nvPr/>
          </p:nvSpPr>
          <p:spPr bwMode="auto">
            <a:xfrm>
              <a:off x="5580112" y="6289575"/>
              <a:ext cx="484377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b+1</a:t>
              </a:r>
              <a:endParaRPr lang="en-US" sz="16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93" name="Text Box 7"/>
            <p:cNvSpPr txBox="1">
              <a:spLocks noChangeArrowheads="1"/>
            </p:cNvSpPr>
            <p:nvPr/>
          </p:nvSpPr>
          <p:spPr bwMode="auto">
            <a:xfrm>
              <a:off x="5868144" y="6289575"/>
              <a:ext cx="484377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b+1</a:t>
              </a:r>
              <a:endParaRPr lang="en-US" sz="16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94" name="Text Box 7"/>
            <p:cNvSpPr txBox="1">
              <a:spLocks noChangeArrowheads="1"/>
            </p:cNvSpPr>
            <p:nvPr/>
          </p:nvSpPr>
          <p:spPr bwMode="auto">
            <a:xfrm>
              <a:off x="6156176" y="6289575"/>
              <a:ext cx="484377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" panose="020F0502020204030204" pitchFamily="34" charset="0"/>
                  <a:ea typeface="Chalkboard" charset="0"/>
                  <a:cs typeface="Chalkboard" charset="0"/>
                  <a:sym typeface="Symbol" panose="05050102010706020507"/>
                </a:rPr>
                <a:t>b+1</a:t>
              </a:r>
              <a:endParaRPr lang="en-US" sz="1600" baseline="-250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304" name="Rectangle 1"/>
          <p:cNvSpPr/>
          <p:nvPr/>
        </p:nvSpPr>
        <p:spPr>
          <a:xfrm>
            <a:off x="6042202" y="6048437"/>
            <a:ext cx="4664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Run at most 256 times to know B exactly!!</a:t>
            </a:r>
            <a:endParaRPr lang="en-US" sz="2000" b="1" baseline="-250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05" name="Explosion 1 2"/>
          <p:cNvSpPr/>
          <p:nvPr/>
        </p:nvSpPr>
        <p:spPr>
          <a:xfrm>
            <a:off x="3206245" y="1501910"/>
            <a:ext cx="5040560" cy="3816424"/>
          </a:xfrm>
          <a:prstGeom prst="irregularSeal1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06" name="Rectangle 3"/>
          <p:cNvSpPr/>
          <p:nvPr/>
        </p:nvSpPr>
        <p:spPr>
          <a:xfrm>
            <a:off x="4234412" y="2608606"/>
            <a:ext cx="2884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CPA Secure CBC Mode Scheme Broken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Wingdings" panose="05000000000000000000"/>
              </a:rPr>
              <a:t>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halkboard" charset="0"/>
                <a:sym typeface="Symbol" panose="05050102010706020507"/>
              </a:rPr>
              <a:t> </a:t>
            </a:r>
            <a:endParaRPr lang="en-US" sz="3200" dirty="0">
              <a:latin typeface="Calibri" panose="020F0502020204030204" pitchFamily="34" charset="0"/>
              <a:ea typeface="Chalkboard" charset="0"/>
              <a:cs typeface="Chalkboar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82" grpId="0" animBg="1"/>
      <p:bldP spid="289" grpId="0"/>
      <p:bldP spid="304" grpId="0"/>
      <p:bldP spid="305" grpId="0" animBg="1"/>
      <p:bldP spid="3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60512" y="188640"/>
            <a:ext cx="9144000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200" kern="0" dirty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rPr>
              <a:t>Padding Oracle Attack</a:t>
            </a:r>
            <a:endParaRPr lang="en-US" sz="4200" kern="0" dirty="0">
              <a:solidFill>
                <a:srgbClr val="0099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2052" name="AutoShape 4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2054" name="AutoShape 6" descr="data:image/jpeg;base64,/9j/4AAQSkZJRgABAQAAAQABAAD/2wCEAAkGBxMREhUUEhAWFRUVEhAQEBIVFBAUHBYXFBQWFxQVFRQYHSggGBolHRUVITEiJSkrLi4uFx8zODMsNygtLisBCgoKDg0OGxAQGiwkIB8sLCwsLCwsLCwsLCwsLCwsLCwsLCwsLCwsLCwsLCwvLCwsLCwsLCwsLCwsLCwsLSwsLP/AABEIARcAtQMBEQACEQEDEQH/xAAbAAEAAgMBAQAAAAAAAAAAAAAAAwQCBQYBB//EAEIQAAIBAgIGBgcGAwcFAAAAAAABAgMRBCEFEjFBUWEGE3GBkaEUIjJCUrHBYnKCktHworLhByMzY3PC8RUkNFPS/8QAGwEBAAMBAQEBAAAAAAAAAAAAAAECAwQGBQf/xAAyEQEAAQMBBgMIAgIDAQAAAAAAAQIDEQQFEiExQVETcfAyYYGRobHB0SLhQvEzNGIj/9oADAMBAAIRAxEAPwD7iAAAAAAABWx2Pp0I61WooLdfa+xbX3GV29btRvVzhEzEc3L47pur6tCi5PdKeX8Kzt3o+Rf21TT/AMcfGeDObnZqq2mMZV9qt1a4QSXms/M+Td2xfq5VfLh/au9VKtKnOXt1qs+2cmcNWtvVc6p+cq8XnoEfhfjIw8avuYSQi4+zOpH7tSpH6m1Otv08qp+cpW6OlsTT9nEOXKolPz2+Z2Wts6ijnOfPj6+ad6W0wnTFxyxFGy31KfrLvi814n1tPtyirhcjHl+v9rRc7ukwGPpV461KopLfbau1bV3n2rV63djeonLSJieSyapAAAAAAAAAAAAAAcp0i6XRpN06FpTWUp7Yx5L4n5dp8fW7Ui3O5a4z36R+2dVeOTkeqqVpa9Wcm3vebfJcEeZv6mqurMzmWXNtsLo2y2aq8zjqqmea0UrtPCxW6/bmVTiEyRCXoHjVwIamEi91uzIlGIVK2Ca2Zrz8BlEw16pShLXoydOa3p2vyZ1WNVXaqzEquo6P9K1UapYhKFTZGWyMnwfwvyfkeq0O1abuKbnCe/Sf1LWmvPCXUn2GgAAAAAAAAAAAOK6Y9JHd0KMuVWa/ki/m+7ifC2ltDGbVufOfx+2VdfSHPaPwGabWe5cObPL3LueEM4h0GHwyjzfH9DBeIwmlJLa7EJV542K4vsJwjMInpDhHz/oMI3mP/UH8K8WMG8yjpDjHzGDeSwxsXxXaMJzCxF32MhKDE4VSzWT48e0lEw02Nwmtk1aS2P8Ae40ormmVJh0HRDpA21h679ZZUpvfb3G+PB7/AJ+s2XtDxMWq58p/Hm0oq6S7A+41AAAAAAAAAGk6WaX9Go+q/wC8neFPl8Uu75tHBtDVeBa4c54R+1K6sQ4DR2Gu9Z55+rzfE8ZeudGMOlw1DUXN7Wcq8RhFiMYllHN8d39RgmVCc3La7kqsQgAAAAGVOo47HYJbDDYxSyeT8mQtEs8VQ11zWz9ATGWhxtBv1llKOatk8vqbWbk0yo77ozpX0mipP24+pUXNb+xrPxPdaHU+PaiqeccJb0VZhtjsWAAAAAAAAPmfSfFekYuST9WH90vw+2/G/gjyO1dTv3p7U8I9ebnrnMrujaO+2SyifBmU0wyxuJ91d7+gJlRJVAAAAAAAAAGwwWJv6r27nx5ELxKPSFKz1lv29ohFUMeiuK6jF6l7QrLVt9pZx87r8R9/Yuo3bu7P+XD49CicS+gnrW4AAAAAACDHYjq6c5/BCc/ypszu17lE1domUTOIfLtGQ2yebbtfzZ4C/VMy54dBUl1cEt9rLt3s5l+UNYSoAAAAAAAAAAHqYGyv1lN8beaIX5w0eNk46s1thOMl3P8AVI6dNcmi5Ex5/JR9Ro1FKKktkkpLsauj9CpnMRMOlmSAAAAAAajpbPVwla3wqP5pJP5nHtCrGmr8la/ZcRouGUFzV/G54O77UsIXcfUvK3D9szhapVJVAAAAAAAAAAABb0dUtK3H5oiVqWv0jG0ZrtXg/wChpa9qFZd/0cqa2Fov/Kgvyq30Pf6Oc2KJ90N6eUNidKwAAAAAGk6Zq+Dq/gf8cTg2lGdNV8PvClfsuM0TLOK+6/I8PcjjlhRPFLOV23xbZmliAAAAAAAAAAAAGdKVpJ8GgmFXS885LnL9DW1HFWqeLvOin/iUfufVnu9D/wBejydFHstsdawAAAAAGt6R0dfC1l/lyl+X1l8jm1lO9Yrj3SrVyfOMLUtqvkl9PoeErjOYcmcVLxg0AAAAAAAAAAAAANgazHVb3fFnVbjDOOM5fUNB0dTD0YvaqVO/bqq57rTU7lmmme0OynkvG6QAAAAAMZxTTTV0001yZExmMSPk86DpznSe2nOUe1J2v8n3nhNTam3cmmek4cdcYWcPUvkcddPVNM9ExRYAAAAAAAAAAAFfE1Ny7zSinqpVPRWweH6+vTpr3pqL7Nsn4X8Dv0lnxLlNHefomiH1tI9w63oAAAAAAAHC9O8A4VY14r1Z2hU+8ll4r+U87tnTfyi7HXhPn0Y3Kern0967Uzzzm5LVKsntyZlVRjk0irKUosNgRyrRW/wLRRKN6GDxK4E+GrvvPSeXmT4ZvixPIeGb7ONddhWaJTvQlTKrAENatbJbfkXppzzVqqUq1Sy57jemMypEZdP/AGf6Mu5V5LJXp0u335fTvZ6PY+n4zenyj8+vN0246u3PvNQAAAAAAACtpHBRr05U57JK3Y9zXNPMyvWqbtE0VcpRMZjD5fi8LPD1JUqm1P1Xuaexrkzxeq09Vm5NM9PrHdy10sTlZvVJ8SMA2SPAAAAAA9TtsIGTqviRuwnMo5Stmy8RlEQz0Ro6eLqqEcltnLdCPHt4czv0mlqv1xRT8Z7Naac8H1PCYaNKEYQVoxSjFdn1PYW6KbdMU08odMRhMXSAAAAAAAAANXp/QsMVCz9Wau6c7bHwfFPgcmr0lGooxPOOUq1U5fOsXhamHn1daNn7stzXFPejyOp0tyzViqP78nNVRhicrMAAAAAAAAxnNLaTETJEZS6L0XVxc7QVkvam/Zivq+R36TR136sURw6y1pozyfStD6LhhqahBc5Se2T4s9Zp9PRYo3af9ummnELxukAAAAAAAAAAAFDS9GjUg4VoqStrW2OP2tb3e26ObU02qqJi7y+3vz0VqxPN82x1KFOo40JurFbcvZ5a+Sfguw8hqLdrf/8AnOY7+ufniHPVEIo1E+T4PI5ZpmGc0yyIQAAAHkppbWTETJhDKs3lFd5eKO60U913RGFoup/3M3FZWS2S5SmvZ8PA69LFnfxezEeufWPXJpTEdX0vR/VqCjSioxSyirbOKtt7cz11ibe5EW8Y93r6uiMdFo2SAAAAAAAAAAADn9N9JqdH1VK8ndJRtKUnwgnlbbeb9VW3u6XDqdbTbjh68v395UqriHJYvSVSt7VoxvdQTbS5yb9uXNnmdRfrvz/KeHbp/c++WM1TLXVMQo5LPkjFXKpVrOQRl5Go1sZE0xIzWIl+7FdyEYg9JkNyDEMXWk95O7CeDC5Yynp4prak+zL5ZEY7GViFeMv0YSv4DSNSh7L1o3vqNtW5wfuvy3bDosaiuzP8Z4dun9T74+OVoqmHa6G09Csl62d1G7y9Z7IzXuy8nu4HpNLrqL0Ynn69Z5T58G1NWW5O9cAAAAAAAAAcN0y6STyoYb39a9Tik7S1fs3ur77Pv+Nr9bMRu0cu/fy93v6sa6+kOao4dU05Sd5P2pva+S5cj4FdyapzLJDWruWzJfvaUQgsAsAsAsAsAsAsAsAsBPQxDWTzQSuQk09em0pWs75qS3wmt6+Re3cmicwl2nR3T2vaFS6b9WLk81L/ANc3vfwy95c9votBtCLv8Kp9dv1Pwnjz2pq6S6Q+s0AAAAAAAc30i0rm6MG7K0ari7OTayoxe5tZye5c2fJ2jrabdM0x8f1+56R75Z1VdGjxWGSg3Kzm7ZpJbNkIrdFLYjyM6iquveqUmODmq03J5+HA6MskdgFgFgFgFgFgFgFgFgFgFgLmjo3l9m2Zncr3YTDocTRU1rw22tbZrR+F8+D3Mws3ardWY9evXFrPFvujOmOuXVzd5xV4ye2cdl39pPJrse89rs7Wxfp3aucfX11+fVeirPBvj6S4AAAANXp/SnUQSi11k7xp32KyvKcvsxWfgcms1MWaPfPL8z8FaqsOVwVNJdZK+/U1ttm7ucvtyeb7keH1V+blXu9ep/WGcd1avWcnd9y4HOrM5UsVhdbNbfmaUXN3hKsw1soWyaOmJyh5YkLALALBBYJLALALALBCbD4Zz5LeyldcUpw2lOmoqyOWZmZzKyzha+o+T2/qVTE4e46MqUo1qTs9ZSvuUtz+7Jeq+469JqKrVcTTPGPXr3Jnhxh2+isfHEUo1I5XylHfGS9qL7Ge709+m9biunq2icxlcNkgADGpNRTbdkk229yW1kTMRGZHz+viHi67m/ZaVlwpJ+pHtk7yfJHjNpaybtczHw8vXGfgwzvTl7jq93ZbF5s+OTKqSqAR1aKltXeWpqmnkKVXBtbM1+9xtTcieaMK9jRBYBYBYBYBYDKFNvYrkTVEcxbo4LfLwMqrvZOFxKxikAAXMJNSTpyzTTXdvQ5TmFo7M+jOOeHxDpTfq1Got/b9yX4ll29h6HY+r3K/DnlV9/XD5JpnE4d4eqbAADmOnGkdWmqKdnUvKpypx2+Ly8T5G1tT4dvw451fb+2dyeGGlw8eqpcJTzfK6yXcrI8bcq3qlOUKpVUAAAAGM6ae1JkxVMchDLBx5ovF2UYRvA/a8i3i+4wehfa8h4vuMMlglvl5EeLPYwkjhYrdftKzcqlOEyRQAAAAB7GVndbswMtNUlOEai+7Lld5Pul82a2apicLVd3bdHdI+kUITftW1Kn3o5Px2957zR3/AB7MV9evm1pnMNkdSwB81xFf0rFynti5er/p09nc3bzPE7R1Hi3aq45co9fVh7VSbGVdaXJZL6nyUTKAlAAAAAAAAAAAAAAAAAAALWEtJSpy2ST+Wf75DOJytHZN0Gxbp150ZP202vv0/at2q77j0+xb+K5t9J4x68vsm3OJw7s9I2ajpXjepwtRp+tJdXHtnk7c0rvuOLaF3wtPVMc54fNWucQ4vQ8NSnOe+6px7tvm34Hhr05mIYxwgMkAAAAAAAAAAAAAAAAAAAAZU52afB3CUWkKnU4mFWPGFXts7SXereJ3aK9NuqmrtJPCcvpsJJpNO6aTT5M95E5jMOhxf9oWK9alT4KVaS7Mo/7vE+Dtu57Nv4/j9srk9GucdSnTh9lSfa/+WeVrnNUypPJEVQAAAAAAAAAAAAAAAAAAAAAw0vHWowlvjJwfY1/RGtmeMwmeTt+imJ6zC0nvUerf4Hq/JI91oLm/p6Z92PlwbUTmHG9KqnW42UdydKivJvzbPPbWub2oq/8AMfj+2VfGpJjJXm+WS7j4KJ5oQgAAAAAAAAAAAAAAAAAAAAB7WV6NVcEpr8Luy9ucVQno339nda9KpD4ail3Siv8A5Z7DY1ebVVPafu0t8nM6+vjZPjXqy7ouTXkjz+uqzcuT75+7P/JYk7u/F3PmIeAAAAAAAAAAAAAAAAAAAAAASUldTXGnUXkTTzhMI+imP6nrM7ayp+Wv+p6LZt7w9734/KaJwo6Nleu3/rS/hkfJ1M53p9/5VjmvHEAAAAAAAAAAAAAAAAAAAAAAGdF590v5WI5phoKM2tnI+lRVMclVvRuVW3KrH+GX6GN+MRMJhsTjAAAAAAAAAAAAAAAAAAAAAADycrKT4Rn/ACsmn2oFPQ+BdXWsvZUfPW/Q+3pLHi73uwRGXmKj1eJmvhr1Ivscmvkc+soxdrp98/cnhK8fLAAAAAAAAAAAAAAAAAAAAAACvpCdoPnZfqa2YzUOh/s9wq1Ks2r3lTgvwxbf856rYtuNyuqes4+X+2luGo6aYTUxU3uqRjVXctWXybOHatrc1Ez34/hWuOKvha2tFcd58GundlXKYoAAAAAAAAAAAAAAAAAAAAANbpGpeSjuW36+R02qcU5Q+jdFMJ1WGppqzknUl2zzXlZdx7XZ9rwtPTHx+boojEKHTrA69KNVK7pO8lxhKyl9O65z7Wsb9qK4/wAftPNW5HDLg6T1ZWvk84vt2M8tcpc9UL9PEcfE5po7EVd1hO5muAAAAAAAAAAAAAAAAAHkppbWTETJM4VMRissv+TWi3xU3s8IeaA0e8RXjDc3rVH9hZy8cl+I+no9P496mjpznyXpjM4fV0j2TpeVIKSaaummmnvTyaImImMSPl2ndFPD1HTezOVCXxRbzjfiv3tR5HWaabFzd6dPL+nPVTiVKhVvk9vzPnVU44sZhNGTWxmcxlGU0cS96KTR2XitLGsnv8Ss0StFUJEyqQAAAAAAAAAA8cktrGBHKulzLRRKu9CKeIe7IvFEKzVKGUt7ZeIVVKk9Z8jaIxDSIw+jdD9D9RS1pq1SpZtP3Y+7Ht3vm+R6vZuk8C3mr2quf6dFFOIdAfSXANfpvRMMVTcJZNZ0574y49nFHNqtNTqKN2efSe0q1U5h8x0jgqlKo4VI6s1nykvii955K/ZrtVzTXHH1yYTGOaOlX4+Jy1Udmc09k5RUAAZqo+LIxCcyyVeXEjchO9L1Yh8iNyDfl76S+C8xuQb8npL4IbkG/J6S+C8xuQb8vPSHyG5BvyxdeXH5E7kI3pYuo+LJxBmWJKADyUktpMRkValRy7P3tNYpwvEYdb0O6O6zjXqx9VWlSi/ee6bXDhx29v3dmaCZmL1yPKPz+m1FHWXcnoGwAAAUNMaJp4mGrUWazhNbYvin9Dn1Gmov07tfz7IqpiXzrTegquGfrrWh7tWKyfKS91/vM8vqtDc088eMd/XJz1UzDWxqOPYcUxEqTESnhXT5Gc0TCs0ykKoAAAAAAAAAAA3YCGeI4F4o7rRShjGU2kk227JJNt8kka00zM4phaIdr0b6JatqmJSvtjS2pc58Xy2H39Dsvdnfvc+kfttTb6y7I+41AAAAAA8nFNNNXTyaed+1ETETwkcxpXoZTneVGXVN+7a8H3e73eB8nU7It3ONv+M/T+mdVuJ5OR0joKvQvr0nZe/G849t1mu8+Jf0V+z7VOY7wymmqGujdbH4ZnJwnmrwZRxD7SNyEbsJFiFwK7iN1kq8eJG5KN2XvWx4kbsmJe9YuKG7JiXnWx4jdkxLx14k7km7LB4jgidxO6wddstuQndhjqtu21vJLa3ySLxGeEQlvtF9Ea9Wzmuqjxn7XdD9bH0tPsq9c41/xj6/JpFuZdtojQVHDZwjedrOpLOT79y7D7+m0dqxH8I49+rWmmIbM6lgAAAAAAAAAA1uN0Dh6uc6Mb/FH1H3uNr95y3dFYu+1TH2+ys0xLS4roRB+xWkuU4xn55M+fc2Jan2Kpj6qTajo1dfoTXXsunLslOL8GmvM469jX49mqJV8Kpr6/RjEw20Xbjr0X/uuc1WztVTzp+sK7lShVwEo+0rflfyZz1WLtPOn6wriUHVrj5GWKuxxT0MBKfspv8AKvmzaixdr9mPqnEr+H6MYmeyllxc6S+rZ0UbN1NXKn6wmKKpbHD9CKz9udOK7ZzfhZLzOqjY16faqiPqtFqW2wnQmjH/ABKk58laCfcs/M7bexrNPGuZn6evmtFqG+wWjKNH/CpRjuuln3y2s+ja09q17FMQ0iIjktmyQAAAAA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2056" name="AutoShape 8" descr="data:image/jpeg;base64,/9j/4AAQSkZJRgABAQAAAQABAAD/2wCEAAkGBxQSEhUUEhQWFhUXFhQZFhgUGBQVFBkYFhQXFxYXFRQYHSggGBolHBUVITEhJSorLi4uFx8zODMsNygtLisBCgoKDg0OGxAQGzQkICUtLywsLCwvLCwsLCwsLCwsLCwsLCwsLCwsLCwsLCwsLCwsLCwsLCwsLCwsLCwsLCwsLP/AABEIAN0A5AMBEQACEQEDEQH/xAAcAAABBQEBAQAAAAAAAAAAAAAAAwQFBgcCAQj/xABQEAABAgMDBQkMBwYEBgMAAAABAgMABBEFEiEGMUFRYQcTInGBkaGx0RYjMkJSU2JykrLB0hQkc4KTosIVM0Nj4fA0VKOzCBd0hJTig8Px/8QAGgEAAgMBAQAAAAAAAAAAAAAAAAQBAwUCBv/EADcRAAIBAgIFCwQDAQEAAwEAAAABAgMEESESFDFRcQUTIjJBUmGRodHwIzOBsRVC4cFiJEOCU//aAAwDAQACEQMRAD8A3CIAIACAAgAIACAAgAIACAAgAIACACPn7blmP30wy39o4hHWYlRbIxMsy33X8SzZuJxBmFCor/JQfC9ZWGoHPAljkBS8ncup+QcKytTzayVONvKUpKic5CzUtr4sNYMdzpSgsZIiM4y2GxWPupWc+hJU9vKz4TbqVApPrAFJG0HmjmMHLYS2ltJ2SypknjRqbl1HUHW73s1rEunNbUCkmS6VA4jEbI4JPYACAAgAIACAAgAIACAAgAIACAAgAIACAAgAIACAAgAIACACp5RbokjKVSXN9cH8Nii1V1KVW6k7CaxbCjKRw5pFHc3SrRnVFNnSl0VIvBJeUONZo2g7CDxxfzEIdZ/P2c6cnsK1lcJ9pNbRnbq1CqZcOlTh42mqNoT6RPOcIOdpx6qI0ZPayky8spw4AAaTo/qY5SqV34EylGnxJiVk0ozYnSTn/pD1KjGmstu8VnUctoupFRQ4jbFjSeTOMSMm7L0t+z2GEqtq09KmMwr9kh1k6iTcVvc648wSaJdSELaB1OtlN5PrA01gZ4pVxNZNFvNp7C/S25zNtALs20W1pzp3ta2ag6rilJPLExu6U8n/AMYOjOIqcqLcs/8AxTJebGdS0BQp9szgnjUDHXN0p7Hgc6U1tLJk/uuSb9A+FS6zpVw2q7HU5htUExXO3ktmZ0qiZfpd9LiQpCkqScQpJCkkbCMDFGGBYKRABAAQAEABAAQAEABAAQAEABAAQAEABAAQAVfK7LqVs8XVq3x6lQy3Qr2FZzIHHjqBi2FKU9hzKSRnP0m17cPA7xKnUVNskaar8N87BwcMwhjCnS25v55FfSkTdnZD2bJJvzB+lKSKqLlEy6aZ+BW7T1iqMyvyvFPRp5vcvf2G6dlJrGWS8SvZU7q7hG8WcEtpzBaEgcjSCOmg4tMc0o16jxqZeC/6/YJulFYRz8X/AMRRWrPUtRcfUpa1GqryipSjrWs4kxr0rTtn5e4hUuOyJIBIA1Acgh3JIWxbZHTlqAYIxOvRya4Uq3SWUBinQbzkMpa0VpOJvA5wfgdEL07mcXnmXToxkssialphLgqk8Y0jjEaFOrGaxQnODhtOZuSS5nwOgjP/AFiKtGNTb5kwqShsE7KteYkFcE3m64pNbh2g50K2jpjEvOT1LrbeySNK3u3Hq7NzNVyXy838d6cN4DhNO4qHFpKdoPNGNOV1avN4rzXujSjGhX2LB+THdp2TZ87UzDG8un+MxwTXWoAUV94Kh235Ywynl6r3FqvJ72wz/ZWnck7Rssl+zXy+znIb4RI9OXxC9VU8LUBG1CvSrLPz/wBM+VOcHgWfJHdWYmCGpsCXdrS8a7yo5qXji2disNscVLdrNZkxmntNGBhcsCAAgAIACAAgAIACAAgAIACAAgA8WoAEk0AxJOAAGckwAZNldukuPufRLJClrUSnfUCqla94Bwp/MOGkYcKGqdFJaUyqU3sR7k5ueMy3frRIffPCDNbyATjVxR/eK1k4bFZ4UvOU4UVgtu5bf8RfQtZVMx7lhlw3LJuuHGguMNUrTRe8lO06sBojD/8Ak3r3R9P9NDClb+L+eRktrWxM2grhm60DggVDY+dW09EbVlyfGC6C/wD0zPuLty63kKSkklsYZ9JOf+kbVKjGns2mdOo57TqamUtiqjxDSeIR1UqxgsWRCm5bCCnJ9TmGZOofHXGbVryqcBuFJQGkUloQAdNrKTUGh1iJUmniiGk9pMyVrA4OYHXoPHqh+ldJ5T8xWdBrOJKFAIxxB5obwxRRjgRczZZSQtklKgagA0IOtKtEI1rPFPR8hmncYbfMseT+XZHepwUNab6B/uI0cY5tMebuuTMMXS8vY2aN7/8A08y/2faKkUWyvA41SQUqHUYzKdSpRl0Xg+3/AFD8oQqxzzPbcsOTtOu+gS81TB5A4KjoDg8biOOoxvWXKqb0Z5P0/G4ybixcelHNepW7Nt6esF0S82guyxwRQ1FNcu4aUppbVTkznYlCFVaUdogm45M2CxrWZm2kvMLC0KzEZwdKVA4pUNIOMKSi4vBlqeI+jkkIACAAgAIACAAgAIACADh51KElSiEpSCVEmgAAqSScwgAxjKfKWZtqY+hWeCJevDVim+AcVunxWtSc501zByEFSWlLaUtuTwRbLHsqWsllQbUku07/ADDlBmzgVwSkaE89TGJf8pylLm6Wb8Oz3Y/b2qw0p7DO8qd0RS1FuSqSSQXlCqj9kk+8ebTFFtyY5S062bfZ7+xbVu0lo08lv9iqytlFRK3iVKJqQTUk61q0mPS0bNLDS8jHqXDfV8yVCQBqA5AIewSQttIyYtIlQbYSVrUaCgJqdSUjwjCVe8jFPR8+wYpW7ltLfk3ublffZ8mpGDSVUI+0cTp2Jzazmjy13yu28KXm/wDiNijZpLp+RP8A/Liz/NL/ABXvmhL+Uue96L2GNVpbv2H/AC5s/wA0v8V75oP5S53+i9idVp7v2H/Lmz/NL/Fe+aD+Uue96L2DVae79nn/AC5s/wA0v8V75oP5S573ovYNVpbv2ITm5tJKQQ2Ftr0LDi10O1KyQR/dRHcOVa6ljLBrgl+jmVnTayyM/tSzJmzl3XU3mieCsVLauI+Ir0T0549HZcoqoug+Ke0y7i0aefmOJSaS4KpPGDnHGI2qdWM10TOnCUdp5OSCXBjgdBGf+ojmrRjUWfmTCpKGwaWdaczZ6qoN5snFKqls/Irb1xjXnJ6n11waNK3u3Hq+RoFhZQszQ4Burpi2rwhrI8obR0R5u4tKlHbs3mzSuIVdm3cWhqcbdaMvOI31hWGNbydRSRjhrGI0Q1Z8oSpNKTy9V7ooubONRYx2/spk7JTVgPiYllb9JuEZ/BUNCHaYJXTwVjPzpj08JwuImNKMqbwNeybt5meYS8wqoOCkml5CtKVjQR05xC04OLwZYniiVjgkIACAAgAIACAAgADABjOXWUbtqzQs6QxbvUWoeC4UnhKURmZR0n7tXKcFTjpyKZScngiSnrXk7Bl/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+tNdK2yEjjIrQbYulyXcJY4LzOVd0mWd6aSlBWogJSkqJ0XQKk11UhBQbej2jLaSxIvJ/KdidC94KuBdvBabp4VaGmrA80X3FpUoYafaV060amOiJHK2X+lfRCpQdvXcU0QVFIUBe2gjlwjrUqvNc7hlt8SOfhp6Hae2plQww+3LuX98cuXaJqnhqupqa4YiIpWlSpTdSOxBOtGMlF7Wc2flSw8+5LoKt8bv3ryaJ72oJVwq6zE1LOpCmqj2PDDPeEa8ZScVtQhZ2UcrPqcYQlTiQk37yO9FNaCpOeuiOqlrWt0qjeG7PMiFaFVuKz/RUcpsgVtEvSNSBiWq8NOve1Hwh6Jx480adnypsVTJ7/fcKV7LLGOa3FdkbYB4LvBUMKkECo0KHin+8I9NSu08pefYY9S3wziS5QCNBB5QYb2oW2Mh5yxyk32CUqGIAJBB1oVoMI1rNNdHyGqdzg+l5k5YWW5BDc4DhQBwChH2iR1jm0x5y65M2un5fP0bVve9k/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+QvUuG8o+ZMhIA0ADkAh3JC2LbIictepCGAVKJoCATU6kJzqP8AeMJVrtRT0fPsGadu3nIs2TO56pZDs8TjiGgeEftVDN6o59EeZu+VdqpZvf7e/obNGy7+zcaQyhKEhKAEpSKBKQAANQAzRiSk5PF5mgklkhvayu8O/ZOe4Y6pdePFET6rMBbX3gjegeGk77Q1HBpvd7MAc9DHr2vqY6X4/wCmGurs/JoOU1sJbsiXbaXe35ttu9mNxtI32oObEBFPSjHtqDleSlJbHj+XsH61RRoJLty8tpA5Dz30SebTfSpDyUoUUKBSCsBSQSPGSvgnjMN3tN1qDyzTx8vdFFvLQq7do2yvYWu0Zm4CVJVfwwUAhpCiRtAFcNUd2bStoY9q/bZFdN1pYHb1tmbm5JxfhpMuheoqS9W8OMEHjrEKgqNGpFbHi15E85zlSDfh+xlak8tqZnLhoXFvtk6bqnaqA47tOImLaUFOlDHswfoV1JOM5YdpqGQtmol5RBQQougOLWMxJGAGxIw59cYN/WlUrNPLDJI1LanGEFh25lgvQkMFcynyTZnAVfu3qYOJGfYtPjDp2w7a3tSjltju9hetbRqZ7GZxNy8xILuOpqgnA50K2oXoOw80emtL9SWMHit3ajFuLXB4Sye8lJKcQ6KpOOkHOOMRsU6saiyM6dOUHmeT1nIdHCFDoUM47eKIqUY1FmEKrhsI6TnJmQVwDeaJxSa72eTxFbeuMa85PUuuuDNO2vHF9F/g07JXKOVtJlUk/glwYIURfbXoUg6RWhBGY5xiYRtnVtJqEur2P/g3WULiOlHb2r/pH5FWm7Y0+uQmj3lxQuq8UKVg26nUldLqhoI2Gu3UiqkNJbTNi9F4M2qEy4IACAAgAIAKnlrl9LWcLqzvj5FUsoIv45is5m07TjqBgA+fJgvz7y33Ti4oqUo+CNSUjSAKAbBDMKc6uSyXzzKp1I0+I/lm0Nm4yL6/GUcw9ZWj1RDUFGHRgsXv9xaTc1pTyQtMTCGRVxV5Z5zsSNA/vGLJTjSWMnmcRjKplHYM7PkJm0V3WxdbB4SjUNp9ZXjq2DZmzxj3nKCgum/wjRtrRyfR8zTMmslWJIVSL7pFFOq8LaEjxE7Bykx5m5vKlfJ5Ld82mzRt40/F7yevQmXnl+JDAbWgCppxKRUqQsDjKSBHdNpTTe8iSxi0ZRKZMWkGlS4butOKSpYUpmhKaUJUCVAYDNqj0M7y0c+cbxa2ZMyo29fR0cMnwJBzI19b7DK0n6M0kJLgUgVrVxxSU1KhVZuio0CKVf0o05Tj1nnhnwWPZ6lmqzclF9VfGKZR5AlCUKkg4td7hBS0VApUKSTdzEdI1RzbcpKTarYJeCf+k1bPBJ0xzYlkTX7S+kvM3EqBvG82Re3kIOCVE0vAxxXr0dW5qEsWtmT347jqlSqc9pyX63DOcyMdankLl27zG+trwUgXBfBUmhNSBQ0pooIshfwnQam+lg1255bTmVrKNVOKyFZLJN1ybmt/busuh+4uqDRSnQptQANQcK5o5newjShoPFrDFZ7syY20pVJaSyeP+ElkJKTctfYfb71UqbWFIIBrwgAFVorwhhnrrii/nRrYVIPPtWfzIttYVYYxksi334zRw5K4AEJyXQ6godSFoOcKxHHsO2O4TlB6UXgyJRUlg9hnGUORbjBLsqVLQMboxdRxeWOnjjdtOUlJpTyl2Ps/z9GXXsmljHNbiPs23QeC7gfK0co0f3mj0NG7xyn5mNUtsM4k2UgjQQeUEQ7k0LZohZ+wiDfYJSoGoANCDrQrQYRrWia6HkN0rlp4S8xe2crFzbCWp1NX2cGnwAFqQcFNvp06CFDSM2JJWoz5t4MYktJYo2XclyoM5Kb24qrzFEqJzqQf3a9poCknWknTEVoKMsVsYQeKLzFJ2EACE7ONsoU46tKEJFVKWQlIGskwAY1lpuuLdJYswKSDUF8p74r7FBHBHpKFdgzx0k28EQ3hmyhM2WEVdmlVJNTeJUSTiStWdaj/AHWHYW0YLSq+QrKvKT0afmLJeXMYI70yM6syiBoTq/vijvTlV6vRjvOdGNPbnIbzNqoaTvcuBQeNo4xrO0xXO4jBaFLzOo0ZTelUCwWpRSt8npgjH92lD6lK9daUEAbAa7RmjJualw/tRxb7W16Yv9mjRhS/u8FuzNCl8tbObSENu3UJFAlLL4AGwBuMWXJ91J4yWL4r3NFXNFLBP0fsKd3kh58/hTHyRz/G3Pd9Y+5OtUd/o/Y87u5Hz5/Cf+SJ/jrnu+q9w1ujv9H7B3dyPnj+E/8AJB/HXPd9V7hrdHf6P2PO7uR88fwn/kg/jbnu+q9w1ujv9H7Hnd3I+eP4T/yQfx1z3fVe5OtUt/o/Y87upHzx/Cf+SD+OuO76r3I1ujv9H7Hnd1I+eP4T/wAkH8dcd31XuGt0d/o/YO7mS88fwn/kif4647vqvcNbo7/R+x53cSXnj+E/8kH8dcd31XuGt0d/o/Y87t5Lzx/Cf+SI/jrju+q9w1ujv9H7HndvJeeP4T/yRP8AH3Hd9V7hrdHf6P2Du3kvPH8J/wCSD+PuO76r3DW6O/0fsed20l54/hP/ACQfx9x3fVe5Ot0d/o/YO7aS88fwn/kg/j7ju+q9w1ujv9H7HndtJeeP4T/yQfx1x3fVe4a3R3+j9it5Rv2dM1Wh7e3fKDT11R9NNzpGPHD9tG7pdGUcVxWXDMVru3qZp4Pg/YrNn2otk0BCkVzY0401FRzckbVKvKHDcZdSjGfHeWqz59Dwqg46UnwhyatsaVKrGoshCdOUHmE/ZqHhwhjoUPCHaNkRUoxqLMKdWUNhG2NPzVkzAfZooUKVVrva0kglKgMUnAUOg68RGfVozp5PYP06samzabrkXl9K2iLqDvb4FVMuEX8M5QczidoxGkCFy0tkAHzfukT02/aLktNuUQh2jSUghoIVi2sI8ZRSU4kmhJFaR3TjpSSOZy0U2RTs0zKgpaF9zST+pXwEOupToLCGbFVCdbOWSGak1o7NKOOKWxgoji8VPXFLWPTqvgvnYWLLo01+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/Ee9zMx5A9tPbBqtXd6oNZp/ENLQsp1gAuAAE0FFA6K6I4qUpw6x3CrGfVJmzMkS60HFOXFKFUpu1FDmvGunZmi+naOUNJvDd/ovUu1Geilx/whGrNcU6WQBfBUCCQPBz4mF1Tk56C2jLqRUdPsHvcxM+QPbT2xZqtXd6or1mnv8AQaWhZTjASXABerSigc2fNxiK6lKUOsdwqxn1STk8knXGg5eSkkVSg1qRoqfFrF0bSco6WJTO7hGWjgRMlZ7jqy2gcMA1BITmNDn01MUQpym8FtL51IxWL2D/ALmJnyB7ae2LdVq7vUq1mnvI+dkFtLCFjhEAgAhWc0GbTFU6coPB7S2E4yWKJKZyemGEb9gLuJuKN9O04c9KxbK3qU1plUbinN6PxjuysogaJewOhYzfeGjjzcUMUbvsn5lVW27YeRYaAjQQRxgj4w5k0KbCs29ZaWaPNKLZChdAJBCtBbUMUkYmM+5oRgtJeQ9QrSk9Fm5bltozszZ6HZpaSVKUG1KQb6m00SFLoQCSoLxpiKGExoqu75k/VDU6gYoIadI8lRq0o8SiU/8AyCADHmHQihAvL0EiqU8Q8ZW04CLIy0dm04kscnsNEyU3OC623Nzq6pdAW20CbykkAhTq84BqOCNGnRGbyldSoRSXWbG7WjGo/BFeyUQETz6KUu78kbLjwFBzdEa/J8sWnvSZm30cI8GTeWLV6VXsKDzLFegmHbpY0mJ2rwqorFk5QhlpLZQVUvYggZ1E/GFaV0oRUcByrbucnJMUnspkuNrRvaheSRWo0jiial2pxccNpELZxkniSuQB7y4P5ledCeyLbHqNeP8AwovesuAhugt4Mq2rHOEn4RxfLJM6sXm0N28rEgAb2rAAeENA4oFepLDA7do29ojaWUqXWlI3si8KVqMMaxzVulODjgdU7ZwkpYk3kKfqx2OK91J+MX2f2/yLXn3PwRu6AOGyfRX1pim960WXWWyQDK9Pmle0OyOtdW4NTe8O69Pmle0OyDXVuDU3vIrKC2RMBICSm7eOJBrUDshe4rqollsL6FHm28zQ5MUbQNSE+6I1YropGVLrMoU7PBqfccIrRahQYeLdjLlU0K7kacKelQUfAkO7BPmle0OyL9dW4p1N7yHt+1fpRRRJTdvDE18KnZC1etzrQxRpc2nizSkJoANQAjXSwyMhvFmcotIMzjrl2ovvCgIGdZx6IyY1VCq5YbzWdNzpKPAle7FPmle0OyGNdW4o1N7xhITP0ifbXSgKgQDjS4ivWmvLFMZc5XT+ZFs4c3Qa+Zl4tNYDLpOYNrJ4rpjSqPCLx3GbBdJYbyo5H5OtzTLxcUpKkqQEKTiQbpJqCaEGqebRHlLy6lQlHD8o9Rb26qxeI3eambPVRYvNE4HEtn1T4itnXD1nfqS6D4pid1ZNdZflHVFWlNS8uzUX1BOOdNcXF/dQkn7sM3FbnGsNhRQpc2nifT0jJoZbQ02LqG0pQgDQlIoBzCFi8QtuzETUu6w54DqFIOsVGBG0GhG0QAYPl7kezIrlJRglbzgJddX4SlOLQ23RIwSkELoBrxJhu3SwciqpuNhtRAQUNp8FtCUgaqDDopHkuVqmlWw3L9mxZxwhjvMPcTvVtPJzXnHP9RvfekkR6LkmeMKb3rDyy/4ZPKMetxxJ+3Wr0u8P5a+gVHVG3WWNOS8DIovCpHiZrLSS3KlCSqmelPiYyIU5T6qNiU4x2sW/Y73mzzp7Y71ep3Tjnqe8sW565++T9mRy3weoQzYvrLgK3y6r4jrL5FWEHU4OlKosvV0EcWT6b4FRZst1SQpKCQcxqnthFUaklikPOrBPBs9csp5IKlIIABJNU5hn0wOhUSxaBVoN4JltyBPeFj+aelCYesuo+Ije9dcBrugj9yftP0RXfdh3Y/2K6myHiAQ2aHanthXmKj7Bp1qaeGJ7+xn/ADZ509sTq9Xu/oOfp7xtNya28FpKag0zY80VzpyhlJYHcJxlsZrDYwHEOqNxbDDZmdpMqdmnggXjvjmApmCjrjHnFzqNI2abUaax3Cf7Hf8ANK/L2wcxV7oc9T3nLMopLzaFpIJW3gdRWBHKhKM0pLtR05JwbW5mqxtmIZOllby1ltJVUlRp6RJjDUZTb0V4m25KCSbFP2Q/5pXNHXMVO6Rz1PeSeRTR+lY+KhdeOoT8TFtovq/gpu5fS/JbMp3bsq8dabvtKCfjD1w8KbEbdY1EcbnbVJUq8p1Z5glP6THiuUpY1UtyPXWKwpt+JaEJQSA4lK0VF9KgFJUmuIIOcUhKlPQmpbhqpHSg4kIbJbsvKJhLNUtLKLqSSQBMJW0U1ONAvHHNhHsY006bkebcsJYG5QuWBABjuVI3/KWWbOIQZcewFv8AxhyGVFlUuui9Wiurq+Mjmw+EeIvJt3En4m7bxwppGNZaje7ZQryt4Ufvd7Pux6HkeeNOD3Nr55mXyhDOS8CxOovJI1gjnFI9S9h56OTxM/yWVQuJ2J6CR8YzrJ4OSNK6WKTLBWNDaJkZkGaPOp9AflXT9UZ9n15IavM4Jkxlqmsqo6loPTT4wxdrGmL2jwqfgjLCc7wjZeHMoxNs/pIsrrpscT5q04PQV1GLKqxg+DOKeU0ebn6u9Oj0x0pHZC1i+i+P/Du9XSXA53QU8Bo+ksc6R2RF8uivnYTYvNi0m53tHqp6hDdPqoqn1mLX46wOSuZTmrjY2daoz7zrxHLbqs0OkaKMwz+yT9ceO13/AHIzrfOvJ8TTq/ZS4FivxoYCZX18O0GxqU30C9GfUzuF+BxZW7L1MLupUdSVHmFY0JPBNmbFYtIoeR4pvh2IHvQhYraaV29hY1O0FdUPPITSzIjIFNXHl+ike0ok9UI2WcpMZvXhGKJXLhykqR5S0DmJV+mLrx/T/JTZr6n4JrIo3JFkAJxClVKQTwlqVnPHHir2eNeR621h9JZks44TnPZzQpjiM4JEZutruvWbMjPvaSTtaW2se+Y9lYy0qXFL9HmrhaNTDxNpBrjFB2ewAY9LcPKpVfFKqckmO2G//o+byr+5dZnFavWV1x4StnVlxf7PQU8oLgZLuvN3JqWcwxbP+m5X9cbvI7wg1uafzyM++WMl4omwqPZnlzPpEXJt1PpODmXUdUZtDKtJcTTqZ0k+BN34fFCNyTN2dWNaXR+YH4Qhb5V2uIzcZ0U+BZMqU1lXdgB5lAw3cr6TFLf7qK5k+53qmpSu34xVaP6YzcLpj+YVVCvVV1GL59VlUdpxufK4Lw2tnoVCljsf4LL3avyK5fDvLf2n6FR3erorj/w5sus+BGSdsNJQgEmoSAcDoERC5pqKTZZOhNybQt+3GvKPsmO9ap7/AEOdXnuIu0JpLzzVw1FUDEEYle3jhStUjUmsPD9l9ODhB4+P6NKrGqZRndhmr7p9fpXGdbfcl+TTrfbiT96HxPAiLJF60QdRV0NkQhHO5+bhueVuW+2l3Zd4/wAtfukQ7WeFOT8BCjHGpFeJT8lxRCz6XUB2wrZ5RY7dbUSU+5RpZ9FXVDNWWEG/Appxxmj3IBvvTqtawPZTX9UL2K6LZ1evpJHO6C7RtpOtSleymn6oL15RQWSzbLxY9n3JdlN5vBpseGmvgiPEV+lUlLHtPXUnhBLB5eAutunjJ5Kn4RTgW4kTuwJrIyCtQeT+VPyx63kp40o8Dz17lUlxNjs9d5ptWtCDzpBiHtORxEEmPWfhlS5tK+mTTDj+x83lS65dJkcNXrK6zHgq33JcWehp9VcDNN2ZircuvUtxPtJCh7hjV5Hec4+AnerJMJCYvNtHykJ57oPbHt4SximeXnHCTXiU60eBPr2qH5mweswj1bn5uHo50CSvRoYipHWMq7PjaV9KCYQjlc/NwzUWNAt9tJrLvD+Wv3SYdrLGnJeDEqOVRPxKbk8vgKHpdYHZC1m+i+I7cLNEotWB4jDb2C6EcgDi8Njf6oRsf7F17/UfZcj6unY6n3Vxbe9RcSqz674FGjMNIIAHNmirzX2jfviO6axkuKOKnVfA1MqjbZiozvJ48NZ2dZjOtM5SNS46qJ29GgKEfkrwp1Z1Bw/mA+MZ9DOu3xGLjKilwLFlK99UdOsU51hMNXD+kxW3X1UVywMGuNSvgPhFdovpjNx1xW2XKMq20HORHVy8KTOaKxmiXyKTSVB8pazzG7+mCzX0iu7f1CJy6N95lvYfzqCfhC1/LBrwRfYxxT8XgaME0FNWEeGe09eth4YAI/deNLPkBtdP5R2x67kn7UeH/Tz199x8TX7KTRloam2xzJEQ9pwOogkx21u9ZUNK0LLf52FNe8IbjnRKn1y8TyaOL9Y9JrHh7qKjXmvFm9ReNOPAou600FSF6g4DzZrjpvI/WIc5KmlXww2plN3F83j4lWsZ/wCrSytSgn32+siPbUX9OD+dqPNVY/Ukvm8hsqhdm0K1pbPMog9Ahe46NZPgX2+dJriOaxoC+BHsKuzrZ9JHSLsITyuEMrOgy8zCaoUNaVDnFIfksU0Z8Xg8SgZPrwV909cIWT2mjcrYTF6HmhVCOQp746PRT0KPbCNn1pF931USmWeMtxLR8R8YvvF9PyKbX7hRIyzSCAB7YorMM/aI6FAxZR+4uJXV6j4GlOqwPEeqNlmQtpnuTx8M7E/GM+y7XwNK57Cavw+KjfIcd9dV6HvKr+mELTryZfd9SKH+UL1ZBJ8vejz0UeqLbh/RKqC+sRtkYNJ5esx1bZUkd1uuxG3XO9ga1DoBMcXb6CXidW66WJZrD4EtLp8qh5wpyLaOVOKF62dSTIe0uHabKc91bGBxHBVfNRGbylPDSfh8/Zocnwx0Vvfz9GmrmQc7bfIFp91QjyGlj2HpdFrtEFrT5NOImnTWIxROe8id2EVRZrAzltZI2r3pI6ax7Hk5aNFcF+jzl08aj4s2ptFABqAHNFIHUBJje7F9XtKRmswokn/t3gtXQ6IboZwaKp7UzQLZTRyozKAI5qfCPH8pw0a7e/Bm1aSxplR3QpW/Z0xh4KUr/DWlf6Y45PxVxFk3ODptGY2U99RUfNuBXsrQ58Y9vSl9B+D/AO4nnKi+svFf4eZcJ4TSh5KxzEEdcF7tTJtNjRyldcYcTxRU0R00qkw2ra2eZcI3GVVPh+xmnnTa+bDQgcY0jNM7ssXXFp1VHsqpGbadGbRpV84pkreh/EWwOMjFUfcHoHoWIRtfuS+dpbdfbRM5Xf4VXrI98D4wxd/af4KLb7iKFGUaYQASGT4+stev1An4RbQ+7EqrfbkaDOKo2s+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+RMpYJsYZaD6RlBKMDM0ZcEeqovr/JSPa0lo0W/m48xJ6UzZYULQgAzrdys3fJFDoGLLqSfUcBQoe0WzyQxbSwlgV1FkPcn5/wCk2dKP1qoI3tZ9NvgKPKUE8ojC5botNTXDzzRoWE8cYsb2/L77LPoPjsup9pBEYlCbjVjLc0PzWMWjFsnlX5WZR6F72kK+WPe0c6c4nmq2U4SF8oV75Ky7mng15UY9Iibh6VKMjmgtGrJDWWXVCeIdUM0njBcDmawkxlaqqFJ4+ggwrd5STLqGxo0JK60MaKM1rMoZF2adHpudKqxnUsq7XE0pZ0l+B7eh4XOckzSZWPQX76YRtvvP8/stuftL8E9lQKyrn3OhxMNXK+kxa2+4igxkmoEAElk2PrTXGroQoxdb/dRTcfbZeLTXRlw/y1+6Y1KnUfAzqfXXEpNj+CrjHVCln1WPV9qHU2rgK9U9UMVXhB8CqHWR5ILuyEwfKWE84QPiYSp5UJPxw/RbPOtHgPMs1UQwn1jzJSPjHd4+hFfNhXarpSYg0aJA1AdUORWCRxLN4jCeF55tOspHtKpCVznUSGKWUGy1sOXp5foMpTyqVe6iIZi8a78EKNYUV4sYZCJvzrzmi64eVbgI6Kx5vlWXQ4v/AE3uTo9LgjQowDYJbJhkuTCKnBFVmuzN0kQ7Yw06y8MxW7lo0n4la3Nvr1tTU7nQjfFIP2h3pn/SC49ZV6FNRMGGcmzZoTLQgAYW9ZomZZ5hWZxtSeIkYHkNDyR1F6LTIaxWBlu45OkompBzBxCi4hJzhQIQ6kcSko9oxPKdDnqTw7f3tQW1TQniW+gOePELBZs3ni9hheTbdx19nUlafYUU/GPf2UtLHxR5q7WGD3M5Cr1nbUL/AF9i46WdtwOdlfiM5JXAHL1xfbv6aOauUmJWniBy/wB9EU3mxM7t3my8yDl5ps60IPOkQ9B4xQjNYSaKdagpOL9brQD8YQ2XPzcPLOgmLVh4oDJo0mzxOddfhCNHK4f5Lq32UWPKAVl3fV6iDDdx9qQrQ+4jP4yDUCACVyXH1lGwLP5FD4wxa/dRRcfbZbraV9Xd+zV1Ro1vty4MRor6i4lOsw8E8fwEK2nVY3X2oVnV97VydYi24eFNnNLro7WaSKE+W8eYV+IEKbKC8WWf/c3uQ5y0VVbQ1JPSQPhHd5nKKOLTY2J3oeKhvJC9ONjUpP5Re+EIy6VwkXvKiyYsd+rs47qPQm/ToSItoy6VSRTVXRhEeblgu7+qgIIaTRQqMLx4xnGakeY5Tnhox4m/YwxbZellJzVSecc+cdMZORpZoWtOd+h2XMv1o493lrXVVUkji4Z+5G7yPQx6T7f0v9MnlGrno7v2x7uK2PvMhvpFFPrKx6ieAjkNFK+9GrcSxnhuM+msEaBFBYEABABi2XDarKthqeQDvTxvrA04BEwjjIIWNalHVDlL6lPRKpdGWJoNooF4LQQUOALSRmIUK4c9eWPG8o2/NVnuefubdrU04YbjC3kbzar6ThVx38/fBz1HPHp+SqmlGD3oxr+OGlxI+UcCWJpB0Kw4yaDpSIbg0qdRMpksZwaIhqaKRTDliqnXlBYIulTUnizx6ZKsDTkiKld1MmEKai8UXiwXQqXbpoSEnjTh8I07d400ZtdYVGVjKF4fSVEaLteMJFYQrz0azkuweoRxpYMZ/tA7P75YnXJbkTzCHeT8wBMpUTS9eGyqhh00545oVMa2k+0ivD6eCLRb7oTLuV0poNpOAh+4aVN4iVBN1FgUKsZBqBeGuDECVyYdCZhNdIUBxkYdkMWskqiKbiLcGWfKJ4Jl110i6NpJ/wD2H7lpU2JW6bqIpbE3cFMM8Z9O4dNYJD86Wk8T16cvCmEFS4c1o4EQpaLxHjroLUqgaFOXhtLgp0E88DknCEfm0hJqUm/mQtlY8DMYeKlIPHUqp0iO7uX1eBzbR+nxGH7S2Dnidce4nV/EXsWaAf3xWFEuEcdw0EcUqmNXTfiTUh9PRXgPLIcuycwo51G7ylNP1R3ReFGbOKqxqxSLXubyhEqtehTquOiUpGI1VrjHmeU3jUS3I3bHKHFltlZcuLShOdRAHbGfTg5yUV2js5qEXJkNuhrM7Py1ly54LRShRGhxQq4s67jePGVCPZ21ONGlkeaqzdSeZssnLJabQ2gUQhKUpGpKRQDmELt4ssFogAgAIAK3ugZOfT5NbQA31PDZJ8tINBXQFAlP3ospT0JYnMo4o+eLPtCdcUJduYeTdvBKFOuISgIzpu+LTNSkFSgq1TRaT4kc7zUdLYOJjJqccVfWoKXhwlOEqNM3CIi2NjOKwikuBTK8py24iEvkvMuKN8XATVSlKSeWiTiY6ja1ZPPIJXVKKyzL1IySGm0tpGCRTHOdZO0mNKEFCKijMnNyk5M9nJRDqFIWOCoUNM/GDrglBSWDCM3F4opqsnJtkkMrqk6Uqu+0k5jxRn6vWg2oPI0NZpTWMlmTGTeTu8EuOkKcIoAMQmufE5ydcMW9vodKW0XuLjT6MdhP3RqENYCuJCZRZPCYopBCXAKY+CoaAqmbj2wtXt1UzW0ZoXDp5PYQjWSsw4QHnAEjTeUs09EHDnhdWtWWU3lxxGXdU45xWfkXGVlUNoShAolIoP6nSYfjBRWCM+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/P+l0L7+sZFyyDyqLMjNzswvfHUOBpgEJFVrbCgKJA2k7AqKKFnTVXSgsMi+rczcNGTJzcXsBR3y0H6lbpWlsqzkFVXXPvKFOJJ1w/cT/ohWnHtZqkKloQAEABAAQAfOM3hbk39tMQ1afd/AtdfbLHejWMvAL0QGAXoAwPL0SGAXoCcDy9AGAX4gMAvQBgF6AMDy/AGAX4MQwC9BiGB5egJwC9AGAXoAwPL8AYBegA8vQAF6AAvQAN7RxacGtC/dMcVM4s6h1kVjIDJ9y0H0y4Kg0Fb46RW6lNACRovqCQkdgMZdKahFs1px0mfTcpLJaQltCQlCEhKUjMEpFABsoIobxzZ0KxBIQAEAGY7vM861Ky5accbJmKEtrWgkb04aEpINKgRIGXy0vaK0JWmceopIUKzMxWhFRXGGY2k5JNYC8rmEXgxxY1ivtzG+urSokKvG8payVDOSoY8ZMX0LacJ6TKK1eE4YIlbctT6O1fABN4AAmgxqeoGGK9Xm46RTRpc5LArvdi6fBbR+Y9RhPXZvYhrU47z3unmjmaTyIcPxg1qq/6+jDVqW/1R6LdnTma/0nPiYNYrvs9GRzFBbX6nX7SnzmbP4dOsx1ztw+z0Dm7ddvqeiZtE+LTkaHWYNK53fojRtt/7PQbROz8GJ/8Akv4g/wDj/MToM2if4gHK38EwaNzv/RGlb7v2e/Q7QOd5POPgiDm7nvfPINO37vzzOhZ09pmE85+SJ5q473zyI5yh3fnmdCy5vTNc17+kTzNbvkc7S7h1+yZn/Nq5j80TzFbvhz1LuHosZ/TOL5En54lUKnf+eYc/T7nzyOhYrumbd5MPjE8xPvsjn49xHf7GX/mn+cROry77I55dxHQsc/5mY9odkGrvvsOeXdR0myT/AJiY9sfLHSo/+n5kc7/5Qomz6fxnvb/pE81/6Zzzn/lCiZSn8V32gfhHXN+LI0/BCiWyPHXy3eyJ0fE5b8Dt3FJGsEY7RSJaywBbcSqydizjNd6fLdaXt6ddbrStK3QK0qc+sxm6nU8B/WoCFsTc9LpqucfxCqXZh85hpqdsVVaMqe0sp1Y1Nh9SWcatNk4m4jPn8ERSWjiABha1sy8qkKmXm2UqNElxQQCaVoCdNIAMl3bsopWalpdMtMNPKS/eUG1pWQnelipAzCpA5YkCGsdX1dn7Jv3BGzR+2uBk1V03xHd6LCvA8VQ5xXjgwxJWQVicAAuU0xAYHBmE6VDnEGkidF7hMzzYzrR7Se2OdOO8NCW44Nptedb9tPbEc7DevNE83Pczg2uz51v2hEOtTX9l5k81Pus5NssedRziI5+n3kTzNTus5NtsedT0waxS7yJ5ie45NvMedHMrsiNZpbw5ipuOTlAx5wcyuyDWaW8nmKm48OUMv5f5V9kRrNLeGr1Nxz3Ry/ln2VdkGtUt5Or1dx4cpJfyz7KuyI1ulvDVqu487pZfyz7KuyI1ylv9CdWq7vU87ppfyz7KuyDXKW/0ZGrVN3qdDKJg+Mr2F9kTrdL4mGrVPjR2LcaPl/hudkTrMPHyZHMT8PNHQthv0/w3PliVXg9/kznmZeHmhRNpIPl/hu/LHXOx+J+xHNS+NCqZpJ18qVjrEdKaZGgxS9HWJzgVnLYVS2NjnUmEb3+o5adpqUru0ySG0pLMzwUJBolrxUgGnfNkIDpp0o+HEIWK0WlKhXPRQBFeeIAyz/iG/wANK/8AUK/2VxIGbymTbakJUVLqpKSaFNMRXVGhCzhKKbbEp3UlJrAXtgPNoaRL36AXTdFTRIAFTTDTHddTjFKnicUdCTbmRRYnVaXfbCf1CFtG4e/zL9Kgt3kdCyJs51H7zhPUTBq9d9vqHPUl2egdzj5zrRyqWf0xOqVd6837BrNNdnovc6TkorStHICYnUZdrRDu1uFE5J63RyI/9olWP/r0I1vw9RVOSqdLh5EgfGOtSW851t7jsZLN6Vr/ACj4R1qUd7I1uW4UTkyz5SzyjsjpWcPEjWp+B2MnGNSj94/CJ1Smc6zUO02BL+QfaV2xOq0t3qw1ipvOxYjA/hjnV2x1q9Pcc8/U3nYsljzSeuDmKfdDnp7zsWcz5pHsiJ5mn3URzs950JNofw2/ZT2R1zcNyI5yW87DCBmQn2R2ROjHcRpS3nYCdQ5hE4IjFnoVBkB7vkSQeb5EBgeX4AwC/AGAX4CcDy/AGAjMS6HKX0hVM1RWlc8cyhGXWWJ1GUo7GVzKqWQhKLiUprfrQUrgIRuoRjhorAbtpylji8T6fsP/AAzH2LXuCEhozX/iG/w0r/1Cv9lcSBTbOV3pv1E+6I2aXUXBGVU67HF+LMTg8vwYgF+IAL0BOB4VwYoNFiSptIzqSOMiOdOK7SdCW4SVabQ/iI9oRy61Nf2R1zU9wmq2WfODkqYjWKe8nmJ7hJVvMjx+ZKuyOXdU951q89xwcoWdavZPxjnW6ZOrTE1ZSt+Ss8ie2Id5DczrVZCZymR5C/y9sc67HcydVe84VlQnzZ5VAfCI1z/yTq3iJHKv+WPb/wDWI1t9355Bqy7x4MqCczaT94n4RDvJL+p0rVbzsW86czXQsxw75+HmTqi8T0WvMnAMEnUG3SeYRGvt5LD5+SdTXidOT84kFSpZaUjOpTL6UjjUcBHWt1NwatAad0D3kp9lWnNpg1mru9GGr095IBVo/wCTf/8AGmOyOdbqeHz8hq0PECu0NMm9/wCNMdkTrlTwDVoeJwZqeGeUd5ZeYETrk9y+fkNVhvODakyPCl1DjbeT1xOuz3IjVY7xFeUxSaKQAdRUUnpETrr7pzqi3nbeVCT4nsqB+AjtXq7YkO0fYxlb1pJeSm6FC7ereppA1HZFFxWjUSwLaNJwxxPqiw/8Mx9i17ghUvKHu7WU4/JsqaQtxTb4JS2lS1XVNrTW6kE57vPEgZXKyNpkBKJOYoAACZZ4YDDwlJpDCuqiWCKXQg3ix4nJm2l5pV0cYYT7xiHc1d/6JVCG4dM5AW0vO2Ues8wPcUY55+p3ieahuHDe5Ra6vCcaT60w6fdQY5dWb7X5nShFdg7b3F55XhzTI4i8vrAjlye8nBDlrcMdPhzqORlR6S4I5JHzW4W3404v7rSE9ajAA7a3D5QeFMzJ/BA9yACKt/cTKaqkn738t+gPI4kU5CBxxZBw/scvHsKW5YK5BR+n2ctxGtS3m0/dfZUUchqYY5qnJdFnGnJbSyWXOZPLA3yUeYOsreeTzhaj+URRVs5y2PDh/qO4VorasSwyth2G7TenpOpzJcuJV7KyD0Rn1LG62xqP5wGoXNHtgiWYyClji0zJq2pQ2em6YTnaXuznMfyy9XFv3fRDhGRd3wWWBxJSP0xS7K7fb6stVzQXZ6CoyWUkYhlI15v0wLk64e1rzYa5RXZ6DWZZlWf389LN7L6L3ICoHoi6HI9SW1+SK5coQWxEXN5YWSz/ABHZhQ0NpUE+0bo6Ydp8iwXWz4v2F58ozewiTumTDxLdmSIBzVuqfc4ylAATxkkRo07GjSWOS9PUUncTnteJ2xkDaloKC7RmS2nPdUoLUPVZRRtB259kWutTh1UcaDe0v+TOQsnI0U23fdH8V2i3Pu6EfdAiidWUtpYoJFmio6CAAgAIAOVoBwIB4wDAAwmrBlXRRyWYWPTabV1iACFntzezHRRUm0n7K8z/ALZEAFnlmQhCUJ8FKQkacEigx5IAFIACAAgAIACAAgAIACAAgAIAPCIAIC1MiZCYqXJVu8c6kDe1+0ihiyNWa2M5cUyszu45JL/duPtbApK0/nST0xYrmS2nLpohJvcRSMUTdKeUwFHnDiYsV0+1epHNkcrcycTh9NP4Sh/90Tz63fPIjQe8dyu4xvvCXOA/9vU85dgdzhsQc34k1J7i0qmm+Pvq2J3tAP5SemK3dS3HSppFgs7c4s5nESyVnW8VO/lUbvRFbrzfadaCLTLy6G0hLaUoSMwSAlI4gMIreZ0KRABAAQAEABAAQAEABAAQAEA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504" y="2492896"/>
            <a:ext cx="2068166" cy="2376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3810000" y="3081734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Serge </a:t>
            </a:r>
            <a:r>
              <a:rPr lang="en-US" dirty="0" err="1">
                <a:latin typeface="Chalkboard" charset="0"/>
                <a:ea typeface="Chalkboard" charset="0"/>
                <a:cs typeface="Chalkboard" charset="0"/>
              </a:rPr>
              <a:t>Vaudenay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: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b="1" dirty="0">
                <a:latin typeface="Chalkboard" charset="0"/>
                <a:ea typeface="Chalkboard" charset="0"/>
                <a:cs typeface="Chalkboard" charset="0"/>
              </a:rPr>
              <a:t>Security Flaws Induced by CBC Padding - Applications to SSL, IPSEC, WTLS ....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  <a:hlinkClick r:id="rId2"/>
              </a:rPr>
              <a:t>EUROCRYPT 2002: 534-546	</a:t>
            </a:r>
            <a:endParaRPr lang="en-US" dirty="0">
              <a:latin typeface="Chalkboard" charset="0"/>
              <a:ea typeface="Chalkboard" charset="0"/>
              <a:cs typeface="Chalkboard" charset="0"/>
              <a:hlinkClick r:id="rId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Thur, 24/9/2020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48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/>
              <a:t>S8101034Q-Modern Cryptography-Lect8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</p:spPr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44794" y="90001"/>
            <a:ext cx="2389711" cy="626701"/>
          </a:xfrm>
        </p:spPr>
        <p:txBody>
          <a:bodyPr/>
          <a:lstStyle/>
          <a:p>
            <a:r>
              <a:rPr lang="zh-CN" altLang="en-US" dirty="0"/>
              <a:t>     小   结</a:t>
            </a:r>
            <a:endParaRPr lang="zh-CN" altLang="en-US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276848" y="159209"/>
            <a:ext cx="468000" cy="468000"/>
          </a:xfrm>
          <a:custGeom>
            <a:avLst/>
            <a:gdLst>
              <a:gd name="T0" fmla="*/ 514 w 1029"/>
              <a:gd name="T1" fmla="*/ 0 h 1029"/>
              <a:gd name="T2" fmla="*/ 1029 w 1029"/>
              <a:gd name="T3" fmla="*/ 514 h 1029"/>
              <a:gd name="T4" fmla="*/ 514 w 1029"/>
              <a:gd name="T5" fmla="*/ 1029 h 1029"/>
              <a:gd name="T6" fmla="*/ 0 w 1029"/>
              <a:gd name="T7" fmla="*/ 514 h 1029"/>
              <a:gd name="T8" fmla="*/ 514 w 1029"/>
              <a:gd name="T9" fmla="*/ 0 h 1029"/>
              <a:gd name="T10" fmla="*/ 380 w 1029"/>
              <a:gd name="T11" fmla="*/ 856 h 1029"/>
              <a:gd name="T12" fmla="*/ 715 w 1029"/>
              <a:gd name="T13" fmla="*/ 856 h 1029"/>
              <a:gd name="T14" fmla="*/ 732 w 1029"/>
              <a:gd name="T15" fmla="*/ 873 h 1029"/>
              <a:gd name="T16" fmla="*/ 715 w 1029"/>
              <a:gd name="T17" fmla="*/ 890 h 1029"/>
              <a:gd name="T18" fmla="*/ 380 w 1029"/>
              <a:gd name="T19" fmla="*/ 890 h 1029"/>
              <a:gd name="T20" fmla="*/ 363 w 1029"/>
              <a:gd name="T21" fmla="*/ 873 h 1029"/>
              <a:gd name="T22" fmla="*/ 380 w 1029"/>
              <a:gd name="T23" fmla="*/ 856 h 1029"/>
              <a:gd name="T24" fmla="*/ 388 w 1029"/>
              <a:gd name="T25" fmla="*/ 691 h 1029"/>
              <a:gd name="T26" fmla="*/ 571 w 1029"/>
              <a:gd name="T27" fmla="*/ 389 h 1029"/>
              <a:gd name="T28" fmla="*/ 636 w 1029"/>
              <a:gd name="T29" fmla="*/ 428 h 1029"/>
              <a:gd name="T30" fmla="*/ 452 w 1029"/>
              <a:gd name="T31" fmla="*/ 730 h 1029"/>
              <a:gd name="T32" fmla="*/ 388 w 1029"/>
              <a:gd name="T33" fmla="*/ 691 h 1029"/>
              <a:gd name="T34" fmla="*/ 258 w 1029"/>
              <a:gd name="T35" fmla="*/ 612 h 1029"/>
              <a:gd name="T36" fmla="*/ 442 w 1029"/>
              <a:gd name="T37" fmla="*/ 310 h 1029"/>
              <a:gd name="T38" fmla="*/ 507 w 1029"/>
              <a:gd name="T39" fmla="*/ 349 h 1029"/>
              <a:gd name="T40" fmla="*/ 323 w 1029"/>
              <a:gd name="T41" fmla="*/ 652 h 1029"/>
              <a:gd name="T42" fmla="*/ 258 w 1029"/>
              <a:gd name="T43" fmla="*/ 612 h 1029"/>
              <a:gd name="T44" fmla="*/ 230 w 1029"/>
              <a:gd name="T45" fmla="*/ 857 h 1029"/>
              <a:gd name="T46" fmla="*/ 247 w 1029"/>
              <a:gd name="T47" fmla="*/ 707 h 1029"/>
              <a:gd name="T48" fmla="*/ 373 w 1029"/>
              <a:gd name="T49" fmla="*/ 783 h 1029"/>
              <a:gd name="T50" fmla="*/ 248 w 1029"/>
              <a:gd name="T51" fmla="*/ 869 h 1029"/>
              <a:gd name="T52" fmla="*/ 230 w 1029"/>
              <a:gd name="T53" fmla="*/ 857 h 1029"/>
              <a:gd name="T54" fmla="*/ 492 w 1029"/>
              <a:gd name="T55" fmla="*/ 226 h 1029"/>
              <a:gd name="T56" fmla="*/ 465 w 1029"/>
              <a:gd name="T57" fmla="*/ 270 h 1029"/>
              <a:gd name="T58" fmla="*/ 659 w 1029"/>
              <a:gd name="T59" fmla="*/ 388 h 1029"/>
              <a:gd name="T60" fmla="*/ 686 w 1029"/>
              <a:gd name="T61" fmla="*/ 344 h 1029"/>
              <a:gd name="T62" fmla="*/ 492 w 1029"/>
              <a:gd name="T63" fmla="*/ 226 h 1029"/>
              <a:gd name="T64" fmla="*/ 533 w 1029"/>
              <a:gd name="T65" fmla="*/ 159 h 1029"/>
              <a:gd name="T66" fmla="*/ 592 w 1029"/>
              <a:gd name="T67" fmla="*/ 144 h 1029"/>
              <a:gd name="T68" fmla="*/ 713 w 1029"/>
              <a:gd name="T69" fmla="*/ 218 h 1029"/>
              <a:gd name="T70" fmla="*/ 727 w 1029"/>
              <a:gd name="T71" fmla="*/ 277 h 1029"/>
              <a:gd name="T72" fmla="*/ 711 w 1029"/>
              <a:gd name="T73" fmla="*/ 304 h 1029"/>
              <a:gd name="T74" fmla="*/ 517 w 1029"/>
              <a:gd name="T75" fmla="*/ 186 h 1029"/>
              <a:gd name="T76" fmla="*/ 533 w 1029"/>
              <a:gd name="T77" fmla="*/ 15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886" tIns="60943" rIns="121886" bIns="60943" numCol="1" anchor="t" anchorCtr="0" compatLnSpc="1"/>
          <a:lstStyle/>
          <a:p>
            <a:endParaRPr lang="zh-CN" altLang="en-US" sz="1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 Box 1082"/>
          <p:cNvSpPr txBox="1">
            <a:spLocks noChangeArrowheads="1"/>
          </p:cNvSpPr>
          <p:nvPr/>
        </p:nvSpPr>
        <p:spPr bwMode="auto">
          <a:xfrm>
            <a:off x="1375618" y="2467624"/>
            <a:ext cx="4403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错误使用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的攻击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082"/>
          <p:cNvSpPr txBox="1">
            <a:spLocks noChangeArrowheads="1"/>
          </p:cNvSpPr>
          <p:nvPr/>
        </p:nvSpPr>
        <p:spPr bwMode="auto">
          <a:xfrm>
            <a:off x="1375618" y="1751617"/>
            <a:ext cx="4403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种工作模式的优缺点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500" y="88187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分组加密工作模式</a:t>
            </a:r>
            <a:endParaRPr lang="zh-CN" altLang="en-US" sz="2800" b="1" dirty="0"/>
          </a:p>
        </p:txBody>
      </p:sp>
      <p:sp>
        <p:nvSpPr>
          <p:cNvPr id="4" name="Text Box 1082"/>
          <p:cNvSpPr txBox="1">
            <a:spLocks noChangeArrowheads="1"/>
          </p:cNvSpPr>
          <p:nvPr/>
        </p:nvSpPr>
        <p:spPr bwMode="auto">
          <a:xfrm>
            <a:off x="1375618" y="3228945"/>
            <a:ext cx="4403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Padding Oracle Attack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141268" y="1699062"/>
            <a:ext cx="9909464" cy="2448967"/>
            <a:chOff x="1074372" y="1597509"/>
            <a:chExt cx="9910755" cy="244928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372" y="1597509"/>
              <a:ext cx="2449286" cy="244928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" name="矩形 1"/>
            <p:cNvSpPr/>
            <p:nvPr/>
          </p:nvSpPr>
          <p:spPr>
            <a:xfrm>
              <a:off x="3855076" y="1597509"/>
              <a:ext cx="7130051" cy="1309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latin typeface="+mn-ea"/>
                </a:rPr>
                <a:t>Padding Oracle Attack</a:t>
              </a:r>
              <a:r>
                <a:rPr lang="zh-CN" altLang="en-US" sz="2800" dirty="0">
                  <a:latin typeface="+mn-ea"/>
                </a:rPr>
                <a:t>攻击如何实现破解密文？</a:t>
              </a:r>
              <a:endParaRPr lang="en-US" altLang="zh-CN" sz="2800" dirty="0">
                <a:latin typeface="+mn-ea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4794" y="90437"/>
            <a:ext cx="2389400" cy="626619"/>
          </a:xfrm>
        </p:spPr>
        <p:txBody>
          <a:bodyPr/>
          <a:lstStyle/>
          <a:p>
            <a:r>
              <a:rPr lang="zh-CN" altLang="en-US" dirty="0"/>
              <a:t>     思   考</a:t>
            </a:r>
            <a:endParaRPr lang="zh-CN" altLang="en-US" dirty="0"/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277607" y="159636"/>
            <a:ext cx="467939" cy="467939"/>
          </a:xfrm>
          <a:custGeom>
            <a:avLst/>
            <a:gdLst>
              <a:gd name="T0" fmla="*/ 514 w 1029"/>
              <a:gd name="T1" fmla="*/ 0 h 1029"/>
              <a:gd name="T2" fmla="*/ 1029 w 1029"/>
              <a:gd name="T3" fmla="*/ 514 h 1029"/>
              <a:gd name="T4" fmla="*/ 514 w 1029"/>
              <a:gd name="T5" fmla="*/ 1029 h 1029"/>
              <a:gd name="T6" fmla="*/ 0 w 1029"/>
              <a:gd name="T7" fmla="*/ 514 h 1029"/>
              <a:gd name="T8" fmla="*/ 514 w 1029"/>
              <a:gd name="T9" fmla="*/ 0 h 1029"/>
              <a:gd name="T10" fmla="*/ 380 w 1029"/>
              <a:gd name="T11" fmla="*/ 856 h 1029"/>
              <a:gd name="T12" fmla="*/ 715 w 1029"/>
              <a:gd name="T13" fmla="*/ 856 h 1029"/>
              <a:gd name="T14" fmla="*/ 732 w 1029"/>
              <a:gd name="T15" fmla="*/ 873 h 1029"/>
              <a:gd name="T16" fmla="*/ 715 w 1029"/>
              <a:gd name="T17" fmla="*/ 890 h 1029"/>
              <a:gd name="T18" fmla="*/ 380 w 1029"/>
              <a:gd name="T19" fmla="*/ 890 h 1029"/>
              <a:gd name="T20" fmla="*/ 363 w 1029"/>
              <a:gd name="T21" fmla="*/ 873 h 1029"/>
              <a:gd name="T22" fmla="*/ 380 w 1029"/>
              <a:gd name="T23" fmla="*/ 856 h 1029"/>
              <a:gd name="T24" fmla="*/ 388 w 1029"/>
              <a:gd name="T25" fmla="*/ 691 h 1029"/>
              <a:gd name="T26" fmla="*/ 571 w 1029"/>
              <a:gd name="T27" fmla="*/ 389 h 1029"/>
              <a:gd name="T28" fmla="*/ 636 w 1029"/>
              <a:gd name="T29" fmla="*/ 428 h 1029"/>
              <a:gd name="T30" fmla="*/ 452 w 1029"/>
              <a:gd name="T31" fmla="*/ 730 h 1029"/>
              <a:gd name="T32" fmla="*/ 388 w 1029"/>
              <a:gd name="T33" fmla="*/ 691 h 1029"/>
              <a:gd name="T34" fmla="*/ 258 w 1029"/>
              <a:gd name="T35" fmla="*/ 612 h 1029"/>
              <a:gd name="T36" fmla="*/ 442 w 1029"/>
              <a:gd name="T37" fmla="*/ 310 h 1029"/>
              <a:gd name="T38" fmla="*/ 507 w 1029"/>
              <a:gd name="T39" fmla="*/ 349 h 1029"/>
              <a:gd name="T40" fmla="*/ 323 w 1029"/>
              <a:gd name="T41" fmla="*/ 652 h 1029"/>
              <a:gd name="T42" fmla="*/ 258 w 1029"/>
              <a:gd name="T43" fmla="*/ 612 h 1029"/>
              <a:gd name="T44" fmla="*/ 230 w 1029"/>
              <a:gd name="T45" fmla="*/ 857 h 1029"/>
              <a:gd name="T46" fmla="*/ 247 w 1029"/>
              <a:gd name="T47" fmla="*/ 707 h 1029"/>
              <a:gd name="T48" fmla="*/ 373 w 1029"/>
              <a:gd name="T49" fmla="*/ 783 h 1029"/>
              <a:gd name="T50" fmla="*/ 248 w 1029"/>
              <a:gd name="T51" fmla="*/ 869 h 1029"/>
              <a:gd name="T52" fmla="*/ 230 w 1029"/>
              <a:gd name="T53" fmla="*/ 857 h 1029"/>
              <a:gd name="T54" fmla="*/ 492 w 1029"/>
              <a:gd name="T55" fmla="*/ 226 h 1029"/>
              <a:gd name="T56" fmla="*/ 465 w 1029"/>
              <a:gd name="T57" fmla="*/ 270 h 1029"/>
              <a:gd name="T58" fmla="*/ 659 w 1029"/>
              <a:gd name="T59" fmla="*/ 388 h 1029"/>
              <a:gd name="T60" fmla="*/ 686 w 1029"/>
              <a:gd name="T61" fmla="*/ 344 h 1029"/>
              <a:gd name="T62" fmla="*/ 492 w 1029"/>
              <a:gd name="T63" fmla="*/ 226 h 1029"/>
              <a:gd name="T64" fmla="*/ 533 w 1029"/>
              <a:gd name="T65" fmla="*/ 159 h 1029"/>
              <a:gd name="T66" fmla="*/ 592 w 1029"/>
              <a:gd name="T67" fmla="*/ 144 h 1029"/>
              <a:gd name="T68" fmla="*/ 713 w 1029"/>
              <a:gd name="T69" fmla="*/ 218 h 1029"/>
              <a:gd name="T70" fmla="*/ 727 w 1029"/>
              <a:gd name="T71" fmla="*/ 277 h 1029"/>
              <a:gd name="T72" fmla="*/ 711 w 1029"/>
              <a:gd name="T73" fmla="*/ 304 h 1029"/>
              <a:gd name="T74" fmla="*/ 517 w 1029"/>
              <a:gd name="T75" fmla="*/ 186 h 1029"/>
              <a:gd name="T76" fmla="*/ 533 w 1029"/>
              <a:gd name="T77" fmla="*/ 15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870" tIns="60935" rIns="121870" bIns="60935" numCol="1" anchor="t" anchorCtr="0" compatLnSpc="1"/>
          <a:lstStyle/>
          <a:p>
            <a:endParaRPr lang="zh-CN" altLang="en-US" sz="1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3891" y="89913"/>
            <a:ext cx="5453050" cy="626701"/>
          </a:xfrm>
          <a:prstGeom prst="rect">
            <a:avLst/>
          </a:prstGeom>
          <a:solidFill>
            <a:srgbClr val="204064"/>
          </a:solidFill>
          <a:ln>
            <a:noFill/>
          </a:ln>
        </p:spPr>
        <p:txBody>
          <a:bodyPr vert="horz" wrap="none" lIns="180000" tIns="36000" rIns="180000" bIns="36000" numCol="1" anchor="t" anchorCtr="0" compatLnSpc="1">
            <a:spAutoFit/>
          </a:bodyPr>
          <a:lstStyle/>
          <a:p>
            <a:r>
              <a:rPr lang="en-US" altLang="zh-CN" sz="3600" b="1" dirty="0">
                <a:solidFill>
                  <a:srgbClr val="FFFFFF"/>
                </a:solidFill>
                <a:latin typeface="+mn-ea"/>
                <a:sym typeface="Wingdings" panose="05000000000000000000" pitchFamily="2" charset="2"/>
              </a:rPr>
              <a:t> </a:t>
            </a:r>
            <a:r>
              <a:rPr lang="zh-CN" altLang="en-US" sz="3600" b="1">
                <a:solidFill>
                  <a:srgbClr val="F8F8F8"/>
                </a:solidFill>
                <a:latin typeface="+mj-ea"/>
                <a:ea typeface="+mj-ea"/>
              </a:rPr>
              <a:t>参考资料 </a:t>
            </a:r>
            <a:r>
              <a:rPr lang="en-US" altLang="zh-CN" sz="3600" b="1" dirty="0">
                <a:solidFill>
                  <a:srgbClr val="F8F8F8"/>
                </a:solidFill>
                <a:latin typeface="+mj-ea"/>
                <a:ea typeface="+mj-ea"/>
              </a:rPr>
              <a:t>&amp; </a:t>
            </a:r>
            <a:r>
              <a:rPr lang="zh-CN" altLang="en-US" sz="3600" b="1" dirty="0">
                <a:solidFill>
                  <a:srgbClr val="F8F8F8"/>
                </a:solidFill>
                <a:latin typeface="+mj-ea"/>
                <a:ea typeface="+mj-ea"/>
              </a:rPr>
              <a:t>扩展阅读</a:t>
            </a:r>
            <a:endParaRPr lang="zh-CN" altLang="en-US" sz="36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2272193"/>
            <a:ext cx="10515600" cy="1927668"/>
          </a:xfrm>
          <a:prstGeom prst="rect">
            <a:avLst/>
          </a:prstGeom>
        </p:spPr>
        <p:txBody>
          <a:bodyPr/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1458" y="1432713"/>
            <a:ext cx="9750542" cy="265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zh-CN" sz="2800" dirty="0">
                <a:latin typeface="Times New Roman" panose="02020603050405020304" pitchFamily="18" charset="0"/>
              </a:rPr>
              <a:t>How the BEAST Attack Works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US" altLang="zh-CN" sz="2800" dirty="0">
                <a:latin typeface="Times New Roman" panose="02020603050405020304" pitchFamily="18" charset="0"/>
              </a:rPr>
              <a:t>https://www.netsparker.com/blog/web-security/how-the-beast-attack-works/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zh-CN" altLang="en-US" sz="2800" dirty="0">
                <a:latin typeface="Times New Roman" panose="02020603050405020304" pitchFamily="18" charset="0"/>
              </a:rPr>
              <a:t>了解</a:t>
            </a:r>
            <a:r>
              <a:rPr lang="en-US" altLang="zh-CN" sz="2800" dirty="0">
                <a:latin typeface="Times New Roman" panose="02020603050405020304" pitchFamily="18" charset="0"/>
              </a:rPr>
              <a:t>Padding Oracle Attacks</a:t>
            </a:r>
            <a:r>
              <a:rPr lang="zh-CN" altLang="en-US" sz="2800" dirty="0">
                <a:latin typeface="Times New Roman" panose="02020603050405020304" pitchFamily="18" charset="0"/>
              </a:rPr>
              <a:t>的細節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一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US" altLang="zh-CN" sz="2800" dirty="0">
                <a:latin typeface="Times New Roman" panose="02020603050405020304" pitchFamily="18" charset="0"/>
              </a:rPr>
              <a:t>https://dotblogs.com.tw/kevintan1983/2010/10/05/18116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073138" cy="6267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为什么需要工作模式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9720" y="1070845"/>
            <a:ext cx="11762213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j-ea"/>
                <a:ea typeface="+mj-ea"/>
              </a:rPr>
              <a:t>分组密码在加密时，明文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分组长度固定</a:t>
            </a:r>
            <a:r>
              <a:rPr lang="zh-CN" altLang="en-US" sz="2400" b="1" dirty="0">
                <a:latin typeface="+mj-ea"/>
                <a:ea typeface="+mj-ea"/>
              </a:rPr>
              <a:t>，而实际应用中待加密消息的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数据量不固定</a:t>
            </a:r>
            <a:r>
              <a:rPr lang="zh-CN" altLang="en-US" sz="2400" b="1" dirty="0">
                <a:latin typeface="+mj-ea"/>
                <a:ea typeface="+mj-ea"/>
              </a:rPr>
              <a:t>，数据格式可能多种多样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720" y="2183982"/>
            <a:ext cx="11572090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j-ea"/>
                <a:ea typeface="+mj-ea"/>
              </a:rPr>
              <a:t>1980</a:t>
            </a:r>
            <a:r>
              <a:rPr lang="zh-CN" altLang="en-US" sz="2400" b="1" dirty="0">
                <a:latin typeface="+mj-ea"/>
                <a:ea typeface="+mj-ea"/>
              </a:rPr>
              <a:t>年</a:t>
            </a:r>
            <a:r>
              <a:rPr lang="en-US" altLang="zh-CN" sz="2400" b="1" dirty="0">
                <a:latin typeface="+mj-ea"/>
                <a:ea typeface="+mj-ea"/>
              </a:rPr>
              <a:t>NIST</a:t>
            </a:r>
            <a:r>
              <a:rPr lang="zh-CN" altLang="en-US" sz="2400" b="1" dirty="0">
                <a:latin typeface="+mj-ea"/>
                <a:ea typeface="+mj-ea"/>
              </a:rPr>
              <a:t>公布了</a:t>
            </a:r>
            <a:r>
              <a:rPr lang="en-US" altLang="zh-CN" sz="2400" b="1" dirty="0">
                <a:latin typeface="+mj-ea"/>
                <a:ea typeface="+mj-ea"/>
              </a:rPr>
              <a:t>DES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种工作模式</a:t>
            </a:r>
            <a:r>
              <a:rPr lang="zh-CN" altLang="en-US" sz="2400" b="1" dirty="0">
                <a:latin typeface="+mj-ea"/>
                <a:ea typeface="+mj-ea"/>
              </a:rPr>
              <a:t>：电子密码本（</a:t>
            </a:r>
            <a:r>
              <a:rPr lang="en-US" altLang="zh-CN" sz="2400" b="1" dirty="0">
                <a:latin typeface="+mj-ea"/>
                <a:ea typeface="+mj-ea"/>
              </a:rPr>
              <a:t>Electronic Code Book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en-US" altLang="zh-CN" sz="2400" b="1" dirty="0">
                <a:latin typeface="+mj-ea"/>
                <a:ea typeface="+mj-ea"/>
              </a:rPr>
              <a:t>ECB</a:t>
            </a:r>
            <a:r>
              <a:rPr lang="zh-CN" altLang="en-US" sz="2400" b="1" dirty="0">
                <a:latin typeface="+mj-ea"/>
                <a:ea typeface="+mj-ea"/>
              </a:rPr>
              <a:t>）模式、密码分组链接（</a:t>
            </a:r>
            <a:r>
              <a:rPr lang="en-US" altLang="zh-CN" sz="2400" b="1" dirty="0">
                <a:latin typeface="+mj-ea"/>
                <a:ea typeface="+mj-ea"/>
              </a:rPr>
              <a:t>Cipher Block Chaining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en-US" altLang="zh-CN" sz="2400" b="1" dirty="0">
                <a:latin typeface="+mj-ea"/>
                <a:ea typeface="+mj-ea"/>
              </a:rPr>
              <a:t>CBC</a:t>
            </a:r>
            <a:r>
              <a:rPr lang="zh-CN" altLang="en-US" sz="2400" b="1" dirty="0">
                <a:latin typeface="+mj-ea"/>
                <a:ea typeface="+mj-ea"/>
              </a:rPr>
              <a:t>）模式、密码反馈（</a:t>
            </a:r>
            <a:r>
              <a:rPr lang="en-US" altLang="zh-CN" sz="2400" b="1" dirty="0">
                <a:latin typeface="+mj-ea"/>
                <a:ea typeface="+mj-ea"/>
              </a:rPr>
              <a:t>Cipher Feedback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en-US" altLang="zh-CN" sz="2400" b="1" dirty="0">
                <a:latin typeface="+mj-ea"/>
                <a:ea typeface="+mj-ea"/>
              </a:rPr>
              <a:t>CFB</a:t>
            </a:r>
            <a:r>
              <a:rPr lang="zh-CN" altLang="en-US" sz="2400" b="1" dirty="0">
                <a:latin typeface="+mj-ea"/>
                <a:ea typeface="+mj-ea"/>
              </a:rPr>
              <a:t>）模式和输出反馈（</a:t>
            </a:r>
            <a:r>
              <a:rPr lang="en-US" altLang="zh-CN" sz="2400" b="1" dirty="0">
                <a:latin typeface="+mj-ea"/>
                <a:ea typeface="+mj-ea"/>
              </a:rPr>
              <a:t>Output Feedback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en-US" altLang="zh-CN" sz="2400" b="1" dirty="0">
                <a:latin typeface="+mj-ea"/>
                <a:ea typeface="+mj-ea"/>
              </a:rPr>
              <a:t>OFB</a:t>
            </a:r>
            <a:r>
              <a:rPr lang="zh-CN" altLang="en-US" sz="2400" b="1" dirty="0">
                <a:latin typeface="+mj-ea"/>
                <a:ea typeface="+mj-ea"/>
              </a:rPr>
              <a:t>）模式。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720" y="3809680"/>
            <a:ext cx="11572090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j-ea"/>
                <a:ea typeface="+mj-ea"/>
              </a:rPr>
              <a:t>2001</a:t>
            </a:r>
            <a:r>
              <a:rPr lang="zh-CN" altLang="en-US" sz="2400" b="1" dirty="0">
                <a:latin typeface="+mj-ea"/>
                <a:ea typeface="+mj-ea"/>
              </a:rPr>
              <a:t>年</a:t>
            </a:r>
            <a:r>
              <a:rPr lang="en-US" altLang="zh-CN" sz="2400" b="1" dirty="0">
                <a:latin typeface="+mj-ea"/>
                <a:ea typeface="+mj-ea"/>
              </a:rPr>
              <a:t>12</a:t>
            </a:r>
            <a:r>
              <a:rPr lang="zh-CN" altLang="en-US" sz="2400" b="1" dirty="0">
                <a:latin typeface="+mj-ea"/>
                <a:ea typeface="+mj-ea"/>
              </a:rPr>
              <a:t>月公布了</a:t>
            </a:r>
            <a:r>
              <a:rPr lang="en-US" altLang="zh-CN" sz="2400" b="1" dirty="0">
                <a:latin typeface="+mj-ea"/>
                <a:ea typeface="+mj-ea"/>
              </a:rPr>
              <a:t>AES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种工作模式</a:t>
            </a:r>
            <a:r>
              <a:rPr lang="zh-CN" altLang="en-US" sz="2400" b="1" dirty="0">
                <a:latin typeface="+mj-ea"/>
                <a:ea typeface="+mj-ea"/>
              </a:rPr>
              <a:t>，即</a:t>
            </a:r>
            <a:r>
              <a:rPr lang="en-US" altLang="zh-CN" sz="2400" b="1" dirty="0">
                <a:latin typeface="+mj-ea"/>
                <a:ea typeface="+mj-ea"/>
              </a:rPr>
              <a:t>ECB</a:t>
            </a:r>
            <a:r>
              <a:rPr lang="zh-CN" altLang="en-US" sz="2400" b="1" dirty="0">
                <a:latin typeface="+mj-ea"/>
                <a:ea typeface="+mj-ea"/>
              </a:rPr>
              <a:t>、</a:t>
            </a:r>
            <a:r>
              <a:rPr lang="en-US" altLang="zh-CN" sz="2400" b="1" dirty="0">
                <a:latin typeface="+mj-ea"/>
                <a:ea typeface="+mj-ea"/>
              </a:rPr>
              <a:t>CBC</a:t>
            </a:r>
            <a:r>
              <a:rPr lang="zh-CN" altLang="en-US" sz="2400" b="1" dirty="0">
                <a:latin typeface="+mj-ea"/>
                <a:ea typeface="+mj-ea"/>
              </a:rPr>
              <a:t>、</a:t>
            </a:r>
            <a:r>
              <a:rPr lang="en-US" altLang="zh-CN" sz="2400" b="1" dirty="0">
                <a:latin typeface="+mj-ea"/>
                <a:ea typeface="+mj-ea"/>
              </a:rPr>
              <a:t>CFB</a:t>
            </a:r>
            <a:r>
              <a:rPr lang="zh-CN" altLang="en-US" sz="2400" b="1" dirty="0">
                <a:latin typeface="+mj-ea"/>
                <a:ea typeface="+mj-ea"/>
              </a:rPr>
              <a:t>、</a:t>
            </a:r>
            <a:r>
              <a:rPr lang="en-US" altLang="zh-CN" sz="2400" b="1" dirty="0">
                <a:latin typeface="+mj-ea"/>
                <a:ea typeface="+mj-ea"/>
              </a:rPr>
              <a:t>OFB</a:t>
            </a:r>
            <a:r>
              <a:rPr lang="zh-CN" altLang="en-US" sz="2400" b="1" dirty="0">
                <a:latin typeface="+mj-ea"/>
                <a:ea typeface="+mj-ea"/>
              </a:rPr>
              <a:t>和</a:t>
            </a:r>
            <a:r>
              <a:rPr lang="en-US" altLang="zh-CN" sz="2400" b="1" dirty="0">
                <a:latin typeface="+mj-ea"/>
                <a:ea typeface="+mj-ea"/>
              </a:rPr>
              <a:t>CTR</a:t>
            </a:r>
            <a:r>
              <a:rPr lang="zh-CN" altLang="en-US" sz="2400" b="1" dirty="0">
                <a:latin typeface="+mj-ea"/>
                <a:ea typeface="+mj-ea"/>
              </a:rPr>
              <a:t>（计数器模式，</a:t>
            </a:r>
            <a:r>
              <a:rPr lang="en-US" altLang="zh-CN" sz="2400" b="1" dirty="0">
                <a:latin typeface="+mj-ea"/>
                <a:ea typeface="+mj-ea"/>
              </a:rPr>
              <a:t>Counter Mode</a:t>
            </a:r>
            <a:r>
              <a:rPr lang="zh-CN" altLang="en-US" sz="2400" b="1" dirty="0">
                <a:latin typeface="+mj-ea"/>
                <a:ea typeface="+mj-ea"/>
              </a:rPr>
              <a:t>）。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 bwMode="auto">
          <a:xfrm flipV="1">
            <a:off x="2044874" y="1553187"/>
            <a:ext cx="2640466" cy="34339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Freeform 5"/>
          <p:cNvSpPr/>
          <p:nvPr/>
        </p:nvSpPr>
        <p:spPr bwMode="auto">
          <a:xfrm>
            <a:off x="2066077" y="1553188"/>
            <a:ext cx="10123015" cy="3419759"/>
          </a:xfrm>
          <a:custGeom>
            <a:avLst/>
            <a:gdLst>
              <a:gd name="T0" fmla="*/ 3437 w 13288"/>
              <a:gd name="T1" fmla="*/ 0 h 5952"/>
              <a:gd name="T2" fmla="*/ 13288 w 13288"/>
              <a:gd name="T3" fmla="*/ 0 h 5952"/>
              <a:gd name="T4" fmla="*/ 13288 w 13288"/>
              <a:gd name="T5" fmla="*/ 5952 h 5952"/>
              <a:gd name="T6" fmla="*/ 0 w 13288"/>
              <a:gd name="T7" fmla="*/ 5952 h 5952"/>
              <a:gd name="T8" fmla="*/ 3437 w 13288"/>
              <a:gd name="T9" fmla="*/ 0 h 5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88" h="5952">
                <a:moveTo>
                  <a:pt x="3437" y="0"/>
                </a:moveTo>
                <a:lnTo>
                  <a:pt x="13288" y="0"/>
                </a:lnTo>
                <a:lnTo>
                  <a:pt x="13288" y="5952"/>
                </a:lnTo>
                <a:lnTo>
                  <a:pt x="0" y="5952"/>
                </a:lnTo>
                <a:lnTo>
                  <a:pt x="34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795" y="1553188"/>
            <a:ext cx="4671516" cy="3419759"/>
          </a:xfrm>
          <a:custGeom>
            <a:avLst/>
            <a:gdLst>
              <a:gd name="T0" fmla="*/ 0 w 6132"/>
              <a:gd name="T1" fmla="*/ 0 h 5952"/>
              <a:gd name="T2" fmla="*/ 6132 w 6132"/>
              <a:gd name="T3" fmla="*/ 0 h 5952"/>
              <a:gd name="T4" fmla="*/ 2696 w 6132"/>
              <a:gd name="T5" fmla="*/ 5952 h 5952"/>
              <a:gd name="T6" fmla="*/ 0 w 6132"/>
              <a:gd name="T7" fmla="*/ 5952 h 5952"/>
              <a:gd name="T8" fmla="*/ 0 w 6132"/>
              <a:gd name="T9" fmla="*/ 0 h 5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2" h="5952">
                <a:moveTo>
                  <a:pt x="0" y="0"/>
                </a:moveTo>
                <a:lnTo>
                  <a:pt x="6132" y="0"/>
                </a:lnTo>
                <a:lnTo>
                  <a:pt x="2696" y="5952"/>
                </a:lnTo>
                <a:lnTo>
                  <a:pt x="0" y="595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>
              <a:solidFill>
                <a:srgbClr val="F1F1F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898" y="1678891"/>
            <a:ext cx="5346592" cy="323901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201103" y="729608"/>
            <a:ext cx="685592" cy="528639"/>
            <a:chOff x="3151188" y="677070"/>
            <a:chExt cx="514350" cy="528638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151188" y="677070"/>
              <a:ext cx="514350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244850" y="773908"/>
              <a:ext cx="330200" cy="334963"/>
            </a:xfrm>
            <a:custGeom>
              <a:avLst/>
              <a:gdLst>
                <a:gd name="T0" fmla="*/ 471 w 549"/>
                <a:gd name="T1" fmla="*/ 540 h 540"/>
                <a:gd name="T2" fmla="*/ 336 w 549"/>
                <a:gd name="T3" fmla="*/ 436 h 540"/>
                <a:gd name="T4" fmla="*/ 0 w 549"/>
                <a:gd name="T5" fmla="*/ 230 h 540"/>
                <a:gd name="T6" fmla="*/ 461 w 549"/>
                <a:gd name="T7" fmla="*/ 230 h 540"/>
                <a:gd name="T8" fmla="*/ 521 w 549"/>
                <a:gd name="T9" fmla="*/ 419 h 540"/>
                <a:gd name="T10" fmla="*/ 297 w 549"/>
                <a:gd name="T11" fmla="*/ 262 h 540"/>
                <a:gd name="T12" fmla="*/ 284 w 549"/>
                <a:gd name="T13" fmla="*/ 259 h 540"/>
                <a:gd name="T14" fmla="*/ 273 w 549"/>
                <a:gd name="T15" fmla="*/ 311 h 540"/>
                <a:gd name="T16" fmla="*/ 297 w 549"/>
                <a:gd name="T17" fmla="*/ 317 h 540"/>
                <a:gd name="T18" fmla="*/ 292 w 549"/>
                <a:gd name="T19" fmla="*/ 335 h 540"/>
                <a:gd name="T20" fmla="*/ 234 w 549"/>
                <a:gd name="T21" fmla="*/ 351 h 540"/>
                <a:gd name="T22" fmla="*/ 230 w 549"/>
                <a:gd name="T23" fmla="*/ 350 h 540"/>
                <a:gd name="T24" fmla="*/ 168 w 549"/>
                <a:gd name="T25" fmla="*/ 327 h 540"/>
                <a:gd name="T26" fmla="*/ 191 w 549"/>
                <a:gd name="T27" fmla="*/ 312 h 540"/>
                <a:gd name="T28" fmla="*/ 208 w 549"/>
                <a:gd name="T29" fmla="*/ 280 h 540"/>
                <a:gd name="T30" fmla="*/ 180 w 549"/>
                <a:gd name="T31" fmla="*/ 259 h 540"/>
                <a:gd name="T32" fmla="*/ 168 w 549"/>
                <a:gd name="T33" fmla="*/ 236 h 540"/>
                <a:gd name="T34" fmla="*/ 178 w 549"/>
                <a:gd name="T35" fmla="*/ 228 h 540"/>
                <a:gd name="T36" fmla="*/ 288 w 549"/>
                <a:gd name="T37" fmla="*/ 228 h 540"/>
                <a:gd name="T38" fmla="*/ 297 w 549"/>
                <a:gd name="T39" fmla="*/ 236 h 540"/>
                <a:gd name="T40" fmla="*/ 386 w 549"/>
                <a:gd name="T41" fmla="*/ 289 h 540"/>
                <a:gd name="T42" fmla="*/ 317 w 549"/>
                <a:gd name="T43" fmla="*/ 215 h 540"/>
                <a:gd name="T44" fmla="*/ 306 w 549"/>
                <a:gd name="T45" fmla="*/ 208 h 540"/>
                <a:gd name="T46" fmla="*/ 164 w 549"/>
                <a:gd name="T47" fmla="*/ 208 h 540"/>
                <a:gd name="T48" fmla="*/ 150 w 549"/>
                <a:gd name="T49" fmla="*/ 214 h 540"/>
                <a:gd name="T50" fmla="*/ 81 w 549"/>
                <a:gd name="T51" fmla="*/ 288 h 540"/>
                <a:gd name="T52" fmla="*/ 78 w 549"/>
                <a:gd name="T53" fmla="*/ 318 h 540"/>
                <a:gd name="T54" fmla="*/ 102 w 549"/>
                <a:gd name="T55" fmla="*/ 333 h 540"/>
                <a:gd name="T56" fmla="*/ 156 w 549"/>
                <a:gd name="T57" fmla="*/ 320 h 540"/>
                <a:gd name="T58" fmla="*/ 164 w 549"/>
                <a:gd name="T59" fmla="*/ 368 h 540"/>
                <a:gd name="T60" fmla="*/ 310 w 549"/>
                <a:gd name="T61" fmla="*/ 361 h 540"/>
                <a:gd name="T62" fmla="*/ 362 w 549"/>
                <a:gd name="T63" fmla="*/ 333 h 540"/>
                <a:gd name="T64" fmla="*/ 366 w 549"/>
                <a:gd name="T65" fmla="*/ 333 h 540"/>
                <a:gd name="T66" fmla="*/ 386 w 549"/>
                <a:gd name="T67" fmla="*/ 289 h 540"/>
                <a:gd name="T68" fmla="*/ 295 w 549"/>
                <a:gd name="T69" fmla="*/ 137 h 540"/>
                <a:gd name="T70" fmla="*/ 171 w 549"/>
                <a:gd name="T71" fmla="*/ 137 h 540"/>
                <a:gd name="T72" fmla="*/ 231 w 549"/>
                <a:gd name="T73" fmla="*/ 431 h 540"/>
                <a:gd name="T74" fmla="*/ 432 w 549"/>
                <a:gd name="T75" fmla="*/ 230 h 540"/>
                <a:gd name="T76" fmla="*/ 30 w 549"/>
                <a:gd name="T77" fmla="*/ 23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9" h="540">
                  <a:moveTo>
                    <a:pt x="521" y="519"/>
                  </a:moveTo>
                  <a:cubicBezTo>
                    <a:pt x="507" y="533"/>
                    <a:pt x="489" y="540"/>
                    <a:pt x="471" y="540"/>
                  </a:cubicBezTo>
                  <a:cubicBezTo>
                    <a:pt x="452" y="540"/>
                    <a:pt x="434" y="533"/>
                    <a:pt x="421" y="519"/>
                  </a:cubicBezTo>
                  <a:lnTo>
                    <a:pt x="336" y="436"/>
                  </a:lnTo>
                  <a:cubicBezTo>
                    <a:pt x="304" y="452"/>
                    <a:pt x="269" y="461"/>
                    <a:pt x="231" y="461"/>
                  </a:cubicBezTo>
                  <a:cubicBezTo>
                    <a:pt x="103" y="461"/>
                    <a:pt x="0" y="358"/>
                    <a:pt x="0" y="230"/>
                  </a:cubicBezTo>
                  <a:cubicBezTo>
                    <a:pt x="0" y="103"/>
                    <a:pt x="103" y="0"/>
                    <a:pt x="231" y="0"/>
                  </a:cubicBezTo>
                  <a:cubicBezTo>
                    <a:pt x="358" y="0"/>
                    <a:pt x="461" y="103"/>
                    <a:pt x="461" y="230"/>
                  </a:cubicBezTo>
                  <a:cubicBezTo>
                    <a:pt x="461" y="268"/>
                    <a:pt x="452" y="304"/>
                    <a:pt x="436" y="335"/>
                  </a:cubicBezTo>
                  <a:lnTo>
                    <a:pt x="521" y="419"/>
                  </a:lnTo>
                  <a:cubicBezTo>
                    <a:pt x="549" y="447"/>
                    <a:pt x="549" y="492"/>
                    <a:pt x="521" y="519"/>
                  </a:cubicBezTo>
                  <a:close/>
                  <a:moveTo>
                    <a:pt x="297" y="262"/>
                  </a:moveTo>
                  <a:lnTo>
                    <a:pt x="286" y="259"/>
                  </a:lnTo>
                  <a:cubicBezTo>
                    <a:pt x="285" y="259"/>
                    <a:pt x="285" y="259"/>
                    <a:pt x="284" y="259"/>
                  </a:cubicBezTo>
                  <a:cubicBezTo>
                    <a:pt x="272" y="257"/>
                    <a:pt x="260" y="267"/>
                    <a:pt x="258" y="280"/>
                  </a:cubicBezTo>
                  <a:cubicBezTo>
                    <a:pt x="255" y="294"/>
                    <a:pt x="261" y="307"/>
                    <a:pt x="273" y="311"/>
                  </a:cubicBezTo>
                  <a:cubicBezTo>
                    <a:pt x="273" y="311"/>
                    <a:pt x="274" y="311"/>
                    <a:pt x="274" y="312"/>
                  </a:cubicBezTo>
                  <a:lnTo>
                    <a:pt x="297" y="317"/>
                  </a:lnTo>
                  <a:lnTo>
                    <a:pt x="297" y="327"/>
                  </a:lnTo>
                  <a:cubicBezTo>
                    <a:pt x="297" y="331"/>
                    <a:pt x="295" y="334"/>
                    <a:pt x="292" y="335"/>
                  </a:cubicBezTo>
                  <a:lnTo>
                    <a:pt x="236" y="351"/>
                  </a:lnTo>
                  <a:cubicBezTo>
                    <a:pt x="235" y="351"/>
                    <a:pt x="234" y="351"/>
                    <a:pt x="234" y="351"/>
                  </a:cubicBezTo>
                  <a:cubicBezTo>
                    <a:pt x="233" y="351"/>
                    <a:pt x="232" y="351"/>
                    <a:pt x="231" y="350"/>
                  </a:cubicBezTo>
                  <a:cubicBezTo>
                    <a:pt x="231" y="350"/>
                    <a:pt x="230" y="350"/>
                    <a:pt x="230" y="350"/>
                  </a:cubicBezTo>
                  <a:lnTo>
                    <a:pt x="174" y="335"/>
                  </a:lnTo>
                  <a:cubicBezTo>
                    <a:pt x="171" y="334"/>
                    <a:pt x="168" y="330"/>
                    <a:pt x="168" y="327"/>
                  </a:cubicBezTo>
                  <a:lnTo>
                    <a:pt x="168" y="317"/>
                  </a:lnTo>
                  <a:lnTo>
                    <a:pt x="191" y="312"/>
                  </a:lnTo>
                  <a:cubicBezTo>
                    <a:pt x="192" y="311"/>
                    <a:pt x="192" y="311"/>
                    <a:pt x="193" y="311"/>
                  </a:cubicBezTo>
                  <a:cubicBezTo>
                    <a:pt x="204" y="307"/>
                    <a:pt x="211" y="294"/>
                    <a:pt x="208" y="280"/>
                  </a:cubicBezTo>
                  <a:cubicBezTo>
                    <a:pt x="205" y="267"/>
                    <a:pt x="194" y="257"/>
                    <a:pt x="181" y="259"/>
                  </a:cubicBezTo>
                  <a:cubicBezTo>
                    <a:pt x="181" y="259"/>
                    <a:pt x="180" y="259"/>
                    <a:pt x="180" y="259"/>
                  </a:cubicBezTo>
                  <a:lnTo>
                    <a:pt x="168" y="262"/>
                  </a:lnTo>
                  <a:lnTo>
                    <a:pt x="168" y="236"/>
                  </a:lnTo>
                  <a:cubicBezTo>
                    <a:pt x="168" y="233"/>
                    <a:pt x="169" y="231"/>
                    <a:pt x="171" y="229"/>
                  </a:cubicBezTo>
                  <a:cubicBezTo>
                    <a:pt x="173" y="228"/>
                    <a:pt x="176" y="227"/>
                    <a:pt x="178" y="228"/>
                  </a:cubicBezTo>
                  <a:lnTo>
                    <a:pt x="234" y="243"/>
                  </a:lnTo>
                  <a:lnTo>
                    <a:pt x="288" y="228"/>
                  </a:lnTo>
                  <a:cubicBezTo>
                    <a:pt x="290" y="227"/>
                    <a:pt x="293" y="228"/>
                    <a:pt x="294" y="230"/>
                  </a:cubicBezTo>
                  <a:cubicBezTo>
                    <a:pt x="296" y="231"/>
                    <a:pt x="297" y="234"/>
                    <a:pt x="297" y="236"/>
                  </a:cubicBezTo>
                  <a:lnTo>
                    <a:pt x="297" y="262"/>
                  </a:lnTo>
                  <a:close/>
                  <a:moveTo>
                    <a:pt x="386" y="289"/>
                  </a:moveTo>
                  <a:cubicBezTo>
                    <a:pt x="385" y="288"/>
                    <a:pt x="385" y="288"/>
                    <a:pt x="385" y="288"/>
                  </a:cubicBezTo>
                  <a:lnTo>
                    <a:pt x="317" y="215"/>
                  </a:lnTo>
                  <a:cubicBezTo>
                    <a:pt x="317" y="214"/>
                    <a:pt x="316" y="214"/>
                    <a:pt x="316" y="214"/>
                  </a:cubicBezTo>
                  <a:cubicBezTo>
                    <a:pt x="313" y="211"/>
                    <a:pt x="310" y="209"/>
                    <a:pt x="306" y="208"/>
                  </a:cubicBezTo>
                  <a:cubicBezTo>
                    <a:pt x="305" y="208"/>
                    <a:pt x="304" y="208"/>
                    <a:pt x="303" y="208"/>
                  </a:cubicBezTo>
                  <a:lnTo>
                    <a:pt x="164" y="208"/>
                  </a:lnTo>
                  <a:cubicBezTo>
                    <a:pt x="164" y="208"/>
                    <a:pt x="163" y="208"/>
                    <a:pt x="163" y="208"/>
                  </a:cubicBezTo>
                  <a:cubicBezTo>
                    <a:pt x="158" y="208"/>
                    <a:pt x="154" y="210"/>
                    <a:pt x="150" y="214"/>
                  </a:cubicBezTo>
                  <a:cubicBezTo>
                    <a:pt x="150" y="214"/>
                    <a:pt x="149" y="214"/>
                    <a:pt x="149" y="215"/>
                  </a:cubicBezTo>
                  <a:lnTo>
                    <a:pt x="81" y="288"/>
                  </a:lnTo>
                  <a:cubicBezTo>
                    <a:pt x="81" y="288"/>
                    <a:pt x="80" y="288"/>
                    <a:pt x="80" y="289"/>
                  </a:cubicBezTo>
                  <a:cubicBezTo>
                    <a:pt x="74" y="297"/>
                    <a:pt x="73" y="308"/>
                    <a:pt x="78" y="318"/>
                  </a:cubicBezTo>
                  <a:cubicBezTo>
                    <a:pt x="82" y="327"/>
                    <a:pt x="90" y="333"/>
                    <a:pt x="99" y="333"/>
                  </a:cubicBezTo>
                  <a:cubicBezTo>
                    <a:pt x="100" y="333"/>
                    <a:pt x="101" y="333"/>
                    <a:pt x="102" y="333"/>
                  </a:cubicBezTo>
                  <a:cubicBezTo>
                    <a:pt x="103" y="333"/>
                    <a:pt x="103" y="333"/>
                    <a:pt x="104" y="333"/>
                  </a:cubicBezTo>
                  <a:lnTo>
                    <a:pt x="156" y="320"/>
                  </a:lnTo>
                  <a:lnTo>
                    <a:pt x="156" y="361"/>
                  </a:lnTo>
                  <a:cubicBezTo>
                    <a:pt x="156" y="365"/>
                    <a:pt x="160" y="368"/>
                    <a:pt x="164" y="368"/>
                  </a:cubicBezTo>
                  <a:lnTo>
                    <a:pt x="303" y="368"/>
                  </a:lnTo>
                  <a:cubicBezTo>
                    <a:pt x="307" y="368"/>
                    <a:pt x="310" y="365"/>
                    <a:pt x="310" y="361"/>
                  </a:cubicBezTo>
                  <a:lnTo>
                    <a:pt x="310" y="320"/>
                  </a:lnTo>
                  <a:lnTo>
                    <a:pt x="362" y="333"/>
                  </a:lnTo>
                  <a:cubicBezTo>
                    <a:pt x="362" y="333"/>
                    <a:pt x="363" y="333"/>
                    <a:pt x="363" y="333"/>
                  </a:cubicBezTo>
                  <a:cubicBezTo>
                    <a:pt x="364" y="333"/>
                    <a:pt x="365" y="333"/>
                    <a:pt x="366" y="333"/>
                  </a:cubicBezTo>
                  <a:cubicBezTo>
                    <a:pt x="374" y="333"/>
                    <a:pt x="381" y="329"/>
                    <a:pt x="386" y="321"/>
                  </a:cubicBezTo>
                  <a:cubicBezTo>
                    <a:pt x="393" y="312"/>
                    <a:pt x="393" y="298"/>
                    <a:pt x="386" y="289"/>
                  </a:cubicBezTo>
                  <a:close/>
                  <a:moveTo>
                    <a:pt x="233" y="203"/>
                  </a:moveTo>
                  <a:cubicBezTo>
                    <a:pt x="267" y="203"/>
                    <a:pt x="295" y="174"/>
                    <a:pt x="295" y="137"/>
                  </a:cubicBezTo>
                  <a:cubicBezTo>
                    <a:pt x="295" y="101"/>
                    <a:pt x="267" y="71"/>
                    <a:pt x="233" y="71"/>
                  </a:cubicBezTo>
                  <a:cubicBezTo>
                    <a:pt x="199" y="71"/>
                    <a:pt x="171" y="101"/>
                    <a:pt x="171" y="137"/>
                  </a:cubicBezTo>
                  <a:cubicBezTo>
                    <a:pt x="171" y="174"/>
                    <a:pt x="199" y="203"/>
                    <a:pt x="233" y="203"/>
                  </a:cubicBezTo>
                  <a:close/>
                  <a:moveTo>
                    <a:pt x="231" y="431"/>
                  </a:moveTo>
                  <a:lnTo>
                    <a:pt x="231" y="431"/>
                  </a:lnTo>
                  <a:cubicBezTo>
                    <a:pt x="342" y="431"/>
                    <a:pt x="432" y="342"/>
                    <a:pt x="432" y="230"/>
                  </a:cubicBezTo>
                  <a:cubicBezTo>
                    <a:pt x="432" y="119"/>
                    <a:pt x="342" y="29"/>
                    <a:pt x="231" y="29"/>
                  </a:cubicBezTo>
                  <a:cubicBezTo>
                    <a:pt x="119" y="29"/>
                    <a:pt x="30" y="119"/>
                    <a:pt x="30" y="230"/>
                  </a:cubicBezTo>
                  <a:cubicBezTo>
                    <a:pt x="30" y="342"/>
                    <a:pt x="119" y="431"/>
                    <a:pt x="231" y="4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66343" y="729608"/>
            <a:ext cx="683475" cy="528639"/>
            <a:chOff x="4700588" y="677070"/>
            <a:chExt cx="512762" cy="528638"/>
          </a:xfrm>
        </p:grpSpPr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4700588" y="677070"/>
              <a:ext cx="512762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06950" y="775495"/>
              <a:ext cx="301625" cy="330200"/>
            </a:xfrm>
            <a:custGeom>
              <a:avLst/>
              <a:gdLst>
                <a:gd name="T0" fmla="*/ 151 w 500"/>
                <a:gd name="T1" fmla="*/ 82 h 533"/>
                <a:gd name="T2" fmla="*/ 328 w 500"/>
                <a:gd name="T3" fmla="*/ 59 h 533"/>
                <a:gd name="T4" fmla="*/ 265 w 500"/>
                <a:gd name="T5" fmla="*/ 37 h 533"/>
                <a:gd name="T6" fmla="*/ 192 w 500"/>
                <a:gd name="T7" fmla="*/ 37 h 533"/>
                <a:gd name="T8" fmla="*/ 128 w 500"/>
                <a:gd name="T9" fmla="*/ 59 h 533"/>
                <a:gd name="T10" fmla="*/ 412 w 500"/>
                <a:gd name="T11" fmla="*/ 462 h 533"/>
                <a:gd name="T12" fmla="*/ 419 w 500"/>
                <a:gd name="T13" fmla="*/ 446 h 533"/>
                <a:gd name="T14" fmla="*/ 390 w 500"/>
                <a:gd name="T15" fmla="*/ 346 h 533"/>
                <a:gd name="T16" fmla="*/ 371 w 500"/>
                <a:gd name="T17" fmla="*/ 346 h 533"/>
                <a:gd name="T18" fmla="*/ 372 w 500"/>
                <a:gd name="T19" fmla="*/ 423 h 533"/>
                <a:gd name="T20" fmla="*/ 372 w 500"/>
                <a:gd name="T21" fmla="*/ 425 h 533"/>
                <a:gd name="T22" fmla="*/ 373 w 500"/>
                <a:gd name="T23" fmla="*/ 426 h 533"/>
                <a:gd name="T24" fmla="*/ 374 w 500"/>
                <a:gd name="T25" fmla="*/ 428 h 533"/>
                <a:gd name="T26" fmla="*/ 477 w 500"/>
                <a:gd name="T27" fmla="*/ 352 h 533"/>
                <a:gd name="T28" fmla="*/ 380 w 500"/>
                <a:gd name="T29" fmla="*/ 301 h 533"/>
                <a:gd name="T30" fmla="*/ 359 w 500"/>
                <a:gd name="T31" fmla="*/ 531 h 533"/>
                <a:gd name="T32" fmla="*/ 495 w 500"/>
                <a:gd name="T33" fmla="*/ 439 h 533"/>
                <a:gd name="T34" fmla="*/ 477 w 500"/>
                <a:gd name="T35" fmla="*/ 436 h 533"/>
                <a:gd name="T36" fmla="*/ 381 w 500"/>
                <a:gd name="T37" fmla="*/ 515 h 533"/>
                <a:gd name="T38" fmla="*/ 284 w 500"/>
                <a:gd name="T39" fmla="*/ 399 h 533"/>
                <a:gd name="T40" fmla="*/ 399 w 500"/>
                <a:gd name="T41" fmla="*/ 321 h 533"/>
                <a:gd name="T42" fmla="*/ 477 w 500"/>
                <a:gd name="T43" fmla="*/ 436 h 533"/>
                <a:gd name="T44" fmla="*/ 168 w 500"/>
                <a:gd name="T45" fmla="*/ 435 h 533"/>
                <a:gd name="T46" fmla="*/ 286 w 500"/>
                <a:gd name="T47" fmla="*/ 317 h 533"/>
                <a:gd name="T48" fmla="*/ 311 w 500"/>
                <a:gd name="T49" fmla="*/ 298 h 533"/>
                <a:gd name="T50" fmla="*/ 432 w 500"/>
                <a:gd name="T51" fmla="*/ 181 h 533"/>
                <a:gd name="T52" fmla="*/ 437 w 500"/>
                <a:gd name="T53" fmla="*/ 292 h 533"/>
                <a:gd name="T54" fmla="*/ 456 w 500"/>
                <a:gd name="T55" fmla="*/ 298 h 533"/>
                <a:gd name="T56" fmla="*/ 456 w 500"/>
                <a:gd name="T57" fmla="*/ 123 h 533"/>
                <a:gd name="T58" fmla="*/ 24 w 500"/>
                <a:gd name="T59" fmla="*/ 99 h 533"/>
                <a:gd name="T60" fmla="*/ 0 w 500"/>
                <a:gd name="T61" fmla="*/ 186 h 533"/>
                <a:gd name="T62" fmla="*/ 0 w 500"/>
                <a:gd name="T63" fmla="*/ 317 h 533"/>
                <a:gd name="T64" fmla="*/ 0 w 500"/>
                <a:gd name="T65" fmla="*/ 444 h 533"/>
                <a:gd name="T66" fmla="*/ 252 w 500"/>
                <a:gd name="T67" fmla="*/ 467 h 533"/>
                <a:gd name="T68" fmla="*/ 19 w 500"/>
                <a:gd name="T69" fmla="*/ 186 h 533"/>
                <a:gd name="T70" fmla="*/ 24 w 500"/>
                <a:gd name="T71" fmla="*/ 181 h 533"/>
                <a:gd name="T72" fmla="*/ 149 w 500"/>
                <a:gd name="T73" fmla="*/ 298 h 533"/>
                <a:gd name="T74" fmla="*/ 19 w 500"/>
                <a:gd name="T75" fmla="*/ 186 h 533"/>
                <a:gd name="T76" fmla="*/ 149 w 500"/>
                <a:gd name="T77" fmla="*/ 317 h 533"/>
                <a:gd name="T78" fmla="*/ 24 w 500"/>
                <a:gd name="T79" fmla="*/ 435 h 533"/>
                <a:gd name="T80" fmla="*/ 19 w 500"/>
                <a:gd name="T81" fmla="*/ 317 h 533"/>
                <a:gd name="T82" fmla="*/ 168 w 500"/>
                <a:gd name="T83" fmla="*/ 298 h 533"/>
                <a:gd name="T84" fmla="*/ 168 w 500"/>
                <a:gd name="T85" fmla="*/ 181 h 533"/>
                <a:gd name="T86" fmla="*/ 292 w 500"/>
                <a:gd name="T87" fmla="*/ 298 h 533"/>
                <a:gd name="T88" fmla="*/ 302 w 500"/>
                <a:gd name="T89" fmla="*/ 123 h 533"/>
                <a:gd name="T90" fmla="*/ 318 w 500"/>
                <a:gd name="T91" fmla="*/ 139 h 533"/>
                <a:gd name="T92" fmla="*/ 286 w 500"/>
                <a:gd name="T93" fmla="*/ 139 h 533"/>
                <a:gd name="T94" fmla="*/ 159 w 500"/>
                <a:gd name="T95" fmla="*/ 123 h 533"/>
                <a:gd name="T96" fmla="*/ 175 w 500"/>
                <a:gd name="T97" fmla="*/ 139 h 533"/>
                <a:gd name="T98" fmla="*/ 143 w 500"/>
                <a:gd name="T99" fmla="*/ 13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533">
                  <a:moveTo>
                    <a:pt x="128" y="59"/>
                  </a:moveTo>
                  <a:cubicBezTo>
                    <a:pt x="128" y="72"/>
                    <a:pt x="138" y="82"/>
                    <a:pt x="151" y="82"/>
                  </a:cubicBezTo>
                  <a:lnTo>
                    <a:pt x="305" y="82"/>
                  </a:lnTo>
                  <a:cubicBezTo>
                    <a:pt x="318" y="82"/>
                    <a:pt x="328" y="72"/>
                    <a:pt x="328" y="59"/>
                  </a:cubicBezTo>
                  <a:cubicBezTo>
                    <a:pt x="328" y="47"/>
                    <a:pt x="318" y="37"/>
                    <a:pt x="305" y="37"/>
                  </a:cubicBezTo>
                  <a:lnTo>
                    <a:pt x="265" y="37"/>
                  </a:lnTo>
                  <a:cubicBezTo>
                    <a:pt x="265" y="17"/>
                    <a:pt x="248" y="0"/>
                    <a:pt x="228" y="0"/>
                  </a:cubicBezTo>
                  <a:cubicBezTo>
                    <a:pt x="208" y="0"/>
                    <a:pt x="192" y="17"/>
                    <a:pt x="192" y="37"/>
                  </a:cubicBezTo>
                  <a:lnTo>
                    <a:pt x="151" y="37"/>
                  </a:lnTo>
                  <a:cubicBezTo>
                    <a:pt x="138" y="37"/>
                    <a:pt x="128" y="47"/>
                    <a:pt x="128" y="59"/>
                  </a:cubicBezTo>
                  <a:close/>
                  <a:moveTo>
                    <a:pt x="405" y="459"/>
                  </a:moveTo>
                  <a:cubicBezTo>
                    <a:pt x="407" y="461"/>
                    <a:pt x="410" y="462"/>
                    <a:pt x="412" y="462"/>
                  </a:cubicBezTo>
                  <a:cubicBezTo>
                    <a:pt x="414" y="462"/>
                    <a:pt x="417" y="461"/>
                    <a:pt x="419" y="459"/>
                  </a:cubicBezTo>
                  <a:cubicBezTo>
                    <a:pt x="422" y="456"/>
                    <a:pt x="422" y="450"/>
                    <a:pt x="419" y="446"/>
                  </a:cubicBezTo>
                  <a:lnTo>
                    <a:pt x="390" y="417"/>
                  </a:lnTo>
                  <a:lnTo>
                    <a:pt x="390" y="346"/>
                  </a:lnTo>
                  <a:cubicBezTo>
                    <a:pt x="390" y="341"/>
                    <a:pt x="386" y="337"/>
                    <a:pt x="381" y="337"/>
                  </a:cubicBezTo>
                  <a:cubicBezTo>
                    <a:pt x="375" y="337"/>
                    <a:pt x="371" y="341"/>
                    <a:pt x="371" y="346"/>
                  </a:cubicBezTo>
                  <a:lnTo>
                    <a:pt x="371" y="421"/>
                  </a:lnTo>
                  <a:cubicBezTo>
                    <a:pt x="371" y="422"/>
                    <a:pt x="371" y="423"/>
                    <a:pt x="372" y="423"/>
                  </a:cubicBezTo>
                  <a:cubicBezTo>
                    <a:pt x="372" y="423"/>
                    <a:pt x="372" y="424"/>
                    <a:pt x="372" y="424"/>
                  </a:cubicBezTo>
                  <a:cubicBezTo>
                    <a:pt x="372" y="424"/>
                    <a:pt x="372" y="425"/>
                    <a:pt x="372" y="425"/>
                  </a:cubicBezTo>
                  <a:cubicBezTo>
                    <a:pt x="372" y="425"/>
                    <a:pt x="372" y="425"/>
                    <a:pt x="372" y="426"/>
                  </a:cubicBezTo>
                  <a:cubicBezTo>
                    <a:pt x="373" y="426"/>
                    <a:pt x="373" y="426"/>
                    <a:pt x="373" y="426"/>
                  </a:cubicBezTo>
                  <a:cubicBezTo>
                    <a:pt x="373" y="427"/>
                    <a:pt x="374" y="427"/>
                    <a:pt x="374" y="428"/>
                  </a:cubicBezTo>
                  <a:cubicBezTo>
                    <a:pt x="374" y="428"/>
                    <a:pt x="374" y="428"/>
                    <a:pt x="374" y="428"/>
                  </a:cubicBezTo>
                  <a:lnTo>
                    <a:pt x="405" y="459"/>
                  </a:lnTo>
                  <a:close/>
                  <a:moveTo>
                    <a:pt x="477" y="352"/>
                  </a:moveTo>
                  <a:cubicBezTo>
                    <a:pt x="459" y="327"/>
                    <a:pt x="433" y="309"/>
                    <a:pt x="402" y="303"/>
                  </a:cubicBezTo>
                  <a:cubicBezTo>
                    <a:pt x="395" y="302"/>
                    <a:pt x="388" y="301"/>
                    <a:pt x="380" y="301"/>
                  </a:cubicBezTo>
                  <a:cubicBezTo>
                    <a:pt x="325" y="301"/>
                    <a:pt x="277" y="341"/>
                    <a:pt x="267" y="396"/>
                  </a:cubicBezTo>
                  <a:cubicBezTo>
                    <a:pt x="255" y="458"/>
                    <a:pt x="296" y="519"/>
                    <a:pt x="359" y="531"/>
                  </a:cubicBezTo>
                  <a:cubicBezTo>
                    <a:pt x="366" y="533"/>
                    <a:pt x="373" y="533"/>
                    <a:pt x="381" y="533"/>
                  </a:cubicBezTo>
                  <a:cubicBezTo>
                    <a:pt x="436" y="533"/>
                    <a:pt x="484" y="494"/>
                    <a:pt x="495" y="439"/>
                  </a:cubicBezTo>
                  <a:cubicBezTo>
                    <a:pt x="500" y="409"/>
                    <a:pt x="494" y="378"/>
                    <a:pt x="477" y="352"/>
                  </a:cubicBezTo>
                  <a:close/>
                  <a:moveTo>
                    <a:pt x="477" y="436"/>
                  </a:moveTo>
                  <a:lnTo>
                    <a:pt x="477" y="436"/>
                  </a:lnTo>
                  <a:cubicBezTo>
                    <a:pt x="468" y="482"/>
                    <a:pt x="428" y="515"/>
                    <a:pt x="381" y="515"/>
                  </a:cubicBezTo>
                  <a:cubicBezTo>
                    <a:pt x="375" y="515"/>
                    <a:pt x="368" y="515"/>
                    <a:pt x="362" y="514"/>
                  </a:cubicBezTo>
                  <a:cubicBezTo>
                    <a:pt x="309" y="503"/>
                    <a:pt x="274" y="452"/>
                    <a:pt x="284" y="399"/>
                  </a:cubicBezTo>
                  <a:cubicBezTo>
                    <a:pt x="293" y="353"/>
                    <a:pt x="334" y="319"/>
                    <a:pt x="380" y="319"/>
                  </a:cubicBezTo>
                  <a:cubicBezTo>
                    <a:pt x="387" y="319"/>
                    <a:pt x="393" y="320"/>
                    <a:pt x="399" y="321"/>
                  </a:cubicBezTo>
                  <a:cubicBezTo>
                    <a:pt x="425" y="326"/>
                    <a:pt x="447" y="341"/>
                    <a:pt x="462" y="362"/>
                  </a:cubicBezTo>
                  <a:cubicBezTo>
                    <a:pt x="476" y="384"/>
                    <a:pt x="482" y="410"/>
                    <a:pt x="477" y="436"/>
                  </a:cubicBezTo>
                  <a:close/>
                  <a:moveTo>
                    <a:pt x="244" y="435"/>
                  </a:moveTo>
                  <a:lnTo>
                    <a:pt x="168" y="435"/>
                  </a:lnTo>
                  <a:lnTo>
                    <a:pt x="168" y="317"/>
                  </a:lnTo>
                  <a:lnTo>
                    <a:pt x="286" y="317"/>
                  </a:lnTo>
                  <a:cubicBezTo>
                    <a:pt x="294" y="310"/>
                    <a:pt x="302" y="304"/>
                    <a:pt x="311" y="298"/>
                  </a:cubicBezTo>
                  <a:lnTo>
                    <a:pt x="311" y="298"/>
                  </a:lnTo>
                  <a:lnTo>
                    <a:pt x="311" y="181"/>
                  </a:lnTo>
                  <a:lnTo>
                    <a:pt x="432" y="181"/>
                  </a:lnTo>
                  <a:cubicBezTo>
                    <a:pt x="435" y="181"/>
                    <a:pt x="437" y="183"/>
                    <a:pt x="437" y="186"/>
                  </a:cubicBezTo>
                  <a:lnTo>
                    <a:pt x="437" y="292"/>
                  </a:lnTo>
                  <a:cubicBezTo>
                    <a:pt x="444" y="295"/>
                    <a:pt x="450" y="298"/>
                    <a:pt x="456" y="302"/>
                  </a:cubicBezTo>
                  <a:lnTo>
                    <a:pt x="456" y="298"/>
                  </a:lnTo>
                  <a:lnTo>
                    <a:pt x="456" y="186"/>
                  </a:lnTo>
                  <a:lnTo>
                    <a:pt x="456" y="123"/>
                  </a:lnTo>
                  <a:cubicBezTo>
                    <a:pt x="456" y="110"/>
                    <a:pt x="445" y="99"/>
                    <a:pt x="432" y="99"/>
                  </a:cubicBezTo>
                  <a:lnTo>
                    <a:pt x="24" y="99"/>
                  </a:lnTo>
                  <a:cubicBezTo>
                    <a:pt x="11" y="99"/>
                    <a:pt x="0" y="110"/>
                    <a:pt x="0" y="123"/>
                  </a:cubicBezTo>
                  <a:lnTo>
                    <a:pt x="0" y="186"/>
                  </a:lnTo>
                  <a:lnTo>
                    <a:pt x="0" y="298"/>
                  </a:lnTo>
                  <a:lnTo>
                    <a:pt x="0" y="317"/>
                  </a:lnTo>
                  <a:lnTo>
                    <a:pt x="0" y="430"/>
                  </a:lnTo>
                  <a:lnTo>
                    <a:pt x="0" y="444"/>
                  </a:lnTo>
                  <a:cubicBezTo>
                    <a:pt x="0" y="457"/>
                    <a:pt x="11" y="467"/>
                    <a:pt x="24" y="467"/>
                  </a:cubicBezTo>
                  <a:lnTo>
                    <a:pt x="252" y="467"/>
                  </a:lnTo>
                  <a:cubicBezTo>
                    <a:pt x="248" y="457"/>
                    <a:pt x="245" y="446"/>
                    <a:pt x="244" y="435"/>
                  </a:cubicBezTo>
                  <a:close/>
                  <a:moveTo>
                    <a:pt x="19" y="186"/>
                  </a:moveTo>
                  <a:lnTo>
                    <a:pt x="19" y="186"/>
                  </a:lnTo>
                  <a:cubicBezTo>
                    <a:pt x="19" y="183"/>
                    <a:pt x="21" y="181"/>
                    <a:pt x="24" y="181"/>
                  </a:cubicBezTo>
                  <a:lnTo>
                    <a:pt x="149" y="181"/>
                  </a:lnTo>
                  <a:lnTo>
                    <a:pt x="149" y="298"/>
                  </a:lnTo>
                  <a:lnTo>
                    <a:pt x="19" y="298"/>
                  </a:lnTo>
                  <a:lnTo>
                    <a:pt x="19" y="186"/>
                  </a:lnTo>
                  <a:close/>
                  <a:moveTo>
                    <a:pt x="149" y="317"/>
                  </a:moveTo>
                  <a:lnTo>
                    <a:pt x="149" y="317"/>
                  </a:lnTo>
                  <a:lnTo>
                    <a:pt x="149" y="435"/>
                  </a:lnTo>
                  <a:lnTo>
                    <a:pt x="24" y="435"/>
                  </a:lnTo>
                  <a:cubicBezTo>
                    <a:pt x="21" y="435"/>
                    <a:pt x="19" y="432"/>
                    <a:pt x="19" y="430"/>
                  </a:cubicBezTo>
                  <a:lnTo>
                    <a:pt x="19" y="317"/>
                  </a:lnTo>
                  <a:lnTo>
                    <a:pt x="149" y="317"/>
                  </a:lnTo>
                  <a:close/>
                  <a:moveTo>
                    <a:pt x="168" y="298"/>
                  </a:moveTo>
                  <a:lnTo>
                    <a:pt x="168" y="298"/>
                  </a:lnTo>
                  <a:lnTo>
                    <a:pt x="168" y="181"/>
                  </a:lnTo>
                  <a:lnTo>
                    <a:pt x="292" y="181"/>
                  </a:lnTo>
                  <a:lnTo>
                    <a:pt x="292" y="298"/>
                  </a:lnTo>
                  <a:lnTo>
                    <a:pt x="168" y="298"/>
                  </a:ln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11" y="123"/>
                    <a:pt x="318" y="130"/>
                    <a:pt x="318" y="139"/>
                  </a:cubicBezTo>
                  <a:cubicBezTo>
                    <a:pt x="318" y="148"/>
                    <a:pt x="311" y="155"/>
                    <a:pt x="302" y="155"/>
                  </a:cubicBezTo>
                  <a:cubicBezTo>
                    <a:pt x="293" y="155"/>
                    <a:pt x="286" y="148"/>
                    <a:pt x="286" y="139"/>
                  </a:cubicBezTo>
                  <a:cubicBezTo>
                    <a:pt x="286" y="130"/>
                    <a:pt x="293" y="123"/>
                    <a:pt x="302" y="123"/>
                  </a:cubicBezTo>
                  <a:close/>
                  <a:moveTo>
                    <a:pt x="159" y="123"/>
                  </a:moveTo>
                  <a:lnTo>
                    <a:pt x="159" y="123"/>
                  </a:lnTo>
                  <a:cubicBezTo>
                    <a:pt x="167" y="123"/>
                    <a:pt x="175" y="130"/>
                    <a:pt x="175" y="139"/>
                  </a:cubicBezTo>
                  <a:cubicBezTo>
                    <a:pt x="175" y="148"/>
                    <a:pt x="167" y="155"/>
                    <a:pt x="159" y="155"/>
                  </a:cubicBezTo>
                  <a:cubicBezTo>
                    <a:pt x="150" y="155"/>
                    <a:pt x="143" y="148"/>
                    <a:pt x="143" y="139"/>
                  </a:cubicBezTo>
                  <a:cubicBezTo>
                    <a:pt x="143" y="130"/>
                    <a:pt x="150" y="123"/>
                    <a:pt x="159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34932" y="729608"/>
            <a:ext cx="685592" cy="528639"/>
            <a:chOff x="5502275" y="677070"/>
            <a:chExt cx="514350" cy="528638"/>
          </a:xfrm>
        </p:grpSpPr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502275" y="677070"/>
              <a:ext cx="514350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5573713" y="751683"/>
              <a:ext cx="334962" cy="366713"/>
            </a:xfrm>
            <a:custGeom>
              <a:avLst/>
              <a:gdLst>
                <a:gd name="T0" fmla="*/ 210 w 554"/>
                <a:gd name="T1" fmla="*/ 368 h 591"/>
                <a:gd name="T2" fmla="*/ 200 w 554"/>
                <a:gd name="T3" fmla="*/ 334 h 591"/>
                <a:gd name="T4" fmla="*/ 242 w 554"/>
                <a:gd name="T5" fmla="*/ 161 h 591"/>
                <a:gd name="T6" fmla="*/ 287 w 554"/>
                <a:gd name="T7" fmla="*/ 302 h 591"/>
                <a:gd name="T8" fmla="*/ 343 w 554"/>
                <a:gd name="T9" fmla="*/ 139 h 591"/>
                <a:gd name="T10" fmla="*/ 219 w 554"/>
                <a:gd name="T11" fmla="*/ 276 h 591"/>
                <a:gd name="T12" fmla="*/ 209 w 554"/>
                <a:gd name="T13" fmla="*/ 294 h 591"/>
                <a:gd name="T14" fmla="*/ 285 w 554"/>
                <a:gd name="T15" fmla="*/ 339 h 591"/>
                <a:gd name="T16" fmla="*/ 365 w 554"/>
                <a:gd name="T17" fmla="*/ 118 h 591"/>
                <a:gd name="T18" fmla="*/ 369 w 554"/>
                <a:gd name="T19" fmla="*/ 75 h 591"/>
                <a:gd name="T20" fmla="*/ 365 w 554"/>
                <a:gd name="T21" fmla="*/ 118 h 591"/>
                <a:gd name="T22" fmla="*/ 432 w 554"/>
                <a:gd name="T23" fmla="*/ 140 h 591"/>
                <a:gd name="T24" fmla="*/ 390 w 554"/>
                <a:gd name="T25" fmla="*/ 143 h 591"/>
                <a:gd name="T26" fmla="*/ 316 w 554"/>
                <a:gd name="T27" fmla="*/ 100 h 591"/>
                <a:gd name="T28" fmla="*/ 298 w 554"/>
                <a:gd name="T29" fmla="*/ 61 h 591"/>
                <a:gd name="T30" fmla="*/ 316 w 554"/>
                <a:gd name="T31" fmla="*/ 100 h 591"/>
                <a:gd name="T32" fmla="*/ 245 w 554"/>
                <a:gd name="T33" fmla="*/ 74 h 591"/>
                <a:gd name="T34" fmla="*/ 248 w 554"/>
                <a:gd name="T35" fmla="*/ 117 h 591"/>
                <a:gd name="T36" fmla="*/ 407 w 554"/>
                <a:gd name="T37" fmla="*/ 211 h 591"/>
                <a:gd name="T38" fmla="*/ 446 w 554"/>
                <a:gd name="T39" fmla="*/ 193 h 591"/>
                <a:gd name="T40" fmla="*/ 407 w 554"/>
                <a:gd name="T41" fmla="*/ 211 h 591"/>
                <a:gd name="T42" fmla="*/ 204 w 554"/>
                <a:gd name="T43" fmla="*/ 303 h 591"/>
                <a:gd name="T44" fmla="*/ 193 w 554"/>
                <a:gd name="T45" fmla="*/ 321 h 591"/>
                <a:gd name="T46" fmla="*/ 269 w 554"/>
                <a:gd name="T47" fmla="*/ 365 h 591"/>
                <a:gd name="T48" fmla="*/ 202 w 554"/>
                <a:gd name="T49" fmla="*/ 591 h 591"/>
                <a:gd name="T50" fmla="*/ 217 w 554"/>
                <a:gd name="T51" fmla="*/ 35 h 591"/>
                <a:gd name="T52" fmla="*/ 527 w 554"/>
                <a:gd name="T53" fmla="*/ 168 h 591"/>
                <a:gd name="T54" fmla="*/ 532 w 554"/>
                <a:gd name="T55" fmla="*/ 257 h 591"/>
                <a:gd name="T56" fmla="*/ 547 w 554"/>
                <a:gd name="T57" fmla="*/ 369 h 591"/>
                <a:gd name="T58" fmla="*/ 528 w 554"/>
                <a:gd name="T59" fmla="*/ 464 h 591"/>
                <a:gd name="T60" fmla="*/ 414 w 554"/>
                <a:gd name="T61" fmla="*/ 491 h 591"/>
                <a:gd name="T62" fmla="*/ 202 w 554"/>
                <a:gd name="T63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4" h="591">
                  <a:moveTo>
                    <a:pt x="200" y="334"/>
                  </a:moveTo>
                  <a:cubicBezTo>
                    <a:pt x="194" y="346"/>
                    <a:pt x="198" y="361"/>
                    <a:pt x="210" y="368"/>
                  </a:cubicBezTo>
                  <a:cubicBezTo>
                    <a:pt x="220" y="373"/>
                    <a:pt x="232" y="372"/>
                    <a:pt x="240" y="365"/>
                  </a:cubicBezTo>
                  <a:lnTo>
                    <a:pt x="200" y="334"/>
                  </a:lnTo>
                  <a:close/>
                  <a:moveTo>
                    <a:pt x="343" y="139"/>
                  </a:moveTo>
                  <a:cubicBezTo>
                    <a:pt x="307" y="118"/>
                    <a:pt x="261" y="128"/>
                    <a:pt x="242" y="161"/>
                  </a:cubicBezTo>
                  <a:cubicBezTo>
                    <a:pt x="222" y="196"/>
                    <a:pt x="248" y="233"/>
                    <a:pt x="230" y="269"/>
                  </a:cubicBezTo>
                  <a:lnTo>
                    <a:pt x="287" y="302"/>
                  </a:lnTo>
                  <a:cubicBezTo>
                    <a:pt x="309" y="269"/>
                    <a:pt x="355" y="272"/>
                    <a:pt x="375" y="238"/>
                  </a:cubicBezTo>
                  <a:cubicBezTo>
                    <a:pt x="394" y="204"/>
                    <a:pt x="380" y="160"/>
                    <a:pt x="343" y="139"/>
                  </a:cubicBezTo>
                  <a:close/>
                  <a:moveTo>
                    <a:pt x="281" y="323"/>
                  </a:moveTo>
                  <a:lnTo>
                    <a:pt x="219" y="276"/>
                  </a:lnTo>
                  <a:cubicBezTo>
                    <a:pt x="215" y="272"/>
                    <a:pt x="208" y="274"/>
                    <a:pt x="205" y="279"/>
                  </a:cubicBezTo>
                  <a:cubicBezTo>
                    <a:pt x="203" y="284"/>
                    <a:pt x="204" y="291"/>
                    <a:pt x="209" y="294"/>
                  </a:cubicBezTo>
                  <a:lnTo>
                    <a:pt x="271" y="341"/>
                  </a:lnTo>
                  <a:cubicBezTo>
                    <a:pt x="276" y="345"/>
                    <a:pt x="282" y="344"/>
                    <a:pt x="285" y="339"/>
                  </a:cubicBezTo>
                  <a:cubicBezTo>
                    <a:pt x="288" y="334"/>
                    <a:pt x="286" y="326"/>
                    <a:pt x="281" y="323"/>
                  </a:cubicBezTo>
                  <a:close/>
                  <a:moveTo>
                    <a:pt x="365" y="118"/>
                  </a:moveTo>
                  <a:lnTo>
                    <a:pt x="385" y="85"/>
                  </a:lnTo>
                  <a:lnTo>
                    <a:pt x="369" y="75"/>
                  </a:lnTo>
                  <a:lnTo>
                    <a:pt x="350" y="109"/>
                  </a:lnTo>
                  <a:lnTo>
                    <a:pt x="365" y="118"/>
                  </a:lnTo>
                  <a:close/>
                  <a:moveTo>
                    <a:pt x="399" y="159"/>
                  </a:moveTo>
                  <a:lnTo>
                    <a:pt x="432" y="140"/>
                  </a:lnTo>
                  <a:lnTo>
                    <a:pt x="423" y="124"/>
                  </a:lnTo>
                  <a:lnTo>
                    <a:pt x="390" y="143"/>
                  </a:lnTo>
                  <a:lnTo>
                    <a:pt x="399" y="159"/>
                  </a:lnTo>
                  <a:close/>
                  <a:moveTo>
                    <a:pt x="316" y="100"/>
                  </a:moveTo>
                  <a:lnTo>
                    <a:pt x="316" y="61"/>
                  </a:lnTo>
                  <a:lnTo>
                    <a:pt x="298" y="61"/>
                  </a:lnTo>
                  <a:lnTo>
                    <a:pt x="298" y="100"/>
                  </a:lnTo>
                  <a:lnTo>
                    <a:pt x="316" y="100"/>
                  </a:lnTo>
                  <a:close/>
                  <a:moveTo>
                    <a:pt x="264" y="108"/>
                  </a:moveTo>
                  <a:lnTo>
                    <a:pt x="245" y="74"/>
                  </a:lnTo>
                  <a:lnTo>
                    <a:pt x="229" y="83"/>
                  </a:lnTo>
                  <a:lnTo>
                    <a:pt x="248" y="117"/>
                  </a:lnTo>
                  <a:lnTo>
                    <a:pt x="264" y="108"/>
                  </a:lnTo>
                  <a:close/>
                  <a:moveTo>
                    <a:pt x="407" y="211"/>
                  </a:moveTo>
                  <a:lnTo>
                    <a:pt x="446" y="211"/>
                  </a:lnTo>
                  <a:lnTo>
                    <a:pt x="446" y="193"/>
                  </a:lnTo>
                  <a:lnTo>
                    <a:pt x="407" y="193"/>
                  </a:lnTo>
                  <a:lnTo>
                    <a:pt x="407" y="211"/>
                  </a:lnTo>
                  <a:close/>
                  <a:moveTo>
                    <a:pt x="266" y="350"/>
                  </a:moveTo>
                  <a:lnTo>
                    <a:pt x="204" y="303"/>
                  </a:lnTo>
                  <a:cubicBezTo>
                    <a:pt x="199" y="299"/>
                    <a:pt x="193" y="300"/>
                    <a:pt x="190" y="305"/>
                  </a:cubicBezTo>
                  <a:cubicBezTo>
                    <a:pt x="187" y="310"/>
                    <a:pt x="189" y="317"/>
                    <a:pt x="193" y="321"/>
                  </a:cubicBezTo>
                  <a:lnTo>
                    <a:pt x="255" y="368"/>
                  </a:lnTo>
                  <a:cubicBezTo>
                    <a:pt x="260" y="372"/>
                    <a:pt x="266" y="370"/>
                    <a:pt x="269" y="365"/>
                  </a:cubicBezTo>
                  <a:cubicBezTo>
                    <a:pt x="272" y="360"/>
                    <a:pt x="271" y="353"/>
                    <a:pt x="266" y="350"/>
                  </a:cubicBezTo>
                  <a:close/>
                  <a:moveTo>
                    <a:pt x="202" y="591"/>
                  </a:moveTo>
                  <a:cubicBezTo>
                    <a:pt x="209" y="544"/>
                    <a:pt x="209" y="495"/>
                    <a:pt x="196" y="451"/>
                  </a:cubicBezTo>
                  <a:cubicBezTo>
                    <a:pt x="0" y="341"/>
                    <a:pt x="52" y="86"/>
                    <a:pt x="217" y="35"/>
                  </a:cubicBezTo>
                  <a:cubicBezTo>
                    <a:pt x="303" y="0"/>
                    <a:pt x="421" y="21"/>
                    <a:pt x="498" y="98"/>
                  </a:cubicBezTo>
                  <a:cubicBezTo>
                    <a:pt x="554" y="154"/>
                    <a:pt x="527" y="168"/>
                    <a:pt x="527" y="168"/>
                  </a:cubicBezTo>
                  <a:lnTo>
                    <a:pt x="515" y="175"/>
                  </a:lnTo>
                  <a:cubicBezTo>
                    <a:pt x="521" y="202"/>
                    <a:pt x="533" y="251"/>
                    <a:pt x="532" y="257"/>
                  </a:cubicBezTo>
                  <a:cubicBezTo>
                    <a:pt x="530" y="267"/>
                    <a:pt x="519" y="276"/>
                    <a:pt x="519" y="276"/>
                  </a:cubicBezTo>
                  <a:lnTo>
                    <a:pt x="547" y="369"/>
                  </a:lnTo>
                  <a:lnTo>
                    <a:pt x="523" y="380"/>
                  </a:lnTo>
                  <a:cubicBezTo>
                    <a:pt x="528" y="410"/>
                    <a:pt x="531" y="435"/>
                    <a:pt x="528" y="464"/>
                  </a:cubicBezTo>
                  <a:cubicBezTo>
                    <a:pt x="528" y="470"/>
                    <a:pt x="511" y="484"/>
                    <a:pt x="497" y="485"/>
                  </a:cubicBezTo>
                  <a:lnTo>
                    <a:pt x="414" y="491"/>
                  </a:lnTo>
                  <a:lnTo>
                    <a:pt x="419" y="591"/>
                  </a:lnTo>
                  <a:lnTo>
                    <a:pt x="202" y="5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46419" y="729608"/>
            <a:ext cx="683475" cy="528639"/>
            <a:chOff x="3935413" y="677070"/>
            <a:chExt cx="512762" cy="528638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3935413" y="677070"/>
              <a:ext cx="512762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4057650" y="777083"/>
              <a:ext cx="282575" cy="328613"/>
            </a:xfrm>
            <a:custGeom>
              <a:avLst/>
              <a:gdLst>
                <a:gd name="T0" fmla="*/ 298 w 467"/>
                <a:gd name="T1" fmla="*/ 66 h 528"/>
                <a:gd name="T2" fmla="*/ 231 w 467"/>
                <a:gd name="T3" fmla="*/ 132 h 528"/>
                <a:gd name="T4" fmla="*/ 165 w 467"/>
                <a:gd name="T5" fmla="*/ 132 h 528"/>
                <a:gd name="T6" fmla="*/ 99 w 467"/>
                <a:gd name="T7" fmla="*/ 66 h 528"/>
                <a:gd name="T8" fmla="*/ 165 w 467"/>
                <a:gd name="T9" fmla="*/ 0 h 528"/>
                <a:gd name="T10" fmla="*/ 231 w 467"/>
                <a:gd name="T11" fmla="*/ 0 h 528"/>
                <a:gd name="T12" fmla="*/ 298 w 467"/>
                <a:gd name="T13" fmla="*/ 66 h 528"/>
                <a:gd name="T14" fmla="*/ 329 w 467"/>
                <a:gd name="T15" fmla="*/ 66 h 528"/>
                <a:gd name="T16" fmla="*/ 331 w 467"/>
                <a:gd name="T17" fmla="*/ 81 h 528"/>
                <a:gd name="T18" fmla="*/ 248 w 467"/>
                <a:gd name="T19" fmla="*/ 164 h 528"/>
                <a:gd name="T20" fmla="*/ 149 w 467"/>
                <a:gd name="T21" fmla="*/ 164 h 528"/>
                <a:gd name="T22" fmla="*/ 66 w 467"/>
                <a:gd name="T23" fmla="*/ 81 h 528"/>
                <a:gd name="T24" fmla="*/ 68 w 467"/>
                <a:gd name="T25" fmla="*/ 66 h 528"/>
                <a:gd name="T26" fmla="*/ 0 w 467"/>
                <a:gd name="T27" fmla="*/ 147 h 528"/>
                <a:gd name="T28" fmla="*/ 0 w 467"/>
                <a:gd name="T29" fmla="*/ 445 h 528"/>
                <a:gd name="T30" fmla="*/ 83 w 467"/>
                <a:gd name="T31" fmla="*/ 528 h 528"/>
                <a:gd name="T32" fmla="*/ 303 w 467"/>
                <a:gd name="T33" fmla="*/ 528 h 528"/>
                <a:gd name="T34" fmla="*/ 213 w 467"/>
                <a:gd name="T35" fmla="*/ 392 h 528"/>
                <a:gd name="T36" fmla="*/ 361 w 467"/>
                <a:gd name="T37" fmla="*/ 244 h 528"/>
                <a:gd name="T38" fmla="*/ 397 w 467"/>
                <a:gd name="T39" fmla="*/ 248 h 528"/>
                <a:gd name="T40" fmla="*/ 397 w 467"/>
                <a:gd name="T41" fmla="*/ 147 h 528"/>
                <a:gd name="T42" fmla="*/ 329 w 467"/>
                <a:gd name="T43" fmla="*/ 66 h 528"/>
                <a:gd name="T44" fmla="*/ 186 w 467"/>
                <a:gd name="T45" fmla="*/ 331 h 528"/>
                <a:gd name="T46" fmla="*/ 186 w 467"/>
                <a:gd name="T47" fmla="*/ 331 h 528"/>
                <a:gd name="T48" fmla="*/ 83 w 467"/>
                <a:gd name="T49" fmla="*/ 331 h 528"/>
                <a:gd name="T50" fmla="*/ 66 w 467"/>
                <a:gd name="T51" fmla="*/ 314 h 528"/>
                <a:gd name="T52" fmla="*/ 83 w 467"/>
                <a:gd name="T53" fmla="*/ 298 h 528"/>
                <a:gd name="T54" fmla="*/ 186 w 467"/>
                <a:gd name="T55" fmla="*/ 298 h 528"/>
                <a:gd name="T56" fmla="*/ 203 w 467"/>
                <a:gd name="T57" fmla="*/ 314 h 528"/>
                <a:gd name="T58" fmla="*/ 186 w 467"/>
                <a:gd name="T59" fmla="*/ 331 h 528"/>
                <a:gd name="T60" fmla="*/ 219 w 467"/>
                <a:gd name="T61" fmla="*/ 265 h 528"/>
                <a:gd name="T62" fmla="*/ 219 w 467"/>
                <a:gd name="T63" fmla="*/ 265 h 528"/>
                <a:gd name="T64" fmla="*/ 83 w 467"/>
                <a:gd name="T65" fmla="*/ 265 h 528"/>
                <a:gd name="T66" fmla="*/ 66 w 467"/>
                <a:gd name="T67" fmla="*/ 248 h 528"/>
                <a:gd name="T68" fmla="*/ 83 w 467"/>
                <a:gd name="T69" fmla="*/ 231 h 528"/>
                <a:gd name="T70" fmla="*/ 219 w 467"/>
                <a:gd name="T71" fmla="*/ 231 h 528"/>
                <a:gd name="T72" fmla="*/ 236 w 467"/>
                <a:gd name="T73" fmla="*/ 248 h 528"/>
                <a:gd name="T74" fmla="*/ 219 w 467"/>
                <a:gd name="T75" fmla="*/ 265 h 528"/>
                <a:gd name="T76" fmla="*/ 388 w 467"/>
                <a:gd name="T77" fmla="*/ 289 h 528"/>
                <a:gd name="T78" fmla="*/ 362 w 467"/>
                <a:gd name="T79" fmla="*/ 286 h 528"/>
                <a:gd name="T80" fmla="*/ 256 w 467"/>
                <a:gd name="T81" fmla="*/ 391 h 528"/>
                <a:gd name="T82" fmla="*/ 340 w 467"/>
                <a:gd name="T83" fmla="*/ 494 h 528"/>
                <a:gd name="T84" fmla="*/ 362 w 467"/>
                <a:gd name="T85" fmla="*/ 497 h 528"/>
                <a:gd name="T86" fmla="*/ 467 w 467"/>
                <a:gd name="T87" fmla="*/ 391 h 528"/>
                <a:gd name="T88" fmla="*/ 388 w 467"/>
                <a:gd name="T89" fmla="*/ 289 h 528"/>
                <a:gd name="T90" fmla="*/ 421 w 467"/>
                <a:gd name="T91" fmla="*/ 376 h 528"/>
                <a:gd name="T92" fmla="*/ 421 w 467"/>
                <a:gd name="T93" fmla="*/ 376 h 528"/>
                <a:gd name="T94" fmla="*/ 388 w 467"/>
                <a:gd name="T95" fmla="*/ 410 h 528"/>
                <a:gd name="T96" fmla="*/ 362 w 467"/>
                <a:gd name="T97" fmla="*/ 436 h 528"/>
                <a:gd name="T98" fmla="*/ 332 w 467"/>
                <a:gd name="T99" fmla="*/ 436 h 528"/>
                <a:gd name="T100" fmla="*/ 302 w 467"/>
                <a:gd name="T101" fmla="*/ 406 h 528"/>
                <a:gd name="T102" fmla="*/ 302 w 467"/>
                <a:gd name="T103" fmla="*/ 376 h 528"/>
                <a:gd name="T104" fmla="*/ 332 w 467"/>
                <a:gd name="T105" fmla="*/ 376 h 528"/>
                <a:gd name="T106" fmla="*/ 347 w 467"/>
                <a:gd name="T107" fmla="*/ 391 h 528"/>
                <a:gd name="T108" fmla="*/ 388 w 467"/>
                <a:gd name="T109" fmla="*/ 350 h 528"/>
                <a:gd name="T110" fmla="*/ 392 w 467"/>
                <a:gd name="T111" fmla="*/ 347 h 528"/>
                <a:gd name="T112" fmla="*/ 421 w 467"/>
                <a:gd name="T113" fmla="*/ 347 h 528"/>
                <a:gd name="T114" fmla="*/ 421 w 467"/>
                <a:gd name="T115" fmla="*/ 37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528">
                  <a:moveTo>
                    <a:pt x="298" y="66"/>
                  </a:moveTo>
                  <a:cubicBezTo>
                    <a:pt x="298" y="103"/>
                    <a:pt x="268" y="132"/>
                    <a:pt x="231" y="132"/>
                  </a:cubicBezTo>
                  <a:lnTo>
                    <a:pt x="165" y="132"/>
                  </a:lnTo>
                  <a:cubicBezTo>
                    <a:pt x="129" y="132"/>
                    <a:pt x="99" y="103"/>
                    <a:pt x="99" y="66"/>
                  </a:cubicBezTo>
                  <a:cubicBezTo>
                    <a:pt x="99" y="30"/>
                    <a:pt x="129" y="0"/>
                    <a:pt x="165" y="0"/>
                  </a:cubicBezTo>
                  <a:lnTo>
                    <a:pt x="231" y="0"/>
                  </a:lnTo>
                  <a:cubicBezTo>
                    <a:pt x="268" y="0"/>
                    <a:pt x="298" y="30"/>
                    <a:pt x="298" y="66"/>
                  </a:cubicBezTo>
                  <a:close/>
                  <a:moveTo>
                    <a:pt x="329" y="66"/>
                  </a:moveTo>
                  <a:cubicBezTo>
                    <a:pt x="330" y="71"/>
                    <a:pt x="331" y="76"/>
                    <a:pt x="331" y="81"/>
                  </a:cubicBezTo>
                  <a:cubicBezTo>
                    <a:pt x="331" y="127"/>
                    <a:pt x="294" y="164"/>
                    <a:pt x="248" y="164"/>
                  </a:cubicBezTo>
                  <a:lnTo>
                    <a:pt x="149" y="164"/>
                  </a:lnTo>
                  <a:cubicBezTo>
                    <a:pt x="103" y="164"/>
                    <a:pt x="66" y="127"/>
                    <a:pt x="66" y="81"/>
                  </a:cubicBezTo>
                  <a:cubicBezTo>
                    <a:pt x="66" y="76"/>
                    <a:pt x="67" y="71"/>
                    <a:pt x="68" y="66"/>
                  </a:cubicBezTo>
                  <a:cubicBezTo>
                    <a:pt x="29" y="73"/>
                    <a:pt x="0" y="107"/>
                    <a:pt x="0" y="147"/>
                  </a:cubicBezTo>
                  <a:lnTo>
                    <a:pt x="0" y="445"/>
                  </a:lnTo>
                  <a:cubicBezTo>
                    <a:pt x="0" y="491"/>
                    <a:pt x="37" y="528"/>
                    <a:pt x="83" y="528"/>
                  </a:cubicBezTo>
                  <a:lnTo>
                    <a:pt x="303" y="528"/>
                  </a:lnTo>
                  <a:cubicBezTo>
                    <a:pt x="250" y="505"/>
                    <a:pt x="213" y="453"/>
                    <a:pt x="213" y="392"/>
                  </a:cubicBezTo>
                  <a:cubicBezTo>
                    <a:pt x="213" y="310"/>
                    <a:pt x="279" y="244"/>
                    <a:pt x="361" y="244"/>
                  </a:cubicBezTo>
                  <a:cubicBezTo>
                    <a:pt x="373" y="244"/>
                    <a:pt x="385" y="245"/>
                    <a:pt x="397" y="248"/>
                  </a:cubicBezTo>
                  <a:lnTo>
                    <a:pt x="397" y="147"/>
                  </a:lnTo>
                  <a:cubicBezTo>
                    <a:pt x="397" y="107"/>
                    <a:pt x="368" y="73"/>
                    <a:pt x="329" y="66"/>
                  </a:cubicBezTo>
                  <a:close/>
                  <a:moveTo>
                    <a:pt x="186" y="331"/>
                  </a:moveTo>
                  <a:lnTo>
                    <a:pt x="186" y="331"/>
                  </a:lnTo>
                  <a:lnTo>
                    <a:pt x="83" y="331"/>
                  </a:lnTo>
                  <a:cubicBezTo>
                    <a:pt x="73" y="331"/>
                    <a:pt x="66" y="323"/>
                    <a:pt x="66" y="314"/>
                  </a:cubicBezTo>
                  <a:cubicBezTo>
                    <a:pt x="66" y="305"/>
                    <a:pt x="73" y="298"/>
                    <a:pt x="83" y="298"/>
                  </a:cubicBezTo>
                  <a:lnTo>
                    <a:pt x="186" y="298"/>
                  </a:lnTo>
                  <a:cubicBezTo>
                    <a:pt x="195" y="298"/>
                    <a:pt x="203" y="305"/>
                    <a:pt x="203" y="314"/>
                  </a:cubicBezTo>
                  <a:cubicBezTo>
                    <a:pt x="203" y="323"/>
                    <a:pt x="195" y="331"/>
                    <a:pt x="186" y="331"/>
                  </a:cubicBezTo>
                  <a:close/>
                  <a:moveTo>
                    <a:pt x="219" y="265"/>
                  </a:moveTo>
                  <a:lnTo>
                    <a:pt x="219" y="265"/>
                  </a:lnTo>
                  <a:lnTo>
                    <a:pt x="83" y="265"/>
                  </a:lnTo>
                  <a:cubicBezTo>
                    <a:pt x="73" y="265"/>
                    <a:pt x="66" y="257"/>
                    <a:pt x="66" y="248"/>
                  </a:cubicBezTo>
                  <a:cubicBezTo>
                    <a:pt x="66" y="239"/>
                    <a:pt x="73" y="231"/>
                    <a:pt x="83" y="231"/>
                  </a:cubicBezTo>
                  <a:lnTo>
                    <a:pt x="219" y="231"/>
                  </a:lnTo>
                  <a:cubicBezTo>
                    <a:pt x="228" y="231"/>
                    <a:pt x="236" y="239"/>
                    <a:pt x="236" y="248"/>
                  </a:cubicBezTo>
                  <a:cubicBezTo>
                    <a:pt x="236" y="257"/>
                    <a:pt x="228" y="265"/>
                    <a:pt x="219" y="265"/>
                  </a:cubicBezTo>
                  <a:close/>
                  <a:moveTo>
                    <a:pt x="388" y="289"/>
                  </a:moveTo>
                  <a:cubicBezTo>
                    <a:pt x="380" y="287"/>
                    <a:pt x="371" y="286"/>
                    <a:pt x="362" y="286"/>
                  </a:cubicBezTo>
                  <a:cubicBezTo>
                    <a:pt x="303" y="286"/>
                    <a:pt x="256" y="333"/>
                    <a:pt x="256" y="391"/>
                  </a:cubicBezTo>
                  <a:cubicBezTo>
                    <a:pt x="256" y="442"/>
                    <a:pt x="292" y="484"/>
                    <a:pt x="340" y="494"/>
                  </a:cubicBezTo>
                  <a:cubicBezTo>
                    <a:pt x="347" y="496"/>
                    <a:pt x="354" y="497"/>
                    <a:pt x="362" y="497"/>
                  </a:cubicBezTo>
                  <a:cubicBezTo>
                    <a:pt x="420" y="497"/>
                    <a:pt x="467" y="449"/>
                    <a:pt x="467" y="391"/>
                  </a:cubicBezTo>
                  <a:cubicBezTo>
                    <a:pt x="467" y="342"/>
                    <a:pt x="434" y="301"/>
                    <a:pt x="388" y="289"/>
                  </a:cubicBezTo>
                  <a:close/>
                  <a:moveTo>
                    <a:pt x="421" y="376"/>
                  </a:moveTo>
                  <a:lnTo>
                    <a:pt x="421" y="376"/>
                  </a:lnTo>
                  <a:lnTo>
                    <a:pt x="388" y="410"/>
                  </a:lnTo>
                  <a:lnTo>
                    <a:pt x="362" y="436"/>
                  </a:lnTo>
                  <a:cubicBezTo>
                    <a:pt x="353" y="444"/>
                    <a:pt x="340" y="444"/>
                    <a:pt x="332" y="436"/>
                  </a:cubicBezTo>
                  <a:lnTo>
                    <a:pt x="302" y="406"/>
                  </a:lnTo>
                  <a:cubicBezTo>
                    <a:pt x="294" y="398"/>
                    <a:pt x="294" y="385"/>
                    <a:pt x="302" y="376"/>
                  </a:cubicBezTo>
                  <a:cubicBezTo>
                    <a:pt x="310" y="368"/>
                    <a:pt x="324" y="368"/>
                    <a:pt x="332" y="376"/>
                  </a:cubicBezTo>
                  <a:lnTo>
                    <a:pt x="347" y="391"/>
                  </a:lnTo>
                  <a:lnTo>
                    <a:pt x="388" y="350"/>
                  </a:lnTo>
                  <a:lnTo>
                    <a:pt x="392" y="347"/>
                  </a:lnTo>
                  <a:cubicBezTo>
                    <a:pt x="400" y="338"/>
                    <a:pt x="413" y="338"/>
                    <a:pt x="421" y="347"/>
                  </a:cubicBezTo>
                  <a:cubicBezTo>
                    <a:pt x="430" y="355"/>
                    <a:pt x="430" y="368"/>
                    <a:pt x="421" y="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5136552" y="2564906"/>
            <a:ext cx="6138401" cy="11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26" tIns="54413" rIns="108826" bIns="5441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sz="95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谢  谢</a:t>
            </a:r>
            <a:endParaRPr lang="zh-CN" altLang="en-US" sz="95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pic>
        <p:nvPicPr>
          <p:cNvPr id="2" name="Picture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4" y="1149350"/>
            <a:ext cx="8226425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647842" y="2955925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电码本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982929" y="2955925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9"/>
          <p:cNvSpPr txBox="1">
            <a:spLocks noChangeArrowheads="1"/>
          </p:cNvSpPr>
          <p:nvPr/>
        </p:nvSpPr>
        <p:spPr bwMode="auto">
          <a:xfrm>
            <a:off x="5048267" y="29670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密码反馈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6786579" y="295592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输出反馈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1"/>
          <p:cNvSpPr txBox="1">
            <a:spLocks noChangeArrowheads="1"/>
          </p:cNvSpPr>
          <p:nvPr/>
        </p:nvSpPr>
        <p:spPr bwMode="auto">
          <a:xfrm>
            <a:off x="8524892" y="296703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电码本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(ECB)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20" y="1070845"/>
            <a:ext cx="11762213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最简单的工作模式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加密：一次对一个</a:t>
            </a:r>
            <a:r>
              <a:rPr lang="en-US" altLang="zh-CN" sz="2400" dirty="0">
                <a:latin typeface="+mj-ea"/>
                <a:ea typeface="+mj-ea"/>
              </a:rPr>
              <a:t>64</a:t>
            </a:r>
            <a:r>
              <a:rPr lang="zh-CN" altLang="en-US" sz="2400" dirty="0">
                <a:latin typeface="+mj-ea"/>
                <a:ea typeface="+mj-ea"/>
              </a:rPr>
              <a:t>比特长的明文分组加密，每次加密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密钥相同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适用于短消息加密传输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18" y="2578709"/>
            <a:ext cx="7980363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 Box 1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75468" y="2901950"/>
            <a:ext cx="515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Figure 2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Electronic codebook (ECB) mode</a:t>
            </a:r>
            <a:endParaRPr lang="en-US" altLang="zh-CN" sz="20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8" name="Picture 1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68" y="3506788"/>
            <a:ext cx="8712200" cy="335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电码本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(ECB)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893" y="920074"/>
            <a:ext cx="11762213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在给定的密钥下，同一明文组总产生同样的密文组。这会暴露明文数据的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格式</a:t>
            </a:r>
            <a:r>
              <a:rPr lang="zh-CN" altLang="en-US" sz="2400" dirty="0">
                <a:latin typeface="+mj-ea"/>
                <a:ea typeface="+mj-ea"/>
              </a:rPr>
              <a:t>和统计特征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2485" y="1992867"/>
            <a:ext cx="10838580" cy="826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Eve</a:t>
            </a:r>
            <a:r>
              <a:rPr lang="zh-CN" altLang="en-US" sz="2000" dirty="0"/>
              <a:t>知道</a:t>
            </a:r>
            <a:r>
              <a:rPr lang="zh-CN" altLang="en-US" sz="2000" dirty="0">
                <a:solidFill>
                  <a:srgbClr val="0000FF"/>
                </a:solidFill>
              </a:rPr>
              <a:t>工资密文</a:t>
            </a:r>
            <a:r>
              <a:rPr lang="zh-CN" altLang="en-US" sz="2000" dirty="0"/>
              <a:t>中第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/>
              <a:t>个分组是</a:t>
            </a:r>
            <a:r>
              <a:rPr lang="zh-CN" altLang="en-US" sz="2000" dirty="0">
                <a:solidFill>
                  <a:srgbClr val="0000FF"/>
                </a:solidFill>
              </a:rPr>
              <a:t>工资数额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Eve</a:t>
            </a:r>
            <a:r>
              <a:rPr lang="zh-CN" altLang="en-US" sz="2000" dirty="0"/>
              <a:t>截获</a:t>
            </a:r>
            <a:r>
              <a:rPr lang="zh-CN" altLang="en-US" sz="2000" dirty="0">
                <a:solidFill>
                  <a:srgbClr val="0000FF"/>
                </a:solidFill>
              </a:rPr>
              <a:t>高工资</a:t>
            </a:r>
            <a:r>
              <a:rPr lang="zh-CN" altLang="en-US" sz="2000" dirty="0"/>
              <a:t>员工</a:t>
            </a:r>
            <a:r>
              <a:rPr lang="en-US" altLang="zh-CN" sz="2000" dirty="0"/>
              <a:t>Carol</a:t>
            </a:r>
            <a:r>
              <a:rPr lang="zh-CN" altLang="en-US" sz="2000" dirty="0"/>
              <a:t>工资密文，将其第</a:t>
            </a:r>
            <a:r>
              <a:rPr lang="en-US" altLang="zh-CN" sz="2000" dirty="0"/>
              <a:t>2</a:t>
            </a:r>
            <a:r>
              <a:rPr lang="zh-CN" altLang="en-US" sz="2000" dirty="0"/>
              <a:t>个分组</a:t>
            </a:r>
            <a:r>
              <a:rPr lang="zh-CN" altLang="en-US" sz="2000" dirty="0">
                <a:solidFill>
                  <a:srgbClr val="0000FF"/>
                </a:solidFill>
              </a:rPr>
              <a:t>替换</a:t>
            </a:r>
            <a:r>
              <a:rPr lang="zh-CN" altLang="en-US" sz="2000" dirty="0"/>
              <a:t>自己的第</a:t>
            </a:r>
            <a:r>
              <a:rPr lang="en-US" altLang="zh-CN" sz="2000" dirty="0"/>
              <a:t>2</a:t>
            </a:r>
            <a:r>
              <a:rPr lang="zh-CN" altLang="en-US" sz="2000" dirty="0"/>
              <a:t>个分组</a:t>
            </a:r>
            <a:endParaRPr lang="en-US" altLang="zh-CN" sz="2000" dirty="0"/>
          </a:p>
        </p:txBody>
      </p:sp>
      <p:sp>
        <p:nvSpPr>
          <p:cNvPr id="97" name="文本框 96"/>
          <p:cNvSpPr txBox="1"/>
          <p:nvPr/>
        </p:nvSpPr>
        <p:spPr>
          <a:xfrm>
            <a:off x="1688269" y="3309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公司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9041906" y="330034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  <a:endParaRPr lang="zh-CN" altLang="en-US" dirty="0"/>
          </a:p>
        </p:txBody>
      </p:sp>
      <p:sp>
        <p:nvSpPr>
          <p:cNvPr id="101" name="箭头: 右 100"/>
          <p:cNvSpPr/>
          <p:nvPr/>
        </p:nvSpPr>
        <p:spPr bwMode="auto">
          <a:xfrm>
            <a:off x="3701609" y="3132509"/>
            <a:ext cx="3313792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174986" y="295987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baseline="-25000" dirty="0" err="1"/>
              <a:t>carol</a:t>
            </a:r>
            <a:r>
              <a:rPr lang="en-US" altLang="zh-CN" baseline="-25000" dirty="0"/>
              <a:t> </a:t>
            </a:r>
            <a:r>
              <a:rPr lang="en-US" altLang="zh-CN" dirty="0"/>
              <a:t>= (c</a:t>
            </a:r>
            <a:r>
              <a:rPr lang="en-US" altLang="zh-CN" baseline="-25000" dirty="0"/>
              <a:t>c1</a:t>
            </a:r>
            <a:r>
              <a:rPr lang="en-US" altLang="zh-CN" dirty="0"/>
              <a:t>, c</a:t>
            </a:r>
            <a:r>
              <a:rPr lang="en-US" altLang="zh-CN" baseline="-25000" dirty="0"/>
              <a:t>c2</a:t>
            </a:r>
            <a:r>
              <a:rPr lang="en-US" altLang="zh-CN" dirty="0"/>
              <a:t>, …)</a:t>
            </a:r>
            <a:endParaRPr lang="zh-CN" altLang="en-US" baseline="-250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174986" y="366967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baseline="-25000" dirty="0" err="1"/>
              <a:t>Eve</a:t>
            </a:r>
            <a:r>
              <a:rPr lang="en-US" altLang="zh-CN" baseline="-25000" dirty="0"/>
              <a:t> </a:t>
            </a:r>
            <a:r>
              <a:rPr lang="en-US" altLang="zh-CN" dirty="0"/>
              <a:t>= (c</a:t>
            </a:r>
            <a:r>
              <a:rPr lang="en-US" altLang="zh-CN" baseline="-25000" dirty="0"/>
              <a:t>e1</a:t>
            </a:r>
            <a:r>
              <a:rPr lang="en-US" altLang="zh-CN" dirty="0"/>
              <a:t>, c</a:t>
            </a:r>
            <a:r>
              <a:rPr lang="en-US" altLang="zh-CN" baseline="-25000" dirty="0"/>
              <a:t>e2</a:t>
            </a:r>
            <a:r>
              <a:rPr lang="en-US" altLang="zh-CN" dirty="0"/>
              <a:t>, …)</a:t>
            </a:r>
            <a:endParaRPr lang="zh-CN" altLang="en-US" baseline="-250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76294" y="57112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</a:t>
            </a:r>
            <a:endParaRPr lang="zh-CN" altLang="en-US" dirty="0"/>
          </a:p>
        </p:txBody>
      </p:sp>
      <p:sp>
        <p:nvSpPr>
          <p:cNvPr id="107" name="箭头: 右 106"/>
          <p:cNvSpPr/>
          <p:nvPr/>
        </p:nvSpPr>
        <p:spPr bwMode="auto">
          <a:xfrm rot="5400000">
            <a:off x="4290152" y="4501644"/>
            <a:ext cx="1630272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231430" y="4391513"/>
            <a:ext cx="820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baseline="-25000" dirty="0" err="1"/>
              <a:t>carol</a:t>
            </a:r>
            <a:r>
              <a:rPr lang="en-US" altLang="zh-CN" baseline="-25000" dirty="0"/>
              <a:t> 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5350432" y="43814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baseline="-25000" dirty="0" err="1"/>
              <a:t>Eve</a:t>
            </a:r>
            <a:endParaRPr lang="zh-CN" altLang="en-US" baseline="-25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4170625" y="6122592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C</a:t>
            </a:r>
            <a:r>
              <a:rPr lang="en-US" altLang="zh-CN" b="1" baseline="-25000" dirty="0" err="1">
                <a:solidFill>
                  <a:srgbClr val="0000FF"/>
                </a:solidFill>
              </a:rPr>
              <a:t>Eve</a:t>
            </a:r>
            <a:r>
              <a:rPr lang="en-US" altLang="zh-CN" b="1" baseline="30000" dirty="0">
                <a:solidFill>
                  <a:srgbClr val="0000FF"/>
                </a:solidFill>
              </a:rPr>
              <a:t>’</a:t>
            </a:r>
            <a:r>
              <a:rPr lang="en-US" altLang="zh-CN" b="1" baseline="-25000" dirty="0"/>
              <a:t> </a:t>
            </a:r>
            <a:r>
              <a:rPr lang="en-US" altLang="zh-CN" dirty="0"/>
              <a:t>= (c</a:t>
            </a:r>
            <a:r>
              <a:rPr lang="en-US" altLang="zh-CN" baseline="-25000" dirty="0"/>
              <a:t>e1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00FF"/>
                </a:solidFill>
              </a:rPr>
              <a:t>c</a:t>
            </a:r>
            <a:r>
              <a:rPr lang="en-US" altLang="zh-CN" b="1" baseline="-25000" dirty="0">
                <a:solidFill>
                  <a:srgbClr val="0000FF"/>
                </a:solidFill>
              </a:rPr>
              <a:t>c2</a:t>
            </a:r>
            <a:r>
              <a:rPr lang="en-US" altLang="zh-CN" dirty="0"/>
              <a:t>, …)</a:t>
            </a:r>
            <a:endParaRPr lang="zh-CN" altLang="en-US" baseline="-25000" dirty="0"/>
          </a:p>
        </p:txBody>
      </p:sp>
      <p:sp>
        <p:nvSpPr>
          <p:cNvPr id="112" name="箭头: 右 111"/>
          <p:cNvSpPr/>
          <p:nvPr/>
        </p:nvSpPr>
        <p:spPr bwMode="auto">
          <a:xfrm rot="19893699">
            <a:off x="5331031" y="4408342"/>
            <a:ext cx="3787128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 rot="19898794">
            <a:off x="6256288" y="4938184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C</a:t>
            </a:r>
            <a:r>
              <a:rPr lang="en-US" altLang="zh-CN" b="1" baseline="-25000" dirty="0" err="1">
                <a:solidFill>
                  <a:srgbClr val="0000FF"/>
                </a:solidFill>
              </a:rPr>
              <a:t>Eve</a:t>
            </a:r>
            <a:r>
              <a:rPr lang="en-US" altLang="zh-CN" b="1" baseline="30000" dirty="0">
                <a:solidFill>
                  <a:srgbClr val="0000FF"/>
                </a:solidFill>
              </a:rPr>
              <a:t>’</a:t>
            </a:r>
            <a:r>
              <a:rPr lang="en-US" altLang="zh-CN" b="1" baseline="-25000" dirty="0"/>
              <a:t> </a:t>
            </a:r>
            <a:r>
              <a:rPr lang="en-US" altLang="zh-CN" dirty="0"/>
              <a:t>= (c</a:t>
            </a:r>
            <a:r>
              <a:rPr lang="en-US" altLang="zh-CN" baseline="-25000" dirty="0"/>
              <a:t>e1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00FF"/>
                </a:solidFill>
              </a:rPr>
              <a:t>c</a:t>
            </a:r>
            <a:r>
              <a:rPr lang="en-US" altLang="zh-CN" b="1" baseline="-25000" dirty="0">
                <a:solidFill>
                  <a:srgbClr val="0000FF"/>
                </a:solidFill>
              </a:rPr>
              <a:t>c2</a:t>
            </a:r>
            <a:r>
              <a:rPr lang="en-US" altLang="zh-CN" dirty="0"/>
              <a:t>, …)</a:t>
            </a: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9" grpId="0"/>
      <p:bldP spid="101" grpId="0" animBg="1"/>
      <p:bldP spid="102" grpId="0"/>
      <p:bldP spid="104" grpId="0"/>
      <p:bldP spid="106" grpId="0"/>
      <p:bldP spid="107" grpId="0" animBg="1"/>
      <p:bldP spid="109" grpId="0"/>
      <p:bldP spid="110" grpId="0"/>
      <p:bldP spid="111" grpId="0"/>
      <p:bldP spid="112" grpId="0" animBg="1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电码本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(ECB)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893" y="920074"/>
            <a:ext cx="11762213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在给定的密钥下，同一明文组总产生同样的密文组。这会暴露明文数据的格式和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统计特征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5" name="Picture 2" descr="Image result for ecb mode encryp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75" y="3136412"/>
            <a:ext cx="7082206" cy="29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4686360" y="3104937"/>
            <a:ext cx="2417275" cy="30498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103635" y="3104937"/>
            <a:ext cx="2417275" cy="30498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485" y="1992867"/>
            <a:ext cx="10443277" cy="824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FF"/>
                </a:solidFill>
              </a:rPr>
              <a:t>The Penguin Principle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If you can still see the penguin after “encrypting” the image something is very </a:t>
            </a:r>
            <a:r>
              <a:rPr lang="en-US" altLang="zh-CN" sz="2000" dirty="0" err="1"/>
              <a:t>very</a:t>
            </a:r>
            <a:r>
              <a:rPr lang="en-US" altLang="zh-CN" sz="2000" dirty="0"/>
              <a:t> wrong with the encryption scheme.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电码本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(ECB)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893" y="920074"/>
            <a:ext cx="11762213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错误传播</a:t>
            </a:r>
            <a:r>
              <a:rPr lang="en-US" altLang="zh-CN" sz="2400" dirty="0">
                <a:latin typeface="+mj-ea"/>
                <a:ea typeface="+mj-ea"/>
              </a:rPr>
              <a:t>(Error Propagation)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5483" y="1521229"/>
            <a:ext cx="10443277" cy="824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FF"/>
                </a:solidFill>
              </a:rPr>
              <a:t>A single bit error </a:t>
            </a:r>
            <a:r>
              <a:rPr lang="en-US" altLang="zh-CN" sz="2000" dirty="0"/>
              <a:t>in transmission can create </a:t>
            </a:r>
            <a:r>
              <a:rPr lang="en-US" altLang="zh-CN" sz="2000" dirty="0">
                <a:solidFill>
                  <a:srgbClr val="0000FF"/>
                </a:solidFill>
              </a:rPr>
              <a:t>errors in several in the corresponding block. </a:t>
            </a:r>
            <a:r>
              <a:rPr lang="en-US" altLang="zh-CN" sz="2000" dirty="0"/>
              <a:t>However, the error does </a:t>
            </a:r>
            <a:r>
              <a:rPr lang="en-US" altLang="zh-CN" sz="2000" dirty="0">
                <a:solidFill>
                  <a:srgbClr val="0000FF"/>
                </a:solidFill>
              </a:rPr>
              <a:t>not </a:t>
            </a:r>
            <a:r>
              <a:rPr lang="en-US" altLang="zh-CN" sz="2000" dirty="0"/>
              <a:t>have any effect on the </a:t>
            </a:r>
            <a:r>
              <a:rPr lang="en-US" altLang="zh-CN" sz="2000" dirty="0">
                <a:solidFill>
                  <a:srgbClr val="0000FF"/>
                </a:solidFill>
              </a:rPr>
              <a:t>other blocks. 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工作模式分类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1430" y="141741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密码分组链接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(CBC)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21" y="1070845"/>
            <a:ext cx="3288109" cy="28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加密：一次对一个明文分组加密，每次加密使用同一密钥，加密算法的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输入</a:t>
            </a:r>
            <a:r>
              <a:rPr lang="zh-CN" altLang="en-US" sz="2400" dirty="0">
                <a:latin typeface="+mj-ea"/>
                <a:ea typeface="+mj-ea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当前明文分组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前一次密文分组</a:t>
            </a:r>
            <a:r>
              <a:rPr lang="zh-CN" altLang="en-US" sz="2400" dirty="0">
                <a:latin typeface="+mj-ea"/>
                <a:ea typeface="+mj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异或</a:t>
            </a:r>
            <a:endParaRPr lang="zh-CN" altLang="en-US" sz="24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2" name="Picture 1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30" y="2725738"/>
            <a:ext cx="8712200" cy="401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679" y="1270516"/>
            <a:ext cx="78486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87299" y="2298196"/>
            <a:ext cx="536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Figure 3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Cipher block chaining (CBC) mode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_INSTRUCTOR VIEW19C14C36-AC8E-43BC-9DB6-C2AAF774C7DC|PANE__TAG" val="_"/>
</p:tagLst>
</file>

<file path=ppt/tags/tag10.xml><?xml version="1.0" encoding="utf-8"?>
<p:tagLst xmlns:p="http://schemas.openxmlformats.org/presentationml/2006/main">
  <p:tag name="_INSTRUCTOR VIEW19C14C36-AC8E-43BC-9DB6-C2AAF774C7DC|PANE__TAG" val="_"/>
</p:tagLst>
</file>

<file path=ppt/tags/tag11.xml><?xml version="1.0" encoding="utf-8"?>
<p:tagLst xmlns:p="http://schemas.openxmlformats.org/presentationml/2006/main">
  <p:tag name="_INSTRUCTOR VIEW19C14C36-AC8E-43BC-9DB6-C2AAF774C7DC|PANE__TAG" val="_"/>
</p:tagLst>
</file>

<file path=ppt/tags/tag12.xml><?xml version="1.0" encoding="utf-8"?>
<p:tagLst xmlns:p="http://schemas.openxmlformats.org/presentationml/2006/main">
  <p:tag name="_INSTRUCTOR VIEW19C14C36-AC8E-43BC-9DB6-C2AAF774C7DC|PANE__TAG" val="_"/>
</p:tagLst>
</file>

<file path=ppt/tags/tag13.xml><?xml version="1.0" encoding="utf-8"?>
<p:tagLst xmlns:p="http://schemas.openxmlformats.org/presentationml/2006/main">
  <p:tag name="_INSTRUCTOR VIEW19C14C36-AC8E-43BC-9DB6-C2AAF774C7DC|PANE__TAG" val="_"/>
</p:tagLst>
</file>

<file path=ppt/tags/tag14.xml><?xml version="1.0" encoding="utf-8"?>
<p:tagLst xmlns:p="http://schemas.openxmlformats.org/presentationml/2006/main">
  <p:tag name="_INSTRUCTOR VIEW19C14C36-AC8E-43BC-9DB6-C2AAF774C7DC|PANE__TAG" val="_"/>
</p:tagLst>
</file>

<file path=ppt/tags/tag15.xml><?xml version="1.0" encoding="utf-8"?>
<p:tagLst xmlns:p="http://schemas.openxmlformats.org/presentationml/2006/main">
  <p:tag name="COMMONDATA" val="eyJoZGlkIjoiNjYzODNjMGI2OGMwMmM2YzkyODdiNmY1OTY5ZGEzZmEifQ=="/>
</p:tagLst>
</file>

<file path=ppt/tags/tag2.xml><?xml version="1.0" encoding="utf-8"?>
<p:tagLst xmlns:p="http://schemas.openxmlformats.org/presentationml/2006/main">
  <p:tag name="_INSTRUCTOR VIEW19C14C36-AC8E-43BC-9DB6-C2AAF774C7DC|PANE__TAG" val="_"/>
</p:tagLst>
</file>

<file path=ppt/tags/tag3.xml><?xml version="1.0" encoding="utf-8"?>
<p:tagLst xmlns:p="http://schemas.openxmlformats.org/presentationml/2006/main">
  <p:tag name="_INSTRUCTOR VIEW19C14C36-AC8E-43BC-9DB6-C2AAF774C7DC|PANE__TAG" val="_"/>
</p:tagLst>
</file>

<file path=ppt/tags/tag4.xml><?xml version="1.0" encoding="utf-8"?>
<p:tagLst xmlns:p="http://schemas.openxmlformats.org/presentationml/2006/main">
  <p:tag name="_INSTRUCTOR VIEW19C14C36-AC8E-43BC-9DB6-C2AAF774C7DC|PANE__TAG" val="_"/>
</p:tagLst>
</file>

<file path=ppt/tags/tag5.xml><?xml version="1.0" encoding="utf-8"?>
<p:tagLst xmlns:p="http://schemas.openxmlformats.org/presentationml/2006/main">
  <p:tag name="_INSTRUCTOR VIEW19C14C36-AC8E-43BC-9DB6-C2AAF774C7DC|PANE__TAG" val="_"/>
</p:tagLst>
</file>

<file path=ppt/tags/tag6.xml><?xml version="1.0" encoding="utf-8"?>
<p:tagLst xmlns:p="http://schemas.openxmlformats.org/presentationml/2006/main">
  <p:tag name="_INSTRUCTOR VIEW19C14C36-AC8E-43BC-9DB6-C2AAF774C7DC|PANE__TAG" val="_"/>
</p:tagLst>
</file>

<file path=ppt/tags/tag7.xml><?xml version="1.0" encoding="utf-8"?>
<p:tagLst xmlns:p="http://schemas.openxmlformats.org/presentationml/2006/main">
  <p:tag name="_INSTRUCTOR VIEW19C14C36-AC8E-43BC-9DB6-C2AAF774C7DC|PANE__TAG" val="_"/>
</p:tagLst>
</file>

<file path=ppt/tags/tag8.xml><?xml version="1.0" encoding="utf-8"?>
<p:tagLst xmlns:p="http://schemas.openxmlformats.org/presentationml/2006/main">
  <p:tag name="_INSTRUCTOR VIEW19C14C36-AC8E-43BC-9DB6-C2AAF774C7DC|PANE__TAG" val="_"/>
</p:tagLst>
</file>

<file path=ppt/tags/tag9.xml><?xml version="1.0" encoding="utf-8"?>
<p:tagLst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默认设计模板">
  <a:themeElements>
    <a:clrScheme name="自定义 1">
      <a:dk1>
        <a:srgbClr val="000000"/>
      </a:dk1>
      <a:lt1>
        <a:srgbClr val="00A2C2"/>
      </a:lt1>
      <a:dk2>
        <a:srgbClr val="2A495A"/>
      </a:dk2>
      <a:lt2>
        <a:srgbClr val="615C5A"/>
      </a:lt2>
      <a:accent1>
        <a:srgbClr val="FFFFFF"/>
      </a:accent1>
      <a:accent2>
        <a:srgbClr val="00A2C2"/>
      </a:accent2>
      <a:accent3>
        <a:srgbClr val="2A495A"/>
      </a:accent3>
      <a:accent4>
        <a:srgbClr val="969696"/>
      </a:accent4>
      <a:accent5>
        <a:srgbClr val="FFFFFF"/>
      </a:accent5>
      <a:accent6>
        <a:srgbClr val="4D4948"/>
      </a:accent6>
      <a:hlink>
        <a:srgbClr val="4D4948"/>
      </a:hlink>
      <a:folHlink>
        <a:srgbClr val="4D494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5318</Words>
  <Application>WPS 演示</Application>
  <PresentationFormat>宽屏</PresentationFormat>
  <Paragraphs>731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1" baseType="lpstr">
      <vt:lpstr>Arial</vt:lpstr>
      <vt:lpstr>宋体</vt:lpstr>
      <vt:lpstr>Wingdings</vt:lpstr>
      <vt:lpstr>楷体</vt:lpstr>
      <vt:lpstr>微软雅黑</vt:lpstr>
      <vt:lpstr>仿宋_GB2312</vt:lpstr>
      <vt:lpstr>仿宋</vt:lpstr>
      <vt:lpstr>Calibri</vt:lpstr>
      <vt:lpstr>Comic Sans MS</vt:lpstr>
      <vt:lpstr>汉仪中黑简</vt:lpstr>
      <vt:lpstr>Times New Roman</vt:lpstr>
      <vt:lpstr>等线</vt:lpstr>
      <vt:lpstr>黑体</vt:lpstr>
      <vt:lpstr>Arial Unicode MS</vt:lpstr>
      <vt:lpstr>Tahoma</vt:lpstr>
      <vt:lpstr>Symbol</vt:lpstr>
      <vt:lpstr>Gigi</vt:lpstr>
      <vt:lpstr>Chalkboard</vt:lpstr>
      <vt:lpstr>Symbol</vt:lpstr>
      <vt:lpstr>Wingdings</vt:lpstr>
      <vt:lpstr>2_默认设计模板</vt:lpstr>
      <vt:lpstr>PowerPoint 演示文稿</vt:lpstr>
      <vt:lpstr>PowerPoint 演示文稿</vt:lpstr>
      <vt:lpstr>1. 为什么需要工作模式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2. 工作模式分类</vt:lpstr>
      <vt:lpstr>3. 填充问题</vt:lpstr>
      <vt:lpstr>3. 填充问题</vt:lpstr>
      <vt:lpstr>3. 填充问题</vt:lpstr>
      <vt:lpstr>3. 填充问题</vt:lpstr>
      <vt:lpstr>PowerPoint 演示文稿</vt:lpstr>
      <vt:lpstr>     小   结</vt:lpstr>
      <vt:lpstr>     思   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lu</dc:creator>
  <cp:lastModifiedBy>蒋琳</cp:lastModifiedBy>
  <cp:revision>952</cp:revision>
  <cp:lastPrinted>2018-06-22T03:33:00Z</cp:lastPrinted>
  <dcterms:created xsi:type="dcterms:W3CDTF">2015-05-05T08:02:00Z</dcterms:created>
  <dcterms:modified xsi:type="dcterms:W3CDTF">2022-09-19T07:28:15Z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9EE510AD98534A4D9F450260A9D68B82</vt:lpwstr>
  </property>
  <property fmtid="{D5CDD505-2E9C-101B-9397-08002B2CF9AE}" pid="3" name="KSOProductBuildVer">
    <vt:lpwstr>2052-11.1.0.12358</vt:lpwstr>
  </property>
</Properties>
</file>