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752" r:id="rId3"/>
    <p:sldId id="1092" r:id="rId5"/>
    <p:sldId id="836" r:id="rId6"/>
    <p:sldId id="1069" r:id="rId7"/>
    <p:sldId id="1117" r:id="rId8"/>
    <p:sldId id="1057" r:id="rId9"/>
    <p:sldId id="1093" r:id="rId10"/>
    <p:sldId id="1094" r:id="rId11"/>
    <p:sldId id="1095" r:id="rId12"/>
    <p:sldId id="1098" r:id="rId13"/>
    <p:sldId id="1100" r:id="rId14"/>
    <p:sldId id="1096" r:id="rId15"/>
    <p:sldId id="1097" r:id="rId16"/>
    <p:sldId id="1101" r:id="rId17"/>
    <p:sldId id="1102" r:id="rId18"/>
    <p:sldId id="1103" r:id="rId19"/>
    <p:sldId id="1104" r:id="rId20"/>
    <p:sldId id="1105" r:id="rId21"/>
    <p:sldId id="1064" r:id="rId22"/>
    <p:sldId id="482" r:id="rId23"/>
    <p:sldId id="483" r:id="rId24"/>
    <p:sldId id="487" r:id="rId25"/>
    <p:sldId id="659" r:id="rId26"/>
    <p:sldId id="667" r:id="rId27"/>
    <p:sldId id="1010" r:id="rId28"/>
    <p:sldId id="1106" r:id="rId29"/>
    <p:sldId id="812" r:id="rId30"/>
  </p:sldIdLst>
  <p:sldSz cx="12192000" cy="6858000"/>
  <p:notesSz cx="6797675" cy="9929495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CD5B5"/>
    <a:srgbClr val="F8F3FF"/>
    <a:srgbClr val="FF00FF"/>
    <a:srgbClr val="F7FDFF"/>
    <a:srgbClr val="F7FFE5"/>
    <a:srgbClr val="E5FFFB"/>
    <a:srgbClr val="66FF33"/>
    <a:srgbClr val="00206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4725" autoAdjust="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2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581B8-C8BD-4424-9282-B7987EA444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算法是公开的，密钥就是关键，保存下来的密钥也要加密，存储安全</a:t>
            </a:r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eaLnBrk="1" hangingPunct="1"/>
            <a:fld id="{324B9AE3-ECB8-4B23-AB77-528D29F6D156}" type="slidenum">
              <a:rPr lang="zh-CN" altLang="en-US" sz="120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eaLnBrk="1" hangingPunct="1"/>
            <a:fld id="{65E07A5C-54C9-4A8F-8A92-343BC66FB56E}" type="slidenum">
              <a:rPr lang="zh-CN" altLang="en-US" sz="120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eaLnBrk="1" hangingPunct="1"/>
            <a:fld id="{1F802E97-3FA7-4427-BD30-ACC8AAB70F6B}" type="slidenum">
              <a:rPr lang="zh-CN" altLang="en-US" sz="120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eaLnBrk="1" hangingPunct="1"/>
            <a:fld id="{A1EBD973-2DE8-4E50-A62F-8A1079E0DEDD}" type="slidenum">
              <a:rPr lang="zh-CN" altLang="en-US" sz="120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eaLnBrk="1" hangingPunct="1"/>
            <a:fld id="{6B32851C-33D2-46C0-89C0-A7A03B0259AD}" type="slidenum">
              <a:rPr lang="zh-CN" altLang="en-US" sz="1200">
                <a:ea typeface="宋体" panose="02010600030101010101" pitchFamily="2" charset="-122"/>
              </a:rPr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问题：能否将三种码</a:t>
            </a:r>
            <a:r>
              <a:rPr lang="en-US" altLang="zh-CN" dirty="0"/>
              <a:t>(</a:t>
            </a:r>
            <a:r>
              <a:rPr lang="zh-CN" altLang="en-US" dirty="0"/>
              <a:t>信源编码、信道编码和密码</a:t>
            </a:r>
            <a:r>
              <a:rPr lang="en-US" altLang="zh-CN" dirty="0"/>
              <a:t>) </a:t>
            </a:r>
            <a:r>
              <a:rPr lang="zh-CN" altLang="en-US" dirty="0"/>
              <a:t>合成一种码进行编译？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Whitfield Diffie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Martin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E.Hellman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 Transactions on Information Theory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上发表了论文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《New Directions in Cryptography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（密码学的新方向）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，探讨了无需传输密钥的保密通信和签名认证体系问题，正式开创了现代公钥密码学体系的研究。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【密码学的故事】对称加密和公钥加密：https://www.bilibili.com/video/BV1X64y127x5?spm_id_from=333.337.search-card.all.click&amp;vd_source=6bd94f870cd039164904c40edbd59ea9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Whitfield Diffie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Martin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E.Hellman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 Transactions on Information Theory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上发表了论文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《New Directions in Cryptography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（密码学的新方向）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，探讨了无需传输密钥的保密通信和签名认证体系问题，正式开创了现代公钥密码学体系的研究。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B8640-DE00-491A-A3C5-383C0EEC41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143909" y="89914"/>
            <a:ext cx="11903720" cy="674791"/>
          </a:xfrm>
          <a:prstGeom prst="rect">
            <a:avLst/>
          </a:prstGeom>
          <a:solidFill>
            <a:srgbClr val="204064"/>
          </a:solidFill>
          <a:ln>
            <a:noFill/>
          </a:ln>
        </p:spPr>
        <p:txBody>
          <a:bodyPr vert="horz" wrap="square" lIns="108826" tIns="54413" rIns="108826" bIns="54413" numCol="1" anchor="t" anchorCtr="0" compatLnSpc="1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470" y="116632"/>
            <a:ext cx="10509063" cy="635000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F8F8F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609" y="908721"/>
            <a:ext cx="11522780" cy="5688155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800">
                <a:solidFill>
                  <a:schemeClr val="bg2"/>
                </a:solidFill>
              </a:defRPr>
            </a:lvl1pPr>
            <a:lvl2pPr marL="883920" indent="-34036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2000"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800"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 txBox="1"/>
          <p:nvPr userDrawn="1"/>
        </p:nvSpPr>
        <p:spPr>
          <a:xfrm>
            <a:off x="11022677" y="6396138"/>
            <a:ext cx="834714" cy="27322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419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839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258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678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72097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26453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808730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35292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fld id="{CF93F3E1-4179-4BF9-A209-1C42AB3AD95A}" type="slidenum">
              <a:rPr lang="en-US" altLang="zh-CN" sz="1800" smtClean="0">
                <a:solidFill>
                  <a:schemeClr val="accent3">
                    <a:lumMod val="75000"/>
                  </a:schemeClr>
                </a:solidFill>
              </a:rPr>
            </a:fld>
            <a:endParaRPr lang="en-US" altLang="zh-CN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2947" y="2420888"/>
            <a:ext cx="6331650" cy="863600"/>
          </a:xfrm>
          <a:prstGeom prst="rect">
            <a:avLst/>
          </a:prstGeom>
        </p:spPr>
        <p:txBody>
          <a:bodyPr/>
          <a:lstStyle>
            <a:lvl1pPr algn="ctr">
              <a:defRPr sz="4300"/>
            </a:lvl1pPr>
          </a:lstStyle>
          <a:p>
            <a:pPr lvl="0"/>
            <a:r>
              <a:rPr lang="zh-CN" noProof="0" dirty="0"/>
              <a:t>单击此处编辑母版标题样式</a:t>
            </a:r>
            <a:endParaRPr lang="zh-CN" noProof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4534" y="3500389"/>
            <a:ext cx="6333237" cy="6477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noProof="0"/>
              <a:t>单击此处编辑母版副标题样式</a:t>
            </a:r>
            <a:endParaRPr lang="zh-CN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470" y="590551"/>
            <a:ext cx="10509063" cy="635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 txBox="1"/>
          <p:nvPr userDrawn="1"/>
        </p:nvSpPr>
        <p:spPr>
          <a:xfrm>
            <a:off x="11147367" y="6396138"/>
            <a:ext cx="710023" cy="27322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419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839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258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678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72097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26453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808730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35292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fld id="{CF93F3E1-4179-4BF9-A209-1C42AB3AD95A}" type="slidenum">
              <a:rPr lang="en-US" altLang="zh-CN" sz="1800" smtClean="0">
                <a:solidFill>
                  <a:schemeClr val="accent3">
                    <a:lumMod val="75000"/>
                  </a:schemeClr>
                </a:solidFill>
              </a:rPr>
            </a:fld>
            <a:endParaRPr lang="en-US" altLang="zh-CN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 txBox="1"/>
          <p:nvPr userDrawn="1"/>
        </p:nvSpPr>
        <p:spPr>
          <a:xfrm>
            <a:off x="11037195" y="6396138"/>
            <a:ext cx="820196" cy="36526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419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839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258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678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72097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26453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808730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35292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fld id="{CF93F3E1-4179-4BF9-A209-1C42AB3AD95A}" type="slidenum">
              <a:rPr lang="en-US" altLang="zh-CN" sz="1800" smtClean="0">
                <a:solidFill>
                  <a:schemeClr val="accent3">
                    <a:lumMod val="75000"/>
                  </a:schemeClr>
                </a:solidFill>
              </a:rPr>
            </a:fld>
            <a:endParaRPr lang="en-US" altLang="zh-CN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019" y="90001"/>
            <a:ext cx="5904263" cy="626701"/>
          </a:xfrm>
          <a:prstGeom prst="rect">
            <a:avLst/>
          </a:prstGeom>
          <a:solidFill>
            <a:srgbClr val="204064"/>
          </a:solidFill>
        </p:spPr>
        <p:txBody>
          <a:bodyPr wrap="none" lIns="180000" tIns="36000" rIns="180000" bIns="36000">
            <a:spAutoFit/>
          </a:bodyPr>
          <a:lstStyle>
            <a:lvl1pPr algn="l">
              <a:defRPr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noProof="0" dirty="0"/>
              <a:t>单击此处编辑母版标题样式</a:t>
            </a:r>
            <a:endParaRPr lang="zh-CN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空白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 txBox="1"/>
          <p:nvPr userDrawn="1"/>
        </p:nvSpPr>
        <p:spPr>
          <a:xfrm>
            <a:off x="11037195" y="6396138"/>
            <a:ext cx="820196" cy="36526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419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839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258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678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72097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26453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808730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35292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fld id="{CF93F3E1-4179-4BF9-A209-1C42AB3AD95A}" type="slidenum">
              <a:rPr lang="en-US" altLang="zh-CN" sz="1800" smtClean="0">
                <a:solidFill>
                  <a:schemeClr val="accent3">
                    <a:lumMod val="75000"/>
                  </a:schemeClr>
                </a:solidFill>
              </a:rPr>
            </a:fld>
            <a:endParaRPr lang="en-US" altLang="zh-CN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9626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626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62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C1F38-C166-45F5-8AA2-A349B832172A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544195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108839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632585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217678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408305" indent="-40830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883920" indent="-34036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2"/>
          </a:solidFill>
          <a:latin typeface="+mn-lt"/>
          <a:ea typeface="仿宋_GB2312" pitchFamily="49" charset="-122"/>
        </a:defRPr>
      </a:lvl2pPr>
      <a:lvl3pPr marL="1360170" indent="-27178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904365" indent="-27178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448560" indent="-27178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992755" indent="-27178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536950" indent="-27178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4081145" indent="-27178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4625340" indent="-27178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53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73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92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jpeg"/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e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6" Type="http://schemas.openxmlformats.org/officeDocument/2006/relationships/notesSlide" Target="../notesSlides/notesSlide18.xml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41.emf"/><Relationship Id="rId12" Type="http://schemas.openxmlformats.org/officeDocument/2006/relationships/oleObject" Target="../embeddings/oleObject3.bin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emf"/><Relationship Id="rId7" Type="http://schemas.openxmlformats.org/officeDocument/2006/relationships/image" Target="../media/image9.pn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1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emf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208662" y="151706"/>
            <a:ext cx="4200778" cy="93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26" tIns="54413" rIns="108826" bIns="54413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08305"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815975"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224280"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632585" algn="l" rtl="0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4400" dirty="0">
                <a:solidFill>
                  <a:srgbClr val="204064"/>
                </a:solidFill>
                <a:latin typeface="+mn-ea"/>
                <a:ea typeface="+mn-ea"/>
              </a:rPr>
              <a:t>《</a:t>
            </a:r>
            <a:r>
              <a:rPr lang="zh-CN" altLang="en-US" sz="4400" dirty="0">
                <a:solidFill>
                  <a:srgbClr val="204064"/>
                </a:solidFill>
                <a:latin typeface="+mn-ea"/>
                <a:ea typeface="+mn-ea"/>
              </a:rPr>
              <a:t>密码学基础</a:t>
            </a:r>
            <a:r>
              <a:rPr lang="en-US" altLang="zh-CN" sz="4400" dirty="0">
                <a:solidFill>
                  <a:srgbClr val="204064"/>
                </a:solidFill>
                <a:latin typeface="+mn-ea"/>
                <a:ea typeface="+mn-ea"/>
              </a:rPr>
              <a:t>》</a:t>
            </a:r>
            <a:endParaRPr lang="zh-CN" altLang="en-US" sz="4400" dirty="0">
              <a:solidFill>
                <a:srgbClr val="204064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56014" y="1762125"/>
            <a:ext cx="8879971" cy="1969758"/>
          </a:xfrm>
          <a:prstGeom prst="rect">
            <a:avLst/>
          </a:prstGeom>
        </p:spPr>
        <p:txBody>
          <a:bodyPr wrap="none" lIns="121908" tIns="60954" rIns="121908" bIns="60954">
            <a:spAutoFit/>
          </a:bodyPr>
          <a:lstStyle/>
          <a:p>
            <a:pPr algn="ctr">
              <a:defRPr/>
            </a:pPr>
            <a:r>
              <a:rPr lang="zh-CN" altLang="en-US" sz="6000" b="1" kern="0" dirty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第</a:t>
            </a:r>
            <a:r>
              <a:rPr lang="en-US" altLang="zh-CN" sz="6000" b="1" kern="0" dirty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10</a:t>
            </a:r>
            <a:r>
              <a:rPr lang="zh-CN" altLang="en-US" sz="6000" b="1" kern="0" dirty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讲：公钥密码体制及</a:t>
            </a:r>
            <a:endParaRPr lang="en-US" altLang="zh-CN" sz="6000" b="1" kern="0" dirty="0">
              <a:solidFill>
                <a:srgbClr val="0000CC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6000" b="1" kern="0" dirty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RSA</a:t>
            </a:r>
            <a:r>
              <a:rPr lang="zh-CN" altLang="en-US" sz="6000" b="1" kern="0" dirty="0">
                <a:solidFill>
                  <a:srgbClr val="0000CC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公钥加密算法</a:t>
            </a:r>
            <a:endParaRPr lang="zh-CN" altLang="en-US" sz="4800" b="1" dirty="0">
              <a:solidFill>
                <a:srgbClr val="0000CC"/>
              </a:solidFill>
              <a:latin typeface="Comic Sans MS" panose="030F0702030302020204" pitchFamily="66" charset="0"/>
              <a:ea typeface="仿宋_GB2312" pitchFamily="49" charset="-122"/>
            </a:endParaRPr>
          </a:p>
        </p:txBody>
      </p:sp>
      <p:pic>
        <p:nvPicPr>
          <p:cNvPr id="2050" name="Picture 2" descr="Cryptography and its variations | Geekboot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" y="5095875"/>
            <a:ext cx="26003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6021810" y="4073800"/>
            <a:ext cx="4490491" cy="204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600" dirty="0">
                <a:solidFill>
                  <a:srgbClr val="2040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授课：蒋琳</a:t>
            </a:r>
            <a:endParaRPr lang="en-US" altLang="zh-CN" sz="2600" dirty="0">
              <a:solidFill>
                <a:srgbClr val="2040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600" dirty="0">
                <a:solidFill>
                  <a:srgbClr val="2040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T5-305</a:t>
            </a:r>
            <a:endParaRPr lang="en-US" altLang="zh-CN" sz="2600" dirty="0">
              <a:solidFill>
                <a:srgbClr val="2040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600" dirty="0">
                <a:solidFill>
                  <a:srgbClr val="2040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2020.11.25</a:t>
            </a:r>
            <a:endParaRPr lang="en-US" altLang="zh-CN" sz="2600" dirty="0">
              <a:solidFill>
                <a:srgbClr val="2040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600" dirty="0">
                <a:solidFill>
                  <a:srgbClr val="2040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14:00-15:45</a:t>
            </a:r>
            <a:endParaRPr lang="zh-CN" altLang="en-US" sz="2600" dirty="0">
              <a:solidFill>
                <a:srgbClr val="2040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59552" y="0"/>
            <a:ext cx="4032448" cy="64056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56" y="30305"/>
            <a:ext cx="3252576" cy="579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5558849" cy="626701"/>
          </a:xfrm>
        </p:spPr>
        <p:txBody>
          <a:bodyPr/>
          <a:lstStyle/>
          <a:p>
            <a:r>
              <a:rPr lang="en-US" altLang="zh-CN" dirty="0"/>
              <a:t>2. RSA</a:t>
            </a:r>
            <a:r>
              <a:rPr lang="zh-CN" altLang="en-US" dirty="0"/>
              <a:t>公钥加密算法组成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5066" y="1811759"/>
            <a:ext cx="956869" cy="954107"/>
          </a:xfrm>
          <a:prstGeom prst="rect">
            <a:avLst/>
          </a:prstGeom>
          <a:solidFill>
            <a:srgbClr val="FCD5B5"/>
          </a:solidFill>
        </p:spPr>
        <p:txBody>
          <a:bodyPr wrap="square">
            <a:spAutoFit/>
          </a:bodyPr>
          <a:lstStyle/>
          <a:p>
            <a:r>
              <a:rPr lang="zh-CN" altLang="en-US" sz="2800" dirty="0"/>
              <a:t>密钥</a:t>
            </a:r>
            <a:endParaRPr lang="en-US" altLang="zh-CN" sz="2800" dirty="0"/>
          </a:p>
          <a:p>
            <a:r>
              <a:rPr lang="zh-CN" altLang="en-US" sz="2800" dirty="0"/>
              <a:t>生成</a:t>
            </a:r>
            <a:endParaRPr lang="zh-CN" altLang="en-US" sz="2800" dirty="0"/>
          </a:p>
        </p:txBody>
      </p:sp>
      <p:grpSp>
        <p:nvGrpSpPr>
          <p:cNvPr id="5" name="组合 7"/>
          <p:cNvGrpSpPr/>
          <p:nvPr/>
        </p:nvGrpSpPr>
        <p:grpSpPr bwMode="auto">
          <a:xfrm>
            <a:off x="1246346" y="973993"/>
            <a:ext cx="4504826" cy="2814205"/>
            <a:chOff x="5290238" y="2649911"/>
            <a:chExt cx="3652149" cy="1922089"/>
          </a:xfrm>
        </p:grpSpPr>
        <p:sp>
          <p:nvSpPr>
            <p:cNvPr id="6" name="矩形 5"/>
            <p:cNvSpPr/>
            <p:nvPr/>
          </p:nvSpPr>
          <p:spPr bwMode="auto">
            <a:xfrm>
              <a:off x="5290238" y="2649911"/>
              <a:ext cx="3652149" cy="68566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eaLnBrk="0" hangingPunct="0"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选择两个大素数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;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0" hangingPunct="0"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pq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l-GR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-1) 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-1) ; 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algn="ctr" eaLnBrk="0" hangingPunct="0">
                <a:defRPr/>
              </a:pPr>
              <a:endParaRPr lang="en-AU" altLang="zh-CN" sz="2400" dirty="0">
                <a:latin typeface="Times New Roman" panose="02020603050405020304" pitchFamily="18" charset="0"/>
              </a:endParaRPr>
            </a:p>
            <a:p>
              <a:pPr algn="ctr" eaLnBrk="0" hangingPunct="0">
                <a:defRPr/>
              </a:pPr>
              <a:endParaRPr lang="en-US" altLang="zh-CN" sz="2400" dirty="0">
                <a:solidFill>
                  <a:schemeClr val="tx1"/>
                </a:solidFill>
              </a:endParaRPr>
            </a:p>
            <a:p>
              <a:pPr algn="ctr" eaLnBrk="0" hangingPunct="0">
                <a:defRPr/>
              </a:pPr>
              <a:r>
                <a:rPr lang="en-US" altLang="zh-CN" sz="2400" dirty="0"/>
                <a:t>    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290238" y="3381606"/>
              <a:ext cx="1844328" cy="11903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lvl="2" algn="ctr" eaLnBrk="0" hangingPunct="0"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公钥</a:t>
              </a:r>
              <a:r>
                <a:rPr lang="en-US" altLang="zh-CN" sz="24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的产生</a:t>
              </a:r>
              <a:endPara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zh-CN" altLang="en-A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随机选择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满足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1&lt; 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</a:t>
              </a:r>
              <a:r>
                <a:rPr lang="el-GR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gcd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l-GR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)) = 1 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7163135" y="3381606"/>
              <a:ext cx="1779252" cy="11903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lvl="2" algn="ctr" eaLnBrk="0" hangingPunct="0"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私钥</a:t>
              </a:r>
              <a:r>
                <a:rPr lang="en-US" altLang="zh-CN" sz="24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的产生</a:t>
              </a:r>
              <a:endPara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求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的乘法逆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≡ 1 mod </a:t>
              </a:r>
              <a:r>
                <a:rPr lang="el-GR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≤ 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≤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AU" altLang="zh-CN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85066" y="4242186"/>
            <a:ext cx="956869" cy="523220"/>
          </a:xfrm>
          <a:prstGeom prst="rect">
            <a:avLst/>
          </a:prstGeom>
          <a:solidFill>
            <a:srgbClr val="FCD5B5"/>
          </a:solidFill>
        </p:spPr>
        <p:txBody>
          <a:bodyPr wrap="square">
            <a:spAutoFit/>
          </a:bodyPr>
          <a:lstStyle/>
          <a:p>
            <a:r>
              <a:rPr lang="zh-CN" altLang="en-US" sz="2800" dirty="0"/>
              <a:t>加密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85066" y="5672150"/>
            <a:ext cx="956869" cy="523220"/>
          </a:xfrm>
          <a:prstGeom prst="rect">
            <a:avLst/>
          </a:prstGeom>
          <a:solidFill>
            <a:srgbClr val="FCD5B5"/>
          </a:solidFill>
        </p:spPr>
        <p:txBody>
          <a:bodyPr wrap="square">
            <a:spAutoFit/>
          </a:bodyPr>
          <a:lstStyle/>
          <a:p>
            <a:r>
              <a:rPr lang="zh-CN" altLang="en-US" sz="2800" dirty="0"/>
              <a:t>解密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6582252" y="823772"/>
            <a:ext cx="2879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(1) </a:t>
            </a:r>
            <a:r>
              <a:rPr lang="zh-CN" altLang="en-US" sz="2800" dirty="0"/>
              <a:t>素性判定算法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575555" y="1565507"/>
            <a:ext cx="3837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(2) (</a:t>
            </a:r>
            <a:r>
              <a:rPr lang="zh-CN" altLang="en-US" sz="2800" dirty="0"/>
              <a:t>伪</a:t>
            </a:r>
            <a:r>
              <a:rPr lang="en-US" altLang="zh-CN" sz="2800" dirty="0"/>
              <a:t>)</a:t>
            </a:r>
            <a:r>
              <a:rPr lang="zh-CN" altLang="en-US" sz="2800" dirty="0"/>
              <a:t>随机数产生算法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582252" y="2381096"/>
            <a:ext cx="4674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(3) </a:t>
            </a:r>
            <a:r>
              <a:rPr lang="zh-CN" altLang="en-US" sz="2800" dirty="0"/>
              <a:t>互质判定：欧几里得算法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582252" y="3167390"/>
            <a:ext cx="539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(4) </a:t>
            </a:r>
            <a:r>
              <a:rPr lang="zh-CN" altLang="en-US" sz="2800" dirty="0"/>
              <a:t>求乘法逆：扩展欧几里得算法</a:t>
            </a:r>
            <a:endParaRPr lang="zh-CN" altLang="en-US" sz="2800" dirty="0"/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357730" y="1205059"/>
            <a:ext cx="100002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2806088" y="1811759"/>
            <a:ext cx="3551669" cy="8188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/>
          <p:nvPr/>
        </p:nvCxnSpPr>
        <p:spPr bwMode="auto">
          <a:xfrm flipV="1">
            <a:off x="3236572" y="2694421"/>
            <a:ext cx="3121185" cy="7345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>
            <a:off x="5582225" y="3258112"/>
            <a:ext cx="775532" cy="2001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/>
          <p:cNvSpPr/>
          <p:nvPr/>
        </p:nvSpPr>
        <p:spPr bwMode="auto">
          <a:xfrm>
            <a:off x="1246346" y="4034286"/>
            <a:ext cx="2653058" cy="10829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对明文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246346" y="5553150"/>
            <a:ext cx="2653058" cy="10829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对密文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857743" y="160363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2.2 </a:t>
            </a:r>
            <a:r>
              <a:rPr lang="zh-CN" altLang="en-US" sz="2800" dirty="0"/>
              <a:t>算法步骤</a:t>
            </a:r>
            <a:endParaRPr lang="zh-CN" altLang="en-US" sz="28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176278" y="4242186"/>
            <a:ext cx="5992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(6) </a:t>
            </a:r>
            <a:r>
              <a:rPr lang="zh-CN" altLang="en-US" sz="2800" dirty="0"/>
              <a:t>指数运算：快速指数运算</a:t>
            </a:r>
            <a:r>
              <a:rPr lang="en-US" altLang="zh-CN" sz="2800" dirty="0"/>
              <a:t>-</a:t>
            </a:r>
            <a:r>
              <a:rPr lang="zh-CN" altLang="en-US" sz="2800" dirty="0">
                <a:solidFill>
                  <a:srgbClr val="0000FF"/>
                </a:solidFill>
              </a:rPr>
              <a:t>平方</a:t>
            </a:r>
            <a:r>
              <a:rPr lang="en-US" altLang="zh-CN" sz="2800" dirty="0">
                <a:solidFill>
                  <a:srgbClr val="0000FF"/>
                </a:solidFill>
              </a:rPr>
              <a:t>-</a:t>
            </a:r>
            <a:r>
              <a:rPr lang="zh-CN" altLang="en-US" sz="2800" dirty="0">
                <a:solidFill>
                  <a:srgbClr val="0000FF"/>
                </a:solidFill>
              </a:rPr>
              <a:t>乘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176278" y="3774640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(5) </a:t>
            </a:r>
            <a:r>
              <a:rPr lang="zh-CN" altLang="en-US" sz="2800" dirty="0"/>
              <a:t>取模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99670" y="3809816"/>
            <a:ext cx="6894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×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535075" y="4824401"/>
            <a:ext cx="457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i="1" baseline="-25000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en-US" altLang="zh-CN" i="1" baseline="30000" dirty="0">
                <a:ea typeface="宋体" panose="02010600030101010101" pitchFamily="2" charset="-122"/>
              </a:rPr>
              <a:t>k </a:t>
            </a:r>
            <a:r>
              <a:rPr lang="en-US" altLang="zh-CN" dirty="0">
                <a:ea typeface="宋体" panose="02010600030101010101" pitchFamily="2" charset="-122"/>
              </a:rPr>
              <a:t>+ 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i="1" baseline="-25000" dirty="0">
                <a:ea typeface="宋体" panose="02010600030101010101" pitchFamily="2" charset="-122"/>
              </a:rPr>
              <a:t>k</a:t>
            </a:r>
            <a:r>
              <a:rPr lang="en-US" altLang="zh-CN" baseline="-25000" dirty="0">
                <a:ea typeface="宋体" panose="02010600030101010101" pitchFamily="2" charset="-122"/>
              </a:rPr>
              <a:t>-1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en-US" altLang="zh-CN" i="1" baseline="30000" dirty="0">
                <a:ea typeface="宋体" panose="02010600030101010101" pitchFamily="2" charset="-122"/>
              </a:rPr>
              <a:t>k</a:t>
            </a:r>
            <a:r>
              <a:rPr lang="en-US" altLang="zh-CN" baseline="30000" dirty="0">
                <a:ea typeface="宋体" panose="02010600030101010101" pitchFamily="2" charset="-122"/>
              </a:rPr>
              <a:t>-1 </a:t>
            </a:r>
            <a:r>
              <a:rPr lang="en-US" altLang="zh-CN" dirty="0">
                <a:ea typeface="宋体" panose="02010600030101010101" pitchFamily="2" charset="-122"/>
              </a:rPr>
              <a:t>+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… </a:t>
            </a:r>
            <a:r>
              <a:rPr lang="en-US" altLang="zh-CN" dirty="0">
                <a:ea typeface="宋体" panose="02010600030101010101" pitchFamily="2" charset="-122"/>
              </a:rPr>
              <a:t>+ 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+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ea typeface="宋体" panose="02010600030101010101" pitchFamily="2" charset="-122"/>
              </a:rPr>
              <a:t>0</a:t>
            </a:r>
            <a:endParaRPr lang="zh-CN" altLang="en-US" baseline="3000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bject 6"/>
              <p:cNvSpPr txBox="1"/>
              <p:nvPr/>
            </p:nvSpPr>
            <p:spPr bwMode="auto">
              <a:xfrm>
                <a:off x="4897790" y="5315943"/>
                <a:ext cx="6611696" cy="11191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zh-CN" alt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zh-CN" altLang="en-US" sz="2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zh-CN" altLang="en-US" sz="24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𝑎</m:t>
                                                          </m:r>
                                                        </m:e>
                                                        <m:sup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CN" altLang="en-US" sz="2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zh-CN" altLang="en-US" sz="2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𝑏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zh-CN" altLang="en-US" sz="2400" i="1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𝑘</m:t>
                                                              </m:r>
                                                            </m:sub>
                                                          </m:sSub>
                                                        </m:sup>
                                                      </m:sSup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p>
                                                  <m:sSub>
                                                    <m:sSubPr>
                                                      <m:ctrlPr>
                                                        <a:rPr lang="zh-CN" alt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CN" alt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CN" alt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zh-CN" alt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zh-CN" alt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7790" y="5315943"/>
                <a:ext cx="6611696" cy="1119187"/>
              </a:xfrm>
              <a:prstGeom prst="rect">
                <a:avLst/>
              </a:prstGeom>
              <a:blipFill rotWithShape="1">
                <a:blip r:embed="rId1"/>
                <a:stretch>
                  <a:fillRect l="-1" t="-32" r="2" b="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/>
      <p:bldP spid="12" grpId="0"/>
      <p:bldP spid="13" grpId="0"/>
      <p:bldP spid="15" grpId="0"/>
      <p:bldP spid="23" grpId="0" animBg="1"/>
      <p:bldP spid="24" grpId="0" animBg="1"/>
      <p:bldP spid="39" grpId="0"/>
      <p:bldP spid="40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5558849" cy="626701"/>
          </a:xfrm>
        </p:spPr>
        <p:txBody>
          <a:bodyPr/>
          <a:lstStyle/>
          <a:p>
            <a:r>
              <a:rPr lang="en-US" altLang="zh-CN" dirty="0"/>
              <a:t>2. RSA</a:t>
            </a:r>
            <a:r>
              <a:rPr lang="zh-CN" altLang="en-US" dirty="0"/>
              <a:t>公钥加密算法组成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5066" y="1811759"/>
            <a:ext cx="956869" cy="954107"/>
          </a:xfrm>
          <a:prstGeom prst="rect">
            <a:avLst/>
          </a:prstGeom>
          <a:solidFill>
            <a:srgbClr val="FCD5B5"/>
          </a:solidFill>
        </p:spPr>
        <p:txBody>
          <a:bodyPr wrap="square">
            <a:spAutoFit/>
          </a:bodyPr>
          <a:lstStyle/>
          <a:p>
            <a:r>
              <a:rPr lang="zh-CN" altLang="en-US" sz="2800" dirty="0"/>
              <a:t>密钥</a:t>
            </a:r>
            <a:endParaRPr lang="en-US" altLang="zh-CN" sz="2800" dirty="0"/>
          </a:p>
          <a:p>
            <a:r>
              <a:rPr lang="zh-CN" altLang="en-US" sz="2800" dirty="0"/>
              <a:t>生成</a:t>
            </a:r>
            <a:endParaRPr lang="zh-CN" altLang="en-US" sz="2800" dirty="0"/>
          </a:p>
        </p:txBody>
      </p:sp>
      <p:grpSp>
        <p:nvGrpSpPr>
          <p:cNvPr id="5" name="组合 7"/>
          <p:cNvGrpSpPr/>
          <p:nvPr/>
        </p:nvGrpSpPr>
        <p:grpSpPr bwMode="auto">
          <a:xfrm>
            <a:off x="1246346" y="973993"/>
            <a:ext cx="4504826" cy="2814205"/>
            <a:chOff x="5290238" y="2649911"/>
            <a:chExt cx="3652149" cy="1922089"/>
          </a:xfrm>
        </p:grpSpPr>
        <p:sp>
          <p:nvSpPr>
            <p:cNvPr id="6" name="矩形 5"/>
            <p:cNvSpPr/>
            <p:nvPr/>
          </p:nvSpPr>
          <p:spPr bwMode="auto">
            <a:xfrm>
              <a:off x="5290238" y="2649911"/>
              <a:ext cx="3652149" cy="68566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eaLnBrk="0" hangingPunct="0"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选择两个大素数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;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0" hangingPunct="0"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pq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l-GR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-1) 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-1) ; 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algn="ctr" eaLnBrk="0" hangingPunct="0">
                <a:defRPr/>
              </a:pPr>
              <a:endParaRPr lang="en-AU" altLang="zh-CN" sz="2400" dirty="0">
                <a:latin typeface="Times New Roman" panose="02020603050405020304" pitchFamily="18" charset="0"/>
              </a:endParaRPr>
            </a:p>
            <a:p>
              <a:pPr algn="ctr" eaLnBrk="0" hangingPunct="0">
                <a:defRPr/>
              </a:pPr>
              <a:endParaRPr lang="en-US" altLang="zh-CN" sz="2400" dirty="0">
                <a:solidFill>
                  <a:schemeClr val="tx1"/>
                </a:solidFill>
              </a:endParaRPr>
            </a:p>
            <a:p>
              <a:pPr algn="ctr" eaLnBrk="0" hangingPunct="0">
                <a:defRPr/>
              </a:pPr>
              <a:r>
                <a:rPr lang="en-US" altLang="zh-CN" sz="2400" dirty="0"/>
                <a:t>    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290238" y="3381606"/>
              <a:ext cx="1844328" cy="11903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lvl="2" algn="ctr" eaLnBrk="0" hangingPunct="0"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公钥</a:t>
              </a:r>
              <a:r>
                <a:rPr lang="en-US" altLang="zh-CN" sz="24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的产生</a:t>
              </a:r>
              <a:endPara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zh-CN" altLang="en-A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随机选择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满足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1&lt; 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</a:t>
              </a:r>
              <a:r>
                <a:rPr lang="el-GR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gcd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l-GR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)) = 1 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7163135" y="3381606"/>
              <a:ext cx="1779252" cy="11903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lvl="2" algn="ctr" eaLnBrk="0" hangingPunct="0"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私钥</a:t>
              </a:r>
              <a:r>
                <a:rPr lang="en-US" altLang="zh-CN" sz="24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的产生</a:t>
              </a:r>
              <a:endPara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求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的乘法逆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≡ 1 mod </a:t>
              </a:r>
              <a:r>
                <a:rPr lang="el-GR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≤ 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≤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AU" altLang="zh-CN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85066" y="4242186"/>
            <a:ext cx="956869" cy="523220"/>
          </a:xfrm>
          <a:prstGeom prst="rect">
            <a:avLst/>
          </a:prstGeom>
          <a:solidFill>
            <a:srgbClr val="FCD5B5"/>
          </a:solidFill>
        </p:spPr>
        <p:txBody>
          <a:bodyPr wrap="square">
            <a:spAutoFit/>
          </a:bodyPr>
          <a:lstStyle/>
          <a:p>
            <a:r>
              <a:rPr lang="zh-CN" altLang="en-US" sz="2800" dirty="0"/>
              <a:t>加密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85066" y="5672150"/>
            <a:ext cx="956869" cy="523220"/>
          </a:xfrm>
          <a:prstGeom prst="rect">
            <a:avLst/>
          </a:prstGeom>
          <a:solidFill>
            <a:srgbClr val="FCD5B5"/>
          </a:solidFill>
        </p:spPr>
        <p:txBody>
          <a:bodyPr wrap="square">
            <a:spAutoFit/>
          </a:bodyPr>
          <a:lstStyle/>
          <a:p>
            <a:r>
              <a:rPr lang="zh-CN" altLang="en-US" sz="2800" dirty="0"/>
              <a:t>解密</a:t>
            </a:r>
            <a:endParaRPr lang="zh-CN" altLang="en-US" sz="2800" dirty="0"/>
          </a:p>
        </p:txBody>
      </p:sp>
      <p:sp>
        <p:nvSpPr>
          <p:cNvPr id="23" name="矩形 22"/>
          <p:cNvSpPr/>
          <p:nvPr/>
        </p:nvSpPr>
        <p:spPr bwMode="auto">
          <a:xfrm>
            <a:off x="1246346" y="4034286"/>
            <a:ext cx="2653058" cy="10829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对明文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246346" y="5553150"/>
            <a:ext cx="2653058" cy="10829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对密文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719102" y="159180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2.2 </a:t>
            </a:r>
            <a:r>
              <a:rPr lang="zh-CN" altLang="en-US" sz="2800" dirty="0"/>
              <a:t>算法步骤</a:t>
            </a:r>
            <a:endParaRPr lang="zh-CN" altLang="en-US" sz="2800" dirty="0"/>
          </a:p>
        </p:txBody>
      </p:sp>
      <p:sp>
        <p:nvSpPr>
          <p:cNvPr id="26" name="内容占位符 5"/>
          <p:cNvSpPr txBox="1"/>
          <p:nvPr/>
        </p:nvSpPr>
        <p:spPr>
          <a:xfrm>
            <a:off x="5955583" y="1427931"/>
            <a:ext cx="5097205" cy="566737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内容占位符 5"/>
          <p:cNvSpPr txBox="1"/>
          <p:nvPr/>
        </p:nvSpPr>
        <p:spPr>
          <a:xfrm>
            <a:off x="6213018" y="873952"/>
            <a:ext cx="3670802" cy="523221"/>
          </a:xfrm>
          <a:prstGeom prst="rect">
            <a:avLst/>
          </a:prstGeom>
        </p:spPr>
        <p:txBody>
          <a:bodyPr>
            <a:noAutofit/>
          </a:bodyPr>
          <a:lstStyle>
            <a:lvl1pPr marL="408305" indent="-40830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83920" indent="-34036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2"/>
                </a:solidFill>
                <a:latin typeface="+mn-lt"/>
                <a:ea typeface="仿宋_GB2312" pitchFamily="49" charset="-122"/>
              </a:defRPr>
            </a:lvl2pPr>
            <a:lvl3pPr marL="136017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90436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44856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99275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353695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408114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462534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解密正确性分析：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786411" y="1894838"/>
            <a:ext cx="60949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l-GR" altLang="zh-CN" sz="2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7941530" y="149873"/>
            <a:ext cx="3884579" cy="584775"/>
          </a:xfrm>
          <a:prstGeom prst="rect">
            <a:avLst/>
          </a:prstGeom>
          <a:solidFill>
            <a:schemeClr val="bg1"/>
          </a:solidFill>
          <a:ln w="57150">
            <a:solidFill>
              <a:schemeClr val="hlink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i="1" dirty="0">
                <a:latin typeface="Times New Roman" panose="02020603050405020304" pitchFamily="18" charset="0"/>
              </a:rPr>
              <a:t>a </a:t>
            </a:r>
            <a:r>
              <a:rPr lang="en-US" altLang="en-US" i="1" baseline="30000" dirty="0" err="1">
                <a:latin typeface="Times New Roman" panose="02020603050405020304" pitchFamily="18" charset="0"/>
              </a:rPr>
              <a:t>k</a:t>
            </a:r>
            <a:r>
              <a:rPr lang="en-US" altLang="en-US" i="1" baseline="30000" dirty="0" err="1">
                <a:latin typeface="Symbol" panose="05050102010706020507" pitchFamily="18" charset="2"/>
              </a:rPr>
              <a:t>f</a:t>
            </a:r>
            <a:r>
              <a:rPr lang="en-US" altLang="en-US" baseline="30000" dirty="0">
                <a:latin typeface="Times New Roman" panose="02020603050405020304" pitchFamily="18" charset="0"/>
              </a:rPr>
              <a:t>(</a:t>
            </a:r>
            <a:r>
              <a:rPr lang="en-US" altLang="en-US" i="1" baseline="30000" dirty="0">
                <a:latin typeface="Times New Roman" panose="02020603050405020304" pitchFamily="18" charset="0"/>
              </a:rPr>
              <a:t>n</a:t>
            </a:r>
            <a:r>
              <a:rPr lang="en-US" altLang="en-US" baseline="30000" dirty="0">
                <a:latin typeface="Times New Roman" panose="02020603050405020304" pitchFamily="18" charset="0"/>
              </a:rPr>
              <a:t>) + 1</a:t>
            </a:r>
            <a:r>
              <a:rPr lang="en-US" altLang="en-US" i="1" dirty="0">
                <a:latin typeface="Times New Roman" panose="02020603050405020304" pitchFamily="18" charset="0"/>
              </a:rPr>
              <a:t> ≡  a </a:t>
            </a:r>
            <a:r>
              <a:rPr lang="en-US" altLang="en-US" dirty="0">
                <a:latin typeface="Times New Roman" panose="02020603050405020304" pitchFamily="18" charset="0"/>
              </a:rPr>
              <a:t>(mod 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55583" y="2503285"/>
            <a:ext cx="3889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955582" y="2916747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≠ 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4178281" y="3788198"/>
            <a:ext cx="7443809" cy="265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655" indent="-63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>
                <a:ea typeface="+mn-ea"/>
                <a:cs typeface="Times New Roman" panose="02020603050405020304" pitchFamily="18" charset="0"/>
              </a:rPr>
              <a:t>由</a:t>
            </a:r>
            <a:r>
              <a:rPr lang="en-US" altLang="zh-CN" dirty="0" err="1">
                <a:ea typeface="+mn-ea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)=1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及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Euler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定理得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baseline="30000" dirty="0" err="1">
                <a:ea typeface="+mn-ea"/>
                <a:cs typeface="Times New Roman" panose="02020603050405020304" pitchFamily="18" charset="0"/>
              </a:rPr>
              <a:t>φ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baseline="30000" dirty="0">
                <a:ea typeface="+mn-ea"/>
                <a:cs typeface="Times New Roman" panose="02020603050405020304" pitchFamily="18" charset="0"/>
              </a:rPr>
              <a:t>q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≡1 mod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所以</a:t>
            </a:r>
            <a:endParaRPr lang="zh-CN" altLang="en-US" dirty="0">
              <a:ea typeface="+mn-ea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baseline="30000" dirty="0" err="1">
                <a:ea typeface="+mn-ea"/>
                <a:cs typeface="Times New Roman" panose="02020603050405020304" pitchFamily="18" charset="0"/>
              </a:rPr>
              <a:t>kφ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baseline="30000" dirty="0">
                <a:ea typeface="+mn-ea"/>
                <a:cs typeface="Times New Roman" panose="02020603050405020304" pitchFamily="18" charset="0"/>
              </a:rPr>
              <a:t>q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≡1 mod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,</a:t>
            </a:r>
            <a:endParaRPr lang="en-US" altLang="zh-CN" dirty="0">
              <a:ea typeface="+mn-ea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i="1" baseline="30000" dirty="0" err="1"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baseline="30000" dirty="0" err="1">
                <a:ea typeface="+mn-ea"/>
                <a:cs typeface="Times New Roman" panose="02020603050405020304" pitchFamily="18" charset="0"/>
              </a:rPr>
              <a:t>φ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baseline="30000" dirty="0">
                <a:ea typeface="+mn-ea"/>
                <a:cs typeface="Times New Roman" panose="02020603050405020304" pitchFamily="18" charset="0"/>
              </a:rPr>
              <a:t>q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]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φ(</a:t>
            </a:r>
            <a:r>
              <a:rPr lang="en-US" altLang="zh-CN" i="1" baseline="30000" dirty="0"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≡1 mod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, </a:t>
            </a:r>
            <a:endParaRPr lang="en-US" altLang="zh-CN" dirty="0">
              <a:ea typeface="+mn-ea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i="1" baseline="30000" dirty="0" err="1"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baseline="30000" dirty="0" err="1">
                <a:ea typeface="+mn-ea"/>
                <a:cs typeface="Times New Roman" panose="02020603050405020304" pitchFamily="18" charset="0"/>
              </a:rPr>
              <a:t>φ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baseline="30000" dirty="0"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≡1 mod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q</a:t>
            </a:r>
            <a:endParaRPr lang="en-US" altLang="zh-CN" i="1" dirty="0"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dirty="0">
                <a:ea typeface="+mn-ea"/>
                <a:cs typeface="Times New Roman" panose="02020603050405020304" pitchFamily="18" charset="0"/>
              </a:rPr>
              <a:t>存在一整数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使得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i="1" baseline="30000" dirty="0" err="1"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baseline="30000" dirty="0" err="1">
                <a:ea typeface="+mn-ea"/>
                <a:cs typeface="Times New Roman" panose="02020603050405020304" pitchFamily="18" charset="0"/>
              </a:rPr>
              <a:t>φ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baseline="30000" dirty="0"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=1+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rq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两边同乘以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xp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得</a:t>
            </a:r>
            <a:endParaRPr lang="zh-CN" altLang="en-US" dirty="0">
              <a:ea typeface="+mn-ea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i="1" baseline="30000" dirty="0" err="1"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baseline="30000" dirty="0" err="1">
                <a:ea typeface="+mn-ea"/>
                <a:cs typeface="Times New Roman" panose="02020603050405020304" pitchFamily="18" charset="0"/>
              </a:rPr>
              <a:t>φ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baseline="30000" dirty="0"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)+1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ea typeface="+mn-ea"/>
                <a:cs typeface="Times New Roman" panose="02020603050405020304" pitchFamily="18" charset="0"/>
              </a:rPr>
              <a:t>+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i="1" dirty="0" err="1">
                <a:cs typeface="Times New Roman" panose="02020603050405020304" pitchFamily="18" charset="0"/>
              </a:rPr>
              <a:t>x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pq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ea typeface="+mn-ea"/>
                <a:cs typeface="Times New Roman" panose="02020603050405020304" pitchFamily="18" charset="0"/>
              </a:rPr>
              <a:t>+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i="1" dirty="0" err="1">
                <a:cs typeface="Times New Roman" panose="02020603050405020304" pitchFamily="18" charset="0"/>
              </a:rPr>
              <a:t>x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n</a:t>
            </a:r>
            <a:endParaRPr lang="en-US" altLang="zh-CN" i="1" dirty="0"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dirty="0">
                <a:ea typeface="+mn-ea"/>
                <a:cs typeface="Times New Roman" panose="02020603050405020304" pitchFamily="18" charset="0"/>
              </a:rPr>
              <a:t>即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i="1" baseline="30000" dirty="0" err="1"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baseline="30000" dirty="0" err="1">
                <a:ea typeface="+mn-ea"/>
                <a:cs typeface="Times New Roman" panose="02020603050405020304" pitchFamily="18" charset="0"/>
              </a:rPr>
              <a:t>φ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baseline="30000" dirty="0"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ea typeface="+mn-ea"/>
                <a:cs typeface="Times New Roman" panose="02020603050405020304" pitchFamily="18" charset="0"/>
              </a:rPr>
              <a:t>)+1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≡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 mod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所以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i="1" baseline="30000" dirty="0"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 mod 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ea typeface="+mn-ea"/>
                <a:cs typeface="Times New Roman" panose="02020603050405020304" pitchFamily="18" charset="0"/>
              </a:rPr>
              <a:t>≡</a:t>
            </a:r>
            <a:r>
              <a:rPr lang="en-US" altLang="zh-CN" i="1" dirty="0" err="1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证毕)</a:t>
            </a:r>
            <a:endParaRPr lang="zh-CN" altLang="en-US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6418304" y="3315254"/>
            <a:ext cx="4171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>
                <a:ea typeface="+mn-ea"/>
                <a:cs typeface="Times New Roman" panose="02020603050405020304" pitchFamily="18" charset="0"/>
              </a:rPr>
              <a:t>设 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b="1" i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，1≤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 &lt;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, 1 </a:t>
            </a:r>
            <a:r>
              <a:rPr lang="en-US" altLang="zh-CN" dirty="0">
                <a:cs typeface="Times New Roman" panose="02020603050405020304" pitchFamily="18" charset="0"/>
              </a:rPr>
              <a:t>≤ </a:t>
            </a:r>
            <a:r>
              <a:rPr lang="en-US" altLang="zh-CN" i="1" dirty="0">
                <a:cs typeface="Times New Roman" panose="02020603050405020304" pitchFamily="18" charset="0"/>
              </a:rPr>
              <a:t>x</a:t>
            </a:r>
            <a:r>
              <a:rPr lang="en-US" altLang="zh-CN" dirty="0">
                <a:cs typeface="Times New Roman" panose="02020603050405020304" pitchFamily="18" charset="0"/>
              </a:rPr>
              <a:t> &lt; </a:t>
            </a:r>
            <a:r>
              <a:rPr lang="en-US" altLang="zh-CN" i="1" dirty="0">
                <a:cs typeface="Times New Roman" panose="02020603050405020304" pitchFamily="18" charset="0"/>
              </a:rPr>
              <a:t>q</a:t>
            </a:r>
            <a:endParaRPr lang="zh-CN" altLang="en-US" i="1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" grpId="0"/>
      <p:bldP spid="33" grpId="0"/>
      <p:bldP spid="34" grpId="0" autoUpdateAnimBg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5558849" cy="626701"/>
          </a:xfrm>
        </p:spPr>
        <p:txBody>
          <a:bodyPr/>
          <a:lstStyle/>
          <a:p>
            <a:r>
              <a:rPr lang="en-US" altLang="zh-CN" dirty="0"/>
              <a:t>2. RSA</a:t>
            </a:r>
            <a:r>
              <a:rPr lang="zh-CN" altLang="en-US" dirty="0"/>
              <a:t>公钥加密算法组成</a:t>
            </a:r>
            <a:endParaRPr lang="zh-CN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" y="2538884"/>
            <a:ext cx="10456644" cy="378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/>
          <p:nvPr/>
        </p:nvSpPr>
        <p:spPr>
          <a:xfrm>
            <a:off x="4549175" y="2869392"/>
            <a:ext cx="2231004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2"/>
                </a:solidFill>
              </a:rPr>
              <a:t>公开公钥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tx2"/>
                </a:solidFill>
              </a:rPr>
              <a:t>, 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tx2"/>
                </a:solidFill>
              </a:rPr>
              <a:t>)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6352162" y="4338674"/>
            <a:ext cx="1780161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2"/>
                </a:solidFill>
              </a:rPr>
              <a:t>保存私钥</a:t>
            </a:r>
            <a:r>
              <a:rPr lang="en-US" altLang="zh-CN" sz="20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21662" y="5236552"/>
            <a:ext cx="1454963" cy="540663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C=m</a:t>
            </a:r>
            <a:r>
              <a:rPr lang="en-US" altLang="zh-CN" sz="20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endParaRPr lang="zh-CN" alt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477938" y="5216982"/>
            <a:ext cx="1500949" cy="552166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m=C</a:t>
            </a:r>
            <a:r>
              <a:rPr lang="en-US" altLang="zh-CN" sz="20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endParaRPr lang="zh-CN" alt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7"/>
          <p:cNvGrpSpPr/>
          <p:nvPr/>
        </p:nvGrpSpPr>
        <p:grpSpPr bwMode="auto">
          <a:xfrm>
            <a:off x="7503521" y="176604"/>
            <a:ext cx="4383678" cy="2535686"/>
            <a:chOff x="5290238" y="2649911"/>
            <a:chExt cx="3652150" cy="1922089"/>
          </a:xfrm>
        </p:grpSpPr>
        <p:sp>
          <p:nvSpPr>
            <p:cNvPr id="10" name="矩形 9"/>
            <p:cNvSpPr/>
            <p:nvPr/>
          </p:nvSpPr>
          <p:spPr bwMode="auto">
            <a:xfrm>
              <a:off x="5290238" y="2649911"/>
              <a:ext cx="3652149" cy="68566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 eaLnBrk="0" hangingPunct="0"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选择两个大素数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;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0" hangingPunct="0"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pq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ø(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-1) 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-1) ; 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algn="ctr" eaLnBrk="0" hangingPunct="0">
                <a:defRPr/>
              </a:pPr>
              <a:endParaRPr lang="en-AU" altLang="zh-CN" sz="2400" dirty="0">
                <a:latin typeface="Times New Roman" panose="02020603050405020304" pitchFamily="18" charset="0"/>
              </a:endParaRPr>
            </a:p>
            <a:p>
              <a:pPr algn="ctr" eaLnBrk="0" hangingPunct="0">
                <a:defRPr/>
              </a:pPr>
              <a:endParaRPr lang="en-US" altLang="zh-CN" sz="2400" dirty="0">
                <a:solidFill>
                  <a:schemeClr val="tx1"/>
                </a:solidFill>
              </a:endParaRPr>
            </a:p>
            <a:p>
              <a:pPr algn="ctr" eaLnBrk="0" hangingPunct="0">
                <a:defRPr/>
              </a:pPr>
              <a:r>
                <a:rPr lang="en-US" altLang="zh-CN" sz="2400" dirty="0"/>
                <a:t>    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290238" y="3381606"/>
              <a:ext cx="1844328" cy="11903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lvl="2" algn="ctr" eaLnBrk="0" hangingPunct="0"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公钥的产生</a:t>
              </a:r>
              <a:endPara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zh-CN" altLang="en-A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随机地选择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满足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1&lt; 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</a:t>
              </a:r>
              <a:r>
                <a:rPr lang="el-GR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gcd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l-GR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)) = 1 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endParaRPr lang="en-AU" altLang="zh-CN" sz="2400" dirty="0">
                <a:latin typeface="Times New Roman" panose="02020603050405020304" pitchFamily="18" charset="0"/>
              </a:endParaRPr>
            </a:p>
            <a:p>
              <a:pPr eaLnBrk="0" hangingPunct="0">
                <a:defRPr/>
              </a:pPr>
              <a:endParaRPr lang="en-US" altLang="zh-CN" sz="2400" dirty="0">
                <a:solidFill>
                  <a:schemeClr val="tx1"/>
                </a:solidFill>
              </a:endParaRPr>
            </a:p>
            <a:p>
              <a:pPr eaLnBrk="0" hangingPunct="0">
                <a:defRPr/>
              </a:pPr>
              <a:r>
                <a:rPr lang="en-US" altLang="zh-CN" sz="2400" dirty="0"/>
                <a:t>    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7163136" y="3381606"/>
              <a:ext cx="1779252" cy="11903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lvl="2" algn="ctr" eaLnBrk="0" hangingPunct="0"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私钥的产生</a:t>
              </a:r>
              <a:endPara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的乘法逆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≡ 1 mod </a:t>
              </a:r>
              <a:r>
                <a:rPr lang="el-GR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≤ 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≤</a:t>
              </a:r>
              <a:r>
                <a:rPr lang="en-AU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AU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AU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endParaRPr lang="en-AU" altLang="zh-CN" sz="2400" dirty="0">
                <a:latin typeface="Times New Roman" panose="02020603050405020304" pitchFamily="18" charset="0"/>
              </a:endParaRPr>
            </a:p>
            <a:p>
              <a:pPr eaLnBrk="0" hangingPunct="0">
                <a:defRPr/>
              </a:pPr>
              <a:endParaRPr lang="en-US" altLang="zh-CN" sz="2400" dirty="0">
                <a:solidFill>
                  <a:schemeClr val="tx1"/>
                </a:solidFill>
              </a:endParaRPr>
            </a:p>
            <a:p>
              <a:pPr eaLnBrk="0" hangingPunct="0">
                <a:defRPr/>
              </a:pPr>
              <a:r>
                <a:rPr lang="en-US" altLang="zh-CN" sz="2400" dirty="0"/>
                <a:t>    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69" y="1377959"/>
            <a:ext cx="2116637" cy="211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5558849" cy="626701"/>
          </a:xfrm>
        </p:spPr>
        <p:txBody>
          <a:bodyPr/>
          <a:lstStyle/>
          <a:p>
            <a:r>
              <a:rPr lang="en-US" altLang="zh-CN" dirty="0"/>
              <a:t>2. RSA</a:t>
            </a:r>
            <a:r>
              <a:rPr lang="zh-CN" altLang="en-US" dirty="0"/>
              <a:t>公钥加密算法组成</a:t>
            </a:r>
            <a:endParaRPr lang="zh-CN" altLang="en-US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58" y="2335530"/>
            <a:ext cx="8523287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 bwMode="auto">
          <a:xfrm>
            <a:off x="4127183" y="5037455"/>
            <a:ext cx="3651250" cy="12207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选择：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17,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=11;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计算：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=17*11=187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计算：</a:t>
            </a:r>
            <a:r>
              <a:rPr lang="en-AU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ø(17*11) = (17-1) (11-1) ;</a:t>
            </a:r>
            <a:endParaRPr lang="en-AU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lang="en-AU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=160</a:t>
            </a:r>
            <a:endParaRPr lang="en-AU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algn="ctr" eaLnBrk="0" hangingPunct="0">
              <a:defRPr/>
            </a:pPr>
            <a:endParaRPr lang="en-AU" altLang="zh-CN" dirty="0">
              <a:latin typeface="Times New Roman" panose="02020603050405020304" pitchFamily="18" charset="0"/>
            </a:endParaRPr>
          </a:p>
          <a:p>
            <a:pPr algn="ctr" eaLnBrk="0" hangingPunct="0">
              <a:defRPr/>
            </a:pPr>
            <a:endParaRPr lang="en-US" altLang="zh-CN" sz="1800" dirty="0">
              <a:solidFill>
                <a:schemeClr val="tx1"/>
              </a:solidFill>
            </a:endParaRPr>
          </a:p>
          <a:p>
            <a:pPr algn="ctr" eaLnBrk="0" hangingPunct="0">
              <a:defRPr/>
            </a:pPr>
            <a:r>
              <a:rPr lang="en-US" altLang="zh-CN" sz="1800" dirty="0"/>
              <a:t>    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4108132" y="5051743"/>
            <a:ext cx="3756025" cy="1190625"/>
            <a:chOff x="2976562" y="5383730"/>
            <a:chExt cx="3756024" cy="1190626"/>
          </a:xfrm>
        </p:grpSpPr>
        <p:sp>
          <p:nvSpPr>
            <p:cNvPr id="18" name="矩形 17"/>
            <p:cNvSpPr/>
            <p:nvPr/>
          </p:nvSpPr>
          <p:spPr bwMode="auto">
            <a:xfrm>
              <a:off x="2976562" y="5383730"/>
              <a:ext cx="1844675" cy="119062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lvl="2" algn="ctr" eaLnBrk="0" hangingPunct="0">
                <a:defRPr/>
              </a:pPr>
              <a:r>
                <a:rPr lang="zh-CN" altLang="en-US" sz="18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公钥的产生</a:t>
              </a:r>
              <a:endPara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zh-CN" altLang="en-AU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随机选择</a:t>
              </a:r>
              <a:r>
                <a:rPr lang="en-AU" altLang="zh-CN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AU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=7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AU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满足</a:t>
              </a:r>
              <a:r>
                <a:rPr lang="en-AU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1&lt; 7 &lt;160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lang="en-AU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US" altLang="zh-CN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gcd</a:t>
              </a:r>
              <a:r>
                <a:rPr lang="en-AU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(7, 160) = 1 </a:t>
              </a:r>
              <a:endParaRPr lang="en-AU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endParaRPr lang="en-AU" altLang="zh-CN" dirty="0">
                <a:latin typeface="Times New Roman" panose="02020603050405020304" pitchFamily="18" charset="0"/>
              </a:endParaRPr>
            </a:p>
            <a:p>
              <a:pPr eaLnBrk="0" hangingPunct="0">
                <a:defRPr/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 eaLnBrk="0" hangingPunct="0">
                <a:defRPr/>
              </a:pPr>
              <a:r>
                <a:rPr lang="en-US" altLang="zh-CN" sz="1800" dirty="0"/>
                <a:t>    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4952998" y="5383730"/>
              <a:ext cx="1779588" cy="119062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lvl="2" algn="ctr" eaLnBrk="0" hangingPunct="0">
                <a:defRPr/>
              </a:pPr>
              <a:r>
                <a:rPr lang="zh-CN" altLang="en-US" sz="18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私钥的产生</a:t>
              </a:r>
              <a:endPara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求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的乘法逆</a:t>
              </a:r>
              <a:r>
                <a:rPr lang="en-US" altLang="zh-CN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endParaRPr lang="en-AU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AU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AU" altLang="zh-CN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AU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≡ 1 mod 160</a:t>
              </a:r>
              <a:r>
                <a: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AU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AU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r>
                <a:rPr lang="en-AU" altLang="zh-CN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AU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23</a:t>
              </a:r>
              <a:endParaRPr lang="en-AU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2" eaLnBrk="0" hangingPunct="0">
                <a:defRPr/>
              </a:pPr>
              <a:endParaRPr lang="en-AU" altLang="zh-CN" dirty="0">
                <a:latin typeface="Times New Roman" panose="02020603050405020304" pitchFamily="18" charset="0"/>
              </a:endParaRPr>
            </a:p>
            <a:p>
              <a:pPr eaLnBrk="0" hangingPunct="0">
                <a:defRPr/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 eaLnBrk="0" hangingPunct="0">
                <a:defRPr/>
              </a:pPr>
              <a:r>
                <a:rPr lang="en-US" altLang="zh-CN" sz="1800" dirty="0"/>
                <a:t>    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4408170" y="1192530"/>
            <a:ext cx="27432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公钥目录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4408170" y="1725930"/>
            <a:ext cx="28146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的公钥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{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7, 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187}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17"/>
          <p:cNvSpPr txBox="1">
            <a:spLocks noChangeArrowheads="1"/>
          </p:cNvSpPr>
          <p:nvPr/>
        </p:nvSpPr>
        <p:spPr bwMode="auto">
          <a:xfrm>
            <a:off x="7303770" y="334518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的私钥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=23</a:t>
            </a:r>
            <a:endParaRPr lang="zh-CN" alt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18"/>
          <p:cNvSpPr txBox="1">
            <a:spLocks noChangeArrowheads="1"/>
          </p:cNvSpPr>
          <p:nvPr/>
        </p:nvSpPr>
        <p:spPr bwMode="auto">
          <a:xfrm>
            <a:off x="4408170" y="1733868"/>
            <a:ext cx="28146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的公钥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{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7, 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187}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664970" y="1870393"/>
            <a:ext cx="1989647" cy="40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AU" sz="2000" dirty="0">
                <a:solidFill>
                  <a:srgbClr val="000099"/>
                </a:solidFill>
                <a:latin typeface="Times New Roman" panose="02020603050405020304" pitchFamily="18" charset="0"/>
              </a:rPr>
              <a:t>明文消息</a:t>
            </a:r>
            <a:r>
              <a:rPr lang="en-AU" altLang="zh-CN" sz="20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m</a:t>
            </a:r>
            <a:r>
              <a:rPr lang="en-AU" altLang="zh-CN" sz="2000" dirty="0">
                <a:solidFill>
                  <a:srgbClr val="000099"/>
                </a:solidFill>
                <a:latin typeface="Times New Roman" panose="02020603050405020304" pitchFamily="18" charset="0"/>
              </a:rPr>
              <a:t> = 88</a:t>
            </a:r>
            <a:endParaRPr lang="en-AU" altLang="zh-CN" sz="20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1817370" y="3767455"/>
            <a:ext cx="2814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AU" sz="1800" dirty="0">
                <a:latin typeface="Times New Roman" panose="02020603050405020304" pitchFamily="18" charset="0"/>
              </a:rPr>
              <a:t>加密</a:t>
            </a:r>
            <a:r>
              <a:rPr lang="en-AU" altLang="zh-CN" sz="1800" dirty="0">
                <a:latin typeface="Times New Roman" panose="02020603050405020304" pitchFamily="18" charset="0"/>
              </a:rPr>
              <a:t>: </a:t>
            </a:r>
            <a:endParaRPr lang="en-AU" altLang="zh-CN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800" i="1" dirty="0">
                <a:latin typeface="Times New Roman" panose="02020603050405020304" pitchFamily="18" charset="0"/>
              </a:rPr>
              <a:t>C</a:t>
            </a:r>
            <a:r>
              <a:rPr lang="en-AU" altLang="zh-CN" sz="1800" dirty="0">
                <a:latin typeface="Times New Roman" panose="02020603050405020304" pitchFamily="18" charset="0"/>
              </a:rPr>
              <a:t> = 88</a:t>
            </a:r>
            <a:r>
              <a:rPr lang="en-AU" altLang="zh-CN" sz="1800" baseline="30000" dirty="0">
                <a:latin typeface="Times New Roman" panose="02020603050405020304" pitchFamily="18" charset="0"/>
              </a:rPr>
              <a:t>7</a:t>
            </a:r>
            <a:r>
              <a:rPr lang="en-AU" altLang="zh-CN" sz="1800" dirty="0">
                <a:latin typeface="Times New Roman" panose="02020603050405020304" pitchFamily="18" charset="0"/>
              </a:rPr>
              <a:t> mod 187 ≡ 11 </a:t>
            </a:r>
            <a:endParaRPr lang="en-AU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7061118" y="3791268"/>
            <a:ext cx="2384439" cy="679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AU" sz="1800" dirty="0">
                <a:latin typeface="Times New Roman" panose="02020603050405020304" pitchFamily="18" charset="0"/>
              </a:rPr>
              <a:t>解密</a:t>
            </a:r>
            <a:r>
              <a:rPr lang="en-AU" altLang="zh-CN" sz="1800" dirty="0">
                <a:latin typeface="Times New Roman" panose="02020603050405020304" pitchFamily="18" charset="0"/>
              </a:rPr>
              <a:t>:</a:t>
            </a:r>
            <a:endParaRPr lang="en-AU" altLang="zh-CN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latin typeface="Times New Roman" panose="02020603050405020304" pitchFamily="18" charset="0"/>
              </a:rPr>
              <a:t>m</a:t>
            </a:r>
            <a:r>
              <a:rPr lang="en-AU" altLang="zh-CN" sz="1800" dirty="0">
                <a:latin typeface="Times New Roman" panose="02020603050405020304" pitchFamily="18" charset="0"/>
              </a:rPr>
              <a:t> = 11</a:t>
            </a:r>
            <a:r>
              <a:rPr lang="en-AU" altLang="zh-CN" sz="1800" baseline="30000" dirty="0">
                <a:latin typeface="Times New Roman" panose="02020603050405020304" pitchFamily="18" charset="0"/>
              </a:rPr>
              <a:t>23</a:t>
            </a:r>
            <a:r>
              <a:rPr lang="en-AU" altLang="zh-CN" sz="1800" dirty="0">
                <a:latin typeface="Times New Roman" panose="02020603050405020304" pitchFamily="18" charset="0"/>
              </a:rPr>
              <a:t> mod 187 ≡ 88 </a:t>
            </a:r>
            <a:endParaRPr lang="en-AU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84569" y="152783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2.3 </a:t>
            </a:r>
            <a:r>
              <a:rPr lang="zh-CN" altLang="en-US" sz="2800" dirty="0"/>
              <a:t>算法举例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22222E-6 L -0.21601 0.2291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1" grpId="0"/>
      <p:bldP spid="21" grpId="1"/>
      <p:bldP spid="22" grpId="0"/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95" y="6713984"/>
            <a:ext cx="12190413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26" tIns="54413" rIns="108826" bIns="54413" numCol="1" rtlCol="0" anchor="t" anchorCtr="0" compatLnSpc="1"/>
          <a:lstStyle/>
          <a:p>
            <a:pPr defTabSz="1088390"/>
            <a:endParaRPr lang="zh-CN" altLang="en-US" sz="2100"/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3929302" y="1051959"/>
            <a:ext cx="153592" cy="5040000"/>
          </a:xfrm>
          <a:custGeom>
            <a:avLst/>
            <a:gdLst>
              <a:gd name="T0" fmla="*/ 0 w 153"/>
              <a:gd name="T1" fmla="*/ 0 h 6522"/>
              <a:gd name="T2" fmla="*/ 61 w 153"/>
              <a:gd name="T3" fmla="*/ 0 h 6522"/>
              <a:gd name="T4" fmla="*/ 61 w 153"/>
              <a:gd name="T5" fmla="*/ 6522 h 6522"/>
              <a:gd name="T6" fmla="*/ 0 w 153"/>
              <a:gd name="T7" fmla="*/ 6522 h 6522"/>
              <a:gd name="T8" fmla="*/ 0 w 153"/>
              <a:gd name="T9" fmla="*/ 0 h 6522"/>
              <a:gd name="T10" fmla="*/ 131 w 153"/>
              <a:gd name="T11" fmla="*/ 0 h 6522"/>
              <a:gd name="T12" fmla="*/ 153 w 153"/>
              <a:gd name="T13" fmla="*/ 0 h 6522"/>
              <a:gd name="T14" fmla="*/ 153 w 153"/>
              <a:gd name="T15" fmla="*/ 6522 h 6522"/>
              <a:gd name="T16" fmla="*/ 131 w 153"/>
              <a:gd name="T17" fmla="*/ 6522 h 6522"/>
              <a:gd name="T18" fmla="*/ 131 w 153"/>
              <a:gd name="T19" fmla="*/ 0 h 6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08826" tIns="54413" rIns="108826" bIns="54413" numCol="1" anchor="t" anchorCtr="0" compatLnSpc="1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301642" y="1331254"/>
            <a:ext cx="6305491" cy="1042733"/>
            <a:chOff x="4300847" y="1331253"/>
            <a:chExt cx="6305491" cy="1042733"/>
          </a:xfrm>
        </p:grpSpPr>
        <p:sp>
          <p:nvSpPr>
            <p:cNvPr id="42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44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1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345098" y="1530525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公钥密码体制</a:t>
              </a:r>
              <a:endPara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1" name="图片 8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9"/>
          <a:stretch>
            <a:fillRect/>
          </a:stretch>
        </p:blipFill>
        <p:spPr>
          <a:xfrm>
            <a:off x="694348" y="3733684"/>
            <a:ext cx="3050751" cy="224763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06106" y="1124745"/>
            <a:ext cx="2713630" cy="1065569"/>
            <a:chOff x="1005312" y="1124744"/>
            <a:chExt cx="2713630" cy="1065569"/>
          </a:xfrm>
        </p:grpSpPr>
        <p:grpSp>
          <p:nvGrpSpPr>
            <p:cNvPr id="3" name="组合 2"/>
            <p:cNvGrpSpPr/>
            <p:nvPr/>
          </p:nvGrpSpPr>
          <p:grpSpPr>
            <a:xfrm>
              <a:off x="1005312" y="1260777"/>
              <a:ext cx="2628507" cy="929536"/>
              <a:chOff x="1005312" y="1260777"/>
              <a:chExt cx="2628507" cy="929536"/>
            </a:xfrm>
          </p:grpSpPr>
          <p:sp>
            <p:nvSpPr>
              <p:cNvPr id="37" name="Rectangle 5"/>
              <p:cNvSpPr>
                <a:spLocks noChangeArrowheads="1"/>
              </p:cNvSpPr>
              <p:nvPr/>
            </p:nvSpPr>
            <p:spPr bwMode="auto">
              <a:xfrm>
                <a:off x="1005312" y="1260777"/>
                <a:ext cx="1031855" cy="929536"/>
              </a:xfrm>
              <a:prstGeom prst="rect">
                <a:avLst/>
              </a:prstGeom>
              <a:solidFill>
                <a:srgbClr val="15252D"/>
              </a:solidFill>
              <a:ln>
                <a:noFill/>
              </a:ln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6"/>
              <p:cNvSpPr/>
              <p:nvPr/>
            </p:nvSpPr>
            <p:spPr bwMode="auto">
              <a:xfrm>
                <a:off x="1157999" y="1353632"/>
                <a:ext cx="786920" cy="743827"/>
              </a:xfrm>
              <a:custGeom>
                <a:avLst/>
                <a:gdLst>
                  <a:gd name="T0" fmla="*/ 1131 w 1173"/>
                  <a:gd name="T1" fmla="*/ 535 h 1472"/>
                  <a:gd name="T2" fmla="*/ 1095 w 1173"/>
                  <a:gd name="T3" fmla="*/ 47 h 1472"/>
                  <a:gd name="T4" fmla="*/ 1067 w 1173"/>
                  <a:gd name="T5" fmla="*/ 54 h 1472"/>
                  <a:gd name="T6" fmla="*/ 1003 w 1173"/>
                  <a:gd name="T7" fmla="*/ 68 h 1472"/>
                  <a:gd name="T8" fmla="*/ 919 w 1173"/>
                  <a:gd name="T9" fmla="*/ 54 h 1472"/>
                  <a:gd name="T10" fmla="*/ 629 w 1173"/>
                  <a:gd name="T11" fmla="*/ 5 h 1472"/>
                  <a:gd name="T12" fmla="*/ 0 w 1173"/>
                  <a:gd name="T13" fmla="*/ 768 h 1472"/>
                  <a:gd name="T14" fmla="*/ 643 w 1173"/>
                  <a:gd name="T15" fmla="*/ 1467 h 1472"/>
                  <a:gd name="T16" fmla="*/ 1173 w 1173"/>
                  <a:gd name="T17" fmla="*/ 1086 h 1472"/>
                  <a:gd name="T18" fmla="*/ 1088 w 1173"/>
                  <a:gd name="T19" fmla="*/ 1036 h 1472"/>
                  <a:gd name="T20" fmla="*/ 692 w 1173"/>
                  <a:gd name="T21" fmla="*/ 1369 h 1472"/>
                  <a:gd name="T22" fmla="*/ 290 w 1173"/>
                  <a:gd name="T23" fmla="*/ 725 h 1472"/>
                  <a:gd name="T24" fmla="*/ 643 w 1173"/>
                  <a:gd name="T25" fmla="*/ 104 h 1472"/>
                  <a:gd name="T26" fmla="*/ 1046 w 1173"/>
                  <a:gd name="T27" fmla="*/ 570 h 1472"/>
                  <a:gd name="T28" fmla="*/ 1131 w 1173"/>
                  <a:gd name="T29" fmla="*/ 535 h 1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3" h="1472">
                    <a:moveTo>
                      <a:pt x="1131" y="535"/>
                    </a:moveTo>
                    <a:lnTo>
                      <a:pt x="1095" y="47"/>
                    </a:lnTo>
                    <a:cubicBezTo>
                      <a:pt x="1090" y="47"/>
                      <a:pt x="1081" y="49"/>
                      <a:pt x="1067" y="54"/>
                    </a:cubicBezTo>
                    <a:cubicBezTo>
                      <a:pt x="1043" y="64"/>
                      <a:pt x="1022" y="68"/>
                      <a:pt x="1003" y="68"/>
                    </a:cubicBezTo>
                    <a:cubicBezTo>
                      <a:pt x="975" y="68"/>
                      <a:pt x="947" y="64"/>
                      <a:pt x="919" y="54"/>
                    </a:cubicBezTo>
                    <a:cubicBezTo>
                      <a:pt x="810" y="17"/>
                      <a:pt x="714" y="0"/>
                      <a:pt x="629" y="5"/>
                    </a:cubicBezTo>
                    <a:cubicBezTo>
                      <a:pt x="214" y="24"/>
                      <a:pt x="5" y="278"/>
                      <a:pt x="0" y="768"/>
                    </a:cubicBezTo>
                    <a:cubicBezTo>
                      <a:pt x="5" y="1225"/>
                      <a:pt x="219" y="1458"/>
                      <a:pt x="643" y="1467"/>
                    </a:cubicBezTo>
                    <a:cubicBezTo>
                      <a:pt x="912" y="1472"/>
                      <a:pt x="1088" y="1345"/>
                      <a:pt x="1173" y="1086"/>
                    </a:cubicBezTo>
                    <a:lnTo>
                      <a:pt x="1088" y="1036"/>
                    </a:lnTo>
                    <a:cubicBezTo>
                      <a:pt x="999" y="1258"/>
                      <a:pt x="867" y="1369"/>
                      <a:pt x="692" y="1369"/>
                    </a:cubicBezTo>
                    <a:cubicBezTo>
                      <a:pt x="424" y="1359"/>
                      <a:pt x="290" y="1145"/>
                      <a:pt x="290" y="725"/>
                    </a:cubicBezTo>
                    <a:cubicBezTo>
                      <a:pt x="290" y="316"/>
                      <a:pt x="408" y="108"/>
                      <a:pt x="643" y="104"/>
                    </a:cubicBezTo>
                    <a:cubicBezTo>
                      <a:pt x="827" y="94"/>
                      <a:pt x="961" y="250"/>
                      <a:pt x="1046" y="570"/>
                    </a:cubicBezTo>
                    <a:lnTo>
                      <a:pt x="1131" y="5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7"/>
              <p:cNvSpPr>
                <a:spLocks noEditPoints="1"/>
              </p:cNvSpPr>
              <p:nvPr/>
            </p:nvSpPr>
            <p:spPr bwMode="auto">
              <a:xfrm>
                <a:off x="2160299" y="1939416"/>
                <a:ext cx="1473520" cy="224808"/>
              </a:xfrm>
              <a:custGeom>
                <a:avLst/>
                <a:gdLst>
                  <a:gd name="T0" fmla="*/ 49 w 2195"/>
                  <a:gd name="T1" fmla="*/ 278 h 445"/>
                  <a:gd name="T2" fmla="*/ 252 w 2195"/>
                  <a:gd name="T3" fmla="*/ 276 h 445"/>
                  <a:gd name="T4" fmla="*/ 152 w 2195"/>
                  <a:gd name="T5" fmla="*/ 443 h 445"/>
                  <a:gd name="T6" fmla="*/ 156 w 2195"/>
                  <a:gd name="T7" fmla="*/ 105 h 445"/>
                  <a:gd name="T8" fmla="*/ 152 w 2195"/>
                  <a:gd name="T9" fmla="*/ 443 h 445"/>
                  <a:gd name="T10" fmla="*/ 665 w 2195"/>
                  <a:gd name="T11" fmla="*/ 434 h 445"/>
                  <a:gd name="T12" fmla="*/ 618 w 2195"/>
                  <a:gd name="T13" fmla="*/ 234 h 445"/>
                  <a:gd name="T14" fmla="*/ 446 w 2195"/>
                  <a:gd name="T15" fmla="*/ 236 h 445"/>
                  <a:gd name="T16" fmla="*/ 400 w 2195"/>
                  <a:gd name="T17" fmla="*/ 436 h 445"/>
                  <a:gd name="T18" fmla="*/ 446 w 2195"/>
                  <a:gd name="T19" fmla="*/ 111 h 445"/>
                  <a:gd name="T20" fmla="*/ 553 w 2195"/>
                  <a:gd name="T21" fmla="*/ 102 h 445"/>
                  <a:gd name="T22" fmla="*/ 897 w 2195"/>
                  <a:gd name="T23" fmla="*/ 407 h 445"/>
                  <a:gd name="T24" fmla="*/ 857 w 2195"/>
                  <a:gd name="T25" fmla="*/ 441 h 445"/>
                  <a:gd name="T26" fmla="*/ 790 w 2195"/>
                  <a:gd name="T27" fmla="*/ 151 h 445"/>
                  <a:gd name="T28" fmla="*/ 745 w 2195"/>
                  <a:gd name="T29" fmla="*/ 111 h 445"/>
                  <a:gd name="T30" fmla="*/ 790 w 2195"/>
                  <a:gd name="T31" fmla="*/ 24 h 445"/>
                  <a:gd name="T32" fmla="*/ 837 w 2195"/>
                  <a:gd name="T33" fmla="*/ 111 h 445"/>
                  <a:gd name="T34" fmla="*/ 897 w 2195"/>
                  <a:gd name="T35" fmla="*/ 151 h 445"/>
                  <a:gd name="T36" fmla="*/ 837 w 2195"/>
                  <a:gd name="T37" fmla="*/ 370 h 445"/>
                  <a:gd name="T38" fmla="*/ 897 w 2195"/>
                  <a:gd name="T39" fmla="*/ 407 h 445"/>
                  <a:gd name="T40" fmla="*/ 1214 w 2195"/>
                  <a:gd name="T41" fmla="*/ 249 h 445"/>
                  <a:gd name="T42" fmla="*/ 1020 w 2195"/>
                  <a:gd name="T43" fmla="*/ 249 h 445"/>
                  <a:gd name="T44" fmla="*/ 1263 w 2195"/>
                  <a:gd name="T45" fmla="*/ 347 h 445"/>
                  <a:gd name="T46" fmla="*/ 966 w 2195"/>
                  <a:gd name="T47" fmla="*/ 278 h 445"/>
                  <a:gd name="T48" fmla="*/ 1265 w 2195"/>
                  <a:gd name="T49" fmla="*/ 278 h 445"/>
                  <a:gd name="T50" fmla="*/ 1018 w 2195"/>
                  <a:gd name="T51" fmla="*/ 289 h 445"/>
                  <a:gd name="T52" fmla="*/ 1214 w 2195"/>
                  <a:gd name="T53" fmla="*/ 334 h 445"/>
                  <a:gd name="T54" fmla="*/ 1626 w 2195"/>
                  <a:gd name="T55" fmla="*/ 434 h 445"/>
                  <a:gd name="T56" fmla="*/ 1580 w 2195"/>
                  <a:gd name="T57" fmla="*/ 234 h 445"/>
                  <a:gd name="T58" fmla="*/ 1408 w 2195"/>
                  <a:gd name="T59" fmla="*/ 236 h 445"/>
                  <a:gd name="T60" fmla="*/ 1361 w 2195"/>
                  <a:gd name="T61" fmla="*/ 436 h 445"/>
                  <a:gd name="T62" fmla="*/ 1408 w 2195"/>
                  <a:gd name="T63" fmla="*/ 111 h 445"/>
                  <a:gd name="T64" fmla="*/ 1515 w 2195"/>
                  <a:gd name="T65" fmla="*/ 102 h 445"/>
                  <a:gd name="T66" fmla="*/ 1859 w 2195"/>
                  <a:gd name="T67" fmla="*/ 407 h 445"/>
                  <a:gd name="T68" fmla="*/ 1818 w 2195"/>
                  <a:gd name="T69" fmla="*/ 441 h 445"/>
                  <a:gd name="T70" fmla="*/ 1752 w 2195"/>
                  <a:gd name="T71" fmla="*/ 151 h 445"/>
                  <a:gd name="T72" fmla="*/ 1707 w 2195"/>
                  <a:gd name="T73" fmla="*/ 111 h 445"/>
                  <a:gd name="T74" fmla="*/ 1752 w 2195"/>
                  <a:gd name="T75" fmla="*/ 24 h 445"/>
                  <a:gd name="T76" fmla="*/ 1798 w 2195"/>
                  <a:gd name="T77" fmla="*/ 111 h 445"/>
                  <a:gd name="T78" fmla="*/ 1859 w 2195"/>
                  <a:gd name="T79" fmla="*/ 151 h 445"/>
                  <a:gd name="T80" fmla="*/ 1798 w 2195"/>
                  <a:gd name="T81" fmla="*/ 370 h 445"/>
                  <a:gd name="T82" fmla="*/ 1859 w 2195"/>
                  <a:gd name="T83" fmla="*/ 407 h 445"/>
                  <a:gd name="T84" fmla="*/ 2180 w 2195"/>
                  <a:gd name="T85" fmla="*/ 189 h 445"/>
                  <a:gd name="T86" fmla="*/ 1937 w 2195"/>
                  <a:gd name="T87" fmla="*/ 194 h 445"/>
                  <a:gd name="T88" fmla="*/ 2144 w 2195"/>
                  <a:gd name="T89" fmla="*/ 352 h 445"/>
                  <a:gd name="T90" fmla="*/ 1970 w 2195"/>
                  <a:gd name="T91" fmla="*/ 334 h 445"/>
                  <a:gd name="T92" fmla="*/ 2062 w 2195"/>
                  <a:gd name="T93" fmla="*/ 443 h 445"/>
                  <a:gd name="T94" fmla="*/ 2075 w 2195"/>
                  <a:gd name="T95" fmla="*/ 252 h 445"/>
                  <a:gd name="T96" fmla="*/ 2057 w 2195"/>
                  <a:gd name="T97" fmla="*/ 145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95" h="445">
                    <a:moveTo>
                      <a:pt x="154" y="142"/>
                    </a:moveTo>
                    <a:cubicBezTo>
                      <a:pt x="86" y="144"/>
                      <a:pt x="51" y="189"/>
                      <a:pt x="49" y="278"/>
                    </a:cubicBezTo>
                    <a:cubicBezTo>
                      <a:pt x="51" y="361"/>
                      <a:pt x="86" y="405"/>
                      <a:pt x="154" y="407"/>
                    </a:cubicBezTo>
                    <a:cubicBezTo>
                      <a:pt x="218" y="405"/>
                      <a:pt x="251" y="361"/>
                      <a:pt x="252" y="276"/>
                    </a:cubicBezTo>
                    <a:cubicBezTo>
                      <a:pt x="248" y="193"/>
                      <a:pt x="215" y="148"/>
                      <a:pt x="154" y="142"/>
                    </a:cubicBezTo>
                    <a:close/>
                    <a:moveTo>
                      <a:pt x="152" y="443"/>
                    </a:moveTo>
                    <a:cubicBezTo>
                      <a:pt x="55" y="437"/>
                      <a:pt x="5" y="383"/>
                      <a:pt x="0" y="280"/>
                    </a:cubicBezTo>
                    <a:cubicBezTo>
                      <a:pt x="3" y="166"/>
                      <a:pt x="55" y="107"/>
                      <a:pt x="156" y="105"/>
                    </a:cubicBezTo>
                    <a:cubicBezTo>
                      <a:pt x="250" y="109"/>
                      <a:pt x="299" y="165"/>
                      <a:pt x="303" y="274"/>
                    </a:cubicBezTo>
                    <a:cubicBezTo>
                      <a:pt x="302" y="385"/>
                      <a:pt x="251" y="442"/>
                      <a:pt x="152" y="443"/>
                    </a:cubicBezTo>
                    <a:close/>
                    <a:moveTo>
                      <a:pt x="665" y="227"/>
                    </a:moveTo>
                    <a:lnTo>
                      <a:pt x="665" y="434"/>
                    </a:lnTo>
                    <a:lnTo>
                      <a:pt x="618" y="434"/>
                    </a:lnTo>
                    <a:lnTo>
                      <a:pt x="618" y="234"/>
                    </a:lnTo>
                    <a:cubicBezTo>
                      <a:pt x="616" y="174"/>
                      <a:pt x="591" y="144"/>
                      <a:pt x="542" y="142"/>
                    </a:cubicBezTo>
                    <a:cubicBezTo>
                      <a:pt x="484" y="150"/>
                      <a:pt x="452" y="181"/>
                      <a:pt x="446" y="236"/>
                    </a:cubicBezTo>
                    <a:lnTo>
                      <a:pt x="446" y="434"/>
                    </a:lnTo>
                    <a:lnTo>
                      <a:pt x="400" y="436"/>
                    </a:lnTo>
                    <a:lnTo>
                      <a:pt x="400" y="111"/>
                    </a:lnTo>
                    <a:lnTo>
                      <a:pt x="446" y="111"/>
                    </a:lnTo>
                    <a:lnTo>
                      <a:pt x="446" y="160"/>
                    </a:lnTo>
                    <a:cubicBezTo>
                      <a:pt x="472" y="123"/>
                      <a:pt x="507" y="104"/>
                      <a:pt x="553" y="102"/>
                    </a:cubicBezTo>
                    <a:cubicBezTo>
                      <a:pt x="628" y="102"/>
                      <a:pt x="665" y="144"/>
                      <a:pt x="665" y="227"/>
                    </a:cubicBezTo>
                    <a:close/>
                    <a:moveTo>
                      <a:pt x="897" y="407"/>
                    </a:moveTo>
                    <a:lnTo>
                      <a:pt x="906" y="432"/>
                    </a:lnTo>
                    <a:cubicBezTo>
                      <a:pt x="891" y="438"/>
                      <a:pt x="875" y="441"/>
                      <a:pt x="857" y="441"/>
                    </a:cubicBezTo>
                    <a:cubicBezTo>
                      <a:pt x="811" y="442"/>
                      <a:pt x="788" y="419"/>
                      <a:pt x="790" y="370"/>
                    </a:cubicBezTo>
                    <a:lnTo>
                      <a:pt x="790" y="151"/>
                    </a:lnTo>
                    <a:lnTo>
                      <a:pt x="745" y="151"/>
                    </a:lnTo>
                    <a:lnTo>
                      <a:pt x="745" y="111"/>
                    </a:lnTo>
                    <a:lnTo>
                      <a:pt x="790" y="111"/>
                    </a:lnTo>
                    <a:lnTo>
                      <a:pt x="790" y="24"/>
                    </a:lnTo>
                    <a:lnTo>
                      <a:pt x="837" y="0"/>
                    </a:lnTo>
                    <a:lnTo>
                      <a:pt x="837" y="111"/>
                    </a:lnTo>
                    <a:lnTo>
                      <a:pt x="897" y="111"/>
                    </a:lnTo>
                    <a:lnTo>
                      <a:pt x="897" y="151"/>
                    </a:lnTo>
                    <a:lnTo>
                      <a:pt x="837" y="151"/>
                    </a:lnTo>
                    <a:lnTo>
                      <a:pt x="837" y="370"/>
                    </a:lnTo>
                    <a:cubicBezTo>
                      <a:pt x="835" y="398"/>
                      <a:pt x="847" y="411"/>
                      <a:pt x="872" y="410"/>
                    </a:cubicBezTo>
                    <a:cubicBezTo>
                      <a:pt x="881" y="410"/>
                      <a:pt x="890" y="409"/>
                      <a:pt x="897" y="407"/>
                    </a:cubicBezTo>
                    <a:close/>
                    <a:moveTo>
                      <a:pt x="1020" y="249"/>
                    </a:moveTo>
                    <a:lnTo>
                      <a:pt x="1214" y="249"/>
                    </a:lnTo>
                    <a:cubicBezTo>
                      <a:pt x="1211" y="184"/>
                      <a:pt x="1179" y="150"/>
                      <a:pt x="1118" y="147"/>
                    </a:cubicBezTo>
                    <a:cubicBezTo>
                      <a:pt x="1057" y="153"/>
                      <a:pt x="1024" y="187"/>
                      <a:pt x="1020" y="249"/>
                    </a:cubicBezTo>
                    <a:close/>
                    <a:moveTo>
                      <a:pt x="1214" y="334"/>
                    </a:moveTo>
                    <a:lnTo>
                      <a:pt x="1263" y="347"/>
                    </a:lnTo>
                    <a:cubicBezTo>
                      <a:pt x="1245" y="413"/>
                      <a:pt x="1198" y="445"/>
                      <a:pt x="1120" y="443"/>
                    </a:cubicBezTo>
                    <a:cubicBezTo>
                      <a:pt x="1021" y="439"/>
                      <a:pt x="969" y="384"/>
                      <a:pt x="966" y="278"/>
                    </a:cubicBezTo>
                    <a:cubicBezTo>
                      <a:pt x="971" y="167"/>
                      <a:pt x="1021" y="109"/>
                      <a:pt x="1118" y="105"/>
                    </a:cubicBezTo>
                    <a:cubicBezTo>
                      <a:pt x="1213" y="107"/>
                      <a:pt x="1262" y="165"/>
                      <a:pt x="1265" y="278"/>
                    </a:cubicBezTo>
                    <a:cubicBezTo>
                      <a:pt x="1265" y="284"/>
                      <a:pt x="1265" y="288"/>
                      <a:pt x="1265" y="289"/>
                    </a:cubicBezTo>
                    <a:lnTo>
                      <a:pt x="1018" y="289"/>
                    </a:lnTo>
                    <a:cubicBezTo>
                      <a:pt x="1021" y="362"/>
                      <a:pt x="1054" y="401"/>
                      <a:pt x="1118" y="405"/>
                    </a:cubicBezTo>
                    <a:cubicBezTo>
                      <a:pt x="1169" y="405"/>
                      <a:pt x="1200" y="382"/>
                      <a:pt x="1214" y="334"/>
                    </a:cubicBezTo>
                    <a:close/>
                    <a:moveTo>
                      <a:pt x="1626" y="227"/>
                    </a:moveTo>
                    <a:lnTo>
                      <a:pt x="1626" y="434"/>
                    </a:lnTo>
                    <a:lnTo>
                      <a:pt x="1580" y="434"/>
                    </a:lnTo>
                    <a:lnTo>
                      <a:pt x="1580" y="234"/>
                    </a:lnTo>
                    <a:cubicBezTo>
                      <a:pt x="1578" y="174"/>
                      <a:pt x="1553" y="144"/>
                      <a:pt x="1504" y="142"/>
                    </a:cubicBezTo>
                    <a:cubicBezTo>
                      <a:pt x="1446" y="150"/>
                      <a:pt x="1414" y="181"/>
                      <a:pt x="1408" y="236"/>
                    </a:cubicBezTo>
                    <a:lnTo>
                      <a:pt x="1408" y="434"/>
                    </a:lnTo>
                    <a:lnTo>
                      <a:pt x="1361" y="436"/>
                    </a:lnTo>
                    <a:lnTo>
                      <a:pt x="1361" y="111"/>
                    </a:lnTo>
                    <a:lnTo>
                      <a:pt x="1408" y="111"/>
                    </a:lnTo>
                    <a:lnTo>
                      <a:pt x="1408" y="160"/>
                    </a:lnTo>
                    <a:cubicBezTo>
                      <a:pt x="1433" y="123"/>
                      <a:pt x="1469" y="104"/>
                      <a:pt x="1515" y="102"/>
                    </a:cubicBezTo>
                    <a:cubicBezTo>
                      <a:pt x="1589" y="102"/>
                      <a:pt x="1626" y="144"/>
                      <a:pt x="1626" y="227"/>
                    </a:cubicBezTo>
                    <a:close/>
                    <a:moveTo>
                      <a:pt x="1859" y="407"/>
                    </a:moveTo>
                    <a:lnTo>
                      <a:pt x="1868" y="432"/>
                    </a:lnTo>
                    <a:cubicBezTo>
                      <a:pt x="1853" y="438"/>
                      <a:pt x="1836" y="441"/>
                      <a:pt x="1818" y="441"/>
                    </a:cubicBezTo>
                    <a:cubicBezTo>
                      <a:pt x="1772" y="442"/>
                      <a:pt x="1750" y="419"/>
                      <a:pt x="1752" y="370"/>
                    </a:cubicBezTo>
                    <a:lnTo>
                      <a:pt x="1752" y="151"/>
                    </a:lnTo>
                    <a:lnTo>
                      <a:pt x="1707" y="151"/>
                    </a:lnTo>
                    <a:lnTo>
                      <a:pt x="1707" y="111"/>
                    </a:lnTo>
                    <a:lnTo>
                      <a:pt x="1752" y="111"/>
                    </a:lnTo>
                    <a:lnTo>
                      <a:pt x="1752" y="24"/>
                    </a:lnTo>
                    <a:lnTo>
                      <a:pt x="1798" y="0"/>
                    </a:lnTo>
                    <a:lnTo>
                      <a:pt x="1798" y="111"/>
                    </a:lnTo>
                    <a:lnTo>
                      <a:pt x="1859" y="111"/>
                    </a:lnTo>
                    <a:lnTo>
                      <a:pt x="1859" y="151"/>
                    </a:lnTo>
                    <a:lnTo>
                      <a:pt x="1798" y="151"/>
                    </a:lnTo>
                    <a:lnTo>
                      <a:pt x="1798" y="370"/>
                    </a:lnTo>
                    <a:cubicBezTo>
                      <a:pt x="1797" y="398"/>
                      <a:pt x="1809" y="411"/>
                      <a:pt x="1834" y="410"/>
                    </a:cubicBezTo>
                    <a:cubicBezTo>
                      <a:pt x="1843" y="410"/>
                      <a:pt x="1851" y="409"/>
                      <a:pt x="1859" y="407"/>
                    </a:cubicBezTo>
                    <a:close/>
                    <a:moveTo>
                      <a:pt x="2131" y="203"/>
                    </a:moveTo>
                    <a:lnTo>
                      <a:pt x="2180" y="189"/>
                    </a:lnTo>
                    <a:cubicBezTo>
                      <a:pt x="2167" y="133"/>
                      <a:pt x="2125" y="104"/>
                      <a:pt x="2055" y="102"/>
                    </a:cubicBezTo>
                    <a:cubicBezTo>
                      <a:pt x="1982" y="105"/>
                      <a:pt x="1943" y="136"/>
                      <a:pt x="1937" y="194"/>
                    </a:cubicBezTo>
                    <a:cubicBezTo>
                      <a:pt x="1934" y="249"/>
                      <a:pt x="1976" y="281"/>
                      <a:pt x="2062" y="292"/>
                    </a:cubicBezTo>
                    <a:cubicBezTo>
                      <a:pt x="2118" y="302"/>
                      <a:pt x="2146" y="322"/>
                      <a:pt x="2144" y="352"/>
                    </a:cubicBezTo>
                    <a:cubicBezTo>
                      <a:pt x="2143" y="387"/>
                      <a:pt x="2115" y="406"/>
                      <a:pt x="2062" y="407"/>
                    </a:cubicBezTo>
                    <a:cubicBezTo>
                      <a:pt x="2013" y="409"/>
                      <a:pt x="1982" y="384"/>
                      <a:pt x="1970" y="334"/>
                    </a:cubicBezTo>
                    <a:lnTo>
                      <a:pt x="1924" y="347"/>
                    </a:lnTo>
                    <a:cubicBezTo>
                      <a:pt x="1941" y="413"/>
                      <a:pt x="1988" y="445"/>
                      <a:pt x="2062" y="443"/>
                    </a:cubicBezTo>
                    <a:cubicBezTo>
                      <a:pt x="2148" y="442"/>
                      <a:pt x="2192" y="410"/>
                      <a:pt x="2193" y="350"/>
                    </a:cubicBezTo>
                    <a:cubicBezTo>
                      <a:pt x="2195" y="298"/>
                      <a:pt x="2155" y="265"/>
                      <a:pt x="2075" y="252"/>
                    </a:cubicBezTo>
                    <a:cubicBezTo>
                      <a:pt x="2014" y="241"/>
                      <a:pt x="1985" y="222"/>
                      <a:pt x="1986" y="194"/>
                    </a:cubicBezTo>
                    <a:cubicBezTo>
                      <a:pt x="1990" y="162"/>
                      <a:pt x="2014" y="146"/>
                      <a:pt x="2057" y="145"/>
                    </a:cubicBezTo>
                    <a:cubicBezTo>
                      <a:pt x="2097" y="145"/>
                      <a:pt x="2122" y="164"/>
                      <a:pt x="2131" y="203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>
                  <a:solidFill>
                    <a:schemeClr val="tx2"/>
                  </a:solidFill>
                  <a:latin typeface="汉仪中黑简" pitchFamily="49" charset="-122"/>
                  <a:ea typeface="汉仪中黑简" pitchFamily="49" charset="-122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2120427" y="1124744"/>
              <a:ext cx="1598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rgbClr val="15252D"/>
                  </a:solidFill>
                  <a:latin typeface="+mn-ea"/>
                </a:rPr>
                <a:t>内 容</a:t>
              </a:r>
              <a:endParaRPr lang="zh-CN" altLang="en-US" dirty="0">
                <a:solidFill>
                  <a:srgbClr val="15252D"/>
                </a:solidFill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76383" y="3046893"/>
            <a:ext cx="6305491" cy="1042733"/>
            <a:chOff x="4300847" y="1331253"/>
            <a:chExt cx="6305491" cy="1042733"/>
          </a:xfrm>
        </p:grpSpPr>
        <p:sp>
          <p:nvSpPr>
            <p:cNvPr id="35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59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2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345098" y="1543078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RSA</a:t>
              </a:r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公钥加密算法组成</a:t>
              </a:r>
              <a:endPara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295801" y="4762532"/>
            <a:ext cx="6305491" cy="1042733"/>
            <a:chOff x="4300847" y="1331253"/>
            <a:chExt cx="6305491" cy="1042733"/>
          </a:xfrm>
        </p:grpSpPr>
        <p:sp>
          <p:nvSpPr>
            <p:cNvPr id="66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69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3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5345098" y="1555631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RSA</a:t>
              </a:r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公钥加密算法安全性</a:t>
              </a:r>
              <a:endPara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6020513" cy="626701"/>
          </a:xfrm>
        </p:spPr>
        <p:txBody>
          <a:bodyPr/>
          <a:lstStyle/>
          <a:p>
            <a:r>
              <a:rPr lang="en-US" altLang="zh-CN" dirty="0"/>
              <a:t>3. RSA</a:t>
            </a:r>
            <a:r>
              <a:rPr lang="zh-CN" altLang="en-US" dirty="0"/>
              <a:t>公钥加密算法安全性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31960" y="1504408"/>
            <a:ext cx="10620173" cy="1134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350"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的模数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被成功地分解为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则立即获得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从而能够确定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的乘法逆元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φ(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因此攻击成功。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内容占位符 5"/>
          <p:cNvSpPr txBox="1"/>
          <p:nvPr/>
        </p:nvSpPr>
        <p:spPr>
          <a:xfrm>
            <a:off x="488813" y="981187"/>
            <a:ext cx="6271910" cy="523221"/>
          </a:xfrm>
          <a:prstGeom prst="rect">
            <a:avLst/>
          </a:prstGeom>
        </p:spPr>
        <p:txBody>
          <a:bodyPr>
            <a:noAutofit/>
          </a:bodyPr>
          <a:lstStyle>
            <a:lvl1pPr marL="408305" indent="-40830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83920" indent="-34036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2"/>
                </a:solidFill>
                <a:latin typeface="+mn-lt"/>
                <a:ea typeface="仿宋_GB2312" pitchFamily="49" charset="-122"/>
              </a:defRPr>
            </a:lvl2pPr>
            <a:lvl3pPr marL="136017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90436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44856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99275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353695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408114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462534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基于分解大整数的困难性假定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1960" y="3875596"/>
            <a:ext cx="10760687" cy="2829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/>
              <a:t>随着人类计算能力的不断提高，原来被认为是不可能分解的大数已被成功分解。</a:t>
            </a:r>
            <a:endParaRPr lang="zh-CN" altLang="en-US" sz="2400" dirty="0"/>
          </a:p>
          <a:p>
            <a:pPr lvl="1">
              <a:lnSpc>
                <a:spcPct val="125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129(428bit)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1994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月被成功分解</a:t>
            </a:r>
            <a:endParaRPr lang="zh-CN" altLang="en-US" sz="24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130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1996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月被成功分解</a:t>
            </a:r>
            <a:endParaRPr lang="zh-CN" altLang="en-US" sz="24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140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1999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月被成功分解</a:t>
            </a:r>
            <a:endParaRPr lang="zh-CN" altLang="en-US" sz="24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155(512bit)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1999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月被成功分解</a:t>
            </a:r>
            <a:endParaRPr lang="zh-CN" altLang="en-US" sz="24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模数长度应该介于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1024bit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2048bit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之间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84569" y="152783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3.1 RSA</a:t>
            </a:r>
            <a:r>
              <a:rPr lang="zh-CN" altLang="en-US" sz="2800" dirty="0"/>
              <a:t>安全假设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3056918" y="2582524"/>
            <a:ext cx="5023526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350"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问题可解，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加密算法被破解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56918" y="3123057"/>
            <a:ext cx="5023526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350"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反过来成立吗？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6020513" cy="626701"/>
          </a:xfrm>
        </p:spPr>
        <p:txBody>
          <a:bodyPr/>
          <a:lstStyle/>
          <a:p>
            <a:r>
              <a:rPr lang="en-US" altLang="zh-CN" dirty="0"/>
              <a:t>3. RSA</a:t>
            </a:r>
            <a:r>
              <a:rPr lang="zh-CN" altLang="en-US" dirty="0"/>
              <a:t>公钥加密算法安全性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31960" y="1504408"/>
            <a:ext cx="10620173" cy="1134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350"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/>
              <a:t>在实现</a:t>
            </a:r>
            <a:r>
              <a:rPr lang="en-US" altLang="zh-CN" sz="2400" dirty="0"/>
              <a:t>RSA</a:t>
            </a:r>
            <a:r>
              <a:rPr lang="zh-CN" altLang="en-US" sz="2400" dirty="0"/>
              <a:t>时，为方便起见，可能给</a:t>
            </a:r>
            <a:r>
              <a:rPr lang="zh-CN" altLang="en-US" sz="2400" b="1" dirty="0">
                <a:solidFill>
                  <a:srgbClr val="0000FF"/>
                </a:solidFill>
              </a:rPr>
              <a:t>每一用户相同的模数</a:t>
            </a:r>
            <a:r>
              <a:rPr lang="en-US" altLang="zh-CN" sz="2400" b="1" i="1" dirty="0">
                <a:solidFill>
                  <a:srgbClr val="0000FF"/>
                </a:solidFill>
              </a:rPr>
              <a:t>n</a:t>
            </a:r>
            <a:r>
              <a:rPr lang="zh-CN" altLang="en-US" sz="2400" dirty="0"/>
              <a:t>，虽然加解密密钥不同，然而这样做是不行的。</a:t>
            </a:r>
            <a:endParaRPr lang="zh-CN" altLang="en-US" sz="2400" dirty="0"/>
          </a:p>
        </p:txBody>
      </p:sp>
      <p:sp>
        <p:nvSpPr>
          <p:cNvPr id="29" name="内容占位符 5"/>
          <p:cNvSpPr txBox="1"/>
          <p:nvPr/>
        </p:nvSpPr>
        <p:spPr>
          <a:xfrm>
            <a:off x="488813" y="981187"/>
            <a:ext cx="6271910" cy="523221"/>
          </a:xfrm>
          <a:prstGeom prst="rect">
            <a:avLst/>
          </a:prstGeom>
        </p:spPr>
        <p:txBody>
          <a:bodyPr>
            <a:noAutofit/>
          </a:bodyPr>
          <a:lstStyle>
            <a:lvl1pPr marL="408305" indent="-40830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83920" indent="-34036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2"/>
                </a:solidFill>
                <a:latin typeface="+mn-lt"/>
                <a:ea typeface="仿宋_GB2312" pitchFamily="49" charset="-122"/>
              </a:defRPr>
            </a:lvl2pPr>
            <a:lvl3pPr marL="136017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90436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44856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99275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353695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408114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462534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共模攻击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1960" y="2683989"/>
            <a:ext cx="1078987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35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设两个用户的公开钥分别为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互素，明文消息是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密文分别是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 algn="ct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 algn="ctr"/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敌手截获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后，用扩展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算法求出满足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/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的两个整数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其中一个为负，设为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再次用扩展欧几里得算法求出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由此得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4569" y="152783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3.2 </a:t>
            </a:r>
            <a:r>
              <a:rPr lang="zh-CN" altLang="en-US" sz="2800" dirty="0"/>
              <a:t>对</a:t>
            </a:r>
            <a:r>
              <a:rPr lang="en-US" altLang="zh-CN" sz="2800" dirty="0"/>
              <a:t>RSA</a:t>
            </a:r>
            <a:r>
              <a:rPr lang="zh-CN" altLang="en-US" sz="2800" dirty="0"/>
              <a:t>的攻击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6"/>
              <p:cNvSpPr txBox="1"/>
              <p:nvPr/>
            </p:nvSpPr>
            <p:spPr bwMode="auto">
              <a:xfrm>
                <a:off x="4710517" y="3162042"/>
                <a:ext cx="2322581" cy="8970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0517" y="3162042"/>
                <a:ext cx="2322581" cy="897072"/>
              </a:xfrm>
              <a:prstGeom prst="rect">
                <a:avLst/>
              </a:prstGeom>
              <a:blipFill rotWithShape="1">
                <a:blip r:embed="rId1"/>
                <a:stretch>
                  <a:fillRect l="-4" t="-42" r="20" b="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5"/>
              <p:cNvSpPr txBox="1"/>
              <p:nvPr/>
            </p:nvSpPr>
            <p:spPr bwMode="auto">
              <a:xfrm>
                <a:off x="3834251" y="5907303"/>
                <a:ext cx="4075112" cy="5667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4251" y="5907303"/>
                <a:ext cx="4075112" cy="566738"/>
              </a:xfrm>
              <a:prstGeom prst="rect">
                <a:avLst/>
              </a:prstGeom>
              <a:blipFill rotWithShape="1">
                <a:blip r:embed="rId2"/>
                <a:stretch>
                  <a:fillRect l="-3" t="-94" r="11" b="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4"/>
              <p:cNvSpPr txBox="1"/>
              <p:nvPr/>
            </p:nvSpPr>
            <p:spPr bwMode="auto">
              <a:xfrm>
                <a:off x="10690042" y="5221559"/>
                <a:ext cx="504825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90042" y="5221559"/>
                <a:ext cx="504825" cy="533400"/>
              </a:xfrm>
              <a:prstGeom prst="rect">
                <a:avLst/>
              </a:prstGeom>
              <a:blipFill rotWithShape="1">
                <a:blip r:embed="rId3"/>
                <a:stretch>
                  <a:fillRect l="-90" t="-110" r="-5822" b="1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5"/>
              <p:cNvSpPr txBox="1"/>
              <p:nvPr/>
            </p:nvSpPr>
            <p:spPr bwMode="auto">
              <a:xfrm>
                <a:off x="4849558" y="4681764"/>
                <a:ext cx="2044498" cy="4877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𝑟𝑒</m:t>
                      </m:r>
                      <m:r>
                        <a:rPr lang="en-US" altLang="zh-CN" sz="24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altLang="zh-CN" sz="24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9558" y="4681764"/>
                <a:ext cx="2044498" cy="487777"/>
              </a:xfrm>
              <a:prstGeom prst="rect">
                <a:avLst/>
              </a:prstGeom>
              <a:blipFill rotWithShape="1">
                <a:blip r:embed="rId4"/>
                <a:stretch>
                  <a:fillRect l="-3" t="-112" r="24" b="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9" grpId="0"/>
      <p:bldP spid="10" grpId="0"/>
      <p:bldP spid="11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6020513" cy="626701"/>
          </a:xfrm>
        </p:spPr>
        <p:txBody>
          <a:bodyPr/>
          <a:lstStyle/>
          <a:p>
            <a:r>
              <a:rPr lang="en-US" altLang="zh-CN" dirty="0"/>
              <a:t>3. RSA</a:t>
            </a:r>
            <a:r>
              <a:rPr lang="zh-CN" altLang="en-US" dirty="0"/>
              <a:t>公钥加密算法安全性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31960" y="1504408"/>
            <a:ext cx="10620173" cy="3604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35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同时用于多个用户，然而每个用户的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加密指数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都很小。设3个用户的模数分别为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2, 3)，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否则通过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有可能得出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的分解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设明文消息是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密文分别是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 algn="ctr">
              <a:lnSpc>
                <a:spcPct val="110000"/>
              </a:lnSpc>
            </a:pP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30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 algn="ctr">
              <a:lnSpc>
                <a:spcPct val="110000"/>
              </a:lnSpc>
            </a:pP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30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 algn="ctr">
              <a:lnSpc>
                <a:spcPct val="110000"/>
              </a:lnSpc>
            </a:pP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30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>
              <a:lnSpc>
                <a:spcPct val="115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中国剩余定理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可求出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>
              <a:lnSpc>
                <a:spcPct val="115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可直接由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开立方根得到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内容占位符 5"/>
          <p:cNvSpPr txBox="1"/>
          <p:nvPr/>
        </p:nvSpPr>
        <p:spPr>
          <a:xfrm>
            <a:off x="488813" y="981187"/>
            <a:ext cx="6271910" cy="523221"/>
          </a:xfrm>
          <a:prstGeom prst="rect">
            <a:avLst/>
          </a:prstGeom>
        </p:spPr>
        <p:txBody>
          <a:bodyPr>
            <a:noAutofit/>
          </a:bodyPr>
          <a:lstStyle>
            <a:lvl1pPr marL="408305" indent="-40830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83920" indent="-34036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2"/>
                </a:solidFill>
                <a:latin typeface="+mn-lt"/>
                <a:ea typeface="仿宋_GB2312" pitchFamily="49" charset="-122"/>
              </a:defRPr>
            </a:lvl2pPr>
            <a:lvl3pPr marL="136017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90436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44856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99275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353695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408114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462534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低指数攻击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4569" y="152783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3.2 </a:t>
            </a:r>
            <a:r>
              <a:rPr lang="zh-CN" altLang="en-US" sz="2800" dirty="0"/>
              <a:t>对</a:t>
            </a:r>
            <a:r>
              <a:rPr lang="en-US" altLang="zh-CN" sz="2800" dirty="0"/>
              <a:t>RSA</a:t>
            </a:r>
            <a:r>
              <a:rPr lang="zh-CN" altLang="en-US" sz="2800" dirty="0"/>
              <a:t>的攻击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6020513" cy="626701"/>
          </a:xfrm>
        </p:spPr>
        <p:txBody>
          <a:bodyPr/>
          <a:lstStyle/>
          <a:p>
            <a:r>
              <a:rPr lang="en-US" altLang="zh-CN" dirty="0"/>
              <a:t>3. RSA</a:t>
            </a:r>
            <a:r>
              <a:rPr lang="zh-CN" altLang="en-US" dirty="0"/>
              <a:t>公钥加密算法安全性</a:t>
            </a:r>
            <a:endParaRPr lang="zh-CN" altLang="en-US" dirty="0"/>
          </a:p>
        </p:txBody>
      </p:sp>
      <p:sp>
        <p:nvSpPr>
          <p:cNvPr id="29" name="内容占位符 5"/>
          <p:cNvSpPr txBox="1"/>
          <p:nvPr/>
        </p:nvSpPr>
        <p:spPr>
          <a:xfrm>
            <a:off x="488813" y="981187"/>
            <a:ext cx="6271910" cy="523221"/>
          </a:xfrm>
          <a:prstGeom prst="rect">
            <a:avLst/>
          </a:prstGeom>
        </p:spPr>
        <p:txBody>
          <a:bodyPr>
            <a:noAutofit/>
          </a:bodyPr>
          <a:lstStyle>
            <a:lvl1pPr marL="408305" indent="-40830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83920" indent="-34036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2"/>
                </a:solidFill>
                <a:latin typeface="+mn-lt"/>
                <a:ea typeface="仿宋_GB2312" pitchFamily="49" charset="-122"/>
              </a:defRPr>
            </a:lvl2pPr>
            <a:lvl3pPr marL="136017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90436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44856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99275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353695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408114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462534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选择密文攻击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4569" y="152783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3.2 </a:t>
            </a:r>
            <a:r>
              <a:rPr lang="zh-CN" altLang="en-US" sz="2800" dirty="0"/>
              <a:t>对</a:t>
            </a:r>
            <a:r>
              <a:rPr lang="en-US" altLang="zh-CN" sz="2800" dirty="0"/>
              <a:t>RSA</a:t>
            </a:r>
            <a:r>
              <a:rPr lang="zh-CN" altLang="en-US" sz="2800" dirty="0"/>
              <a:t>的攻击</a:t>
            </a:r>
            <a:endParaRPr lang="zh-CN" altLang="en-US" sz="28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89507" y="1530985"/>
            <a:ext cx="8713787" cy="52322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RSA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确定性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的加密算法, </a:t>
            </a:r>
            <a:r>
              <a:rPr lang="zh-CN" altLang="en-US" sz="28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不能抵御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选择密文攻击。</a:t>
            </a:r>
            <a:endParaRPr kumimoji="1" lang="en-US" altLang="zh-CN" sz="2800" dirty="0"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89507" y="2180432"/>
            <a:ext cx="1080459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假设攻击者得到了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RSA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公钥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，截获到某个密文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，假设其明文为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即</a:t>
            </a:r>
            <a:endParaRPr lang="zh-CN" altLang="en-US" sz="2800" dirty="0"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    </a:t>
            </a:r>
            <a:endParaRPr lang="zh-CN" altLang="en-US" sz="2800" baseline="-25000" dirty="0"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7"/>
              <p:cNvSpPr txBox="1"/>
              <p:nvPr/>
            </p:nvSpPr>
            <p:spPr bwMode="auto">
              <a:xfrm>
                <a:off x="3486150" y="2815432"/>
                <a:ext cx="3065463" cy="7921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6150" y="2815432"/>
                <a:ext cx="3065463" cy="792162"/>
              </a:xfrm>
              <a:prstGeom prst="rect">
                <a:avLst/>
              </a:prstGeom>
              <a:blipFill rotWithShape="1">
                <a:blip r:embed="rId1"/>
                <a:stretch>
                  <a:fillRect t="-60" r="10" b="2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89507" y="3502398"/>
            <a:ext cx="813593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然后，攻击者选取明文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，构造新密文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：</a:t>
            </a:r>
            <a:endParaRPr lang="zh-CN" altLang="en-US" sz="2800" dirty="0"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800" baseline="-25000" dirty="0"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9"/>
              <p:cNvSpPr txBox="1"/>
              <p:nvPr/>
            </p:nvSpPr>
            <p:spPr bwMode="auto">
              <a:xfrm>
                <a:off x="3486150" y="4142668"/>
                <a:ext cx="3678237" cy="720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1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6150" y="4142668"/>
                <a:ext cx="3678237" cy="720725"/>
              </a:xfrm>
              <a:prstGeom prst="rect">
                <a:avLst/>
              </a:prstGeom>
              <a:blipFill rotWithShape="1">
                <a:blip r:embed="rId2"/>
                <a:stretch>
                  <a:fillRect t="-78" r="9" b="7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889507" y="5003269"/>
            <a:ext cx="8135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攻击者让解密者对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解密，获得明文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，则计算 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：</a:t>
            </a:r>
            <a:endParaRPr lang="zh-CN" altLang="en-US" sz="2800" baseline="-25000" dirty="0"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11"/>
              <p:cNvSpPr txBox="1"/>
              <p:nvPr/>
            </p:nvSpPr>
            <p:spPr bwMode="auto">
              <a:xfrm>
                <a:off x="3486150" y="5662257"/>
                <a:ext cx="3444875" cy="1006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3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6150" y="5662257"/>
                <a:ext cx="3444875" cy="1006475"/>
              </a:xfrm>
              <a:prstGeom prst="rect">
                <a:avLst/>
              </a:prstGeom>
              <a:blipFill rotWithShape="1">
                <a:blip r:embed="rId3"/>
                <a:stretch>
                  <a:fillRect t="-59" b="5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6" grpId="0" animBg="1" autoUpdateAnimBg="0"/>
      <p:bldP spid="7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4080880" cy="626701"/>
          </a:xfrm>
        </p:spPr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加密算法应用</a:t>
            </a:r>
            <a:endParaRPr lang="zh-CN" altLang="en-US" dirty="0"/>
          </a:p>
        </p:txBody>
      </p:sp>
      <p:sp>
        <p:nvSpPr>
          <p:cNvPr id="9" name="Text Box 1082"/>
          <p:cNvSpPr txBox="1">
            <a:spLocks noChangeArrowheads="1"/>
          </p:cNvSpPr>
          <p:nvPr/>
        </p:nvSpPr>
        <p:spPr bwMode="auto">
          <a:xfrm>
            <a:off x="4848282" y="190353"/>
            <a:ext cx="3171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通信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网络传输安全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timgsa.baidu.com/timg?image&amp;quality=80&amp;size=b9999_10000&amp;sec=1529635578973&amp;di=b2cd22d59662498a832180abc972eed7&amp;imgtype=0&amp;src=http%3A%2F%2Fediterupload.eepw.com.cn%2F201706%2F10501496828709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360" y="191635"/>
            <a:ext cx="1488380" cy="10732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-87931" y="835929"/>
            <a:ext cx="3531108" cy="2963223"/>
            <a:chOff x="583692" y="829147"/>
            <a:chExt cx="3531108" cy="2963223"/>
          </a:xfrm>
        </p:grpSpPr>
        <p:sp>
          <p:nvSpPr>
            <p:cNvPr id="3" name="矩形 2"/>
            <p:cNvSpPr/>
            <p:nvPr/>
          </p:nvSpPr>
          <p:spPr>
            <a:xfrm>
              <a:off x="583692" y="2961373"/>
              <a:ext cx="35311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latin typeface="+mj-ea"/>
                  <a:ea typeface="+mj-ea"/>
                </a:rPr>
                <a:t>超文本传输安全协议</a:t>
              </a:r>
              <a:br>
                <a:rPr lang="en-US" altLang="zh-CN" sz="2400" dirty="0">
                  <a:latin typeface="+mj-ea"/>
                  <a:ea typeface="+mj-ea"/>
                </a:rPr>
              </a:br>
              <a:r>
                <a:rPr lang="en-US" altLang="zh-CN" sz="2400" dirty="0">
                  <a:latin typeface="+mj-ea"/>
                  <a:ea typeface="+mj-ea"/>
                </a:rPr>
                <a:t>https</a:t>
              </a:r>
              <a:r>
                <a:rPr lang="zh-CN" altLang="en-US" sz="2400" dirty="0">
                  <a:latin typeface="+mj-ea"/>
                  <a:ea typeface="+mj-ea"/>
                </a:rPr>
                <a:t>协议</a:t>
              </a:r>
              <a:endParaRPr lang="en-US" altLang="zh-CN" sz="2400" dirty="0">
                <a:latin typeface="+mj-ea"/>
                <a:ea typeface="+mj-ea"/>
              </a:endParaRPr>
            </a:p>
          </p:txBody>
        </p:sp>
        <p:pic>
          <p:nvPicPr>
            <p:cNvPr id="7" name="Picture 2" descr="https://upload.wikimedia.org/wikipedia/commons/thumb/d/da/Internet2.jpg/1024px-Internet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256" y="829147"/>
              <a:ext cx="2649981" cy="213222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矩形 12"/>
          <p:cNvSpPr/>
          <p:nvPr/>
        </p:nvSpPr>
        <p:spPr>
          <a:xfrm>
            <a:off x="0" y="4719438"/>
            <a:ext cx="6278065" cy="1896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SSL</a:t>
            </a:r>
            <a:r>
              <a:rPr lang="zh-CN" altLang="en-US" sz="2400" dirty="0">
                <a:latin typeface="+mj-ea"/>
                <a:ea typeface="+mj-ea"/>
              </a:rPr>
              <a:t>（对称加密</a:t>
            </a:r>
            <a:r>
              <a:rPr lang="en-US" altLang="zh-CN" sz="2400" dirty="0">
                <a:latin typeface="+mj-ea"/>
                <a:ea typeface="+mj-ea"/>
              </a:rPr>
              <a:t>+</a:t>
            </a:r>
            <a:r>
              <a:rPr lang="zh-CN" altLang="en-US" sz="2400" dirty="0">
                <a:latin typeface="+mj-ea"/>
                <a:ea typeface="+mj-ea"/>
              </a:rPr>
              <a:t>非对称加密的综合）：</a:t>
            </a:r>
            <a:endParaRPr lang="en-US" altLang="zh-CN" sz="2400" dirty="0">
              <a:latin typeface="+mj-ea"/>
              <a:ea typeface="+mj-ea"/>
            </a:endParaRPr>
          </a:p>
          <a:p>
            <a:pPr marL="800100" lvl="1" indent="-342900">
              <a:lnSpc>
                <a:spcPct val="125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</a:rPr>
              <a:t>支持对称加密算法</a:t>
            </a:r>
            <a:r>
              <a:rPr lang="en-US" altLang="zh-CN" sz="2400" b="1" dirty="0">
                <a:latin typeface="+mj-ea"/>
              </a:rPr>
              <a:t>DES</a:t>
            </a:r>
            <a:r>
              <a:rPr lang="zh-CN" altLang="en-US" sz="2400" dirty="0">
                <a:latin typeface="+mj-ea"/>
              </a:rPr>
              <a:t>及</a:t>
            </a:r>
            <a:r>
              <a:rPr lang="en-US" altLang="zh-CN" sz="2400" b="1" dirty="0">
                <a:latin typeface="+mj-ea"/>
              </a:rPr>
              <a:t>RC5</a:t>
            </a:r>
            <a:r>
              <a:rPr lang="zh-CN" altLang="en-US" sz="2400" dirty="0">
                <a:latin typeface="+mj-ea"/>
              </a:rPr>
              <a:t>。</a:t>
            </a:r>
            <a:endParaRPr lang="en-US" altLang="zh-CN" sz="2400" dirty="0">
              <a:latin typeface="+mj-ea"/>
            </a:endParaRPr>
          </a:p>
          <a:p>
            <a:pPr marL="800100" lvl="1" indent="-342900">
              <a:lnSpc>
                <a:spcPct val="125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  <a:ea typeface="+mj-ea"/>
              </a:rPr>
              <a:t>支持非对称加密</a:t>
            </a:r>
            <a:r>
              <a:rPr lang="zh-CN" altLang="en-US" sz="2400" dirty="0"/>
              <a:t>算法有</a:t>
            </a:r>
            <a:r>
              <a:rPr lang="en-US" altLang="zh-CN" sz="2400" b="1" dirty="0">
                <a:solidFill>
                  <a:srgbClr val="FF0000"/>
                </a:solidFill>
              </a:rPr>
              <a:t>RSA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800100" lvl="1" indent="-342900">
              <a:lnSpc>
                <a:spcPct val="125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支持数据摘要算法有</a:t>
            </a:r>
            <a:r>
              <a:rPr lang="en-US" altLang="zh-CN" sz="2400" b="1" dirty="0"/>
              <a:t>MD5</a:t>
            </a:r>
            <a:r>
              <a:rPr lang="zh-CN" altLang="en-US" sz="2400" dirty="0"/>
              <a:t>和</a:t>
            </a:r>
            <a:r>
              <a:rPr lang="en-US" altLang="zh-CN" sz="2400" b="1" dirty="0"/>
              <a:t>SHA</a:t>
            </a:r>
            <a:r>
              <a:rPr lang="zh-CN" altLang="en-US" sz="2400" dirty="0"/>
              <a:t>。</a:t>
            </a:r>
            <a:endParaRPr lang="zh-CN" altLang="en-US" sz="2400" dirty="0">
              <a:latin typeface="+mj-ea"/>
              <a:ea typeface="+mj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743537" y="1296166"/>
            <a:ext cx="4128204" cy="1621794"/>
            <a:chOff x="7500309" y="1455824"/>
            <a:chExt cx="4128204" cy="162179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0309" y="1455824"/>
              <a:ext cx="4128204" cy="162179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0" name="矩形: 圆角 19"/>
            <p:cNvSpPr/>
            <p:nvPr/>
          </p:nvSpPr>
          <p:spPr bwMode="auto">
            <a:xfrm>
              <a:off x="8369299" y="1455824"/>
              <a:ext cx="635001" cy="372976"/>
            </a:xfrm>
            <a:prstGeom prst="roundRect">
              <a:avLst/>
            </a:prstGeom>
            <a:noFill/>
            <a:ln w="285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82" y="3031754"/>
            <a:ext cx="4457700" cy="16129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276607" y="1296166"/>
            <a:ext cx="4032435" cy="1628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8020279" y="5236141"/>
            <a:ext cx="29931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400" dirty="0" err="1">
                <a:latin typeface="Arial" panose="020B0604020202020204" pitchFamily="34" charset="0"/>
              </a:rPr>
              <a:t>Kerchkhoff</a:t>
            </a:r>
            <a:r>
              <a:rPr lang="zh-CN" altLang="en-US" sz="2400" dirty="0">
                <a:latin typeface="Arial" panose="020B0604020202020204" pitchFamily="34" charset="0"/>
              </a:rPr>
              <a:t>原则：</a:t>
            </a:r>
            <a:br>
              <a:rPr lang="en-US" altLang="zh-CN" sz="2400" dirty="0">
                <a:latin typeface="Arial" panose="020B0604020202020204" pitchFamily="34" charset="0"/>
              </a:rPr>
            </a:br>
            <a:r>
              <a:rPr lang="zh-CN" altLang="en-US" sz="2400" dirty="0">
                <a:latin typeface="Arial" panose="020B0604020202020204" pitchFamily="34" charset="0"/>
              </a:rPr>
              <a:t>加密算法公开；</a:t>
            </a:r>
            <a:br>
              <a:rPr lang="en-US" altLang="zh-CN" sz="2400" dirty="0">
                <a:latin typeface="Arial" panose="020B0604020202020204" pitchFamily="34" charset="0"/>
              </a:rPr>
            </a:br>
            <a:r>
              <a:rPr lang="zh-CN" altLang="en-US" sz="2400" dirty="0">
                <a:latin typeface="Arial" panose="020B0604020202020204" pitchFamily="34" charset="0"/>
              </a:rPr>
              <a:t>安全系</a:t>
            </a:r>
            <a:r>
              <a:rPr lang="zh-CN" altLang="en-US" sz="2400">
                <a:latin typeface="Arial" panose="020B0604020202020204" pitchFamily="34" charset="0"/>
              </a:rPr>
              <a:t>于密钥。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文本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1838278" cy="626701"/>
          </a:xfrm>
          <a:solidFill>
            <a:srgbClr val="002060"/>
          </a:solidFill>
        </p:spPr>
        <p:txBody>
          <a:bodyPr/>
          <a:lstStyle/>
          <a:p>
            <a:r>
              <a:rPr lang="zh-CN" altLang="en-US" dirty="0">
                <a:solidFill>
                  <a:srgbClr val="F8F8F8"/>
                </a:solidFill>
                <a:latin typeface="+mj-ea"/>
              </a:rPr>
              <a:t>    回顾</a:t>
            </a:r>
            <a:endParaRPr lang="zh-CN" altLang="en-US" dirty="0"/>
          </a:p>
        </p:txBody>
      </p:sp>
      <p:sp>
        <p:nvSpPr>
          <p:cNvPr id="50" name="Freeform 5"/>
          <p:cNvSpPr>
            <a:spLocks noEditPoints="1"/>
          </p:cNvSpPr>
          <p:nvPr/>
        </p:nvSpPr>
        <p:spPr bwMode="auto">
          <a:xfrm>
            <a:off x="227401" y="167633"/>
            <a:ext cx="468000" cy="468000"/>
          </a:xfrm>
          <a:custGeom>
            <a:avLst/>
            <a:gdLst>
              <a:gd name="T0" fmla="*/ 514 w 1029"/>
              <a:gd name="T1" fmla="*/ 0 h 1029"/>
              <a:gd name="T2" fmla="*/ 1029 w 1029"/>
              <a:gd name="T3" fmla="*/ 514 h 1029"/>
              <a:gd name="T4" fmla="*/ 514 w 1029"/>
              <a:gd name="T5" fmla="*/ 1029 h 1029"/>
              <a:gd name="T6" fmla="*/ 0 w 1029"/>
              <a:gd name="T7" fmla="*/ 514 h 1029"/>
              <a:gd name="T8" fmla="*/ 514 w 1029"/>
              <a:gd name="T9" fmla="*/ 0 h 1029"/>
              <a:gd name="T10" fmla="*/ 380 w 1029"/>
              <a:gd name="T11" fmla="*/ 856 h 1029"/>
              <a:gd name="T12" fmla="*/ 715 w 1029"/>
              <a:gd name="T13" fmla="*/ 856 h 1029"/>
              <a:gd name="T14" fmla="*/ 732 w 1029"/>
              <a:gd name="T15" fmla="*/ 873 h 1029"/>
              <a:gd name="T16" fmla="*/ 715 w 1029"/>
              <a:gd name="T17" fmla="*/ 890 h 1029"/>
              <a:gd name="T18" fmla="*/ 380 w 1029"/>
              <a:gd name="T19" fmla="*/ 890 h 1029"/>
              <a:gd name="T20" fmla="*/ 363 w 1029"/>
              <a:gd name="T21" fmla="*/ 873 h 1029"/>
              <a:gd name="T22" fmla="*/ 380 w 1029"/>
              <a:gd name="T23" fmla="*/ 856 h 1029"/>
              <a:gd name="T24" fmla="*/ 388 w 1029"/>
              <a:gd name="T25" fmla="*/ 691 h 1029"/>
              <a:gd name="T26" fmla="*/ 571 w 1029"/>
              <a:gd name="T27" fmla="*/ 389 h 1029"/>
              <a:gd name="T28" fmla="*/ 636 w 1029"/>
              <a:gd name="T29" fmla="*/ 428 h 1029"/>
              <a:gd name="T30" fmla="*/ 452 w 1029"/>
              <a:gd name="T31" fmla="*/ 730 h 1029"/>
              <a:gd name="T32" fmla="*/ 388 w 1029"/>
              <a:gd name="T33" fmla="*/ 691 h 1029"/>
              <a:gd name="T34" fmla="*/ 258 w 1029"/>
              <a:gd name="T35" fmla="*/ 612 h 1029"/>
              <a:gd name="T36" fmla="*/ 442 w 1029"/>
              <a:gd name="T37" fmla="*/ 310 h 1029"/>
              <a:gd name="T38" fmla="*/ 507 w 1029"/>
              <a:gd name="T39" fmla="*/ 349 h 1029"/>
              <a:gd name="T40" fmla="*/ 323 w 1029"/>
              <a:gd name="T41" fmla="*/ 652 h 1029"/>
              <a:gd name="T42" fmla="*/ 258 w 1029"/>
              <a:gd name="T43" fmla="*/ 612 h 1029"/>
              <a:gd name="T44" fmla="*/ 230 w 1029"/>
              <a:gd name="T45" fmla="*/ 857 h 1029"/>
              <a:gd name="T46" fmla="*/ 247 w 1029"/>
              <a:gd name="T47" fmla="*/ 707 h 1029"/>
              <a:gd name="T48" fmla="*/ 373 w 1029"/>
              <a:gd name="T49" fmla="*/ 783 h 1029"/>
              <a:gd name="T50" fmla="*/ 248 w 1029"/>
              <a:gd name="T51" fmla="*/ 869 h 1029"/>
              <a:gd name="T52" fmla="*/ 230 w 1029"/>
              <a:gd name="T53" fmla="*/ 857 h 1029"/>
              <a:gd name="T54" fmla="*/ 492 w 1029"/>
              <a:gd name="T55" fmla="*/ 226 h 1029"/>
              <a:gd name="T56" fmla="*/ 465 w 1029"/>
              <a:gd name="T57" fmla="*/ 270 h 1029"/>
              <a:gd name="T58" fmla="*/ 659 w 1029"/>
              <a:gd name="T59" fmla="*/ 388 h 1029"/>
              <a:gd name="T60" fmla="*/ 686 w 1029"/>
              <a:gd name="T61" fmla="*/ 344 h 1029"/>
              <a:gd name="T62" fmla="*/ 492 w 1029"/>
              <a:gd name="T63" fmla="*/ 226 h 1029"/>
              <a:gd name="T64" fmla="*/ 533 w 1029"/>
              <a:gd name="T65" fmla="*/ 159 h 1029"/>
              <a:gd name="T66" fmla="*/ 592 w 1029"/>
              <a:gd name="T67" fmla="*/ 144 h 1029"/>
              <a:gd name="T68" fmla="*/ 713 w 1029"/>
              <a:gd name="T69" fmla="*/ 218 h 1029"/>
              <a:gd name="T70" fmla="*/ 727 w 1029"/>
              <a:gd name="T71" fmla="*/ 277 h 1029"/>
              <a:gd name="T72" fmla="*/ 711 w 1029"/>
              <a:gd name="T73" fmla="*/ 304 h 1029"/>
              <a:gd name="T74" fmla="*/ 517 w 1029"/>
              <a:gd name="T75" fmla="*/ 186 h 1029"/>
              <a:gd name="T76" fmla="*/ 533 w 1029"/>
              <a:gd name="T77" fmla="*/ 159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29" h="1029">
                <a:moveTo>
                  <a:pt x="514" y="0"/>
                </a:moveTo>
                <a:cubicBezTo>
                  <a:pt x="798" y="0"/>
                  <a:pt x="1029" y="230"/>
                  <a:pt x="1029" y="514"/>
                </a:cubicBezTo>
                <a:cubicBezTo>
                  <a:pt x="1029" y="798"/>
                  <a:pt x="798" y="1029"/>
                  <a:pt x="514" y="1029"/>
                </a:cubicBezTo>
                <a:cubicBezTo>
                  <a:pt x="230" y="1029"/>
                  <a:pt x="0" y="798"/>
                  <a:pt x="0" y="514"/>
                </a:cubicBezTo>
                <a:cubicBezTo>
                  <a:pt x="0" y="230"/>
                  <a:pt x="230" y="0"/>
                  <a:pt x="514" y="0"/>
                </a:cubicBezTo>
                <a:close/>
                <a:moveTo>
                  <a:pt x="380" y="856"/>
                </a:moveTo>
                <a:lnTo>
                  <a:pt x="715" y="856"/>
                </a:lnTo>
                <a:cubicBezTo>
                  <a:pt x="724" y="856"/>
                  <a:pt x="732" y="864"/>
                  <a:pt x="732" y="873"/>
                </a:cubicBezTo>
                <a:cubicBezTo>
                  <a:pt x="732" y="883"/>
                  <a:pt x="724" y="890"/>
                  <a:pt x="715" y="890"/>
                </a:cubicBezTo>
                <a:lnTo>
                  <a:pt x="380" y="890"/>
                </a:lnTo>
                <a:cubicBezTo>
                  <a:pt x="371" y="890"/>
                  <a:pt x="363" y="883"/>
                  <a:pt x="363" y="873"/>
                </a:cubicBezTo>
                <a:cubicBezTo>
                  <a:pt x="363" y="864"/>
                  <a:pt x="371" y="856"/>
                  <a:pt x="380" y="856"/>
                </a:cubicBezTo>
                <a:close/>
                <a:moveTo>
                  <a:pt x="388" y="691"/>
                </a:moveTo>
                <a:lnTo>
                  <a:pt x="571" y="389"/>
                </a:lnTo>
                <a:lnTo>
                  <a:pt x="636" y="428"/>
                </a:lnTo>
                <a:lnTo>
                  <a:pt x="452" y="730"/>
                </a:lnTo>
                <a:lnTo>
                  <a:pt x="388" y="691"/>
                </a:lnTo>
                <a:close/>
                <a:moveTo>
                  <a:pt x="258" y="612"/>
                </a:moveTo>
                <a:lnTo>
                  <a:pt x="442" y="310"/>
                </a:lnTo>
                <a:lnTo>
                  <a:pt x="507" y="349"/>
                </a:lnTo>
                <a:lnTo>
                  <a:pt x="323" y="652"/>
                </a:lnTo>
                <a:lnTo>
                  <a:pt x="258" y="612"/>
                </a:lnTo>
                <a:close/>
                <a:moveTo>
                  <a:pt x="230" y="857"/>
                </a:moveTo>
                <a:lnTo>
                  <a:pt x="247" y="707"/>
                </a:lnTo>
                <a:lnTo>
                  <a:pt x="373" y="783"/>
                </a:lnTo>
                <a:lnTo>
                  <a:pt x="248" y="869"/>
                </a:lnTo>
                <a:cubicBezTo>
                  <a:pt x="235" y="878"/>
                  <a:pt x="227" y="873"/>
                  <a:pt x="230" y="857"/>
                </a:cubicBezTo>
                <a:close/>
                <a:moveTo>
                  <a:pt x="492" y="226"/>
                </a:moveTo>
                <a:lnTo>
                  <a:pt x="465" y="270"/>
                </a:lnTo>
                <a:lnTo>
                  <a:pt x="659" y="388"/>
                </a:lnTo>
                <a:lnTo>
                  <a:pt x="686" y="344"/>
                </a:lnTo>
                <a:lnTo>
                  <a:pt x="492" y="226"/>
                </a:lnTo>
                <a:close/>
                <a:moveTo>
                  <a:pt x="533" y="159"/>
                </a:moveTo>
                <a:cubicBezTo>
                  <a:pt x="546" y="139"/>
                  <a:pt x="572" y="132"/>
                  <a:pt x="592" y="144"/>
                </a:cubicBezTo>
                <a:lnTo>
                  <a:pt x="713" y="218"/>
                </a:lnTo>
                <a:cubicBezTo>
                  <a:pt x="733" y="230"/>
                  <a:pt x="740" y="256"/>
                  <a:pt x="727" y="277"/>
                </a:cubicBezTo>
                <a:lnTo>
                  <a:pt x="711" y="304"/>
                </a:lnTo>
                <a:lnTo>
                  <a:pt x="517" y="186"/>
                </a:lnTo>
                <a:lnTo>
                  <a:pt x="533" y="1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886" tIns="60943" rIns="121886" bIns="60943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400" b="1">
              <a:ln w="18000">
                <a:solidFill>
                  <a:srgbClr val="00A2C2">
                    <a:satMod val="140000"/>
                  </a:srgbClr>
                </a:solidFill>
                <a:prstDash val="solid"/>
                <a:miter lim="800000"/>
              </a:ln>
              <a:solidFill>
                <a:srgbClr val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6647382" y="288205"/>
            <a:ext cx="5317217" cy="615541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公钥密码体制相关数学基础</a:t>
            </a:r>
            <a:endParaRPr lang="zh-CN" altLang="en-US" sz="32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53290" y="1477017"/>
            <a:ext cx="5966686" cy="4042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ea typeface="微软雅黑" panose="020B0503020204020204" pitchFamily="34" charset="-122"/>
              </a:rPr>
              <a:t>素数产生算法和判定算法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ea typeface="微软雅黑" panose="020B0503020204020204" pitchFamily="34" charset="-122"/>
              </a:rPr>
              <a:t>欧拉</a:t>
            </a:r>
            <a:r>
              <a:rPr lang="en-US" altLang="zh-CN" sz="2400" dirty="0">
                <a:ea typeface="微软雅黑" panose="020B0503020204020204" pitchFamily="34" charset="-122"/>
              </a:rPr>
              <a:t>Phi</a:t>
            </a:r>
            <a:r>
              <a:rPr lang="zh-CN" altLang="en-US" sz="2400" dirty="0">
                <a:ea typeface="微软雅黑" panose="020B0503020204020204" pitchFamily="34" charset="-122"/>
              </a:rPr>
              <a:t>函数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ea typeface="微软雅黑" panose="020B0503020204020204" pitchFamily="34" charset="-122"/>
              </a:rPr>
              <a:t>费马小定理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</a:rPr>
              <a:t>4. </a:t>
            </a:r>
            <a:r>
              <a:rPr lang="zh-CN" altLang="en-US" sz="2400" dirty="0">
                <a:ea typeface="微软雅黑" panose="020B0503020204020204" pitchFamily="34" charset="-122"/>
              </a:rPr>
              <a:t>欧拉定理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</a:rPr>
              <a:t>5. </a:t>
            </a:r>
            <a:r>
              <a:rPr lang="zh-CN" altLang="en-US" sz="2400" dirty="0">
                <a:ea typeface="微软雅黑" panose="020B0503020204020204" pitchFamily="34" charset="-122"/>
              </a:rPr>
              <a:t>因式分解算法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</a:rPr>
              <a:t>6. </a:t>
            </a:r>
            <a:r>
              <a:rPr lang="zh-CN" altLang="en-US" sz="2400" dirty="0">
                <a:ea typeface="微软雅黑" panose="020B0503020204020204" pitchFamily="34" charset="-122"/>
              </a:rPr>
              <a:t>快速指数运算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</a:rPr>
              <a:t>7. </a:t>
            </a:r>
            <a:r>
              <a:rPr lang="zh-CN" altLang="en-US" sz="2400" dirty="0">
                <a:ea typeface="微软雅黑" panose="020B0503020204020204" pitchFamily="34" charset="-122"/>
              </a:rPr>
              <a:t>本原根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</a:rPr>
              <a:t>8. </a:t>
            </a:r>
            <a:r>
              <a:rPr lang="zh-CN" altLang="en-US" sz="2400" dirty="0">
                <a:ea typeface="微软雅黑" panose="020B0503020204020204" pitchFamily="34" charset="-122"/>
              </a:rPr>
              <a:t>循环群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</a:rPr>
              <a:t>9. </a:t>
            </a:r>
            <a:r>
              <a:rPr lang="zh-CN" altLang="en-US" sz="2400" dirty="0">
                <a:ea typeface="微软雅黑" panose="020B0503020204020204" pitchFamily="34" charset="-122"/>
              </a:rPr>
              <a:t>离散对数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74198" y="1628775"/>
            <a:ext cx="9836458" cy="4895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635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Rabin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密码体制是对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的一种修正，它有以下两个特点：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它不是以一一对应的单向陷门函数为基础，对同一密文，可能有两个以上对应的明文;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破译该体制等价于对大整数的分解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中选取的公开钥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满足1&lt;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&lt;φ(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φ(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))=1。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Rabin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密码体制则取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74825" y="620713"/>
            <a:ext cx="8153400" cy="1120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ctr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+mn-ea"/>
                <a:ea typeface="+mn-ea"/>
              </a:rPr>
              <a:t>Rabin</a:t>
            </a:r>
            <a:r>
              <a:rPr lang="zh-CN" altLang="en-US" dirty="0">
                <a:latin typeface="+mn-ea"/>
                <a:ea typeface="+mn-ea"/>
              </a:rPr>
              <a:t>密码体制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43891" y="89913"/>
            <a:ext cx="2910688" cy="626701"/>
          </a:xfrm>
          <a:prstGeom prst="rect">
            <a:avLst/>
          </a:prstGeom>
          <a:solidFill>
            <a:srgbClr val="204064"/>
          </a:solidFill>
          <a:ln>
            <a:noFill/>
          </a:ln>
        </p:spPr>
        <p:txBody>
          <a:bodyPr vert="horz" wrap="none" lIns="180000" tIns="36000" rIns="180000" bIns="36000" numCol="1" anchor="t" anchorCtr="0" compatLnSpc="1">
            <a:spAutoFit/>
          </a:bodyPr>
          <a:lstStyle/>
          <a:p>
            <a:r>
              <a:rPr lang="en-US" altLang="zh-CN" sz="3600" b="1" dirty="0">
                <a:solidFill>
                  <a:srgbClr val="FFFFFF"/>
                </a:solidFill>
                <a:latin typeface="+mn-ea"/>
                <a:sym typeface="Wingdings" panose="05000000000000000000" pitchFamily="2" charset="2"/>
              </a:rPr>
              <a:t> </a:t>
            </a:r>
            <a:r>
              <a:rPr lang="zh-CN" altLang="en-US" sz="3600" b="1" dirty="0">
                <a:solidFill>
                  <a:srgbClr val="F8F8F8"/>
                </a:solidFill>
                <a:latin typeface="+mj-ea"/>
                <a:ea typeface="+mj-ea"/>
              </a:rPr>
              <a:t>扩展阅读</a:t>
            </a:r>
            <a:endParaRPr lang="zh-CN" altLang="en-US" sz="3600" b="1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4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4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4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4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4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4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126055" y="156116"/>
            <a:ext cx="6108125" cy="3529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6350" algn="l">
              <a:lnSpc>
                <a:spcPct val="130000"/>
              </a:lnSpc>
            </a:pP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密钥的产生</a:t>
            </a:r>
            <a:endParaRPr lang="zh-CN" altLang="en-US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随机选择两个大素数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 3 mod 4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即这两个素数形式为4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为公钥，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为密钥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026"/>
          <p:cNvSpPr txBox="1">
            <a:spLocks noChangeArrowheads="1"/>
          </p:cNvSpPr>
          <p:nvPr/>
        </p:nvSpPr>
        <p:spPr>
          <a:xfrm>
            <a:off x="6011692" y="156115"/>
            <a:ext cx="5671226" cy="168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83920" indent="-34036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2"/>
                </a:solidFill>
                <a:latin typeface="+mn-lt"/>
                <a:ea typeface="仿宋_GB2312" pitchFamily="49" charset="-122"/>
              </a:defRPr>
            </a:lvl2pPr>
            <a:lvl3pPr marL="136017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90436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44856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99275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353695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408114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462534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indent="-6350"/>
            <a:r>
              <a:rPr lang="zh-CN" altLang="en-US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加密</a:t>
            </a:r>
            <a:endParaRPr lang="zh-CN" altLang="en-US" kern="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/>
            <a:r>
              <a:rPr lang="en-US" altLang="zh-CN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≡ </a:t>
            </a:r>
            <a:r>
              <a:rPr lang="en-US" altLang="zh-CN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kern="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i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/>
            <a:r>
              <a:rPr lang="zh-CN" alt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是明文，</a:t>
            </a:r>
            <a:r>
              <a:rPr lang="en-US" altLang="zh-CN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是对应的密文</a:t>
            </a:r>
            <a:endParaRPr lang="zh-CN" altLang="en-US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1027"/>
              <p:cNvSpPr txBox="1"/>
              <p:nvPr/>
            </p:nvSpPr>
            <p:spPr bwMode="auto">
              <a:xfrm>
                <a:off x="2932112" y="3449029"/>
                <a:ext cx="3503680" cy="523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即解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Object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2112" y="3449029"/>
                <a:ext cx="3503680" cy="523875"/>
              </a:xfrm>
              <a:prstGeom prst="rect">
                <a:avLst/>
              </a:prstGeom>
              <a:blipFill rotWithShape="1">
                <a:blip r:embed="rId1"/>
                <a:stretch>
                  <a:fillRect l="-9" t="-66" r="2" b="-2017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1028"/>
              <p:cNvSpPr txBox="1"/>
              <p:nvPr/>
            </p:nvSpPr>
            <p:spPr bwMode="auto">
              <a:xfrm>
                <a:off x="6467542" y="3073941"/>
                <a:ext cx="2070100" cy="1222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func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Object 10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7542" y="3073941"/>
                <a:ext cx="2070100" cy="1222375"/>
              </a:xfrm>
              <a:prstGeom prst="rect">
                <a:avLst/>
              </a:prstGeom>
              <a:blipFill rotWithShape="1">
                <a:blip r:embed="rId2"/>
                <a:stretch>
                  <a:fillRect l="-3" t="-44" r="-20641" b="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1029"/>
              <p:cNvSpPr txBox="1"/>
              <p:nvPr/>
            </p:nvSpPr>
            <p:spPr bwMode="auto">
              <a:xfrm>
                <a:off x="9494195" y="3073941"/>
                <a:ext cx="2571750" cy="12922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≡±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</m: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≡±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Object 10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4195" y="3073941"/>
                <a:ext cx="2571750" cy="1292225"/>
              </a:xfrm>
              <a:prstGeom prst="rect">
                <a:avLst/>
              </a:prstGeom>
              <a:blipFill rotWithShape="1">
                <a:blip r:embed="rId3"/>
                <a:stretch>
                  <a:fillRect l="-12" t="-42" r="12" b="4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1030"/>
          <p:cNvGraphicFramePr>
            <a:graphicFrameLocks noChangeAspect="1"/>
          </p:cNvGraphicFramePr>
          <p:nvPr/>
        </p:nvGraphicFramePr>
        <p:xfrm>
          <a:off x="5905434" y="3518878"/>
          <a:ext cx="533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4" imgW="256540" imgH="167005" progId="Equation.3">
                  <p:embed/>
                </p:oleObj>
              </mc:Choice>
              <mc:Fallback>
                <p:oleObj name="Equation" r:id="rId4" imgW="256540" imgH="167005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434" y="3518878"/>
                        <a:ext cx="5334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31"/>
          <p:cNvGraphicFramePr>
            <a:graphicFrameLocks noChangeAspect="1"/>
          </p:cNvGraphicFramePr>
          <p:nvPr/>
        </p:nvGraphicFramePr>
        <p:xfrm>
          <a:off x="8955088" y="3494422"/>
          <a:ext cx="6096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6" imgW="256540" imgH="167005" progId="Equation.3">
                  <p:embed/>
                </p:oleObj>
              </mc:Choice>
              <mc:Fallback>
                <p:oleObj name="Equation" r:id="rId6" imgW="256540" imgH="167005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5088" y="3494422"/>
                        <a:ext cx="6096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7464492" y="2447672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dirty="0">
                <a:solidFill>
                  <a:srgbClr val="800000"/>
                </a:solidFill>
                <a:latin typeface="+mn-ea"/>
                <a:ea typeface="+mn-ea"/>
              </a:rPr>
              <a:t>3. 解密</a:t>
            </a:r>
            <a:endParaRPr lang="zh-CN" altLang="en-US" sz="280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1033"/>
              <p:cNvSpPr txBox="1"/>
              <p:nvPr/>
            </p:nvSpPr>
            <p:spPr bwMode="auto">
              <a:xfrm>
                <a:off x="3409815" y="4269497"/>
                <a:ext cx="2106612" cy="1066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</m: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0" name="Object 10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9815" y="4269497"/>
                <a:ext cx="2106612" cy="1066800"/>
              </a:xfrm>
              <a:prstGeom prst="rect">
                <a:avLst/>
              </a:prstGeom>
              <a:blipFill rotWithShape="1">
                <a:blip r:embed="rId8"/>
                <a:stretch>
                  <a:fillRect l="-24" t="-37" r="-6563" b="3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1034"/>
              <p:cNvSpPr txBox="1"/>
              <p:nvPr/>
            </p:nvSpPr>
            <p:spPr bwMode="auto">
              <a:xfrm>
                <a:off x="6234180" y="4269496"/>
                <a:ext cx="2303463" cy="1066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</m: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≡−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1" name="Object 10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4180" y="4269496"/>
                <a:ext cx="2303463" cy="1066800"/>
              </a:xfrm>
              <a:prstGeom prst="rect">
                <a:avLst/>
              </a:prstGeom>
              <a:blipFill rotWithShape="1">
                <a:blip r:embed="rId9"/>
                <a:stretch>
                  <a:fillRect l="-17" t="-37" r="-8157" b="3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1035"/>
              <p:cNvSpPr txBox="1"/>
              <p:nvPr/>
            </p:nvSpPr>
            <p:spPr bwMode="auto">
              <a:xfrm>
                <a:off x="3425892" y="5425028"/>
                <a:ext cx="2274888" cy="1066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≡−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</m: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" name="Object 10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5892" y="5425028"/>
                <a:ext cx="2274888" cy="1066800"/>
              </a:xfrm>
              <a:prstGeom prst="rect">
                <a:avLst/>
              </a:prstGeom>
              <a:blipFill rotWithShape="1">
                <a:blip r:embed="rId10"/>
                <a:stretch>
                  <a:fillRect l="-3" t="-21" r="-3919" b="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1036"/>
              <p:cNvSpPr txBox="1"/>
              <p:nvPr/>
            </p:nvSpPr>
            <p:spPr bwMode="auto">
              <a:xfrm>
                <a:off x="6234180" y="5441340"/>
                <a:ext cx="2303462" cy="1066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≡−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</m: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≡−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3" name="Object 10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4180" y="5441340"/>
                <a:ext cx="2303462" cy="1066800"/>
              </a:xfrm>
              <a:prstGeom prst="rect">
                <a:avLst/>
              </a:prstGeom>
              <a:blipFill rotWithShape="1">
                <a:blip r:embed="rId11"/>
                <a:stretch>
                  <a:fillRect l="-17" t="-2" r="-8157" b="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1037"/>
          <p:cNvGraphicFramePr>
            <a:graphicFrameLocks noChangeAspect="1"/>
          </p:cNvGraphicFramePr>
          <p:nvPr/>
        </p:nvGraphicFramePr>
        <p:xfrm>
          <a:off x="2570517" y="5144209"/>
          <a:ext cx="6096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12" imgW="256540" imgH="167005" progId="Equation.3">
                  <p:embed/>
                </p:oleObj>
              </mc:Choice>
              <mc:Fallback>
                <p:oleObj name="Equation" r:id="rId12" imgW="256540" imgH="167005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517" y="5144209"/>
                        <a:ext cx="6096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38"/>
          <p:cNvSpPr>
            <a:spLocks noChangeArrowheads="1"/>
          </p:cNvSpPr>
          <p:nvPr/>
        </p:nvSpPr>
        <p:spPr bwMode="auto">
          <a:xfrm>
            <a:off x="9011885" y="4472528"/>
            <a:ext cx="3111500" cy="1904999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7655" indent="-63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密文对应的明文不惟一。可在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中加入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的身份号、日期、时间等。</a:t>
            </a:r>
            <a:endParaRPr lang="zh-CN" altLang="en-US" sz="28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6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6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6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6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6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6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9" grpId="0" autoUpdateAnimBg="0"/>
      <p:bldP spid="1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33401"/>
            <a:ext cx="8382000" cy="5991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6350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下面证明，当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 3 mod 4，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两个方程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的平方根都可容易地求出。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350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 3 mod 4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得，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 = 4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+ 1)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4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是一整数。因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是模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的平方剩余，故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2446507" y="4658520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宋体-18030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所以        和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                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是方程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aseline="30000" dirty="0">
                <a:ea typeface="+mn-ea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≡ 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 mod 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的两个根。</a:t>
            </a:r>
            <a:endParaRPr lang="zh-CN" altLang="en-US" sz="2800" dirty="0"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Object 8"/>
              <p:cNvSpPr txBox="1"/>
              <p:nvPr/>
            </p:nvSpPr>
            <p:spPr bwMode="auto">
              <a:xfrm>
                <a:off x="3198779" y="4557713"/>
                <a:ext cx="673100" cy="720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741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8779" y="4557713"/>
                <a:ext cx="673100" cy="720725"/>
              </a:xfrm>
              <a:prstGeom prst="rect">
                <a:avLst/>
              </a:prstGeom>
              <a:blipFill rotWithShape="1">
                <a:blip r:embed="rId1"/>
                <a:stretch>
                  <a:fillRect l="-42" t="-44" r="-3637" b="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11" name="Object 9"/>
              <p:cNvSpPr txBox="1"/>
              <p:nvPr/>
            </p:nvSpPr>
            <p:spPr bwMode="auto">
              <a:xfrm>
                <a:off x="4339313" y="4557713"/>
                <a:ext cx="1380550" cy="7794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7411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9313" y="4557713"/>
                <a:ext cx="1380550" cy="779462"/>
              </a:xfrm>
              <a:prstGeom prst="rect">
                <a:avLst/>
              </a:prstGeom>
              <a:blipFill rotWithShape="1">
                <a:blip r:embed="rId2"/>
                <a:stretch>
                  <a:fillRect l="-26" t="-41" r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4298" name="Object 10"/>
              <p:cNvSpPr txBox="1"/>
              <p:nvPr/>
            </p:nvSpPr>
            <p:spPr bwMode="auto">
              <a:xfrm>
                <a:off x="3976806" y="3076575"/>
                <a:ext cx="4238388" cy="704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2429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6806" y="3076575"/>
                <a:ext cx="4238388" cy="704850"/>
              </a:xfrm>
              <a:prstGeom prst="rect">
                <a:avLst/>
              </a:prstGeom>
              <a:blipFill rotWithShape="1">
                <a:blip r:embed="rId3"/>
                <a:stretch>
                  <a:fillRect l="-10" r="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4299" name="Object 11"/>
              <p:cNvSpPr txBox="1"/>
              <p:nvPr/>
            </p:nvSpPr>
            <p:spPr bwMode="auto">
              <a:xfrm>
                <a:off x="2294107" y="3559631"/>
                <a:ext cx="8382000" cy="7278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zh-CN" alt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zh-CN" alt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52429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4107" y="3559631"/>
                <a:ext cx="8382000" cy="727868"/>
              </a:xfrm>
              <a:prstGeom prst="rect">
                <a:avLst/>
              </a:prstGeom>
              <a:blipFill rotWithShape="1">
                <a:blip r:embed="rId4"/>
                <a:stretch>
                  <a:fillRect l="-6" t="-3203" r="6" b="8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026"/>
          <p:cNvSpPr txBox="1">
            <a:spLocks noChangeArrowheads="1"/>
          </p:cNvSpPr>
          <p:nvPr/>
        </p:nvSpPr>
        <p:spPr>
          <a:xfrm>
            <a:off x="2219528" y="5623548"/>
            <a:ext cx="8382000" cy="61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83920" indent="-34036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2"/>
                </a:solidFill>
                <a:latin typeface="+mn-lt"/>
                <a:ea typeface="仿宋_GB2312" pitchFamily="49" charset="-122"/>
              </a:defRPr>
            </a:lvl2pPr>
            <a:lvl3pPr marL="136017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90436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44856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99275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353695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4081145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462534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indent="-6350"/>
            <a:r>
              <a:rPr lang="zh-CN" altLang="en-US" kern="0" dirty="0">
                <a:solidFill>
                  <a:schemeClr val="tx1"/>
                </a:solidFill>
              </a:rPr>
              <a:t>同理</a:t>
            </a:r>
            <a:r>
              <a:rPr lang="en-US" altLang="zh-CN" kern="0" dirty="0">
                <a:solidFill>
                  <a:schemeClr val="tx1"/>
                </a:solidFill>
              </a:rPr>
              <a:t>       </a:t>
            </a:r>
            <a:r>
              <a:rPr lang="zh-CN" altLang="en-US" kern="0" dirty="0">
                <a:solidFill>
                  <a:schemeClr val="tx1"/>
                </a:solidFill>
              </a:rPr>
              <a:t>和</a:t>
            </a:r>
            <a:r>
              <a:rPr lang="en-US" altLang="zh-CN" kern="0" dirty="0">
                <a:solidFill>
                  <a:schemeClr val="tx1"/>
                </a:solidFill>
              </a:rPr>
              <a:t>             </a:t>
            </a:r>
            <a:r>
              <a:rPr lang="zh-CN" altLang="en-US" kern="0" dirty="0">
                <a:solidFill>
                  <a:schemeClr val="tx1"/>
                </a:solidFill>
              </a:rPr>
              <a:t>是方程</a:t>
            </a:r>
            <a:r>
              <a:rPr lang="en-US" altLang="zh-CN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kern="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altLang="zh-CN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kern="0" dirty="0">
                <a:solidFill>
                  <a:schemeClr val="tx1"/>
                </a:solidFill>
              </a:rPr>
              <a:t>的两个根。</a:t>
            </a:r>
            <a:endParaRPr lang="zh-CN" altLang="en-US" kern="0" dirty="0">
              <a:solidFill>
                <a:schemeClr val="tx1"/>
              </a:solidFill>
            </a:endParaRPr>
          </a:p>
          <a:p>
            <a:pPr indent="-6350"/>
            <a:endParaRPr lang="zh-CN" altLang="en-US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1033"/>
              <p:cNvSpPr txBox="1"/>
              <p:nvPr/>
            </p:nvSpPr>
            <p:spPr bwMode="auto">
              <a:xfrm>
                <a:off x="3184880" y="5493942"/>
                <a:ext cx="646112" cy="720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7" name="Object 10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4880" y="5493942"/>
                <a:ext cx="646112" cy="720725"/>
              </a:xfrm>
              <a:prstGeom prst="rect">
                <a:avLst/>
              </a:prstGeom>
              <a:blipFill rotWithShape="1">
                <a:blip r:embed="rId5"/>
                <a:stretch>
                  <a:fillRect l="-55" t="-77" r="-7365" b="7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1034"/>
              <p:cNvSpPr txBox="1"/>
              <p:nvPr/>
            </p:nvSpPr>
            <p:spPr bwMode="auto">
              <a:xfrm>
                <a:off x="4270375" y="5429422"/>
                <a:ext cx="1380550" cy="7794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8" name="Object 10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0375" y="5429422"/>
                <a:ext cx="1380550" cy="779462"/>
              </a:xfrm>
              <a:prstGeom prst="rect">
                <a:avLst/>
              </a:prstGeom>
              <a:blipFill rotWithShape="1">
                <a:blip r:embed="rId6"/>
                <a:stretch>
                  <a:fillRect t="-22" r="4" b="6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4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4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4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4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56" name="Rectangle 2060"/>
          <p:cNvSpPr>
            <a:spLocks noGrp="1" noChangeArrowheads="1"/>
          </p:cNvSpPr>
          <p:nvPr>
            <p:ph type="subTitle" idx="1"/>
          </p:nvPr>
        </p:nvSpPr>
        <p:spPr>
          <a:xfrm>
            <a:off x="1828801" y="533401"/>
            <a:ext cx="8774348" cy="5991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705" indent="-533400"/>
            <a:r>
              <a:rPr lang="en-US" altLang="zh-CN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密码体制</a:t>
            </a:r>
            <a:endParaRPr lang="zh-CN" altLang="en-US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705" indent="-533400">
              <a:buFontTx/>
              <a:buAutoNum type="arabicPeriod"/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密钥产生过程：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选择一素数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以及小于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的随机数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的原根，计算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705" indent="-533400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作为公钥，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作为密钥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705" indent="-533400">
              <a:buAutoNum type="arabicPeriod" startAt="2"/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加密过程：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明文消息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随机选一整数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密文为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1305"/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705" indent="-533400"/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解密过程：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705" indent="-533400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2864" name="Object 2048"/>
              <p:cNvSpPr txBox="1"/>
              <p:nvPr/>
            </p:nvSpPr>
            <p:spPr bwMode="auto">
              <a:xfrm>
                <a:off x="4843969" y="4424363"/>
                <a:ext cx="2744011" cy="9096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32864" name="Object 2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3969" y="4424363"/>
                <a:ext cx="2744011" cy="909637"/>
              </a:xfrm>
              <a:prstGeom prst="rect">
                <a:avLst/>
              </a:prstGeom>
              <a:blipFill rotWithShape="1">
                <a:blip r:embed="rId1"/>
                <a:stretch>
                  <a:fillRect l="-7" t="-35" r="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2865" name="Object 2049"/>
              <p:cNvSpPr txBox="1"/>
              <p:nvPr/>
            </p:nvSpPr>
            <p:spPr bwMode="auto">
              <a:xfrm>
                <a:off x="2895599" y="5334000"/>
                <a:ext cx="6968247" cy="922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32865" name="Object 2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599" y="5334000"/>
                <a:ext cx="6968247" cy="922338"/>
              </a:xfrm>
              <a:prstGeom prst="rect">
                <a:avLst/>
              </a:prstGeom>
              <a:blipFill rotWithShape="1">
                <a:blip r:embed="rId2"/>
                <a:stretch>
                  <a:fillRect l="-9" r="6" b="3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6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6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6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6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6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6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6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6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6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6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05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919163"/>
            <a:ext cx="8382000" cy="243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705" indent="-533400">
              <a:lnSpc>
                <a:spcPct val="120000"/>
              </a:lnSpc>
            </a:pPr>
            <a:r>
              <a:rPr lang="en-US" altLang="zh-CN">
                <a:solidFill>
                  <a:srgbClr val="800000"/>
                </a:solidFill>
              </a:rPr>
              <a:t>ElGamal</a:t>
            </a:r>
            <a:r>
              <a:rPr lang="zh-CN" altLang="en-US">
                <a:solidFill>
                  <a:srgbClr val="800000"/>
                </a:solidFill>
              </a:rPr>
              <a:t>密码体制：</a:t>
            </a:r>
            <a:endParaRPr lang="zh-CN" altLang="en-US">
              <a:solidFill>
                <a:srgbClr val="800000"/>
              </a:solidFill>
            </a:endParaRPr>
          </a:p>
          <a:p>
            <a:pPr marL="814705" indent="-533400">
              <a:lnSpc>
                <a:spcPct val="120000"/>
              </a:lnSpc>
            </a:pPr>
            <a:r>
              <a:rPr lang="zh-CN" altLang="en-US">
                <a:solidFill>
                  <a:srgbClr val="800000"/>
                </a:solidFill>
              </a:rPr>
              <a:t>1.  安全性基于有限域上的离散对数的难解性</a:t>
            </a:r>
            <a:endParaRPr lang="zh-CN" altLang="en-US">
              <a:solidFill>
                <a:srgbClr val="800000"/>
              </a:solidFill>
            </a:endParaRPr>
          </a:p>
          <a:p>
            <a:pPr marL="814705" indent="-533400">
              <a:lnSpc>
                <a:spcPct val="120000"/>
              </a:lnSpc>
              <a:buFontTx/>
              <a:buAutoNum type="arabicPeriod" startAt="2"/>
            </a:pPr>
            <a:r>
              <a:rPr lang="zh-CN" altLang="en-US">
                <a:solidFill>
                  <a:srgbClr val="800000"/>
                </a:solidFill>
              </a:rPr>
              <a:t>加密算法是概率算法</a:t>
            </a:r>
            <a:endParaRPr lang="en-US" altLang="zh-CN">
              <a:solidFill>
                <a:srgbClr val="800000"/>
              </a:solidFill>
            </a:endParaRPr>
          </a:p>
          <a:p>
            <a:pPr marL="814705" indent="-533400">
              <a:lnSpc>
                <a:spcPct val="120000"/>
              </a:lnSpc>
              <a:buFontTx/>
              <a:buAutoNum type="arabicPeriod" startAt="2"/>
            </a:pPr>
            <a:r>
              <a:rPr lang="zh-CN" altLang="en-US">
                <a:solidFill>
                  <a:srgbClr val="800000"/>
                </a:solidFill>
              </a:rPr>
              <a:t>不能抵御选择密文攻击</a:t>
            </a:r>
            <a:endParaRPr lang="zh-CN" altLang="en-US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144794" y="90001"/>
            <a:ext cx="2389711" cy="626701"/>
          </a:xfrm>
        </p:spPr>
        <p:txBody>
          <a:bodyPr/>
          <a:lstStyle/>
          <a:p>
            <a:r>
              <a:rPr lang="zh-CN" altLang="en-US" dirty="0"/>
              <a:t>     小   结</a:t>
            </a:r>
            <a:endParaRPr lang="zh-CN" altLang="en-US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276848" y="159209"/>
            <a:ext cx="468000" cy="468000"/>
          </a:xfrm>
          <a:custGeom>
            <a:avLst/>
            <a:gdLst>
              <a:gd name="T0" fmla="*/ 514 w 1029"/>
              <a:gd name="T1" fmla="*/ 0 h 1029"/>
              <a:gd name="T2" fmla="*/ 1029 w 1029"/>
              <a:gd name="T3" fmla="*/ 514 h 1029"/>
              <a:gd name="T4" fmla="*/ 514 w 1029"/>
              <a:gd name="T5" fmla="*/ 1029 h 1029"/>
              <a:gd name="T6" fmla="*/ 0 w 1029"/>
              <a:gd name="T7" fmla="*/ 514 h 1029"/>
              <a:gd name="T8" fmla="*/ 514 w 1029"/>
              <a:gd name="T9" fmla="*/ 0 h 1029"/>
              <a:gd name="T10" fmla="*/ 380 w 1029"/>
              <a:gd name="T11" fmla="*/ 856 h 1029"/>
              <a:gd name="T12" fmla="*/ 715 w 1029"/>
              <a:gd name="T13" fmla="*/ 856 h 1029"/>
              <a:gd name="T14" fmla="*/ 732 w 1029"/>
              <a:gd name="T15" fmla="*/ 873 h 1029"/>
              <a:gd name="T16" fmla="*/ 715 w 1029"/>
              <a:gd name="T17" fmla="*/ 890 h 1029"/>
              <a:gd name="T18" fmla="*/ 380 w 1029"/>
              <a:gd name="T19" fmla="*/ 890 h 1029"/>
              <a:gd name="T20" fmla="*/ 363 w 1029"/>
              <a:gd name="T21" fmla="*/ 873 h 1029"/>
              <a:gd name="T22" fmla="*/ 380 w 1029"/>
              <a:gd name="T23" fmla="*/ 856 h 1029"/>
              <a:gd name="T24" fmla="*/ 388 w 1029"/>
              <a:gd name="T25" fmla="*/ 691 h 1029"/>
              <a:gd name="T26" fmla="*/ 571 w 1029"/>
              <a:gd name="T27" fmla="*/ 389 h 1029"/>
              <a:gd name="T28" fmla="*/ 636 w 1029"/>
              <a:gd name="T29" fmla="*/ 428 h 1029"/>
              <a:gd name="T30" fmla="*/ 452 w 1029"/>
              <a:gd name="T31" fmla="*/ 730 h 1029"/>
              <a:gd name="T32" fmla="*/ 388 w 1029"/>
              <a:gd name="T33" fmla="*/ 691 h 1029"/>
              <a:gd name="T34" fmla="*/ 258 w 1029"/>
              <a:gd name="T35" fmla="*/ 612 h 1029"/>
              <a:gd name="T36" fmla="*/ 442 w 1029"/>
              <a:gd name="T37" fmla="*/ 310 h 1029"/>
              <a:gd name="T38" fmla="*/ 507 w 1029"/>
              <a:gd name="T39" fmla="*/ 349 h 1029"/>
              <a:gd name="T40" fmla="*/ 323 w 1029"/>
              <a:gd name="T41" fmla="*/ 652 h 1029"/>
              <a:gd name="T42" fmla="*/ 258 w 1029"/>
              <a:gd name="T43" fmla="*/ 612 h 1029"/>
              <a:gd name="T44" fmla="*/ 230 w 1029"/>
              <a:gd name="T45" fmla="*/ 857 h 1029"/>
              <a:gd name="T46" fmla="*/ 247 w 1029"/>
              <a:gd name="T47" fmla="*/ 707 h 1029"/>
              <a:gd name="T48" fmla="*/ 373 w 1029"/>
              <a:gd name="T49" fmla="*/ 783 h 1029"/>
              <a:gd name="T50" fmla="*/ 248 w 1029"/>
              <a:gd name="T51" fmla="*/ 869 h 1029"/>
              <a:gd name="T52" fmla="*/ 230 w 1029"/>
              <a:gd name="T53" fmla="*/ 857 h 1029"/>
              <a:gd name="T54" fmla="*/ 492 w 1029"/>
              <a:gd name="T55" fmla="*/ 226 h 1029"/>
              <a:gd name="T56" fmla="*/ 465 w 1029"/>
              <a:gd name="T57" fmla="*/ 270 h 1029"/>
              <a:gd name="T58" fmla="*/ 659 w 1029"/>
              <a:gd name="T59" fmla="*/ 388 h 1029"/>
              <a:gd name="T60" fmla="*/ 686 w 1029"/>
              <a:gd name="T61" fmla="*/ 344 h 1029"/>
              <a:gd name="T62" fmla="*/ 492 w 1029"/>
              <a:gd name="T63" fmla="*/ 226 h 1029"/>
              <a:gd name="T64" fmla="*/ 533 w 1029"/>
              <a:gd name="T65" fmla="*/ 159 h 1029"/>
              <a:gd name="T66" fmla="*/ 592 w 1029"/>
              <a:gd name="T67" fmla="*/ 144 h 1029"/>
              <a:gd name="T68" fmla="*/ 713 w 1029"/>
              <a:gd name="T69" fmla="*/ 218 h 1029"/>
              <a:gd name="T70" fmla="*/ 727 w 1029"/>
              <a:gd name="T71" fmla="*/ 277 h 1029"/>
              <a:gd name="T72" fmla="*/ 711 w 1029"/>
              <a:gd name="T73" fmla="*/ 304 h 1029"/>
              <a:gd name="T74" fmla="*/ 517 w 1029"/>
              <a:gd name="T75" fmla="*/ 186 h 1029"/>
              <a:gd name="T76" fmla="*/ 533 w 1029"/>
              <a:gd name="T77" fmla="*/ 159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29" h="1029">
                <a:moveTo>
                  <a:pt x="514" y="0"/>
                </a:moveTo>
                <a:cubicBezTo>
                  <a:pt x="798" y="0"/>
                  <a:pt x="1029" y="230"/>
                  <a:pt x="1029" y="514"/>
                </a:cubicBezTo>
                <a:cubicBezTo>
                  <a:pt x="1029" y="798"/>
                  <a:pt x="798" y="1029"/>
                  <a:pt x="514" y="1029"/>
                </a:cubicBezTo>
                <a:cubicBezTo>
                  <a:pt x="230" y="1029"/>
                  <a:pt x="0" y="798"/>
                  <a:pt x="0" y="514"/>
                </a:cubicBezTo>
                <a:cubicBezTo>
                  <a:pt x="0" y="230"/>
                  <a:pt x="230" y="0"/>
                  <a:pt x="514" y="0"/>
                </a:cubicBezTo>
                <a:close/>
                <a:moveTo>
                  <a:pt x="380" y="856"/>
                </a:moveTo>
                <a:lnTo>
                  <a:pt x="715" y="856"/>
                </a:lnTo>
                <a:cubicBezTo>
                  <a:pt x="724" y="856"/>
                  <a:pt x="732" y="864"/>
                  <a:pt x="732" y="873"/>
                </a:cubicBezTo>
                <a:cubicBezTo>
                  <a:pt x="732" y="883"/>
                  <a:pt x="724" y="890"/>
                  <a:pt x="715" y="890"/>
                </a:cubicBezTo>
                <a:lnTo>
                  <a:pt x="380" y="890"/>
                </a:lnTo>
                <a:cubicBezTo>
                  <a:pt x="371" y="890"/>
                  <a:pt x="363" y="883"/>
                  <a:pt x="363" y="873"/>
                </a:cubicBezTo>
                <a:cubicBezTo>
                  <a:pt x="363" y="864"/>
                  <a:pt x="371" y="856"/>
                  <a:pt x="380" y="856"/>
                </a:cubicBezTo>
                <a:close/>
                <a:moveTo>
                  <a:pt x="388" y="691"/>
                </a:moveTo>
                <a:lnTo>
                  <a:pt x="571" y="389"/>
                </a:lnTo>
                <a:lnTo>
                  <a:pt x="636" y="428"/>
                </a:lnTo>
                <a:lnTo>
                  <a:pt x="452" y="730"/>
                </a:lnTo>
                <a:lnTo>
                  <a:pt x="388" y="691"/>
                </a:lnTo>
                <a:close/>
                <a:moveTo>
                  <a:pt x="258" y="612"/>
                </a:moveTo>
                <a:lnTo>
                  <a:pt x="442" y="310"/>
                </a:lnTo>
                <a:lnTo>
                  <a:pt x="507" y="349"/>
                </a:lnTo>
                <a:lnTo>
                  <a:pt x="323" y="652"/>
                </a:lnTo>
                <a:lnTo>
                  <a:pt x="258" y="612"/>
                </a:lnTo>
                <a:close/>
                <a:moveTo>
                  <a:pt x="230" y="857"/>
                </a:moveTo>
                <a:lnTo>
                  <a:pt x="247" y="707"/>
                </a:lnTo>
                <a:lnTo>
                  <a:pt x="373" y="783"/>
                </a:lnTo>
                <a:lnTo>
                  <a:pt x="248" y="869"/>
                </a:lnTo>
                <a:cubicBezTo>
                  <a:pt x="235" y="878"/>
                  <a:pt x="227" y="873"/>
                  <a:pt x="230" y="857"/>
                </a:cubicBezTo>
                <a:close/>
                <a:moveTo>
                  <a:pt x="492" y="226"/>
                </a:moveTo>
                <a:lnTo>
                  <a:pt x="465" y="270"/>
                </a:lnTo>
                <a:lnTo>
                  <a:pt x="659" y="388"/>
                </a:lnTo>
                <a:lnTo>
                  <a:pt x="686" y="344"/>
                </a:lnTo>
                <a:lnTo>
                  <a:pt x="492" y="226"/>
                </a:lnTo>
                <a:close/>
                <a:moveTo>
                  <a:pt x="533" y="159"/>
                </a:moveTo>
                <a:cubicBezTo>
                  <a:pt x="546" y="139"/>
                  <a:pt x="572" y="132"/>
                  <a:pt x="592" y="144"/>
                </a:cubicBezTo>
                <a:lnTo>
                  <a:pt x="713" y="218"/>
                </a:lnTo>
                <a:cubicBezTo>
                  <a:pt x="733" y="230"/>
                  <a:pt x="740" y="256"/>
                  <a:pt x="727" y="277"/>
                </a:cubicBezTo>
                <a:lnTo>
                  <a:pt x="711" y="304"/>
                </a:lnTo>
                <a:lnTo>
                  <a:pt x="517" y="186"/>
                </a:lnTo>
                <a:lnTo>
                  <a:pt x="533" y="15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886" tIns="60943" rIns="121886" bIns="60943" numCol="1" anchor="t" anchorCtr="0" compatLnSpc="1"/>
          <a:lstStyle/>
          <a:p>
            <a:endParaRPr lang="zh-CN" altLang="en-US" sz="14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7189" y="2157388"/>
            <a:ext cx="609437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1. </a:t>
            </a:r>
            <a:r>
              <a:rPr lang="en-US" altLang="zh-CN" sz="28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RSA</a:t>
            </a:r>
            <a:r>
              <a:rPr lang="zh-CN" altLang="en-US" sz="28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公钥加密算法步骤</a:t>
            </a:r>
            <a:endParaRPr lang="zh-CN" altLang="en-US" sz="2800" dirty="0">
              <a:solidFill>
                <a:srgbClr val="800000"/>
              </a:solidFill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2. 加解密的计算简化</a:t>
            </a:r>
            <a:endParaRPr lang="zh-CN" altLang="en-US" sz="2800" dirty="0">
              <a:solidFill>
                <a:srgbClr val="800000"/>
              </a:solidFill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3. 攻击方法</a:t>
            </a:r>
            <a:endParaRPr lang="en-US" altLang="zh-CN" sz="2800" dirty="0">
              <a:solidFill>
                <a:srgbClr val="800000"/>
              </a:solidFill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4. </a:t>
            </a:r>
            <a:r>
              <a:rPr lang="zh-CN" altLang="en-US" sz="2800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安全性基于大数分解的困难性</a:t>
            </a:r>
            <a:endParaRPr lang="en-US" altLang="zh-CN" sz="2800" dirty="0">
              <a:solidFill>
                <a:srgbClr val="8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141268" y="1699062"/>
            <a:ext cx="9234761" cy="2448967"/>
            <a:chOff x="1074372" y="1597509"/>
            <a:chExt cx="9235964" cy="244928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372" y="1597509"/>
              <a:ext cx="2449286" cy="244928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" name="矩形 1"/>
            <p:cNvSpPr/>
            <p:nvPr/>
          </p:nvSpPr>
          <p:spPr>
            <a:xfrm>
              <a:off x="3180285" y="1712933"/>
              <a:ext cx="7130051" cy="66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800000"/>
                  </a:solidFill>
                  <a:latin typeface="+mn-ea"/>
                </a:rPr>
                <a:t>如何加快</a:t>
              </a:r>
              <a:r>
                <a:rPr lang="en-US" altLang="zh-CN" sz="2800" dirty="0">
                  <a:solidFill>
                    <a:srgbClr val="800000"/>
                  </a:solidFill>
                  <a:latin typeface="+mn-ea"/>
                </a:rPr>
                <a:t>RSA</a:t>
              </a:r>
              <a:r>
                <a:rPr lang="zh-CN" altLang="en-US" sz="2800" dirty="0">
                  <a:solidFill>
                    <a:srgbClr val="800000"/>
                  </a:solidFill>
                  <a:latin typeface="+mn-ea"/>
                </a:rPr>
                <a:t>的解密运算？</a:t>
              </a:r>
              <a:r>
                <a:rPr lang="en-US" altLang="zh-CN" sz="2800" dirty="0">
                  <a:solidFill>
                    <a:srgbClr val="800000"/>
                  </a:solidFill>
                  <a:latin typeface="+mn-ea"/>
                </a:rPr>
                <a:t>(</a:t>
              </a:r>
              <a:r>
                <a:rPr lang="zh-CN" altLang="en-US" sz="2800" dirty="0">
                  <a:solidFill>
                    <a:srgbClr val="800000"/>
                  </a:solidFill>
                  <a:latin typeface="+mn-ea"/>
                </a:rPr>
                <a:t>中国剩余定理</a:t>
              </a:r>
              <a:r>
                <a:rPr lang="en-US" altLang="zh-CN" sz="2800" dirty="0">
                  <a:solidFill>
                    <a:srgbClr val="800000"/>
                  </a:solidFill>
                  <a:latin typeface="+mn-ea"/>
                </a:rPr>
                <a:t>) </a:t>
              </a:r>
              <a:r>
                <a:rPr lang="zh-CN" altLang="en-US" sz="2800" dirty="0">
                  <a:latin typeface="+mn-ea"/>
                </a:rPr>
                <a:t>？</a:t>
              </a:r>
              <a:endParaRPr lang="zh-CN" altLang="en-US" sz="2800" dirty="0">
                <a:latin typeface="+mn-ea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4794" y="90437"/>
            <a:ext cx="2389400" cy="626619"/>
          </a:xfrm>
        </p:spPr>
        <p:txBody>
          <a:bodyPr/>
          <a:lstStyle/>
          <a:p>
            <a:r>
              <a:rPr lang="zh-CN" altLang="en-US" dirty="0"/>
              <a:t>     思   考</a:t>
            </a:r>
            <a:endParaRPr lang="zh-CN" altLang="en-US" dirty="0"/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277607" y="159636"/>
            <a:ext cx="467939" cy="467939"/>
          </a:xfrm>
          <a:custGeom>
            <a:avLst/>
            <a:gdLst>
              <a:gd name="T0" fmla="*/ 514 w 1029"/>
              <a:gd name="T1" fmla="*/ 0 h 1029"/>
              <a:gd name="T2" fmla="*/ 1029 w 1029"/>
              <a:gd name="T3" fmla="*/ 514 h 1029"/>
              <a:gd name="T4" fmla="*/ 514 w 1029"/>
              <a:gd name="T5" fmla="*/ 1029 h 1029"/>
              <a:gd name="T6" fmla="*/ 0 w 1029"/>
              <a:gd name="T7" fmla="*/ 514 h 1029"/>
              <a:gd name="T8" fmla="*/ 514 w 1029"/>
              <a:gd name="T9" fmla="*/ 0 h 1029"/>
              <a:gd name="T10" fmla="*/ 380 w 1029"/>
              <a:gd name="T11" fmla="*/ 856 h 1029"/>
              <a:gd name="T12" fmla="*/ 715 w 1029"/>
              <a:gd name="T13" fmla="*/ 856 h 1029"/>
              <a:gd name="T14" fmla="*/ 732 w 1029"/>
              <a:gd name="T15" fmla="*/ 873 h 1029"/>
              <a:gd name="T16" fmla="*/ 715 w 1029"/>
              <a:gd name="T17" fmla="*/ 890 h 1029"/>
              <a:gd name="T18" fmla="*/ 380 w 1029"/>
              <a:gd name="T19" fmla="*/ 890 h 1029"/>
              <a:gd name="T20" fmla="*/ 363 w 1029"/>
              <a:gd name="T21" fmla="*/ 873 h 1029"/>
              <a:gd name="T22" fmla="*/ 380 w 1029"/>
              <a:gd name="T23" fmla="*/ 856 h 1029"/>
              <a:gd name="T24" fmla="*/ 388 w 1029"/>
              <a:gd name="T25" fmla="*/ 691 h 1029"/>
              <a:gd name="T26" fmla="*/ 571 w 1029"/>
              <a:gd name="T27" fmla="*/ 389 h 1029"/>
              <a:gd name="T28" fmla="*/ 636 w 1029"/>
              <a:gd name="T29" fmla="*/ 428 h 1029"/>
              <a:gd name="T30" fmla="*/ 452 w 1029"/>
              <a:gd name="T31" fmla="*/ 730 h 1029"/>
              <a:gd name="T32" fmla="*/ 388 w 1029"/>
              <a:gd name="T33" fmla="*/ 691 h 1029"/>
              <a:gd name="T34" fmla="*/ 258 w 1029"/>
              <a:gd name="T35" fmla="*/ 612 h 1029"/>
              <a:gd name="T36" fmla="*/ 442 w 1029"/>
              <a:gd name="T37" fmla="*/ 310 h 1029"/>
              <a:gd name="T38" fmla="*/ 507 w 1029"/>
              <a:gd name="T39" fmla="*/ 349 h 1029"/>
              <a:gd name="T40" fmla="*/ 323 w 1029"/>
              <a:gd name="T41" fmla="*/ 652 h 1029"/>
              <a:gd name="T42" fmla="*/ 258 w 1029"/>
              <a:gd name="T43" fmla="*/ 612 h 1029"/>
              <a:gd name="T44" fmla="*/ 230 w 1029"/>
              <a:gd name="T45" fmla="*/ 857 h 1029"/>
              <a:gd name="T46" fmla="*/ 247 w 1029"/>
              <a:gd name="T47" fmla="*/ 707 h 1029"/>
              <a:gd name="T48" fmla="*/ 373 w 1029"/>
              <a:gd name="T49" fmla="*/ 783 h 1029"/>
              <a:gd name="T50" fmla="*/ 248 w 1029"/>
              <a:gd name="T51" fmla="*/ 869 h 1029"/>
              <a:gd name="T52" fmla="*/ 230 w 1029"/>
              <a:gd name="T53" fmla="*/ 857 h 1029"/>
              <a:gd name="T54" fmla="*/ 492 w 1029"/>
              <a:gd name="T55" fmla="*/ 226 h 1029"/>
              <a:gd name="T56" fmla="*/ 465 w 1029"/>
              <a:gd name="T57" fmla="*/ 270 h 1029"/>
              <a:gd name="T58" fmla="*/ 659 w 1029"/>
              <a:gd name="T59" fmla="*/ 388 h 1029"/>
              <a:gd name="T60" fmla="*/ 686 w 1029"/>
              <a:gd name="T61" fmla="*/ 344 h 1029"/>
              <a:gd name="T62" fmla="*/ 492 w 1029"/>
              <a:gd name="T63" fmla="*/ 226 h 1029"/>
              <a:gd name="T64" fmla="*/ 533 w 1029"/>
              <a:gd name="T65" fmla="*/ 159 h 1029"/>
              <a:gd name="T66" fmla="*/ 592 w 1029"/>
              <a:gd name="T67" fmla="*/ 144 h 1029"/>
              <a:gd name="T68" fmla="*/ 713 w 1029"/>
              <a:gd name="T69" fmla="*/ 218 h 1029"/>
              <a:gd name="T70" fmla="*/ 727 w 1029"/>
              <a:gd name="T71" fmla="*/ 277 h 1029"/>
              <a:gd name="T72" fmla="*/ 711 w 1029"/>
              <a:gd name="T73" fmla="*/ 304 h 1029"/>
              <a:gd name="T74" fmla="*/ 517 w 1029"/>
              <a:gd name="T75" fmla="*/ 186 h 1029"/>
              <a:gd name="T76" fmla="*/ 533 w 1029"/>
              <a:gd name="T77" fmla="*/ 159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29" h="1029">
                <a:moveTo>
                  <a:pt x="514" y="0"/>
                </a:moveTo>
                <a:cubicBezTo>
                  <a:pt x="798" y="0"/>
                  <a:pt x="1029" y="230"/>
                  <a:pt x="1029" y="514"/>
                </a:cubicBezTo>
                <a:cubicBezTo>
                  <a:pt x="1029" y="798"/>
                  <a:pt x="798" y="1029"/>
                  <a:pt x="514" y="1029"/>
                </a:cubicBezTo>
                <a:cubicBezTo>
                  <a:pt x="230" y="1029"/>
                  <a:pt x="0" y="798"/>
                  <a:pt x="0" y="514"/>
                </a:cubicBezTo>
                <a:cubicBezTo>
                  <a:pt x="0" y="230"/>
                  <a:pt x="230" y="0"/>
                  <a:pt x="514" y="0"/>
                </a:cubicBezTo>
                <a:close/>
                <a:moveTo>
                  <a:pt x="380" y="856"/>
                </a:moveTo>
                <a:lnTo>
                  <a:pt x="715" y="856"/>
                </a:lnTo>
                <a:cubicBezTo>
                  <a:pt x="724" y="856"/>
                  <a:pt x="732" y="864"/>
                  <a:pt x="732" y="873"/>
                </a:cubicBezTo>
                <a:cubicBezTo>
                  <a:pt x="732" y="883"/>
                  <a:pt x="724" y="890"/>
                  <a:pt x="715" y="890"/>
                </a:cubicBezTo>
                <a:lnTo>
                  <a:pt x="380" y="890"/>
                </a:lnTo>
                <a:cubicBezTo>
                  <a:pt x="371" y="890"/>
                  <a:pt x="363" y="883"/>
                  <a:pt x="363" y="873"/>
                </a:cubicBezTo>
                <a:cubicBezTo>
                  <a:pt x="363" y="864"/>
                  <a:pt x="371" y="856"/>
                  <a:pt x="380" y="856"/>
                </a:cubicBezTo>
                <a:close/>
                <a:moveTo>
                  <a:pt x="388" y="691"/>
                </a:moveTo>
                <a:lnTo>
                  <a:pt x="571" y="389"/>
                </a:lnTo>
                <a:lnTo>
                  <a:pt x="636" y="428"/>
                </a:lnTo>
                <a:lnTo>
                  <a:pt x="452" y="730"/>
                </a:lnTo>
                <a:lnTo>
                  <a:pt x="388" y="691"/>
                </a:lnTo>
                <a:close/>
                <a:moveTo>
                  <a:pt x="258" y="612"/>
                </a:moveTo>
                <a:lnTo>
                  <a:pt x="442" y="310"/>
                </a:lnTo>
                <a:lnTo>
                  <a:pt x="507" y="349"/>
                </a:lnTo>
                <a:lnTo>
                  <a:pt x="323" y="652"/>
                </a:lnTo>
                <a:lnTo>
                  <a:pt x="258" y="612"/>
                </a:lnTo>
                <a:close/>
                <a:moveTo>
                  <a:pt x="230" y="857"/>
                </a:moveTo>
                <a:lnTo>
                  <a:pt x="247" y="707"/>
                </a:lnTo>
                <a:lnTo>
                  <a:pt x="373" y="783"/>
                </a:lnTo>
                <a:lnTo>
                  <a:pt x="248" y="869"/>
                </a:lnTo>
                <a:cubicBezTo>
                  <a:pt x="235" y="878"/>
                  <a:pt x="227" y="873"/>
                  <a:pt x="230" y="857"/>
                </a:cubicBezTo>
                <a:close/>
                <a:moveTo>
                  <a:pt x="492" y="226"/>
                </a:moveTo>
                <a:lnTo>
                  <a:pt x="465" y="270"/>
                </a:lnTo>
                <a:lnTo>
                  <a:pt x="659" y="388"/>
                </a:lnTo>
                <a:lnTo>
                  <a:pt x="686" y="344"/>
                </a:lnTo>
                <a:lnTo>
                  <a:pt x="492" y="226"/>
                </a:lnTo>
                <a:close/>
                <a:moveTo>
                  <a:pt x="533" y="159"/>
                </a:moveTo>
                <a:cubicBezTo>
                  <a:pt x="546" y="139"/>
                  <a:pt x="572" y="132"/>
                  <a:pt x="592" y="144"/>
                </a:cubicBezTo>
                <a:lnTo>
                  <a:pt x="713" y="218"/>
                </a:lnTo>
                <a:cubicBezTo>
                  <a:pt x="733" y="230"/>
                  <a:pt x="740" y="256"/>
                  <a:pt x="727" y="277"/>
                </a:cubicBezTo>
                <a:lnTo>
                  <a:pt x="711" y="304"/>
                </a:lnTo>
                <a:lnTo>
                  <a:pt x="517" y="186"/>
                </a:lnTo>
                <a:lnTo>
                  <a:pt x="533" y="15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870" tIns="60935" rIns="121870" bIns="60935" numCol="1" anchor="t" anchorCtr="0" compatLnSpc="1"/>
          <a:lstStyle/>
          <a:p>
            <a:endParaRPr lang="zh-CN" altLang="en-US" sz="14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46907" y="2592268"/>
            <a:ext cx="712912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800000"/>
                </a:solidFill>
                <a:latin typeface="+mn-ea"/>
              </a:rPr>
              <a:t>分析</a:t>
            </a:r>
            <a:r>
              <a:rPr lang="en-US" altLang="zh-CN" sz="2800" dirty="0" err="1">
                <a:solidFill>
                  <a:srgbClr val="800000"/>
                </a:solidFill>
                <a:latin typeface="+mn-ea"/>
              </a:rPr>
              <a:t>ElGamal</a:t>
            </a:r>
            <a:r>
              <a:rPr lang="zh-CN" altLang="en-US" sz="2800" dirty="0">
                <a:solidFill>
                  <a:srgbClr val="800000"/>
                </a:solidFill>
                <a:latin typeface="+mn-ea"/>
              </a:rPr>
              <a:t>加密算法的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乘法</a:t>
            </a:r>
            <a:r>
              <a:rPr lang="zh-CN" altLang="en-US" sz="2800" dirty="0">
                <a:solidFill>
                  <a:srgbClr val="800000"/>
                </a:solidFill>
                <a:latin typeface="+mn-ea"/>
              </a:rPr>
              <a:t>同态性。</a:t>
            </a:r>
            <a:endParaRPr lang="zh-CN" altLang="en-US" sz="2800" dirty="0">
              <a:latin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 bwMode="auto">
          <a:xfrm flipV="1">
            <a:off x="2044874" y="1553187"/>
            <a:ext cx="2640466" cy="34339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Freeform 5"/>
          <p:cNvSpPr/>
          <p:nvPr/>
        </p:nvSpPr>
        <p:spPr bwMode="auto">
          <a:xfrm>
            <a:off x="2066077" y="1553188"/>
            <a:ext cx="10123015" cy="3419759"/>
          </a:xfrm>
          <a:custGeom>
            <a:avLst/>
            <a:gdLst>
              <a:gd name="T0" fmla="*/ 3437 w 13288"/>
              <a:gd name="T1" fmla="*/ 0 h 5952"/>
              <a:gd name="T2" fmla="*/ 13288 w 13288"/>
              <a:gd name="T3" fmla="*/ 0 h 5952"/>
              <a:gd name="T4" fmla="*/ 13288 w 13288"/>
              <a:gd name="T5" fmla="*/ 5952 h 5952"/>
              <a:gd name="T6" fmla="*/ 0 w 13288"/>
              <a:gd name="T7" fmla="*/ 5952 h 5952"/>
              <a:gd name="T8" fmla="*/ 3437 w 13288"/>
              <a:gd name="T9" fmla="*/ 0 h 5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88" h="5952">
                <a:moveTo>
                  <a:pt x="3437" y="0"/>
                </a:moveTo>
                <a:lnTo>
                  <a:pt x="13288" y="0"/>
                </a:lnTo>
                <a:lnTo>
                  <a:pt x="13288" y="5952"/>
                </a:lnTo>
                <a:lnTo>
                  <a:pt x="0" y="5952"/>
                </a:lnTo>
                <a:lnTo>
                  <a:pt x="34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8826" tIns="54413" rIns="108826" bIns="54413" numCol="1" anchor="t" anchorCtr="0" compatLnSpc="1"/>
          <a:lstStyle/>
          <a:p>
            <a:endParaRPr lang="zh-CN" altLang="en-US">
              <a:solidFill>
                <a:srgbClr val="F1F1F1"/>
              </a:solidFill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795" y="1553188"/>
            <a:ext cx="4671516" cy="3419759"/>
          </a:xfrm>
          <a:custGeom>
            <a:avLst/>
            <a:gdLst>
              <a:gd name="T0" fmla="*/ 0 w 6132"/>
              <a:gd name="T1" fmla="*/ 0 h 5952"/>
              <a:gd name="T2" fmla="*/ 6132 w 6132"/>
              <a:gd name="T3" fmla="*/ 0 h 5952"/>
              <a:gd name="T4" fmla="*/ 2696 w 6132"/>
              <a:gd name="T5" fmla="*/ 5952 h 5952"/>
              <a:gd name="T6" fmla="*/ 0 w 6132"/>
              <a:gd name="T7" fmla="*/ 5952 h 5952"/>
              <a:gd name="T8" fmla="*/ 0 w 6132"/>
              <a:gd name="T9" fmla="*/ 0 h 5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32" h="5952">
                <a:moveTo>
                  <a:pt x="0" y="0"/>
                </a:moveTo>
                <a:lnTo>
                  <a:pt x="6132" y="0"/>
                </a:lnTo>
                <a:lnTo>
                  <a:pt x="2696" y="5952"/>
                </a:lnTo>
                <a:lnTo>
                  <a:pt x="0" y="595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08826" tIns="54413" rIns="108826" bIns="54413" numCol="1" anchor="t" anchorCtr="0" compatLnSpc="1"/>
          <a:lstStyle/>
          <a:p>
            <a:endParaRPr lang="zh-CN" altLang="en-US">
              <a:solidFill>
                <a:srgbClr val="F1F1F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9898" y="1678891"/>
            <a:ext cx="5346592" cy="323901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4201103" y="729608"/>
            <a:ext cx="685592" cy="528639"/>
            <a:chOff x="3151188" y="677070"/>
            <a:chExt cx="514350" cy="528638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3151188" y="677070"/>
              <a:ext cx="514350" cy="5286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3244850" y="773908"/>
              <a:ext cx="330200" cy="334963"/>
            </a:xfrm>
            <a:custGeom>
              <a:avLst/>
              <a:gdLst>
                <a:gd name="T0" fmla="*/ 471 w 549"/>
                <a:gd name="T1" fmla="*/ 540 h 540"/>
                <a:gd name="T2" fmla="*/ 336 w 549"/>
                <a:gd name="T3" fmla="*/ 436 h 540"/>
                <a:gd name="T4" fmla="*/ 0 w 549"/>
                <a:gd name="T5" fmla="*/ 230 h 540"/>
                <a:gd name="T6" fmla="*/ 461 w 549"/>
                <a:gd name="T7" fmla="*/ 230 h 540"/>
                <a:gd name="T8" fmla="*/ 521 w 549"/>
                <a:gd name="T9" fmla="*/ 419 h 540"/>
                <a:gd name="T10" fmla="*/ 297 w 549"/>
                <a:gd name="T11" fmla="*/ 262 h 540"/>
                <a:gd name="T12" fmla="*/ 284 w 549"/>
                <a:gd name="T13" fmla="*/ 259 h 540"/>
                <a:gd name="T14" fmla="*/ 273 w 549"/>
                <a:gd name="T15" fmla="*/ 311 h 540"/>
                <a:gd name="T16" fmla="*/ 297 w 549"/>
                <a:gd name="T17" fmla="*/ 317 h 540"/>
                <a:gd name="T18" fmla="*/ 292 w 549"/>
                <a:gd name="T19" fmla="*/ 335 h 540"/>
                <a:gd name="T20" fmla="*/ 234 w 549"/>
                <a:gd name="T21" fmla="*/ 351 h 540"/>
                <a:gd name="T22" fmla="*/ 230 w 549"/>
                <a:gd name="T23" fmla="*/ 350 h 540"/>
                <a:gd name="T24" fmla="*/ 168 w 549"/>
                <a:gd name="T25" fmla="*/ 327 h 540"/>
                <a:gd name="T26" fmla="*/ 191 w 549"/>
                <a:gd name="T27" fmla="*/ 312 h 540"/>
                <a:gd name="T28" fmla="*/ 208 w 549"/>
                <a:gd name="T29" fmla="*/ 280 h 540"/>
                <a:gd name="T30" fmla="*/ 180 w 549"/>
                <a:gd name="T31" fmla="*/ 259 h 540"/>
                <a:gd name="T32" fmla="*/ 168 w 549"/>
                <a:gd name="T33" fmla="*/ 236 h 540"/>
                <a:gd name="T34" fmla="*/ 178 w 549"/>
                <a:gd name="T35" fmla="*/ 228 h 540"/>
                <a:gd name="T36" fmla="*/ 288 w 549"/>
                <a:gd name="T37" fmla="*/ 228 h 540"/>
                <a:gd name="T38" fmla="*/ 297 w 549"/>
                <a:gd name="T39" fmla="*/ 236 h 540"/>
                <a:gd name="T40" fmla="*/ 386 w 549"/>
                <a:gd name="T41" fmla="*/ 289 h 540"/>
                <a:gd name="T42" fmla="*/ 317 w 549"/>
                <a:gd name="T43" fmla="*/ 215 h 540"/>
                <a:gd name="T44" fmla="*/ 306 w 549"/>
                <a:gd name="T45" fmla="*/ 208 h 540"/>
                <a:gd name="T46" fmla="*/ 164 w 549"/>
                <a:gd name="T47" fmla="*/ 208 h 540"/>
                <a:gd name="T48" fmla="*/ 150 w 549"/>
                <a:gd name="T49" fmla="*/ 214 h 540"/>
                <a:gd name="T50" fmla="*/ 81 w 549"/>
                <a:gd name="T51" fmla="*/ 288 h 540"/>
                <a:gd name="T52" fmla="*/ 78 w 549"/>
                <a:gd name="T53" fmla="*/ 318 h 540"/>
                <a:gd name="T54" fmla="*/ 102 w 549"/>
                <a:gd name="T55" fmla="*/ 333 h 540"/>
                <a:gd name="T56" fmla="*/ 156 w 549"/>
                <a:gd name="T57" fmla="*/ 320 h 540"/>
                <a:gd name="T58" fmla="*/ 164 w 549"/>
                <a:gd name="T59" fmla="*/ 368 h 540"/>
                <a:gd name="T60" fmla="*/ 310 w 549"/>
                <a:gd name="T61" fmla="*/ 361 h 540"/>
                <a:gd name="T62" fmla="*/ 362 w 549"/>
                <a:gd name="T63" fmla="*/ 333 h 540"/>
                <a:gd name="T64" fmla="*/ 366 w 549"/>
                <a:gd name="T65" fmla="*/ 333 h 540"/>
                <a:gd name="T66" fmla="*/ 386 w 549"/>
                <a:gd name="T67" fmla="*/ 289 h 540"/>
                <a:gd name="T68" fmla="*/ 295 w 549"/>
                <a:gd name="T69" fmla="*/ 137 h 540"/>
                <a:gd name="T70" fmla="*/ 171 w 549"/>
                <a:gd name="T71" fmla="*/ 137 h 540"/>
                <a:gd name="T72" fmla="*/ 231 w 549"/>
                <a:gd name="T73" fmla="*/ 431 h 540"/>
                <a:gd name="T74" fmla="*/ 432 w 549"/>
                <a:gd name="T75" fmla="*/ 230 h 540"/>
                <a:gd name="T76" fmla="*/ 30 w 549"/>
                <a:gd name="T77" fmla="*/ 23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9" h="540">
                  <a:moveTo>
                    <a:pt x="521" y="519"/>
                  </a:moveTo>
                  <a:cubicBezTo>
                    <a:pt x="507" y="533"/>
                    <a:pt x="489" y="540"/>
                    <a:pt x="471" y="540"/>
                  </a:cubicBezTo>
                  <a:cubicBezTo>
                    <a:pt x="452" y="540"/>
                    <a:pt x="434" y="533"/>
                    <a:pt x="421" y="519"/>
                  </a:cubicBezTo>
                  <a:lnTo>
                    <a:pt x="336" y="436"/>
                  </a:lnTo>
                  <a:cubicBezTo>
                    <a:pt x="304" y="452"/>
                    <a:pt x="269" y="461"/>
                    <a:pt x="231" y="461"/>
                  </a:cubicBezTo>
                  <a:cubicBezTo>
                    <a:pt x="103" y="461"/>
                    <a:pt x="0" y="358"/>
                    <a:pt x="0" y="230"/>
                  </a:cubicBezTo>
                  <a:cubicBezTo>
                    <a:pt x="0" y="103"/>
                    <a:pt x="103" y="0"/>
                    <a:pt x="231" y="0"/>
                  </a:cubicBezTo>
                  <a:cubicBezTo>
                    <a:pt x="358" y="0"/>
                    <a:pt x="461" y="103"/>
                    <a:pt x="461" y="230"/>
                  </a:cubicBezTo>
                  <a:cubicBezTo>
                    <a:pt x="461" y="268"/>
                    <a:pt x="452" y="304"/>
                    <a:pt x="436" y="335"/>
                  </a:cubicBezTo>
                  <a:lnTo>
                    <a:pt x="521" y="419"/>
                  </a:lnTo>
                  <a:cubicBezTo>
                    <a:pt x="549" y="447"/>
                    <a:pt x="549" y="492"/>
                    <a:pt x="521" y="519"/>
                  </a:cubicBezTo>
                  <a:close/>
                  <a:moveTo>
                    <a:pt x="297" y="262"/>
                  </a:moveTo>
                  <a:lnTo>
                    <a:pt x="286" y="259"/>
                  </a:lnTo>
                  <a:cubicBezTo>
                    <a:pt x="285" y="259"/>
                    <a:pt x="285" y="259"/>
                    <a:pt x="284" y="259"/>
                  </a:cubicBezTo>
                  <a:cubicBezTo>
                    <a:pt x="272" y="257"/>
                    <a:pt x="260" y="267"/>
                    <a:pt x="258" y="280"/>
                  </a:cubicBezTo>
                  <a:cubicBezTo>
                    <a:pt x="255" y="294"/>
                    <a:pt x="261" y="307"/>
                    <a:pt x="273" y="311"/>
                  </a:cubicBezTo>
                  <a:cubicBezTo>
                    <a:pt x="273" y="311"/>
                    <a:pt x="274" y="311"/>
                    <a:pt x="274" y="312"/>
                  </a:cubicBezTo>
                  <a:lnTo>
                    <a:pt x="297" y="317"/>
                  </a:lnTo>
                  <a:lnTo>
                    <a:pt x="297" y="327"/>
                  </a:lnTo>
                  <a:cubicBezTo>
                    <a:pt x="297" y="331"/>
                    <a:pt x="295" y="334"/>
                    <a:pt x="292" y="335"/>
                  </a:cubicBezTo>
                  <a:lnTo>
                    <a:pt x="236" y="351"/>
                  </a:lnTo>
                  <a:cubicBezTo>
                    <a:pt x="235" y="351"/>
                    <a:pt x="234" y="351"/>
                    <a:pt x="234" y="351"/>
                  </a:cubicBezTo>
                  <a:cubicBezTo>
                    <a:pt x="233" y="351"/>
                    <a:pt x="232" y="351"/>
                    <a:pt x="231" y="350"/>
                  </a:cubicBezTo>
                  <a:cubicBezTo>
                    <a:pt x="231" y="350"/>
                    <a:pt x="230" y="350"/>
                    <a:pt x="230" y="350"/>
                  </a:cubicBezTo>
                  <a:lnTo>
                    <a:pt x="174" y="335"/>
                  </a:lnTo>
                  <a:cubicBezTo>
                    <a:pt x="171" y="334"/>
                    <a:pt x="168" y="330"/>
                    <a:pt x="168" y="327"/>
                  </a:cubicBezTo>
                  <a:lnTo>
                    <a:pt x="168" y="317"/>
                  </a:lnTo>
                  <a:lnTo>
                    <a:pt x="191" y="312"/>
                  </a:lnTo>
                  <a:cubicBezTo>
                    <a:pt x="192" y="311"/>
                    <a:pt x="192" y="311"/>
                    <a:pt x="193" y="311"/>
                  </a:cubicBezTo>
                  <a:cubicBezTo>
                    <a:pt x="204" y="307"/>
                    <a:pt x="211" y="294"/>
                    <a:pt x="208" y="280"/>
                  </a:cubicBezTo>
                  <a:cubicBezTo>
                    <a:pt x="205" y="267"/>
                    <a:pt x="194" y="257"/>
                    <a:pt x="181" y="259"/>
                  </a:cubicBezTo>
                  <a:cubicBezTo>
                    <a:pt x="181" y="259"/>
                    <a:pt x="180" y="259"/>
                    <a:pt x="180" y="259"/>
                  </a:cubicBezTo>
                  <a:lnTo>
                    <a:pt x="168" y="262"/>
                  </a:lnTo>
                  <a:lnTo>
                    <a:pt x="168" y="236"/>
                  </a:lnTo>
                  <a:cubicBezTo>
                    <a:pt x="168" y="233"/>
                    <a:pt x="169" y="231"/>
                    <a:pt x="171" y="229"/>
                  </a:cubicBezTo>
                  <a:cubicBezTo>
                    <a:pt x="173" y="228"/>
                    <a:pt x="176" y="227"/>
                    <a:pt x="178" y="228"/>
                  </a:cubicBezTo>
                  <a:lnTo>
                    <a:pt x="234" y="243"/>
                  </a:lnTo>
                  <a:lnTo>
                    <a:pt x="288" y="228"/>
                  </a:lnTo>
                  <a:cubicBezTo>
                    <a:pt x="290" y="227"/>
                    <a:pt x="293" y="228"/>
                    <a:pt x="294" y="230"/>
                  </a:cubicBezTo>
                  <a:cubicBezTo>
                    <a:pt x="296" y="231"/>
                    <a:pt x="297" y="234"/>
                    <a:pt x="297" y="236"/>
                  </a:cubicBezTo>
                  <a:lnTo>
                    <a:pt x="297" y="262"/>
                  </a:lnTo>
                  <a:close/>
                  <a:moveTo>
                    <a:pt x="386" y="289"/>
                  </a:moveTo>
                  <a:cubicBezTo>
                    <a:pt x="385" y="288"/>
                    <a:pt x="385" y="288"/>
                    <a:pt x="385" y="288"/>
                  </a:cubicBezTo>
                  <a:lnTo>
                    <a:pt x="317" y="215"/>
                  </a:lnTo>
                  <a:cubicBezTo>
                    <a:pt x="317" y="214"/>
                    <a:pt x="316" y="214"/>
                    <a:pt x="316" y="214"/>
                  </a:cubicBezTo>
                  <a:cubicBezTo>
                    <a:pt x="313" y="211"/>
                    <a:pt x="310" y="209"/>
                    <a:pt x="306" y="208"/>
                  </a:cubicBezTo>
                  <a:cubicBezTo>
                    <a:pt x="305" y="208"/>
                    <a:pt x="304" y="208"/>
                    <a:pt x="303" y="208"/>
                  </a:cubicBezTo>
                  <a:lnTo>
                    <a:pt x="164" y="208"/>
                  </a:lnTo>
                  <a:cubicBezTo>
                    <a:pt x="164" y="208"/>
                    <a:pt x="163" y="208"/>
                    <a:pt x="163" y="208"/>
                  </a:cubicBezTo>
                  <a:cubicBezTo>
                    <a:pt x="158" y="208"/>
                    <a:pt x="154" y="210"/>
                    <a:pt x="150" y="214"/>
                  </a:cubicBezTo>
                  <a:cubicBezTo>
                    <a:pt x="150" y="214"/>
                    <a:pt x="149" y="214"/>
                    <a:pt x="149" y="215"/>
                  </a:cubicBezTo>
                  <a:lnTo>
                    <a:pt x="81" y="288"/>
                  </a:lnTo>
                  <a:cubicBezTo>
                    <a:pt x="81" y="288"/>
                    <a:pt x="80" y="288"/>
                    <a:pt x="80" y="289"/>
                  </a:cubicBezTo>
                  <a:cubicBezTo>
                    <a:pt x="74" y="297"/>
                    <a:pt x="73" y="308"/>
                    <a:pt x="78" y="318"/>
                  </a:cubicBezTo>
                  <a:cubicBezTo>
                    <a:pt x="82" y="327"/>
                    <a:pt x="90" y="333"/>
                    <a:pt x="99" y="333"/>
                  </a:cubicBezTo>
                  <a:cubicBezTo>
                    <a:pt x="100" y="333"/>
                    <a:pt x="101" y="333"/>
                    <a:pt x="102" y="333"/>
                  </a:cubicBezTo>
                  <a:cubicBezTo>
                    <a:pt x="103" y="333"/>
                    <a:pt x="103" y="333"/>
                    <a:pt x="104" y="333"/>
                  </a:cubicBezTo>
                  <a:lnTo>
                    <a:pt x="156" y="320"/>
                  </a:lnTo>
                  <a:lnTo>
                    <a:pt x="156" y="361"/>
                  </a:lnTo>
                  <a:cubicBezTo>
                    <a:pt x="156" y="365"/>
                    <a:pt x="160" y="368"/>
                    <a:pt x="164" y="368"/>
                  </a:cubicBezTo>
                  <a:lnTo>
                    <a:pt x="303" y="368"/>
                  </a:lnTo>
                  <a:cubicBezTo>
                    <a:pt x="307" y="368"/>
                    <a:pt x="310" y="365"/>
                    <a:pt x="310" y="361"/>
                  </a:cubicBezTo>
                  <a:lnTo>
                    <a:pt x="310" y="320"/>
                  </a:lnTo>
                  <a:lnTo>
                    <a:pt x="362" y="333"/>
                  </a:lnTo>
                  <a:cubicBezTo>
                    <a:pt x="362" y="333"/>
                    <a:pt x="363" y="333"/>
                    <a:pt x="363" y="333"/>
                  </a:cubicBezTo>
                  <a:cubicBezTo>
                    <a:pt x="364" y="333"/>
                    <a:pt x="365" y="333"/>
                    <a:pt x="366" y="333"/>
                  </a:cubicBezTo>
                  <a:cubicBezTo>
                    <a:pt x="374" y="333"/>
                    <a:pt x="381" y="329"/>
                    <a:pt x="386" y="321"/>
                  </a:cubicBezTo>
                  <a:cubicBezTo>
                    <a:pt x="393" y="312"/>
                    <a:pt x="393" y="298"/>
                    <a:pt x="386" y="289"/>
                  </a:cubicBezTo>
                  <a:close/>
                  <a:moveTo>
                    <a:pt x="233" y="203"/>
                  </a:moveTo>
                  <a:cubicBezTo>
                    <a:pt x="267" y="203"/>
                    <a:pt x="295" y="174"/>
                    <a:pt x="295" y="137"/>
                  </a:cubicBezTo>
                  <a:cubicBezTo>
                    <a:pt x="295" y="101"/>
                    <a:pt x="267" y="71"/>
                    <a:pt x="233" y="71"/>
                  </a:cubicBezTo>
                  <a:cubicBezTo>
                    <a:pt x="199" y="71"/>
                    <a:pt x="171" y="101"/>
                    <a:pt x="171" y="137"/>
                  </a:cubicBezTo>
                  <a:cubicBezTo>
                    <a:pt x="171" y="174"/>
                    <a:pt x="199" y="203"/>
                    <a:pt x="233" y="203"/>
                  </a:cubicBezTo>
                  <a:close/>
                  <a:moveTo>
                    <a:pt x="231" y="431"/>
                  </a:moveTo>
                  <a:lnTo>
                    <a:pt x="231" y="431"/>
                  </a:lnTo>
                  <a:cubicBezTo>
                    <a:pt x="342" y="431"/>
                    <a:pt x="432" y="342"/>
                    <a:pt x="432" y="230"/>
                  </a:cubicBezTo>
                  <a:cubicBezTo>
                    <a:pt x="432" y="119"/>
                    <a:pt x="342" y="29"/>
                    <a:pt x="231" y="29"/>
                  </a:cubicBezTo>
                  <a:cubicBezTo>
                    <a:pt x="119" y="29"/>
                    <a:pt x="30" y="119"/>
                    <a:pt x="30" y="230"/>
                  </a:cubicBezTo>
                  <a:cubicBezTo>
                    <a:pt x="30" y="342"/>
                    <a:pt x="119" y="431"/>
                    <a:pt x="231" y="4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266343" y="729608"/>
            <a:ext cx="683475" cy="528639"/>
            <a:chOff x="4700588" y="677070"/>
            <a:chExt cx="512762" cy="528638"/>
          </a:xfrm>
        </p:grpSpPr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4700588" y="677070"/>
              <a:ext cx="512762" cy="5286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4806950" y="775495"/>
              <a:ext cx="301625" cy="330200"/>
            </a:xfrm>
            <a:custGeom>
              <a:avLst/>
              <a:gdLst>
                <a:gd name="T0" fmla="*/ 151 w 500"/>
                <a:gd name="T1" fmla="*/ 82 h 533"/>
                <a:gd name="T2" fmla="*/ 328 w 500"/>
                <a:gd name="T3" fmla="*/ 59 h 533"/>
                <a:gd name="T4" fmla="*/ 265 w 500"/>
                <a:gd name="T5" fmla="*/ 37 h 533"/>
                <a:gd name="T6" fmla="*/ 192 w 500"/>
                <a:gd name="T7" fmla="*/ 37 h 533"/>
                <a:gd name="T8" fmla="*/ 128 w 500"/>
                <a:gd name="T9" fmla="*/ 59 h 533"/>
                <a:gd name="T10" fmla="*/ 412 w 500"/>
                <a:gd name="T11" fmla="*/ 462 h 533"/>
                <a:gd name="T12" fmla="*/ 419 w 500"/>
                <a:gd name="T13" fmla="*/ 446 h 533"/>
                <a:gd name="T14" fmla="*/ 390 w 500"/>
                <a:gd name="T15" fmla="*/ 346 h 533"/>
                <a:gd name="T16" fmla="*/ 371 w 500"/>
                <a:gd name="T17" fmla="*/ 346 h 533"/>
                <a:gd name="T18" fmla="*/ 372 w 500"/>
                <a:gd name="T19" fmla="*/ 423 h 533"/>
                <a:gd name="T20" fmla="*/ 372 w 500"/>
                <a:gd name="T21" fmla="*/ 425 h 533"/>
                <a:gd name="T22" fmla="*/ 373 w 500"/>
                <a:gd name="T23" fmla="*/ 426 h 533"/>
                <a:gd name="T24" fmla="*/ 374 w 500"/>
                <a:gd name="T25" fmla="*/ 428 h 533"/>
                <a:gd name="T26" fmla="*/ 477 w 500"/>
                <a:gd name="T27" fmla="*/ 352 h 533"/>
                <a:gd name="T28" fmla="*/ 380 w 500"/>
                <a:gd name="T29" fmla="*/ 301 h 533"/>
                <a:gd name="T30" fmla="*/ 359 w 500"/>
                <a:gd name="T31" fmla="*/ 531 h 533"/>
                <a:gd name="T32" fmla="*/ 495 w 500"/>
                <a:gd name="T33" fmla="*/ 439 h 533"/>
                <a:gd name="T34" fmla="*/ 477 w 500"/>
                <a:gd name="T35" fmla="*/ 436 h 533"/>
                <a:gd name="T36" fmla="*/ 381 w 500"/>
                <a:gd name="T37" fmla="*/ 515 h 533"/>
                <a:gd name="T38" fmla="*/ 284 w 500"/>
                <a:gd name="T39" fmla="*/ 399 h 533"/>
                <a:gd name="T40" fmla="*/ 399 w 500"/>
                <a:gd name="T41" fmla="*/ 321 h 533"/>
                <a:gd name="T42" fmla="*/ 477 w 500"/>
                <a:gd name="T43" fmla="*/ 436 h 533"/>
                <a:gd name="T44" fmla="*/ 168 w 500"/>
                <a:gd name="T45" fmla="*/ 435 h 533"/>
                <a:gd name="T46" fmla="*/ 286 w 500"/>
                <a:gd name="T47" fmla="*/ 317 h 533"/>
                <a:gd name="T48" fmla="*/ 311 w 500"/>
                <a:gd name="T49" fmla="*/ 298 h 533"/>
                <a:gd name="T50" fmla="*/ 432 w 500"/>
                <a:gd name="T51" fmla="*/ 181 h 533"/>
                <a:gd name="T52" fmla="*/ 437 w 500"/>
                <a:gd name="T53" fmla="*/ 292 h 533"/>
                <a:gd name="T54" fmla="*/ 456 w 500"/>
                <a:gd name="T55" fmla="*/ 298 h 533"/>
                <a:gd name="T56" fmla="*/ 456 w 500"/>
                <a:gd name="T57" fmla="*/ 123 h 533"/>
                <a:gd name="T58" fmla="*/ 24 w 500"/>
                <a:gd name="T59" fmla="*/ 99 h 533"/>
                <a:gd name="T60" fmla="*/ 0 w 500"/>
                <a:gd name="T61" fmla="*/ 186 h 533"/>
                <a:gd name="T62" fmla="*/ 0 w 500"/>
                <a:gd name="T63" fmla="*/ 317 h 533"/>
                <a:gd name="T64" fmla="*/ 0 w 500"/>
                <a:gd name="T65" fmla="*/ 444 h 533"/>
                <a:gd name="T66" fmla="*/ 252 w 500"/>
                <a:gd name="T67" fmla="*/ 467 h 533"/>
                <a:gd name="T68" fmla="*/ 19 w 500"/>
                <a:gd name="T69" fmla="*/ 186 h 533"/>
                <a:gd name="T70" fmla="*/ 24 w 500"/>
                <a:gd name="T71" fmla="*/ 181 h 533"/>
                <a:gd name="T72" fmla="*/ 149 w 500"/>
                <a:gd name="T73" fmla="*/ 298 h 533"/>
                <a:gd name="T74" fmla="*/ 19 w 500"/>
                <a:gd name="T75" fmla="*/ 186 h 533"/>
                <a:gd name="T76" fmla="*/ 149 w 500"/>
                <a:gd name="T77" fmla="*/ 317 h 533"/>
                <a:gd name="T78" fmla="*/ 24 w 500"/>
                <a:gd name="T79" fmla="*/ 435 h 533"/>
                <a:gd name="T80" fmla="*/ 19 w 500"/>
                <a:gd name="T81" fmla="*/ 317 h 533"/>
                <a:gd name="T82" fmla="*/ 168 w 500"/>
                <a:gd name="T83" fmla="*/ 298 h 533"/>
                <a:gd name="T84" fmla="*/ 168 w 500"/>
                <a:gd name="T85" fmla="*/ 181 h 533"/>
                <a:gd name="T86" fmla="*/ 292 w 500"/>
                <a:gd name="T87" fmla="*/ 298 h 533"/>
                <a:gd name="T88" fmla="*/ 302 w 500"/>
                <a:gd name="T89" fmla="*/ 123 h 533"/>
                <a:gd name="T90" fmla="*/ 318 w 500"/>
                <a:gd name="T91" fmla="*/ 139 h 533"/>
                <a:gd name="T92" fmla="*/ 286 w 500"/>
                <a:gd name="T93" fmla="*/ 139 h 533"/>
                <a:gd name="T94" fmla="*/ 159 w 500"/>
                <a:gd name="T95" fmla="*/ 123 h 533"/>
                <a:gd name="T96" fmla="*/ 175 w 500"/>
                <a:gd name="T97" fmla="*/ 139 h 533"/>
                <a:gd name="T98" fmla="*/ 143 w 500"/>
                <a:gd name="T99" fmla="*/ 139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0" h="533">
                  <a:moveTo>
                    <a:pt x="128" y="59"/>
                  </a:moveTo>
                  <a:cubicBezTo>
                    <a:pt x="128" y="72"/>
                    <a:pt x="138" y="82"/>
                    <a:pt x="151" y="82"/>
                  </a:cubicBezTo>
                  <a:lnTo>
                    <a:pt x="305" y="82"/>
                  </a:lnTo>
                  <a:cubicBezTo>
                    <a:pt x="318" y="82"/>
                    <a:pt x="328" y="72"/>
                    <a:pt x="328" y="59"/>
                  </a:cubicBezTo>
                  <a:cubicBezTo>
                    <a:pt x="328" y="47"/>
                    <a:pt x="318" y="37"/>
                    <a:pt x="305" y="37"/>
                  </a:cubicBezTo>
                  <a:lnTo>
                    <a:pt x="265" y="37"/>
                  </a:lnTo>
                  <a:cubicBezTo>
                    <a:pt x="265" y="17"/>
                    <a:pt x="248" y="0"/>
                    <a:pt x="228" y="0"/>
                  </a:cubicBezTo>
                  <a:cubicBezTo>
                    <a:pt x="208" y="0"/>
                    <a:pt x="192" y="17"/>
                    <a:pt x="192" y="37"/>
                  </a:cubicBezTo>
                  <a:lnTo>
                    <a:pt x="151" y="37"/>
                  </a:lnTo>
                  <a:cubicBezTo>
                    <a:pt x="138" y="37"/>
                    <a:pt x="128" y="47"/>
                    <a:pt x="128" y="59"/>
                  </a:cubicBezTo>
                  <a:close/>
                  <a:moveTo>
                    <a:pt x="405" y="459"/>
                  </a:moveTo>
                  <a:cubicBezTo>
                    <a:pt x="407" y="461"/>
                    <a:pt x="410" y="462"/>
                    <a:pt x="412" y="462"/>
                  </a:cubicBezTo>
                  <a:cubicBezTo>
                    <a:pt x="414" y="462"/>
                    <a:pt x="417" y="461"/>
                    <a:pt x="419" y="459"/>
                  </a:cubicBezTo>
                  <a:cubicBezTo>
                    <a:pt x="422" y="456"/>
                    <a:pt x="422" y="450"/>
                    <a:pt x="419" y="446"/>
                  </a:cubicBezTo>
                  <a:lnTo>
                    <a:pt x="390" y="417"/>
                  </a:lnTo>
                  <a:lnTo>
                    <a:pt x="390" y="346"/>
                  </a:lnTo>
                  <a:cubicBezTo>
                    <a:pt x="390" y="341"/>
                    <a:pt x="386" y="337"/>
                    <a:pt x="381" y="337"/>
                  </a:cubicBezTo>
                  <a:cubicBezTo>
                    <a:pt x="375" y="337"/>
                    <a:pt x="371" y="341"/>
                    <a:pt x="371" y="346"/>
                  </a:cubicBezTo>
                  <a:lnTo>
                    <a:pt x="371" y="421"/>
                  </a:lnTo>
                  <a:cubicBezTo>
                    <a:pt x="371" y="422"/>
                    <a:pt x="371" y="423"/>
                    <a:pt x="372" y="423"/>
                  </a:cubicBezTo>
                  <a:cubicBezTo>
                    <a:pt x="372" y="423"/>
                    <a:pt x="372" y="424"/>
                    <a:pt x="372" y="424"/>
                  </a:cubicBezTo>
                  <a:cubicBezTo>
                    <a:pt x="372" y="424"/>
                    <a:pt x="372" y="425"/>
                    <a:pt x="372" y="425"/>
                  </a:cubicBezTo>
                  <a:cubicBezTo>
                    <a:pt x="372" y="425"/>
                    <a:pt x="372" y="425"/>
                    <a:pt x="372" y="426"/>
                  </a:cubicBezTo>
                  <a:cubicBezTo>
                    <a:pt x="373" y="426"/>
                    <a:pt x="373" y="426"/>
                    <a:pt x="373" y="426"/>
                  </a:cubicBezTo>
                  <a:cubicBezTo>
                    <a:pt x="373" y="427"/>
                    <a:pt x="374" y="427"/>
                    <a:pt x="374" y="428"/>
                  </a:cubicBezTo>
                  <a:cubicBezTo>
                    <a:pt x="374" y="428"/>
                    <a:pt x="374" y="428"/>
                    <a:pt x="374" y="428"/>
                  </a:cubicBezTo>
                  <a:lnTo>
                    <a:pt x="405" y="459"/>
                  </a:lnTo>
                  <a:close/>
                  <a:moveTo>
                    <a:pt x="477" y="352"/>
                  </a:moveTo>
                  <a:cubicBezTo>
                    <a:pt x="459" y="327"/>
                    <a:pt x="433" y="309"/>
                    <a:pt x="402" y="303"/>
                  </a:cubicBezTo>
                  <a:cubicBezTo>
                    <a:pt x="395" y="302"/>
                    <a:pt x="388" y="301"/>
                    <a:pt x="380" y="301"/>
                  </a:cubicBezTo>
                  <a:cubicBezTo>
                    <a:pt x="325" y="301"/>
                    <a:pt x="277" y="341"/>
                    <a:pt x="267" y="396"/>
                  </a:cubicBezTo>
                  <a:cubicBezTo>
                    <a:pt x="255" y="458"/>
                    <a:pt x="296" y="519"/>
                    <a:pt x="359" y="531"/>
                  </a:cubicBezTo>
                  <a:cubicBezTo>
                    <a:pt x="366" y="533"/>
                    <a:pt x="373" y="533"/>
                    <a:pt x="381" y="533"/>
                  </a:cubicBezTo>
                  <a:cubicBezTo>
                    <a:pt x="436" y="533"/>
                    <a:pt x="484" y="494"/>
                    <a:pt x="495" y="439"/>
                  </a:cubicBezTo>
                  <a:cubicBezTo>
                    <a:pt x="500" y="409"/>
                    <a:pt x="494" y="378"/>
                    <a:pt x="477" y="352"/>
                  </a:cubicBezTo>
                  <a:close/>
                  <a:moveTo>
                    <a:pt x="477" y="436"/>
                  </a:moveTo>
                  <a:lnTo>
                    <a:pt x="477" y="436"/>
                  </a:lnTo>
                  <a:cubicBezTo>
                    <a:pt x="468" y="482"/>
                    <a:pt x="428" y="515"/>
                    <a:pt x="381" y="515"/>
                  </a:cubicBezTo>
                  <a:cubicBezTo>
                    <a:pt x="375" y="515"/>
                    <a:pt x="368" y="515"/>
                    <a:pt x="362" y="514"/>
                  </a:cubicBezTo>
                  <a:cubicBezTo>
                    <a:pt x="309" y="503"/>
                    <a:pt x="274" y="452"/>
                    <a:pt x="284" y="399"/>
                  </a:cubicBezTo>
                  <a:cubicBezTo>
                    <a:pt x="293" y="353"/>
                    <a:pt x="334" y="319"/>
                    <a:pt x="380" y="319"/>
                  </a:cubicBezTo>
                  <a:cubicBezTo>
                    <a:pt x="387" y="319"/>
                    <a:pt x="393" y="320"/>
                    <a:pt x="399" y="321"/>
                  </a:cubicBezTo>
                  <a:cubicBezTo>
                    <a:pt x="425" y="326"/>
                    <a:pt x="447" y="341"/>
                    <a:pt x="462" y="362"/>
                  </a:cubicBezTo>
                  <a:cubicBezTo>
                    <a:pt x="476" y="384"/>
                    <a:pt x="482" y="410"/>
                    <a:pt x="477" y="436"/>
                  </a:cubicBezTo>
                  <a:close/>
                  <a:moveTo>
                    <a:pt x="244" y="435"/>
                  </a:moveTo>
                  <a:lnTo>
                    <a:pt x="168" y="435"/>
                  </a:lnTo>
                  <a:lnTo>
                    <a:pt x="168" y="317"/>
                  </a:lnTo>
                  <a:lnTo>
                    <a:pt x="286" y="317"/>
                  </a:lnTo>
                  <a:cubicBezTo>
                    <a:pt x="294" y="310"/>
                    <a:pt x="302" y="304"/>
                    <a:pt x="311" y="298"/>
                  </a:cubicBezTo>
                  <a:lnTo>
                    <a:pt x="311" y="298"/>
                  </a:lnTo>
                  <a:lnTo>
                    <a:pt x="311" y="181"/>
                  </a:lnTo>
                  <a:lnTo>
                    <a:pt x="432" y="181"/>
                  </a:lnTo>
                  <a:cubicBezTo>
                    <a:pt x="435" y="181"/>
                    <a:pt x="437" y="183"/>
                    <a:pt x="437" y="186"/>
                  </a:cubicBezTo>
                  <a:lnTo>
                    <a:pt x="437" y="292"/>
                  </a:lnTo>
                  <a:cubicBezTo>
                    <a:pt x="444" y="295"/>
                    <a:pt x="450" y="298"/>
                    <a:pt x="456" y="302"/>
                  </a:cubicBezTo>
                  <a:lnTo>
                    <a:pt x="456" y="298"/>
                  </a:lnTo>
                  <a:lnTo>
                    <a:pt x="456" y="186"/>
                  </a:lnTo>
                  <a:lnTo>
                    <a:pt x="456" y="123"/>
                  </a:lnTo>
                  <a:cubicBezTo>
                    <a:pt x="456" y="110"/>
                    <a:pt x="445" y="99"/>
                    <a:pt x="432" y="99"/>
                  </a:cubicBezTo>
                  <a:lnTo>
                    <a:pt x="24" y="99"/>
                  </a:lnTo>
                  <a:cubicBezTo>
                    <a:pt x="11" y="99"/>
                    <a:pt x="0" y="110"/>
                    <a:pt x="0" y="123"/>
                  </a:cubicBezTo>
                  <a:lnTo>
                    <a:pt x="0" y="186"/>
                  </a:lnTo>
                  <a:lnTo>
                    <a:pt x="0" y="298"/>
                  </a:lnTo>
                  <a:lnTo>
                    <a:pt x="0" y="317"/>
                  </a:lnTo>
                  <a:lnTo>
                    <a:pt x="0" y="430"/>
                  </a:lnTo>
                  <a:lnTo>
                    <a:pt x="0" y="444"/>
                  </a:lnTo>
                  <a:cubicBezTo>
                    <a:pt x="0" y="457"/>
                    <a:pt x="11" y="467"/>
                    <a:pt x="24" y="467"/>
                  </a:cubicBezTo>
                  <a:lnTo>
                    <a:pt x="252" y="467"/>
                  </a:lnTo>
                  <a:cubicBezTo>
                    <a:pt x="248" y="457"/>
                    <a:pt x="245" y="446"/>
                    <a:pt x="244" y="435"/>
                  </a:cubicBezTo>
                  <a:close/>
                  <a:moveTo>
                    <a:pt x="19" y="186"/>
                  </a:moveTo>
                  <a:lnTo>
                    <a:pt x="19" y="186"/>
                  </a:lnTo>
                  <a:cubicBezTo>
                    <a:pt x="19" y="183"/>
                    <a:pt x="21" y="181"/>
                    <a:pt x="24" y="181"/>
                  </a:cubicBezTo>
                  <a:lnTo>
                    <a:pt x="149" y="181"/>
                  </a:lnTo>
                  <a:lnTo>
                    <a:pt x="149" y="298"/>
                  </a:lnTo>
                  <a:lnTo>
                    <a:pt x="19" y="298"/>
                  </a:lnTo>
                  <a:lnTo>
                    <a:pt x="19" y="186"/>
                  </a:lnTo>
                  <a:close/>
                  <a:moveTo>
                    <a:pt x="149" y="317"/>
                  </a:moveTo>
                  <a:lnTo>
                    <a:pt x="149" y="317"/>
                  </a:lnTo>
                  <a:lnTo>
                    <a:pt x="149" y="435"/>
                  </a:lnTo>
                  <a:lnTo>
                    <a:pt x="24" y="435"/>
                  </a:lnTo>
                  <a:cubicBezTo>
                    <a:pt x="21" y="435"/>
                    <a:pt x="19" y="432"/>
                    <a:pt x="19" y="430"/>
                  </a:cubicBezTo>
                  <a:lnTo>
                    <a:pt x="19" y="317"/>
                  </a:lnTo>
                  <a:lnTo>
                    <a:pt x="149" y="317"/>
                  </a:lnTo>
                  <a:close/>
                  <a:moveTo>
                    <a:pt x="168" y="298"/>
                  </a:moveTo>
                  <a:lnTo>
                    <a:pt x="168" y="298"/>
                  </a:lnTo>
                  <a:lnTo>
                    <a:pt x="168" y="181"/>
                  </a:lnTo>
                  <a:lnTo>
                    <a:pt x="292" y="181"/>
                  </a:lnTo>
                  <a:lnTo>
                    <a:pt x="292" y="298"/>
                  </a:lnTo>
                  <a:lnTo>
                    <a:pt x="168" y="298"/>
                  </a:lnTo>
                  <a:close/>
                  <a:moveTo>
                    <a:pt x="302" y="123"/>
                  </a:moveTo>
                  <a:lnTo>
                    <a:pt x="302" y="123"/>
                  </a:lnTo>
                  <a:cubicBezTo>
                    <a:pt x="311" y="123"/>
                    <a:pt x="318" y="130"/>
                    <a:pt x="318" y="139"/>
                  </a:cubicBezTo>
                  <a:cubicBezTo>
                    <a:pt x="318" y="148"/>
                    <a:pt x="311" y="155"/>
                    <a:pt x="302" y="155"/>
                  </a:cubicBezTo>
                  <a:cubicBezTo>
                    <a:pt x="293" y="155"/>
                    <a:pt x="286" y="148"/>
                    <a:pt x="286" y="139"/>
                  </a:cubicBezTo>
                  <a:cubicBezTo>
                    <a:pt x="286" y="130"/>
                    <a:pt x="293" y="123"/>
                    <a:pt x="302" y="123"/>
                  </a:cubicBezTo>
                  <a:close/>
                  <a:moveTo>
                    <a:pt x="159" y="123"/>
                  </a:moveTo>
                  <a:lnTo>
                    <a:pt x="159" y="123"/>
                  </a:lnTo>
                  <a:cubicBezTo>
                    <a:pt x="167" y="123"/>
                    <a:pt x="175" y="130"/>
                    <a:pt x="175" y="139"/>
                  </a:cubicBezTo>
                  <a:cubicBezTo>
                    <a:pt x="175" y="148"/>
                    <a:pt x="167" y="155"/>
                    <a:pt x="159" y="155"/>
                  </a:cubicBezTo>
                  <a:cubicBezTo>
                    <a:pt x="150" y="155"/>
                    <a:pt x="143" y="148"/>
                    <a:pt x="143" y="139"/>
                  </a:cubicBezTo>
                  <a:cubicBezTo>
                    <a:pt x="143" y="130"/>
                    <a:pt x="150" y="123"/>
                    <a:pt x="159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334932" y="729608"/>
            <a:ext cx="685592" cy="528639"/>
            <a:chOff x="5502275" y="677070"/>
            <a:chExt cx="514350" cy="528638"/>
          </a:xfrm>
        </p:grpSpPr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5502275" y="677070"/>
              <a:ext cx="514350" cy="5286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5573713" y="751683"/>
              <a:ext cx="334962" cy="366713"/>
            </a:xfrm>
            <a:custGeom>
              <a:avLst/>
              <a:gdLst>
                <a:gd name="T0" fmla="*/ 210 w 554"/>
                <a:gd name="T1" fmla="*/ 368 h 591"/>
                <a:gd name="T2" fmla="*/ 200 w 554"/>
                <a:gd name="T3" fmla="*/ 334 h 591"/>
                <a:gd name="T4" fmla="*/ 242 w 554"/>
                <a:gd name="T5" fmla="*/ 161 h 591"/>
                <a:gd name="T6" fmla="*/ 287 w 554"/>
                <a:gd name="T7" fmla="*/ 302 h 591"/>
                <a:gd name="T8" fmla="*/ 343 w 554"/>
                <a:gd name="T9" fmla="*/ 139 h 591"/>
                <a:gd name="T10" fmla="*/ 219 w 554"/>
                <a:gd name="T11" fmla="*/ 276 h 591"/>
                <a:gd name="T12" fmla="*/ 209 w 554"/>
                <a:gd name="T13" fmla="*/ 294 h 591"/>
                <a:gd name="T14" fmla="*/ 285 w 554"/>
                <a:gd name="T15" fmla="*/ 339 h 591"/>
                <a:gd name="T16" fmla="*/ 365 w 554"/>
                <a:gd name="T17" fmla="*/ 118 h 591"/>
                <a:gd name="T18" fmla="*/ 369 w 554"/>
                <a:gd name="T19" fmla="*/ 75 h 591"/>
                <a:gd name="T20" fmla="*/ 365 w 554"/>
                <a:gd name="T21" fmla="*/ 118 h 591"/>
                <a:gd name="T22" fmla="*/ 432 w 554"/>
                <a:gd name="T23" fmla="*/ 140 h 591"/>
                <a:gd name="T24" fmla="*/ 390 w 554"/>
                <a:gd name="T25" fmla="*/ 143 h 591"/>
                <a:gd name="T26" fmla="*/ 316 w 554"/>
                <a:gd name="T27" fmla="*/ 100 h 591"/>
                <a:gd name="T28" fmla="*/ 298 w 554"/>
                <a:gd name="T29" fmla="*/ 61 h 591"/>
                <a:gd name="T30" fmla="*/ 316 w 554"/>
                <a:gd name="T31" fmla="*/ 100 h 591"/>
                <a:gd name="T32" fmla="*/ 245 w 554"/>
                <a:gd name="T33" fmla="*/ 74 h 591"/>
                <a:gd name="T34" fmla="*/ 248 w 554"/>
                <a:gd name="T35" fmla="*/ 117 h 591"/>
                <a:gd name="T36" fmla="*/ 407 w 554"/>
                <a:gd name="T37" fmla="*/ 211 h 591"/>
                <a:gd name="T38" fmla="*/ 446 w 554"/>
                <a:gd name="T39" fmla="*/ 193 h 591"/>
                <a:gd name="T40" fmla="*/ 407 w 554"/>
                <a:gd name="T41" fmla="*/ 211 h 591"/>
                <a:gd name="T42" fmla="*/ 204 w 554"/>
                <a:gd name="T43" fmla="*/ 303 h 591"/>
                <a:gd name="T44" fmla="*/ 193 w 554"/>
                <a:gd name="T45" fmla="*/ 321 h 591"/>
                <a:gd name="T46" fmla="*/ 269 w 554"/>
                <a:gd name="T47" fmla="*/ 365 h 591"/>
                <a:gd name="T48" fmla="*/ 202 w 554"/>
                <a:gd name="T49" fmla="*/ 591 h 591"/>
                <a:gd name="T50" fmla="*/ 217 w 554"/>
                <a:gd name="T51" fmla="*/ 35 h 591"/>
                <a:gd name="T52" fmla="*/ 527 w 554"/>
                <a:gd name="T53" fmla="*/ 168 h 591"/>
                <a:gd name="T54" fmla="*/ 532 w 554"/>
                <a:gd name="T55" fmla="*/ 257 h 591"/>
                <a:gd name="T56" fmla="*/ 547 w 554"/>
                <a:gd name="T57" fmla="*/ 369 h 591"/>
                <a:gd name="T58" fmla="*/ 528 w 554"/>
                <a:gd name="T59" fmla="*/ 464 h 591"/>
                <a:gd name="T60" fmla="*/ 414 w 554"/>
                <a:gd name="T61" fmla="*/ 491 h 591"/>
                <a:gd name="T62" fmla="*/ 202 w 554"/>
                <a:gd name="T63" fmla="*/ 59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4" h="591">
                  <a:moveTo>
                    <a:pt x="200" y="334"/>
                  </a:moveTo>
                  <a:cubicBezTo>
                    <a:pt x="194" y="346"/>
                    <a:pt x="198" y="361"/>
                    <a:pt x="210" y="368"/>
                  </a:cubicBezTo>
                  <a:cubicBezTo>
                    <a:pt x="220" y="373"/>
                    <a:pt x="232" y="372"/>
                    <a:pt x="240" y="365"/>
                  </a:cubicBezTo>
                  <a:lnTo>
                    <a:pt x="200" y="334"/>
                  </a:lnTo>
                  <a:close/>
                  <a:moveTo>
                    <a:pt x="343" y="139"/>
                  </a:moveTo>
                  <a:cubicBezTo>
                    <a:pt x="307" y="118"/>
                    <a:pt x="261" y="128"/>
                    <a:pt x="242" y="161"/>
                  </a:cubicBezTo>
                  <a:cubicBezTo>
                    <a:pt x="222" y="196"/>
                    <a:pt x="248" y="233"/>
                    <a:pt x="230" y="269"/>
                  </a:cubicBezTo>
                  <a:lnTo>
                    <a:pt x="287" y="302"/>
                  </a:lnTo>
                  <a:cubicBezTo>
                    <a:pt x="309" y="269"/>
                    <a:pt x="355" y="272"/>
                    <a:pt x="375" y="238"/>
                  </a:cubicBezTo>
                  <a:cubicBezTo>
                    <a:pt x="394" y="204"/>
                    <a:pt x="380" y="160"/>
                    <a:pt x="343" y="139"/>
                  </a:cubicBezTo>
                  <a:close/>
                  <a:moveTo>
                    <a:pt x="281" y="323"/>
                  </a:moveTo>
                  <a:lnTo>
                    <a:pt x="219" y="276"/>
                  </a:lnTo>
                  <a:cubicBezTo>
                    <a:pt x="215" y="272"/>
                    <a:pt x="208" y="274"/>
                    <a:pt x="205" y="279"/>
                  </a:cubicBezTo>
                  <a:cubicBezTo>
                    <a:pt x="203" y="284"/>
                    <a:pt x="204" y="291"/>
                    <a:pt x="209" y="294"/>
                  </a:cubicBezTo>
                  <a:lnTo>
                    <a:pt x="271" y="341"/>
                  </a:lnTo>
                  <a:cubicBezTo>
                    <a:pt x="276" y="345"/>
                    <a:pt x="282" y="344"/>
                    <a:pt x="285" y="339"/>
                  </a:cubicBezTo>
                  <a:cubicBezTo>
                    <a:pt x="288" y="334"/>
                    <a:pt x="286" y="326"/>
                    <a:pt x="281" y="323"/>
                  </a:cubicBezTo>
                  <a:close/>
                  <a:moveTo>
                    <a:pt x="365" y="118"/>
                  </a:moveTo>
                  <a:lnTo>
                    <a:pt x="385" y="85"/>
                  </a:lnTo>
                  <a:lnTo>
                    <a:pt x="369" y="75"/>
                  </a:lnTo>
                  <a:lnTo>
                    <a:pt x="350" y="109"/>
                  </a:lnTo>
                  <a:lnTo>
                    <a:pt x="365" y="118"/>
                  </a:lnTo>
                  <a:close/>
                  <a:moveTo>
                    <a:pt x="399" y="159"/>
                  </a:moveTo>
                  <a:lnTo>
                    <a:pt x="432" y="140"/>
                  </a:lnTo>
                  <a:lnTo>
                    <a:pt x="423" y="124"/>
                  </a:lnTo>
                  <a:lnTo>
                    <a:pt x="390" y="143"/>
                  </a:lnTo>
                  <a:lnTo>
                    <a:pt x="399" y="159"/>
                  </a:lnTo>
                  <a:close/>
                  <a:moveTo>
                    <a:pt x="316" y="100"/>
                  </a:moveTo>
                  <a:lnTo>
                    <a:pt x="316" y="61"/>
                  </a:lnTo>
                  <a:lnTo>
                    <a:pt x="298" y="61"/>
                  </a:lnTo>
                  <a:lnTo>
                    <a:pt x="298" y="100"/>
                  </a:lnTo>
                  <a:lnTo>
                    <a:pt x="316" y="100"/>
                  </a:lnTo>
                  <a:close/>
                  <a:moveTo>
                    <a:pt x="264" y="108"/>
                  </a:moveTo>
                  <a:lnTo>
                    <a:pt x="245" y="74"/>
                  </a:lnTo>
                  <a:lnTo>
                    <a:pt x="229" y="83"/>
                  </a:lnTo>
                  <a:lnTo>
                    <a:pt x="248" y="117"/>
                  </a:lnTo>
                  <a:lnTo>
                    <a:pt x="264" y="108"/>
                  </a:lnTo>
                  <a:close/>
                  <a:moveTo>
                    <a:pt x="407" y="211"/>
                  </a:moveTo>
                  <a:lnTo>
                    <a:pt x="446" y="211"/>
                  </a:lnTo>
                  <a:lnTo>
                    <a:pt x="446" y="193"/>
                  </a:lnTo>
                  <a:lnTo>
                    <a:pt x="407" y="193"/>
                  </a:lnTo>
                  <a:lnTo>
                    <a:pt x="407" y="211"/>
                  </a:lnTo>
                  <a:close/>
                  <a:moveTo>
                    <a:pt x="266" y="350"/>
                  </a:moveTo>
                  <a:lnTo>
                    <a:pt x="204" y="303"/>
                  </a:lnTo>
                  <a:cubicBezTo>
                    <a:pt x="199" y="299"/>
                    <a:pt x="193" y="300"/>
                    <a:pt x="190" y="305"/>
                  </a:cubicBezTo>
                  <a:cubicBezTo>
                    <a:pt x="187" y="310"/>
                    <a:pt x="189" y="317"/>
                    <a:pt x="193" y="321"/>
                  </a:cubicBezTo>
                  <a:lnTo>
                    <a:pt x="255" y="368"/>
                  </a:lnTo>
                  <a:cubicBezTo>
                    <a:pt x="260" y="372"/>
                    <a:pt x="266" y="370"/>
                    <a:pt x="269" y="365"/>
                  </a:cubicBezTo>
                  <a:cubicBezTo>
                    <a:pt x="272" y="360"/>
                    <a:pt x="271" y="353"/>
                    <a:pt x="266" y="350"/>
                  </a:cubicBezTo>
                  <a:close/>
                  <a:moveTo>
                    <a:pt x="202" y="591"/>
                  </a:moveTo>
                  <a:cubicBezTo>
                    <a:pt x="209" y="544"/>
                    <a:pt x="209" y="495"/>
                    <a:pt x="196" y="451"/>
                  </a:cubicBezTo>
                  <a:cubicBezTo>
                    <a:pt x="0" y="341"/>
                    <a:pt x="52" y="86"/>
                    <a:pt x="217" y="35"/>
                  </a:cubicBezTo>
                  <a:cubicBezTo>
                    <a:pt x="303" y="0"/>
                    <a:pt x="421" y="21"/>
                    <a:pt x="498" y="98"/>
                  </a:cubicBezTo>
                  <a:cubicBezTo>
                    <a:pt x="554" y="154"/>
                    <a:pt x="527" y="168"/>
                    <a:pt x="527" y="168"/>
                  </a:cubicBezTo>
                  <a:lnTo>
                    <a:pt x="515" y="175"/>
                  </a:lnTo>
                  <a:cubicBezTo>
                    <a:pt x="521" y="202"/>
                    <a:pt x="533" y="251"/>
                    <a:pt x="532" y="257"/>
                  </a:cubicBezTo>
                  <a:cubicBezTo>
                    <a:pt x="530" y="267"/>
                    <a:pt x="519" y="276"/>
                    <a:pt x="519" y="276"/>
                  </a:cubicBezTo>
                  <a:lnTo>
                    <a:pt x="547" y="369"/>
                  </a:lnTo>
                  <a:lnTo>
                    <a:pt x="523" y="380"/>
                  </a:lnTo>
                  <a:cubicBezTo>
                    <a:pt x="528" y="410"/>
                    <a:pt x="531" y="435"/>
                    <a:pt x="528" y="464"/>
                  </a:cubicBezTo>
                  <a:cubicBezTo>
                    <a:pt x="528" y="470"/>
                    <a:pt x="511" y="484"/>
                    <a:pt x="497" y="485"/>
                  </a:cubicBezTo>
                  <a:lnTo>
                    <a:pt x="414" y="491"/>
                  </a:lnTo>
                  <a:lnTo>
                    <a:pt x="419" y="591"/>
                  </a:lnTo>
                  <a:lnTo>
                    <a:pt x="202" y="5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46419" y="729608"/>
            <a:ext cx="683475" cy="528639"/>
            <a:chOff x="3935413" y="677070"/>
            <a:chExt cx="512762" cy="528638"/>
          </a:xfrm>
        </p:grpSpPr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3935413" y="677070"/>
              <a:ext cx="512762" cy="5286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4057650" y="777083"/>
              <a:ext cx="282575" cy="328613"/>
            </a:xfrm>
            <a:custGeom>
              <a:avLst/>
              <a:gdLst>
                <a:gd name="T0" fmla="*/ 298 w 467"/>
                <a:gd name="T1" fmla="*/ 66 h 528"/>
                <a:gd name="T2" fmla="*/ 231 w 467"/>
                <a:gd name="T3" fmla="*/ 132 h 528"/>
                <a:gd name="T4" fmla="*/ 165 w 467"/>
                <a:gd name="T5" fmla="*/ 132 h 528"/>
                <a:gd name="T6" fmla="*/ 99 w 467"/>
                <a:gd name="T7" fmla="*/ 66 h 528"/>
                <a:gd name="T8" fmla="*/ 165 w 467"/>
                <a:gd name="T9" fmla="*/ 0 h 528"/>
                <a:gd name="T10" fmla="*/ 231 w 467"/>
                <a:gd name="T11" fmla="*/ 0 h 528"/>
                <a:gd name="T12" fmla="*/ 298 w 467"/>
                <a:gd name="T13" fmla="*/ 66 h 528"/>
                <a:gd name="T14" fmla="*/ 329 w 467"/>
                <a:gd name="T15" fmla="*/ 66 h 528"/>
                <a:gd name="T16" fmla="*/ 331 w 467"/>
                <a:gd name="T17" fmla="*/ 81 h 528"/>
                <a:gd name="T18" fmla="*/ 248 w 467"/>
                <a:gd name="T19" fmla="*/ 164 h 528"/>
                <a:gd name="T20" fmla="*/ 149 w 467"/>
                <a:gd name="T21" fmla="*/ 164 h 528"/>
                <a:gd name="T22" fmla="*/ 66 w 467"/>
                <a:gd name="T23" fmla="*/ 81 h 528"/>
                <a:gd name="T24" fmla="*/ 68 w 467"/>
                <a:gd name="T25" fmla="*/ 66 h 528"/>
                <a:gd name="T26" fmla="*/ 0 w 467"/>
                <a:gd name="T27" fmla="*/ 147 h 528"/>
                <a:gd name="T28" fmla="*/ 0 w 467"/>
                <a:gd name="T29" fmla="*/ 445 h 528"/>
                <a:gd name="T30" fmla="*/ 83 w 467"/>
                <a:gd name="T31" fmla="*/ 528 h 528"/>
                <a:gd name="T32" fmla="*/ 303 w 467"/>
                <a:gd name="T33" fmla="*/ 528 h 528"/>
                <a:gd name="T34" fmla="*/ 213 w 467"/>
                <a:gd name="T35" fmla="*/ 392 h 528"/>
                <a:gd name="T36" fmla="*/ 361 w 467"/>
                <a:gd name="T37" fmla="*/ 244 h 528"/>
                <a:gd name="T38" fmla="*/ 397 w 467"/>
                <a:gd name="T39" fmla="*/ 248 h 528"/>
                <a:gd name="T40" fmla="*/ 397 w 467"/>
                <a:gd name="T41" fmla="*/ 147 h 528"/>
                <a:gd name="T42" fmla="*/ 329 w 467"/>
                <a:gd name="T43" fmla="*/ 66 h 528"/>
                <a:gd name="T44" fmla="*/ 186 w 467"/>
                <a:gd name="T45" fmla="*/ 331 h 528"/>
                <a:gd name="T46" fmla="*/ 186 w 467"/>
                <a:gd name="T47" fmla="*/ 331 h 528"/>
                <a:gd name="T48" fmla="*/ 83 w 467"/>
                <a:gd name="T49" fmla="*/ 331 h 528"/>
                <a:gd name="T50" fmla="*/ 66 w 467"/>
                <a:gd name="T51" fmla="*/ 314 h 528"/>
                <a:gd name="T52" fmla="*/ 83 w 467"/>
                <a:gd name="T53" fmla="*/ 298 h 528"/>
                <a:gd name="T54" fmla="*/ 186 w 467"/>
                <a:gd name="T55" fmla="*/ 298 h 528"/>
                <a:gd name="T56" fmla="*/ 203 w 467"/>
                <a:gd name="T57" fmla="*/ 314 h 528"/>
                <a:gd name="T58" fmla="*/ 186 w 467"/>
                <a:gd name="T59" fmla="*/ 331 h 528"/>
                <a:gd name="T60" fmla="*/ 219 w 467"/>
                <a:gd name="T61" fmla="*/ 265 h 528"/>
                <a:gd name="T62" fmla="*/ 219 w 467"/>
                <a:gd name="T63" fmla="*/ 265 h 528"/>
                <a:gd name="T64" fmla="*/ 83 w 467"/>
                <a:gd name="T65" fmla="*/ 265 h 528"/>
                <a:gd name="T66" fmla="*/ 66 w 467"/>
                <a:gd name="T67" fmla="*/ 248 h 528"/>
                <a:gd name="T68" fmla="*/ 83 w 467"/>
                <a:gd name="T69" fmla="*/ 231 h 528"/>
                <a:gd name="T70" fmla="*/ 219 w 467"/>
                <a:gd name="T71" fmla="*/ 231 h 528"/>
                <a:gd name="T72" fmla="*/ 236 w 467"/>
                <a:gd name="T73" fmla="*/ 248 h 528"/>
                <a:gd name="T74" fmla="*/ 219 w 467"/>
                <a:gd name="T75" fmla="*/ 265 h 528"/>
                <a:gd name="T76" fmla="*/ 388 w 467"/>
                <a:gd name="T77" fmla="*/ 289 h 528"/>
                <a:gd name="T78" fmla="*/ 362 w 467"/>
                <a:gd name="T79" fmla="*/ 286 h 528"/>
                <a:gd name="T80" fmla="*/ 256 w 467"/>
                <a:gd name="T81" fmla="*/ 391 h 528"/>
                <a:gd name="T82" fmla="*/ 340 w 467"/>
                <a:gd name="T83" fmla="*/ 494 h 528"/>
                <a:gd name="T84" fmla="*/ 362 w 467"/>
                <a:gd name="T85" fmla="*/ 497 h 528"/>
                <a:gd name="T86" fmla="*/ 467 w 467"/>
                <a:gd name="T87" fmla="*/ 391 h 528"/>
                <a:gd name="T88" fmla="*/ 388 w 467"/>
                <a:gd name="T89" fmla="*/ 289 h 528"/>
                <a:gd name="T90" fmla="*/ 421 w 467"/>
                <a:gd name="T91" fmla="*/ 376 h 528"/>
                <a:gd name="T92" fmla="*/ 421 w 467"/>
                <a:gd name="T93" fmla="*/ 376 h 528"/>
                <a:gd name="T94" fmla="*/ 388 w 467"/>
                <a:gd name="T95" fmla="*/ 410 h 528"/>
                <a:gd name="T96" fmla="*/ 362 w 467"/>
                <a:gd name="T97" fmla="*/ 436 h 528"/>
                <a:gd name="T98" fmla="*/ 332 w 467"/>
                <a:gd name="T99" fmla="*/ 436 h 528"/>
                <a:gd name="T100" fmla="*/ 302 w 467"/>
                <a:gd name="T101" fmla="*/ 406 h 528"/>
                <a:gd name="T102" fmla="*/ 302 w 467"/>
                <a:gd name="T103" fmla="*/ 376 h 528"/>
                <a:gd name="T104" fmla="*/ 332 w 467"/>
                <a:gd name="T105" fmla="*/ 376 h 528"/>
                <a:gd name="T106" fmla="*/ 347 w 467"/>
                <a:gd name="T107" fmla="*/ 391 h 528"/>
                <a:gd name="T108" fmla="*/ 388 w 467"/>
                <a:gd name="T109" fmla="*/ 350 h 528"/>
                <a:gd name="T110" fmla="*/ 392 w 467"/>
                <a:gd name="T111" fmla="*/ 347 h 528"/>
                <a:gd name="T112" fmla="*/ 421 w 467"/>
                <a:gd name="T113" fmla="*/ 347 h 528"/>
                <a:gd name="T114" fmla="*/ 421 w 467"/>
                <a:gd name="T115" fmla="*/ 376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7" h="528">
                  <a:moveTo>
                    <a:pt x="298" y="66"/>
                  </a:moveTo>
                  <a:cubicBezTo>
                    <a:pt x="298" y="103"/>
                    <a:pt x="268" y="132"/>
                    <a:pt x="231" y="132"/>
                  </a:cubicBezTo>
                  <a:lnTo>
                    <a:pt x="165" y="132"/>
                  </a:lnTo>
                  <a:cubicBezTo>
                    <a:pt x="129" y="132"/>
                    <a:pt x="99" y="103"/>
                    <a:pt x="99" y="66"/>
                  </a:cubicBezTo>
                  <a:cubicBezTo>
                    <a:pt x="99" y="30"/>
                    <a:pt x="129" y="0"/>
                    <a:pt x="165" y="0"/>
                  </a:cubicBezTo>
                  <a:lnTo>
                    <a:pt x="231" y="0"/>
                  </a:lnTo>
                  <a:cubicBezTo>
                    <a:pt x="268" y="0"/>
                    <a:pt x="298" y="30"/>
                    <a:pt x="298" y="66"/>
                  </a:cubicBezTo>
                  <a:close/>
                  <a:moveTo>
                    <a:pt x="329" y="66"/>
                  </a:moveTo>
                  <a:cubicBezTo>
                    <a:pt x="330" y="71"/>
                    <a:pt x="331" y="76"/>
                    <a:pt x="331" y="81"/>
                  </a:cubicBezTo>
                  <a:cubicBezTo>
                    <a:pt x="331" y="127"/>
                    <a:pt x="294" y="164"/>
                    <a:pt x="248" y="164"/>
                  </a:cubicBezTo>
                  <a:lnTo>
                    <a:pt x="149" y="164"/>
                  </a:lnTo>
                  <a:cubicBezTo>
                    <a:pt x="103" y="164"/>
                    <a:pt x="66" y="127"/>
                    <a:pt x="66" y="81"/>
                  </a:cubicBezTo>
                  <a:cubicBezTo>
                    <a:pt x="66" y="76"/>
                    <a:pt x="67" y="71"/>
                    <a:pt x="68" y="66"/>
                  </a:cubicBezTo>
                  <a:cubicBezTo>
                    <a:pt x="29" y="73"/>
                    <a:pt x="0" y="107"/>
                    <a:pt x="0" y="147"/>
                  </a:cubicBezTo>
                  <a:lnTo>
                    <a:pt x="0" y="445"/>
                  </a:lnTo>
                  <a:cubicBezTo>
                    <a:pt x="0" y="491"/>
                    <a:pt x="37" y="528"/>
                    <a:pt x="83" y="528"/>
                  </a:cubicBezTo>
                  <a:lnTo>
                    <a:pt x="303" y="528"/>
                  </a:lnTo>
                  <a:cubicBezTo>
                    <a:pt x="250" y="505"/>
                    <a:pt x="213" y="453"/>
                    <a:pt x="213" y="392"/>
                  </a:cubicBezTo>
                  <a:cubicBezTo>
                    <a:pt x="213" y="310"/>
                    <a:pt x="279" y="244"/>
                    <a:pt x="361" y="244"/>
                  </a:cubicBezTo>
                  <a:cubicBezTo>
                    <a:pt x="373" y="244"/>
                    <a:pt x="385" y="245"/>
                    <a:pt x="397" y="248"/>
                  </a:cubicBezTo>
                  <a:lnTo>
                    <a:pt x="397" y="147"/>
                  </a:lnTo>
                  <a:cubicBezTo>
                    <a:pt x="397" y="107"/>
                    <a:pt x="368" y="73"/>
                    <a:pt x="329" y="66"/>
                  </a:cubicBezTo>
                  <a:close/>
                  <a:moveTo>
                    <a:pt x="186" y="331"/>
                  </a:moveTo>
                  <a:lnTo>
                    <a:pt x="186" y="331"/>
                  </a:lnTo>
                  <a:lnTo>
                    <a:pt x="83" y="331"/>
                  </a:lnTo>
                  <a:cubicBezTo>
                    <a:pt x="73" y="331"/>
                    <a:pt x="66" y="323"/>
                    <a:pt x="66" y="314"/>
                  </a:cubicBezTo>
                  <a:cubicBezTo>
                    <a:pt x="66" y="305"/>
                    <a:pt x="73" y="298"/>
                    <a:pt x="83" y="298"/>
                  </a:cubicBezTo>
                  <a:lnTo>
                    <a:pt x="186" y="298"/>
                  </a:lnTo>
                  <a:cubicBezTo>
                    <a:pt x="195" y="298"/>
                    <a:pt x="203" y="305"/>
                    <a:pt x="203" y="314"/>
                  </a:cubicBezTo>
                  <a:cubicBezTo>
                    <a:pt x="203" y="323"/>
                    <a:pt x="195" y="331"/>
                    <a:pt x="186" y="331"/>
                  </a:cubicBezTo>
                  <a:close/>
                  <a:moveTo>
                    <a:pt x="219" y="265"/>
                  </a:moveTo>
                  <a:lnTo>
                    <a:pt x="219" y="265"/>
                  </a:lnTo>
                  <a:lnTo>
                    <a:pt x="83" y="265"/>
                  </a:lnTo>
                  <a:cubicBezTo>
                    <a:pt x="73" y="265"/>
                    <a:pt x="66" y="257"/>
                    <a:pt x="66" y="248"/>
                  </a:cubicBezTo>
                  <a:cubicBezTo>
                    <a:pt x="66" y="239"/>
                    <a:pt x="73" y="231"/>
                    <a:pt x="83" y="231"/>
                  </a:cubicBezTo>
                  <a:lnTo>
                    <a:pt x="219" y="231"/>
                  </a:lnTo>
                  <a:cubicBezTo>
                    <a:pt x="228" y="231"/>
                    <a:pt x="236" y="239"/>
                    <a:pt x="236" y="248"/>
                  </a:cubicBezTo>
                  <a:cubicBezTo>
                    <a:pt x="236" y="257"/>
                    <a:pt x="228" y="265"/>
                    <a:pt x="219" y="265"/>
                  </a:cubicBezTo>
                  <a:close/>
                  <a:moveTo>
                    <a:pt x="388" y="289"/>
                  </a:moveTo>
                  <a:cubicBezTo>
                    <a:pt x="380" y="287"/>
                    <a:pt x="371" y="286"/>
                    <a:pt x="362" y="286"/>
                  </a:cubicBezTo>
                  <a:cubicBezTo>
                    <a:pt x="303" y="286"/>
                    <a:pt x="256" y="333"/>
                    <a:pt x="256" y="391"/>
                  </a:cubicBezTo>
                  <a:cubicBezTo>
                    <a:pt x="256" y="442"/>
                    <a:pt x="292" y="484"/>
                    <a:pt x="340" y="494"/>
                  </a:cubicBezTo>
                  <a:cubicBezTo>
                    <a:pt x="347" y="496"/>
                    <a:pt x="354" y="497"/>
                    <a:pt x="362" y="497"/>
                  </a:cubicBezTo>
                  <a:cubicBezTo>
                    <a:pt x="420" y="497"/>
                    <a:pt x="467" y="449"/>
                    <a:pt x="467" y="391"/>
                  </a:cubicBezTo>
                  <a:cubicBezTo>
                    <a:pt x="467" y="342"/>
                    <a:pt x="434" y="301"/>
                    <a:pt x="388" y="289"/>
                  </a:cubicBezTo>
                  <a:close/>
                  <a:moveTo>
                    <a:pt x="421" y="376"/>
                  </a:moveTo>
                  <a:lnTo>
                    <a:pt x="421" y="376"/>
                  </a:lnTo>
                  <a:lnTo>
                    <a:pt x="388" y="410"/>
                  </a:lnTo>
                  <a:lnTo>
                    <a:pt x="362" y="436"/>
                  </a:lnTo>
                  <a:cubicBezTo>
                    <a:pt x="353" y="444"/>
                    <a:pt x="340" y="444"/>
                    <a:pt x="332" y="436"/>
                  </a:cubicBezTo>
                  <a:lnTo>
                    <a:pt x="302" y="406"/>
                  </a:lnTo>
                  <a:cubicBezTo>
                    <a:pt x="294" y="398"/>
                    <a:pt x="294" y="385"/>
                    <a:pt x="302" y="376"/>
                  </a:cubicBezTo>
                  <a:cubicBezTo>
                    <a:pt x="310" y="368"/>
                    <a:pt x="324" y="368"/>
                    <a:pt x="332" y="376"/>
                  </a:cubicBezTo>
                  <a:lnTo>
                    <a:pt x="347" y="391"/>
                  </a:lnTo>
                  <a:lnTo>
                    <a:pt x="388" y="350"/>
                  </a:lnTo>
                  <a:lnTo>
                    <a:pt x="392" y="347"/>
                  </a:lnTo>
                  <a:cubicBezTo>
                    <a:pt x="400" y="338"/>
                    <a:pt x="413" y="338"/>
                    <a:pt x="421" y="347"/>
                  </a:cubicBezTo>
                  <a:cubicBezTo>
                    <a:pt x="430" y="355"/>
                    <a:pt x="430" y="368"/>
                    <a:pt x="421" y="3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F1F1"/>
                </a:solidFill>
              </a:endParaRPr>
            </a:p>
          </p:txBody>
        </p:sp>
      </p:grp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5136552" y="2564906"/>
            <a:ext cx="6138401" cy="11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26" tIns="54413" rIns="108826" bIns="54413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r>
              <a:rPr lang="zh-CN" altLang="en-US" sz="95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谢  谢</a:t>
            </a:r>
            <a:endParaRPr lang="zh-CN" altLang="en-US" sz="95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95" y="6713984"/>
            <a:ext cx="12190413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26" tIns="54413" rIns="108826" bIns="54413" numCol="1" rtlCol="0" anchor="t" anchorCtr="0" compatLnSpc="1"/>
          <a:lstStyle/>
          <a:p>
            <a:pPr defTabSz="1088390"/>
            <a:endParaRPr lang="zh-CN" altLang="en-US" sz="2100"/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3929302" y="1051959"/>
            <a:ext cx="153592" cy="5040000"/>
          </a:xfrm>
          <a:custGeom>
            <a:avLst/>
            <a:gdLst>
              <a:gd name="T0" fmla="*/ 0 w 153"/>
              <a:gd name="T1" fmla="*/ 0 h 6522"/>
              <a:gd name="T2" fmla="*/ 61 w 153"/>
              <a:gd name="T3" fmla="*/ 0 h 6522"/>
              <a:gd name="T4" fmla="*/ 61 w 153"/>
              <a:gd name="T5" fmla="*/ 6522 h 6522"/>
              <a:gd name="T6" fmla="*/ 0 w 153"/>
              <a:gd name="T7" fmla="*/ 6522 h 6522"/>
              <a:gd name="T8" fmla="*/ 0 w 153"/>
              <a:gd name="T9" fmla="*/ 0 h 6522"/>
              <a:gd name="T10" fmla="*/ 131 w 153"/>
              <a:gd name="T11" fmla="*/ 0 h 6522"/>
              <a:gd name="T12" fmla="*/ 153 w 153"/>
              <a:gd name="T13" fmla="*/ 0 h 6522"/>
              <a:gd name="T14" fmla="*/ 153 w 153"/>
              <a:gd name="T15" fmla="*/ 6522 h 6522"/>
              <a:gd name="T16" fmla="*/ 131 w 153"/>
              <a:gd name="T17" fmla="*/ 6522 h 6522"/>
              <a:gd name="T18" fmla="*/ 131 w 153"/>
              <a:gd name="T19" fmla="*/ 0 h 6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08826" tIns="54413" rIns="108826" bIns="54413" numCol="1" anchor="t" anchorCtr="0" compatLnSpc="1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301642" y="1331254"/>
            <a:ext cx="6305491" cy="1042733"/>
            <a:chOff x="4300847" y="1331253"/>
            <a:chExt cx="6305491" cy="1042733"/>
          </a:xfrm>
        </p:grpSpPr>
        <p:sp>
          <p:nvSpPr>
            <p:cNvPr id="42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44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1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345098" y="1530525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公钥密码体制</a:t>
              </a:r>
              <a:endPara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1" name="图片 8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9"/>
          <a:stretch>
            <a:fillRect/>
          </a:stretch>
        </p:blipFill>
        <p:spPr>
          <a:xfrm>
            <a:off x="694348" y="3733684"/>
            <a:ext cx="3050751" cy="224763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06106" y="1124745"/>
            <a:ext cx="2713630" cy="1065569"/>
            <a:chOff x="1005312" y="1124744"/>
            <a:chExt cx="2713630" cy="1065569"/>
          </a:xfrm>
        </p:grpSpPr>
        <p:grpSp>
          <p:nvGrpSpPr>
            <p:cNvPr id="3" name="组合 2"/>
            <p:cNvGrpSpPr/>
            <p:nvPr/>
          </p:nvGrpSpPr>
          <p:grpSpPr>
            <a:xfrm>
              <a:off x="1005312" y="1260777"/>
              <a:ext cx="2628507" cy="929536"/>
              <a:chOff x="1005312" y="1260777"/>
              <a:chExt cx="2628507" cy="929536"/>
            </a:xfrm>
          </p:grpSpPr>
          <p:sp>
            <p:nvSpPr>
              <p:cNvPr id="37" name="Rectangle 5"/>
              <p:cNvSpPr>
                <a:spLocks noChangeArrowheads="1"/>
              </p:cNvSpPr>
              <p:nvPr/>
            </p:nvSpPr>
            <p:spPr bwMode="auto">
              <a:xfrm>
                <a:off x="1005312" y="1260777"/>
                <a:ext cx="1031855" cy="929536"/>
              </a:xfrm>
              <a:prstGeom prst="rect">
                <a:avLst/>
              </a:prstGeom>
              <a:solidFill>
                <a:srgbClr val="15252D"/>
              </a:solidFill>
              <a:ln>
                <a:noFill/>
              </a:ln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6"/>
              <p:cNvSpPr/>
              <p:nvPr/>
            </p:nvSpPr>
            <p:spPr bwMode="auto">
              <a:xfrm>
                <a:off x="1157999" y="1353632"/>
                <a:ext cx="786920" cy="743827"/>
              </a:xfrm>
              <a:custGeom>
                <a:avLst/>
                <a:gdLst>
                  <a:gd name="T0" fmla="*/ 1131 w 1173"/>
                  <a:gd name="T1" fmla="*/ 535 h 1472"/>
                  <a:gd name="T2" fmla="*/ 1095 w 1173"/>
                  <a:gd name="T3" fmla="*/ 47 h 1472"/>
                  <a:gd name="T4" fmla="*/ 1067 w 1173"/>
                  <a:gd name="T5" fmla="*/ 54 h 1472"/>
                  <a:gd name="T6" fmla="*/ 1003 w 1173"/>
                  <a:gd name="T7" fmla="*/ 68 h 1472"/>
                  <a:gd name="T8" fmla="*/ 919 w 1173"/>
                  <a:gd name="T9" fmla="*/ 54 h 1472"/>
                  <a:gd name="T10" fmla="*/ 629 w 1173"/>
                  <a:gd name="T11" fmla="*/ 5 h 1472"/>
                  <a:gd name="T12" fmla="*/ 0 w 1173"/>
                  <a:gd name="T13" fmla="*/ 768 h 1472"/>
                  <a:gd name="T14" fmla="*/ 643 w 1173"/>
                  <a:gd name="T15" fmla="*/ 1467 h 1472"/>
                  <a:gd name="T16" fmla="*/ 1173 w 1173"/>
                  <a:gd name="T17" fmla="*/ 1086 h 1472"/>
                  <a:gd name="T18" fmla="*/ 1088 w 1173"/>
                  <a:gd name="T19" fmla="*/ 1036 h 1472"/>
                  <a:gd name="T20" fmla="*/ 692 w 1173"/>
                  <a:gd name="T21" fmla="*/ 1369 h 1472"/>
                  <a:gd name="T22" fmla="*/ 290 w 1173"/>
                  <a:gd name="T23" fmla="*/ 725 h 1472"/>
                  <a:gd name="T24" fmla="*/ 643 w 1173"/>
                  <a:gd name="T25" fmla="*/ 104 h 1472"/>
                  <a:gd name="T26" fmla="*/ 1046 w 1173"/>
                  <a:gd name="T27" fmla="*/ 570 h 1472"/>
                  <a:gd name="T28" fmla="*/ 1131 w 1173"/>
                  <a:gd name="T29" fmla="*/ 535 h 1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3" h="1472">
                    <a:moveTo>
                      <a:pt x="1131" y="535"/>
                    </a:moveTo>
                    <a:lnTo>
                      <a:pt x="1095" y="47"/>
                    </a:lnTo>
                    <a:cubicBezTo>
                      <a:pt x="1090" y="47"/>
                      <a:pt x="1081" y="49"/>
                      <a:pt x="1067" y="54"/>
                    </a:cubicBezTo>
                    <a:cubicBezTo>
                      <a:pt x="1043" y="64"/>
                      <a:pt x="1022" y="68"/>
                      <a:pt x="1003" y="68"/>
                    </a:cubicBezTo>
                    <a:cubicBezTo>
                      <a:pt x="975" y="68"/>
                      <a:pt x="947" y="64"/>
                      <a:pt x="919" y="54"/>
                    </a:cubicBezTo>
                    <a:cubicBezTo>
                      <a:pt x="810" y="17"/>
                      <a:pt x="714" y="0"/>
                      <a:pt x="629" y="5"/>
                    </a:cubicBezTo>
                    <a:cubicBezTo>
                      <a:pt x="214" y="24"/>
                      <a:pt x="5" y="278"/>
                      <a:pt x="0" y="768"/>
                    </a:cubicBezTo>
                    <a:cubicBezTo>
                      <a:pt x="5" y="1225"/>
                      <a:pt x="219" y="1458"/>
                      <a:pt x="643" y="1467"/>
                    </a:cubicBezTo>
                    <a:cubicBezTo>
                      <a:pt x="912" y="1472"/>
                      <a:pt x="1088" y="1345"/>
                      <a:pt x="1173" y="1086"/>
                    </a:cubicBezTo>
                    <a:lnTo>
                      <a:pt x="1088" y="1036"/>
                    </a:lnTo>
                    <a:cubicBezTo>
                      <a:pt x="999" y="1258"/>
                      <a:pt x="867" y="1369"/>
                      <a:pt x="692" y="1369"/>
                    </a:cubicBezTo>
                    <a:cubicBezTo>
                      <a:pt x="424" y="1359"/>
                      <a:pt x="290" y="1145"/>
                      <a:pt x="290" y="725"/>
                    </a:cubicBezTo>
                    <a:cubicBezTo>
                      <a:pt x="290" y="316"/>
                      <a:pt x="408" y="108"/>
                      <a:pt x="643" y="104"/>
                    </a:cubicBezTo>
                    <a:cubicBezTo>
                      <a:pt x="827" y="94"/>
                      <a:pt x="961" y="250"/>
                      <a:pt x="1046" y="570"/>
                    </a:cubicBezTo>
                    <a:lnTo>
                      <a:pt x="1131" y="5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7"/>
              <p:cNvSpPr>
                <a:spLocks noEditPoints="1"/>
              </p:cNvSpPr>
              <p:nvPr/>
            </p:nvSpPr>
            <p:spPr bwMode="auto">
              <a:xfrm>
                <a:off x="2160299" y="1939416"/>
                <a:ext cx="1473520" cy="224808"/>
              </a:xfrm>
              <a:custGeom>
                <a:avLst/>
                <a:gdLst>
                  <a:gd name="T0" fmla="*/ 49 w 2195"/>
                  <a:gd name="T1" fmla="*/ 278 h 445"/>
                  <a:gd name="T2" fmla="*/ 252 w 2195"/>
                  <a:gd name="T3" fmla="*/ 276 h 445"/>
                  <a:gd name="T4" fmla="*/ 152 w 2195"/>
                  <a:gd name="T5" fmla="*/ 443 h 445"/>
                  <a:gd name="T6" fmla="*/ 156 w 2195"/>
                  <a:gd name="T7" fmla="*/ 105 h 445"/>
                  <a:gd name="T8" fmla="*/ 152 w 2195"/>
                  <a:gd name="T9" fmla="*/ 443 h 445"/>
                  <a:gd name="T10" fmla="*/ 665 w 2195"/>
                  <a:gd name="T11" fmla="*/ 434 h 445"/>
                  <a:gd name="T12" fmla="*/ 618 w 2195"/>
                  <a:gd name="T13" fmla="*/ 234 h 445"/>
                  <a:gd name="T14" fmla="*/ 446 w 2195"/>
                  <a:gd name="T15" fmla="*/ 236 h 445"/>
                  <a:gd name="T16" fmla="*/ 400 w 2195"/>
                  <a:gd name="T17" fmla="*/ 436 h 445"/>
                  <a:gd name="T18" fmla="*/ 446 w 2195"/>
                  <a:gd name="T19" fmla="*/ 111 h 445"/>
                  <a:gd name="T20" fmla="*/ 553 w 2195"/>
                  <a:gd name="T21" fmla="*/ 102 h 445"/>
                  <a:gd name="T22" fmla="*/ 897 w 2195"/>
                  <a:gd name="T23" fmla="*/ 407 h 445"/>
                  <a:gd name="T24" fmla="*/ 857 w 2195"/>
                  <a:gd name="T25" fmla="*/ 441 h 445"/>
                  <a:gd name="T26" fmla="*/ 790 w 2195"/>
                  <a:gd name="T27" fmla="*/ 151 h 445"/>
                  <a:gd name="T28" fmla="*/ 745 w 2195"/>
                  <a:gd name="T29" fmla="*/ 111 h 445"/>
                  <a:gd name="T30" fmla="*/ 790 w 2195"/>
                  <a:gd name="T31" fmla="*/ 24 h 445"/>
                  <a:gd name="T32" fmla="*/ 837 w 2195"/>
                  <a:gd name="T33" fmla="*/ 111 h 445"/>
                  <a:gd name="T34" fmla="*/ 897 w 2195"/>
                  <a:gd name="T35" fmla="*/ 151 h 445"/>
                  <a:gd name="T36" fmla="*/ 837 w 2195"/>
                  <a:gd name="T37" fmla="*/ 370 h 445"/>
                  <a:gd name="T38" fmla="*/ 897 w 2195"/>
                  <a:gd name="T39" fmla="*/ 407 h 445"/>
                  <a:gd name="T40" fmla="*/ 1214 w 2195"/>
                  <a:gd name="T41" fmla="*/ 249 h 445"/>
                  <a:gd name="T42" fmla="*/ 1020 w 2195"/>
                  <a:gd name="T43" fmla="*/ 249 h 445"/>
                  <a:gd name="T44" fmla="*/ 1263 w 2195"/>
                  <a:gd name="T45" fmla="*/ 347 h 445"/>
                  <a:gd name="T46" fmla="*/ 966 w 2195"/>
                  <a:gd name="T47" fmla="*/ 278 h 445"/>
                  <a:gd name="T48" fmla="*/ 1265 w 2195"/>
                  <a:gd name="T49" fmla="*/ 278 h 445"/>
                  <a:gd name="T50" fmla="*/ 1018 w 2195"/>
                  <a:gd name="T51" fmla="*/ 289 h 445"/>
                  <a:gd name="T52" fmla="*/ 1214 w 2195"/>
                  <a:gd name="T53" fmla="*/ 334 h 445"/>
                  <a:gd name="T54" fmla="*/ 1626 w 2195"/>
                  <a:gd name="T55" fmla="*/ 434 h 445"/>
                  <a:gd name="T56" fmla="*/ 1580 w 2195"/>
                  <a:gd name="T57" fmla="*/ 234 h 445"/>
                  <a:gd name="T58" fmla="*/ 1408 w 2195"/>
                  <a:gd name="T59" fmla="*/ 236 h 445"/>
                  <a:gd name="T60" fmla="*/ 1361 w 2195"/>
                  <a:gd name="T61" fmla="*/ 436 h 445"/>
                  <a:gd name="T62" fmla="*/ 1408 w 2195"/>
                  <a:gd name="T63" fmla="*/ 111 h 445"/>
                  <a:gd name="T64" fmla="*/ 1515 w 2195"/>
                  <a:gd name="T65" fmla="*/ 102 h 445"/>
                  <a:gd name="T66" fmla="*/ 1859 w 2195"/>
                  <a:gd name="T67" fmla="*/ 407 h 445"/>
                  <a:gd name="T68" fmla="*/ 1818 w 2195"/>
                  <a:gd name="T69" fmla="*/ 441 h 445"/>
                  <a:gd name="T70" fmla="*/ 1752 w 2195"/>
                  <a:gd name="T71" fmla="*/ 151 h 445"/>
                  <a:gd name="T72" fmla="*/ 1707 w 2195"/>
                  <a:gd name="T73" fmla="*/ 111 h 445"/>
                  <a:gd name="T74" fmla="*/ 1752 w 2195"/>
                  <a:gd name="T75" fmla="*/ 24 h 445"/>
                  <a:gd name="T76" fmla="*/ 1798 w 2195"/>
                  <a:gd name="T77" fmla="*/ 111 h 445"/>
                  <a:gd name="T78" fmla="*/ 1859 w 2195"/>
                  <a:gd name="T79" fmla="*/ 151 h 445"/>
                  <a:gd name="T80" fmla="*/ 1798 w 2195"/>
                  <a:gd name="T81" fmla="*/ 370 h 445"/>
                  <a:gd name="T82" fmla="*/ 1859 w 2195"/>
                  <a:gd name="T83" fmla="*/ 407 h 445"/>
                  <a:gd name="T84" fmla="*/ 2180 w 2195"/>
                  <a:gd name="T85" fmla="*/ 189 h 445"/>
                  <a:gd name="T86" fmla="*/ 1937 w 2195"/>
                  <a:gd name="T87" fmla="*/ 194 h 445"/>
                  <a:gd name="T88" fmla="*/ 2144 w 2195"/>
                  <a:gd name="T89" fmla="*/ 352 h 445"/>
                  <a:gd name="T90" fmla="*/ 1970 w 2195"/>
                  <a:gd name="T91" fmla="*/ 334 h 445"/>
                  <a:gd name="T92" fmla="*/ 2062 w 2195"/>
                  <a:gd name="T93" fmla="*/ 443 h 445"/>
                  <a:gd name="T94" fmla="*/ 2075 w 2195"/>
                  <a:gd name="T95" fmla="*/ 252 h 445"/>
                  <a:gd name="T96" fmla="*/ 2057 w 2195"/>
                  <a:gd name="T97" fmla="*/ 145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95" h="445">
                    <a:moveTo>
                      <a:pt x="154" y="142"/>
                    </a:moveTo>
                    <a:cubicBezTo>
                      <a:pt x="86" y="144"/>
                      <a:pt x="51" y="189"/>
                      <a:pt x="49" y="278"/>
                    </a:cubicBezTo>
                    <a:cubicBezTo>
                      <a:pt x="51" y="361"/>
                      <a:pt x="86" y="405"/>
                      <a:pt x="154" y="407"/>
                    </a:cubicBezTo>
                    <a:cubicBezTo>
                      <a:pt x="218" y="405"/>
                      <a:pt x="251" y="361"/>
                      <a:pt x="252" y="276"/>
                    </a:cubicBezTo>
                    <a:cubicBezTo>
                      <a:pt x="248" y="193"/>
                      <a:pt x="215" y="148"/>
                      <a:pt x="154" y="142"/>
                    </a:cubicBezTo>
                    <a:close/>
                    <a:moveTo>
                      <a:pt x="152" y="443"/>
                    </a:moveTo>
                    <a:cubicBezTo>
                      <a:pt x="55" y="437"/>
                      <a:pt x="5" y="383"/>
                      <a:pt x="0" y="280"/>
                    </a:cubicBezTo>
                    <a:cubicBezTo>
                      <a:pt x="3" y="166"/>
                      <a:pt x="55" y="107"/>
                      <a:pt x="156" y="105"/>
                    </a:cubicBezTo>
                    <a:cubicBezTo>
                      <a:pt x="250" y="109"/>
                      <a:pt x="299" y="165"/>
                      <a:pt x="303" y="274"/>
                    </a:cubicBezTo>
                    <a:cubicBezTo>
                      <a:pt x="302" y="385"/>
                      <a:pt x="251" y="442"/>
                      <a:pt x="152" y="443"/>
                    </a:cubicBezTo>
                    <a:close/>
                    <a:moveTo>
                      <a:pt x="665" y="227"/>
                    </a:moveTo>
                    <a:lnTo>
                      <a:pt x="665" y="434"/>
                    </a:lnTo>
                    <a:lnTo>
                      <a:pt x="618" y="434"/>
                    </a:lnTo>
                    <a:lnTo>
                      <a:pt x="618" y="234"/>
                    </a:lnTo>
                    <a:cubicBezTo>
                      <a:pt x="616" y="174"/>
                      <a:pt x="591" y="144"/>
                      <a:pt x="542" y="142"/>
                    </a:cubicBezTo>
                    <a:cubicBezTo>
                      <a:pt x="484" y="150"/>
                      <a:pt x="452" y="181"/>
                      <a:pt x="446" y="236"/>
                    </a:cubicBezTo>
                    <a:lnTo>
                      <a:pt x="446" y="434"/>
                    </a:lnTo>
                    <a:lnTo>
                      <a:pt x="400" y="436"/>
                    </a:lnTo>
                    <a:lnTo>
                      <a:pt x="400" y="111"/>
                    </a:lnTo>
                    <a:lnTo>
                      <a:pt x="446" y="111"/>
                    </a:lnTo>
                    <a:lnTo>
                      <a:pt x="446" y="160"/>
                    </a:lnTo>
                    <a:cubicBezTo>
                      <a:pt x="472" y="123"/>
                      <a:pt x="507" y="104"/>
                      <a:pt x="553" y="102"/>
                    </a:cubicBezTo>
                    <a:cubicBezTo>
                      <a:pt x="628" y="102"/>
                      <a:pt x="665" y="144"/>
                      <a:pt x="665" y="227"/>
                    </a:cubicBezTo>
                    <a:close/>
                    <a:moveTo>
                      <a:pt x="897" y="407"/>
                    </a:moveTo>
                    <a:lnTo>
                      <a:pt x="906" y="432"/>
                    </a:lnTo>
                    <a:cubicBezTo>
                      <a:pt x="891" y="438"/>
                      <a:pt x="875" y="441"/>
                      <a:pt x="857" y="441"/>
                    </a:cubicBezTo>
                    <a:cubicBezTo>
                      <a:pt x="811" y="442"/>
                      <a:pt x="788" y="419"/>
                      <a:pt x="790" y="370"/>
                    </a:cubicBezTo>
                    <a:lnTo>
                      <a:pt x="790" y="151"/>
                    </a:lnTo>
                    <a:lnTo>
                      <a:pt x="745" y="151"/>
                    </a:lnTo>
                    <a:lnTo>
                      <a:pt x="745" y="111"/>
                    </a:lnTo>
                    <a:lnTo>
                      <a:pt x="790" y="111"/>
                    </a:lnTo>
                    <a:lnTo>
                      <a:pt x="790" y="24"/>
                    </a:lnTo>
                    <a:lnTo>
                      <a:pt x="837" y="0"/>
                    </a:lnTo>
                    <a:lnTo>
                      <a:pt x="837" y="111"/>
                    </a:lnTo>
                    <a:lnTo>
                      <a:pt x="897" y="111"/>
                    </a:lnTo>
                    <a:lnTo>
                      <a:pt x="897" y="151"/>
                    </a:lnTo>
                    <a:lnTo>
                      <a:pt x="837" y="151"/>
                    </a:lnTo>
                    <a:lnTo>
                      <a:pt x="837" y="370"/>
                    </a:lnTo>
                    <a:cubicBezTo>
                      <a:pt x="835" y="398"/>
                      <a:pt x="847" y="411"/>
                      <a:pt x="872" y="410"/>
                    </a:cubicBezTo>
                    <a:cubicBezTo>
                      <a:pt x="881" y="410"/>
                      <a:pt x="890" y="409"/>
                      <a:pt x="897" y="407"/>
                    </a:cubicBezTo>
                    <a:close/>
                    <a:moveTo>
                      <a:pt x="1020" y="249"/>
                    </a:moveTo>
                    <a:lnTo>
                      <a:pt x="1214" y="249"/>
                    </a:lnTo>
                    <a:cubicBezTo>
                      <a:pt x="1211" y="184"/>
                      <a:pt x="1179" y="150"/>
                      <a:pt x="1118" y="147"/>
                    </a:cubicBezTo>
                    <a:cubicBezTo>
                      <a:pt x="1057" y="153"/>
                      <a:pt x="1024" y="187"/>
                      <a:pt x="1020" y="249"/>
                    </a:cubicBezTo>
                    <a:close/>
                    <a:moveTo>
                      <a:pt x="1214" y="334"/>
                    </a:moveTo>
                    <a:lnTo>
                      <a:pt x="1263" y="347"/>
                    </a:lnTo>
                    <a:cubicBezTo>
                      <a:pt x="1245" y="413"/>
                      <a:pt x="1198" y="445"/>
                      <a:pt x="1120" y="443"/>
                    </a:cubicBezTo>
                    <a:cubicBezTo>
                      <a:pt x="1021" y="439"/>
                      <a:pt x="969" y="384"/>
                      <a:pt x="966" y="278"/>
                    </a:cubicBezTo>
                    <a:cubicBezTo>
                      <a:pt x="971" y="167"/>
                      <a:pt x="1021" y="109"/>
                      <a:pt x="1118" y="105"/>
                    </a:cubicBezTo>
                    <a:cubicBezTo>
                      <a:pt x="1213" y="107"/>
                      <a:pt x="1262" y="165"/>
                      <a:pt x="1265" y="278"/>
                    </a:cubicBezTo>
                    <a:cubicBezTo>
                      <a:pt x="1265" y="284"/>
                      <a:pt x="1265" y="288"/>
                      <a:pt x="1265" y="289"/>
                    </a:cubicBezTo>
                    <a:lnTo>
                      <a:pt x="1018" y="289"/>
                    </a:lnTo>
                    <a:cubicBezTo>
                      <a:pt x="1021" y="362"/>
                      <a:pt x="1054" y="401"/>
                      <a:pt x="1118" y="405"/>
                    </a:cubicBezTo>
                    <a:cubicBezTo>
                      <a:pt x="1169" y="405"/>
                      <a:pt x="1200" y="382"/>
                      <a:pt x="1214" y="334"/>
                    </a:cubicBezTo>
                    <a:close/>
                    <a:moveTo>
                      <a:pt x="1626" y="227"/>
                    </a:moveTo>
                    <a:lnTo>
                      <a:pt x="1626" y="434"/>
                    </a:lnTo>
                    <a:lnTo>
                      <a:pt x="1580" y="434"/>
                    </a:lnTo>
                    <a:lnTo>
                      <a:pt x="1580" y="234"/>
                    </a:lnTo>
                    <a:cubicBezTo>
                      <a:pt x="1578" y="174"/>
                      <a:pt x="1553" y="144"/>
                      <a:pt x="1504" y="142"/>
                    </a:cubicBezTo>
                    <a:cubicBezTo>
                      <a:pt x="1446" y="150"/>
                      <a:pt x="1414" y="181"/>
                      <a:pt x="1408" y="236"/>
                    </a:cubicBezTo>
                    <a:lnTo>
                      <a:pt x="1408" y="434"/>
                    </a:lnTo>
                    <a:lnTo>
                      <a:pt x="1361" y="436"/>
                    </a:lnTo>
                    <a:lnTo>
                      <a:pt x="1361" y="111"/>
                    </a:lnTo>
                    <a:lnTo>
                      <a:pt x="1408" y="111"/>
                    </a:lnTo>
                    <a:lnTo>
                      <a:pt x="1408" y="160"/>
                    </a:lnTo>
                    <a:cubicBezTo>
                      <a:pt x="1433" y="123"/>
                      <a:pt x="1469" y="104"/>
                      <a:pt x="1515" y="102"/>
                    </a:cubicBezTo>
                    <a:cubicBezTo>
                      <a:pt x="1589" y="102"/>
                      <a:pt x="1626" y="144"/>
                      <a:pt x="1626" y="227"/>
                    </a:cubicBezTo>
                    <a:close/>
                    <a:moveTo>
                      <a:pt x="1859" y="407"/>
                    </a:moveTo>
                    <a:lnTo>
                      <a:pt x="1868" y="432"/>
                    </a:lnTo>
                    <a:cubicBezTo>
                      <a:pt x="1853" y="438"/>
                      <a:pt x="1836" y="441"/>
                      <a:pt x="1818" y="441"/>
                    </a:cubicBezTo>
                    <a:cubicBezTo>
                      <a:pt x="1772" y="442"/>
                      <a:pt x="1750" y="419"/>
                      <a:pt x="1752" y="370"/>
                    </a:cubicBezTo>
                    <a:lnTo>
                      <a:pt x="1752" y="151"/>
                    </a:lnTo>
                    <a:lnTo>
                      <a:pt x="1707" y="151"/>
                    </a:lnTo>
                    <a:lnTo>
                      <a:pt x="1707" y="111"/>
                    </a:lnTo>
                    <a:lnTo>
                      <a:pt x="1752" y="111"/>
                    </a:lnTo>
                    <a:lnTo>
                      <a:pt x="1752" y="24"/>
                    </a:lnTo>
                    <a:lnTo>
                      <a:pt x="1798" y="0"/>
                    </a:lnTo>
                    <a:lnTo>
                      <a:pt x="1798" y="111"/>
                    </a:lnTo>
                    <a:lnTo>
                      <a:pt x="1859" y="111"/>
                    </a:lnTo>
                    <a:lnTo>
                      <a:pt x="1859" y="151"/>
                    </a:lnTo>
                    <a:lnTo>
                      <a:pt x="1798" y="151"/>
                    </a:lnTo>
                    <a:lnTo>
                      <a:pt x="1798" y="370"/>
                    </a:lnTo>
                    <a:cubicBezTo>
                      <a:pt x="1797" y="398"/>
                      <a:pt x="1809" y="411"/>
                      <a:pt x="1834" y="410"/>
                    </a:cubicBezTo>
                    <a:cubicBezTo>
                      <a:pt x="1843" y="410"/>
                      <a:pt x="1851" y="409"/>
                      <a:pt x="1859" y="407"/>
                    </a:cubicBezTo>
                    <a:close/>
                    <a:moveTo>
                      <a:pt x="2131" y="203"/>
                    </a:moveTo>
                    <a:lnTo>
                      <a:pt x="2180" y="189"/>
                    </a:lnTo>
                    <a:cubicBezTo>
                      <a:pt x="2167" y="133"/>
                      <a:pt x="2125" y="104"/>
                      <a:pt x="2055" y="102"/>
                    </a:cubicBezTo>
                    <a:cubicBezTo>
                      <a:pt x="1982" y="105"/>
                      <a:pt x="1943" y="136"/>
                      <a:pt x="1937" y="194"/>
                    </a:cubicBezTo>
                    <a:cubicBezTo>
                      <a:pt x="1934" y="249"/>
                      <a:pt x="1976" y="281"/>
                      <a:pt x="2062" y="292"/>
                    </a:cubicBezTo>
                    <a:cubicBezTo>
                      <a:pt x="2118" y="302"/>
                      <a:pt x="2146" y="322"/>
                      <a:pt x="2144" y="352"/>
                    </a:cubicBezTo>
                    <a:cubicBezTo>
                      <a:pt x="2143" y="387"/>
                      <a:pt x="2115" y="406"/>
                      <a:pt x="2062" y="407"/>
                    </a:cubicBezTo>
                    <a:cubicBezTo>
                      <a:pt x="2013" y="409"/>
                      <a:pt x="1982" y="384"/>
                      <a:pt x="1970" y="334"/>
                    </a:cubicBezTo>
                    <a:lnTo>
                      <a:pt x="1924" y="347"/>
                    </a:lnTo>
                    <a:cubicBezTo>
                      <a:pt x="1941" y="413"/>
                      <a:pt x="1988" y="445"/>
                      <a:pt x="2062" y="443"/>
                    </a:cubicBezTo>
                    <a:cubicBezTo>
                      <a:pt x="2148" y="442"/>
                      <a:pt x="2192" y="410"/>
                      <a:pt x="2193" y="350"/>
                    </a:cubicBezTo>
                    <a:cubicBezTo>
                      <a:pt x="2195" y="298"/>
                      <a:pt x="2155" y="265"/>
                      <a:pt x="2075" y="252"/>
                    </a:cubicBezTo>
                    <a:cubicBezTo>
                      <a:pt x="2014" y="241"/>
                      <a:pt x="1985" y="222"/>
                      <a:pt x="1986" y="194"/>
                    </a:cubicBezTo>
                    <a:cubicBezTo>
                      <a:pt x="1990" y="162"/>
                      <a:pt x="2014" y="146"/>
                      <a:pt x="2057" y="145"/>
                    </a:cubicBezTo>
                    <a:cubicBezTo>
                      <a:pt x="2097" y="145"/>
                      <a:pt x="2122" y="164"/>
                      <a:pt x="2131" y="203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>
                  <a:solidFill>
                    <a:schemeClr val="tx2"/>
                  </a:solidFill>
                  <a:latin typeface="汉仪中黑简" pitchFamily="49" charset="-122"/>
                  <a:ea typeface="汉仪中黑简" pitchFamily="49" charset="-122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2120427" y="1124744"/>
              <a:ext cx="1598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rgbClr val="15252D"/>
                  </a:solidFill>
                  <a:latin typeface="+mn-ea"/>
                </a:rPr>
                <a:t>内 容</a:t>
              </a:r>
              <a:endParaRPr lang="zh-CN" altLang="en-US" dirty="0">
                <a:solidFill>
                  <a:srgbClr val="15252D"/>
                </a:solidFill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76383" y="3046893"/>
            <a:ext cx="6305491" cy="1042733"/>
            <a:chOff x="4300847" y="1331253"/>
            <a:chExt cx="6305491" cy="1042733"/>
          </a:xfrm>
        </p:grpSpPr>
        <p:sp>
          <p:nvSpPr>
            <p:cNvPr id="35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59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2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345098" y="1543078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RSA</a:t>
              </a:r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公钥加密算法组成</a:t>
              </a:r>
              <a:endPara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295801" y="4762532"/>
            <a:ext cx="6305491" cy="1042733"/>
            <a:chOff x="4300847" y="1331253"/>
            <a:chExt cx="6305491" cy="1042733"/>
          </a:xfrm>
        </p:grpSpPr>
        <p:sp>
          <p:nvSpPr>
            <p:cNvPr id="66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69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3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5345098" y="1555631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RSA</a:t>
              </a:r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公钥加密算法安全性</a:t>
              </a:r>
              <a:endPara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图灵奖设立50周年，向伟大的计算机科学家们致敬-科技频道-手机搜狐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327" y="5619947"/>
            <a:ext cx="1495425" cy="100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邮件邮箱图标矢量图片(图片ID:1766828)_-按钮图标-矢量素材_ 聚图网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839" y="196463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enutzer:Deininger Matthias/Facharbeit/Alice Bob und Mallory – RMG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15" y="1245857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Benutzer:Deininger Matthias/Facharbeit/Alice Bob und Mallory – RMG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65" y="1245857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88165" y="1492383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Alice</a:t>
            </a:r>
            <a:r>
              <a:rPr lang="zh-CN" altLang="en-US" b="1" dirty="0">
                <a:solidFill>
                  <a:srgbClr val="FF0000"/>
                </a:solidFill>
              </a:rPr>
              <a:t>公</a:t>
            </a:r>
            <a:r>
              <a:rPr lang="zh-CN" altLang="en-US" dirty="0"/>
              <a:t>钥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PK</a:t>
            </a:r>
            <a:r>
              <a:rPr lang="en-US" altLang="zh-CN" b="1" baseline="-25000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): </a:t>
            </a:r>
            <a:endParaRPr lang="en-US" altLang="zh-CN" dirty="0"/>
          </a:p>
          <a:p>
            <a:r>
              <a:rPr lang="en-US" altLang="zh-CN" dirty="0"/>
              <a:t>Alice</a:t>
            </a:r>
            <a:r>
              <a:rPr lang="zh-CN" altLang="en-US" dirty="0"/>
              <a:t>信箱地址</a:t>
            </a:r>
            <a:endParaRPr lang="zh-CN" altLang="en-US" dirty="0"/>
          </a:p>
        </p:txBody>
      </p:sp>
      <p:grpSp>
        <p:nvGrpSpPr>
          <p:cNvPr id="13" name="Group 82"/>
          <p:cNvGrpSpPr/>
          <p:nvPr/>
        </p:nvGrpSpPr>
        <p:grpSpPr bwMode="auto">
          <a:xfrm rot="10800000">
            <a:off x="4729832" y="1379149"/>
            <a:ext cx="794481" cy="369333"/>
            <a:chOff x="1872" y="2976"/>
            <a:chExt cx="624" cy="192"/>
          </a:xfrm>
          <a:blipFill>
            <a:blip r:embed="rId6"/>
            <a:tile tx="0" ty="0" sx="100000" sy="100000" flip="none" algn="tl"/>
          </a:blipFill>
        </p:grpSpPr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2016" y="3072"/>
              <a:ext cx="480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84"/>
            <p:cNvSpPr>
              <a:spLocks noChangeArrowheads="1"/>
            </p:cNvSpPr>
            <p:nvPr/>
          </p:nvSpPr>
          <p:spPr bwMode="auto">
            <a:xfrm>
              <a:off x="1872" y="2976"/>
              <a:ext cx="192" cy="192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85"/>
            <p:cNvSpPr>
              <a:spLocks noChangeArrowheads="1"/>
            </p:cNvSpPr>
            <p:nvPr/>
          </p:nvSpPr>
          <p:spPr bwMode="auto">
            <a:xfrm>
              <a:off x="2352" y="3024"/>
              <a:ext cx="48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86"/>
            <p:cNvSpPr>
              <a:spLocks noChangeArrowheads="1"/>
            </p:cNvSpPr>
            <p:nvPr/>
          </p:nvSpPr>
          <p:spPr bwMode="auto">
            <a:xfrm>
              <a:off x="2448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87"/>
            <p:cNvSpPr>
              <a:spLocks noChangeArrowheads="1"/>
            </p:cNvSpPr>
            <p:nvPr/>
          </p:nvSpPr>
          <p:spPr bwMode="auto">
            <a:xfrm>
              <a:off x="2256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0261" y="2457912"/>
            <a:ext cx="968946" cy="715329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4760389" y="1656150"/>
            <a:ext cx="3313792" cy="7050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公开信道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5700" y="2408289"/>
            <a:ext cx="518068" cy="814573"/>
          </a:xfrm>
          <a:prstGeom prst="rect">
            <a:avLst/>
          </a:prstGeom>
        </p:spPr>
      </p:pic>
      <p:sp>
        <p:nvSpPr>
          <p:cNvPr id="22" name="箭头: 右 21"/>
          <p:cNvSpPr/>
          <p:nvPr/>
        </p:nvSpPr>
        <p:spPr bwMode="auto">
          <a:xfrm flipH="1">
            <a:off x="4772403" y="3036196"/>
            <a:ext cx="3301778" cy="7050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公开信道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Group 82"/>
          <p:cNvGrpSpPr/>
          <p:nvPr/>
        </p:nvGrpSpPr>
        <p:grpSpPr bwMode="auto">
          <a:xfrm rot="10800000">
            <a:off x="821230" y="2979260"/>
            <a:ext cx="836120" cy="369331"/>
            <a:chOff x="1872" y="2976"/>
            <a:chExt cx="624" cy="192"/>
          </a:xfrm>
          <a:solidFill>
            <a:srgbClr val="FF0000"/>
          </a:solidFill>
        </p:grpSpPr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2016" y="3072"/>
              <a:ext cx="480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AutoShape 84"/>
            <p:cNvSpPr>
              <a:spLocks noChangeArrowheads="1"/>
            </p:cNvSpPr>
            <p:nvPr/>
          </p:nvSpPr>
          <p:spPr bwMode="auto">
            <a:xfrm>
              <a:off x="1872" y="2976"/>
              <a:ext cx="192" cy="192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85"/>
            <p:cNvSpPr>
              <a:spLocks noChangeArrowheads="1"/>
            </p:cNvSpPr>
            <p:nvPr/>
          </p:nvSpPr>
          <p:spPr bwMode="auto">
            <a:xfrm>
              <a:off x="2352" y="3024"/>
              <a:ext cx="48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86"/>
            <p:cNvSpPr>
              <a:spLocks noChangeArrowheads="1"/>
            </p:cNvSpPr>
            <p:nvPr/>
          </p:nvSpPr>
          <p:spPr bwMode="auto">
            <a:xfrm>
              <a:off x="2448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87"/>
            <p:cNvSpPr>
              <a:spLocks noChangeArrowheads="1"/>
            </p:cNvSpPr>
            <p:nvPr/>
          </p:nvSpPr>
          <p:spPr bwMode="auto">
            <a:xfrm>
              <a:off x="2256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559112" y="1823030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+</a:t>
            </a:r>
            <a:endParaRPr lang="zh-CN" altLang="en-US" sz="3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460910" y="3348592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Alice</a:t>
            </a:r>
            <a:r>
              <a:rPr lang="zh-CN" altLang="en-US" b="1" dirty="0">
                <a:solidFill>
                  <a:srgbClr val="FF0000"/>
                </a:solidFill>
              </a:rPr>
              <a:t>私</a:t>
            </a:r>
            <a:r>
              <a:rPr lang="zh-CN" altLang="en-US" dirty="0"/>
              <a:t>钥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SK</a:t>
            </a:r>
            <a:r>
              <a:rPr lang="en-US" altLang="zh-CN" b="1" baseline="-25000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1" name="Text Box 1082"/>
          <p:cNvSpPr txBox="1">
            <a:spLocks noChangeArrowheads="1"/>
          </p:cNvSpPr>
          <p:nvPr/>
        </p:nvSpPr>
        <p:spPr bwMode="auto">
          <a:xfrm>
            <a:off x="433133" y="4340078"/>
            <a:ext cx="3744231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免去密钥分发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密钥管理简单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Text Box 1082"/>
          <p:cNvSpPr txBox="1">
            <a:spLocks noChangeArrowheads="1"/>
          </p:cNvSpPr>
          <p:nvPr/>
        </p:nvSpPr>
        <p:spPr bwMode="auto">
          <a:xfrm>
            <a:off x="7223069" y="4208477"/>
            <a:ext cx="37442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算法上如何实现？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4" name="内容占位符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4832" y="3934245"/>
            <a:ext cx="1365185" cy="159490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0520" y="3938683"/>
            <a:ext cx="1249198" cy="1667744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790831" y="5607044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Whitfield 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iffie</a:t>
            </a:r>
            <a:endParaRPr lang="en-US" altLang="zh-CN" dirty="0"/>
          </a:p>
        </p:txBody>
      </p:sp>
      <p:sp>
        <p:nvSpPr>
          <p:cNvPr id="37" name="文本框 36"/>
          <p:cNvSpPr txBox="1"/>
          <p:nvPr/>
        </p:nvSpPr>
        <p:spPr>
          <a:xfrm>
            <a:off x="5489237" y="5623603"/>
            <a:ext cx="173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Martin </a:t>
            </a:r>
            <a:r>
              <a:rPr lang="en-US" altLang="zh-CN" dirty="0">
                <a:solidFill>
                  <a:srgbClr val="FF0000"/>
                </a:solidFill>
              </a:rPr>
              <a:t>H</a:t>
            </a:r>
            <a:r>
              <a:rPr lang="en-US" altLang="zh-CN" dirty="0"/>
              <a:t>ellman</a:t>
            </a:r>
            <a:endParaRPr lang="en-US" altLang="zh-CN" dirty="0"/>
          </a:p>
        </p:txBody>
      </p:sp>
      <p:grpSp>
        <p:nvGrpSpPr>
          <p:cNvPr id="38" name="Group 82"/>
          <p:cNvGrpSpPr/>
          <p:nvPr/>
        </p:nvGrpSpPr>
        <p:grpSpPr bwMode="auto">
          <a:xfrm rot="10800000">
            <a:off x="8070611" y="5397600"/>
            <a:ext cx="794481" cy="369333"/>
            <a:chOff x="1872" y="2976"/>
            <a:chExt cx="624" cy="192"/>
          </a:xfrm>
          <a:blipFill>
            <a:blip r:embed="rId6"/>
            <a:tile tx="0" ty="0" sx="100000" sy="100000" flip="none" algn="tl"/>
          </a:blipFill>
        </p:grpSpPr>
        <p:sp>
          <p:nvSpPr>
            <p:cNvPr id="39" name="Rectangle 83"/>
            <p:cNvSpPr>
              <a:spLocks noChangeArrowheads="1"/>
            </p:cNvSpPr>
            <p:nvPr/>
          </p:nvSpPr>
          <p:spPr bwMode="auto">
            <a:xfrm>
              <a:off x="2016" y="3072"/>
              <a:ext cx="480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84"/>
            <p:cNvSpPr>
              <a:spLocks noChangeArrowheads="1"/>
            </p:cNvSpPr>
            <p:nvPr/>
          </p:nvSpPr>
          <p:spPr bwMode="auto">
            <a:xfrm>
              <a:off x="1872" y="2976"/>
              <a:ext cx="192" cy="192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85"/>
            <p:cNvSpPr>
              <a:spLocks noChangeArrowheads="1"/>
            </p:cNvSpPr>
            <p:nvPr/>
          </p:nvSpPr>
          <p:spPr bwMode="auto">
            <a:xfrm>
              <a:off x="2352" y="3024"/>
              <a:ext cx="48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86"/>
            <p:cNvSpPr>
              <a:spLocks noChangeArrowheads="1"/>
            </p:cNvSpPr>
            <p:nvPr/>
          </p:nvSpPr>
          <p:spPr bwMode="auto">
            <a:xfrm>
              <a:off x="2448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87"/>
            <p:cNvSpPr>
              <a:spLocks noChangeArrowheads="1"/>
            </p:cNvSpPr>
            <p:nvPr/>
          </p:nvSpPr>
          <p:spPr bwMode="auto">
            <a:xfrm>
              <a:off x="2256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" name="Group 82"/>
          <p:cNvGrpSpPr/>
          <p:nvPr/>
        </p:nvGrpSpPr>
        <p:grpSpPr bwMode="auto">
          <a:xfrm rot="10800000">
            <a:off x="8070610" y="5935844"/>
            <a:ext cx="794481" cy="369334"/>
            <a:chOff x="1872" y="2976"/>
            <a:chExt cx="624" cy="192"/>
          </a:xfrm>
          <a:solidFill>
            <a:srgbClr val="FF0000"/>
          </a:solidFill>
        </p:grpSpPr>
        <p:sp>
          <p:nvSpPr>
            <p:cNvPr id="45" name="Rectangle 83"/>
            <p:cNvSpPr>
              <a:spLocks noChangeArrowheads="1"/>
            </p:cNvSpPr>
            <p:nvPr/>
          </p:nvSpPr>
          <p:spPr bwMode="auto">
            <a:xfrm>
              <a:off x="2016" y="3072"/>
              <a:ext cx="480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AutoShape 84"/>
            <p:cNvSpPr>
              <a:spLocks noChangeArrowheads="1"/>
            </p:cNvSpPr>
            <p:nvPr/>
          </p:nvSpPr>
          <p:spPr bwMode="auto">
            <a:xfrm>
              <a:off x="1872" y="2976"/>
              <a:ext cx="192" cy="192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85"/>
            <p:cNvSpPr>
              <a:spLocks noChangeArrowheads="1"/>
            </p:cNvSpPr>
            <p:nvPr/>
          </p:nvSpPr>
          <p:spPr bwMode="auto">
            <a:xfrm>
              <a:off x="2352" y="3024"/>
              <a:ext cx="48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86"/>
            <p:cNvSpPr>
              <a:spLocks noChangeArrowheads="1"/>
            </p:cNvSpPr>
            <p:nvPr/>
          </p:nvSpPr>
          <p:spPr bwMode="auto">
            <a:xfrm>
              <a:off x="2448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87"/>
            <p:cNvSpPr>
              <a:spLocks noChangeArrowheads="1"/>
            </p:cNvSpPr>
            <p:nvPr/>
          </p:nvSpPr>
          <p:spPr bwMode="auto">
            <a:xfrm>
              <a:off x="2256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" name="Text Box 1082"/>
          <p:cNvSpPr txBox="1">
            <a:spLocks noChangeArrowheads="1"/>
          </p:cNvSpPr>
          <p:nvPr/>
        </p:nvSpPr>
        <p:spPr bwMode="auto">
          <a:xfrm>
            <a:off x="7223068" y="4808574"/>
            <a:ext cx="41943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公私钥满足什么关系？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公钥密码体制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9124551" y="5378119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公</a:t>
            </a:r>
            <a:r>
              <a:rPr lang="zh-CN" altLang="en-US" dirty="0"/>
              <a:t>钥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PK</a:t>
            </a:r>
            <a:r>
              <a:rPr lang="en-US" altLang="zh-CN" b="1" baseline="-25000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56" name="文本框 55"/>
          <p:cNvSpPr txBox="1"/>
          <p:nvPr/>
        </p:nvSpPr>
        <p:spPr>
          <a:xfrm>
            <a:off x="9122215" y="5936909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私</a:t>
            </a:r>
            <a:r>
              <a:rPr lang="zh-CN" altLang="en-US" dirty="0"/>
              <a:t>钥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SK</a:t>
            </a:r>
            <a:r>
              <a:rPr lang="en-US" altLang="zh-CN" b="1" baseline="-25000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49" name="矩形 48"/>
          <p:cNvSpPr/>
          <p:nvPr/>
        </p:nvSpPr>
        <p:spPr>
          <a:xfrm>
            <a:off x="4427825" y="131923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(1)</a:t>
            </a:r>
            <a:r>
              <a:rPr lang="zh-CN" altLang="en-US" sz="2800" dirty="0"/>
              <a:t>公钥（非对称）密码概述</a:t>
            </a:r>
            <a:endParaRPr lang="zh-CN" altLang="en-US" sz="2800" dirty="0"/>
          </a:p>
        </p:txBody>
      </p:sp>
      <p:sp>
        <p:nvSpPr>
          <p:cNvPr id="53" name="文本框 52"/>
          <p:cNvSpPr txBox="1"/>
          <p:nvPr/>
        </p:nvSpPr>
        <p:spPr>
          <a:xfrm>
            <a:off x="5747273" y="59369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0.30196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94 -0.00602 L -0.41029 -0.006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6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81 -0.00602 L -0.4095 -0.0060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11927 -0.0419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64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3" grpId="0"/>
      <p:bldP spid="36" grpId="0"/>
      <p:bldP spid="37" grpId="0"/>
      <p:bldP spid="52" grpId="0"/>
      <p:bldP spid="55" grpId="0"/>
      <p:bldP spid="56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图灵奖设立50周年，向伟大的计算机科学家们致敬-科技频道-手机搜狐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842" y="5863152"/>
            <a:ext cx="1495425" cy="100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邮件邮箱图标矢量图片(图片ID:1766828)_-按钮图标-矢量素材_ 聚图网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839" y="196463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enutzer:Deininger Matthias/Facharbeit/Alice Bob und Mallory – RM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15" y="1245857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Benutzer:Deininger Matthias/Facharbeit/Alice Bob und Mallory – RMG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65" y="1245857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88165" y="1492383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Alice</a:t>
            </a:r>
            <a:r>
              <a:rPr lang="zh-CN" altLang="en-US" b="1" dirty="0">
                <a:solidFill>
                  <a:srgbClr val="FF0000"/>
                </a:solidFill>
              </a:rPr>
              <a:t>公</a:t>
            </a:r>
            <a:r>
              <a:rPr lang="zh-CN" altLang="en-US" dirty="0"/>
              <a:t>钥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PK</a:t>
            </a:r>
            <a:r>
              <a:rPr lang="en-US" altLang="zh-CN" b="1" baseline="-25000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): </a:t>
            </a:r>
            <a:endParaRPr lang="en-US" altLang="zh-CN" dirty="0"/>
          </a:p>
          <a:p>
            <a:r>
              <a:rPr lang="en-US" altLang="zh-CN" dirty="0"/>
              <a:t>Alice</a:t>
            </a:r>
            <a:r>
              <a:rPr lang="zh-CN" altLang="en-US" dirty="0"/>
              <a:t>信箱地址</a:t>
            </a:r>
            <a:endParaRPr lang="zh-CN" altLang="en-US" dirty="0"/>
          </a:p>
        </p:txBody>
      </p:sp>
      <p:grpSp>
        <p:nvGrpSpPr>
          <p:cNvPr id="13" name="Group 82"/>
          <p:cNvGrpSpPr/>
          <p:nvPr/>
        </p:nvGrpSpPr>
        <p:grpSpPr bwMode="auto">
          <a:xfrm rot="10800000">
            <a:off x="4729832" y="1379149"/>
            <a:ext cx="794481" cy="369333"/>
            <a:chOff x="1872" y="2976"/>
            <a:chExt cx="624" cy="192"/>
          </a:xfrm>
          <a:blipFill>
            <a:blip r:embed="rId5"/>
            <a:tile tx="0" ty="0" sx="100000" sy="100000" flip="none" algn="tl"/>
          </a:blipFill>
        </p:grpSpPr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2016" y="3072"/>
              <a:ext cx="480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84"/>
            <p:cNvSpPr>
              <a:spLocks noChangeArrowheads="1"/>
            </p:cNvSpPr>
            <p:nvPr/>
          </p:nvSpPr>
          <p:spPr bwMode="auto">
            <a:xfrm>
              <a:off x="1872" y="2976"/>
              <a:ext cx="192" cy="192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85"/>
            <p:cNvSpPr>
              <a:spLocks noChangeArrowheads="1"/>
            </p:cNvSpPr>
            <p:nvPr/>
          </p:nvSpPr>
          <p:spPr bwMode="auto">
            <a:xfrm>
              <a:off x="2352" y="3024"/>
              <a:ext cx="48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86"/>
            <p:cNvSpPr>
              <a:spLocks noChangeArrowheads="1"/>
            </p:cNvSpPr>
            <p:nvPr/>
          </p:nvSpPr>
          <p:spPr bwMode="auto">
            <a:xfrm>
              <a:off x="2448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87"/>
            <p:cNvSpPr>
              <a:spLocks noChangeArrowheads="1"/>
            </p:cNvSpPr>
            <p:nvPr/>
          </p:nvSpPr>
          <p:spPr bwMode="auto">
            <a:xfrm>
              <a:off x="2256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0261" y="2457912"/>
            <a:ext cx="968946" cy="715329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4760389" y="1656150"/>
            <a:ext cx="3313792" cy="7050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公开信道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5700" y="2408289"/>
            <a:ext cx="518068" cy="814573"/>
          </a:xfrm>
          <a:prstGeom prst="rect">
            <a:avLst/>
          </a:prstGeom>
        </p:spPr>
      </p:pic>
      <p:sp>
        <p:nvSpPr>
          <p:cNvPr id="22" name="箭头: 右 21"/>
          <p:cNvSpPr/>
          <p:nvPr/>
        </p:nvSpPr>
        <p:spPr bwMode="auto">
          <a:xfrm flipH="1">
            <a:off x="4772403" y="3036196"/>
            <a:ext cx="3301778" cy="7050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公开信道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Group 82"/>
          <p:cNvGrpSpPr/>
          <p:nvPr/>
        </p:nvGrpSpPr>
        <p:grpSpPr bwMode="auto">
          <a:xfrm rot="10800000">
            <a:off x="821230" y="2979260"/>
            <a:ext cx="836120" cy="369331"/>
            <a:chOff x="1872" y="2976"/>
            <a:chExt cx="624" cy="192"/>
          </a:xfrm>
          <a:solidFill>
            <a:srgbClr val="FF0000"/>
          </a:solidFill>
        </p:grpSpPr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2016" y="3072"/>
              <a:ext cx="480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AutoShape 84"/>
            <p:cNvSpPr>
              <a:spLocks noChangeArrowheads="1"/>
            </p:cNvSpPr>
            <p:nvPr/>
          </p:nvSpPr>
          <p:spPr bwMode="auto">
            <a:xfrm>
              <a:off x="1872" y="2976"/>
              <a:ext cx="192" cy="192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85"/>
            <p:cNvSpPr>
              <a:spLocks noChangeArrowheads="1"/>
            </p:cNvSpPr>
            <p:nvPr/>
          </p:nvSpPr>
          <p:spPr bwMode="auto">
            <a:xfrm>
              <a:off x="2352" y="3024"/>
              <a:ext cx="48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86"/>
            <p:cNvSpPr>
              <a:spLocks noChangeArrowheads="1"/>
            </p:cNvSpPr>
            <p:nvPr/>
          </p:nvSpPr>
          <p:spPr bwMode="auto">
            <a:xfrm>
              <a:off x="2448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87"/>
            <p:cNvSpPr>
              <a:spLocks noChangeArrowheads="1"/>
            </p:cNvSpPr>
            <p:nvPr/>
          </p:nvSpPr>
          <p:spPr bwMode="auto">
            <a:xfrm>
              <a:off x="2256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559112" y="1823030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+</a:t>
            </a:r>
            <a:endParaRPr lang="zh-CN" altLang="en-US" sz="3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460910" y="3348592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Alice</a:t>
            </a:r>
            <a:r>
              <a:rPr lang="zh-CN" altLang="en-US" b="1" dirty="0">
                <a:solidFill>
                  <a:srgbClr val="FF0000"/>
                </a:solidFill>
              </a:rPr>
              <a:t>私</a:t>
            </a:r>
            <a:r>
              <a:rPr lang="zh-CN" altLang="en-US" dirty="0"/>
              <a:t>钥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SK</a:t>
            </a:r>
            <a:r>
              <a:rPr lang="en-US" altLang="zh-CN" b="1" baseline="-25000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1" name="Text Box 1082"/>
          <p:cNvSpPr txBox="1">
            <a:spLocks noChangeArrowheads="1"/>
          </p:cNvSpPr>
          <p:nvPr/>
        </p:nvSpPr>
        <p:spPr bwMode="auto">
          <a:xfrm>
            <a:off x="433133" y="4340078"/>
            <a:ext cx="3744231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免去密钥分发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密钥管理简单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Text Box 1082"/>
          <p:cNvSpPr txBox="1">
            <a:spLocks noChangeArrowheads="1"/>
          </p:cNvSpPr>
          <p:nvPr/>
        </p:nvSpPr>
        <p:spPr bwMode="auto">
          <a:xfrm>
            <a:off x="7223069" y="4208477"/>
            <a:ext cx="37442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算法上如何实现？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4" name="内容占位符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4832" y="3934245"/>
            <a:ext cx="1365185" cy="159490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80520" y="3938683"/>
            <a:ext cx="1249198" cy="1667744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790831" y="5607044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Whitfield 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iffie</a:t>
            </a:r>
            <a:endParaRPr lang="en-US" altLang="zh-CN" dirty="0"/>
          </a:p>
        </p:txBody>
      </p:sp>
      <p:sp>
        <p:nvSpPr>
          <p:cNvPr id="37" name="文本框 36"/>
          <p:cNvSpPr txBox="1"/>
          <p:nvPr/>
        </p:nvSpPr>
        <p:spPr>
          <a:xfrm>
            <a:off x="5489237" y="5623603"/>
            <a:ext cx="173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Martin </a:t>
            </a:r>
            <a:r>
              <a:rPr lang="en-US" altLang="zh-CN" dirty="0">
                <a:solidFill>
                  <a:srgbClr val="FF0000"/>
                </a:solidFill>
              </a:rPr>
              <a:t>H</a:t>
            </a:r>
            <a:r>
              <a:rPr lang="en-US" altLang="zh-CN" dirty="0"/>
              <a:t>ellman</a:t>
            </a:r>
            <a:endParaRPr lang="en-US" altLang="zh-CN" dirty="0"/>
          </a:p>
        </p:txBody>
      </p:sp>
      <p:grpSp>
        <p:nvGrpSpPr>
          <p:cNvPr id="38" name="Group 82"/>
          <p:cNvGrpSpPr/>
          <p:nvPr/>
        </p:nvGrpSpPr>
        <p:grpSpPr bwMode="auto">
          <a:xfrm rot="10800000">
            <a:off x="8070611" y="5397600"/>
            <a:ext cx="794481" cy="369333"/>
            <a:chOff x="1872" y="2976"/>
            <a:chExt cx="624" cy="192"/>
          </a:xfrm>
          <a:blipFill>
            <a:blip r:embed="rId5"/>
            <a:tile tx="0" ty="0" sx="100000" sy="100000" flip="none" algn="tl"/>
          </a:blipFill>
        </p:grpSpPr>
        <p:sp>
          <p:nvSpPr>
            <p:cNvPr id="39" name="Rectangle 83"/>
            <p:cNvSpPr>
              <a:spLocks noChangeArrowheads="1"/>
            </p:cNvSpPr>
            <p:nvPr/>
          </p:nvSpPr>
          <p:spPr bwMode="auto">
            <a:xfrm>
              <a:off x="2016" y="3072"/>
              <a:ext cx="480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84"/>
            <p:cNvSpPr>
              <a:spLocks noChangeArrowheads="1"/>
            </p:cNvSpPr>
            <p:nvPr/>
          </p:nvSpPr>
          <p:spPr bwMode="auto">
            <a:xfrm>
              <a:off x="1872" y="2976"/>
              <a:ext cx="192" cy="192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85"/>
            <p:cNvSpPr>
              <a:spLocks noChangeArrowheads="1"/>
            </p:cNvSpPr>
            <p:nvPr/>
          </p:nvSpPr>
          <p:spPr bwMode="auto">
            <a:xfrm>
              <a:off x="2352" y="3024"/>
              <a:ext cx="48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86"/>
            <p:cNvSpPr>
              <a:spLocks noChangeArrowheads="1"/>
            </p:cNvSpPr>
            <p:nvPr/>
          </p:nvSpPr>
          <p:spPr bwMode="auto">
            <a:xfrm>
              <a:off x="2448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87"/>
            <p:cNvSpPr>
              <a:spLocks noChangeArrowheads="1"/>
            </p:cNvSpPr>
            <p:nvPr/>
          </p:nvSpPr>
          <p:spPr bwMode="auto">
            <a:xfrm>
              <a:off x="2256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" name="Group 82"/>
          <p:cNvGrpSpPr/>
          <p:nvPr/>
        </p:nvGrpSpPr>
        <p:grpSpPr bwMode="auto">
          <a:xfrm rot="10800000">
            <a:off x="8070610" y="5935844"/>
            <a:ext cx="794481" cy="369334"/>
            <a:chOff x="1872" y="2976"/>
            <a:chExt cx="624" cy="192"/>
          </a:xfrm>
          <a:solidFill>
            <a:srgbClr val="FF0000"/>
          </a:solidFill>
        </p:grpSpPr>
        <p:sp>
          <p:nvSpPr>
            <p:cNvPr id="45" name="Rectangle 83"/>
            <p:cNvSpPr>
              <a:spLocks noChangeArrowheads="1"/>
            </p:cNvSpPr>
            <p:nvPr/>
          </p:nvSpPr>
          <p:spPr bwMode="auto">
            <a:xfrm>
              <a:off x="2016" y="3072"/>
              <a:ext cx="480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AutoShape 84"/>
            <p:cNvSpPr>
              <a:spLocks noChangeArrowheads="1"/>
            </p:cNvSpPr>
            <p:nvPr/>
          </p:nvSpPr>
          <p:spPr bwMode="auto">
            <a:xfrm>
              <a:off x="1872" y="2976"/>
              <a:ext cx="192" cy="192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85"/>
            <p:cNvSpPr>
              <a:spLocks noChangeArrowheads="1"/>
            </p:cNvSpPr>
            <p:nvPr/>
          </p:nvSpPr>
          <p:spPr bwMode="auto">
            <a:xfrm>
              <a:off x="2352" y="3024"/>
              <a:ext cx="48" cy="48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86"/>
            <p:cNvSpPr>
              <a:spLocks noChangeArrowheads="1"/>
            </p:cNvSpPr>
            <p:nvPr/>
          </p:nvSpPr>
          <p:spPr bwMode="auto">
            <a:xfrm>
              <a:off x="2448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87"/>
            <p:cNvSpPr>
              <a:spLocks noChangeArrowheads="1"/>
            </p:cNvSpPr>
            <p:nvPr/>
          </p:nvSpPr>
          <p:spPr bwMode="auto">
            <a:xfrm>
              <a:off x="2256" y="2976"/>
              <a:ext cx="48" cy="96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" name="Text Box 1082"/>
          <p:cNvSpPr txBox="1">
            <a:spLocks noChangeArrowheads="1"/>
          </p:cNvSpPr>
          <p:nvPr/>
        </p:nvSpPr>
        <p:spPr bwMode="auto">
          <a:xfrm>
            <a:off x="7223068" y="4808574"/>
            <a:ext cx="41943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公私钥满足什么关系？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公钥密码体制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9124551" y="5378119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公</a:t>
            </a:r>
            <a:r>
              <a:rPr lang="zh-CN" altLang="en-US" dirty="0"/>
              <a:t>钥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PK</a:t>
            </a:r>
            <a:r>
              <a:rPr lang="en-US" altLang="zh-CN" b="1" baseline="-25000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56" name="文本框 55"/>
          <p:cNvSpPr txBox="1"/>
          <p:nvPr/>
        </p:nvSpPr>
        <p:spPr>
          <a:xfrm>
            <a:off x="9122215" y="5936909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私</a:t>
            </a:r>
            <a:r>
              <a:rPr lang="zh-CN" altLang="en-US" dirty="0"/>
              <a:t>钥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SK</a:t>
            </a:r>
            <a:r>
              <a:rPr lang="en-US" altLang="zh-CN" b="1" baseline="-25000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49" name="矩形 48"/>
          <p:cNvSpPr/>
          <p:nvPr/>
        </p:nvSpPr>
        <p:spPr>
          <a:xfrm>
            <a:off x="4427825" y="131923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(1)</a:t>
            </a:r>
            <a:r>
              <a:rPr lang="zh-CN" altLang="en-US" sz="2800" dirty="0"/>
              <a:t>公钥（非对称）密码概述</a:t>
            </a:r>
            <a:endParaRPr lang="zh-CN" altLang="en-US" sz="2800" dirty="0"/>
          </a:p>
        </p:txBody>
      </p:sp>
      <p:sp>
        <p:nvSpPr>
          <p:cNvPr id="53" name="文本框 52"/>
          <p:cNvSpPr txBox="1"/>
          <p:nvPr/>
        </p:nvSpPr>
        <p:spPr>
          <a:xfrm>
            <a:off x="5380243" y="646527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0.30196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94 -0.00602 L -0.41029 -0.006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6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81 -0.00602 L -0.4095 -0.0060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11927 -0.0419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64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3" grpId="0" bldLvl="0" animBg="1"/>
      <p:bldP spid="36" grpId="0"/>
      <p:bldP spid="37" grpId="0"/>
      <p:bldP spid="52" grpId="0" bldLvl="0" animBg="1"/>
      <p:bldP spid="55" grpId="0"/>
      <p:bldP spid="56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公钥密码体制</a:t>
            </a:r>
            <a:endParaRPr lang="zh-CN" altLang="en-US" dirty="0"/>
          </a:p>
        </p:txBody>
      </p:sp>
      <p:sp>
        <p:nvSpPr>
          <p:cNvPr id="62" name="矩形 1"/>
          <p:cNvSpPr>
            <a:spLocks noChangeArrowheads="1"/>
          </p:cNvSpPr>
          <p:nvPr/>
        </p:nvSpPr>
        <p:spPr bwMode="auto">
          <a:xfrm>
            <a:off x="3171187" y="920946"/>
            <a:ext cx="4800600" cy="533031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marL="0" lvl="1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公钥密码的设计准则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endParaRPr lang="zh-CN" altLang="en-AU" sz="2800" dirty="0">
              <a:latin typeface="Times New Roman" panose="02020603050405020304" pitchFamily="18" charset="0"/>
            </a:endParaRPr>
          </a:p>
        </p:txBody>
      </p:sp>
      <p:sp>
        <p:nvSpPr>
          <p:cNvPr id="63" name="矩形 3"/>
          <p:cNvSpPr>
            <a:spLocks noChangeArrowheads="1"/>
          </p:cNvSpPr>
          <p:nvPr/>
        </p:nvSpPr>
        <p:spPr bwMode="auto">
          <a:xfrm>
            <a:off x="1299182" y="2920008"/>
            <a:ext cx="9772650" cy="1007007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lvl="1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公钥密码的设计准则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</a:pPr>
            <a:r>
              <a:rPr lang="zh-CN" altLang="en-AU" sz="2800" dirty="0">
                <a:latin typeface="Times New Roman" panose="02020603050405020304" pitchFamily="18" charset="0"/>
              </a:rPr>
              <a:t>已知</a:t>
            </a:r>
            <a:r>
              <a:rPr lang="zh-CN" altLang="en-US" sz="2800" dirty="0">
                <a:latin typeface="Times New Roman" panose="02020603050405020304" pitchFamily="18" charset="0"/>
              </a:rPr>
              <a:t>公私钥</a:t>
            </a:r>
            <a:r>
              <a:rPr lang="zh-CN" altLang="en-AU" sz="2800" dirty="0">
                <a:latin typeface="Times New Roman" panose="02020603050405020304" pitchFamily="18" charset="0"/>
              </a:rPr>
              <a:t>时，进行加解密运算计算上是容易的</a:t>
            </a:r>
            <a:endParaRPr lang="zh-CN" altLang="en-AU" sz="2800" dirty="0">
              <a:latin typeface="Times New Roman" panose="02020603050405020304" pitchFamily="18" charset="0"/>
            </a:endParaRPr>
          </a:p>
        </p:txBody>
      </p:sp>
      <p:sp>
        <p:nvSpPr>
          <p:cNvPr id="66" name="矩形 1"/>
          <p:cNvSpPr>
            <a:spLocks noChangeArrowheads="1"/>
          </p:cNvSpPr>
          <p:nvPr/>
        </p:nvSpPr>
        <p:spPr bwMode="auto">
          <a:xfrm>
            <a:off x="2128203" y="1587683"/>
            <a:ext cx="1478280" cy="53194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marL="0" lvl="1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公钥</a:t>
            </a:r>
            <a:endParaRPr lang="zh-CN" altLang="en-AU" sz="2800" dirty="0">
              <a:latin typeface="Times New Roman" panose="02020603050405020304" pitchFamily="18" charset="0"/>
            </a:endParaRPr>
          </a:p>
        </p:txBody>
      </p:sp>
      <p:sp>
        <p:nvSpPr>
          <p:cNvPr id="2" name="箭头: 右 1"/>
          <p:cNvSpPr/>
          <p:nvPr/>
        </p:nvSpPr>
        <p:spPr bwMode="auto">
          <a:xfrm>
            <a:off x="3869374" y="1780273"/>
            <a:ext cx="3299460" cy="18473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矩形 1"/>
          <p:cNvSpPr>
            <a:spLocks noChangeArrowheads="1"/>
          </p:cNvSpPr>
          <p:nvPr/>
        </p:nvSpPr>
        <p:spPr bwMode="auto">
          <a:xfrm>
            <a:off x="3869374" y="2097795"/>
            <a:ext cx="3299459" cy="533031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marL="0" lvl="1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计算复杂度理论</a:t>
            </a:r>
            <a:endParaRPr lang="zh-CN" altLang="en-AU" sz="2800" dirty="0">
              <a:latin typeface="Times New Roman" panose="02020603050405020304" pitchFamily="18" charset="0"/>
            </a:endParaRPr>
          </a:p>
        </p:txBody>
      </p:sp>
      <p:sp>
        <p:nvSpPr>
          <p:cNvPr id="68" name="矩形 1"/>
          <p:cNvSpPr>
            <a:spLocks noChangeArrowheads="1"/>
          </p:cNvSpPr>
          <p:nvPr/>
        </p:nvSpPr>
        <p:spPr bwMode="auto">
          <a:xfrm>
            <a:off x="7431724" y="1632052"/>
            <a:ext cx="1478280" cy="53194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marL="0" lvl="1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私钥</a:t>
            </a:r>
            <a:endParaRPr lang="zh-CN" altLang="en-AU" sz="2800" dirty="0">
              <a:latin typeface="Times New Roman" panose="02020603050405020304" pitchFamily="18" charset="0"/>
            </a:endParaRPr>
          </a:p>
        </p:txBody>
      </p:sp>
      <p:sp>
        <p:nvSpPr>
          <p:cNvPr id="3" name="乘号 2"/>
          <p:cNvSpPr/>
          <p:nvPr/>
        </p:nvSpPr>
        <p:spPr bwMode="auto">
          <a:xfrm>
            <a:off x="5028406" y="1254308"/>
            <a:ext cx="925830" cy="105193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矩形 3"/>
          <p:cNvSpPr>
            <a:spLocks noChangeArrowheads="1"/>
          </p:cNvSpPr>
          <p:nvPr/>
        </p:nvSpPr>
        <p:spPr bwMode="auto">
          <a:xfrm>
            <a:off x="5954236" y="4173806"/>
            <a:ext cx="5646420" cy="2428935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marL="0" lvl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陷门</a:t>
            </a:r>
            <a:r>
              <a:rPr lang="zh-CN" altLang="en-US" sz="2800" dirty="0">
                <a:latin typeface="Times New Roman" panose="02020603050405020304" pitchFamily="18" charset="0"/>
              </a:rPr>
              <a:t>单向函数</a:t>
            </a:r>
            <a:r>
              <a:rPr lang="en-US" altLang="zh-CN" sz="2800" dirty="0">
                <a:latin typeface="Times New Roman" panose="02020603050405020304" pitchFamily="18" charset="0"/>
              </a:rPr>
              <a:t>(Trapdoor One-Way Function)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包含一组秘密信息（陷门）的特殊单向函数，已知陷门信息时求逆是容易的。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70" name="矩形 3"/>
          <p:cNvSpPr>
            <a:spLocks noChangeArrowheads="1"/>
          </p:cNvSpPr>
          <p:nvPr/>
        </p:nvSpPr>
        <p:spPr bwMode="auto">
          <a:xfrm>
            <a:off x="852250" y="4168902"/>
            <a:ext cx="4923709" cy="2428935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65000"/>
              </a:spcBef>
              <a:buClr>
                <a:srgbClr val="2D5DAD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D5DAD"/>
              </a:buClr>
              <a:buChar char="—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rgbClr val="2D5DAD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Univers" panose="020B0503020202020204" pitchFamily="34" charset="0"/>
              </a:defRPr>
            </a:lvl9pPr>
          </a:lstStyle>
          <a:p>
            <a:pPr marL="0" lvl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单向函数</a:t>
            </a:r>
            <a:r>
              <a:rPr lang="en-US" altLang="zh-CN" sz="2800" dirty="0">
                <a:latin typeface="Times New Roman" panose="02020603050405020304" pitchFamily="18" charset="0"/>
              </a:rPr>
              <a:t>(One-Way Function)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一个函数</a:t>
            </a:r>
            <a:r>
              <a:rPr lang="en-US" altLang="zh-CN" sz="2800" dirty="0">
                <a:latin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</a:rPr>
              <a:t>，对于定义域内的任意</a:t>
            </a: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</a:rPr>
              <a:t>，计算</a:t>
            </a:r>
            <a:r>
              <a:rPr lang="en-US" altLang="zh-CN" sz="2800" dirty="0">
                <a:latin typeface="Times New Roman" panose="02020603050405020304" pitchFamily="18" charset="0"/>
              </a:rPr>
              <a:t>f(x)</a:t>
            </a:r>
            <a:r>
              <a:rPr lang="zh-CN" altLang="en-US" sz="2800" dirty="0">
                <a:latin typeface="Times New Roman" panose="02020603050405020304" pitchFamily="18" charset="0"/>
              </a:rPr>
              <a:t>都是容易的，然而对于值域内的任意</a:t>
            </a:r>
            <a:r>
              <a:rPr lang="en-US" altLang="zh-CN" sz="2800" dirty="0">
                <a:latin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</a:rPr>
              <a:t>，计算</a:t>
            </a:r>
            <a:r>
              <a:rPr lang="en-US" altLang="zh-CN" sz="2800" dirty="0">
                <a:latin typeface="Times New Roman" panose="02020603050405020304" pitchFamily="18" charset="0"/>
              </a:rPr>
              <a:t>f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</a:rPr>
              <a:t>(y)</a:t>
            </a:r>
            <a:r>
              <a:rPr lang="zh-CN" altLang="en-US" sz="2800" dirty="0">
                <a:latin typeface="Times New Roman" panose="02020603050405020304" pitchFamily="18" charset="0"/>
              </a:rPr>
              <a:t>都是困难的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5122" name="Picture 2" descr="简单手绘黑白画风景_观赏网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36" y="3087470"/>
            <a:ext cx="1268828" cy="10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邮件邮箱图标矢量图片(图片ID:1766828)_-按钮图标-矢量素材_ 聚图网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350" y="3004663"/>
            <a:ext cx="1089814" cy="108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4427825" y="131923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(2)</a:t>
            </a:r>
            <a:r>
              <a:rPr lang="zh-CN" altLang="en-US" sz="2800" dirty="0"/>
              <a:t>公钥</a:t>
            </a:r>
            <a:r>
              <a:rPr lang="zh-CN" altLang="en-US" sz="2800" dirty="0">
                <a:solidFill>
                  <a:srgbClr val="0000FF"/>
                </a:solidFill>
              </a:rPr>
              <a:t>加密</a:t>
            </a:r>
            <a:r>
              <a:rPr lang="zh-CN" altLang="en-US" sz="2800" dirty="0"/>
              <a:t>的设计原则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9" grpId="0" animBg="1"/>
      <p:bldP spid="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3688144" cy="62670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公钥密码体制</a:t>
            </a:r>
            <a:endParaRPr lang="zh-CN" altLang="en-US" dirty="0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56" y="3267197"/>
            <a:ext cx="865822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427825" y="131923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(3)</a:t>
            </a:r>
            <a:r>
              <a:rPr lang="zh-CN" altLang="en-US" sz="2800" dirty="0"/>
              <a:t>公钥加密的算法定义</a:t>
            </a:r>
            <a:endParaRPr lang="zh-CN" altLang="en-US" sz="2800" dirty="0"/>
          </a:p>
        </p:txBody>
      </p:sp>
      <p:sp>
        <p:nvSpPr>
          <p:cNvPr id="17" name="Text Box 1082"/>
          <p:cNvSpPr txBox="1">
            <a:spLocks noChangeArrowheads="1"/>
          </p:cNvSpPr>
          <p:nvPr/>
        </p:nvSpPr>
        <p:spPr bwMode="auto">
          <a:xfrm>
            <a:off x="1237156" y="1091040"/>
            <a:ext cx="9521635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密钥生成算法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KeyGen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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)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：输出公私钥对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加密算法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Enc(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pk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：输入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明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文和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钥，输出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解密算法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Dec(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：输入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密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文和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私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钥，输出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明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文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708187" y="1517515"/>
            <a:ext cx="3521413" cy="20622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/>
          <p:nvPr/>
        </p:nvCxnSpPr>
        <p:spPr bwMode="auto">
          <a:xfrm flipH="1">
            <a:off x="2840477" y="2034688"/>
            <a:ext cx="1371599" cy="3403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/>
          <p:nvPr/>
        </p:nvCxnSpPr>
        <p:spPr bwMode="auto">
          <a:xfrm>
            <a:off x="4181150" y="2629923"/>
            <a:ext cx="4048450" cy="28953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95" y="6713984"/>
            <a:ext cx="12190413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26" tIns="54413" rIns="108826" bIns="54413" numCol="1" rtlCol="0" anchor="t" anchorCtr="0" compatLnSpc="1"/>
          <a:lstStyle/>
          <a:p>
            <a:pPr defTabSz="1088390"/>
            <a:endParaRPr lang="zh-CN" altLang="en-US" sz="2100"/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3929302" y="1051959"/>
            <a:ext cx="153592" cy="5040000"/>
          </a:xfrm>
          <a:custGeom>
            <a:avLst/>
            <a:gdLst>
              <a:gd name="T0" fmla="*/ 0 w 153"/>
              <a:gd name="T1" fmla="*/ 0 h 6522"/>
              <a:gd name="T2" fmla="*/ 61 w 153"/>
              <a:gd name="T3" fmla="*/ 0 h 6522"/>
              <a:gd name="T4" fmla="*/ 61 w 153"/>
              <a:gd name="T5" fmla="*/ 6522 h 6522"/>
              <a:gd name="T6" fmla="*/ 0 w 153"/>
              <a:gd name="T7" fmla="*/ 6522 h 6522"/>
              <a:gd name="T8" fmla="*/ 0 w 153"/>
              <a:gd name="T9" fmla="*/ 0 h 6522"/>
              <a:gd name="T10" fmla="*/ 131 w 153"/>
              <a:gd name="T11" fmla="*/ 0 h 6522"/>
              <a:gd name="T12" fmla="*/ 153 w 153"/>
              <a:gd name="T13" fmla="*/ 0 h 6522"/>
              <a:gd name="T14" fmla="*/ 153 w 153"/>
              <a:gd name="T15" fmla="*/ 6522 h 6522"/>
              <a:gd name="T16" fmla="*/ 131 w 153"/>
              <a:gd name="T17" fmla="*/ 6522 h 6522"/>
              <a:gd name="T18" fmla="*/ 131 w 153"/>
              <a:gd name="T19" fmla="*/ 0 h 6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08826" tIns="54413" rIns="108826" bIns="54413" numCol="1" anchor="t" anchorCtr="0" compatLnSpc="1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301642" y="1331254"/>
            <a:ext cx="6305491" cy="1042733"/>
            <a:chOff x="4300847" y="1331253"/>
            <a:chExt cx="6305491" cy="1042733"/>
          </a:xfrm>
        </p:grpSpPr>
        <p:sp>
          <p:nvSpPr>
            <p:cNvPr id="42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44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1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345098" y="1530525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公钥密码体制</a:t>
              </a:r>
              <a:endPara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1" name="图片 8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9"/>
          <a:stretch>
            <a:fillRect/>
          </a:stretch>
        </p:blipFill>
        <p:spPr>
          <a:xfrm>
            <a:off x="694348" y="3733684"/>
            <a:ext cx="3050751" cy="224763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06106" y="1124745"/>
            <a:ext cx="2713630" cy="1065569"/>
            <a:chOff x="1005312" y="1124744"/>
            <a:chExt cx="2713630" cy="1065569"/>
          </a:xfrm>
        </p:grpSpPr>
        <p:grpSp>
          <p:nvGrpSpPr>
            <p:cNvPr id="3" name="组合 2"/>
            <p:cNvGrpSpPr/>
            <p:nvPr/>
          </p:nvGrpSpPr>
          <p:grpSpPr>
            <a:xfrm>
              <a:off x="1005312" y="1260777"/>
              <a:ext cx="2628507" cy="929536"/>
              <a:chOff x="1005312" y="1260777"/>
              <a:chExt cx="2628507" cy="929536"/>
            </a:xfrm>
          </p:grpSpPr>
          <p:sp>
            <p:nvSpPr>
              <p:cNvPr id="37" name="Rectangle 5"/>
              <p:cNvSpPr>
                <a:spLocks noChangeArrowheads="1"/>
              </p:cNvSpPr>
              <p:nvPr/>
            </p:nvSpPr>
            <p:spPr bwMode="auto">
              <a:xfrm>
                <a:off x="1005312" y="1260777"/>
                <a:ext cx="1031855" cy="929536"/>
              </a:xfrm>
              <a:prstGeom prst="rect">
                <a:avLst/>
              </a:prstGeom>
              <a:solidFill>
                <a:srgbClr val="15252D"/>
              </a:solidFill>
              <a:ln>
                <a:noFill/>
              </a:ln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6"/>
              <p:cNvSpPr/>
              <p:nvPr/>
            </p:nvSpPr>
            <p:spPr bwMode="auto">
              <a:xfrm>
                <a:off x="1157999" y="1353632"/>
                <a:ext cx="786920" cy="743827"/>
              </a:xfrm>
              <a:custGeom>
                <a:avLst/>
                <a:gdLst>
                  <a:gd name="T0" fmla="*/ 1131 w 1173"/>
                  <a:gd name="T1" fmla="*/ 535 h 1472"/>
                  <a:gd name="T2" fmla="*/ 1095 w 1173"/>
                  <a:gd name="T3" fmla="*/ 47 h 1472"/>
                  <a:gd name="T4" fmla="*/ 1067 w 1173"/>
                  <a:gd name="T5" fmla="*/ 54 h 1472"/>
                  <a:gd name="T6" fmla="*/ 1003 w 1173"/>
                  <a:gd name="T7" fmla="*/ 68 h 1472"/>
                  <a:gd name="T8" fmla="*/ 919 w 1173"/>
                  <a:gd name="T9" fmla="*/ 54 h 1472"/>
                  <a:gd name="T10" fmla="*/ 629 w 1173"/>
                  <a:gd name="T11" fmla="*/ 5 h 1472"/>
                  <a:gd name="T12" fmla="*/ 0 w 1173"/>
                  <a:gd name="T13" fmla="*/ 768 h 1472"/>
                  <a:gd name="T14" fmla="*/ 643 w 1173"/>
                  <a:gd name="T15" fmla="*/ 1467 h 1472"/>
                  <a:gd name="T16" fmla="*/ 1173 w 1173"/>
                  <a:gd name="T17" fmla="*/ 1086 h 1472"/>
                  <a:gd name="T18" fmla="*/ 1088 w 1173"/>
                  <a:gd name="T19" fmla="*/ 1036 h 1472"/>
                  <a:gd name="T20" fmla="*/ 692 w 1173"/>
                  <a:gd name="T21" fmla="*/ 1369 h 1472"/>
                  <a:gd name="T22" fmla="*/ 290 w 1173"/>
                  <a:gd name="T23" fmla="*/ 725 h 1472"/>
                  <a:gd name="T24" fmla="*/ 643 w 1173"/>
                  <a:gd name="T25" fmla="*/ 104 h 1472"/>
                  <a:gd name="T26" fmla="*/ 1046 w 1173"/>
                  <a:gd name="T27" fmla="*/ 570 h 1472"/>
                  <a:gd name="T28" fmla="*/ 1131 w 1173"/>
                  <a:gd name="T29" fmla="*/ 535 h 1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3" h="1472">
                    <a:moveTo>
                      <a:pt x="1131" y="535"/>
                    </a:moveTo>
                    <a:lnTo>
                      <a:pt x="1095" y="47"/>
                    </a:lnTo>
                    <a:cubicBezTo>
                      <a:pt x="1090" y="47"/>
                      <a:pt x="1081" y="49"/>
                      <a:pt x="1067" y="54"/>
                    </a:cubicBezTo>
                    <a:cubicBezTo>
                      <a:pt x="1043" y="64"/>
                      <a:pt x="1022" y="68"/>
                      <a:pt x="1003" y="68"/>
                    </a:cubicBezTo>
                    <a:cubicBezTo>
                      <a:pt x="975" y="68"/>
                      <a:pt x="947" y="64"/>
                      <a:pt x="919" y="54"/>
                    </a:cubicBezTo>
                    <a:cubicBezTo>
                      <a:pt x="810" y="17"/>
                      <a:pt x="714" y="0"/>
                      <a:pt x="629" y="5"/>
                    </a:cubicBezTo>
                    <a:cubicBezTo>
                      <a:pt x="214" y="24"/>
                      <a:pt x="5" y="278"/>
                      <a:pt x="0" y="768"/>
                    </a:cubicBezTo>
                    <a:cubicBezTo>
                      <a:pt x="5" y="1225"/>
                      <a:pt x="219" y="1458"/>
                      <a:pt x="643" y="1467"/>
                    </a:cubicBezTo>
                    <a:cubicBezTo>
                      <a:pt x="912" y="1472"/>
                      <a:pt x="1088" y="1345"/>
                      <a:pt x="1173" y="1086"/>
                    </a:cubicBezTo>
                    <a:lnTo>
                      <a:pt x="1088" y="1036"/>
                    </a:lnTo>
                    <a:cubicBezTo>
                      <a:pt x="999" y="1258"/>
                      <a:pt x="867" y="1369"/>
                      <a:pt x="692" y="1369"/>
                    </a:cubicBezTo>
                    <a:cubicBezTo>
                      <a:pt x="424" y="1359"/>
                      <a:pt x="290" y="1145"/>
                      <a:pt x="290" y="725"/>
                    </a:cubicBezTo>
                    <a:cubicBezTo>
                      <a:pt x="290" y="316"/>
                      <a:pt x="408" y="108"/>
                      <a:pt x="643" y="104"/>
                    </a:cubicBezTo>
                    <a:cubicBezTo>
                      <a:pt x="827" y="94"/>
                      <a:pt x="961" y="250"/>
                      <a:pt x="1046" y="570"/>
                    </a:cubicBezTo>
                    <a:lnTo>
                      <a:pt x="1131" y="5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7"/>
              <p:cNvSpPr>
                <a:spLocks noEditPoints="1"/>
              </p:cNvSpPr>
              <p:nvPr/>
            </p:nvSpPr>
            <p:spPr bwMode="auto">
              <a:xfrm>
                <a:off x="2160299" y="1939416"/>
                <a:ext cx="1473520" cy="224808"/>
              </a:xfrm>
              <a:custGeom>
                <a:avLst/>
                <a:gdLst>
                  <a:gd name="T0" fmla="*/ 49 w 2195"/>
                  <a:gd name="T1" fmla="*/ 278 h 445"/>
                  <a:gd name="T2" fmla="*/ 252 w 2195"/>
                  <a:gd name="T3" fmla="*/ 276 h 445"/>
                  <a:gd name="T4" fmla="*/ 152 w 2195"/>
                  <a:gd name="T5" fmla="*/ 443 h 445"/>
                  <a:gd name="T6" fmla="*/ 156 w 2195"/>
                  <a:gd name="T7" fmla="*/ 105 h 445"/>
                  <a:gd name="T8" fmla="*/ 152 w 2195"/>
                  <a:gd name="T9" fmla="*/ 443 h 445"/>
                  <a:gd name="T10" fmla="*/ 665 w 2195"/>
                  <a:gd name="T11" fmla="*/ 434 h 445"/>
                  <a:gd name="T12" fmla="*/ 618 w 2195"/>
                  <a:gd name="T13" fmla="*/ 234 h 445"/>
                  <a:gd name="T14" fmla="*/ 446 w 2195"/>
                  <a:gd name="T15" fmla="*/ 236 h 445"/>
                  <a:gd name="T16" fmla="*/ 400 w 2195"/>
                  <a:gd name="T17" fmla="*/ 436 h 445"/>
                  <a:gd name="T18" fmla="*/ 446 w 2195"/>
                  <a:gd name="T19" fmla="*/ 111 h 445"/>
                  <a:gd name="T20" fmla="*/ 553 w 2195"/>
                  <a:gd name="T21" fmla="*/ 102 h 445"/>
                  <a:gd name="T22" fmla="*/ 897 w 2195"/>
                  <a:gd name="T23" fmla="*/ 407 h 445"/>
                  <a:gd name="T24" fmla="*/ 857 w 2195"/>
                  <a:gd name="T25" fmla="*/ 441 h 445"/>
                  <a:gd name="T26" fmla="*/ 790 w 2195"/>
                  <a:gd name="T27" fmla="*/ 151 h 445"/>
                  <a:gd name="T28" fmla="*/ 745 w 2195"/>
                  <a:gd name="T29" fmla="*/ 111 h 445"/>
                  <a:gd name="T30" fmla="*/ 790 w 2195"/>
                  <a:gd name="T31" fmla="*/ 24 h 445"/>
                  <a:gd name="T32" fmla="*/ 837 w 2195"/>
                  <a:gd name="T33" fmla="*/ 111 h 445"/>
                  <a:gd name="T34" fmla="*/ 897 w 2195"/>
                  <a:gd name="T35" fmla="*/ 151 h 445"/>
                  <a:gd name="T36" fmla="*/ 837 w 2195"/>
                  <a:gd name="T37" fmla="*/ 370 h 445"/>
                  <a:gd name="T38" fmla="*/ 897 w 2195"/>
                  <a:gd name="T39" fmla="*/ 407 h 445"/>
                  <a:gd name="T40" fmla="*/ 1214 w 2195"/>
                  <a:gd name="T41" fmla="*/ 249 h 445"/>
                  <a:gd name="T42" fmla="*/ 1020 w 2195"/>
                  <a:gd name="T43" fmla="*/ 249 h 445"/>
                  <a:gd name="T44" fmla="*/ 1263 w 2195"/>
                  <a:gd name="T45" fmla="*/ 347 h 445"/>
                  <a:gd name="T46" fmla="*/ 966 w 2195"/>
                  <a:gd name="T47" fmla="*/ 278 h 445"/>
                  <a:gd name="T48" fmla="*/ 1265 w 2195"/>
                  <a:gd name="T49" fmla="*/ 278 h 445"/>
                  <a:gd name="T50" fmla="*/ 1018 w 2195"/>
                  <a:gd name="T51" fmla="*/ 289 h 445"/>
                  <a:gd name="T52" fmla="*/ 1214 w 2195"/>
                  <a:gd name="T53" fmla="*/ 334 h 445"/>
                  <a:gd name="T54" fmla="*/ 1626 w 2195"/>
                  <a:gd name="T55" fmla="*/ 434 h 445"/>
                  <a:gd name="T56" fmla="*/ 1580 w 2195"/>
                  <a:gd name="T57" fmla="*/ 234 h 445"/>
                  <a:gd name="T58" fmla="*/ 1408 w 2195"/>
                  <a:gd name="T59" fmla="*/ 236 h 445"/>
                  <a:gd name="T60" fmla="*/ 1361 w 2195"/>
                  <a:gd name="T61" fmla="*/ 436 h 445"/>
                  <a:gd name="T62" fmla="*/ 1408 w 2195"/>
                  <a:gd name="T63" fmla="*/ 111 h 445"/>
                  <a:gd name="T64" fmla="*/ 1515 w 2195"/>
                  <a:gd name="T65" fmla="*/ 102 h 445"/>
                  <a:gd name="T66" fmla="*/ 1859 w 2195"/>
                  <a:gd name="T67" fmla="*/ 407 h 445"/>
                  <a:gd name="T68" fmla="*/ 1818 w 2195"/>
                  <a:gd name="T69" fmla="*/ 441 h 445"/>
                  <a:gd name="T70" fmla="*/ 1752 w 2195"/>
                  <a:gd name="T71" fmla="*/ 151 h 445"/>
                  <a:gd name="T72" fmla="*/ 1707 w 2195"/>
                  <a:gd name="T73" fmla="*/ 111 h 445"/>
                  <a:gd name="T74" fmla="*/ 1752 w 2195"/>
                  <a:gd name="T75" fmla="*/ 24 h 445"/>
                  <a:gd name="T76" fmla="*/ 1798 w 2195"/>
                  <a:gd name="T77" fmla="*/ 111 h 445"/>
                  <a:gd name="T78" fmla="*/ 1859 w 2195"/>
                  <a:gd name="T79" fmla="*/ 151 h 445"/>
                  <a:gd name="T80" fmla="*/ 1798 w 2195"/>
                  <a:gd name="T81" fmla="*/ 370 h 445"/>
                  <a:gd name="T82" fmla="*/ 1859 w 2195"/>
                  <a:gd name="T83" fmla="*/ 407 h 445"/>
                  <a:gd name="T84" fmla="*/ 2180 w 2195"/>
                  <a:gd name="T85" fmla="*/ 189 h 445"/>
                  <a:gd name="T86" fmla="*/ 1937 w 2195"/>
                  <a:gd name="T87" fmla="*/ 194 h 445"/>
                  <a:gd name="T88" fmla="*/ 2144 w 2195"/>
                  <a:gd name="T89" fmla="*/ 352 h 445"/>
                  <a:gd name="T90" fmla="*/ 1970 w 2195"/>
                  <a:gd name="T91" fmla="*/ 334 h 445"/>
                  <a:gd name="T92" fmla="*/ 2062 w 2195"/>
                  <a:gd name="T93" fmla="*/ 443 h 445"/>
                  <a:gd name="T94" fmla="*/ 2075 w 2195"/>
                  <a:gd name="T95" fmla="*/ 252 h 445"/>
                  <a:gd name="T96" fmla="*/ 2057 w 2195"/>
                  <a:gd name="T97" fmla="*/ 145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95" h="445">
                    <a:moveTo>
                      <a:pt x="154" y="142"/>
                    </a:moveTo>
                    <a:cubicBezTo>
                      <a:pt x="86" y="144"/>
                      <a:pt x="51" y="189"/>
                      <a:pt x="49" y="278"/>
                    </a:cubicBezTo>
                    <a:cubicBezTo>
                      <a:pt x="51" y="361"/>
                      <a:pt x="86" y="405"/>
                      <a:pt x="154" y="407"/>
                    </a:cubicBezTo>
                    <a:cubicBezTo>
                      <a:pt x="218" y="405"/>
                      <a:pt x="251" y="361"/>
                      <a:pt x="252" y="276"/>
                    </a:cubicBezTo>
                    <a:cubicBezTo>
                      <a:pt x="248" y="193"/>
                      <a:pt x="215" y="148"/>
                      <a:pt x="154" y="142"/>
                    </a:cubicBezTo>
                    <a:close/>
                    <a:moveTo>
                      <a:pt x="152" y="443"/>
                    </a:moveTo>
                    <a:cubicBezTo>
                      <a:pt x="55" y="437"/>
                      <a:pt x="5" y="383"/>
                      <a:pt x="0" y="280"/>
                    </a:cubicBezTo>
                    <a:cubicBezTo>
                      <a:pt x="3" y="166"/>
                      <a:pt x="55" y="107"/>
                      <a:pt x="156" y="105"/>
                    </a:cubicBezTo>
                    <a:cubicBezTo>
                      <a:pt x="250" y="109"/>
                      <a:pt x="299" y="165"/>
                      <a:pt x="303" y="274"/>
                    </a:cubicBezTo>
                    <a:cubicBezTo>
                      <a:pt x="302" y="385"/>
                      <a:pt x="251" y="442"/>
                      <a:pt x="152" y="443"/>
                    </a:cubicBezTo>
                    <a:close/>
                    <a:moveTo>
                      <a:pt x="665" y="227"/>
                    </a:moveTo>
                    <a:lnTo>
                      <a:pt x="665" y="434"/>
                    </a:lnTo>
                    <a:lnTo>
                      <a:pt x="618" y="434"/>
                    </a:lnTo>
                    <a:lnTo>
                      <a:pt x="618" y="234"/>
                    </a:lnTo>
                    <a:cubicBezTo>
                      <a:pt x="616" y="174"/>
                      <a:pt x="591" y="144"/>
                      <a:pt x="542" y="142"/>
                    </a:cubicBezTo>
                    <a:cubicBezTo>
                      <a:pt x="484" y="150"/>
                      <a:pt x="452" y="181"/>
                      <a:pt x="446" y="236"/>
                    </a:cubicBezTo>
                    <a:lnTo>
                      <a:pt x="446" y="434"/>
                    </a:lnTo>
                    <a:lnTo>
                      <a:pt x="400" y="436"/>
                    </a:lnTo>
                    <a:lnTo>
                      <a:pt x="400" y="111"/>
                    </a:lnTo>
                    <a:lnTo>
                      <a:pt x="446" y="111"/>
                    </a:lnTo>
                    <a:lnTo>
                      <a:pt x="446" y="160"/>
                    </a:lnTo>
                    <a:cubicBezTo>
                      <a:pt x="472" y="123"/>
                      <a:pt x="507" y="104"/>
                      <a:pt x="553" y="102"/>
                    </a:cubicBezTo>
                    <a:cubicBezTo>
                      <a:pt x="628" y="102"/>
                      <a:pt x="665" y="144"/>
                      <a:pt x="665" y="227"/>
                    </a:cubicBezTo>
                    <a:close/>
                    <a:moveTo>
                      <a:pt x="897" y="407"/>
                    </a:moveTo>
                    <a:lnTo>
                      <a:pt x="906" y="432"/>
                    </a:lnTo>
                    <a:cubicBezTo>
                      <a:pt x="891" y="438"/>
                      <a:pt x="875" y="441"/>
                      <a:pt x="857" y="441"/>
                    </a:cubicBezTo>
                    <a:cubicBezTo>
                      <a:pt x="811" y="442"/>
                      <a:pt x="788" y="419"/>
                      <a:pt x="790" y="370"/>
                    </a:cubicBezTo>
                    <a:lnTo>
                      <a:pt x="790" y="151"/>
                    </a:lnTo>
                    <a:lnTo>
                      <a:pt x="745" y="151"/>
                    </a:lnTo>
                    <a:lnTo>
                      <a:pt x="745" y="111"/>
                    </a:lnTo>
                    <a:lnTo>
                      <a:pt x="790" y="111"/>
                    </a:lnTo>
                    <a:lnTo>
                      <a:pt x="790" y="24"/>
                    </a:lnTo>
                    <a:lnTo>
                      <a:pt x="837" y="0"/>
                    </a:lnTo>
                    <a:lnTo>
                      <a:pt x="837" y="111"/>
                    </a:lnTo>
                    <a:lnTo>
                      <a:pt x="897" y="111"/>
                    </a:lnTo>
                    <a:lnTo>
                      <a:pt x="897" y="151"/>
                    </a:lnTo>
                    <a:lnTo>
                      <a:pt x="837" y="151"/>
                    </a:lnTo>
                    <a:lnTo>
                      <a:pt x="837" y="370"/>
                    </a:lnTo>
                    <a:cubicBezTo>
                      <a:pt x="835" y="398"/>
                      <a:pt x="847" y="411"/>
                      <a:pt x="872" y="410"/>
                    </a:cubicBezTo>
                    <a:cubicBezTo>
                      <a:pt x="881" y="410"/>
                      <a:pt x="890" y="409"/>
                      <a:pt x="897" y="407"/>
                    </a:cubicBezTo>
                    <a:close/>
                    <a:moveTo>
                      <a:pt x="1020" y="249"/>
                    </a:moveTo>
                    <a:lnTo>
                      <a:pt x="1214" y="249"/>
                    </a:lnTo>
                    <a:cubicBezTo>
                      <a:pt x="1211" y="184"/>
                      <a:pt x="1179" y="150"/>
                      <a:pt x="1118" y="147"/>
                    </a:cubicBezTo>
                    <a:cubicBezTo>
                      <a:pt x="1057" y="153"/>
                      <a:pt x="1024" y="187"/>
                      <a:pt x="1020" y="249"/>
                    </a:cubicBezTo>
                    <a:close/>
                    <a:moveTo>
                      <a:pt x="1214" y="334"/>
                    </a:moveTo>
                    <a:lnTo>
                      <a:pt x="1263" y="347"/>
                    </a:lnTo>
                    <a:cubicBezTo>
                      <a:pt x="1245" y="413"/>
                      <a:pt x="1198" y="445"/>
                      <a:pt x="1120" y="443"/>
                    </a:cubicBezTo>
                    <a:cubicBezTo>
                      <a:pt x="1021" y="439"/>
                      <a:pt x="969" y="384"/>
                      <a:pt x="966" y="278"/>
                    </a:cubicBezTo>
                    <a:cubicBezTo>
                      <a:pt x="971" y="167"/>
                      <a:pt x="1021" y="109"/>
                      <a:pt x="1118" y="105"/>
                    </a:cubicBezTo>
                    <a:cubicBezTo>
                      <a:pt x="1213" y="107"/>
                      <a:pt x="1262" y="165"/>
                      <a:pt x="1265" y="278"/>
                    </a:cubicBezTo>
                    <a:cubicBezTo>
                      <a:pt x="1265" y="284"/>
                      <a:pt x="1265" y="288"/>
                      <a:pt x="1265" y="289"/>
                    </a:cubicBezTo>
                    <a:lnTo>
                      <a:pt x="1018" y="289"/>
                    </a:lnTo>
                    <a:cubicBezTo>
                      <a:pt x="1021" y="362"/>
                      <a:pt x="1054" y="401"/>
                      <a:pt x="1118" y="405"/>
                    </a:cubicBezTo>
                    <a:cubicBezTo>
                      <a:pt x="1169" y="405"/>
                      <a:pt x="1200" y="382"/>
                      <a:pt x="1214" y="334"/>
                    </a:cubicBezTo>
                    <a:close/>
                    <a:moveTo>
                      <a:pt x="1626" y="227"/>
                    </a:moveTo>
                    <a:lnTo>
                      <a:pt x="1626" y="434"/>
                    </a:lnTo>
                    <a:lnTo>
                      <a:pt x="1580" y="434"/>
                    </a:lnTo>
                    <a:lnTo>
                      <a:pt x="1580" y="234"/>
                    </a:lnTo>
                    <a:cubicBezTo>
                      <a:pt x="1578" y="174"/>
                      <a:pt x="1553" y="144"/>
                      <a:pt x="1504" y="142"/>
                    </a:cubicBezTo>
                    <a:cubicBezTo>
                      <a:pt x="1446" y="150"/>
                      <a:pt x="1414" y="181"/>
                      <a:pt x="1408" y="236"/>
                    </a:cubicBezTo>
                    <a:lnTo>
                      <a:pt x="1408" y="434"/>
                    </a:lnTo>
                    <a:lnTo>
                      <a:pt x="1361" y="436"/>
                    </a:lnTo>
                    <a:lnTo>
                      <a:pt x="1361" y="111"/>
                    </a:lnTo>
                    <a:lnTo>
                      <a:pt x="1408" y="111"/>
                    </a:lnTo>
                    <a:lnTo>
                      <a:pt x="1408" y="160"/>
                    </a:lnTo>
                    <a:cubicBezTo>
                      <a:pt x="1433" y="123"/>
                      <a:pt x="1469" y="104"/>
                      <a:pt x="1515" y="102"/>
                    </a:cubicBezTo>
                    <a:cubicBezTo>
                      <a:pt x="1589" y="102"/>
                      <a:pt x="1626" y="144"/>
                      <a:pt x="1626" y="227"/>
                    </a:cubicBezTo>
                    <a:close/>
                    <a:moveTo>
                      <a:pt x="1859" y="407"/>
                    </a:moveTo>
                    <a:lnTo>
                      <a:pt x="1868" y="432"/>
                    </a:lnTo>
                    <a:cubicBezTo>
                      <a:pt x="1853" y="438"/>
                      <a:pt x="1836" y="441"/>
                      <a:pt x="1818" y="441"/>
                    </a:cubicBezTo>
                    <a:cubicBezTo>
                      <a:pt x="1772" y="442"/>
                      <a:pt x="1750" y="419"/>
                      <a:pt x="1752" y="370"/>
                    </a:cubicBezTo>
                    <a:lnTo>
                      <a:pt x="1752" y="151"/>
                    </a:lnTo>
                    <a:lnTo>
                      <a:pt x="1707" y="151"/>
                    </a:lnTo>
                    <a:lnTo>
                      <a:pt x="1707" y="111"/>
                    </a:lnTo>
                    <a:lnTo>
                      <a:pt x="1752" y="111"/>
                    </a:lnTo>
                    <a:lnTo>
                      <a:pt x="1752" y="24"/>
                    </a:lnTo>
                    <a:lnTo>
                      <a:pt x="1798" y="0"/>
                    </a:lnTo>
                    <a:lnTo>
                      <a:pt x="1798" y="111"/>
                    </a:lnTo>
                    <a:lnTo>
                      <a:pt x="1859" y="111"/>
                    </a:lnTo>
                    <a:lnTo>
                      <a:pt x="1859" y="151"/>
                    </a:lnTo>
                    <a:lnTo>
                      <a:pt x="1798" y="151"/>
                    </a:lnTo>
                    <a:lnTo>
                      <a:pt x="1798" y="370"/>
                    </a:lnTo>
                    <a:cubicBezTo>
                      <a:pt x="1797" y="398"/>
                      <a:pt x="1809" y="411"/>
                      <a:pt x="1834" y="410"/>
                    </a:cubicBezTo>
                    <a:cubicBezTo>
                      <a:pt x="1843" y="410"/>
                      <a:pt x="1851" y="409"/>
                      <a:pt x="1859" y="407"/>
                    </a:cubicBezTo>
                    <a:close/>
                    <a:moveTo>
                      <a:pt x="2131" y="203"/>
                    </a:moveTo>
                    <a:lnTo>
                      <a:pt x="2180" y="189"/>
                    </a:lnTo>
                    <a:cubicBezTo>
                      <a:pt x="2167" y="133"/>
                      <a:pt x="2125" y="104"/>
                      <a:pt x="2055" y="102"/>
                    </a:cubicBezTo>
                    <a:cubicBezTo>
                      <a:pt x="1982" y="105"/>
                      <a:pt x="1943" y="136"/>
                      <a:pt x="1937" y="194"/>
                    </a:cubicBezTo>
                    <a:cubicBezTo>
                      <a:pt x="1934" y="249"/>
                      <a:pt x="1976" y="281"/>
                      <a:pt x="2062" y="292"/>
                    </a:cubicBezTo>
                    <a:cubicBezTo>
                      <a:pt x="2118" y="302"/>
                      <a:pt x="2146" y="322"/>
                      <a:pt x="2144" y="352"/>
                    </a:cubicBezTo>
                    <a:cubicBezTo>
                      <a:pt x="2143" y="387"/>
                      <a:pt x="2115" y="406"/>
                      <a:pt x="2062" y="407"/>
                    </a:cubicBezTo>
                    <a:cubicBezTo>
                      <a:pt x="2013" y="409"/>
                      <a:pt x="1982" y="384"/>
                      <a:pt x="1970" y="334"/>
                    </a:cubicBezTo>
                    <a:lnTo>
                      <a:pt x="1924" y="347"/>
                    </a:lnTo>
                    <a:cubicBezTo>
                      <a:pt x="1941" y="413"/>
                      <a:pt x="1988" y="445"/>
                      <a:pt x="2062" y="443"/>
                    </a:cubicBezTo>
                    <a:cubicBezTo>
                      <a:pt x="2148" y="442"/>
                      <a:pt x="2192" y="410"/>
                      <a:pt x="2193" y="350"/>
                    </a:cubicBezTo>
                    <a:cubicBezTo>
                      <a:pt x="2195" y="298"/>
                      <a:pt x="2155" y="265"/>
                      <a:pt x="2075" y="252"/>
                    </a:cubicBezTo>
                    <a:cubicBezTo>
                      <a:pt x="2014" y="241"/>
                      <a:pt x="1985" y="222"/>
                      <a:pt x="1986" y="194"/>
                    </a:cubicBezTo>
                    <a:cubicBezTo>
                      <a:pt x="1990" y="162"/>
                      <a:pt x="2014" y="146"/>
                      <a:pt x="2057" y="145"/>
                    </a:cubicBezTo>
                    <a:cubicBezTo>
                      <a:pt x="2097" y="145"/>
                      <a:pt x="2122" y="164"/>
                      <a:pt x="2131" y="203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108826" tIns="54413" rIns="108826" bIns="54413" numCol="1" anchor="t" anchorCtr="0" compatLnSpc="1"/>
              <a:lstStyle/>
              <a:p>
                <a:endParaRPr lang="zh-CN" altLang="en-US">
                  <a:solidFill>
                    <a:schemeClr val="tx2"/>
                  </a:solidFill>
                  <a:latin typeface="汉仪中黑简" pitchFamily="49" charset="-122"/>
                  <a:ea typeface="汉仪中黑简" pitchFamily="49" charset="-122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2120427" y="1124744"/>
              <a:ext cx="1598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rgbClr val="15252D"/>
                  </a:solidFill>
                  <a:latin typeface="+mn-ea"/>
                </a:rPr>
                <a:t>内 容</a:t>
              </a:r>
              <a:endParaRPr lang="zh-CN" altLang="en-US" dirty="0">
                <a:solidFill>
                  <a:srgbClr val="15252D"/>
                </a:solidFill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76383" y="3046893"/>
            <a:ext cx="6305491" cy="1042733"/>
            <a:chOff x="4300847" y="1331253"/>
            <a:chExt cx="6305491" cy="1042733"/>
          </a:xfrm>
        </p:grpSpPr>
        <p:sp>
          <p:nvSpPr>
            <p:cNvPr id="35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59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2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345098" y="1543078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RSA</a:t>
              </a:r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公钥加密算法组成</a:t>
              </a:r>
              <a:endPara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295801" y="4762532"/>
            <a:ext cx="6305491" cy="1042733"/>
            <a:chOff x="4300847" y="1331253"/>
            <a:chExt cx="6305491" cy="1042733"/>
          </a:xfrm>
        </p:grpSpPr>
        <p:sp>
          <p:nvSpPr>
            <p:cNvPr id="66" name="Freeform 10"/>
            <p:cNvSpPr/>
            <p:nvPr/>
          </p:nvSpPr>
          <p:spPr bwMode="auto">
            <a:xfrm>
              <a:off x="4300847" y="1331253"/>
              <a:ext cx="6305491" cy="1042733"/>
            </a:xfrm>
            <a:custGeom>
              <a:avLst/>
              <a:gdLst>
                <a:gd name="T0" fmla="*/ 93 w 6425"/>
                <a:gd name="T1" fmla="*/ 0 h 911"/>
                <a:gd name="T2" fmla="*/ 6331 w 6425"/>
                <a:gd name="T3" fmla="*/ 0 h 911"/>
                <a:gd name="T4" fmla="*/ 6425 w 6425"/>
                <a:gd name="T5" fmla="*/ 93 h 911"/>
                <a:gd name="T6" fmla="*/ 6425 w 6425"/>
                <a:gd name="T7" fmla="*/ 818 h 911"/>
                <a:gd name="T8" fmla="*/ 6331 w 6425"/>
                <a:gd name="T9" fmla="*/ 911 h 911"/>
                <a:gd name="T10" fmla="*/ 93 w 6425"/>
                <a:gd name="T11" fmla="*/ 911 h 911"/>
                <a:gd name="T12" fmla="*/ 0 w 6425"/>
                <a:gd name="T13" fmla="*/ 818 h 911"/>
                <a:gd name="T14" fmla="*/ 0 w 6425"/>
                <a:gd name="T15" fmla="*/ 93 h 911"/>
                <a:gd name="T16" fmla="*/ 93 w 6425"/>
                <a:gd name="T1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5" h="911">
                  <a:moveTo>
                    <a:pt x="93" y="0"/>
                  </a:moveTo>
                  <a:lnTo>
                    <a:pt x="6331" y="0"/>
                  </a:lnTo>
                  <a:cubicBezTo>
                    <a:pt x="6383" y="0"/>
                    <a:pt x="6425" y="42"/>
                    <a:pt x="6425" y="93"/>
                  </a:cubicBezTo>
                  <a:lnTo>
                    <a:pt x="6425" y="818"/>
                  </a:lnTo>
                  <a:cubicBezTo>
                    <a:pt x="6425" y="869"/>
                    <a:pt x="6383" y="911"/>
                    <a:pt x="6331" y="911"/>
                  </a:cubicBezTo>
                  <a:lnTo>
                    <a:pt x="93" y="911"/>
                  </a:lnTo>
                  <a:cubicBezTo>
                    <a:pt x="42" y="911"/>
                    <a:pt x="0" y="869"/>
                    <a:pt x="0" y="818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108826" tIns="54413" rIns="108826" bIns="54413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468285" y="1427344"/>
              <a:ext cx="806327" cy="806400"/>
              <a:chOff x="5667375" y="819043"/>
              <a:chExt cx="588963" cy="785116"/>
            </a:xfrm>
            <a:solidFill>
              <a:schemeClr val="bg1"/>
            </a:solidFill>
          </p:grpSpPr>
          <p:sp>
            <p:nvSpPr>
              <p:cNvPr id="69" name="Oval 16"/>
              <p:cNvSpPr>
                <a:spLocks noChangeArrowheads="1"/>
              </p:cNvSpPr>
              <p:nvPr/>
            </p:nvSpPr>
            <p:spPr bwMode="auto">
              <a:xfrm>
                <a:off x="5667375" y="819043"/>
                <a:ext cx="588963" cy="7851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33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782009" y="874967"/>
                <a:ext cx="359694" cy="67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00" b="1" dirty="0">
                    <a:solidFill>
                      <a:schemeClr val="accent1"/>
                    </a:solidFill>
                    <a:latin typeface="+mn-ea"/>
                  </a:rPr>
                  <a:t>3</a:t>
                </a:r>
                <a:endParaRPr lang="zh-CN" altLang="en-US" sz="3900" b="1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5345098" y="1555631"/>
              <a:ext cx="5261240" cy="602331"/>
            </a:xfrm>
            <a:prstGeom prst="rect">
              <a:avLst/>
            </a:prstGeom>
            <a:noFill/>
          </p:spPr>
          <p:txBody>
            <a:bodyPr wrap="square" lIns="108826" tIns="54413" rIns="108826" bIns="54413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RSA</a:t>
              </a:r>
              <a:r>
                <a:rPr lang="zh-CN" altLang="en-US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公钥加密算法安全性</a:t>
              </a:r>
              <a:endPara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44019" y="90001"/>
            <a:ext cx="5558849" cy="626701"/>
          </a:xfrm>
        </p:spPr>
        <p:txBody>
          <a:bodyPr/>
          <a:lstStyle/>
          <a:p>
            <a:r>
              <a:rPr lang="en-US" altLang="zh-CN" dirty="0"/>
              <a:t>2. RSA</a:t>
            </a:r>
            <a:r>
              <a:rPr lang="zh-CN" altLang="en-US" dirty="0"/>
              <a:t>公钥加密算法组成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812924" y="153239"/>
            <a:ext cx="511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2.1 </a:t>
            </a:r>
            <a:r>
              <a:rPr lang="zh-CN" altLang="en-US" sz="2800" dirty="0"/>
              <a:t>算法概述</a:t>
            </a:r>
            <a:endParaRPr lang="zh-CN" altLang="en-US" sz="2800" dirty="0"/>
          </a:p>
        </p:txBody>
      </p:sp>
      <p:sp>
        <p:nvSpPr>
          <p:cNvPr id="40" name="Text Box 1082"/>
          <p:cNvSpPr txBox="1">
            <a:spLocks noChangeArrowheads="1"/>
          </p:cNvSpPr>
          <p:nvPr/>
        </p:nvSpPr>
        <p:spPr bwMode="auto">
          <a:xfrm>
            <a:off x="1237156" y="1091040"/>
            <a:ext cx="9521635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MIT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三位年青学者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ivest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hamir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dleman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1978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年发现了一种用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数论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构造双钥体制的方法，称作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MIT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体制，后来被广泛称之为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体制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既可用于加密、又可用于数字签名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算法的安全性基于数论中大整数分解的困难性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3534909"/>
            <a:ext cx="3910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2917825" y="6340022"/>
            <a:ext cx="1338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Ron </a:t>
            </a:r>
            <a:r>
              <a:rPr lang="en-US" altLang="zh-CN" sz="1800" b="1" dirty="0" err="1">
                <a:solidFill>
                  <a:srgbClr val="0000FF"/>
                </a:solidFill>
                <a:latin typeface="Arial" panose="020B0604020202020204" pitchFamily="34" charset="0"/>
              </a:rPr>
              <a:t>R</a:t>
            </a:r>
            <a:r>
              <a:rPr lang="en-US" altLang="zh-CN" sz="1800" dirty="0" err="1">
                <a:latin typeface="Arial" panose="020B0604020202020204" pitchFamily="34" charset="0"/>
              </a:rPr>
              <a:t>ivest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1477963" y="6335259"/>
            <a:ext cx="1338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Adi 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dirty="0">
                <a:latin typeface="Arial" panose="020B0604020202020204" pitchFamily="34" charset="0"/>
              </a:rPr>
              <a:t>hamir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4256088" y="6346372"/>
            <a:ext cx="15568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Len </a:t>
            </a:r>
            <a:r>
              <a:rPr lang="en-US" altLang="zh-CN" sz="1800" b="1" dirty="0" err="1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800" dirty="0" err="1">
                <a:latin typeface="Arial" panose="020B0604020202020204" pitchFamily="34" charset="0"/>
              </a:rPr>
              <a:t>dleman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3" y="3534909"/>
            <a:ext cx="412273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10"/>
          <p:cNvSpPr txBox="1">
            <a:spLocks noChangeArrowheads="1"/>
          </p:cNvSpPr>
          <p:nvPr/>
        </p:nvSpPr>
        <p:spPr bwMode="auto">
          <a:xfrm>
            <a:off x="8389938" y="6343197"/>
            <a:ext cx="15568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Len </a:t>
            </a:r>
            <a:r>
              <a:rPr lang="en-US" altLang="zh-CN" sz="1800" b="1" dirty="0" err="1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800" dirty="0" err="1">
                <a:latin typeface="Arial" panose="020B0604020202020204" pitchFamily="34" charset="0"/>
              </a:rPr>
              <a:t>dleman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48" name="TextBox 11"/>
          <p:cNvSpPr txBox="1">
            <a:spLocks noChangeArrowheads="1"/>
          </p:cNvSpPr>
          <p:nvPr/>
        </p:nvSpPr>
        <p:spPr bwMode="auto">
          <a:xfrm>
            <a:off x="7165975" y="6335259"/>
            <a:ext cx="1338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Adi 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800" dirty="0">
                <a:latin typeface="Arial" panose="020B0604020202020204" pitchFamily="34" charset="0"/>
              </a:rPr>
              <a:t>hamir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49" name="TextBox 12"/>
          <p:cNvSpPr txBox="1">
            <a:spLocks noChangeArrowheads="1"/>
          </p:cNvSpPr>
          <p:nvPr/>
        </p:nvSpPr>
        <p:spPr bwMode="auto">
          <a:xfrm>
            <a:off x="5826125" y="6343197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Ron </a:t>
            </a:r>
            <a:r>
              <a:rPr lang="en-US" altLang="zh-CN" sz="1800" b="1" dirty="0" err="1">
                <a:solidFill>
                  <a:srgbClr val="0000FF"/>
                </a:solidFill>
                <a:latin typeface="Arial" panose="020B0604020202020204" pitchFamily="34" charset="0"/>
              </a:rPr>
              <a:t>R</a:t>
            </a:r>
            <a:r>
              <a:rPr lang="en-US" altLang="zh-CN" sz="1800" dirty="0" err="1">
                <a:latin typeface="Arial" panose="020B0604020202020204" pitchFamily="34" charset="0"/>
              </a:rPr>
              <a:t>ivest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pic>
        <p:nvPicPr>
          <p:cNvPr id="13" name="Picture 2" descr="图灵奖设立50周年，向伟大的计算机科学家们致敬-科技频道-手机搜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509" y="4762733"/>
            <a:ext cx="1495425" cy="100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10992910" y="53648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7" grpId="0"/>
      <p:bldP spid="48" grpId="0"/>
      <p:bldP spid="49" grpId="0"/>
      <p:bldP spid="14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581.459842519685,&quot;width&quot;:2355}"/>
</p:tagLst>
</file>

<file path=ppt/tags/tag2.xml><?xml version="1.0" encoding="utf-8"?>
<p:tagLst xmlns:p="http://schemas.openxmlformats.org/presentationml/2006/main">
  <p:tag name="COMMONDATA" val="eyJoZGlkIjoiNjYzODNjMGI2OGMwMmM2YzkyODdiNmY1OTY5ZGEzZmEifQ=="/>
</p:tagLst>
</file>

<file path=ppt/theme/theme1.xml><?xml version="1.0" encoding="utf-8"?>
<a:theme xmlns:a="http://schemas.openxmlformats.org/drawingml/2006/main" name="2_默认设计模板">
  <a:themeElements>
    <a:clrScheme name="自定义 1">
      <a:dk1>
        <a:srgbClr val="000000"/>
      </a:dk1>
      <a:lt1>
        <a:srgbClr val="00A2C2"/>
      </a:lt1>
      <a:dk2>
        <a:srgbClr val="2A495A"/>
      </a:dk2>
      <a:lt2>
        <a:srgbClr val="615C5A"/>
      </a:lt2>
      <a:accent1>
        <a:srgbClr val="FFFFFF"/>
      </a:accent1>
      <a:accent2>
        <a:srgbClr val="00A2C2"/>
      </a:accent2>
      <a:accent3>
        <a:srgbClr val="2A495A"/>
      </a:accent3>
      <a:accent4>
        <a:srgbClr val="969696"/>
      </a:accent4>
      <a:accent5>
        <a:srgbClr val="FFFFFF"/>
      </a:accent5>
      <a:accent6>
        <a:srgbClr val="4D4948"/>
      </a:accent6>
      <a:hlink>
        <a:srgbClr val="4D4948"/>
      </a:hlink>
      <a:folHlink>
        <a:srgbClr val="4D4948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5249</Words>
  <Application>WPS 演示</Application>
  <PresentationFormat>宽屏</PresentationFormat>
  <Paragraphs>550</Paragraphs>
  <Slides>27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52" baseType="lpstr">
      <vt:lpstr>Arial</vt:lpstr>
      <vt:lpstr>宋体</vt:lpstr>
      <vt:lpstr>Wingdings</vt:lpstr>
      <vt:lpstr>楷体</vt:lpstr>
      <vt:lpstr>微软雅黑</vt:lpstr>
      <vt:lpstr>仿宋_GB2312</vt:lpstr>
      <vt:lpstr>仿宋</vt:lpstr>
      <vt:lpstr>Comic Sans MS</vt:lpstr>
      <vt:lpstr>汉仪中黑简</vt:lpstr>
      <vt:lpstr>Times New Roman</vt:lpstr>
      <vt:lpstr>Univers</vt:lpstr>
      <vt:lpstr>Wingdings 3</vt:lpstr>
      <vt:lpstr>Calibri</vt:lpstr>
      <vt:lpstr>MS PGothic</vt:lpstr>
      <vt:lpstr>新宋体-18030</vt:lpstr>
      <vt:lpstr>Cambria Math</vt:lpstr>
      <vt:lpstr>Symbol</vt:lpstr>
      <vt:lpstr>等线</vt:lpstr>
      <vt:lpstr>黑体</vt:lpstr>
      <vt:lpstr>Arial Unicode MS</vt:lpstr>
      <vt:lpstr>华文新魏</vt:lpstr>
      <vt:lpstr>2_默认设计模板</vt:lpstr>
      <vt:lpstr>Equation.3</vt:lpstr>
      <vt:lpstr>Equation.3</vt:lpstr>
      <vt:lpstr>Equation.3</vt:lpstr>
      <vt:lpstr>PowerPoint 演示文稿</vt:lpstr>
      <vt:lpstr>    回顾</vt:lpstr>
      <vt:lpstr>PowerPoint 演示文稿</vt:lpstr>
      <vt:lpstr>1. 公钥密码体制</vt:lpstr>
      <vt:lpstr>1. 公钥密码体制</vt:lpstr>
      <vt:lpstr>1. 公钥密码体制</vt:lpstr>
      <vt:lpstr>1. 公钥密码体制</vt:lpstr>
      <vt:lpstr>PowerPoint 演示文稿</vt:lpstr>
      <vt:lpstr>2. RSA公钥加密算法组成</vt:lpstr>
      <vt:lpstr>2. RSA公钥加密算法组成</vt:lpstr>
      <vt:lpstr>2. RSA公钥加密算法组成</vt:lpstr>
      <vt:lpstr>2. RSA公钥加密算法组成</vt:lpstr>
      <vt:lpstr>2. RSA公钥加密算法组成</vt:lpstr>
      <vt:lpstr>PowerPoint 演示文稿</vt:lpstr>
      <vt:lpstr>3. RSA公钥加密算法安全性</vt:lpstr>
      <vt:lpstr>3. RSA公钥加密算法安全性</vt:lpstr>
      <vt:lpstr>3. RSA公钥加密算法安全性</vt:lpstr>
      <vt:lpstr>3. RSA公钥加密算法安全性</vt:lpstr>
      <vt:lpstr>RSA加密算法应用</vt:lpstr>
      <vt:lpstr>Rabin密码体制</vt:lpstr>
      <vt:lpstr>PowerPoint 演示文稿</vt:lpstr>
      <vt:lpstr>PowerPoint 演示文稿</vt:lpstr>
      <vt:lpstr>PowerPoint 演示文稿</vt:lpstr>
      <vt:lpstr>PowerPoint 演示文稿</vt:lpstr>
      <vt:lpstr>     小   结</vt:lpstr>
      <vt:lpstr>     思   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tianao lu</dc:creator>
  <cp:lastModifiedBy>蒋琳</cp:lastModifiedBy>
  <cp:revision>903</cp:revision>
  <cp:lastPrinted>2018-06-22T03:33:00Z</cp:lastPrinted>
  <dcterms:created xsi:type="dcterms:W3CDTF">2015-05-05T08:02:00Z</dcterms:created>
  <dcterms:modified xsi:type="dcterms:W3CDTF">2022-09-06T18:31:02Z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29428951C3FC484690D50848D37A867E</vt:lpwstr>
  </property>
  <property fmtid="{D5CDD505-2E9C-101B-9397-08002B2CF9AE}" pid="3" name="KSOProductBuildVer">
    <vt:lpwstr>2052-11.1.0.12313</vt:lpwstr>
  </property>
</Properties>
</file>