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3"/>
  </p:handoutMasterIdLst>
  <p:sldIdLst>
    <p:sldId id="752" r:id="rId3"/>
    <p:sldId id="1067" r:id="rId5"/>
    <p:sldId id="836" r:id="rId6"/>
    <p:sldId id="327" r:id="rId7"/>
    <p:sldId id="1068" r:id="rId8"/>
    <p:sldId id="1070" r:id="rId9"/>
    <p:sldId id="1071" r:id="rId10"/>
    <p:sldId id="1105" r:id="rId11"/>
    <p:sldId id="1109" r:id="rId12"/>
    <p:sldId id="1107" r:id="rId13"/>
    <p:sldId id="1089" r:id="rId14"/>
    <p:sldId id="1069" r:id="rId15"/>
    <p:sldId id="1072" r:id="rId16"/>
    <p:sldId id="1100" r:id="rId17"/>
    <p:sldId id="1085" r:id="rId18"/>
    <p:sldId id="1076" r:id="rId19"/>
    <p:sldId id="1088" r:id="rId20"/>
    <p:sldId id="1093" r:id="rId21"/>
    <p:sldId id="1086" r:id="rId22"/>
    <p:sldId id="1087" r:id="rId23"/>
    <p:sldId id="1075" r:id="rId24"/>
    <p:sldId id="1101" r:id="rId25"/>
    <p:sldId id="1084" r:id="rId26"/>
    <p:sldId id="1098" r:id="rId27"/>
    <p:sldId id="1099" r:id="rId28"/>
    <p:sldId id="1102" r:id="rId29"/>
    <p:sldId id="1078" r:id="rId30"/>
    <p:sldId id="1092" r:id="rId31"/>
    <p:sldId id="1090" r:id="rId32"/>
    <p:sldId id="1091" r:id="rId33"/>
    <p:sldId id="1083" r:id="rId34"/>
    <p:sldId id="1095" r:id="rId35"/>
    <p:sldId id="1094" r:id="rId36"/>
    <p:sldId id="1096" r:id="rId37"/>
    <p:sldId id="1010" r:id="rId38"/>
    <p:sldId id="812" r:id="rId39"/>
    <p:sldId id="1045" r:id="rId40"/>
    <p:sldId id="1043" r:id="rId41"/>
    <p:sldId id="1012" r:id="rId42"/>
  </p:sldIdLst>
  <p:sldSz cx="12192000" cy="6858000"/>
  <p:notesSz cx="6797675" cy="9929495"/>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33"/>
    <a:srgbClr val="8FEAF9"/>
    <a:srgbClr val="FF00FF"/>
    <a:srgbClr val="F8F3FF"/>
    <a:srgbClr val="F7FDFF"/>
    <a:srgbClr val="F7FFE5"/>
    <a:srgbClr val="E5FFFB"/>
    <a:srgbClr val="66FF33"/>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364DEFD-1D1D-45AC-B6A7-0296249E4342}" styleName="{96a5a69e-e2c1-4257-9d08-7c964cdb7bb0}">
    <a:wholeTbl>
      <a:tcTxStyle>
        <a:fontRef idx="none">
          <a:prstClr val="black"/>
        </a:fontRef>
      </a:tcTxStyle>
      <a:tcStyle>
        <a:tcBdr/>
        <a:fill>
          <a:solidFill>
            <a:srgbClr val="C6BCAB"/>
          </a:solidFill>
        </a:fill>
      </a:tcStyle>
    </a:wholeTbl>
    <a:band1H>
      <a:tcTxStyle>
        <a:fontRef idx="none">
          <a:prstClr val="black"/>
        </a:fontRef>
      </a:tcTxStyle>
      <a:tcStyle>
        <a:tcBdr>
          <a:left>
            <a:ln w="9525" cmpd="sng">
              <a:solidFill>
                <a:srgbClr val="EAEAEA"/>
              </a:solidFill>
            </a:ln>
          </a:left>
          <a:right>
            <a:ln w="9525" cmpd="sng">
              <a:solidFill>
                <a:srgbClr val="EAEAEA"/>
              </a:solidFill>
            </a:ln>
          </a:right>
          <a:top>
            <a:ln w="9525" cmpd="sng">
              <a:solidFill>
                <a:srgbClr val="EAEAEA"/>
              </a:solidFill>
            </a:ln>
          </a:top>
          <a:bottom>
            <a:ln w="9525" cmpd="sng">
              <a:solidFill>
                <a:srgbClr val="EAEAEA"/>
              </a:solidFill>
            </a:ln>
          </a:bottom>
          <a:insideH>
            <a:ln w="9525" cmpd="sng">
              <a:solidFill>
                <a:srgbClr val="EAEAEA"/>
              </a:solidFill>
            </a:ln>
          </a:insideH>
          <a:insideV>
            <a:ln w="9525" cmpd="sng">
              <a:solidFill>
                <a:srgbClr val="EAEAEA"/>
              </a:solidFill>
            </a:ln>
          </a:insideV>
        </a:tcBdr>
        <a:fill>
          <a:solidFill>
            <a:srgbClr val="D0E0F4"/>
          </a:solidFill>
        </a:fill>
      </a:tcStyle>
    </a:band1H>
    <a:band2H>
      <a:tcTxStyle>
        <a:fontRef idx="none">
          <a:prstClr val="black"/>
        </a:fontRef>
      </a:tcTxStyle>
      <a:tcStyle>
        <a:tcBdr>
          <a:left>
            <a:ln w="6350" cmpd="sng">
              <a:solidFill>
                <a:srgbClr val="EAEAEA"/>
              </a:solidFill>
            </a:ln>
          </a:left>
          <a:right>
            <a:ln w="6350" cmpd="sng">
              <a:solidFill>
                <a:srgbClr val="EAEAEA"/>
              </a:solidFill>
            </a:ln>
          </a:right>
          <a:top>
            <a:ln w="6350" cmpd="sng">
              <a:solidFill>
                <a:srgbClr val="EAEAEA"/>
              </a:solidFill>
            </a:ln>
          </a:top>
          <a:bottom>
            <a:ln w="6350" cmpd="sng">
              <a:solidFill>
                <a:srgbClr val="EAEAEA"/>
              </a:solidFill>
            </a:ln>
          </a:bottom>
          <a:insideH>
            <a:ln w="6350" cmpd="sng">
              <a:solidFill>
                <a:srgbClr val="EAEAEA"/>
              </a:solidFill>
            </a:ln>
          </a:insideH>
          <a:insideV>
            <a:ln w="6350" cmpd="sng">
              <a:solidFill>
                <a:srgbClr val="EAEAEA"/>
              </a:solidFill>
            </a:ln>
          </a:insideV>
        </a:tcBdr>
        <a:fill>
          <a:solidFill>
            <a:srgbClr val="D0E0F4"/>
          </a:solidFill>
        </a:fill>
      </a:tcStyle>
    </a:band2H>
    <a:lastRow>
      <a:tcTxStyle>
        <a:fontRef idx="none">
          <a:prstClr val="black"/>
        </a:fontRef>
      </a:tcTxStyle>
      <a:tcStyle>
        <a:tcBdr>
          <a:top>
            <a:ln w="28575" cmpd="sng">
              <a:solidFill>
                <a:srgbClr val="4684D3"/>
              </a:solidFill>
            </a:ln>
          </a:top>
        </a:tcBdr>
        <a:fill>
          <a:solidFill>
            <a:srgbClr val="DCDCDC"/>
          </a:solidFill>
        </a:fill>
      </a:tcStyle>
    </a:lastRow>
    <a:firstRow>
      <a:tcTxStyle>
        <a:fontRef idx="none">
          <a:prstClr val="black"/>
        </a:fontRef>
      </a:tcTxStyle>
      <a:tcStyle>
        <a:tcBdr>
          <a:bottom>
            <a:ln w="28575" cmpd="sng">
              <a:solidFill>
                <a:srgbClr val="4684D3"/>
              </a:solidFill>
            </a:ln>
          </a:bottom>
        </a:tcBdr>
        <a:fill>
          <a:solidFill>
            <a:srgbClr val="FEFEFE"/>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049" autoAdjust="0"/>
  </p:normalViewPr>
  <p:slideViewPr>
    <p:cSldViewPr snapToGrid="0">
      <p:cViewPr varScale="1">
        <p:scale>
          <a:sx n="98" d="100"/>
          <a:sy n="98" d="100"/>
        </p:scale>
        <p:origin x="1014" y="9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8" d="100"/>
          <a:sy n="58" d="100"/>
        </p:scale>
        <p:origin x="3254" y="67"/>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gs" Target="tags/tag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E1581B8-C8BD-4424-9282-B7987EA444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565B8640-DE00-491A-A3C5-383C0EEC417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8900" y="744538"/>
            <a:ext cx="6619875" cy="37242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单表代换的密文字母表实际上是明文字母表的一个排列，因此明文字母的统计特性在密文中能够反映出来。当截获的密文足够多时，可以通过统计密文字母的出现频率来确定明文字母和密文字母之间的对应关系。</a:t>
            </a:r>
            <a:endParaRPr lang="en-US" altLang="zh-CN" dirty="0"/>
          </a:p>
          <a:p>
            <a:r>
              <a:rPr lang="zh-CN" altLang="en-US" dirty="0"/>
              <a:t>统计分析法是指某种语言中各个字符出现的频率不同而表现出一定的统计规律。这些统计规律可能在密文中重现，从而使攻击者利用这些统计规律通过一些推测和验证的过程来实现密码分析的方法。</a:t>
            </a:r>
            <a:endParaRPr lang="en-US" altLang="zh-CN" dirty="0"/>
          </a:p>
          <a:p>
            <a:r>
              <a:rPr lang="zh-CN" altLang="en-US" dirty="0"/>
              <a:t>单表代换没有将明文字母出现的统计概论隐藏起来，因此密码分析者就容易利用该语言的规律性进行分析。</a:t>
            </a:r>
            <a:endParaRPr lang="en-US" altLang="zh-CN"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多表代换密码是指依次对明文的各组信息使用无限多的或有限个周期性重复的固定代换表进行替换来得到密文。若使用无限多的固定代换表（相对于明文变化是随机的），则称其为一次一密代换密码；若使用有限个周期性重复的固定代换表，则称其为周期多表代换密码。</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我们先来看周期多表代换。观察密钥</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，我们为密钥的每一个字母都做了一张凯撒平移表。加密的时候，根据每一个明文字母所在的具体位置，寻找相应的平移表进行加密。第</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个明文字母</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用第</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张平移表加密，第</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个明文字母</a:t>
            </a:r>
            <a:r>
              <a:rPr lang="en-US" altLang="zh-CN" sz="1200" kern="1200" dirty="0">
                <a:solidFill>
                  <a:schemeClr val="tx1"/>
                </a:solidFill>
                <a:effectLst/>
                <a:latin typeface="+mn-lt"/>
                <a:ea typeface="+mn-ea"/>
                <a:cs typeface="+mn-cs"/>
              </a:rPr>
              <a:t>e</a:t>
            </a:r>
            <a:r>
              <a:rPr lang="zh-CN" altLang="en-US" sz="1200" kern="1200" dirty="0">
                <a:solidFill>
                  <a:schemeClr val="tx1"/>
                </a:solidFill>
                <a:effectLst/>
                <a:latin typeface="+mn-lt"/>
                <a:ea typeface="+mn-ea"/>
                <a:cs typeface="+mn-cs"/>
              </a:rPr>
              <a:t>用第</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张平移表加密，一次类推。第</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个明文字母应该用哪张表呢？发现周期了吗？</a:t>
            </a:r>
            <a:r>
              <a:rPr lang="en-US" altLang="zh-CN" sz="1200" kern="1200" dirty="0">
                <a:solidFill>
                  <a:schemeClr val="tx1"/>
                </a:solidFill>
                <a:effectLst/>
                <a:latin typeface="+mn-lt"/>
                <a:ea typeface="+mn-ea"/>
                <a:cs typeface="+mn-cs"/>
              </a:rPr>
              <a:t>5/4</a:t>
            </a:r>
            <a:r>
              <a:rPr lang="zh-CN" altLang="en-US" sz="1200" kern="1200" dirty="0">
                <a:solidFill>
                  <a:schemeClr val="tx1"/>
                </a:solidFill>
                <a:effectLst/>
                <a:latin typeface="+mn-lt"/>
                <a:ea typeface="+mn-ea"/>
                <a:cs typeface="+mn-cs"/>
              </a:rPr>
              <a:t>的余数为</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，用第</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张平移表加密。</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我们可以观察到，同一个明文字母在不同位置被替换成了不同密文字母，而同一个密文字母也在不同位置对应不同的明文字母。明文和密文字母交织在了一起。这就是多表代换的特点和优点。</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这种方法也叫维吉尼亚密码。</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维吉尼亚密码通过使用多个字母代换表，达到同一个字母在不同位置会被代换为不同密文的效果，加大破译难度。</a:t>
            </a:r>
            <a:endParaRPr lang="en-US" altLang="zh-CN" dirty="0"/>
          </a:p>
          <a:p>
            <a:r>
              <a:rPr lang="zh-CN" altLang="en-US" dirty="0"/>
              <a:t>密钥长度等于代换表的个数。</a:t>
            </a:r>
            <a:endParaRPr lang="zh-CN" altLang="en-US"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维吉尼亚密码通过使用多个字母代换表，达到同一个字母在不同位置会被代换为不同密文的效果，加大破译难度。</a:t>
            </a:r>
            <a:endParaRPr lang="en-US" altLang="zh-CN" dirty="0"/>
          </a:p>
          <a:p>
            <a:r>
              <a:rPr lang="zh-CN" altLang="en-US" dirty="0"/>
              <a:t>密钥长度等于代换表的个数。</a:t>
            </a:r>
            <a:endParaRPr lang="zh-CN" altLang="en-US"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维吉尼亚密码通过使用多个字母代换表，达到同一个字母在不同位置会被代换为不同密文的效果，加大破译难度。</a:t>
            </a:r>
            <a:endParaRPr lang="en-US" altLang="zh-CN" dirty="0"/>
          </a:p>
          <a:p>
            <a:r>
              <a:rPr lang="zh-CN" altLang="en-US" dirty="0"/>
              <a:t>密钥长度等于代换表的个数。</a:t>
            </a:r>
            <a:endParaRPr lang="zh-CN" altLang="en-US"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在美国电影</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猎杀</a:t>
            </a:r>
            <a:r>
              <a:rPr lang="en-US" altLang="zh-CN" sz="1200" b="0" i="0" kern="1200" dirty="0">
                <a:solidFill>
                  <a:schemeClr val="tx1"/>
                </a:solidFill>
                <a:effectLst/>
                <a:latin typeface="+mn-lt"/>
                <a:ea typeface="+mn-ea"/>
                <a:cs typeface="+mn-cs"/>
              </a:rPr>
              <a:t>U-571》</a:t>
            </a:r>
            <a:r>
              <a:rPr lang="zh-CN" altLang="en-US" sz="1200" b="0" i="0" kern="1200" dirty="0">
                <a:solidFill>
                  <a:schemeClr val="tx1"/>
                </a:solidFill>
                <a:effectLst/>
                <a:latin typeface="+mn-lt"/>
                <a:ea typeface="+mn-ea"/>
                <a:cs typeface="+mn-cs"/>
              </a:rPr>
              <a:t>中，“恩尼格玛”密码机是战争中同盟国几经努力想要获得的军事机密，是战胜德国海军潜艇的关键所在。而在历史上，关于恩尼格玛（</a:t>
            </a:r>
            <a:r>
              <a:rPr lang="en-US" altLang="zh-CN" sz="1200" b="0" i="0" kern="1200" dirty="0">
                <a:solidFill>
                  <a:schemeClr val="tx1"/>
                </a:solidFill>
                <a:effectLst/>
                <a:latin typeface="+mn-lt"/>
                <a:ea typeface="+mn-ea"/>
                <a:cs typeface="+mn-cs"/>
              </a:rPr>
              <a:t>enigma</a:t>
            </a:r>
            <a:r>
              <a:rPr lang="zh-CN" altLang="en-US" sz="1200" b="0" i="0" kern="1200" dirty="0">
                <a:solidFill>
                  <a:schemeClr val="tx1"/>
                </a:solidFill>
                <a:effectLst/>
                <a:latin typeface="+mn-lt"/>
                <a:ea typeface="+mn-ea"/>
                <a:cs typeface="+mn-cs"/>
              </a:rPr>
              <a:t>）的战争也是真实发生过的。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“恩尼格码”（</a:t>
            </a:r>
            <a:r>
              <a:rPr lang="en-US" altLang="zh-CN" sz="1200" b="0" i="0" kern="1200" dirty="0">
                <a:solidFill>
                  <a:schemeClr val="tx1"/>
                </a:solidFill>
                <a:effectLst/>
                <a:latin typeface="+mn-lt"/>
                <a:ea typeface="+mn-ea"/>
                <a:cs typeface="+mn-cs"/>
              </a:rPr>
              <a:t>Enigma</a:t>
            </a:r>
            <a:r>
              <a:rPr lang="zh-CN" altLang="en-US" sz="1200" b="0" i="0" kern="1200" dirty="0">
                <a:solidFill>
                  <a:schemeClr val="tx1"/>
                </a:solidFill>
                <a:effectLst/>
                <a:latin typeface="+mn-lt"/>
                <a:ea typeface="+mn-ea"/>
                <a:cs typeface="+mn-cs"/>
              </a:rPr>
              <a:t>，哑谜）密码机是二战时期的德国军方所使用的一种高级机械加密系统，以转轮结构为主体。我们来看右边的示意图。先看左半边的初始状态。共有左中右三个转轮，分别称为快、中、慢转轮。上面的箭头表示转轮转动的方向。当前时刻输入明文</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，根据转轮内部的结构，即可输出</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。同时最左边的快速转轮向下转到</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格，变成右边的状态。他们三个轮子的关系，就像我们的秒针、分针和时针的关系。</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那么我们不难计算出由这</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个转轮组合成的转轮密码机的密钥空间是</a:t>
            </a:r>
            <a:r>
              <a:rPr lang="en-US" altLang="zh-CN" sz="1200" b="0" i="0" kern="1200" dirty="0">
                <a:solidFill>
                  <a:schemeClr val="tx1"/>
                </a:solidFill>
                <a:effectLst/>
                <a:latin typeface="+mn-lt"/>
                <a:ea typeface="+mn-ea"/>
                <a:cs typeface="+mn-cs"/>
              </a:rPr>
              <a:t>26</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次方。</a:t>
            </a:r>
            <a:endParaRPr lang="zh-CN" altLang="en-US"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一次一密虽然达到了完美的可证明安全，但是由于密钥不可重复，使用非常不方便，使得它的实际应用非常少。一般都是用在高级机密的场合下。</a:t>
            </a:r>
            <a:endParaRPr lang="zh-CN" altLang="en-US"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8900" y="744538"/>
            <a:ext cx="6619875"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问题：能否将三种码</a:t>
            </a:r>
            <a:r>
              <a:rPr lang="en-US" altLang="zh-CN" dirty="0"/>
              <a:t>(</a:t>
            </a:r>
            <a:r>
              <a:rPr lang="zh-CN" altLang="en-US" dirty="0"/>
              <a:t>信源编码、信道编码和密码</a:t>
            </a:r>
            <a:r>
              <a:rPr lang="en-US" altLang="zh-CN" dirty="0"/>
              <a:t>) </a:t>
            </a:r>
            <a:r>
              <a:rPr lang="zh-CN" altLang="en-US" dirty="0"/>
              <a:t>合成一种码进行编译？</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凯撒密码盘</a:t>
            </a:r>
            <a:endParaRPr lang="en-US" altLang="zh-CN" dirty="0"/>
          </a:p>
          <a:p>
            <a:r>
              <a:rPr lang="zh-CN" altLang="en-US" dirty="0"/>
              <a:t>在凯撒密码算法中，可以看作英文字母循环左移</a:t>
            </a:r>
            <a:r>
              <a:rPr lang="en-US" altLang="zh-CN" dirty="0"/>
              <a:t>3</a:t>
            </a:r>
            <a:r>
              <a:rPr lang="zh-CN" altLang="en-US" dirty="0"/>
              <a:t>位得到，因此也称为移位密码。</a:t>
            </a:r>
            <a:endParaRPr lang="en-US" altLang="zh-CN"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如果将字符表映射为</a:t>
            </a:r>
            <a:r>
              <a:rPr lang="en-US" altLang="zh-CN" dirty="0"/>
              <a:t>0-25</a:t>
            </a:r>
            <a:r>
              <a:rPr lang="zh-CN" altLang="en-US" dirty="0"/>
              <a:t>的数字，将明文中的每一个字母写为</a:t>
            </a:r>
            <a:r>
              <a:rPr lang="en-US" altLang="zh-CN" dirty="0"/>
              <a:t>Mi</a:t>
            </a:r>
            <a:r>
              <a:rPr lang="zh-CN" altLang="en-US" dirty="0"/>
              <a:t>，那么凯撒密码对每一个明文字母</a:t>
            </a:r>
            <a:r>
              <a:rPr lang="en-US" altLang="zh-CN" dirty="0"/>
              <a:t>Mi</a:t>
            </a:r>
            <a:r>
              <a:rPr lang="zh-CN" altLang="en-US" dirty="0"/>
              <a:t>的加密，就可以写成</a:t>
            </a:r>
            <a:r>
              <a:rPr lang="en-US" altLang="zh-CN" dirty="0" err="1"/>
              <a:t>Mi+k</a:t>
            </a:r>
            <a:r>
              <a:rPr lang="en-US" altLang="zh-CN" dirty="0"/>
              <a:t> mod 26</a:t>
            </a:r>
            <a:r>
              <a:rPr lang="zh-CN" altLang="en-US" dirty="0"/>
              <a:t>的形式，因此又称为加法密码。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0" dirty="0">
                <a:solidFill>
                  <a:schemeClr val="tx1"/>
                </a:solidFill>
                <a:latin typeface="Times New Roman" panose="02020603050405020304" pitchFamily="18" charset="0"/>
                <a:cs typeface="Times New Roman" panose="02020603050405020304" pitchFamily="18" charset="0"/>
              </a:rPr>
              <a:t>违背了密钥空间足够大原则，无法抵抗暴力破解</a:t>
            </a:r>
            <a:endParaRPr lang="en-US" altLang="zh-CN" sz="1200" kern="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0" dirty="0">
                <a:solidFill>
                  <a:schemeClr val="tx1"/>
                </a:solidFill>
                <a:latin typeface="Times New Roman" panose="02020603050405020304" pitchFamily="18" charset="0"/>
                <a:cs typeface="Times New Roman" panose="02020603050405020304" pitchFamily="18" charset="0"/>
              </a:rPr>
              <a:t>违背了混淆原则</a:t>
            </a:r>
            <a:endParaRPr lang="en-US" altLang="zh-CN" sz="1200" kern="0" dirty="0">
              <a:solidFill>
                <a:schemeClr val="tx1"/>
              </a:solidFill>
              <a:latin typeface="Times New Roman" panose="02020603050405020304" pitchFamily="18" charset="0"/>
              <a:cs typeface="Times New Roman" panose="02020603050405020304" pitchFamily="18" charset="0"/>
            </a:endParaRPr>
          </a:p>
          <a:p>
            <a:endParaRPr lang="en-US" altLang="zh-CN"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一定程度上扩大了密钥空间</a:t>
            </a:r>
            <a:endParaRPr lang="en-US" altLang="zh-CN" dirty="0"/>
          </a:p>
          <a:p>
            <a:r>
              <a:rPr lang="zh-CN" altLang="en-US" dirty="0"/>
              <a:t>使得密文的统计特性与密钥取值之间的关系复杂了</a:t>
            </a:r>
            <a:endParaRPr lang="en-US" altLang="zh-CN" dirty="0"/>
          </a:p>
          <a:p>
            <a:r>
              <a:rPr lang="zh-CN" altLang="en-US" dirty="0"/>
              <a:t>能否把密钥空间扩大到某个级别，穷举法的暴力破解需要的时间超出明文本身的保存时间？</a:t>
            </a:r>
            <a:endParaRPr lang="en-US" altLang="zh-CN" dirty="0"/>
          </a:p>
          <a:p>
            <a:r>
              <a:rPr lang="zh-CN" altLang="en-US" dirty="0"/>
              <a:t>为什么</a:t>
            </a:r>
            <a:r>
              <a:rPr lang="en-US" altLang="zh-CN" dirty="0" err="1"/>
              <a:t>gcd</a:t>
            </a:r>
            <a:r>
              <a:rPr lang="en-US" altLang="zh-CN" dirty="0"/>
              <a:t>(a,26)=1</a:t>
            </a:r>
            <a:r>
              <a:rPr lang="zh-CN" altLang="en-US" dirty="0"/>
              <a:t>，可举例说明</a:t>
            </a:r>
            <a:endParaRPr lang="en-US" altLang="zh-CN"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进一步扩大密钥空间。</a:t>
            </a:r>
            <a:endParaRPr lang="en-US" altLang="zh-CN" dirty="0"/>
          </a:p>
          <a:p>
            <a:r>
              <a:rPr lang="zh-CN" altLang="en-US" sz="1200" b="0" i="0" kern="1200" dirty="0">
                <a:solidFill>
                  <a:schemeClr val="tx1"/>
                </a:solidFill>
                <a:effectLst/>
                <a:latin typeface="+mn-lt"/>
                <a:ea typeface="+mn-ea"/>
                <a:cs typeface="+mn-cs"/>
              </a:rPr>
              <a:t>单字母表替换密码不是对字母表进行位移，而是直接 </a:t>
            </a:r>
            <a:r>
              <a:rPr lang="zh-CN" altLang="en-US" sz="1200" b="1" i="0" kern="1200" dirty="0">
                <a:solidFill>
                  <a:schemeClr val="tx1"/>
                </a:solidFill>
                <a:effectLst/>
                <a:latin typeface="+mn-lt"/>
                <a:ea typeface="+mn-ea"/>
                <a:cs typeface="+mn-cs"/>
              </a:rPr>
              <a:t>随机地</a:t>
            </a:r>
            <a:r>
              <a:rPr lang="zh-CN" altLang="en-US" sz="1200" b="0" i="0" kern="1200" dirty="0">
                <a:solidFill>
                  <a:schemeClr val="tx1"/>
                </a:solidFill>
                <a:effectLst/>
                <a:latin typeface="+mn-lt"/>
                <a:ea typeface="+mn-ea"/>
                <a:cs typeface="+mn-cs"/>
              </a:rPr>
              <a:t> 将明文字母与密文字母进行对应。这就是简单的单字母表替换密码，它的明文字母与密文字母的对应完全是随机的，因而比凯撒移位密码提供了更高的安全性，因为不能像凯撒移位密码一样通过将密文字母放到字母表中来得到位移量。</a:t>
            </a:r>
            <a:endParaRPr lang="en-US" altLang="zh-CN" dirty="0"/>
          </a:p>
          <a:p>
            <a:r>
              <a:rPr lang="zh-CN" altLang="en-US" sz="1200" b="0" i="0" kern="1200" dirty="0">
                <a:solidFill>
                  <a:schemeClr val="tx1"/>
                </a:solidFill>
                <a:effectLst/>
                <a:latin typeface="+mn-lt"/>
                <a:ea typeface="+mn-ea"/>
                <a:cs typeface="+mn-cs"/>
              </a:rPr>
              <a:t>但这种密码有个缺点，由于明文字母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密文字母的对应是随机的，导致传递密钥必须传递整个字母表，使得密钥的分发相对不方便。因此，在此基础上， </a:t>
            </a:r>
            <a:r>
              <a:rPr lang="zh-CN" altLang="en-US" sz="1200" b="1" i="0" kern="1200" dirty="0">
                <a:solidFill>
                  <a:schemeClr val="tx1"/>
                </a:solidFill>
                <a:effectLst/>
                <a:latin typeface="+mn-lt"/>
                <a:ea typeface="+mn-ea"/>
                <a:cs typeface="+mn-cs"/>
              </a:rPr>
              <a:t>关键词单字母表替换密码密码</a:t>
            </a:r>
            <a:r>
              <a:rPr lang="zh-CN" altLang="en-US" sz="1200" b="0" i="0" kern="1200" dirty="0">
                <a:solidFill>
                  <a:schemeClr val="tx1"/>
                </a:solidFill>
                <a:effectLst/>
                <a:latin typeface="+mn-lt"/>
                <a:ea typeface="+mn-ea"/>
                <a:cs typeface="+mn-cs"/>
              </a:rPr>
              <a:t> 诞生了</a:t>
            </a:r>
            <a:endParaRPr lang="zh-CN" altLang="en-US" dirty="0"/>
          </a:p>
        </p:txBody>
      </p:sp>
      <p:sp>
        <p:nvSpPr>
          <p:cNvPr id="4" name="灯片编号占位符 3"/>
          <p:cNvSpPr>
            <a:spLocks noGrp="1"/>
          </p:cNvSpPr>
          <p:nvPr>
            <p:ph type="sldNum" sz="quarter" idx="10"/>
          </p:nvPr>
        </p:nvSpPr>
        <p:spPr/>
        <p:txBody>
          <a:bodyPr/>
          <a:lstStyle/>
          <a:p>
            <a:fld id="{565B8640-DE00-491A-A3C5-383C0EEC417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accent1"/>
        </a:solidFill>
        <a:effectLst/>
      </p:bgPr>
    </p:bg>
    <p:spTree>
      <p:nvGrpSpPr>
        <p:cNvPr id="1" name=""/>
        <p:cNvGrpSpPr/>
        <p:nvPr/>
      </p:nvGrpSpPr>
      <p:grpSpPr>
        <a:xfrm>
          <a:off x="0" y="0"/>
          <a:ext cx="0" cy="0"/>
          <a:chOff x="0" y="0"/>
          <a:chExt cx="0" cy="0"/>
        </a:xfrm>
      </p:grpSpPr>
      <p:sp>
        <p:nvSpPr>
          <p:cNvPr id="11" name="Rectangle 5"/>
          <p:cNvSpPr>
            <a:spLocks noChangeArrowheads="1"/>
          </p:cNvSpPr>
          <p:nvPr userDrawn="1"/>
        </p:nvSpPr>
        <p:spPr bwMode="auto">
          <a:xfrm>
            <a:off x="143909" y="89914"/>
            <a:ext cx="11903720" cy="674791"/>
          </a:xfrm>
          <a:prstGeom prst="rect">
            <a:avLst/>
          </a:prstGeom>
          <a:solidFill>
            <a:srgbClr val="204064"/>
          </a:solidFill>
          <a:ln>
            <a:noFill/>
          </a:ln>
        </p:spPr>
        <p:txBody>
          <a:bodyPr vert="horz" wrap="square" lIns="108826" tIns="54413" rIns="108826" bIns="54413" numCol="1" anchor="t" anchorCtr="0" compatLnSpc="1"/>
          <a:lstStyle/>
          <a:p>
            <a:endParaRPr lang="zh-CN" altLang="en-US" sz="1800"/>
          </a:p>
        </p:txBody>
      </p:sp>
      <p:sp>
        <p:nvSpPr>
          <p:cNvPr id="2" name="标题 1"/>
          <p:cNvSpPr>
            <a:spLocks noGrp="1"/>
          </p:cNvSpPr>
          <p:nvPr>
            <p:ph type="title"/>
          </p:nvPr>
        </p:nvSpPr>
        <p:spPr>
          <a:xfrm>
            <a:off x="841470" y="116632"/>
            <a:ext cx="10509063" cy="635000"/>
          </a:xfrm>
          <a:prstGeom prst="rect">
            <a:avLst/>
          </a:prstGeom>
        </p:spPr>
        <p:txBody>
          <a:bodyPr/>
          <a:lstStyle>
            <a:lvl1pPr>
              <a:defRPr sz="4000" b="1">
                <a:solidFill>
                  <a:srgbClr val="F8F8F8"/>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34609" y="908721"/>
            <a:ext cx="11522780" cy="5688155"/>
          </a:xfrm>
          <a:prstGeom prst="rect">
            <a:avLst/>
          </a:prstGeom>
        </p:spPr>
        <p:txBody>
          <a:bodyPr/>
          <a:lstStyle>
            <a:lvl1pPr marL="457200" indent="-457200">
              <a:spcBef>
                <a:spcPts val="0"/>
              </a:spcBef>
              <a:spcAft>
                <a:spcPts val="600"/>
              </a:spcAft>
              <a:buFont typeface="Wingdings" panose="05000000000000000000" pitchFamily="2" charset="2"/>
              <a:buChar char="l"/>
              <a:defRPr sz="2800">
                <a:solidFill>
                  <a:schemeClr val="bg2"/>
                </a:solidFill>
              </a:defRPr>
            </a:lvl1pPr>
            <a:lvl2pPr marL="883920" indent="-340360">
              <a:spcBef>
                <a:spcPts val="0"/>
              </a:spcBef>
              <a:spcAft>
                <a:spcPts val="600"/>
              </a:spcAft>
              <a:buFont typeface="Wingdings" panose="05000000000000000000" pitchFamily="2" charset="2"/>
              <a:buChar char="Ø"/>
              <a:defRPr sz="2400">
                <a:solidFill>
                  <a:schemeClr val="bg2"/>
                </a:solidFill>
              </a:defRPr>
            </a:lvl2pPr>
            <a:lvl3pPr>
              <a:spcBef>
                <a:spcPts val="0"/>
              </a:spcBef>
              <a:spcAft>
                <a:spcPts val="600"/>
              </a:spcAft>
              <a:defRPr sz="2000">
                <a:solidFill>
                  <a:schemeClr val="bg2"/>
                </a:solidFill>
              </a:defRPr>
            </a:lvl3pPr>
            <a:lvl4pPr>
              <a:spcBef>
                <a:spcPts val="0"/>
              </a:spcBef>
              <a:spcAft>
                <a:spcPts val="600"/>
              </a:spcAft>
              <a:defRPr sz="1800">
                <a:solidFill>
                  <a:schemeClr val="bg2"/>
                </a:solidFill>
              </a:defRPr>
            </a:lvl4pPr>
            <a:lvl5pPr>
              <a:spcBef>
                <a:spcPts val="0"/>
              </a:spcBef>
              <a:spcAft>
                <a:spcPts val="600"/>
              </a:spcAft>
              <a:defRPr sz="1600">
                <a:solidFill>
                  <a:schemeClr val="bg2"/>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灯片编号占位符 2"/>
          <p:cNvSpPr txBox="1"/>
          <p:nvPr userDrawn="1"/>
        </p:nvSpPr>
        <p:spPr>
          <a:xfrm>
            <a:off x="11409261" y="6396138"/>
            <a:ext cx="448129" cy="273223"/>
          </a:xfrm>
          <a:prstGeom prst="rect">
            <a:avLst/>
          </a:prstGeom>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544195"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108839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632585"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217678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720975" algn="l" defTabSz="108839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3264535" algn="l" defTabSz="108839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808730" algn="l" defTabSz="108839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4352925" algn="l" defTabSz="108839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defRPr/>
            </a:pPr>
            <a:fld id="{CF93F3E1-4179-4BF9-A209-1C42AB3AD95A}" type="slidenum">
              <a:rPr lang="en-US" altLang="zh-CN" sz="1800" smtClean="0">
                <a:solidFill>
                  <a:schemeClr val="accent3">
                    <a:lumMod val="75000"/>
                  </a:schemeClr>
                </a:solidFill>
              </a:rPr>
            </a:fld>
            <a:endParaRPr lang="en-US" altLang="zh-CN" sz="1800" dirty="0">
              <a:solidFill>
                <a:schemeClr val="accent3">
                  <a:lumMod val="75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2947" y="2420888"/>
            <a:ext cx="6331650" cy="863600"/>
          </a:xfrm>
          <a:prstGeom prst="rect">
            <a:avLst/>
          </a:prstGeom>
        </p:spPr>
        <p:txBody>
          <a:bodyPr/>
          <a:lstStyle>
            <a:lvl1pPr algn="ctr">
              <a:defRPr sz="4300"/>
            </a:lvl1pPr>
          </a:lstStyle>
          <a:p>
            <a:pPr lvl="0"/>
            <a:r>
              <a:rPr lang="zh-CN" noProof="0" dirty="0"/>
              <a:t>单击此处编辑母版标题样式</a:t>
            </a:r>
            <a:endParaRPr lang="zh-CN" noProof="0" dirty="0"/>
          </a:p>
        </p:txBody>
      </p:sp>
      <p:sp>
        <p:nvSpPr>
          <p:cNvPr id="2051" name="Rectangle 3"/>
          <p:cNvSpPr>
            <a:spLocks noGrp="1" noChangeArrowheads="1"/>
          </p:cNvSpPr>
          <p:nvPr>
            <p:ph type="subTitle" idx="1"/>
          </p:nvPr>
        </p:nvSpPr>
        <p:spPr>
          <a:xfrm>
            <a:off x="2714534" y="3500389"/>
            <a:ext cx="6333237" cy="647700"/>
          </a:xfrm>
          <a:prstGeom prst="rect">
            <a:avLst/>
          </a:prstGeom>
        </p:spPr>
        <p:txBody>
          <a:bodyPr/>
          <a:lstStyle>
            <a:lvl1pPr marL="0" indent="0" algn="ctr">
              <a:buFontTx/>
              <a:buNone/>
              <a:defRPr sz="2800"/>
            </a:lvl1pPr>
          </a:lstStyle>
          <a:p>
            <a:pPr lvl="0"/>
            <a:r>
              <a:rPr lang="zh-CN" noProof="0"/>
              <a:t>单击此处编辑母版副标题样式</a:t>
            </a:r>
            <a:endParaRPr lang="zh-CN"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41470" y="590551"/>
            <a:ext cx="10509063" cy="635000"/>
          </a:xfrm>
          <a:prstGeom prst="rect">
            <a:avLst/>
          </a:prstGeom>
        </p:spPr>
        <p:txBody>
          <a:bodyPr/>
          <a:lstStyle/>
          <a:p>
            <a:r>
              <a:rPr lang="zh-CN" altLang="en-US"/>
              <a:t>单击此处编辑母版标题样式</a:t>
            </a:r>
            <a:endParaRPr lang="zh-CN" altLang="en-US"/>
          </a:p>
        </p:txBody>
      </p:sp>
      <p:sp>
        <p:nvSpPr>
          <p:cNvPr id="3" name="灯片编号占位符 2"/>
          <p:cNvSpPr txBox="1"/>
          <p:nvPr userDrawn="1"/>
        </p:nvSpPr>
        <p:spPr>
          <a:xfrm>
            <a:off x="11194181" y="6396138"/>
            <a:ext cx="663209" cy="273223"/>
          </a:xfrm>
          <a:prstGeom prst="rect">
            <a:avLst/>
          </a:prstGeom>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544195"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108839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632585"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217678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720975" algn="l" defTabSz="108839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3264535" algn="l" defTabSz="108839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808730" algn="l" defTabSz="108839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4352925" algn="l" defTabSz="108839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defRPr/>
            </a:pPr>
            <a:fld id="{CF93F3E1-4179-4BF9-A209-1C42AB3AD95A}" type="slidenum">
              <a:rPr lang="en-US" altLang="zh-CN" sz="1800" smtClean="0">
                <a:solidFill>
                  <a:schemeClr val="accent3">
                    <a:lumMod val="75000"/>
                  </a:schemeClr>
                </a:solidFill>
              </a:rPr>
            </a:fld>
            <a:endParaRPr lang="en-US" altLang="zh-CN" sz="1800" dirty="0">
              <a:solidFill>
                <a:schemeClr val="accent3">
                  <a:lumMod val="7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灯片编号占位符 2"/>
          <p:cNvSpPr txBox="1"/>
          <p:nvPr userDrawn="1"/>
        </p:nvSpPr>
        <p:spPr>
          <a:xfrm>
            <a:off x="11037195" y="6396138"/>
            <a:ext cx="820196" cy="365269"/>
          </a:xfrm>
          <a:prstGeom prst="rect">
            <a:avLst/>
          </a:prstGeom>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544195"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108839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632585"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217678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720975" algn="l" defTabSz="108839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3264535" algn="l" defTabSz="108839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808730" algn="l" defTabSz="108839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4352925" algn="l" defTabSz="108839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defRPr/>
            </a:pPr>
            <a:fld id="{CF93F3E1-4179-4BF9-A209-1C42AB3AD95A}" type="slidenum">
              <a:rPr lang="en-US" altLang="zh-CN" sz="1800" smtClean="0">
                <a:solidFill>
                  <a:schemeClr val="accent3">
                    <a:lumMod val="75000"/>
                  </a:schemeClr>
                </a:solidFill>
              </a:rPr>
            </a:fld>
            <a:r>
              <a:rPr lang="en-US" altLang="zh-CN" sz="1800" dirty="0">
                <a:solidFill>
                  <a:schemeClr val="accent3">
                    <a:lumMod val="75000"/>
                  </a:schemeClr>
                </a:solidFill>
              </a:rPr>
              <a:t>/35</a:t>
            </a:r>
            <a:endParaRPr lang="en-US" altLang="zh-CN" sz="1800" dirty="0">
              <a:solidFill>
                <a:schemeClr val="accent3">
                  <a:lumMod val="75000"/>
                </a:schemeClr>
              </a:solidFill>
            </a:endParaRPr>
          </a:p>
        </p:txBody>
      </p:sp>
      <p:sp>
        <p:nvSpPr>
          <p:cNvPr id="11" name="Rectangle 2"/>
          <p:cNvSpPr>
            <a:spLocks noGrp="1" noChangeArrowheads="1"/>
          </p:cNvSpPr>
          <p:nvPr>
            <p:ph type="ctrTitle"/>
          </p:nvPr>
        </p:nvSpPr>
        <p:spPr>
          <a:xfrm>
            <a:off x="144019" y="90001"/>
            <a:ext cx="5904263" cy="626701"/>
          </a:xfrm>
          <a:prstGeom prst="rect">
            <a:avLst/>
          </a:prstGeom>
          <a:solidFill>
            <a:srgbClr val="204064"/>
          </a:solidFill>
        </p:spPr>
        <p:txBody>
          <a:bodyPr wrap="none" lIns="180000" tIns="36000" rIns="180000" bIns="36000">
            <a:spAutoFit/>
          </a:bodyPr>
          <a:lstStyle>
            <a:lvl1pPr algn="l">
              <a:defRPr sz="3600" b="1">
                <a:solidFill>
                  <a:schemeClr val="accent1"/>
                </a:solidFill>
                <a:latin typeface="微软雅黑" panose="020B0503020204020204" pitchFamily="34" charset="-122"/>
                <a:ea typeface="微软雅黑" panose="020B0503020204020204" pitchFamily="34" charset="-122"/>
              </a:defRPr>
            </a:lvl1pPr>
          </a:lstStyle>
          <a:p>
            <a:pPr lvl="0"/>
            <a:r>
              <a:rPr lang="zh-CN" noProof="0" dirty="0"/>
              <a:t>单击此处编辑母版标题样式</a:t>
            </a:r>
            <a:endParaRPr lang="zh-CN"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2_空白">
    <p:bg>
      <p:bgPr>
        <a:solidFill>
          <a:schemeClr val="accent5"/>
        </a:solidFill>
        <a:effectLst/>
      </p:bgPr>
    </p:bg>
    <p:spTree>
      <p:nvGrpSpPr>
        <p:cNvPr id="1" name=""/>
        <p:cNvGrpSpPr/>
        <p:nvPr/>
      </p:nvGrpSpPr>
      <p:grpSpPr>
        <a:xfrm>
          <a:off x="0" y="0"/>
          <a:ext cx="0" cy="0"/>
          <a:chOff x="0" y="0"/>
          <a:chExt cx="0" cy="0"/>
        </a:xfrm>
      </p:grpSpPr>
      <p:sp>
        <p:nvSpPr>
          <p:cNvPr id="4" name="灯片编号占位符 2"/>
          <p:cNvSpPr txBox="1"/>
          <p:nvPr userDrawn="1"/>
        </p:nvSpPr>
        <p:spPr>
          <a:xfrm>
            <a:off x="11037195" y="6396138"/>
            <a:ext cx="820196" cy="365269"/>
          </a:xfrm>
          <a:prstGeom prst="rect">
            <a:avLst/>
          </a:prstGeom>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544195"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108839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632585"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217678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720975" algn="l" defTabSz="108839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3264535" algn="l" defTabSz="108839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808730" algn="l" defTabSz="108839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4352925" algn="l" defTabSz="108839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defRPr/>
            </a:pPr>
            <a:fld id="{CF93F3E1-4179-4BF9-A209-1C42AB3AD95A}" type="slidenum">
              <a:rPr lang="en-US" altLang="zh-CN" sz="1800" smtClean="0">
                <a:solidFill>
                  <a:schemeClr val="accent3">
                    <a:lumMod val="75000"/>
                  </a:schemeClr>
                </a:solidFill>
              </a:rPr>
            </a:fld>
            <a:r>
              <a:rPr lang="en-US" altLang="zh-CN" sz="1800" dirty="0">
                <a:solidFill>
                  <a:schemeClr val="accent3">
                    <a:lumMod val="75000"/>
                  </a:schemeClr>
                </a:solidFill>
              </a:rPr>
              <a:t>/35</a:t>
            </a:r>
            <a:endParaRPr lang="en-US" altLang="zh-CN" sz="1800" dirty="0">
              <a:solidFill>
                <a:schemeClr val="accent3">
                  <a:lumMod val="75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96260"/>
          <p:cNvSpPr>
            <a:spLocks noGrp="1"/>
          </p:cNvSpPr>
          <p:nvPr>
            <p:ph type="dt" sz="half" idx="10"/>
          </p:nvPr>
        </p:nvSpPr>
        <p:spPr/>
        <p:txBody>
          <a:bodyPr/>
          <a:lstStyle>
            <a:lvl1pPr>
              <a:defRPr/>
            </a:lvl1pPr>
          </a:lstStyle>
          <a:p>
            <a:endParaRPr lang="zh-CN" altLang="en-US"/>
          </a:p>
        </p:txBody>
      </p:sp>
      <p:sp>
        <p:nvSpPr>
          <p:cNvPr id="6" name="页脚占位符 96261"/>
          <p:cNvSpPr>
            <a:spLocks noGrp="1"/>
          </p:cNvSpPr>
          <p:nvPr>
            <p:ph type="ftr" sz="quarter" idx="11"/>
          </p:nvPr>
        </p:nvSpPr>
        <p:spPr/>
        <p:txBody>
          <a:bodyPr/>
          <a:lstStyle>
            <a:lvl1pPr>
              <a:defRPr/>
            </a:lvl1pPr>
          </a:lstStyle>
          <a:p>
            <a:endParaRPr lang="zh-CN" altLang="en-US"/>
          </a:p>
        </p:txBody>
      </p:sp>
      <p:sp>
        <p:nvSpPr>
          <p:cNvPr id="7" name="灯片编号占位符 96262"/>
          <p:cNvSpPr>
            <a:spLocks noGrp="1"/>
          </p:cNvSpPr>
          <p:nvPr>
            <p:ph type="sldNum" sz="quarter" idx="12"/>
          </p:nvPr>
        </p:nvSpPr>
        <p:spPr/>
        <p:txBody>
          <a:bodyPr/>
          <a:lstStyle>
            <a:lvl1pPr>
              <a:defRPr/>
            </a:lvl1pPr>
          </a:lstStyle>
          <a:p>
            <a:fld id="{AEEC1F38-C166-45F5-8AA2-A349B832172A}" type="slidenum">
              <a:rPr lang="zh-CN" altLang="en-US"/>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accen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rtl="0" fontAlgn="base">
        <a:spcBef>
          <a:spcPct val="0"/>
        </a:spcBef>
        <a:spcAft>
          <a:spcPct val="0"/>
        </a:spcAft>
        <a:defRPr sz="2800">
          <a:solidFill>
            <a:srgbClr val="002060"/>
          </a:solidFill>
          <a:latin typeface="楷体" panose="02010609060101010101" pitchFamily="49" charset="-122"/>
          <a:ea typeface="楷体" panose="02010609060101010101" pitchFamily="49" charset="-122"/>
          <a:cs typeface="+mj-cs"/>
        </a:defRPr>
      </a:lvl1pPr>
      <a:lvl2pPr algn="l" rtl="0" fontAlgn="base">
        <a:spcBef>
          <a:spcPct val="0"/>
        </a:spcBef>
        <a:spcAft>
          <a:spcPct val="0"/>
        </a:spcAft>
        <a:defRPr sz="28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8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8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800">
          <a:solidFill>
            <a:schemeClr val="tx2"/>
          </a:solidFill>
          <a:latin typeface="Arial" panose="020B0604020202020204" pitchFamily="34" charset="0"/>
          <a:ea typeface="微软雅黑" panose="020B0503020204020204" pitchFamily="34" charset="-122"/>
        </a:defRPr>
      </a:lvl5pPr>
      <a:lvl6pPr marL="544195" algn="l" rtl="0" fontAlgn="base">
        <a:spcBef>
          <a:spcPct val="0"/>
        </a:spcBef>
        <a:spcAft>
          <a:spcPct val="0"/>
        </a:spcAft>
        <a:defRPr sz="2800">
          <a:solidFill>
            <a:schemeClr val="tx2"/>
          </a:solidFill>
          <a:latin typeface="Arial" panose="020B0604020202020204" pitchFamily="34" charset="0"/>
          <a:ea typeface="微软雅黑" panose="020B0503020204020204" pitchFamily="34" charset="-122"/>
        </a:defRPr>
      </a:lvl6pPr>
      <a:lvl7pPr marL="1088390" algn="l" rtl="0" fontAlgn="base">
        <a:spcBef>
          <a:spcPct val="0"/>
        </a:spcBef>
        <a:spcAft>
          <a:spcPct val="0"/>
        </a:spcAft>
        <a:defRPr sz="2800">
          <a:solidFill>
            <a:schemeClr val="tx2"/>
          </a:solidFill>
          <a:latin typeface="Arial" panose="020B0604020202020204" pitchFamily="34" charset="0"/>
          <a:ea typeface="微软雅黑" panose="020B0503020204020204" pitchFamily="34" charset="-122"/>
        </a:defRPr>
      </a:lvl7pPr>
      <a:lvl8pPr marL="1632585" algn="l" rtl="0" fontAlgn="base">
        <a:spcBef>
          <a:spcPct val="0"/>
        </a:spcBef>
        <a:spcAft>
          <a:spcPct val="0"/>
        </a:spcAft>
        <a:defRPr sz="2800">
          <a:solidFill>
            <a:schemeClr val="tx2"/>
          </a:solidFill>
          <a:latin typeface="Arial" panose="020B0604020202020204" pitchFamily="34" charset="0"/>
          <a:ea typeface="微软雅黑" panose="020B0503020204020204" pitchFamily="34" charset="-122"/>
        </a:defRPr>
      </a:lvl8pPr>
      <a:lvl9pPr marL="2176780" algn="l" rtl="0" fontAlgn="base">
        <a:spcBef>
          <a:spcPct val="0"/>
        </a:spcBef>
        <a:spcAft>
          <a:spcPct val="0"/>
        </a:spcAft>
        <a:defRPr sz="2800">
          <a:solidFill>
            <a:schemeClr val="tx2"/>
          </a:solidFill>
          <a:latin typeface="Arial" panose="020B0604020202020204" pitchFamily="34" charset="0"/>
          <a:ea typeface="微软雅黑" panose="020B0503020204020204" pitchFamily="34" charset="-122"/>
        </a:defRPr>
      </a:lvl9pPr>
    </p:titleStyle>
    <p:body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4535" algn="l" defTabSz="1088390" rtl="0" eaLnBrk="1" latinLnBrk="0" hangingPunct="1">
        <a:defRPr sz="2100" kern="1200">
          <a:solidFill>
            <a:schemeClr val="tx1"/>
          </a:solidFill>
          <a:latin typeface="+mn-lt"/>
          <a:ea typeface="+mn-ea"/>
          <a:cs typeface="+mn-cs"/>
        </a:defRPr>
      </a:lvl7pPr>
      <a:lvl8pPr marL="3808730" algn="l" defTabSz="1088390" rtl="0" eaLnBrk="1" latinLnBrk="0" hangingPunct="1">
        <a:defRPr sz="2100" kern="1200">
          <a:solidFill>
            <a:schemeClr val="tx1"/>
          </a:solidFill>
          <a:latin typeface="+mn-lt"/>
          <a:ea typeface="+mn-ea"/>
          <a:cs typeface="+mn-cs"/>
        </a:defRPr>
      </a:lvl8pPr>
      <a:lvl9pPr marL="435292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tags" Target="../tags/tag1.xml"/><Relationship Id="rId7" Type="http://schemas.openxmlformats.org/officeDocument/2006/relationships/image" Target="../media/image56.png"/><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png"/><Relationship Id="rId10" Type="http://schemas.openxmlformats.org/officeDocument/2006/relationships/notesSlide" Target="../notesSlides/notesSlide8.xml"/><Relationship Id="rId1" Type="http://schemas.openxmlformats.org/officeDocument/2006/relationships/image" Target="../media/image5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61.jpeg"/><Relationship Id="rId1" Type="http://schemas.openxmlformats.org/officeDocument/2006/relationships/image" Target="../media/image60.jpe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vmlDrawing" Target="../drawings/vmlDrawing2.vml"/><Relationship Id="rId6" Type="http://schemas.openxmlformats.org/officeDocument/2006/relationships/slideLayout" Target="../slideLayouts/slideLayout4.xml"/><Relationship Id="rId5" Type="http://schemas.openxmlformats.org/officeDocument/2006/relationships/image" Target="../media/image64.emf"/><Relationship Id="rId4" Type="http://schemas.openxmlformats.org/officeDocument/2006/relationships/oleObject" Target="../embeddings/oleObject4.bin"/><Relationship Id="rId3" Type="http://schemas.openxmlformats.org/officeDocument/2006/relationships/image" Target="../media/image63.emf"/><Relationship Id="rId2" Type="http://schemas.openxmlformats.org/officeDocument/2006/relationships/oleObject" Target="../embeddings/oleObject3.bin"/><Relationship Id="rId1" Type="http://schemas.openxmlformats.org/officeDocument/2006/relationships/image" Target="../media/image6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65.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65.jpe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image" Target="../media/image69.png"/><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4.xml"/><Relationship Id="rId3" Type="http://schemas.openxmlformats.org/officeDocument/2006/relationships/image" Target="../media/image73.png"/><Relationship Id="rId2" Type="http://schemas.openxmlformats.org/officeDocument/2006/relationships/image" Target="../media/image72.jpeg"/><Relationship Id="rId1" Type="http://schemas.openxmlformats.org/officeDocument/2006/relationships/image" Target="../media/image71.png"/></Relationships>
</file>

<file path=ppt/slides/_rels/slide2.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4.xml"/><Relationship Id="rId7" Type="http://schemas.openxmlformats.org/officeDocument/2006/relationships/oleObject" Target="../embeddings/oleObject2.bin"/><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oleObject" Target="../embeddings/oleObject1.bin"/><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4.xml"/><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image" Target="../media/image74.emf"/></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4.xml"/><Relationship Id="rId3" Type="http://schemas.openxmlformats.org/officeDocument/2006/relationships/image" Target="../media/image79.png"/><Relationship Id="rId2" Type="http://schemas.openxmlformats.org/officeDocument/2006/relationships/image" Target="../media/image78.jpeg"/><Relationship Id="rId1" Type="http://schemas.openxmlformats.org/officeDocument/2006/relationships/image" Target="../media/image74.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80.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4.xml"/><Relationship Id="rId5" Type="http://schemas.openxmlformats.org/officeDocument/2006/relationships/image" Target="../media/image85.png"/><Relationship Id="rId4" Type="http://schemas.openxmlformats.org/officeDocument/2006/relationships/image" Target="../media/image84.png"/><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image" Target="../media/image8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4.xml"/><Relationship Id="rId2" Type="http://schemas.openxmlformats.org/officeDocument/2006/relationships/image" Target="../media/image83.png"/><Relationship Id="rId1" Type="http://schemas.openxmlformats.org/officeDocument/2006/relationships/image" Target="../media/image8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9" Type="http://schemas.openxmlformats.org/officeDocument/2006/relationships/image" Target="../media/image94.png"/><Relationship Id="rId8" Type="http://schemas.openxmlformats.org/officeDocument/2006/relationships/image" Target="../media/image93.png"/><Relationship Id="rId7" Type="http://schemas.openxmlformats.org/officeDocument/2006/relationships/image" Target="../media/image92.png"/><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 Id="rId3" Type="http://schemas.openxmlformats.org/officeDocument/2006/relationships/image" Target="../media/image88.png"/><Relationship Id="rId2" Type="http://schemas.openxmlformats.org/officeDocument/2006/relationships/image" Target="../media/image87.png"/><Relationship Id="rId10" Type="http://schemas.openxmlformats.org/officeDocument/2006/relationships/slideLayout" Target="../slideLayouts/slideLayout4.xml"/><Relationship Id="rId1" Type="http://schemas.openxmlformats.org/officeDocument/2006/relationships/image" Target="../media/image8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6.png"/><Relationship Id="rId1" Type="http://schemas.openxmlformats.org/officeDocument/2006/relationships/image" Target="../media/image95.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8.png"/><Relationship Id="rId2" Type="http://schemas.openxmlformats.org/officeDocument/2006/relationships/image" Target="../media/image62.png"/><Relationship Id="rId1" Type="http://schemas.openxmlformats.org/officeDocument/2006/relationships/image" Target="../media/image9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image" Target="../media/image9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image" Target="../media/image100.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image" Target="../media/image101.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4.jpeg"/><Relationship Id="rId2" Type="http://schemas.openxmlformats.org/officeDocument/2006/relationships/image" Target="../media/image103.jpeg"/><Relationship Id="rId1" Type="http://schemas.openxmlformats.org/officeDocument/2006/relationships/image" Target="../media/image10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0" Type="http://schemas.openxmlformats.org/officeDocument/2006/relationships/notesSlide" Target="../notesSlides/notesSlide4.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4.xml"/><Relationship Id="rId4" Type="http://schemas.openxmlformats.org/officeDocument/2006/relationships/image" Target="../media/image23.jpe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6" Type="http://schemas.openxmlformats.org/officeDocument/2006/relationships/notesSlide" Target="../notesSlides/notesSlide6.xml"/><Relationship Id="rId15" Type="http://schemas.openxmlformats.org/officeDocument/2006/relationships/slideLayout" Target="../slideLayouts/slideLayout4.xml"/><Relationship Id="rId14" Type="http://schemas.openxmlformats.org/officeDocument/2006/relationships/image" Target="../media/image37.png"/><Relationship Id="rId13" Type="http://schemas.openxmlformats.org/officeDocument/2006/relationships/image" Target="../media/image36.png"/><Relationship Id="rId12" Type="http://schemas.openxmlformats.org/officeDocument/2006/relationships/image" Target="../media/image35.png"/><Relationship Id="rId11" Type="http://schemas.openxmlformats.org/officeDocument/2006/relationships/image" Target="../media/image34.png"/><Relationship Id="rId10" Type="http://schemas.openxmlformats.org/officeDocument/2006/relationships/image" Target="../media/image33.png"/><Relationship Id="rId1" Type="http://schemas.openxmlformats.org/officeDocument/2006/relationships/image" Target="../media/image24.png"/></Relationships>
</file>

<file path=ppt/slides/_rels/slide9.xml.rels><?xml version="1.0" encoding="UTF-8" standalone="yes"?>
<Relationships xmlns="http://schemas.openxmlformats.org/package/2006/relationships"><Relationship Id="rId9" Type="http://schemas.openxmlformats.org/officeDocument/2006/relationships/image" Target="../media/image42.png"/><Relationship Id="rId8" Type="http://schemas.openxmlformats.org/officeDocument/2006/relationships/image" Target="../media/image29.png"/><Relationship Id="rId7" Type="http://schemas.openxmlformats.org/officeDocument/2006/relationships/image" Target="../media/image37.png"/><Relationship Id="rId6" Type="http://schemas.openxmlformats.org/officeDocument/2006/relationships/image" Target="../media/image36.png"/><Relationship Id="rId5" Type="http://schemas.openxmlformats.org/officeDocument/2006/relationships/image" Target="../media/image41.png"/><Relationship Id="rId4" Type="http://schemas.openxmlformats.org/officeDocument/2006/relationships/image" Target="../media/image34.png"/><Relationship Id="rId3" Type="http://schemas.openxmlformats.org/officeDocument/2006/relationships/image" Target="../media/image40.png"/><Relationship Id="rId2" Type="http://schemas.openxmlformats.org/officeDocument/2006/relationships/image" Target="../media/image39.png"/><Relationship Id="rId18" Type="http://schemas.openxmlformats.org/officeDocument/2006/relationships/notesSlide" Target="../notesSlides/notesSlide7.xml"/><Relationship Id="rId17" Type="http://schemas.openxmlformats.org/officeDocument/2006/relationships/slideLayout" Target="../slideLayouts/slideLayout4.xml"/><Relationship Id="rId16" Type="http://schemas.openxmlformats.org/officeDocument/2006/relationships/image" Target="../media/image49.png"/><Relationship Id="rId15" Type="http://schemas.openxmlformats.org/officeDocument/2006/relationships/image" Target="../media/image48.png"/><Relationship Id="rId14" Type="http://schemas.openxmlformats.org/officeDocument/2006/relationships/image" Target="../media/image47.png"/><Relationship Id="rId13" Type="http://schemas.openxmlformats.org/officeDocument/2006/relationships/image" Target="../media/image46.png"/><Relationship Id="rId12" Type="http://schemas.openxmlformats.org/officeDocument/2006/relationships/image" Target="../media/image45.png"/><Relationship Id="rId11" Type="http://schemas.openxmlformats.org/officeDocument/2006/relationships/image" Target="../media/image44.png"/><Relationship Id="rId10" Type="http://schemas.openxmlformats.org/officeDocument/2006/relationships/image" Target="../media/image43.png"/><Relationship Id="rId1"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bwMode="auto">
          <a:xfrm>
            <a:off x="208662" y="151706"/>
            <a:ext cx="4200778" cy="93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26" tIns="54413" rIns="108826" bIns="54413" numCol="1" anchor="ctr" anchorCtr="0" compatLnSpc="1"/>
          <a:lstStyle>
            <a:lvl1pPr algn="l" rtl="0" fontAlgn="base">
              <a:spcBef>
                <a:spcPct val="0"/>
              </a:spcBef>
              <a:spcAft>
                <a:spcPct val="0"/>
              </a:spcAft>
              <a:defRPr sz="2100">
                <a:solidFill>
                  <a:schemeClr val="bg2"/>
                </a:solidFill>
                <a:latin typeface="+mj-lt"/>
                <a:ea typeface="+mj-ea"/>
                <a:cs typeface="+mj-cs"/>
              </a:defRPr>
            </a:lvl1pPr>
            <a:lvl2pPr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5pPr>
            <a:lvl6pPr marL="408305"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6pPr>
            <a:lvl7pPr marL="815975"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7pPr>
            <a:lvl8pPr marL="1224280"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8pPr>
            <a:lvl9pPr marL="1632585"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9pPr>
          </a:lstStyle>
          <a:p>
            <a:pPr algn="ctr"/>
            <a:r>
              <a:rPr lang="en-US" altLang="zh-CN" sz="4400" dirty="0">
                <a:solidFill>
                  <a:srgbClr val="204064"/>
                </a:solidFill>
                <a:latin typeface="+mn-ea"/>
                <a:ea typeface="+mn-ea"/>
              </a:rPr>
              <a:t>《</a:t>
            </a:r>
            <a:r>
              <a:rPr lang="zh-CN" altLang="en-US" sz="4400" dirty="0">
                <a:solidFill>
                  <a:srgbClr val="204064"/>
                </a:solidFill>
                <a:latin typeface="+mn-ea"/>
                <a:ea typeface="+mn-ea"/>
              </a:rPr>
              <a:t>密码学基础</a:t>
            </a:r>
            <a:r>
              <a:rPr lang="en-US" altLang="zh-CN" sz="4400" dirty="0">
                <a:solidFill>
                  <a:srgbClr val="204064"/>
                </a:solidFill>
                <a:latin typeface="+mn-ea"/>
                <a:ea typeface="+mn-ea"/>
              </a:rPr>
              <a:t>》</a:t>
            </a:r>
            <a:endParaRPr lang="zh-CN" altLang="en-US" sz="4400" dirty="0">
              <a:solidFill>
                <a:srgbClr val="204064"/>
              </a:solidFill>
              <a:latin typeface="+mn-ea"/>
              <a:ea typeface="+mn-ea"/>
            </a:endParaRPr>
          </a:p>
        </p:txBody>
      </p:sp>
      <p:sp>
        <p:nvSpPr>
          <p:cNvPr id="5" name="矩形 4"/>
          <p:cNvSpPr/>
          <p:nvPr/>
        </p:nvSpPr>
        <p:spPr>
          <a:xfrm>
            <a:off x="2659505" y="2567238"/>
            <a:ext cx="6871408" cy="1046428"/>
          </a:xfrm>
          <a:prstGeom prst="rect">
            <a:avLst/>
          </a:prstGeom>
        </p:spPr>
        <p:txBody>
          <a:bodyPr wrap="none" lIns="121908" tIns="60954" rIns="121908" bIns="60954">
            <a:spAutoFit/>
          </a:bodyPr>
          <a:lstStyle/>
          <a:p>
            <a:pPr algn="ctr">
              <a:defRPr/>
            </a:pPr>
            <a:r>
              <a:rPr lang="zh-CN" altLang="en-US" sz="6000" b="1" kern="0" dirty="0">
                <a:solidFill>
                  <a:srgbClr val="0000CC"/>
                </a:solidFill>
                <a:latin typeface="Comic Sans MS" panose="030F0702030302020204" pitchFamily="66" charset="0"/>
                <a:ea typeface="微软雅黑" panose="020B0503020204020204" pitchFamily="34" charset="-122"/>
              </a:rPr>
              <a:t>第</a:t>
            </a:r>
            <a:r>
              <a:rPr lang="en-US" altLang="zh-CN" sz="6000" b="1" kern="0" dirty="0">
                <a:solidFill>
                  <a:srgbClr val="0000CC"/>
                </a:solidFill>
                <a:latin typeface="Comic Sans MS" panose="030F0702030302020204" pitchFamily="66" charset="0"/>
                <a:ea typeface="微软雅黑" panose="020B0503020204020204" pitchFamily="34" charset="-122"/>
              </a:rPr>
              <a:t>2</a:t>
            </a:r>
            <a:r>
              <a:rPr lang="zh-CN" altLang="en-US" sz="6000" b="1" kern="0" dirty="0">
                <a:solidFill>
                  <a:srgbClr val="0000CC"/>
                </a:solidFill>
                <a:latin typeface="Comic Sans MS" panose="030F0702030302020204" pitchFamily="66" charset="0"/>
                <a:ea typeface="微软雅黑" panose="020B0503020204020204" pitchFamily="34" charset="-122"/>
              </a:rPr>
              <a:t>讲：古典密码学</a:t>
            </a:r>
            <a:endParaRPr lang="zh-CN" altLang="en-US" sz="4800" b="1" dirty="0">
              <a:solidFill>
                <a:srgbClr val="0000CC"/>
              </a:solidFill>
              <a:latin typeface="Comic Sans MS" panose="030F0702030302020204" pitchFamily="66" charset="0"/>
              <a:ea typeface="仿宋_GB2312" pitchFamily="49" charset="-122"/>
            </a:endParaRPr>
          </a:p>
        </p:txBody>
      </p:sp>
      <p:sp>
        <p:nvSpPr>
          <p:cNvPr id="8" name="矩形 4"/>
          <p:cNvSpPr>
            <a:spLocks noChangeArrowheads="1"/>
          </p:cNvSpPr>
          <p:nvPr/>
        </p:nvSpPr>
        <p:spPr bwMode="auto">
          <a:xfrm>
            <a:off x="6021810" y="4073800"/>
            <a:ext cx="4490491" cy="1046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en-US" sz="2600" dirty="0">
                <a:solidFill>
                  <a:srgbClr val="204064"/>
                </a:solidFill>
                <a:latin typeface="微软雅黑" panose="020B0503020204020204" pitchFamily="34" charset="-122"/>
                <a:ea typeface="微软雅黑" panose="020B0503020204020204" pitchFamily="34" charset="-122"/>
              </a:rPr>
              <a:t>授课：蒋琳</a:t>
            </a:r>
            <a:endParaRPr lang="en-US" altLang="zh-CN" sz="2600" dirty="0">
              <a:solidFill>
                <a:srgbClr val="204064"/>
              </a:solidFill>
              <a:latin typeface="微软雅黑" panose="020B0503020204020204" pitchFamily="34" charset="-122"/>
              <a:ea typeface="微软雅黑" panose="020B0503020204020204" pitchFamily="34" charset="-122"/>
            </a:endParaRPr>
          </a:p>
          <a:p>
            <a:pPr>
              <a:lnSpc>
                <a:spcPct val="125000"/>
              </a:lnSpc>
            </a:pPr>
            <a:r>
              <a:rPr lang="en-US" altLang="zh-CN" sz="2600" dirty="0">
                <a:solidFill>
                  <a:srgbClr val="204064"/>
                </a:solidFill>
                <a:latin typeface="微软雅黑" panose="020B0503020204020204" pitchFamily="34" charset="-122"/>
                <a:ea typeface="微软雅黑" panose="020B0503020204020204" pitchFamily="34" charset="-122"/>
              </a:rPr>
              <a:t>T5-204</a:t>
            </a:r>
            <a:endParaRPr lang="en-US" altLang="zh-CN" sz="2600" dirty="0">
              <a:solidFill>
                <a:srgbClr val="204064"/>
              </a:solidFill>
              <a:latin typeface="微软雅黑" panose="020B0503020204020204" pitchFamily="34" charset="-122"/>
              <a:ea typeface="微软雅黑" panose="020B0503020204020204" pitchFamily="34" charset="-122"/>
            </a:endParaRPr>
          </a:p>
        </p:txBody>
      </p:sp>
      <p:pic>
        <p:nvPicPr>
          <p:cNvPr id="2050" name="Picture 2" descr="Cryptography and its variations | Geekboot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2" y="5095875"/>
            <a:ext cx="2600325" cy="176212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8159552" y="0"/>
            <a:ext cx="4032448" cy="640563"/>
          </a:xfrm>
          <a:prstGeom prst="rect">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7056" y="30305"/>
            <a:ext cx="3252576" cy="57995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794" y="90001"/>
            <a:ext cx="3973478" cy="626701"/>
          </a:xfrm>
        </p:spPr>
        <p:txBody>
          <a:bodyPr/>
          <a:lstStyle/>
          <a:p>
            <a:r>
              <a:rPr lang="en-US" altLang="zh-CN" dirty="0">
                <a:solidFill>
                  <a:srgbClr val="F8F8F8"/>
                </a:solidFill>
                <a:latin typeface="+mj-ea"/>
              </a:rPr>
              <a:t>1.1 </a:t>
            </a:r>
            <a:r>
              <a:rPr lang="zh-CN" altLang="en-US" dirty="0">
                <a:solidFill>
                  <a:srgbClr val="F8F8F8"/>
                </a:solidFill>
                <a:latin typeface="+mj-ea"/>
              </a:rPr>
              <a:t>单表代换密码</a:t>
            </a:r>
            <a:endParaRPr lang="zh-CN" altLang="en-US" dirty="0"/>
          </a:p>
        </p:txBody>
      </p:sp>
      <p:sp>
        <p:nvSpPr>
          <p:cNvPr id="5" name="矩形 4"/>
          <p:cNvSpPr/>
          <p:nvPr/>
        </p:nvSpPr>
        <p:spPr>
          <a:xfrm>
            <a:off x="5797524" y="225601"/>
            <a:ext cx="5110298" cy="523220"/>
          </a:xfrm>
          <a:prstGeom prst="rect">
            <a:avLst/>
          </a:prstGeom>
        </p:spPr>
        <p:txBody>
          <a:bodyPr wrap="square">
            <a:spAutoFit/>
          </a:bodyPr>
          <a:lstStyle/>
          <a:p>
            <a:r>
              <a:rPr lang="en-US" altLang="zh-CN" sz="2800" dirty="0"/>
              <a:t>(2) </a:t>
            </a:r>
            <a:r>
              <a:rPr lang="zh-CN" altLang="en-US" sz="2800" dirty="0"/>
              <a:t>仿射密码（</a:t>
            </a:r>
            <a:r>
              <a:rPr lang="en-US" altLang="zh-CN" sz="2800" dirty="0"/>
              <a:t>Affine cipher</a:t>
            </a:r>
            <a:r>
              <a:rPr lang="zh-CN" altLang="en-US" sz="2800" dirty="0"/>
              <a:t>）</a:t>
            </a:r>
            <a:endParaRPr lang="zh-CN" altLang="en-US" sz="2800" dirty="0"/>
          </a:p>
        </p:txBody>
      </p:sp>
      <mc:AlternateContent xmlns:mc="http://schemas.openxmlformats.org/markup-compatibility/2006">
        <mc:Choice xmlns:a14="http://schemas.microsoft.com/office/drawing/2010/main" Requires="a14">
          <p:sp>
            <p:nvSpPr>
              <p:cNvPr id="19" name="文本框 18"/>
              <p:cNvSpPr txBox="1"/>
              <p:nvPr/>
            </p:nvSpPr>
            <p:spPr>
              <a:xfrm>
                <a:off x="144793" y="1093374"/>
                <a:ext cx="7870797" cy="461665"/>
              </a:xfrm>
              <a:prstGeom prst="rect">
                <a:avLst/>
              </a:prstGeom>
              <a:noFill/>
            </p:spPr>
            <p:txBody>
              <a:bodyPr wrap="square">
                <a:spAutoFit/>
              </a:bodyPr>
              <a:lstStyle/>
              <a:p>
                <a:r>
                  <a:rPr lang="zh-CN" altLang="en-US" sz="2400" kern="0" dirty="0">
                    <a:solidFill>
                      <a:srgbClr val="C00000"/>
                    </a:solidFill>
                  </a:rPr>
                  <a:t>扩展</a:t>
                </a:r>
                <a:r>
                  <a:rPr lang="zh-CN" altLang="en-US" sz="2400" kern="0" dirty="0"/>
                  <a:t>欧几里得算法求</a:t>
                </a:r>
                <a14:m>
                  <m:oMath xmlns:m="http://schemas.openxmlformats.org/officeDocument/2006/math">
                    <m:r>
                      <a:rPr lang="en-US" altLang="zh-CN" sz="2400" i="1">
                        <a:latin typeface="Cambria Math" panose="02040503050406030204" pitchFamily="18" charset="0"/>
                      </a:rPr>
                      <m:t>𝑎</m:t>
                    </m:r>
                  </m:oMath>
                </a14:m>
                <a:r>
                  <a:rPr lang="zh-CN" altLang="en-US" sz="2400" kern="0" dirty="0"/>
                  <a:t>在乘法群</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ℤ</m:t>
                        </m:r>
                      </m:e>
                      <m:sub>
                        <m:r>
                          <a:rPr lang="en-US" altLang="zh-CN" sz="2400" i="1">
                            <a:latin typeface="Cambria Math" panose="02040503050406030204" pitchFamily="18" charset="0"/>
                            <a:ea typeface="Cambria Math" panose="02040503050406030204" pitchFamily="18" charset="0"/>
                          </a:rPr>
                          <m:t>𝑛</m:t>
                        </m:r>
                      </m:sub>
                    </m:sSub>
                    <m:r>
                      <a:rPr lang="en-US" altLang="zh-CN" sz="2400" i="1">
                        <a:latin typeface="Cambria Math" panose="02040503050406030204" pitchFamily="18" charset="0"/>
                      </a:rPr>
                      <m:t>(</m:t>
                    </m:r>
                    <m:r>
                      <a:rPr lang="en-US" altLang="zh-CN" sz="2400" i="1" dirty="0">
                        <a:latin typeface="Cambria Math" panose="02040503050406030204" pitchFamily="18" charset="0"/>
                      </a:rPr>
                      <m:t>𝑛</m:t>
                    </m:r>
                    <m:r>
                      <a:rPr lang="en-US" altLang="zh-CN" sz="2400" i="1" dirty="0">
                        <a:latin typeface="Cambria Math" panose="02040503050406030204" pitchFamily="18" charset="0"/>
                        <a:ea typeface="Cambria Math" panose="02040503050406030204" pitchFamily="18" charset="0"/>
                      </a:rPr>
                      <m:t>&gt;</m:t>
                    </m:r>
                    <m:r>
                      <a:rPr lang="en-US" altLang="zh-CN" sz="2400" i="1" dirty="0">
                        <a:latin typeface="Cambria Math" panose="02040503050406030204" pitchFamily="18" charset="0"/>
                        <a:ea typeface="Cambria Math" panose="02040503050406030204" pitchFamily="18" charset="0"/>
                      </a:rPr>
                      <m:t>𝑎</m:t>
                    </m:r>
                    <m:r>
                      <a:rPr lang="en-US" altLang="zh-CN" sz="2400" i="1">
                        <a:latin typeface="Cambria Math" panose="02040503050406030204" pitchFamily="18" charset="0"/>
                      </a:rPr>
                      <m:t>)</m:t>
                    </m:r>
                  </m:oMath>
                </a14:m>
                <a:r>
                  <a:rPr lang="zh-CN" altLang="en-US" sz="2400" kern="0" dirty="0"/>
                  <a:t>中的乘法逆</a:t>
                </a:r>
                <a:endParaRPr lang="zh-CN" altLang="en-US" sz="2400" dirty="0"/>
              </a:p>
            </p:txBody>
          </p:sp>
        </mc:Choice>
        <mc:Fallback>
          <p:sp>
            <p:nvSpPr>
              <p:cNvPr id="19" name="文本框 18"/>
              <p:cNvSpPr txBox="1">
                <a:spLocks noRot="1" noChangeAspect="1" noMove="1" noResize="1" noEditPoints="1" noAdjustHandles="1" noChangeArrowheads="1" noChangeShapeType="1" noTextEdit="1"/>
              </p:cNvSpPr>
              <p:nvPr/>
            </p:nvSpPr>
            <p:spPr>
              <a:xfrm>
                <a:off x="144793" y="1093374"/>
                <a:ext cx="7870797" cy="461665"/>
              </a:xfrm>
              <a:prstGeom prst="rect">
                <a:avLst/>
              </a:prstGeom>
              <a:blipFill rotWithShape="1">
                <a:blip r:embed="rId1"/>
                <a:stretch>
                  <a:fillRect t="-117" r="8" b="1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p:cNvSpPr txBox="1"/>
              <p:nvPr/>
            </p:nvSpPr>
            <p:spPr>
              <a:xfrm>
                <a:off x="383418" y="1893807"/>
                <a:ext cx="4966795" cy="461665"/>
              </a:xfrm>
              <a:prstGeom prst="rect">
                <a:avLst/>
              </a:prstGeom>
              <a:noFill/>
            </p:spPr>
            <p:txBody>
              <a:bodyPr wrap="square">
                <a:spAutoFit/>
              </a:bodyPr>
              <a:lstStyle/>
              <a:p>
                <a14:m>
                  <m:oMath xmlns:m="http://schemas.openxmlformats.org/officeDocument/2006/math">
                    <m:r>
                      <a:rPr lang="zh-CN" altLang="en-US" sz="2400" i="1" smtClean="0">
                        <a:latin typeface="Cambria Math" panose="02040503050406030204" pitchFamily="18" charset="0"/>
                      </a:rPr>
                      <m:t>例</m:t>
                    </m:r>
                    <m:r>
                      <a:rPr lang="zh-CN" altLang="en-US" sz="2400" i="1">
                        <a:latin typeface="Cambria Math" panose="02040503050406030204" pitchFamily="18" charset="0"/>
                      </a:rPr>
                      <m:t>：</m:t>
                    </m:r>
                  </m:oMath>
                </a14:m>
                <a:r>
                  <a:rPr lang="zh-CN" altLang="en-US" sz="2400" dirty="0"/>
                  <a:t>求</a:t>
                </a:r>
                <a14:m>
                  <m:oMath xmlns:m="http://schemas.openxmlformats.org/officeDocument/2006/math">
                    <m:r>
                      <a:rPr lang="en-US" altLang="zh-CN" sz="2400" b="0" i="1" dirty="0" smtClean="0">
                        <a:latin typeface="Cambria Math" panose="02040503050406030204" pitchFamily="18" charset="0"/>
                      </a:rPr>
                      <m:t>11</m:t>
                    </m:r>
                  </m:oMath>
                </a14:m>
                <a:r>
                  <a:rPr lang="zh-CN" altLang="en-US" sz="2400" dirty="0"/>
                  <a:t>在</a:t>
                </a:r>
                <a:r>
                  <a:rPr lang="zh-CN" altLang="en-US" sz="2400" kern="0" dirty="0"/>
                  <a:t>乘法群</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ℤ</m:t>
                        </m:r>
                      </m:e>
                      <m:sub>
                        <m:r>
                          <a:rPr lang="en-US" altLang="zh-CN" sz="2400" b="0" i="1" smtClean="0">
                            <a:latin typeface="Cambria Math" panose="02040503050406030204" pitchFamily="18" charset="0"/>
                            <a:ea typeface="Cambria Math" panose="02040503050406030204" pitchFamily="18" charset="0"/>
                          </a:rPr>
                          <m:t>26</m:t>
                        </m:r>
                      </m:sub>
                    </m:sSub>
                  </m:oMath>
                </a14:m>
                <a:r>
                  <a:rPr lang="zh-CN" altLang="en-US" sz="2400" dirty="0"/>
                  <a:t>中的乘法逆</a:t>
                </a:r>
                <a:endParaRPr lang="zh-CN" altLang="en-US" sz="2400" dirty="0"/>
              </a:p>
            </p:txBody>
          </p:sp>
        </mc:Choice>
        <mc:Fallback>
          <p:sp>
            <p:nvSpPr>
              <p:cNvPr id="22" name="文本框 21"/>
              <p:cNvSpPr txBox="1">
                <a:spLocks noRot="1" noChangeAspect="1" noMove="1" noResize="1" noEditPoints="1" noAdjustHandles="1" noChangeArrowheads="1" noChangeShapeType="1" noTextEdit="1"/>
              </p:cNvSpPr>
              <p:nvPr/>
            </p:nvSpPr>
            <p:spPr>
              <a:xfrm>
                <a:off x="383418" y="1893807"/>
                <a:ext cx="4966795" cy="461665"/>
              </a:xfrm>
              <a:prstGeom prst="rect">
                <a:avLst/>
              </a:prstGeom>
              <a:blipFill rotWithShape="1">
                <a:blip r:embed="rId2"/>
                <a:stretch>
                  <a:fillRect l="-10" t="-51" r="7" b="-182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8340917" y="1545190"/>
                <a:ext cx="164622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m:t>
                      </m:r>
                      <m:r>
                        <a:rPr lang="en-US" altLang="zh-CN" sz="2400" b="0" i="1" smtClean="0">
                          <a:solidFill>
                            <a:srgbClr val="0000FF"/>
                          </a:solidFill>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𝑡𝑎</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1</m:t>
                      </m:r>
                    </m:oMath>
                  </m:oMathPara>
                </a14:m>
                <a:endParaRPr lang="zh-CN" altLang="en-US" sz="2400" dirty="0"/>
              </a:p>
            </p:txBody>
          </p:sp>
        </mc:Choice>
        <mc:Fallback>
          <p:sp>
            <p:nvSpPr>
              <p:cNvPr id="4" name="文本框 3"/>
              <p:cNvSpPr txBox="1">
                <a:spLocks noRot="1" noChangeAspect="1" noMove="1" noResize="1" noEditPoints="1" noAdjustHandles="1" noChangeArrowheads="1" noChangeShapeType="1" noTextEdit="1"/>
              </p:cNvSpPr>
              <p:nvPr/>
            </p:nvSpPr>
            <p:spPr>
              <a:xfrm>
                <a:off x="8340917" y="1545190"/>
                <a:ext cx="1646220" cy="369332"/>
              </a:xfrm>
              <a:prstGeom prst="rect">
                <a:avLst/>
              </a:prstGeom>
              <a:blipFill rotWithShape="1">
                <a:blip r:embed="rId3"/>
                <a:stretch>
                  <a:fillRect l="-12" t="-64" r="-780" b="1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文本框 39"/>
              <p:cNvSpPr txBox="1"/>
              <p:nvPr/>
            </p:nvSpPr>
            <p:spPr>
              <a:xfrm>
                <a:off x="7187143" y="1971549"/>
                <a:ext cx="3973652"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mod</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𝑛</m:t>
                          </m:r>
                        </m:e>
                      </m:d>
                      <m:r>
                        <a:rPr lang="en-US" altLang="zh-CN" sz="2400" b="0" i="1" smtClean="0">
                          <a:latin typeface="Cambria Math" panose="02040503050406030204" pitchFamily="18" charset="0"/>
                        </a:rPr>
                        <m:t> </m:t>
                      </m:r>
                      <m:r>
                        <a:rPr lang="en-US" altLang="zh-CN" sz="2400" i="1">
                          <a:latin typeface="Cambria Math" panose="02040503050406030204" pitchFamily="18" charset="0"/>
                        </a:rPr>
                        <m:t>𝑠</m:t>
                      </m:r>
                      <m:r>
                        <a:rPr lang="en-US" altLang="zh-CN" sz="2400" i="1">
                          <a:solidFill>
                            <a:srgbClr val="0000FF"/>
                          </a:solidFill>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𝑡𝑎</m:t>
                      </m:r>
                      <m:r>
                        <a:rPr lang="en-US" altLang="zh-CN" sz="2400" b="0" i="1" smtClean="0">
                          <a:latin typeface="Cambria Math" panose="02040503050406030204" pitchFamily="18" charset="0"/>
                        </a:rPr>
                        <m:t>=</m:t>
                      </m:r>
                      <m:r>
                        <a:rPr lang="en-US" altLang="zh-CN" sz="2400" i="1">
                          <a:latin typeface="Cambria Math" panose="02040503050406030204" pitchFamily="18" charset="0"/>
                        </a:rPr>
                        <m:t>1</m:t>
                      </m:r>
                      <m:r>
                        <a:rPr lang="en-US" altLang="zh-CN" sz="2400" b="0" i="1" smtClean="0">
                          <a:latin typeface="Cambria Math" panose="02040503050406030204" pitchFamily="18" charset="0"/>
                        </a:rPr>
                        <m:t> </m:t>
                      </m:r>
                      <m:r>
                        <a:rPr lang="en-US" altLang="zh-CN" sz="2400" i="1">
                          <a:latin typeface="Cambria Math" panose="02040503050406030204" pitchFamily="18" charset="0"/>
                        </a:rPr>
                        <m:t>(</m:t>
                      </m:r>
                      <m:r>
                        <m:rPr>
                          <m:sty m:val="p"/>
                        </m:rPr>
                        <a:rPr lang="en-US" altLang="zh-CN" sz="2400">
                          <a:latin typeface="Cambria Math" panose="02040503050406030204" pitchFamily="18" charset="0"/>
                        </a:rPr>
                        <m:t>mod</m:t>
                      </m:r>
                      <m:r>
                        <a:rPr lang="en-US" altLang="zh-CN" sz="2400" i="1">
                          <a:latin typeface="Cambria Math" panose="02040503050406030204" pitchFamily="18" charset="0"/>
                        </a:rPr>
                        <m:t> </m:t>
                      </m:r>
                      <m:r>
                        <a:rPr lang="en-US" altLang="zh-CN" sz="2400" i="1">
                          <a:latin typeface="Cambria Math" panose="02040503050406030204" pitchFamily="18" charset="0"/>
                        </a:rPr>
                        <m:t>𝑛</m:t>
                      </m:r>
                      <m:r>
                        <a:rPr lang="en-US" altLang="zh-CN" sz="2400" i="1">
                          <a:latin typeface="Cambria Math" panose="02040503050406030204" pitchFamily="18" charset="0"/>
                        </a:rPr>
                        <m:t>)</m:t>
                      </m:r>
                    </m:oMath>
                  </m:oMathPara>
                </a14:m>
                <a:endParaRPr lang="zh-CN" altLang="en-US" sz="2400" dirty="0"/>
              </a:p>
            </p:txBody>
          </p:sp>
        </mc:Choice>
        <mc:Fallback>
          <p:sp>
            <p:nvSpPr>
              <p:cNvPr id="40" name="文本框 39"/>
              <p:cNvSpPr txBox="1">
                <a:spLocks noRot="1" noChangeAspect="1" noMove="1" noResize="1" noEditPoints="1" noAdjustHandles="1" noChangeArrowheads="1" noChangeShapeType="1" noTextEdit="1"/>
              </p:cNvSpPr>
              <p:nvPr/>
            </p:nvSpPr>
            <p:spPr>
              <a:xfrm>
                <a:off x="7187143" y="1971549"/>
                <a:ext cx="3973652" cy="369332"/>
              </a:xfrm>
              <a:prstGeom prst="rect">
                <a:avLst/>
              </a:prstGeom>
              <a:blipFill rotWithShape="1">
                <a:blip r:embed="rId4"/>
                <a:stretch>
                  <a:fillRect l="-5" t="-138" r="1" b="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文本框 40"/>
              <p:cNvSpPr txBox="1"/>
              <p:nvPr/>
            </p:nvSpPr>
            <p:spPr>
              <a:xfrm>
                <a:off x="8808226" y="2340881"/>
                <a:ext cx="2605330"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𝑡</m:t>
                      </m:r>
                      <m:r>
                        <a:rPr lang="en-US" altLang="zh-CN" sz="2400" i="1" smtClean="0">
                          <a:solidFill>
                            <a:srgbClr val="0000FF"/>
                          </a:solidFill>
                          <a:latin typeface="Cambria Math" panose="02040503050406030204" pitchFamily="18" charset="0"/>
                        </a:rPr>
                        <m:t>𝑎</m:t>
                      </m:r>
                      <m:r>
                        <a:rPr lang="en-US" altLang="zh-CN" sz="2400" b="0" i="1" smtClean="0">
                          <a:latin typeface="Cambria Math" panose="02040503050406030204" pitchFamily="18" charset="0"/>
                        </a:rPr>
                        <m:t>=</m:t>
                      </m:r>
                      <m:r>
                        <a:rPr lang="en-US" altLang="zh-CN" sz="2400" i="1">
                          <a:latin typeface="Cambria Math" panose="02040503050406030204" pitchFamily="18" charset="0"/>
                        </a:rPr>
                        <m:t>1</m:t>
                      </m:r>
                      <m:r>
                        <a:rPr lang="en-US" altLang="zh-CN" sz="2400" b="0" i="1" smtClean="0">
                          <a:latin typeface="Cambria Math" panose="02040503050406030204" pitchFamily="18" charset="0"/>
                        </a:rPr>
                        <m:t> </m:t>
                      </m:r>
                      <m:r>
                        <a:rPr lang="en-US" altLang="zh-CN" sz="2400" i="1">
                          <a:latin typeface="Cambria Math" panose="02040503050406030204" pitchFamily="18" charset="0"/>
                        </a:rPr>
                        <m:t>(</m:t>
                      </m:r>
                      <m:r>
                        <m:rPr>
                          <m:sty m:val="p"/>
                        </m:rPr>
                        <a:rPr lang="en-US" altLang="zh-CN" sz="2400">
                          <a:latin typeface="Cambria Math" panose="02040503050406030204" pitchFamily="18" charset="0"/>
                        </a:rPr>
                        <m:t>mod</m:t>
                      </m:r>
                      <m:r>
                        <a:rPr lang="en-US" altLang="zh-CN" sz="2400" i="1">
                          <a:latin typeface="Cambria Math" panose="02040503050406030204" pitchFamily="18" charset="0"/>
                        </a:rPr>
                        <m:t> </m:t>
                      </m:r>
                      <m:r>
                        <a:rPr lang="en-US" altLang="zh-CN" sz="2400" i="1">
                          <a:latin typeface="Cambria Math" panose="02040503050406030204" pitchFamily="18" charset="0"/>
                        </a:rPr>
                        <m:t>𝑛</m:t>
                      </m:r>
                      <m:r>
                        <a:rPr lang="en-US" altLang="zh-CN" sz="2400" i="1">
                          <a:latin typeface="Cambria Math" panose="02040503050406030204" pitchFamily="18" charset="0"/>
                        </a:rPr>
                        <m:t>)</m:t>
                      </m:r>
                    </m:oMath>
                  </m:oMathPara>
                </a14:m>
                <a:endParaRPr lang="zh-CN" altLang="en-US" dirty="0"/>
              </a:p>
            </p:txBody>
          </p:sp>
        </mc:Choice>
        <mc:Fallback>
          <p:sp>
            <p:nvSpPr>
              <p:cNvPr id="41" name="文本框 40"/>
              <p:cNvSpPr txBox="1">
                <a:spLocks noRot="1" noChangeAspect="1" noMove="1" noResize="1" noEditPoints="1" noAdjustHandles="1" noChangeArrowheads="1" noChangeShapeType="1" noTextEdit="1"/>
              </p:cNvSpPr>
              <p:nvPr/>
            </p:nvSpPr>
            <p:spPr>
              <a:xfrm>
                <a:off x="8808226" y="2340881"/>
                <a:ext cx="2605330" cy="461665"/>
              </a:xfrm>
              <a:prstGeom prst="rect">
                <a:avLst/>
              </a:prstGeom>
              <a:blipFill rotWithShape="1">
                <a:blip r:embed="rId5"/>
                <a:stretch>
                  <a:fillRect l="-5" t="-59" r="3" b="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文本框 41"/>
              <p:cNvSpPr txBox="1"/>
              <p:nvPr/>
            </p:nvSpPr>
            <p:spPr>
              <a:xfrm>
                <a:off x="8684472" y="2812274"/>
                <a:ext cx="2605330"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altLang="zh-CN" sz="2400" i="1" dirty="0" smtClean="0">
                              <a:solidFill>
                                <a:srgbClr val="0000FF"/>
                              </a:solidFill>
                              <a:latin typeface="Cambria Math" panose="02040503050406030204" pitchFamily="18" charset="0"/>
                            </a:rPr>
                          </m:ctrlPr>
                        </m:sSupPr>
                        <m:e>
                          <m:r>
                            <a:rPr lang="en-US" altLang="zh-CN" sz="2400" b="0" i="1" dirty="0" smtClean="0">
                              <a:solidFill>
                                <a:srgbClr val="0000FF"/>
                              </a:solidFill>
                              <a:latin typeface="Cambria Math" panose="02040503050406030204" pitchFamily="18" charset="0"/>
                            </a:rPr>
                            <m:t>𝑎</m:t>
                          </m:r>
                        </m:e>
                        <m:sup>
                          <m:r>
                            <a:rPr lang="en-US" altLang="zh-CN" sz="2400" b="0" i="1" dirty="0" smtClean="0">
                              <a:solidFill>
                                <a:srgbClr val="0000FF"/>
                              </a:solidFill>
                              <a:latin typeface="Cambria Math" panose="02040503050406030204" pitchFamily="18" charset="0"/>
                            </a:rPr>
                            <m:t>−</m:t>
                          </m:r>
                          <m:r>
                            <a:rPr lang="en-US" altLang="zh-CN" sz="2400" b="0" i="1" dirty="0" smtClean="0">
                              <a:solidFill>
                                <a:srgbClr val="0000FF"/>
                              </a:solidFill>
                              <a:latin typeface="Cambria Math" panose="02040503050406030204" pitchFamily="18" charset="0"/>
                            </a:rPr>
                            <m:t>1</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 (</m:t>
                      </m:r>
                      <m:r>
                        <m:rPr>
                          <m:sty m:val="p"/>
                        </m:rPr>
                        <a:rPr lang="en-US" altLang="zh-CN" sz="2400">
                          <a:latin typeface="Cambria Math" panose="02040503050406030204" pitchFamily="18" charset="0"/>
                        </a:rPr>
                        <m:t>mod</m:t>
                      </m:r>
                      <m:r>
                        <a:rPr lang="en-US" altLang="zh-CN" sz="2400" i="1">
                          <a:latin typeface="Cambria Math" panose="02040503050406030204" pitchFamily="18" charset="0"/>
                        </a:rPr>
                        <m:t> </m:t>
                      </m:r>
                      <m:r>
                        <a:rPr lang="en-US" altLang="zh-CN" sz="2400" i="1">
                          <a:latin typeface="Cambria Math" panose="02040503050406030204" pitchFamily="18" charset="0"/>
                        </a:rPr>
                        <m:t>𝑛</m:t>
                      </m:r>
                      <m:r>
                        <a:rPr lang="en-US" altLang="zh-CN" sz="2400" i="1">
                          <a:latin typeface="Cambria Math" panose="02040503050406030204" pitchFamily="18" charset="0"/>
                        </a:rPr>
                        <m:t>)</m:t>
                      </m:r>
                    </m:oMath>
                  </m:oMathPara>
                </a14:m>
                <a:endParaRPr lang="zh-CN" altLang="en-US" dirty="0"/>
              </a:p>
            </p:txBody>
          </p:sp>
        </mc:Choice>
        <mc:Fallback>
          <p:sp>
            <p:nvSpPr>
              <p:cNvPr id="42" name="文本框 41"/>
              <p:cNvSpPr txBox="1">
                <a:spLocks noRot="1" noChangeAspect="1" noMove="1" noResize="1" noEditPoints="1" noAdjustHandles="1" noChangeArrowheads="1" noChangeShapeType="1" noTextEdit="1"/>
              </p:cNvSpPr>
              <p:nvPr/>
            </p:nvSpPr>
            <p:spPr>
              <a:xfrm>
                <a:off x="8684472" y="2812274"/>
                <a:ext cx="2605330" cy="461665"/>
              </a:xfrm>
              <a:prstGeom prst="rect">
                <a:avLst/>
              </a:prstGeom>
              <a:blipFill rotWithShape="1">
                <a:blip r:embed="rId6"/>
                <a:stretch>
                  <a:fillRect l="-8" t="-107" r="5" b="111"/>
                </a:stretch>
              </a:blipFill>
            </p:spPr>
            <p:txBody>
              <a:bodyPr/>
              <a:lstStyle/>
              <a:p>
                <a:r>
                  <a:rPr lang="zh-CN" altLang="en-US">
                    <a:noFill/>
                  </a:rPr>
                  <a:t> </a:t>
                </a:r>
              </a:p>
            </p:txBody>
          </p:sp>
        </mc:Fallback>
      </mc:AlternateContent>
      <p:sp>
        <p:nvSpPr>
          <p:cNvPr id="8" name="矩形 7"/>
          <p:cNvSpPr/>
          <p:nvPr/>
        </p:nvSpPr>
        <p:spPr bwMode="auto">
          <a:xfrm>
            <a:off x="7022573" y="1545190"/>
            <a:ext cx="4786009" cy="1897240"/>
          </a:xfrm>
          <a:prstGeom prst="rect">
            <a:avLst/>
          </a:prstGeom>
          <a:noFill/>
          <a:ln w="19050" cap="flat" cmpd="sng" algn="ctr">
            <a:solidFill>
              <a:srgbClr val="0000FF"/>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43" name="文本框 42"/>
              <p:cNvSpPr txBox="1"/>
              <p:nvPr/>
            </p:nvSpPr>
            <p:spPr>
              <a:xfrm>
                <a:off x="451512" y="2412496"/>
                <a:ext cx="6094378" cy="830997"/>
              </a:xfrm>
              <a:prstGeom prst="rect">
                <a:avLst/>
              </a:prstGeom>
              <a:noFill/>
            </p:spPr>
            <p:txBody>
              <a:bodyPr wrap="square">
                <a:spAutoFit/>
              </a:bodyPr>
              <a:lstStyle/>
              <a:p>
                <a14:m>
                  <m:oMath xmlns:m="http://schemas.openxmlformats.org/officeDocument/2006/math">
                    <m:r>
                      <a:rPr lang="zh-CN" altLang="en-US" sz="2400" i="1" smtClean="0">
                        <a:latin typeface="Cambria Math" panose="02040503050406030204" pitchFamily="18" charset="0"/>
                      </a:rPr>
                      <m:t>令</m:t>
                    </m:r>
                    <m:r>
                      <a:rPr lang="en-US" altLang="zh-CN" sz="2400" b="0" i="1" smtClean="0">
                        <a:solidFill>
                          <a:schemeClr val="tx1"/>
                        </a:solidFill>
                        <a:latin typeface="Cambria Math" panose="02040503050406030204" pitchFamily="18" charset="0"/>
                      </a:rPr>
                      <m:t>𝑛</m:t>
                    </m:r>
                    <m:r>
                      <a:rPr lang="en-US" altLang="zh-CN" sz="2400" b="0" i="1" smtClean="0">
                        <a:solidFill>
                          <a:schemeClr val="tx1"/>
                        </a:solidFill>
                        <a:latin typeface="Cambria Math" panose="02040503050406030204" pitchFamily="18" charset="0"/>
                        <a:ea typeface="Cambria Math" panose="02040503050406030204" pitchFamily="18" charset="0"/>
                      </a:rPr>
                      <m:t>=</m:t>
                    </m:r>
                    <m:sSub>
                      <m:sSubPr>
                        <m:ctrlPr>
                          <a:rPr lang="en-US" altLang="zh-CN" sz="2400" b="0" i="1" smtClean="0">
                            <a:solidFill>
                              <a:schemeClr val="tx1"/>
                            </a:solidFill>
                            <a:latin typeface="Cambria Math" panose="02040503050406030204" pitchFamily="18" charset="0"/>
                            <a:ea typeface="Cambria Math" panose="02040503050406030204" pitchFamily="18" charset="0"/>
                          </a:rPr>
                        </m:ctrlPr>
                      </m:sSubPr>
                      <m:e>
                        <m:r>
                          <a:rPr lang="en-US" altLang="zh-CN" sz="2400" b="0" i="1" smtClean="0">
                            <a:solidFill>
                              <a:schemeClr val="tx1"/>
                            </a:solidFill>
                            <a:latin typeface="Cambria Math" panose="02040503050406030204" pitchFamily="18" charset="0"/>
                            <a:ea typeface="Cambria Math" panose="02040503050406030204" pitchFamily="18" charset="0"/>
                          </a:rPr>
                          <m:t>𝑏</m:t>
                        </m:r>
                      </m:e>
                      <m:sub>
                        <m:r>
                          <a:rPr lang="en-US" altLang="zh-CN" sz="2400" b="0" i="1" smtClean="0">
                            <a:solidFill>
                              <a:schemeClr val="tx1"/>
                            </a:solidFill>
                            <a:latin typeface="Cambria Math" panose="02040503050406030204" pitchFamily="18" charset="0"/>
                            <a:ea typeface="Cambria Math" panose="02040503050406030204" pitchFamily="18" charset="0"/>
                          </a:rPr>
                          <m:t>1</m:t>
                        </m:r>
                      </m:sub>
                    </m:sSub>
                    <m:r>
                      <a:rPr lang="en-US" altLang="zh-CN" sz="2400" b="0" i="1" smtClean="0">
                        <a:solidFill>
                          <a:schemeClr val="tx1"/>
                        </a:solidFill>
                        <a:latin typeface="Cambria Math" panose="02040503050406030204" pitchFamily="18" charset="0"/>
                        <a:ea typeface="Cambria Math" panose="02040503050406030204" pitchFamily="18" charset="0"/>
                      </a:rPr>
                      <m:t>=</m:t>
                    </m:r>
                    <m:r>
                      <a:rPr lang="en-US" altLang="zh-CN" sz="2400" b="0" i="1" smtClean="0">
                        <a:solidFill>
                          <a:schemeClr val="tx1"/>
                        </a:solidFill>
                        <a:latin typeface="Cambria Math" panose="02040503050406030204" pitchFamily="18" charset="0"/>
                        <a:ea typeface="Cambria Math" panose="02040503050406030204" pitchFamily="18" charset="0"/>
                      </a:rPr>
                      <m:t>26</m:t>
                    </m:r>
                  </m:oMath>
                </a14:m>
                <a:r>
                  <a:rPr lang="en-US" altLang="zh-CN" sz="2400" dirty="0"/>
                  <a:t>, </a:t>
                </a:r>
                <a14:m>
                  <m:oMath xmlns:m="http://schemas.openxmlformats.org/officeDocument/2006/math">
                    <m:r>
                      <a:rPr lang="en-US" altLang="zh-CN" sz="2400" b="0" i="1" smtClean="0">
                        <a:latin typeface="Cambria Math" panose="02040503050406030204" pitchFamily="18" charset="0"/>
                      </a:rPr>
                      <m:t>𝑎</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11</m:t>
                    </m:r>
                    <m:r>
                      <a:rPr lang="en-US" altLang="zh-CN" sz="2400" b="0" i="1" smtClean="0">
                        <a:latin typeface="Cambria Math" panose="02040503050406030204" pitchFamily="18" charset="0"/>
                        <a:ea typeface="Cambria Math" panose="02040503050406030204" pitchFamily="18" charset="0"/>
                      </a:rPr>
                      <m:t>, </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𝑡</m:t>
                        </m:r>
                      </m:e>
                      <m:sub>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0</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𝑡</m:t>
                        </m:r>
                      </m:e>
                      <m:sub>
                        <m:r>
                          <a:rPr lang="en-US" altLang="zh-CN" sz="2400" i="1">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oMath>
                </a14:m>
                <a:endParaRPr lang="en-US" altLang="zh-CN" sz="2400" b="0" dirty="0">
                  <a:ea typeface="Cambria Math" panose="02040503050406030204" pitchFamily="18" charset="0"/>
                </a:endParaRPr>
              </a:p>
              <a:p>
                <a14:m>
                  <m:oMathPara xmlns:m="http://schemas.openxmlformats.org/officeDocument/2006/math">
                    <m:oMathParaPr>
                      <m:jc m:val="left"/>
                    </m:oMathParaPr>
                    <m:oMath xmlns:m="http://schemas.openxmlformats.org/officeDocument/2006/math">
                      <m:r>
                        <a:rPr lang="en-US" altLang="zh-CN" sz="2400" b="0" i="1" smtClean="0">
                          <a:solidFill>
                            <a:schemeClr val="tx1"/>
                          </a:solidFill>
                          <a:latin typeface="Cambria Math" panose="02040503050406030204" pitchFamily="18" charset="0"/>
                          <a:ea typeface="Cambria Math" panose="02040503050406030204" pitchFamily="18" charset="0"/>
                        </a:rPr>
                        <m:t>𝑡</m:t>
                      </m:r>
                      <m:r>
                        <a:rPr lang="en-US" altLang="zh-CN" sz="2400" b="0" i="1" smtClean="0">
                          <a:solidFill>
                            <a:schemeClr val="tx1"/>
                          </a:solidFill>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𝑡</m:t>
                          </m:r>
                        </m:e>
                        <m:sub>
                          <m:r>
                            <a:rPr lang="en-US" altLang="zh-CN" sz="2400" i="1">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𝑞</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𝑡</m:t>
                          </m:r>
                        </m:e>
                        <m:sub>
                          <m:r>
                            <a:rPr lang="en-US" altLang="zh-CN" sz="2400" i="1">
                              <a:latin typeface="Cambria Math" panose="02040503050406030204" pitchFamily="18" charset="0"/>
                              <a:ea typeface="Cambria Math" panose="02040503050406030204" pitchFamily="18" charset="0"/>
                            </a:rPr>
                            <m:t>2</m:t>
                          </m:r>
                        </m:sub>
                      </m:sSub>
                      <m:r>
                        <a:rPr lang="en-US" altLang="zh-CN" sz="2400" b="0" i="1" smtClean="0">
                          <a:solidFill>
                            <a:schemeClr val="tx1"/>
                          </a:solidFill>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𝑡</m:t>
                              </m:r>
                            </m:e>
                            <m:sub>
                              <m:r>
                                <a:rPr lang="en-US" altLang="zh-CN" sz="2400" i="1">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𝑡</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𝑡</m:t>
                          </m:r>
                        </m:e>
                        <m:sub>
                          <m:r>
                            <a:rPr lang="en-US" altLang="zh-CN" sz="2400" i="1">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𝑡</m:t>
                      </m:r>
                    </m:oMath>
                  </m:oMathPara>
                </a14:m>
                <a:endParaRPr lang="zh-CN" altLang="en-US" sz="2400" dirty="0"/>
              </a:p>
            </p:txBody>
          </p:sp>
        </mc:Choice>
        <mc:Fallback>
          <p:sp>
            <p:nvSpPr>
              <p:cNvPr id="43" name="文本框 42"/>
              <p:cNvSpPr txBox="1">
                <a:spLocks noRot="1" noChangeAspect="1" noMove="1" noResize="1" noEditPoints="1" noAdjustHandles="1" noChangeArrowheads="1" noChangeShapeType="1" noTextEdit="1"/>
              </p:cNvSpPr>
              <p:nvPr/>
            </p:nvSpPr>
            <p:spPr>
              <a:xfrm>
                <a:off x="451512" y="2412496"/>
                <a:ext cx="6094378" cy="830997"/>
              </a:xfrm>
              <a:prstGeom prst="rect">
                <a:avLst/>
              </a:prstGeom>
              <a:blipFill rotWithShape="1">
                <a:blip r:embed="rId7"/>
                <a:stretch>
                  <a:fillRect t="-16" r="5" b="-9715"/>
                </a:stretch>
              </a:blipFill>
            </p:spPr>
            <p:txBody>
              <a:bodyPr/>
              <a:lstStyle/>
              <a:p>
                <a:r>
                  <a:rPr lang="zh-CN" altLang="en-US">
                    <a:noFill/>
                  </a:rPr>
                  <a:t> </a:t>
                </a:r>
              </a:p>
            </p:txBody>
          </p:sp>
        </mc:Fallback>
      </mc:AlternateContent>
      <p:graphicFrame>
        <p:nvGraphicFramePr>
          <p:cNvPr id="45" name="表格 3"/>
          <p:cNvGraphicFramePr>
            <a:graphicFrameLocks noGrp="1"/>
          </p:cNvGraphicFramePr>
          <p:nvPr>
            <p:custDataLst>
              <p:tags r:id="rId8"/>
            </p:custDataLst>
          </p:nvPr>
        </p:nvGraphicFramePr>
        <p:xfrm>
          <a:off x="449891" y="3734557"/>
          <a:ext cx="6096000" cy="2468880"/>
        </p:xfrm>
        <a:graphic>
          <a:graphicData uri="http://schemas.openxmlformats.org/drawingml/2006/table">
            <a:tbl>
              <a:tblPr firstRow="1" bandRow="1">
                <a:tableStyleId>{E364DEFD-1D1D-45AC-B6A7-0296249E4342}</a:tableStyleId>
              </a:tblPr>
              <a:tblGrid>
                <a:gridCol w="870585"/>
                <a:gridCol w="870857"/>
                <a:gridCol w="870857"/>
                <a:gridCol w="870857"/>
                <a:gridCol w="870857"/>
                <a:gridCol w="870857"/>
                <a:gridCol w="870857"/>
              </a:tblGrid>
              <a:tr h="370840">
                <a:tc>
                  <a:txBody>
                    <a:bodyPr/>
                    <a:lstStyle/>
                    <a:p>
                      <a:pPr algn="ctr"/>
                      <a:r>
                        <a:rPr lang="en-US" altLang="zh-CN" dirty="0"/>
                        <a:t>q</a:t>
                      </a:r>
                      <a:endParaRPr lang="en-US" altLang="zh-CN" dirty="0"/>
                    </a:p>
                  </a:txBody>
                  <a:tcPr/>
                </a:tc>
                <a:tc>
                  <a:txBody>
                    <a:bodyPr/>
                    <a:lstStyle/>
                    <a:p>
                      <a:pPr algn="ctr"/>
                      <a:r>
                        <a:rPr lang="en-US" altLang="zh-CN" dirty="0"/>
                        <a:t>r</a:t>
                      </a:r>
                      <a:r>
                        <a:rPr lang="en-US" altLang="zh-CN" baseline="-25000" dirty="0"/>
                        <a:t>1</a:t>
                      </a:r>
                      <a:endParaRPr lang="en-US" altLang="zh-CN" baseline="-25000" dirty="0"/>
                    </a:p>
                  </a:txBody>
                  <a:tcPr/>
                </a:tc>
                <a:tc>
                  <a:txBody>
                    <a:bodyPr/>
                    <a:lstStyle/>
                    <a:p>
                      <a:pPr algn="ctr"/>
                      <a:r>
                        <a:rPr lang="en-US" altLang="zh-CN" dirty="0"/>
                        <a:t>r</a:t>
                      </a:r>
                      <a:r>
                        <a:rPr lang="en-US" altLang="zh-CN" baseline="-25000" dirty="0"/>
                        <a:t>2</a:t>
                      </a:r>
                      <a:endParaRPr lang="en-US" altLang="zh-CN" baseline="-25000" dirty="0"/>
                    </a:p>
                  </a:txBody>
                  <a:tcPr/>
                </a:tc>
                <a:tc>
                  <a:txBody>
                    <a:bodyPr/>
                    <a:lstStyle/>
                    <a:p>
                      <a:pPr algn="ctr"/>
                      <a:r>
                        <a:rPr lang="en-US" altLang="zh-CN" dirty="0"/>
                        <a:t>r</a:t>
                      </a:r>
                      <a:endParaRPr lang="en-US" altLang="zh-CN" dirty="0"/>
                    </a:p>
                  </a:txBody>
                  <a:tcPr/>
                </a:tc>
                <a:tc>
                  <a:txBody>
                    <a:bodyPr/>
                    <a:lstStyle/>
                    <a:p>
                      <a:pPr algn="ctr"/>
                      <a:r>
                        <a:rPr lang="en-US" altLang="zh-CN" dirty="0"/>
                        <a:t>t</a:t>
                      </a:r>
                      <a:r>
                        <a:rPr lang="en-US" altLang="zh-CN" baseline="-25000" dirty="0"/>
                        <a:t>1</a:t>
                      </a:r>
                      <a:endParaRPr lang="en-US" altLang="zh-CN" baseline="-25000" dirty="0"/>
                    </a:p>
                  </a:txBody>
                  <a:tcPr/>
                </a:tc>
                <a:tc>
                  <a:txBody>
                    <a:bodyPr/>
                    <a:lstStyle/>
                    <a:p>
                      <a:pPr algn="ctr"/>
                      <a:r>
                        <a:rPr lang="en-US" altLang="zh-CN" dirty="0"/>
                        <a:t>t</a:t>
                      </a:r>
                      <a:r>
                        <a:rPr lang="en-US" altLang="zh-CN" baseline="-25000" dirty="0"/>
                        <a:t>2</a:t>
                      </a:r>
                      <a:endParaRPr lang="en-US" altLang="zh-CN" baseline="-25000" dirty="0"/>
                    </a:p>
                  </a:txBody>
                  <a:tcPr/>
                </a:tc>
                <a:tc>
                  <a:txBody>
                    <a:bodyPr/>
                    <a:lstStyle/>
                    <a:p>
                      <a:pPr algn="ctr"/>
                      <a:r>
                        <a:rPr lang="en-US" altLang="zh-CN" dirty="0"/>
                        <a:t>t</a:t>
                      </a:r>
                      <a:endParaRPr lang="en-US" altLang="zh-CN" dirty="0"/>
                    </a:p>
                  </a:txBody>
                  <a:tcPr/>
                </a:tc>
              </a:tr>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a:p>
                  </a:txBody>
                  <a:tcPr/>
                </a:tc>
              </a:tr>
              <a:tr h="370840">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r>
            </a:tbl>
          </a:graphicData>
        </a:graphic>
      </p:graphicFrame>
      <p:sp>
        <p:nvSpPr>
          <p:cNvPr id="46" name="文本框 45"/>
          <p:cNvSpPr txBox="1"/>
          <p:nvPr/>
        </p:nvSpPr>
        <p:spPr>
          <a:xfrm>
            <a:off x="1553675" y="4196472"/>
            <a:ext cx="461414" cy="369332"/>
          </a:xfrm>
          <a:prstGeom prst="rect">
            <a:avLst/>
          </a:prstGeom>
          <a:noFill/>
        </p:spPr>
        <p:txBody>
          <a:bodyPr wrap="square" rtlCol="0">
            <a:spAutoFit/>
          </a:bodyPr>
          <a:lstStyle/>
          <a:p>
            <a:r>
              <a:rPr lang="en-US" altLang="zh-CN" dirty="0"/>
              <a:t>26</a:t>
            </a:r>
            <a:endParaRPr lang="zh-CN" altLang="en-US" dirty="0"/>
          </a:p>
        </p:txBody>
      </p:sp>
      <p:sp>
        <p:nvSpPr>
          <p:cNvPr id="47" name="文本框 46"/>
          <p:cNvSpPr txBox="1"/>
          <p:nvPr/>
        </p:nvSpPr>
        <p:spPr>
          <a:xfrm>
            <a:off x="2417771" y="4196472"/>
            <a:ext cx="461414" cy="369332"/>
          </a:xfrm>
          <a:prstGeom prst="rect">
            <a:avLst/>
          </a:prstGeom>
          <a:noFill/>
        </p:spPr>
        <p:txBody>
          <a:bodyPr wrap="square" rtlCol="0">
            <a:spAutoFit/>
          </a:bodyPr>
          <a:lstStyle/>
          <a:p>
            <a:r>
              <a:rPr lang="en-US" altLang="zh-CN" dirty="0"/>
              <a:t>11</a:t>
            </a:r>
            <a:endParaRPr lang="zh-CN" altLang="en-US" dirty="0"/>
          </a:p>
        </p:txBody>
      </p:sp>
      <p:sp>
        <p:nvSpPr>
          <p:cNvPr id="48" name="文本框 47"/>
          <p:cNvSpPr txBox="1"/>
          <p:nvPr/>
        </p:nvSpPr>
        <p:spPr>
          <a:xfrm>
            <a:off x="718943" y="4192882"/>
            <a:ext cx="300082" cy="369332"/>
          </a:xfrm>
          <a:prstGeom prst="rect">
            <a:avLst/>
          </a:prstGeom>
          <a:noFill/>
        </p:spPr>
        <p:txBody>
          <a:bodyPr wrap="square" rtlCol="0">
            <a:spAutoFit/>
          </a:bodyPr>
          <a:lstStyle/>
          <a:p>
            <a:r>
              <a:rPr lang="en-US" altLang="zh-CN" dirty="0"/>
              <a:t>2</a:t>
            </a:r>
            <a:endParaRPr lang="zh-CN" altLang="en-US" dirty="0"/>
          </a:p>
        </p:txBody>
      </p:sp>
      <p:sp>
        <p:nvSpPr>
          <p:cNvPr id="49" name="文本框 48"/>
          <p:cNvSpPr txBox="1"/>
          <p:nvPr/>
        </p:nvSpPr>
        <p:spPr>
          <a:xfrm>
            <a:off x="3341825" y="4181790"/>
            <a:ext cx="300082" cy="369332"/>
          </a:xfrm>
          <a:prstGeom prst="rect">
            <a:avLst/>
          </a:prstGeom>
          <a:noFill/>
        </p:spPr>
        <p:txBody>
          <a:bodyPr wrap="square" rtlCol="0">
            <a:spAutoFit/>
          </a:bodyPr>
          <a:lstStyle/>
          <a:p>
            <a:r>
              <a:rPr lang="en-US" altLang="zh-CN" dirty="0"/>
              <a:t>4</a:t>
            </a:r>
            <a:endParaRPr lang="zh-CN" altLang="en-US" dirty="0"/>
          </a:p>
        </p:txBody>
      </p:sp>
      <p:sp>
        <p:nvSpPr>
          <p:cNvPr id="50" name="文本框 49"/>
          <p:cNvSpPr txBox="1"/>
          <p:nvPr/>
        </p:nvSpPr>
        <p:spPr>
          <a:xfrm>
            <a:off x="1599590" y="4620936"/>
            <a:ext cx="544691" cy="369332"/>
          </a:xfrm>
          <a:prstGeom prst="rect">
            <a:avLst/>
          </a:prstGeom>
          <a:noFill/>
        </p:spPr>
        <p:txBody>
          <a:bodyPr wrap="square" rtlCol="0">
            <a:spAutoFit/>
          </a:bodyPr>
          <a:lstStyle/>
          <a:p>
            <a:r>
              <a:rPr lang="en-US" altLang="zh-CN" dirty="0"/>
              <a:t>11</a:t>
            </a:r>
            <a:endParaRPr lang="zh-CN" altLang="en-US" dirty="0"/>
          </a:p>
        </p:txBody>
      </p:sp>
      <p:sp>
        <p:nvSpPr>
          <p:cNvPr id="51" name="文本框 50"/>
          <p:cNvSpPr txBox="1"/>
          <p:nvPr/>
        </p:nvSpPr>
        <p:spPr>
          <a:xfrm>
            <a:off x="2480239" y="4620936"/>
            <a:ext cx="300082" cy="369332"/>
          </a:xfrm>
          <a:prstGeom prst="rect">
            <a:avLst/>
          </a:prstGeom>
          <a:noFill/>
        </p:spPr>
        <p:txBody>
          <a:bodyPr wrap="square" rtlCol="0">
            <a:spAutoFit/>
          </a:bodyPr>
          <a:lstStyle/>
          <a:p>
            <a:r>
              <a:rPr lang="en-US" altLang="zh-CN" dirty="0"/>
              <a:t>4</a:t>
            </a:r>
            <a:endParaRPr lang="zh-CN" altLang="en-US" dirty="0"/>
          </a:p>
        </p:txBody>
      </p:sp>
      <p:sp>
        <p:nvSpPr>
          <p:cNvPr id="52" name="文本框 51"/>
          <p:cNvSpPr txBox="1"/>
          <p:nvPr/>
        </p:nvSpPr>
        <p:spPr>
          <a:xfrm>
            <a:off x="720206" y="4615638"/>
            <a:ext cx="300082" cy="369332"/>
          </a:xfrm>
          <a:prstGeom prst="rect">
            <a:avLst/>
          </a:prstGeom>
          <a:noFill/>
        </p:spPr>
        <p:txBody>
          <a:bodyPr wrap="square" rtlCol="0">
            <a:spAutoFit/>
          </a:bodyPr>
          <a:lstStyle/>
          <a:p>
            <a:r>
              <a:rPr lang="en-US" altLang="zh-CN" dirty="0"/>
              <a:t>2</a:t>
            </a:r>
            <a:endParaRPr lang="zh-CN" altLang="en-US" dirty="0"/>
          </a:p>
        </p:txBody>
      </p:sp>
      <p:sp>
        <p:nvSpPr>
          <p:cNvPr id="53" name="文本框 52"/>
          <p:cNvSpPr txBox="1"/>
          <p:nvPr/>
        </p:nvSpPr>
        <p:spPr>
          <a:xfrm>
            <a:off x="3341825" y="4615638"/>
            <a:ext cx="300082" cy="369332"/>
          </a:xfrm>
          <a:prstGeom prst="rect">
            <a:avLst/>
          </a:prstGeom>
          <a:noFill/>
        </p:spPr>
        <p:txBody>
          <a:bodyPr wrap="square" rtlCol="0">
            <a:spAutoFit/>
          </a:bodyPr>
          <a:lstStyle/>
          <a:p>
            <a:r>
              <a:rPr lang="en-US" altLang="zh-CN" dirty="0"/>
              <a:t>3</a:t>
            </a:r>
            <a:endParaRPr lang="zh-CN" altLang="en-US" dirty="0"/>
          </a:p>
        </p:txBody>
      </p:sp>
      <p:graphicFrame>
        <p:nvGraphicFramePr>
          <p:cNvPr id="54" name="表格 6"/>
          <p:cNvGraphicFramePr>
            <a:graphicFrameLocks noGrp="1"/>
          </p:cNvGraphicFramePr>
          <p:nvPr/>
        </p:nvGraphicFramePr>
        <p:xfrm>
          <a:off x="449891" y="4968997"/>
          <a:ext cx="3508648" cy="1234440"/>
        </p:xfrm>
        <a:graphic>
          <a:graphicData uri="http://schemas.openxmlformats.org/drawingml/2006/table">
            <a:tbl>
              <a:tblPr firstRow="1" bandRow="1">
                <a:tableStyleId>{3B4B98B0-60AC-42C2-AFA5-B58CD77FA1E5}</a:tableStyleId>
              </a:tblPr>
              <a:tblGrid>
                <a:gridCol w="877162"/>
                <a:gridCol w="877162"/>
                <a:gridCol w="877162"/>
                <a:gridCol w="877162"/>
              </a:tblGrid>
              <a:tr h="370840">
                <a:tc>
                  <a:txBody>
                    <a:bodyPr/>
                    <a:lstStyle/>
                    <a:p>
                      <a:pPr algn="ctr"/>
                      <a:r>
                        <a:rPr lang="en-US" altLang="zh-CN" b="0" dirty="0"/>
                        <a:t>1</a:t>
                      </a:r>
                      <a:endParaRPr lang="zh-CN" altLang="en-US" b="0" dirty="0"/>
                    </a:p>
                  </a:txBody>
                  <a:tcPr/>
                </a:tc>
                <a:tc>
                  <a:txBody>
                    <a:bodyPr/>
                    <a:lstStyle/>
                    <a:p>
                      <a:pPr algn="ctr"/>
                      <a:r>
                        <a:rPr lang="en-US" altLang="zh-CN" b="0" dirty="0"/>
                        <a:t>4</a:t>
                      </a:r>
                      <a:endParaRPr lang="zh-CN" altLang="en-US" b="0" dirty="0"/>
                    </a:p>
                  </a:txBody>
                  <a:tcPr/>
                </a:tc>
                <a:tc>
                  <a:txBody>
                    <a:bodyPr/>
                    <a:lstStyle/>
                    <a:p>
                      <a:pPr algn="ctr"/>
                      <a:r>
                        <a:rPr lang="en-US" altLang="zh-CN" b="0" dirty="0"/>
                        <a:t>3</a:t>
                      </a:r>
                      <a:endParaRPr lang="zh-CN" altLang="en-US" b="0" dirty="0"/>
                    </a:p>
                  </a:txBody>
                  <a:tcPr/>
                </a:tc>
                <a:tc>
                  <a:txBody>
                    <a:bodyPr/>
                    <a:lstStyle/>
                    <a:p>
                      <a:pPr algn="ctr"/>
                      <a:r>
                        <a:rPr lang="en-US" altLang="zh-CN" b="0" dirty="0"/>
                        <a:t>1</a:t>
                      </a:r>
                      <a:endParaRPr lang="zh-CN" altLang="en-US" b="0" dirty="0"/>
                    </a:p>
                  </a:txBody>
                  <a:tcPr/>
                </a:tc>
              </a:tr>
              <a:tr h="370840">
                <a:tc>
                  <a:txBody>
                    <a:bodyPr/>
                    <a:lstStyle/>
                    <a:p>
                      <a:pPr algn="ctr"/>
                      <a:r>
                        <a:rPr lang="en-US" altLang="zh-CN" b="0" dirty="0"/>
                        <a:t>3</a:t>
                      </a:r>
                      <a:endParaRPr lang="zh-CN" altLang="en-US" b="0" dirty="0"/>
                    </a:p>
                  </a:txBody>
                  <a:tcPr/>
                </a:tc>
                <a:tc>
                  <a:txBody>
                    <a:bodyPr/>
                    <a:lstStyle/>
                    <a:p>
                      <a:pPr algn="ctr"/>
                      <a:r>
                        <a:rPr lang="en-US" altLang="zh-CN" b="0" dirty="0"/>
                        <a:t>3</a:t>
                      </a:r>
                      <a:endParaRPr lang="zh-CN" altLang="en-US" b="0" dirty="0"/>
                    </a:p>
                  </a:txBody>
                  <a:tcPr/>
                </a:tc>
                <a:tc>
                  <a:txBody>
                    <a:bodyPr/>
                    <a:lstStyle/>
                    <a:p>
                      <a:pPr algn="ctr"/>
                      <a:r>
                        <a:rPr lang="en-US" altLang="zh-CN" b="0" dirty="0"/>
                        <a:t>1</a:t>
                      </a:r>
                      <a:endParaRPr lang="zh-CN" altLang="en-US" b="0" dirty="0"/>
                    </a:p>
                  </a:txBody>
                  <a:tcPr/>
                </a:tc>
                <a:tc>
                  <a:txBody>
                    <a:bodyPr/>
                    <a:lstStyle/>
                    <a:p>
                      <a:pPr algn="ctr"/>
                      <a:r>
                        <a:rPr lang="en-US" altLang="zh-CN" b="0" dirty="0"/>
                        <a:t>0</a:t>
                      </a:r>
                      <a:endParaRPr lang="zh-CN" altLang="en-US" b="0" dirty="0"/>
                    </a:p>
                  </a:txBody>
                  <a:tcPr/>
                </a:tc>
              </a:tr>
              <a:tr h="370840">
                <a:tc>
                  <a:txBody>
                    <a:bodyPr/>
                    <a:lstStyle/>
                    <a:p>
                      <a:pPr algn="ctr"/>
                      <a:endParaRPr lang="zh-CN" altLang="en-US" b="0"/>
                    </a:p>
                  </a:txBody>
                  <a:tcPr/>
                </a:tc>
                <a:tc>
                  <a:txBody>
                    <a:bodyPr/>
                    <a:lstStyle/>
                    <a:p>
                      <a:pPr algn="ctr"/>
                      <a:r>
                        <a:rPr lang="en-US" altLang="zh-CN" b="0" dirty="0"/>
                        <a:t>1</a:t>
                      </a:r>
                      <a:endParaRPr lang="zh-CN" altLang="en-US" b="0" dirty="0"/>
                    </a:p>
                  </a:txBody>
                  <a:tcPr/>
                </a:tc>
                <a:tc>
                  <a:txBody>
                    <a:bodyPr/>
                    <a:lstStyle/>
                    <a:p>
                      <a:pPr algn="ctr"/>
                      <a:r>
                        <a:rPr lang="en-US" altLang="zh-CN" b="0" dirty="0"/>
                        <a:t>0</a:t>
                      </a:r>
                      <a:endParaRPr lang="zh-CN" altLang="en-US" b="0" dirty="0"/>
                    </a:p>
                  </a:txBody>
                  <a:tcPr/>
                </a:tc>
                <a:tc>
                  <a:txBody>
                    <a:bodyPr/>
                    <a:lstStyle/>
                    <a:p>
                      <a:pPr algn="ctr"/>
                      <a:endParaRPr lang="zh-CN" altLang="en-US" b="0" dirty="0"/>
                    </a:p>
                  </a:txBody>
                  <a:tcPr/>
                </a:tc>
              </a:tr>
            </a:tbl>
          </a:graphicData>
        </a:graphic>
      </p:graphicFrame>
      <p:sp>
        <p:nvSpPr>
          <p:cNvPr id="55" name="文本框 54"/>
          <p:cNvSpPr txBox="1"/>
          <p:nvPr/>
        </p:nvSpPr>
        <p:spPr>
          <a:xfrm>
            <a:off x="4205921" y="4192882"/>
            <a:ext cx="300082" cy="369332"/>
          </a:xfrm>
          <a:prstGeom prst="rect">
            <a:avLst/>
          </a:prstGeom>
          <a:noFill/>
        </p:spPr>
        <p:txBody>
          <a:bodyPr wrap="square" rtlCol="0">
            <a:spAutoFit/>
          </a:bodyPr>
          <a:lstStyle/>
          <a:p>
            <a:r>
              <a:rPr lang="en-US" altLang="zh-CN" dirty="0"/>
              <a:t>0</a:t>
            </a:r>
            <a:endParaRPr lang="zh-CN" altLang="en-US" dirty="0"/>
          </a:p>
        </p:txBody>
      </p:sp>
      <p:sp>
        <p:nvSpPr>
          <p:cNvPr id="56" name="文本框 55"/>
          <p:cNvSpPr txBox="1"/>
          <p:nvPr/>
        </p:nvSpPr>
        <p:spPr>
          <a:xfrm>
            <a:off x="5070017" y="4192882"/>
            <a:ext cx="300082" cy="369332"/>
          </a:xfrm>
          <a:prstGeom prst="rect">
            <a:avLst/>
          </a:prstGeom>
          <a:noFill/>
        </p:spPr>
        <p:txBody>
          <a:bodyPr wrap="square" rtlCol="0">
            <a:spAutoFit/>
          </a:bodyPr>
          <a:lstStyle/>
          <a:p>
            <a:r>
              <a:rPr lang="en-US" altLang="zh-CN" dirty="0"/>
              <a:t>1</a:t>
            </a:r>
            <a:endParaRPr lang="zh-CN" altLang="en-US" dirty="0"/>
          </a:p>
        </p:txBody>
      </p:sp>
      <p:sp>
        <p:nvSpPr>
          <p:cNvPr id="57" name="文本框 56"/>
          <p:cNvSpPr txBox="1"/>
          <p:nvPr/>
        </p:nvSpPr>
        <p:spPr>
          <a:xfrm>
            <a:off x="5944457" y="4181790"/>
            <a:ext cx="485526" cy="369332"/>
          </a:xfrm>
          <a:prstGeom prst="rect">
            <a:avLst/>
          </a:prstGeom>
          <a:noFill/>
        </p:spPr>
        <p:txBody>
          <a:bodyPr wrap="square" rtlCol="0">
            <a:spAutoFit/>
          </a:bodyPr>
          <a:lstStyle/>
          <a:p>
            <a:r>
              <a:rPr lang="en-US" altLang="zh-CN" dirty="0"/>
              <a:t>-2</a:t>
            </a:r>
            <a:endParaRPr lang="zh-CN" altLang="en-US" dirty="0"/>
          </a:p>
        </p:txBody>
      </p:sp>
      <p:sp>
        <p:nvSpPr>
          <p:cNvPr id="58" name="文本框 57"/>
          <p:cNvSpPr txBox="1"/>
          <p:nvPr/>
        </p:nvSpPr>
        <p:spPr>
          <a:xfrm>
            <a:off x="4195577" y="4573306"/>
            <a:ext cx="300082" cy="369332"/>
          </a:xfrm>
          <a:prstGeom prst="rect">
            <a:avLst/>
          </a:prstGeom>
          <a:noFill/>
        </p:spPr>
        <p:txBody>
          <a:bodyPr wrap="square" rtlCol="0">
            <a:spAutoFit/>
          </a:bodyPr>
          <a:lstStyle/>
          <a:p>
            <a:r>
              <a:rPr lang="en-US" altLang="zh-CN" dirty="0"/>
              <a:t>1</a:t>
            </a:r>
            <a:endParaRPr lang="zh-CN" altLang="en-US" dirty="0"/>
          </a:p>
        </p:txBody>
      </p:sp>
      <p:sp>
        <p:nvSpPr>
          <p:cNvPr id="59" name="文本框 58"/>
          <p:cNvSpPr txBox="1"/>
          <p:nvPr/>
        </p:nvSpPr>
        <p:spPr>
          <a:xfrm>
            <a:off x="5070017" y="4562214"/>
            <a:ext cx="552570" cy="369332"/>
          </a:xfrm>
          <a:prstGeom prst="rect">
            <a:avLst/>
          </a:prstGeom>
          <a:noFill/>
        </p:spPr>
        <p:txBody>
          <a:bodyPr wrap="square" rtlCol="0">
            <a:spAutoFit/>
          </a:bodyPr>
          <a:lstStyle/>
          <a:p>
            <a:r>
              <a:rPr lang="en-US" altLang="zh-CN" dirty="0"/>
              <a:t>-2</a:t>
            </a:r>
            <a:endParaRPr lang="zh-CN" altLang="en-US" dirty="0"/>
          </a:p>
        </p:txBody>
      </p:sp>
      <p:sp>
        <p:nvSpPr>
          <p:cNvPr id="60" name="文本框 59"/>
          <p:cNvSpPr txBox="1"/>
          <p:nvPr/>
        </p:nvSpPr>
        <p:spPr>
          <a:xfrm>
            <a:off x="5950522" y="4588989"/>
            <a:ext cx="415151" cy="369332"/>
          </a:xfrm>
          <a:prstGeom prst="rect">
            <a:avLst/>
          </a:prstGeom>
          <a:noFill/>
        </p:spPr>
        <p:txBody>
          <a:bodyPr wrap="square" rtlCol="0">
            <a:spAutoFit/>
          </a:bodyPr>
          <a:lstStyle/>
          <a:p>
            <a:r>
              <a:rPr lang="en-US" altLang="zh-CN" dirty="0"/>
              <a:t>5</a:t>
            </a:r>
            <a:endParaRPr lang="zh-CN" altLang="en-US" dirty="0"/>
          </a:p>
        </p:txBody>
      </p:sp>
      <p:graphicFrame>
        <p:nvGraphicFramePr>
          <p:cNvPr id="61" name="表格 6"/>
          <p:cNvGraphicFramePr>
            <a:graphicFrameLocks noGrp="1"/>
          </p:cNvGraphicFramePr>
          <p:nvPr/>
        </p:nvGraphicFramePr>
        <p:xfrm>
          <a:off x="3904315" y="4965407"/>
          <a:ext cx="2631486" cy="1234440"/>
        </p:xfrm>
        <a:graphic>
          <a:graphicData uri="http://schemas.openxmlformats.org/drawingml/2006/table">
            <a:tbl>
              <a:tblPr firstRow="1" bandRow="1">
                <a:tableStyleId>{3B4B98B0-60AC-42C2-AFA5-B58CD77FA1E5}</a:tableStyleId>
              </a:tblPr>
              <a:tblGrid>
                <a:gridCol w="877162"/>
                <a:gridCol w="877162"/>
                <a:gridCol w="877162"/>
              </a:tblGrid>
              <a:tr h="370840">
                <a:tc>
                  <a:txBody>
                    <a:bodyPr/>
                    <a:lstStyle/>
                    <a:p>
                      <a:pPr algn="ctr"/>
                      <a:r>
                        <a:rPr lang="en-US" altLang="zh-CN" b="0" dirty="0"/>
                        <a:t>-2</a:t>
                      </a:r>
                      <a:endParaRPr lang="zh-CN" altLang="en-US" b="0" dirty="0"/>
                    </a:p>
                  </a:txBody>
                  <a:tcPr/>
                </a:tc>
                <a:tc>
                  <a:txBody>
                    <a:bodyPr/>
                    <a:lstStyle/>
                    <a:p>
                      <a:pPr algn="ctr"/>
                      <a:r>
                        <a:rPr lang="en-US" altLang="zh-CN" b="0" dirty="0"/>
                        <a:t>5</a:t>
                      </a:r>
                      <a:endParaRPr lang="zh-CN" altLang="en-US" b="0" dirty="0"/>
                    </a:p>
                  </a:txBody>
                  <a:tcPr/>
                </a:tc>
                <a:tc>
                  <a:txBody>
                    <a:bodyPr/>
                    <a:lstStyle/>
                    <a:p>
                      <a:pPr algn="ctr"/>
                      <a:r>
                        <a:rPr lang="en-US" altLang="zh-CN" b="0" dirty="0"/>
                        <a:t>-7</a:t>
                      </a:r>
                      <a:endParaRPr lang="zh-CN" altLang="en-US" b="0" dirty="0"/>
                    </a:p>
                  </a:txBody>
                  <a:tcPr/>
                </a:tc>
              </a:tr>
              <a:tr h="370840">
                <a:tc>
                  <a:txBody>
                    <a:bodyPr/>
                    <a:lstStyle/>
                    <a:p>
                      <a:pPr algn="ctr"/>
                      <a:r>
                        <a:rPr lang="en-US" altLang="zh-CN" b="0" dirty="0"/>
                        <a:t>5</a:t>
                      </a:r>
                      <a:endParaRPr lang="zh-CN" altLang="en-US" b="0" dirty="0"/>
                    </a:p>
                  </a:txBody>
                  <a:tcPr/>
                </a:tc>
                <a:tc>
                  <a:txBody>
                    <a:bodyPr/>
                    <a:lstStyle/>
                    <a:p>
                      <a:pPr algn="ctr"/>
                      <a:r>
                        <a:rPr lang="en-US" altLang="zh-CN" b="0" dirty="0"/>
                        <a:t>-7</a:t>
                      </a:r>
                      <a:endParaRPr lang="zh-CN" altLang="en-US" b="0" dirty="0"/>
                    </a:p>
                  </a:txBody>
                  <a:tcPr/>
                </a:tc>
                <a:tc>
                  <a:txBody>
                    <a:bodyPr/>
                    <a:lstStyle/>
                    <a:p>
                      <a:pPr algn="ctr"/>
                      <a:r>
                        <a:rPr lang="en-US" altLang="zh-CN" b="0" dirty="0"/>
                        <a:t>26</a:t>
                      </a:r>
                      <a:endParaRPr lang="zh-CN" altLang="en-US" b="0" dirty="0"/>
                    </a:p>
                  </a:txBody>
                  <a:tcPr/>
                </a:tc>
              </a:tr>
              <a:tr h="370840">
                <a:tc>
                  <a:txBody>
                    <a:bodyPr/>
                    <a:lstStyle/>
                    <a:p>
                      <a:pPr algn="ctr"/>
                      <a:r>
                        <a:rPr lang="en-US" altLang="zh-CN" b="0" dirty="0"/>
                        <a:t>-7</a:t>
                      </a:r>
                      <a:endParaRPr lang="zh-CN" altLang="en-US" b="0" dirty="0"/>
                    </a:p>
                  </a:txBody>
                  <a:tcPr/>
                </a:tc>
                <a:tc>
                  <a:txBody>
                    <a:bodyPr/>
                    <a:lstStyle/>
                    <a:p>
                      <a:pPr algn="ctr"/>
                      <a:r>
                        <a:rPr lang="en-US" altLang="zh-CN" b="0" dirty="0"/>
                        <a:t>26</a:t>
                      </a:r>
                      <a:endParaRPr lang="zh-CN" altLang="en-US" b="0" dirty="0"/>
                    </a:p>
                  </a:txBody>
                  <a:tcPr/>
                </a:tc>
                <a:tc>
                  <a:txBody>
                    <a:bodyPr/>
                    <a:lstStyle/>
                    <a:p>
                      <a:pPr algn="ctr"/>
                      <a:endParaRPr lang="zh-CN" altLang="en-US" b="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0" grpId="0"/>
      <p:bldP spid="51" grpId="0"/>
      <p:bldP spid="52" grpId="0"/>
      <p:bldP spid="53" grpId="0"/>
      <p:bldP spid="55" grpId="0"/>
      <p:bldP spid="56" grpId="0"/>
      <p:bldP spid="57" grpId="0"/>
      <p:bldP spid="58" grpId="0"/>
      <p:bldP spid="59" grpId="0"/>
      <p:bldP spid="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55742" y="1048674"/>
            <a:ext cx="6094378" cy="923330"/>
          </a:xfrm>
          <a:prstGeom prst="rect">
            <a:avLst/>
          </a:prstGeom>
          <a:noFill/>
        </p:spPr>
        <p:txBody>
          <a:bodyPr wrap="square">
            <a:spAutoFit/>
          </a:bodyPr>
          <a:lstStyle/>
          <a:p>
            <a:pPr eaLnBrk="1" hangingPunct="1">
              <a:buFont typeface="Arial" panose="020B0604020202020204" pitchFamily="34" charset="0"/>
              <a:buNone/>
              <a:defRPr/>
            </a:pPr>
            <a:r>
              <a:rPr lang="en-US" altLang="zh-CN" dirty="0">
                <a:solidFill>
                  <a:srgbClr val="000000"/>
                </a:solidFill>
                <a:latin typeface="+mn-ea"/>
                <a:ea typeface="+mn-ea"/>
              </a:rPr>
              <a:t>【</a:t>
            </a:r>
            <a:r>
              <a:rPr lang="zh-CN" altLang="en-US" dirty="0">
                <a:solidFill>
                  <a:srgbClr val="000000"/>
                </a:solidFill>
                <a:latin typeface="+mn-ea"/>
                <a:ea typeface="+mn-ea"/>
              </a:rPr>
              <a:t>例</a:t>
            </a:r>
            <a:r>
              <a:rPr lang="en-US" altLang="zh-CN" dirty="0">
                <a:solidFill>
                  <a:srgbClr val="000000"/>
                </a:solidFill>
                <a:latin typeface="+mn-ea"/>
                <a:ea typeface="+mn-ea"/>
              </a:rPr>
              <a:t>】</a:t>
            </a:r>
            <a:r>
              <a:rPr lang="zh-CN" altLang="zh-CN" dirty="0">
                <a:solidFill>
                  <a:schemeClr val="tx1"/>
                </a:solidFill>
                <a:latin typeface="+mn-ea"/>
                <a:ea typeface="+mn-ea"/>
              </a:rPr>
              <a:t>设仿射变换的加解密分别是</a:t>
            </a:r>
            <a:r>
              <a:rPr lang="zh-CN" altLang="en-US" dirty="0">
                <a:solidFill>
                  <a:schemeClr val="tx1"/>
                </a:solidFill>
                <a:latin typeface="+mn-ea"/>
                <a:ea typeface="+mn-ea"/>
              </a:rPr>
              <a:t>：</a:t>
            </a:r>
            <a:endParaRPr lang="en-US" altLang="zh-CN" dirty="0">
              <a:solidFill>
                <a:schemeClr val="tx1"/>
              </a:solidFill>
              <a:latin typeface="+mn-ea"/>
              <a:ea typeface="+mn-ea"/>
            </a:endParaRPr>
          </a:p>
          <a:p>
            <a:pPr eaLnBrk="1" hangingPunct="1">
              <a:buFont typeface="Arial" panose="020B0604020202020204" pitchFamily="34" charset="0"/>
              <a:buNone/>
              <a:defRPr/>
            </a:pPr>
            <a:r>
              <a:rPr lang="zh-CN" altLang="zh-CN" dirty="0">
                <a:solidFill>
                  <a:srgbClr val="FFFFFF"/>
                </a:solidFill>
                <a:latin typeface="+mn-ea"/>
                <a:ea typeface="+mn-ea"/>
              </a:rPr>
              <a:t>：</a:t>
            </a:r>
            <a:endParaRPr lang="zh-CN" altLang="zh-CN" dirty="0">
              <a:solidFill>
                <a:srgbClr val="FFFFFF"/>
              </a:solidFill>
              <a:latin typeface="+mn-ea"/>
              <a:ea typeface="+mn-ea"/>
            </a:endParaRPr>
          </a:p>
          <a:p>
            <a:pPr eaLnBrk="1" hangingPunct="1">
              <a:buFont typeface="Arial" panose="020B0604020202020204" pitchFamily="34" charset="0"/>
              <a:buNone/>
              <a:defRPr/>
            </a:pPr>
            <a:r>
              <a:rPr lang="zh-CN" altLang="zh-CN" dirty="0">
                <a:solidFill>
                  <a:schemeClr val="tx1"/>
                </a:solidFill>
                <a:latin typeface="+mn-ea"/>
                <a:ea typeface="+mn-ea"/>
              </a:rPr>
              <a:t>对</a:t>
            </a:r>
            <a:r>
              <a:rPr lang="en-US" altLang="zh-CN" dirty="0">
                <a:solidFill>
                  <a:schemeClr val="tx1"/>
                </a:solidFill>
                <a:latin typeface="+mn-ea"/>
                <a:ea typeface="+mn-ea"/>
              </a:rPr>
              <a:t> “security”</a:t>
            </a:r>
            <a:r>
              <a:rPr lang="zh-CN" altLang="zh-CN" dirty="0">
                <a:solidFill>
                  <a:schemeClr val="tx1"/>
                </a:solidFill>
                <a:latin typeface="+mn-ea"/>
                <a:ea typeface="+mn-ea"/>
              </a:rPr>
              <a:t>加密，对 </a:t>
            </a:r>
            <a:r>
              <a:rPr lang="en-US" altLang="zh-CN" dirty="0">
                <a:solidFill>
                  <a:schemeClr val="tx1"/>
                </a:solidFill>
                <a:latin typeface="+mn-ea"/>
                <a:ea typeface="+mn-ea"/>
              </a:rPr>
              <a:t>“</a:t>
            </a:r>
            <a:r>
              <a:rPr lang="en-US" altLang="zh-CN" dirty="0" err="1">
                <a:solidFill>
                  <a:schemeClr val="tx1"/>
                </a:solidFill>
                <a:latin typeface="+mn-ea"/>
                <a:ea typeface="+mn-ea"/>
              </a:rPr>
              <a:t>vlxijh</a:t>
            </a:r>
            <a:r>
              <a:rPr lang="en-US" altLang="zh-CN" dirty="0">
                <a:solidFill>
                  <a:schemeClr val="tx1"/>
                </a:solidFill>
                <a:latin typeface="+mn-ea"/>
                <a:ea typeface="+mn-ea"/>
              </a:rPr>
              <a:t>”</a:t>
            </a:r>
            <a:r>
              <a:rPr lang="zh-CN" altLang="zh-CN" dirty="0">
                <a:solidFill>
                  <a:schemeClr val="tx1"/>
                </a:solidFill>
                <a:latin typeface="+mn-ea"/>
                <a:ea typeface="+mn-ea"/>
              </a:rPr>
              <a:t>解密</a:t>
            </a:r>
            <a:r>
              <a:rPr lang="zh-CN" altLang="zh-CN" dirty="0">
                <a:solidFill>
                  <a:schemeClr val="tx1"/>
                </a:solidFill>
              </a:rPr>
              <a:t>。</a:t>
            </a:r>
            <a:endParaRPr lang="zh-CN" altLang="zh-CN" dirty="0">
              <a:solidFill>
                <a:schemeClr val="tx1"/>
              </a:solidFill>
            </a:endParaRPr>
          </a:p>
        </p:txBody>
      </p:sp>
      <mc:AlternateContent xmlns:mc="http://schemas.openxmlformats.org/markup-compatibility/2006">
        <mc:Choice xmlns:a14="http://schemas.microsoft.com/office/drawing/2010/main" Requires="a14">
          <p:sp>
            <p:nvSpPr>
              <p:cNvPr id="6" name="对象 38"/>
              <p:cNvSpPr txBox="1"/>
              <p:nvPr/>
            </p:nvSpPr>
            <p:spPr bwMode="auto">
              <a:xfrm>
                <a:off x="5587594" y="986454"/>
                <a:ext cx="6094379" cy="946150"/>
              </a:xfrm>
              <a:prstGeom prst="rect">
                <a:avLst/>
              </a:prstGeom>
              <a:noFill/>
              <a:ln>
                <a:noFill/>
              </a:ln>
            </p:spPr>
            <p:txBody>
              <a:bodyPr>
                <a:noAutofit/>
              </a:bodyPr>
              <a:lstStyle/>
              <a:p>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𝑐</m:t>
                      </m:r>
                      <m:r>
                        <a:rPr lang="zh-CN" altLang="en-US" sz="2400" i="1" smtClean="0">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E</m:t>
                          </m:r>
                          <m:r>
                            <m:rPr>
                              <m:sty m:val="p"/>
                            </m:rPr>
                            <a:rPr lang="en-US" altLang="zh-CN" sz="2400" b="0" i="0" smtClean="0">
                              <a:solidFill>
                                <a:srgbClr val="000000"/>
                              </a:solidFill>
                              <a:latin typeface="Cambria Math" panose="02040503050406030204" pitchFamily="18" charset="0"/>
                            </a:rPr>
                            <m:t>nc</m:t>
                          </m:r>
                        </m:e>
                        <m:sub>
                          <m:r>
                            <a:rPr lang="zh-CN" altLang="en-US" sz="2400" i="1">
                              <a:solidFill>
                                <a:srgbClr val="000000"/>
                              </a:solidFill>
                              <a:latin typeface="Cambria Math" panose="02040503050406030204" pitchFamily="18" charset="0"/>
                            </a:rPr>
                            <m:t>7</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21</m:t>
                          </m:r>
                        </m:sub>
                      </m:sSub>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𝑚</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7</m:t>
                      </m:r>
                      <m:r>
                        <a:rPr lang="zh-CN" altLang="en-US" sz="2400" i="1">
                          <a:solidFill>
                            <a:srgbClr val="000000"/>
                          </a:solidFill>
                          <a:latin typeface="Cambria Math" panose="02040503050406030204" pitchFamily="18" charset="0"/>
                        </a:rPr>
                        <m:t>𝑚</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21</m:t>
                      </m:r>
                      <m:r>
                        <a:rPr lang="zh-CN" altLang="en-US" sz="2400" i="1">
                          <a:solidFill>
                            <a:srgbClr val="000000"/>
                          </a:solidFill>
                          <a:latin typeface="Cambria Math" panose="02040503050406030204" pitchFamily="18" charset="0"/>
                        </a:rPr>
                        <m:t> </m:t>
                      </m:r>
                      <m:d>
                        <m:dPr>
                          <m:ctrlPr>
                            <a:rPr lang="zh-CN" altLang="en-US" sz="2400" i="1">
                              <a:solidFill>
                                <a:srgbClr val="000000"/>
                              </a:solidFill>
                              <a:latin typeface="Cambria Math" panose="02040503050406030204" pitchFamily="18" charset="0"/>
                            </a:rPr>
                          </m:ctrlPr>
                        </m:dPr>
                        <m:e>
                          <m:func>
                            <m:funcPr>
                              <m:ctrlPr>
                                <a:rPr lang="zh-CN" altLang="en-US" sz="2400" i="1" smtClean="0">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mod</m:t>
                              </m:r>
                            </m:fName>
                            <m:e>
                              <m:r>
                                <a:rPr lang="zh-CN" altLang="en-US" sz="2400" i="1">
                                  <a:solidFill>
                                    <a:srgbClr val="000000"/>
                                  </a:solidFill>
                                  <a:latin typeface="Cambria Math" panose="02040503050406030204" pitchFamily="18" charset="0"/>
                                </a:rPr>
                                <m:t>2</m:t>
                              </m:r>
                              <m:r>
                                <a:rPr lang="en-US" altLang="zh-CN" sz="2400" i="1">
                                  <a:solidFill>
                                    <a:srgbClr val="000000"/>
                                  </a:solidFill>
                                  <a:latin typeface="Cambria Math" panose="02040503050406030204" pitchFamily="18" charset="0"/>
                                </a:rPr>
                                <m:t>6</m:t>
                              </m:r>
                            </m:e>
                          </m:func>
                        </m:e>
                      </m:d>
                    </m:oMath>
                    <m:oMath xmlns:m="http://schemas.openxmlformats.org/officeDocument/2006/math">
                      <m:r>
                        <a:rPr lang="zh-CN" altLang="en-US" sz="2400" i="1">
                          <a:solidFill>
                            <a:srgbClr val="000000"/>
                          </a:solidFill>
                          <a:latin typeface="Cambria Math" panose="02040503050406030204" pitchFamily="18" charset="0"/>
                        </a:rPr>
                        <m:t>𝑚</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D</m:t>
                          </m:r>
                          <m:r>
                            <m:rPr>
                              <m:sty m:val="p"/>
                            </m:rPr>
                            <a:rPr lang="en-US" altLang="zh-CN" sz="2400" b="0" i="0" smtClean="0">
                              <a:solidFill>
                                <a:srgbClr val="000000"/>
                              </a:solidFill>
                              <a:latin typeface="Cambria Math" panose="02040503050406030204" pitchFamily="18" charset="0"/>
                            </a:rPr>
                            <m:t>ec</m:t>
                          </m:r>
                        </m:e>
                        <m:sub>
                          <m:r>
                            <a:rPr lang="zh-CN" altLang="en-US" sz="2400" i="1">
                              <a:solidFill>
                                <a:srgbClr val="000000"/>
                              </a:solidFill>
                              <a:latin typeface="Cambria Math" panose="02040503050406030204" pitchFamily="18" charset="0"/>
                            </a:rPr>
                            <m:t>7</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21</m:t>
                          </m:r>
                        </m:sub>
                      </m:sSub>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𝑐</m:t>
                          </m:r>
                        </m:e>
                      </m:d>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7</m:t>
                          </m:r>
                        </m:e>
                        <m:sup>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m:t>
                          </m:r>
                        </m:sup>
                      </m:sSup>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𝑐</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21</m:t>
                          </m:r>
                        </m:e>
                      </m:d>
                      <m:r>
                        <a:rPr lang="en-US" altLang="zh-CN" sz="2400" b="0" i="1" smtClean="0">
                          <a:solidFill>
                            <a:srgbClr val="000000"/>
                          </a:solidFill>
                          <a:latin typeface="Cambria Math" panose="02040503050406030204" pitchFamily="18" charset="0"/>
                        </a:rPr>
                        <m:t> </m:t>
                      </m:r>
                      <m:d>
                        <m:dPr>
                          <m:ctrlPr>
                            <a:rPr lang="zh-CN" altLang="en-US" sz="2400" i="1">
                              <a:solidFill>
                                <a:srgbClr val="000000"/>
                              </a:solidFill>
                              <a:latin typeface="Cambria Math" panose="02040503050406030204" pitchFamily="18" charset="0"/>
                            </a:rPr>
                          </m:ctrlPr>
                        </m:dPr>
                        <m:e>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mod</m:t>
                              </m:r>
                            </m:fName>
                            <m:e>
                              <m:r>
                                <a:rPr lang="zh-CN" altLang="en-US" sz="2400" i="1">
                                  <a:solidFill>
                                    <a:srgbClr val="000000"/>
                                  </a:solidFill>
                                  <a:latin typeface="Cambria Math" panose="02040503050406030204" pitchFamily="18" charset="0"/>
                                </a:rPr>
                                <m:t>2</m:t>
                              </m:r>
                              <m:r>
                                <a:rPr lang="en-US" altLang="zh-CN" sz="2400" i="1">
                                  <a:solidFill>
                                    <a:srgbClr val="000000"/>
                                  </a:solidFill>
                                  <a:latin typeface="Cambria Math" panose="02040503050406030204" pitchFamily="18" charset="0"/>
                                </a:rPr>
                                <m:t>6</m:t>
                              </m:r>
                            </m:e>
                          </m:func>
                        </m:e>
                      </m:d>
                    </m:oMath>
                  </m:oMathPara>
                </a14:m>
                <a:endParaRPr lang="zh-CN" altLang="en-US" sz="2400" dirty="0"/>
              </a:p>
            </p:txBody>
          </p:sp>
        </mc:Choice>
        <mc:Fallback>
          <p:sp>
            <p:nvSpPr>
              <p:cNvPr id="6" name="对象 38"/>
              <p:cNvSpPr txBox="1">
                <a:spLocks noRot="1" noChangeAspect="1" noMove="1" noResize="1" noEditPoints="1" noAdjustHandles="1" noChangeArrowheads="1" noChangeShapeType="1" noTextEdit="1"/>
              </p:cNvSpPr>
              <p:nvPr/>
            </p:nvSpPr>
            <p:spPr bwMode="auto">
              <a:xfrm>
                <a:off x="5587594" y="986454"/>
                <a:ext cx="6094379" cy="946150"/>
              </a:xfrm>
              <a:prstGeom prst="rect">
                <a:avLst/>
              </a:prstGeom>
              <a:blipFill rotWithShape="1">
                <a:blip r:embed="rId1"/>
                <a:stretch>
                  <a:fillRect l="-4" t="-32" r="8" b="32"/>
                </a:stretch>
              </a:blipFill>
              <a:ln>
                <a:noFill/>
              </a:ln>
            </p:spPr>
            <p:txBody>
              <a:bodyPr/>
              <a:lstStyle/>
              <a:p>
                <a:r>
                  <a:rPr lang="zh-CN" altLang="en-US">
                    <a:noFill/>
                  </a:rPr>
                  <a:t> </a:t>
                </a:r>
              </a:p>
            </p:txBody>
          </p:sp>
        </mc:Fallback>
      </mc:AlternateContent>
      <p:sp>
        <p:nvSpPr>
          <p:cNvPr id="8" name="Rectangle 3"/>
          <p:cNvSpPr>
            <a:spLocks noChangeArrowheads="1"/>
          </p:cNvSpPr>
          <p:nvPr/>
        </p:nvSpPr>
        <p:spPr bwMode="auto">
          <a:xfrm>
            <a:off x="657260" y="5439994"/>
            <a:ext cx="53910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buFont typeface="Arial" panose="020B0604020202020204" pitchFamily="34" charset="0"/>
              <a:buNone/>
              <a:defRPr/>
            </a:pPr>
            <a:r>
              <a:rPr lang="zh-CN" altLang="zh-CN" dirty="0">
                <a:solidFill>
                  <a:schemeClr val="tx1"/>
                </a:solidFill>
                <a:latin typeface="+mn-ea"/>
                <a:ea typeface="+mn-ea"/>
              </a:rPr>
              <a:t>所以，</a:t>
            </a:r>
            <a:r>
              <a:rPr lang="zh-CN" altLang="en-US" dirty="0">
                <a:solidFill>
                  <a:schemeClr val="tx1"/>
                </a:solidFill>
                <a:latin typeface="+mn-ea"/>
                <a:ea typeface="+mn-ea"/>
              </a:rPr>
              <a:t>“</a:t>
            </a:r>
            <a:r>
              <a:rPr lang="en-US" altLang="zh-CN" dirty="0">
                <a:solidFill>
                  <a:schemeClr val="tx1"/>
                </a:solidFill>
                <a:latin typeface="+mn-ea"/>
                <a:ea typeface="+mn-ea"/>
              </a:rPr>
              <a:t>security”</a:t>
            </a:r>
            <a:r>
              <a:rPr lang="zh-CN" altLang="en-US" dirty="0">
                <a:solidFill>
                  <a:schemeClr val="tx1"/>
                </a:solidFill>
                <a:latin typeface="+mn-ea"/>
                <a:ea typeface="+mn-ea"/>
              </a:rPr>
              <a:t>对应的密文是 “</a:t>
            </a:r>
            <a:r>
              <a:rPr lang="en-US" altLang="zh-CN" dirty="0" err="1">
                <a:solidFill>
                  <a:schemeClr val="tx1"/>
                </a:solidFill>
                <a:latin typeface="+mn-ea"/>
                <a:ea typeface="+mn-ea"/>
              </a:rPr>
              <a:t>rxjfkzyh</a:t>
            </a:r>
            <a:r>
              <a:rPr lang="en-US" altLang="zh-CN" dirty="0">
                <a:solidFill>
                  <a:schemeClr val="tx1"/>
                </a:solidFill>
                <a:latin typeface="+mn-ea"/>
                <a:ea typeface="+mn-ea"/>
              </a:rPr>
              <a:t>”</a:t>
            </a:r>
            <a:r>
              <a:rPr lang="zh-CN" altLang="en-US" dirty="0">
                <a:solidFill>
                  <a:schemeClr val="tx1"/>
                </a:solidFill>
                <a:latin typeface="+mn-ea"/>
                <a:ea typeface="+mn-ea"/>
              </a:rPr>
              <a:t>。</a:t>
            </a:r>
            <a:endParaRPr lang="zh-CN" altLang="en-US" dirty="0">
              <a:solidFill>
                <a:schemeClr val="tx1"/>
              </a:solidFill>
              <a:latin typeface="+mn-ea"/>
              <a:ea typeface="+mn-ea"/>
            </a:endParaRPr>
          </a:p>
        </p:txBody>
      </p:sp>
      <mc:AlternateContent xmlns:mc="http://schemas.openxmlformats.org/markup-compatibility/2006">
        <mc:Choice xmlns:a14="http://schemas.microsoft.com/office/drawing/2010/main" Requires="a14">
          <p:sp>
            <p:nvSpPr>
              <p:cNvPr id="10" name="对象 3"/>
              <p:cNvSpPr txBox="1"/>
              <p:nvPr/>
            </p:nvSpPr>
            <p:spPr bwMode="auto">
              <a:xfrm>
                <a:off x="709613" y="2259013"/>
                <a:ext cx="5338762" cy="2951162"/>
              </a:xfrm>
              <a:prstGeom prst="rect">
                <a:avLst/>
              </a:prstGeom>
              <a:noFill/>
              <a:ln>
                <a:noFill/>
              </a:ln>
            </p:spPr>
            <p:txBody>
              <a:bodyPr>
                <a:normAutofit/>
              </a:bodyPr>
              <a:lstStyle/>
              <a:p>
                <a14:m>
                  <m:oMathPara xmlns:m="http://schemas.openxmlformats.org/officeDocument/2006/math">
                    <m:oMathParaPr>
                      <m:jc m:val="left"/>
                    </m:oMathParaPr>
                    <m:oMath xmlns:m="http://schemas.openxmlformats.org/officeDocument/2006/math">
                      <m:r>
                        <a:rPr lang="zh-CN" altLang="en-US" sz="2000" i="1" smtClean="0">
                          <a:solidFill>
                            <a:srgbClr val="000000"/>
                          </a:solidFill>
                          <a:latin typeface="Cambria Math" panose="02040503050406030204" pitchFamily="18" charset="0"/>
                        </a:rPr>
                        <m:t>𝑠</m:t>
                      </m:r>
                      <m:r>
                        <a:rPr lang="zh-CN" altLang="en-US" sz="2000" i="1" smtClean="0">
                          <a:solidFill>
                            <a:srgbClr val="000000"/>
                          </a:solidFill>
                          <a:latin typeface="Cambria Math" panose="02040503050406030204" pitchFamily="18" charset="0"/>
                        </a:rPr>
                        <m:t>=</m:t>
                      </m:r>
                      <m:r>
                        <a:rPr lang="zh-CN" altLang="en-US" sz="2000" i="1" smtClean="0">
                          <a:solidFill>
                            <a:srgbClr val="000000"/>
                          </a:solidFill>
                          <a:latin typeface="Cambria Math" panose="02040503050406030204" pitchFamily="18" charset="0"/>
                        </a:rPr>
                        <m:t>18</m:t>
                      </m:r>
                      <m:r>
                        <a:rPr lang="zh-CN" altLang="en-US" sz="2000" i="1" smtClean="0">
                          <a:solidFill>
                            <a:srgbClr val="000000"/>
                          </a:solidFill>
                          <a:latin typeface="Cambria Math" panose="02040503050406030204" pitchFamily="18" charset="0"/>
                        </a:rPr>
                        <m:t>, </m:t>
                      </m:r>
                      <m:r>
                        <a:rPr lang="zh-CN" altLang="en-US" sz="2000" i="1" smtClean="0">
                          <a:solidFill>
                            <a:srgbClr val="000000"/>
                          </a:solidFill>
                          <a:latin typeface="Cambria Math" panose="02040503050406030204" pitchFamily="18" charset="0"/>
                        </a:rPr>
                        <m:t>7</m:t>
                      </m:r>
                      <m:r>
                        <a:rPr lang="zh-CN" altLang="en-US" sz="2000" i="1" smtClean="0">
                          <a:solidFill>
                            <a:srgbClr val="000000"/>
                          </a:solidFill>
                          <a:latin typeface="Cambria Math" panose="02040503050406030204" pitchFamily="18" charset="0"/>
                        </a:rPr>
                        <m:t>⋅</m:t>
                      </m:r>
                      <m:r>
                        <a:rPr lang="zh-CN" altLang="en-US" sz="2000" i="1" smtClean="0">
                          <a:solidFill>
                            <a:srgbClr val="000000"/>
                          </a:solidFill>
                          <a:latin typeface="Cambria Math" panose="02040503050406030204" pitchFamily="18" charset="0"/>
                        </a:rPr>
                        <m:t>18</m:t>
                      </m:r>
                      <m:r>
                        <a:rPr lang="zh-CN" altLang="en-US" sz="2000" i="1" smtClean="0">
                          <a:solidFill>
                            <a:srgbClr val="000000"/>
                          </a:solidFill>
                          <a:latin typeface="Cambria Math" panose="02040503050406030204" pitchFamily="18" charset="0"/>
                        </a:rPr>
                        <m:t>+</m:t>
                      </m:r>
                      <m:r>
                        <a:rPr lang="zh-CN" altLang="en-US" sz="2000" i="1" smtClean="0">
                          <a:solidFill>
                            <a:srgbClr val="000000"/>
                          </a:solidFill>
                          <a:latin typeface="Cambria Math" panose="02040503050406030204" pitchFamily="18" charset="0"/>
                        </a:rPr>
                        <m:t>21</m:t>
                      </m:r>
                      <m:r>
                        <a:rPr lang="zh-CN" altLang="en-US" sz="2000" i="1" smtClean="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mod</m:t>
                              </m:r>
                            </m:fName>
                            <m:e>
                              <m:r>
                                <a:rPr lang="zh-CN" altLang="en-US" sz="2000" i="1">
                                  <a:solidFill>
                                    <a:srgbClr val="000000"/>
                                  </a:solidFill>
                                  <a:latin typeface="Cambria Math" panose="02040503050406030204" pitchFamily="18" charset="0"/>
                                </a:rPr>
                                <m:t>2</m:t>
                              </m:r>
                              <m:r>
                                <a:rPr lang="en-US" altLang="zh-CN" sz="2000" i="1">
                                  <a:solidFill>
                                    <a:srgbClr val="000000"/>
                                  </a:solidFill>
                                  <a:latin typeface="Cambria Math" panose="02040503050406030204" pitchFamily="18" charset="0"/>
                                </a:rPr>
                                <m:t>6</m:t>
                              </m:r>
                            </m:e>
                          </m:func>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17</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𝑠</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𝑟</m:t>
                      </m:r>
                      <m:r>
                        <a:rPr lang="zh-CN" altLang="en-US" sz="2000" i="1">
                          <a:solidFill>
                            <a:srgbClr val="000000"/>
                          </a:solidFill>
                          <a:latin typeface="Cambria Math" panose="02040503050406030204" pitchFamily="18" charset="0"/>
                        </a:rPr>
                        <m:t>,</m:t>
                      </m:r>
                    </m:oMath>
                    <m:oMath xmlns:m="http://schemas.openxmlformats.org/officeDocument/2006/math">
                      <m:r>
                        <a:rPr lang="zh-CN" altLang="en-US" sz="2000" i="1">
                          <a:solidFill>
                            <a:srgbClr val="000000"/>
                          </a:solidFill>
                          <a:latin typeface="Cambria Math" panose="02040503050406030204" pitchFamily="18" charset="0"/>
                        </a:rPr>
                        <m:t>𝑒</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4</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7</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4</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21</m:t>
                      </m:r>
                      <m:r>
                        <a:rPr lang="zh-CN" altLang="en-US" sz="2000" i="1">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mod</m:t>
                              </m:r>
                            </m:fName>
                            <m:e>
                              <m:r>
                                <a:rPr lang="zh-CN" altLang="en-US" sz="2000" i="1">
                                  <a:solidFill>
                                    <a:srgbClr val="000000"/>
                                  </a:solidFill>
                                  <a:latin typeface="Cambria Math" panose="02040503050406030204" pitchFamily="18" charset="0"/>
                                </a:rPr>
                                <m:t>2</m:t>
                              </m:r>
                              <m:r>
                                <a:rPr lang="en-US" altLang="zh-CN" sz="2000" i="1">
                                  <a:solidFill>
                                    <a:srgbClr val="000000"/>
                                  </a:solidFill>
                                  <a:latin typeface="Cambria Math" panose="02040503050406030204" pitchFamily="18" charset="0"/>
                                </a:rPr>
                                <m:t>6</m:t>
                              </m:r>
                            </m:e>
                          </m:func>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23</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𝑒</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oMath>
                    <m:oMath xmlns:m="http://schemas.openxmlformats.org/officeDocument/2006/math">
                      <m:r>
                        <a:rPr lang="zh-CN" altLang="en-US" sz="2000" i="1">
                          <a:solidFill>
                            <a:srgbClr val="000000"/>
                          </a:solidFill>
                          <a:latin typeface="Cambria Math" panose="02040503050406030204" pitchFamily="18" charset="0"/>
                        </a:rPr>
                        <m:t>𝑐</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7</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21</m:t>
                      </m:r>
                      <m:r>
                        <a:rPr lang="zh-CN" altLang="en-US" sz="2000" i="1">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mod</m:t>
                              </m:r>
                            </m:fName>
                            <m:e>
                              <m:r>
                                <a:rPr lang="zh-CN" altLang="en-US" sz="2000" i="1">
                                  <a:solidFill>
                                    <a:srgbClr val="000000"/>
                                  </a:solidFill>
                                  <a:latin typeface="Cambria Math" panose="02040503050406030204" pitchFamily="18" charset="0"/>
                                </a:rPr>
                                <m:t>2</m:t>
                              </m:r>
                              <m:r>
                                <a:rPr lang="en-US" altLang="zh-CN" sz="2000" i="1">
                                  <a:solidFill>
                                    <a:srgbClr val="000000"/>
                                  </a:solidFill>
                                  <a:latin typeface="Cambria Math" panose="02040503050406030204" pitchFamily="18" charset="0"/>
                                </a:rPr>
                                <m:t>6</m:t>
                              </m:r>
                            </m:e>
                          </m:func>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9</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𝑐</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oMath>
                    <m:oMath xmlns:m="http://schemas.openxmlformats.org/officeDocument/2006/math">
                      <m:r>
                        <a:rPr lang="zh-CN" altLang="en-US" sz="2000" i="1">
                          <a:solidFill>
                            <a:srgbClr val="000000"/>
                          </a:solidFill>
                          <a:latin typeface="Cambria Math" panose="02040503050406030204" pitchFamily="18" charset="0"/>
                        </a:rPr>
                        <m:t>𝑢</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20</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7</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20</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21</m:t>
                      </m:r>
                      <m:r>
                        <a:rPr lang="zh-CN" altLang="en-US" sz="2000" i="1">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mod</m:t>
                              </m:r>
                            </m:fName>
                            <m:e>
                              <m:r>
                                <a:rPr lang="zh-CN" altLang="en-US" sz="2000" i="1">
                                  <a:solidFill>
                                    <a:srgbClr val="000000"/>
                                  </a:solidFill>
                                  <a:latin typeface="Cambria Math" panose="02040503050406030204" pitchFamily="18" charset="0"/>
                                </a:rPr>
                                <m:t>2</m:t>
                              </m:r>
                              <m:r>
                                <a:rPr lang="en-US" altLang="zh-CN" sz="2000" i="1">
                                  <a:solidFill>
                                    <a:srgbClr val="000000"/>
                                  </a:solidFill>
                                  <a:latin typeface="Cambria Math" panose="02040503050406030204" pitchFamily="18" charset="0"/>
                                </a:rPr>
                                <m:t>6</m:t>
                              </m:r>
                            </m:e>
                          </m:func>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5</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𝑢</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𝑓</m:t>
                      </m:r>
                      <m:r>
                        <a:rPr lang="zh-CN" altLang="en-US" sz="2000" i="1">
                          <a:solidFill>
                            <a:srgbClr val="000000"/>
                          </a:solidFill>
                          <a:latin typeface="Cambria Math" panose="02040503050406030204" pitchFamily="18" charset="0"/>
                        </a:rPr>
                        <m:t>,</m:t>
                      </m:r>
                    </m:oMath>
                    <m:oMath xmlns:m="http://schemas.openxmlformats.org/officeDocument/2006/math">
                      <m:r>
                        <a:rPr lang="zh-CN" altLang="en-US" sz="2000" i="1">
                          <a:solidFill>
                            <a:srgbClr val="000000"/>
                          </a:solidFill>
                          <a:latin typeface="Cambria Math" panose="02040503050406030204" pitchFamily="18" charset="0"/>
                        </a:rPr>
                        <m:t>𝑟</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17</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7</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17</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21</m:t>
                      </m:r>
                      <m:r>
                        <a:rPr lang="zh-CN" altLang="en-US" sz="2000" i="1">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mod</m:t>
                              </m:r>
                            </m:fName>
                            <m:e>
                              <m:r>
                                <a:rPr lang="zh-CN" altLang="en-US" sz="2000" i="1">
                                  <a:solidFill>
                                    <a:srgbClr val="000000"/>
                                  </a:solidFill>
                                  <a:latin typeface="Cambria Math" panose="02040503050406030204" pitchFamily="18" charset="0"/>
                                </a:rPr>
                                <m:t>2</m:t>
                              </m:r>
                              <m:r>
                                <a:rPr lang="en-US" altLang="zh-CN" sz="2000" i="1">
                                  <a:solidFill>
                                    <a:srgbClr val="000000"/>
                                  </a:solidFill>
                                  <a:latin typeface="Cambria Math" panose="02040503050406030204" pitchFamily="18" charset="0"/>
                                </a:rPr>
                                <m:t>6</m:t>
                              </m:r>
                            </m:e>
                          </m:func>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10</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𝑟</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oMath>
                    <m:oMath xmlns:m="http://schemas.openxmlformats.org/officeDocument/2006/math">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8</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7</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8</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21</m:t>
                      </m:r>
                      <m:r>
                        <a:rPr lang="zh-CN" altLang="en-US" sz="2000" i="1">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mod</m:t>
                              </m:r>
                            </m:fName>
                            <m:e>
                              <m:r>
                                <a:rPr lang="zh-CN" altLang="en-US" sz="2000" i="1">
                                  <a:solidFill>
                                    <a:srgbClr val="000000"/>
                                  </a:solidFill>
                                  <a:latin typeface="Cambria Math" panose="02040503050406030204" pitchFamily="18" charset="0"/>
                                </a:rPr>
                                <m:t>2</m:t>
                              </m:r>
                              <m:r>
                                <a:rPr lang="en-US" altLang="zh-CN" sz="2000" i="1">
                                  <a:solidFill>
                                    <a:srgbClr val="000000"/>
                                  </a:solidFill>
                                  <a:latin typeface="Cambria Math" panose="02040503050406030204" pitchFamily="18" charset="0"/>
                                </a:rPr>
                                <m:t>6</m:t>
                              </m:r>
                            </m:e>
                          </m:func>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25</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𝑧</m:t>
                      </m:r>
                      <m:r>
                        <a:rPr lang="zh-CN" altLang="en-US" sz="2000" i="1">
                          <a:solidFill>
                            <a:srgbClr val="000000"/>
                          </a:solidFill>
                          <a:latin typeface="Cambria Math" panose="02040503050406030204" pitchFamily="18" charset="0"/>
                        </a:rPr>
                        <m:t>,</m:t>
                      </m:r>
                    </m:oMath>
                    <m:oMath xmlns:m="http://schemas.openxmlformats.org/officeDocument/2006/math">
                      <m:r>
                        <a:rPr lang="zh-CN" altLang="en-US" sz="2000" i="1">
                          <a:solidFill>
                            <a:srgbClr val="000000"/>
                          </a:solidFill>
                          <a:latin typeface="Cambria Math" panose="02040503050406030204" pitchFamily="18" charset="0"/>
                        </a:rPr>
                        <m:t>𝑡</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19</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7</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19</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21</m:t>
                      </m:r>
                      <m:r>
                        <a:rPr lang="zh-CN" altLang="en-US" sz="2000" i="1">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mod</m:t>
                              </m:r>
                            </m:fName>
                            <m:e>
                              <m:r>
                                <a:rPr lang="zh-CN" altLang="en-US" sz="2000" i="1">
                                  <a:solidFill>
                                    <a:srgbClr val="000000"/>
                                  </a:solidFill>
                                  <a:latin typeface="Cambria Math" panose="02040503050406030204" pitchFamily="18" charset="0"/>
                                </a:rPr>
                                <m:t>2</m:t>
                              </m:r>
                              <m:r>
                                <a:rPr lang="en-US" altLang="zh-CN" sz="2000" i="1">
                                  <a:solidFill>
                                    <a:srgbClr val="000000"/>
                                  </a:solidFill>
                                  <a:latin typeface="Cambria Math" panose="02040503050406030204" pitchFamily="18" charset="0"/>
                                </a:rPr>
                                <m:t>6</m:t>
                              </m:r>
                            </m:e>
                          </m:func>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24</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𝑡</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𝑦</m:t>
                      </m:r>
                      <m:r>
                        <a:rPr lang="zh-CN" altLang="en-US" sz="2000" i="1">
                          <a:solidFill>
                            <a:srgbClr val="000000"/>
                          </a:solidFill>
                          <a:latin typeface="Cambria Math" panose="02040503050406030204" pitchFamily="18" charset="0"/>
                        </a:rPr>
                        <m:t>,</m:t>
                      </m:r>
                    </m:oMath>
                    <m:oMath xmlns:m="http://schemas.openxmlformats.org/officeDocument/2006/math">
                      <m:r>
                        <a:rPr lang="zh-CN" altLang="en-US" sz="2000" i="1">
                          <a:solidFill>
                            <a:srgbClr val="000000"/>
                          </a:solidFill>
                          <a:latin typeface="Cambria Math" panose="02040503050406030204" pitchFamily="18" charset="0"/>
                        </a:rPr>
                        <m:t>𝑦</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24</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7</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24</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21</m:t>
                      </m:r>
                      <m:r>
                        <a:rPr lang="zh-CN" altLang="en-US" sz="2000" i="1">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mod</m:t>
                              </m:r>
                            </m:fName>
                            <m:e>
                              <m:r>
                                <a:rPr lang="zh-CN" altLang="en-US" sz="2000" i="1">
                                  <a:solidFill>
                                    <a:srgbClr val="000000"/>
                                  </a:solidFill>
                                  <a:latin typeface="Cambria Math" panose="02040503050406030204" pitchFamily="18" charset="0"/>
                                </a:rPr>
                                <m:t>2</m:t>
                              </m:r>
                              <m:r>
                                <a:rPr lang="en-US" altLang="zh-CN" sz="2000" i="1">
                                  <a:solidFill>
                                    <a:srgbClr val="000000"/>
                                  </a:solidFill>
                                  <a:latin typeface="Cambria Math" panose="02040503050406030204" pitchFamily="18" charset="0"/>
                                </a:rPr>
                                <m:t>6</m:t>
                              </m:r>
                            </m:e>
                          </m:func>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7</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𝑦</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ℎ</m:t>
                      </m:r>
                      <m:r>
                        <a:rPr lang="zh-CN" altLang="en-US" sz="2000" i="1">
                          <a:solidFill>
                            <a:srgbClr val="000000"/>
                          </a:solidFill>
                          <a:latin typeface="Cambria Math" panose="02040503050406030204" pitchFamily="18" charset="0"/>
                        </a:rPr>
                        <m:t>.</m:t>
                      </m:r>
                    </m:oMath>
                  </m:oMathPara>
                </a14:m>
                <a:endParaRPr lang="zh-CN" altLang="en-US" sz="2000" dirty="0"/>
              </a:p>
            </p:txBody>
          </p:sp>
        </mc:Choice>
        <mc:Fallback>
          <p:sp>
            <p:nvSpPr>
              <p:cNvPr id="10" name="对象 3"/>
              <p:cNvSpPr txBox="1">
                <a:spLocks noRot="1" noChangeAspect="1" noMove="1" noResize="1" noEditPoints="1" noAdjustHandles="1" noChangeArrowheads="1" noChangeShapeType="1" noTextEdit="1"/>
              </p:cNvSpPr>
              <p:nvPr/>
            </p:nvSpPr>
            <p:spPr bwMode="auto">
              <a:xfrm>
                <a:off x="709613" y="2259013"/>
                <a:ext cx="5338762" cy="2951162"/>
              </a:xfrm>
              <a:prstGeom prst="rect">
                <a:avLst/>
              </a:prstGeom>
              <a:blipFill rotWithShape="1">
                <a:blip r:embed="rId2"/>
                <a:stretch>
                  <a:fillRect l="-6" t="-1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对象 3"/>
              <p:cNvSpPr txBox="1"/>
              <p:nvPr/>
            </p:nvSpPr>
            <p:spPr bwMode="auto">
              <a:xfrm>
                <a:off x="6362084" y="2449012"/>
                <a:ext cx="5738509" cy="2320925"/>
              </a:xfrm>
              <a:prstGeom prst="rect">
                <a:avLst/>
              </a:prstGeom>
              <a:noFill/>
              <a:ln>
                <a:noFill/>
              </a:ln>
            </p:spPr>
            <p:txBody>
              <a:bodyPr>
                <a:noAutofit/>
              </a:bodyPr>
              <a:lstStyle/>
              <a:p>
                <a14:m>
                  <m:oMathPara xmlns:m="http://schemas.openxmlformats.org/officeDocument/2006/math">
                    <m:oMathParaPr>
                      <m:jc m:val="left"/>
                    </m:oMathParaPr>
                    <m:oMath xmlns:m="http://schemas.openxmlformats.org/officeDocument/2006/math">
                      <m:r>
                        <a:rPr lang="zh-CN" altLang="en-US" sz="2000" i="1" smtClean="0">
                          <a:solidFill>
                            <a:srgbClr val="000000"/>
                          </a:solidFill>
                          <a:latin typeface="Cambria Math" panose="02040503050406030204" pitchFamily="18" charset="0"/>
                        </a:rPr>
                        <m:t>𝑣</m:t>
                      </m:r>
                      <m:r>
                        <a:rPr lang="zh-CN" altLang="en-US" sz="2000" i="1" smtClean="0">
                          <a:solidFill>
                            <a:srgbClr val="000000"/>
                          </a:solidFill>
                          <a:latin typeface="Cambria Math" panose="02040503050406030204" pitchFamily="18" charset="0"/>
                        </a:rPr>
                        <m:t>=</m:t>
                      </m:r>
                      <m:r>
                        <a:rPr lang="zh-CN" altLang="en-US" sz="2000" i="1" smtClean="0">
                          <a:solidFill>
                            <a:srgbClr val="000000"/>
                          </a:solidFill>
                          <a:latin typeface="Cambria Math" panose="02040503050406030204" pitchFamily="18" charset="0"/>
                        </a:rPr>
                        <m:t>21</m:t>
                      </m:r>
                      <m:r>
                        <a:rPr lang="zh-CN" altLang="en-US" sz="2000" i="1" smtClean="0">
                          <a:solidFill>
                            <a:srgbClr val="000000"/>
                          </a:solidFill>
                          <a:latin typeface="Cambria Math" panose="02040503050406030204" pitchFamily="18" charset="0"/>
                        </a:rPr>
                        <m:t>, </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7</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21</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21</m:t>
                          </m:r>
                        </m:e>
                      </m:d>
                      <m:r>
                        <a:rPr lang="en-US" altLang="zh-CN" sz="2000" b="0" i="1" smtClean="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mod</m:t>
                              </m:r>
                            </m:fName>
                            <m:e>
                              <m:r>
                                <a:rPr lang="zh-CN" altLang="en-US" sz="2000" i="1">
                                  <a:solidFill>
                                    <a:srgbClr val="000000"/>
                                  </a:solidFill>
                                  <a:latin typeface="Cambria Math" panose="02040503050406030204" pitchFamily="18" charset="0"/>
                                </a:rPr>
                                <m:t>2</m:t>
                              </m:r>
                              <m:r>
                                <a:rPr lang="en-US" altLang="zh-CN" sz="2000" i="1">
                                  <a:solidFill>
                                    <a:srgbClr val="000000"/>
                                  </a:solidFill>
                                  <a:latin typeface="Cambria Math" panose="02040503050406030204" pitchFamily="18" charset="0"/>
                                </a:rPr>
                                <m:t>6</m:t>
                              </m:r>
                            </m:e>
                          </m:func>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0</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𝑣</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oMath>
                    <m:oMath xmlns:m="http://schemas.openxmlformats.org/officeDocument/2006/math">
                      <m:r>
                        <a:rPr lang="zh-CN" altLang="en-US" sz="2000" i="1">
                          <a:solidFill>
                            <a:srgbClr val="000000"/>
                          </a:solidFill>
                          <a:latin typeface="Cambria Math" panose="02040503050406030204" pitchFamily="18" charset="0"/>
                        </a:rPr>
                        <m:t>𝑙</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11</m:t>
                      </m:r>
                      <m:r>
                        <a:rPr lang="zh-CN" altLang="en-US" sz="2000" i="1">
                          <a:solidFill>
                            <a:srgbClr val="000000"/>
                          </a:solidFill>
                          <a:latin typeface="Cambria Math" panose="02040503050406030204" pitchFamily="18" charset="0"/>
                        </a:rPr>
                        <m:t>, </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7</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11</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21</m:t>
                          </m:r>
                        </m:e>
                      </m:d>
                      <m:r>
                        <a:rPr lang="en-US" altLang="zh-CN" sz="2000" b="0" i="1" smtClean="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mod</m:t>
                              </m:r>
                            </m:fName>
                            <m:e>
                              <m:r>
                                <a:rPr lang="zh-CN" altLang="en-US" sz="2000" i="1">
                                  <a:solidFill>
                                    <a:srgbClr val="000000"/>
                                  </a:solidFill>
                                  <a:latin typeface="Cambria Math" panose="02040503050406030204" pitchFamily="18" charset="0"/>
                                </a:rPr>
                                <m:t>2</m:t>
                              </m:r>
                              <m:r>
                                <a:rPr lang="en-US" altLang="zh-CN" sz="2000" i="1">
                                  <a:solidFill>
                                    <a:srgbClr val="000000"/>
                                  </a:solidFill>
                                  <a:latin typeface="Cambria Math" panose="02040503050406030204" pitchFamily="18" charset="0"/>
                                </a:rPr>
                                <m:t>6</m:t>
                              </m:r>
                            </m:e>
                          </m:func>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6</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𝑙</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𝑔</m:t>
                      </m:r>
                      <m:r>
                        <a:rPr lang="zh-CN" altLang="en-US" sz="2000" i="1">
                          <a:solidFill>
                            <a:srgbClr val="000000"/>
                          </a:solidFill>
                          <a:latin typeface="Cambria Math" panose="02040503050406030204" pitchFamily="18" charset="0"/>
                        </a:rPr>
                        <m:t>,</m:t>
                      </m:r>
                    </m:oMath>
                    <m:oMath xmlns:m="http://schemas.openxmlformats.org/officeDocument/2006/math">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23</m:t>
                      </m:r>
                      <m:r>
                        <a:rPr lang="zh-CN" altLang="en-US" sz="2000" i="1">
                          <a:solidFill>
                            <a:srgbClr val="000000"/>
                          </a:solidFill>
                          <a:latin typeface="Cambria Math" panose="02040503050406030204" pitchFamily="18" charset="0"/>
                        </a:rPr>
                        <m:t>, </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7</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23</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21</m:t>
                          </m:r>
                        </m:e>
                      </m:d>
                      <m:r>
                        <a:rPr lang="en-US" altLang="zh-CN" sz="2000" b="0" i="1" smtClean="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mod</m:t>
                              </m:r>
                            </m:fName>
                            <m:e>
                              <m:r>
                                <a:rPr lang="zh-CN" altLang="en-US" sz="2000" i="1">
                                  <a:solidFill>
                                    <a:srgbClr val="000000"/>
                                  </a:solidFill>
                                  <a:latin typeface="Cambria Math" panose="02040503050406030204" pitchFamily="18" charset="0"/>
                                </a:rPr>
                                <m:t>2</m:t>
                              </m:r>
                              <m:r>
                                <a:rPr lang="en-US" altLang="zh-CN" sz="2000" i="1">
                                  <a:solidFill>
                                    <a:srgbClr val="000000"/>
                                  </a:solidFill>
                                  <a:latin typeface="Cambria Math" panose="02040503050406030204" pitchFamily="18" charset="0"/>
                                </a:rPr>
                                <m:t>6</m:t>
                              </m:r>
                            </m:e>
                          </m:func>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4</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𝑒</m:t>
                      </m:r>
                      <m:r>
                        <a:rPr lang="zh-CN" altLang="en-US" sz="2000" i="1">
                          <a:solidFill>
                            <a:srgbClr val="000000"/>
                          </a:solidFill>
                          <a:latin typeface="Cambria Math" panose="02040503050406030204" pitchFamily="18" charset="0"/>
                        </a:rPr>
                        <m:t>,</m:t>
                      </m:r>
                    </m:oMath>
                    <m:oMath xmlns:m="http://schemas.openxmlformats.org/officeDocument/2006/math">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8</m:t>
                      </m:r>
                      <m:r>
                        <a:rPr lang="zh-CN" altLang="en-US" sz="2000" i="1">
                          <a:solidFill>
                            <a:srgbClr val="000000"/>
                          </a:solidFill>
                          <a:latin typeface="Cambria Math" panose="02040503050406030204" pitchFamily="18" charset="0"/>
                        </a:rPr>
                        <m:t>,   </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7</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8</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21</m:t>
                          </m:r>
                        </m:e>
                      </m:d>
                      <m:r>
                        <a:rPr lang="en-US" altLang="zh-CN" sz="2000" b="0" i="1" smtClean="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mod</m:t>
                              </m:r>
                            </m:fName>
                            <m:e>
                              <m:r>
                                <a:rPr lang="zh-CN" altLang="en-US" sz="2000" i="1">
                                  <a:solidFill>
                                    <a:srgbClr val="000000"/>
                                  </a:solidFill>
                                  <a:latin typeface="Cambria Math" panose="02040503050406030204" pitchFamily="18" charset="0"/>
                                </a:rPr>
                                <m:t>2</m:t>
                              </m:r>
                              <m:r>
                                <a:rPr lang="en-US" altLang="zh-CN" sz="2000" i="1">
                                  <a:solidFill>
                                    <a:srgbClr val="000000"/>
                                  </a:solidFill>
                                  <a:latin typeface="Cambria Math" panose="02040503050406030204" pitchFamily="18" charset="0"/>
                                </a:rPr>
                                <m:t>6</m:t>
                              </m:r>
                            </m:e>
                          </m:func>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13</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oMath>
                    <m:oMath xmlns:m="http://schemas.openxmlformats.org/officeDocument/2006/math">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9</m:t>
                      </m:r>
                      <m:r>
                        <a:rPr lang="zh-CN" altLang="en-US" sz="2000" i="1">
                          <a:solidFill>
                            <a:srgbClr val="000000"/>
                          </a:solidFill>
                          <a:latin typeface="Cambria Math" panose="02040503050406030204" pitchFamily="18" charset="0"/>
                        </a:rPr>
                        <m:t>,   </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7</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9</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21</m:t>
                          </m:r>
                        </m:e>
                      </m:d>
                      <m:r>
                        <a:rPr lang="en-US" altLang="zh-CN" sz="2000" b="0" i="1" smtClean="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mod</m:t>
                              </m:r>
                            </m:fName>
                            <m:e>
                              <m:r>
                                <a:rPr lang="zh-CN" altLang="en-US" sz="2000" i="1">
                                  <a:solidFill>
                                    <a:srgbClr val="000000"/>
                                  </a:solidFill>
                                  <a:latin typeface="Cambria Math" panose="02040503050406030204" pitchFamily="18" charset="0"/>
                                </a:rPr>
                                <m:t>2</m:t>
                              </m:r>
                              <m:r>
                                <a:rPr lang="en-US" altLang="zh-CN" sz="2000" i="1">
                                  <a:solidFill>
                                    <a:srgbClr val="000000"/>
                                  </a:solidFill>
                                  <a:latin typeface="Cambria Math" panose="02040503050406030204" pitchFamily="18" charset="0"/>
                                </a:rPr>
                                <m:t>6</m:t>
                              </m:r>
                            </m:e>
                          </m:func>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𝑐</m:t>
                      </m:r>
                      <m:r>
                        <a:rPr lang="zh-CN" altLang="en-US" sz="2000" i="1">
                          <a:solidFill>
                            <a:srgbClr val="000000"/>
                          </a:solidFill>
                          <a:latin typeface="Cambria Math" panose="02040503050406030204" pitchFamily="18" charset="0"/>
                        </a:rPr>
                        <m:t>,</m:t>
                      </m:r>
                    </m:oMath>
                    <m:oMath xmlns:m="http://schemas.openxmlformats.org/officeDocument/2006/math">
                      <m:r>
                        <a:rPr lang="zh-CN" altLang="en-US" sz="2000" i="1">
                          <a:solidFill>
                            <a:srgbClr val="000000"/>
                          </a:solidFill>
                          <a:latin typeface="Cambria Math" panose="02040503050406030204" pitchFamily="18" charset="0"/>
                        </a:rPr>
                        <m:t>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7</m:t>
                      </m:r>
                      <m:r>
                        <a:rPr lang="zh-CN" altLang="en-US" sz="2000" i="1">
                          <a:solidFill>
                            <a:srgbClr val="000000"/>
                          </a:solidFill>
                          <a:latin typeface="Cambria Math" panose="02040503050406030204" pitchFamily="18" charset="0"/>
                        </a:rPr>
                        <m:t>,   </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7</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7</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21</m:t>
                          </m:r>
                        </m:e>
                      </m:d>
                      <m:r>
                        <a:rPr lang="en-US" altLang="zh-CN" sz="2000" b="0" i="1" smtClean="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mod</m:t>
                              </m:r>
                            </m:fName>
                            <m:e>
                              <m:r>
                                <a:rPr lang="zh-CN" altLang="en-US" sz="2000" i="1">
                                  <a:solidFill>
                                    <a:srgbClr val="000000"/>
                                  </a:solidFill>
                                  <a:latin typeface="Cambria Math" panose="02040503050406030204" pitchFamily="18" charset="0"/>
                                </a:rPr>
                                <m:t>2</m:t>
                              </m:r>
                              <m:r>
                                <a:rPr lang="en-US" altLang="zh-CN" sz="2000" i="1">
                                  <a:solidFill>
                                    <a:srgbClr val="000000"/>
                                  </a:solidFill>
                                  <a:latin typeface="Cambria Math" panose="02040503050406030204" pitchFamily="18" charset="0"/>
                                </a:rPr>
                                <m:t>6</m:t>
                              </m:r>
                            </m:e>
                          </m:func>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24</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𝑦</m:t>
                      </m:r>
                      <m:r>
                        <a:rPr lang="zh-CN" altLang="en-US" sz="2000" i="1">
                          <a:solidFill>
                            <a:srgbClr val="000000"/>
                          </a:solidFill>
                          <a:latin typeface="Cambria Math" panose="02040503050406030204" pitchFamily="18" charset="0"/>
                        </a:rPr>
                        <m:t>.</m:t>
                      </m:r>
                    </m:oMath>
                  </m:oMathPara>
                </a14:m>
                <a:endParaRPr lang="zh-CN" altLang="en-US" sz="2000" dirty="0"/>
              </a:p>
            </p:txBody>
          </p:sp>
        </mc:Choice>
        <mc:Fallback>
          <p:sp>
            <p:nvSpPr>
              <p:cNvPr id="12" name="对象 3"/>
              <p:cNvSpPr txBox="1">
                <a:spLocks noRot="1" noChangeAspect="1" noMove="1" noResize="1" noEditPoints="1" noAdjustHandles="1" noChangeArrowheads="1" noChangeShapeType="1" noTextEdit="1"/>
              </p:cNvSpPr>
              <p:nvPr/>
            </p:nvSpPr>
            <p:spPr bwMode="auto">
              <a:xfrm>
                <a:off x="6362084" y="2449012"/>
                <a:ext cx="5738509" cy="2320925"/>
              </a:xfrm>
              <a:prstGeom prst="rect">
                <a:avLst/>
              </a:prstGeom>
              <a:blipFill rotWithShape="1">
                <a:blip r:embed="rId3"/>
                <a:stretch>
                  <a:fillRect t="-19" r="1" b="19"/>
                </a:stretch>
              </a:blipFill>
              <a:ln>
                <a:noFill/>
              </a:ln>
            </p:spPr>
            <p:txBody>
              <a:bodyPr/>
              <a:lstStyle/>
              <a:p>
                <a:r>
                  <a:rPr lang="zh-CN" altLang="en-US">
                    <a:noFill/>
                  </a:rPr>
                  <a:t> </a:t>
                </a:r>
              </a:p>
            </p:txBody>
          </p:sp>
        </mc:Fallback>
      </mc:AlternateContent>
      <p:sp>
        <p:nvSpPr>
          <p:cNvPr id="16" name="文本框 1"/>
          <p:cNvSpPr txBox="1">
            <a:spLocks noChangeArrowheads="1"/>
          </p:cNvSpPr>
          <p:nvPr/>
        </p:nvSpPr>
        <p:spPr bwMode="auto">
          <a:xfrm>
            <a:off x="6362084" y="5439994"/>
            <a:ext cx="49236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a:buFont typeface="Arial" panose="020B0604020202020204" pitchFamily="34" charset="0"/>
              <a:buNone/>
              <a:defRPr>
                <a:latin typeface="+mn-ea"/>
              </a:defRPr>
            </a:lvl1pPr>
          </a:lstStyle>
          <a:p>
            <a:r>
              <a:rPr lang="zh-CN" altLang="zh-CN" dirty="0"/>
              <a:t>所以，“</a:t>
            </a:r>
            <a:r>
              <a:rPr lang="en-US" altLang="zh-CN" dirty="0" err="1"/>
              <a:t>vlxijh</a:t>
            </a:r>
            <a:r>
              <a:rPr lang="zh-CN" altLang="zh-CN" dirty="0"/>
              <a:t>”对应的明文是 “</a:t>
            </a:r>
            <a:r>
              <a:rPr lang="en-US" altLang="zh-CN" dirty="0"/>
              <a:t>agency</a:t>
            </a:r>
            <a:r>
              <a:rPr lang="zh-CN" altLang="zh-CN" dirty="0"/>
              <a:t>”。</a:t>
            </a:r>
            <a:endParaRPr lang="zh-CN" altLang="en-US" dirty="0"/>
          </a:p>
        </p:txBody>
      </p:sp>
      <p:sp>
        <p:nvSpPr>
          <p:cNvPr id="17" name="标题 1"/>
          <p:cNvSpPr>
            <a:spLocks noGrp="1"/>
          </p:cNvSpPr>
          <p:nvPr>
            <p:ph type="ctrTitle"/>
          </p:nvPr>
        </p:nvSpPr>
        <p:spPr>
          <a:xfrm>
            <a:off x="144794" y="90001"/>
            <a:ext cx="3973478" cy="626701"/>
          </a:xfrm>
        </p:spPr>
        <p:txBody>
          <a:bodyPr/>
          <a:lstStyle/>
          <a:p>
            <a:r>
              <a:rPr lang="en-US" altLang="zh-CN" dirty="0">
                <a:solidFill>
                  <a:srgbClr val="F8F8F8"/>
                </a:solidFill>
                <a:latin typeface="+mj-ea"/>
              </a:rPr>
              <a:t>1.1 </a:t>
            </a:r>
            <a:r>
              <a:rPr lang="zh-CN" altLang="en-US" dirty="0">
                <a:solidFill>
                  <a:srgbClr val="F8F8F8"/>
                </a:solidFill>
                <a:latin typeface="+mj-ea"/>
              </a:rPr>
              <a:t>单表代换密码</a:t>
            </a:r>
            <a:endParaRPr lang="zh-CN" altLang="en-US" dirty="0"/>
          </a:p>
        </p:txBody>
      </p:sp>
      <p:sp>
        <p:nvSpPr>
          <p:cNvPr id="18" name="矩形 17"/>
          <p:cNvSpPr/>
          <p:nvPr/>
        </p:nvSpPr>
        <p:spPr>
          <a:xfrm>
            <a:off x="5797524" y="225601"/>
            <a:ext cx="5110298" cy="523220"/>
          </a:xfrm>
          <a:prstGeom prst="rect">
            <a:avLst/>
          </a:prstGeom>
        </p:spPr>
        <p:txBody>
          <a:bodyPr wrap="square">
            <a:spAutoFit/>
          </a:bodyPr>
          <a:lstStyle/>
          <a:p>
            <a:r>
              <a:rPr lang="en-US" altLang="zh-CN" sz="2800" dirty="0"/>
              <a:t>(2) </a:t>
            </a:r>
            <a:r>
              <a:rPr lang="zh-CN" altLang="en-US" sz="2800" dirty="0"/>
              <a:t>仿射密码（</a:t>
            </a:r>
            <a:r>
              <a:rPr lang="en-US" altLang="zh-CN" sz="2800" dirty="0"/>
              <a:t>Affine cipher</a:t>
            </a:r>
            <a:r>
              <a:rPr lang="zh-CN" altLang="en-US" sz="2800" dirty="0"/>
              <a:t>）</a:t>
            </a:r>
            <a:endParaRPr lang="zh-CN" altLang="en-US" sz="2800" dirty="0"/>
          </a:p>
        </p:txBody>
      </p:sp>
      <p:sp>
        <p:nvSpPr>
          <p:cNvPr id="2" name="文本框 1"/>
          <p:cNvSpPr txBox="1"/>
          <p:nvPr/>
        </p:nvSpPr>
        <p:spPr>
          <a:xfrm>
            <a:off x="6824832" y="1903866"/>
            <a:ext cx="3619902" cy="400110"/>
          </a:xfrm>
          <a:prstGeom prst="rect">
            <a:avLst/>
          </a:prstGeom>
          <a:noFill/>
        </p:spPr>
        <p:txBody>
          <a:bodyPr wrap="none" rtlCol="0">
            <a:spAutoFit/>
          </a:bodyPr>
          <a:lstStyle/>
          <a:p>
            <a:r>
              <a:rPr lang="zh-CN" altLang="en-US" sz="2000" dirty="0">
                <a:solidFill>
                  <a:srgbClr val="0000FF"/>
                </a:solidFill>
              </a:rPr>
              <a:t>扩展欧几里得算法求得</a:t>
            </a:r>
            <a:r>
              <a:rPr lang="en-US" altLang="zh-CN" sz="2000" dirty="0">
                <a:solidFill>
                  <a:srgbClr val="0000FF"/>
                </a:solidFill>
              </a:rPr>
              <a:t>7</a:t>
            </a:r>
            <a:r>
              <a:rPr lang="en-US" altLang="zh-CN" sz="2000" baseline="30000" dirty="0">
                <a:solidFill>
                  <a:srgbClr val="0000FF"/>
                </a:solidFill>
              </a:rPr>
              <a:t>-1</a:t>
            </a:r>
            <a:r>
              <a:rPr lang="en-US" altLang="zh-CN" sz="2000" dirty="0">
                <a:solidFill>
                  <a:srgbClr val="0000FF"/>
                </a:solidFill>
              </a:rPr>
              <a:t> = 15</a:t>
            </a:r>
            <a:endParaRPr lang="zh-CN" altLang="en-US" sz="20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794" y="90001"/>
            <a:ext cx="3973478" cy="626701"/>
          </a:xfrm>
        </p:spPr>
        <p:txBody>
          <a:bodyPr/>
          <a:lstStyle/>
          <a:p>
            <a:r>
              <a:rPr lang="en-US" altLang="zh-CN" dirty="0">
                <a:solidFill>
                  <a:srgbClr val="F8F8F8"/>
                </a:solidFill>
                <a:latin typeface="+mj-ea"/>
              </a:rPr>
              <a:t>1.1 </a:t>
            </a:r>
            <a:r>
              <a:rPr lang="zh-CN" altLang="en-US" dirty="0">
                <a:solidFill>
                  <a:srgbClr val="F8F8F8"/>
                </a:solidFill>
                <a:latin typeface="+mj-ea"/>
              </a:rPr>
              <a:t>单表代换密码</a:t>
            </a:r>
            <a:endParaRPr lang="zh-CN" altLang="en-US" dirty="0"/>
          </a:p>
        </p:txBody>
      </p:sp>
      <p:sp>
        <p:nvSpPr>
          <p:cNvPr id="5" name="矩形 4"/>
          <p:cNvSpPr/>
          <p:nvPr/>
        </p:nvSpPr>
        <p:spPr>
          <a:xfrm>
            <a:off x="4253024" y="225601"/>
            <a:ext cx="7794182" cy="523220"/>
          </a:xfrm>
          <a:prstGeom prst="rect">
            <a:avLst/>
          </a:prstGeom>
        </p:spPr>
        <p:txBody>
          <a:bodyPr wrap="square">
            <a:spAutoFit/>
          </a:bodyPr>
          <a:lstStyle/>
          <a:p>
            <a:r>
              <a:rPr lang="en-US" altLang="zh-CN" sz="2800" dirty="0"/>
              <a:t>(3) </a:t>
            </a:r>
            <a:r>
              <a:rPr lang="zh-CN" altLang="en-US" sz="2800" dirty="0"/>
              <a:t>混合字母表密码（</a:t>
            </a:r>
            <a:r>
              <a:rPr lang="en-US" altLang="zh-CN" sz="2800" dirty="0"/>
              <a:t>Mixed alphabetic cipher</a:t>
            </a:r>
            <a:r>
              <a:rPr lang="zh-CN" altLang="en-US" sz="2800" dirty="0"/>
              <a:t>）</a:t>
            </a:r>
            <a:endParaRPr lang="zh-CN" altLang="en-US" sz="2800" dirty="0"/>
          </a:p>
        </p:txBody>
      </p:sp>
      <p:graphicFrame>
        <p:nvGraphicFramePr>
          <p:cNvPr id="35" name="内容占位符 6"/>
          <p:cNvGraphicFramePr/>
          <p:nvPr/>
        </p:nvGraphicFramePr>
        <p:xfrm>
          <a:off x="1236461" y="1521991"/>
          <a:ext cx="8229598" cy="822960"/>
        </p:xfrm>
        <a:graphic>
          <a:graphicData uri="http://schemas.openxmlformats.org/drawingml/2006/table">
            <a:tbl>
              <a:tblPr firstRow="1" bandRow="1">
                <a:tableStyleId>{5940675A-B579-460E-94D1-54222C63F5DA}</a:tableStyleId>
              </a:tblPr>
              <a:tblGrid>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tblGrid>
              <a:tr h="370840">
                <a:tc>
                  <a:txBody>
                    <a:bodyPr/>
                    <a:lstStyle/>
                    <a:p>
                      <a:r>
                        <a:rPr lang="en-US" altLang="zh-CN" b="1" dirty="0">
                          <a:solidFill>
                            <a:srgbClr val="0000FF"/>
                          </a:solidFill>
                          <a:latin typeface="Courier New" panose="02070309020205020404" pitchFamily="49" charset="0"/>
                          <a:cs typeface="Courier New" panose="02070309020205020404" pitchFamily="49" charset="0"/>
                        </a:rPr>
                        <a:t>a</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b</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c</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d</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e</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f</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g</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h</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i</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j</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k</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l</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m</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n</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o</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p</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q</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r</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s</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t</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u</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v</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w</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x</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y</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z</a:t>
                      </a:r>
                      <a:endParaRPr lang="zh-CN" altLang="en-US" b="1" dirty="0">
                        <a:solidFill>
                          <a:srgbClr val="0000FF"/>
                        </a:solidFill>
                        <a:latin typeface="Courier New" panose="02070309020205020404" pitchFamily="49" charset="0"/>
                        <a:cs typeface="Courier New" panose="02070309020205020404" pitchFamily="49" charset="0"/>
                      </a:endParaRPr>
                    </a:p>
                  </a:txBody>
                  <a:tcPr/>
                </a:tc>
              </a:tr>
              <a:tr h="370840">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r>
            </a:tbl>
          </a:graphicData>
        </a:graphic>
      </p:graphicFrame>
      <p:sp>
        <p:nvSpPr>
          <p:cNvPr id="36" name="文本框 35"/>
          <p:cNvSpPr txBox="1"/>
          <p:nvPr/>
        </p:nvSpPr>
        <p:spPr>
          <a:xfrm>
            <a:off x="1236461" y="1956462"/>
            <a:ext cx="338554" cy="369332"/>
          </a:xfrm>
          <a:prstGeom prst="rect">
            <a:avLst/>
          </a:prstGeom>
          <a:noFill/>
        </p:spPr>
        <p:txBody>
          <a:bodyPr wrap="none" rtlCol="0">
            <a:spAutoFit/>
          </a:bodyPr>
          <a:lstStyle/>
          <a:p>
            <a:r>
              <a:rPr lang="en-US" altLang="zh-CN" b="1" dirty="0">
                <a:solidFill>
                  <a:srgbClr val="7030A0"/>
                </a:solidFill>
              </a:rPr>
              <a:t>X</a:t>
            </a:r>
            <a:endParaRPr lang="zh-CN" altLang="en-US" b="1" dirty="0">
              <a:solidFill>
                <a:srgbClr val="7030A0"/>
              </a:solidFill>
            </a:endParaRPr>
          </a:p>
        </p:txBody>
      </p:sp>
      <p:sp>
        <p:nvSpPr>
          <p:cNvPr id="37" name="文本框 36"/>
          <p:cNvSpPr txBox="1"/>
          <p:nvPr/>
        </p:nvSpPr>
        <p:spPr>
          <a:xfrm>
            <a:off x="1541353" y="1956462"/>
            <a:ext cx="338554" cy="369332"/>
          </a:xfrm>
          <a:prstGeom prst="rect">
            <a:avLst/>
          </a:prstGeom>
          <a:noFill/>
        </p:spPr>
        <p:txBody>
          <a:bodyPr wrap="none" rtlCol="0">
            <a:spAutoFit/>
          </a:bodyPr>
          <a:lstStyle/>
          <a:p>
            <a:r>
              <a:rPr lang="en-US" altLang="zh-CN" b="1" dirty="0">
                <a:solidFill>
                  <a:srgbClr val="7030A0"/>
                </a:solidFill>
              </a:rPr>
              <a:t>E</a:t>
            </a:r>
            <a:endParaRPr lang="zh-CN" altLang="en-US" b="1" dirty="0">
              <a:solidFill>
                <a:srgbClr val="7030A0"/>
              </a:solidFill>
            </a:endParaRPr>
          </a:p>
        </p:txBody>
      </p:sp>
      <p:sp>
        <p:nvSpPr>
          <p:cNvPr id="38" name="文本框 37"/>
          <p:cNvSpPr txBox="1"/>
          <p:nvPr/>
        </p:nvSpPr>
        <p:spPr>
          <a:xfrm>
            <a:off x="1838229" y="1956462"/>
            <a:ext cx="351378" cy="369332"/>
          </a:xfrm>
          <a:prstGeom prst="rect">
            <a:avLst/>
          </a:prstGeom>
          <a:noFill/>
        </p:spPr>
        <p:txBody>
          <a:bodyPr wrap="none" rtlCol="0">
            <a:spAutoFit/>
          </a:bodyPr>
          <a:lstStyle/>
          <a:p>
            <a:r>
              <a:rPr lang="en-US" altLang="zh-CN" b="1" dirty="0">
                <a:solidFill>
                  <a:srgbClr val="7030A0"/>
                </a:solidFill>
              </a:rPr>
              <a:t>U</a:t>
            </a:r>
            <a:endParaRPr lang="zh-CN" altLang="en-US" b="1" dirty="0">
              <a:solidFill>
                <a:srgbClr val="7030A0"/>
              </a:solidFill>
            </a:endParaRPr>
          </a:p>
        </p:txBody>
      </p:sp>
      <p:sp>
        <p:nvSpPr>
          <p:cNvPr id="40" name="内容占位符 5"/>
          <p:cNvSpPr txBox="1"/>
          <p:nvPr/>
        </p:nvSpPr>
        <p:spPr>
          <a:xfrm>
            <a:off x="1236461" y="2623436"/>
            <a:ext cx="5044905" cy="523220"/>
          </a:xfrm>
          <a:prstGeom prst="rect">
            <a:avLst/>
          </a:prstGeom>
          <a:ln w="19050">
            <a:solidFill>
              <a:srgbClr val="FF0000"/>
            </a:solidFill>
          </a:ln>
        </p:spPr>
        <p:txBody>
          <a:bodyPr wrap="square">
            <a:sp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marL="0" indent="0">
              <a:buClr>
                <a:srgbClr val="0000FF"/>
              </a:buClr>
              <a:buNone/>
            </a:pPr>
            <a:r>
              <a:rPr lang="zh-CN" altLang="en-US" sz="2800" kern="0" dirty="0">
                <a:solidFill>
                  <a:schemeClr val="tx1"/>
                </a:solidFill>
                <a:latin typeface="Times New Roman" panose="02020603050405020304" pitchFamily="18" charset="0"/>
                <a:ea typeface="+mj-ea"/>
                <a:cs typeface="Times New Roman" panose="02020603050405020304" pitchFamily="18" charset="0"/>
              </a:rPr>
              <a:t>密钥空间</a:t>
            </a:r>
            <a:r>
              <a:rPr lang="en-US" altLang="zh-CN" sz="2800" kern="0" dirty="0">
                <a:solidFill>
                  <a:schemeClr val="tx1"/>
                </a:solidFill>
                <a:latin typeface="Brush Script MT" panose="03060802040406070304" pitchFamily="66" charset="0"/>
                <a:ea typeface="+mj-ea"/>
                <a:cs typeface="Times New Roman" panose="02020603050405020304" pitchFamily="18" charset="0"/>
              </a:rPr>
              <a:t>K</a:t>
            </a:r>
            <a:r>
              <a:rPr lang="en-US" altLang="zh-CN" sz="2800" kern="0" dirty="0">
                <a:solidFill>
                  <a:schemeClr val="tx1"/>
                </a:solidFill>
                <a:latin typeface="Times New Roman" panose="02020603050405020304" pitchFamily="18" charset="0"/>
                <a:cs typeface="Times New Roman" panose="02020603050405020304" pitchFamily="18" charset="0"/>
              </a:rPr>
              <a:t>, </a:t>
            </a:r>
            <a:r>
              <a:rPr lang="en-US" altLang="zh-CN" sz="2800" kern="0" dirty="0">
                <a:solidFill>
                  <a:schemeClr val="tx1"/>
                </a:solidFill>
                <a:latin typeface="Times New Roman" panose="02020603050405020304" pitchFamily="18" charset="0"/>
                <a:ea typeface="+mj-ea"/>
                <a:cs typeface="Times New Roman" panose="02020603050405020304" pitchFamily="18" charset="0"/>
              </a:rPr>
              <a:t>|</a:t>
            </a:r>
            <a:r>
              <a:rPr lang="en-US" altLang="zh-CN" sz="2800" kern="0" dirty="0">
                <a:solidFill>
                  <a:schemeClr val="tx1"/>
                </a:solidFill>
                <a:latin typeface="Brush Script MT" panose="03060802040406070304" pitchFamily="66" charset="0"/>
                <a:ea typeface="+mj-ea"/>
                <a:cs typeface="Times New Roman" panose="02020603050405020304" pitchFamily="18" charset="0"/>
              </a:rPr>
              <a:t>K</a:t>
            </a:r>
            <a:r>
              <a:rPr lang="en-US" altLang="zh-CN" sz="2800" kern="0" dirty="0">
                <a:solidFill>
                  <a:schemeClr val="tx1"/>
                </a:solidFill>
                <a:latin typeface="Times New Roman" panose="02020603050405020304" pitchFamily="18" charset="0"/>
                <a:ea typeface="+mj-ea"/>
                <a:cs typeface="Times New Roman" panose="02020603050405020304" pitchFamily="18" charset="0"/>
              </a:rPr>
              <a:t>| = 26</a:t>
            </a:r>
            <a:r>
              <a:rPr lang="en-US" altLang="zh-CN" sz="2800" kern="0">
                <a:solidFill>
                  <a:schemeClr val="tx1"/>
                </a:solidFill>
                <a:latin typeface="Times New Roman" panose="02020603050405020304" pitchFamily="18" charset="0"/>
                <a:ea typeface="+mj-ea"/>
                <a:cs typeface="Times New Roman" panose="02020603050405020304" pitchFamily="18" charset="0"/>
              </a:rPr>
              <a:t>! </a:t>
            </a:r>
            <a:r>
              <a:rPr lang="en-US" altLang="zh-CN" sz="2800" kern="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&gt; </a:t>
            </a:r>
            <a:r>
              <a:rPr lang="en-US" altLang="zh-CN" sz="2800" kern="0"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4*10</a:t>
            </a:r>
            <a:r>
              <a:rPr lang="en-US" altLang="zh-CN" sz="2800" kern="0" baseline="30000" dirty="0">
                <a:solidFill>
                  <a:schemeClr val="tx1"/>
                </a:solidFill>
                <a:latin typeface="Times New Roman" panose="02020603050405020304" pitchFamily="18" charset="0"/>
                <a:ea typeface="+mj-ea"/>
                <a:cs typeface="Times New Roman" panose="02020603050405020304" pitchFamily="18" charset="0"/>
                <a:sym typeface="Symbol" panose="05050102010706020507" pitchFamily="18" charset="2"/>
              </a:rPr>
              <a:t>26</a:t>
            </a:r>
            <a:endParaRPr lang="en-US" altLang="zh-CN" sz="2800" kern="0" baseline="30000"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表格 7"/>
          <p:cNvGraphicFramePr>
            <a:graphicFrameLocks noGrp="1"/>
          </p:cNvGraphicFramePr>
          <p:nvPr/>
        </p:nvGraphicFramePr>
        <p:xfrm>
          <a:off x="2184799" y="1933471"/>
          <a:ext cx="7281271" cy="411480"/>
        </p:xfrm>
        <a:graphic>
          <a:graphicData uri="http://schemas.openxmlformats.org/drawingml/2006/table">
            <a:tbl>
              <a:tblPr firstRow="1" bandRow="1">
                <a:tableStyleId>{5940675A-B579-460E-94D1-54222C63F5DA}</a:tableStyleId>
              </a:tblPr>
              <a:tblGrid>
                <a:gridCol w="316577"/>
                <a:gridCol w="316577"/>
                <a:gridCol w="316577"/>
                <a:gridCol w="316577"/>
                <a:gridCol w="316577"/>
                <a:gridCol w="316577"/>
                <a:gridCol w="316577"/>
                <a:gridCol w="316577"/>
                <a:gridCol w="316577"/>
                <a:gridCol w="316577"/>
                <a:gridCol w="316577"/>
                <a:gridCol w="316577"/>
                <a:gridCol w="316577"/>
                <a:gridCol w="316577"/>
                <a:gridCol w="316577"/>
                <a:gridCol w="316577"/>
                <a:gridCol w="316577"/>
                <a:gridCol w="316577"/>
                <a:gridCol w="316577"/>
                <a:gridCol w="316577"/>
                <a:gridCol w="316577"/>
                <a:gridCol w="316577"/>
                <a:gridCol w="316577"/>
              </a:tblGrid>
              <a:tr h="370840">
                <a:tc>
                  <a:txBody>
                    <a:bodyPr/>
                    <a:lstStyle/>
                    <a:p>
                      <a:r>
                        <a:rPr lang="en-US" altLang="zh-CN" b="1" dirty="0">
                          <a:solidFill>
                            <a:srgbClr val="7030A0"/>
                          </a:solidFill>
                          <a:latin typeface="Courier New" panose="02070309020205020404" pitchFamily="49" charset="0"/>
                          <a:cs typeface="Courier New" panose="02070309020205020404" pitchFamily="49" charset="0"/>
                        </a:rPr>
                        <a:t>Z</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P</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L</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C</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A</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Q</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T</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R</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F</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B</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Y</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M</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D</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O</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J</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S</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I</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W</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N</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H</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V</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K</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G</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41" name="星形: 十六角 40"/>
          <p:cNvSpPr/>
          <p:nvPr/>
        </p:nvSpPr>
        <p:spPr bwMode="auto">
          <a:xfrm>
            <a:off x="9565051" y="858250"/>
            <a:ext cx="2454261" cy="1467544"/>
          </a:xfrm>
          <a:prstGeom prst="star16">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1" compatLnSpc="1"/>
          <a:lstStyle/>
          <a:p>
            <a:pPr algn="ctr" fontAlgn="base">
              <a:spcBef>
                <a:spcPct val="0"/>
              </a:spcBef>
              <a:spcAft>
                <a:spcPct val="0"/>
              </a:spcAft>
            </a:pPr>
            <a:r>
              <a:rPr lang="zh-CN" altLang="en-US" sz="2400" b="1" dirty="0">
                <a:solidFill>
                  <a:srgbClr val="111111"/>
                </a:solidFill>
                <a:latin typeface="+mn-ea"/>
              </a:rPr>
              <a:t>存储分发不方便</a:t>
            </a:r>
            <a:endParaRPr lang="zh-CN" altLang="en-US" sz="2400" b="1" dirty="0">
              <a:solidFill>
                <a:srgbClr val="111111"/>
              </a:solidFill>
              <a:latin typeface="+mn-ea"/>
            </a:endParaRPr>
          </a:p>
        </p:txBody>
      </p:sp>
      <p:sp>
        <p:nvSpPr>
          <p:cNvPr id="43" name="矩形 42"/>
          <p:cNvSpPr/>
          <p:nvPr/>
        </p:nvSpPr>
        <p:spPr>
          <a:xfrm>
            <a:off x="1236461" y="4951016"/>
            <a:ext cx="6398228" cy="954107"/>
          </a:xfrm>
          <a:prstGeom prst="rect">
            <a:avLst/>
          </a:prstGeom>
          <a:ln w="19050">
            <a:solidFill>
              <a:srgbClr val="FF0000"/>
            </a:solidFill>
          </a:ln>
        </p:spPr>
        <p:txBody>
          <a:bodyPr wrap="square">
            <a:spAutoFit/>
          </a:bodyPr>
          <a:lstStyle/>
          <a:p>
            <a:pPr marL="457200" indent="-457200">
              <a:buClr>
                <a:srgbClr val="0000FF"/>
              </a:buClr>
              <a:buFont typeface="Wingdings" panose="05000000000000000000" pitchFamily="2" charset="2"/>
              <a:buChar char="Ø"/>
            </a:pPr>
            <a:r>
              <a:rPr lang="zh-CN" altLang="en-US" sz="2800" dirty="0"/>
              <a:t>选择</a:t>
            </a:r>
            <a:r>
              <a:rPr lang="zh-CN" altLang="en-US" sz="2800" dirty="0">
                <a:solidFill>
                  <a:srgbClr val="0000FF"/>
                </a:solidFill>
              </a:rPr>
              <a:t>关键词</a:t>
            </a:r>
            <a:r>
              <a:rPr lang="zh-CN" altLang="en-US" sz="2800" dirty="0"/>
              <a:t>，去掉除第一次出现之外的所有</a:t>
            </a:r>
            <a:r>
              <a:rPr lang="zh-CN" altLang="en-US" sz="2800" dirty="0">
                <a:solidFill>
                  <a:srgbClr val="0000FF"/>
                </a:solidFill>
              </a:rPr>
              <a:t>相同字母</a:t>
            </a:r>
            <a:r>
              <a:rPr lang="zh-CN" altLang="en-US" sz="2800" dirty="0"/>
              <a:t>，写在字母表最前面</a:t>
            </a:r>
            <a:endParaRPr lang="zh-CN" altLang="en-US" sz="2800" dirty="0"/>
          </a:p>
        </p:txBody>
      </p:sp>
      <p:sp>
        <p:nvSpPr>
          <p:cNvPr id="44" name="矩形 43"/>
          <p:cNvSpPr/>
          <p:nvPr/>
        </p:nvSpPr>
        <p:spPr>
          <a:xfrm>
            <a:off x="1236461" y="6084591"/>
            <a:ext cx="6398228" cy="523220"/>
          </a:xfrm>
          <a:prstGeom prst="rect">
            <a:avLst/>
          </a:prstGeom>
          <a:ln w="19050">
            <a:solidFill>
              <a:srgbClr val="FF0000"/>
            </a:solidFill>
          </a:ln>
        </p:spPr>
        <p:txBody>
          <a:bodyPr wrap="square">
            <a:spAutoFit/>
          </a:bodyPr>
          <a:lstStyle/>
          <a:p>
            <a:pPr marL="457200" indent="-457200">
              <a:buClr>
                <a:srgbClr val="0000FF"/>
              </a:buClr>
              <a:buFont typeface="Wingdings" panose="05000000000000000000" pitchFamily="2" charset="2"/>
              <a:buChar char="Ø"/>
            </a:pPr>
            <a:r>
              <a:rPr lang="zh-CN" altLang="en-US" sz="2800" dirty="0"/>
              <a:t>将其他字母</a:t>
            </a:r>
            <a:r>
              <a:rPr lang="zh-CN" altLang="en-US" sz="2800" dirty="0">
                <a:solidFill>
                  <a:srgbClr val="0000FF"/>
                </a:solidFill>
              </a:rPr>
              <a:t>按顺序填写</a:t>
            </a:r>
            <a:r>
              <a:rPr lang="zh-CN" altLang="en-US" sz="2800" dirty="0"/>
              <a:t>余下的空间</a:t>
            </a:r>
            <a:endParaRPr lang="zh-CN" altLang="en-US" sz="2800" dirty="0">
              <a:solidFill>
                <a:srgbClr val="0000FF"/>
              </a:solidFill>
            </a:endParaRPr>
          </a:p>
        </p:txBody>
      </p:sp>
      <p:sp>
        <p:nvSpPr>
          <p:cNvPr id="9" name="文本框 8"/>
          <p:cNvSpPr txBox="1"/>
          <p:nvPr/>
        </p:nvSpPr>
        <p:spPr>
          <a:xfrm>
            <a:off x="1150507" y="911002"/>
            <a:ext cx="5556329" cy="523220"/>
          </a:xfrm>
          <a:prstGeom prst="rect">
            <a:avLst/>
          </a:prstGeom>
          <a:noFill/>
        </p:spPr>
        <p:txBody>
          <a:bodyPr wrap="none" rtlCol="0">
            <a:spAutoFit/>
          </a:bodyPr>
          <a:lstStyle/>
          <a:p>
            <a:r>
              <a:rPr lang="zh-CN" altLang="en-US" sz="2800" dirty="0">
                <a:latin typeface="仿宋" panose="02010609060101010101" charset="-122"/>
                <a:ea typeface="仿宋" panose="02010609060101010101" charset="-122"/>
              </a:rPr>
              <a:t>① </a:t>
            </a:r>
            <a:r>
              <a:rPr lang="zh-CN" altLang="en-US" sz="2800" dirty="0">
                <a:solidFill>
                  <a:srgbClr val="0000FF"/>
                </a:solidFill>
              </a:rPr>
              <a:t>随机</a:t>
            </a:r>
            <a:r>
              <a:rPr lang="en-US" altLang="zh-CN" sz="2800" dirty="0"/>
              <a:t>(Random)</a:t>
            </a:r>
            <a:r>
              <a:rPr lang="zh-CN" altLang="en-US" sz="2800" dirty="0"/>
              <a:t>混合字母表密码</a:t>
            </a:r>
            <a:endParaRPr lang="zh-CN" altLang="en-US" sz="2800" dirty="0"/>
          </a:p>
        </p:txBody>
      </p:sp>
      <p:sp>
        <p:nvSpPr>
          <p:cNvPr id="47" name="文本框 46"/>
          <p:cNvSpPr txBox="1"/>
          <p:nvPr/>
        </p:nvSpPr>
        <p:spPr>
          <a:xfrm>
            <a:off x="1150506" y="3300589"/>
            <a:ext cx="5953874" cy="523220"/>
          </a:xfrm>
          <a:prstGeom prst="rect">
            <a:avLst/>
          </a:prstGeom>
          <a:noFill/>
        </p:spPr>
        <p:txBody>
          <a:bodyPr wrap="none" rtlCol="0">
            <a:spAutoFit/>
          </a:bodyPr>
          <a:lstStyle/>
          <a:p>
            <a:r>
              <a:rPr lang="zh-CN" altLang="en-US" sz="2800" dirty="0">
                <a:latin typeface="仿宋" panose="02010609060101010101" charset="-122"/>
                <a:ea typeface="仿宋" panose="02010609060101010101" charset="-122"/>
              </a:rPr>
              <a:t>② </a:t>
            </a:r>
            <a:r>
              <a:rPr lang="zh-CN" altLang="en-US" sz="2800" dirty="0">
                <a:solidFill>
                  <a:srgbClr val="0000FF"/>
                </a:solidFill>
              </a:rPr>
              <a:t>关键词</a:t>
            </a:r>
            <a:r>
              <a:rPr lang="en-US" altLang="zh-CN" sz="2800" dirty="0"/>
              <a:t>(Keyword)</a:t>
            </a:r>
            <a:r>
              <a:rPr lang="zh-CN" altLang="en-US" sz="2800" dirty="0"/>
              <a:t>混合字母表密码</a:t>
            </a:r>
            <a:endParaRPr lang="zh-CN" altLang="en-US" sz="2800" dirty="0"/>
          </a:p>
        </p:txBody>
      </p:sp>
      <p:sp>
        <p:nvSpPr>
          <p:cNvPr id="10" name="矩形 9"/>
          <p:cNvSpPr/>
          <p:nvPr/>
        </p:nvSpPr>
        <p:spPr>
          <a:xfrm>
            <a:off x="7755365" y="4951016"/>
            <a:ext cx="2189702" cy="369332"/>
          </a:xfrm>
          <a:prstGeom prst="rect">
            <a:avLst/>
          </a:prstGeom>
        </p:spPr>
        <p:txBody>
          <a:bodyPr wrap="none">
            <a:spAutoFit/>
          </a:bodyPr>
          <a:lstStyle/>
          <a:p>
            <a:r>
              <a:rPr lang="en-US" altLang="zh-CN" dirty="0">
                <a:solidFill>
                  <a:srgbClr val="7030A0"/>
                </a:solidFill>
              </a:rPr>
              <a:t>C</a:t>
            </a:r>
            <a:r>
              <a:rPr lang="en-US" altLang="zh-CN" dirty="0">
                <a:solidFill>
                  <a:srgbClr val="0000FF"/>
                </a:solidFill>
              </a:rPr>
              <a:t>R</a:t>
            </a:r>
            <a:r>
              <a:rPr lang="en-US" altLang="zh-CN" dirty="0"/>
              <a:t>Y</a:t>
            </a:r>
            <a:r>
              <a:rPr lang="en-US" altLang="zh-CN" dirty="0">
                <a:solidFill>
                  <a:srgbClr val="FF0000"/>
                </a:solidFill>
              </a:rPr>
              <a:t>P</a:t>
            </a:r>
            <a:r>
              <a:rPr lang="en-US" altLang="zh-CN" dirty="0"/>
              <a:t>TOG</a:t>
            </a:r>
            <a:r>
              <a:rPr lang="en-US" altLang="zh-CN" dirty="0">
                <a:solidFill>
                  <a:srgbClr val="0000FF"/>
                </a:solidFill>
              </a:rPr>
              <a:t>R</a:t>
            </a:r>
            <a:r>
              <a:rPr lang="en-US" altLang="zh-CN" dirty="0"/>
              <a:t>A</a:t>
            </a:r>
            <a:r>
              <a:rPr lang="en-US" altLang="zh-CN" dirty="0">
                <a:solidFill>
                  <a:srgbClr val="FF0000"/>
                </a:solidFill>
              </a:rPr>
              <a:t>P</a:t>
            </a:r>
            <a:r>
              <a:rPr lang="en-US" altLang="zh-CN" dirty="0"/>
              <a:t>HI</a:t>
            </a:r>
            <a:r>
              <a:rPr lang="en-US" altLang="zh-CN" dirty="0">
                <a:solidFill>
                  <a:srgbClr val="7030A0"/>
                </a:solidFill>
              </a:rPr>
              <a:t>C</a:t>
            </a:r>
            <a:endParaRPr lang="zh-CN" altLang="en-US" dirty="0">
              <a:solidFill>
                <a:srgbClr val="7030A0"/>
              </a:solidFill>
            </a:endParaRPr>
          </a:p>
        </p:txBody>
      </p:sp>
      <p:cxnSp>
        <p:nvCxnSpPr>
          <p:cNvPr id="12" name="直接箭头连接符 11"/>
          <p:cNvCxnSpPr>
            <a:stCxn id="10" idx="2"/>
          </p:cNvCxnSpPr>
          <p:nvPr/>
        </p:nvCxnSpPr>
        <p:spPr bwMode="auto">
          <a:xfrm>
            <a:off x="8850216" y="5320348"/>
            <a:ext cx="0" cy="2690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7999021" y="5589422"/>
            <a:ext cx="1702389" cy="369332"/>
          </a:xfrm>
          <a:prstGeom prst="rect">
            <a:avLst/>
          </a:prstGeom>
        </p:spPr>
        <p:txBody>
          <a:bodyPr wrap="none">
            <a:spAutoFit/>
          </a:bodyPr>
          <a:lstStyle/>
          <a:p>
            <a:r>
              <a:rPr lang="en-US" altLang="zh-CN" dirty="0">
                <a:solidFill>
                  <a:srgbClr val="7030A0"/>
                </a:solidFill>
              </a:rPr>
              <a:t>C</a:t>
            </a:r>
            <a:r>
              <a:rPr lang="en-US" altLang="zh-CN" dirty="0">
                <a:solidFill>
                  <a:srgbClr val="0000FF"/>
                </a:solidFill>
              </a:rPr>
              <a:t>R</a:t>
            </a:r>
            <a:r>
              <a:rPr lang="en-US" altLang="zh-CN" dirty="0"/>
              <a:t>Y</a:t>
            </a:r>
            <a:r>
              <a:rPr lang="en-US" altLang="zh-CN" dirty="0">
                <a:solidFill>
                  <a:srgbClr val="FF0000"/>
                </a:solidFill>
              </a:rPr>
              <a:t>P</a:t>
            </a:r>
            <a:r>
              <a:rPr lang="en-US" altLang="zh-CN" dirty="0"/>
              <a:t>TOGAHI</a:t>
            </a:r>
            <a:endParaRPr lang="zh-CN" altLang="en-US" dirty="0"/>
          </a:p>
        </p:txBody>
      </p:sp>
      <p:graphicFrame>
        <p:nvGraphicFramePr>
          <p:cNvPr id="49" name="内容占位符 6"/>
          <p:cNvGraphicFramePr/>
          <p:nvPr/>
        </p:nvGraphicFramePr>
        <p:xfrm>
          <a:off x="1236461" y="3855458"/>
          <a:ext cx="8229598" cy="822960"/>
        </p:xfrm>
        <a:graphic>
          <a:graphicData uri="http://schemas.openxmlformats.org/drawingml/2006/table">
            <a:tbl>
              <a:tblPr firstRow="1" bandRow="1">
                <a:tableStyleId>{5940675A-B579-460E-94D1-54222C63F5DA}</a:tableStyleId>
              </a:tblPr>
              <a:tblGrid>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gridCol w="316523"/>
              </a:tblGrid>
              <a:tr h="370840">
                <a:tc>
                  <a:txBody>
                    <a:bodyPr/>
                    <a:lstStyle/>
                    <a:p>
                      <a:r>
                        <a:rPr lang="en-US" altLang="zh-CN" b="1" dirty="0">
                          <a:solidFill>
                            <a:srgbClr val="0000FF"/>
                          </a:solidFill>
                          <a:latin typeface="Courier New" panose="02070309020205020404" pitchFamily="49" charset="0"/>
                          <a:cs typeface="Courier New" panose="02070309020205020404" pitchFamily="49" charset="0"/>
                        </a:rPr>
                        <a:t>a</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b</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c</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d</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e</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f</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g</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h</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i</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j</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k</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l</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m</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n</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o</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p</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q</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r</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s</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t</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u</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v</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w</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x</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y</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z</a:t>
                      </a:r>
                      <a:endParaRPr lang="zh-CN" altLang="en-US" b="1" dirty="0">
                        <a:solidFill>
                          <a:srgbClr val="0000FF"/>
                        </a:solidFill>
                        <a:latin typeface="Courier New" panose="02070309020205020404" pitchFamily="49" charset="0"/>
                        <a:cs typeface="Courier New" panose="02070309020205020404" pitchFamily="49" charset="0"/>
                      </a:endParaRPr>
                    </a:p>
                  </a:txBody>
                  <a:tcPr/>
                </a:tc>
              </a:tr>
              <a:tr h="370840">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r>
            </a:tbl>
          </a:graphicData>
        </a:graphic>
      </p:graphicFrame>
      <p:graphicFrame>
        <p:nvGraphicFramePr>
          <p:cNvPr id="50" name="表格 7"/>
          <p:cNvGraphicFramePr>
            <a:graphicFrameLocks noGrp="1"/>
          </p:cNvGraphicFramePr>
          <p:nvPr/>
        </p:nvGraphicFramePr>
        <p:xfrm>
          <a:off x="1236461" y="4278303"/>
          <a:ext cx="3165770" cy="411480"/>
        </p:xfrm>
        <a:graphic>
          <a:graphicData uri="http://schemas.openxmlformats.org/drawingml/2006/table">
            <a:tbl>
              <a:tblPr firstRow="1" bandRow="1">
                <a:tableStyleId>{5940675A-B579-460E-94D1-54222C63F5DA}</a:tableStyleId>
              </a:tblPr>
              <a:tblGrid>
                <a:gridCol w="316577"/>
                <a:gridCol w="316577"/>
                <a:gridCol w="316577"/>
                <a:gridCol w="316577"/>
                <a:gridCol w="316577"/>
                <a:gridCol w="316577"/>
                <a:gridCol w="316577"/>
                <a:gridCol w="316577"/>
                <a:gridCol w="316577"/>
                <a:gridCol w="316577"/>
              </a:tblGrid>
              <a:tr h="370840">
                <a:tc>
                  <a:txBody>
                    <a:bodyPr/>
                    <a:lstStyle/>
                    <a:p>
                      <a:r>
                        <a:rPr lang="en-US" altLang="zh-CN" b="1" dirty="0">
                          <a:solidFill>
                            <a:srgbClr val="7030A0"/>
                          </a:solidFill>
                          <a:latin typeface="Courier New" panose="02070309020205020404" pitchFamily="49" charset="0"/>
                          <a:cs typeface="Courier New" panose="02070309020205020404" pitchFamily="49" charset="0"/>
                        </a:rPr>
                        <a:t>C</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R</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Y</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P</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T</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O</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G</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A</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H</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I</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51" name="表格 7"/>
          <p:cNvGraphicFramePr>
            <a:graphicFrameLocks noGrp="1"/>
          </p:cNvGraphicFramePr>
          <p:nvPr/>
        </p:nvGraphicFramePr>
        <p:xfrm>
          <a:off x="4399320" y="4268877"/>
          <a:ext cx="5065232" cy="411480"/>
        </p:xfrm>
        <a:graphic>
          <a:graphicData uri="http://schemas.openxmlformats.org/drawingml/2006/table">
            <a:tbl>
              <a:tblPr firstRow="1" bandRow="1">
                <a:tableStyleId>{5940675A-B579-460E-94D1-54222C63F5DA}</a:tableStyleId>
              </a:tblPr>
              <a:tblGrid>
                <a:gridCol w="316577"/>
                <a:gridCol w="316577"/>
                <a:gridCol w="316577"/>
                <a:gridCol w="316577"/>
                <a:gridCol w="316577"/>
                <a:gridCol w="316577"/>
                <a:gridCol w="316577"/>
                <a:gridCol w="316577"/>
                <a:gridCol w="316577"/>
                <a:gridCol w="316577"/>
                <a:gridCol w="316577"/>
                <a:gridCol w="316577"/>
                <a:gridCol w="316577"/>
                <a:gridCol w="316577"/>
                <a:gridCol w="316577"/>
                <a:gridCol w="316577"/>
              </a:tblGrid>
              <a:tr h="370840">
                <a:tc>
                  <a:txBody>
                    <a:bodyPr/>
                    <a:lstStyle/>
                    <a:p>
                      <a:r>
                        <a:rPr lang="en-US" altLang="zh-CN" b="1" dirty="0">
                          <a:solidFill>
                            <a:srgbClr val="7030A0"/>
                          </a:solidFill>
                          <a:latin typeface="Courier New" panose="02070309020205020404" pitchFamily="49" charset="0"/>
                          <a:cs typeface="Courier New" panose="02070309020205020404" pitchFamily="49" charset="0"/>
                        </a:rPr>
                        <a:t>B</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D</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E</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F</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J</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K</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L</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M</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N</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Q</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S</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U</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V</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W</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X</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Z</a:t>
                      </a:r>
                      <a:endParaRPr lang="zh-CN" altLang="en-US" b="1" dirty="0">
                        <a:solidFill>
                          <a:srgbClr val="7030A0"/>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pSp>
        <p:nvGrpSpPr>
          <p:cNvPr id="21" name="组合 20"/>
          <p:cNvGrpSpPr/>
          <p:nvPr/>
        </p:nvGrpSpPr>
        <p:grpSpPr>
          <a:xfrm>
            <a:off x="9464552" y="2284383"/>
            <a:ext cx="2714079" cy="2078513"/>
            <a:chOff x="5953670" y="4779486"/>
            <a:chExt cx="2714079" cy="2078513"/>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08864" y="4779486"/>
              <a:ext cx="1558885" cy="2078513"/>
            </a:xfrm>
            <a:prstGeom prst="rect">
              <a:avLst/>
            </a:prstGeom>
          </p:spPr>
        </p:pic>
        <p:sp>
          <p:nvSpPr>
            <p:cNvPr id="23" name="矩形 22"/>
            <p:cNvSpPr/>
            <p:nvPr/>
          </p:nvSpPr>
          <p:spPr>
            <a:xfrm>
              <a:off x="5953670" y="5454149"/>
              <a:ext cx="1723549" cy="461665"/>
            </a:xfrm>
            <a:prstGeom prst="rect">
              <a:avLst/>
            </a:prstGeom>
          </p:spPr>
          <p:txBody>
            <a:bodyPr wrap="none">
              <a:spAutoFit/>
            </a:bodyPr>
            <a:lstStyle/>
            <a:p>
              <a:r>
                <a:rPr lang="zh-CN" altLang="en-US" sz="2400" b="1" dirty="0">
                  <a:solidFill>
                    <a:srgbClr val="0000FF"/>
                  </a:solidFill>
                </a:rPr>
                <a:t>暴力破解？</a:t>
              </a:r>
              <a:endParaRPr lang="zh-CN" altLang="en-US" sz="2400" b="1" dirty="0">
                <a:solidFill>
                  <a:srgbClr val="0000FF"/>
                </a:solidFill>
              </a:endParaRPr>
            </a:p>
          </p:txBody>
        </p:sp>
      </p:grpSp>
      <p:pic>
        <p:nvPicPr>
          <p:cNvPr id="24" name="Picture 2" descr="https://timgsa.baidu.com/timg?image&amp;quality=80&amp;size=b9999_10000&amp;sec=1530059573&amp;di=dd3cb1e6d569f1b6c98b1792bd407094&amp;imgtype=jpg&amp;er=1&amp;src=http%3A%2F%2Fwww.n6zw.com%2FBookFace%2F748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9835" y="4189047"/>
            <a:ext cx="1979854" cy="2157154"/>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5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par>
                                <p:cTn id="55" presetID="1" presetClass="entr" presetSubtype="0"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40" grpId="0" animBg="1"/>
      <p:bldP spid="41" grpId="0" animBg="1"/>
      <p:bldP spid="43" grpId="0" animBg="1"/>
      <p:bldP spid="44" grpId="0" animBg="1"/>
      <p:bldP spid="9" grpId="0"/>
      <p:bldP spid="47" grpId="0"/>
      <p:bldP spid="10" grpId="0"/>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794" y="90001"/>
            <a:ext cx="3973478" cy="626701"/>
          </a:xfrm>
        </p:spPr>
        <p:txBody>
          <a:bodyPr/>
          <a:lstStyle/>
          <a:p>
            <a:r>
              <a:rPr lang="en-US" altLang="zh-CN" dirty="0">
                <a:solidFill>
                  <a:srgbClr val="F8F8F8"/>
                </a:solidFill>
                <a:latin typeface="+mj-ea"/>
              </a:rPr>
              <a:t>1.1 </a:t>
            </a:r>
            <a:r>
              <a:rPr lang="zh-CN" altLang="en-US" dirty="0">
                <a:solidFill>
                  <a:srgbClr val="F8F8F8"/>
                </a:solidFill>
                <a:latin typeface="+mj-ea"/>
              </a:rPr>
              <a:t>单表代换密码</a:t>
            </a:r>
            <a:endParaRPr lang="zh-CN" altLang="en-US" dirty="0"/>
          </a:p>
        </p:txBody>
      </p:sp>
      <p:sp>
        <p:nvSpPr>
          <p:cNvPr id="5" name="矩形 4"/>
          <p:cNvSpPr/>
          <p:nvPr/>
        </p:nvSpPr>
        <p:spPr>
          <a:xfrm>
            <a:off x="848684" y="1908865"/>
            <a:ext cx="3362004" cy="523220"/>
          </a:xfrm>
          <a:prstGeom prst="rect">
            <a:avLst/>
          </a:prstGeom>
        </p:spPr>
        <p:txBody>
          <a:bodyPr wrap="square">
            <a:spAutoFit/>
          </a:bodyPr>
          <a:lstStyle/>
          <a:p>
            <a:r>
              <a:rPr lang="en-US" altLang="zh-CN" sz="2800" dirty="0"/>
              <a:t>(3) </a:t>
            </a:r>
            <a:r>
              <a:rPr lang="zh-CN" altLang="en-US" sz="2800" dirty="0"/>
              <a:t>混合字母表密码</a:t>
            </a:r>
            <a:endParaRPr lang="zh-CN" altLang="en-US" sz="2800" dirty="0"/>
          </a:p>
        </p:txBody>
      </p:sp>
      <p:sp>
        <p:nvSpPr>
          <p:cNvPr id="21" name="矩形 20"/>
          <p:cNvSpPr/>
          <p:nvPr/>
        </p:nvSpPr>
        <p:spPr>
          <a:xfrm>
            <a:off x="848684" y="1351659"/>
            <a:ext cx="5110298" cy="523220"/>
          </a:xfrm>
          <a:prstGeom prst="rect">
            <a:avLst/>
          </a:prstGeom>
        </p:spPr>
        <p:txBody>
          <a:bodyPr wrap="square">
            <a:spAutoFit/>
          </a:bodyPr>
          <a:lstStyle/>
          <a:p>
            <a:r>
              <a:rPr lang="en-US" altLang="zh-CN" sz="2800" dirty="0"/>
              <a:t>(2) </a:t>
            </a:r>
            <a:r>
              <a:rPr lang="zh-CN" altLang="en-US" sz="2800" dirty="0"/>
              <a:t>仿射密码</a:t>
            </a:r>
            <a:endParaRPr lang="zh-CN" altLang="en-US" sz="2800" dirty="0"/>
          </a:p>
        </p:txBody>
      </p:sp>
      <p:sp>
        <p:nvSpPr>
          <p:cNvPr id="22" name="矩形 21"/>
          <p:cNvSpPr/>
          <p:nvPr/>
        </p:nvSpPr>
        <p:spPr>
          <a:xfrm>
            <a:off x="848684" y="812174"/>
            <a:ext cx="5110298" cy="523220"/>
          </a:xfrm>
          <a:prstGeom prst="rect">
            <a:avLst/>
          </a:prstGeom>
        </p:spPr>
        <p:txBody>
          <a:bodyPr wrap="square">
            <a:spAutoFit/>
          </a:bodyPr>
          <a:lstStyle/>
          <a:p>
            <a:r>
              <a:rPr lang="en-US" altLang="zh-CN" sz="2800" dirty="0"/>
              <a:t>(1) </a:t>
            </a:r>
            <a:r>
              <a:rPr lang="zh-CN" altLang="en-US" sz="2800" dirty="0"/>
              <a:t>凯撒密码</a:t>
            </a:r>
            <a:endParaRPr lang="zh-CN" altLang="en-US" sz="2800" dirty="0"/>
          </a:p>
        </p:txBody>
      </p:sp>
      <p:sp>
        <p:nvSpPr>
          <p:cNvPr id="6" name="星形: 十六角 5"/>
          <p:cNvSpPr/>
          <p:nvPr/>
        </p:nvSpPr>
        <p:spPr bwMode="auto">
          <a:xfrm>
            <a:off x="656382" y="2382045"/>
            <a:ext cx="2747451" cy="1610088"/>
          </a:xfrm>
          <a:prstGeom prst="star16">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1" compatLnSpc="1"/>
          <a:lstStyle/>
          <a:p>
            <a:pPr algn="ctr" fontAlgn="base">
              <a:spcBef>
                <a:spcPct val="0"/>
              </a:spcBef>
              <a:spcAft>
                <a:spcPct val="0"/>
              </a:spcAft>
            </a:pPr>
            <a:r>
              <a:rPr lang="zh-CN" altLang="en-US" sz="2400" b="1" dirty="0">
                <a:solidFill>
                  <a:srgbClr val="111111"/>
                </a:solidFill>
                <a:latin typeface="+mn-ea"/>
              </a:rPr>
              <a:t>明文和密文的对应关系不变</a:t>
            </a:r>
            <a:endParaRPr lang="zh-CN" altLang="en-US" sz="2400" b="1" dirty="0">
              <a:solidFill>
                <a:srgbClr val="111111"/>
              </a:solidFill>
              <a:latin typeface="+mn-ea"/>
            </a:endParaRPr>
          </a:p>
        </p:txBody>
      </p:sp>
      <p:sp>
        <p:nvSpPr>
          <p:cNvPr id="12" name="矩形 11"/>
          <p:cNvSpPr/>
          <p:nvPr/>
        </p:nvSpPr>
        <p:spPr>
          <a:xfrm>
            <a:off x="5569402" y="187712"/>
            <a:ext cx="5959167" cy="523220"/>
          </a:xfrm>
          <a:prstGeom prst="rect">
            <a:avLst/>
          </a:prstGeom>
        </p:spPr>
        <p:txBody>
          <a:bodyPr wrap="square">
            <a:spAutoFit/>
          </a:bodyPr>
          <a:lstStyle/>
          <a:p>
            <a:pPr algn="ctr"/>
            <a:r>
              <a:rPr lang="zh-CN" altLang="en-US" sz="2800" dirty="0"/>
              <a:t>统计攻击</a:t>
            </a:r>
            <a:r>
              <a:rPr lang="en-US" altLang="zh-CN" sz="2800" dirty="0"/>
              <a:t>(</a:t>
            </a:r>
            <a:r>
              <a:rPr lang="zh-CN" altLang="en-US" sz="2800" dirty="0"/>
              <a:t>直接分析密文字符频率</a:t>
            </a:r>
            <a:r>
              <a:rPr lang="en-US" altLang="zh-CN" sz="2800" dirty="0"/>
              <a:t>)</a:t>
            </a:r>
            <a:endParaRPr lang="zh-CN" altLang="en-US" sz="2800" dirty="0"/>
          </a:p>
        </p:txBody>
      </p:sp>
      <p:grpSp>
        <p:nvGrpSpPr>
          <p:cNvPr id="16" name="组合 15"/>
          <p:cNvGrpSpPr/>
          <p:nvPr/>
        </p:nvGrpSpPr>
        <p:grpSpPr>
          <a:xfrm>
            <a:off x="241767" y="4097428"/>
            <a:ext cx="3968921" cy="2482378"/>
            <a:chOff x="4739135" y="1149897"/>
            <a:chExt cx="3968921" cy="2482378"/>
          </a:xfrm>
        </p:grpSpPr>
        <p:pic>
          <p:nvPicPr>
            <p:cNvPr id="17" name="Picture 3" descr="C:\Users\ThinkC\AppData\Roaming\Tencent\Users\48074180\QQ\WinTemp\RichOle\A)0EHQO[7PQ3LOD)FHEGD51.png"/>
            <p:cNvPicPr>
              <a:picLocks noChangeAspect="1" noChangeArrowheads="1"/>
            </p:cNvPicPr>
            <p:nvPr/>
          </p:nvPicPr>
          <p:blipFill rotWithShape="1">
            <a:blip r:embed="rId1">
              <a:extLst>
                <a:ext uri="{28A0092B-C50C-407E-A947-70E740481C1C}">
                  <a14:useLocalDpi xmlns:a14="http://schemas.microsoft.com/office/drawing/2010/main" val="0"/>
                </a:ext>
              </a:extLst>
            </a:blip>
            <a:srcRect r="51130"/>
            <a:stretch>
              <a:fillRect/>
            </a:stretch>
          </p:blipFill>
          <p:spPr bwMode="auto">
            <a:xfrm>
              <a:off x="4739136" y="1149897"/>
              <a:ext cx="3933378"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ThinkC\AppData\Roaming\Tencent\Users\48074180\QQ\WinTemp\RichOle\A)0EHQO[7PQ3LOD)FHEGD51.png"/>
            <p:cNvPicPr>
              <a:picLocks noChangeAspect="1" noChangeArrowheads="1"/>
            </p:cNvPicPr>
            <p:nvPr/>
          </p:nvPicPr>
          <p:blipFill rotWithShape="1">
            <a:blip r:embed="rId1">
              <a:extLst>
                <a:ext uri="{28A0092B-C50C-407E-A947-70E740481C1C}">
                  <a14:useLocalDpi xmlns:a14="http://schemas.microsoft.com/office/drawing/2010/main" val="0"/>
                </a:ext>
              </a:extLst>
            </a:blip>
            <a:srcRect l="50688"/>
            <a:stretch>
              <a:fillRect/>
            </a:stretch>
          </p:blipFill>
          <p:spPr bwMode="auto">
            <a:xfrm>
              <a:off x="4739135" y="2441650"/>
              <a:ext cx="3968921" cy="11906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组合 18"/>
          <p:cNvGrpSpPr/>
          <p:nvPr/>
        </p:nvGrpSpPr>
        <p:grpSpPr>
          <a:xfrm>
            <a:off x="4662488" y="927100"/>
            <a:ext cx="7315200" cy="2708275"/>
            <a:chOff x="4662488" y="927100"/>
            <a:chExt cx="7315200" cy="2708275"/>
          </a:xfrm>
        </p:grpSpPr>
        <p:graphicFrame>
          <p:nvGraphicFramePr>
            <p:cNvPr id="20" name="Object 2"/>
            <p:cNvGraphicFramePr>
              <a:graphicFrameLocks noChangeAspect="1"/>
            </p:cNvGraphicFramePr>
            <p:nvPr/>
          </p:nvGraphicFramePr>
          <p:xfrm>
            <a:off x="4662488" y="927100"/>
            <a:ext cx="7315200" cy="2708275"/>
          </p:xfrm>
          <a:graphic>
            <a:graphicData uri="http://schemas.openxmlformats.org/presentationml/2006/ole">
              <mc:AlternateContent xmlns:mc="http://schemas.openxmlformats.org/markup-compatibility/2006">
                <mc:Choice xmlns:v="urn:schemas-microsoft-com:vml" Requires="v">
                  <p:oleObj spid="_x0000_s4262" name="Worksheet" r:id="rId2" imgW="9766300" imgH="4102100" progId="Excel.Sheet.8">
                    <p:embed/>
                  </p:oleObj>
                </mc:Choice>
                <mc:Fallback>
                  <p:oleObj name="Worksheet" r:id="rId2" imgW="9766300" imgH="4102100" progId="Excel.Shee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927100"/>
                          <a:ext cx="7315200" cy="27082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矩形: 圆角 22"/>
            <p:cNvSpPr/>
            <p:nvPr/>
          </p:nvSpPr>
          <p:spPr bwMode="auto">
            <a:xfrm>
              <a:off x="6139666" y="1011164"/>
              <a:ext cx="4508500" cy="392974"/>
            </a:xfrm>
            <a:prstGeom prst="round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英文字母使用频率分析</a:t>
              </a:r>
              <a:endParaRPr kumimoji="0" lang="zh-CN" altLang="en-US" sz="24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4654083" y="3695595"/>
            <a:ext cx="7296150" cy="2800350"/>
            <a:chOff x="1291396" y="5613051"/>
            <a:chExt cx="7296150" cy="2800350"/>
          </a:xfrm>
        </p:grpSpPr>
        <p:graphicFrame>
          <p:nvGraphicFramePr>
            <p:cNvPr id="25" name="Object 3"/>
            <p:cNvGraphicFramePr>
              <a:graphicFrameLocks noChangeAspect="1"/>
            </p:cNvGraphicFramePr>
            <p:nvPr/>
          </p:nvGraphicFramePr>
          <p:xfrm>
            <a:off x="1291396" y="5613051"/>
            <a:ext cx="7296150" cy="2800350"/>
          </p:xfrm>
          <a:graphic>
            <a:graphicData uri="http://schemas.openxmlformats.org/presentationml/2006/ole">
              <mc:AlternateContent xmlns:mc="http://schemas.openxmlformats.org/markup-compatibility/2006">
                <mc:Choice xmlns:v="urn:schemas-microsoft-com:vml" Requires="v">
                  <p:oleObj spid="_x0000_s4263" name="Worksheet" r:id="rId4" imgW="9677400" imgH="3721100" progId="Excel.Sheet.8">
                    <p:embed/>
                  </p:oleObj>
                </mc:Choice>
                <mc:Fallback>
                  <p:oleObj name="Worksheet" r:id="rId4" imgW="9677400" imgH="3721100" progId="Excel.Shee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1396" y="5613051"/>
                          <a:ext cx="7296150" cy="2800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矩形: 圆角 25"/>
            <p:cNvSpPr/>
            <p:nvPr/>
          </p:nvSpPr>
          <p:spPr bwMode="auto">
            <a:xfrm>
              <a:off x="2802379" y="5691252"/>
              <a:ext cx="4508500" cy="392974"/>
            </a:xfrm>
            <a:prstGeom prst="round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2400" dirty="0">
                  <a:latin typeface="微软雅黑" panose="020B0503020204020204" pitchFamily="34" charset="-122"/>
                  <a:ea typeface="微软雅黑" panose="020B0503020204020204" pitchFamily="34" charset="-122"/>
                </a:rPr>
                <a:t>密文</a:t>
              </a:r>
              <a:r>
                <a:rPr kumimoji="0" lang="zh-CN" altLang="en-US" sz="24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字母使用频率分析</a:t>
              </a:r>
              <a:endParaRPr kumimoji="0" lang="zh-CN" altLang="en-US" sz="24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
        <p:nvSpPr>
          <p:cNvPr id="27" name="箭头: 下 26"/>
          <p:cNvSpPr/>
          <p:nvPr/>
        </p:nvSpPr>
        <p:spPr bwMode="auto">
          <a:xfrm rot="18549621">
            <a:off x="6070757" y="1328017"/>
            <a:ext cx="284188" cy="501898"/>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箭头: 下 27"/>
          <p:cNvSpPr/>
          <p:nvPr/>
        </p:nvSpPr>
        <p:spPr bwMode="auto">
          <a:xfrm rot="18549621">
            <a:off x="10693792" y="4141090"/>
            <a:ext cx="284188" cy="501898"/>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9" name="箭头: 下 28"/>
          <p:cNvSpPr/>
          <p:nvPr/>
        </p:nvSpPr>
        <p:spPr bwMode="auto">
          <a:xfrm rot="18549621">
            <a:off x="9728949" y="1719379"/>
            <a:ext cx="284188" cy="501898"/>
          </a:xfrm>
          <a:prstGeom prst="downArrow">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0" name="箭头: 下 29"/>
          <p:cNvSpPr/>
          <p:nvPr/>
        </p:nvSpPr>
        <p:spPr bwMode="auto">
          <a:xfrm rot="2691265">
            <a:off x="5693133" y="1769822"/>
            <a:ext cx="284188" cy="501898"/>
          </a:xfrm>
          <a:prstGeom prst="down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箭头: 下 30"/>
          <p:cNvSpPr/>
          <p:nvPr/>
        </p:nvSpPr>
        <p:spPr bwMode="auto">
          <a:xfrm rot="18549621">
            <a:off x="7989345" y="4520569"/>
            <a:ext cx="284188" cy="501898"/>
          </a:xfrm>
          <a:prstGeom prst="downArrow">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2" name="箭头: 下 31"/>
          <p:cNvSpPr/>
          <p:nvPr/>
        </p:nvSpPr>
        <p:spPr bwMode="auto">
          <a:xfrm rot="18549621">
            <a:off x="9756585" y="4678389"/>
            <a:ext cx="284188" cy="501898"/>
          </a:xfrm>
          <a:prstGeom prst="down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3" name="矩形 32"/>
          <p:cNvSpPr/>
          <p:nvPr/>
        </p:nvSpPr>
        <p:spPr bwMode="auto">
          <a:xfrm>
            <a:off x="6470885" y="1724025"/>
            <a:ext cx="136914" cy="1477651"/>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11125160" y="4538392"/>
            <a:ext cx="124304" cy="1459024"/>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5" name="矩形 34"/>
          <p:cNvSpPr/>
          <p:nvPr/>
        </p:nvSpPr>
        <p:spPr bwMode="auto">
          <a:xfrm>
            <a:off x="10164373" y="2116492"/>
            <a:ext cx="136914" cy="1080556"/>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6" name="矩形 35"/>
          <p:cNvSpPr/>
          <p:nvPr/>
        </p:nvSpPr>
        <p:spPr bwMode="auto">
          <a:xfrm>
            <a:off x="8424682" y="4953000"/>
            <a:ext cx="124304" cy="1057115"/>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7" name="矩形 36"/>
          <p:cNvSpPr/>
          <p:nvPr/>
        </p:nvSpPr>
        <p:spPr bwMode="auto">
          <a:xfrm>
            <a:off x="5476325" y="2228220"/>
            <a:ext cx="136914" cy="978246"/>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8" name="矩形 37"/>
          <p:cNvSpPr/>
          <p:nvPr/>
        </p:nvSpPr>
        <p:spPr bwMode="auto">
          <a:xfrm>
            <a:off x="10147736" y="5078058"/>
            <a:ext cx="124304" cy="92677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26" presetClass="emph" presetSubtype="0" repeatCount="2000" fill="hold" grpId="1" nodeType="withEffect">
                                  <p:stCondLst>
                                    <p:cond delay="0"/>
                                  </p:stCondLst>
                                  <p:childTnLst>
                                    <p:animEffect transition="out" filter="fade">
                                      <p:cBhvr>
                                        <p:cTn id="42" dur="500" tmFilter="0, 0; .2, .5; .8, .5; 1, 0"/>
                                        <p:tgtEl>
                                          <p:spTgt spid="34"/>
                                        </p:tgtEl>
                                      </p:cBhvr>
                                    </p:animEffect>
                                    <p:animScale>
                                      <p:cBhvr>
                                        <p:cTn id="43" dur="250" autoRev="1" fill="hold"/>
                                        <p:tgtEl>
                                          <p:spTgt spid="34"/>
                                        </p:tgtEl>
                                      </p:cBhvr>
                                      <p:by x="105000" y="105000"/>
                                    </p:animScale>
                                  </p:childTnLst>
                                </p:cTn>
                              </p:par>
                              <p:par>
                                <p:cTn id="44" presetID="26" presetClass="emph" presetSubtype="0" repeatCount="2000" fill="hold" grpId="1" nodeType="withEffect">
                                  <p:stCondLst>
                                    <p:cond delay="0"/>
                                  </p:stCondLst>
                                  <p:childTnLst>
                                    <p:animEffect transition="out" filter="fade">
                                      <p:cBhvr>
                                        <p:cTn id="45" dur="500" tmFilter="0, 0; .2, .5; .8, .5; 1, 0"/>
                                        <p:tgtEl>
                                          <p:spTgt spid="33"/>
                                        </p:tgtEl>
                                      </p:cBhvr>
                                    </p:animEffect>
                                    <p:animScale>
                                      <p:cBhvr>
                                        <p:cTn id="46" dur="250" autoRev="1" fill="hold"/>
                                        <p:tgtEl>
                                          <p:spTgt spid="33"/>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26" presetClass="emph" presetSubtype="0" repeatCount="2000" fill="hold" grpId="1" nodeType="withEffect">
                                  <p:stCondLst>
                                    <p:cond delay="0"/>
                                  </p:stCondLst>
                                  <p:childTnLst>
                                    <p:animEffect transition="out" filter="fade">
                                      <p:cBhvr>
                                        <p:cTn id="56" dur="500" tmFilter="0, 0; .2, .5; .8, .5; 1, 0"/>
                                        <p:tgtEl>
                                          <p:spTgt spid="36"/>
                                        </p:tgtEl>
                                      </p:cBhvr>
                                    </p:animEffect>
                                    <p:animScale>
                                      <p:cBhvr>
                                        <p:cTn id="57" dur="250" autoRev="1" fill="hold"/>
                                        <p:tgtEl>
                                          <p:spTgt spid="36"/>
                                        </p:tgtEl>
                                      </p:cBhvr>
                                      <p:by x="105000" y="105000"/>
                                    </p:animScale>
                                  </p:childTnLst>
                                </p:cTn>
                              </p:par>
                              <p:par>
                                <p:cTn id="58" presetID="26" presetClass="emph" presetSubtype="0" repeatCount="2000" fill="hold" grpId="1" nodeType="withEffect">
                                  <p:stCondLst>
                                    <p:cond delay="0"/>
                                  </p:stCondLst>
                                  <p:childTnLst>
                                    <p:animEffect transition="out" filter="fade">
                                      <p:cBhvr>
                                        <p:cTn id="59" dur="500" tmFilter="0, 0; .2, .5; .8, .5; 1, 0"/>
                                        <p:tgtEl>
                                          <p:spTgt spid="35"/>
                                        </p:tgtEl>
                                      </p:cBhvr>
                                    </p:animEffect>
                                    <p:animScale>
                                      <p:cBhvr>
                                        <p:cTn id="60" dur="250" autoRev="1" fill="hold"/>
                                        <p:tgtEl>
                                          <p:spTgt spid="35"/>
                                        </p:tgtEl>
                                      </p:cBhvr>
                                      <p:by x="105000" y="105000"/>
                                    </p:animScale>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26" presetClass="emph" presetSubtype="0" repeatCount="2000" fill="hold" grpId="1" nodeType="withEffect">
                                  <p:stCondLst>
                                    <p:cond delay="0"/>
                                  </p:stCondLst>
                                  <p:childTnLst>
                                    <p:animEffect transition="out" filter="fade">
                                      <p:cBhvr>
                                        <p:cTn id="70" dur="500" tmFilter="0, 0; .2, .5; .8, .5; 1, 0"/>
                                        <p:tgtEl>
                                          <p:spTgt spid="38"/>
                                        </p:tgtEl>
                                      </p:cBhvr>
                                    </p:animEffect>
                                    <p:animScale>
                                      <p:cBhvr>
                                        <p:cTn id="71" dur="250" autoRev="1" fill="hold"/>
                                        <p:tgtEl>
                                          <p:spTgt spid="38"/>
                                        </p:tgtEl>
                                      </p:cBhvr>
                                      <p:by x="105000" y="105000"/>
                                    </p:animScale>
                                  </p:childTnLst>
                                </p:cTn>
                              </p:par>
                              <p:par>
                                <p:cTn id="72" presetID="26" presetClass="emph" presetSubtype="0" repeatCount="2000" fill="hold" grpId="1" nodeType="withEffect">
                                  <p:stCondLst>
                                    <p:cond delay="0"/>
                                  </p:stCondLst>
                                  <p:childTnLst>
                                    <p:animEffect transition="out" filter="fade">
                                      <p:cBhvr>
                                        <p:cTn id="73" dur="500" tmFilter="0, 0; .2, .5; .8, .5; 1, 0"/>
                                        <p:tgtEl>
                                          <p:spTgt spid="37"/>
                                        </p:tgtEl>
                                      </p:cBhvr>
                                    </p:animEffect>
                                    <p:animScale>
                                      <p:cBhvr>
                                        <p:cTn id="74"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27" grpId="0" animBg="1"/>
      <p:bldP spid="28" grpId="0" animBg="1"/>
      <p:bldP spid="29" grpId="0" animBg="1"/>
      <p:bldP spid="30" grpId="0" animBg="1"/>
      <p:bldP spid="31" grpId="0" animBg="1"/>
      <p:bldP spid="32" grpId="0"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1.</a:t>
            </a:r>
            <a:r>
              <a:rPr lang="zh-CN" altLang="en-US" dirty="0">
                <a:latin typeface="+mn-ea"/>
                <a:ea typeface="+mn-ea"/>
                <a:cs typeface="+mn-cs"/>
              </a:rPr>
              <a:t>代换密码</a:t>
            </a:r>
            <a:endParaRPr lang="zh-CN" altLang="en-US" sz="2000" dirty="0">
              <a:latin typeface="+mn-ea"/>
              <a:ea typeface="+mn-ea"/>
              <a:cs typeface="+mn-cs"/>
            </a:endParaRPr>
          </a:p>
        </p:txBody>
      </p:sp>
      <p:sp>
        <p:nvSpPr>
          <p:cNvPr id="6" name="内容占位符 5"/>
          <p:cNvSpPr>
            <a:spLocks noGrp="1"/>
          </p:cNvSpPr>
          <p:nvPr>
            <p:ph idx="1"/>
          </p:nvPr>
        </p:nvSpPr>
        <p:spPr>
          <a:xfrm>
            <a:off x="1970856" y="1897807"/>
            <a:ext cx="8229600" cy="4392487"/>
          </a:xfrm>
        </p:spPr>
        <p:txBody>
          <a:bodyPr>
            <a:normAutofit fontScale="85000" lnSpcReduction="10000"/>
          </a:bodyPr>
          <a:lstStyle/>
          <a:p>
            <a:pPr>
              <a:lnSpc>
                <a:spcPct val="120000"/>
              </a:lnSpc>
              <a:buFont typeface="Arial" panose="020B0604020202020204" pitchFamily="34" charset="0"/>
              <a:buChar char="•"/>
            </a:pPr>
            <a:r>
              <a:rPr lang="zh-CN" altLang="en-US" sz="2000" dirty="0">
                <a:solidFill>
                  <a:schemeClr val="tx1"/>
                </a:solidFill>
                <a:ea typeface="微软雅黑" panose="020B0503020204020204" pitchFamily="34" charset="-122"/>
              </a:rPr>
              <a:t>代换密码分类</a:t>
            </a:r>
            <a:endParaRPr lang="en-US" sz="2000" dirty="0">
              <a:solidFill>
                <a:schemeClr val="tx1"/>
              </a:solidFill>
              <a:ea typeface="微软雅黑" panose="020B0503020204020204" pitchFamily="34" charset="-122"/>
            </a:endParaRPr>
          </a:p>
          <a:p>
            <a:pPr marL="457200" lvl="1" indent="0">
              <a:lnSpc>
                <a:spcPct val="120000"/>
              </a:lnSpc>
              <a:buNone/>
            </a:pPr>
            <a:r>
              <a:rPr lang="en-US" altLang="zh-CN" sz="1800" dirty="0">
                <a:solidFill>
                  <a:schemeClr val="tx1"/>
                </a:solidFill>
                <a:ea typeface="微软雅黑" panose="020B0503020204020204" pitchFamily="34" charset="-122"/>
              </a:rPr>
              <a:t>1.1 Monoalphabetic cipher</a:t>
            </a:r>
            <a:r>
              <a:rPr lang="zh-CN" altLang="en-US" sz="1800" dirty="0">
                <a:solidFill>
                  <a:schemeClr val="tx1"/>
                </a:solidFill>
                <a:ea typeface="微软雅黑" panose="020B0503020204020204" pitchFamily="34" charset="-122"/>
              </a:rPr>
              <a:t>单字母单表密码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(1) </a:t>
            </a:r>
            <a:r>
              <a:rPr lang="zh-CN" altLang="en-US" sz="1800" dirty="0">
                <a:solidFill>
                  <a:schemeClr val="tx1"/>
                </a:solidFill>
                <a:ea typeface="微软雅黑" panose="020B0503020204020204" pitchFamily="34" charset="-122"/>
              </a:rPr>
              <a:t>加法密码：</a:t>
            </a:r>
            <a:r>
              <a:rPr lang="en-US" altLang="zh-CN" sz="1800" dirty="0">
                <a:solidFill>
                  <a:schemeClr val="tx1"/>
                </a:solidFill>
                <a:ea typeface="微软雅黑" panose="020B0503020204020204" pitchFamily="34" charset="-122"/>
              </a:rPr>
              <a:t>Caesar cipher (Shift cipher)</a:t>
            </a:r>
            <a:r>
              <a:rPr lang="zh-CN" altLang="en-US" sz="1800" dirty="0">
                <a:solidFill>
                  <a:schemeClr val="tx1"/>
                </a:solidFill>
                <a:ea typeface="微软雅黑" panose="020B0503020204020204" pitchFamily="34" charset="-122"/>
              </a:rPr>
              <a:t>恺撒密码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(2) </a:t>
            </a:r>
            <a:r>
              <a:rPr lang="zh-CN" altLang="en-US" sz="1800" dirty="0">
                <a:solidFill>
                  <a:schemeClr val="tx1"/>
                </a:solidFill>
                <a:ea typeface="微软雅黑" panose="020B0503020204020204" pitchFamily="34" charset="-122"/>
              </a:rPr>
              <a:t>加乘密码：</a:t>
            </a:r>
            <a:r>
              <a:rPr lang="en-US" altLang="zh-CN" sz="1800" dirty="0">
                <a:solidFill>
                  <a:schemeClr val="tx1"/>
                </a:solidFill>
                <a:ea typeface="微软雅黑" panose="020B0503020204020204" pitchFamily="34" charset="-122"/>
              </a:rPr>
              <a:t>Affine cipher</a:t>
            </a:r>
            <a:r>
              <a:rPr lang="zh-CN" altLang="en-US" sz="1800" dirty="0">
                <a:solidFill>
                  <a:schemeClr val="tx1"/>
                </a:solidFill>
                <a:ea typeface="微软雅黑" panose="020B0503020204020204" pitchFamily="34" charset="-122"/>
              </a:rPr>
              <a:t>仿射密码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(3) </a:t>
            </a:r>
            <a:r>
              <a:rPr lang="zh-CN" altLang="en-US" sz="1800" dirty="0">
                <a:solidFill>
                  <a:schemeClr val="tx1"/>
                </a:solidFill>
                <a:ea typeface="微软雅黑" panose="020B0503020204020204" pitchFamily="34" charset="-122"/>
              </a:rPr>
              <a:t>混合密码：</a:t>
            </a:r>
            <a:r>
              <a:rPr lang="en-US" altLang="zh-CN" sz="1800" dirty="0">
                <a:solidFill>
                  <a:schemeClr val="tx1"/>
                </a:solidFill>
                <a:ea typeface="微软雅黑" panose="020B0503020204020204" pitchFamily="34" charset="-122"/>
              </a:rPr>
              <a:t>Mixed alphabetic cipher</a:t>
            </a:r>
            <a:r>
              <a:rPr lang="zh-CN" altLang="en-US" sz="1800" dirty="0">
                <a:solidFill>
                  <a:schemeClr val="tx1"/>
                </a:solidFill>
                <a:ea typeface="微软雅黑" panose="020B0503020204020204" pitchFamily="34" charset="-122"/>
              </a:rPr>
              <a:t>混合字母表密码</a:t>
            </a:r>
            <a:endParaRPr lang="en-US" altLang="zh-CN" sz="1800" dirty="0">
              <a:solidFill>
                <a:schemeClr val="tx1"/>
              </a:solidFill>
              <a:ea typeface="微软雅黑" panose="020B0503020204020204" pitchFamily="34" charset="-122"/>
            </a:endParaRPr>
          </a:p>
          <a:p>
            <a:pPr marL="457200" lvl="1" indent="0">
              <a:lnSpc>
                <a:spcPct val="120000"/>
              </a:lnSpc>
              <a:buNone/>
            </a:pPr>
            <a:r>
              <a:rPr lang="en-US" altLang="zh-CN" sz="1800" dirty="0">
                <a:solidFill>
                  <a:srgbClr val="0000FF"/>
                </a:solidFill>
                <a:ea typeface="微软雅黑" panose="020B0503020204020204" pitchFamily="34" charset="-122"/>
              </a:rPr>
              <a:t>1.2 Polyalphabetic cipher</a:t>
            </a:r>
            <a:r>
              <a:rPr lang="zh-CN" altLang="en-US" sz="1800" dirty="0">
                <a:solidFill>
                  <a:srgbClr val="0000FF"/>
                </a:solidFill>
                <a:ea typeface="微软雅黑" panose="020B0503020204020204" pitchFamily="34" charset="-122"/>
              </a:rPr>
              <a:t>单字母多表密码</a:t>
            </a:r>
            <a:endParaRPr lang="en-US" altLang="zh-CN" sz="1800" dirty="0">
              <a:solidFill>
                <a:srgbClr val="0000FF"/>
              </a:solidFill>
              <a:ea typeface="微软雅黑" panose="020B0503020204020204" pitchFamily="34" charset="-122"/>
            </a:endParaRPr>
          </a:p>
          <a:p>
            <a:pPr marL="1088390" lvl="2" indent="0">
              <a:lnSpc>
                <a:spcPct val="120000"/>
              </a:lnSpc>
              <a:buNone/>
            </a:pPr>
            <a:r>
              <a:rPr lang="en-US" altLang="zh-CN" sz="1800" dirty="0">
                <a:solidFill>
                  <a:srgbClr val="0000FF"/>
                </a:solidFill>
                <a:ea typeface="微软雅黑" panose="020B0503020204020204" pitchFamily="34" charset="-122"/>
              </a:rPr>
              <a:t>(1) </a:t>
            </a:r>
            <a:r>
              <a:rPr lang="zh-CN" altLang="en-US" sz="1800" dirty="0">
                <a:solidFill>
                  <a:srgbClr val="0000FF"/>
                </a:solidFill>
                <a:ea typeface="微软雅黑" panose="020B0503020204020204" pitchFamily="34" charset="-122"/>
              </a:rPr>
              <a:t>周期多表代换：</a:t>
            </a:r>
            <a:r>
              <a:rPr lang="en-US" altLang="zh-CN" sz="1800" dirty="0" err="1">
                <a:solidFill>
                  <a:srgbClr val="0000FF"/>
                </a:solidFill>
                <a:ea typeface="微软雅黑" panose="020B0503020204020204" pitchFamily="34" charset="-122"/>
              </a:rPr>
              <a:t>Vigenère</a:t>
            </a:r>
            <a:r>
              <a:rPr lang="en-US" altLang="zh-CN" sz="1800" dirty="0">
                <a:solidFill>
                  <a:srgbClr val="0000FF"/>
                </a:solidFill>
                <a:ea typeface="微软雅黑" panose="020B0503020204020204" pitchFamily="34" charset="-122"/>
              </a:rPr>
              <a:t> cipher</a:t>
            </a:r>
            <a:r>
              <a:rPr lang="zh-CN" altLang="en-US" sz="1800" dirty="0">
                <a:solidFill>
                  <a:srgbClr val="0000FF"/>
                </a:solidFill>
                <a:ea typeface="微软雅黑" panose="020B0503020204020204" pitchFamily="34" charset="-122"/>
              </a:rPr>
              <a:t>维吉尼亚密码</a:t>
            </a:r>
            <a:endParaRPr lang="en-US" altLang="zh-CN" sz="1800" dirty="0">
              <a:solidFill>
                <a:srgbClr val="0000FF"/>
              </a:solidFill>
              <a:ea typeface="微软雅黑" panose="020B0503020204020204" pitchFamily="34" charset="-122"/>
            </a:endParaRPr>
          </a:p>
          <a:p>
            <a:pPr marL="1088390" lvl="2" indent="0">
              <a:lnSpc>
                <a:spcPct val="120000"/>
              </a:lnSpc>
              <a:buNone/>
            </a:pPr>
            <a:r>
              <a:rPr lang="en-US" altLang="zh-CN" sz="1800" dirty="0">
                <a:solidFill>
                  <a:srgbClr val="0000FF"/>
                </a:solidFill>
                <a:ea typeface="微软雅黑" panose="020B0503020204020204" pitchFamily="34" charset="-122"/>
              </a:rPr>
              <a:t>(2) </a:t>
            </a:r>
            <a:r>
              <a:rPr lang="zh-CN" altLang="en-US" sz="1800" dirty="0">
                <a:solidFill>
                  <a:srgbClr val="0000FF"/>
                </a:solidFill>
                <a:ea typeface="微软雅黑" panose="020B0503020204020204" pitchFamily="34" charset="-122"/>
              </a:rPr>
              <a:t>周期多表代换：</a:t>
            </a:r>
            <a:r>
              <a:rPr lang="en-US" altLang="zh-CN" sz="1800" dirty="0">
                <a:solidFill>
                  <a:srgbClr val="0000FF"/>
                </a:solidFill>
                <a:ea typeface="微软雅黑" panose="020B0503020204020204" pitchFamily="34" charset="-122"/>
              </a:rPr>
              <a:t>Rotor machine</a:t>
            </a:r>
            <a:r>
              <a:rPr lang="zh-CN" altLang="en-US" sz="1800" dirty="0">
                <a:solidFill>
                  <a:srgbClr val="0000FF"/>
                </a:solidFill>
                <a:ea typeface="微软雅黑" panose="020B0503020204020204" pitchFamily="34" charset="-122"/>
              </a:rPr>
              <a:t>转轮密码机</a:t>
            </a:r>
            <a:r>
              <a:rPr lang="en-US" altLang="zh-CN" sz="1800" dirty="0">
                <a:solidFill>
                  <a:srgbClr val="0000FF"/>
                </a:solidFill>
                <a:ea typeface="微软雅黑" panose="020B0503020204020204" pitchFamily="34" charset="-122"/>
              </a:rPr>
              <a:t>(1870-1943)</a:t>
            </a:r>
            <a:endParaRPr lang="en-US" altLang="zh-CN" sz="1800" dirty="0">
              <a:solidFill>
                <a:srgbClr val="0000FF"/>
              </a:solidFill>
              <a:ea typeface="微软雅黑" panose="020B0503020204020204" pitchFamily="34" charset="-122"/>
            </a:endParaRPr>
          </a:p>
          <a:p>
            <a:pPr marL="1088390" lvl="2" indent="0">
              <a:lnSpc>
                <a:spcPct val="120000"/>
              </a:lnSpc>
              <a:buNone/>
            </a:pPr>
            <a:r>
              <a:rPr lang="en-US" altLang="zh-CN" sz="1800" dirty="0">
                <a:solidFill>
                  <a:srgbClr val="0000FF"/>
                </a:solidFill>
                <a:ea typeface="微软雅黑" panose="020B0503020204020204" pitchFamily="34" charset="-122"/>
              </a:rPr>
              <a:t>(3) </a:t>
            </a:r>
            <a:r>
              <a:rPr lang="zh-CN" altLang="en-US" sz="1800" dirty="0">
                <a:solidFill>
                  <a:srgbClr val="0000FF"/>
                </a:solidFill>
                <a:ea typeface="微软雅黑" panose="020B0503020204020204" pitchFamily="34" charset="-122"/>
              </a:rPr>
              <a:t>无限多表代换：</a:t>
            </a:r>
            <a:r>
              <a:rPr lang="en-US" altLang="zh-CN" sz="1800" dirty="0">
                <a:solidFill>
                  <a:srgbClr val="0000FF"/>
                </a:solidFill>
                <a:ea typeface="微软雅黑" panose="020B0503020204020204" pitchFamily="34" charset="-122"/>
              </a:rPr>
              <a:t>One-time pad (OTP)</a:t>
            </a:r>
            <a:r>
              <a:rPr lang="zh-CN" altLang="en-US" sz="1800" dirty="0">
                <a:solidFill>
                  <a:srgbClr val="0000FF"/>
                </a:solidFill>
                <a:ea typeface="微软雅黑" panose="020B0503020204020204" pitchFamily="34" charset="-122"/>
              </a:rPr>
              <a:t>一次一密</a:t>
            </a:r>
            <a:endParaRPr lang="en-US" altLang="zh-CN" sz="1800" dirty="0">
              <a:solidFill>
                <a:srgbClr val="0000FF"/>
              </a:solidFill>
              <a:ea typeface="微软雅黑" panose="020B0503020204020204" pitchFamily="34" charset="-122"/>
            </a:endParaRPr>
          </a:p>
          <a:p>
            <a:pPr marL="457200" lvl="1" indent="0">
              <a:lnSpc>
                <a:spcPct val="120000"/>
              </a:lnSpc>
              <a:buNone/>
            </a:pPr>
            <a:r>
              <a:rPr lang="en-US" altLang="zh-CN" sz="1800" dirty="0">
                <a:solidFill>
                  <a:schemeClr val="tx1"/>
                </a:solidFill>
                <a:ea typeface="微软雅黑" panose="020B0503020204020204" pitchFamily="34" charset="-122"/>
              </a:rPr>
              <a:t>1.3 Multiple letter cipher</a:t>
            </a:r>
            <a:r>
              <a:rPr lang="zh-CN" altLang="en-US" sz="1800" dirty="0">
                <a:solidFill>
                  <a:schemeClr val="tx1"/>
                </a:solidFill>
                <a:ea typeface="微软雅黑" panose="020B0503020204020204" pitchFamily="34" charset="-122"/>
              </a:rPr>
              <a:t>多字母密码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(1) 2</a:t>
            </a:r>
            <a:r>
              <a:rPr lang="zh-CN" altLang="en-US" sz="1800" dirty="0">
                <a:solidFill>
                  <a:schemeClr val="tx1"/>
                </a:solidFill>
                <a:ea typeface="微软雅黑" panose="020B0503020204020204" pitchFamily="34" charset="-122"/>
              </a:rPr>
              <a:t>字母代换：</a:t>
            </a:r>
            <a:r>
              <a:rPr lang="en-US" altLang="zh-CN" sz="1800" dirty="0">
                <a:solidFill>
                  <a:schemeClr val="tx1"/>
                </a:solidFill>
                <a:ea typeface="微软雅黑" panose="020B0503020204020204" pitchFamily="34" charset="-122"/>
              </a:rPr>
              <a:t>Playfair</a:t>
            </a:r>
            <a:r>
              <a:rPr lang="zh-CN" altLang="en-US" sz="1800" dirty="0">
                <a:solidFill>
                  <a:schemeClr val="tx1"/>
                </a:solidFill>
                <a:ea typeface="微软雅黑" panose="020B0503020204020204" pitchFamily="34" charset="-122"/>
              </a:rPr>
              <a:t>普莱菲尔密码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(2) 3</a:t>
            </a:r>
            <a:r>
              <a:rPr lang="zh-CN" altLang="en-US" sz="1800" dirty="0">
                <a:solidFill>
                  <a:schemeClr val="tx1"/>
                </a:solidFill>
                <a:ea typeface="微软雅黑" panose="020B0503020204020204" pitchFamily="34" charset="-122"/>
              </a:rPr>
              <a:t>字母代换：</a:t>
            </a:r>
            <a:r>
              <a:rPr lang="en-US" altLang="zh-CN" sz="1800" dirty="0">
                <a:solidFill>
                  <a:schemeClr val="tx1"/>
                </a:solidFill>
                <a:ea typeface="微软雅黑" panose="020B0503020204020204" pitchFamily="34" charset="-122"/>
              </a:rPr>
              <a:t>Hill</a:t>
            </a:r>
            <a:r>
              <a:rPr lang="zh-CN" altLang="en-US" sz="1800" dirty="0">
                <a:solidFill>
                  <a:schemeClr val="tx1"/>
                </a:solidFill>
                <a:ea typeface="微软雅黑" panose="020B0503020204020204" pitchFamily="34" charset="-122"/>
              </a:rPr>
              <a:t>密码</a:t>
            </a:r>
            <a:endParaRPr lang="en-US" altLang="zh-CN" sz="1800" dirty="0">
              <a:solidFill>
                <a:schemeClr val="tx1"/>
              </a:solidFill>
              <a:ea typeface="微软雅黑" panose="020B0503020204020204" pitchFamily="34" charset="-122"/>
            </a:endParaRPr>
          </a:p>
          <a:p>
            <a:pPr marL="457200" lvl="1" indent="0">
              <a:lnSpc>
                <a:spcPct val="120000"/>
              </a:lnSpc>
              <a:buNone/>
            </a:pPr>
            <a:r>
              <a:rPr lang="en-US" altLang="zh-CN" sz="1800" dirty="0">
                <a:solidFill>
                  <a:schemeClr val="tx1"/>
                </a:solidFill>
                <a:ea typeface="微软雅黑" panose="020B0503020204020204" pitchFamily="34" charset="-122"/>
              </a:rPr>
              <a:t>1.4 </a:t>
            </a:r>
            <a:r>
              <a:rPr lang="zh-CN" altLang="en-US" sz="1800" dirty="0">
                <a:solidFill>
                  <a:schemeClr val="tx1"/>
                </a:solidFill>
                <a:ea typeface="微软雅黑" panose="020B0503020204020204" pitchFamily="34" charset="-122"/>
              </a:rPr>
              <a:t>代换密码安全性分析</a:t>
            </a:r>
            <a:endParaRPr lang="en-US" altLang="zh-CN" sz="1800" dirty="0">
              <a:solidFill>
                <a:schemeClr val="tx1"/>
              </a:solidFill>
              <a:ea typeface="微软雅黑" panose="020B0503020204020204" pitchFamily="34" charset="-122"/>
            </a:endParaRPr>
          </a:p>
        </p:txBody>
      </p:sp>
      <p:sp>
        <p:nvSpPr>
          <p:cNvPr id="3" name="日期占位符 2"/>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2020.10.28(</a:t>
            </a:r>
            <a:r>
              <a:rPr lang="zh-CN" altLang="en-US"/>
              <a:t>周三</a:t>
            </a:r>
            <a:r>
              <a:rPr lang="en-US" altLang="zh-CN"/>
              <a:t>)</a:t>
            </a: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t>密码学基础</a:t>
            </a:r>
            <a:r>
              <a:rPr lang="en-US" altLang="zh-CN"/>
              <a:t>-</a:t>
            </a:r>
            <a:r>
              <a:rPr lang="zh-CN" altLang="en-US"/>
              <a:t>第</a:t>
            </a:r>
            <a:r>
              <a:rPr lang="en-US" altLang="zh-CN"/>
              <a:t>2</a:t>
            </a:r>
            <a:r>
              <a:rPr lang="zh-CN" altLang="en-US"/>
              <a:t>讲</a:t>
            </a:r>
            <a:endParaRPr lang="zh-CN" altLang="en-US" dirty="0"/>
          </a:p>
        </p:txBody>
      </p:sp>
      <p:sp>
        <p:nvSpPr>
          <p:cNvPr id="7" name="内容占位符 5"/>
          <p:cNvSpPr txBox="1"/>
          <p:nvPr/>
        </p:nvSpPr>
        <p:spPr>
          <a:xfrm>
            <a:off x="1981200" y="817688"/>
            <a:ext cx="8229600" cy="10801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00" dirty="0">
                <a:ea typeface="微软雅黑" panose="020B0503020204020204" pitchFamily="34" charset="-122"/>
              </a:rPr>
              <a:t>什么是代换密码</a:t>
            </a:r>
            <a:endParaRPr lang="en-US" altLang="zh-CN" dirty="0"/>
          </a:p>
          <a:p>
            <a:pPr lvl="1">
              <a:lnSpc>
                <a:spcPct val="90000"/>
              </a:lnSpc>
            </a:pPr>
            <a:r>
              <a:rPr lang="zh-CN" altLang="en-US" sz="2400" dirty="0">
                <a:ea typeface="微软雅黑" panose="020B0503020204020204" pitchFamily="34" charset="-122"/>
              </a:rPr>
              <a:t>明文中每一个字符代换为密文中另一个字符</a:t>
            </a:r>
            <a:endParaRPr lang="zh-CN" altLang="en-US" sz="2400" dirty="0">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794" y="90001"/>
            <a:ext cx="3973478" cy="626701"/>
          </a:xfrm>
        </p:spPr>
        <p:txBody>
          <a:bodyPr/>
          <a:lstStyle/>
          <a:p>
            <a:r>
              <a:rPr lang="en-US" altLang="zh-CN" dirty="0">
                <a:solidFill>
                  <a:srgbClr val="F8F8F8"/>
                </a:solidFill>
                <a:latin typeface="+mj-ea"/>
              </a:rPr>
              <a:t>1.2 </a:t>
            </a:r>
            <a:r>
              <a:rPr lang="zh-CN" altLang="en-US" dirty="0">
                <a:solidFill>
                  <a:srgbClr val="F8F8F8"/>
                </a:solidFill>
                <a:latin typeface="+mj-ea"/>
              </a:rPr>
              <a:t>多表代换密码</a:t>
            </a:r>
            <a:endParaRPr lang="zh-CN" altLang="en-US" dirty="0"/>
          </a:p>
        </p:txBody>
      </p:sp>
      <p:graphicFrame>
        <p:nvGraphicFramePr>
          <p:cNvPr id="39" name="表格 38"/>
          <p:cNvGraphicFramePr>
            <a:graphicFrameLocks noGrp="1"/>
          </p:cNvGraphicFramePr>
          <p:nvPr/>
        </p:nvGraphicFramePr>
        <p:xfrm>
          <a:off x="2530700" y="1174020"/>
          <a:ext cx="6096000" cy="1234440"/>
        </p:xfrm>
        <a:graphic>
          <a:graphicData uri="http://schemas.openxmlformats.org/drawingml/2006/table">
            <a:tbl>
              <a:tblPr firstRow="1" bandRow="1">
                <a:tableStyleId>{5940675A-B579-460E-94D1-54222C63F5DA}</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r>
                        <a:rPr lang="en-US" altLang="zh-CN" b="1" dirty="0">
                          <a:latin typeface="Courier New" panose="02070309020205020404" pitchFamily="49" charset="0"/>
                          <a:cs typeface="Courier New" panose="02070309020205020404" pitchFamily="49" charset="0"/>
                        </a:rPr>
                        <a:t>m</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t</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e</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l</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l</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h</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i</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m</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a</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b</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o</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u</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t</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m</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e</a:t>
                      </a:r>
                      <a:endParaRPr lang="zh-CN" altLang="en-US" b="1" dirty="0">
                        <a:solidFill>
                          <a:srgbClr val="0000FF"/>
                        </a:solidFill>
                        <a:latin typeface="Courier New" panose="02070309020205020404" pitchFamily="49" charset="0"/>
                        <a:cs typeface="Courier New" panose="02070309020205020404" pitchFamily="49" charset="0"/>
                      </a:endParaRPr>
                    </a:p>
                  </a:txBody>
                  <a:tcPr/>
                </a:tc>
              </a:tr>
              <a:tr h="370840">
                <a:tc>
                  <a:txBody>
                    <a:bodyPr/>
                    <a:lstStyle/>
                    <a:p>
                      <a:r>
                        <a:rPr lang="en-US" altLang="zh-CN" b="1" dirty="0">
                          <a:latin typeface="Courier New" panose="02070309020205020404" pitchFamily="49" charset="0"/>
                          <a:cs typeface="Courier New" panose="02070309020205020404" pitchFamily="49" charset="0"/>
                        </a:rPr>
                        <a:t>K</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c</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a</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f</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e</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c</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a</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f</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e</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c</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a</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f</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e</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c</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a</a:t>
                      </a:r>
                      <a:endParaRPr lang="zh-CN" altLang="en-US" b="1" dirty="0">
                        <a:latin typeface="Courier New" panose="02070309020205020404" pitchFamily="49" charset="0"/>
                        <a:cs typeface="Courier New" panose="02070309020205020404" pitchFamily="49" charset="0"/>
                      </a:endParaRPr>
                    </a:p>
                  </a:txBody>
                  <a:tcPr/>
                </a:tc>
              </a:tr>
              <a:tr h="370840">
                <a:tc>
                  <a:txBody>
                    <a:bodyPr/>
                    <a:lstStyle/>
                    <a:p>
                      <a:r>
                        <a:rPr lang="en-US" altLang="zh-CN" b="1" dirty="0">
                          <a:latin typeface="Courier New" panose="02070309020205020404" pitchFamily="49" charset="0"/>
                          <a:cs typeface="Courier New" panose="02070309020205020404" pitchFamily="49" charset="0"/>
                        </a:rPr>
                        <a:t>C</a:t>
                      </a:r>
                      <a:endParaRPr lang="zh-CN" altLang="en-US" b="1" dirty="0">
                        <a:latin typeface="Courier New" panose="02070309020205020404" pitchFamily="49" charset="0"/>
                        <a:cs typeface="Courier New" panose="02070309020205020404" pitchFamily="49" charset="0"/>
                      </a:endParaRPr>
                    </a:p>
                  </a:txBody>
                  <a:tcPr/>
                </a:tc>
                <a:tc>
                  <a:txBody>
                    <a:bodyPr/>
                    <a:lstStyle/>
                    <a:p>
                      <a:endParaRPr lang="zh-CN" altLang="en-US" dirty="0">
                        <a:latin typeface="Courier New" panose="02070309020205020404" pitchFamily="49" charset="0"/>
                        <a:cs typeface="Courier New" panose="02070309020205020404" pitchFamily="49" charset="0"/>
                      </a:endParaRPr>
                    </a:p>
                  </a:txBody>
                  <a:tcPr/>
                </a:tc>
                <a:tc>
                  <a:txBody>
                    <a:bodyPr/>
                    <a:lstStyle/>
                    <a:p>
                      <a:endParaRPr lang="zh-CN" altLang="en-US">
                        <a:latin typeface="Courier New" panose="02070309020205020404" pitchFamily="49" charset="0"/>
                        <a:cs typeface="Courier New" panose="02070309020205020404" pitchFamily="49" charset="0"/>
                      </a:endParaRPr>
                    </a:p>
                  </a:txBody>
                  <a:tcPr/>
                </a:tc>
                <a:tc>
                  <a:txBody>
                    <a:bodyPr/>
                    <a:lstStyle/>
                    <a:p>
                      <a:endParaRPr lang="zh-CN" altLang="en-US">
                        <a:latin typeface="Courier New" panose="02070309020205020404" pitchFamily="49" charset="0"/>
                        <a:cs typeface="Courier New" panose="02070309020205020404" pitchFamily="49" charset="0"/>
                      </a:endParaRPr>
                    </a:p>
                  </a:txBody>
                  <a:tcPr/>
                </a:tc>
                <a:tc>
                  <a:txBody>
                    <a:bodyPr/>
                    <a:lstStyle/>
                    <a:p>
                      <a:endParaRPr lang="zh-CN" altLang="en-US">
                        <a:latin typeface="Courier New" panose="02070309020205020404" pitchFamily="49" charset="0"/>
                        <a:cs typeface="Courier New" panose="02070309020205020404" pitchFamily="49" charset="0"/>
                      </a:endParaRPr>
                    </a:p>
                  </a:txBody>
                  <a:tcPr/>
                </a:tc>
                <a:tc>
                  <a:txBody>
                    <a:bodyPr/>
                    <a:lstStyle/>
                    <a:p>
                      <a:endParaRPr lang="zh-CN" altLang="en-US">
                        <a:latin typeface="Courier New" panose="02070309020205020404" pitchFamily="49" charset="0"/>
                        <a:cs typeface="Courier New" panose="02070309020205020404" pitchFamily="49" charset="0"/>
                      </a:endParaRPr>
                    </a:p>
                  </a:txBody>
                  <a:tcPr/>
                </a:tc>
                <a:tc>
                  <a:txBody>
                    <a:bodyPr/>
                    <a:lstStyle/>
                    <a:p>
                      <a:endParaRPr lang="zh-CN" altLang="en-US">
                        <a:latin typeface="Courier New" panose="02070309020205020404" pitchFamily="49" charset="0"/>
                        <a:cs typeface="Courier New" panose="02070309020205020404" pitchFamily="49" charset="0"/>
                      </a:endParaRPr>
                    </a:p>
                  </a:txBody>
                  <a:tcPr/>
                </a:tc>
                <a:tc>
                  <a:txBody>
                    <a:bodyPr/>
                    <a:lstStyle/>
                    <a:p>
                      <a:endParaRPr lang="zh-CN" altLang="en-US">
                        <a:latin typeface="Courier New" panose="02070309020205020404" pitchFamily="49" charset="0"/>
                        <a:cs typeface="Courier New" panose="02070309020205020404" pitchFamily="49" charset="0"/>
                      </a:endParaRPr>
                    </a:p>
                  </a:txBody>
                  <a:tcPr/>
                </a:tc>
                <a:tc>
                  <a:txBody>
                    <a:bodyPr/>
                    <a:lstStyle/>
                    <a:p>
                      <a:endParaRPr lang="zh-CN" altLang="en-US">
                        <a:latin typeface="Courier New" panose="02070309020205020404" pitchFamily="49" charset="0"/>
                        <a:cs typeface="Courier New" panose="02070309020205020404" pitchFamily="49" charset="0"/>
                      </a:endParaRPr>
                    </a:p>
                  </a:txBody>
                  <a:tcPr/>
                </a:tc>
                <a:tc>
                  <a:txBody>
                    <a:bodyPr/>
                    <a:lstStyle/>
                    <a:p>
                      <a:endParaRPr lang="zh-CN" altLang="en-US">
                        <a:latin typeface="Courier New" panose="02070309020205020404" pitchFamily="49" charset="0"/>
                        <a:cs typeface="Courier New" panose="02070309020205020404" pitchFamily="49" charset="0"/>
                      </a:endParaRPr>
                    </a:p>
                  </a:txBody>
                  <a:tcPr/>
                </a:tc>
                <a:tc>
                  <a:txBody>
                    <a:bodyPr/>
                    <a:lstStyle/>
                    <a:p>
                      <a:endParaRPr lang="zh-CN" altLang="en-US">
                        <a:latin typeface="Courier New" panose="02070309020205020404" pitchFamily="49" charset="0"/>
                        <a:cs typeface="Courier New" panose="02070309020205020404" pitchFamily="49" charset="0"/>
                      </a:endParaRPr>
                    </a:p>
                  </a:txBody>
                  <a:tcPr/>
                </a:tc>
                <a:tc>
                  <a:txBody>
                    <a:bodyPr/>
                    <a:lstStyle/>
                    <a:p>
                      <a:endParaRPr lang="zh-CN" altLang="en-US">
                        <a:latin typeface="Courier New" panose="02070309020205020404" pitchFamily="49" charset="0"/>
                        <a:cs typeface="Courier New" panose="02070309020205020404" pitchFamily="49" charset="0"/>
                      </a:endParaRPr>
                    </a:p>
                  </a:txBody>
                  <a:tcPr/>
                </a:tc>
                <a:tc>
                  <a:txBody>
                    <a:bodyPr/>
                    <a:lstStyle/>
                    <a:p>
                      <a:endParaRPr lang="zh-CN" altLang="en-US">
                        <a:latin typeface="Courier New" panose="02070309020205020404" pitchFamily="49" charset="0"/>
                        <a:cs typeface="Courier New" panose="02070309020205020404" pitchFamily="49" charset="0"/>
                      </a:endParaRPr>
                    </a:p>
                  </a:txBody>
                  <a:tcPr/>
                </a:tc>
                <a:tc>
                  <a:txBody>
                    <a:bodyPr/>
                    <a:lstStyle/>
                    <a:p>
                      <a:endParaRPr lang="zh-CN" altLang="en-US">
                        <a:latin typeface="Courier New" panose="02070309020205020404" pitchFamily="49" charset="0"/>
                        <a:cs typeface="Courier New" panose="02070309020205020404" pitchFamily="49" charset="0"/>
                      </a:endParaRPr>
                    </a:p>
                  </a:txBody>
                  <a:tcPr/>
                </a:tc>
                <a:tc>
                  <a:txBody>
                    <a:bodyPr/>
                    <a:lstStyle/>
                    <a:p>
                      <a:endParaRPr lang="zh-CN" altLang="en-US" dirty="0">
                        <a:latin typeface="Courier New" panose="02070309020205020404" pitchFamily="49" charset="0"/>
                        <a:cs typeface="Courier New" panose="02070309020205020404" pitchFamily="49" charset="0"/>
                      </a:endParaRPr>
                    </a:p>
                  </a:txBody>
                  <a:tcPr/>
                </a:tc>
              </a:tr>
            </a:tbl>
          </a:graphicData>
        </a:graphic>
      </p:graphicFrame>
      <p:graphicFrame>
        <p:nvGraphicFramePr>
          <p:cNvPr id="40" name="内容占位符 6"/>
          <p:cNvGraphicFramePr/>
          <p:nvPr/>
        </p:nvGraphicFramePr>
        <p:xfrm>
          <a:off x="893133" y="2536640"/>
          <a:ext cx="10590034" cy="822960"/>
        </p:xfrm>
        <a:graphic>
          <a:graphicData uri="http://schemas.openxmlformats.org/drawingml/2006/table">
            <a:tbl>
              <a:tblPr firstRow="1" bandRow="1">
                <a:tableStyleId>{5940675A-B579-460E-94D1-54222C63F5DA}</a:tableStyleId>
              </a:tblPr>
              <a:tblGrid>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tblGrid>
              <a:tr h="411055">
                <a:tc>
                  <a:txBody>
                    <a:bodyPr/>
                    <a:lstStyle/>
                    <a:p>
                      <a:r>
                        <a:rPr lang="en-US" altLang="zh-CN" b="1" dirty="0">
                          <a:solidFill>
                            <a:srgbClr val="0000FF"/>
                          </a:solidFill>
                          <a:latin typeface="Courier New" panose="02070309020205020404" pitchFamily="49" charset="0"/>
                          <a:cs typeface="Courier New" panose="02070309020205020404" pitchFamily="49" charset="0"/>
                        </a:rPr>
                        <a:t>a</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b</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c</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d</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e</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f</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g</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h</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i</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j</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k</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l</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m</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n</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o</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p</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q</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r</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s</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t</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u</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v</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w</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x</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y</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z</a:t>
                      </a:r>
                      <a:endParaRPr lang="zh-CN" altLang="en-US" b="1" dirty="0">
                        <a:solidFill>
                          <a:srgbClr val="0000FF"/>
                        </a:solidFill>
                        <a:latin typeface="Courier New" panose="02070309020205020404" pitchFamily="49" charset="0"/>
                        <a:cs typeface="Courier New" panose="02070309020205020404" pitchFamily="49" charset="0"/>
                      </a:endParaRPr>
                    </a:p>
                  </a:txBody>
                  <a:tcPr/>
                </a:tc>
              </a:tr>
              <a:tr h="370840">
                <a:tc>
                  <a:txBody>
                    <a:bodyPr/>
                    <a:lstStyle/>
                    <a:p>
                      <a:r>
                        <a:rPr lang="en-US" altLang="zh-CN" b="1" dirty="0">
                          <a:solidFill>
                            <a:srgbClr val="7030A0"/>
                          </a:solidFill>
                          <a:latin typeface="Courier New" panose="02070309020205020404" pitchFamily="49" charset="0"/>
                          <a:cs typeface="Courier New" panose="02070309020205020404" pitchFamily="49" charset="0"/>
                        </a:rPr>
                        <a:t>D</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E</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F</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G</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H</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I</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J</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K</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L</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M</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N</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O</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P</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Q</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R</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S</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T</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U</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V</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W</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X</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Y</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Z</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A</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B</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C</a:t>
                      </a:r>
                      <a:endParaRPr lang="zh-CN" altLang="en-US" b="1" dirty="0">
                        <a:solidFill>
                          <a:srgbClr val="7030A0"/>
                        </a:solidFill>
                        <a:latin typeface="Courier New" panose="02070309020205020404" pitchFamily="49" charset="0"/>
                        <a:cs typeface="Courier New" panose="02070309020205020404" pitchFamily="49" charset="0"/>
                      </a:endParaRPr>
                    </a:p>
                  </a:txBody>
                  <a:tcPr/>
                </a:tc>
              </a:tr>
            </a:tbl>
          </a:graphicData>
        </a:graphic>
      </p:graphicFrame>
      <p:graphicFrame>
        <p:nvGraphicFramePr>
          <p:cNvPr id="41" name="内容占位符 6"/>
          <p:cNvGraphicFramePr/>
          <p:nvPr/>
        </p:nvGraphicFramePr>
        <p:xfrm>
          <a:off x="893129" y="3440686"/>
          <a:ext cx="10590034" cy="822960"/>
        </p:xfrm>
        <a:graphic>
          <a:graphicData uri="http://schemas.openxmlformats.org/drawingml/2006/table">
            <a:tbl>
              <a:tblPr firstRow="1" bandRow="1">
                <a:tableStyleId>{5940675A-B579-460E-94D1-54222C63F5DA}</a:tableStyleId>
              </a:tblPr>
              <a:tblGrid>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tblGrid>
              <a:tr h="370840">
                <a:tc>
                  <a:txBody>
                    <a:bodyPr/>
                    <a:lstStyle/>
                    <a:p>
                      <a:r>
                        <a:rPr lang="en-US" altLang="zh-CN" b="1" dirty="0">
                          <a:solidFill>
                            <a:srgbClr val="0000FF"/>
                          </a:solidFill>
                          <a:latin typeface="Courier New" panose="02070309020205020404" pitchFamily="49" charset="0"/>
                          <a:cs typeface="Courier New" panose="02070309020205020404" pitchFamily="49" charset="0"/>
                        </a:rPr>
                        <a:t>a</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b</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c</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d</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e</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f</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g</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h</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i</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j</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k</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l</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m</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n</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o</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p</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q</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r</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s</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t</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u</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v</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w</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x</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y</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z</a:t>
                      </a:r>
                      <a:endParaRPr lang="zh-CN" altLang="en-US" b="1" dirty="0">
                        <a:solidFill>
                          <a:srgbClr val="0000FF"/>
                        </a:solidFill>
                        <a:latin typeface="Courier New" panose="02070309020205020404" pitchFamily="49" charset="0"/>
                        <a:cs typeface="Courier New" panose="02070309020205020404" pitchFamily="49" charset="0"/>
                      </a:endParaRPr>
                    </a:p>
                  </a:txBody>
                  <a:tcPr/>
                </a:tc>
              </a:tr>
              <a:tr h="370840">
                <a:tc>
                  <a:txBody>
                    <a:bodyPr/>
                    <a:lstStyle/>
                    <a:p>
                      <a:r>
                        <a:rPr lang="en-US" altLang="zh-CN" b="1" dirty="0">
                          <a:solidFill>
                            <a:srgbClr val="7030A0"/>
                          </a:solidFill>
                          <a:latin typeface="Courier New" panose="02070309020205020404" pitchFamily="49" charset="0"/>
                          <a:cs typeface="Courier New" panose="02070309020205020404" pitchFamily="49" charset="0"/>
                        </a:rPr>
                        <a:t>B</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C</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D</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E</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F</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G</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H</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I</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J</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K</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L</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M</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N</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O</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P</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Q</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R</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S</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T</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U</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V</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W</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X</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Y</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Z</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A</a:t>
                      </a:r>
                      <a:endParaRPr lang="zh-CN" altLang="en-US" b="1" dirty="0">
                        <a:solidFill>
                          <a:srgbClr val="7030A0"/>
                        </a:solidFill>
                        <a:latin typeface="Courier New" panose="02070309020205020404" pitchFamily="49" charset="0"/>
                        <a:cs typeface="Courier New" panose="02070309020205020404" pitchFamily="49" charset="0"/>
                      </a:endParaRPr>
                    </a:p>
                  </a:txBody>
                  <a:tcPr/>
                </a:tc>
              </a:tr>
            </a:tbl>
          </a:graphicData>
        </a:graphic>
      </p:graphicFrame>
      <p:graphicFrame>
        <p:nvGraphicFramePr>
          <p:cNvPr id="42" name="内容占位符 6"/>
          <p:cNvGraphicFramePr/>
          <p:nvPr/>
        </p:nvGraphicFramePr>
        <p:xfrm>
          <a:off x="893129" y="4347719"/>
          <a:ext cx="10590034" cy="822960"/>
        </p:xfrm>
        <a:graphic>
          <a:graphicData uri="http://schemas.openxmlformats.org/drawingml/2006/table">
            <a:tbl>
              <a:tblPr firstRow="1" bandRow="1">
                <a:tableStyleId>{5940675A-B579-460E-94D1-54222C63F5DA}</a:tableStyleId>
              </a:tblPr>
              <a:tblGrid>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tblGrid>
              <a:tr h="370840">
                <a:tc>
                  <a:txBody>
                    <a:bodyPr/>
                    <a:lstStyle/>
                    <a:p>
                      <a:r>
                        <a:rPr lang="en-US" altLang="zh-CN" b="1" dirty="0">
                          <a:solidFill>
                            <a:srgbClr val="0000FF"/>
                          </a:solidFill>
                          <a:latin typeface="Courier New" panose="02070309020205020404" pitchFamily="49" charset="0"/>
                          <a:cs typeface="Courier New" panose="02070309020205020404" pitchFamily="49" charset="0"/>
                        </a:rPr>
                        <a:t>a</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b</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c</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d</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e</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f</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g</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h</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i</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j</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k</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l</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m</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n</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o</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p</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q</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r</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s</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t</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u</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v</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w</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x</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y</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z</a:t>
                      </a:r>
                      <a:endParaRPr lang="zh-CN" altLang="en-US" b="1" dirty="0">
                        <a:solidFill>
                          <a:srgbClr val="0000FF"/>
                        </a:solidFill>
                        <a:latin typeface="Courier New" panose="02070309020205020404" pitchFamily="49" charset="0"/>
                        <a:cs typeface="Courier New" panose="02070309020205020404" pitchFamily="49" charset="0"/>
                      </a:endParaRPr>
                    </a:p>
                  </a:txBody>
                  <a:tcPr/>
                </a:tc>
              </a:tr>
              <a:tr h="370840">
                <a:tc>
                  <a:txBody>
                    <a:bodyPr/>
                    <a:lstStyle/>
                    <a:p>
                      <a:r>
                        <a:rPr lang="en-US" altLang="zh-CN" b="1" dirty="0">
                          <a:solidFill>
                            <a:srgbClr val="7030A0"/>
                          </a:solidFill>
                          <a:latin typeface="Courier New" panose="02070309020205020404" pitchFamily="49" charset="0"/>
                          <a:cs typeface="Courier New" panose="02070309020205020404" pitchFamily="49" charset="0"/>
                        </a:rPr>
                        <a:t>G</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H</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I</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J</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K</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L</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M</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N</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O</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P</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Q</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R</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S</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T</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U</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V</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W</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X</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Y</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Z</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A</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B</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C</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D</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E</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F</a:t>
                      </a:r>
                      <a:endParaRPr lang="zh-CN" altLang="en-US" b="1" dirty="0">
                        <a:solidFill>
                          <a:srgbClr val="7030A0"/>
                        </a:solidFill>
                        <a:latin typeface="Courier New" panose="02070309020205020404" pitchFamily="49" charset="0"/>
                        <a:cs typeface="Courier New" panose="02070309020205020404" pitchFamily="49" charset="0"/>
                      </a:endParaRPr>
                    </a:p>
                  </a:txBody>
                  <a:tcPr/>
                </a:tc>
              </a:tr>
            </a:tbl>
          </a:graphicData>
        </a:graphic>
      </p:graphicFrame>
      <p:graphicFrame>
        <p:nvGraphicFramePr>
          <p:cNvPr id="43" name="内容占位符 6"/>
          <p:cNvGraphicFramePr/>
          <p:nvPr/>
        </p:nvGraphicFramePr>
        <p:xfrm>
          <a:off x="893129" y="5256769"/>
          <a:ext cx="10590034" cy="822960"/>
        </p:xfrm>
        <a:graphic>
          <a:graphicData uri="http://schemas.openxmlformats.org/drawingml/2006/table">
            <a:tbl>
              <a:tblPr firstRow="1" bandRow="1">
                <a:tableStyleId>{5940675A-B579-460E-94D1-54222C63F5DA}</a:tableStyleId>
              </a:tblPr>
              <a:tblGrid>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gridCol w="407309"/>
              </a:tblGrid>
              <a:tr h="370840">
                <a:tc>
                  <a:txBody>
                    <a:bodyPr/>
                    <a:lstStyle/>
                    <a:p>
                      <a:r>
                        <a:rPr lang="en-US" altLang="zh-CN" b="1" dirty="0">
                          <a:solidFill>
                            <a:srgbClr val="0000FF"/>
                          </a:solidFill>
                          <a:latin typeface="Courier New" panose="02070309020205020404" pitchFamily="49" charset="0"/>
                          <a:cs typeface="Courier New" panose="02070309020205020404" pitchFamily="49" charset="0"/>
                        </a:rPr>
                        <a:t>a</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b</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c</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d</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e</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f</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g</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h</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i</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j</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k</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l</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m</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n</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o</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p</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q</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r</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s</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t</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u</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v</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w</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x</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y</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z</a:t>
                      </a:r>
                      <a:endParaRPr lang="zh-CN" altLang="en-US" b="1" dirty="0">
                        <a:solidFill>
                          <a:srgbClr val="0000FF"/>
                        </a:solidFill>
                        <a:latin typeface="Courier New" panose="02070309020205020404" pitchFamily="49" charset="0"/>
                        <a:cs typeface="Courier New" panose="02070309020205020404" pitchFamily="49" charset="0"/>
                      </a:endParaRPr>
                    </a:p>
                  </a:txBody>
                  <a:tcPr/>
                </a:tc>
              </a:tr>
              <a:tr h="370840">
                <a:tc>
                  <a:txBody>
                    <a:bodyPr/>
                    <a:lstStyle/>
                    <a:p>
                      <a:r>
                        <a:rPr lang="en-US" altLang="zh-CN" b="1" dirty="0">
                          <a:solidFill>
                            <a:srgbClr val="7030A0"/>
                          </a:solidFill>
                          <a:latin typeface="Courier New" panose="02070309020205020404" pitchFamily="49" charset="0"/>
                          <a:cs typeface="Courier New" panose="02070309020205020404" pitchFamily="49" charset="0"/>
                        </a:rPr>
                        <a:t>F</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G</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H</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I</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J</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K</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L</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M</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N</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O</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P</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Q</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R</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S</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T</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U</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V</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W</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X</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Y</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Z</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A</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B</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C</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D</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E</a:t>
                      </a:r>
                      <a:endParaRPr lang="zh-CN" altLang="en-US" b="1" dirty="0">
                        <a:solidFill>
                          <a:srgbClr val="7030A0"/>
                        </a:solidFill>
                        <a:latin typeface="Courier New" panose="02070309020205020404" pitchFamily="49" charset="0"/>
                        <a:cs typeface="Courier New" panose="02070309020205020404" pitchFamily="49" charset="0"/>
                      </a:endParaRPr>
                    </a:p>
                  </a:txBody>
                  <a:tcPr/>
                </a:tc>
              </a:tr>
            </a:tbl>
          </a:graphicData>
        </a:graphic>
      </p:graphicFrame>
      <p:graphicFrame>
        <p:nvGraphicFramePr>
          <p:cNvPr id="44" name="表格 43"/>
          <p:cNvGraphicFramePr>
            <a:graphicFrameLocks noGrp="1"/>
          </p:cNvGraphicFramePr>
          <p:nvPr/>
        </p:nvGraphicFramePr>
        <p:xfrm>
          <a:off x="4971352" y="1994404"/>
          <a:ext cx="3657600" cy="411480"/>
        </p:xfrm>
        <a:graphic>
          <a:graphicData uri="http://schemas.openxmlformats.org/drawingml/2006/table">
            <a:tbl>
              <a:tblPr firstRow="1" bandRow="1">
                <a:tableStyleId>{5940675A-B579-460E-94D1-54222C63F5DA}</a:tableStyleId>
              </a:tblPr>
              <a:tblGrid>
                <a:gridCol w="406400"/>
                <a:gridCol w="406400"/>
                <a:gridCol w="406400"/>
                <a:gridCol w="406400"/>
                <a:gridCol w="406400"/>
                <a:gridCol w="406400"/>
                <a:gridCol w="406400"/>
                <a:gridCol w="406400"/>
                <a:gridCol w="406400"/>
              </a:tblGrid>
              <a:tr h="370840">
                <a:tc>
                  <a:txBody>
                    <a:bodyPr/>
                    <a:lstStyle/>
                    <a:p>
                      <a:r>
                        <a:rPr lang="en-US" altLang="zh-CN" b="1" dirty="0">
                          <a:solidFill>
                            <a:srgbClr val="7030A0"/>
                          </a:solidFill>
                          <a:latin typeface="Courier New" panose="02070309020205020404" pitchFamily="49" charset="0"/>
                          <a:cs typeface="Courier New" panose="02070309020205020404" pitchFamily="49" charset="0"/>
                        </a:rPr>
                        <a:t>J</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S</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F</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E</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P</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A</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Y</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P</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F</a:t>
                      </a:r>
                      <a:endParaRPr lang="zh-CN" altLang="en-US" b="1" dirty="0">
                        <a:solidFill>
                          <a:srgbClr val="7030A0"/>
                        </a:solidFill>
                        <a:latin typeface="Courier New" panose="02070309020205020404" pitchFamily="49" charset="0"/>
                        <a:cs typeface="Courier New" panose="02070309020205020404" pitchFamily="49" charset="0"/>
                      </a:endParaRPr>
                    </a:p>
                  </a:txBody>
                  <a:tcPr/>
                </a:tc>
              </a:tr>
            </a:tbl>
          </a:graphicData>
        </a:graphic>
      </p:graphicFrame>
      <p:sp>
        <p:nvSpPr>
          <p:cNvPr id="45" name="TextBox 12"/>
          <p:cNvSpPr txBox="1"/>
          <p:nvPr/>
        </p:nvSpPr>
        <p:spPr>
          <a:xfrm>
            <a:off x="2962748" y="1995998"/>
            <a:ext cx="346570" cy="415498"/>
          </a:xfrm>
          <a:prstGeom prst="rect">
            <a:avLst/>
          </a:prstGeom>
          <a:noFill/>
        </p:spPr>
        <p:txBody>
          <a:bodyPr wrap="none" rtlCol="0">
            <a:spAutoFit/>
          </a:bodyPr>
          <a:lstStyle/>
          <a:p>
            <a:r>
              <a:rPr lang="en-US" altLang="zh-CN" sz="2100" b="1" dirty="0">
                <a:solidFill>
                  <a:srgbClr val="7030A0"/>
                </a:solidFill>
                <a:latin typeface="Courier New" panose="02070309020205020404" pitchFamily="49" charset="0"/>
                <a:cs typeface="Courier New" panose="02070309020205020404" pitchFamily="49" charset="0"/>
              </a:rPr>
              <a:t>W</a:t>
            </a:r>
            <a:endParaRPr lang="zh-CN" altLang="en-US" sz="2100" b="1" dirty="0">
              <a:solidFill>
                <a:srgbClr val="7030A0"/>
              </a:solidFill>
              <a:latin typeface="Courier New" panose="02070309020205020404" pitchFamily="49" charset="0"/>
              <a:cs typeface="Courier New" panose="02070309020205020404" pitchFamily="49" charset="0"/>
            </a:endParaRPr>
          </a:p>
        </p:txBody>
      </p:sp>
      <p:sp>
        <p:nvSpPr>
          <p:cNvPr id="46" name="TextBox 13"/>
          <p:cNvSpPr txBox="1"/>
          <p:nvPr/>
        </p:nvSpPr>
        <p:spPr>
          <a:xfrm>
            <a:off x="3352598" y="1995998"/>
            <a:ext cx="346570" cy="415498"/>
          </a:xfrm>
          <a:prstGeom prst="rect">
            <a:avLst/>
          </a:prstGeom>
          <a:noFill/>
        </p:spPr>
        <p:txBody>
          <a:bodyPr wrap="none" rtlCol="0">
            <a:spAutoFit/>
          </a:bodyPr>
          <a:lstStyle/>
          <a:p>
            <a:r>
              <a:rPr lang="en-US" altLang="zh-CN" sz="2100" b="1" dirty="0">
                <a:solidFill>
                  <a:srgbClr val="7030A0"/>
                </a:solidFill>
                <a:latin typeface="Courier New" panose="02070309020205020404" pitchFamily="49" charset="0"/>
                <a:cs typeface="Courier New" panose="02070309020205020404" pitchFamily="49" charset="0"/>
              </a:rPr>
              <a:t>F</a:t>
            </a:r>
            <a:endParaRPr lang="zh-CN" altLang="en-US" sz="2100" b="1" dirty="0">
              <a:solidFill>
                <a:srgbClr val="7030A0"/>
              </a:solidFill>
              <a:latin typeface="Courier New" panose="02070309020205020404" pitchFamily="49" charset="0"/>
              <a:cs typeface="Courier New" panose="02070309020205020404" pitchFamily="49" charset="0"/>
            </a:endParaRPr>
          </a:p>
        </p:txBody>
      </p:sp>
      <p:sp>
        <p:nvSpPr>
          <p:cNvPr id="47" name="TextBox 14"/>
          <p:cNvSpPr txBox="1"/>
          <p:nvPr/>
        </p:nvSpPr>
        <p:spPr>
          <a:xfrm>
            <a:off x="3733168" y="1995998"/>
            <a:ext cx="346570" cy="415498"/>
          </a:xfrm>
          <a:prstGeom prst="rect">
            <a:avLst/>
          </a:prstGeom>
          <a:noFill/>
        </p:spPr>
        <p:txBody>
          <a:bodyPr wrap="none" rtlCol="0">
            <a:spAutoFit/>
          </a:bodyPr>
          <a:lstStyle/>
          <a:p>
            <a:r>
              <a:rPr lang="en-US" altLang="zh-CN" sz="2100" b="1" dirty="0">
                <a:solidFill>
                  <a:srgbClr val="7030A0"/>
                </a:solidFill>
                <a:latin typeface="Courier New" panose="02070309020205020404" pitchFamily="49" charset="0"/>
                <a:cs typeface="Courier New" panose="02070309020205020404" pitchFamily="49" charset="0"/>
              </a:rPr>
              <a:t>R</a:t>
            </a:r>
            <a:endParaRPr lang="zh-CN" altLang="en-US" sz="2100" b="1" dirty="0">
              <a:solidFill>
                <a:srgbClr val="7030A0"/>
              </a:solidFill>
              <a:latin typeface="Courier New" panose="02070309020205020404" pitchFamily="49" charset="0"/>
              <a:cs typeface="Courier New" panose="02070309020205020404" pitchFamily="49" charset="0"/>
            </a:endParaRPr>
          </a:p>
        </p:txBody>
      </p:sp>
      <p:sp>
        <p:nvSpPr>
          <p:cNvPr id="48" name="TextBox 15"/>
          <p:cNvSpPr txBox="1"/>
          <p:nvPr/>
        </p:nvSpPr>
        <p:spPr>
          <a:xfrm>
            <a:off x="4165216" y="1995998"/>
            <a:ext cx="346570" cy="415498"/>
          </a:xfrm>
          <a:prstGeom prst="rect">
            <a:avLst/>
          </a:prstGeom>
          <a:noFill/>
        </p:spPr>
        <p:txBody>
          <a:bodyPr wrap="none" rtlCol="0">
            <a:spAutoFit/>
          </a:bodyPr>
          <a:lstStyle/>
          <a:p>
            <a:r>
              <a:rPr lang="en-US" altLang="zh-CN" sz="2100" b="1" dirty="0">
                <a:solidFill>
                  <a:srgbClr val="7030A0"/>
                </a:solidFill>
                <a:latin typeface="Courier New" panose="02070309020205020404" pitchFamily="49" charset="0"/>
                <a:cs typeface="Courier New" panose="02070309020205020404" pitchFamily="49" charset="0"/>
              </a:rPr>
              <a:t>Q</a:t>
            </a:r>
            <a:endParaRPr lang="zh-CN" altLang="en-US" sz="2100" b="1" dirty="0">
              <a:solidFill>
                <a:srgbClr val="7030A0"/>
              </a:solidFill>
              <a:latin typeface="Courier New" panose="02070309020205020404" pitchFamily="49" charset="0"/>
              <a:cs typeface="Courier New" panose="02070309020205020404" pitchFamily="49" charset="0"/>
            </a:endParaRPr>
          </a:p>
        </p:txBody>
      </p:sp>
      <p:sp>
        <p:nvSpPr>
          <p:cNvPr id="49" name="TextBox 16"/>
          <p:cNvSpPr txBox="1"/>
          <p:nvPr/>
        </p:nvSpPr>
        <p:spPr>
          <a:xfrm>
            <a:off x="4546924" y="1999651"/>
            <a:ext cx="346570" cy="415498"/>
          </a:xfrm>
          <a:prstGeom prst="rect">
            <a:avLst/>
          </a:prstGeom>
          <a:noFill/>
        </p:spPr>
        <p:txBody>
          <a:bodyPr wrap="none" rtlCol="0">
            <a:spAutoFit/>
          </a:bodyPr>
          <a:lstStyle/>
          <a:p>
            <a:r>
              <a:rPr lang="en-US" altLang="zh-CN" sz="2100" b="1" dirty="0">
                <a:solidFill>
                  <a:srgbClr val="7030A0"/>
                </a:solidFill>
                <a:latin typeface="Courier New" panose="02070309020205020404" pitchFamily="49" charset="0"/>
                <a:cs typeface="Courier New" panose="02070309020205020404" pitchFamily="49" charset="0"/>
              </a:rPr>
              <a:t>K</a:t>
            </a:r>
            <a:endParaRPr lang="zh-CN" altLang="en-US" sz="2100" b="1" dirty="0">
              <a:solidFill>
                <a:srgbClr val="7030A0"/>
              </a:solidFill>
              <a:latin typeface="Courier New" panose="02070309020205020404" pitchFamily="49" charset="0"/>
              <a:cs typeface="Courier New" panose="02070309020205020404" pitchFamily="49" charset="0"/>
            </a:endParaRPr>
          </a:p>
        </p:txBody>
      </p:sp>
      <p:sp>
        <p:nvSpPr>
          <p:cNvPr id="50" name="圆角矩形 17"/>
          <p:cNvSpPr/>
          <p:nvPr/>
        </p:nvSpPr>
        <p:spPr>
          <a:xfrm>
            <a:off x="8635375" y="2536641"/>
            <a:ext cx="399088" cy="8101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18"/>
          <p:cNvSpPr/>
          <p:nvPr/>
        </p:nvSpPr>
        <p:spPr>
          <a:xfrm>
            <a:off x="2514220" y="3436186"/>
            <a:ext cx="415568" cy="8229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19"/>
          <p:cNvSpPr/>
          <p:nvPr/>
        </p:nvSpPr>
        <p:spPr>
          <a:xfrm>
            <a:off x="5365057" y="4344732"/>
            <a:ext cx="409474" cy="8229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20"/>
          <p:cNvSpPr/>
          <p:nvPr/>
        </p:nvSpPr>
        <p:spPr>
          <a:xfrm>
            <a:off x="5367438" y="5248778"/>
            <a:ext cx="411855" cy="8309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21"/>
          <p:cNvSpPr/>
          <p:nvPr/>
        </p:nvSpPr>
        <p:spPr>
          <a:xfrm>
            <a:off x="3743396" y="2536641"/>
            <a:ext cx="399088" cy="8101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17"/>
          <p:cNvSpPr/>
          <p:nvPr/>
        </p:nvSpPr>
        <p:spPr>
          <a:xfrm>
            <a:off x="3733168" y="1170984"/>
            <a:ext cx="813756" cy="12349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17"/>
          <p:cNvSpPr/>
          <p:nvPr/>
        </p:nvSpPr>
        <p:spPr>
          <a:xfrm>
            <a:off x="5777139" y="1171705"/>
            <a:ext cx="404586" cy="123417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17"/>
          <p:cNvSpPr/>
          <p:nvPr/>
        </p:nvSpPr>
        <p:spPr>
          <a:xfrm>
            <a:off x="8228618" y="1174018"/>
            <a:ext cx="404586" cy="12318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127328" y="225601"/>
            <a:ext cx="8268956" cy="523220"/>
          </a:xfrm>
          <a:prstGeom prst="rect">
            <a:avLst/>
          </a:prstGeom>
        </p:spPr>
        <p:txBody>
          <a:bodyPr wrap="square">
            <a:spAutoFit/>
          </a:bodyPr>
          <a:lstStyle/>
          <a:p>
            <a:pPr>
              <a:buClr>
                <a:srgbClr val="0000FF"/>
              </a:buClr>
            </a:pPr>
            <a:r>
              <a:rPr lang="zh-CN" altLang="en-US" sz="2800" b="1" dirty="0">
                <a:solidFill>
                  <a:srgbClr val="FF0000"/>
                </a:solidFill>
              </a:rPr>
              <a:t>周期</a:t>
            </a:r>
            <a:r>
              <a:rPr lang="zh-CN" altLang="en-US" sz="2800" dirty="0"/>
              <a:t>多表代换：有限个周期性重复的固定代换表</a:t>
            </a:r>
            <a:endParaRPr lang="zh-CN" altLang="en-US" sz="2800" dirty="0"/>
          </a:p>
        </p:txBody>
      </p:sp>
      <p:sp>
        <p:nvSpPr>
          <p:cNvPr id="23" name="圆角矩形 17"/>
          <p:cNvSpPr/>
          <p:nvPr/>
        </p:nvSpPr>
        <p:spPr>
          <a:xfrm>
            <a:off x="2936816" y="1568984"/>
            <a:ext cx="399088" cy="41549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17"/>
          <p:cNvSpPr/>
          <p:nvPr/>
        </p:nvSpPr>
        <p:spPr>
          <a:xfrm>
            <a:off x="3339286" y="1566808"/>
            <a:ext cx="399088" cy="41549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17"/>
          <p:cNvSpPr/>
          <p:nvPr/>
        </p:nvSpPr>
        <p:spPr>
          <a:xfrm>
            <a:off x="3759754" y="1566808"/>
            <a:ext cx="399088" cy="41549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17"/>
          <p:cNvSpPr/>
          <p:nvPr/>
        </p:nvSpPr>
        <p:spPr>
          <a:xfrm>
            <a:off x="4153339" y="1566808"/>
            <a:ext cx="399088" cy="41549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12"/>
          <p:cNvSpPr txBox="1"/>
          <p:nvPr/>
        </p:nvSpPr>
        <p:spPr>
          <a:xfrm>
            <a:off x="359656" y="2778986"/>
            <a:ext cx="346570" cy="415498"/>
          </a:xfrm>
          <a:prstGeom prst="rect">
            <a:avLst/>
          </a:prstGeom>
          <a:noFill/>
        </p:spPr>
        <p:txBody>
          <a:bodyPr wrap="none" rtlCol="0">
            <a:spAutoFit/>
          </a:bodyPr>
          <a:lstStyle/>
          <a:p>
            <a:r>
              <a:rPr lang="en-US" altLang="zh-CN" sz="2100" b="1" dirty="0">
                <a:latin typeface="Courier New" panose="02070309020205020404" pitchFamily="49" charset="0"/>
                <a:cs typeface="Courier New" panose="02070309020205020404" pitchFamily="49" charset="0"/>
              </a:rPr>
              <a:t>c</a:t>
            </a:r>
            <a:endParaRPr lang="zh-CN" altLang="en-US" sz="2100" b="1" dirty="0">
              <a:latin typeface="Courier New" panose="02070309020205020404" pitchFamily="49" charset="0"/>
              <a:cs typeface="Courier New" panose="02070309020205020404" pitchFamily="49" charset="0"/>
            </a:endParaRPr>
          </a:p>
        </p:txBody>
      </p:sp>
      <p:sp>
        <p:nvSpPr>
          <p:cNvPr id="32" name="TextBox 12"/>
          <p:cNvSpPr txBox="1"/>
          <p:nvPr/>
        </p:nvSpPr>
        <p:spPr>
          <a:xfrm>
            <a:off x="359656" y="3671531"/>
            <a:ext cx="346570" cy="415498"/>
          </a:xfrm>
          <a:prstGeom prst="rect">
            <a:avLst/>
          </a:prstGeom>
          <a:noFill/>
        </p:spPr>
        <p:txBody>
          <a:bodyPr wrap="none" rtlCol="0">
            <a:spAutoFit/>
          </a:bodyPr>
          <a:lstStyle/>
          <a:p>
            <a:r>
              <a:rPr lang="en-US" altLang="zh-CN" sz="2100" b="1" dirty="0">
                <a:latin typeface="Courier New" panose="02070309020205020404" pitchFamily="49" charset="0"/>
                <a:cs typeface="Courier New" panose="02070309020205020404" pitchFamily="49" charset="0"/>
              </a:rPr>
              <a:t>a</a:t>
            </a:r>
            <a:endParaRPr lang="zh-CN" altLang="en-US" sz="2100" b="1" dirty="0">
              <a:latin typeface="Courier New" panose="02070309020205020404" pitchFamily="49" charset="0"/>
              <a:cs typeface="Courier New" panose="02070309020205020404" pitchFamily="49" charset="0"/>
            </a:endParaRPr>
          </a:p>
        </p:txBody>
      </p:sp>
      <p:sp>
        <p:nvSpPr>
          <p:cNvPr id="33" name="TextBox 12"/>
          <p:cNvSpPr txBox="1"/>
          <p:nvPr/>
        </p:nvSpPr>
        <p:spPr>
          <a:xfrm>
            <a:off x="359656" y="4573167"/>
            <a:ext cx="346570" cy="415498"/>
          </a:xfrm>
          <a:prstGeom prst="rect">
            <a:avLst/>
          </a:prstGeom>
          <a:noFill/>
        </p:spPr>
        <p:txBody>
          <a:bodyPr wrap="none" rtlCol="0">
            <a:spAutoFit/>
          </a:bodyPr>
          <a:lstStyle/>
          <a:p>
            <a:r>
              <a:rPr lang="en-US" altLang="zh-CN" sz="2100" b="1" dirty="0">
                <a:latin typeface="Courier New" panose="02070309020205020404" pitchFamily="49" charset="0"/>
                <a:cs typeface="Courier New" panose="02070309020205020404" pitchFamily="49" charset="0"/>
              </a:rPr>
              <a:t>f</a:t>
            </a:r>
            <a:endParaRPr lang="zh-CN" altLang="en-US" sz="2100" b="1" dirty="0">
              <a:latin typeface="Courier New" panose="02070309020205020404" pitchFamily="49" charset="0"/>
              <a:cs typeface="Courier New" panose="02070309020205020404" pitchFamily="49" charset="0"/>
            </a:endParaRPr>
          </a:p>
        </p:txBody>
      </p:sp>
      <p:sp>
        <p:nvSpPr>
          <p:cNvPr id="34" name="TextBox 12"/>
          <p:cNvSpPr txBox="1"/>
          <p:nvPr/>
        </p:nvSpPr>
        <p:spPr>
          <a:xfrm>
            <a:off x="359656" y="5456504"/>
            <a:ext cx="346570" cy="415498"/>
          </a:xfrm>
          <a:prstGeom prst="rect">
            <a:avLst/>
          </a:prstGeom>
          <a:noFill/>
        </p:spPr>
        <p:txBody>
          <a:bodyPr wrap="none" rtlCol="0">
            <a:spAutoFit/>
          </a:bodyPr>
          <a:lstStyle/>
          <a:p>
            <a:r>
              <a:rPr lang="en-US" altLang="zh-CN" sz="2100" b="1" dirty="0">
                <a:latin typeface="Courier New" panose="02070309020205020404" pitchFamily="49" charset="0"/>
                <a:cs typeface="Courier New" panose="02070309020205020404" pitchFamily="49" charset="0"/>
              </a:rPr>
              <a:t>e</a:t>
            </a:r>
            <a:endParaRPr lang="zh-CN" altLang="en-US" sz="2100" b="1" dirty="0">
              <a:latin typeface="Courier New" panose="02070309020205020404" pitchFamily="49" charset="0"/>
              <a:cs typeface="Courier New" panose="02070309020205020404" pitchFamily="49" charset="0"/>
            </a:endParaRPr>
          </a:p>
        </p:txBody>
      </p:sp>
      <p:sp>
        <p:nvSpPr>
          <p:cNvPr id="35" name="圆角矩形 17"/>
          <p:cNvSpPr/>
          <p:nvPr/>
        </p:nvSpPr>
        <p:spPr>
          <a:xfrm>
            <a:off x="2936489" y="1180093"/>
            <a:ext cx="399088" cy="122578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17"/>
          <p:cNvSpPr/>
          <p:nvPr/>
        </p:nvSpPr>
        <p:spPr>
          <a:xfrm>
            <a:off x="3363418" y="1161662"/>
            <a:ext cx="399088" cy="122578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17"/>
          <p:cNvSpPr/>
          <p:nvPr/>
        </p:nvSpPr>
        <p:spPr>
          <a:xfrm>
            <a:off x="3751532" y="1174018"/>
            <a:ext cx="399088" cy="122578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17"/>
          <p:cNvSpPr/>
          <p:nvPr/>
        </p:nvSpPr>
        <p:spPr>
          <a:xfrm>
            <a:off x="4140445" y="1183239"/>
            <a:ext cx="399088" cy="122578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17"/>
          <p:cNvSpPr/>
          <p:nvPr/>
        </p:nvSpPr>
        <p:spPr>
          <a:xfrm>
            <a:off x="4567023" y="1165961"/>
            <a:ext cx="399088" cy="122578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9043103" y="1152375"/>
            <a:ext cx="2610447" cy="523220"/>
          </a:xfrm>
          <a:prstGeom prst="rect">
            <a:avLst/>
          </a:prstGeom>
          <a:ln w="19050">
            <a:solidFill>
              <a:srgbClr val="FF0000"/>
            </a:solidFill>
          </a:ln>
        </p:spPr>
        <p:txBody>
          <a:bodyPr wrap="square">
            <a:spAutoFit/>
          </a:bodyPr>
          <a:lstStyle/>
          <a:p>
            <a:pPr marL="457200" indent="-457200">
              <a:buClr>
                <a:srgbClr val="0000FF"/>
              </a:buClr>
              <a:buFont typeface="Wingdings" panose="05000000000000000000" pitchFamily="2" charset="2"/>
              <a:buChar char="Ø"/>
            </a:pPr>
            <a:r>
              <a:rPr lang="zh-CN" altLang="en-US" sz="2800" dirty="0"/>
              <a:t>周期</a:t>
            </a:r>
            <a:r>
              <a:rPr lang="en-US" altLang="zh-CN" sz="2800" dirty="0"/>
              <a:t>=4</a:t>
            </a:r>
            <a:endParaRPr lang="zh-CN" altLang="en-US" sz="2800" dirty="0"/>
          </a:p>
        </p:txBody>
      </p:sp>
      <p:sp>
        <p:nvSpPr>
          <p:cNvPr id="57" name="矩形 56"/>
          <p:cNvSpPr/>
          <p:nvPr/>
        </p:nvSpPr>
        <p:spPr>
          <a:xfrm>
            <a:off x="9032489" y="1839349"/>
            <a:ext cx="2610447" cy="523220"/>
          </a:xfrm>
          <a:prstGeom prst="rect">
            <a:avLst/>
          </a:prstGeom>
          <a:ln w="19050">
            <a:solidFill>
              <a:srgbClr val="FF0000"/>
            </a:solidFill>
          </a:ln>
        </p:spPr>
        <p:txBody>
          <a:bodyPr wrap="square">
            <a:spAutoFit/>
          </a:bodyPr>
          <a:lstStyle/>
          <a:p>
            <a:pPr marL="457200" indent="-457200">
              <a:buClr>
                <a:srgbClr val="0000FF"/>
              </a:buClr>
              <a:buFont typeface="Wingdings" panose="05000000000000000000" pitchFamily="2" charset="2"/>
              <a:buChar char="Ø"/>
            </a:pPr>
            <a:r>
              <a:rPr lang="zh-CN" altLang="en-US" sz="2800" dirty="0"/>
              <a:t>代换表固定</a:t>
            </a:r>
            <a:endParaRPr lang="zh-CN" altLang="en-US" sz="2800" dirty="0">
              <a:solidFill>
                <a:srgbClr val="0000FF"/>
              </a:solidFill>
            </a:endParaRPr>
          </a:p>
        </p:txBody>
      </p:sp>
      <p:sp>
        <p:nvSpPr>
          <p:cNvPr id="3" name="矩形 2"/>
          <p:cNvSpPr/>
          <p:nvPr/>
        </p:nvSpPr>
        <p:spPr>
          <a:xfrm>
            <a:off x="4409772" y="708615"/>
            <a:ext cx="184731" cy="369332"/>
          </a:xfrm>
          <a:prstGeom prst="rect">
            <a:avLst/>
          </a:prstGeom>
        </p:spPr>
        <p:txBody>
          <a:bodyPr wrap="none">
            <a:spAutoFit/>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35"/>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50"/>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1"/>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36"/>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5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37"/>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5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8"/>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55"/>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54"/>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7"/>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9"/>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fade">
                                      <p:cBhvr>
                                        <p:cTn id="135" dur="500"/>
                                        <p:tgtEl>
                                          <p:spTgt spid="56"/>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57"/>
                                        </p:tgtEl>
                                        <p:attrNameLst>
                                          <p:attrName>style.visibility</p:attrName>
                                        </p:attrNameLst>
                                      </p:cBhvr>
                                      <p:to>
                                        <p:strVal val="visible"/>
                                      </p:to>
                                    </p:set>
                                    <p:animEffect transition="in" filter="fade">
                                      <p:cBhvr>
                                        <p:cTn id="14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27" grpId="0" animBg="1"/>
      <p:bldP spid="28" grpId="0" animBg="1"/>
      <p:bldP spid="29" grpId="0" animBg="1"/>
      <p:bldP spid="23" grpId="0" animBg="1"/>
      <p:bldP spid="23" grpId="1" animBg="1"/>
      <p:bldP spid="24" grpId="0" animBg="1"/>
      <p:bldP spid="24" grpId="1" animBg="1"/>
      <p:bldP spid="25" grpId="0" animBg="1"/>
      <p:bldP spid="25" grpId="1" animBg="1"/>
      <p:bldP spid="26" grpId="0" animBg="1"/>
      <p:bldP spid="26" grpId="1" animBg="1"/>
      <p:bldP spid="30" grpId="0"/>
      <p:bldP spid="32" grpId="0"/>
      <p:bldP spid="33" grpId="0"/>
      <p:bldP spid="34" grpId="0"/>
      <p:bldP spid="35" grpId="0" animBg="1"/>
      <p:bldP spid="35" grpId="1" animBg="1"/>
      <p:bldP spid="36" grpId="0" animBg="1"/>
      <p:bldP spid="36" grpId="1" animBg="1"/>
      <p:bldP spid="37" grpId="0" animBg="1"/>
      <p:bldP spid="37" grpId="1" animBg="1"/>
      <p:bldP spid="38" grpId="0" animBg="1"/>
      <p:bldP spid="38" grpId="1" animBg="1"/>
      <p:bldP spid="55" grpId="0" animBg="1"/>
      <p:bldP spid="55" grpId="1" animBg="1"/>
      <p:bldP spid="56" grpId="0" animBg="1"/>
      <p:bldP spid="5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794" y="90001"/>
            <a:ext cx="3973478" cy="626701"/>
          </a:xfrm>
        </p:spPr>
        <p:txBody>
          <a:bodyPr/>
          <a:lstStyle/>
          <a:p>
            <a:r>
              <a:rPr lang="en-US" altLang="zh-CN" dirty="0">
                <a:solidFill>
                  <a:srgbClr val="F8F8F8"/>
                </a:solidFill>
                <a:latin typeface="+mj-ea"/>
              </a:rPr>
              <a:t>1.2 </a:t>
            </a:r>
            <a:r>
              <a:rPr lang="zh-CN" altLang="en-US" dirty="0">
                <a:solidFill>
                  <a:srgbClr val="F8F8F8"/>
                </a:solidFill>
                <a:latin typeface="+mj-ea"/>
              </a:rPr>
              <a:t>多表代换密码</a:t>
            </a:r>
            <a:endParaRPr lang="zh-CN" altLang="en-US" dirty="0"/>
          </a:p>
        </p:txBody>
      </p:sp>
      <p:sp>
        <p:nvSpPr>
          <p:cNvPr id="23" name="矩形 22"/>
          <p:cNvSpPr/>
          <p:nvPr/>
        </p:nvSpPr>
        <p:spPr>
          <a:xfrm>
            <a:off x="4253024" y="225601"/>
            <a:ext cx="7794182" cy="523220"/>
          </a:xfrm>
          <a:prstGeom prst="rect">
            <a:avLst/>
          </a:prstGeom>
        </p:spPr>
        <p:txBody>
          <a:bodyPr wrap="square">
            <a:spAutoFit/>
          </a:bodyPr>
          <a:lstStyle/>
          <a:p>
            <a:pPr>
              <a:buClr>
                <a:srgbClr val="0000FF"/>
              </a:buClr>
            </a:pPr>
            <a:r>
              <a:rPr lang="en-US" altLang="zh-CN" sz="2800" dirty="0"/>
              <a:t>(1) </a:t>
            </a:r>
            <a:r>
              <a:rPr lang="zh-CN" altLang="en-US" sz="2800" dirty="0"/>
              <a:t>周期多表代换举例：维吉尼亚密码</a:t>
            </a:r>
            <a:endParaRPr lang="zh-CN" altLang="en-US" sz="2800" dirty="0"/>
          </a:p>
        </p:txBody>
      </p:sp>
      <p:graphicFrame>
        <p:nvGraphicFramePr>
          <p:cNvPr id="25" name="内容占位符 6"/>
          <p:cNvGraphicFramePr/>
          <p:nvPr/>
        </p:nvGraphicFramePr>
        <p:xfrm>
          <a:off x="1023810" y="1193584"/>
          <a:ext cx="4114799" cy="411480"/>
        </p:xfrm>
        <a:graphic>
          <a:graphicData uri="http://schemas.openxmlformats.org/drawingml/2006/table">
            <a:tbl>
              <a:tblPr firstRow="1" bandRow="1">
                <a:tableStyleId>{5940675A-B579-460E-94D1-54222C63F5DA}</a:tableStyleId>
              </a:tblPr>
              <a:tblGrid>
                <a:gridCol w="316523"/>
                <a:gridCol w="316523"/>
                <a:gridCol w="316523"/>
                <a:gridCol w="316523"/>
                <a:gridCol w="316523"/>
                <a:gridCol w="316523"/>
                <a:gridCol w="316523"/>
                <a:gridCol w="316523"/>
                <a:gridCol w="316523"/>
                <a:gridCol w="316523"/>
                <a:gridCol w="316523"/>
                <a:gridCol w="316523"/>
                <a:gridCol w="316523"/>
              </a:tblGrid>
              <a:tr h="370840">
                <a:tc>
                  <a:txBody>
                    <a:bodyPr/>
                    <a:lstStyle/>
                    <a:p>
                      <a:r>
                        <a:rPr lang="en-US" altLang="zh-CN" b="1" dirty="0">
                          <a:solidFill>
                            <a:srgbClr val="0000FF"/>
                          </a:solidFill>
                          <a:latin typeface="Courier New" panose="02070309020205020404" pitchFamily="49" charset="0"/>
                          <a:cs typeface="Courier New" panose="02070309020205020404" pitchFamily="49" charset="0"/>
                        </a:rPr>
                        <a:t>m</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e</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e</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t</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m</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e</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a</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t</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n</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err="1">
                          <a:solidFill>
                            <a:srgbClr val="0000FF"/>
                          </a:solidFill>
                          <a:latin typeface="Courier New" panose="02070309020205020404" pitchFamily="49" charset="0"/>
                          <a:cs typeface="Courier New" panose="02070309020205020404" pitchFamily="49" charset="0"/>
                        </a:rPr>
                        <a:t>i</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g</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h</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t</a:t>
                      </a:r>
                      <a:endParaRPr lang="zh-CN" altLang="en-US" b="1" dirty="0">
                        <a:solidFill>
                          <a:srgbClr val="0000FF"/>
                        </a:solidFill>
                        <a:latin typeface="Courier New" panose="02070309020205020404" pitchFamily="49" charset="0"/>
                        <a:cs typeface="Courier New" panose="02070309020205020404" pitchFamily="49" charset="0"/>
                      </a:endParaRPr>
                    </a:p>
                  </a:txBody>
                  <a:tcPr/>
                </a:tc>
              </a:tr>
            </a:tbl>
          </a:graphicData>
        </a:graphic>
      </p:graphicFrame>
      <p:sp>
        <p:nvSpPr>
          <p:cNvPr id="26" name="内容占位符 5"/>
          <p:cNvSpPr txBox="1"/>
          <p:nvPr/>
        </p:nvSpPr>
        <p:spPr>
          <a:xfrm>
            <a:off x="191582" y="1153407"/>
            <a:ext cx="1426585" cy="1567244"/>
          </a:xfrm>
          <a:prstGeom prst="rect">
            <a:avLst/>
          </a:prstGeom>
        </p:spPr>
        <p:txBody>
          <a:bodyPr>
            <a:norm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marL="0" indent="0">
              <a:buNone/>
            </a:pPr>
            <a:r>
              <a:rPr lang="en-US" altLang="zh-CN" sz="2800" b="1" i="1" kern="0" dirty="0">
                <a:solidFill>
                  <a:schemeClr val="tx1"/>
                </a:solidFill>
                <a:latin typeface="Times New Roman" panose="02020603050405020304" pitchFamily="18" charset="0"/>
                <a:cs typeface="Times New Roman" panose="02020603050405020304" pitchFamily="18" charset="0"/>
              </a:rPr>
              <a:t>M </a:t>
            </a:r>
            <a:r>
              <a:rPr lang="en-US" altLang="zh-CN" sz="2800" b="1" kern="0" dirty="0">
                <a:solidFill>
                  <a:schemeClr val="tx1"/>
                </a:solidFill>
                <a:latin typeface="Times New Roman" panose="02020603050405020304" pitchFamily="18" charset="0"/>
                <a:cs typeface="Times New Roman" panose="02020603050405020304" pitchFamily="18" charset="0"/>
              </a:rPr>
              <a:t>= </a:t>
            </a:r>
            <a:endParaRPr lang="en-US" altLang="zh-CN" sz="2800" b="1" kern="0" dirty="0">
              <a:solidFill>
                <a:srgbClr val="002060"/>
              </a:solidFill>
              <a:latin typeface="Courier New" panose="02070309020205020404" pitchFamily="49" charset="0"/>
              <a:cs typeface="Courier New" panose="02070309020205020404" pitchFamily="49" charset="0"/>
            </a:endParaRPr>
          </a:p>
          <a:p>
            <a:pPr marL="0" indent="0">
              <a:buNone/>
            </a:pPr>
            <a:r>
              <a:rPr lang="en-US" altLang="zh-CN" sz="2800" b="1" i="1" kern="0" dirty="0">
                <a:solidFill>
                  <a:schemeClr val="tx1"/>
                </a:solidFill>
                <a:latin typeface="Times New Roman" panose="02020603050405020304" pitchFamily="18" charset="0"/>
                <a:cs typeface="Times New Roman" panose="02020603050405020304" pitchFamily="18" charset="0"/>
              </a:rPr>
              <a:t>K</a:t>
            </a:r>
            <a:r>
              <a:rPr lang="en-US" altLang="zh-CN" sz="2800" b="1" i="1" kern="0" baseline="-25000" dirty="0">
                <a:solidFill>
                  <a:schemeClr val="tx1"/>
                </a:solidFill>
                <a:latin typeface="Times New Roman" panose="02020603050405020304" pitchFamily="18" charset="0"/>
                <a:cs typeface="Times New Roman" panose="02020603050405020304" pitchFamily="18" charset="0"/>
              </a:rPr>
              <a:t>E </a:t>
            </a:r>
            <a:r>
              <a:rPr lang="en-US" altLang="zh-CN" sz="2800" b="1" kern="0" dirty="0">
                <a:solidFill>
                  <a:schemeClr val="tx1"/>
                </a:solidFill>
                <a:latin typeface="Times New Roman" panose="02020603050405020304" pitchFamily="18" charset="0"/>
                <a:cs typeface="Times New Roman" panose="02020603050405020304" pitchFamily="18" charset="0"/>
              </a:rPr>
              <a:t>= </a:t>
            </a:r>
            <a:endParaRPr lang="en-US" altLang="zh-CN" sz="2800" b="1" kern="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800" b="1" i="1" kern="0" dirty="0">
                <a:solidFill>
                  <a:schemeClr val="tx1"/>
                </a:solidFill>
                <a:latin typeface="Times New Roman" panose="02020603050405020304" pitchFamily="18" charset="0"/>
                <a:cs typeface="Times New Roman" panose="02020603050405020304" pitchFamily="18" charset="0"/>
              </a:rPr>
              <a:t>C</a:t>
            </a:r>
            <a:r>
              <a:rPr lang="en-US" altLang="zh-CN" sz="2800" b="1" kern="0" dirty="0">
                <a:solidFill>
                  <a:schemeClr val="tx1"/>
                </a:solidFill>
                <a:latin typeface="Times New Roman" panose="02020603050405020304" pitchFamily="18" charset="0"/>
                <a:cs typeface="Times New Roman" panose="02020603050405020304" pitchFamily="18" charset="0"/>
              </a:rPr>
              <a:t>  =</a:t>
            </a:r>
            <a:endParaRPr lang="en-US" altLang="zh-CN" sz="2800" b="1" kern="0" dirty="0">
              <a:solidFill>
                <a:schemeClr val="tx1"/>
              </a:solidFill>
              <a:latin typeface="Times New Roman" panose="02020603050405020304" pitchFamily="18" charset="0"/>
              <a:cs typeface="Times New Roman" panose="02020603050405020304" pitchFamily="18" charset="0"/>
            </a:endParaRPr>
          </a:p>
        </p:txBody>
      </p:sp>
      <p:graphicFrame>
        <p:nvGraphicFramePr>
          <p:cNvPr id="31" name="内容占位符 6"/>
          <p:cNvGraphicFramePr/>
          <p:nvPr/>
        </p:nvGraphicFramePr>
        <p:xfrm>
          <a:off x="1023810" y="1744957"/>
          <a:ext cx="4114799" cy="411480"/>
        </p:xfrm>
        <a:graphic>
          <a:graphicData uri="http://schemas.openxmlformats.org/drawingml/2006/table">
            <a:tbl>
              <a:tblPr firstRow="1" bandRow="1">
                <a:tableStyleId>{5940675A-B579-460E-94D1-54222C63F5DA}</a:tableStyleId>
              </a:tblPr>
              <a:tblGrid>
                <a:gridCol w="316523"/>
                <a:gridCol w="316523"/>
                <a:gridCol w="316523"/>
                <a:gridCol w="316523"/>
                <a:gridCol w="316523"/>
                <a:gridCol w="316523"/>
                <a:gridCol w="316523"/>
                <a:gridCol w="316523"/>
                <a:gridCol w="316523"/>
                <a:gridCol w="316523"/>
                <a:gridCol w="316523"/>
                <a:gridCol w="316523"/>
                <a:gridCol w="316523"/>
              </a:tblGrid>
              <a:tr h="370840">
                <a:tc>
                  <a:txBody>
                    <a:bodyPr/>
                    <a:lstStyle/>
                    <a:p>
                      <a:r>
                        <a:rPr lang="en-US" altLang="zh-CN" b="1" dirty="0">
                          <a:solidFill>
                            <a:schemeClr val="tx1"/>
                          </a:solidFill>
                          <a:latin typeface="Courier New" panose="02070309020205020404" pitchFamily="49" charset="0"/>
                          <a:cs typeface="Courier New" panose="02070309020205020404" pitchFamily="49" charset="0"/>
                        </a:rPr>
                        <a:t>h</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a</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p</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p</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y</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h</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a</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p</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p</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y</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h</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a</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p</a:t>
                      </a:r>
                      <a:endParaRPr lang="zh-CN" altLang="en-US" b="1" dirty="0">
                        <a:solidFill>
                          <a:schemeClr val="tx1"/>
                        </a:solidFill>
                        <a:latin typeface="Courier New" panose="02070309020205020404" pitchFamily="49" charset="0"/>
                        <a:cs typeface="Courier New" panose="02070309020205020404" pitchFamily="49" charset="0"/>
                      </a:endParaRPr>
                    </a:p>
                  </a:txBody>
                  <a:tcPr/>
                </a:tc>
              </a:tr>
            </a:tbl>
          </a:graphicData>
        </a:graphic>
      </p:graphicFrame>
      <p:sp>
        <p:nvSpPr>
          <p:cNvPr id="33" name="内容占位符 5"/>
          <p:cNvSpPr txBox="1"/>
          <p:nvPr/>
        </p:nvSpPr>
        <p:spPr>
          <a:xfrm>
            <a:off x="134043" y="3105411"/>
            <a:ext cx="8229600"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a:buClr>
                <a:srgbClr val="0000FF"/>
              </a:buClr>
              <a:buFont typeface="Wingdings" panose="05000000000000000000" pitchFamily="2" charset="2"/>
              <a:buChar char="Ø"/>
            </a:pPr>
            <a:r>
              <a:rPr lang="zh-CN" altLang="en-US" sz="2800" b="1" kern="0" dirty="0">
                <a:solidFill>
                  <a:schemeClr val="tx1"/>
                </a:solidFill>
                <a:latin typeface="+mn-ea"/>
                <a:cs typeface="Times New Roman" panose="02020603050405020304" pitchFamily="18" charset="0"/>
              </a:rPr>
              <a:t>根据密钥选择使用字母代换表</a:t>
            </a:r>
            <a:endParaRPr lang="en-US" altLang="zh-CN" sz="2800" b="1" kern="0" dirty="0">
              <a:solidFill>
                <a:schemeClr val="tx1"/>
              </a:solidFill>
              <a:latin typeface="+mn-ea"/>
              <a:cs typeface="Times New Roman" panose="02020603050405020304" pitchFamily="18" charset="0"/>
            </a:endParaRPr>
          </a:p>
        </p:txBody>
      </p:sp>
      <p:sp>
        <p:nvSpPr>
          <p:cNvPr id="34" name="内容占位符 5"/>
          <p:cNvSpPr txBox="1"/>
          <p:nvPr/>
        </p:nvSpPr>
        <p:spPr>
          <a:xfrm>
            <a:off x="0" y="3712898"/>
            <a:ext cx="4933507"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lvl="1"/>
            <a:r>
              <a:rPr lang="zh-CN" altLang="en-US" sz="2800" kern="0" dirty="0">
                <a:solidFill>
                  <a:schemeClr val="tx1"/>
                </a:solidFill>
                <a:latin typeface="+mn-ea"/>
                <a:ea typeface="+mn-ea"/>
                <a:cs typeface="Times New Roman" panose="02020603050405020304" pitchFamily="18" charset="0"/>
              </a:rPr>
              <a:t>第</a:t>
            </a:r>
            <a:r>
              <a:rPr lang="en-US" altLang="zh-CN" sz="2800" kern="0" dirty="0">
                <a:solidFill>
                  <a:schemeClr val="tx1"/>
                </a:solidFill>
                <a:latin typeface="+mn-ea"/>
                <a:ea typeface="+mn-ea"/>
                <a:cs typeface="Times New Roman" panose="02020603050405020304" pitchFamily="18" charset="0"/>
              </a:rPr>
              <a:t>h</a:t>
            </a:r>
            <a:r>
              <a:rPr lang="zh-CN" altLang="en-US" sz="2800" kern="0" dirty="0">
                <a:solidFill>
                  <a:schemeClr val="tx1"/>
                </a:solidFill>
                <a:latin typeface="+mn-ea"/>
                <a:ea typeface="+mn-ea"/>
                <a:cs typeface="Times New Roman" panose="02020603050405020304" pitchFamily="18" charset="0"/>
              </a:rPr>
              <a:t>行第</a:t>
            </a:r>
            <a:r>
              <a:rPr lang="en-US" altLang="zh-CN" sz="2800" kern="0" dirty="0">
                <a:solidFill>
                  <a:srgbClr val="0000FF"/>
                </a:solidFill>
                <a:latin typeface="+mn-ea"/>
                <a:ea typeface="+mn-ea"/>
                <a:cs typeface="Times New Roman" panose="02020603050405020304" pitchFamily="18" charset="0"/>
              </a:rPr>
              <a:t>m</a:t>
            </a:r>
            <a:r>
              <a:rPr lang="zh-CN" altLang="en-US" sz="2800" kern="0" dirty="0">
                <a:solidFill>
                  <a:schemeClr val="tx1"/>
                </a:solidFill>
                <a:latin typeface="+mn-ea"/>
                <a:ea typeface="+mn-ea"/>
                <a:cs typeface="Times New Roman" panose="02020603050405020304" pitchFamily="18" charset="0"/>
              </a:rPr>
              <a:t>列的交叉为</a:t>
            </a:r>
            <a:r>
              <a:rPr lang="en-US" altLang="zh-CN" sz="2800" kern="0" dirty="0">
                <a:solidFill>
                  <a:srgbClr val="7030A0"/>
                </a:solidFill>
                <a:latin typeface="+mn-ea"/>
                <a:ea typeface="+mn-ea"/>
                <a:cs typeface="Times New Roman" panose="02020603050405020304" pitchFamily="18" charset="0"/>
              </a:rPr>
              <a:t>T</a:t>
            </a:r>
            <a:endParaRPr lang="zh-CN" altLang="en-US" sz="2800" kern="0" dirty="0">
              <a:solidFill>
                <a:srgbClr val="7030A0"/>
              </a:solidFill>
              <a:latin typeface="+mn-ea"/>
              <a:ea typeface="+mn-ea"/>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82092" y="817933"/>
            <a:ext cx="6337235" cy="4164215"/>
          </a:xfrm>
          <a:prstGeom prst="rect">
            <a:avLst/>
          </a:prstGeom>
        </p:spPr>
      </p:pic>
      <p:graphicFrame>
        <p:nvGraphicFramePr>
          <p:cNvPr id="12" name="内容占位符 6"/>
          <p:cNvGraphicFramePr/>
          <p:nvPr/>
        </p:nvGraphicFramePr>
        <p:xfrm>
          <a:off x="900694" y="5297326"/>
          <a:ext cx="10646709" cy="997440"/>
        </p:xfrm>
        <a:graphic>
          <a:graphicData uri="http://schemas.openxmlformats.org/drawingml/2006/table">
            <a:tbl>
              <a:tblPr firstRow="1" bandRow="1">
                <a:tableStyleId>{5940675A-B579-460E-94D1-54222C63F5DA}</a:tableStyleId>
              </a:tblPr>
              <a:tblGrid>
                <a:gridCol w="414670"/>
                <a:gridCol w="393404"/>
                <a:gridCol w="393405"/>
                <a:gridCol w="393405"/>
                <a:gridCol w="393404"/>
                <a:gridCol w="404038"/>
                <a:gridCol w="360439"/>
                <a:gridCol w="418075"/>
                <a:gridCol w="378388"/>
                <a:gridCol w="476813"/>
                <a:gridCol w="418075"/>
                <a:gridCol w="418075"/>
                <a:gridCol w="437125"/>
                <a:gridCol w="418075"/>
                <a:gridCol w="397438"/>
                <a:gridCol w="359338"/>
                <a:gridCol w="378388"/>
                <a:gridCol w="405239"/>
                <a:gridCol w="418075"/>
                <a:gridCol w="495863"/>
                <a:gridCol w="418075"/>
                <a:gridCol w="418075"/>
                <a:gridCol w="418075"/>
                <a:gridCol w="418075"/>
                <a:gridCol w="397438"/>
                <a:gridCol w="405239"/>
              </a:tblGrid>
              <a:tr h="370840">
                <a:tc>
                  <a:txBody>
                    <a:bodyPr/>
                    <a:lstStyle/>
                    <a:p>
                      <a:r>
                        <a:rPr lang="en-US" altLang="zh-CN" sz="2800" b="1" dirty="0">
                          <a:solidFill>
                            <a:srgbClr val="0000FF"/>
                          </a:solidFill>
                          <a:latin typeface="Courier New" panose="02070309020205020404" pitchFamily="49" charset="0"/>
                          <a:cs typeface="Courier New" panose="02070309020205020404" pitchFamily="49" charset="0"/>
                        </a:rPr>
                        <a:t>a</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b</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c</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d</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e</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f</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g</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h</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i</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j</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k</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l</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m</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n</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o</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p</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q</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r</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s</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t</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u</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v</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w</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x</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y</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z</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r>
              <a:tr h="370840">
                <a:tc>
                  <a:txBody>
                    <a:bodyPr/>
                    <a:lstStyle/>
                    <a:p>
                      <a:r>
                        <a:rPr lang="en-US" altLang="zh-CN" sz="2800" b="1" dirty="0">
                          <a:solidFill>
                            <a:srgbClr val="7030A0"/>
                          </a:solidFill>
                          <a:latin typeface="Courier New" panose="02070309020205020404" pitchFamily="49" charset="0"/>
                          <a:cs typeface="Courier New" panose="02070309020205020404" pitchFamily="49" charset="0"/>
                        </a:rPr>
                        <a:t>H</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I</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J</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K</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L</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M</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N</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O</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P</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Q</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R</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S</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T</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U</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V</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W</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X</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Y</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Z</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A</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B</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C</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D</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E</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F</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G</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r>
            </a:tbl>
          </a:graphicData>
        </a:graphic>
      </p:graphicFrame>
      <p:graphicFrame>
        <p:nvGraphicFramePr>
          <p:cNvPr id="13" name="内容占位符 6"/>
          <p:cNvGraphicFramePr/>
          <p:nvPr/>
        </p:nvGraphicFramePr>
        <p:xfrm>
          <a:off x="1023810" y="2295796"/>
          <a:ext cx="4114799" cy="411480"/>
        </p:xfrm>
        <a:graphic>
          <a:graphicData uri="http://schemas.openxmlformats.org/drawingml/2006/table">
            <a:tbl>
              <a:tblPr firstRow="1" bandRow="1">
                <a:tableStyleId>{5940675A-B579-460E-94D1-54222C63F5DA}</a:tableStyleId>
              </a:tblPr>
              <a:tblGrid>
                <a:gridCol w="316523"/>
                <a:gridCol w="316523"/>
                <a:gridCol w="316523"/>
                <a:gridCol w="316523"/>
                <a:gridCol w="316523"/>
                <a:gridCol w="316523"/>
                <a:gridCol w="316523"/>
                <a:gridCol w="316523"/>
                <a:gridCol w="316523"/>
                <a:gridCol w="316523"/>
                <a:gridCol w="316523"/>
                <a:gridCol w="316523"/>
                <a:gridCol w="316523"/>
              </a:tblGrid>
              <a:tr h="370840">
                <a:tc>
                  <a:txBody>
                    <a:bodyPr/>
                    <a:lstStyle/>
                    <a:p>
                      <a:r>
                        <a:rPr lang="en-US" altLang="zh-CN" b="1" dirty="0">
                          <a:solidFill>
                            <a:srgbClr val="7030A0"/>
                          </a:solidFill>
                          <a:latin typeface="Courier New" panose="02070309020205020404" pitchFamily="49" charset="0"/>
                          <a:cs typeface="Courier New" panose="02070309020205020404" pitchFamily="49" charset="0"/>
                        </a:rPr>
                        <a:t>T</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r>
            </a:tbl>
          </a:graphicData>
        </a:graphic>
      </p:graphicFrame>
      <p:sp>
        <p:nvSpPr>
          <p:cNvPr id="14" name="内容占位符 5"/>
          <p:cNvSpPr txBox="1"/>
          <p:nvPr/>
        </p:nvSpPr>
        <p:spPr>
          <a:xfrm>
            <a:off x="0" y="4220966"/>
            <a:ext cx="4707139" cy="517663"/>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lvl="1"/>
            <a:r>
              <a:rPr lang="en-US" altLang="zh-CN" sz="2800" kern="0" dirty="0">
                <a:solidFill>
                  <a:schemeClr val="tx1"/>
                </a:solidFill>
                <a:latin typeface="+mn-ea"/>
                <a:ea typeface="+mn-ea"/>
                <a:cs typeface="Times New Roman" panose="02020603050405020304" pitchFamily="18" charset="0"/>
              </a:rPr>
              <a:t>7</a:t>
            </a:r>
            <a:r>
              <a:rPr lang="zh-CN" altLang="en-US" sz="2800" kern="0" dirty="0">
                <a:solidFill>
                  <a:schemeClr val="tx1"/>
                </a:solidFill>
                <a:latin typeface="+mn-ea"/>
                <a:ea typeface="+mn-ea"/>
                <a:cs typeface="Times New Roman" panose="02020603050405020304" pitchFamily="18" charset="0"/>
              </a:rPr>
              <a:t>位</a:t>
            </a:r>
            <a:r>
              <a:rPr lang="zh-CN" altLang="en-US" sz="2800" kern="0" dirty="0">
                <a:solidFill>
                  <a:srgbClr val="0000FF"/>
                </a:solidFill>
                <a:latin typeface="+mn-ea"/>
                <a:ea typeface="+mn-ea"/>
                <a:cs typeface="Times New Roman" panose="02020603050405020304" pitchFamily="18" charset="0"/>
              </a:rPr>
              <a:t>平移密码</a:t>
            </a:r>
            <a:endParaRPr lang="en-US" altLang="zh-CN" sz="2800" kern="0" dirty="0">
              <a:solidFill>
                <a:srgbClr val="0000FF"/>
              </a:solidFill>
              <a:latin typeface="+mn-ea"/>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794" y="90001"/>
            <a:ext cx="3973478" cy="626701"/>
          </a:xfrm>
        </p:spPr>
        <p:txBody>
          <a:bodyPr/>
          <a:lstStyle/>
          <a:p>
            <a:r>
              <a:rPr lang="en-US" altLang="zh-CN" dirty="0">
                <a:solidFill>
                  <a:srgbClr val="F8F8F8"/>
                </a:solidFill>
                <a:latin typeface="+mj-ea"/>
              </a:rPr>
              <a:t>1.2 </a:t>
            </a:r>
            <a:r>
              <a:rPr lang="zh-CN" altLang="en-US" dirty="0">
                <a:solidFill>
                  <a:srgbClr val="F8F8F8"/>
                </a:solidFill>
                <a:latin typeface="+mj-ea"/>
              </a:rPr>
              <a:t>多表代换密码</a:t>
            </a:r>
            <a:endParaRPr lang="zh-CN" altLang="en-US" dirty="0"/>
          </a:p>
        </p:txBody>
      </p:sp>
      <p:sp>
        <p:nvSpPr>
          <p:cNvPr id="23" name="矩形 22"/>
          <p:cNvSpPr/>
          <p:nvPr/>
        </p:nvSpPr>
        <p:spPr>
          <a:xfrm>
            <a:off x="4253024" y="225601"/>
            <a:ext cx="7794182" cy="523220"/>
          </a:xfrm>
          <a:prstGeom prst="rect">
            <a:avLst/>
          </a:prstGeom>
        </p:spPr>
        <p:txBody>
          <a:bodyPr wrap="square">
            <a:spAutoFit/>
          </a:bodyPr>
          <a:lstStyle/>
          <a:p>
            <a:pPr>
              <a:buClr>
                <a:srgbClr val="0000FF"/>
              </a:buClr>
            </a:pPr>
            <a:r>
              <a:rPr lang="en-US" altLang="zh-CN" sz="2800" dirty="0"/>
              <a:t>(1) </a:t>
            </a:r>
            <a:r>
              <a:rPr lang="zh-CN" altLang="en-US" sz="2800" dirty="0"/>
              <a:t>周期多表代换举例：维吉尼亚密码</a:t>
            </a:r>
            <a:endParaRPr lang="zh-CN" altLang="en-US" sz="2800" dirty="0"/>
          </a:p>
        </p:txBody>
      </p:sp>
      <p:graphicFrame>
        <p:nvGraphicFramePr>
          <p:cNvPr id="25" name="内容占位符 6"/>
          <p:cNvGraphicFramePr/>
          <p:nvPr/>
        </p:nvGraphicFramePr>
        <p:xfrm>
          <a:off x="1023810" y="1193584"/>
          <a:ext cx="4114799" cy="411480"/>
        </p:xfrm>
        <a:graphic>
          <a:graphicData uri="http://schemas.openxmlformats.org/drawingml/2006/table">
            <a:tbl>
              <a:tblPr firstRow="1" bandRow="1">
                <a:tableStyleId>{5940675A-B579-460E-94D1-54222C63F5DA}</a:tableStyleId>
              </a:tblPr>
              <a:tblGrid>
                <a:gridCol w="316523"/>
                <a:gridCol w="316523"/>
                <a:gridCol w="316523"/>
                <a:gridCol w="316523"/>
                <a:gridCol w="316523"/>
                <a:gridCol w="316523"/>
                <a:gridCol w="316523"/>
                <a:gridCol w="316523"/>
                <a:gridCol w="316523"/>
                <a:gridCol w="316523"/>
                <a:gridCol w="316523"/>
                <a:gridCol w="316523"/>
                <a:gridCol w="316523"/>
              </a:tblGrid>
              <a:tr h="370840">
                <a:tc>
                  <a:txBody>
                    <a:bodyPr/>
                    <a:lstStyle/>
                    <a:p>
                      <a:r>
                        <a:rPr lang="en-US" altLang="zh-CN" b="1" dirty="0">
                          <a:solidFill>
                            <a:srgbClr val="0000FF"/>
                          </a:solidFill>
                          <a:latin typeface="Courier New" panose="02070309020205020404" pitchFamily="49" charset="0"/>
                          <a:cs typeface="Courier New" panose="02070309020205020404" pitchFamily="49" charset="0"/>
                        </a:rPr>
                        <a:t>m</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e</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e</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t</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m</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e</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a</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t</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n</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err="1">
                          <a:solidFill>
                            <a:srgbClr val="0000FF"/>
                          </a:solidFill>
                          <a:latin typeface="Courier New" panose="02070309020205020404" pitchFamily="49" charset="0"/>
                          <a:cs typeface="Courier New" panose="02070309020205020404" pitchFamily="49" charset="0"/>
                        </a:rPr>
                        <a:t>i</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g</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h</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t</a:t>
                      </a:r>
                      <a:endParaRPr lang="zh-CN" altLang="en-US" b="1" dirty="0">
                        <a:solidFill>
                          <a:srgbClr val="0000FF"/>
                        </a:solidFill>
                        <a:latin typeface="Courier New" panose="02070309020205020404" pitchFamily="49" charset="0"/>
                        <a:cs typeface="Courier New" panose="02070309020205020404" pitchFamily="49" charset="0"/>
                      </a:endParaRPr>
                    </a:p>
                  </a:txBody>
                  <a:tcPr/>
                </a:tc>
              </a:tr>
            </a:tbl>
          </a:graphicData>
        </a:graphic>
      </p:graphicFrame>
      <p:sp>
        <p:nvSpPr>
          <p:cNvPr id="26" name="内容占位符 5"/>
          <p:cNvSpPr txBox="1"/>
          <p:nvPr/>
        </p:nvSpPr>
        <p:spPr>
          <a:xfrm>
            <a:off x="191582" y="1153407"/>
            <a:ext cx="1426585" cy="1567244"/>
          </a:xfrm>
          <a:prstGeom prst="rect">
            <a:avLst/>
          </a:prstGeom>
        </p:spPr>
        <p:txBody>
          <a:bodyPr>
            <a:norm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marL="0" indent="0">
              <a:buNone/>
            </a:pPr>
            <a:r>
              <a:rPr lang="en-US" altLang="zh-CN" sz="2800" b="1" i="1" kern="0" dirty="0">
                <a:solidFill>
                  <a:schemeClr val="tx1"/>
                </a:solidFill>
                <a:latin typeface="Times New Roman" panose="02020603050405020304" pitchFamily="18" charset="0"/>
                <a:cs typeface="Times New Roman" panose="02020603050405020304" pitchFamily="18" charset="0"/>
              </a:rPr>
              <a:t>M </a:t>
            </a:r>
            <a:r>
              <a:rPr lang="en-US" altLang="zh-CN" sz="2800" b="1" kern="0" dirty="0">
                <a:solidFill>
                  <a:schemeClr val="tx1"/>
                </a:solidFill>
                <a:latin typeface="Times New Roman" panose="02020603050405020304" pitchFamily="18" charset="0"/>
                <a:cs typeface="Times New Roman" panose="02020603050405020304" pitchFamily="18" charset="0"/>
              </a:rPr>
              <a:t>= </a:t>
            </a:r>
            <a:endParaRPr lang="en-US" altLang="zh-CN" sz="2800" b="1" kern="0" dirty="0">
              <a:solidFill>
                <a:srgbClr val="002060"/>
              </a:solidFill>
              <a:latin typeface="Courier New" panose="02070309020205020404" pitchFamily="49" charset="0"/>
              <a:cs typeface="Courier New" panose="02070309020205020404" pitchFamily="49" charset="0"/>
            </a:endParaRPr>
          </a:p>
          <a:p>
            <a:pPr marL="0" indent="0">
              <a:buNone/>
            </a:pPr>
            <a:r>
              <a:rPr lang="en-US" altLang="zh-CN" sz="2800" b="1" i="1" kern="0" dirty="0">
                <a:solidFill>
                  <a:schemeClr val="tx1"/>
                </a:solidFill>
                <a:latin typeface="Times New Roman" panose="02020603050405020304" pitchFamily="18" charset="0"/>
                <a:cs typeface="Times New Roman" panose="02020603050405020304" pitchFamily="18" charset="0"/>
              </a:rPr>
              <a:t>K</a:t>
            </a:r>
            <a:r>
              <a:rPr lang="en-US" altLang="zh-CN" sz="2800" b="1" i="1" kern="0" baseline="-25000" dirty="0">
                <a:solidFill>
                  <a:schemeClr val="tx1"/>
                </a:solidFill>
                <a:latin typeface="Times New Roman" panose="02020603050405020304" pitchFamily="18" charset="0"/>
                <a:cs typeface="Times New Roman" panose="02020603050405020304" pitchFamily="18" charset="0"/>
              </a:rPr>
              <a:t>E </a:t>
            </a:r>
            <a:r>
              <a:rPr lang="en-US" altLang="zh-CN" sz="2800" b="1" kern="0" dirty="0">
                <a:solidFill>
                  <a:schemeClr val="tx1"/>
                </a:solidFill>
                <a:latin typeface="Times New Roman" panose="02020603050405020304" pitchFamily="18" charset="0"/>
                <a:cs typeface="Times New Roman" panose="02020603050405020304" pitchFamily="18" charset="0"/>
              </a:rPr>
              <a:t>= </a:t>
            </a:r>
            <a:endParaRPr lang="en-US" altLang="zh-CN" sz="2800" b="1" kern="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800" b="1" i="1" kern="0" dirty="0">
                <a:solidFill>
                  <a:schemeClr val="tx1"/>
                </a:solidFill>
                <a:latin typeface="Times New Roman" panose="02020603050405020304" pitchFamily="18" charset="0"/>
                <a:cs typeface="Times New Roman" panose="02020603050405020304" pitchFamily="18" charset="0"/>
              </a:rPr>
              <a:t>C</a:t>
            </a:r>
            <a:r>
              <a:rPr lang="en-US" altLang="zh-CN" sz="2800" b="1" kern="0" dirty="0">
                <a:solidFill>
                  <a:schemeClr val="tx1"/>
                </a:solidFill>
                <a:latin typeface="Times New Roman" panose="02020603050405020304" pitchFamily="18" charset="0"/>
                <a:cs typeface="Times New Roman" panose="02020603050405020304" pitchFamily="18" charset="0"/>
              </a:rPr>
              <a:t>  =</a:t>
            </a:r>
            <a:endParaRPr lang="en-US" altLang="zh-CN" sz="2800" b="1" kern="0" dirty="0">
              <a:solidFill>
                <a:schemeClr val="tx1"/>
              </a:solidFill>
              <a:latin typeface="Times New Roman" panose="02020603050405020304" pitchFamily="18" charset="0"/>
              <a:cs typeface="Times New Roman" panose="02020603050405020304" pitchFamily="18" charset="0"/>
            </a:endParaRPr>
          </a:p>
        </p:txBody>
      </p:sp>
      <p:graphicFrame>
        <p:nvGraphicFramePr>
          <p:cNvPr id="31" name="内容占位符 6"/>
          <p:cNvGraphicFramePr/>
          <p:nvPr/>
        </p:nvGraphicFramePr>
        <p:xfrm>
          <a:off x="1023810" y="1744957"/>
          <a:ext cx="4114799" cy="411480"/>
        </p:xfrm>
        <a:graphic>
          <a:graphicData uri="http://schemas.openxmlformats.org/drawingml/2006/table">
            <a:tbl>
              <a:tblPr firstRow="1" bandRow="1">
                <a:tableStyleId>{5940675A-B579-460E-94D1-54222C63F5DA}</a:tableStyleId>
              </a:tblPr>
              <a:tblGrid>
                <a:gridCol w="316523"/>
                <a:gridCol w="316523"/>
                <a:gridCol w="316523"/>
                <a:gridCol w="316523"/>
                <a:gridCol w="316523"/>
                <a:gridCol w="316523"/>
                <a:gridCol w="316523"/>
                <a:gridCol w="316523"/>
                <a:gridCol w="316523"/>
                <a:gridCol w="316523"/>
                <a:gridCol w="316523"/>
                <a:gridCol w="316523"/>
                <a:gridCol w="316523"/>
              </a:tblGrid>
              <a:tr h="370840">
                <a:tc>
                  <a:txBody>
                    <a:bodyPr/>
                    <a:lstStyle/>
                    <a:p>
                      <a:r>
                        <a:rPr lang="en-US" altLang="zh-CN" b="1" dirty="0">
                          <a:solidFill>
                            <a:schemeClr val="tx1"/>
                          </a:solidFill>
                          <a:latin typeface="Courier New" panose="02070309020205020404" pitchFamily="49" charset="0"/>
                          <a:cs typeface="Courier New" panose="02070309020205020404" pitchFamily="49" charset="0"/>
                        </a:rPr>
                        <a:t>h</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a</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p</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p</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y</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h</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a</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p</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p</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y</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h</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a</a:t>
                      </a:r>
                      <a:endParaRPr lang="zh-CN" altLang="en-US" b="1"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chemeClr val="tx1"/>
                          </a:solidFill>
                          <a:latin typeface="Courier New" panose="02070309020205020404" pitchFamily="49" charset="0"/>
                          <a:cs typeface="Courier New" panose="02070309020205020404" pitchFamily="49" charset="0"/>
                        </a:rPr>
                        <a:t>p</a:t>
                      </a:r>
                      <a:endParaRPr lang="zh-CN" altLang="en-US" b="1" dirty="0">
                        <a:solidFill>
                          <a:schemeClr val="tx1"/>
                        </a:solidFill>
                        <a:latin typeface="Courier New" panose="02070309020205020404" pitchFamily="49" charset="0"/>
                        <a:cs typeface="Courier New" panose="02070309020205020404" pitchFamily="49" charset="0"/>
                      </a:endParaRPr>
                    </a:p>
                  </a:txBody>
                  <a:tcPr/>
                </a:tc>
              </a:tr>
            </a:tbl>
          </a:graphicData>
        </a:graphic>
      </p:graphicFrame>
      <p:sp>
        <p:nvSpPr>
          <p:cNvPr id="33" name="内容占位符 5"/>
          <p:cNvSpPr txBox="1"/>
          <p:nvPr/>
        </p:nvSpPr>
        <p:spPr>
          <a:xfrm>
            <a:off x="134043" y="3105411"/>
            <a:ext cx="8229600"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a:buClr>
                <a:srgbClr val="0000FF"/>
              </a:buClr>
              <a:buFont typeface="Wingdings" panose="05000000000000000000" pitchFamily="2" charset="2"/>
              <a:buChar char="Ø"/>
            </a:pPr>
            <a:r>
              <a:rPr lang="zh-CN" altLang="en-US" sz="2800" b="1" kern="0" dirty="0">
                <a:solidFill>
                  <a:schemeClr val="tx1"/>
                </a:solidFill>
                <a:latin typeface="+mn-ea"/>
                <a:cs typeface="Times New Roman" panose="02020603050405020304" pitchFamily="18" charset="0"/>
              </a:rPr>
              <a:t>根据密钥选择使用字母代换表</a:t>
            </a:r>
            <a:endParaRPr lang="en-US" altLang="zh-CN" sz="2800" b="1" kern="0" dirty="0">
              <a:solidFill>
                <a:schemeClr val="tx1"/>
              </a:solidFill>
              <a:latin typeface="+mn-ea"/>
              <a:cs typeface="Times New Roman" panose="02020603050405020304" pitchFamily="18" charset="0"/>
            </a:endParaRPr>
          </a:p>
        </p:txBody>
      </p:sp>
      <p:sp>
        <p:nvSpPr>
          <p:cNvPr id="34" name="内容占位符 5"/>
          <p:cNvSpPr txBox="1"/>
          <p:nvPr/>
        </p:nvSpPr>
        <p:spPr>
          <a:xfrm>
            <a:off x="0" y="3712898"/>
            <a:ext cx="4933507"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lvl="1"/>
            <a:r>
              <a:rPr lang="zh-CN" altLang="en-US" sz="2800" kern="0" dirty="0">
                <a:solidFill>
                  <a:schemeClr val="tx1"/>
                </a:solidFill>
                <a:latin typeface="+mn-ea"/>
                <a:ea typeface="+mn-ea"/>
                <a:cs typeface="Times New Roman" panose="02020603050405020304" pitchFamily="18" charset="0"/>
              </a:rPr>
              <a:t>第</a:t>
            </a:r>
            <a:r>
              <a:rPr lang="en-US" altLang="zh-CN" sz="2800" kern="0" dirty="0">
                <a:solidFill>
                  <a:schemeClr val="tx1"/>
                </a:solidFill>
                <a:latin typeface="+mn-ea"/>
                <a:ea typeface="+mn-ea"/>
                <a:cs typeface="Times New Roman" panose="02020603050405020304" pitchFamily="18" charset="0"/>
              </a:rPr>
              <a:t>a</a:t>
            </a:r>
            <a:r>
              <a:rPr lang="zh-CN" altLang="en-US" sz="2800" kern="0" dirty="0">
                <a:solidFill>
                  <a:schemeClr val="tx1"/>
                </a:solidFill>
                <a:latin typeface="+mn-ea"/>
                <a:ea typeface="+mn-ea"/>
                <a:cs typeface="Times New Roman" panose="02020603050405020304" pitchFamily="18" charset="0"/>
              </a:rPr>
              <a:t>行第</a:t>
            </a:r>
            <a:r>
              <a:rPr lang="en-US" altLang="zh-CN" sz="2800" kern="0" dirty="0">
                <a:solidFill>
                  <a:srgbClr val="0000FF"/>
                </a:solidFill>
                <a:latin typeface="+mn-ea"/>
                <a:ea typeface="+mn-ea"/>
                <a:cs typeface="Times New Roman" panose="02020603050405020304" pitchFamily="18" charset="0"/>
              </a:rPr>
              <a:t>e</a:t>
            </a:r>
            <a:r>
              <a:rPr lang="zh-CN" altLang="en-US" sz="2800" kern="0" dirty="0">
                <a:solidFill>
                  <a:schemeClr val="tx1"/>
                </a:solidFill>
                <a:latin typeface="+mn-ea"/>
                <a:ea typeface="+mn-ea"/>
                <a:cs typeface="Times New Roman" panose="02020603050405020304" pitchFamily="18" charset="0"/>
              </a:rPr>
              <a:t>列的交叉为</a:t>
            </a:r>
            <a:r>
              <a:rPr lang="en-US" altLang="zh-CN" sz="2800" kern="0" dirty="0">
                <a:solidFill>
                  <a:srgbClr val="7030A0"/>
                </a:solidFill>
                <a:latin typeface="+mn-ea"/>
                <a:ea typeface="+mn-ea"/>
                <a:cs typeface="Times New Roman" panose="02020603050405020304" pitchFamily="18" charset="0"/>
              </a:rPr>
              <a:t>E</a:t>
            </a:r>
            <a:endParaRPr lang="zh-CN" altLang="en-US" sz="2800" kern="0" dirty="0">
              <a:solidFill>
                <a:srgbClr val="7030A0"/>
              </a:solidFill>
              <a:latin typeface="+mn-ea"/>
              <a:ea typeface="+mn-ea"/>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82092" y="817933"/>
            <a:ext cx="6337235" cy="4164215"/>
          </a:xfrm>
          <a:prstGeom prst="rect">
            <a:avLst/>
          </a:prstGeom>
        </p:spPr>
      </p:pic>
      <p:graphicFrame>
        <p:nvGraphicFramePr>
          <p:cNvPr id="12" name="内容占位符 6"/>
          <p:cNvGraphicFramePr/>
          <p:nvPr/>
        </p:nvGraphicFramePr>
        <p:xfrm>
          <a:off x="900694" y="5297326"/>
          <a:ext cx="10646709" cy="997440"/>
        </p:xfrm>
        <a:graphic>
          <a:graphicData uri="http://schemas.openxmlformats.org/drawingml/2006/table">
            <a:tbl>
              <a:tblPr firstRow="1" bandRow="1">
                <a:tableStyleId>{5940675A-B579-460E-94D1-54222C63F5DA}</a:tableStyleId>
              </a:tblPr>
              <a:tblGrid>
                <a:gridCol w="414670"/>
                <a:gridCol w="393404"/>
                <a:gridCol w="393405"/>
                <a:gridCol w="393405"/>
                <a:gridCol w="393404"/>
                <a:gridCol w="404038"/>
                <a:gridCol w="360439"/>
                <a:gridCol w="418075"/>
                <a:gridCol w="378388"/>
                <a:gridCol w="476813"/>
                <a:gridCol w="418075"/>
                <a:gridCol w="418075"/>
                <a:gridCol w="437125"/>
                <a:gridCol w="418075"/>
                <a:gridCol w="397438"/>
                <a:gridCol w="359338"/>
                <a:gridCol w="378388"/>
                <a:gridCol w="405239"/>
                <a:gridCol w="418075"/>
                <a:gridCol w="495863"/>
                <a:gridCol w="418075"/>
                <a:gridCol w="418075"/>
                <a:gridCol w="418075"/>
                <a:gridCol w="418075"/>
                <a:gridCol w="397438"/>
                <a:gridCol w="405239"/>
              </a:tblGrid>
              <a:tr h="370840">
                <a:tc>
                  <a:txBody>
                    <a:bodyPr/>
                    <a:lstStyle/>
                    <a:p>
                      <a:r>
                        <a:rPr lang="en-US" altLang="zh-CN" sz="2800" b="1" dirty="0">
                          <a:solidFill>
                            <a:srgbClr val="0000FF"/>
                          </a:solidFill>
                          <a:latin typeface="Courier New" panose="02070309020205020404" pitchFamily="49" charset="0"/>
                          <a:cs typeface="Courier New" panose="02070309020205020404" pitchFamily="49" charset="0"/>
                        </a:rPr>
                        <a:t>a</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b</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c</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d</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e</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f</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g</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h</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i</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j</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k</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l</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m</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n</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o</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p</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q</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r</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s</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t</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u</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v</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w</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x</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y</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z</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r>
              <a:tr h="370840">
                <a:tc>
                  <a:txBody>
                    <a:bodyPr/>
                    <a:lstStyle/>
                    <a:p>
                      <a:r>
                        <a:rPr lang="en-US" altLang="zh-CN" sz="2800" b="1" dirty="0">
                          <a:solidFill>
                            <a:srgbClr val="7030A0"/>
                          </a:solidFill>
                          <a:latin typeface="Courier New" panose="02070309020205020404" pitchFamily="49" charset="0"/>
                          <a:cs typeface="Courier New" panose="02070309020205020404" pitchFamily="49" charset="0"/>
                        </a:rPr>
                        <a:t>A</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B</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C</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D</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E</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F</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G</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H</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I</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J</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K</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L</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M</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N</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O</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P</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Q</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R</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S</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T</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U</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V</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W</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X</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Y</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Z</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r>
            </a:tbl>
          </a:graphicData>
        </a:graphic>
      </p:graphicFrame>
      <p:graphicFrame>
        <p:nvGraphicFramePr>
          <p:cNvPr id="13" name="内容占位符 6"/>
          <p:cNvGraphicFramePr/>
          <p:nvPr/>
        </p:nvGraphicFramePr>
        <p:xfrm>
          <a:off x="1023810" y="2295796"/>
          <a:ext cx="4114799" cy="411480"/>
        </p:xfrm>
        <a:graphic>
          <a:graphicData uri="http://schemas.openxmlformats.org/drawingml/2006/table">
            <a:tbl>
              <a:tblPr firstRow="1" bandRow="1">
                <a:tableStyleId>{5940675A-B579-460E-94D1-54222C63F5DA}</a:tableStyleId>
              </a:tblPr>
              <a:tblGrid>
                <a:gridCol w="316523"/>
                <a:gridCol w="316523"/>
                <a:gridCol w="316523"/>
                <a:gridCol w="316523"/>
                <a:gridCol w="316523"/>
                <a:gridCol w="316523"/>
                <a:gridCol w="316523"/>
                <a:gridCol w="316523"/>
                <a:gridCol w="316523"/>
                <a:gridCol w="316523"/>
                <a:gridCol w="316523"/>
                <a:gridCol w="316523"/>
                <a:gridCol w="316523"/>
              </a:tblGrid>
              <a:tr h="370840">
                <a:tc>
                  <a:txBody>
                    <a:bodyPr/>
                    <a:lstStyle/>
                    <a:p>
                      <a:r>
                        <a:rPr lang="en-US" altLang="zh-CN" b="1" dirty="0">
                          <a:solidFill>
                            <a:srgbClr val="7030A0"/>
                          </a:solidFill>
                          <a:latin typeface="Courier New" panose="02070309020205020404" pitchFamily="49" charset="0"/>
                          <a:cs typeface="Courier New" panose="02070309020205020404" pitchFamily="49" charset="0"/>
                        </a:rPr>
                        <a:t>T</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endParaRPr lang="zh-CN" altLang="en-US" sz="2100" b="1" kern="1200" dirty="0">
                        <a:solidFill>
                          <a:srgbClr val="7030A0"/>
                        </a:solidFill>
                        <a:latin typeface="Courier New" panose="02070309020205020404" pitchFamily="49" charset="0"/>
                        <a:ea typeface="+mn-ea"/>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zh-CN" altLang="en-US" b="1" dirty="0">
                        <a:solidFill>
                          <a:srgbClr val="0000FF"/>
                        </a:solidFill>
                        <a:latin typeface="Courier New" panose="02070309020205020404" pitchFamily="49" charset="0"/>
                        <a:cs typeface="Courier New" panose="02070309020205020404" pitchFamily="49" charset="0"/>
                      </a:endParaRPr>
                    </a:p>
                  </a:txBody>
                  <a:tcPr/>
                </a:tc>
              </a:tr>
            </a:tbl>
          </a:graphicData>
        </a:graphic>
      </p:graphicFrame>
      <p:sp>
        <p:nvSpPr>
          <p:cNvPr id="14" name="内容占位符 5"/>
          <p:cNvSpPr txBox="1"/>
          <p:nvPr/>
        </p:nvSpPr>
        <p:spPr>
          <a:xfrm>
            <a:off x="0" y="4220966"/>
            <a:ext cx="4707139" cy="517663"/>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lvl="1"/>
            <a:r>
              <a:rPr lang="en-US" altLang="zh-CN" sz="2800" kern="0" dirty="0">
                <a:solidFill>
                  <a:schemeClr val="tx1"/>
                </a:solidFill>
                <a:latin typeface="+mn-ea"/>
                <a:ea typeface="+mn-ea"/>
                <a:cs typeface="Times New Roman" panose="02020603050405020304" pitchFamily="18" charset="0"/>
              </a:rPr>
              <a:t>0</a:t>
            </a:r>
            <a:r>
              <a:rPr lang="zh-CN" altLang="en-US" sz="2800" kern="0" dirty="0">
                <a:solidFill>
                  <a:schemeClr val="tx1"/>
                </a:solidFill>
                <a:latin typeface="+mn-ea"/>
                <a:ea typeface="+mn-ea"/>
                <a:cs typeface="Times New Roman" panose="02020603050405020304" pitchFamily="18" charset="0"/>
              </a:rPr>
              <a:t>位</a:t>
            </a:r>
            <a:r>
              <a:rPr lang="zh-CN" altLang="en-US" sz="2800" kern="0" dirty="0">
                <a:solidFill>
                  <a:srgbClr val="0000FF"/>
                </a:solidFill>
                <a:latin typeface="+mn-ea"/>
                <a:ea typeface="+mn-ea"/>
                <a:cs typeface="Times New Roman" panose="02020603050405020304" pitchFamily="18" charset="0"/>
              </a:rPr>
              <a:t>平移密码</a:t>
            </a:r>
            <a:endParaRPr lang="en-US" altLang="zh-CN" sz="2800" kern="0" dirty="0">
              <a:solidFill>
                <a:srgbClr val="0000FF"/>
              </a:solidFill>
              <a:latin typeface="+mn-ea"/>
              <a:ea typeface="+mn-ea"/>
              <a:cs typeface="Times New Roman" panose="02020603050405020304" pitchFamily="18" charset="0"/>
            </a:endParaRPr>
          </a:p>
        </p:txBody>
      </p:sp>
      <p:sp>
        <p:nvSpPr>
          <p:cNvPr id="3" name="矩形 2"/>
          <p:cNvSpPr/>
          <p:nvPr/>
        </p:nvSpPr>
        <p:spPr bwMode="auto">
          <a:xfrm>
            <a:off x="5749047" y="963038"/>
            <a:ext cx="6138153" cy="170543"/>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 name="矩形 3"/>
          <p:cNvSpPr/>
          <p:nvPr/>
        </p:nvSpPr>
        <p:spPr bwMode="auto">
          <a:xfrm>
            <a:off x="6720917" y="963038"/>
            <a:ext cx="186780" cy="4019110"/>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 name="文本框 5"/>
          <p:cNvSpPr txBox="1"/>
          <p:nvPr/>
        </p:nvSpPr>
        <p:spPr>
          <a:xfrm>
            <a:off x="1301474" y="2316106"/>
            <a:ext cx="322524" cy="369332"/>
          </a:xfrm>
          <a:prstGeom prst="rect">
            <a:avLst/>
          </a:prstGeom>
          <a:noFill/>
        </p:spPr>
        <p:txBody>
          <a:bodyPr wrap="none" rtlCol="0">
            <a:spAutoFit/>
          </a:bodyPr>
          <a:lstStyle/>
          <a:p>
            <a:r>
              <a:rPr lang="en-US" altLang="zh-CN" b="1" dirty="0">
                <a:solidFill>
                  <a:srgbClr val="7030A0"/>
                </a:solidFill>
                <a:latin typeface="Courier New" panose="02070309020205020404" pitchFamily="49" charset="0"/>
                <a:cs typeface="Courier New" panose="02070309020205020404" pitchFamily="49" charset="0"/>
              </a:rPr>
              <a:t>E</a:t>
            </a:r>
            <a:endParaRPr lang="zh-CN" altLang="en-US" b="1" dirty="0">
              <a:solidFill>
                <a:srgbClr val="7030A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794" y="90001"/>
            <a:ext cx="3973478" cy="626701"/>
          </a:xfrm>
        </p:spPr>
        <p:txBody>
          <a:bodyPr/>
          <a:lstStyle/>
          <a:p>
            <a:r>
              <a:rPr lang="en-US" altLang="zh-CN" dirty="0">
                <a:solidFill>
                  <a:srgbClr val="F8F8F8"/>
                </a:solidFill>
                <a:latin typeface="+mj-ea"/>
              </a:rPr>
              <a:t>1.2 </a:t>
            </a:r>
            <a:r>
              <a:rPr lang="zh-CN" altLang="en-US" dirty="0">
                <a:solidFill>
                  <a:srgbClr val="F8F8F8"/>
                </a:solidFill>
                <a:latin typeface="+mj-ea"/>
              </a:rPr>
              <a:t>多表代换密码</a:t>
            </a:r>
            <a:endParaRPr lang="zh-CN" altLang="en-US" dirty="0"/>
          </a:p>
        </p:txBody>
      </p:sp>
      <p:sp>
        <p:nvSpPr>
          <p:cNvPr id="23" name="矩形 22"/>
          <p:cNvSpPr/>
          <p:nvPr/>
        </p:nvSpPr>
        <p:spPr>
          <a:xfrm>
            <a:off x="4253024" y="225601"/>
            <a:ext cx="7794182" cy="523220"/>
          </a:xfrm>
          <a:prstGeom prst="rect">
            <a:avLst/>
          </a:prstGeom>
        </p:spPr>
        <p:txBody>
          <a:bodyPr wrap="square">
            <a:spAutoFit/>
          </a:bodyPr>
          <a:lstStyle/>
          <a:p>
            <a:pPr>
              <a:buClr>
                <a:srgbClr val="0000FF"/>
              </a:buClr>
            </a:pPr>
            <a:r>
              <a:rPr lang="en-US" altLang="zh-CN" sz="2800" dirty="0"/>
              <a:t>(1) </a:t>
            </a:r>
            <a:r>
              <a:rPr lang="zh-CN" altLang="en-US" sz="2800" dirty="0"/>
              <a:t>周期多表代换举例：维吉尼亚密码</a:t>
            </a:r>
            <a:endParaRPr lang="zh-CN" altLang="en-US" sz="2800" dirty="0"/>
          </a:p>
        </p:txBody>
      </p:sp>
      <p:graphicFrame>
        <p:nvGraphicFramePr>
          <p:cNvPr id="12" name="内容占位符 6"/>
          <p:cNvGraphicFramePr/>
          <p:nvPr/>
        </p:nvGraphicFramePr>
        <p:xfrm>
          <a:off x="772645" y="1982626"/>
          <a:ext cx="10646709" cy="997440"/>
        </p:xfrm>
        <a:graphic>
          <a:graphicData uri="http://schemas.openxmlformats.org/drawingml/2006/table">
            <a:tbl>
              <a:tblPr firstRow="1" bandRow="1">
                <a:tableStyleId>{5940675A-B579-460E-94D1-54222C63F5DA}</a:tableStyleId>
              </a:tblPr>
              <a:tblGrid>
                <a:gridCol w="414670"/>
                <a:gridCol w="393404"/>
                <a:gridCol w="393405"/>
                <a:gridCol w="393405"/>
                <a:gridCol w="393404"/>
                <a:gridCol w="404038"/>
                <a:gridCol w="360439"/>
                <a:gridCol w="418075"/>
                <a:gridCol w="378388"/>
                <a:gridCol w="476813"/>
                <a:gridCol w="418075"/>
                <a:gridCol w="418075"/>
                <a:gridCol w="437125"/>
                <a:gridCol w="418075"/>
                <a:gridCol w="397438"/>
                <a:gridCol w="359338"/>
                <a:gridCol w="378388"/>
                <a:gridCol w="405239"/>
                <a:gridCol w="418075"/>
                <a:gridCol w="495863"/>
                <a:gridCol w="418075"/>
                <a:gridCol w="418075"/>
                <a:gridCol w="418075"/>
                <a:gridCol w="418075"/>
                <a:gridCol w="397438"/>
                <a:gridCol w="405239"/>
              </a:tblGrid>
              <a:tr h="370840">
                <a:tc>
                  <a:txBody>
                    <a:bodyPr/>
                    <a:lstStyle/>
                    <a:p>
                      <a:r>
                        <a:rPr lang="en-US" altLang="zh-CN" sz="2800" b="1" dirty="0">
                          <a:solidFill>
                            <a:srgbClr val="0000FF"/>
                          </a:solidFill>
                          <a:latin typeface="Courier New" panose="02070309020205020404" pitchFamily="49" charset="0"/>
                          <a:cs typeface="Courier New" panose="02070309020205020404" pitchFamily="49" charset="0"/>
                        </a:rPr>
                        <a:t>a</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b</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c</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d</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e</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f</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g</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h</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i</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j</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k</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l</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m</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n</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o</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p</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q</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r</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s</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t</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u</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v</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w</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x</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y</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z</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r>
              <a:tr h="370840">
                <a:tc>
                  <a:txBody>
                    <a:bodyPr/>
                    <a:lstStyle/>
                    <a:p>
                      <a:r>
                        <a:rPr lang="en-US" altLang="zh-CN" sz="2800" b="1" dirty="0">
                          <a:solidFill>
                            <a:srgbClr val="7030A0"/>
                          </a:solidFill>
                          <a:latin typeface="Courier New" panose="02070309020205020404" pitchFamily="49" charset="0"/>
                          <a:cs typeface="Courier New" panose="02070309020205020404" pitchFamily="49" charset="0"/>
                        </a:rPr>
                        <a:t>A</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B</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C</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D</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E</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F</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G</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H</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I</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J</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K</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L</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M</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N</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O</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P</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Q</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R</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S</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T</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U</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V</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W</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X</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Y</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Z</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r>
            </a:tbl>
          </a:graphicData>
        </a:graphic>
      </p:graphicFrame>
      <p:graphicFrame>
        <p:nvGraphicFramePr>
          <p:cNvPr id="15" name="内容占位符 6"/>
          <p:cNvGraphicFramePr/>
          <p:nvPr/>
        </p:nvGraphicFramePr>
        <p:xfrm>
          <a:off x="772645" y="867003"/>
          <a:ext cx="10646709" cy="997440"/>
        </p:xfrm>
        <a:graphic>
          <a:graphicData uri="http://schemas.openxmlformats.org/drawingml/2006/table">
            <a:tbl>
              <a:tblPr firstRow="1" bandRow="1">
                <a:tableStyleId>{5940675A-B579-460E-94D1-54222C63F5DA}</a:tableStyleId>
              </a:tblPr>
              <a:tblGrid>
                <a:gridCol w="414670"/>
                <a:gridCol w="393404"/>
                <a:gridCol w="393405"/>
                <a:gridCol w="393405"/>
                <a:gridCol w="393404"/>
                <a:gridCol w="404038"/>
                <a:gridCol w="360439"/>
                <a:gridCol w="418075"/>
                <a:gridCol w="378388"/>
                <a:gridCol w="476813"/>
                <a:gridCol w="418075"/>
                <a:gridCol w="418075"/>
                <a:gridCol w="437125"/>
                <a:gridCol w="418075"/>
                <a:gridCol w="397438"/>
                <a:gridCol w="359338"/>
                <a:gridCol w="378388"/>
                <a:gridCol w="405239"/>
                <a:gridCol w="418075"/>
                <a:gridCol w="495863"/>
                <a:gridCol w="418075"/>
                <a:gridCol w="418075"/>
                <a:gridCol w="418075"/>
                <a:gridCol w="418075"/>
                <a:gridCol w="397438"/>
                <a:gridCol w="405239"/>
              </a:tblGrid>
              <a:tr h="370840">
                <a:tc>
                  <a:txBody>
                    <a:bodyPr/>
                    <a:lstStyle/>
                    <a:p>
                      <a:r>
                        <a:rPr lang="en-US" altLang="zh-CN" sz="2800" b="1" dirty="0">
                          <a:solidFill>
                            <a:srgbClr val="0000FF"/>
                          </a:solidFill>
                          <a:latin typeface="Courier New" panose="02070309020205020404" pitchFamily="49" charset="0"/>
                          <a:cs typeface="Courier New" panose="02070309020205020404" pitchFamily="49" charset="0"/>
                        </a:rPr>
                        <a:t>a</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b</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c</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d</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e</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f</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g</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h</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i</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j</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k</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l</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m</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n</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o</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p</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q</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r</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s</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t</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u</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v</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w</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x</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y</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z</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r>
              <a:tr h="370840">
                <a:tc>
                  <a:txBody>
                    <a:bodyPr/>
                    <a:lstStyle/>
                    <a:p>
                      <a:r>
                        <a:rPr lang="en-US" altLang="zh-CN" sz="2800" b="1" dirty="0">
                          <a:solidFill>
                            <a:srgbClr val="7030A0"/>
                          </a:solidFill>
                          <a:latin typeface="Courier New" panose="02070309020205020404" pitchFamily="49" charset="0"/>
                          <a:cs typeface="Courier New" panose="02070309020205020404" pitchFamily="49" charset="0"/>
                        </a:rPr>
                        <a:t>H</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I</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J</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K</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L</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M</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N</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O</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P</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Q</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R</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S</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T</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U</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V</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W</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X</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Y</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Z</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A</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B</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C</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D</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E</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F</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G</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r>
            </a:tbl>
          </a:graphicData>
        </a:graphic>
      </p:graphicFrame>
      <p:sp>
        <p:nvSpPr>
          <p:cNvPr id="16" name="内容占位符 5"/>
          <p:cNvSpPr txBox="1"/>
          <p:nvPr/>
        </p:nvSpPr>
        <p:spPr>
          <a:xfrm>
            <a:off x="1016000" y="3238501"/>
            <a:ext cx="8229600" cy="3225800"/>
          </a:xfrm>
          <a:prstGeom prst="rect">
            <a:avLst/>
          </a:prstGeom>
        </p:spPr>
        <p:txBody>
          <a:bodyPr>
            <a:norm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r>
              <a:rPr lang="zh-CN" altLang="en-US" kern="0" dirty="0">
                <a:solidFill>
                  <a:schemeClr val="tx1"/>
                </a:solidFill>
              </a:rPr>
              <a:t>加密</a:t>
            </a:r>
            <a:endParaRPr lang="en-US" altLang="zh-CN" kern="0" dirty="0">
              <a:solidFill>
                <a:schemeClr val="tx1"/>
              </a:solidFill>
            </a:endParaRPr>
          </a:p>
          <a:p>
            <a:r>
              <a:rPr lang="zh-CN" altLang="en-US" kern="0" dirty="0">
                <a:solidFill>
                  <a:schemeClr val="tx1"/>
                </a:solidFill>
              </a:rPr>
              <a:t>解密</a:t>
            </a:r>
            <a:endParaRPr lang="en-US" altLang="zh-CN" kern="0" dirty="0">
              <a:solidFill>
                <a:schemeClr val="tx1"/>
              </a:solidFill>
            </a:endParaRPr>
          </a:p>
          <a:p>
            <a:r>
              <a:rPr lang="zh-CN" altLang="en-US" kern="0" dirty="0">
                <a:solidFill>
                  <a:schemeClr val="tx1"/>
                </a:solidFill>
              </a:rPr>
              <a:t>与凯撒密码加解密对比</a:t>
            </a:r>
            <a:endParaRPr lang="en-US" altLang="zh-CN" kern="0" dirty="0">
              <a:solidFill>
                <a:schemeClr val="tx1"/>
              </a:solidFill>
            </a:endParaRPr>
          </a:p>
          <a:p>
            <a:r>
              <a:rPr lang="zh-CN" altLang="en-US" kern="0" dirty="0">
                <a:solidFill>
                  <a:schemeClr val="tx1"/>
                </a:solidFill>
              </a:rPr>
              <a:t>加密</a:t>
            </a:r>
            <a:endParaRPr lang="en-US" altLang="zh-CN" kern="0" dirty="0">
              <a:solidFill>
                <a:schemeClr val="tx1"/>
              </a:solidFill>
            </a:endParaRPr>
          </a:p>
          <a:p>
            <a:r>
              <a:rPr lang="zh-CN" altLang="en-US" kern="0" dirty="0">
                <a:solidFill>
                  <a:schemeClr val="tx1"/>
                </a:solidFill>
              </a:rPr>
              <a:t>解密</a:t>
            </a:r>
            <a:endParaRPr lang="en-US" altLang="zh-CN" kern="0" dirty="0">
              <a:solidFill>
                <a:schemeClr val="tx1"/>
              </a:solidFill>
            </a:endParaRPr>
          </a:p>
          <a:p>
            <a:endParaRPr lang="en-US" altLang="zh-CN" kern="0" dirty="0">
              <a:solidFill>
                <a:schemeClr val="tx1"/>
              </a:solidFill>
            </a:endParaRPr>
          </a:p>
        </p:txBody>
      </p:sp>
      <mc:AlternateContent xmlns:mc="http://schemas.openxmlformats.org/markup-compatibility/2006">
        <mc:Choice xmlns:a14="http://schemas.microsoft.com/office/drawing/2010/main" Requires="a14">
          <p:sp>
            <p:nvSpPr>
              <p:cNvPr id="6" name="TextBox 6"/>
              <p:cNvSpPr txBox="1"/>
              <p:nvPr/>
            </p:nvSpPr>
            <p:spPr>
              <a:xfrm>
                <a:off x="6429327" y="3726192"/>
                <a:ext cx="1556132" cy="369332"/>
              </a:xfrm>
              <a:prstGeom prst="rect">
                <a:avLst/>
              </a:prstGeom>
              <a:noFill/>
            </p:spPr>
            <p:txBody>
              <a:bodyPr wrap="none" rtlCol="0">
                <a:spAutoFit/>
              </a:bodyPr>
              <a:lstStyle/>
              <a:p>
                <a14:m>
                  <m:oMath xmlns:m="http://schemas.openxmlformats.org/officeDocument/2006/math">
                    <m:r>
                      <a:rPr lang="en-US" altLang="zh-CN" b="0" i="1" smtClean="0">
                        <a:latin typeface="Cambria Math" panose="02040503050406030204" pitchFamily="18" charset="0"/>
                        <a:cs typeface="Courier New" panose="02070309020205020404" pitchFamily="49" charset="0"/>
                      </a:rPr>
                      <m:t>𝑙</m:t>
                    </m:r>
                  </m:oMath>
                </a14:m>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关键词长度</a:t>
                </a:r>
                <a:endParaRPr lang="zh-CN" altLang="en-US" dirty="0"/>
              </a:p>
            </p:txBody>
          </p:sp>
        </mc:Choice>
        <mc:Fallback>
          <p:sp>
            <p:nvSpPr>
              <p:cNvPr id="6" name="TextBox 6"/>
              <p:cNvSpPr txBox="1">
                <a:spLocks noRot="1" noChangeAspect="1" noMove="1" noResize="1" noEditPoints="1" noAdjustHandles="1" noChangeArrowheads="1" noChangeShapeType="1" noTextEdit="1"/>
              </p:cNvSpPr>
              <p:nvPr/>
            </p:nvSpPr>
            <p:spPr>
              <a:xfrm>
                <a:off x="6429327" y="3726192"/>
                <a:ext cx="1556132" cy="369332"/>
              </a:xfrm>
              <a:prstGeom prst="rect">
                <a:avLst/>
              </a:prstGeom>
              <a:blipFill rotWithShape="1">
                <a:blip r:embed="rId1"/>
                <a:stretch>
                  <a:fillRect l="-38" t="-3" r="21" b="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对象 38"/>
              <p:cNvSpPr txBox="1"/>
              <p:nvPr/>
            </p:nvSpPr>
            <p:spPr bwMode="auto">
              <a:xfrm>
                <a:off x="2435289" y="3238500"/>
                <a:ext cx="4043332" cy="575096"/>
              </a:xfrm>
              <a:prstGeom prst="rect">
                <a:avLst/>
              </a:prstGeom>
              <a:noFill/>
              <a:ln>
                <a:noFill/>
              </a:ln>
            </p:spPr>
            <p:txBody>
              <a:bodyPr>
                <a:noAutofit/>
              </a:bodyPr>
              <a:lstStyle/>
              <a:p>
                <a14:m>
                  <m:oMathPara xmlns:m="http://schemas.openxmlformats.org/officeDocument/2006/math">
                    <m:oMathParaPr>
                      <m:jc m:val="left"/>
                    </m:oMathParaPr>
                    <m:oMath xmlns:m="http://schemas.openxmlformats.org/officeDocument/2006/math">
                      <m:sSub>
                        <m:sSubPr>
                          <m:ctrlPr>
                            <a:rPr lang="en-US" altLang="zh-CN" sz="2400" b="0" i="1" dirty="0" smtClean="0">
                              <a:solidFill>
                                <a:srgbClr val="000000"/>
                              </a:solidFill>
                              <a:latin typeface="Cambria Math" panose="02040503050406030204" pitchFamily="18" charset="0"/>
                            </a:rPr>
                          </m:ctrlPr>
                        </m:sSubPr>
                        <m:e>
                          <m:r>
                            <a:rPr lang="en-US" altLang="zh-CN" sz="2400" b="0" i="1" dirty="0" smtClean="0">
                              <a:solidFill>
                                <a:srgbClr val="000000"/>
                              </a:solidFill>
                              <a:latin typeface="Cambria Math" panose="02040503050406030204" pitchFamily="18" charset="0"/>
                            </a:rPr>
                            <m:t>𝐶</m:t>
                          </m:r>
                        </m:e>
                        <m:sub>
                          <m:r>
                            <a:rPr lang="en-US" altLang="zh-CN" sz="2400" b="0" i="1" dirty="0" smtClean="0">
                              <a:solidFill>
                                <a:srgbClr val="000000"/>
                              </a:solidFill>
                              <a:latin typeface="Cambria Math" panose="02040503050406030204" pitchFamily="18" charset="0"/>
                            </a:rPr>
                            <m:t>𝑖</m:t>
                          </m:r>
                        </m:sub>
                      </m:sSub>
                      <m:r>
                        <a:rPr lang="zh-CN" altLang="en-US" sz="2400" i="1" smtClean="0">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𝑚</m:t>
                          </m:r>
                        </m:e>
                        <m:sub>
                          <m:r>
                            <a:rPr lang="en-US" altLang="zh-CN"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𝑘</m:t>
                          </m:r>
                        </m:e>
                        <m:sub>
                          <m:r>
                            <a:rPr lang="en-US" altLang="zh-CN" sz="2400" i="1">
                              <a:solidFill>
                                <a:srgbClr val="000000"/>
                              </a:solidFill>
                              <a:latin typeface="Cambria Math" panose="02040503050406030204" pitchFamily="18" charset="0"/>
                            </a:rPr>
                            <m:t>𝑖</m:t>
                          </m:r>
                          <m:r>
                            <a:rPr lang="en-US" altLang="zh-CN" sz="2400" i="1">
                              <a:solidFill>
                                <a:srgbClr val="000000"/>
                              </a:solidFill>
                              <a:latin typeface="Cambria Math" panose="02040503050406030204" pitchFamily="18" charset="0"/>
                            </a:rPr>
                            <m:t> </m:t>
                          </m:r>
                          <m:r>
                            <m:rPr>
                              <m:sty m:val="p"/>
                            </m:rPr>
                            <a:rPr lang="en-US" altLang="zh-CN" sz="2400">
                              <a:solidFill>
                                <a:srgbClr val="000000"/>
                              </a:solidFill>
                              <a:latin typeface="Cambria Math" panose="02040503050406030204" pitchFamily="18" charset="0"/>
                            </a:rPr>
                            <m:t>mod</m:t>
                          </m:r>
                          <m:r>
                            <a:rPr lang="en-US" altLang="zh-CN" sz="2400" i="1">
                              <a:solidFill>
                                <a:srgbClr val="000000"/>
                              </a:solidFill>
                              <a:latin typeface="Cambria Math" panose="02040503050406030204" pitchFamily="18" charset="0"/>
                            </a:rPr>
                            <m:t> </m:t>
                          </m:r>
                          <m:r>
                            <a:rPr lang="en-US" altLang="zh-CN" sz="2400" i="1">
                              <a:solidFill>
                                <a:srgbClr val="000000"/>
                              </a:solidFill>
                              <a:latin typeface="Cambria Math" panose="02040503050406030204" pitchFamily="18" charset="0"/>
                            </a:rPr>
                            <m:t>𝑙</m:t>
                          </m:r>
                        </m:sub>
                      </m:sSub>
                      <m:r>
                        <a:rPr lang="en-US" altLang="zh-CN" sz="2400" b="0" i="1" smtClean="0">
                          <a:solidFill>
                            <a:srgbClr val="000000"/>
                          </a:solidFill>
                          <a:latin typeface="Cambria Math" panose="02040503050406030204" pitchFamily="18" charset="0"/>
                        </a:rPr>
                        <m:t> </m:t>
                      </m:r>
                      <m:d>
                        <m:dPr>
                          <m:ctrlPr>
                            <a:rPr lang="zh-CN" altLang="en-US" sz="2400" i="1">
                              <a:solidFill>
                                <a:srgbClr val="000000"/>
                              </a:solidFill>
                              <a:latin typeface="Cambria Math" panose="02040503050406030204" pitchFamily="18" charset="0"/>
                            </a:rPr>
                          </m:ctrlPr>
                        </m:dPr>
                        <m:e>
                          <m:func>
                            <m:funcPr>
                              <m:ctrlPr>
                                <a:rPr lang="zh-CN" altLang="en-US" sz="2400" i="1" smtClean="0">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mod</m:t>
                              </m:r>
                            </m:fName>
                            <m:e>
                              <m:r>
                                <a:rPr lang="zh-CN" altLang="en-US" sz="2400" i="1">
                                  <a:solidFill>
                                    <a:srgbClr val="000000"/>
                                  </a:solidFill>
                                  <a:latin typeface="Cambria Math" panose="02040503050406030204" pitchFamily="18" charset="0"/>
                                </a:rPr>
                                <m:t>2</m:t>
                              </m:r>
                              <m:r>
                                <a:rPr lang="en-US" altLang="zh-CN" sz="2400" i="1">
                                  <a:solidFill>
                                    <a:srgbClr val="000000"/>
                                  </a:solidFill>
                                  <a:latin typeface="Cambria Math" panose="02040503050406030204" pitchFamily="18" charset="0"/>
                                </a:rPr>
                                <m:t>6</m:t>
                              </m:r>
                            </m:e>
                          </m:func>
                        </m:e>
                      </m:d>
                    </m:oMath>
                  </m:oMathPara>
                </a14:m>
                <a:endParaRPr lang="zh-CN" altLang="en-US" sz="2400" dirty="0"/>
              </a:p>
            </p:txBody>
          </p:sp>
        </mc:Choice>
        <mc:Fallback>
          <p:sp>
            <p:nvSpPr>
              <p:cNvPr id="9" name="对象 38"/>
              <p:cNvSpPr txBox="1">
                <a:spLocks noRot="1" noChangeAspect="1" noMove="1" noResize="1" noEditPoints="1" noAdjustHandles="1" noChangeArrowheads="1" noChangeShapeType="1" noTextEdit="1"/>
              </p:cNvSpPr>
              <p:nvPr/>
            </p:nvSpPr>
            <p:spPr bwMode="auto">
              <a:xfrm>
                <a:off x="2435289" y="3238500"/>
                <a:ext cx="4043332" cy="575096"/>
              </a:xfrm>
              <a:prstGeom prst="rect">
                <a:avLst/>
              </a:prstGeom>
              <a:blipFill rotWithShape="1">
                <a:blip r:embed="rId2"/>
                <a:stretch>
                  <a:fillRect l="-2" r="9" b="73"/>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对象 38"/>
              <p:cNvSpPr txBox="1"/>
              <p:nvPr/>
            </p:nvSpPr>
            <p:spPr bwMode="auto">
              <a:xfrm>
                <a:off x="2435289" y="3651974"/>
                <a:ext cx="4130881" cy="517769"/>
              </a:xfrm>
              <a:prstGeom prst="rect">
                <a:avLst/>
              </a:prstGeom>
              <a:noFill/>
              <a:ln>
                <a:noFill/>
              </a:ln>
            </p:spPr>
            <p:txBody>
              <a:bodyPr>
                <a:noAutofit/>
              </a:bodyPr>
              <a:lstStyle/>
              <a:p>
                <a14:m>
                  <m:oMathPara xmlns:m="http://schemas.openxmlformats.org/officeDocument/2006/math">
                    <m:oMathParaPr>
                      <m:jc m:val="left"/>
                    </m:oMathParaPr>
                    <m:oMath xmlns:m="http://schemas.openxmlformats.org/officeDocument/2006/math">
                      <m:sSub>
                        <m:sSubPr>
                          <m:ctrlPr>
                            <a:rPr lang="en-US" altLang="zh-CN" sz="2400" i="1" smtClean="0">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𝑚</m:t>
                          </m:r>
                        </m:e>
                        <m:sub>
                          <m:r>
                            <a:rPr lang="en-US" altLang="zh-CN"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sSub>
                        <m:sSubPr>
                          <m:ctrlPr>
                            <a:rPr lang="en-US" altLang="zh-CN" sz="2400" i="1" dirty="0">
                              <a:solidFill>
                                <a:srgbClr val="000000"/>
                              </a:solidFill>
                              <a:latin typeface="Cambria Math" panose="02040503050406030204" pitchFamily="18" charset="0"/>
                            </a:rPr>
                          </m:ctrlPr>
                        </m:sSubPr>
                        <m:e>
                          <m:r>
                            <a:rPr lang="en-US" altLang="zh-CN" sz="2400" i="1" dirty="0">
                              <a:solidFill>
                                <a:srgbClr val="000000"/>
                              </a:solidFill>
                              <a:latin typeface="Cambria Math" panose="02040503050406030204" pitchFamily="18" charset="0"/>
                            </a:rPr>
                            <m:t>𝐶</m:t>
                          </m:r>
                        </m:e>
                        <m:sub>
                          <m:r>
                            <a:rPr lang="en-US" altLang="zh-CN" sz="2400" i="1" dirty="0">
                              <a:solidFill>
                                <a:srgbClr val="000000"/>
                              </a:solidFill>
                              <a:latin typeface="Cambria Math" panose="02040503050406030204" pitchFamily="18" charset="0"/>
                            </a:rPr>
                            <m:t>𝑖</m:t>
                          </m:r>
                        </m:sub>
                      </m:sSub>
                      <m:r>
                        <a:rPr lang="en-US" altLang="zh-CN" sz="2400" b="0" i="1" smtClean="0">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𝑘</m:t>
                          </m:r>
                        </m:e>
                        <m:sub>
                          <m:r>
                            <a:rPr lang="en-US" altLang="zh-CN" sz="2400" i="1">
                              <a:solidFill>
                                <a:srgbClr val="000000"/>
                              </a:solidFill>
                              <a:latin typeface="Cambria Math" panose="02040503050406030204" pitchFamily="18" charset="0"/>
                            </a:rPr>
                            <m:t>𝑖</m:t>
                          </m:r>
                          <m:r>
                            <a:rPr lang="en-US" altLang="zh-CN" sz="2400" i="1">
                              <a:solidFill>
                                <a:srgbClr val="000000"/>
                              </a:solidFill>
                              <a:latin typeface="Cambria Math" panose="02040503050406030204" pitchFamily="18" charset="0"/>
                            </a:rPr>
                            <m:t> </m:t>
                          </m:r>
                          <m:r>
                            <m:rPr>
                              <m:sty m:val="p"/>
                            </m:rPr>
                            <a:rPr lang="en-US" altLang="zh-CN" sz="2400">
                              <a:solidFill>
                                <a:srgbClr val="000000"/>
                              </a:solidFill>
                              <a:latin typeface="Cambria Math" panose="02040503050406030204" pitchFamily="18" charset="0"/>
                            </a:rPr>
                            <m:t>mod</m:t>
                          </m:r>
                          <m:r>
                            <a:rPr lang="en-US" altLang="zh-CN" sz="2400" i="1">
                              <a:solidFill>
                                <a:srgbClr val="000000"/>
                              </a:solidFill>
                              <a:latin typeface="Cambria Math" panose="02040503050406030204" pitchFamily="18" charset="0"/>
                            </a:rPr>
                            <m:t> </m:t>
                          </m:r>
                          <m:r>
                            <a:rPr lang="en-US" altLang="zh-CN" sz="2400" i="1">
                              <a:solidFill>
                                <a:srgbClr val="000000"/>
                              </a:solidFill>
                              <a:latin typeface="Cambria Math" panose="02040503050406030204" pitchFamily="18" charset="0"/>
                            </a:rPr>
                            <m:t>𝑙</m:t>
                          </m:r>
                        </m:sub>
                      </m:sSub>
                      <m:r>
                        <a:rPr lang="en-US" altLang="zh-CN" sz="2400" b="0" i="1" smtClean="0">
                          <a:solidFill>
                            <a:srgbClr val="000000"/>
                          </a:solidFill>
                          <a:latin typeface="Cambria Math" panose="02040503050406030204" pitchFamily="18" charset="0"/>
                        </a:rPr>
                        <m:t> </m:t>
                      </m:r>
                      <m:d>
                        <m:dPr>
                          <m:ctrlPr>
                            <a:rPr lang="zh-CN" altLang="en-US" sz="2400" i="1">
                              <a:solidFill>
                                <a:srgbClr val="000000"/>
                              </a:solidFill>
                              <a:latin typeface="Cambria Math" panose="02040503050406030204" pitchFamily="18" charset="0"/>
                            </a:rPr>
                          </m:ctrlPr>
                        </m:dPr>
                        <m:e>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mod</m:t>
                              </m:r>
                            </m:fName>
                            <m:e>
                              <m:r>
                                <a:rPr lang="zh-CN" altLang="en-US" sz="2400" i="1">
                                  <a:solidFill>
                                    <a:srgbClr val="000000"/>
                                  </a:solidFill>
                                  <a:latin typeface="Cambria Math" panose="02040503050406030204" pitchFamily="18" charset="0"/>
                                </a:rPr>
                                <m:t>2</m:t>
                              </m:r>
                              <m:r>
                                <a:rPr lang="en-US" altLang="zh-CN" sz="2400" i="1">
                                  <a:solidFill>
                                    <a:srgbClr val="000000"/>
                                  </a:solidFill>
                                  <a:latin typeface="Cambria Math" panose="02040503050406030204" pitchFamily="18" charset="0"/>
                                </a:rPr>
                                <m:t>6</m:t>
                              </m:r>
                            </m:e>
                          </m:func>
                        </m:e>
                      </m:d>
                    </m:oMath>
                  </m:oMathPara>
                </a14:m>
                <a:endParaRPr lang="zh-CN" altLang="en-US" sz="2400" dirty="0"/>
              </a:p>
            </p:txBody>
          </p:sp>
        </mc:Choice>
        <mc:Fallback>
          <p:sp>
            <p:nvSpPr>
              <p:cNvPr id="10" name="对象 38"/>
              <p:cNvSpPr txBox="1">
                <a:spLocks noRot="1" noChangeAspect="1" noMove="1" noResize="1" noEditPoints="1" noAdjustHandles="1" noChangeArrowheads="1" noChangeShapeType="1" noTextEdit="1"/>
              </p:cNvSpPr>
              <p:nvPr/>
            </p:nvSpPr>
            <p:spPr bwMode="auto">
              <a:xfrm>
                <a:off x="2435289" y="3651974"/>
                <a:ext cx="4130881" cy="517769"/>
              </a:xfrm>
              <a:prstGeom prst="rect">
                <a:avLst/>
              </a:prstGeom>
              <a:blipFill rotWithShape="1">
                <a:blip r:embed="rId3"/>
                <a:stretch>
                  <a:fillRect l="-2" t="-17" r="7" b="64"/>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对象 38"/>
              <p:cNvSpPr txBox="1"/>
              <p:nvPr/>
            </p:nvSpPr>
            <p:spPr bwMode="auto">
              <a:xfrm>
                <a:off x="2435289" y="4571372"/>
                <a:ext cx="5391022" cy="575096"/>
              </a:xfrm>
              <a:prstGeom prst="rect">
                <a:avLst/>
              </a:prstGeom>
              <a:noFill/>
              <a:ln>
                <a:noFill/>
              </a:ln>
            </p:spPr>
            <p:txBody>
              <a:bodyPr>
                <a:noAutofit/>
              </a:bodyPr>
              <a:lstStyle/>
              <a:p>
                <a14:m>
                  <m:oMathPara xmlns:m="http://schemas.openxmlformats.org/officeDocument/2006/math">
                    <m:oMathParaPr>
                      <m:jc m:val="left"/>
                    </m:oMathParaPr>
                    <m:oMath xmlns:m="http://schemas.openxmlformats.org/officeDocument/2006/math">
                      <m:r>
                        <a:rPr lang="en-US" altLang="zh-CN" sz="2400" b="0" i="1" smtClean="0">
                          <a:solidFill>
                            <a:srgbClr val="000000"/>
                          </a:solidFill>
                          <a:latin typeface="Cambria Math" panose="02040503050406030204" pitchFamily="18" charset="0"/>
                        </a:rPr>
                        <m:t>𝐶</m:t>
                      </m:r>
                      <m:r>
                        <a:rPr lang="zh-CN" altLang="en-US" sz="2400" i="1" smtClean="0">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𝑚</m:t>
                      </m:r>
                      <m:r>
                        <a:rPr lang="zh-CN" altLang="en-US" sz="2400" i="1">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𝑘</m:t>
                      </m:r>
                      <m:r>
                        <a:rPr lang="zh-CN" altLang="en-US" sz="2400" i="1">
                          <a:solidFill>
                            <a:srgbClr val="000000"/>
                          </a:solidFill>
                          <a:latin typeface="Cambria Math" panose="02040503050406030204" pitchFamily="18" charset="0"/>
                        </a:rPr>
                        <m:t> </m:t>
                      </m:r>
                      <m:d>
                        <m:dPr>
                          <m:ctrlPr>
                            <a:rPr lang="zh-CN" altLang="en-US" sz="2400" i="1">
                              <a:solidFill>
                                <a:srgbClr val="000000"/>
                              </a:solidFill>
                              <a:latin typeface="Cambria Math" panose="02040503050406030204" pitchFamily="18" charset="0"/>
                            </a:rPr>
                          </m:ctrlPr>
                        </m:dPr>
                        <m:e>
                          <m:func>
                            <m:funcPr>
                              <m:ctrlPr>
                                <a:rPr lang="zh-CN" altLang="en-US" sz="2400" i="1" smtClean="0">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mod</m:t>
                              </m:r>
                            </m:fName>
                            <m:e>
                              <m:r>
                                <a:rPr lang="zh-CN" altLang="en-US" sz="2400" i="1">
                                  <a:solidFill>
                                    <a:srgbClr val="000000"/>
                                  </a:solidFill>
                                  <a:latin typeface="Cambria Math" panose="02040503050406030204" pitchFamily="18" charset="0"/>
                                </a:rPr>
                                <m:t>2</m:t>
                              </m:r>
                              <m:r>
                                <a:rPr lang="en-US" altLang="zh-CN" sz="2400" i="1">
                                  <a:solidFill>
                                    <a:srgbClr val="000000"/>
                                  </a:solidFill>
                                  <a:latin typeface="Cambria Math" panose="02040503050406030204" pitchFamily="18" charset="0"/>
                                </a:rPr>
                                <m:t>6</m:t>
                              </m:r>
                            </m:e>
                          </m:func>
                        </m:e>
                      </m:d>
                    </m:oMath>
                  </m:oMathPara>
                </a14:m>
                <a:endParaRPr lang="zh-CN" altLang="en-US" sz="2400" dirty="0"/>
              </a:p>
            </p:txBody>
          </p:sp>
        </mc:Choice>
        <mc:Fallback>
          <p:sp>
            <p:nvSpPr>
              <p:cNvPr id="11" name="对象 38"/>
              <p:cNvSpPr txBox="1">
                <a:spLocks noRot="1" noChangeAspect="1" noMove="1" noResize="1" noEditPoints="1" noAdjustHandles="1" noChangeArrowheads="1" noChangeShapeType="1" noTextEdit="1"/>
              </p:cNvSpPr>
              <p:nvPr/>
            </p:nvSpPr>
            <p:spPr bwMode="auto">
              <a:xfrm>
                <a:off x="2435289" y="4571372"/>
                <a:ext cx="5391022" cy="575096"/>
              </a:xfrm>
              <a:prstGeom prst="rect">
                <a:avLst/>
              </a:prstGeom>
              <a:blipFill rotWithShape="1">
                <a:blip r:embed="rId4"/>
                <a:stretch>
                  <a:fillRect l="-1" t="-1" r="11" b="74"/>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对象 38"/>
              <p:cNvSpPr txBox="1"/>
              <p:nvPr/>
            </p:nvSpPr>
            <p:spPr bwMode="auto">
              <a:xfrm>
                <a:off x="2435289" y="5028731"/>
                <a:ext cx="5391022" cy="517769"/>
              </a:xfrm>
              <a:prstGeom prst="rect">
                <a:avLst/>
              </a:prstGeom>
              <a:noFill/>
              <a:ln>
                <a:noFill/>
              </a:ln>
            </p:spPr>
            <p:txBody>
              <a:bodyPr>
                <a:noAutofit/>
              </a:bodyPr>
              <a:lstStyle/>
              <a:p>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𝑚</m:t>
                      </m:r>
                      <m:r>
                        <a:rPr lang="zh-CN" altLang="en-US" sz="2400" i="1">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𝐶</m:t>
                      </m:r>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𝑘</m:t>
                      </m:r>
                      <m:r>
                        <a:rPr lang="en-US" altLang="zh-CN" sz="2400" b="0" i="1" smtClean="0">
                          <a:solidFill>
                            <a:srgbClr val="000000"/>
                          </a:solidFill>
                          <a:latin typeface="Cambria Math" panose="02040503050406030204" pitchFamily="18" charset="0"/>
                        </a:rPr>
                        <m:t> </m:t>
                      </m:r>
                      <m:d>
                        <m:dPr>
                          <m:ctrlPr>
                            <a:rPr lang="zh-CN" altLang="en-US" sz="2400" i="1">
                              <a:solidFill>
                                <a:srgbClr val="000000"/>
                              </a:solidFill>
                              <a:latin typeface="Cambria Math" panose="02040503050406030204" pitchFamily="18" charset="0"/>
                            </a:rPr>
                          </m:ctrlPr>
                        </m:dPr>
                        <m:e>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mod</m:t>
                              </m:r>
                            </m:fName>
                            <m:e>
                              <m:r>
                                <a:rPr lang="zh-CN" altLang="en-US" sz="2400" i="1">
                                  <a:solidFill>
                                    <a:srgbClr val="000000"/>
                                  </a:solidFill>
                                  <a:latin typeface="Cambria Math" panose="02040503050406030204" pitchFamily="18" charset="0"/>
                                </a:rPr>
                                <m:t>2</m:t>
                              </m:r>
                              <m:r>
                                <a:rPr lang="en-US" altLang="zh-CN" sz="2400" i="1">
                                  <a:solidFill>
                                    <a:srgbClr val="000000"/>
                                  </a:solidFill>
                                  <a:latin typeface="Cambria Math" panose="02040503050406030204" pitchFamily="18" charset="0"/>
                                </a:rPr>
                                <m:t>6</m:t>
                              </m:r>
                            </m:e>
                          </m:func>
                        </m:e>
                      </m:d>
                    </m:oMath>
                  </m:oMathPara>
                </a14:m>
                <a:endParaRPr lang="zh-CN" altLang="en-US" sz="2400" dirty="0"/>
              </a:p>
            </p:txBody>
          </p:sp>
        </mc:Choice>
        <mc:Fallback>
          <p:sp>
            <p:nvSpPr>
              <p:cNvPr id="13" name="对象 38"/>
              <p:cNvSpPr txBox="1">
                <a:spLocks noRot="1" noChangeAspect="1" noMove="1" noResize="1" noEditPoints="1" noAdjustHandles="1" noChangeArrowheads="1" noChangeShapeType="1" noTextEdit="1"/>
              </p:cNvSpPr>
              <p:nvPr/>
            </p:nvSpPr>
            <p:spPr bwMode="auto">
              <a:xfrm>
                <a:off x="2435289" y="5028731"/>
                <a:ext cx="5391022" cy="517769"/>
              </a:xfrm>
              <a:prstGeom prst="rect">
                <a:avLst/>
              </a:prstGeom>
              <a:blipFill rotWithShape="1">
                <a:blip r:embed="rId5"/>
                <a:stretch>
                  <a:fillRect l="-1" t="-32" r="11" b="79"/>
                </a:stretch>
              </a:blipFill>
              <a:ln>
                <a:no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4"/>
          <p:cNvPicPr>
            <a:picLocks noChangeAspect="1" noChangeArrowheads="1"/>
          </p:cNvPicPr>
          <p:nvPr/>
        </p:nvPicPr>
        <p:blipFill>
          <a:blip r:embed="rId1" cstate="print"/>
          <a:srcRect/>
          <a:stretch>
            <a:fillRect/>
          </a:stretch>
        </p:blipFill>
        <p:spPr bwMode="auto">
          <a:xfrm>
            <a:off x="1135323" y="3565694"/>
            <a:ext cx="2095500" cy="2790825"/>
          </a:xfrm>
          <a:prstGeom prst="rect">
            <a:avLst/>
          </a:prstGeom>
          <a:noFill/>
          <a:ln w="9525">
            <a:noFill/>
            <a:miter lim="800000"/>
            <a:headEnd/>
            <a:tailEnd/>
          </a:ln>
          <a:effectLst/>
        </p:spPr>
      </p:pic>
      <p:sp>
        <p:nvSpPr>
          <p:cNvPr id="4" name="矩形 3"/>
          <p:cNvSpPr/>
          <p:nvPr/>
        </p:nvSpPr>
        <p:spPr>
          <a:xfrm>
            <a:off x="898106" y="6398667"/>
            <a:ext cx="2569934" cy="369332"/>
          </a:xfrm>
          <a:prstGeom prst="rect">
            <a:avLst/>
          </a:prstGeom>
        </p:spPr>
        <p:txBody>
          <a:bodyPr wrap="none">
            <a:spAutoFit/>
          </a:bodyPr>
          <a:lstStyle/>
          <a:p>
            <a:r>
              <a:rPr lang="zh-CN" altLang="en-US" dirty="0"/>
              <a:t>恩尼格码</a:t>
            </a:r>
            <a:r>
              <a:rPr lang="en-US" altLang="zh-CN" dirty="0"/>
              <a:t>(Enigma,</a:t>
            </a:r>
            <a:r>
              <a:rPr lang="zh-CN" altLang="en-US" dirty="0"/>
              <a:t>哑谜</a:t>
            </a:r>
            <a:r>
              <a:rPr lang="en-US" altLang="zh-CN" dirty="0"/>
              <a:t>)</a:t>
            </a:r>
            <a:endParaRPr lang="zh-CN" altLang="en-US" dirty="0"/>
          </a:p>
        </p:txBody>
      </p:sp>
      <p:sp>
        <p:nvSpPr>
          <p:cNvPr id="39" name="标题 1"/>
          <p:cNvSpPr>
            <a:spLocks noGrp="1"/>
          </p:cNvSpPr>
          <p:nvPr>
            <p:ph type="ctrTitle"/>
          </p:nvPr>
        </p:nvSpPr>
        <p:spPr>
          <a:xfrm>
            <a:off x="144794" y="90001"/>
            <a:ext cx="3973478" cy="626701"/>
          </a:xfrm>
        </p:spPr>
        <p:txBody>
          <a:bodyPr/>
          <a:lstStyle/>
          <a:p>
            <a:r>
              <a:rPr lang="en-US" altLang="zh-CN" dirty="0">
                <a:solidFill>
                  <a:srgbClr val="F8F8F8"/>
                </a:solidFill>
                <a:latin typeface="+mj-ea"/>
              </a:rPr>
              <a:t>1.2 </a:t>
            </a:r>
            <a:r>
              <a:rPr lang="zh-CN" altLang="en-US" dirty="0">
                <a:solidFill>
                  <a:srgbClr val="F8F8F8"/>
                </a:solidFill>
                <a:latin typeface="+mj-ea"/>
              </a:rPr>
              <a:t>多表代换密码</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04" y="931314"/>
            <a:ext cx="3688145" cy="2074582"/>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p:cNvSpPr txBox="1"/>
          <p:nvPr/>
        </p:nvSpPr>
        <p:spPr>
          <a:xfrm>
            <a:off x="1307189" y="3101129"/>
            <a:ext cx="1736373" cy="369332"/>
          </a:xfrm>
          <a:prstGeom prst="rect">
            <a:avLst/>
          </a:prstGeom>
          <a:noFill/>
        </p:spPr>
        <p:txBody>
          <a:bodyPr wrap="none" rtlCol="0">
            <a:spAutoFit/>
          </a:bodyPr>
          <a:lstStyle/>
          <a:p>
            <a:r>
              <a:rPr lang="en-US" altLang="zh-CN" dirty="0"/>
              <a:t>《</a:t>
            </a:r>
            <a:r>
              <a:rPr lang="zh-CN" altLang="en-US" dirty="0"/>
              <a:t>猎杀</a:t>
            </a:r>
            <a:r>
              <a:rPr lang="en-US" altLang="zh-CN" dirty="0"/>
              <a:t>U-571》</a:t>
            </a:r>
            <a:endParaRPr lang="zh-CN" altLang="en-US" dirty="0"/>
          </a:p>
        </p:txBody>
      </p:sp>
      <p:pic>
        <p:nvPicPr>
          <p:cNvPr id="41" name="Picture 2"/>
          <p:cNvPicPr>
            <a:picLocks noChangeAspect="1" noChangeArrowheads="1"/>
          </p:cNvPicPr>
          <p:nvPr/>
        </p:nvPicPr>
        <p:blipFill>
          <a:blip r:embed="rId3" cstate="print"/>
          <a:srcRect/>
          <a:stretch>
            <a:fillRect/>
          </a:stretch>
        </p:blipFill>
        <p:spPr bwMode="auto">
          <a:xfrm>
            <a:off x="4154201" y="716702"/>
            <a:ext cx="7524776" cy="5367694"/>
          </a:xfrm>
          <a:prstGeom prst="rect">
            <a:avLst/>
          </a:prstGeom>
          <a:noFill/>
          <a:ln w="9525">
            <a:noFill/>
            <a:round/>
          </a:ln>
          <a:effectLst/>
        </p:spPr>
      </p:pic>
      <p:sp>
        <p:nvSpPr>
          <p:cNvPr id="35" name="TextBox 7"/>
          <p:cNvSpPr txBox="1"/>
          <p:nvPr/>
        </p:nvSpPr>
        <p:spPr>
          <a:xfrm>
            <a:off x="7118934" y="5762396"/>
            <a:ext cx="1595309" cy="400110"/>
          </a:xfrm>
          <a:prstGeom prst="rect">
            <a:avLst/>
          </a:prstGeom>
          <a:noFill/>
        </p:spPr>
        <p:txBody>
          <a:bodyPr wrap="none" rtlCol="0">
            <a:spAutoFit/>
          </a:bodyPr>
          <a:lstStyle/>
          <a:p>
            <a:r>
              <a:rPr lang="en-US" sz="2000" dirty="0"/>
              <a:t># keys = 26</a:t>
            </a:r>
            <a:r>
              <a:rPr lang="en-US" altLang="zh-CN" sz="2000" baseline="30000" dirty="0"/>
              <a:t>3</a:t>
            </a:r>
            <a:endParaRPr lang="en-US" baseline="30000" dirty="0"/>
          </a:p>
        </p:txBody>
      </p:sp>
      <p:sp>
        <p:nvSpPr>
          <p:cNvPr id="25" name="矩形: 圆角 24"/>
          <p:cNvSpPr/>
          <p:nvPr/>
        </p:nvSpPr>
        <p:spPr bwMode="auto">
          <a:xfrm>
            <a:off x="4284030" y="728132"/>
            <a:ext cx="3577590" cy="5045694"/>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6" name="椭圆 25"/>
          <p:cNvSpPr/>
          <p:nvPr/>
        </p:nvSpPr>
        <p:spPr bwMode="auto">
          <a:xfrm>
            <a:off x="4984975" y="1447967"/>
            <a:ext cx="125730" cy="1143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3" name="矩形: 圆角 42"/>
          <p:cNvSpPr/>
          <p:nvPr/>
        </p:nvSpPr>
        <p:spPr bwMode="auto">
          <a:xfrm>
            <a:off x="8066732" y="728132"/>
            <a:ext cx="3577590" cy="5045694"/>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44" name="直接箭头连接符 43"/>
          <p:cNvCxnSpPr/>
          <p:nvPr/>
        </p:nvCxnSpPr>
        <p:spPr bwMode="auto">
          <a:xfrm>
            <a:off x="4897104" y="5341577"/>
            <a:ext cx="3358816" cy="0"/>
          </a:xfrm>
          <a:prstGeom prst="straightConnector1">
            <a:avLst/>
          </a:prstGeom>
          <a:solidFill>
            <a:schemeClr val="accent1"/>
          </a:solidFill>
          <a:ln w="190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矩形 2"/>
          <p:cNvSpPr/>
          <p:nvPr/>
        </p:nvSpPr>
        <p:spPr>
          <a:xfrm>
            <a:off x="4253024" y="225601"/>
            <a:ext cx="7794182" cy="523220"/>
          </a:xfrm>
          <a:prstGeom prst="rect">
            <a:avLst/>
          </a:prstGeom>
        </p:spPr>
        <p:txBody>
          <a:bodyPr wrap="square">
            <a:spAutoFit/>
          </a:bodyPr>
          <a:lstStyle/>
          <a:p>
            <a:pPr>
              <a:buClr>
                <a:srgbClr val="0000FF"/>
              </a:buClr>
            </a:pPr>
            <a:r>
              <a:rPr lang="en-US" altLang="zh-CN" sz="2800" dirty="0"/>
              <a:t>(2) </a:t>
            </a:r>
            <a:r>
              <a:rPr lang="zh-CN" altLang="en-US" sz="2800" dirty="0"/>
              <a:t>周期多表代换举例：转轮密码机</a:t>
            </a:r>
            <a:r>
              <a:rPr lang="en-US" altLang="zh-CN" sz="2800" dirty="0"/>
              <a:t>(1870-1943)</a:t>
            </a:r>
            <a:endParaRPr lang="zh-CN" altLang="en-US" sz="2800" dirty="0"/>
          </a:p>
        </p:txBody>
      </p:sp>
      <p:sp>
        <p:nvSpPr>
          <p:cNvPr id="15" name="文本框 14"/>
          <p:cNvSpPr txBox="1"/>
          <p:nvPr/>
        </p:nvSpPr>
        <p:spPr>
          <a:xfrm>
            <a:off x="4253024" y="6141298"/>
            <a:ext cx="6972802" cy="584775"/>
          </a:xfrm>
          <a:prstGeom prst="rect">
            <a:avLst/>
          </a:prstGeom>
          <a:noFill/>
        </p:spPr>
        <p:txBody>
          <a:bodyPr wrap="square">
            <a:spAutoFit/>
          </a:bodyPr>
          <a:lstStyle/>
          <a:p>
            <a:r>
              <a:rPr lang="zh-CN" altLang="en-US" sz="1600" dirty="0"/>
              <a:t>https://www.bilibili.com/video/BV1Dx411Z7CS?from=search&amp;seid=6047944507627672377&amp;spm_id_from=333.337.0.0</a:t>
            </a:r>
            <a:endParaRPr lang="zh-CN" altLang="en-US" sz="1600" dirty="0"/>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0" presetClass="path" presetSubtype="0" accel="33300" fill="hold" grpId="0" nodeType="withEffect" p14:presetBounceEnd="1000">
                                      <p:stCondLst>
                                        <p:cond delay="0"/>
                                      </p:stCondLst>
                                      <p:childTnLst>
                                        <p:animMotion origin="layout" path="M -0.00026 -0.00231 L -0.00026 -0.00231 C -0.00065 0.00648 -0.00143 0.01528 -0.00143 0.02431 C -0.00195 0.16852 -0.00846 0.1257 0.00039 0.18079 C 0.00065 0.18495 0.00104 0.18889 0.00104 0.19306 C 0.00039 0.2294 -0.00026 0.24352 -0.00143 0.27199 C -0.00195 0.32824 -0.00273 0.38449 -0.00273 0.44074 C -0.00273 0.52894 -0.00469 0.48889 -0.00026 0.52292 C -1.25E-6 0.52477 0.00013 0.52685 0.00039 0.52847 C 0.00091 0.53125 0.00169 0.5338 0.00221 0.53634 C 0.00248 0.5382 0.00208 0.54074 0.00287 0.5419 C 0.00391 0.54329 0.00534 0.54259 0.00664 0.54306 C 0.00833 0.54352 0.01003 0.54375 0.01159 0.54421 C 0.04193 0.54097 0.00404 0.54421 0.03164 0.54421 C 0.0444 0.54421 0.05703 0.54329 0.06979 0.54306 C 0.07083 0.54259 0.07188 0.54213 0.07292 0.5419 C 0.07565 0.54144 0.07852 0.54236 0.08099 0.54074 C 0.08177 0.54028 0.08138 0.53773 0.08164 0.53634 C 0.08086 0.53056 0.08073 0.53009 0.08034 0.52292 C 0.0793 0.49514 0.08086 0.50787 0.07917 0.49514 C 0.07891 0.47037 0.07852 0.4456 0.07852 0.42083 C 0.07852 0.40995 0.07878 0.39931 0.07917 0.38866 C 0.07917 0.38704 0.07917 0.38519 0.07982 0.38403 C 0.08164 0.38125 0.0849 0.38056 0.08724 0.37963 C 0.1086 0.3544 0.0875 0.37847 0.15912 0.37847 C 0.16003 0.37847 0.16081 0.37778 0.16159 0.37755 C 0.1612 0.36204 0.16094 0.3463 0.16042 0.33079 C 0.16029 0.3294 0.15977 0.32801 0.15977 0.32639 C 0.15938 0.31852 0.15938 0.31088 0.15912 0.30301 C 0.15899 0.29931 0.15873 0.2956 0.15846 0.2919 C 0.15833 0.27963 0.1582 0.26759 0.15794 0.25533 C 0.15781 0.25417 0.15729 0.25301 0.15729 0.25185 C 0.15742 0.24421 0.15807 0.23634 0.15846 0.2287 C 0.15925 0.18287 0.15951 0.18519 0.15846 0.1331 C 0.15846 0.13125 0.15807 0.1294 0.15794 0.12755 C 0.15768 0.12523 0.15742 0.12315 0.15729 0.12083 C 0.15938 0.10949 0.15755 0.12037 0.15846 0.09306 C 0.1586 0.08935 0.15899 0.08565 0.15912 0.08195 C 0.15938 0.06343 0.15729 0.04445 0.15977 0.02639 C 0.16029 0.02245 0.16432 0.02755 0.16667 0.02755 C 0.1806 0.02824 0.19453 0.02824 0.20846 0.0287 C 0.21159 0.03056 0.20977 0.02986 0.21419 0.02986 L 0.21354 0.02755 " pathEditMode="relative" ptsTypes="AAAAAAAAAAAAAAAAAAAAAAAAAAAAAAAAAAAAAAAAAAA" p14:bounceEnd="1000">
                                          <p:cBhvr>
                                            <p:cTn id="28" dur="3000" fill="hold"/>
                                            <p:tgtEl>
                                              <p:spTgt spid="26"/>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35" grpId="0"/>
          <p:bldP spid="25" grpId="0" animBg="1"/>
          <p:bldP spid="25" grpId="1" animBg="1"/>
          <p:bldP spid="26" grpId="0" animBg="1"/>
          <p:bldP spid="26" grpId="1" animBg="1"/>
          <p:bldP spid="43"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0" presetClass="path" presetSubtype="0" accel="33300" fill="hold" grpId="0" nodeType="withEffect">
                                      <p:stCondLst>
                                        <p:cond delay="0"/>
                                      </p:stCondLst>
                                      <p:childTnLst>
                                        <p:animMotion origin="layout" path="M -0.00026 -0.00231 L -0.00026 -0.00231 C -0.00065 0.00648 -0.00143 0.01528 -0.00143 0.02431 C -0.00195 0.16852 -0.00846 0.1257 0.00039 0.18079 C 0.00065 0.18495 0.00104 0.18889 0.00104 0.19306 C 0.00039 0.2294 -0.00026 0.24352 -0.00143 0.27199 C -0.00195 0.32824 -0.00273 0.38449 -0.00273 0.44074 C -0.00273 0.52894 -0.00469 0.48889 -0.00026 0.52292 C -1.25E-6 0.52477 0.00013 0.52685 0.00039 0.52847 C 0.00091 0.53125 0.00169 0.5338 0.00221 0.53634 C 0.00248 0.5382 0.00208 0.54074 0.00287 0.5419 C 0.00391 0.54329 0.00534 0.54259 0.00664 0.54306 C 0.00833 0.54352 0.01003 0.54375 0.01159 0.54421 C 0.04193 0.54097 0.00404 0.54421 0.03164 0.54421 C 0.0444 0.54421 0.05703 0.54329 0.06979 0.54306 C 0.07083 0.54259 0.07188 0.54213 0.07292 0.5419 C 0.07565 0.54144 0.07852 0.54236 0.08099 0.54074 C 0.08177 0.54028 0.08138 0.53773 0.08164 0.53634 C 0.08086 0.53056 0.08073 0.53009 0.08034 0.52292 C 0.0793 0.49514 0.08086 0.50787 0.07917 0.49514 C 0.07891 0.47037 0.07852 0.4456 0.07852 0.42083 C 0.07852 0.40995 0.07878 0.39931 0.07917 0.38866 C 0.07917 0.38704 0.07917 0.38519 0.07982 0.38403 C 0.08164 0.38125 0.0849 0.38056 0.08724 0.37963 C 0.1086 0.3544 0.0875 0.37847 0.15912 0.37847 C 0.16003 0.37847 0.16081 0.37778 0.16159 0.37755 C 0.1612 0.36204 0.16094 0.3463 0.16042 0.33079 C 0.16029 0.3294 0.15977 0.32801 0.15977 0.32639 C 0.15938 0.31852 0.15938 0.31088 0.15912 0.30301 C 0.15899 0.29931 0.15873 0.2956 0.15846 0.2919 C 0.15833 0.27963 0.1582 0.26759 0.15794 0.25533 C 0.15781 0.25417 0.15729 0.25301 0.15729 0.25185 C 0.15742 0.24421 0.15807 0.23634 0.15846 0.2287 C 0.15925 0.18287 0.15951 0.18519 0.15846 0.1331 C 0.15846 0.13125 0.15807 0.1294 0.15794 0.12755 C 0.15768 0.12523 0.15742 0.12315 0.15729 0.12083 C 0.15938 0.10949 0.15755 0.12037 0.15846 0.09306 C 0.1586 0.08935 0.15899 0.08565 0.15912 0.08195 C 0.15938 0.06343 0.15729 0.04445 0.15977 0.02639 C 0.16029 0.02245 0.16432 0.02755 0.16667 0.02755 C 0.1806 0.02824 0.19453 0.02824 0.20846 0.0287 C 0.21159 0.03056 0.20977 0.02986 0.21419 0.02986 L 0.21354 0.02755 " pathEditMode="relative" ptsTypes="AAAAAAAAAAAAAAAAAAAAAAAAAAAAAAAAAAAAAAAAAAA">
                                          <p:cBhvr>
                                            <p:cTn id="28" dur="3000" fill="hold"/>
                                            <p:tgtEl>
                                              <p:spTgt spid="26"/>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35" grpId="0"/>
          <p:bldP spid="25" grpId="0" animBg="1"/>
          <p:bldP spid="25" grpId="1" animBg="1"/>
          <p:bldP spid="26" grpId="0" animBg="1"/>
          <p:bldP spid="26" grpId="1" animBg="1"/>
          <p:bldP spid="43"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https://timgsa.baidu.com/timg?image&amp;quality=80&amp;size=b9999_10000&amp;sec=1529428662594&amp;di=35f029ce7922aec41d9897006268ce1f&amp;imgtype=0&amp;src=http%3A%2F%2F58pic.ooopic.com%2F58pic%2F15%2F30%2F51%2F01Z58PICyq9.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5957" t="8978" r="4548" b="8824"/>
          <a:stretch>
            <a:fillRect/>
          </a:stretch>
        </p:blipFill>
        <p:spPr bwMode="auto">
          <a:xfrm>
            <a:off x="1558640" y="1945671"/>
            <a:ext cx="1141267" cy="7952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8"/>
          <p:cNvSpPr txBox="1"/>
          <p:nvPr/>
        </p:nvSpPr>
        <p:spPr>
          <a:xfrm>
            <a:off x="1635928" y="2301481"/>
            <a:ext cx="1074333" cy="461665"/>
          </a:xfrm>
          <a:prstGeom prst="rect">
            <a:avLst/>
          </a:prstGeom>
          <a:noFill/>
        </p:spPr>
        <p:txBody>
          <a:bodyPr wrap="none" rtlCol="0">
            <a:spAutoFit/>
          </a:bodyPr>
          <a:lstStyle/>
          <a:p>
            <a:r>
              <a:rPr lang="zh-CN" altLang="en-US" sz="2400" b="1" dirty="0">
                <a:solidFill>
                  <a:srgbClr val="0000FF"/>
                </a:solidFill>
                <a:latin typeface="Times New Roman" panose="02020603050405020304" pitchFamily="18" charset="0"/>
                <a:cs typeface="Times New Roman" panose="02020603050405020304" pitchFamily="18" charset="0"/>
              </a:rPr>
              <a:t>明文</a:t>
            </a:r>
            <a:r>
              <a:rPr lang="en-US" altLang="zh-CN" sz="2400" b="1" i="1" dirty="0">
                <a:solidFill>
                  <a:srgbClr val="0000FF"/>
                </a:solidFill>
                <a:latin typeface="Times New Roman" panose="02020603050405020304" pitchFamily="18" charset="0"/>
                <a:cs typeface="Times New Roman" panose="02020603050405020304" pitchFamily="18" charset="0"/>
              </a:rPr>
              <a:t>M</a:t>
            </a:r>
            <a:endParaRPr lang="zh-CN" altLang="en-US" sz="2400" b="1" i="1" dirty="0">
              <a:solidFill>
                <a:srgbClr val="0000FF"/>
              </a:solidFill>
              <a:latin typeface="Times New Roman" panose="02020603050405020304" pitchFamily="18" charset="0"/>
              <a:cs typeface="Times New Roman" panose="02020603050405020304" pitchFamily="18" charset="0"/>
            </a:endParaRPr>
          </a:p>
        </p:txBody>
      </p:sp>
      <p:grpSp>
        <p:nvGrpSpPr>
          <p:cNvPr id="43" name="组合 42"/>
          <p:cNvGrpSpPr/>
          <p:nvPr/>
        </p:nvGrpSpPr>
        <p:grpSpPr>
          <a:xfrm>
            <a:off x="4901344" y="963903"/>
            <a:ext cx="2346627" cy="1379351"/>
            <a:chOff x="4901344" y="963903"/>
            <a:chExt cx="2346627" cy="1379351"/>
          </a:xfrm>
        </p:grpSpPr>
        <p:grpSp>
          <p:nvGrpSpPr>
            <p:cNvPr id="10" name="组合 9"/>
            <p:cNvGrpSpPr/>
            <p:nvPr/>
          </p:nvGrpSpPr>
          <p:grpSpPr>
            <a:xfrm>
              <a:off x="5207972" y="963903"/>
              <a:ext cx="1422714" cy="1004876"/>
              <a:chOff x="4613735" y="3914009"/>
              <a:chExt cx="1422714" cy="1004876"/>
            </a:xfrm>
          </p:grpSpPr>
          <p:grpSp>
            <p:nvGrpSpPr>
              <p:cNvPr id="12" name="组合 11"/>
              <p:cNvGrpSpPr/>
              <p:nvPr/>
            </p:nvGrpSpPr>
            <p:grpSpPr>
              <a:xfrm>
                <a:off x="4841817" y="4086448"/>
                <a:ext cx="1194632" cy="832437"/>
                <a:chOff x="4841817" y="4086448"/>
                <a:chExt cx="1194632" cy="832437"/>
              </a:xfrm>
            </p:grpSpPr>
            <p:pic>
              <p:nvPicPr>
                <p:cNvPr id="14" name="Picture 4" descr="https://timgsa.baidu.com/timg?image&amp;quality=80&amp;size=b9999_10000&amp;sec=1529428662594&amp;di=35f029ce7922aec41d9897006268ce1f&amp;imgtype=0&amp;src=http%3A%2F%2F58pic.ooopic.com%2F58pic%2F15%2F30%2F51%2F01Z58PICyq9.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5957" t="8978" r="4548" b="8824"/>
                <a:stretch>
                  <a:fillRect/>
                </a:stretch>
              </p:blipFill>
              <p:spPr bwMode="auto">
                <a:xfrm>
                  <a:off x="4841817" y="4086448"/>
                  <a:ext cx="1194632" cy="83243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8"/>
                <p:cNvSpPr txBox="1"/>
                <p:nvPr/>
              </p:nvSpPr>
              <p:spPr>
                <a:xfrm>
                  <a:off x="4989175" y="4443638"/>
                  <a:ext cx="1023037" cy="461665"/>
                </a:xfrm>
                <a:prstGeom prst="rect">
                  <a:avLst/>
                </a:prstGeom>
                <a:noFill/>
              </p:spPr>
              <p:txBody>
                <a:bodyPr wrap="none" rtlCol="0">
                  <a:spAutoFit/>
                </a:bodyPr>
                <a:lstStyle/>
                <a:p>
                  <a:r>
                    <a:rPr lang="zh-CN" altLang="en-US" sz="2400" b="1" dirty="0">
                      <a:solidFill>
                        <a:srgbClr val="7030A0"/>
                      </a:solidFill>
                      <a:latin typeface="Times New Roman" panose="02020603050405020304" pitchFamily="18" charset="0"/>
                      <a:cs typeface="Times New Roman" panose="02020603050405020304" pitchFamily="18" charset="0"/>
                    </a:rPr>
                    <a:t>密文</a:t>
                  </a:r>
                  <a:r>
                    <a:rPr lang="en-US" altLang="zh-CN" sz="2400" b="1" i="1" dirty="0">
                      <a:solidFill>
                        <a:srgbClr val="7030A0"/>
                      </a:solidFill>
                      <a:latin typeface="Times New Roman" panose="02020603050405020304" pitchFamily="18" charset="0"/>
                      <a:cs typeface="Times New Roman" panose="02020603050405020304" pitchFamily="18" charset="0"/>
                    </a:rPr>
                    <a:t>C</a:t>
                  </a:r>
                  <a:endParaRPr lang="zh-CN" altLang="en-US" sz="2400" b="1" i="1" dirty="0">
                    <a:solidFill>
                      <a:srgbClr val="7030A0"/>
                    </a:solidFill>
                    <a:latin typeface="Times New Roman" panose="02020603050405020304" pitchFamily="18" charset="0"/>
                    <a:cs typeface="Times New Roman" panose="02020603050405020304" pitchFamily="18" charset="0"/>
                  </a:endParaRPr>
                </a:p>
              </p:txBody>
            </p:sp>
          </p:grpSp>
          <p:pic>
            <p:nvPicPr>
              <p:cNvPr id="13" name="Picture 6" descr="https://timgsa.baidu.com/timg?image&amp;quality=80&amp;size=b9999_10000&amp;sec=1529428838220&amp;di=fdaf51ee24385ab89e33a1e6a8caf181&amp;imgtype=0&amp;src=http%3A%2F%2Fpic.58pic.com%2F58pic%2F15%2F47%2F61%2F16K58PICQ3u_1024.pn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13735" y="3914009"/>
                <a:ext cx="587221" cy="58722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 name="直接箭头连接符 10"/>
            <p:cNvCxnSpPr>
              <a:stCxn id="28" idx="3"/>
              <a:endCxn id="35" idx="1"/>
            </p:cNvCxnSpPr>
            <p:nvPr/>
          </p:nvCxnSpPr>
          <p:spPr bwMode="auto">
            <a:xfrm>
              <a:off x="4901344" y="2340706"/>
              <a:ext cx="2346627" cy="2548"/>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7" name="组合 46"/>
          <p:cNvGrpSpPr/>
          <p:nvPr/>
        </p:nvGrpSpPr>
        <p:grpSpPr>
          <a:xfrm>
            <a:off x="2492417" y="963903"/>
            <a:ext cx="2554704" cy="2465097"/>
            <a:chOff x="2492417" y="963903"/>
            <a:chExt cx="2554704" cy="2465097"/>
          </a:xfrm>
        </p:grpSpPr>
        <p:cxnSp>
          <p:nvCxnSpPr>
            <p:cNvPr id="3" name="直接箭头连接符 2"/>
            <p:cNvCxnSpPr/>
            <p:nvPr/>
          </p:nvCxnSpPr>
          <p:spPr>
            <a:xfrm>
              <a:off x="2492417" y="2399013"/>
              <a:ext cx="4298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rot="5400000" flipH="1" flipV="1">
              <a:off x="3303439" y="2749338"/>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2" name="Picture 6" descr="https://timgsa.baidu.com/timg?image&amp;quality=80&amp;size=b9999_10000&amp;sec=1529428838220&amp;di=fdaf51ee24385ab89e33a1e6a8caf181&amp;imgtype=0&amp;src=http%3A%2F%2Fpic.58pic.com%2F58pic%2F15%2F47%2F61%2F16K58PICQ3u_102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6095" y="963903"/>
              <a:ext cx="1004876" cy="100487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1"/>
            <p:cNvSpPr txBox="1"/>
            <p:nvPr/>
          </p:nvSpPr>
          <p:spPr>
            <a:xfrm>
              <a:off x="3173856" y="2109873"/>
              <a:ext cx="1727488" cy="461665"/>
            </a:xfrm>
            <a:prstGeom prst="rect">
              <a:avLst/>
            </a:prstGeom>
            <a:noFill/>
            <a:ln w="28575">
              <a:solidFill>
                <a:srgbClr val="FF0000"/>
              </a:solidFill>
            </a:ln>
          </p:spPr>
          <p:txBody>
            <a:bodyPr wrap="square" rtlCol="0">
              <a:spAutoFit/>
            </a:bodyPr>
            <a:lstStyle/>
            <a:p>
              <a:pPr algn="ctr"/>
              <a:r>
                <a:rPr lang="en-US" altLang="zh-CN" sz="2400" b="1" dirty="0">
                  <a:latin typeface="Times New Roman" panose="02020603050405020304" pitchFamily="18" charset="0"/>
                  <a:cs typeface="Times New Roman" panose="02020603050405020304" pitchFamily="18" charset="0"/>
                </a:rPr>
                <a:t>Enc(</a:t>
              </a:r>
              <a:r>
                <a:rPr lang="en-US" altLang="zh-CN" sz="2400" b="1" i="1" dirty="0">
                  <a:latin typeface="Times New Roman" panose="02020603050405020304" pitchFamily="18" charset="0"/>
                  <a:cs typeface="Times New Roman" panose="02020603050405020304" pitchFamily="18" charset="0"/>
                </a:rPr>
                <a:t>m</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K</a:t>
              </a:r>
              <a:r>
                <a:rPr lang="en-US" altLang="zh-CN" sz="2400" b="1" i="1" baseline="-25000" dirty="0">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cxnSp>
          <p:nvCxnSpPr>
            <p:cNvPr id="29" name="直接箭头连接符 28"/>
            <p:cNvCxnSpPr>
              <a:endCxn id="28" idx="1"/>
            </p:cNvCxnSpPr>
            <p:nvPr/>
          </p:nvCxnSpPr>
          <p:spPr bwMode="auto">
            <a:xfrm>
              <a:off x="2660602" y="2340706"/>
              <a:ext cx="513254"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32"/>
            <p:cNvSpPr txBox="1"/>
            <p:nvPr/>
          </p:nvSpPr>
          <p:spPr>
            <a:xfrm>
              <a:off x="4064160" y="2980332"/>
              <a:ext cx="982961" cy="400110"/>
            </a:xfrm>
            <a:prstGeom prst="rect">
              <a:avLst/>
            </a:prstGeom>
            <a:noFill/>
          </p:spPr>
          <p:txBody>
            <a:bodyPr wrap="none" rtlCol="0">
              <a:spAutoFit/>
            </a:bodyPr>
            <a:lstStyle/>
            <a:p>
              <a:r>
                <a:rPr lang="zh-CN" altLang="en-US" sz="2000" b="1" dirty="0">
                  <a:solidFill>
                    <a:srgbClr val="002060"/>
                  </a:solidFill>
                  <a:latin typeface="Times New Roman" panose="02020603050405020304" pitchFamily="18" charset="0"/>
                  <a:cs typeface="Times New Roman" panose="02020603050405020304" pitchFamily="18" charset="0"/>
                </a:rPr>
                <a:t>密钥</a:t>
              </a:r>
              <a:r>
                <a:rPr lang="en-US" altLang="zh-CN" sz="2000" b="1" i="1" dirty="0">
                  <a:solidFill>
                    <a:srgbClr val="002060"/>
                  </a:solidFill>
                  <a:latin typeface="Times New Roman" panose="02020603050405020304" pitchFamily="18" charset="0"/>
                  <a:cs typeface="Times New Roman" panose="02020603050405020304" pitchFamily="18" charset="0"/>
                </a:rPr>
                <a:t>K</a:t>
              </a:r>
              <a:r>
                <a:rPr lang="en-US" altLang="zh-CN" sz="2000" b="1" i="1" baseline="-25000" dirty="0">
                  <a:solidFill>
                    <a:srgbClr val="002060"/>
                  </a:solidFill>
                  <a:latin typeface="Times New Roman" panose="02020603050405020304" pitchFamily="18" charset="0"/>
                  <a:cs typeface="Times New Roman" panose="02020603050405020304" pitchFamily="18" charset="0"/>
                </a:rPr>
                <a:t>E</a:t>
              </a:r>
              <a:endParaRPr lang="zh-CN" altLang="en-US" sz="2000" b="1" i="1" baseline="-25000" dirty="0">
                <a:solidFill>
                  <a:srgbClr val="002060"/>
                </a:solidFill>
                <a:latin typeface="Times New Roman" panose="02020603050405020304" pitchFamily="18" charset="0"/>
                <a:cs typeface="Times New Roman" panose="02020603050405020304" pitchFamily="18" charset="0"/>
              </a:endParaRPr>
            </a:p>
          </p:txBody>
        </p:sp>
        <p:graphicFrame>
          <p:nvGraphicFramePr>
            <p:cNvPr id="39" name="Object 2"/>
            <p:cNvGraphicFramePr/>
            <p:nvPr/>
          </p:nvGraphicFramePr>
          <p:xfrm>
            <a:off x="3643811" y="2637962"/>
            <a:ext cx="454524" cy="791038"/>
          </p:xfrm>
          <a:graphic>
            <a:graphicData uri="http://schemas.openxmlformats.org/presentationml/2006/ole">
              <mc:AlternateContent xmlns:mc="http://schemas.openxmlformats.org/markup-compatibility/2006">
                <mc:Choice xmlns:v="urn:schemas-microsoft-com:vml" Requires="v">
                  <p:oleObj spid="_x0000_s3256" name="Clip" r:id="rId4" imgW="1261745" imgH="2413635" progId="MS_ClipArt_Gallery.2">
                    <p:embed/>
                  </p:oleObj>
                </mc:Choice>
                <mc:Fallback>
                  <p:oleObj name="Clip" r:id="rId4" imgW="1261745" imgH="2413635" progId="MS_ClipArt_Gallery.2">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3811" y="2637962"/>
                          <a:ext cx="454524" cy="791038"/>
                        </a:xfrm>
                        <a:prstGeom prst="rect">
                          <a:avLst/>
                        </a:prstGeom>
                        <a:noFill/>
                        <a:ln>
                          <a:noFill/>
                        </a:ln>
                        <a:effectLst/>
                      </p:spPr>
                    </p:pic>
                  </p:oleObj>
                </mc:Fallback>
              </mc:AlternateContent>
            </a:graphicData>
          </a:graphic>
        </p:graphicFrame>
      </p:grpSp>
      <p:grpSp>
        <p:nvGrpSpPr>
          <p:cNvPr id="48" name="组合 47"/>
          <p:cNvGrpSpPr/>
          <p:nvPr/>
        </p:nvGrpSpPr>
        <p:grpSpPr>
          <a:xfrm>
            <a:off x="7247971" y="1068714"/>
            <a:ext cx="3347404" cy="2360286"/>
            <a:chOff x="7247971" y="1068714"/>
            <a:chExt cx="3347404" cy="2360286"/>
          </a:xfrm>
        </p:grpSpPr>
        <p:grpSp>
          <p:nvGrpSpPr>
            <p:cNvPr id="17" name="组合 16"/>
            <p:cNvGrpSpPr/>
            <p:nvPr/>
          </p:nvGrpSpPr>
          <p:grpSpPr>
            <a:xfrm>
              <a:off x="9443754" y="1950704"/>
              <a:ext cx="1151621" cy="817475"/>
              <a:chOff x="-569219" y="5062329"/>
              <a:chExt cx="1151621" cy="817475"/>
            </a:xfrm>
          </p:grpSpPr>
          <p:pic>
            <p:nvPicPr>
              <p:cNvPr id="19" name="Picture 4" descr="https://timgsa.baidu.com/timg?image&amp;quality=80&amp;size=b9999_10000&amp;sec=1529428662594&amp;di=35f029ce7922aec41d9897006268ce1f&amp;imgtype=0&amp;src=http%3A%2F%2F58pic.ooopic.com%2F58pic%2F15%2F30%2F51%2F01Z58PICyq9.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5957" t="8978" r="4548" b="8824"/>
              <a:stretch>
                <a:fillRect/>
              </a:stretch>
            </p:blipFill>
            <p:spPr bwMode="auto">
              <a:xfrm>
                <a:off x="-569219" y="5062329"/>
                <a:ext cx="1141267" cy="79525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8"/>
              <p:cNvSpPr txBox="1"/>
              <p:nvPr/>
            </p:nvSpPr>
            <p:spPr>
              <a:xfrm>
                <a:off x="-491931" y="5418139"/>
                <a:ext cx="1074333" cy="461665"/>
              </a:xfrm>
              <a:prstGeom prst="rect">
                <a:avLst/>
              </a:prstGeom>
              <a:noFill/>
            </p:spPr>
            <p:txBody>
              <a:bodyPr wrap="none" rtlCol="0">
                <a:spAutoFit/>
              </a:bodyPr>
              <a:lstStyle/>
              <a:p>
                <a:r>
                  <a:rPr lang="zh-CN" altLang="en-US" sz="2400" b="1" dirty="0">
                    <a:solidFill>
                      <a:srgbClr val="0000FF"/>
                    </a:solidFill>
                    <a:latin typeface="Times New Roman" panose="02020603050405020304" pitchFamily="18" charset="0"/>
                    <a:cs typeface="Times New Roman" panose="02020603050405020304" pitchFamily="18" charset="0"/>
                  </a:rPr>
                  <a:t>明文</a:t>
                </a:r>
                <a:r>
                  <a:rPr lang="en-US" altLang="zh-CN" sz="2400" b="1" i="1" dirty="0">
                    <a:solidFill>
                      <a:srgbClr val="0000FF"/>
                    </a:solidFill>
                    <a:latin typeface="Times New Roman" panose="02020603050405020304" pitchFamily="18" charset="0"/>
                    <a:cs typeface="Times New Roman" panose="02020603050405020304" pitchFamily="18" charset="0"/>
                  </a:rPr>
                  <a:t>M</a:t>
                </a:r>
                <a:endParaRPr lang="zh-CN" altLang="en-US" sz="2400" b="1" i="1" dirty="0">
                  <a:solidFill>
                    <a:srgbClr val="0000FF"/>
                  </a:solidFill>
                  <a:latin typeface="Times New Roman" panose="02020603050405020304" pitchFamily="18" charset="0"/>
                  <a:cs typeface="Times New Roman" panose="02020603050405020304" pitchFamily="18" charset="0"/>
                </a:endParaRPr>
              </a:p>
            </p:txBody>
          </p:sp>
        </p:grpSp>
        <p:cxnSp>
          <p:nvCxnSpPr>
            <p:cNvPr id="18" name="直接箭头连接符 17"/>
            <p:cNvCxnSpPr>
              <a:stCxn id="35" idx="3"/>
              <a:endCxn id="19" idx="1"/>
            </p:cNvCxnSpPr>
            <p:nvPr/>
          </p:nvCxnSpPr>
          <p:spPr bwMode="auto">
            <a:xfrm>
              <a:off x="8975459" y="2343254"/>
              <a:ext cx="468295" cy="5076"/>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1" name="Picture 8" descr="https://timgsa.baidu.com/timg?image&amp;quality=80&amp;size=b9999_10000&amp;sec=1529428973620&amp;di=f8cbbdd7dd7cba0e516067e0b1642b96&amp;imgtype=0&amp;src=http%3A%2F%2Fpic.58pic.com%2F58pic%2F15%2F59%2F25%2F22758PICT4z_1024.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187" t="-751" r="4469" b="4010"/>
            <a:stretch>
              <a:fillRect/>
            </a:stretch>
          </p:blipFill>
          <p:spPr bwMode="auto">
            <a:xfrm>
              <a:off x="7676636" y="1068714"/>
              <a:ext cx="1004876" cy="91837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21"/>
            <p:cNvSpPr txBox="1"/>
            <p:nvPr/>
          </p:nvSpPr>
          <p:spPr>
            <a:xfrm>
              <a:off x="7247971" y="2112421"/>
              <a:ext cx="1727488" cy="461665"/>
            </a:xfrm>
            <a:prstGeom prst="rect">
              <a:avLst/>
            </a:prstGeom>
            <a:noFill/>
            <a:ln w="28575">
              <a:solidFill>
                <a:srgbClr val="FF0000"/>
              </a:solidFill>
            </a:ln>
          </p:spPr>
          <p:txBody>
            <a:bodyPr wrap="square" rtlCol="0">
              <a:spAutoFit/>
            </a:bodyPr>
            <a:lstStyle/>
            <a:p>
              <a:pPr algn="ctr"/>
              <a:r>
                <a:rPr lang="en-US" altLang="zh-CN" sz="2400" b="1" dirty="0">
                  <a:latin typeface="Times New Roman" panose="02020603050405020304" pitchFamily="18" charset="0"/>
                  <a:cs typeface="Times New Roman" panose="02020603050405020304" pitchFamily="18" charset="0"/>
                </a:rPr>
                <a:t>Dec(</a:t>
              </a:r>
              <a:r>
                <a:rPr lang="en-US" altLang="zh-CN" sz="2400" b="1" i="1" dirty="0">
                  <a:latin typeface="Times New Roman" panose="02020603050405020304" pitchFamily="18" charset="0"/>
                  <a:cs typeface="Times New Roman" panose="02020603050405020304" pitchFamily="18" charset="0"/>
                </a:rPr>
                <a:t>C</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K</a:t>
              </a:r>
              <a:r>
                <a:rPr lang="en-US" altLang="zh-CN" sz="2400" b="1" i="1" baseline="-25000" dirty="0">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
          <p:nvSpPr>
            <p:cNvPr id="36" name="TextBox 32"/>
            <p:cNvSpPr txBox="1"/>
            <p:nvPr/>
          </p:nvSpPr>
          <p:spPr>
            <a:xfrm>
              <a:off x="8000642" y="2980332"/>
              <a:ext cx="982961" cy="400110"/>
            </a:xfrm>
            <a:prstGeom prst="rect">
              <a:avLst/>
            </a:prstGeom>
            <a:noFill/>
          </p:spPr>
          <p:txBody>
            <a:bodyPr wrap="none" rtlCol="0">
              <a:spAutoFit/>
            </a:bodyPr>
            <a:lstStyle/>
            <a:p>
              <a:r>
                <a:rPr lang="zh-CN" altLang="en-US" sz="2000" b="1" dirty="0">
                  <a:solidFill>
                    <a:srgbClr val="002060"/>
                  </a:solidFill>
                  <a:latin typeface="Times New Roman" panose="02020603050405020304" pitchFamily="18" charset="0"/>
                  <a:cs typeface="Times New Roman" panose="02020603050405020304" pitchFamily="18" charset="0"/>
                </a:rPr>
                <a:t>密钥</a:t>
              </a:r>
              <a:r>
                <a:rPr lang="en-US" altLang="zh-CN" sz="2000" b="1" i="1" dirty="0">
                  <a:solidFill>
                    <a:srgbClr val="002060"/>
                  </a:solidFill>
                  <a:latin typeface="Times New Roman" panose="02020603050405020304" pitchFamily="18" charset="0"/>
                  <a:cs typeface="Times New Roman" panose="02020603050405020304" pitchFamily="18" charset="0"/>
                </a:rPr>
                <a:t>K</a:t>
              </a:r>
              <a:r>
                <a:rPr lang="en-US" altLang="zh-CN" sz="2000" b="1" i="1" baseline="-25000" dirty="0">
                  <a:solidFill>
                    <a:srgbClr val="002060"/>
                  </a:solidFill>
                  <a:latin typeface="Times New Roman" panose="02020603050405020304" pitchFamily="18" charset="0"/>
                  <a:cs typeface="Times New Roman" panose="02020603050405020304" pitchFamily="18" charset="0"/>
                </a:rPr>
                <a:t>E</a:t>
              </a:r>
              <a:endParaRPr lang="zh-CN" altLang="en-US" sz="2000" b="1" i="1" baseline="-25000" dirty="0">
                <a:solidFill>
                  <a:srgbClr val="002060"/>
                </a:solidFill>
                <a:latin typeface="Times New Roman" panose="02020603050405020304" pitchFamily="18" charset="0"/>
                <a:cs typeface="Times New Roman" panose="02020603050405020304" pitchFamily="18" charset="0"/>
              </a:endParaRPr>
            </a:p>
          </p:txBody>
        </p:sp>
        <p:graphicFrame>
          <p:nvGraphicFramePr>
            <p:cNvPr id="40" name="Object 2"/>
            <p:cNvGraphicFramePr/>
            <p:nvPr/>
          </p:nvGraphicFramePr>
          <p:xfrm>
            <a:off x="7612062" y="2637962"/>
            <a:ext cx="454524" cy="791038"/>
          </p:xfrm>
          <a:graphic>
            <a:graphicData uri="http://schemas.openxmlformats.org/presentationml/2006/ole">
              <mc:AlternateContent xmlns:mc="http://schemas.openxmlformats.org/markup-compatibility/2006">
                <mc:Choice xmlns:v="urn:schemas-microsoft-com:vml" Requires="v">
                  <p:oleObj spid="_x0000_s3257" name="Clip" r:id="rId7" imgW="1261745" imgH="2413635" progId="MS_ClipArt_Gallery.2">
                    <p:embed/>
                  </p:oleObj>
                </mc:Choice>
                <mc:Fallback>
                  <p:oleObj name="Clip" r:id="rId7" imgW="1261745" imgH="2413635" progId="MS_ClipArt_Gallery.2">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2062" y="2637962"/>
                          <a:ext cx="454524" cy="791038"/>
                        </a:xfrm>
                        <a:prstGeom prst="rect">
                          <a:avLst/>
                        </a:prstGeom>
                        <a:noFill/>
                        <a:ln>
                          <a:noFill/>
                        </a:ln>
                        <a:effectLst/>
                      </p:spPr>
                    </p:pic>
                  </p:oleObj>
                </mc:Fallback>
              </mc:AlternateContent>
            </a:graphicData>
          </a:graphic>
        </p:graphicFrame>
      </p:grpSp>
      <p:sp>
        <p:nvSpPr>
          <p:cNvPr id="49" name="标题文本"/>
          <p:cNvSpPr>
            <a:spLocks noGrp="1"/>
          </p:cNvSpPr>
          <p:nvPr>
            <p:ph type="ctrTitle"/>
          </p:nvPr>
        </p:nvSpPr>
        <p:spPr>
          <a:xfrm>
            <a:off x="144019" y="90001"/>
            <a:ext cx="3223273" cy="626701"/>
          </a:xfrm>
          <a:solidFill>
            <a:srgbClr val="002060"/>
          </a:solidFill>
        </p:spPr>
        <p:txBody>
          <a:bodyPr/>
          <a:lstStyle/>
          <a:p>
            <a:r>
              <a:rPr lang="zh-CN" altLang="en-US" dirty="0">
                <a:solidFill>
                  <a:srgbClr val="F8F8F8"/>
                </a:solidFill>
                <a:latin typeface="+mj-ea"/>
              </a:rPr>
              <a:t>    回顾与概述</a:t>
            </a:r>
            <a:endParaRPr lang="zh-CN" altLang="en-US" dirty="0"/>
          </a:p>
        </p:txBody>
      </p:sp>
      <p:sp>
        <p:nvSpPr>
          <p:cNvPr id="50" name="Freeform 5"/>
          <p:cNvSpPr>
            <a:spLocks noEditPoints="1"/>
          </p:cNvSpPr>
          <p:nvPr/>
        </p:nvSpPr>
        <p:spPr bwMode="auto">
          <a:xfrm>
            <a:off x="227401" y="167633"/>
            <a:ext cx="468000" cy="468000"/>
          </a:xfrm>
          <a:custGeom>
            <a:avLst/>
            <a:gdLst>
              <a:gd name="T0" fmla="*/ 514 w 1029"/>
              <a:gd name="T1" fmla="*/ 0 h 1029"/>
              <a:gd name="T2" fmla="*/ 1029 w 1029"/>
              <a:gd name="T3" fmla="*/ 514 h 1029"/>
              <a:gd name="T4" fmla="*/ 514 w 1029"/>
              <a:gd name="T5" fmla="*/ 1029 h 1029"/>
              <a:gd name="T6" fmla="*/ 0 w 1029"/>
              <a:gd name="T7" fmla="*/ 514 h 1029"/>
              <a:gd name="T8" fmla="*/ 514 w 1029"/>
              <a:gd name="T9" fmla="*/ 0 h 1029"/>
              <a:gd name="T10" fmla="*/ 380 w 1029"/>
              <a:gd name="T11" fmla="*/ 856 h 1029"/>
              <a:gd name="T12" fmla="*/ 715 w 1029"/>
              <a:gd name="T13" fmla="*/ 856 h 1029"/>
              <a:gd name="T14" fmla="*/ 732 w 1029"/>
              <a:gd name="T15" fmla="*/ 873 h 1029"/>
              <a:gd name="T16" fmla="*/ 715 w 1029"/>
              <a:gd name="T17" fmla="*/ 890 h 1029"/>
              <a:gd name="T18" fmla="*/ 380 w 1029"/>
              <a:gd name="T19" fmla="*/ 890 h 1029"/>
              <a:gd name="T20" fmla="*/ 363 w 1029"/>
              <a:gd name="T21" fmla="*/ 873 h 1029"/>
              <a:gd name="T22" fmla="*/ 380 w 1029"/>
              <a:gd name="T23" fmla="*/ 856 h 1029"/>
              <a:gd name="T24" fmla="*/ 388 w 1029"/>
              <a:gd name="T25" fmla="*/ 691 h 1029"/>
              <a:gd name="T26" fmla="*/ 571 w 1029"/>
              <a:gd name="T27" fmla="*/ 389 h 1029"/>
              <a:gd name="T28" fmla="*/ 636 w 1029"/>
              <a:gd name="T29" fmla="*/ 428 h 1029"/>
              <a:gd name="T30" fmla="*/ 452 w 1029"/>
              <a:gd name="T31" fmla="*/ 730 h 1029"/>
              <a:gd name="T32" fmla="*/ 388 w 1029"/>
              <a:gd name="T33" fmla="*/ 691 h 1029"/>
              <a:gd name="T34" fmla="*/ 258 w 1029"/>
              <a:gd name="T35" fmla="*/ 612 h 1029"/>
              <a:gd name="T36" fmla="*/ 442 w 1029"/>
              <a:gd name="T37" fmla="*/ 310 h 1029"/>
              <a:gd name="T38" fmla="*/ 507 w 1029"/>
              <a:gd name="T39" fmla="*/ 349 h 1029"/>
              <a:gd name="T40" fmla="*/ 323 w 1029"/>
              <a:gd name="T41" fmla="*/ 652 h 1029"/>
              <a:gd name="T42" fmla="*/ 258 w 1029"/>
              <a:gd name="T43" fmla="*/ 612 h 1029"/>
              <a:gd name="T44" fmla="*/ 230 w 1029"/>
              <a:gd name="T45" fmla="*/ 857 h 1029"/>
              <a:gd name="T46" fmla="*/ 247 w 1029"/>
              <a:gd name="T47" fmla="*/ 707 h 1029"/>
              <a:gd name="T48" fmla="*/ 373 w 1029"/>
              <a:gd name="T49" fmla="*/ 783 h 1029"/>
              <a:gd name="T50" fmla="*/ 248 w 1029"/>
              <a:gd name="T51" fmla="*/ 869 h 1029"/>
              <a:gd name="T52" fmla="*/ 230 w 1029"/>
              <a:gd name="T53" fmla="*/ 857 h 1029"/>
              <a:gd name="T54" fmla="*/ 492 w 1029"/>
              <a:gd name="T55" fmla="*/ 226 h 1029"/>
              <a:gd name="T56" fmla="*/ 465 w 1029"/>
              <a:gd name="T57" fmla="*/ 270 h 1029"/>
              <a:gd name="T58" fmla="*/ 659 w 1029"/>
              <a:gd name="T59" fmla="*/ 388 h 1029"/>
              <a:gd name="T60" fmla="*/ 686 w 1029"/>
              <a:gd name="T61" fmla="*/ 344 h 1029"/>
              <a:gd name="T62" fmla="*/ 492 w 1029"/>
              <a:gd name="T63" fmla="*/ 226 h 1029"/>
              <a:gd name="T64" fmla="*/ 533 w 1029"/>
              <a:gd name="T65" fmla="*/ 159 h 1029"/>
              <a:gd name="T66" fmla="*/ 592 w 1029"/>
              <a:gd name="T67" fmla="*/ 144 h 1029"/>
              <a:gd name="T68" fmla="*/ 713 w 1029"/>
              <a:gd name="T69" fmla="*/ 218 h 1029"/>
              <a:gd name="T70" fmla="*/ 727 w 1029"/>
              <a:gd name="T71" fmla="*/ 277 h 1029"/>
              <a:gd name="T72" fmla="*/ 711 w 1029"/>
              <a:gd name="T73" fmla="*/ 304 h 1029"/>
              <a:gd name="T74" fmla="*/ 517 w 1029"/>
              <a:gd name="T75" fmla="*/ 186 h 1029"/>
              <a:gd name="T76" fmla="*/ 533 w 1029"/>
              <a:gd name="T77" fmla="*/ 159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9" h="1029">
                <a:moveTo>
                  <a:pt x="514" y="0"/>
                </a:moveTo>
                <a:cubicBezTo>
                  <a:pt x="798" y="0"/>
                  <a:pt x="1029" y="230"/>
                  <a:pt x="1029" y="514"/>
                </a:cubicBezTo>
                <a:cubicBezTo>
                  <a:pt x="1029" y="798"/>
                  <a:pt x="798" y="1029"/>
                  <a:pt x="514" y="1029"/>
                </a:cubicBezTo>
                <a:cubicBezTo>
                  <a:pt x="230" y="1029"/>
                  <a:pt x="0" y="798"/>
                  <a:pt x="0" y="514"/>
                </a:cubicBezTo>
                <a:cubicBezTo>
                  <a:pt x="0" y="230"/>
                  <a:pt x="230" y="0"/>
                  <a:pt x="514" y="0"/>
                </a:cubicBezTo>
                <a:close/>
                <a:moveTo>
                  <a:pt x="380" y="856"/>
                </a:moveTo>
                <a:lnTo>
                  <a:pt x="715" y="856"/>
                </a:lnTo>
                <a:cubicBezTo>
                  <a:pt x="724" y="856"/>
                  <a:pt x="732" y="864"/>
                  <a:pt x="732" y="873"/>
                </a:cubicBezTo>
                <a:cubicBezTo>
                  <a:pt x="732" y="883"/>
                  <a:pt x="724" y="890"/>
                  <a:pt x="715" y="890"/>
                </a:cubicBezTo>
                <a:lnTo>
                  <a:pt x="380" y="890"/>
                </a:lnTo>
                <a:cubicBezTo>
                  <a:pt x="371" y="890"/>
                  <a:pt x="363" y="883"/>
                  <a:pt x="363" y="873"/>
                </a:cubicBezTo>
                <a:cubicBezTo>
                  <a:pt x="363" y="864"/>
                  <a:pt x="371" y="856"/>
                  <a:pt x="380" y="856"/>
                </a:cubicBezTo>
                <a:close/>
                <a:moveTo>
                  <a:pt x="388" y="691"/>
                </a:moveTo>
                <a:lnTo>
                  <a:pt x="571" y="389"/>
                </a:lnTo>
                <a:lnTo>
                  <a:pt x="636" y="428"/>
                </a:lnTo>
                <a:lnTo>
                  <a:pt x="452" y="730"/>
                </a:lnTo>
                <a:lnTo>
                  <a:pt x="388" y="691"/>
                </a:lnTo>
                <a:close/>
                <a:moveTo>
                  <a:pt x="258" y="612"/>
                </a:moveTo>
                <a:lnTo>
                  <a:pt x="442" y="310"/>
                </a:lnTo>
                <a:lnTo>
                  <a:pt x="507" y="349"/>
                </a:lnTo>
                <a:lnTo>
                  <a:pt x="323" y="652"/>
                </a:lnTo>
                <a:lnTo>
                  <a:pt x="258" y="612"/>
                </a:lnTo>
                <a:close/>
                <a:moveTo>
                  <a:pt x="230" y="857"/>
                </a:moveTo>
                <a:lnTo>
                  <a:pt x="247" y="707"/>
                </a:lnTo>
                <a:lnTo>
                  <a:pt x="373" y="783"/>
                </a:lnTo>
                <a:lnTo>
                  <a:pt x="248" y="869"/>
                </a:lnTo>
                <a:cubicBezTo>
                  <a:pt x="235" y="878"/>
                  <a:pt x="227" y="873"/>
                  <a:pt x="230" y="857"/>
                </a:cubicBezTo>
                <a:close/>
                <a:moveTo>
                  <a:pt x="492" y="226"/>
                </a:moveTo>
                <a:lnTo>
                  <a:pt x="465" y="270"/>
                </a:lnTo>
                <a:lnTo>
                  <a:pt x="659" y="388"/>
                </a:lnTo>
                <a:lnTo>
                  <a:pt x="686" y="344"/>
                </a:lnTo>
                <a:lnTo>
                  <a:pt x="492" y="226"/>
                </a:lnTo>
                <a:close/>
                <a:moveTo>
                  <a:pt x="533" y="159"/>
                </a:moveTo>
                <a:cubicBezTo>
                  <a:pt x="546" y="139"/>
                  <a:pt x="572" y="132"/>
                  <a:pt x="592" y="144"/>
                </a:cubicBezTo>
                <a:lnTo>
                  <a:pt x="713" y="218"/>
                </a:lnTo>
                <a:cubicBezTo>
                  <a:pt x="733" y="230"/>
                  <a:pt x="740" y="256"/>
                  <a:pt x="727" y="277"/>
                </a:cubicBezTo>
                <a:lnTo>
                  <a:pt x="711" y="304"/>
                </a:lnTo>
                <a:lnTo>
                  <a:pt x="517" y="186"/>
                </a:lnTo>
                <a:lnTo>
                  <a:pt x="533" y="159"/>
                </a:lnTo>
                <a:close/>
              </a:path>
            </a:pathLst>
          </a:custGeom>
          <a:solidFill>
            <a:schemeClr val="accent1"/>
          </a:solidFill>
          <a:ln>
            <a:noFill/>
          </a:ln>
        </p:spPr>
        <p:txBody>
          <a:bodyPr vert="horz" wrap="square" lIns="121886" tIns="60943" rIns="121886" bIns="60943" numCol="1" anchor="t" anchorCtr="0" compatLnSpc="1"/>
          <a:lstStyle/>
          <a:p>
            <a:pPr fontAlgn="base">
              <a:spcBef>
                <a:spcPct val="0"/>
              </a:spcBef>
              <a:spcAft>
                <a:spcPct val="0"/>
              </a:spcAft>
            </a:pPr>
            <a:endParaRPr lang="zh-CN" altLang="en-US" sz="1400" b="1">
              <a:ln w="18000">
                <a:solidFill>
                  <a:srgbClr val="00A2C2">
                    <a:satMod val="140000"/>
                  </a:srgbClr>
                </a:solidFill>
                <a:prstDash val="solid"/>
                <a:miter lim="800000"/>
              </a:ln>
              <a:solidFill>
                <a:srgbClr val="000000"/>
              </a:solidFill>
              <a:effectLst>
                <a:outerShdw blurRad="25500" dist="23000" dir="7020000" algn="tl">
                  <a:srgbClr val="000000">
                    <a:alpha val="50000"/>
                  </a:srgbClr>
                </a:outerShdw>
              </a:effectLst>
              <a:latin typeface="Arial" panose="020B0604020202020204" pitchFamily="34" charset="0"/>
              <a:ea typeface="宋体" panose="02010600030101010101" pitchFamily="2" charset="-122"/>
            </a:endParaRPr>
          </a:p>
        </p:txBody>
      </p:sp>
      <p:sp>
        <p:nvSpPr>
          <p:cNvPr id="51" name="TextBox 27"/>
          <p:cNvSpPr txBox="1"/>
          <p:nvPr/>
        </p:nvSpPr>
        <p:spPr>
          <a:xfrm>
            <a:off x="7910741" y="288205"/>
            <a:ext cx="3526506" cy="615541"/>
          </a:xfrm>
          <a:prstGeom prst="rect">
            <a:avLst/>
          </a:prstGeom>
          <a:noFill/>
        </p:spPr>
        <p:txBody>
          <a:bodyPr wrap="square" lIns="121908" tIns="60954" rIns="121908" bIns="60954" rtlCol="0">
            <a:spAutoFit/>
          </a:bodyPr>
          <a:lstStyle/>
          <a:p>
            <a:pPr algn="ctr"/>
            <a:r>
              <a:rPr lang="zh-CN" altLang="en-US" sz="3200" b="1" dirty="0">
                <a:solidFill>
                  <a:srgbClr val="002060"/>
                </a:solidFill>
                <a:latin typeface="楷体" panose="02010609060101010101" pitchFamily="49" charset="-122"/>
                <a:ea typeface="楷体" panose="02010609060101010101" pitchFamily="49" charset="-122"/>
              </a:rPr>
              <a:t>对称加密模型</a:t>
            </a:r>
            <a:endParaRPr lang="zh-CN" altLang="en-US" sz="3200" b="1" dirty="0">
              <a:solidFill>
                <a:srgbClr val="002060"/>
              </a:solidFill>
              <a:latin typeface="楷体" panose="02010609060101010101" pitchFamily="49" charset="-122"/>
              <a:ea typeface="楷体" panose="02010609060101010101" pitchFamily="49" charset="-122"/>
            </a:endParaRPr>
          </a:p>
        </p:txBody>
      </p:sp>
      <p:sp>
        <p:nvSpPr>
          <p:cNvPr id="52" name="矩形 51"/>
          <p:cNvSpPr/>
          <p:nvPr/>
        </p:nvSpPr>
        <p:spPr>
          <a:xfrm>
            <a:off x="848967" y="5166631"/>
            <a:ext cx="9892452" cy="954107"/>
          </a:xfrm>
          <a:prstGeom prst="rect">
            <a:avLst/>
          </a:prstGeom>
          <a:ln w="19050">
            <a:solidFill>
              <a:srgbClr val="FF0000"/>
            </a:solidFill>
          </a:ln>
        </p:spPr>
        <p:txBody>
          <a:bodyPr wrap="none">
            <a:spAutoFit/>
          </a:bodyPr>
          <a:lstStyle/>
          <a:p>
            <a:pPr marL="457200" indent="-457200">
              <a:buClr>
                <a:srgbClr val="0000FF"/>
              </a:buClr>
              <a:buFont typeface="Wingdings" panose="05000000000000000000" pitchFamily="2" charset="2"/>
              <a:buChar char="Ø"/>
            </a:pPr>
            <a:r>
              <a:rPr lang="zh-CN" altLang="en-US" sz="2800" dirty="0"/>
              <a:t>置换密码</a:t>
            </a:r>
            <a:r>
              <a:rPr lang="en-US" altLang="zh-CN" sz="2800" dirty="0"/>
              <a:t>(Transposition cipher)</a:t>
            </a:r>
            <a:r>
              <a:rPr lang="zh-CN" altLang="en-US" sz="2800" dirty="0"/>
              <a:t>：</a:t>
            </a:r>
            <a:br>
              <a:rPr lang="en-US" altLang="zh-CN" sz="2800" dirty="0"/>
            </a:br>
            <a:r>
              <a:rPr lang="zh-CN" altLang="en-US" sz="2800" dirty="0"/>
              <a:t>将明文中的各字符</a:t>
            </a:r>
            <a:r>
              <a:rPr lang="zh-CN" altLang="en-US" sz="2800" dirty="0">
                <a:solidFill>
                  <a:srgbClr val="0000FF"/>
                </a:solidFill>
              </a:rPr>
              <a:t>位置次序重新排列</a:t>
            </a:r>
            <a:r>
              <a:rPr lang="zh-CN" altLang="en-US" sz="2800" dirty="0"/>
              <a:t>，但不改变字符本身。</a:t>
            </a:r>
            <a:endParaRPr lang="zh-CN" altLang="en-US" sz="2800" dirty="0"/>
          </a:p>
        </p:txBody>
      </p:sp>
      <p:sp>
        <p:nvSpPr>
          <p:cNvPr id="53" name="矩形 52"/>
          <p:cNvSpPr/>
          <p:nvPr/>
        </p:nvSpPr>
        <p:spPr>
          <a:xfrm>
            <a:off x="848967" y="3530505"/>
            <a:ext cx="9892452" cy="1384995"/>
          </a:xfrm>
          <a:prstGeom prst="rect">
            <a:avLst/>
          </a:prstGeom>
          <a:ln w="19050">
            <a:solidFill>
              <a:srgbClr val="FF0000"/>
            </a:solidFill>
          </a:ln>
        </p:spPr>
        <p:txBody>
          <a:bodyPr wrap="square">
            <a:spAutoFit/>
          </a:bodyPr>
          <a:lstStyle/>
          <a:p>
            <a:pPr marL="457200" indent="-457200">
              <a:buClr>
                <a:srgbClr val="0000FF"/>
              </a:buClr>
              <a:buFont typeface="Wingdings" panose="05000000000000000000" pitchFamily="2" charset="2"/>
              <a:buChar char="Ø"/>
            </a:pPr>
            <a:r>
              <a:rPr lang="zh-CN" altLang="en-US" sz="2800" dirty="0"/>
              <a:t>代换密码</a:t>
            </a:r>
            <a:r>
              <a:rPr lang="en-US" altLang="zh-CN" sz="2800" dirty="0"/>
              <a:t>(Substitution cipher)</a:t>
            </a:r>
            <a:r>
              <a:rPr lang="zh-CN" altLang="en-US" sz="2800" dirty="0"/>
              <a:t>：</a:t>
            </a:r>
            <a:br>
              <a:rPr lang="en-US" altLang="zh-CN" sz="2800" dirty="0"/>
            </a:br>
            <a:r>
              <a:rPr lang="zh-CN" altLang="en-US" sz="2800" dirty="0"/>
              <a:t>将明文中的每个字符</a:t>
            </a:r>
            <a:r>
              <a:rPr lang="zh-CN" altLang="en-US" sz="2800" dirty="0">
                <a:solidFill>
                  <a:srgbClr val="0000FF"/>
                </a:solidFill>
              </a:rPr>
              <a:t>代换</a:t>
            </a:r>
            <a:r>
              <a:rPr lang="zh-CN" altLang="en-US" sz="2800" dirty="0"/>
              <a:t>成密文中的另一个字符，代换后的各字符位置不变。</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794" y="90001"/>
            <a:ext cx="4104924" cy="626701"/>
          </a:xfrm>
        </p:spPr>
        <p:txBody>
          <a:bodyPr/>
          <a:lstStyle/>
          <a:p>
            <a:r>
              <a:rPr lang="en-US" altLang="zh-CN" dirty="0">
                <a:solidFill>
                  <a:srgbClr val="F8F8F8"/>
                </a:solidFill>
                <a:latin typeface="+mj-ea"/>
              </a:rPr>
              <a:t>1.2 </a:t>
            </a:r>
            <a:r>
              <a:rPr lang="zh-CN" altLang="en-US" dirty="0">
                <a:solidFill>
                  <a:srgbClr val="F8F8F8"/>
                </a:solidFill>
                <a:latin typeface="+mj-ea"/>
              </a:rPr>
              <a:t>多表代换密码</a:t>
            </a:r>
            <a:endParaRPr lang="zh-CN" altLang="en-US" dirty="0"/>
          </a:p>
        </p:txBody>
      </p:sp>
      <p:sp>
        <p:nvSpPr>
          <p:cNvPr id="23" name="矩形 22"/>
          <p:cNvSpPr/>
          <p:nvPr/>
        </p:nvSpPr>
        <p:spPr>
          <a:xfrm>
            <a:off x="4769971" y="702369"/>
            <a:ext cx="5665676" cy="461665"/>
          </a:xfrm>
          <a:prstGeom prst="rect">
            <a:avLst/>
          </a:prstGeom>
        </p:spPr>
        <p:txBody>
          <a:bodyPr wrap="square">
            <a:spAutoFit/>
          </a:bodyPr>
          <a:lstStyle/>
          <a:p>
            <a:pPr>
              <a:buClr>
                <a:srgbClr val="0000FF"/>
              </a:buClr>
            </a:pPr>
            <a:r>
              <a:rPr lang="zh-CN" altLang="en-US" sz="2400" dirty="0"/>
              <a:t>一次一密</a:t>
            </a:r>
            <a:r>
              <a:rPr lang="en-US" altLang="zh-CN" sz="2400" dirty="0"/>
              <a:t>(One Time Pad)</a:t>
            </a:r>
            <a:endParaRPr lang="zh-CN" altLang="en-US" sz="2400" dirty="0"/>
          </a:p>
        </p:txBody>
      </p:sp>
      <p:sp>
        <p:nvSpPr>
          <p:cNvPr id="37" name="矩形 36"/>
          <p:cNvSpPr/>
          <p:nvPr/>
        </p:nvSpPr>
        <p:spPr>
          <a:xfrm>
            <a:off x="4253024" y="225601"/>
            <a:ext cx="7794182" cy="523220"/>
          </a:xfrm>
          <a:prstGeom prst="rect">
            <a:avLst/>
          </a:prstGeom>
        </p:spPr>
        <p:txBody>
          <a:bodyPr wrap="square">
            <a:spAutoFit/>
          </a:bodyPr>
          <a:lstStyle/>
          <a:p>
            <a:pPr>
              <a:buClr>
                <a:srgbClr val="0000FF"/>
              </a:buClr>
            </a:pPr>
            <a:r>
              <a:rPr lang="en-US" altLang="zh-CN" sz="2800" dirty="0"/>
              <a:t>(3) </a:t>
            </a:r>
            <a:r>
              <a:rPr lang="zh-CN" altLang="en-US" sz="2800" b="1" dirty="0">
                <a:solidFill>
                  <a:srgbClr val="FF0000"/>
                </a:solidFill>
              </a:rPr>
              <a:t>无限</a:t>
            </a:r>
            <a:r>
              <a:rPr lang="zh-CN" altLang="en-US" sz="2800" dirty="0"/>
              <a:t>多表代换：无限个固定代换表</a:t>
            </a:r>
            <a:endParaRPr lang="zh-CN" altLang="en-US" sz="2800" dirty="0"/>
          </a:p>
        </p:txBody>
      </p:sp>
      <p:grpSp>
        <p:nvGrpSpPr>
          <p:cNvPr id="42" name="Group 65"/>
          <p:cNvGrpSpPr/>
          <p:nvPr/>
        </p:nvGrpSpPr>
        <p:grpSpPr>
          <a:xfrm>
            <a:off x="2387047" y="3670162"/>
            <a:ext cx="2095425" cy="2532813"/>
            <a:chOff x="10075968" y="2545359"/>
            <a:chExt cx="1622380" cy="2378586"/>
          </a:xfrm>
        </p:grpSpPr>
        <p:pic>
          <p:nvPicPr>
            <p:cNvPr id="43" name="Picture 66"/>
            <p:cNvPicPr>
              <a:picLocks noChangeAspect="1"/>
            </p:cNvPicPr>
            <p:nvPr/>
          </p:nvPicPr>
          <p:blipFill>
            <a:blip r:embed="rId1">
              <a:duotone>
                <a:prstClr val="black"/>
                <a:schemeClr val="accent2">
                  <a:tint val="45000"/>
                  <a:satMod val="400000"/>
                </a:schemeClr>
              </a:duotone>
            </a:blip>
            <a:stretch>
              <a:fillRect/>
            </a:stretch>
          </p:blipFill>
          <p:spPr>
            <a:xfrm>
              <a:off x="10134237" y="2781510"/>
              <a:ext cx="1564111" cy="2142435"/>
            </a:xfrm>
            <a:prstGeom prst="rect">
              <a:avLst/>
            </a:prstGeom>
            <a:noFill/>
            <a:ln w="190500" cap="sq">
              <a:solidFill>
                <a:srgbClr val="8FEAF9"/>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4" name="Oval 67"/>
            <p:cNvSpPr/>
            <p:nvPr/>
          </p:nvSpPr>
          <p:spPr>
            <a:xfrm>
              <a:off x="10620463" y="2545359"/>
              <a:ext cx="432048" cy="369332"/>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3500000" scaled="1"/>
              <a:tileRect/>
            </a:gra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radley Hand"/>
              </a:endParaRPr>
            </a:p>
          </p:txBody>
        </p:sp>
        <p:sp>
          <p:nvSpPr>
            <p:cNvPr id="45" name="TextBox 68"/>
            <p:cNvSpPr txBox="1"/>
            <p:nvPr/>
          </p:nvSpPr>
          <p:spPr>
            <a:xfrm rot="21225297">
              <a:off x="10075968" y="2925819"/>
              <a:ext cx="1598091" cy="1647502"/>
            </a:xfrm>
            <a:prstGeom prst="rect">
              <a:avLst/>
            </a:prstGeom>
            <a:noFill/>
            <a:ln>
              <a:solidFill>
                <a:schemeClr val="accent2">
                  <a:lumMod val="40000"/>
                  <a:lumOff val="60000"/>
                </a:schemeClr>
              </a:solidFill>
            </a:ln>
          </p:spPr>
          <p:txBody>
            <a:bodyPr wrap="square" rtlCol="0">
              <a:spAutoFit/>
            </a:bodyPr>
            <a:lstStyle/>
            <a:p>
              <a:pPr algn="ctr"/>
              <a:r>
                <a:rPr lang="en-US" dirty="0" err="1">
                  <a:solidFill>
                    <a:srgbClr val="0000FF"/>
                  </a:solidFill>
                  <a:latin typeface="Arial" panose="020B0604020202020204" pitchFamily="34" charset="0"/>
                  <a:ea typeface="Bradley Hand" charset="0"/>
                  <a:cs typeface="Arial" panose="020B0604020202020204" pitchFamily="34" charset="0"/>
                </a:rPr>
                <a:t>Vernam</a:t>
              </a:r>
              <a:r>
                <a:rPr lang="en-US" dirty="0">
                  <a:solidFill>
                    <a:srgbClr val="0000FF"/>
                  </a:solidFill>
                  <a:latin typeface="Arial" panose="020B0604020202020204" pitchFamily="34" charset="0"/>
                  <a:ea typeface="Bradley Hand" charset="0"/>
                  <a:cs typeface="Arial" panose="020B0604020202020204" pitchFamily="34" charset="0"/>
                </a:rPr>
                <a:t> Cipher </a:t>
              </a:r>
              <a:r>
                <a:rPr lang="en-US" dirty="0">
                  <a:latin typeface="Arial" panose="020B0604020202020204" pitchFamily="34" charset="0"/>
                  <a:ea typeface="Bradley Hand" charset="0"/>
                  <a:cs typeface="Arial" panose="020B0604020202020204" pitchFamily="34" charset="0"/>
                </a:rPr>
                <a:t>[1917]: But </a:t>
              </a:r>
              <a:r>
                <a:rPr lang="en-US" dirty="0">
                  <a:solidFill>
                    <a:srgbClr val="0000FF"/>
                  </a:solidFill>
                  <a:latin typeface="Arial" panose="020B0604020202020204" pitchFamily="34" charset="0"/>
                  <a:ea typeface="Bradley Hand" charset="0"/>
                  <a:cs typeface="Arial" panose="020B0604020202020204" pitchFamily="34" charset="0"/>
                </a:rPr>
                <a:t>Shannon</a:t>
              </a:r>
              <a:r>
                <a:rPr lang="en-US" dirty="0">
                  <a:latin typeface="Arial" panose="020B0604020202020204" pitchFamily="34" charset="0"/>
                  <a:ea typeface="Bradley Hand" charset="0"/>
                  <a:cs typeface="Arial" panose="020B0604020202020204" pitchFamily="34" charset="0"/>
                </a:rPr>
                <a:t> proved its security after formulating </a:t>
              </a:r>
              <a:r>
                <a:rPr lang="en-US" dirty="0">
                  <a:solidFill>
                    <a:srgbClr val="0000FF"/>
                  </a:solidFill>
                  <a:latin typeface="Arial" panose="020B0604020202020204" pitchFamily="34" charset="0"/>
                  <a:ea typeface="Bradley Hand" charset="0"/>
                  <a:cs typeface="Arial" panose="020B0604020202020204" pitchFamily="34" charset="0"/>
                </a:rPr>
                <a:t>perfect security</a:t>
              </a:r>
              <a:endParaRPr lang="en-US" dirty="0">
                <a:solidFill>
                  <a:srgbClr val="0000FF"/>
                </a:solidFill>
                <a:latin typeface="Arial" panose="020B0604020202020204" pitchFamily="34" charset="0"/>
                <a:ea typeface="Bradley Hand" charset="0"/>
                <a:cs typeface="Arial" panose="020B0604020202020204" pitchFamily="34" charset="0"/>
              </a:endParaRPr>
            </a:p>
          </p:txBody>
        </p:sp>
      </p:grpSp>
      <p:pic>
        <p:nvPicPr>
          <p:cNvPr id="46" name="图片 45"/>
          <p:cNvPicPr>
            <a:picLocks noChangeAspect="1"/>
          </p:cNvPicPr>
          <p:nvPr/>
        </p:nvPicPr>
        <p:blipFill>
          <a:blip r:embed="rId2"/>
          <a:stretch>
            <a:fillRect/>
          </a:stretch>
        </p:blipFill>
        <p:spPr>
          <a:xfrm>
            <a:off x="4980989" y="3773242"/>
            <a:ext cx="1734708" cy="2385224"/>
          </a:xfrm>
          <a:prstGeom prst="rect">
            <a:avLst/>
          </a:prstGeom>
        </p:spPr>
      </p:pic>
      <p:pic>
        <p:nvPicPr>
          <p:cNvPr id="48" name="Picture 2"/>
          <p:cNvPicPr>
            <a:picLocks noChangeAspect="1" noChangeArrowheads="1"/>
          </p:cNvPicPr>
          <p:nvPr/>
        </p:nvPicPr>
        <p:blipFill>
          <a:blip r:embed="rId3"/>
          <a:srcRect/>
          <a:stretch>
            <a:fillRect/>
          </a:stretch>
        </p:blipFill>
        <p:spPr bwMode="auto">
          <a:xfrm>
            <a:off x="6842395" y="3824623"/>
            <a:ext cx="1856982" cy="2331320"/>
          </a:xfrm>
          <a:prstGeom prst="rect">
            <a:avLst/>
          </a:prstGeom>
          <a:noFill/>
          <a:ln w="9525">
            <a:noFill/>
            <a:miter lim="800000"/>
            <a:headEnd/>
            <a:tailEnd/>
          </a:ln>
          <a:effectLst/>
        </p:spPr>
      </p:pic>
      <p:sp>
        <p:nvSpPr>
          <p:cNvPr id="49" name="内容占位符 5"/>
          <p:cNvSpPr txBox="1"/>
          <p:nvPr/>
        </p:nvSpPr>
        <p:spPr>
          <a:xfrm>
            <a:off x="1223408" y="2815549"/>
            <a:ext cx="5426785"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a:buClr>
                <a:srgbClr val="0000FF"/>
              </a:buClr>
              <a:buFont typeface="Wingdings" panose="05000000000000000000" pitchFamily="2" charset="2"/>
              <a:buChar char="Ø"/>
            </a:pPr>
            <a:r>
              <a:rPr lang="zh-CN" altLang="en-US" sz="2800" b="1" kern="0" dirty="0">
                <a:solidFill>
                  <a:schemeClr val="tx1"/>
                </a:solidFill>
                <a:latin typeface="Times New Roman" panose="02020603050405020304" pitchFamily="18" charset="0"/>
                <a:ea typeface="+mj-ea"/>
                <a:cs typeface="Times New Roman" panose="02020603050405020304" pitchFamily="18" charset="0"/>
              </a:rPr>
              <a:t>密钥与明文一样长</a:t>
            </a:r>
            <a:endParaRPr lang="en-US" altLang="zh-CN" sz="2800" b="1" kern="0" dirty="0">
              <a:solidFill>
                <a:schemeClr val="tx1"/>
              </a:solidFill>
              <a:latin typeface="Times New Roman" panose="02020603050405020304" pitchFamily="18" charset="0"/>
              <a:ea typeface="+mj-ea"/>
              <a:cs typeface="Times New Roman" panose="02020603050405020304" pitchFamily="18" charset="0"/>
            </a:endParaRPr>
          </a:p>
        </p:txBody>
      </p:sp>
      <p:sp>
        <p:nvSpPr>
          <p:cNvPr id="52" name="内容占位符 5"/>
          <p:cNvSpPr txBox="1"/>
          <p:nvPr/>
        </p:nvSpPr>
        <p:spPr>
          <a:xfrm>
            <a:off x="5008862" y="2815548"/>
            <a:ext cx="5426785"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a:buClr>
                <a:srgbClr val="0000FF"/>
              </a:buClr>
              <a:buFont typeface="Wingdings" panose="05000000000000000000" pitchFamily="2" charset="2"/>
              <a:buChar char="Ø"/>
            </a:pPr>
            <a:r>
              <a:rPr lang="zh-CN" altLang="en-US" sz="2800" b="1" kern="0" dirty="0">
                <a:solidFill>
                  <a:schemeClr val="tx1"/>
                </a:solidFill>
                <a:latin typeface="Times New Roman" panose="02020603050405020304" pitchFamily="18" charset="0"/>
                <a:ea typeface="+mj-ea"/>
                <a:cs typeface="Times New Roman" panose="02020603050405020304" pitchFamily="18" charset="0"/>
              </a:rPr>
              <a:t>密钥不可以重复使用</a:t>
            </a:r>
            <a:endParaRPr lang="en-US" altLang="zh-CN" sz="2800" b="1" kern="0" dirty="0">
              <a:solidFill>
                <a:schemeClr val="tx1"/>
              </a:solidFill>
              <a:latin typeface="Times New Roman" panose="02020603050405020304" pitchFamily="18" charset="0"/>
              <a:ea typeface="+mj-ea"/>
              <a:cs typeface="Times New Roman" panose="02020603050405020304" pitchFamily="18" charset="0"/>
            </a:endParaRPr>
          </a:p>
        </p:txBody>
      </p:sp>
      <p:graphicFrame>
        <p:nvGraphicFramePr>
          <p:cNvPr id="54" name="表格 53"/>
          <p:cNvGraphicFramePr>
            <a:graphicFrameLocks noGrp="1"/>
          </p:cNvGraphicFramePr>
          <p:nvPr/>
        </p:nvGraphicFramePr>
        <p:xfrm>
          <a:off x="1960862" y="1290143"/>
          <a:ext cx="6096000" cy="1234440"/>
        </p:xfrm>
        <a:graphic>
          <a:graphicData uri="http://schemas.openxmlformats.org/drawingml/2006/table">
            <a:tbl>
              <a:tblPr firstRow="1" bandRow="1">
                <a:tableStyleId>{5940675A-B579-460E-94D1-54222C63F5DA}</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r>
                        <a:rPr lang="en-US" altLang="zh-CN" b="1" dirty="0">
                          <a:latin typeface="Courier New" panose="02070309020205020404" pitchFamily="49" charset="0"/>
                          <a:cs typeface="Courier New" panose="02070309020205020404" pitchFamily="49" charset="0"/>
                        </a:rPr>
                        <a:t>m</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1</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0</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0</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0</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1</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1</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0</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1</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1</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0</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1</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1</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0</a:t>
                      </a:r>
                      <a:endParaRPr lang="zh-CN" altLang="en-US" b="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0000FF"/>
                          </a:solidFill>
                          <a:latin typeface="Courier New" panose="02070309020205020404" pitchFamily="49" charset="0"/>
                          <a:cs typeface="Courier New" panose="02070309020205020404" pitchFamily="49" charset="0"/>
                        </a:rPr>
                        <a:t>1</a:t>
                      </a:r>
                      <a:endParaRPr lang="zh-CN" altLang="en-US" b="1" dirty="0">
                        <a:solidFill>
                          <a:srgbClr val="0000FF"/>
                        </a:solidFill>
                        <a:latin typeface="Courier New" panose="02070309020205020404" pitchFamily="49" charset="0"/>
                        <a:cs typeface="Courier New" panose="02070309020205020404" pitchFamily="49" charset="0"/>
                      </a:endParaRPr>
                    </a:p>
                  </a:txBody>
                  <a:tcPr/>
                </a:tc>
              </a:tr>
              <a:tr h="370840">
                <a:tc>
                  <a:txBody>
                    <a:bodyPr/>
                    <a:lstStyle/>
                    <a:p>
                      <a:r>
                        <a:rPr lang="en-US" altLang="zh-CN" b="1" dirty="0">
                          <a:latin typeface="Courier New" panose="02070309020205020404" pitchFamily="49" charset="0"/>
                          <a:cs typeface="Courier New" panose="02070309020205020404" pitchFamily="49" charset="0"/>
                        </a:rPr>
                        <a:t>K</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1</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1</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0</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0</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0</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1</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0</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1</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1</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0</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0</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1</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0</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latin typeface="Courier New" panose="02070309020205020404" pitchFamily="49" charset="0"/>
                          <a:cs typeface="Courier New" panose="02070309020205020404" pitchFamily="49" charset="0"/>
                        </a:rPr>
                        <a:t>1</a:t>
                      </a:r>
                      <a:endParaRPr lang="zh-CN" altLang="en-US" b="1" dirty="0">
                        <a:latin typeface="Courier New" panose="02070309020205020404" pitchFamily="49" charset="0"/>
                        <a:cs typeface="Courier New" panose="02070309020205020404" pitchFamily="49" charset="0"/>
                      </a:endParaRPr>
                    </a:p>
                  </a:txBody>
                  <a:tcPr/>
                </a:tc>
              </a:tr>
              <a:tr h="370840">
                <a:tc>
                  <a:txBody>
                    <a:bodyPr/>
                    <a:lstStyle/>
                    <a:p>
                      <a:r>
                        <a:rPr lang="en-US" altLang="zh-CN" b="1" dirty="0">
                          <a:latin typeface="Courier New" panose="02070309020205020404" pitchFamily="49" charset="0"/>
                          <a:cs typeface="Courier New" panose="02070309020205020404" pitchFamily="49" charset="0"/>
                        </a:rPr>
                        <a:t>C</a:t>
                      </a:r>
                      <a:endParaRPr lang="zh-CN" altLang="en-US" b="1" dirty="0">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0</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pPr marL="0" algn="l" defTabSz="1088390" rtl="0" eaLnBrk="1" latinLnBrk="0" hangingPunct="1"/>
                      <a:r>
                        <a:rPr lang="en-US" altLang="zh-CN" sz="2100" b="1" kern="1200" dirty="0">
                          <a:solidFill>
                            <a:srgbClr val="7030A0"/>
                          </a:solidFill>
                          <a:latin typeface="Courier New" panose="02070309020205020404" pitchFamily="49" charset="0"/>
                          <a:ea typeface="+mn-ea"/>
                          <a:cs typeface="Courier New" panose="02070309020205020404" pitchFamily="49" charset="0"/>
                        </a:rPr>
                        <a:t>1</a:t>
                      </a:r>
                      <a:endParaRPr lang="zh-CN" altLang="en-US" sz="2100" b="1" kern="1200" dirty="0">
                        <a:solidFill>
                          <a:srgbClr val="7030A0"/>
                        </a:solidFill>
                        <a:latin typeface="Courier New" panose="02070309020205020404" pitchFamily="49" charset="0"/>
                        <a:ea typeface="+mn-ea"/>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0</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0</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1</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0</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0</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0</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0</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0</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1</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0</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0</a:t>
                      </a:r>
                      <a:endParaRPr lang="zh-CN" altLang="en-US" b="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US" altLang="zh-CN" b="1" dirty="0">
                          <a:solidFill>
                            <a:srgbClr val="7030A0"/>
                          </a:solidFill>
                          <a:latin typeface="Courier New" panose="02070309020205020404" pitchFamily="49" charset="0"/>
                          <a:cs typeface="Courier New" panose="02070309020205020404" pitchFamily="49" charset="0"/>
                        </a:rPr>
                        <a:t>0</a:t>
                      </a:r>
                      <a:endParaRPr lang="zh-CN" altLang="en-US" b="1" dirty="0">
                        <a:solidFill>
                          <a:srgbClr val="7030A0"/>
                        </a:solidFill>
                        <a:latin typeface="Courier New" panose="02070309020205020404" pitchFamily="49" charset="0"/>
                        <a:cs typeface="Courier New" panose="02070309020205020404" pitchFamily="49" charset="0"/>
                      </a:endParaRPr>
                    </a:p>
                  </a:txBody>
                  <a:tcPr/>
                </a:tc>
              </a:tr>
            </a:tbl>
          </a:graphicData>
        </a:graphic>
      </p:graphicFrame>
      <p:sp>
        <p:nvSpPr>
          <p:cNvPr id="3" name="矩形 2"/>
          <p:cNvSpPr/>
          <p:nvPr/>
        </p:nvSpPr>
        <p:spPr>
          <a:xfrm>
            <a:off x="1598262" y="2134416"/>
            <a:ext cx="362600" cy="369332"/>
          </a:xfrm>
          <a:prstGeom prst="rect">
            <a:avLst/>
          </a:prstGeom>
        </p:spPr>
        <p:txBody>
          <a:bodyPr wrap="none">
            <a:spAutoFit/>
          </a:bodyPr>
          <a:lstStyle/>
          <a:p>
            <a:r>
              <a:rPr lang="en-US" altLang="zh-CN" dirty="0">
                <a:ea typeface="Chalkboard" charset="0"/>
                <a:cs typeface="Chalkboard" charset="0"/>
                <a:sym typeface="Symbol" panose="05050102010706020507"/>
              </a:rPr>
              <a:t></a:t>
            </a:r>
            <a:endParaRPr lang="zh-CN" altLang="en-US" dirty="0"/>
          </a:p>
        </p:txBody>
      </p:sp>
      <p:sp>
        <p:nvSpPr>
          <p:cNvPr id="4" name="文本框 3"/>
          <p:cNvSpPr txBox="1"/>
          <p:nvPr/>
        </p:nvSpPr>
        <p:spPr>
          <a:xfrm>
            <a:off x="1027279" y="2161483"/>
            <a:ext cx="646331" cy="369332"/>
          </a:xfrm>
          <a:prstGeom prst="rect">
            <a:avLst/>
          </a:prstGeom>
          <a:noFill/>
        </p:spPr>
        <p:txBody>
          <a:bodyPr wrap="none" rtlCol="0">
            <a:spAutoFit/>
          </a:bodyPr>
          <a:lstStyle/>
          <a:p>
            <a:r>
              <a:rPr lang="zh-CN" altLang="en-US" dirty="0"/>
              <a:t>异或</a:t>
            </a:r>
            <a:endParaRPr lang="zh-CN" altLang="en-US" dirty="0"/>
          </a:p>
        </p:txBody>
      </p:sp>
      <p:grpSp>
        <p:nvGrpSpPr>
          <p:cNvPr id="57" name="组合 56"/>
          <p:cNvGrpSpPr/>
          <p:nvPr/>
        </p:nvGrpSpPr>
        <p:grpSpPr>
          <a:xfrm>
            <a:off x="9022265" y="1824852"/>
            <a:ext cx="1652444" cy="1399461"/>
            <a:chOff x="6102152" y="3007265"/>
            <a:chExt cx="1873995" cy="1587092"/>
          </a:xfrm>
        </p:grpSpPr>
        <p:pic>
          <p:nvPicPr>
            <p:cNvPr id="62" name="图片 61"/>
            <p:cNvPicPr>
              <a:picLocks noChangeAspect="1"/>
            </p:cNvPicPr>
            <p:nvPr/>
          </p:nvPicPr>
          <p:blipFill>
            <a:blip r:embed="rId4"/>
            <a:stretch>
              <a:fillRect/>
            </a:stretch>
          </p:blipFill>
          <p:spPr>
            <a:xfrm flipH="1">
              <a:off x="6102152" y="3034963"/>
              <a:ext cx="1617853" cy="1559394"/>
            </a:xfrm>
            <a:prstGeom prst="rect">
              <a:avLst/>
            </a:prstGeom>
          </p:spPr>
        </p:pic>
        <p:sp>
          <p:nvSpPr>
            <p:cNvPr id="63" name="矩形 62"/>
            <p:cNvSpPr/>
            <p:nvPr/>
          </p:nvSpPr>
          <p:spPr>
            <a:xfrm>
              <a:off x="6370556" y="3007265"/>
              <a:ext cx="1605591" cy="523562"/>
            </a:xfrm>
            <a:prstGeom prst="rect">
              <a:avLst/>
            </a:prstGeom>
          </p:spPr>
          <p:txBody>
            <a:bodyPr wrap="none">
              <a:spAutoFit/>
            </a:bodyPr>
            <a:lstStyle/>
            <a:p>
              <a:r>
                <a:rPr lang="zh-CN" altLang="en-US" sz="2400" b="1" dirty="0">
                  <a:solidFill>
                    <a:srgbClr val="FF0000"/>
                  </a:solidFill>
                </a:rPr>
                <a:t>为什么？</a:t>
              </a:r>
              <a:endParaRPr lang="zh-CN" altLang="en-US" sz="2400" b="1"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794" y="90001"/>
            <a:ext cx="3973478" cy="626701"/>
          </a:xfrm>
        </p:spPr>
        <p:txBody>
          <a:bodyPr/>
          <a:lstStyle/>
          <a:p>
            <a:r>
              <a:rPr lang="en-US" altLang="zh-CN" dirty="0">
                <a:solidFill>
                  <a:srgbClr val="F8F8F8"/>
                </a:solidFill>
                <a:latin typeface="+mj-ea"/>
              </a:rPr>
              <a:t>1.2 </a:t>
            </a:r>
            <a:r>
              <a:rPr lang="zh-CN" altLang="en-US" dirty="0">
                <a:solidFill>
                  <a:srgbClr val="F8F8F8"/>
                </a:solidFill>
                <a:latin typeface="+mj-ea"/>
              </a:rPr>
              <a:t>多表代换密码</a:t>
            </a:r>
            <a:endParaRPr lang="zh-CN" altLang="en-US" dirty="0"/>
          </a:p>
        </p:txBody>
      </p:sp>
      <p:sp>
        <p:nvSpPr>
          <p:cNvPr id="23" name="矩形 22"/>
          <p:cNvSpPr/>
          <p:nvPr/>
        </p:nvSpPr>
        <p:spPr>
          <a:xfrm>
            <a:off x="4253024" y="715928"/>
            <a:ext cx="7794182" cy="523220"/>
          </a:xfrm>
          <a:prstGeom prst="rect">
            <a:avLst/>
          </a:prstGeom>
        </p:spPr>
        <p:txBody>
          <a:bodyPr wrap="square">
            <a:spAutoFit/>
          </a:bodyPr>
          <a:lstStyle/>
          <a:p>
            <a:pPr>
              <a:buClr>
                <a:srgbClr val="0000FF"/>
              </a:buClr>
            </a:pPr>
            <a:r>
              <a:rPr lang="zh-CN" altLang="en-US" sz="2800" dirty="0"/>
              <a:t>无限多表代换举例：一次一密</a:t>
            </a:r>
            <a:r>
              <a:rPr lang="en-US" altLang="zh-CN" sz="2800" dirty="0"/>
              <a:t>(One Time Pad)</a:t>
            </a:r>
            <a:endParaRPr lang="zh-CN" altLang="en-US" sz="2800" dirty="0"/>
          </a:p>
        </p:txBody>
      </p:sp>
      <p:sp>
        <p:nvSpPr>
          <p:cNvPr id="5" name="Rounded Rectangle 9"/>
          <p:cNvSpPr/>
          <p:nvPr/>
        </p:nvSpPr>
        <p:spPr>
          <a:xfrm>
            <a:off x="503493" y="1347284"/>
            <a:ext cx="5050411" cy="2160240"/>
          </a:xfrm>
          <a:prstGeom prst="roundRect">
            <a:avLst/>
          </a:prstGeom>
          <a:solidFill>
            <a:srgbClr val="8FEAF9"/>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Text Box 7"/>
          <p:cNvSpPr txBox="1">
            <a:spLocks noChangeArrowheads="1"/>
          </p:cNvSpPr>
          <p:nvPr/>
        </p:nvSpPr>
        <p:spPr bwMode="auto">
          <a:xfrm>
            <a:off x="416110" y="1408842"/>
            <a:ext cx="2954308" cy="400110"/>
          </a:xfrm>
          <a:prstGeom prst="rect">
            <a:avLst/>
          </a:prstGeom>
          <a:noFill/>
          <a:ln w="9525">
            <a:noFill/>
            <a:miter lim="800000"/>
          </a:ln>
        </p:spPr>
        <p:txBody>
          <a:bodyPr wrap="square">
            <a:spAutoFit/>
          </a:bodyPr>
          <a:lstStyle/>
          <a:p>
            <a:pPr>
              <a:spcBef>
                <a:spcPct val="50000"/>
              </a:spcBef>
            </a:pPr>
            <a:r>
              <a:rPr lang="en-US" sz="2000" dirty="0">
                <a:latin typeface="Chalkboard" charset="0"/>
                <a:ea typeface="Chalkboard" charset="0"/>
                <a:cs typeface="Chalkboard" charset="0"/>
              </a:rPr>
              <a:t>      </a:t>
            </a:r>
            <a:r>
              <a:rPr lang="en-US" sz="2000" dirty="0">
                <a:latin typeface="Brush Script MT" panose="03060802040406070304" pitchFamily="66" charset="0"/>
                <a:ea typeface="Brush Script MT" panose="03060802040406070304" pitchFamily="66" charset="0"/>
                <a:cs typeface="Brush Script MT" panose="03060802040406070304" pitchFamily="66" charset="0"/>
              </a:rPr>
              <a:t>M = K = C</a:t>
            </a:r>
            <a:r>
              <a:rPr lang="en-US" sz="2000" dirty="0">
                <a:latin typeface="Chalkboard" charset="0"/>
                <a:ea typeface="Chalkboard" charset="0"/>
                <a:cs typeface="Chalkboard" charset="0"/>
              </a:rPr>
              <a:t> </a:t>
            </a:r>
            <a:r>
              <a:rPr lang="en-US" sz="2000" dirty="0">
                <a:ea typeface="Chalkboard" charset="0"/>
                <a:cs typeface="Chalkboard" charset="0"/>
              </a:rPr>
              <a:t>=  {0, 1}</a:t>
            </a:r>
            <a:r>
              <a:rPr lang="en-US" sz="2000" baseline="30000" dirty="0">
                <a:ea typeface="Chalkboard" charset="0"/>
                <a:cs typeface="Chalkboard" charset="0"/>
              </a:rPr>
              <a:t>l</a:t>
            </a:r>
            <a:r>
              <a:rPr lang="en-US" sz="2000" dirty="0">
                <a:ea typeface="Chalkboard" charset="0"/>
                <a:cs typeface="Chalkboard" charset="0"/>
              </a:rPr>
              <a:t> </a:t>
            </a:r>
            <a:endParaRPr lang="en-US" sz="2000" b="1" baseline="30000" dirty="0">
              <a:solidFill>
                <a:srgbClr val="FF0000"/>
              </a:solidFill>
              <a:ea typeface="Chalkboard" charset="0"/>
              <a:cs typeface="Chalkboard" charset="0"/>
            </a:endParaRPr>
          </a:p>
        </p:txBody>
      </p:sp>
      <p:grpSp>
        <p:nvGrpSpPr>
          <p:cNvPr id="7" name="Group 93"/>
          <p:cNvGrpSpPr/>
          <p:nvPr/>
        </p:nvGrpSpPr>
        <p:grpSpPr>
          <a:xfrm>
            <a:off x="3229603" y="1453019"/>
            <a:ext cx="998272" cy="432048"/>
            <a:chOff x="981440" y="2564904"/>
            <a:chExt cx="998272" cy="432048"/>
          </a:xfrm>
        </p:grpSpPr>
        <p:sp>
          <p:nvSpPr>
            <p:cNvPr id="8" name="Rectangle 84"/>
            <p:cNvSpPr/>
            <p:nvPr/>
          </p:nvSpPr>
          <p:spPr>
            <a:xfrm>
              <a:off x="981440" y="2564904"/>
              <a:ext cx="914400" cy="432048"/>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ea typeface="Chalkboard" charset="0"/>
                <a:cs typeface="Chalkboard" charset="0"/>
              </a:endParaRPr>
            </a:p>
          </p:txBody>
        </p:sp>
        <p:sp>
          <p:nvSpPr>
            <p:cNvPr id="9" name="Text Box 7"/>
            <p:cNvSpPr txBox="1">
              <a:spLocks noChangeArrowheads="1"/>
            </p:cNvSpPr>
            <p:nvPr/>
          </p:nvSpPr>
          <p:spPr bwMode="auto">
            <a:xfrm>
              <a:off x="1124000" y="2567222"/>
              <a:ext cx="855712" cy="400110"/>
            </a:xfrm>
            <a:prstGeom prst="rect">
              <a:avLst/>
            </a:prstGeom>
            <a:noFill/>
            <a:ln w="9525">
              <a:noFill/>
              <a:miter lim="800000"/>
            </a:ln>
          </p:spPr>
          <p:txBody>
            <a:bodyPr wrap="square">
              <a:spAutoFit/>
            </a:bodyPr>
            <a:lstStyle/>
            <a:p>
              <a:pPr>
                <a:spcBef>
                  <a:spcPct val="50000"/>
                </a:spcBef>
              </a:pPr>
              <a:r>
                <a:rPr lang="en-US" sz="2000" dirty="0">
                  <a:ea typeface="Chalkboard" charset="0"/>
                  <a:cs typeface="Chalkboard" charset="0"/>
                </a:rPr>
                <a:t>Gen</a:t>
              </a:r>
              <a:endParaRPr lang="en-US" sz="2000" b="1" baseline="30000" dirty="0">
                <a:solidFill>
                  <a:srgbClr val="FF0000"/>
                </a:solidFill>
                <a:ea typeface="Chalkboard" charset="0"/>
                <a:cs typeface="Chalkboard" charset="0"/>
              </a:endParaRPr>
            </a:p>
          </p:txBody>
        </p:sp>
      </p:grpSp>
      <p:grpSp>
        <p:nvGrpSpPr>
          <p:cNvPr id="10" name="Group 35"/>
          <p:cNvGrpSpPr/>
          <p:nvPr/>
        </p:nvGrpSpPr>
        <p:grpSpPr>
          <a:xfrm>
            <a:off x="4159352" y="1321772"/>
            <a:ext cx="1231803" cy="400110"/>
            <a:chOff x="459160" y="4348255"/>
            <a:chExt cx="1231803" cy="400110"/>
          </a:xfrm>
        </p:grpSpPr>
        <p:cxnSp>
          <p:nvCxnSpPr>
            <p:cNvPr id="11" name="Straight Arrow Connector 106"/>
            <p:cNvCxnSpPr/>
            <p:nvPr/>
          </p:nvCxnSpPr>
          <p:spPr>
            <a:xfrm rot="16200000">
              <a:off x="823392" y="4360912"/>
              <a:ext cx="0" cy="72846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 Box 7"/>
            <p:cNvSpPr txBox="1">
              <a:spLocks noChangeArrowheads="1"/>
            </p:cNvSpPr>
            <p:nvPr/>
          </p:nvSpPr>
          <p:spPr bwMode="auto">
            <a:xfrm>
              <a:off x="466827" y="4348255"/>
              <a:ext cx="1224136" cy="400110"/>
            </a:xfrm>
            <a:prstGeom prst="rect">
              <a:avLst/>
            </a:prstGeom>
            <a:noFill/>
            <a:ln w="9525">
              <a:noFill/>
              <a:miter lim="800000"/>
            </a:ln>
          </p:spPr>
          <p:txBody>
            <a:bodyPr wrap="square">
              <a:spAutoFit/>
            </a:bodyPr>
            <a:lstStyle/>
            <a:p>
              <a:pPr marL="457200" indent="-457200">
                <a:spcBef>
                  <a:spcPct val="50000"/>
                </a:spcBef>
              </a:pPr>
              <a:r>
                <a:rPr lang="en-US" sz="2000" dirty="0">
                  <a:ea typeface="Chalkboard" charset="0"/>
                  <a:cs typeface="Chalkboard" charset="0"/>
                </a:rPr>
                <a:t>k </a:t>
              </a:r>
              <a:r>
                <a:rPr lang="en-US" sz="2000" dirty="0">
                  <a:ea typeface="Chalkboard" charset="0"/>
                  <a:cs typeface="Chalkboard" charset="0"/>
                  <a:sym typeface="Symbol" panose="05050102010706020507"/>
                </a:rPr>
                <a:t></a:t>
              </a:r>
              <a:r>
                <a:rPr lang="en-US" sz="2000" baseline="-25000" dirty="0">
                  <a:ea typeface="Chalkboard" charset="0"/>
                  <a:cs typeface="Chalkboard" charset="0"/>
                  <a:sym typeface="Symbol" panose="05050102010706020507"/>
                </a:rPr>
                <a:t>R </a:t>
              </a:r>
              <a:r>
                <a:rPr lang="en-US" sz="2000" dirty="0">
                  <a:latin typeface="Brush Script MT" panose="03060802040406070304" pitchFamily="66" charset="0"/>
                  <a:ea typeface="Brush Script MT" panose="03060802040406070304" pitchFamily="66" charset="0"/>
                  <a:cs typeface="Brush Script MT" panose="03060802040406070304" pitchFamily="66" charset="0"/>
                  <a:sym typeface="Symbol" panose="05050102010706020507"/>
                </a:rPr>
                <a:t>K</a:t>
              </a:r>
              <a:endParaRPr lang="en-US" sz="2000" baseline="-25000" dirty="0">
                <a:solidFill>
                  <a:srgbClr val="0000FF"/>
                </a:solidFill>
                <a:latin typeface="Brush Script MT" panose="03060802040406070304" pitchFamily="66" charset="0"/>
                <a:ea typeface="Brush Script MT" panose="03060802040406070304" pitchFamily="66" charset="0"/>
                <a:cs typeface="Brush Script MT" panose="03060802040406070304" pitchFamily="66" charset="0"/>
              </a:endParaRPr>
            </a:p>
          </p:txBody>
        </p:sp>
      </p:grpSp>
      <p:grpSp>
        <p:nvGrpSpPr>
          <p:cNvPr id="13" name="Group 110"/>
          <p:cNvGrpSpPr/>
          <p:nvPr/>
        </p:nvGrpSpPr>
        <p:grpSpPr>
          <a:xfrm>
            <a:off x="758600" y="2604788"/>
            <a:ext cx="1080120" cy="400110"/>
            <a:chOff x="395536" y="4348587"/>
            <a:chExt cx="1080120" cy="400110"/>
          </a:xfrm>
        </p:grpSpPr>
        <p:cxnSp>
          <p:nvCxnSpPr>
            <p:cNvPr id="14" name="Straight Arrow Connector 112"/>
            <p:cNvCxnSpPr/>
            <p:nvPr/>
          </p:nvCxnSpPr>
          <p:spPr>
            <a:xfrm>
              <a:off x="395536" y="4687141"/>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 Box 7"/>
            <p:cNvSpPr txBox="1">
              <a:spLocks noChangeArrowheads="1"/>
            </p:cNvSpPr>
            <p:nvPr/>
          </p:nvSpPr>
          <p:spPr bwMode="auto">
            <a:xfrm>
              <a:off x="395536" y="4348587"/>
              <a:ext cx="1080120" cy="400110"/>
            </a:xfrm>
            <a:prstGeom prst="rect">
              <a:avLst/>
            </a:prstGeom>
            <a:noFill/>
            <a:ln w="9525">
              <a:noFill/>
              <a:miter lim="800000"/>
            </a:ln>
          </p:spPr>
          <p:txBody>
            <a:bodyPr wrap="square">
              <a:spAutoFit/>
            </a:bodyPr>
            <a:lstStyle/>
            <a:p>
              <a:pPr marL="457200" indent="-457200">
                <a:spcBef>
                  <a:spcPct val="50000"/>
                </a:spcBef>
              </a:pPr>
              <a:r>
                <a:rPr lang="en-US" sz="2000" dirty="0">
                  <a:cs typeface="Chalkboard" charset="0"/>
                </a:rPr>
                <a:t>m </a:t>
              </a:r>
              <a:r>
                <a:rPr lang="en-US" sz="2000" dirty="0">
                  <a:cs typeface="Chalkboard" charset="0"/>
                  <a:sym typeface="Symbol" panose="05050102010706020507"/>
                </a:rPr>
                <a:t> </a:t>
              </a:r>
              <a:r>
                <a:rPr lang="en-US" sz="2000" dirty="0">
                  <a:latin typeface="Brush Script MT" panose="03060802040406070304" pitchFamily="66" charset="0"/>
                  <a:sym typeface="Symbol" panose="05050102010706020507"/>
                </a:rPr>
                <a:t>M</a:t>
              </a:r>
              <a:endParaRPr lang="en-US" sz="2000" dirty="0">
                <a:latin typeface="Brush Script MT" panose="03060802040406070304" pitchFamily="66" charset="0"/>
              </a:endParaRPr>
            </a:p>
          </p:txBody>
        </p:sp>
      </p:grpSp>
      <p:grpSp>
        <p:nvGrpSpPr>
          <p:cNvPr id="16" name="Group 35"/>
          <p:cNvGrpSpPr/>
          <p:nvPr/>
        </p:nvGrpSpPr>
        <p:grpSpPr>
          <a:xfrm rot="5400000">
            <a:off x="2294901" y="1839089"/>
            <a:ext cx="563293" cy="755576"/>
            <a:chOff x="624332" y="3969572"/>
            <a:chExt cx="563293" cy="755576"/>
          </a:xfrm>
        </p:grpSpPr>
        <p:cxnSp>
          <p:nvCxnSpPr>
            <p:cNvPr id="17" name="Straight Arrow Connector 118"/>
            <p:cNvCxnSpPr/>
            <p:nvPr/>
          </p:nvCxnSpPr>
          <p:spPr>
            <a:xfrm rot="16200000">
              <a:off x="931404" y="4468925"/>
              <a:ext cx="1" cy="5124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 Box 7"/>
            <p:cNvSpPr txBox="1">
              <a:spLocks noChangeArrowheads="1"/>
            </p:cNvSpPr>
            <p:nvPr/>
          </p:nvSpPr>
          <p:spPr bwMode="auto">
            <a:xfrm rot="16200000">
              <a:off x="446599" y="4147305"/>
              <a:ext cx="755576" cy="400110"/>
            </a:xfrm>
            <a:prstGeom prst="rect">
              <a:avLst/>
            </a:prstGeom>
            <a:noFill/>
            <a:ln w="9525">
              <a:noFill/>
              <a:miter lim="800000"/>
            </a:ln>
          </p:spPr>
          <p:txBody>
            <a:bodyPr wrap="square">
              <a:spAutoFit/>
            </a:bodyPr>
            <a:lstStyle/>
            <a:p>
              <a:pPr marL="457200" indent="-457200">
                <a:spcBef>
                  <a:spcPct val="50000"/>
                </a:spcBef>
              </a:pPr>
              <a:r>
                <a:rPr lang="en-US" sz="2000" dirty="0">
                  <a:cs typeface="Chalkboard" charset="0"/>
                </a:rPr>
                <a:t>k </a:t>
              </a:r>
              <a:endParaRPr lang="en-US" sz="2000" dirty="0">
                <a:solidFill>
                  <a:srgbClr val="0000FF"/>
                </a:solidFill>
                <a:cs typeface="Chalkboard" charset="0"/>
              </a:endParaRPr>
            </a:p>
          </p:txBody>
        </p:sp>
      </p:grpSp>
      <p:grpSp>
        <p:nvGrpSpPr>
          <p:cNvPr id="19" name="Group 46"/>
          <p:cNvGrpSpPr/>
          <p:nvPr/>
        </p:nvGrpSpPr>
        <p:grpSpPr>
          <a:xfrm>
            <a:off x="2883343" y="2604788"/>
            <a:ext cx="827585" cy="400110"/>
            <a:chOff x="864095" y="4390978"/>
            <a:chExt cx="827585" cy="400110"/>
          </a:xfrm>
        </p:grpSpPr>
        <p:cxnSp>
          <p:nvCxnSpPr>
            <p:cNvPr id="20" name="Straight Arrow Connector 123"/>
            <p:cNvCxnSpPr/>
            <p:nvPr/>
          </p:nvCxnSpPr>
          <p:spPr>
            <a:xfrm>
              <a:off x="971600" y="4725145"/>
              <a:ext cx="666328" cy="43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 Box 7"/>
            <p:cNvSpPr txBox="1">
              <a:spLocks noChangeArrowheads="1"/>
            </p:cNvSpPr>
            <p:nvPr/>
          </p:nvSpPr>
          <p:spPr bwMode="auto">
            <a:xfrm>
              <a:off x="864095" y="4390978"/>
              <a:ext cx="827585" cy="400110"/>
            </a:xfrm>
            <a:prstGeom prst="rect">
              <a:avLst/>
            </a:prstGeom>
            <a:noFill/>
            <a:ln w="9525">
              <a:noFill/>
              <a:miter lim="800000"/>
            </a:ln>
          </p:spPr>
          <p:txBody>
            <a:bodyPr wrap="square">
              <a:spAutoFit/>
            </a:bodyPr>
            <a:lstStyle/>
            <a:p>
              <a:pPr marL="457200" indent="-457200">
                <a:spcBef>
                  <a:spcPct val="50000"/>
                </a:spcBef>
              </a:pPr>
              <a:r>
                <a:rPr lang="en-US" sz="2000">
                  <a:cs typeface="Chalkboard" charset="0"/>
                </a:rPr>
                <a:t>   c</a:t>
              </a:r>
              <a:endParaRPr lang="en-US" sz="2000" dirty="0">
                <a:solidFill>
                  <a:srgbClr val="0000FF"/>
                </a:solidFill>
                <a:cs typeface="Chalkboard" charset="0"/>
              </a:endParaRPr>
            </a:p>
          </p:txBody>
        </p:sp>
      </p:grpSp>
      <p:grpSp>
        <p:nvGrpSpPr>
          <p:cNvPr id="22" name="Group 125"/>
          <p:cNvGrpSpPr/>
          <p:nvPr/>
        </p:nvGrpSpPr>
        <p:grpSpPr>
          <a:xfrm>
            <a:off x="1802208" y="2511293"/>
            <a:ext cx="1212341" cy="893713"/>
            <a:chOff x="1542158" y="4367579"/>
            <a:chExt cx="725586" cy="504056"/>
          </a:xfrm>
        </p:grpSpPr>
        <p:sp>
          <p:nvSpPr>
            <p:cNvPr id="24" name="Rectangle 126"/>
            <p:cNvSpPr/>
            <p:nvPr/>
          </p:nvSpPr>
          <p:spPr>
            <a:xfrm>
              <a:off x="1547664" y="4367579"/>
              <a:ext cx="720080" cy="50405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cs typeface="Chalkboard" charset="0"/>
              </a:endParaRPr>
            </a:p>
          </p:txBody>
        </p:sp>
        <p:sp>
          <p:nvSpPr>
            <p:cNvPr id="25" name="Text Box 7"/>
            <p:cNvSpPr txBox="1">
              <a:spLocks noChangeArrowheads="1"/>
            </p:cNvSpPr>
            <p:nvPr/>
          </p:nvSpPr>
          <p:spPr bwMode="auto">
            <a:xfrm>
              <a:off x="1542158" y="4368889"/>
              <a:ext cx="718458" cy="486042"/>
            </a:xfrm>
            <a:prstGeom prst="rect">
              <a:avLst/>
            </a:prstGeom>
            <a:noFill/>
            <a:ln w="9525">
              <a:noFill/>
              <a:miter lim="800000"/>
            </a:ln>
          </p:spPr>
          <p:txBody>
            <a:bodyPr wrap="square">
              <a:spAutoFit/>
            </a:bodyPr>
            <a:lstStyle/>
            <a:p>
              <a:pPr marL="457200" indent="-457200" algn="ctr">
                <a:spcBef>
                  <a:spcPct val="50000"/>
                </a:spcBef>
              </a:pPr>
              <a:r>
                <a:rPr lang="en-US" sz="2000" dirty="0">
                  <a:cs typeface="Chalkboard" charset="0"/>
                </a:rPr>
                <a:t>Enc</a:t>
              </a:r>
              <a:endParaRPr lang="en-US" sz="2000" dirty="0">
                <a:cs typeface="Chalkboard" charset="0"/>
              </a:endParaRPr>
            </a:p>
            <a:p>
              <a:pPr marL="457200" indent="-457200" algn="ctr">
                <a:spcBef>
                  <a:spcPct val="50000"/>
                </a:spcBef>
              </a:pPr>
              <a:r>
                <a:rPr lang="en-US" sz="2000" dirty="0">
                  <a:cs typeface="Chalkboard" charset="0"/>
                </a:rPr>
                <a:t>c:</a:t>
              </a:r>
              <a:r>
                <a:rPr lang="en-US" sz="2000" dirty="0">
                  <a:cs typeface="Chalkboard" charset="0"/>
                  <a:sym typeface="Symbol" panose="05050102010706020507"/>
                </a:rPr>
                <a:t>= </a:t>
              </a:r>
              <a:r>
                <a:rPr lang="en-US" sz="2000" dirty="0" err="1">
                  <a:cs typeface="Chalkboard" charset="0"/>
                  <a:sym typeface="Symbol" panose="05050102010706020507"/>
                </a:rPr>
                <a:t>mk</a:t>
              </a:r>
              <a:endParaRPr lang="en-US" sz="2000" dirty="0">
                <a:solidFill>
                  <a:srgbClr val="0000FF"/>
                </a:solidFill>
                <a:cs typeface="Chalkboard" charset="0"/>
              </a:endParaRPr>
            </a:p>
          </p:txBody>
        </p:sp>
      </p:grpSp>
      <p:grpSp>
        <p:nvGrpSpPr>
          <p:cNvPr id="26" name="Group 35"/>
          <p:cNvGrpSpPr/>
          <p:nvPr/>
        </p:nvGrpSpPr>
        <p:grpSpPr>
          <a:xfrm rot="5400000">
            <a:off x="4098458" y="1844701"/>
            <a:ext cx="605682" cy="755576"/>
            <a:chOff x="581943" y="4005066"/>
            <a:chExt cx="605682" cy="755576"/>
          </a:xfrm>
        </p:grpSpPr>
        <p:cxnSp>
          <p:nvCxnSpPr>
            <p:cNvPr id="27" name="Straight Arrow Connector 155"/>
            <p:cNvCxnSpPr/>
            <p:nvPr/>
          </p:nvCxnSpPr>
          <p:spPr>
            <a:xfrm rot="16200000">
              <a:off x="931404" y="4468925"/>
              <a:ext cx="1" cy="5124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 Box 7"/>
            <p:cNvSpPr txBox="1">
              <a:spLocks noChangeArrowheads="1"/>
            </p:cNvSpPr>
            <p:nvPr/>
          </p:nvSpPr>
          <p:spPr bwMode="auto">
            <a:xfrm rot="16200000">
              <a:off x="404210" y="4182799"/>
              <a:ext cx="755576" cy="400110"/>
            </a:xfrm>
            <a:prstGeom prst="rect">
              <a:avLst/>
            </a:prstGeom>
            <a:noFill/>
            <a:ln w="9525">
              <a:noFill/>
              <a:miter lim="800000"/>
            </a:ln>
          </p:spPr>
          <p:txBody>
            <a:bodyPr wrap="square">
              <a:spAutoFit/>
            </a:bodyPr>
            <a:lstStyle/>
            <a:p>
              <a:pPr marL="457200" indent="-457200">
                <a:spcBef>
                  <a:spcPct val="50000"/>
                </a:spcBef>
              </a:pPr>
              <a:r>
                <a:rPr lang="en-US" sz="2000" dirty="0">
                  <a:cs typeface="Chalkboard" charset="0"/>
                </a:rPr>
                <a:t>k </a:t>
              </a:r>
              <a:endParaRPr lang="en-US" sz="2000" dirty="0">
                <a:solidFill>
                  <a:srgbClr val="0000FF"/>
                </a:solidFill>
                <a:cs typeface="Chalkboard" charset="0"/>
              </a:endParaRPr>
            </a:p>
          </p:txBody>
        </p:sp>
      </p:grpSp>
      <p:grpSp>
        <p:nvGrpSpPr>
          <p:cNvPr id="29" name="Group 157"/>
          <p:cNvGrpSpPr/>
          <p:nvPr/>
        </p:nvGrpSpPr>
        <p:grpSpPr>
          <a:xfrm>
            <a:off x="3706181" y="2520130"/>
            <a:ext cx="1144181" cy="893714"/>
            <a:chOff x="1547664" y="4420350"/>
            <a:chExt cx="720080" cy="448810"/>
          </a:xfrm>
        </p:grpSpPr>
        <p:sp>
          <p:nvSpPr>
            <p:cNvPr id="30" name="Rectangle 158"/>
            <p:cNvSpPr/>
            <p:nvPr/>
          </p:nvSpPr>
          <p:spPr>
            <a:xfrm>
              <a:off x="1547664" y="4420350"/>
              <a:ext cx="720080" cy="44881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cs typeface="Chalkboard" charset="0"/>
              </a:endParaRPr>
            </a:p>
          </p:txBody>
        </p:sp>
        <p:sp>
          <p:nvSpPr>
            <p:cNvPr id="31" name="Text Box 7"/>
            <p:cNvSpPr txBox="1">
              <a:spLocks noChangeArrowheads="1"/>
            </p:cNvSpPr>
            <p:nvPr/>
          </p:nvSpPr>
          <p:spPr bwMode="auto">
            <a:xfrm>
              <a:off x="1550294" y="4428285"/>
              <a:ext cx="717450" cy="432770"/>
            </a:xfrm>
            <a:prstGeom prst="rect">
              <a:avLst/>
            </a:prstGeom>
            <a:noFill/>
            <a:ln w="9525">
              <a:noFill/>
              <a:miter lim="800000"/>
            </a:ln>
          </p:spPr>
          <p:txBody>
            <a:bodyPr wrap="square">
              <a:spAutoFit/>
            </a:bodyPr>
            <a:lstStyle/>
            <a:p>
              <a:pPr marL="457200" indent="-457200" algn="ctr">
                <a:spcBef>
                  <a:spcPct val="50000"/>
                </a:spcBef>
              </a:pPr>
              <a:r>
                <a:rPr lang="en-US" sz="2000" dirty="0">
                  <a:cs typeface="Chalkboard" charset="0"/>
                </a:rPr>
                <a:t>Dec</a:t>
              </a:r>
              <a:endParaRPr lang="en-US" sz="2000" dirty="0">
                <a:cs typeface="Chalkboard" charset="0"/>
              </a:endParaRPr>
            </a:p>
            <a:p>
              <a:pPr marL="457200" indent="-457200" algn="ctr">
                <a:spcBef>
                  <a:spcPct val="50000"/>
                </a:spcBef>
              </a:pPr>
              <a:r>
                <a:rPr lang="en-US" sz="2000" dirty="0">
                  <a:cs typeface="Chalkboard" charset="0"/>
                </a:rPr>
                <a:t>m:</a:t>
              </a:r>
              <a:r>
                <a:rPr lang="en-US" sz="2000" dirty="0">
                  <a:cs typeface="Chalkboard" charset="0"/>
                  <a:sym typeface="Symbol" panose="05050102010706020507"/>
                </a:rPr>
                <a:t>= </a:t>
              </a:r>
              <a:r>
                <a:rPr lang="en-US" sz="2000" dirty="0" err="1">
                  <a:cs typeface="Chalkboard" charset="0"/>
                  <a:sym typeface="Symbol" panose="05050102010706020507"/>
                </a:rPr>
                <a:t>ck</a:t>
              </a:r>
              <a:endParaRPr lang="en-US" sz="2000" dirty="0">
                <a:solidFill>
                  <a:srgbClr val="0000FF"/>
                </a:solidFill>
                <a:cs typeface="Chalkboard" charset="0"/>
              </a:endParaRPr>
            </a:p>
          </p:txBody>
        </p:sp>
      </p:grpSp>
      <p:grpSp>
        <p:nvGrpSpPr>
          <p:cNvPr id="34" name="Group 46"/>
          <p:cNvGrpSpPr/>
          <p:nvPr/>
        </p:nvGrpSpPr>
        <p:grpSpPr>
          <a:xfrm>
            <a:off x="4640002" y="2618010"/>
            <a:ext cx="852232" cy="400110"/>
            <a:chOff x="744723" y="4120044"/>
            <a:chExt cx="852232" cy="400110"/>
          </a:xfrm>
        </p:grpSpPr>
        <p:cxnSp>
          <p:nvCxnSpPr>
            <p:cNvPr id="35" name="Straight Arrow Connector 165"/>
            <p:cNvCxnSpPr/>
            <p:nvPr/>
          </p:nvCxnSpPr>
          <p:spPr>
            <a:xfrm>
              <a:off x="960747" y="4458598"/>
              <a:ext cx="432048" cy="200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 Box 7"/>
            <p:cNvSpPr txBox="1">
              <a:spLocks noChangeArrowheads="1"/>
            </p:cNvSpPr>
            <p:nvPr/>
          </p:nvSpPr>
          <p:spPr bwMode="auto">
            <a:xfrm>
              <a:off x="744723" y="4120044"/>
              <a:ext cx="852232" cy="400110"/>
            </a:xfrm>
            <a:prstGeom prst="rect">
              <a:avLst/>
            </a:prstGeom>
            <a:noFill/>
            <a:ln w="9525">
              <a:noFill/>
              <a:miter lim="800000"/>
            </a:ln>
          </p:spPr>
          <p:txBody>
            <a:bodyPr wrap="square">
              <a:spAutoFit/>
            </a:bodyPr>
            <a:lstStyle/>
            <a:p>
              <a:pPr marL="457200" indent="-457200">
                <a:spcBef>
                  <a:spcPct val="50000"/>
                </a:spcBef>
              </a:pPr>
              <a:r>
                <a:rPr lang="en-US" sz="2000" dirty="0">
                  <a:cs typeface="Chalkboard" charset="0"/>
                </a:rPr>
                <a:t>   m</a:t>
              </a:r>
              <a:endParaRPr lang="en-US" sz="2000" dirty="0">
                <a:solidFill>
                  <a:srgbClr val="0000FF"/>
                </a:solidFill>
                <a:cs typeface="Chalkboard" charset="0"/>
              </a:endParaRPr>
            </a:p>
          </p:txBody>
        </p:sp>
      </p:grpSp>
      <p:sp>
        <p:nvSpPr>
          <p:cNvPr id="38" name="Text Box 7"/>
          <p:cNvSpPr txBox="1">
            <a:spLocks noChangeArrowheads="1"/>
          </p:cNvSpPr>
          <p:nvPr/>
        </p:nvSpPr>
        <p:spPr bwMode="auto">
          <a:xfrm>
            <a:off x="1030506" y="3581157"/>
            <a:ext cx="2160240" cy="400110"/>
          </a:xfrm>
          <a:prstGeom prst="rect">
            <a:avLst/>
          </a:prstGeom>
          <a:noFill/>
          <a:ln w="9525">
            <a:noFill/>
            <a:miter lim="800000"/>
          </a:ln>
        </p:spPr>
        <p:txBody>
          <a:bodyPr wrap="square">
            <a:spAutoFit/>
          </a:bodyPr>
          <a:lstStyle/>
          <a:p>
            <a:pPr marL="457200" indent="-457200">
              <a:spcBef>
                <a:spcPct val="50000"/>
              </a:spcBef>
            </a:pPr>
            <a:r>
              <a:rPr lang="en-US" sz="2000" b="1" dirty="0">
                <a:ea typeface="Chalkboard" charset="0"/>
                <a:cs typeface="Chalkboard" charset="0"/>
              </a:rPr>
              <a:t>Correctness:</a:t>
            </a:r>
            <a:endParaRPr lang="en-US" sz="2000" b="1" baseline="-25000" dirty="0">
              <a:solidFill>
                <a:srgbClr val="0000FF"/>
              </a:solidFill>
              <a:ea typeface="Chalkboard" charset="0"/>
              <a:cs typeface="Chalkboard" charset="0"/>
            </a:endParaRPr>
          </a:p>
        </p:txBody>
      </p:sp>
      <p:sp>
        <p:nvSpPr>
          <p:cNvPr id="39" name="Text Box 7"/>
          <p:cNvSpPr txBox="1">
            <a:spLocks noChangeArrowheads="1"/>
          </p:cNvSpPr>
          <p:nvPr/>
        </p:nvSpPr>
        <p:spPr bwMode="auto">
          <a:xfrm>
            <a:off x="3622794" y="3581157"/>
            <a:ext cx="1296144" cy="400110"/>
          </a:xfrm>
          <a:prstGeom prst="rect">
            <a:avLst/>
          </a:prstGeom>
          <a:noFill/>
          <a:ln w="9525">
            <a:noFill/>
            <a:miter lim="800000"/>
          </a:ln>
        </p:spPr>
        <p:txBody>
          <a:bodyPr wrap="square">
            <a:spAutoFit/>
          </a:bodyPr>
          <a:lstStyle/>
          <a:p>
            <a:pPr marL="457200" indent="-457200">
              <a:spcBef>
                <a:spcPct val="50000"/>
              </a:spcBef>
            </a:pPr>
            <a:r>
              <a:rPr lang="en-US" sz="2000" dirty="0" err="1">
                <a:ea typeface="Chalkboard" charset="0"/>
                <a:cs typeface="Chalkboard" charset="0"/>
              </a:rPr>
              <a:t>Enc</a:t>
            </a:r>
            <a:r>
              <a:rPr lang="en-US" sz="2000" baseline="-25000" dirty="0" err="1">
                <a:ea typeface="Chalkboard" charset="0"/>
                <a:cs typeface="Chalkboard" charset="0"/>
              </a:rPr>
              <a:t>k</a:t>
            </a:r>
            <a:r>
              <a:rPr lang="en-US" sz="2000" dirty="0">
                <a:ea typeface="Chalkboard" charset="0"/>
                <a:cs typeface="Chalkboard" charset="0"/>
              </a:rPr>
              <a:t>(m)</a:t>
            </a:r>
            <a:endParaRPr lang="en-US" sz="2000" baseline="-25000" dirty="0">
              <a:solidFill>
                <a:srgbClr val="0000FF"/>
              </a:solidFill>
              <a:ea typeface="Chalkboard" charset="0"/>
              <a:cs typeface="Chalkboard" charset="0"/>
            </a:endParaRPr>
          </a:p>
        </p:txBody>
      </p:sp>
      <p:sp>
        <p:nvSpPr>
          <p:cNvPr id="40" name="Text Box 7"/>
          <p:cNvSpPr txBox="1">
            <a:spLocks noChangeArrowheads="1"/>
          </p:cNvSpPr>
          <p:nvPr/>
        </p:nvSpPr>
        <p:spPr bwMode="auto">
          <a:xfrm>
            <a:off x="2986591" y="3581157"/>
            <a:ext cx="2952328" cy="400110"/>
          </a:xfrm>
          <a:prstGeom prst="rect">
            <a:avLst/>
          </a:prstGeom>
          <a:noFill/>
          <a:ln w="9525">
            <a:noFill/>
            <a:miter lim="800000"/>
          </a:ln>
        </p:spPr>
        <p:txBody>
          <a:bodyPr wrap="square">
            <a:spAutoFit/>
          </a:bodyPr>
          <a:lstStyle/>
          <a:p>
            <a:pPr marL="457200" indent="-457200">
              <a:spcBef>
                <a:spcPct val="50000"/>
              </a:spcBef>
            </a:pPr>
            <a:r>
              <a:rPr lang="en-US" sz="2000" dirty="0">
                <a:ea typeface="Chalkboard" charset="0"/>
                <a:cs typeface="Chalkboard" charset="0"/>
              </a:rPr>
              <a:t>Dec</a:t>
            </a:r>
            <a:r>
              <a:rPr lang="en-US" sz="2000" baseline="-25000" dirty="0">
                <a:ea typeface="Chalkboard" charset="0"/>
                <a:cs typeface="Chalkboard" charset="0"/>
              </a:rPr>
              <a:t>k</a:t>
            </a:r>
            <a:r>
              <a:rPr lang="en-US" sz="2000" dirty="0">
                <a:ea typeface="Chalkboard" charset="0"/>
                <a:cs typeface="Chalkboard" charset="0"/>
              </a:rPr>
              <a:t>(              )  </a:t>
            </a:r>
            <a:endParaRPr lang="en-US" sz="2000" baseline="-25000" dirty="0">
              <a:solidFill>
                <a:srgbClr val="0000FF"/>
              </a:solidFill>
              <a:ea typeface="Chalkboard" charset="0"/>
              <a:cs typeface="Chalkboard" charset="0"/>
            </a:endParaRPr>
          </a:p>
        </p:txBody>
      </p:sp>
      <p:sp>
        <p:nvSpPr>
          <p:cNvPr id="49" name="内容占位符 5"/>
          <p:cNvSpPr txBox="1"/>
          <p:nvPr/>
        </p:nvSpPr>
        <p:spPr>
          <a:xfrm>
            <a:off x="6715113" y="1467864"/>
            <a:ext cx="5426785"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a:buClr>
                <a:srgbClr val="0000FF"/>
              </a:buClr>
              <a:buFont typeface="Wingdings" panose="05000000000000000000" pitchFamily="2" charset="2"/>
              <a:buChar char="Ø"/>
            </a:pPr>
            <a:r>
              <a:rPr lang="zh-CN" altLang="en-US" sz="2800" b="1" kern="0" dirty="0">
                <a:solidFill>
                  <a:schemeClr val="tx1"/>
                </a:solidFill>
                <a:latin typeface="Times New Roman" panose="02020603050405020304" pitchFamily="18" charset="0"/>
                <a:ea typeface="+mj-ea"/>
                <a:cs typeface="Times New Roman" panose="02020603050405020304" pitchFamily="18" charset="0"/>
              </a:rPr>
              <a:t>密钥与明文一样长</a:t>
            </a:r>
            <a:endParaRPr lang="en-US" altLang="zh-CN" sz="2800" b="1" kern="0" dirty="0">
              <a:solidFill>
                <a:schemeClr val="tx1"/>
              </a:solidFill>
              <a:latin typeface="Times New Roman" panose="02020603050405020304" pitchFamily="18" charset="0"/>
              <a:ea typeface="+mj-ea"/>
              <a:cs typeface="Times New Roman" panose="02020603050405020304" pitchFamily="18" charset="0"/>
            </a:endParaRPr>
          </a:p>
        </p:txBody>
      </p:sp>
      <p:sp>
        <p:nvSpPr>
          <p:cNvPr id="50" name="Rectangle 15"/>
          <p:cNvSpPr/>
          <p:nvPr/>
        </p:nvSpPr>
        <p:spPr>
          <a:xfrm>
            <a:off x="7200672" y="2490873"/>
            <a:ext cx="3007555" cy="461665"/>
          </a:xfrm>
          <a:prstGeom prst="rect">
            <a:avLst/>
          </a:prstGeom>
        </p:spPr>
        <p:txBody>
          <a:bodyPr wrap="none">
            <a:spAutoFit/>
          </a:bodyPr>
          <a:lstStyle/>
          <a:p>
            <a:r>
              <a:rPr lang="en-US" sz="2400" dirty="0">
                <a:ea typeface="Chalkboard" charset="0"/>
                <a:cs typeface="Chalkboard" charset="0"/>
              </a:rPr>
              <a:t>- c </a:t>
            </a:r>
            <a:r>
              <a:rPr lang="en-US" sz="2400" dirty="0">
                <a:ea typeface="Chalkboard" charset="0"/>
                <a:cs typeface="Chalkboard" charset="0"/>
                <a:sym typeface="Symbol" panose="05050102010706020507"/>
              </a:rPr>
              <a:t>= m  k, c’ = m’  k</a:t>
            </a:r>
            <a:endParaRPr lang="en-US" sz="2400" dirty="0">
              <a:ea typeface="Chalkboard" charset="0"/>
              <a:cs typeface="Chalkboard" charset="0"/>
            </a:endParaRPr>
          </a:p>
        </p:txBody>
      </p:sp>
      <p:sp>
        <p:nvSpPr>
          <p:cNvPr id="51" name="Rectangle 16"/>
          <p:cNvSpPr/>
          <p:nvPr/>
        </p:nvSpPr>
        <p:spPr>
          <a:xfrm>
            <a:off x="7202704" y="2888711"/>
            <a:ext cx="2359941" cy="461665"/>
          </a:xfrm>
          <a:prstGeom prst="rect">
            <a:avLst/>
          </a:prstGeom>
        </p:spPr>
        <p:txBody>
          <a:bodyPr wrap="none">
            <a:spAutoFit/>
          </a:bodyPr>
          <a:lstStyle/>
          <a:p>
            <a:r>
              <a:rPr lang="en-US" sz="2400" dirty="0">
                <a:ea typeface="Chalkboard" charset="0"/>
                <a:cs typeface="Chalkboard" charset="0"/>
              </a:rPr>
              <a:t>- c </a:t>
            </a:r>
            <a:r>
              <a:rPr lang="en-US" sz="2400" dirty="0">
                <a:ea typeface="Chalkboard" charset="0"/>
                <a:cs typeface="Chalkboard" charset="0"/>
                <a:sym typeface="Symbol" panose="05050102010706020507"/>
              </a:rPr>
              <a:t> c’</a:t>
            </a:r>
            <a:r>
              <a:rPr lang="en-US" sz="2400" dirty="0">
                <a:ea typeface="Chalkboard" charset="0"/>
                <a:cs typeface="Chalkboard" charset="0"/>
              </a:rPr>
              <a:t> </a:t>
            </a:r>
            <a:r>
              <a:rPr lang="en-US" sz="2400" dirty="0">
                <a:ea typeface="Chalkboard" charset="0"/>
                <a:cs typeface="Chalkboard" charset="0"/>
                <a:sym typeface="Symbol" panose="05050102010706020507"/>
              </a:rPr>
              <a:t>= m   m’</a:t>
            </a:r>
            <a:endParaRPr lang="en-US" sz="2400" dirty="0">
              <a:ea typeface="Chalkboard" charset="0"/>
              <a:cs typeface="Chalkboard" charset="0"/>
            </a:endParaRPr>
          </a:p>
        </p:txBody>
      </p:sp>
      <p:sp>
        <p:nvSpPr>
          <p:cNvPr id="52" name="内容占位符 5"/>
          <p:cNvSpPr txBox="1"/>
          <p:nvPr/>
        </p:nvSpPr>
        <p:spPr>
          <a:xfrm>
            <a:off x="6715112" y="2027271"/>
            <a:ext cx="5426785"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a:buClr>
                <a:srgbClr val="0000FF"/>
              </a:buClr>
              <a:buFont typeface="Wingdings" panose="05000000000000000000" pitchFamily="2" charset="2"/>
              <a:buChar char="Ø"/>
            </a:pPr>
            <a:r>
              <a:rPr lang="zh-CN" altLang="en-US" sz="2800" b="1" kern="0" dirty="0">
                <a:solidFill>
                  <a:schemeClr val="tx1"/>
                </a:solidFill>
                <a:latin typeface="Times New Roman" panose="02020603050405020304" pitchFamily="18" charset="0"/>
                <a:ea typeface="+mj-ea"/>
                <a:cs typeface="Times New Roman" panose="02020603050405020304" pitchFamily="18" charset="0"/>
              </a:rPr>
              <a:t>密钥不可以重复使用</a:t>
            </a:r>
            <a:endParaRPr lang="en-US" altLang="zh-CN" sz="2800" b="1" kern="0" dirty="0">
              <a:solidFill>
                <a:schemeClr val="tx1"/>
              </a:solidFill>
              <a:latin typeface="Times New Roman" panose="02020603050405020304" pitchFamily="18" charset="0"/>
              <a:ea typeface="+mj-ea"/>
              <a:cs typeface="Times New Roman" panose="02020603050405020304" pitchFamily="18" charset="0"/>
            </a:endParaRPr>
          </a:p>
        </p:txBody>
      </p:sp>
      <p:grpSp>
        <p:nvGrpSpPr>
          <p:cNvPr id="58" name="Group 23"/>
          <p:cNvGrpSpPr/>
          <p:nvPr/>
        </p:nvGrpSpPr>
        <p:grpSpPr>
          <a:xfrm>
            <a:off x="1955605" y="4039569"/>
            <a:ext cx="2292672" cy="2518796"/>
            <a:chOff x="10075968" y="2545359"/>
            <a:chExt cx="1604549" cy="2387296"/>
          </a:xfrm>
        </p:grpSpPr>
        <p:pic>
          <p:nvPicPr>
            <p:cNvPr id="59" name="Picture 24"/>
            <p:cNvPicPr>
              <a:picLocks noChangeAspect="1"/>
            </p:cNvPicPr>
            <p:nvPr/>
          </p:nvPicPr>
          <p:blipFill>
            <a:blip r:embed="rId1">
              <a:duotone>
                <a:prstClr val="black"/>
                <a:schemeClr val="accent2">
                  <a:tint val="45000"/>
                  <a:satMod val="400000"/>
                </a:schemeClr>
              </a:duotone>
            </a:blip>
            <a:stretch>
              <a:fillRect/>
            </a:stretch>
          </p:blipFill>
          <p:spPr>
            <a:xfrm>
              <a:off x="10116406" y="2790220"/>
              <a:ext cx="1564111" cy="2142435"/>
            </a:xfrm>
            <a:prstGeom prst="rect">
              <a:avLst/>
            </a:prstGeom>
            <a:noFill/>
            <a:ln w="190500" cap="sq">
              <a:solidFill>
                <a:schemeClr val="accent2">
                  <a:lumMod val="40000"/>
                  <a:lumOff val="60000"/>
                </a:schemeClr>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0" name="Oval 25"/>
            <p:cNvSpPr/>
            <p:nvPr/>
          </p:nvSpPr>
          <p:spPr>
            <a:xfrm>
              <a:off x="10620463" y="2545359"/>
              <a:ext cx="432048" cy="369332"/>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3500000" scaled="1"/>
              <a:tileRect/>
            </a:gra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26"/>
            <p:cNvSpPr txBox="1"/>
            <p:nvPr/>
          </p:nvSpPr>
          <p:spPr>
            <a:xfrm rot="21225297">
              <a:off x="10075968" y="3004810"/>
              <a:ext cx="1598091" cy="1892311"/>
            </a:xfrm>
            <a:prstGeom prst="rect">
              <a:avLst/>
            </a:prstGeom>
            <a:noFill/>
            <a:ln>
              <a:solidFill>
                <a:schemeClr val="accent2">
                  <a:lumMod val="40000"/>
                  <a:lumOff val="60000"/>
                </a:schemeClr>
              </a:solidFill>
            </a:ln>
          </p:spPr>
          <p:txBody>
            <a:bodyPr wrap="square" rtlCol="0">
              <a:spAutoFit/>
            </a:bodyPr>
            <a:lstStyle/>
            <a:p>
              <a:pPr algn="ctr"/>
              <a:r>
                <a:rPr lang="en-US" dirty="0">
                  <a:ea typeface="Bradley Hand" charset="0"/>
                  <a:cs typeface="Bradley Hand" charset="0"/>
                </a:rPr>
                <a:t>VENONA Project: US &amp; UK decrypted Russian Plaintext exploiting the use of  same key to pad many messages </a:t>
              </a:r>
              <a:endParaRPr lang="en-US" dirty="0">
                <a:ea typeface="Bradley Hand" charset="0"/>
                <a:cs typeface="Bradley Hand" charset="0"/>
              </a:endParaRPr>
            </a:p>
          </p:txBody>
        </p:sp>
      </p:grpSp>
      <p:pic>
        <p:nvPicPr>
          <p:cNvPr id="5122" name="Picture 2" descr="Jantex Standard Toilet Paper 2-Ply (Pack of 36) - GD751 - Bu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517" y="1863612"/>
            <a:ext cx="1391689" cy="1391689"/>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14"/>
          <p:cNvSpPr/>
          <p:nvPr/>
        </p:nvSpPr>
        <p:spPr>
          <a:xfrm>
            <a:off x="6411920" y="4256536"/>
            <a:ext cx="4257191" cy="461665"/>
          </a:xfrm>
          <a:prstGeom prst="rect">
            <a:avLst/>
          </a:prstGeom>
        </p:spPr>
        <p:txBody>
          <a:bodyPr wrap="none">
            <a:spAutoFit/>
          </a:bodyPr>
          <a:lstStyle/>
          <a:p>
            <a:r>
              <a:rPr lang="en-US" sz="2400" dirty="0">
                <a:ea typeface="Chalkboard" charset="0"/>
                <a:cs typeface="Chalkboard" charset="0"/>
              </a:rPr>
              <a:t>Adversary learns the difference! </a:t>
            </a:r>
            <a:endParaRPr lang="en-US" sz="2400" dirty="0">
              <a:ea typeface="Chalkboard" charset="0"/>
              <a:cs typeface="Chalkboard" charset="0"/>
            </a:endParaRPr>
          </a:p>
        </p:txBody>
      </p:sp>
      <p:sp>
        <p:nvSpPr>
          <p:cNvPr id="56" name="Rectangle 8"/>
          <p:cNvSpPr/>
          <p:nvPr/>
        </p:nvSpPr>
        <p:spPr>
          <a:xfrm>
            <a:off x="5985952" y="3375389"/>
            <a:ext cx="5184576" cy="338437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9"/>
          <p:cNvSpPr/>
          <p:nvPr/>
        </p:nvSpPr>
        <p:spPr>
          <a:xfrm>
            <a:off x="8874326" y="3612396"/>
            <a:ext cx="2304256" cy="2677656"/>
          </a:xfrm>
          <a:prstGeom prst="rect">
            <a:avLst/>
          </a:prstGeom>
        </p:spPr>
        <p:txBody>
          <a:bodyPr wrap="square">
            <a:spAutoFit/>
          </a:bodyPr>
          <a:lstStyle/>
          <a:p>
            <a:pPr algn="ctr"/>
            <a:r>
              <a:rPr lang="en-US" sz="2400" dirty="0"/>
              <a:t>“You should never re-use a one-time pad. It’s like toilet paper; if you re-use it, things get messy.”</a:t>
            </a:r>
            <a:endParaRPr lang="en-US" sz="2400" dirty="0"/>
          </a:p>
        </p:txBody>
      </p:sp>
      <p:pic>
        <p:nvPicPr>
          <p:cNvPr id="62" name="Picture 10"/>
          <p:cNvPicPr>
            <a:picLocks noChangeAspect="1"/>
          </p:cNvPicPr>
          <p:nvPr/>
        </p:nvPicPr>
        <p:blipFill>
          <a:blip r:embed="rId3"/>
          <a:stretch>
            <a:fillRect/>
          </a:stretch>
        </p:blipFill>
        <p:spPr>
          <a:xfrm>
            <a:off x="6204362" y="3647406"/>
            <a:ext cx="2540000" cy="25400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3" name="Text Box 7"/>
          <p:cNvSpPr txBox="1">
            <a:spLocks noChangeArrowheads="1"/>
          </p:cNvSpPr>
          <p:nvPr/>
        </p:nvSpPr>
        <p:spPr bwMode="auto">
          <a:xfrm>
            <a:off x="6485140" y="6232912"/>
            <a:ext cx="2223864" cy="461665"/>
          </a:xfrm>
          <a:prstGeom prst="rect">
            <a:avLst/>
          </a:prstGeom>
          <a:noFill/>
          <a:ln w="9525">
            <a:noFill/>
            <a:miter lim="800000"/>
          </a:ln>
        </p:spPr>
        <p:txBody>
          <a:bodyPr wrap="square">
            <a:spAutoFit/>
          </a:bodyPr>
          <a:lstStyle/>
          <a:p>
            <a:pPr>
              <a:spcBef>
                <a:spcPct val="50000"/>
              </a:spcBef>
            </a:pPr>
            <a:r>
              <a:rPr lang="en-US" sz="2400" dirty="0"/>
              <a:t>Michael Rabin</a:t>
            </a:r>
            <a:endParaRPr lang="en-US" sz="2400" baseline="-25000" dirty="0">
              <a:solidFill>
                <a:srgbClr val="0000FF"/>
              </a:solidFill>
            </a:endParaRPr>
          </a:p>
        </p:txBody>
      </p:sp>
      <p:sp>
        <p:nvSpPr>
          <p:cNvPr id="3" name="矩形 2"/>
          <p:cNvSpPr/>
          <p:nvPr/>
        </p:nvSpPr>
        <p:spPr>
          <a:xfrm>
            <a:off x="4253024" y="225601"/>
            <a:ext cx="7794182" cy="523220"/>
          </a:xfrm>
          <a:prstGeom prst="rect">
            <a:avLst/>
          </a:prstGeom>
        </p:spPr>
        <p:txBody>
          <a:bodyPr wrap="square">
            <a:spAutoFit/>
          </a:bodyPr>
          <a:lstStyle/>
          <a:p>
            <a:pPr>
              <a:buClr>
                <a:srgbClr val="0000FF"/>
              </a:buClr>
            </a:pPr>
            <a:r>
              <a:rPr lang="en-US" altLang="zh-CN" sz="2800" dirty="0"/>
              <a:t>(3) </a:t>
            </a:r>
            <a:r>
              <a:rPr lang="zh-CN" altLang="en-US" sz="2800" b="1" dirty="0">
                <a:solidFill>
                  <a:srgbClr val="FF0000"/>
                </a:solidFill>
              </a:rPr>
              <a:t>无限</a:t>
            </a:r>
            <a:r>
              <a:rPr lang="zh-CN" altLang="en-US" sz="2800" dirty="0"/>
              <a:t>多表代换：无限个固定代换表</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38" grpId="0"/>
      <p:bldP spid="39" grpId="0"/>
      <p:bldP spid="40" grpId="0"/>
      <p:bldP spid="49" grpId="0"/>
      <p:bldP spid="50" grpId="0"/>
      <p:bldP spid="51" grpId="0"/>
      <p:bldP spid="52" grpId="0"/>
      <p:bldP spid="55" grpId="0"/>
      <p:bldP spid="56" grpId="0" animBg="1"/>
      <p:bldP spid="57" grpId="0"/>
      <p:bldP spid="6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1.</a:t>
            </a:r>
            <a:r>
              <a:rPr lang="zh-CN" altLang="en-US" dirty="0">
                <a:latin typeface="+mn-ea"/>
                <a:ea typeface="+mn-ea"/>
                <a:cs typeface="+mn-cs"/>
              </a:rPr>
              <a:t>代换密码</a:t>
            </a:r>
            <a:endParaRPr lang="zh-CN" altLang="en-US" sz="2000" dirty="0">
              <a:latin typeface="+mn-ea"/>
              <a:ea typeface="+mn-ea"/>
              <a:cs typeface="+mn-cs"/>
            </a:endParaRPr>
          </a:p>
        </p:txBody>
      </p:sp>
      <p:sp>
        <p:nvSpPr>
          <p:cNvPr id="6" name="内容占位符 5"/>
          <p:cNvSpPr>
            <a:spLocks noGrp="1"/>
          </p:cNvSpPr>
          <p:nvPr>
            <p:ph idx="1"/>
          </p:nvPr>
        </p:nvSpPr>
        <p:spPr>
          <a:xfrm>
            <a:off x="1970856" y="1897807"/>
            <a:ext cx="8229600" cy="4392487"/>
          </a:xfrm>
        </p:spPr>
        <p:txBody>
          <a:bodyPr>
            <a:normAutofit fontScale="85000" lnSpcReduction="10000"/>
          </a:bodyPr>
          <a:lstStyle/>
          <a:p>
            <a:pPr>
              <a:lnSpc>
                <a:spcPct val="120000"/>
              </a:lnSpc>
              <a:buFont typeface="Arial" panose="020B0604020202020204" pitchFamily="34" charset="0"/>
              <a:buChar char="•"/>
            </a:pPr>
            <a:r>
              <a:rPr lang="zh-CN" altLang="en-US" sz="2000" dirty="0">
                <a:solidFill>
                  <a:schemeClr val="tx1"/>
                </a:solidFill>
                <a:ea typeface="微软雅黑" panose="020B0503020204020204" pitchFamily="34" charset="-122"/>
              </a:rPr>
              <a:t>代换密码分类</a:t>
            </a:r>
            <a:endParaRPr lang="en-US" sz="2000" dirty="0">
              <a:solidFill>
                <a:schemeClr val="tx1"/>
              </a:solidFill>
              <a:ea typeface="微软雅黑" panose="020B0503020204020204" pitchFamily="34" charset="-122"/>
            </a:endParaRPr>
          </a:p>
          <a:p>
            <a:pPr marL="457200" lvl="1" indent="0">
              <a:lnSpc>
                <a:spcPct val="120000"/>
              </a:lnSpc>
              <a:buNone/>
            </a:pPr>
            <a:r>
              <a:rPr lang="en-US" altLang="zh-CN" sz="1800" dirty="0">
                <a:solidFill>
                  <a:schemeClr val="tx1"/>
                </a:solidFill>
                <a:ea typeface="微软雅黑" panose="020B0503020204020204" pitchFamily="34" charset="-122"/>
              </a:rPr>
              <a:t>1.1 Monoalphabetic cipher</a:t>
            </a:r>
            <a:r>
              <a:rPr lang="zh-CN" altLang="en-US" sz="1800" dirty="0">
                <a:solidFill>
                  <a:schemeClr val="tx1"/>
                </a:solidFill>
                <a:ea typeface="微软雅黑" panose="020B0503020204020204" pitchFamily="34" charset="-122"/>
              </a:rPr>
              <a:t>单字母单表密码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(1) </a:t>
            </a:r>
            <a:r>
              <a:rPr lang="zh-CN" altLang="en-US" sz="1800" dirty="0">
                <a:solidFill>
                  <a:schemeClr val="tx1"/>
                </a:solidFill>
                <a:ea typeface="微软雅黑" panose="020B0503020204020204" pitchFamily="34" charset="-122"/>
              </a:rPr>
              <a:t>加法密码：</a:t>
            </a:r>
            <a:r>
              <a:rPr lang="en-US" altLang="zh-CN" sz="1800" dirty="0">
                <a:solidFill>
                  <a:schemeClr val="tx1"/>
                </a:solidFill>
                <a:ea typeface="微软雅黑" panose="020B0503020204020204" pitchFamily="34" charset="-122"/>
              </a:rPr>
              <a:t>Caesar cipher (Shift cipher)</a:t>
            </a:r>
            <a:r>
              <a:rPr lang="zh-CN" altLang="en-US" sz="1800" dirty="0">
                <a:solidFill>
                  <a:schemeClr val="tx1"/>
                </a:solidFill>
                <a:ea typeface="微软雅黑" panose="020B0503020204020204" pitchFamily="34" charset="-122"/>
              </a:rPr>
              <a:t>恺撒密码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(2) </a:t>
            </a:r>
            <a:r>
              <a:rPr lang="zh-CN" altLang="en-US" sz="1800" dirty="0">
                <a:solidFill>
                  <a:schemeClr val="tx1"/>
                </a:solidFill>
                <a:ea typeface="微软雅黑" panose="020B0503020204020204" pitchFamily="34" charset="-122"/>
              </a:rPr>
              <a:t>加乘密码：</a:t>
            </a:r>
            <a:r>
              <a:rPr lang="en-US" altLang="zh-CN" sz="1800" dirty="0">
                <a:solidFill>
                  <a:schemeClr val="tx1"/>
                </a:solidFill>
                <a:ea typeface="微软雅黑" panose="020B0503020204020204" pitchFamily="34" charset="-122"/>
              </a:rPr>
              <a:t>Affine cipher</a:t>
            </a:r>
            <a:r>
              <a:rPr lang="zh-CN" altLang="en-US" sz="1800" dirty="0">
                <a:solidFill>
                  <a:schemeClr val="tx1"/>
                </a:solidFill>
                <a:ea typeface="微软雅黑" panose="020B0503020204020204" pitchFamily="34" charset="-122"/>
              </a:rPr>
              <a:t>仿射密码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(3) </a:t>
            </a:r>
            <a:r>
              <a:rPr lang="zh-CN" altLang="en-US" sz="1800" dirty="0">
                <a:solidFill>
                  <a:schemeClr val="tx1"/>
                </a:solidFill>
                <a:ea typeface="微软雅黑" panose="020B0503020204020204" pitchFamily="34" charset="-122"/>
              </a:rPr>
              <a:t>混合密码：</a:t>
            </a:r>
            <a:r>
              <a:rPr lang="en-US" altLang="zh-CN" sz="1800" dirty="0">
                <a:solidFill>
                  <a:schemeClr val="tx1"/>
                </a:solidFill>
                <a:ea typeface="微软雅黑" panose="020B0503020204020204" pitchFamily="34" charset="-122"/>
              </a:rPr>
              <a:t>Mixed alphabetic cipher</a:t>
            </a:r>
            <a:r>
              <a:rPr lang="zh-CN" altLang="en-US" sz="1800" dirty="0">
                <a:solidFill>
                  <a:schemeClr val="tx1"/>
                </a:solidFill>
                <a:ea typeface="微软雅黑" panose="020B0503020204020204" pitchFamily="34" charset="-122"/>
              </a:rPr>
              <a:t>混合字母表密码</a:t>
            </a:r>
            <a:endParaRPr lang="en-US" altLang="zh-CN" sz="1800" dirty="0">
              <a:solidFill>
                <a:schemeClr val="tx1"/>
              </a:solidFill>
              <a:ea typeface="微软雅黑" panose="020B0503020204020204" pitchFamily="34" charset="-122"/>
            </a:endParaRPr>
          </a:p>
          <a:p>
            <a:pPr marL="457200" lvl="1" indent="0">
              <a:lnSpc>
                <a:spcPct val="120000"/>
              </a:lnSpc>
              <a:buNone/>
            </a:pPr>
            <a:r>
              <a:rPr lang="en-US" altLang="zh-CN" sz="1800" dirty="0">
                <a:solidFill>
                  <a:schemeClr val="tx1"/>
                </a:solidFill>
                <a:ea typeface="微软雅黑" panose="020B0503020204020204" pitchFamily="34" charset="-122"/>
              </a:rPr>
              <a:t>1.2 Polyalphabetic cipher</a:t>
            </a:r>
            <a:r>
              <a:rPr lang="zh-CN" altLang="en-US" sz="1800" dirty="0">
                <a:solidFill>
                  <a:schemeClr val="tx1"/>
                </a:solidFill>
                <a:ea typeface="微软雅黑" panose="020B0503020204020204" pitchFamily="34" charset="-122"/>
              </a:rPr>
              <a:t>单字母多表密码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(1) </a:t>
            </a:r>
            <a:r>
              <a:rPr lang="zh-CN" altLang="en-US" sz="1800" dirty="0">
                <a:solidFill>
                  <a:schemeClr val="tx1"/>
                </a:solidFill>
                <a:ea typeface="微软雅黑" panose="020B0503020204020204" pitchFamily="34" charset="-122"/>
              </a:rPr>
              <a:t>周期多表代换：</a:t>
            </a:r>
            <a:r>
              <a:rPr lang="en-US" altLang="zh-CN" sz="1800" dirty="0" err="1">
                <a:solidFill>
                  <a:schemeClr val="tx1"/>
                </a:solidFill>
                <a:ea typeface="微软雅黑" panose="020B0503020204020204" pitchFamily="34" charset="-122"/>
              </a:rPr>
              <a:t>Vigenère</a:t>
            </a:r>
            <a:r>
              <a:rPr lang="en-US" altLang="zh-CN" sz="1800" dirty="0">
                <a:solidFill>
                  <a:schemeClr val="tx1"/>
                </a:solidFill>
                <a:ea typeface="微软雅黑" panose="020B0503020204020204" pitchFamily="34" charset="-122"/>
              </a:rPr>
              <a:t> cipher</a:t>
            </a:r>
            <a:r>
              <a:rPr lang="zh-CN" altLang="en-US" sz="1800" dirty="0">
                <a:solidFill>
                  <a:schemeClr val="tx1"/>
                </a:solidFill>
                <a:ea typeface="微软雅黑" panose="020B0503020204020204" pitchFamily="34" charset="-122"/>
              </a:rPr>
              <a:t>维吉尼亚密码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(2) </a:t>
            </a:r>
            <a:r>
              <a:rPr lang="zh-CN" altLang="en-US" sz="1800" dirty="0">
                <a:solidFill>
                  <a:schemeClr val="tx1"/>
                </a:solidFill>
                <a:ea typeface="微软雅黑" panose="020B0503020204020204" pitchFamily="34" charset="-122"/>
              </a:rPr>
              <a:t>周期多表代换：</a:t>
            </a:r>
            <a:r>
              <a:rPr lang="en-US" altLang="zh-CN" sz="1800" dirty="0">
                <a:solidFill>
                  <a:schemeClr val="tx1"/>
                </a:solidFill>
                <a:ea typeface="微软雅黑" panose="020B0503020204020204" pitchFamily="34" charset="-122"/>
              </a:rPr>
              <a:t>Rotor machine</a:t>
            </a:r>
            <a:r>
              <a:rPr lang="zh-CN" altLang="en-US" sz="1800" dirty="0">
                <a:solidFill>
                  <a:schemeClr val="tx1"/>
                </a:solidFill>
                <a:ea typeface="微软雅黑" panose="020B0503020204020204" pitchFamily="34" charset="-122"/>
              </a:rPr>
              <a:t>转轮密码机</a:t>
            </a:r>
            <a:r>
              <a:rPr lang="en-US" altLang="zh-CN" sz="1800" dirty="0">
                <a:solidFill>
                  <a:schemeClr val="tx1"/>
                </a:solidFill>
                <a:ea typeface="微软雅黑" panose="020B0503020204020204" pitchFamily="34" charset="-122"/>
              </a:rPr>
              <a:t>(1870-1943)</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(3) </a:t>
            </a:r>
            <a:r>
              <a:rPr lang="zh-CN" altLang="en-US" sz="1800" dirty="0">
                <a:solidFill>
                  <a:schemeClr val="tx1"/>
                </a:solidFill>
                <a:ea typeface="微软雅黑" panose="020B0503020204020204" pitchFamily="34" charset="-122"/>
              </a:rPr>
              <a:t>无限多表代换：</a:t>
            </a:r>
            <a:r>
              <a:rPr lang="en-US" altLang="zh-CN" sz="1800" dirty="0">
                <a:solidFill>
                  <a:schemeClr val="tx1"/>
                </a:solidFill>
                <a:ea typeface="微软雅黑" panose="020B0503020204020204" pitchFamily="34" charset="-122"/>
              </a:rPr>
              <a:t>One-time pad (OTP)</a:t>
            </a:r>
            <a:r>
              <a:rPr lang="zh-CN" altLang="en-US" sz="1800" dirty="0">
                <a:solidFill>
                  <a:schemeClr val="tx1"/>
                </a:solidFill>
                <a:ea typeface="微软雅黑" panose="020B0503020204020204" pitchFamily="34" charset="-122"/>
              </a:rPr>
              <a:t>一次一密</a:t>
            </a:r>
            <a:endParaRPr lang="en-US" altLang="zh-CN" sz="1800" dirty="0">
              <a:solidFill>
                <a:schemeClr val="tx1"/>
              </a:solidFill>
              <a:ea typeface="微软雅黑" panose="020B0503020204020204" pitchFamily="34" charset="-122"/>
            </a:endParaRPr>
          </a:p>
          <a:p>
            <a:pPr marL="457200" lvl="1" indent="0">
              <a:lnSpc>
                <a:spcPct val="120000"/>
              </a:lnSpc>
              <a:buNone/>
            </a:pPr>
            <a:r>
              <a:rPr lang="en-US" altLang="zh-CN" sz="1800" dirty="0">
                <a:solidFill>
                  <a:srgbClr val="0000FF"/>
                </a:solidFill>
                <a:ea typeface="微软雅黑" panose="020B0503020204020204" pitchFamily="34" charset="-122"/>
              </a:rPr>
              <a:t>1.3 Multiple letter cipher</a:t>
            </a:r>
            <a:r>
              <a:rPr lang="zh-CN" altLang="en-US" sz="1800" dirty="0">
                <a:solidFill>
                  <a:srgbClr val="0000FF"/>
                </a:solidFill>
                <a:ea typeface="微软雅黑" panose="020B0503020204020204" pitchFamily="34" charset="-122"/>
              </a:rPr>
              <a:t>多字母密码</a:t>
            </a:r>
            <a:endParaRPr lang="en-US" altLang="zh-CN" sz="1800" dirty="0">
              <a:solidFill>
                <a:srgbClr val="0000FF"/>
              </a:solidFill>
              <a:ea typeface="微软雅黑" panose="020B0503020204020204" pitchFamily="34" charset="-122"/>
            </a:endParaRPr>
          </a:p>
          <a:p>
            <a:pPr marL="1088390" lvl="2" indent="0">
              <a:lnSpc>
                <a:spcPct val="120000"/>
              </a:lnSpc>
              <a:buNone/>
            </a:pPr>
            <a:r>
              <a:rPr lang="en-US" altLang="zh-CN" sz="1800" dirty="0">
                <a:solidFill>
                  <a:srgbClr val="0000FF"/>
                </a:solidFill>
                <a:ea typeface="微软雅黑" panose="020B0503020204020204" pitchFamily="34" charset="-122"/>
              </a:rPr>
              <a:t>(1) 2</a:t>
            </a:r>
            <a:r>
              <a:rPr lang="zh-CN" altLang="en-US" sz="1800" dirty="0">
                <a:solidFill>
                  <a:srgbClr val="0000FF"/>
                </a:solidFill>
                <a:ea typeface="微软雅黑" panose="020B0503020204020204" pitchFamily="34" charset="-122"/>
              </a:rPr>
              <a:t>字母代换：</a:t>
            </a:r>
            <a:r>
              <a:rPr lang="en-US" altLang="zh-CN" sz="1800" dirty="0">
                <a:solidFill>
                  <a:srgbClr val="0000FF"/>
                </a:solidFill>
                <a:ea typeface="微软雅黑" panose="020B0503020204020204" pitchFamily="34" charset="-122"/>
              </a:rPr>
              <a:t>Playfair</a:t>
            </a:r>
            <a:r>
              <a:rPr lang="zh-CN" altLang="en-US" sz="1800" dirty="0">
                <a:solidFill>
                  <a:srgbClr val="0000FF"/>
                </a:solidFill>
                <a:ea typeface="微软雅黑" panose="020B0503020204020204" pitchFamily="34" charset="-122"/>
              </a:rPr>
              <a:t>普莱菲尔密码</a:t>
            </a:r>
            <a:endParaRPr lang="en-US" altLang="zh-CN" sz="1800" dirty="0">
              <a:solidFill>
                <a:srgbClr val="0000FF"/>
              </a:solidFill>
              <a:ea typeface="微软雅黑" panose="020B0503020204020204" pitchFamily="34" charset="-122"/>
            </a:endParaRPr>
          </a:p>
          <a:p>
            <a:pPr marL="1088390" lvl="2" indent="0">
              <a:lnSpc>
                <a:spcPct val="120000"/>
              </a:lnSpc>
              <a:buNone/>
            </a:pPr>
            <a:r>
              <a:rPr lang="en-US" altLang="zh-CN" sz="1800" dirty="0">
                <a:solidFill>
                  <a:srgbClr val="0000FF"/>
                </a:solidFill>
                <a:ea typeface="微软雅黑" panose="020B0503020204020204" pitchFamily="34" charset="-122"/>
              </a:rPr>
              <a:t>(2) 3</a:t>
            </a:r>
            <a:r>
              <a:rPr lang="zh-CN" altLang="en-US" sz="1800" dirty="0">
                <a:solidFill>
                  <a:srgbClr val="0000FF"/>
                </a:solidFill>
                <a:ea typeface="微软雅黑" panose="020B0503020204020204" pitchFamily="34" charset="-122"/>
              </a:rPr>
              <a:t>字母代换：</a:t>
            </a:r>
            <a:r>
              <a:rPr lang="en-US" altLang="zh-CN" sz="1800" dirty="0">
                <a:solidFill>
                  <a:srgbClr val="0000FF"/>
                </a:solidFill>
                <a:ea typeface="微软雅黑" panose="020B0503020204020204" pitchFamily="34" charset="-122"/>
              </a:rPr>
              <a:t>Hill</a:t>
            </a:r>
            <a:r>
              <a:rPr lang="zh-CN" altLang="en-US" sz="1800" dirty="0">
                <a:solidFill>
                  <a:srgbClr val="0000FF"/>
                </a:solidFill>
                <a:ea typeface="微软雅黑" panose="020B0503020204020204" pitchFamily="34" charset="-122"/>
              </a:rPr>
              <a:t>密码</a:t>
            </a:r>
            <a:endParaRPr lang="en-US" altLang="zh-CN" sz="1800" dirty="0">
              <a:solidFill>
                <a:srgbClr val="0000FF"/>
              </a:solidFill>
              <a:ea typeface="微软雅黑" panose="020B0503020204020204" pitchFamily="34" charset="-122"/>
            </a:endParaRPr>
          </a:p>
          <a:p>
            <a:pPr marL="457200" lvl="1" indent="0">
              <a:lnSpc>
                <a:spcPct val="120000"/>
              </a:lnSpc>
              <a:buNone/>
            </a:pPr>
            <a:r>
              <a:rPr lang="en-US" altLang="zh-CN" sz="1800" dirty="0">
                <a:solidFill>
                  <a:schemeClr val="tx1"/>
                </a:solidFill>
                <a:ea typeface="微软雅黑" panose="020B0503020204020204" pitchFamily="34" charset="-122"/>
              </a:rPr>
              <a:t>1.4 </a:t>
            </a:r>
            <a:r>
              <a:rPr lang="zh-CN" altLang="en-US" sz="1800" dirty="0">
                <a:solidFill>
                  <a:schemeClr val="tx1"/>
                </a:solidFill>
                <a:ea typeface="微软雅黑" panose="020B0503020204020204" pitchFamily="34" charset="-122"/>
              </a:rPr>
              <a:t>代换密码安全性分析</a:t>
            </a:r>
            <a:endParaRPr lang="en-US" altLang="zh-CN" sz="1800" dirty="0">
              <a:solidFill>
                <a:schemeClr val="tx1"/>
              </a:solidFill>
              <a:ea typeface="微软雅黑" panose="020B0503020204020204" pitchFamily="34" charset="-122"/>
            </a:endParaRPr>
          </a:p>
        </p:txBody>
      </p:sp>
      <p:sp>
        <p:nvSpPr>
          <p:cNvPr id="3" name="日期占位符 2"/>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2020.10.28(</a:t>
            </a:r>
            <a:r>
              <a:rPr lang="zh-CN" altLang="en-US"/>
              <a:t>周三</a:t>
            </a:r>
            <a:r>
              <a:rPr lang="en-US" altLang="zh-CN"/>
              <a:t>)</a:t>
            </a: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t>密码学基础</a:t>
            </a:r>
            <a:r>
              <a:rPr lang="en-US" altLang="zh-CN"/>
              <a:t>-</a:t>
            </a:r>
            <a:r>
              <a:rPr lang="zh-CN" altLang="en-US"/>
              <a:t>第</a:t>
            </a:r>
            <a:r>
              <a:rPr lang="en-US" altLang="zh-CN"/>
              <a:t>2</a:t>
            </a:r>
            <a:r>
              <a:rPr lang="zh-CN" altLang="en-US"/>
              <a:t>讲</a:t>
            </a:r>
            <a:endParaRPr lang="zh-CN" altLang="en-US" dirty="0"/>
          </a:p>
        </p:txBody>
      </p:sp>
      <p:sp>
        <p:nvSpPr>
          <p:cNvPr id="7" name="内容占位符 5"/>
          <p:cNvSpPr txBox="1"/>
          <p:nvPr/>
        </p:nvSpPr>
        <p:spPr>
          <a:xfrm>
            <a:off x="1981200" y="817688"/>
            <a:ext cx="8229600" cy="10801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00" dirty="0">
                <a:ea typeface="微软雅黑" panose="020B0503020204020204" pitchFamily="34" charset="-122"/>
              </a:rPr>
              <a:t>什么是代换密码</a:t>
            </a:r>
            <a:endParaRPr lang="en-US" altLang="zh-CN" dirty="0"/>
          </a:p>
          <a:p>
            <a:pPr lvl="1">
              <a:lnSpc>
                <a:spcPct val="90000"/>
              </a:lnSpc>
            </a:pPr>
            <a:r>
              <a:rPr lang="zh-CN" altLang="en-US" sz="2400" dirty="0">
                <a:ea typeface="微软雅黑" panose="020B0503020204020204" pitchFamily="34" charset="-122"/>
              </a:rPr>
              <a:t>明文中每一个字符代换为密文中另一个字符</a:t>
            </a:r>
            <a:endParaRPr lang="zh-CN" altLang="en-US" sz="2400" dirty="0">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794" y="90001"/>
            <a:ext cx="4435143" cy="626701"/>
          </a:xfrm>
        </p:spPr>
        <p:txBody>
          <a:bodyPr/>
          <a:lstStyle/>
          <a:p>
            <a:r>
              <a:rPr lang="en-US" altLang="zh-CN" dirty="0">
                <a:solidFill>
                  <a:srgbClr val="F8F8F8"/>
                </a:solidFill>
                <a:latin typeface="+mj-ea"/>
              </a:rPr>
              <a:t>1.3 </a:t>
            </a:r>
            <a:r>
              <a:rPr lang="zh-CN" altLang="en-US" dirty="0">
                <a:solidFill>
                  <a:srgbClr val="F8F8F8"/>
                </a:solidFill>
                <a:latin typeface="+mj-ea"/>
              </a:rPr>
              <a:t>多字母代换密码</a:t>
            </a:r>
            <a:endParaRPr lang="zh-CN" altLang="en-US" dirty="0"/>
          </a:p>
        </p:txBody>
      </p:sp>
      <p:sp>
        <p:nvSpPr>
          <p:cNvPr id="23" name="矩形 22"/>
          <p:cNvSpPr/>
          <p:nvPr/>
        </p:nvSpPr>
        <p:spPr>
          <a:xfrm>
            <a:off x="4958648" y="225601"/>
            <a:ext cx="7088558" cy="523220"/>
          </a:xfrm>
          <a:prstGeom prst="rect">
            <a:avLst/>
          </a:prstGeom>
        </p:spPr>
        <p:txBody>
          <a:bodyPr wrap="square">
            <a:spAutoFit/>
          </a:bodyPr>
          <a:lstStyle/>
          <a:p>
            <a:pPr>
              <a:buClr>
                <a:srgbClr val="0000FF"/>
              </a:buClr>
            </a:pPr>
            <a:r>
              <a:rPr lang="en-US" altLang="zh-CN" sz="2800" dirty="0"/>
              <a:t>(1) Playfair</a:t>
            </a:r>
            <a:r>
              <a:rPr lang="zh-CN" altLang="en-US" sz="2800" dirty="0"/>
              <a:t>普莱菲尔密码</a:t>
            </a:r>
            <a:endParaRPr lang="zh-CN" altLang="en-US" sz="2800" dirty="0"/>
          </a:p>
        </p:txBody>
      </p:sp>
      <p:sp>
        <p:nvSpPr>
          <p:cNvPr id="25" name="Text Box 194"/>
          <p:cNvSpPr txBox="1">
            <a:spLocks noChangeArrowheads="1"/>
          </p:cNvSpPr>
          <p:nvPr/>
        </p:nvSpPr>
        <p:spPr bwMode="auto">
          <a:xfrm>
            <a:off x="6022273" y="5843365"/>
            <a:ext cx="2892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t>b  defg  ijkl       pq stuvwx  z</a:t>
            </a:r>
            <a:endParaRPr lang="en-US" altLang="zh-TW" sz="1600"/>
          </a:p>
        </p:txBody>
      </p:sp>
      <p:sp>
        <p:nvSpPr>
          <p:cNvPr id="26" name="AutoShape 2"/>
          <p:cNvSpPr>
            <a:spLocks noChangeArrowheads="1"/>
          </p:cNvSpPr>
          <p:nvPr/>
        </p:nvSpPr>
        <p:spPr bwMode="auto">
          <a:xfrm>
            <a:off x="4382386" y="4914678"/>
            <a:ext cx="2232025" cy="287337"/>
          </a:xfrm>
          <a:prstGeom prst="wave">
            <a:avLst>
              <a:gd name="adj1" fmla="val 13005"/>
              <a:gd name="adj2" fmla="val 0"/>
            </a:avLst>
          </a:prstGeom>
          <a:solidFill>
            <a:schemeClr val="tx1">
              <a:alpha val="0"/>
            </a:schemeClr>
          </a:solidFill>
          <a:ln w="38100" algn="ctr">
            <a:solidFill>
              <a:srgbClr val="FFCC00"/>
            </a:solidFill>
            <a:prstDash val="sysDot"/>
            <a:round/>
          </a:ln>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solidFill>
                <a:srgbClr val="FFFF00"/>
              </a:solidFill>
            </a:endParaRPr>
          </a:p>
        </p:txBody>
      </p:sp>
      <p:sp>
        <p:nvSpPr>
          <p:cNvPr id="30" name="AutoShape 5"/>
          <p:cNvSpPr>
            <a:spLocks noChangeArrowheads="1"/>
          </p:cNvSpPr>
          <p:nvPr/>
        </p:nvSpPr>
        <p:spPr bwMode="auto">
          <a:xfrm>
            <a:off x="8127298" y="4338415"/>
            <a:ext cx="1943100" cy="287338"/>
          </a:xfrm>
          <a:prstGeom prst="wave">
            <a:avLst>
              <a:gd name="adj1" fmla="val 13005"/>
              <a:gd name="adj2" fmla="val 0"/>
            </a:avLst>
          </a:prstGeom>
          <a:solidFill>
            <a:schemeClr val="tx1">
              <a:alpha val="0"/>
            </a:schemeClr>
          </a:solidFill>
          <a:ln w="38100" algn="ctr">
            <a:solidFill>
              <a:srgbClr val="FFCC00"/>
            </a:solidFill>
            <a:prstDash val="sysDot"/>
            <a:round/>
          </a:ln>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solidFill>
                <a:srgbClr val="FFFF00"/>
              </a:solidFill>
            </a:endParaRPr>
          </a:p>
        </p:txBody>
      </p:sp>
      <p:sp>
        <p:nvSpPr>
          <p:cNvPr id="31" name="AutoShape 6"/>
          <p:cNvSpPr>
            <a:spLocks noChangeArrowheads="1"/>
          </p:cNvSpPr>
          <p:nvPr/>
        </p:nvSpPr>
        <p:spPr bwMode="auto">
          <a:xfrm>
            <a:off x="1142298" y="4338415"/>
            <a:ext cx="1943100" cy="287338"/>
          </a:xfrm>
          <a:prstGeom prst="wave">
            <a:avLst>
              <a:gd name="adj1" fmla="val 13005"/>
              <a:gd name="adj2" fmla="val 0"/>
            </a:avLst>
          </a:prstGeom>
          <a:solidFill>
            <a:schemeClr val="tx1">
              <a:alpha val="0"/>
            </a:schemeClr>
          </a:solidFill>
          <a:ln w="38100" algn="ctr">
            <a:solidFill>
              <a:srgbClr val="FFCC00"/>
            </a:solidFill>
            <a:prstDash val="sysDot"/>
            <a:round/>
          </a:ln>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solidFill>
                <a:srgbClr val="FFFF00"/>
              </a:solidFill>
            </a:endParaRPr>
          </a:p>
        </p:txBody>
      </p:sp>
      <p:pic>
        <p:nvPicPr>
          <p:cNvPr id="32" name="Picture 21" descr="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98061" y="3978053"/>
            <a:ext cx="180022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 name="Group 193"/>
          <p:cNvGrpSpPr/>
          <p:nvPr/>
        </p:nvGrpSpPr>
        <p:grpSpPr bwMode="auto">
          <a:xfrm>
            <a:off x="2852036" y="4049490"/>
            <a:ext cx="1631950" cy="1639888"/>
            <a:chOff x="1145" y="2296"/>
            <a:chExt cx="1028" cy="1033"/>
          </a:xfrm>
        </p:grpSpPr>
        <p:sp>
          <p:nvSpPr>
            <p:cNvPr id="34" name="Text Box 22"/>
            <p:cNvSpPr txBox="1">
              <a:spLocks noChangeArrowheads="1"/>
            </p:cNvSpPr>
            <p:nvPr/>
          </p:nvSpPr>
          <p:spPr bwMode="auto">
            <a:xfrm>
              <a:off x="1779" y="229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rgbClr val="FF6600"/>
                  </a:solidFill>
                </a:rPr>
                <a:t>a</a:t>
              </a:r>
              <a:endParaRPr lang="en-US" altLang="zh-TW" sz="1600">
                <a:solidFill>
                  <a:srgbClr val="FF6600"/>
                </a:solidFill>
              </a:endParaRPr>
            </a:p>
          </p:txBody>
        </p:sp>
        <p:sp>
          <p:nvSpPr>
            <p:cNvPr id="35" name="Text Box 23"/>
            <p:cNvSpPr txBox="1">
              <a:spLocks noChangeArrowheads="1"/>
            </p:cNvSpPr>
            <p:nvPr/>
          </p:nvSpPr>
          <p:spPr bwMode="auto">
            <a:xfrm>
              <a:off x="1160" y="250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rgbClr val="FF6600"/>
                  </a:solidFill>
                </a:rPr>
                <a:t>c</a:t>
              </a:r>
              <a:endParaRPr lang="en-US" altLang="zh-TW" sz="1600">
                <a:solidFill>
                  <a:srgbClr val="FF6600"/>
                </a:solidFill>
              </a:endParaRPr>
            </a:p>
          </p:txBody>
        </p:sp>
        <p:sp>
          <p:nvSpPr>
            <p:cNvPr id="36" name="Text Box 24"/>
            <p:cNvSpPr txBox="1">
              <a:spLocks noChangeArrowheads="1"/>
            </p:cNvSpPr>
            <p:nvPr/>
          </p:nvSpPr>
          <p:spPr bwMode="auto">
            <a:xfrm>
              <a:off x="1572" y="2296"/>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rgbClr val="FF6600"/>
                  </a:solidFill>
                </a:rPr>
                <a:t>n</a:t>
              </a:r>
              <a:endParaRPr lang="en-US" altLang="zh-TW" sz="1600">
                <a:solidFill>
                  <a:srgbClr val="FF6600"/>
                </a:solidFill>
              </a:endParaRPr>
            </a:p>
          </p:txBody>
        </p:sp>
        <p:sp>
          <p:nvSpPr>
            <p:cNvPr id="37" name="Text Box 25"/>
            <p:cNvSpPr txBox="1">
              <a:spLocks noChangeArrowheads="1"/>
            </p:cNvSpPr>
            <p:nvPr/>
          </p:nvSpPr>
          <p:spPr bwMode="auto">
            <a:xfrm>
              <a:off x="1363" y="2296"/>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rgbClr val="FF6600"/>
                  </a:solidFill>
                </a:rPr>
                <a:t>o</a:t>
              </a:r>
              <a:endParaRPr lang="en-US" altLang="zh-TW" sz="1600">
                <a:solidFill>
                  <a:srgbClr val="FF6600"/>
                </a:solidFill>
              </a:endParaRPr>
            </a:p>
          </p:txBody>
        </p:sp>
        <p:sp>
          <p:nvSpPr>
            <p:cNvPr id="38" name="Text Box 26"/>
            <p:cNvSpPr txBox="1">
              <a:spLocks noChangeArrowheads="1"/>
            </p:cNvSpPr>
            <p:nvPr/>
          </p:nvSpPr>
          <p:spPr bwMode="auto">
            <a:xfrm>
              <a:off x="1145" y="2296"/>
              <a:ext cx="18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rgbClr val="FF6600"/>
                  </a:solidFill>
                </a:rPr>
                <a:t>m</a:t>
              </a:r>
              <a:endParaRPr lang="en-US" altLang="zh-TW" sz="1600">
                <a:solidFill>
                  <a:srgbClr val="FF6600"/>
                </a:solidFill>
              </a:endParaRPr>
            </a:p>
          </p:txBody>
        </p:sp>
        <p:sp>
          <p:nvSpPr>
            <p:cNvPr id="39" name="Text Box 27"/>
            <p:cNvSpPr txBox="1">
              <a:spLocks noChangeArrowheads="1"/>
            </p:cNvSpPr>
            <p:nvPr/>
          </p:nvSpPr>
          <p:spPr bwMode="auto">
            <a:xfrm>
              <a:off x="1993" y="2296"/>
              <a:ext cx="16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rgbClr val="FF6600"/>
                  </a:solidFill>
                </a:rPr>
                <a:t>r</a:t>
              </a:r>
              <a:endParaRPr lang="en-US" altLang="zh-TW" sz="1600">
                <a:solidFill>
                  <a:srgbClr val="FF6600"/>
                </a:solidFill>
              </a:endParaRPr>
            </a:p>
          </p:txBody>
        </p:sp>
        <p:sp>
          <p:nvSpPr>
            <p:cNvPr id="40" name="Text Box 28"/>
            <p:cNvSpPr txBox="1">
              <a:spLocks noChangeArrowheads="1"/>
            </p:cNvSpPr>
            <p:nvPr/>
          </p:nvSpPr>
          <p:spPr bwMode="auto">
            <a:xfrm>
              <a:off x="1366" y="2500"/>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rgbClr val="FF6600"/>
                  </a:solidFill>
                </a:rPr>
                <a:t>h</a:t>
              </a:r>
              <a:endParaRPr lang="en-US" altLang="zh-TW" sz="1600">
                <a:solidFill>
                  <a:srgbClr val="FF6600"/>
                </a:solidFill>
              </a:endParaRPr>
            </a:p>
          </p:txBody>
        </p:sp>
        <p:sp>
          <p:nvSpPr>
            <p:cNvPr id="41" name="Text Box 29"/>
            <p:cNvSpPr txBox="1">
              <a:spLocks noChangeArrowheads="1"/>
            </p:cNvSpPr>
            <p:nvPr/>
          </p:nvSpPr>
          <p:spPr bwMode="auto">
            <a:xfrm>
              <a:off x="1575" y="250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rgbClr val="FF6600"/>
                  </a:solidFill>
                </a:rPr>
                <a:t>y</a:t>
              </a:r>
              <a:endParaRPr lang="en-US" altLang="zh-TW" sz="1600">
                <a:solidFill>
                  <a:srgbClr val="FF6600"/>
                </a:solidFill>
              </a:endParaRPr>
            </a:p>
          </p:txBody>
        </p:sp>
        <p:sp>
          <p:nvSpPr>
            <p:cNvPr id="42" name="Text Box 30"/>
            <p:cNvSpPr txBox="1">
              <a:spLocks noChangeArrowheads="1"/>
            </p:cNvSpPr>
            <p:nvPr/>
          </p:nvSpPr>
          <p:spPr bwMode="auto">
            <a:xfrm>
              <a:off x="1774" y="2500"/>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b</a:t>
              </a:r>
              <a:endParaRPr lang="en-US" altLang="zh-TW" sz="1600">
                <a:solidFill>
                  <a:schemeClr val="bg1"/>
                </a:solidFill>
              </a:endParaRPr>
            </a:p>
          </p:txBody>
        </p:sp>
        <p:sp>
          <p:nvSpPr>
            <p:cNvPr id="43" name="Text Box 31"/>
            <p:cNvSpPr txBox="1">
              <a:spLocks noChangeArrowheads="1"/>
            </p:cNvSpPr>
            <p:nvPr/>
          </p:nvSpPr>
          <p:spPr bwMode="auto">
            <a:xfrm>
              <a:off x="1979" y="2500"/>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d</a:t>
              </a:r>
              <a:endParaRPr lang="en-US" altLang="zh-TW" sz="1600">
                <a:solidFill>
                  <a:schemeClr val="bg1"/>
                </a:solidFill>
              </a:endParaRPr>
            </a:p>
          </p:txBody>
        </p:sp>
        <p:sp>
          <p:nvSpPr>
            <p:cNvPr id="44" name="Text Box 32"/>
            <p:cNvSpPr txBox="1">
              <a:spLocks noChangeArrowheads="1"/>
            </p:cNvSpPr>
            <p:nvPr/>
          </p:nvSpPr>
          <p:spPr bwMode="auto">
            <a:xfrm>
              <a:off x="1162" y="270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e</a:t>
              </a:r>
              <a:endParaRPr lang="en-US" altLang="zh-TW" sz="1600">
                <a:solidFill>
                  <a:schemeClr val="bg1"/>
                </a:solidFill>
              </a:endParaRPr>
            </a:p>
          </p:txBody>
        </p:sp>
        <p:sp>
          <p:nvSpPr>
            <p:cNvPr id="45" name="Text Box 33"/>
            <p:cNvSpPr txBox="1">
              <a:spLocks noChangeArrowheads="1"/>
            </p:cNvSpPr>
            <p:nvPr/>
          </p:nvSpPr>
          <p:spPr bwMode="auto">
            <a:xfrm>
              <a:off x="1384" y="2704"/>
              <a:ext cx="1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f</a:t>
              </a:r>
              <a:endParaRPr lang="en-US" altLang="zh-TW" sz="1600">
                <a:solidFill>
                  <a:schemeClr val="bg1"/>
                </a:solidFill>
              </a:endParaRPr>
            </a:p>
          </p:txBody>
        </p:sp>
        <p:sp>
          <p:nvSpPr>
            <p:cNvPr id="46" name="Text Box 34"/>
            <p:cNvSpPr txBox="1">
              <a:spLocks noChangeArrowheads="1"/>
            </p:cNvSpPr>
            <p:nvPr/>
          </p:nvSpPr>
          <p:spPr bwMode="auto">
            <a:xfrm>
              <a:off x="1763" y="2704"/>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kumimoji="0" lang="en-US" altLang="zh-TW" sz="1600">
                  <a:solidFill>
                    <a:schemeClr val="bg1"/>
                  </a:solidFill>
                </a:rPr>
                <a:t>i</a:t>
              </a:r>
              <a:r>
                <a:rPr kumimoji="0" lang="en-US" altLang="zh-TW" sz="1600" b="0">
                  <a:solidFill>
                    <a:schemeClr val="bg1"/>
                  </a:solidFill>
                </a:rPr>
                <a:t>/j</a:t>
              </a:r>
              <a:endParaRPr lang="en-US" altLang="zh-TW" sz="1600">
                <a:solidFill>
                  <a:schemeClr val="bg1"/>
                </a:solidFill>
              </a:endParaRPr>
            </a:p>
          </p:txBody>
        </p:sp>
        <p:sp>
          <p:nvSpPr>
            <p:cNvPr id="47" name="Text Box 35"/>
            <p:cNvSpPr txBox="1">
              <a:spLocks noChangeArrowheads="1"/>
            </p:cNvSpPr>
            <p:nvPr/>
          </p:nvSpPr>
          <p:spPr bwMode="auto">
            <a:xfrm>
              <a:off x="1982" y="270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k</a:t>
              </a:r>
              <a:endParaRPr lang="en-US" altLang="zh-TW" sz="1600">
                <a:solidFill>
                  <a:schemeClr val="bg1"/>
                </a:solidFill>
              </a:endParaRPr>
            </a:p>
          </p:txBody>
        </p:sp>
        <p:sp>
          <p:nvSpPr>
            <p:cNvPr id="48" name="Text Box 36"/>
            <p:cNvSpPr txBox="1">
              <a:spLocks noChangeArrowheads="1"/>
            </p:cNvSpPr>
            <p:nvPr/>
          </p:nvSpPr>
          <p:spPr bwMode="auto">
            <a:xfrm>
              <a:off x="1177" y="2913"/>
              <a:ext cx="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l</a:t>
              </a:r>
              <a:endParaRPr lang="en-US" altLang="zh-TW" sz="1600">
                <a:solidFill>
                  <a:schemeClr val="bg1"/>
                </a:solidFill>
              </a:endParaRPr>
            </a:p>
          </p:txBody>
        </p:sp>
        <p:sp>
          <p:nvSpPr>
            <p:cNvPr id="49" name="Text Box 37"/>
            <p:cNvSpPr txBox="1">
              <a:spLocks noChangeArrowheads="1"/>
            </p:cNvSpPr>
            <p:nvPr/>
          </p:nvSpPr>
          <p:spPr bwMode="auto">
            <a:xfrm>
              <a:off x="1362" y="2913"/>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p</a:t>
              </a:r>
              <a:endParaRPr lang="en-US" altLang="zh-TW" sz="1600">
                <a:solidFill>
                  <a:schemeClr val="bg1"/>
                </a:solidFill>
              </a:endParaRPr>
            </a:p>
          </p:txBody>
        </p:sp>
        <p:sp>
          <p:nvSpPr>
            <p:cNvPr id="50" name="Text Box 38"/>
            <p:cNvSpPr txBox="1">
              <a:spLocks noChangeArrowheads="1"/>
            </p:cNvSpPr>
            <p:nvPr/>
          </p:nvSpPr>
          <p:spPr bwMode="auto">
            <a:xfrm>
              <a:off x="1571" y="2913"/>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q</a:t>
              </a:r>
              <a:endParaRPr lang="en-US" altLang="zh-TW" sz="1600">
                <a:solidFill>
                  <a:schemeClr val="bg1"/>
                </a:solidFill>
              </a:endParaRPr>
            </a:p>
          </p:txBody>
        </p:sp>
        <p:sp>
          <p:nvSpPr>
            <p:cNvPr id="51" name="Text Box 39"/>
            <p:cNvSpPr txBox="1">
              <a:spLocks noChangeArrowheads="1"/>
            </p:cNvSpPr>
            <p:nvPr/>
          </p:nvSpPr>
          <p:spPr bwMode="auto">
            <a:xfrm>
              <a:off x="1781" y="2913"/>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s</a:t>
              </a:r>
              <a:endParaRPr lang="en-US" altLang="zh-TW" sz="1600">
                <a:solidFill>
                  <a:schemeClr val="bg1"/>
                </a:solidFill>
              </a:endParaRPr>
            </a:p>
          </p:txBody>
        </p:sp>
        <p:sp>
          <p:nvSpPr>
            <p:cNvPr id="52" name="Text Box 40"/>
            <p:cNvSpPr txBox="1">
              <a:spLocks noChangeArrowheads="1"/>
            </p:cNvSpPr>
            <p:nvPr/>
          </p:nvSpPr>
          <p:spPr bwMode="auto">
            <a:xfrm>
              <a:off x="1989" y="2913"/>
              <a:ext cx="1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t</a:t>
              </a:r>
              <a:endParaRPr lang="en-US" altLang="zh-TW" sz="1600">
                <a:solidFill>
                  <a:schemeClr val="bg1"/>
                </a:solidFill>
              </a:endParaRPr>
            </a:p>
          </p:txBody>
        </p:sp>
        <p:sp>
          <p:nvSpPr>
            <p:cNvPr id="53" name="Text Box 41"/>
            <p:cNvSpPr txBox="1">
              <a:spLocks noChangeArrowheads="1"/>
            </p:cNvSpPr>
            <p:nvPr/>
          </p:nvSpPr>
          <p:spPr bwMode="auto">
            <a:xfrm>
              <a:off x="1163" y="3117"/>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u</a:t>
              </a:r>
              <a:endParaRPr lang="en-US" altLang="zh-TW" sz="1600">
                <a:solidFill>
                  <a:schemeClr val="bg1"/>
                </a:solidFill>
              </a:endParaRPr>
            </a:p>
          </p:txBody>
        </p:sp>
        <p:sp>
          <p:nvSpPr>
            <p:cNvPr id="54" name="Text Box 42"/>
            <p:cNvSpPr txBox="1">
              <a:spLocks noChangeArrowheads="1"/>
            </p:cNvSpPr>
            <p:nvPr/>
          </p:nvSpPr>
          <p:spPr bwMode="auto">
            <a:xfrm>
              <a:off x="1365" y="3117"/>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v</a:t>
              </a:r>
              <a:endParaRPr lang="en-US" altLang="zh-TW" sz="1600">
                <a:solidFill>
                  <a:schemeClr val="bg1"/>
                </a:solidFill>
              </a:endParaRPr>
            </a:p>
          </p:txBody>
        </p:sp>
        <p:sp>
          <p:nvSpPr>
            <p:cNvPr id="55" name="Text Box 43"/>
            <p:cNvSpPr txBox="1">
              <a:spLocks noChangeArrowheads="1"/>
            </p:cNvSpPr>
            <p:nvPr/>
          </p:nvSpPr>
          <p:spPr bwMode="auto">
            <a:xfrm>
              <a:off x="1559" y="3117"/>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w</a:t>
              </a:r>
              <a:endParaRPr lang="en-US" altLang="zh-TW" sz="1600">
                <a:solidFill>
                  <a:schemeClr val="bg1"/>
                </a:solidFill>
              </a:endParaRPr>
            </a:p>
          </p:txBody>
        </p:sp>
        <p:sp>
          <p:nvSpPr>
            <p:cNvPr id="56" name="Text Box 44"/>
            <p:cNvSpPr txBox="1">
              <a:spLocks noChangeArrowheads="1"/>
            </p:cNvSpPr>
            <p:nvPr/>
          </p:nvSpPr>
          <p:spPr bwMode="auto">
            <a:xfrm>
              <a:off x="1777" y="3117"/>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x</a:t>
              </a:r>
              <a:endParaRPr lang="en-US" altLang="zh-TW" sz="1600">
                <a:solidFill>
                  <a:schemeClr val="bg1"/>
                </a:solidFill>
              </a:endParaRPr>
            </a:p>
          </p:txBody>
        </p:sp>
        <p:sp>
          <p:nvSpPr>
            <p:cNvPr id="57" name="Text Box 45"/>
            <p:cNvSpPr txBox="1">
              <a:spLocks noChangeArrowheads="1"/>
            </p:cNvSpPr>
            <p:nvPr/>
          </p:nvSpPr>
          <p:spPr bwMode="auto">
            <a:xfrm>
              <a:off x="1982" y="3117"/>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z</a:t>
              </a:r>
              <a:endParaRPr lang="en-US" altLang="zh-TW" sz="1600">
                <a:solidFill>
                  <a:schemeClr val="bg1"/>
                </a:solidFill>
              </a:endParaRPr>
            </a:p>
          </p:txBody>
        </p:sp>
        <p:sp>
          <p:nvSpPr>
            <p:cNvPr id="58" name="Text Box 46"/>
            <p:cNvSpPr txBox="1">
              <a:spLocks noChangeArrowheads="1"/>
            </p:cNvSpPr>
            <p:nvPr/>
          </p:nvSpPr>
          <p:spPr bwMode="auto">
            <a:xfrm>
              <a:off x="1578" y="2704"/>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g</a:t>
              </a:r>
              <a:endParaRPr lang="en-US" altLang="zh-TW" sz="1600">
                <a:solidFill>
                  <a:schemeClr val="bg1"/>
                </a:solidFill>
              </a:endParaRPr>
            </a:p>
          </p:txBody>
        </p:sp>
      </p:grpSp>
      <p:pic>
        <p:nvPicPr>
          <p:cNvPr id="59" name="Picture 48" descr="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69948" y="3978053"/>
            <a:ext cx="180022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AutoShape 102"/>
          <p:cNvSpPr>
            <a:spLocks noChangeArrowheads="1"/>
          </p:cNvSpPr>
          <p:nvPr/>
        </p:nvSpPr>
        <p:spPr bwMode="auto">
          <a:xfrm rot="5400000">
            <a:off x="5102317" y="1342009"/>
            <a:ext cx="731838" cy="4248150"/>
          </a:xfrm>
          <a:prstGeom prst="can">
            <a:avLst>
              <a:gd name="adj" fmla="val 40983"/>
            </a:avLst>
          </a:prstGeom>
          <a:solidFill>
            <a:srgbClr val="FFFFFF">
              <a:alpha val="50195"/>
            </a:srgbClr>
          </a:solidFill>
          <a:ln w="19050">
            <a:solidFill>
              <a:srgbClr val="008000"/>
            </a:solidFill>
            <a:prstDash val="sysDot"/>
            <a:round/>
          </a:ln>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61" name="Text Box 103"/>
          <p:cNvSpPr txBox="1">
            <a:spLocks noChangeArrowheads="1"/>
          </p:cNvSpPr>
          <p:nvPr/>
        </p:nvSpPr>
        <p:spPr bwMode="auto">
          <a:xfrm>
            <a:off x="4857048" y="3316065"/>
            <a:ext cx="1152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en-US" altLang="zh-TW" sz="1600">
                <a:solidFill>
                  <a:srgbClr val="FF6600"/>
                </a:solidFill>
                <a:latin typeface="Times New Roman" panose="02020603050405020304" pitchFamily="18" charset="0"/>
                <a:ea typeface="標楷體" pitchFamily="65" charset="-128"/>
              </a:rPr>
              <a:t>monarchy</a:t>
            </a:r>
            <a:endParaRPr lang="en-US" altLang="zh-TW" b="0">
              <a:solidFill>
                <a:srgbClr val="FF6600"/>
              </a:solidFill>
            </a:endParaRPr>
          </a:p>
        </p:txBody>
      </p:sp>
      <p:sp>
        <p:nvSpPr>
          <p:cNvPr id="62" name="Text Box 104"/>
          <p:cNvSpPr txBox="1">
            <a:spLocks noChangeArrowheads="1"/>
          </p:cNvSpPr>
          <p:nvPr/>
        </p:nvSpPr>
        <p:spPr bwMode="auto">
          <a:xfrm>
            <a:off x="296161" y="797112"/>
            <a:ext cx="3743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en-US" altLang="zh-TW" dirty="0">
                <a:solidFill>
                  <a:srgbClr val="000066"/>
                </a:solidFill>
                <a:latin typeface="黑体" panose="02010609060101010101" charset="-122"/>
                <a:ea typeface="黑体" panose="02010609060101010101" charset="-122"/>
              </a:rPr>
              <a:t>1. </a:t>
            </a:r>
            <a:r>
              <a:rPr lang="zh-CN" altLang="en-US" dirty="0">
                <a:solidFill>
                  <a:srgbClr val="000066"/>
                </a:solidFill>
                <a:latin typeface="黑体" panose="02010609060101010101" charset="-122"/>
                <a:ea typeface="黑体" panose="02010609060101010101" charset="-122"/>
              </a:rPr>
              <a:t>挑选一个单词作为密钥</a:t>
            </a:r>
            <a:endParaRPr lang="zh-TW" altLang="en-US" dirty="0">
              <a:solidFill>
                <a:srgbClr val="000066"/>
              </a:solidFill>
              <a:latin typeface="黑体" panose="02010609060101010101" charset="-122"/>
              <a:ea typeface="黑体" panose="02010609060101010101" charset="-122"/>
            </a:endParaRPr>
          </a:p>
        </p:txBody>
      </p:sp>
      <p:sp>
        <p:nvSpPr>
          <p:cNvPr id="63" name="Text Box 105"/>
          <p:cNvSpPr txBox="1">
            <a:spLocks noChangeArrowheads="1"/>
          </p:cNvSpPr>
          <p:nvPr/>
        </p:nvSpPr>
        <p:spPr bwMode="auto">
          <a:xfrm>
            <a:off x="4857048" y="3316065"/>
            <a:ext cx="1152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en-US" altLang="zh-TW" sz="1600" dirty="0">
                <a:solidFill>
                  <a:srgbClr val="FF6600"/>
                </a:solidFill>
                <a:latin typeface="Times New Roman" panose="02020603050405020304" pitchFamily="18" charset="0"/>
                <a:ea typeface="標楷體" pitchFamily="65" charset="-128"/>
              </a:rPr>
              <a:t>monarchy</a:t>
            </a:r>
            <a:endParaRPr lang="en-US" altLang="zh-TW" sz="1600" b="0" dirty="0">
              <a:solidFill>
                <a:srgbClr val="FF6600"/>
              </a:solidFill>
            </a:endParaRPr>
          </a:p>
        </p:txBody>
      </p:sp>
      <p:sp>
        <p:nvSpPr>
          <p:cNvPr id="64" name="Text Box 106"/>
          <p:cNvSpPr txBox="1">
            <a:spLocks noChangeArrowheads="1"/>
          </p:cNvSpPr>
          <p:nvPr/>
        </p:nvSpPr>
        <p:spPr bwMode="auto">
          <a:xfrm>
            <a:off x="7017636" y="3114453"/>
            <a:ext cx="5746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algn="l" eaLnBrk="1" hangingPunct="1">
              <a:spcBef>
                <a:spcPct val="50000"/>
              </a:spcBef>
            </a:pPr>
            <a:r>
              <a:rPr lang="en-US" altLang="zh-TW" sz="1600" dirty="0">
                <a:solidFill>
                  <a:srgbClr val="000066"/>
                </a:solidFill>
              </a:rPr>
              <a:t>key</a:t>
            </a:r>
            <a:endParaRPr lang="en-US" altLang="zh-TW" sz="1600" dirty="0">
              <a:solidFill>
                <a:srgbClr val="000066"/>
              </a:solidFill>
            </a:endParaRPr>
          </a:p>
        </p:txBody>
      </p:sp>
      <p:sp>
        <p:nvSpPr>
          <p:cNvPr id="65" name="Text Box 107"/>
          <p:cNvSpPr txBox="1">
            <a:spLocks noChangeArrowheads="1"/>
          </p:cNvSpPr>
          <p:nvPr/>
        </p:nvSpPr>
        <p:spPr bwMode="auto">
          <a:xfrm>
            <a:off x="3344161" y="3114453"/>
            <a:ext cx="6238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algn="l" eaLnBrk="1" hangingPunct="1">
              <a:spcBef>
                <a:spcPct val="50000"/>
              </a:spcBef>
            </a:pPr>
            <a:r>
              <a:rPr lang="en-US" altLang="zh-TW" sz="1600" dirty="0">
                <a:solidFill>
                  <a:srgbClr val="000066"/>
                </a:solidFill>
              </a:rPr>
              <a:t>key</a:t>
            </a:r>
            <a:endParaRPr lang="en-US" altLang="zh-TW" sz="1600" dirty="0">
              <a:solidFill>
                <a:srgbClr val="000066"/>
              </a:solidFill>
            </a:endParaRPr>
          </a:p>
        </p:txBody>
      </p:sp>
      <p:sp>
        <p:nvSpPr>
          <p:cNvPr id="66" name="Text Box 146"/>
          <p:cNvSpPr txBox="1">
            <a:spLocks noChangeArrowheads="1"/>
          </p:cNvSpPr>
          <p:nvPr/>
        </p:nvSpPr>
        <p:spPr bwMode="auto">
          <a:xfrm>
            <a:off x="5925436" y="584336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t>a</a:t>
            </a:r>
            <a:endParaRPr lang="en-US" altLang="zh-TW" sz="1600"/>
          </a:p>
        </p:txBody>
      </p:sp>
      <p:sp>
        <p:nvSpPr>
          <p:cNvPr id="67" name="Text Box 147"/>
          <p:cNvSpPr txBox="1">
            <a:spLocks noChangeArrowheads="1"/>
          </p:cNvSpPr>
          <p:nvPr/>
        </p:nvSpPr>
        <p:spPr bwMode="auto">
          <a:xfrm>
            <a:off x="6157211" y="583701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t>c</a:t>
            </a:r>
            <a:endParaRPr lang="en-US" altLang="zh-TW" sz="1600"/>
          </a:p>
        </p:txBody>
      </p:sp>
      <p:sp>
        <p:nvSpPr>
          <p:cNvPr id="68" name="Text Box 148"/>
          <p:cNvSpPr txBox="1">
            <a:spLocks noChangeArrowheads="1"/>
          </p:cNvSpPr>
          <p:nvPr/>
        </p:nvSpPr>
        <p:spPr bwMode="auto">
          <a:xfrm>
            <a:off x="7101773" y="5838603"/>
            <a:ext cx="374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t>m</a:t>
            </a:r>
            <a:endParaRPr lang="en-US" altLang="zh-TW" sz="1600"/>
          </a:p>
        </p:txBody>
      </p:sp>
      <p:sp>
        <p:nvSpPr>
          <p:cNvPr id="69" name="Text Box 149"/>
          <p:cNvSpPr txBox="1">
            <a:spLocks noChangeArrowheads="1"/>
          </p:cNvSpPr>
          <p:nvPr/>
        </p:nvSpPr>
        <p:spPr bwMode="auto">
          <a:xfrm>
            <a:off x="7284336" y="5843365"/>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t>n</a:t>
            </a:r>
            <a:endParaRPr lang="en-US" altLang="zh-TW" sz="1600"/>
          </a:p>
        </p:txBody>
      </p:sp>
      <p:sp>
        <p:nvSpPr>
          <p:cNvPr id="70" name="Text Box 150"/>
          <p:cNvSpPr txBox="1">
            <a:spLocks noChangeArrowheads="1"/>
          </p:cNvSpPr>
          <p:nvPr/>
        </p:nvSpPr>
        <p:spPr bwMode="auto">
          <a:xfrm>
            <a:off x="7400223" y="5849715"/>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t>o</a:t>
            </a:r>
            <a:endParaRPr lang="en-US" altLang="zh-TW" sz="1600"/>
          </a:p>
        </p:txBody>
      </p:sp>
      <p:sp>
        <p:nvSpPr>
          <p:cNvPr id="71" name="Text Box 151"/>
          <p:cNvSpPr txBox="1">
            <a:spLocks noChangeArrowheads="1"/>
          </p:cNvSpPr>
          <p:nvPr/>
        </p:nvSpPr>
        <p:spPr bwMode="auto">
          <a:xfrm>
            <a:off x="7738361" y="5856065"/>
            <a:ext cx="263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t>r</a:t>
            </a:r>
            <a:endParaRPr lang="en-US" altLang="zh-TW" sz="1600"/>
          </a:p>
        </p:txBody>
      </p:sp>
      <p:sp>
        <p:nvSpPr>
          <p:cNvPr id="72" name="Text Box 152"/>
          <p:cNvSpPr txBox="1">
            <a:spLocks noChangeArrowheads="1"/>
          </p:cNvSpPr>
          <p:nvPr/>
        </p:nvSpPr>
        <p:spPr bwMode="auto">
          <a:xfrm>
            <a:off x="8497186" y="584654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t>y</a:t>
            </a:r>
            <a:endParaRPr lang="en-US" altLang="zh-TW" sz="1600"/>
          </a:p>
        </p:txBody>
      </p:sp>
      <p:sp>
        <p:nvSpPr>
          <p:cNvPr id="73" name="Line 154"/>
          <p:cNvSpPr>
            <a:spLocks noChangeShapeType="1"/>
          </p:cNvSpPr>
          <p:nvPr/>
        </p:nvSpPr>
        <p:spPr bwMode="auto">
          <a:xfrm rot="10800000">
            <a:off x="7276398" y="5706840"/>
            <a:ext cx="1588" cy="215900"/>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155"/>
          <p:cNvSpPr>
            <a:spLocks noChangeShapeType="1"/>
          </p:cNvSpPr>
          <p:nvPr/>
        </p:nvSpPr>
        <p:spPr bwMode="auto">
          <a:xfrm rot="10800000">
            <a:off x="7428798" y="5706840"/>
            <a:ext cx="1588" cy="215900"/>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156"/>
          <p:cNvSpPr>
            <a:spLocks noChangeShapeType="1"/>
          </p:cNvSpPr>
          <p:nvPr/>
        </p:nvSpPr>
        <p:spPr bwMode="auto">
          <a:xfrm rot="10800000">
            <a:off x="7538336" y="5706840"/>
            <a:ext cx="1587" cy="215900"/>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157"/>
          <p:cNvSpPr>
            <a:spLocks noChangeShapeType="1"/>
          </p:cNvSpPr>
          <p:nvPr/>
        </p:nvSpPr>
        <p:spPr bwMode="auto">
          <a:xfrm rot="10800000">
            <a:off x="6057198" y="5706840"/>
            <a:ext cx="1588" cy="204788"/>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158"/>
          <p:cNvSpPr>
            <a:spLocks noChangeShapeType="1"/>
          </p:cNvSpPr>
          <p:nvPr/>
        </p:nvSpPr>
        <p:spPr bwMode="auto">
          <a:xfrm rot="10800000">
            <a:off x="6296911" y="5706840"/>
            <a:ext cx="1587" cy="215900"/>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159"/>
          <p:cNvSpPr>
            <a:spLocks noChangeShapeType="1"/>
          </p:cNvSpPr>
          <p:nvPr/>
        </p:nvSpPr>
        <p:spPr bwMode="auto">
          <a:xfrm rot="10800000">
            <a:off x="6830311" y="5705253"/>
            <a:ext cx="7937" cy="204787"/>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160"/>
          <p:cNvSpPr>
            <a:spLocks noChangeShapeType="1"/>
          </p:cNvSpPr>
          <p:nvPr/>
        </p:nvSpPr>
        <p:spPr bwMode="auto">
          <a:xfrm rot="10800000">
            <a:off x="8632123" y="5706840"/>
            <a:ext cx="1588" cy="215900"/>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161"/>
          <p:cNvSpPr>
            <a:spLocks noChangeShapeType="1"/>
          </p:cNvSpPr>
          <p:nvPr/>
        </p:nvSpPr>
        <p:spPr bwMode="auto">
          <a:xfrm rot="10800000">
            <a:off x="7885998" y="5706840"/>
            <a:ext cx="1588" cy="215900"/>
          </a:xfrm>
          <a:prstGeom prst="line">
            <a:avLst/>
          </a:prstGeom>
          <a:noFill/>
          <a:ln w="19050">
            <a:solidFill>
              <a:srgbClr val="FF66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Text Box 162"/>
          <p:cNvSpPr txBox="1">
            <a:spLocks noChangeArrowheads="1"/>
          </p:cNvSpPr>
          <p:nvPr/>
        </p:nvSpPr>
        <p:spPr bwMode="auto">
          <a:xfrm>
            <a:off x="7519286" y="403361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rgbClr val="FF6600"/>
                </a:solidFill>
              </a:rPr>
              <a:t>a</a:t>
            </a:r>
            <a:endParaRPr lang="en-US" altLang="zh-TW" sz="1600">
              <a:solidFill>
                <a:srgbClr val="FF6600"/>
              </a:solidFill>
            </a:endParaRPr>
          </a:p>
        </p:txBody>
      </p:sp>
      <p:sp>
        <p:nvSpPr>
          <p:cNvPr id="82" name="Text Box 163"/>
          <p:cNvSpPr txBox="1">
            <a:spLocks noChangeArrowheads="1"/>
          </p:cNvSpPr>
          <p:nvPr/>
        </p:nvSpPr>
        <p:spPr bwMode="auto">
          <a:xfrm>
            <a:off x="6533448" y="436222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rgbClr val="FF6600"/>
                </a:solidFill>
              </a:rPr>
              <a:t>c</a:t>
            </a:r>
            <a:endParaRPr lang="en-US" altLang="zh-TW" sz="1600">
              <a:solidFill>
                <a:srgbClr val="FF6600"/>
              </a:solidFill>
            </a:endParaRPr>
          </a:p>
        </p:txBody>
      </p:sp>
      <p:sp>
        <p:nvSpPr>
          <p:cNvPr id="83" name="Text Box 164"/>
          <p:cNvSpPr txBox="1">
            <a:spLocks noChangeArrowheads="1"/>
          </p:cNvSpPr>
          <p:nvPr/>
        </p:nvSpPr>
        <p:spPr bwMode="auto">
          <a:xfrm>
            <a:off x="7187498" y="4033615"/>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rgbClr val="FF6600"/>
                </a:solidFill>
              </a:rPr>
              <a:t>n</a:t>
            </a:r>
            <a:endParaRPr lang="en-US" altLang="zh-TW" sz="1600">
              <a:solidFill>
                <a:srgbClr val="FF6600"/>
              </a:solidFill>
            </a:endParaRPr>
          </a:p>
        </p:txBody>
      </p:sp>
      <p:sp>
        <p:nvSpPr>
          <p:cNvPr id="84" name="Text Box 165"/>
          <p:cNvSpPr txBox="1">
            <a:spLocks noChangeArrowheads="1"/>
          </p:cNvSpPr>
          <p:nvPr/>
        </p:nvSpPr>
        <p:spPr bwMode="auto">
          <a:xfrm>
            <a:off x="6857298" y="4043140"/>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rgbClr val="FF6600"/>
                </a:solidFill>
              </a:rPr>
              <a:t>o</a:t>
            </a:r>
            <a:endParaRPr lang="en-US" altLang="zh-TW" sz="1600">
              <a:solidFill>
                <a:srgbClr val="FF6600"/>
              </a:solidFill>
            </a:endParaRPr>
          </a:p>
        </p:txBody>
      </p:sp>
      <p:sp>
        <p:nvSpPr>
          <p:cNvPr id="85" name="Text Box 166"/>
          <p:cNvSpPr txBox="1">
            <a:spLocks noChangeArrowheads="1"/>
          </p:cNvSpPr>
          <p:nvPr/>
        </p:nvSpPr>
        <p:spPr bwMode="auto">
          <a:xfrm>
            <a:off x="6515986" y="4047903"/>
            <a:ext cx="293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rgbClr val="FF6600"/>
                </a:solidFill>
              </a:rPr>
              <a:t>m</a:t>
            </a:r>
            <a:endParaRPr lang="en-US" altLang="zh-TW" sz="1600">
              <a:solidFill>
                <a:srgbClr val="FF6600"/>
              </a:solidFill>
            </a:endParaRPr>
          </a:p>
        </p:txBody>
      </p:sp>
      <p:sp>
        <p:nvSpPr>
          <p:cNvPr id="86" name="Text Box 167"/>
          <p:cNvSpPr txBox="1">
            <a:spLocks noChangeArrowheads="1"/>
          </p:cNvSpPr>
          <p:nvPr/>
        </p:nvSpPr>
        <p:spPr bwMode="auto">
          <a:xfrm>
            <a:off x="7854248" y="4043140"/>
            <a:ext cx="263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rgbClr val="FF6600"/>
                </a:solidFill>
              </a:rPr>
              <a:t>r</a:t>
            </a:r>
            <a:endParaRPr lang="en-US" altLang="zh-TW" sz="1600">
              <a:solidFill>
                <a:srgbClr val="FF6600"/>
              </a:solidFill>
            </a:endParaRPr>
          </a:p>
        </p:txBody>
      </p:sp>
      <p:sp>
        <p:nvSpPr>
          <p:cNvPr id="87" name="Text Box 168"/>
          <p:cNvSpPr txBox="1">
            <a:spLocks noChangeArrowheads="1"/>
          </p:cNvSpPr>
          <p:nvPr/>
        </p:nvSpPr>
        <p:spPr bwMode="auto">
          <a:xfrm>
            <a:off x="6865236" y="4381278"/>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rgbClr val="FF6600"/>
                </a:solidFill>
              </a:rPr>
              <a:t>h</a:t>
            </a:r>
            <a:endParaRPr lang="en-US" altLang="zh-TW" sz="1600">
              <a:solidFill>
                <a:srgbClr val="FF6600"/>
              </a:solidFill>
            </a:endParaRPr>
          </a:p>
        </p:txBody>
      </p:sp>
      <p:sp>
        <p:nvSpPr>
          <p:cNvPr id="88" name="Text Box 169"/>
          <p:cNvSpPr txBox="1">
            <a:spLocks noChangeArrowheads="1"/>
          </p:cNvSpPr>
          <p:nvPr/>
        </p:nvSpPr>
        <p:spPr bwMode="auto">
          <a:xfrm>
            <a:off x="7190673" y="436222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rgbClr val="FF6600"/>
                </a:solidFill>
              </a:rPr>
              <a:t>y</a:t>
            </a:r>
            <a:endParaRPr lang="en-US" altLang="zh-TW" sz="1600">
              <a:solidFill>
                <a:srgbClr val="FF6600"/>
              </a:solidFill>
            </a:endParaRPr>
          </a:p>
        </p:txBody>
      </p:sp>
      <p:sp>
        <p:nvSpPr>
          <p:cNvPr id="89" name="Text Box 170"/>
          <p:cNvSpPr txBox="1">
            <a:spLocks noChangeArrowheads="1"/>
          </p:cNvSpPr>
          <p:nvPr/>
        </p:nvSpPr>
        <p:spPr bwMode="auto">
          <a:xfrm>
            <a:off x="7509761" y="4384453"/>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b</a:t>
            </a:r>
            <a:endParaRPr lang="en-US" altLang="zh-TW" sz="1600">
              <a:solidFill>
                <a:schemeClr val="bg1"/>
              </a:solidFill>
            </a:endParaRPr>
          </a:p>
        </p:txBody>
      </p:sp>
      <p:sp>
        <p:nvSpPr>
          <p:cNvPr id="90" name="Text Box 171"/>
          <p:cNvSpPr txBox="1">
            <a:spLocks noChangeArrowheads="1"/>
          </p:cNvSpPr>
          <p:nvPr/>
        </p:nvSpPr>
        <p:spPr bwMode="auto">
          <a:xfrm>
            <a:off x="7843136" y="4384453"/>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d</a:t>
            </a:r>
            <a:endParaRPr lang="en-US" altLang="zh-TW" sz="1600">
              <a:solidFill>
                <a:schemeClr val="bg1"/>
              </a:solidFill>
            </a:endParaRPr>
          </a:p>
        </p:txBody>
      </p:sp>
      <p:sp>
        <p:nvSpPr>
          <p:cNvPr id="91" name="Text Box 172"/>
          <p:cNvSpPr txBox="1">
            <a:spLocks noChangeArrowheads="1"/>
          </p:cNvSpPr>
          <p:nvPr/>
        </p:nvSpPr>
        <p:spPr bwMode="auto">
          <a:xfrm>
            <a:off x="6530273" y="467496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a:solidFill>
                  <a:schemeClr val="bg1"/>
                </a:solidFill>
              </a:rPr>
              <a:t>e</a:t>
            </a:r>
            <a:endParaRPr lang="en-US" altLang="zh-TW">
              <a:solidFill>
                <a:schemeClr val="bg1"/>
              </a:solidFill>
            </a:endParaRPr>
          </a:p>
        </p:txBody>
      </p:sp>
      <p:sp>
        <p:nvSpPr>
          <p:cNvPr id="92" name="Text Box 173"/>
          <p:cNvSpPr txBox="1">
            <a:spLocks noChangeArrowheads="1"/>
          </p:cNvSpPr>
          <p:nvPr/>
        </p:nvSpPr>
        <p:spPr bwMode="auto">
          <a:xfrm>
            <a:off x="6893811" y="4717828"/>
            <a:ext cx="252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f</a:t>
            </a:r>
            <a:endParaRPr lang="en-US" altLang="zh-TW" sz="1600">
              <a:solidFill>
                <a:schemeClr val="bg1"/>
              </a:solidFill>
            </a:endParaRPr>
          </a:p>
        </p:txBody>
      </p:sp>
      <p:sp>
        <p:nvSpPr>
          <p:cNvPr id="93" name="Text Box 174"/>
          <p:cNvSpPr txBox="1">
            <a:spLocks noChangeArrowheads="1"/>
          </p:cNvSpPr>
          <p:nvPr/>
        </p:nvSpPr>
        <p:spPr bwMode="auto">
          <a:xfrm>
            <a:off x="7497061" y="4708303"/>
            <a:ext cx="35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kumimoji="0" lang="en-US" altLang="zh-TW" sz="1600">
                <a:solidFill>
                  <a:schemeClr val="bg1"/>
                </a:solidFill>
              </a:rPr>
              <a:t>i</a:t>
            </a:r>
            <a:r>
              <a:rPr kumimoji="0" lang="en-US" altLang="zh-TW" sz="1600" b="0">
                <a:solidFill>
                  <a:schemeClr val="bg1"/>
                </a:solidFill>
              </a:rPr>
              <a:t>/</a:t>
            </a:r>
            <a:r>
              <a:rPr kumimoji="0" lang="en-US" altLang="zh-TW" sz="1600">
                <a:solidFill>
                  <a:schemeClr val="bg1"/>
                </a:solidFill>
              </a:rPr>
              <a:t>j</a:t>
            </a:r>
            <a:endParaRPr lang="en-US" altLang="zh-TW" sz="1600">
              <a:solidFill>
                <a:schemeClr val="bg1"/>
              </a:solidFill>
            </a:endParaRPr>
          </a:p>
        </p:txBody>
      </p:sp>
      <p:sp>
        <p:nvSpPr>
          <p:cNvPr id="94" name="Text Box 175"/>
          <p:cNvSpPr txBox="1">
            <a:spLocks noChangeArrowheads="1"/>
          </p:cNvSpPr>
          <p:nvPr/>
        </p:nvSpPr>
        <p:spPr bwMode="auto">
          <a:xfrm>
            <a:off x="7846311" y="470830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k</a:t>
            </a:r>
            <a:endParaRPr lang="en-US" altLang="zh-TW" sz="1600">
              <a:solidFill>
                <a:schemeClr val="bg1"/>
              </a:solidFill>
            </a:endParaRPr>
          </a:p>
        </p:txBody>
      </p:sp>
      <p:sp>
        <p:nvSpPr>
          <p:cNvPr id="95" name="Text Box 176"/>
          <p:cNvSpPr txBox="1">
            <a:spLocks noChangeArrowheads="1"/>
          </p:cNvSpPr>
          <p:nvPr/>
        </p:nvSpPr>
        <p:spPr bwMode="auto">
          <a:xfrm>
            <a:off x="6558848" y="5044853"/>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l</a:t>
            </a:r>
            <a:endParaRPr lang="en-US" altLang="zh-TW" sz="1600">
              <a:solidFill>
                <a:schemeClr val="bg1"/>
              </a:solidFill>
            </a:endParaRPr>
          </a:p>
        </p:txBody>
      </p:sp>
      <p:sp>
        <p:nvSpPr>
          <p:cNvPr id="96" name="Text Box 177"/>
          <p:cNvSpPr txBox="1">
            <a:spLocks noChangeArrowheads="1"/>
          </p:cNvSpPr>
          <p:nvPr/>
        </p:nvSpPr>
        <p:spPr bwMode="auto">
          <a:xfrm>
            <a:off x="6858886" y="5006753"/>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p</a:t>
            </a:r>
            <a:endParaRPr lang="en-US" altLang="zh-TW" sz="1600">
              <a:solidFill>
                <a:schemeClr val="bg1"/>
              </a:solidFill>
            </a:endParaRPr>
          </a:p>
        </p:txBody>
      </p:sp>
      <p:sp>
        <p:nvSpPr>
          <p:cNvPr id="97" name="Text Box 178"/>
          <p:cNvSpPr txBox="1">
            <a:spLocks noChangeArrowheads="1"/>
          </p:cNvSpPr>
          <p:nvPr/>
        </p:nvSpPr>
        <p:spPr bwMode="auto">
          <a:xfrm>
            <a:off x="7174798" y="5006753"/>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q</a:t>
            </a:r>
            <a:endParaRPr lang="en-US" altLang="zh-TW" sz="1600">
              <a:solidFill>
                <a:schemeClr val="bg1"/>
              </a:solidFill>
            </a:endParaRPr>
          </a:p>
        </p:txBody>
      </p:sp>
      <p:sp>
        <p:nvSpPr>
          <p:cNvPr id="98" name="Text Box 179"/>
          <p:cNvSpPr txBox="1">
            <a:spLocks noChangeArrowheads="1"/>
          </p:cNvSpPr>
          <p:nvPr/>
        </p:nvSpPr>
        <p:spPr bwMode="auto">
          <a:xfrm>
            <a:off x="7522461" y="502580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s</a:t>
            </a:r>
            <a:endParaRPr lang="en-US" altLang="zh-TW" sz="1600">
              <a:solidFill>
                <a:schemeClr val="bg1"/>
              </a:solidFill>
            </a:endParaRPr>
          </a:p>
        </p:txBody>
      </p:sp>
      <p:sp>
        <p:nvSpPr>
          <p:cNvPr id="99" name="Text Box 180"/>
          <p:cNvSpPr txBox="1">
            <a:spLocks noChangeArrowheads="1"/>
          </p:cNvSpPr>
          <p:nvPr/>
        </p:nvSpPr>
        <p:spPr bwMode="auto">
          <a:xfrm>
            <a:off x="7871711" y="5035328"/>
            <a:ext cx="252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t</a:t>
            </a:r>
            <a:endParaRPr lang="en-US" altLang="zh-TW" sz="1600">
              <a:solidFill>
                <a:schemeClr val="bg1"/>
              </a:solidFill>
            </a:endParaRPr>
          </a:p>
        </p:txBody>
      </p:sp>
      <p:sp>
        <p:nvSpPr>
          <p:cNvPr id="100" name="Text Box 181"/>
          <p:cNvSpPr txBox="1">
            <a:spLocks noChangeArrowheads="1"/>
          </p:cNvSpPr>
          <p:nvPr/>
        </p:nvSpPr>
        <p:spPr bwMode="auto">
          <a:xfrm>
            <a:off x="6530273" y="5348065"/>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u</a:t>
            </a:r>
            <a:endParaRPr lang="en-US" altLang="zh-TW" sz="1600">
              <a:solidFill>
                <a:schemeClr val="bg1"/>
              </a:solidFill>
            </a:endParaRPr>
          </a:p>
        </p:txBody>
      </p:sp>
      <p:sp>
        <p:nvSpPr>
          <p:cNvPr id="101" name="Text Box 182"/>
          <p:cNvSpPr txBox="1">
            <a:spLocks noChangeArrowheads="1"/>
          </p:cNvSpPr>
          <p:nvPr/>
        </p:nvSpPr>
        <p:spPr bwMode="auto">
          <a:xfrm>
            <a:off x="6862061" y="535917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v</a:t>
            </a:r>
            <a:endParaRPr lang="en-US" altLang="zh-TW" sz="1600">
              <a:solidFill>
                <a:schemeClr val="bg1"/>
              </a:solidFill>
            </a:endParaRPr>
          </a:p>
        </p:txBody>
      </p:sp>
      <p:sp>
        <p:nvSpPr>
          <p:cNvPr id="102" name="Text Box 183"/>
          <p:cNvSpPr txBox="1">
            <a:spLocks noChangeArrowheads="1"/>
          </p:cNvSpPr>
          <p:nvPr/>
        </p:nvSpPr>
        <p:spPr bwMode="auto">
          <a:xfrm>
            <a:off x="7176386" y="5359178"/>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w</a:t>
            </a:r>
            <a:endParaRPr lang="en-US" altLang="zh-TW" sz="1600">
              <a:solidFill>
                <a:schemeClr val="bg1"/>
              </a:solidFill>
            </a:endParaRPr>
          </a:p>
        </p:txBody>
      </p:sp>
      <p:sp>
        <p:nvSpPr>
          <p:cNvPr id="103" name="Text Box 184"/>
          <p:cNvSpPr txBox="1">
            <a:spLocks noChangeArrowheads="1"/>
          </p:cNvSpPr>
          <p:nvPr/>
        </p:nvSpPr>
        <p:spPr bwMode="auto">
          <a:xfrm>
            <a:off x="7524048" y="534965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x</a:t>
            </a:r>
            <a:endParaRPr lang="en-US" altLang="zh-TW" sz="1600">
              <a:solidFill>
                <a:schemeClr val="bg1"/>
              </a:solidFill>
            </a:endParaRPr>
          </a:p>
        </p:txBody>
      </p:sp>
      <p:sp>
        <p:nvSpPr>
          <p:cNvPr id="104" name="Text Box 185"/>
          <p:cNvSpPr txBox="1">
            <a:spLocks noChangeArrowheads="1"/>
          </p:cNvSpPr>
          <p:nvPr/>
        </p:nvSpPr>
        <p:spPr bwMode="auto">
          <a:xfrm>
            <a:off x="7846311" y="536870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z</a:t>
            </a:r>
            <a:endParaRPr lang="en-US" altLang="zh-TW" sz="1600">
              <a:solidFill>
                <a:schemeClr val="bg1"/>
              </a:solidFill>
            </a:endParaRPr>
          </a:p>
        </p:txBody>
      </p:sp>
      <p:sp>
        <p:nvSpPr>
          <p:cNvPr id="105" name="Text Box 186"/>
          <p:cNvSpPr txBox="1">
            <a:spLocks noChangeArrowheads="1"/>
          </p:cNvSpPr>
          <p:nvPr/>
        </p:nvSpPr>
        <p:spPr bwMode="auto">
          <a:xfrm>
            <a:off x="7189086" y="4689253"/>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solidFill>
                  <a:schemeClr val="bg1"/>
                </a:solidFill>
              </a:rPr>
              <a:t>g</a:t>
            </a:r>
            <a:endParaRPr lang="en-US" altLang="zh-TW" sz="1600">
              <a:solidFill>
                <a:schemeClr val="bg1"/>
              </a:solidFill>
            </a:endParaRPr>
          </a:p>
        </p:txBody>
      </p:sp>
      <p:sp>
        <p:nvSpPr>
          <p:cNvPr id="106" name="Text Box 187"/>
          <p:cNvSpPr txBox="1">
            <a:spLocks noChangeArrowheads="1"/>
          </p:cNvSpPr>
          <p:nvPr/>
        </p:nvSpPr>
        <p:spPr bwMode="auto">
          <a:xfrm>
            <a:off x="6696961" y="5843365"/>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600"/>
              <a:t>h</a:t>
            </a:r>
            <a:endParaRPr lang="en-US" altLang="zh-TW" sz="1600"/>
          </a:p>
        </p:txBody>
      </p:sp>
      <p:sp>
        <p:nvSpPr>
          <p:cNvPr id="107" name="Text Box 188"/>
          <p:cNvSpPr txBox="1">
            <a:spLocks noChangeArrowheads="1"/>
          </p:cNvSpPr>
          <p:nvPr/>
        </p:nvSpPr>
        <p:spPr bwMode="auto">
          <a:xfrm>
            <a:off x="291855" y="1556490"/>
            <a:ext cx="50930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algn="l" eaLnBrk="1" hangingPunct="1">
              <a:spcBef>
                <a:spcPct val="50000"/>
              </a:spcBef>
            </a:pPr>
            <a:r>
              <a:rPr kumimoji="0" lang="en-US" altLang="zh-TW" dirty="0">
                <a:solidFill>
                  <a:srgbClr val="000066"/>
                </a:solidFill>
                <a:latin typeface="黑体" panose="02010609060101010101" charset="-122"/>
                <a:ea typeface="黑体" panose="02010609060101010101" charset="-122"/>
              </a:rPr>
              <a:t>3. </a:t>
            </a:r>
            <a:r>
              <a:rPr lang="zh-CN" altLang="en-US" dirty="0">
                <a:solidFill>
                  <a:srgbClr val="000066"/>
                </a:solidFill>
                <a:latin typeface="黑体" panose="02010609060101010101" charset="-122"/>
                <a:ea typeface="黑体" panose="02010609060101010101" charset="-122"/>
              </a:rPr>
              <a:t>将</a:t>
            </a:r>
            <a:r>
              <a:rPr lang="zh-TW" altLang="en-US" dirty="0">
                <a:solidFill>
                  <a:srgbClr val="000066"/>
                </a:solidFill>
                <a:latin typeface="黑体" panose="02010609060101010101" charset="-122"/>
                <a:ea typeface="黑体" panose="02010609060101010101" charset="-122"/>
              </a:rPr>
              <a:t>明文分成</a:t>
            </a:r>
            <a:r>
              <a:rPr lang="zh-CN" altLang="en-US" dirty="0">
                <a:solidFill>
                  <a:srgbClr val="000066"/>
                </a:solidFill>
                <a:latin typeface="黑体" panose="02010609060101010101" charset="-122"/>
                <a:ea typeface="黑体" panose="02010609060101010101" charset="-122"/>
              </a:rPr>
              <a:t>两个字符</a:t>
            </a:r>
            <a:r>
              <a:rPr lang="zh-TW" altLang="en-US" dirty="0">
                <a:solidFill>
                  <a:srgbClr val="000066"/>
                </a:solidFill>
                <a:latin typeface="黑体" panose="02010609060101010101" charset="-122"/>
                <a:ea typeface="黑体" panose="02010609060101010101" charset="-122"/>
              </a:rPr>
              <a:t>一</a:t>
            </a:r>
            <a:r>
              <a:rPr lang="zh-CN" altLang="en-US" dirty="0">
                <a:solidFill>
                  <a:srgbClr val="000066"/>
                </a:solidFill>
                <a:latin typeface="黑体" panose="02010609060101010101" charset="-122"/>
                <a:ea typeface="黑体" panose="02010609060101010101" charset="-122"/>
              </a:rPr>
              <a:t>组</a:t>
            </a:r>
            <a:r>
              <a:rPr lang="en-US" altLang="zh-TW" dirty="0">
                <a:solidFill>
                  <a:srgbClr val="000066"/>
                </a:solidFill>
                <a:latin typeface="黑体" panose="02010609060101010101" charset="-122"/>
                <a:ea typeface="黑体" panose="02010609060101010101" charset="-122"/>
              </a:rPr>
              <a:t>(</a:t>
            </a:r>
            <a:r>
              <a:rPr lang="zh-TW" altLang="en-US" dirty="0">
                <a:solidFill>
                  <a:srgbClr val="000066"/>
                </a:solidFill>
                <a:latin typeface="黑体" panose="02010609060101010101" charset="-122"/>
                <a:ea typeface="黑体" panose="02010609060101010101" charset="-122"/>
              </a:rPr>
              <a:t>但若</a:t>
            </a:r>
            <a:r>
              <a:rPr lang="zh-CN" altLang="en-US" dirty="0">
                <a:solidFill>
                  <a:srgbClr val="000066"/>
                </a:solidFill>
                <a:latin typeface="黑体" panose="02010609060101010101" charset="-122"/>
                <a:ea typeface="黑体" panose="02010609060101010101" charset="-122"/>
              </a:rPr>
              <a:t>一组</a:t>
            </a:r>
            <a:r>
              <a:rPr lang="zh-TW" altLang="en-US" dirty="0">
                <a:solidFill>
                  <a:srgbClr val="000066"/>
                </a:solidFill>
                <a:latin typeface="黑体" panose="02010609060101010101" charset="-122"/>
                <a:ea typeface="黑体" panose="02010609060101010101" charset="-122"/>
              </a:rPr>
              <a:t>字母</a:t>
            </a:r>
            <a:r>
              <a:rPr lang="zh-CN" altLang="en-US" dirty="0">
                <a:solidFill>
                  <a:srgbClr val="000066"/>
                </a:solidFill>
                <a:latin typeface="黑体" panose="02010609060101010101" charset="-122"/>
                <a:ea typeface="黑体" panose="02010609060101010101" charset="-122"/>
              </a:rPr>
              <a:t>相同则</a:t>
            </a:r>
            <a:r>
              <a:rPr lang="zh-TW" altLang="en-US" dirty="0">
                <a:solidFill>
                  <a:srgbClr val="000066"/>
                </a:solidFill>
                <a:latin typeface="黑体" panose="02010609060101010101" charset="-122"/>
                <a:ea typeface="黑体" panose="02010609060101010101" charset="-122"/>
              </a:rPr>
              <a:t>中</a:t>
            </a:r>
            <a:r>
              <a:rPr lang="zh-CN" altLang="en-US" dirty="0">
                <a:solidFill>
                  <a:srgbClr val="000066"/>
                </a:solidFill>
                <a:latin typeface="黑体" panose="02010609060101010101" charset="-122"/>
                <a:ea typeface="黑体" panose="02010609060101010101" charset="-122"/>
              </a:rPr>
              <a:t>间</a:t>
            </a:r>
            <a:r>
              <a:rPr lang="zh-TW" altLang="en-US" dirty="0">
                <a:solidFill>
                  <a:srgbClr val="000066"/>
                </a:solidFill>
                <a:latin typeface="黑体" panose="02010609060101010101" charset="-122"/>
                <a:ea typeface="黑体" panose="02010609060101010101" charset="-122"/>
              </a:rPr>
              <a:t>插入一</a:t>
            </a:r>
            <a:r>
              <a:rPr lang="zh-CN" altLang="en-US" dirty="0">
                <a:solidFill>
                  <a:srgbClr val="000066"/>
                </a:solidFill>
                <a:latin typeface="黑体" panose="02010609060101010101" charset="-122"/>
                <a:ea typeface="黑体" panose="02010609060101010101" charset="-122"/>
              </a:rPr>
              <a:t>个</a:t>
            </a:r>
            <a:r>
              <a:rPr kumimoji="0" lang="en-US" altLang="zh-TW" dirty="0">
                <a:solidFill>
                  <a:srgbClr val="000066"/>
                </a:solidFill>
                <a:latin typeface="黑体" panose="02010609060101010101" charset="-122"/>
                <a:ea typeface="黑体" panose="02010609060101010101" charset="-122"/>
              </a:rPr>
              <a:t>“</a:t>
            </a:r>
            <a:r>
              <a:rPr kumimoji="0" lang="en-US" altLang="zh-TW" dirty="0">
                <a:solidFill>
                  <a:srgbClr val="FF0000"/>
                </a:solidFill>
                <a:latin typeface="黑体" panose="02010609060101010101" charset="-122"/>
                <a:ea typeface="黑体" panose="02010609060101010101" charset="-122"/>
              </a:rPr>
              <a:t>x</a:t>
            </a:r>
            <a:r>
              <a:rPr kumimoji="0" lang="zh-TW" altLang="en-US" dirty="0">
                <a:solidFill>
                  <a:srgbClr val="000066"/>
                </a:solidFill>
                <a:latin typeface="黑体" panose="02010609060101010101" charset="-122"/>
                <a:ea typeface="黑体" panose="02010609060101010101" charset="-122"/>
              </a:rPr>
              <a:t>”</a:t>
            </a:r>
            <a:r>
              <a:rPr kumimoji="0" lang="en-US" altLang="zh-TW" dirty="0">
                <a:solidFill>
                  <a:srgbClr val="000066"/>
                </a:solidFill>
                <a:latin typeface="黑体" panose="02010609060101010101" charset="-122"/>
                <a:ea typeface="黑体" panose="02010609060101010101" charset="-122"/>
              </a:rPr>
              <a:t>)</a:t>
            </a:r>
            <a:endParaRPr kumimoji="0" lang="en-US" altLang="zh-TW" dirty="0">
              <a:solidFill>
                <a:srgbClr val="000066"/>
              </a:solidFill>
              <a:latin typeface="黑体" panose="02010609060101010101" charset="-122"/>
              <a:ea typeface="黑体" panose="02010609060101010101" charset="-122"/>
            </a:endParaRPr>
          </a:p>
        </p:txBody>
      </p:sp>
      <p:sp>
        <p:nvSpPr>
          <p:cNvPr id="108" name="Text Box 190"/>
          <p:cNvSpPr txBox="1">
            <a:spLocks noChangeArrowheads="1"/>
          </p:cNvSpPr>
          <p:nvPr/>
        </p:nvSpPr>
        <p:spPr bwMode="auto">
          <a:xfrm>
            <a:off x="7371353" y="1167982"/>
            <a:ext cx="46009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zh-TW" altLang="en-US" dirty="0">
                <a:solidFill>
                  <a:srgbClr val="000066"/>
                </a:solidFill>
                <a:latin typeface="黑体" panose="02010609060101010101" charset="-122"/>
                <a:ea typeface="黑体" panose="02010609060101010101" charset="-122"/>
              </a:rPr>
              <a:t>若</a:t>
            </a:r>
            <a:r>
              <a:rPr lang="zh-CN" altLang="en-US" dirty="0">
                <a:solidFill>
                  <a:srgbClr val="000066"/>
                </a:solidFill>
                <a:latin typeface="黑体" panose="02010609060101010101" charset="-122"/>
                <a:ea typeface="黑体" panose="02010609060101010101" charset="-122"/>
              </a:rPr>
              <a:t>两字符</a:t>
            </a:r>
            <a:r>
              <a:rPr lang="zh-TW" altLang="en-US" dirty="0">
                <a:solidFill>
                  <a:srgbClr val="000066"/>
                </a:solidFill>
                <a:latin typeface="黑体" panose="02010609060101010101" charset="-122"/>
                <a:ea typeface="黑体" panose="02010609060101010101" charset="-122"/>
              </a:rPr>
              <a:t>在</a:t>
            </a:r>
            <a:r>
              <a:rPr lang="zh-TW" altLang="en-US" u="sng" dirty="0">
                <a:solidFill>
                  <a:srgbClr val="000066"/>
                </a:solidFill>
                <a:latin typeface="黑体" panose="02010609060101010101" charset="-122"/>
                <a:ea typeface="黑体" panose="02010609060101010101" charset="-122"/>
              </a:rPr>
              <a:t>同一</a:t>
            </a:r>
            <a:r>
              <a:rPr lang="zh-CN" altLang="en-US" u="sng" dirty="0">
                <a:solidFill>
                  <a:srgbClr val="FF0000"/>
                </a:solidFill>
                <a:latin typeface="黑体" panose="02010609060101010101" charset="-122"/>
                <a:ea typeface="黑体" panose="02010609060101010101" charset="-122"/>
              </a:rPr>
              <a:t>列</a:t>
            </a:r>
            <a:r>
              <a:rPr lang="zh-TW" altLang="en-US" dirty="0">
                <a:solidFill>
                  <a:srgbClr val="000066"/>
                </a:solidFill>
                <a:latin typeface="黑体" panose="02010609060101010101" charset="-122"/>
                <a:ea typeface="黑体" panose="02010609060101010101" charset="-122"/>
              </a:rPr>
              <a:t>，</a:t>
            </a:r>
            <a:r>
              <a:rPr lang="zh-CN" altLang="en-US" dirty="0">
                <a:solidFill>
                  <a:srgbClr val="000066"/>
                </a:solidFill>
                <a:latin typeface="黑体" panose="02010609060101010101" charset="-122"/>
                <a:ea typeface="黑体" panose="02010609060101010101" charset="-122"/>
              </a:rPr>
              <a:t>则</a:t>
            </a:r>
            <a:r>
              <a:rPr lang="zh-TW" altLang="en-US" u="sng" dirty="0">
                <a:solidFill>
                  <a:srgbClr val="000066"/>
                </a:solidFill>
                <a:latin typeface="黑体" panose="02010609060101010101" charset="-122"/>
                <a:ea typeface="黑体" panose="02010609060101010101" charset="-122"/>
              </a:rPr>
              <a:t>各以</a:t>
            </a:r>
            <a:r>
              <a:rPr lang="zh-TW" altLang="en-US" u="sng" dirty="0">
                <a:solidFill>
                  <a:srgbClr val="FF0000"/>
                </a:solidFill>
                <a:latin typeface="黑体" panose="02010609060101010101" charset="-122"/>
                <a:ea typeface="黑体" panose="02010609060101010101" charset="-122"/>
              </a:rPr>
              <a:t>下</a:t>
            </a:r>
            <a:r>
              <a:rPr lang="zh-TW" altLang="en-US" u="sng" dirty="0">
                <a:solidFill>
                  <a:srgbClr val="000066"/>
                </a:solidFill>
                <a:latin typeface="黑体" panose="02010609060101010101" charset="-122"/>
                <a:ea typeface="黑体" panose="02010609060101010101" charset="-122"/>
              </a:rPr>
              <a:t>方</a:t>
            </a:r>
            <a:r>
              <a:rPr lang="zh-CN" altLang="en-US" u="sng" dirty="0">
                <a:solidFill>
                  <a:srgbClr val="000066"/>
                </a:solidFill>
                <a:latin typeface="黑体" panose="02010609060101010101" charset="-122"/>
                <a:ea typeface="黑体" panose="02010609060101010101" charset="-122"/>
              </a:rPr>
              <a:t>字符</a:t>
            </a:r>
            <a:r>
              <a:rPr lang="zh-TW" altLang="en-US" u="sng" dirty="0">
                <a:solidFill>
                  <a:srgbClr val="000066"/>
                </a:solidFill>
                <a:latin typeface="黑体" panose="02010609060101010101" charset="-122"/>
                <a:ea typeface="黑体" panose="02010609060101010101" charset="-122"/>
              </a:rPr>
              <a:t>取代</a:t>
            </a:r>
            <a:r>
              <a:rPr kumimoji="0" lang="zh-TW" altLang="en-US" dirty="0">
                <a:solidFill>
                  <a:srgbClr val="000066"/>
                </a:solidFill>
                <a:latin typeface="黑体" panose="02010609060101010101" charset="-122"/>
                <a:ea typeface="黑体" panose="02010609060101010101" charset="-122"/>
              </a:rPr>
              <a:t>。</a:t>
            </a:r>
            <a:endParaRPr kumimoji="0" lang="en-US" altLang="zh-TW" dirty="0">
              <a:solidFill>
                <a:srgbClr val="000066"/>
              </a:solidFill>
              <a:latin typeface="黑体" panose="02010609060101010101" charset="-122"/>
              <a:ea typeface="黑体" panose="02010609060101010101" charset="-122"/>
            </a:endParaRPr>
          </a:p>
        </p:txBody>
      </p:sp>
      <p:sp>
        <p:nvSpPr>
          <p:cNvPr id="109" name="Text Box 191"/>
          <p:cNvSpPr txBox="1">
            <a:spLocks noChangeArrowheads="1"/>
          </p:cNvSpPr>
          <p:nvPr/>
        </p:nvSpPr>
        <p:spPr bwMode="auto">
          <a:xfrm>
            <a:off x="7371353" y="817855"/>
            <a:ext cx="46009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zh-TW" altLang="en-US" dirty="0">
                <a:solidFill>
                  <a:srgbClr val="000066"/>
                </a:solidFill>
                <a:latin typeface="黑体" panose="02010609060101010101" charset="-122"/>
                <a:ea typeface="黑体" panose="02010609060101010101" charset="-122"/>
              </a:rPr>
              <a:t>若</a:t>
            </a:r>
            <a:r>
              <a:rPr lang="zh-CN" altLang="en-US" dirty="0">
                <a:solidFill>
                  <a:srgbClr val="000066"/>
                </a:solidFill>
                <a:latin typeface="黑体" panose="02010609060101010101" charset="-122"/>
                <a:ea typeface="黑体" panose="02010609060101010101" charset="-122"/>
              </a:rPr>
              <a:t>两</a:t>
            </a:r>
            <a:r>
              <a:rPr lang="zh-TW" altLang="en-US" dirty="0">
                <a:solidFill>
                  <a:srgbClr val="000066"/>
                </a:solidFill>
                <a:latin typeface="黑体" panose="02010609060101010101" charset="-122"/>
                <a:ea typeface="黑体" panose="02010609060101010101" charset="-122"/>
              </a:rPr>
              <a:t>字</a:t>
            </a:r>
            <a:r>
              <a:rPr lang="zh-CN" altLang="en-US" dirty="0">
                <a:solidFill>
                  <a:srgbClr val="000066"/>
                </a:solidFill>
                <a:latin typeface="黑体" panose="02010609060101010101" charset="-122"/>
                <a:ea typeface="黑体" panose="02010609060101010101" charset="-122"/>
              </a:rPr>
              <a:t>符</a:t>
            </a:r>
            <a:r>
              <a:rPr lang="zh-TW" altLang="en-US" dirty="0">
                <a:solidFill>
                  <a:srgbClr val="000066"/>
                </a:solidFill>
                <a:latin typeface="黑体" panose="02010609060101010101" charset="-122"/>
                <a:ea typeface="黑体" panose="02010609060101010101" charset="-122"/>
              </a:rPr>
              <a:t>在</a:t>
            </a:r>
            <a:r>
              <a:rPr lang="zh-TW" altLang="en-US" u="sng" dirty="0">
                <a:solidFill>
                  <a:srgbClr val="000066"/>
                </a:solidFill>
                <a:latin typeface="黑体" panose="02010609060101010101" charset="-122"/>
                <a:ea typeface="黑体" panose="02010609060101010101" charset="-122"/>
              </a:rPr>
              <a:t>同一</a:t>
            </a:r>
            <a:r>
              <a:rPr lang="zh-CN" altLang="en-US" u="sng" dirty="0">
                <a:solidFill>
                  <a:srgbClr val="FF0000"/>
                </a:solidFill>
                <a:latin typeface="黑体" panose="02010609060101010101" charset="-122"/>
                <a:ea typeface="黑体" panose="02010609060101010101" charset="-122"/>
              </a:rPr>
              <a:t>行</a:t>
            </a:r>
            <a:r>
              <a:rPr lang="zh-TW" altLang="en-US" dirty="0">
                <a:solidFill>
                  <a:srgbClr val="000066"/>
                </a:solidFill>
                <a:latin typeface="黑体" panose="02010609060101010101" charset="-122"/>
                <a:ea typeface="黑体" panose="02010609060101010101" charset="-122"/>
              </a:rPr>
              <a:t>，</a:t>
            </a:r>
            <a:r>
              <a:rPr lang="zh-CN" altLang="en-US" dirty="0">
                <a:solidFill>
                  <a:srgbClr val="000066"/>
                </a:solidFill>
                <a:latin typeface="黑体" panose="02010609060101010101" charset="-122"/>
                <a:ea typeface="黑体" panose="02010609060101010101" charset="-122"/>
              </a:rPr>
              <a:t>则</a:t>
            </a:r>
            <a:r>
              <a:rPr lang="zh-TW" altLang="en-US" u="sng" dirty="0">
                <a:solidFill>
                  <a:srgbClr val="000066"/>
                </a:solidFill>
                <a:latin typeface="黑体" panose="02010609060101010101" charset="-122"/>
                <a:ea typeface="黑体" panose="02010609060101010101" charset="-122"/>
              </a:rPr>
              <a:t>各以</a:t>
            </a:r>
            <a:r>
              <a:rPr lang="zh-TW" altLang="en-US" u="sng" dirty="0">
                <a:solidFill>
                  <a:srgbClr val="FF0000"/>
                </a:solidFill>
                <a:latin typeface="黑体" panose="02010609060101010101" charset="-122"/>
                <a:ea typeface="黑体" panose="02010609060101010101" charset="-122"/>
              </a:rPr>
              <a:t>右</a:t>
            </a:r>
            <a:r>
              <a:rPr lang="zh-CN" altLang="en-US" u="sng" dirty="0">
                <a:solidFill>
                  <a:srgbClr val="000066"/>
                </a:solidFill>
                <a:latin typeface="黑体" panose="02010609060101010101" charset="-122"/>
                <a:ea typeface="黑体" panose="02010609060101010101" charset="-122"/>
              </a:rPr>
              <a:t>边</a:t>
            </a:r>
            <a:r>
              <a:rPr lang="zh-TW" altLang="en-US" u="sng" dirty="0">
                <a:solidFill>
                  <a:srgbClr val="000066"/>
                </a:solidFill>
                <a:latin typeface="黑体" panose="02010609060101010101" charset="-122"/>
                <a:ea typeface="黑体" panose="02010609060101010101" charset="-122"/>
              </a:rPr>
              <a:t>字</a:t>
            </a:r>
            <a:r>
              <a:rPr lang="zh-CN" altLang="en-US" u="sng" dirty="0">
                <a:solidFill>
                  <a:srgbClr val="000066"/>
                </a:solidFill>
                <a:latin typeface="黑体" panose="02010609060101010101" charset="-122"/>
                <a:ea typeface="黑体" panose="02010609060101010101" charset="-122"/>
              </a:rPr>
              <a:t>符</a:t>
            </a:r>
            <a:r>
              <a:rPr lang="zh-TW" altLang="en-US" u="sng" dirty="0">
                <a:solidFill>
                  <a:srgbClr val="000066"/>
                </a:solidFill>
                <a:latin typeface="黑体" panose="02010609060101010101" charset="-122"/>
                <a:ea typeface="黑体" panose="02010609060101010101" charset="-122"/>
              </a:rPr>
              <a:t>取代</a:t>
            </a:r>
            <a:r>
              <a:rPr kumimoji="0" lang="zh-TW" altLang="en-US" dirty="0">
                <a:solidFill>
                  <a:srgbClr val="000066"/>
                </a:solidFill>
                <a:latin typeface="黑体" panose="02010609060101010101" charset="-122"/>
                <a:ea typeface="黑体" panose="02010609060101010101" charset="-122"/>
              </a:rPr>
              <a:t>。</a:t>
            </a:r>
            <a:endParaRPr kumimoji="0" lang="en-US" altLang="zh-TW" dirty="0">
              <a:solidFill>
                <a:srgbClr val="000066"/>
              </a:solidFill>
              <a:latin typeface="黑体" panose="02010609060101010101" charset="-122"/>
              <a:ea typeface="黑体" panose="02010609060101010101" charset="-122"/>
            </a:endParaRPr>
          </a:p>
        </p:txBody>
      </p:sp>
      <p:sp>
        <p:nvSpPr>
          <p:cNvPr id="110" name="Text Box 192"/>
          <p:cNvSpPr txBox="1">
            <a:spLocks noChangeArrowheads="1"/>
          </p:cNvSpPr>
          <p:nvPr/>
        </p:nvSpPr>
        <p:spPr bwMode="auto">
          <a:xfrm>
            <a:off x="7374344" y="1506035"/>
            <a:ext cx="47211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algn="l" eaLnBrk="1" hangingPunct="1">
              <a:spcBef>
                <a:spcPct val="50000"/>
              </a:spcBef>
            </a:pPr>
            <a:r>
              <a:rPr lang="zh-TW" altLang="en-US" dirty="0">
                <a:solidFill>
                  <a:srgbClr val="000066"/>
                </a:solidFill>
                <a:latin typeface="黑体" panose="02010609060101010101" charset="-122"/>
                <a:ea typeface="黑体" panose="02010609060101010101" charset="-122"/>
              </a:rPr>
              <a:t>其他情況，</a:t>
            </a:r>
            <a:r>
              <a:rPr lang="zh-CN" altLang="en-US" dirty="0">
                <a:solidFill>
                  <a:srgbClr val="000066"/>
                </a:solidFill>
                <a:latin typeface="黑体" panose="02010609060101010101" charset="-122"/>
                <a:ea typeface="黑体" panose="02010609060101010101" charset="-122"/>
              </a:rPr>
              <a:t>则换</a:t>
            </a:r>
            <a:r>
              <a:rPr lang="zh-TW" altLang="en-US" dirty="0">
                <a:solidFill>
                  <a:srgbClr val="000066"/>
                </a:solidFill>
                <a:latin typeface="黑体" panose="02010609060101010101" charset="-122"/>
                <a:ea typeface="黑体" panose="02010609060101010101" charset="-122"/>
              </a:rPr>
              <a:t>成</a:t>
            </a:r>
            <a:r>
              <a:rPr lang="zh-TW" altLang="en-US" u="sng" dirty="0">
                <a:solidFill>
                  <a:srgbClr val="000066"/>
                </a:solidFill>
                <a:latin typeface="黑体" panose="02010609060101010101" charset="-122"/>
                <a:ea typeface="黑体" panose="02010609060101010101" charset="-122"/>
              </a:rPr>
              <a:t>此二</a:t>
            </a:r>
            <a:r>
              <a:rPr lang="zh-CN" altLang="en-US" u="sng" dirty="0">
                <a:solidFill>
                  <a:srgbClr val="000066"/>
                </a:solidFill>
                <a:latin typeface="黑体" panose="02010609060101010101" charset="-122"/>
                <a:ea typeface="黑体" panose="02010609060101010101" charset="-122"/>
              </a:rPr>
              <a:t>字符对</a:t>
            </a:r>
            <a:r>
              <a:rPr lang="zh-TW" altLang="en-US" u="sng" dirty="0">
                <a:solidFill>
                  <a:srgbClr val="000066"/>
                </a:solidFill>
                <a:latin typeface="黑体" panose="02010609060101010101" charset="-122"/>
                <a:ea typeface="黑体" panose="02010609060101010101" charset="-122"/>
              </a:rPr>
              <a:t>角的</a:t>
            </a:r>
            <a:r>
              <a:rPr lang="zh-CN" altLang="en-US" u="sng" dirty="0">
                <a:solidFill>
                  <a:srgbClr val="000066"/>
                </a:solidFill>
                <a:latin typeface="黑体" panose="02010609060101010101" charset="-122"/>
                <a:ea typeface="黑体" panose="02010609060101010101" charset="-122"/>
              </a:rPr>
              <a:t>两字符</a:t>
            </a:r>
            <a:r>
              <a:rPr kumimoji="0" lang="zh-TW" altLang="en-US" dirty="0">
                <a:solidFill>
                  <a:srgbClr val="000066"/>
                </a:solidFill>
                <a:latin typeface="黑体" panose="02010609060101010101" charset="-122"/>
                <a:ea typeface="黑体" panose="02010609060101010101" charset="-122"/>
              </a:rPr>
              <a:t>。</a:t>
            </a:r>
            <a:endParaRPr kumimoji="0" lang="en-US" altLang="zh-TW" dirty="0">
              <a:solidFill>
                <a:srgbClr val="000066"/>
              </a:solidFill>
              <a:latin typeface="黑体" panose="02010609060101010101" charset="-122"/>
              <a:ea typeface="黑体" panose="02010609060101010101" charset="-122"/>
            </a:endParaRPr>
          </a:p>
        </p:txBody>
      </p:sp>
      <p:sp>
        <p:nvSpPr>
          <p:cNvPr id="111" name="Text Box 195"/>
          <p:cNvSpPr txBox="1">
            <a:spLocks noChangeArrowheads="1"/>
          </p:cNvSpPr>
          <p:nvPr/>
        </p:nvSpPr>
        <p:spPr bwMode="auto">
          <a:xfrm>
            <a:off x="304763" y="1182465"/>
            <a:ext cx="5186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algn="l" eaLnBrk="1" hangingPunct="1">
              <a:spcBef>
                <a:spcPct val="50000"/>
              </a:spcBef>
            </a:pPr>
            <a:r>
              <a:rPr kumimoji="0" lang="en-US" altLang="zh-TW" dirty="0">
                <a:solidFill>
                  <a:srgbClr val="000066"/>
                </a:solidFill>
                <a:latin typeface="黑体" panose="02010609060101010101" charset="-122"/>
                <a:ea typeface="黑体" panose="02010609060101010101" charset="-122"/>
              </a:rPr>
              <a:t>2. </a:t>
            </a:r>
            <a:r>
              <a:rPr lang="zh-CN" altLang="en-US" dirty="0">
                <a:solidFill>
                  <a:srgbClr val="000066"/>
                </a:solidFill>
                <a:latin typeface="黑体" panose="02010609060101010101" charset="-122"/>
                <a:ea typeface="黑体" panose="02010609060101010101" charset="-122"/>
              </a:rPr>
              <a:t>按照</a:t>
            </a:r>
            <a:r>
              <a:rPr lang="zh-TW" altLang="en-US" dirty="0">
                <a:solidFill>
                  <a:srgbClr val="000066"/>
                </a:solidFill>
                <a:latin typeface="黑体" panose="02010609060101010101" charset="-122"/>
                <a:ea typeface="黑体" panose="02010609060101010101" charset="-122"/>
              </a:rPr>
              <a:t>接下來的方式</a:t>
            </a:r>
            <a:r>
              <a:rPr lang="zh-CN" altLang="en-US" dirty="0">
                <a:solidFill>
                  <a:srgbClr val="000066"/>
                </a:solidFill>
                <a:latin typeface="黑体" panose="02010609060101010101" charset="-122"/>
                <a:ea typeface="黑体" panose="02010609060101010101" charset="-122"/>
              </a:rPr>
              <a:t>将</a:t>
            </a:r>
            <a:r>
              <a:rPr lang="zh-TW" altLang="en-US" dirty="0">
                <a:solidFill>
                  <a:srgbClr val="000066"/>
                </a:solidFill>
                <a:latin typeface="黑体" panose="02010609060101010101" charset="-122"/>
                <a:ea typeface="黑体" panose="02010609060101010101" charset="-122"/>
              </a:rPr>
              <a:t>字母一一</a:t>
            </a:r>
            <a:r>
              <a:rPr lang="zh-CN" altLang="en-US" dirty="0">
                <a:solidFill>
                  <a:srgbClr val="000066"/>
                </a:solidFill>
                <a:latin typeface="黑体" panose="02010609060101010101" charset="-122"/>
                <a:ea typeface="黑体" panose="02010609060101010101" charset="-122"/>
              </a:rPr>
              <a:t>填</a:t>
            </a:r>
            <a:r>
              <a:rPr lang="zh-TW" altLang="en-US" dirty="0">
                <a:solidFill>
                  <a:srgbClr val="000066"/>
                </a:solidFill>
                <a:latin typeface="黑体" panose="02010609060101010101" charset="-122"/>
                <a:ea typeface="黑体" panose="02010609060101010101" charset="-122"/>
              </a:rPr>
              <a:t>入</a:t>
            </a:r>
            <a:r>
              <a:rPr lang="en-US" altLang="zh-TW" dirty="0">
                <a:solidFill>
                  <a:srgbClr val="000066"/>
                </a:solidFill>
                <a:latin typeface="黑体" panose="02010609060101010101" charset="-122"/>
                <a:ea typeface="黑体" panose="02010609060101010101" charset="-122"/>
              </a:rPr>
              <a:t>5×5</a:t>
            </a:r>
            <a:r>
              <a:rPr lang="zh-TW" altLang="en-US" dirty="0">
                <a:solidFill>
                  <a:srgbClr val="000066"/>
                </a:solidFill>
                <a:latin typeface="黑体" panose="02010609060101010101" charset="-122"/>
                <a:ea typeface="黑体" panose="02010609060101010101" charset="-122"/>
              </a:rPr>
              <a:t>的矩</a:t>
            </a:r>
            <a:r>
              <a:rPr lang="zh-CN" altLang="en-US" dirty="0">
                <a:solidFill>
                  <a:srgbClr val="000066"/>
                </a:solidFill>
                <a:latin typeface="黑体" panose="02010609060101010101" charset="-122"/>
                <a:ea typeface="黑体" panose="02010609060101010101" charset="-122"/>
              </a:rPr>
              <a:t>阵</a:t>
            </a:r>
            <a:endParaRPr kumimoji="0" lang="en-US" altLang="zh-TW" dirty="0">
              <a:solidFill>
                <a:srgbClr val="000066"/>
              </a:solidFill>
              <a:latin typeface="黑体" panose="02010609060101010101" charset="-122"/>
              <a:ea typeface="黑体" panose="02010609060101010101" charset="-122"/>
            </a:endParaRPr>
          </a:p>
        </p:txBody>
      </p:sp>
      <p:sp>
        <p:nvSpPr>
          <p:cNvPr id="112" name="Text Box 196"/>
          <p:cNvSpPr txBox="1">
            <a:spLocks noChangeArrowheads="1"/>
          </p:cNvSpPr>
          <p:nvPr/>
        </p:nvSpPr>
        <p:spPr bwMode="auto">
          <a:xfrm>
            <a:off x="8270173" y="4097115"/>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en-AU" altLang="zh-TW" sz="2400">
                <a:solidFill>
                  <a:schemeClr val="hlink"/>
                </a:solidFill>
                <a:latin typeface="Times New Roman" panose="02020603050405020304" pitchFamily="18" charset="0"/>
              </a:rPr>
              <a:t>ki</a:t>
            </a:r>
            <a:endParaRPr lang="en-US" altLang="zh-TW" sz="2400">
              <a:solidFill>
                <a:schemeClr val="hlink"/>
              </a:solidFill>
              <a:latin typeface="Times New Roman" panose="02020603050405020304" pitchFamily="18" charset="0"/>
            </a:endParaRPr>
          </a:p>
        </p:txBody>
      </p:sp>
      <p:sp>
        <p:nvSpPr>
          <p:cNvPr id="113" name="Text Box 197"/>
          <p:cNvSpPr txBox="1">
            <a:spLocks noChangeArrowheads="1"/>
          </p:cNvSpPr>
          <p:nvPr/>
        </p:nvSpPr>
        <p:spPr bwMode="auto">
          <a:xfrm>
            <a:off x="8630536" y="4120928"/>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en-AU" altLang="zh-TW" sz="2400">
                <a:solidFill>
                  <a:schemeClr val="hlink"/>
                </a:solidFill>
                <a:latin typeface="Times New Roman" panose="02020603050405020304" pitchFamily="18" charset="0"/>
              </a:rPr>
              <a:t>l</a:t>
            </a:r>
            <a:r>
              <a:rPr lang="en-AU" altLang="zh-TW" sz="2400">
                <a:solidFill>
                  <a:srgbClr val="FF0000"/>
                </a:solidFill>
                <a:latin typeface="Times New Roman" panose="02020603050405020304" pitchFamily="18" charset="0"/>
              </a:rPr>
              <a:t>x</a:t>
            </a:r>
            <a:endParaRPr lang="en-US" altLang="zh-TW" sz="2400">
              <a:solidFill>
                <a:srgbClr val="FF0000"/>
              </a:solidFill>
              <a:latin typeface="Times New Roman" panose="02020603050405020304" pitchFamily="18" charset="0"/>
            </a:endParaRPr>
          </a:p>
        </p:txBody>
      </p:sp>
      <p:sp>
        <p:nvSpPr>
          <p:cNvPr id="114" name="Text Box 198"/>
          <p:cNvSpPr txBox="1">
            <a:spLocks noChangeArrowheads="1"/>
          </p:cNvSpPr>
          <p:nvPr/>
        </p:nvSpPr>
        <p:spPr bwMode="auto">
          <a:xfrm>
            <a:off x="8986136" y="4139978"/>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en-AU" altLang="zh-TW" sz="2400">
                <a:solidFill>
                  <a:schemeClr val="hlink"/>
                </a:solidFill>
                <a:latin typeface="Times New Roman" panose="02020603050405020304" pitchFamily="18" charset="0"/>
              </a:rPr>
              <a:t>le</a:t>
            </a:r>
            <a:endParaRPr lang="en-US" altLang="zh-TW" sz="2400">
              <a:solidFill>
                <a:schemeClr val="hlink"/>
              </a:solidFill>
              <a:latin typeface="Times New Roman" panose="02020603050405020304" pitchFamily="18" charset="0"/>
            </a:endParaRPr>
          </a:p>
        </p:txBody>
      </p:sp>
      <p:sp>
        <p:nvSpPr>
          <p:cNvPr id="115" name="Text Box 199"/>
          <p:cNvSpPr txBox="1">
            <a:spLocks noChangeArrowheads="1"/>
          </p:cNvSpPr>
          <p:nvPr/>
        </p:nvSpPr>
        <p:spPr bwMode="auto">
          <a:xfrm>
            <a:off x="9321098" y="4168553"/>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en-AU" altLang="zh-TW" sz="2400">
                <a:solidFill>
                  <a:schemeClr val="hlink"/>
                </a:solidFill>
                <a:latin typeface="Times New Roman" panose="02020603050405020304" pitchFamily="18" charset="0"/>
              </a:rPr>
              <a:t>rs</a:t>
            </a:r>
            <a:endParaRPr lang="en-US" altLang="zh-TW" sz="2400">
              <a:solidFill>
                <a:schemeClr val="hlink"/>
              </a:solidFill>
              <a:latin typeface="Times New Roman" panose="02020603050405020304" pitchFamily="18" charset="0"/>
            </a:endParaRPr>
          </a:p>
        </p:txBody>
      </p:sp>
      <p:sp>
        <p:nvSpPr>
          <p:cNvPr id="116" name="Text Box 200"/>
          <p:cNvSpPr txBox="1">
            <a:spLocks noChangeArrowheads="1"/>
          </p:cNvSpPr>
          <p:nvPr/>
        </p:nvSpPr>
        <p:spPr bwMode="auto">
          <a:xfrm>
            <a:off x="9673523" y="4159028"/>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en-AU" altLang="zh-TW" sz="2400">
                <a:solidFill>
                  <a:schemeClr val="hlink"/>
                </a:solidFill>
                <a:latin typeface="Times New Roman" panose="02020603050405020304" pitchFamily="18" charset="0"/>
              </a:rPr>
              <a:t>…</a:t>
            </a:r>
            <a:endParaRPr lang="en-US" altLang="zh-TW" sz="2400">
              <a:solidFill>
                <a:schemeClr val="hlink"/>
              </a:solidFill>
              <a:latin typeface="Times New Roman" panose="02020603050405020304" pitchFamily="18" charset="0"/>
            </a:endParaRPr>
          </a:p>
        </p:txBody>
      </p:sp>
      <p:sp>
        <p:nvSpPr>
          <p:cNvPr id="117" name="Text Box 201"/>
          <p:cNvSpPr txBox="1">
            <a:spLocks noChangeArrowheads="1"/>
          </p:cNvSpPr>
          <p:nvPr/>
        </p:nvSpPr>
        <p:spPr bwMode="auto">
          <a:xfrm>
            <a:off x="4598286" y="4673378"/>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en-AU" altLang="zh-TW" sz="2400">
                <a:solidFill>
                  <a:srgbClr val="008000"/>
                </a:solidFill>
                <a:latin typeface="Times New Roman" panose="02020603050405020304" pitchFamily="18" charset="0"/>
              </a:rPr>
              <a:t>ek</a:t>
            </a:r>
            <a:endParaRPr lang="en-US" altLang="zh-TW" sz="2400">
              <a:solidFill>
                <a:srgbClr val="008000"/>
              </a:solidFill>
              <a:latin typeface="Times New Roman" panose="02020603050405020304" pitchFamily="18" charset="0"/>
            </a:endParaRPr>
          </a:p>
        </p:txBody>
      </p:sp>
      <p:sp>
        <p:nvSpPr>
          <p:cNvPr id="118" name="Text Box 202"/>
          <p:cNvSpPr txBox="1">
            <a:spLocks noChangeArrowheads="1"/>
          </p:cNvSpPr>
          <p:nvPr/>
        </p:nvSpPr>
        <p:spPr bwMode="auto">
          <a:xfrm>
            <a:off x="4958648" y="469719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en-AU" altLang="zh-TW" sz="2400">
                <a:solidFill>
                  <a:srgbClr val="008000"/>
                </a:solidFill>
                <a:latin typeface="Times New Roman" panose="02020603050405020304" pitchFamily="18" charset="0"/>
              </a:rPr>
              <a:t>su</a:t>
            </a:r>
            <a:endParaRPr lang="en-US" altLang="zh-TW" sz="2400">
              <a:solidFill>
                <a:srgbClr val="008000"/>
              </a:solidFill>
              <a:latin typeface="Times New Roman" panose="02020603050405020304" pitchFamily="18" charset="0"/>
            </a:endParaRPr>
          </a:p>
        </p:txBody>
      </p:sp>
      <p:sp>
        <p:nvSpPr>
          <p:cNvPr id="119" name="Text Box 203"/>
          <p:cNvSpPr txBox="1">
            <a:spLocks noChangeArrowheads="1"/>
          </p:cNvSpPr>
          <p:nvPr/>
        </p:nvSpPr>
        <p:spPr bwMode="auto">
          <a:xfrm>
            <a:off x="5314248" y="471624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en-AU" altLang="zh-TW" sz="2400">
                <a:solidFill>
                  <a:srgbClr val="008000"/>
                </a:solidFill>
                <a:latin typeface="Times New Roman" panose="02020603050405020304" pitchFamily="18" charset="0"/>
              </a:rPr>
              <a:t>ul</a:t>
            </a:r>
            <a:endParaRPr lang="en-US" altLang="zh-TW" sz="2400">
              <a:solidFill>
                <a:srgbClr val="008000"/>
              </a:solidFill>
              <a:latin typeface="Times New Roman" panose="02020603050405020304" pitchFamily="18" charset="0"/>
            </a:endParaRPr>
          </a:p>
        </p:txBody>
      </p:sp>
      <p:sp>
        <p:nvSpPr>
          <p:cNvPr id="120" name="Text Box 204"/>
          <p:cNvSpPr txBox="1">
            <a:spLocks noChangeArrowheads="1"/>
          </p:cNvSpPr>
          <p:nvPr/>
        </p:nvSpPr>
        <p:spPr bwMode="auto">
          <a:xfrm>
            <a:off x="5649211" y="4744815"/>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en-AU" altLang="zh-TW" sz="2400">
                <a:solidFill>
                  <a:srgbClr val="008000"/>
                </a:solidFill>
                <a:latin typeface="Times New Roman" panose="02020603050405020304" pitchFamily="18" charset="0"/>
              </a:rPr>
              <a:t>at</a:t>
            </a:r>
            <a:endParaRPr lang="en-US" altLang="zh-TW" sz="2400">
              <a:solidFill>
                <a:srgbClr val="008000"/>
              </a:solidFill>
              <a:latin typeface="Times New Roman" panose="02020603050405020304" pitchFamily="18" charset="0"/>
            </a:endParaRPr>
          </a:p>
        </p:txBody>
      </p:sp>
      <p:sp>
        <p:nvSpPr>
          <p:cNvPr id="121" name="Text Box 205"/>
          <p:cNvSpPr txBox="1">
            <a:spLocks noChangeArrowheads="1"/>
          </p:cNvSpPr>
          <p:nvPr/>
        </p:nvSpPr>
        <p:spPr bwMode="auto">
          <a:xfrm>
            <a:off x="6001636" y="473529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en-AU" altLang="zh-TW" sz="2400">
                <a:solidFill>
                  <a:srgbClr val="008000"/>
                </a:solidFill>
                <a:latin typeface="Times New Roman" panose="02020603050405020304" pitchFamily="18" charset="0"/>
              </a:rPr>
              <a:t>…</a:t>
            </a:r>
            <a:endParaRPr lang="en-US" altLang="zh-TW" sz="2400">
              <a:solidFill>
                <a:srgbClr val="008000"/>
              </a:solidFill>
              <a:latin typeface="Times New Roman" panose="02020603050405020304" pitchFamily="18" charset="0"/>
            </a:endParaRPr>
          </a:p>
        </p:txBody>
      </p:sp>
      <p:sp>
        <p:nvSpPr>
          <p:cNvPr id="122" name="Text Box 206"/>
          <p:cNvSpPr txBox="1">
            <a:spLocks noChangeArrowheads="1"/>
          </p:cNvSpPr>
          <p:nvPr/>
        </p:nvSpPr>
        <p:spPr bwMode="auto">
          <a:xfrm>
            <a:off x="1069273" y="4097115"/>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en-AU" altLang="zh-TW" sz="2400">
                <a:solidFill>
                  <a:schemeClr val="hlink"/>
                </a:solidFill>
                <a:latin typeface="Times New Roman" panose="02020603050405020304" pitchFamily="18" charset="0"/>
              </a:rPr>
              <a:t>ki</a:t>
            </a:r>
            <a:endParaRPr lang="en-US" altLang="zh-TW" sz="2400">
              <a:solidFill>
                <a:schemeClr val="hlink"/>
              </a:solidFill>
              <a:latin typeface="Times New Roman" panose="02020603050405020304" pitchFamily="18" charset="0"/>
            </a:endParaRPr>
          </a:p>
        </p:txBody>
      </p:sp>
      <p:sp>
        <p:nvSpPr>
          <p:cNvPr id="123" name="Text Box 207"/>
          <p:cNvSpPr txBox="1">
            <a:spLocks noChangeArrowheads="1"/>
          </p:cNvSpPr>
          <p:nvPr/>
        </p:nvSpPr>
        <p:spPr bwMode="auto">
          <a:xfrm>
            <a:off x="1429636" y="4120928"/>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en-AU" altLang="zh-TW" sz="2400" dirty="0">
                <a:solidFill>
                  <a:schemeClr val="hlink"/>
                </a:solidFill>
                <a:latin typeface="Times New Roman" panose="02020603050405020304" pitchFamily="18" charset="0"/>
              </a:rPr>
              <a:t>l</a:t>
            </a:r>
            <a:r>
              <a:rPr lang="en-AU" altLang="zh-TW" sz="2400" dirty="0">
                <a:solidFill>
                  <a:srgbClr val="FF0000"/>
                </a:solidFill>
                <a:latin typeface="Times New Roman" panose="02020603050405020304" pitchFamily="18" charset="0"/>
              </a:rPr>
              <a:t>x</a:t>
            </a:r>
            <a:endParaRPr lang="en-US" altLang="zh-TW" sz="2400" dirty="0">
              <a:solidFill>
                <a:srgbClr val="FF0000"/>
              </a:solidFill>
              <a:latin typeface="Times New Roman" panose="02020603050405020304" pitchFamily="18" charset="0"/>
            </a:endParaRPr>
          </a:p>
        </p:txBody>
      </p:sp>
      <p:sp>
        <p:nvSpPr>
          <p:cNvPr id="124" name="Text Box 208"/>
          <p:cNvSpPr txBox="1">
            <a:spLocks noChangeArrowheads="1"/>
          </p:cNvSpPr>
          <p:nvPr/>
        </p:nvSpPr>
        <p:spPr bwMode="auto">
          <a:xfrm>
            <a:off x="1785236" y="4139978"/>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en-AU" altLang="zh-TW" sz="2400">
                <a:solidFill>
                  <a:schemeClr val="hlink"/>
                </a:solidFill>
                <a:latin typeface="Times New Roman" panose="02020603050405020304" pitchFamily="18" charset="0"/>
              </a:rPr>
              <a:t>le</a:t>
            </a:r>
            <a:endParaRPr lang="en-US" altLang="zh-TW" sz="2400">
              <a:solidFill>
                <a:schemeClr val="hlink"/>
              </a:solidFill>
              <a:latin typeface="Times New Roman" panose="02020603050405020304" pitchFamily="18" charset="0"/>
            </a:endParaRPr>
          </a:p>
        </p:txBody>
      </p:sp>
      <p:sp>
        <p:nvSpPr>
          <p:cNvPr id="125" name="Text Box 209"/>
          <p:cNvSpPr txBox="1">
            <a:spLocks noChangeArrowheads="1"/>
          </p:cNvSpPr>
          <p:nvPr/>
        </p:nvSpPr>
        <p:spPr bwMode="auto">
          <a:xfrm>
            <a:off x="2120198" y="4168553"/>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en-AU" altLang="zh-TW" sz="2400">
                <a:solidFill>
                  <a:schemeClr val="hlink"/>
                </a:solidFill>
                <a:latin typeface="Times New Roman" panose="02020603050405020304" pitchFamily="18" charset="0"/>
              </a:rPr>
              <a:t>rs</a:t>
            </a:r>
            <a:endParaRPr lang="en-US" altLang="zh-TW" sz="2400">
              <a:solidFill>
                <a:schemeClr val="hlink"/>
              </a:solidFill>
              <a:latin typeface="Times New Roman" panose="02020603050405020304" pitchFamily="18" charset="0"/>
            </a:endParaRPr>
          </a:p>
        </p:txBody>
      </p:sp>
      <p:sp>
        <p:nvSpPr>
          <p:cNvPr id="126" name="Text Box 210"/>
          <p:cNvSpPr txBox="1">
            <a:spLocks noChangeArrowheads="1"/>
          </p:cNvSpPr>
          <p:nvPr/>
        </p:nvSpPr>
        <p:spPr bwMode="auto">
          <a:xfrm>
            <a:off x="2472623" y="4159028"/>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pPr>
            <a:r>
              <a:rPr lang="en-AU" altLang="zh-TW" sz="2400">
                <a:solidFill>
                  <a:schemeClr val="hlink"/>
                </a:solidFill>
                <a:latin typeface="Times New Roman" panose="02020603050405020304" pitchFamily="18" charset="0"/>
              </a:rPr>
              <a:t>…</a:t>
            </a:r>
            <a:endParaRPr lang="en-US" altLang="zh-TW" sz="2400">
              <a:solidFill>
                <a:schemeClr val="hlink"/>
              </a:solidFill>
              <a:latin typeface="Times New Roman" panose="02020603050405020304" pitchFamily="18" charset="0"/>
            </a:endParaRPr>
          </a:p>
        </p:txBody>
      </p:sp>
      <p:grpSp>
        <p:nvGrpSpPr>
          <p:cNvPr id="127" name="Group 211"/>
          <p:cNvGrpSpPr/>
          <p:nvPr/>
        </p:nvGrpSpPr>
        <p:grpSpPr bwMode="auto">
          <a:xfrm>
            <a:off x="3877561" y="6041807"/>
            <a:ext cx="4537075" cy="633413"/>
            <a:chOff x="1746" y="3521"/>
            <a:chExt cx="2858" cy="399"/>
          </a:xfrm>
        </p:grpSpPr>
        <p:sp>
          <p:nvSpPr>
            <p:cNvPr id="128" name="Text Box 212"/>
            <p:cNvSpPr txBox="1">
              <a:spLocks noChangeArrowheads="1"/>
            </p:cNvSpPr>
            <p:nvPr/>
          </p:nvSpPr>
          <p:spPr bwMode="auto">
            <a:xfrm>
              <a:off x="1746" y="3521"/>
              <a:ext cx="27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algn="l" eaLnBrk="1" hangingPunct="1">
                <a:spcBef>
                  <a:spcPct val="50000"/>
                </a:spcBef>
              </a:pPr>
              <a:r>
                <a:rPr lang="zh-TW" altLang="en-US" dirty="0">
                  <a:solidFill>
                    <a:schemeClr val="hlink"/>
                  </a:solidFill>
                  <a:ea typeface="標楷體" pitchFamily="65" charset="-128"/>
                </a:rPr>
                <a:t>明文：</a:t>
              </a:r>
              <a:r>
                <a:rPr lang="en-US" altLang="zh-TW" dirty="0" err="1">
                  <a:solidFill>
                    <a:schemeClr val="hlink"/>
                  </a:solidFill>
                  <a:latin typeface="Courier New" panose="02070309020205020404" pitchFamily="49" charset="0"/>
                </a:rPr>
                <a:t>killersarerunningaway</a:t>
              </a:r>
              <a:endParaRPr lang="zh-TW" altLang="en-US" dirty="0">
                <a:solidFill>
                  <a:schemeClr val="hlink"/>
                </a:solidFill>
                <a:latin typeface="Courier New" panose="02070309020205020404" pitchFamily="49" charset="0"/>
              </a:endParaRPr>
            </a:p>
          </p:txBody>
        </p:sp>
        <p:sp>
          <p:nvSpPr>
            <p:cNvPr id="129" name="Text Box 213"/>
            <p:cNvSpPr txBox="1">
              <a:spLocks noChangeArrowheads="1"/>
            </p:cNvSpPr>
            <p:nvPr/>
          </p:nvSpPr>
          <p:spPr bwMode="auto">
            <a:xfrm>
              <a:off x="1746" y="3687"/>
              <a:ext cx="285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algn="l" eaLnBrk="1" hangingPunct="1">
                <a:spcBef>
                  <a:spcPct val="50000"/>
                </a:spcBef>
              </a:pPr>
              <a:r>
                <a:rPr lang="zh-TW" altLang="en-US" dirty="0">
                  <a:solidFill>
                    <a:srgbClr val="008000"/>
                  </a:solidFill>
                  <a:ea typeface="標楷體" pitchFamily="65" charset="-128"/>
                </a:rPr>
                <a:t>密文：</a:t>
              </a:r>
              <a:r>
                <a:rPr lang="en-US" altLang="zh-TW" dirty="0">
                  <a:solidFill>
                    <a:srgbClr val="008000"/>
                  </a:solidFill>
                  <a:ea typeface="標楷體" pitchFamily="65" charset="-128"/>
                </a:rPr>
                <a:t>EKSUULATRMKMWMAGYQNXNB</a:t>
              </a:r>
              <a:endParaRPr lang="zh-TW" altLang="en-US" dirty="0">
                <a:solidFill>
                  <a:srgbClr val="008000"/>
                </a:solidFill>
                <a:latin typeface="Courier New" panose="02070309020205020404" pitchFamily="49" charset="0"/>
              </a:endParaRPr>
            </a:p>
          </p:txBody>
        </p:sp>
      </p:grpSp>
      <p:sp>
        <p:nvSpPr>
          <p:cNvPr id="130" name="Freeform 214"/>
          <p:cNvSpPr/>
          <p:nvPr/>
        </p:nvSpPr>
        <p:spPr bwMode="auto">
          <a:xfrm>
            <a:off x="3860098" y="6202140"/>
            <a:ext cx="107950" cy="298450"/>
          </a:xfrm>
          <a:custGeom>
            <a:avLst/>
            <a:gdLst>
              <a:gd name="T0" fmla="*/ 56 w 68"/>
              <a:gd name="T1" fmla="*/ 0 h 188"/>
              <a:gd name="T2" fmla="*/ 0 w 68"/>
              <a:gd name="T3" fmla="*/ 92 h 188"/>
              <a:gd name="T4" fmla="*/ 68 w 68"/>
              <a:gd name="T5" fmla="*/ 188 h 188"/>
              <a:gd name="T6" fmla="*/ 0 60000 65536"/>
              <a:gd name="T7" fmla="*/ 0 60000 65536"/>
              <a:gd name="T8" fmla="*/ 0 60000 65536"/>
              <a:gd name="T9" fmla="*/ 0 w 68"/>
              <a:gd name="T10" fmla="*/ 0 h 188"/>
              <a:gd name="T11" fmla="*/ 68 w 68"/>
              <a:gd name="T12" fmla="*/ 188 h 188"/>
            </a:gdLst>
            <a:ahLst/>
            <a:cxnLst>
              <a:cxn ang="T6">
                <a:pos x="T0" y="T1"/>
              </a:cxn>
              <a:cxn ang="T7">
                <a:pos x="T2" y="T3"/>
              </a:cxn>
              <a:cxn ang="T8">
                <a:pos x="T4" y="T5"/>
              </a:cxn>
            </a:cxnLst>
            <a:rect l="T9" t="T10" r="T11" b="T12"/>
            <a:pathLst>
              <a:path w="68" h="188">
                <a:moveTo>
                  <a:pt x="56" y="0"/>
                </a:moveTo>
                <a:cubicBezTo>
                  <a:pt x="47" y="15"/>
                  <a:pt x="0" y="24"/>
                  <a:pt x="0" y="92"/>
                </a:cubicBezTo>
                <a:cubicBezTo>
                  <a:pt x="0" y="160"/>
                  <a:pt x="54" y="168"/>
                  <a:pt x="68" y="188"/>
                </a:cubicBezTo>
              </a:path>
            </a:pathLst>
          </a:custGeom>
          <a:noFill/>
          <a:ln w="28575">
            <a:solidFill>
              <a:srgbClr val="80008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131" name="Freeform 215"/>
          <p:cNvSpPr/>
          <p:nvPr/>
        </p:nvSpPr>
        <p:spPr bwMode="auto">
          <a:xfrm>
            <a:off x="3806123" y="6210078"/>
            <a:ext cx="107950" cy="298450"/>
          </a:xfrm>
          <a:custGeom>
            <a:avLst/>
            <a:gdLst>
              <a:gd name="T0" fmla="*/ 56 w 68"/>
              <a:gd name="T1" fmla="*/ 0 h 188"/>
              <a:gd name="T2" fmla="*/ 0 w 68"/>
              <a:gd name="T3" fmla="*/ 92 h 188"/>
              <a:gd name="T4" fmla="*/ 68 w 68"/>
              <a:gd name="T5" fmla="*/ 188 h 188"/>
              <a:gd name="T6" fmla="*/ 0 60000 65536"/>
              <a:gd name="T7" fmla="*/ 0 60000 65536"/>
              <a:gd name="T8" fmla="*/ 0 60000 65536"/>
              <a:gd name="T9" fmla="*/ 0 w 68"/>
              <a:gd name="T10" fmla="*/ 0 h 188"/>
              <a:gd name="T11" fmla="*/ 68 w 68"/>
              <a:gd name="T12" fmla="*/ 188 h 188"/>
            </a:gdLst>
            <a:ahLst/>
            <a:cxnLst>
              <a:cxn ang="T6">
                <a:pos x="T0" y="T1"/>
              </a:cxn>
              <a:cxn ang="T7">
                <a:pos x="T2" y="T3"/>
              </a:cxn>
              <a:cxn ang="T8">
                <a:pos x="T4" y="T5"/>
              </a:cxn>
            </a:cxnLst>
            <a:rect l="T9" t="T10" r="T11" b="T12"/>
            <a:pathLst>
              <a:path w="68" h="188">
                <a:moveTo>
                  <a:pt x="56" y="0"/>
                </a:moveTo>
                <a:cubicBezTo>
                  <a:pt x="47" y="15"/>
                  <a:pt x="0" y="24"/>
                  <a:pt x="0" y="92"/>
                </a:cubicBezTo>
                <a:cubicBezTo>
                  <a:pt x="0" y="160"/>
                  <a:pt x="54" y="168"/>
                  <a:pt x="68" y="188"/>
                </a:cubicBezTo>
              </a:path>
            </a:pathLst>
          </a:custGeom>
          <a:noFill/>
          <a:ln w="28575">
            <a:solidFill>
              <a:srgbClr val="800080"/>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132" name="Text Box 216"/>
          <p:cNvSpPr txBox="1">
            <a:spLocks noChangeArrowheads="1"/>
          </p:cNvSpPr>
          <p:nvPr/>
        </p:nvSpPr>
        <p:spPr bwMode="auto">
          <a:xfrm>
            <a:off x="5896347" y="816267"/>
            <a:ext cx="15808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algn="l" eaLnBrk="1" hangingPunct="1">
              <a:spcBef>
                <a:spcPct val="50000"/>
              </a:spcBef>
            </a:pPr>
            <a:r>
              <a:rPr kumimoji="0" lang="en-US" altLang="zh-TW" dirty="0">
                <a:solidFill>
                  <a:srgbClr val="000066"/>
                </a:solidFill>
                <a:latin typeface="黑体" panose="02010609060101010101" charset="-122"/>
                <a:ea typeface="黑体" panose="02010609060101010101" charset="-122"/>
              </a:rPr>
              <a:t>4.</a:t>
            </a:r>
            <a:r>
              <a:rPr kumimoji="0" lang="zh-TW" altLang="en-US" dirty="0">
                <a:solidFill>
                  <a:srgbClr val="000066"/>
                </a:solidFill>
                <a:latin typeface="黑体" panose="02010609060101010101" charset="-122"/>
                <a:ea typeface="黑体" panose="02010609060101010101" charset="-122"/>
              </a:rPr>
              <a:t>加密</a:t>
            </a:r>
            <a:r>
              <a:rPr kumimoji="0" lang="zh-CN" altLang="en-US" dirty="0">
                <a:solidFill>
                  <a:srgbClr val="000066"/>
                </a:solidFill>
                <a:latin typeface="黑体" panose="02010609060101010101" charset="-122"/>
                <a:ea typeface="黑体" panose="02010609060101010101" charset="-122"/>
              </a:rPr>
              <a:t>规则</a:t>
            </a:r>
            <a:r>
              <a:rPr kumimoji="0" lang="zh-TW" altLang="en-US" dirty="0">
                <a:solidFill>
                  <a:srgbClr val="000066"/>
                </a:solidFill>
                <a:latin typeface="黑体" panose="02010609060101010101" charset="-122"/>
                <a:ea typeface="黑体" panose="02010609060101010101" charset="-122"/>
              </a:rPr>
              <a:t>：</a:t>
            </a:r>
            <a:endParaRPr kumimoji="0" lang="zh-TW" altLang="en-US" dirty="0">
              <a:solidFill>
                <a:srgbClr val="000066"/>
              </a:solidFill>
              <a:latin typeface="黑体" panose="02010609060101010101" charset="-122"/>
              <a:ea typeface="黑体" panose="02010609060101010101" charset="-122"/>
            </a:endParaRPr>
          </a:p>
        </p:txBody>
      </p:sp>
      <p:sp>
        <p:nvSpPr>
          <p:cNvPr id="133" name="Rectangle 217"/>
          <p:cNvSpPr>
            <a:spLocks noChangeAspect="1" noChangeArrowheads="1"/>
          </p:cNvSpPr>
          <p:nvPr/>
        </p:nvSpPr>
        <p:spPr bwMode="auto">
          <a:xfrm flipV="1">
            <a:off x="7862186" y="4762278"/>
            <a:ext cx="252412" cy="252412"/>
          </a:xfrm>
          <a:prstGeom prst="rect">
            <a:avLst/>
          </a:prstGeom>
          <a:noFill/>
          <a:ln w="28575" algn="ctr">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134" name="Rectangle 218"/>
          <p:cNvSpPr>
            <a:spLocks noChangeAspect="1" noChangeArrowheads="1"/>
          </p:cNvSpPr>
          <p:nvPr/>
        </p:nvSpPr>
        <p:spPr bwMode="auto">
          <a:xfrm flipV="1">
            <a:off x="7531986" y="4755928"/>
            <a:ext cx="252412" cy="252412"/>
          </a:xfrm>
          <a:prstGeom prst="rect">
            <a:avLst/>
          </a:prstGeom>
          <a:noFill/>
          <a:ln w="28575" algn="ctr">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135" name="Rectangle 219"/>
          <p:cNvSpPr>
            <a:spLocks noChangeAspect="1" noChangeArrowheads="1"/>
          </p:cNvSpPr>
          <p:nvPr/>
        </p:nvSpPr>
        <p:spPr bwMode="auto">
          <a:xfrm flipV="1">
            <a:off x="6563611" y="5082953"/>
            <a:ext cx="252412" cy="252412"/>
          </a:xfrm>
          <a:prstGeom prst="rect">
            <a:avLst/>
          </a:prstGeom>
          <a:noFill/>
          <a:ln w="28575" algn="ctr">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136" name="Rectangle 220"/>
          <p:cNvSpPr>
            <a:spLocks noChangeAspect="1" noChangeArrowheads="1"/>
          </p:cNvSpPr>
          <p:nvPr/>
        </p:nvSpPr>
        <p:spPr bwMode="auto">
          <a:xfrm flipV="1">
            <a:off x="7528811" y="5419503"/>
            <a:ext cx="252412" cy="252412"/>
          </a:xfrm>
          <a:prstGeom prst="rect">
            <a:avLst/>
          </a:prstGeom>
          <a:noFill/>
          <a:ln w="28575" algn="ctr">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137" name="Rectangle 221"/>
          <p:cNvSpPr>
            <a:spLocks noChangeAspect="1" noChangeArrowheads="1"/>
          </p:cNvSpPr>
          <p:nvPr/>
        </p:nvSpPr>
        <p:spPr bwMode="auto">
          <a:xfrm flipV="1">
            <a:off x="6565198" y="4755928"/>
            <a:ext cx="252413" cy="252412"/>
          </a:xfrm>
          <a:prstGeom prst="rect">
            <a:avLst/>
          </a:prstGeom>
          <a:noFill/>
          <a:ln w="28575" algn="ctr">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138" name="Rectangle 222"/>
          <p:cNvSpPr>
            <a:spLocks noChangeAspect="1" noChangeArrowheads="1"/>
          </p:cNvSpPr>
          <p:nvPr/>
        </p:nvSpPr>
        <p:spPr bwMode="auto">
          <a:xfrm flipV="1">
            <a:off x="6560436" y="5086128"/>
            <a:ext cx="252412" cy="252412"/>
          </a:xfrm>
          <a:prstGeom prst="rect">
            <a:avLst/>
          </a:prstGeom>
          <a:noFill/>
          <a:ln w="28575" algn="ctr">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139" name="Rectangle 223"/>
          <p:cNvSpPr>
            <a:spLocks noChangeAspect="1" noChangeArrowheads="1"/>
          </p:cNvSpPr>
          <p:nvPr/>
        </p:nvSpPr>
        <p:spPr bwMode="auto">
          <a:xfrm flipV="1">
            <a:off x="7535161" y="5076603"/>
            <a:ext cx="252412" cy="252412"/>
          </a:xfrm>
          <a:prstGeom prst="rect">
            <a:avLst/>
          </a:prstGeom>
          <a:noFill/>
          <a:ln w="28575" algn="ctr">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140" name="Rectangle 224"/>
          <p:cNvSpPr>
            <a:spLocks noChangeAspect="1" noChangeArrowheads="1"/>
          </p:cNvSpPr>
          <p:nvPr/>
        </p:nvSpPr>
        <p:spPr bwMode="auto">
          <a:xfrm flipV="1">
            <a:off x="7852661" y="4108228"/>
            <a:ext cx="252412" cy="252412"/>
          </a:xfrm>
          <a:prstGeom prst="rect">
            <a:avLst/>
          </a:prstGeom>
          <a:noFill/>
          <a:ln w="28575" algn="ctr">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141" name="Rectangle 225"/>
          <p:cNvSpPr>
            <a:spLocks noChangeAspect="1" noChangeArrowheads="1"/>
          </p:cNvSpPr>
          <p:nvPr/>
        </p:nvSpPr>
        <p:spPr bwMode="auto">
          <a:xfrm flipV="1">
            <a:off x="4183948" y="4752753"/>
            <a:ext cx="252413" cy="252412"/>
          </a:xfrm>
          <a:prstGeom prst="rect">
            <a:avLst/>
          </a:prstGeom>
          <a:noFill/>
          <a:ln w="28575" algn="ctr">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142" name="Rectangle 226"/>
          <p:cNvSpPr>
            <a:spLocks noChangeAspect="1" noChangeArrowheads="1"/>
          </p:cNvSpPr>
          <p:nvPr/>
        </p:nvSpPr>
        <p:spPr bwMode="auto">
          <a:xfrm flipV="1">
            <a:off x="2882198" y="4765453"/>
            <a:ext cx="252413" cy="252412"/>
          </a:xfrm>
          <a:prstGeom prst="rect">
            <a:avLst/>
          </a:prstGeom>
          <a:noFill/>
          <a:ln w="28575" algn="ctr">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143" name="Rectangle 227"/>
          <p:cNvSpPr>
            <a:spLocks noChangeAspect="1" noChangeArrowheads="1"/>
          </p:cNvSpPr>
          <p:nvPr/>
        </p:nvSpPr>
        <p:spPr bwMode="auto">
          <a:xfrm flipV="1">
            <a:off x="3847398" y="5082953"/>
            <a:ext cx="252413" cy="252412"/>
          </a:xfrm>
          <a:prstGeom prst="rect">
            <a:avLst/>
          </a:prstGeom>
          <a:noFill/>
          <a:ln w="28575" algn="ctr">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144" name="Rectangle 228"/>
          <p:cNvSpPr>
            <a:spLocks noChangeAspect="1" noChangeArrowheads="1"/>
          </p:cNvSpPr>
          <p:nvPr/>
        </p:nvSpPr>
        <p:spPr bwMode="auto">
          <a:xfrm flipV="1">
            <a:off x="2879023" y="5409978"/>
            <a:ext cx="252413" cy="252412"/>
          </a:xfrm>
          <a:prstGeom prst="rect">
            <a:avLst/>
          </a:prstGeom>
          <a:noFill/>
          <a:ln w="28575" algn="ctr">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145" name="Rectangle 229"/>
          <p:cNvSpPr>
            <a:spLocks noChangeAspect="1" noChangeArrowheads="1"/>
          </p:cNvSpPr>
          <p:nvPr/>
        </p:nvSpPr>
        <p:spPr bwMode="auto">
          <a:xfrm flipV="1">
            <a:off x="2875848" y="5082953"/>
            <a:ext cx="252413" cy="252412"/>
          </a:xfrm>
          <a:prstGeom prst="rect">
            <a:avLst/>
          </a:prstGeom>
          <a:noFill/>
          <a:ln w="28575" algn="ctr">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146" name="Rectangle 230"/>
          <p:cNvSpPr>
            <a:spLocks noChangeAspect="1" noChangeArrowheads="1"/>
          </p:cNvSpPr>
          <p:nvPr/>
        </p:nvSpPr>
        <p:spPr bwMode="auto">
          <a:xfrm flipV="1">
            <a:off x="2879023" y="5398865"/>
            <a:ext cx="252413" cy="252413"/>
          </a:xfrm>
          <a:prstGeom prst="rect">
            <a:avLst/>
          </a:prstGeom>
          <a:noFill/>
          <a:ln w="28575" algn="ctr">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147" name="Rectangle 231"/>
          <p:cNvSpPr>
            <a:spLocks noChangeAspect="1" noChangeArrowheads="1"/>
          </p:cNvSpPr>
          <p:nvPr/>
        </p:nvSpPr>
        <p:spPr bwMode="auto">
          <a:xfrm flipV="1">
            <a:off x="3866448" y="4101878"/>
            <a:ext cx="252413" cy="252412"/>
          </a:xfrm>
          <a:prstGeom prst="rect">
            <a:avLst/>
          </a:prstGeom>
          <a:noFill/>
          <a:ln w="28575" algn="ctr">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148" name="Rectangle 232"/>
          <p:cNvSpPr>
            <a:spLocks noChangeAspect="1" noChangeArrowheads="1"/>
          </p:cNvSpPr>
          <p:nvPr/>
        </p:nvSpPr>
        <p:spPr bwMode="auto">
          <a:xfrm flipV="1">
            <a:off x="4183948" y="5086128"/>
            <a:ext cx="252413" cy="252412"/>
          </a:xfrm>
          <a:prstGeom prst="rect">
            <a:avLst/>
          </a:prstGeom>
          <a:noFill/>
          <a:ln w="28575" algn="ctr">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endParaRPr lang="zh-TW" altLang="en-US"/>
          </a:p>
        </p:txBody>
      </p:sp>
      <p:sp>
        <p:nvSpPr>
          <p:cNvPr id="149" name="Text Box 239"/>
          <p:cNvSpPr txBox="1">
            <a:spLocks noChangeArrowheads="1"/>
          </p:cNvSpPr>
          <p:nvPr/>
        </p:nvSpPr>
        <p:spPr bwMode="auto">
          <a:xfrm>
            <a:off x="7365212" y="2268193"/>
            <a:ext cx="46009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algn="l" eaLnBrk="1" hangingPunct="1">
              <a:spcBef>
                <a:spcPct val="50000"/>
              </a:spcBef>
            </a:pPr>
            <a:r>
              <a:rPr lang="zh-TW" altLang="en-US" dirty="0">
                <a:solidFill>
                  <a:srgbClr val="000066"/>
                </a:solidFill>
                <a:latin typeface="黑体" panose="02010609060101010101" charset="-122"/>
                <a:ea typeface="黑体" panose="02010609060101010101" charset="-122"/>
              </a:rPr>
              <a:t>若</a:t>
            </a:r>
            <a:r>
              <a:rPr lang="zh-CN" altLang="en-US" dirty="0">
                <a:solidFill>
                  <a:srgbClr val="000066"/>
                </a:solidFill>
                <a:latin typeface="黑体" panose="02010609060101010101" charset="-122"/>
                <a:ea typeface="黑体" panose="02010609060101010101" charset="-122"/>
              </a:rPr>
              <a:t>两</a:t>
            </a:r>
            <a:r>
              <a:rPr lang="zh-TW" altLang="en-US" dirty="0">
                <a:solidFill>
                  <a:srgbClr val="000066"/>
                </a:solidFill>
                <a:latin typeface="黑体" panose="02010609060101010101" charset="-122"/>
                <a:ea typeface="黑体" panose="02010609060101010101" charset="-122"/>
              </a:rPr>
              <a:t>字</a:t>
            </a:r>
            <a:r>
              <a:rPr lang="zh-CN" altLang="en-US" dirty="0">
                <a:solidFill>
                  <a:srgbClr val="000066"/>
                </a:solidFill>
                <a:latin typeface="黑体" panose="02010609060101010101" charset="-122"/>
                <a:ea typeface="黑体" panose="02010609060101010101" charset="-122"/>
              </a:rPr>
              <a:t>符</a:t>
            </a:r>
            <a:r>
              <a:rPr lang="zh-TW" altLang="en-US" dirty="0">
                <a:solidFill>
                  <a:srgbClr val="000066"/>
                </a:solidFill>
                <a:latin typeface="黑体" panose="02010609060101010101" charset="-122"/>
                <a:ea typeface="黑体" panose="02010609060101010101" charset="-122"/>
              </a:rPr>
              <a:t>在</a:t>
            </a:r>
            <a:r>
              <a:rPr lang="zh-TW" altLang="en-US" u="sng" dirty="0">
                <a:solidFill>
                  <a:srgbClr val="000066"/>
                </a:solidFill>
                <a:latin typeface="黑体" panose="02010609060101010101" charset="-122"/>
                <a:ea typeface="黑体" panose="02010609060101010101" charset="-122"/>
              </a:rPr>
              <a:t>同一</a:t>
            </a:r>
            <a:r>
              <a:rPr lang="zh-CN" altLang="en-US" u="sng" dirty="0">
                <a:solidFill>
                  <a:srgbClr val="FF0000"/>
                </a:solidFill>
                <a:latin typeface="黑体" panose="02010609060101010101" charset="-122"/>
                <a:ea typeface="黑体" panose="02010609060101010101" charset="-122"/>
              </a:rPr>
              <a:t>列</a:t>
            </a:r>
            <a:r>
              <a:rPr lang="zh-TW" altLang="en-US" dirty="0">
                <a:solidFill>
                  <a:srgbClr val="000066"/>
                </a:solidFill>
                <a:latin typeface="黑体" panose="02010609060101010101" charset="-122"/>
                <a:ea typeface="黑体" panose="02010609060101010101" charset="-122"/>
              </a:rPr>
              <a:t>，</a:t>
            </a:r>
            <a:r>
              <a:rPr lang="zh-CN" altLang="en-US" dirty="0">
                <a:solidFill>
                  <a:srgbClr val="000066"/>
                </a:solidFill>
                <a:latin typeface="黑体" panose="02010609060101010101" charset="-122"/>
                <a:ea typeface="黑体" panose="02010609060101010101" charset="-122"/>
              </a:rPr>
              <a:t>则</a:t>
            </a:r>
            <a:r>
              <a:rPr lang="zh-TW" altLang="en-US" u="sng" dirty="0">
                <a:solidFill>
                  <a:srgbClr val="000066"/>
                </a:solidFill>
                <a:latin typeface="黑体" panose="02010609060101010101" charset="-122"/>
                <a:ea typeface="黑体" panose="02010609060101010101" charset="-122"/>
              </a:rPr>
              <a:t>各以</a:t>
            </a:r>
            <a:r>
              <a:rPr lang="zh-TW" altLang="en-US" u="sng" dirty="0">
                <a:solidFill>
                  <a:srgbClr val="FF0000"/>
                </a:solidFill>
                <a:latin typeface="黑体" panose="02010609060101010101" charset="-122"/>
                <a:ea typeface="黑体" panose="02010609060101010101" charset="-122"/>
              </a:rPr>
              <a:t>上</a:t>
            </a:r>
            <a:r>
              <a:rPr lang="zh-TW" altLang="en-US" u="sng" dirty="0">
                <a:solidFill>
                  <a:srgbClr val="000066"/>
                </a:solidFill>
                <a:latin typeface="黑体" panose="02010609060101010101" charset="-122"/>
                <a:ea typeface="黑体" panose="02010609060101010101" charset="-122"/>
              </a:rPr>
              <a:t>方字</a:t>
            </a:r>
            <a:r>
              <a:rPr lang="zh-CN" altLang="en-US" u="sng" dirty="0">
                <a:solidFill>
                  <a:srgbClr val="000066"/>
                </a:solidFill>
                <a:latin typeface="黑体" panose="02010609060101010101" charset="-122"/>
                <a:ea typeface="黑体" panose="02010609060101010101" charset="-122"/>
              </a:rPr>
              <a:t>符</a:t>
            </a:r>
            <a:r>
              <a:rPr lang="zh-TW" altLang="en-US" u="sng" dirty="0">
                <a:solidFill>
                  <a:srgbClr val="000066"/>
                </a:solidFill>
                <a:latin typeface="黑体" panose="02010609060101010101" charset="-122"/>
                <a:ea typeface="黑体" panose="02010609060101010101" charset="-122"/>
              </a:rPr>
              <a:t>取代</a:t>
            </a:r>
            <a:r>
              <a:rPr kumimoji="0" lang="zh-TW" altLang="en-US" dirty="0">
                <a:solidFill>
                  <a:srgbClr val="000066"/>
                </a:solidFill>
                <a:latin typeface="黑体" panose="02010609060101010101" charset="-122"/>
                <a:ea typeface="黑体" panose="02010609060101010101" charset="-122"/>
              </a:rPr>
              <a:t>。</a:t>
            </a:r>
            <a:endParaRPr kumimoji="0" lang="en-US" altLang="zh-TW" dirty="0">
              <a:solidFill>
                <a:srgbClr val="000066"/>
              </a:solidFill>
              <a:latin typeface="黑体" panose="02010609060101010101" charset="-122"/>
              <a:ea typeface="黑体" panose="02010609060101010101" charset="-122"/>
            </a:endParaRPr>
          </a:p>
        </p:txBody>
      </p:sp>
      <p:sp>
        <p:nvSpPr>
          <p:cNvPr id="150" name="Text Box 240"/>
          <p:cNvSpPr txBox="1">
            <a:spLocks noChangeArrowheads="1"/>
          </p:cNvSpPr>
          <p:nvPr/>
        </p:nvSpPr>
        <p:spPr bwMode="auto">
          <a:xfrm>
            <a:off x="7365212" y="1940509"/>
            <a:ext cx="46009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algn="l" eaLnBrk="1" hangingPunct="1">
              <a:spcBef>
                <a:spcPct val="50000"/>
              </a:spcBef>
            </a:pPr>
            <a:r>
              <a:rPr lang="zh-TW" altLang="en-US" dirty="0">
                <a:solidFill>
                  <a:srgbClr val="000066"/>
                </a:solidFill>
                <a:latin typeface="黑体" panose="02010609060101010101" charset="-122"/>
                <a:ea typeface="黑体" panose="02010609060101010101" charset="-122"/>
              </a:rPr>
              <a:t>若</a:t>
            </a:r>
            <a:r>
              <a:rPr lang="zh-CN" altLang="en-US" dirty="0">
                <a:solidFill>
                  <a:srgbClr val="000066"/>
                </a:solidFill>
                <a:latin typeface="黑体" panose="02010609060101010101" charset="-122"/>
                <a:ea typeface="黑体" panose="02010609060101010101" charset="-122"/>
              </a:rPr>
              <a:t>两字符</a:t>
            </a:r>
            <a:r>
              <a:rPr lang="zh-TW" altLang="en-US" dirty="0">
                <a:solidFill>
                  <a:srgbClr val="000066"/>
                </a:solidFill>
                <a:latin typeface="黑体" panose="02010609060101010101" charset="-122"/>
                <a:ea typeface="黑体" panose="02010609060101010101" charset="-122"/>
              </a:rPr>
              <a:t>在</a:t>
            </a:r>
            <a:r>
              <a:rPr lang="zh-TW" altLang="en-US" u="sng" dirty="0">
                <a:solidFill>
                  <a:srgbClr val="000066"/>
                </a:solidFill>
                <a:latin typeface="黑体" panose="02010609060101010101" charset="-122"/>
                <a:ea typeface="黑体" panose="02010609060101010101" charset="-122"/>
              </a:rPr>
              <a:t>同一</a:t>
            </a:r>
            <a:r>
              <a:rPr lang="zh-CN" altLang="en-US" u="sng" dirty="0">
                <a:solidFill>
                  <a:srgbClr val="FF0000"/>
                </a:solidFill>
                <a:latin typeface="黑体" panose="02010609060101010101" charset="-122"/>
                <a:ea typeface="黑体" panose="02010609060101010101" charset="-122"/>
              </a:rPr>
              <a:t>行</a:t>
            </a:r>
            <a:r>
              <a:rPr lang="zh-TW" altLang="en-US" dirty="0">
                <a:solidFill>
                  <a:srgbClr val="000066"/>
                </a:solidFill>
                <a:latin typeface="黑体" panose="02010609060101010101" charset="-122"/>
                <a:ea typeface="黑体" panose="02010609060101010101" charset="-122"/>
              </a:rPr>
              <a:t>，</a:t>
            </a:r>
            <a:r>
              <a:rPr lang="zh-CN" altLang="en-US" dirty="0">
                <a:solidFill>
                  <a:srgbClr val="000066"/>
                </a:solidFill>
                <a:latin typeface="黑体" panose="02010609060101010101" charset="-122"/>
                <a:ea typeface="黑体" panose="02010609060101010101" charset="-122"/>
              </a:rPr>
              <a:t>则</a:t>
            </a:r>
            <a:r>
              <a:rPr lang="zh-TW" altLang="en-US" u="sng" dirty="0">
                <a:solidFill>
                  <a:srgbClr val="000066"/>
                </a:solidFill>
                <a:latin typeface="黑体" panose="02010609060101010101" charset="-122"/>
                <a:ea typeface="黑体" panose="02010609060101010101" charset="-122"/>
              </a:rPr>
              <a:t>各以</a:t>
            </a:r>
            <a:r>
              <a:rPr lang="zh-TW" altLang="en-US" u="sng" dirty="0">
                <a:solidFill>
                  <a:srgbClr val="FF0000"/>
                </a:solidFill>
                <a:latin typeface="黑体" panose="02010609060101010101" charset="-122"/>
                <a:ea typeface="黑体" panose="02010609060101010101" charset="-122"/>
              </a:rPr>
              <a:t>左</a:t>
            </a:r>
            <a:r>
              <a:rPr lang="zh-CN" altLang="en-US" u="sng" dirty="0">
                <a:solidFill>
                  <a:srgbClr val="000066"/>
                </a:solidFill>
                <a:latin typeface="黑体" panose="02010609060101010101" charset="-122"/>
                <a:ea typeface="黑体" panose="02010609060101010101" charset="-122"/>
              </a:rPr>
              <a:t>边</a:t>
            </a:r>
            <a:r>
              <a:rPr lang="zh-TW" altLang="en-US" u="sng" dirty="0">
                <a:solidFill>
                  <a:srgbClr val="000066"/>
                </a:solidFill>
                <a:latin typeface="黑体" panose="02010609060101010101" charset="-122"/>
                <a:ea typeface="黑体" panose="02010609060101010101" charset="-122"/>
              </a:rPr>
              <a:t>字</a:t>
            </a:r>
            <a:r>
              <a:rPr lang="zh-CN" altLang="en-US" u="sng" dirty="0">
                <a:solidFill>
                  <a:srgbClr val="000066"/>
                </a:solidFill>
                <a:latin typeface="黑体" panose="02010609060101010101" charset="-122"/>
                <a:ea typeface="黑体" panose="02010609060101010101" charset="-122"/>
              </a:rPr>
              <a:t>符</a:t>
            </a:r>
            <a:r>
              <a:rPr lang="zh-TW" altLang="en-US" u="sng" dirty="0">
                <a:solidFill>
                  <a:srgbClr val="000066"/>
                </a:solidFill>
                <a:latin typeface="黑体" panose="02010609060101010101" charset="-122"/>
                <a:ea typeface="黑体" panose="02010609060101010101" charset="-122"/>
              </a:rPr>
              <a:t>取代</a:t>
            </a:r>
            <a:r>
              <a:rPr kumimoji="0" lang="zh-TW" altLang="en-US" dirty="0">
                <a:solidFill>
                  <a:srgbClr val="000066"/>
                </a:solidFill>
                <a:latin typeface="黑体" panose="02010609060101010101" charset="-122"/>
                <a:ea typeface="黑体" panose="02010609060101010101" charset="-122"/>
              </a:rPr>
              <a:t>。</a:t>
            </a:r>
            <a:endParaRPr kumimoji="0" lang="en-US" altLang="zh-TW" dirty="0">
              <a:solidFill>
                <a:srgbClr val="000066"/>
              </a:solidFill>
              <a:latin typeface="黑体" panose="02010609060101010101" charset="-122"/>
              <a:ea typeface="黑体" panose="02010609060101010101" charset="-122"/>
            </a:endParaRPr>
          </a:p>
        </p:txBody>
      </p:sp>
      <p:sp>
        <p:nvSpPr>
          <p:cNvPr id="151" name="Text Box 241"/>
          <p:cNvSpPr txBox="1">
            <a:spLocks noChangeArrowheads="1"/>
          </p:cNvSpPr>
          <p:nvPr/>
        </p:nvSpPr>
        <p:spPr bwMode="auto">
          <a:xfrm>
            <a:off x="7369962" y="2606960"/>
            <a:ext cx="47211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algn="l" eaLnBrk="1" hangingPunct="1">
              <a:spcBef>
                <a:spcPct val="50000"/>
              </a:spcBef>
            </a:pPr>
            <a:r>
              <a:rPr lang="zh-TW" altLang="en-US" dirty="0">
                <a:solidFill>
                  <a:srgbClr val="000066"/>
                </a:solidFill>
                <a:latin typeface="黑体" panose="02010609060101010101" charset="-122"/>
                <a:ea typeface="黑体" panose="02010609060101010101" charset="-122"/>
              </a:rPr>
              <a:t>其他情況，</a:t>
            </a:r>
            <a:r>
              <a:rPr lang="zh-CN" altLang="en-US" dirty="0">
                <a:solidFill>
                  <a:srgbClr val="000066"/>
                </a:solidFill>
                <a:latin typeface="黑体" panose="02010609060101010101" charset="-122"/>
                <a:ea typeface="黑体" panose="02010609060101010101" charset="-122"/>
              </a:rPr>
              <a:t>则换</a:t>
            </a:r>
            <a:r>
              <a:rPr lang="zh-TW" altLang="en-US" dirty="0">
                <a:solidFill>
                  <a:srgbClr val="000066"/>
                </a:solidFill>
                <a:latin typeface="黑体" panose="02010609060101010101" charset="-122"/>
                <a:ea typeface="黑体" panose="02010609060101010101" charset="-122"/>
              </a:rPr>
              <a:t>成</a:t>
            </a:r>
            <a:r>
              <a:rPr lang="zh-TW" altLang="en-US" u="sng" dirty="0">
                <a:solidFill>
                  <a:srgbClr val="000066"/>
                </a:solidFill>
                <a:latin typeface="黑体" panose="02010609060101010101" charset="-122"/>
                <a:ea typeface="黑体" panose="02010609060101010101" charset="-122"/>
              </a:rPr>
              <a:t>此二</a:t>
            </a:r>
            <a:r>
              <a:rPr lang="zh-CN" altLang="en-US" u="sng" dirty="0">
                <a:solidFill>
                  <a:srgbClr val="000066"/>
                </a:solidFill>
                <a:latin typeface="黑体" panose="02010609060101010101" charset="-122"/>
                <a:ea typeface="黑体" panose="02010609060101010101" charset="-122"/>
              </a:rPr>
              <a:t>字符对</a:t>
            </a:r>
            <a:r>
              <a:rPr lang="zh-TW" altLang="en-US" u="sng" dirty="0">
                <a:solidFill>
                  <a:srgbClr val="000066"/>
                </a:solidFill>
                <a:latin typeface="黑体" panose="02010609060101010101" charset="-122"/>
                <a:ea typeface="黑体" panose="02010609060101010101" charset="-122"/>
              </a:rPr>
              <a:t>角的</a:t>
            </a:r>
            <a:r>
              <a:rPr lang="zh-CN" altLang="en-US" u="sng" dirty="0">
                <a:solidFill>
                  <a:srgbClr val="000066"/>
                </a:solidFill>
                <a:latin typeface="黑体" panose="02010609060101010101" charset="-122"/>
                <a:ea typeface="黑体" panose="02010609060101010101" charset="-122"/>
              </a:rPr>
              <a:t>两</a:t>
            </a:r>
            <a:r>
              <a:rPr lang="zh-TW" altLang="en-US" u="sng" dirty="0">
                <a:solidFill>
                  <a:srgbClr val="000066"/>
                </a:solidFill>
                <a:latin typeface="黑体" panose="02010609060101010101" charset="-122"/>
                <a:ea typeface="黑体" panose="02010609060101010101" charset="-122"/>
              </a:rPr>
              <a:t>字</a:t>
            </a:r>
            <a:r>
              <a:rPr lang="zh-CN" altLang="en-US" u="sng" dirty="0">
                <a:solidFill>
                  <a:srgbClr val="000066"/>
                </a:solidFill>
                <a:latin typeface="黑体" panose="02010609060101010101" charset="-122"/>
                <a:ea typeface="黑体" panose="02010609060101010101" charset="-122"/>
              </a:rPr>
              <a:t>符</a:t>
            </a:r>
            <a:r>
              <a:rPr kumimoji="0" lang="zh-TW" altLang="en-US" dirty="0">
                <a:solidFill>
                  <a:srgbClr val="000066"/>
                </a:solidFill>
                <a:latin typeface="黑体" panose="02010609060101010101" charset="-122"/>
                <a:ea typeface="黑体" panose="02010609060101010101" charset="-122"/>
              </a:rPr>
              <a:t>。</a:t>
            </a:r>
            <a:endParaRPr kumimoji="0" lang="en-US" altLang="zh-TW" dirty="0">
              <a:solidFill>
                <a:srgbClr val="000066"/>
              </a:solidFill>
              <a:latin typeface="黑体" panose="02010609060101010101" charset="-122"/>
              <a:ea typeface="黑体" panose="02010609060101010101" charset="-122"/>
            </a:endParaRPr>
          </a:p>
        </p:txBody>
      </p:sp>
      <p:sp>
        <p:nvSpPr>
          <p:cNvPr id="152" name="Text Box 242"/>
          <p:cNvSpPr txBox="1">
            <a:spLocks noChangeArrowheads="1"/>
          </p:cNvSpPr>
          <p:nvPr/>
        </p:nvSpPr>
        <p:spPr bwMode="auto">
          <a:xfrm>
            <a:off x="5911147" y="1960847"/>
            <a:ext cx="15808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algn="l" eaLnBrk="1" hangingPunct="1">
              <a:spcBef>
                <a:spcPct val="50000"/>
              </a:spcBef>
            </a:pPr>
            <a:r>
              <a:rPr kumimoji="0" lang="en-US" altLang="zh-TW" dirty="0">
                <a:solidFill>
                  <a:srgbClr val="000066"/>
                </a:solidFill>
                <a:latin typeface="黑体" panose="02010609060101010101" charset="-122"/>
                <a:ea typeface="黑体" panose="02010609060101010101" charset="-122"/>
              </a:rPr>
              <a:t>5.</a:t>
            </a:r>
            <a:r>
              <a:rPr kumimoji="0" lang="zh-TW" altLang="en-US" dirty="0">
                <a:solidFill>
                  <a:srgbClr val="000066"/>
                </a:solidFill>
                <a:latin typeface="黑体" panose="02010609060101010101" charset="-122"/>
                <a:ea typeface="黑体" panose="02010609060101010101" charset="-122"/>
              </a:rPr>
              <a:t>解密</a:t>
            </a:r>
            <a:r>
              <a:rPr kumimoji="0" lang="zh-CN" altLang="en-US" dirty="0">
                <a:solidFill>
                  <a:srgbClr val="000066"/>
                </a:solidFill>
                <a:latin typeface="黑体" panose="02010609060101010101" charset="-122"/>
                <a:ea typeface="黑体" panose="02010609060101010101" charset="-122"/>
              </a:rPr>
              <a:t>规则</a:t>
            </a:r>
            <a:r>
              <a:rPr kumimoji="0" lang="zh-TW" altLang="en-US" dirty="0">
                <a:solidFill>
                  <a:srgbClr val="000066"/>
                </a:solidFill>
                <a:latin typeface="黑体" panose="02010609060101010101" charset="-122"/>
                <a:ea typeface="黑体" panose="02010609060101010101" charset="-122"/>
              </a:rPr>
              <a:t>：</a:t>
            </a:r>
            <a:endParaRPr kumimoji="0" lang="zh-TW" altLang="en-US" dirty="0">
              <a:solidFill>
                <a:srgbClr val="000066"/>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par>
                                <p:cTn id="11" presetID="10"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childTnLst>
                          </p:cTn>
                        </p:par>
                        <p:par>
                          <p:cTn id="14" fill="hold">
                            <p:stCondLst>
                              <p:cond delay="500"/>
                            </p:stCondLst>
                            <p:childTnLst>
                              <p:par>
                                <p:cTn id="15" presetID="63" presetClass="path" presetSubtype="0" accel="50000" decel="50000" fill="hold" grpId="0" nodeType="afterEffect">
                                  <p:stCondLst>
                                    <p:cond delay="0"/>
                                  </p:stCondLst>
                                  <p:childTnLst>
                                    <p:animMotion origin="layout" path="M -3.125E-6 -1.85185E-6 L 0.20091 -0.00046 " pathEditMode="relative" rAng="0" ptsTypes="AA">
                                      <p:cBhvr>
                                        <p:cTn id="16" dur="2000" fill="hold"/>
                                        <p:tgtEl>
                                          <p:spTgt spid="61"/>
                                        </p:tgtEl>
                                        <p:attrNameLst>
                                          <p:attrName>ppt_x</p:attrName>
                                          <p:attrName>ppt_y</p:attrName>
                                        </p:attrNameLst>
                                      </p:cBhvr>
                                      <p:rCtr x="10039" y="-23"/>
                                    </p:animMotion>
                                  </p:childTnLst>
                                </p:cTn>
                              </p:par>
                              <p:par>
                                <p:cTn id="17" presetID="35" presetClass="path" presetSubtype="0" accel="50000" decel="50000" fill="hold" grpId="0" nodeType="withEffect">
                                  <p:stCondLst>
                                    <p:cond delay="0"/>
                                  </p:stCondLst>
                                  <p:childTnLst>
                                    <p:animMotion origin="layout" path="M -3.125E-6 -1.85185E-6 L -0.20052 -0.00092 " pathEditMode="relative" rAng="0" ptsTypes="AA">
                                      <p:cBhvr>
                                        <p:cTn id="18" dur="2000" fill="hold"/>
                                        <p:tgtEl>
                                          <p:spTgt spid="63"/>
                                        </p:tgtEl>
                                        <p:attrNameLst>
                                          <p:attrName>ppt_x</p:attrName>
                                          <p:attrName>ppt_y</p:attrName>
                                        </p:attrNameLst>
                                      </p:cBhvr>
                                      <p:rCtr x="-10026" y="-46"/>
                                    </p:animMotion>
                                  </p:childTnLst>
                                </p:cTn>
                              </p:par>
                            </p:childTnLst>
                          </p:cTn>
                        </p:par>
                        <p:par>
                          <p:cTn id="19" fill="hold">
                            <p:stCondLst>
                              <p:cond delay="2500"/>
                            </p:stCondLst>
                            <p:childTnLst>
                              <p:par>
                                <p:cTn id="20" presetID="10" presetClass="exit" presetSubtype="0" fill="hold" grpId="1" nodeType="afterEffect">
                                  <p:stCondLst>
                                    <p:cond delay="0"/>
                                  </p:stCondLst>
                                  <p:childTnLst>
                                    <p:animEffect transition="out" filter="fade">
                                      <p:cBhvr>
                                        <p:cTn id="21" dur="500"/>
                                        <p:tgtEl>
                                          <p:spTgt spid="60"/>
                                        </p:tgtEl>
                                      </p:cBhvr>
                                    </p:animEffect>
                                    <p:set>
                                      <p:cBhvr>
                                        <p:cTn id="22" dur="1" fill="hold">
                                          <p:stCondLst>
                                            <p:cond delay="499"/>
                                          </p:stCondLst>
                                        </p:cTn>
                                        <p:tgtEl>
                                          <p:spTgt spid="6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wipe(left)">
                                      <p:cBhvr>
                                        <p:cTn id="27" dur="500"/>
                                        <p:tgtEl>
                                          <p:spTgt spid="111"/>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childTnLst>
                          </p:cTn>
                        </p:par>
                        <p:par>
                          <p:cTn id="33" fill="hold">
                            <p:stCondLst>
                              <p:cond delay="500"/>
                            </p:stCondLst>
                            <p:childTnLst>
                              <p:par>
                                <p:cTn id="34" presetID="10" presetClass="entr" presetSubtype="0" fill="hold" nodeType="afterEffect">
                                  <p:stCondLst>
                                    <p:cond delay="0"/>
                                  </p:stCondLst>
                                  <p:iterate type="lt">
                                    <p:tmPct val="0"/>
                                  </p:iterate>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par>
                                <p:cTn id="40" presetID="10" presetClass="entr" presetSubtype="0"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500"/>
                                        <p:tgtEl>
                                          <p:spTgt spid="67"/>
                                        </p:tgtEl>
                                      </p:cBhvr>
                                    </p:animEffect>
                                  </p:childTnLst>
                                </p:cTn>
                              </p:par>
                              <p:par>
                                <p:cTn id="43" presetID="10" presetClass="entr" presetSubtype="0" fill="hold" nodeType="with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500"/>
                                        <p:tgtEl>
                                          <p:spTgt spid="68"/>
                                        </p:tgtEl>
                                      </p:cBhvr>
                                    </p:animEffect>
                                  </p:childTnLst>
                                </p:cTn>
                              </p:par>
                              <p:par>
                                <p:cTn id="46" presetID="10" presetClass="entr" presetSubtype="0" fill="hold" nodeType="with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fade">
                                      <p:cBhvr>
                                        <p:cTn id="48" dur="500"/>
                                        <p:tgtEl>
                                          <p:spTgt spid="69"/>
                                        </p:tgtEl>
                                      </p:cBhvr>
                                    </p:animEffect>
                                  </p:childTnLst>
                                </p:cTn>
                              </p:par>
                              <p:par>
                                <p:cTn id="49" presetID="10" presetClass="entr" presetSubtype="0" fill="hold"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500"/>
                                        <p:tgtEl>
                                          <p:spTgt spid="70"/>
                                        </p:tgtEl>
                                      </p:cBhvr>
                                    </p:animEffect>
                                  </p:childTnLst>
                                </p:cTn>
                              </p:par>
                              <p:par>
                                <p:cTn id="52" presetID="10" presetClass="entr" presetSubtype="0" fill="hold" nodeType="with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500"/>
                                        <p:tgtEl>
                                          <p:spTgt spid="71"/>
                                        </p:tgtEl>
                                      </p:cBhvr>
                                    </p:animEffect>
                                  </p:childTnLst>
                                </p:cTn>
                              </p:par>
                              <p:par>
                                <p:cTn id="55" presetID="10" presetClass="entr" presetSubtype="0" fill="hold" nodeType="with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500"/>
                                        <p:tgtEl>
                                          <p:spTgt spid="72"/>
                                        </p:tgtEl>
                                      </p:cBhvr>
                                    </p:animEffect>
                                  </p:childTnLst>
                                </p:cTn>
                              </p:par>
                              <p:par>
                                <p:cTn id="58" presetID="10" presetClass="entr" presetSubtype="0" fill="hold" nodeType="withEffect">
                                  <p:stCondLst>
                                    <p:cond delay="0"/>
                                  </p:stCondLst>
                                  <p:childTnLst>
                                    <p:set>
                                      <p:cBhvr>
                                        <p:cTn id="59" dur="1" fill="hold">
                                          <p:stCondLst>
                                            <p:cond delay="0"/>
                                          </p:stCondLst>
                                        </p:cTn>
                                        <p:tgtEl>
                                          <p:spTgt spid="106"/>
                                        </p:tgtEl>
                                        <p:attrNameLst>
                                          <p:attrName>style.visibility</p:attrName>
                                        </p:attrNameLst>
                                      </p:cBhvr>
                                      <p:to>
                                        <p:strVal val="visible"/>
                                      </p:to>
                                    </p:set>
                                    <p:animEffect transition="in" filter="fade">
                                      <p:cBhvr>
                                        <p:cTn id="60" dur="500"/>
                                        <p:tgtEl>
                                          <p:spTgt spid="106"/>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nodeType="clickEffect">
                                  <p:stCondLst>
                                    <p:cond delay="0"/>
                                  </p:stCondLst>
                                  <p:childTnLst>
                                    <p:set>
                                      <p:cBhvr>
                                        <p:cTn id="64" dur="1" fill="hold">
                                          <p:stCondLst>
                                            <p:cond delay="0"/>
                                          </p:stCondLst>
                                        </p:cTn>
                                        <p:tgtEl>
                                          <p:spTgt spid="73"/>
                                        </p:tgtEl>
                                        <p:attrNameLst>
                                          <p:attrName>style.visibility</p:attrName>
                                        </p:attrNameLst>
                                      </p:cBhvr>
                                      <p:to>
                                        <p:strVal val="visible"/>
                                      </p:to>
                                    </p:set>
                                    <p:animEffect transition="in" filter="slide(fromBottom)">
                                      <p:cBhvr>
                                        <p:cTn id="65" dur="500"/>
                                        <p:tgtEl>
                                          <p:spTgt spid="73"/>
                                        </p:tgtEl>
                                      </p:cBhvr>
                                    </p:animEffect>
                                  </p:childTnLst>
                                  <p:subTnLst>
                                    <p:set>
                                      <p:cBhvr override="childStyle">
                                        <p:cTn dur="1" fill="hold" display="0" masterRel="sameClick" afterEffect="1">
                                          <p:stCondLst>
                                            <p:cond evt="end" delay="0">
                                              <p:tn val="63"/>
                                            </p:cond>
                                          </p:stCondLst>
                                        </p:cTn>
                                        <p:tgtEl>
                                          <p:spTgt spid="73"/>
                                        </p:tgtEl>
                                        <p:attrNameLst>
                                          <p:attrName>style.visibility</p:attrName>
                                        </p:attrNameLst>
                                      </p:cBhvr>
                                      <p:to>
                                        <p:strVal val="hidden"/>
                                      </p:to>
                                    </p:set>
                                  </p:subTnLst>
                                </p:cTn>
                              </p:par>
                              <p:par>
                                <p:cTn id="66" presetID="10" presetClass="exit" presetSubtype="0" fill="hold" grpId="0" nodeType="withEffect">
                                  <p:stCondLst>
                                    <p:cond delay="0"/>
                                  </p:stCondLst>
                                  <p:childTnLst>
                                    <p:animEffect transition="out" filter="fade">
                                      <p:cBhvr>
                                        <p:cTn id="67" dur="500"/>
                                        <p:tgtEl>
                                          <p:spTgt spid="68"/>
                                        </p:tgtEl>
                                      </p:cBhvr>
                                    </p:animEffect>
                                    <p:set>
                                      <p:cBhvr>
                                        <p:cTn id="68" dur="1" fill="hold">
                                          <p:stCondLst>
                                            <p:cond delay="499"/>
                                          </p:stCondLst>
                                        </p:cTn>
                                        <p:tgtEl>
                                          <p:spTgt spid="68"/>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fade">
                                      <p:cBhvr>
                                        <p:cTn id="71" dur="500"/>
                                        <p:tgtEl>
                                          <p:spTgt spid="85"/>
                                        </p:tgtEl>
                                      </p:cBhvr>
                                    </p:animEffect>
                                  </p:childTnLst>
                                </p:cTn>
                              </p:par>
                            </p:childTnLst>
                          </p:cTn>
                        </p:par>
                        <p:par>
                          <p:cTn id="72" fill="hold">
                            <p:stCondLst>
                              <p:cond delay="500"/>
                            </p:stCondLst>
                            <p:childTnLst>
                              <p:par>
                                <p:cTn id="73" presetID="12" presetClass="entr" presetSubtype="4" fill="hold" nodeType="after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slide(fromBottom)">
                                      <p:cBhvr>
                                        <p:cTn id="75" dur="500"/>
                                        <p:tgtEl>
                                          <p:spTgt spid="75"/>
                                        </p:tgtEl>
                                      </p:cBhvr>
                                    </p:animEffect>
                                  </p:childTnLst>
                                  <p:subTnLst>
                                    <p:set>
                                      <p:cBhvr override="childStyle">
                                        <p:cTn dur="1" fill="hold" display="0" masterRel="sameClick" afterEffect="1">
                                          <p:stCondLst>
                                            <p:cond evt="end" delay="0">
                                              <p:tn val="73"/>
                                            </p:cond>
                                          </p:stCondLst>
                                        </p:cTn>
                                        <p:tgtEl>
                                          <p:spTgt spid="75"/>
                                        </p:tgtEl>
                                        <p:attrNameLst>
                                          <p:attrName>style.visibility</p:attrName>
                                        </p:attrNameLst>
                                      </p:cBhvr>
                                      <p:to>
                                        <p:strVal val="hidden"/>
                                      </p:to>
                                    </p:set>
                                  </p:subTnLst>
                                </p:cTn>
                              </p:par>
                              <p:par>
                                <p:cTn id="76" presetID="10" presetClass="exit" presetSubtype="0" fill="hold" grpId="0" nodeType="withEffect">
                                  <p:stCondLst>
                                    <p:cond delay="0"/>
                                  </p:stCondLst>
                                  <p:childTnLst>
                                    <p:animEffect transition="out" filter="fade">
                                      <p:cBhvr>
                                        <p:cTn id="77" dur="500"/>
                                        <p:tgtEl>
                                          <p:spTgt spid="70"/>
                                        </p:tgtEl>
                                      </p:cBhvr>
                                    </p:animEffect>
                                    <p:set>
                                      <p:cBhvr>
                                        <p:cTn id="78" dur="1" fill="hold">
                                          <p:stCondLst>
                                            <p:cond delay="499"/>
                                          </p:stCondLst>
                                        </p:cTn>
                                        <p:tgtEl>
                                          <p:spTgt spid="70"/>
                                        </p:tgtEl>
                                        <p:attrNameLst>
                                          <p:attrName>style.visibility</p:attrName>
                                        </p:attrNameLst>
                                      </p:cBhvr>
                                      <p:to>
                                        <p:strVal val="hidden"/>
                                      </p:to>
                                    </p:set>
                                  </p:childTnLst>
                                </p:cTn>
                              </p:par>
                              <p:par>
                                <p:cTn id="79" presetID="10" presetClass="entr" presetSubtype="0" fill="hold" grpId="0" nodeType="withEffect">
                                  <p:stCondLst>
                                    <p:cond delay="0"/>
                                  </p:stCondLst>
                                  <p:childTnLst>
                                    <p:set>
                                      <p:cBhvr>
                                        <p:cTn id="80" dur="1" fill="hold">
                                          <p:stCondLst>
                                            <p:cond delay="0"/>
                                          </p:stCondLst>
                                        </p:cTn>
                                        <p:tgtEl>
                                          <p:spTgt spid="84"/>
                                        </p:tgtEl>
                                        <p:attrNameLst>
                                          <p:attrName>style.visibility</p:attrName>
                                        </p:attrNameLst>
                                      </p:cBhvr>
                                      <p:to>
                                        <p:strVal val="visible"/>
                                      </p:to>
                                    </p:set>
                                    <p:animEffect transition="in" filter="fade">
                                      <p:cBhvr>
                                        <p:cTn id="81" dur="500"/>
                                        <p:tgtEl>
                                          <p:spTgt spid="84"/>
                                        </p:tgtEl>
                                      </p:cBhvr>
                                    </p:animEffect>
                                  </p:childTnLst>
                                </p:cTn>
                              </p:par>
                            </p:childTnLst>
                          </p:cTn>
                        </p:par>
                        <p:par>
                          <p:cTn id="82" fill="hold">
                            <p:stCondLst>
                              <p:cond delay="1000"/>
                            </p:stCondLst>
                            <p:childTnLst>
                              <p:par>
                                <p:cTn id="83" presetID="12" presetClass="entr" presetSubtype="4" fill="hold" nodeType="afterEffect">
                                  <p:stCondLst>
                                    <p:cond delay="0"/>
                                  </p:stCondLst>
                                  <p:childTnLst>
                                    <p:set>
                                      <p:cBhvr>
                                        <p:cTn id="84" dur="1" fill="hold">
                                          <p:stCondLst>
                                            <p:cond delay="0"/>
                                          </p:stCondLst>
                                        </p:cTn>
                                        <p:tgtEl>
                                          <p:spTgt spid="74"/>
                                        </p:tgtEl>
                                        <p:attrNameLst>
                                          <p:attrName>style.visibility</p:attrName>
                                        </p:attrNameLst>
                                      </p:cBhvr>
                                      <p:to>
                                        <p:strVal val="visible"/>
                                      </p:to>
                                    </p:set>
                                    <p:animEffect transition="in" filter="slide(fromBottom)">
                                      <p:cBhvr>
                                        <p:cTn id="85" dur="500"/>
                                        <p:tgtEl>
                                          <p:spTgt spid="74"/>
                                        </p:tgtEl>
                                      </p:cBhvr>
                                    </p:animEffect>
                                  </p:childTnLst>
                                  <p:subTnLst>
                                    <p:set>
                                      <p:cBhvr override="childStyle">
                                        <p:cTn dur="1" fill="hold" display="0" masterRel="sameClick" afterEffect="1">
                                          <p:stCondLst>
                                            <p:cond evt="end" delay="0">
                                              <p:tn val="83"/>
                                            </p:cond>
                                          </p:stCondLst>
                                        </p:cTn>
                                        <p:tgtEl>
                                          <p:spTgt spid="74"/>
                                        </p:tgtEl>
                                        <p:attrNameLst>
                                          <p:attrName>style.visibility</p:attrName>
                                        </p:attrNameLst>
                                      </p:cBhvr>
                                      <p:to>
                                        <p:strVal val="hidden"/>
                                      </p:to>
                                    </p:set>
                                  </p:subTnLst>
                                </p:cTn>
                              </p:par>
                              <p:par>
                                <p:cTn id="86" presetID="10" presetClass="exit" presetSubtype="0" fill="hold" grpId="0" nodeType="withEffect">
                                  <p:stCondLst>
                                    <p:cond delay="0"/>
                                  </p:stCondLst>
                                  <p:childTnLst>
                                    <p:animEffect transition="out" filter="fade">
                                      <p:cBhvr>
                                        <p:cTn id="87" dur="500"/>
                                        <p:tgtEl>
                                          <p:spTgt spid="69"/>
                                        </p:tgtEl>
                                      </p:cBhvr>
                                    </p:animEffect>
                                    <p:set>
                                      <p:cBhvr>
                                        <p:cTn id="88" dur="1" fill="hold">
                                          <p:stCondLst>
                                            <p:cond delay="499"/>
                                          </p:stCondLst>
                                        </p:cTn>
                                        <p:tgtEl>
                                          <p:spTgt spid="69"/>
                                        </p:tgtEl>
                                        <p:attrNameLst>
                                          <p:attrName>style.visibility</p:attrName>
                                        </p:attrNameLst>
                                      </p:cBhvr>
                                      <p:to>
                                        <p:strVal val="hidden"/>
                                      </p:to>
                                    </p:set>
                                  </p:childTnLst>
                                </p:cTn>
                              </p:par>
                              <p:par>
                                <p:cTn id="89" presetID="10" presetClass="entr" presetSubtype="0" fill="hold" grpId="0" nodeType="withEffect">
                                  <p:stCondLst>
                                    <p:cond delay="0"/>
                                  </p:stCondLst>
                                  <p:childTnLst>
                                    <p:set>
                                      <p:cBhvr>
                                        <p:cTn id="90" dur="1" fill="hold">
                                          <p:stCondLst>
                                            <p:cond delay="0"/>
                                          </p:stCondLst>
                                        </p:cTn>
                                        <p:tgtEl>
                                          <p:spTgt spid="83"/>
                                        </p:tgtEl>
                                        <p:attrNameLst>
                                          <p:attrName>style.visibility</p:attrName>
                                        </p:attrNameLst>
                                      </p:cBhvr>
                                      <p:to>
                                        <p:strVal val="visible"/>
                                      </p:to>
                                    </p:set>
                                    <p:animEffect transition="in" filter="fade">
                                      <p:cBhvr>
                                        <p:cTn id="91" dur="500"/>
                                        <p:tgtEl>
                                          <p:spTgt spid="83"/>
                                        </p:tgtEl>
                                      </p:cBhvr>
                                    </p:animEffect>
                                  </p:childTnLst>
                                </p:cTn>
                              </p:par>
                            </p:childTnLst>
                          </p:cTn>
                        </p:par>
                        <p:par>
                          <p:cTn id="92" fill="hold">
                            <p:stCondLst>
                              <p:cond delay="1500"/>
                            </p:stCondLst>
                            <p:childTnLst>
                              <p:par>
                                <p:cTn id="93" presetID="12" presetClass="entr" presetSubtype="4" fill="hold" nodeType="after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slide(fromBottom)">
                                      <p:cBhvr>
                                        <p:cTn id="95" dur="500"/>
                                        <p:tgtEl>
                                          <p:spTgt spid="76"/>
                                        </p:tgtEl>
                                      </p:cBhvr>
                                    </p:animEffect>
                                  </p:childTnLst>
                                  <p:subTnLst>
                                    <p:set>
                                      <p:cBhvr override="childStyle">
                                        <p:cTn dur="1" fill="hold" display="0" masterRel="sameClick" afterEffect="1">
                                          <p:stCondLst>
                                            <p:cond evt="end" delay="0">
                                              <p:tn val="93"/>
                                            </p:cond>
                                          </p:stCondLst>
                                        </p:cTn>
                                        <p:tgtEl>
                                          <p:spTgt spid="76"/>
                                        </p:tgtEl>
                                        <p:attrNameLst>
                                          <p:attrName>style.visibility</p:attrName>
                                        </p:attrNameLst>
                                      </p:cBhvr>
                                      <p:to>
                                        <p:strVal val="hidden"/>
                                      </p:to>
                                    </p:set>
                                  </p:subTnLst>
                                </p:cTn>
                              </p:par>
                              <p:par>
                                <p:cTn id="96" presetID="10" presetClass="exit" presetSubtype="0" fill="hold" grpId="0" nodeType="withEffect">
                                  <p:stCondLst>
                                    <p:cond delay="0"/>
                                  </p:stCondLst>
                                  <p:childTnLst>
                                    <p:animEffect transition="out" filter="fade">
                                      <p:cBhvr>
                                        <p:cTn id="97" dur="500"/>
                                        <p:tgtEl>
                                          <p:spTgt spid="66"/>
                                        </p:tgtEl>
                                      </p:cBhvr>
                                    </p:animEffect>
                                    <p:set>
                                      <p:cBhvr>
                                        <p:cTn id="98" dur="1" fill="hold">
                                          <p:stCondLst>
                                            <p:cond delay="499"/>
                                          </p:stCondLst>
                                        </p:cTn>
                                        <p:tgtEl>
                                          <p:spTgt spid="66"/>
                                        </p:tgtEl>
                                        <p:attrNameLst>
                                          <p:attrName>style.visibility</p:attrName>
                                        </p:attrNameLst>
                                      </p:cBhvr>
                                      <p:to>
                                        <p:strVal val="hidden"/>
                                      </p:to>
                                    </p:set>
                                  </p:childTnLst>
                                </p:cTn>
                              </p:par>
                              <p:par>
                                <p:cTn id="99" presetID="10" presetClass="entr" presetSubtype="0" fill="hold" grpId="0" nodeType="with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fade">
                                      <p:cBhvr>
                                        <p:cTn id="101" dur="500"/>
                                        <p:tgtEl>
                                          <p:spTgt spid="81"/>
                                        </p:tgtEl>
                                      </p:cBhvr>
                                    </p:animEffect>
                                  </p:childTnLst>
                                </p:cTn>
                              </p:par>
                            </p:childTnLst>
                          </p:cTn>
                        </p:par>
                        <p:par>
                          <p:cTn id="102" fill="hold">
                            <p:stCondLst>
                              <p:cond delay="2000"/>
                            </p:stCondLst>
                            <p:childTnLst>
                              <p:par>
                                <p:cTn id="103" presetID="12" presetClass="entr" presetSubtype="4" fill="hold" nodeType="afterEffect">
                                  <p:stCondLst>
                                    <p:cond delay="0"/>
                                  </p:stCondLst>
                                  <p:childTnLst>
                                    <p:set>
                                      <p:cBhvr>
                                        <p:cTn id="104" dur="1" fill="hold">
                                          <p:stCondLst>
                                            <p:cond delay="0"/>
                                          </p:stCondLst>
                                        </p:cTn>
                                        <p:tgtEl>
                                          <p:spTgt spid="80"/>
                                        </p:tgtEl>
                                        <p:attrNameLst>
                                          <p:attrName>style.visibility</p:attrName>
                                        </p:attrNameLst>
                                      </p:cBhvr>
                                      <p:to>
                                        <p:strVal val="visible"/>
                                      </p:to>
                                    </p:set>
                                    <p:animEffect transition="in" filter="slide(fromBottom)">
                                      <p:cBhvr>
                                        <p:cTn id="105" dur="500"/>
                                        <p:tgtEl>
                                          <p:spTgt spid="80"/>
                                        </p:tgtEl>
                                      </p:cBhvr>
                                    </p:animEffect>
                                  </p:childTnLst>
                                  <p:subTnLst>
                                    <p:set>
                                      <p:cBhvr override="childStyle">
                                        <p:cTn dur="1" fill="hold" display="0" masterRel="sameClick" afterEffect="1">
                                          <p:stCondLst>
                                            <p:cond evt="end" delay="0">
                                              <p:tn val="103"/>
                                            </p:cond>
                                          </p:stCondLst>
                                        </p:cTn>
                                        <p:tgtEl>
                                          <p:spTgt spid="80"/>
                                        </p:tgtEl>
                                        <p:attrNameLst>
                                          <p:attrName>style.visibility</p:attrName>
                                        </p:attrNameLst>
                                      </p:cBhvr>
                                      <p:to>
                                        <p:strVal val="hidden"/>
                                      </p:to>
                                    </p:set>
                                  </p:subTnLst>
                                </p:cTn>
                              </p:par>
                              <p:par>
                                <p:cTn id="106" presetID="10" presetClass="exit" presetSubtype="0" fill="hold" grpId="0" nodeType="withEffect">
                                  <p:stCondLst>
                                    <p:cond delay="0"/>
                                  </p:stCondLst>
                                  <p:childTnLst>
                                    <p:animEffect transition="out" filter="fade">
                                      <p:cBhvr>
                                        <p:cTn id="107" dur="500"/>
                                        <p:tgtEl>
                                          <p:spTgt spid="71"/>
                                        </p:tgtEl>
                                      </p:cBhvr>
                                    </p:animEffect>
                                    <p:set>
                                      <p:cBhvr>
                                        <p:cTn id="108" dur="1" fill="hold">
                                          <p:stCondLst>
                                            <p:cond delay="499"/>
                                          </p:stCondLst>
                                        </p:cTn>
                                        <p:tgtEl>
                                          <p:spTgt spid="71"/>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86"/>
                                        </p:tgtEl>
                                        <p:attrNameLst>
                                          <p:attrName>style.visibility</p:attrName>
                                        </p:attrNameLst>
                                      </p:cBhvr>
                                      <p:to>
                                        <p:strVal val="visible"/>
                                      </p:to>
                                    </p:set>
                                    <p:animEffect transition="in" filter="fade">
                                      <p:cBhvr>
                                        <p:cTn id="111" dur="500"/>
                                        <p:tgtEl>
                                          <p:spTgt spid="86"/>
                                        </p:tgtEl>
                                      </p:cBhvr>
                                    </p:animEffect>
                                  </p:childTnLst>
                                </p:cTn>
                              </p:par>
                            </p:childTnLst>
                          </p:cTn>
                        </p:par>
                        <p:par>
                          <p:cTn id="112" fill="hold">
                            <p:stCondLst>
                              <p:cond delay="2500"/>
                            </p:stCondLst>
                            <p:childTnLst>
                              <p:par>
                                <p:cTn id="113" presetID="12" presetClass="entr" presetSubtype="4" fill="hold" nodeType="afterEffect">
                                  <p:stCondLst>
                                    <p:cond delay="0"/>
                                  </p:stCondLst>
                                  <p:childTnLst>
                                    <p:set>
                                      <p:cBhvr>
                                        <p:cTn id="114" dur="1" fill="hold">
                                          <p:stCondLst>
                                            <p:cond delay="0"/>
                                          </p:stCondLst>
                                        </p:cTn>
                                        <p:tgtEl>
                                          <p:spTgt spid="77"/>
                                        </p:tgtEl>
                                        <p:attrNameLst>
                                          <p:attrName>style.visibility</p:attrName>
                                        </p:attrNameLst>
                                      </p:cBhvr>
                                      <p:to>
                                        <p:strVal val="visible"/>
                                      </p:to>
                                    </p:set>
                                    <p:animEffect transition="in" filter="slide(fromBottom)">
                                      <p:cBhvr>
                                        <p:cTn id="115" dur="500"/>
                                        <p:tgtEl>
                                          <p:spTgt spid="77"/>
                                        </p:tgtEl>
                                      </p:cBhvr>
                                    </p:animEffect>
                                  </p:childTnLst>
                                  <p:subTnLst>
                                    <p:set>
                                      <p:cBhvr override="childStyle">
                                        <p:cTn dur="1" fill="hold" display="0" masterRel="sameClick" afterEffect="1">
                                          <p:stCondLst>
                                            <p:cond evt="end" delay="0">
                                              <p:tn val="113"/>
                                            </p:cond>
                                          </p:stCondLst>
                                        </p:cTn>
                                        <p:tgtEl>
                                          <p:spTgt spid="77"/>
                                        </p:tgtEl>
                                        <p:attrNameLst>
                                          <p:attrName>style.visibility</p:attrName>
                                        </p:attrNameLst>
                                      </p:cBhvr>
                                      <p:to>
                                        <p:strVal val="hidden"/>
                                      </p:to>
                                    </p:set>
                                  </p:subTnLst>
                                </p:cTn>
                              </p:par>
                              <p:par>
                                <p:cTn id="116" presetID="10" presetClass="exit" presetSubtype="0" fill="hold" grpId="0" nodeType="withEffect">
                                  <p:stCondLst>
                                    <p:cond delay="0"/>
                                  </p:stCondLst>
                                  <p:childTnLst>
                                    <p:animEffect transition="out" filter="fade">
                                      <p:cBhvr>
                                        <p:cTn id="117" dur="500"/>
                                        <p:tgtEl>
                                          <p:spTgt spid="67"/>
                                        </p:tgtEl>
                                      </p:cBhvr>
                                    </p:animEffect>
                                    <p:set>
                                      <p:cBhvr>
                                        <p:cTn id="118" dur="1" fill="hold">
                                          <p:stCondLst>
                                            <p:cond delay="499"/>
                                          </p:stCondLst>
                                        </p:cTn>
                                        <p:tgtEl>
                                          <p:spTgt spid="67"/>
                                        </p:tgtEl>
                                        <p:attrNameLst>
                                          <p:attrName>style.visibility</p:attrName>
                                        </p:attrNameLst>
                                      </p:cBhvr>
                                      <p:to>
                                        <p:strVal val="hidden"/>
                                      </p:to>
                                    </p:set>
                                  </p:childTnLst>
                                </p:cTn>
                              </p:par>
                              <p:par>
                                <p:cTn id="119" presetID="10" presetClass="entr" presetSubtype="0" fill="hold" grpId="0" nodeType="withEffect">
                                  <p:stCondLst>
                                    <p:cond delay="0"/>
                                  </p:stCondLst>
                                  <p:childTnLst>
                                    <p:set>
                                      <p:cBhvr>
                                        <p:cTn id="120" dur="1" fill="hold">
                                          <p:stCondLst>
                                            <p:cond delay="0"/>
                                          </p:stCondLst>
                                        </p:cTn>
                                        <p:tgtEl>
                                          <p:spTgt spid="82"/>
                                        </p:tgtEl>
                                        <p:attrNameLst>
                                          <p:attrName>style.visibility</p:attrName>
                                        </p:attrNameLst>
                                      </p:cBhvr>
                                      <p:to>
                                        <p:strVal val="visible"/>
                                      </p:to>
                                    </p:set>
                                    <p:animEffect transition="in" filter="fade">
                                      <p:cBhvr>
                                        <p:cTn id="121" dur="500"/>
                                        <p:tgtEl>
                                          <p:spTgt spid="82"/>
                                        </p:tgtEl>
                                      </p:cBhvr>
                                    </p:animEffect>
                                  </p:childTnLst>
                                </p:cTn>
                              </p:par>
                            </p:childTnLst>
                          </p:cTn>
                        </p:par>
                        <p:par>
                          <p:cTn id="122" fill="hold">
                            <p:stCondLst>
                              <p:cond delay="3000"/>
                            </p:stCondLst>
                            <p:childTnLst>
                              <p:par>
                                <p:cTn id="123" presetID="12" presetClass="entr" presetSubtype="4" fill="hold" nodeType="afterEffect">
                                  <p:stCondLst>
                                    <p:cond delay="0"/>
                                  </p:stCondLst>
                                  <p:childTnLst>
                                    <p:set>
                                      <p:cBhvr>
                                        <p:cTn id="124" dur="1" fill="hold">
                                          <p:stCondLst>
                                            <p:cond delay="0"/>
                                          </p:stCondLst>
                                        </p:cTn>
                                        <p:tgtEl>
                                          <p:spTgt spid="78"/>
                                        </p:tgtEl>
                                        <p:attrNameLst>
                                          <p:attrName>style.visibility</p:attrName>
                                        </p:attrNameLst>
                                      </p:cBhvr>
                                      <p:to>
                                        <p:strVal val="visible"/>
                                      </p:to>
                                    </p:set>
                                    <p:animEffect transition="in" filter="slide(fromBottom)">
                                      <p:cBhvr>
                                        <p:cTn id="125" dur="500"/>
                                        <p:tgtEl>
                                          <p:spTgt spid="78"/>
                                        </p:tgtEl>
                                      </p:cBhvr>
                                    </p:animEffect>
                                  </p:childTnLst>
                                  <p:subTnLst>
                                    <p:set>
                                      <p:cBhvr override="childStyle">
                                        <p:cTn dur="1" fill="hold" display="0" masterRel="sameClick" afterEffect="1">
                                          <p:stCondLst>
                                            <p:cond evt="end" delay="0">
                                              <p:tn val="123"/>
                                            </p:cond>
                                          </p:stCondLst>
                                        </p:cTn>
                                        <p:tgtEl>
                                          <p:spTgt spid="78"/>
                                        </p:tgtEl>
                                        <p:attrNameLst>
                                          <p:attrName>style.visibility</p:attrName>
                                        </p:attrNameLst>
                                      </p:cBhvr>
                                      <p:to>
                                        <p:strVal val="hidden"/>
                                      </p:to>
                                    </p:set>
                                  </p:subTnLst>
                                </p:cTn>
                              </p:par>
                              <p:par>
                                <p:cTn id="126" presetID="10" presetClass="exit" presetSubtype="0" fill="hold" grpId="0" nodeType="withEffect">
                                  <p:stCondLst>
                                    <p:cond delay="0"/>
                                  </p:stCondLst>
                                  <p:childTnLst>
                                    <p:animEffect transition="out" filter="fade">
                                      <p:cBhvr>
                                        <p:cTn id="127" dur="500"/>
                                        <p:tgtEl>
                                          <p:spTgt spid="106"/>
                                        </p:tgtEl>
                                      </p:cBhvr>
                                    </p:animEffect>
                                    <p:set>
                                      <p:cBhvr>
                                        <p:cTn id="128" dur="1" fill="hold">
                                          <p:stCondLst>
                                            <p:cond delay="499"/>
                                          </p:stCondLst>
                                        </p:cTn>
                                        <p:tgtEl>
                                          <p:spTgt spid="106"/>
                                        </p:tgtEl>
                                        <p:attrNameLst>
                                          <p:attrName>style.visibility</p:attrName>
                                        </p:attrNameLst>
                                      </p:cBhvr>
                                      <p:to>
                                        <p:strVal val="hidden"/>
                                      </p:to>
                                    </p:set>
                                  </p:childTnLst>
                                </p:cTn>
                              </p:par>
                              <p:par>
                                <p:cTn id="129" presetID="10" presetClass="entr" presetSubtype="0" fill="hold" grpId="0" nodeType="withEffect">
                                  <p:stCondLst>
                                    <p:cond delay="0"/>
                                  </p:stCondLst>
                                  <p:childTnLst>
                                    <p:set>
                                      <p:cBhvr>
                                        <p:cTn id="130" dur="1" fill="hold">
                                          <p:stCondLst>
                                            <p:cond delay="0"/>
                                          </p:stCondLst>
                                        </p:cTn>
                                        <p:tgtEl>
                                          <p:spTgt spid="87"/>
                                        </p:tgtEl>
                                        <p:attrNameLst>
                                          <p:attrName>style.visibility</p:attrName>
                                        </p:attrNameLst>
                                      </p:cBhvr>
                                      <p:to>
                                        <p:strVal val="visible"/>
                                      </p:to>
                                    </p:set>
                                    <p:animEffect transition="in" filter="fade">
                                      <p:cBhvr>
                                        <p:cTn id="131" dur="500"/>
                                        <p:tgtEl>
                                          <p:spTgt spid="87"/>
                                        </p:tgtEl>
                                      </p:cBhvr>
                                    </p:animEffect>
                                  </p:childTnLst>
                                </p:cTn>
                              </p:par>
                            </p:childTnLst>
                          </p:cTn>
                        </p:par>
                        <p:par>
                          <p:cTn id="132" fill="hold">
                            <p:stCondLst>
                              <p:cond delay="3500"/>
                            </p:stCondLst>
                            <p:childTnLst>
                              <p:par>
                                <p:cTn id="133" presetID="12" presetClass="entr" presetSubtype="4" fill="hold" nodeType="afterEffect">
                                  <p:stCondLst>
                                    <p:cond delay="0"/>
                                  </p:stCondLst>
                                  <p:childTnLst>
                                    <p:set>
                                      <p:cBhvr>
                                        <p:cTn id="134" dur="1" fill="hold">
                                          <p:stCondLst>
                                            <p:cond delay="0"/>
                                          </p:stCondLst>
                                        </p:cTn>
                                        <p:tgtEl>
                                          <p:spTgt spid="79"/>
                                        </p:tgtEl>
                                        <p:attrNameLst>
                                          <p:attrName>style.visibility</p:attrName>
                                        </p:attrNameLst>
                                      </p:cBhvr>
                                      <p:to>
                                        <p:strVal val="visible"/>
                                      </p:to>
                                    </p:set>
                                    <p:animEffect transition="in" filter="slide(fromBottom)">
                                      <p:cBhvr>
                                        <p:cTn id="135" dur="500"/>
                                        <p:tgtEl>
                                          <p:spTgt spid="79"/>
                                        </p:tgtEl>
                                      </p:cBhvr>
                                    </p:animEffect>
                                  </p:childTnLst>
                                  <p:subTnLst>
                                    <p:set>
                                      <p:cBhvr override="childStyle">
                                        <p:cTn dur="1" fill="hold" display="0" masterRel="sameClick" afterEffect="1">
                                          <p:stCondLst>
                                            <p:cond evt="end" delay="0">
                                              <p:tn val="133"/>
                                            </p:cond>
                                          </p:stCondLst>
                                        </p:cTn>
                                        <p:tgtEl>
                                          <p:spTgt spid="79"/>
                                        </p:tgtEl>
                                        <p:attrNameLst>
                                          <p:attrName>style.visibility</p:attrName>
                                        </p:attrNameLst>
                                      </p:cBhvr>
                                      <p:to>
                                        <p:strVal val="hidden"/>
                                      </p:to>
                                    </p:set>
                                  </p:subTnLst>
                                </p:cTn>
                              </p:par>
                              <p:par>
                                <p:cTn id="136" presetID="10" presetClass="exit" presetSubtype="0" fill="hold" grpId="0" nodeType="withEffect">
                                  <p:stCondLst>
                                    <p:cond delay="0"/>
                                  </p:stCondLst>
                                  <p:childTnLst>
                                    <p:animEffect transition="out" filter="fade">
                                      <p:cBhvr>
                                        <p:cTn id="137" dur="500"/>
                                        <p:tgtEl>
                                          <p:spTgt spid="72"/>
                                        </p:tgtEl>
                                      </p:cBhvr>
                                    </p:animEffect>
                                    <p:set>
                                      <p:cBhvr>
                                        <p:cTn id="138" dur="1" fill="hold">
                                          <p:stCondLst>
                                            <p:cond delay="499"/>
                                          </p:stCondLst>
                                        </p:cTn>
                                        <p:tgtEl>
                                          <p:spTgt spid="72"/>
                                        </p:tgtEl>
                                        <p:attrNameLst>
                                          <p:attrName>style.visibility</p:attrName>
                                        </p:attrNameLst>
                                      </p:cBhvr>
                                      <p:to>
                                        <p:strVal val="hidden"/>
                                      </p:to>
                                    </p:set>
                                  </p:childTnLst>
                                </p:cTn>
                              </p:par>
                              <p:par>
                                <p:cTn id="139" presetID="10" presetClass="entr" presetSubtype="0" fill="hold" grpId="0" nodeType="withEffect">
                                  <p:stCondLst>
                                    <p:cond delay="0"/>
                                  </p:stCondLst>
                                  <p:childTnLst>
                                    <p:set>
                                      <p:cBhvr>
                                        <p:cTn id="140" dur="1" fill="hold">
                                          <p:stCondLst>
                                            <p:cond delay="0"/>
                                          </p:stCondLst>
                                        </p:cTn>
                                        <p:tgtEl>
                                          <p:spTgt spid="88"/>
                                        </p:tgtEl>
                                        <p:attrNameLst>
                                          <p:attrName>style.visibility</p:attrName>
                                        </p:attrNameLst>
                                      </p:cBhvr>
                                      <p:to>
                                        <p:strVal val="visible"/>
                                      </p:to>
                                    </p:set>
                                    <p:animEffect transition="in" filter="fade">
                                      <p:cBhvr>
                                        <p:cTn id="141" dur="500"/>
                                        <p:tgtEl>
                                          <p:spTgt spid="88"/>
                                        </p:tgtEl>
                                      </p:cBhvr>
                                    </p:animEffect>
                                  </p:childTnLst>
                                </p:cTn>
                              </p:par>
                            </p:childTnLst>
                          </p:cTn>
                        </p:par>
                      </p:childTnLst>
                    </p:cTn>
                  </p:par>
                  <p:par>
                    <p:cTn id="142" fill="hold">
                      <p:stCondLst>
                        <p:cond delay="indefinite"/>
                      </p:stCondLst>
                      <p:childTnLst>
                        <p:par>
                          <p:cTn id="143" fill="hold">
                            <p:stCondLst>
                              <p:cond delay="0"/>
                            </p:stCondLst>
                            <p:childTnLst>
                              <p:par>
                                <p:cTn id="144" presetID="47" presetClass="exit" presetSubtype="0" fill="hold" grpId="0" nodeType="clickEffect">
                                  <p:stCondLst>
                                    <p:cond delay="0"/>
                                  </p:stCondLst>
                                  <p:iterate type="lt">
                                    <p:tmPct val="10000"/>
                                  </p:iterate>
                                  <p:childTnLst>
                                    <p:animEffect transition="out" filter="fade">
                                      <p:cBhvr>
                                        <p:cTn id="145" dur="2000"/>
                                        <p:tgtEl>
                                          <p:spTgt spid="25"/>
                                        </p:tgtEl>
                                      </p:cBhvr>
                                    </p:animEffect>
                                    <p:anim calcmode="lin" valueType="num">
                                      <p:cBhvr>
                                        <p:cTn id="146" dur="2000"/>
                                        <p:tgtEl>
                                          <p:spTgt spid="25"/>
                                        </p:tgtEl>
                                        <p:attrNameLst>
                                          <p:attrName>ppt_x</p:attrName>
                                        </p:attrNameLst>
                                      </p:cBhvr>
                                      <p:tavLst>
                                        <p:tav tm="0">
                                          <p:val>
                                            <p:strVal val="ppt_x"/>
                                          </p:val>
                                        </p:tav>
                                        <p:tav tm="100000">
                                          <p:val>
                                            <p:strVal val="ppt_x"/>
                                          </p:val>
                                        </p:tav>
                                      </p:tavLst>
                                    </p:anim>
                                    <p:anim calcmode="lin" valueType="num">
                                      <p:cBhvr>
                                        <p:cTn id="147" dur="2000"/>
                                        <p:tgtEl>
                                          <p:spTgt spid="25"/>
                                        </p:tgtEl>
                                        <p:attrNameLst>
                                          <p:attrName>ppt_y</p:attrName>
                                        </p:attrNameLst>
                                      </p:cBhvr>
                                      <p:tavLst>
                                        <p:tav tm="0">
                                          <p:val>
                                            <p:strVal val="ppt_y"/>
                                          </p:val>
                                        </p:tav>
                                        <p:tav tm="100000">
                                          <p:val>
                                            <p:strVal val="ppt_y-.1"/>
                                          </p:val>
                                        </p:tav>
                                      </p:tavLst>
                                    </p:anim>
                                    <p:set>
                                      <p:cBhvr>
                                        <p:cTn id="148" dur="1" fill="hold">
                                          <p:stCondLst>
                                            <p:cond delay="1999"/>
                                          </p:stCondLst>
                                        </p:cTn>
                                        <p:tgtEl>
                                          <p:spTgt spid="25"/>
                                        </p:tgtEl>
                                        <p:attrNameLst>
                                          <p:attrName>style.visibility</p:attrName>
                                        </p:attrNameLst>
                                      </p:cBhvr>
                                      <p:to>
                                        <p:strVal val="hidden"/>
                                      </p:to>
                                    </p:set>
                                  </p:childTnLst>
                                </p:cTn>
                              </p:par>
                              <p:par>
                                <p:cTn id="149" presetID="10" presetClass="entr" presetSubtype="0" fill="hold" grpId="0" nodeType="withEffect">
                                  <p:stCondLst>
                                    <p:cond delay="0"/>
                                  </p:stCondLst>
                                  <p:childTnLst>
                                    <p:set>
                                      <p:cBhvr>
                                        <p:cTn id="150" dur="1" fill="hold">
                                          <p:stCondLst>
                                            <p:cond delay="0"/>
                                          </p:stCondLst>
                                        </p:cTn>
                                        <p:tgtEl>
                                          <p:spTgt spid="89"/>
                                        </p:tgtEl>
                                        <p:attrNameLst>
                                          <p:attrName>style.visibility</p:attrName>
                                        </p:attrNameLst>
                                      </p:cBhvr>
                                      <p:to>
                                        <p:strVal val="visible"/>
                                      </p:to>
                                    </p:set>
                                    <p:animEffect transition="in" filter="fade">
                                      <p:cBhvr>
                                        <p:cTn id="151" dur="500"/>
                                        <p:tgtEl>
                                          <p:spTgt spid="89"/>
                                        </p:tgtEl>
                                      </p:cBhvr>
                                    </p:animEffect>
                                  </p:childTnLst>
                                </p:cTn>
                              </p:par>
                              <p:par>
                                <p:cTn id="152" presetID="10" presetClass="entr" presetSubtype="0" fill="hold" grpId="0" nodeType="withEffect">
                                  <p:stCondLst>
                                    <p:cond delay="500"/>
                                  </p:stCondLst>
                                  <p:childTnLst>
                                    <p:set>
                                      <p:cBhvr>
                                        <p:cTn id="153" dur="1" fill="hold">
                                          <p:stCondLst>
                                            <p:cond delay="0"/>
                                          </p:stCondLst>
                                        </p:cTn>
                                        <p:tgtEl>
                                          <p:spTgt spid="90"/>
                                        </p:tgtEl>
                                        <p:attrNameLst>
                                          <p:attrName>style.visibility</p:attrName>
                                        </p:attrNameLst>
                                      </p:cBhvr>
                                      <p:to>
                                        <p:strVal val="visible"/>
                                      </p:to>
                                    </p:set>
                                    <p:animEffect transition="in" filter="fade">
                                      <p:cBhvr>
                                        <p:cTn id="154" dur="500"/>
                                        <p:tgtEl>
                                          <p:spTgt spid="90"/>
                                        </p:tgtEl>
                                      </p:cBhvr>
                                    </p:animEffect>
                                  </p:childTnLst>
                                </p:cTn>
                              </p:par>
                              <p:par>
                                <p:cTn id="155" presetID="10" presetClass="entr" presetSubtype="0" fill="hold" grpId="0" nodeType="withEffect">
                                  <p:stCondLst>
                                    <p:cond delay="1000"/>
                                  </p:stCondLst>
                                  <p:childTnLst>
                                    <p:set>
                                      <p:cBhvr>
                                        <p:cTn id="156" dur="1" fill="hold">
                                          <p:stCondLst>
                                            <p:cond delay="0"/>
                                          </p:stCondLst>
                                        </p:cTn>
                                        <p:tgtEl>
                                          <p:spTgt spid="91"/>
                                        </p:tgtEl>
                                        <p:attrNameLst>
                                          <p:attrName>style.visibility</p:attrName>
                                        </p:attrNameLst>
                                      </p:cBhvr>
                                      <p:to>
                                        <p:strVal val="visible"/>
                                      </p:to>
                                    </p:set>
                                    <p:animEffect transition="in" filter="fade">
                                      <p:cBhvr>
                                        <p:cTn id="157" dur="500"/>
                                        <p:tgtEl>
                                          <p:spTgt spid="91"/>
                                        </p:tgtEl>
                                      </p:cBhvr>
                                    </p:animEffect>
                                  </p:childTnLst>
                                </p:cTn>
                              </p:par>
                              <p:par>
                                <p:cTn id="158" presetID="10" presetClass="entr" presetSubtype="0" fill="hold" grpId="0" nodeType="withEffect">
                                  <p:stCondLst>
                                    <p:cond delay="1500"/>
                                  </p:stCondLst>
                                  <p:childTnLst>
                                    <p:set>
                                      <p:cBhvr>
                                        <p:cTn id="159" dur="1" fill="hold">
                                          <p:stCondLst>
                                            <p:cond delay="0"/>
                                          </p:stCondLst>
                                        </p:cTn>
                                        <p:tgtEl>
                                          <p:spTgt spid="92"/>
                                        </p:tgtEl>
                                        <p:attrNameLst>
                                          <p:attrName>style.visibility</p:attrName>
                                        </p:attrNameLst>
                                      </p:cBhvr>
                                      <p:to>
                                        <p:strVal val="visible"/>
                                      </p:to>
                                    </p:set>
                                    <p:animEffect transition="in" filter="fade">
                                      <p:cBhvr>
                                        <p:cTn id="160" dur="500"/>
                                        <p:tgtEl>
                                          <p:spTgt spid="92"/>
                                        </p:tgtEl>
                                      </p:cBhvr>
                                    </p:animEffect>
                                  </p:childTnLst>
                                </p:cTn>
                              </p:par>
                              <p:par>
                                <p:cTn id="161" presetID="10" presetClass="entr" presetSubtype="0" fill="hold" grpId="0" nodeType="withEffect">
                                  <p:stCondLst>
                                    <p:cond delay="2000"/>
                                  </p:stCondLst>
                                  <p:childTnLst>
                                    <p:set>
                                      <p:cBhvr>
                                        <p:cTn id="162" dur="1" fill="hold">
                                          <p:stCondLst>
                                            <p:cond delay="0"/>
                                          </p:stCondLst>
                                        </p:cTn>
                                        <p:tgtEl>
                                          <p:spTgt spid="105"/>
                                        </p:tgtEl>
                                        <p:attrNameLst>
                                          <p:attrName>style.visibility</p:attrName>
                                        </p:attrNameLst>
                                      </p:cBhvr>
                                      <p:to>
                                        <p:strVal val="visible"/>
                                      </p:to>
                                    </p:set>
                                    <p:animEffect transition="in" filter="fade">
                                      <p:cBhvr>
                                        <p:cTn id="163" dur="500"/>
                                        <p:tgtEl>
                                          <p:spTgt spid="105"/>
                                        </p:tgtEl>
                                      </p:cBhvr>
                                    </p:animEffect>
                                  </p:childTnLst>
                                </p:cTn>
                              </p:par>
                              <p:par>
                                <p:cTn id="164" presetID="10" presetClass="entr" presetSubtype="0" fill="hold" grpId="0" nodeType="withEffect">
                                  <p:stCondLst>
                                    <p:cond delay="2500"/>
                                  </p:stCondLst>
                                  <p:childTnLst>
                                    <p:set>
                                      <p:cBhvr>
                                        <p:cTn id="165" dur="1" fill="hold">
                                          <p:stCondLst>
                                            <p:cond delay="0"/>
                                          </p:stCondLst>
                                        </p:cTn>
                                        <p:tgtEl>
                                          <p:spTgt spid="93"/>
                                        </p:tgtEl>
                                        <p:attrNameLst>
                                          <p:attrName>style.visibility</p:attrName>
                                        </p:attrNameLst>
                                      </p:cBhvr>
                                      <p:to>
                                        <p:strVal val="visible"/>
                                      </p:to>
                                    </p:set>
                                    <p:animEffect transition="in" filter="fade">
                                      <p:cBhvr>
                                        <p:cTn id="166" dur="500"/>
                                        <p:tgtEl>
                                          <p:spTgt spid="93"/>
                                        </p:tgtEl>
                                      </p:cBhvr>
                                    </p:animEffect>
                                  </p:childTnLst>
                                </p:cTn>
                              </p:par>
                              <p:par>
                                <p:cTn id="167" presetID="10" presetClass="entr" presetSubtype="0" fill="hold" grpId="0" nodeType="withEffect">
                                  <p:stCondLst>
                                    <p:cond delay="3000"/>
                                  </p:stCondLst>
                                  <p:childTnLst>
                                    <p:set>
                                      <p:cBhvr>
                                        <p:cTn id="168" dur="1" fill="hold">
                                          <p:stCondLst>
                                            <p:cond delay="0"/>
                                          </p:stCondLst>
                                        </p:cTn>
                                        <p:tgtEl>
                                          <p:spTgt spid="94"/>
                                        </p:tgtEl>
                                        <p:attrNameLst>
                                          <p:attrName>style.visibility</p:attrName>
                                        </p:attrNameLst>
                                      </p:cBhvr>
                                      <p:to>
                                        <p:strVal val="visible"/>
                                      </p:to>
                                    </p:set>
                                    <p:animEffect transition="in" filter="fade">
                                      <p:cBhvr>
                                        <p:cTn id="169" dur="500"/>
                                        <p:tgtEl>
                                          <p:spTgt spid="94"/>
                                        </p:tgtEl>
                                      </p:cBhvr>
                                    </p:animEffect>
                                  </p:childTnLst>
                                </p:cTn>
                              </p:par>
                            </p:childTnLst>
                          </p:cTn>
                        </p:par>
                        <p:par>
                          <p:cTn id="170" fill="hold">
                            <p:stCondLst>
                              <p:cond delay="8199"/>
                            </p:stCondLst>
                            <p:childTnLst>
                              <p:par>
                                <p:cTn id="171" presetID="10" presetClass="entr" presetSubtype="0" fill="hold" grpId="0" nodeType="afterEffect">
                                  <p:stCondLst>
                                    <p:cond delay="0"/>
                                  </p:stCondLst>
                                  <p:childTnLst>
                                    <p:set>
                                      <p:cBhvr>
                                        <p:cTn id="172" dur="1" fill="hold">
                                          <p:stCondLst>
                                            <p:cond delay="0"/>
                                          </p:stCondLst>
                                        </p:cTn>
                                        <p:tgtEl>
                                          <p:spTgt spid="95"/>
                                        </p:tgtEl>
                                        <p:attrNameLst>
                                          <p:attrName>style.visibility</p:attrName>
                                        </p:attrNameLst>
                                      </p:cBhvr>
                                      <p:to>
                                        <p:strVal val="visible"/>
                                      </p:to>
                                    </p:set>
                                    <p:animEffect transition="in" filter="fade">
                                      <p:cBhvr>
                                        <p:cTn id="173" dur="1000"/>
                                        <p:tgtEl>
                                          <p:spTgt spid="95"/>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96"/>
                                        </p:tgtEl>
                                        <p:attrNameLst>
                                          <p:attrName>style.visibility</p:attrName>
                                        </p:attrNameLst>
                                      </p:cBhvr>
                                      <p:to>
                                        <p:strVal val="visible"/>
                                      </p:to>
                                    </p:set>
                                    <p:animEffect transition="in" filter="fade">
                                      <p:cBhvr>
                                        <p:cTn id="176" dur="1000"/>
                                        <p:tgtEl>
                                          <p:spTgt spid="96"/>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97"/>
                                        </p:tgtEl>
                                        <p:attrNameLst>
                                          <p:attrName>style.visibility</p:attrName>
                                        </p:attrNameLst>
                                      </p:cBhvr>
                                      <p:to>
                                        <p:strVal val="visible"/>
                                      </p:to>
                                    </p:set>
                                    <p:animEffect transition="in" filter="fade">
                                      <p:cBhvr>
                                        <p:cTn id="179" dur="1000"/>
                                        <p:tgtEl>
                                          <p:spTgt spid="97"/>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98"/>
                                        </p:tgtEl>
                                        <p:attrNameLst>
                                          <p:attrName>style.visibility</p:attrName>
                                        </p:attrNameLst>
                                      </p:cBhvr>
                                      <p:to>
                                        <p:strVal val="visible"/>
                                      </p:to>
                                    </p:set>
                                    <p:animEffect transition="in" filter="fade">
                                      <p:cBhvr>
                                        <p:cTn id="182" dur="1000"/>
                                        <p:tgtEl>
                                          <p:spTgt spid="98"/>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99"/>
                                        </p:tgtEl>
                                        <p:attrNameLst>
                                          <p:attrName>style.visibility</p:attrName>
                                        </p:attrNameLst>
                                      </p:cBhvr>
                                      <p:to>
                                        <p:strVal val="visible"/>
                                      </p:to>
                                    </p:set>
                                    <p:animEffect transition="in" filter="fade">
                                      <p:cBhvr>
                                        <p:cTn id="185" dur="1000"/>
                                        <p:tgtEl>
                                          <p:spTgt spid="99"/>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100"/>
                                        </p:tgtEl>
                                        <p:attrNameLst>
                                          <p:attrName>style.visibility</p:attrName>
                                        </p:attrNameLst>
                                      </p:cBhvr>
                                      <p:to>
                                        <p:strVal val="visible"/>
                                      </p:to>
                                    </p:set>
                                    <p:animEffect transition="in" filter="fade">
                                      <p:cBhvr>
                                        <p:cTn id="188" dur="1000"/>
                                        <p:tgtEl>
                                          <p:spTgt spid="100"/>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01"/>
                                        </p:tgtEl>
                                        <p:attrNameLst>
                                          <p:attrName>style.visibility</p:attrName>
                                        </p:attrNameLst>
                                      </p:cBhvr>
                                      <p:to>
                                        <p:strVal val="visible"/>
                                      </p:to>
                                    </p:set>
                                    <p:animEffect transition="in" filter="fade">
                                      <p:cBhvr>
                                        <p:cTn id="191" dur="1000"/>
                                        <p:tgtEl>
                                          <p:spTgt spid="101"/>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02"/>
                                        </p:tgtEl>
                                        <p:attrNameLst>
                                          <p:attrName>style.visibility</p:attrName>
                                        </p:attrNameLst>
                                      </p:cBhvr>
                                      <p:to>
                                        <p:strVal val="visible"/>
                                      </p:to>
                                    </p:set>
                                    <p:animEffect transition="in" filter="fade">
                                      <p:cBhvr>
                                        <p:cTn id="194" dur="1000"/>
                                        <p:tgtEl>
                                          <p:spTgt spid="102"/>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103"/>
                                        </p:tgtEl>
                                        <p:attrNameLst>
                                          <p:attrName>style.visibility</p:attrName>
                                        </p:attrNameLst>
                                      </p:cBhvr>
                                      <p:to>
                                        <p:strVal val="visible"/>
                                      </p:to>
                                    </p:set>
                                    <p:animEffect transition="in" filter="fade">
                                      <p:cBhvr>
                                        <p:cTn id="197" dur="1000"/>
                                        <p:tgtEl>
                                          <p:spTgt spid="103"/>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104"/>
                                        </p:tgtEl>
                                        <p:attrNameLst>
                                          <p:attrName>style.visibility</p:attrName>
                                        </p:attrNameLst>
                                      </p:cBhvr>
                                      <p:to>
                                        <p:strVal val="visible"/>
                                      </p:to>
                                    </p:set>
                                    <p:animEffect transition="in" filter="fade">
                                      <p:cBhvr>
                                        <p:cTn id="200" dur="1000"/>
                                        <p:tgtEl>
                                          <p:spTgt spid="104"/>
                                        </p:tgtEl>
                                      </p:cBhvr>
                                    </p:animEffect>
                                  </p:childTnLst>
                                </p:cTn>
                              </p:par>
                            </p:childTnLst>
                          </p:cTn>
                        </p:par>
                        <p:par>
                          <p:cTn id="201" fill="hold">
                            <p:stCondLst>
                              <p:cond delay="9199"/>
                            </p:stCondLst>
                            <p:childTnLst>
                              <p:par>
                                <p:cTn id="202" presetID="10" presetClass="entr" presetSubtype="0" fill="hold" nodeType="afterEffect">
                                  <p:stCondLst>
                                    <p:cond delay="0"/>
                                  </p:stCondLst>
                                  <p:childTnLst>
                                    <p:set>
                                      <p:cBhvr>
                                        <p:cTn id="203" dur="1" fill="hold">
                                          <p:stCondLst>
                                            <p:cond delay="0"/>
                                          </p:stCondLst>
                                        </p:cTn>
                                        <p:tgtEl>
                                          <p:spTgt spid="33"/>
                                        </p:tgtEl>
                                        <p:attrNameLst>
                                          <p:attrName>style.visibility</p:attrName>
                                        </p:attrNameLst>
                                      </p:cBhvr>
                                      <p:to>
                                        <p:strVal val="visible"/>
                                      </p:to>
                                    </p:set>
                                    <p:animEffect transition="in" filter="fade">
                                      <p:cBhvr>
                                        <p:cTn id="204" dur="2000"/>
                                        <p:tgtEl>
                                          <p:spTgt spid="33"/>
                                        </p:tgtEl>
                                      </p:cBhvr>
                                    </p:animEffect>
                                  </p:childTnLst>
                                </p:cTn>
                              </p:par>
                            </p:childTnLst>
                          </p:cTn>
                        </p:par>
                        <p:par>
                          <p:cTn id="205" fill="hold">
                            <p:stCondLst>
                              <p:cond delay="11199"/>
                            </p:stCondLst>
                            <p:childTnLst>
                              <p:par>
                                <p:cTn id="206" presetID="1" presetClass="exit" presetSubtype="0" fill="hold" grpId="1" nodeType="afterEffect">
                                  <p:stCondLst>
                                    <p:cond delay="0"/>
                                  </p:stCondLst>
                                  <p:childTnLst>
                                    <p:set>
                                      <p:cBhvr>
                                        <p:cTn id="207" dur="1" fill="hold">
                                          <p:stCondLst>
                                            <p:cond delay="0"/>
                                          </p:stCondLst>
                                        </p:cTn>
                                        <p:tgtEl>
                                          <p:spTgt spid="61"/>
                                        </p:tgtEl>
                                        <p:attrNameLst>
                                          <p:attrName>style.visibility</p:attrName>
                                        </p:attrNameLst>
                                      </p:cBhvr>
                                      <p:to>
                                        <p:strVal val="hidden"/>
                                      </p:to>
                                    </p:set>
                                  </p:childTnLst>
                                </p:cTn>
                              </p:par>
                              <p:par>
                                <p:cTn id="208" presetID="1" presetClass="exit" presetSubtype="0" fill="hold" grpId="1" nodeType="withEffect">
                                  <p:stCondLst>
                                    <p:cond delay="0"/>
                                  </p:stCondLst>
                                  <p:childTnLst>
                                    <p:set>
                                      <p:cBhvr>
                                        <p:cTn id="209" dur="1" fill="hold">
                                          <p:stCondLst>
                                            <p:cond delay="0"/>
                                          </p:stCondLst>
                                        </p:cTn>
                                        <p:tgtEl>
                                          <p:spTgt spid="63"/>
                                        </p:tgtEl>
                                        <p:attrNameLst>
                                          <p:attrName>style.visibility</p:attrName>
                                        </p:attrNameLst>
                                      </p:cBhvr>
                                      <p:to>
                                        <p:strVal val="hidden"/>
                                      </p:to>
                                    </p:set>
                                  </p:childTnLst>
                                </p:cTn>
                              </p:par>
                              <p:par>
                                <p:cTn id="210" presetID="1" presetClass="exit" presetSubtype="0" fill="hold" grpId="0" nodeType="withEffect">
                                  <p:stCondLst>
                                    <p:cond delay="0"/>
                                  </p:stCondLst>
                                  <p:childTnLst>
                                    <p:set>
                                      <p:cBhvr>
                                        <p:cTn id="211" dur="1" fill="hold">
                                          <p:stCondLst>
                                            <p:cond delay="0"/>
                                          </p:stCondLst>
                                        </p:cTn>
                                        <p:tgtEl>
                                          <p:spTgt spid="65"/>
                                        </p:tgtEl>
                                        <p:attrNameLst>
                                          <p:attrName>style.visibility</p:attrName>
                                        </p:attrNameLst>
                                      </p:cBhvr>
                                      <p:to>
                                        <p:strVal val="hidden"/>
                                      </p:to>
                                    </p:set>
                                  </p:childTnLst>
                                </p:cTn>
                              </p:par>
                              <p:par>
                                <p:cTn id="212" presetID="1" presetClass="exit" presetSubtype="0" fill="hold" grpId="0" nodeType="withEffect">
                                  <p:stCondLst>
                                    <p:cond delay="0"/>
                                  </p:stCondLst>
                                  <p:childTnLst>
                                    <p:set>
                                      <p:cBhvr>
                                        <p:cTn id="213" dur="1" fill="hold">
                                          <p:stCondLst>
                                            <p:cond delay="0"/>
                                          </p:stCondLst>
                                        </p:cTn>
                                        <p:tgtEl>
                                          <p:spTgt spid="64"/>
                                        </p:tgtEl>
                                        <p:attrNameLst>
                                          <p:attrName>style.visibility</p:attrName>
                                        </p:attrNameLst>
                                      </p:cBhvr>
                                      <p:to>
                                        <p:strVal val="hidden"/>
                                      </p:to>
                                    </p:set>
                                  </p:childTnLst>
                                </p:cTn>
                              </p:par>
                            </p:childTnLst>
                          </p:cTn>
                        </p:par>
                        <p:par>
                          <p:cTn id="214" fill="hold">
                            <p:stCondLst>
                              <p:cond delay="11199"/>
                            </p:stCondLst>
                            <p:childTnLst>
                              <p:par>
                                <p:cTn id="215" presetID="22" presetClass="entr" presetSubtype="8" fill="hold" grpId="0" nodeType="afterEffect">
                                  <p:stCondLst>
                                    <p:cond delay="0"/>
                                  </p:stCondLst>
                                  <p:childTnLst>
                                    <p:set>
                                      <p:cBhvr>
                                        <p:cTn id="216" dur="1" fill="hold">
                                          <p:stCondLst>
                                            <p:cond delay="0"/>
                                          </p:stCondLst>
                                        </p:cTn>
                                        <p:tgtEl>
                                          <p:spTgt spid="107"/>
                                        </p:tgtEl>
                                        <p:attrNameLst>
                                          <p:attrName>style.visibility</p:attrName>
                                        </p:attrNameLst>
                                      </p:cBhvr>
                                      <p:to>
                                        <p:strVal val="visible"/>
                                      </p:to>
                                    </p:set>
                                    <p:animEffect transition="in" filter="wipe(left)">
                                      <p:cBhvr>
                                        <p:cTn id="217" dur="500"/>
                                        <p:tgtEl>
                                          <p:spTgt spid="107"/>
                                        </p:tgtEl>
                                      </p:cBhvr>
                                    </p:animEffect>
                                  </p:childTnLst>
                                </p:cTn>
                              </p:par>
                            </p:childTnLst>
                          </p:cTn>
                        </p:par>
                        <p:par>
                          <p:cTn id="218" fill="hold">
                            <p:stCondLst>
                              <p:cond delay="11699"/>
                            </p:stCondLst>
                            <p:childTnLst>
                              <p:par>
                                <p:cTn id="219" presetID="10" presetClass="entr" presetSubtype="0" fill="hold" nodeType="afterEffect">
                                  <p:stCondLst>
                                    <p:cond delay="0"/>
                                  </p:stCondLst>
                                  <p:childTnLst>
                                    <p:set>
                                      <p:cBhvr>
                                        <p:cTn id="220" dur="1" fill="hold">
                                          <p:stCondLst>
                                            <p:cond delay="0"/>
                                          </p:stCondLst>
                                        </p:cTn>
                                        <p:tgtEl>
                                          <p:spTgt spid="127"/>
                                        </p:tgtEl>
                                        <p:attrNameLst>
                                          <p:attrName>style.visibility</p:attrName>
                                        </p:attrNameLst>
                                      </p:cBhvr>
                                      <p:to>
                                        <p:strVal val="visible"/>
                                      </p:to>
                                    </p:set>
                                    <p:animEffect transition="in" filter="fade">
                                      <p:cBhvr>
                                        <p:cTn id="221" dur="500"/>
                                        <p:tgtEl>
                                          <p:spTgt spid="127"/>
                                        </p:tgtEl>
                                      </p:cBhvr>
                                    </p:animEffect>
                                  </p:childTnLst>
                                </p:cTn>
                              </p:par>
                            </p:childTnLst>
                          </p:cTn>
                        </p:par>
                        <p:par>
                          <p:cTn id="222" fill="hold">
                            <p:stCondLst>
                              <p:cond delay="12199"/>
                            </p:stCondLst>
                            <p:childTnLst>
                              <p:par>
                                <p:cTn id="223" presetID="10" presetClass="entr" presetSubtype="0" fill="hold" grpId="1" nodeType="afterEffect">
                                  <p:stCondLst>
                                    <p:cond delay="0"/>
                                  </p:stCondLst>
                                  <p:childTnLst>
                                    <p:set>
                                      <p:cBhvr>
                                        <p:cTn id="224" dur="1" fill="hold">
                                          <p:stCondLst>
                                            <p:cond delay="0"/>
                                          </p:stCondLst>
                                        </p:cTn>
                                        <p:tgtEl>
                                          <p:spTgt spid="112"/>
                                        </p:tgtEl>
                                        <p:attrNameLst>
                                          <p:attrName>style.visibility</p:attrName>
                                        </p:attrNameLst>
                                      </p:cBhvr>
                                      <p:to>
                                        <p:strVal val="visible"/>
                                      </p:to>
                                    </p:set>
                                    <p:animEffect transition="in" filter="fade">
                                      <p:cBhvr>
                                        <p:cTn id="225" dur="500"/>
                                        <p:tgtEl>
                                          <p:spTgt spid="112"/>
                                        </p:tgtEl>
                                      </p:cBhvr>
                                    </p:animEffect>
                                  </p:childTnLst>
                                </p:cTn>
                              </p:par>
                            </p:childTnLst>
                          </p:cTn>
                        </p:par>
                        <p:par>
                          <p:cTn id="226" fill="hold">
                            <p:stCondLst>
                              <p:cond delay="12699"/>
                            </p:stCondLst>
                            <p:childTnLst>
                              <p:par>
                                <p:cTn id="227" presetID="10" presetClass="entr" presetSubtype="0" fill="hold" grpId="1" nodeType="afterEffect">
                                  <p:stCondLst>
                                    <p:cond delay="0"/>
                                  </p:stCondLst>
                                  <p:childTnLst>
                                    <p:set>
                                      <p:cBhvr>
                                        <p:cTn id="228" dur="1" fill="hold">
                                          <p:stCondLst>
                                            <p:cond delay="0"/>
                                          </p:stCondLst>
                                        </p:cTn>
                                        <p:tgtEl>
                                          <p:spTgt spid="113"/>
                                        </p:tgtEl>
                                        <p:attrNameLst>
                                          <p:attrName>style.visibility</p:attrName>
                                        </p:attrNameLst>
                                      </p:cBhvr>
                                      <p:to>
                                        <p:strVal val="visible"/>
                                      </p:to>
                                    </p:set>
                                    <p:animEffect transition="in" filter="fade">
                                      <p:cBhvr>
                                        <p:cTn id="229" dur="500"/>
                                        <p:tgtEl>
                                          <p:spTgt spid="113"/>
                                        </p:tgtEl>
                                      </p:cBhvr>
                                    </p:animEffect>
                                  </p:childTnLst>
                                </p:cTn>
                              </p:par>
                            </p:childTnLst>
                          </p:cTn>
                        </p:par>
                        <p:par>
                          <p:cTn id="230" fill="hold">
                            <p:stCondLst>
                              <p:cond delay="13199"/>
                            </p:stCondLst>
                            <p:childTnLst>
                              <p:par>
                                <p:cTn id="231" presetID="10" presetClass="entr" presetSubtype="0" fill="hold" grpId="1" nodeType="afterEffect">
                                  <p:stCondLst>
                                    <p:cond delay="0"/>
                                  </p:stCondLst>
                                  <p:childTnLst>
                                    <p:set>
                                      <p:cBhvr>
                                        <p:cTn id="232" dur="1" fill="hold">
                                          <p:stCondLst>
                                            <p:cond delay="0"/>
                                          </p:stCondLst>
                                        </p:cTn>
                                        <p:tgtEl>
                                          <p:spTgt spid="114"/>
                                        </p:tgtEl>
                                        <p:attrNameLst>
                                          <p:attrName>style.visibility</p:attrName>
                                        </p:attrNameLst>
                                      </p:cBhvr>
                                      <p:to>
                                        <p:strVal val="visible"/>
                                      </p:to>
                                    </p:set>
                                    <p:animEffect transition="in" filter="fade">
                                      <p:cBhvr>
                                        <p:cTn id="233" dur="500"/>
                                        <p:tgtEl>
                                          <p:spTgt spid="114"/>
                                        </p:tgtEl>
                                      </p:cBhvr>
                                    </p:animEffect>
                                  </p:childTnLst>
                                </p:cTn>
                              </p:par>
                            </p:childTnLst>
                          </p:cTn>
                        </p:par>
                        <p:par>
                          <p:cTn id="234" fill="hold">
                            <p:stCondLst>
                              <p:cond delay="13699"/>
                            </p:stCondLst>
                            <p:childTnLst>
                              <p:par>
                                <p:cTn id="235" presetID="10" presetClass="entr" presetSubtype="0" fill="hold" grpId="1" nodeType="afterEffect">
                                  <p:stCondLst>
                                    <p:cond delay="0"/>
                                  </p:stCondLst>
                                  <p:childTnLst>
                                    <p:set>
                                      <p:cBhvr>
                                        <p:cTn id="236" dur="1" fill="hold">
                                          <p:stCondLst>
                                            <p:cond delay="0"/>
                                          </p:stCondLst>
                                        </p:cTn>
                                        <p:tgtEl>
                                          <p:spTgt spid="115"/>
                                        </p:tgtEl>
                                        <p:attrNameLst>
                                          <p:attrName>style.visibility</p:attrName>
                                        </p:attrNameLst>
                                      </p:cBhvr>
                                      <p:to>
                                        <p:strVal val="visible"/>
                                      </p:to>
                                    </p:set>
                                    <p:animEffect transition="in" filter="fade">
                                      <p:cBhvr>
                                        <p:cTn id="237" dur="500"/>
                                        <p:tgtEl>
                                          <p:spTgt spid="115"/>
                                        </p:tgtEl>
                                      </p:cBhvr>
                                    </p:animEffect>
                                  </p:childTnLst>
                                </p:cTn>
                              </p:par>
                            </p:childTnLst>
                          </p:cTn>
                        </p:par>
                        <p:par>
                          <p:cTn id="238" fill="hold">
                            <p:stCondLst>
                              <p:cond delay="14199"/>
                            </p:stCondLst>
                            <p:childTnLst>
                              <p:par>
                                <p:cTn id="239" presetID="10" presetClass="entr" presetSubtype="0" fill="hold" grpId="0" nodeType="afterEffect">
                                  <p:stCondLst>
                                    <p:cond delay="0"/>
                                  </p:stCondLst>
                                  <p:childTnLst>
                                    <p:set>
                                      <p:cBhvr>
                                        <p:cTn id="240" dur="1" fill="hold">
                                          <p:stCondLst>
                                            <p:cond delay="0"/>
                                          </p:stCondLst>
                                        </p:cTn>
                                        <p:tgtEl>
                                          <p:spTgt spid="116"/>
                                        </p:tgtEl>
                                        <p:attrNameLst>
                                          <p:attrName>style.visibility</p:attrName>
                                        </p:attrNameLst>
                                      </p:cBhvr>
                                      <p:to>
                                        <p:strVal val="visible"/>
                                      </p:to>
                                    </p:set>
                                    <p:animEffect transition="in" filter="fade">
                                      <p:cBhvr>
                                        <p:cTn id="241" dur="500"/>
                                        <p:tgtEl>
                                          <p:spTgt spid="116"/>
                                        </p:tgtEl>
                                      </p:cBhvr>
                                    </p:animEffect>
                                  </p:childTnLst>
                                </p:cTn>
                              </p:par>
                            </p:childTnLst>
                          </p:cTn>
                        </p:par>
                      </p:childTnLst>
                    </p:cTn>
                  </p:par>
                  <p:par>
                    <p:cTn id="242" fill="hold">
                      <p:stCondLst>
                        <p:cond delay="indefinite"/>
                      </p:stCondLst>
                      <p:childTnLst>
                        <p:par>
                          <p:cTn id="243" fill="hold">
                            <p:stCondLst>
                              <p:cond delay="0"/>
                            </p:stCondLst>
                            <p:childTnLst>
                              <p:par>
                                <p:cTn id="244" presetID="22" presetClass="entr" presetSubtype="1" fill="hold" grpId="0" nodeType="clickEffect">
                                  <p:stCondLst>
                                    <p:cond delay="0"/>
                                  </p:stCondLst>
                                  <p:childTnLst>
                                    <p:set>
                                      <p:cBhvr>
                                        <p:cTn id="245" dur="1" fill="hold">
                                          <p:stCondLst>
                                            <p:cond delay="0"/>
                                          </p:stCondLst>
                                        </p:cTn>
                                        <p:tgtEl>
                                          <p:spTgt spid="130"/>
                                        </p:tgtEl>
                                        <p:attrNameLst>
                                          <p:attrName>style.visibility</p:attrName>
                                        </p:attrNameLst>
                                      </p:cBhvr>
                                      <p:to>
                                        <p:strVal val="visible"/>
                                      </p:to>
                                    </p:set>
                                    <p:animEffect transition="in" filter="wipe(up)">
                                      <p:cBhvr>
                                        <p:cTn id="246" dur="500"/>
                                        <p:tgtEl>
                                          <p:spTgt spid="130"/>
                                        </p:tgtEl>
                                      </p:cBhvr>
                                    </p:animEffect>
                                  </p:childTnLst>
                                </p:cTn>
                              </p:par>
                            </p:childTnLst>
                          </p:cTn>
                        </p:par>
                        <p:par>
                          <p:cTn id="247" fill="hold">
                            <p:stCondLst>
                              <p:cond delay="500"/>
                            </p:stCondLst>
                            <p:childTnLst>
                              <p:par>
                                <p:cTn id="248" presetID="22" presetClass="entr" presetSubtype="8" fill="hold" grpId="0" nodeType="afterEffect">
                                  <p:stCondLst>
                                    <p:cond delay="0"/>
                                  </p:stCondLst>
                                  <p:childTnLst>
                                    <p:set>
                                      <p:cBhvr>
                                        <p:cTn id="249" dur="1" fill="hold">
                                          <p:stCondLst>
                                            <p:cond delay="0"/>
                                          </p:stCondLst>
                                        </p:cTn>
                                        <p:tgtEl>
                                          <p:spTgt spid="132"/>
                                        </p:tgtEl>
                                        <p:attrNameLst>
                                          <p:attrName>style.visibility</p:attrName>
                                        </p:attrNameLst>
                                      </p:cBhvr>
                                      <p:to>
                                        <p:strVal val="visible"/>
                                      </p:to>
                                    </p:set>
                                    <p:animEffect transition="in" filter="wipe(left)">
                                      <p:cBhvr>
                                        <p:cTn id="250" dur="500"/>
                                        <p:tgtEl>
                                          <p:spTgt spid="132"/>
                                        </p:tgtEl>
                                      </p:cBhvr>
                                    </p:animEffect>
                                  </p:childTnLst>
                                </p:cTn>
                              </p:par>
                            </p:childTnLst>
                          </p:cTn>
                        </p:par>
                        <p:par>
                          <p:cTn id="251" fill="hold">
                            <p:stCondLst>
                              <p:cond delay="1000"/>
                            </p:stCondLst>
                            <p:childTnLst>
                              <p:par>
                                <p:cTn id="252" presetID="22" presetClass="entr" presetSubtype="8" fill="hold" grpId="0" nodeType="afterEffect">
                                  <p:stCondLst>
                                    <p:cond delay="0"/>
                                  </p:stCondLst>
                                  <p:childTnLst>
                                    <p:set>
                                      <p:cBhvr>
                                        <p:cTn id="253" dur="1" fill="hold">
                                          <p:stCondLst>
                                            <p:cond delay="0"/>
                                          </p:stCondLst>
                                        </p:cTn>
                                        <p:tgtEl>
                                          <p:spTgt spid="108"/>
                                        </p:tgtEl>
                                        <p:attrNameLst>
                                          <p:attrName>style.visibility</p:attrName>
                                        </p:attrNameLst>
                                      </p:cBhvr>
                                      <p:to>
                                        <p:strVal val="visible"/>
                                      </p:to>
                                    </p:set>
                                    <p:animEffect transition="in" filter="wipe(left)">
                                      <p:cBhvr>
                                        <p:cTn id="254" dur="500"/>
                                        <p:tgtEl>
                                          <p:spTgt spid="108"/>
                                        </p:tgtEl>
                                      </p:cBhvr>
                                    </p:animEffect>
                                  </p:childTnLst>
                                </p:cTn>
                              </p:par>
                            </p:childTnLst>
                          </p:cTn>
                        </p:par>
                        <p:par>
                          <p:cTn id="255" fill="hold">
                            <p:stCondLst>
                              <p:cond delay="1500"/>
                            </p:stCondLst>
                            <p:childTnLst>
                              <p:par>
                                <p:cTn id="256" presetID="22" presetClass="entr" presetSubtype="8" fill="hold" grpId="0" nodeType="afterEffect">
                                  <p:stCondLst>
                                    <p:cond delay="0"/>
                                  </p:stCondLst>
                                  <p:childTnLst>
                                    <p:set>
                                      <p:cBhvr>
                                        <p:cTn id="257" dur="1" fill="hold">
                                          <p:stCondLst>
                                            <p:cond delay="0"/>
                                          </p:stCondLst>
                                        </p:cTn>
                                        <p:tgtEl>
                                          <p:spTgt spid="109"/>
                                        </p:tgtEl>
                                        <p:attrNameLst>
                                          <p:attrName>style.visibility</p:attrName>
                                        </p:attrNameLst>
                                      </p:cBhvr>
                                      <p:to>
                                        <p:strVal val="visible"/>
                                      </p:to>
                                    </p:set>
                                    <p:animEffect transition="in" filter="wipe(left)">
                                      <p:cBhvr>
                                        <p:cTn id="258" dur="500"/>
                                        <p:tgtEl>
                                          <p:spTgt spid="109"/>
                                        </p:tgtEl>
                                      </p:cBhvr>
                                    </p:animEffect>
                                  </p:childTnLst>
                                </p:cTn>
                              </p:par>
                            </p:childTnLst>
                          </p:cTn>
                        </p:par>
                        <p:par>
                          <p:cTn id="259" fill="hold">
                            <p:stCondLst>
                              <p:cond delay="2000"/>
                            </p:stCondLst>
                            <p:childTnLst>
                              <p:par>
                                <p:cTn id="260" presetID="22" presetClass="entr" presetSubtype="8" fill="hold" grpId="0" nodeType="afterEffect">
                                  <p:stCondLst>
                                    <p:cond delay="0"/>
                                  </p:stCondLst>
                                  <p:childTnLst>
                                    <p:set>
                                      <p:cBhvr>
                                        <p:cTn id="261" dur="1" fill="hold">
                                          <p:stCondLst>
                                            <p:cond delay="0"/>
                                          </p:stCondLst>
                                        </p:cTn>
                                        <p:tgtEl>
                                          <p:spTgt spid="110"/>
                                        </p:tgtEl>
                                        <p:attrNameLst>
                                          <p:attrName>style.visibility</p:attrName>
                                        </p:attrNameLst>
                                      </p:cBhvr>
                                      <p:to>
                                        <p:strVal val="visible"/>
                                      </p:to>
                                    </p:set>
                                    <p:animEffect transition="in" filter="wipe(left)">
                                      <p:cBhvr>
                                        <p:cTn id="262" dur="500"/>
                                        <p:tgtEl>
                                          <p:spTgt spid="110"/>
                                        </p:tgtEl>
                                      </p:cBhvr>
                                    </p:animEffect>
                                  </p:childTnLst>
                                </p:cTn>
                              </p:par>
                            </p:childTnLst>
                          </p:cTn>
                        </p:par>
                      </p:childTnLst>
                    </p:cTn>
                  </p:par>
                  <p:par>
                    <p:cTn id="263" fill="hold">
                      <p:stCondLst>
                        <p:cond delay="indefinite"/>
                      </p:stCondLst>
                      <p:childTnLst>
                        <p:par>
                          <p:cTn id="264" fill="hold">
                            <p:stCondLst>
                              <p:cond delay="0"/>
                            </p:stCondLst>
                            <p:childTnLst>
                              <p:par>
                                <p:cTn id="265" presetID="26" presetClass="emph" presetSubtype="0" repeatCount="2000" fill="hold" grpId="0" nodeType="clickEffect">
                                  <p:stCondLst>
                                    <p:cond delay="0"/>
                                  </p:stCondLst>
                                  <p:childTnLst>
                                    <p:animEffect transition="out" filter="fade">
                                      <p:cBhvr>
                                        <p:cTn id="266" dur="500" tmFilter="0, 0; .2, .5; .8, .5; 1, 0"/>
                                        <p:tgtEl>
                                          <p:spTgt spid="112"/>
                                        </p:tgtEl>
                                      </p:cBhvr>
                                    </p:animEffect>
                                    <p:animScale>
                                      <p:cBhvr>
                                        <p:cTn id="267" dur="250" autoRev="1" fill="hold"/>
                                        <p:tgtEl>
                                          <p:spTgt spid="112"/>
                                        </p:tgtEl>
                                      </p:cBhvr>
                                      <p:by x="105000" y="105000"/>
                                    </p:animScale>
                                  </p:childTnLst>
                                </p:cTn>
                              </p:par>
                            </p:childTnLst>
                          </p:cTn>
                        </p:par>
                        <p:par>
                          <p:cTn id="268" fill="hold">
                            <p:stCondLst>
                              <p:cond delay="500"/>
                            </p:stCondLst>
                            <p:childTnLst>
                              <p:par>
                                <p:cTn id="269" presetID="1" presetClass="entr" presetSubtype="0" fill="hold" grpId="0" nodeType="afterEffect">
                                  <p:stCondLst>
                                    <p:cond delay="0"/>
                                  </p:stCondLst>
                                  <p:childTnLst>
                                    <p:set>
                                      <p:cBhvr>
                                        <p:cTn id="270" dur="1" fill="hold">
                                          <p:stCondLst>
                                            <p:cond delay="0"/>
                                          </p:stCondLst>
                                        </p:cTn>
                                        <p:tgtEl>
                                          <p:spTgt spid="134"/>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33"/>
                                        </p:tgtEl>
                                        <p:attrNameLst>
                                          <p:attrName>style.visibility</p:attrName>
                                        </p:attrNameLst>
                                      </p:cBhvr>
                                      <p:to>
                                        <p:strVal val="visible"/>
                                      </p:to>
                                    </p:set>
                                  </p:childTnLst>
                                </p:cTn>
                              </p:par>
                              <p:par>
                                <p:cTn id="273" presetID="27" presetClass="emph" presetSubtype="0" repeatCount="5000" fill="hold" grpId="1" nodeType="withEffect">
                                  <p:stCondLst>
                                    <p:cond delay="0"/>
                                  </p:stCondLst>
                                  <p:childTnLst>
                                    <p:animClr clrSpc="rgb" dir="cw">
                                      <p:cBhvr override="childStyle">
                                        <p:cTn id="274" dur="500" autoRev="1" fill="hold"/>
                                        <p:tgtEl>
                                          <p:spTgt spid="109"/>
                                        </p:tgtEl>
                                        <p:attrNameLst>
                                          <p:attrName>style.color</p:attrName>
                                        </p:attrNameLst>
                                      </p:cBhvr>
                                      <p:to>
                                        <a:schemeClr val="bg1"/>
                                      </p:to>
                                    </p:animClr>
                                    <p:animClr clrSpc="rgb" dir="cw">
                                      <p:cBhvr>
                                        <p:cTn id="275" dur="500" autoRev="1" fill="hold"/>
                                        <p:tgtEl>
                                          <p:spTgt spid="109"/>
                                        </p:tgtEl>
                                        <p:attrNameLst>
                                          <p:attrName>fillcolor</p:attrName>
                                        </p:attrNameLst>
                                      </p:cBhvr>
                                      <p:to>
                                        <a:schemeClr val="bg1"/>
                                      </p:to>
                                    </p:animClr>
                                    <p:set>
                                      <p:cBhvr>
                                        <p:cTn id="276" dur="500" autoRev="1" fill="hold"/>
                                        <p:tgtEl>
                                          <p:spTgt spid="109"/>
                                        </p:tgtEl>
                                        <p:attrNameLst>
                                          <p:attrName>fill.type</p:attrName>
                                        </p:attrNameLst>
                                      </p:cBhvr>
                                      <p:to>
                                        <p:strVal val="solid"/>
                                      </p:to>
                                    </p:set>
                                    <p:set>
                                      <p:cBhvr>
                                        <p:cTn id="277" dur="500" autoRev="1" fill="hold"/>
                                        <p:tgtEl>
                                          <p:spTgt spid="109"/>
                                        </p:tgtEl>
                                        <p:attrNameLst>
                                          <p:attrName>fill.on</p:attrName>
                                        </p:attrNameLst>
                                      </p:cBhvr>
                                      <p:to>
                                        <p:strVal val="true"/>
                                      </p:to>
                                    </p:set>
                                  </p:childTnLst>
                                </p:cTn>
                              </p:par>
                            </p:childTnLst>
                          </p:cTn>
                        </p:par>
                        <p:par>
                          <p:cTn id="278" fill="hold">
                            <p:stCondLst>
                              <p:cond delay="500"/>
                            </p:stCondLst>
                            <p:childTnLst>
                              <p:par>
                                <p:cTn id="279" presetID="1" presetClass="exit" presetSubtype="0" fill="hold" grpId="1" nodeType="afterEffect">
                                  <p:stCondLst>
                                    <p:cond delay="0"/>
                                  </p:stCondLst>
                                  <p:childTnLst>
                                    <p:set>
                                      <p:cBhvr>
                                        <p:cTn id="280" dur="1" fill="hold">
                                          <p:stCondLst>
                                            <p:cond delay="0"/>
                                          </p:stCondLst>
                                        </p:cTn>
                                        <p:tgtEl>
                                          <p:spTgt spid="133"/>
                                        </p:tgtEl>
                                        <p:attrNameLst>
                                          <p:attrName>style.visibility</p:attrName>
                                        </p:attrNameLst>
                                      </p:cBhvr>
                                      <p:to>
                                        <p:strVal val="hidden"/>
                                      </p:to>
                                    </p:set>
                                  </p:childTnLst>
                                </p:cTn>
                              </p:par>
                              <p:par>
                                <p:cTn id="281" presetID="1" presetClass="exit" presetSubtype="0" fill="hold" grpId="1" nodeType="withEffect">
                                  <p:stCondLst>
                                    <p:cond delay="0"/>
                                  </p:stCondLst>
                                  <p:childTnLst>
                                    <p:set>
                                      <p:cBhvr>
                                        <p:cTn id="282" dur="1" fill="hold">
                                          <p:stCondLst>
                                            <p:cond delay="0"/>
                                          </p:stCondLst>
                                        </p:cTn>
                                        <p:tgtEl>
                                          <p:spTgt spid="134"/>
                                        </p:tgtEl>
                                        <p:attrNameLst>
                                          <p:attrName>style.visibility</p:attrName>
                                        </p:attrNameLst>
                                      </p:cBhvr>
                                      <p:to>
                                        <p:strVal val="hidden"/>
                                      </p:to>
                                    </p:set>
                                  </p:childTnLst>
                                </p:cTn>
                              </p:par>
                            </p:childTnLst>
                          </p:cTn>
                        </p:par>
                        <p:par>
                          <p:cTn id="283" fill="hold">
                            <p:stCondLst>
                              <p:cond delay="500"/>
                            </p:stCondLst>
                            <p:childTnLst>
                              <p:par>
                                <p:cTn id="284" presetID="10" presetClass="entr" presetSubtype="0" fill="hold" grpId="0" nodeType="afterEffect">
                                  <p:stCondLst>
                                    <p:cond delay="0"/>
                                  </p:stCondLst>
                                  <p:childTnLst>
                                    <p:set>
                                      <p:cBhvr>
                                        <p:cTn id="285" dur="1" fill="hold">
                                          <p:stCondLst>
                                            <p:cond delay="0"/>
                                          </p:stCondLst>
                                        </p:cTn>
                                        <p:tgtEl>
                                          <p:spTgt spid="117"/>
                                        </p:tgtEl>
                                        <p:attrNameLst>
                                          <p:attrName>style.visibility</p:attrName>
                                        </p:attrNameLst>
                                      </p:cBhvr>
                                      <p:to>
                                        <p:strVal val="visible"/>
                                      </p:to>
                                    </p:set>
                                    <p:animEffect transition="in" filter="fade">
                                      <p:cBhvr>
                                        <p:cTn id="286" dur="500"/>
                                        <p:tgtEl>
                                          <p:spTgt spid="117"/>
                                        </p:tgtEl>
                                      </p:cBhvr>
                                    </p:animEffect>
                                  </p:childTnLst>
                                </p:cTn>
                              </p:par>
                            </p:childTnLst>
                          </p:cTn>
                        </p:par>
                      </p:childTnLst>
                    </p:cTn>
                  </p:par>
                  <p:par>
                    <p:cTn id="287" fill="hold">
                      <p:stCondLst>
                        <p:cond delay="indefinite"/>
                      </p:stCondLst>
                      <p:childTnLst>
                        <p:par>
                          <p:cTn id="288" fill="hold">
                            <p:stCondLst>
                              <p:cond delay="0"/>
                            </p:stCondLst>
                            <p:childTnLst>
                              <p:par>
                                <p:cTn id="289" presetID="26" presetClass="emph" presetSubtype="0" repeatCount="2000" fill="hold" grpId="0" nodeType="clickEffect">
                                  <p:stCondLst>
                                    <p:cond delay="0"/>
                                  </p:stCondLst>
                                  <p:childTnLst>
                                    <p:animEffect transition="out" filter="fade">
                                      <p:cBhvr>
                                        <p:cTn id="290" dur="500" tmFilter="0, 0; .2, .5; .8, .5; 1, 0"/>
                                        <p:tgtEl>
                                          <p:spTgt spid="113"/>
                                        </p:tgtEl>
                                      </p:cBhvr>
                                    </p:animEffect>
                                    <p:animScale>
                                      <p:cBhvr>
                                        <p:cTn id="291" dur="250" autoRev="1" fill="hold"/>
                                        <p:tgtEl>
                                          <p:spTgt spid="113"/>
                                        </p:tgtEl>
                                      </p:cBhvr>
                                      <p:by x="105000" y="105000"/>
                                    </p:animScale>
                                  </p:childTnLst>
                                </p:cTn>
                              </p:par>
                            </p:childTnLst>
                          </p:cTn>
                        </p:par>
                        <p:par>
                          <p:cTn id="292" fill="hold">
                            <p:stCondLst>
                              <p:cond delay="500"/>
                            </p:stCondLst>
                            <p:childTnLst>
                              <p:par>
                                <p:cTn id="293" presetID="1" presetClass="entr" presetSubtype="0" fill="hold" grpId="0" nodeType="afterEffect">
                                  <p:stCondLst>
                                    <p:cond delay="0"/>
                                  </p:stCondLst>
                                  <p:childTnLst>
                                    <p:set>
                                      <p:cBhvr>
                                        <p:cTn id="294" dur="1" fill="hold">
                                          <p:stCondLst>
                                            <p:cond delay="0"/>
                                          </p:stCondLst>
                                        </p:cTn>
                                        <p:tgtEl>
                                          <p:spTgt spid="136"/>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35"/>
                                        </p:tgtEl>
                                        <p:attrNameLst>
                                          <p:attrName>style.visibility</p:attrName>
                                        </p:attrNameLst>
                                      </p:cBhvr>
                                      <p:to>
                                        <p:strVal val="visible"/>
                                      </p:to>
                                    </p:set>
                                  </p:childTnLst>
                                </p:cTn>
                              </p:par>
                              <p:par>
                                <p:cTn id="297" presetID="27" presetClass="emph" presetSubtype="0" repeatCount="5000" fill="hold" grpId="1" nodeType="withEffect">
                                  <p:stCondLst>
                                    <p:cond delay="0"/>
                                  </p:stCondLst>
                                  <p:childTnLst>
                                    <p:animClr clrSpc="rgb" dir="cw">
                                      <p:cBhvr override="childStyle">
                                        <p:cTn id="298" dur="500" autoRev="1" fill="hold"/>
                                        <p:tgtEl>
                                          <p:spTgt spid="110"/>
                                        </p:tgtEl>
                                        <p:attrNameLst>
                                          <p:attrName>style.color</p:attrName>
                                        </p:attrNameLst>
                                      </p:cBhvr>
                                      <p:to>
                                        <a:schemeClr val="bg1"/>
                                      </p:to>
                                    </p:animClr>
                                    <p:animClr clrSpc="rgb" dir="cw">
                                      <p:cBhvr>
                                        <p:cTn id="299" dur="500" autoRev="1" fill="hold"/>
                                        <p:tgtEl>
                                          <p:spTgt spid="110"/>
                                        </p:tgtEl>
                                        <p:attrNameLst>
                                          <p:attrName>fillcolor</p:attrName>
                                        </p:attrNameLst>
                                      </p:cBhvr>
                                      <p:to>
                                        <a:schemeClr val="bg1"/>
                                      </p:to>
                                    </p:animClr>
                                    <p:set>
                                      <p:cBhvr>
                                        <p:cTn id="300" dur="500" autoRev="1" fill="hold"/>
                                        <p:tgtEl>
                                          <p:spTgt spid="110"/>
                                        </p:tgtEl>
                                        <p:attrNameLst>
                                          <p:attrName>fill.type</p:attrName>
                                        </p:attrNameLst>
                                      </p:cBhvr>
                                      <p:to>
                                        <p:strVal val="solid"/>
                                      </p:to>
                                    </p:set>
                                    <p:set>
                                      <p:cBhvr>
                                        <p:cTn id="301" dur="500" autoRev="1" fill="hold"/>
                                        <p:tgtEl>
                                          <p:spTgt spid="110"/>
                                        </p:tgtEl>
                                        <p:attrNameLst>
                                          <p:attrName>fill.on</p:attrName>
                                        </p:attrNameLst>
                                      </p:cBhvr>
                                      <p:to>
                                        <p:strVal val="true"/>
                                      </p:to>
                                    </p:set>
                                  </p:childTnLst>
                                </p:cTn>
                              </p:par>
                            </p:childTnLst>
                          </p:cTn>
                        </p:par>
                        <p:par>
                          <p:cTn id="302" fill="hold">
                            <p:stCondLst>
                              <p:cond delay="500"/>
                            </p:stCondLst>
                            <p:childTnLst>
                              <p:par>
                                <p:cTn id="303" presetID="1" presetClass="exit" presetSubtype="0" fill="hold" grpId="1" nodeType="afterEffect">
                                  <p:stCondLst>
                                    <p:cond delay="0"/>
                                  </p:stCondLst>
                                  <p:childTnLst>
                                    <p:set>
                                      <p:cBhvr>
                                        <p:cTn id="304" dur="1" fill="hold">
                                          <p:stCondLst>
                                            <p:cond delay="0"/>
                                          </p:stCondLst>
                                        </p:cTn>
                                        <p:tgtEl>
                                          <p:spTgt spid="135"/>
                                        </p:tgtEl>
                                        <p:attrNameLst>
                                          <p:attrName>style.visibility</p:attrName>
                                        </p:attrNameLst>
                                      </p:cBhvr>
                                      <p:to>
                                        <p:strVal val="hidden"/>
                                      </p:to>
                                    </p:set>
                                  </p:childTnLst>
                                </p:cTn>
                              </p:par>
                              <p:par>
                                <p:cTn id="305" presetID="1" presetClass="exit" presetSubtype="0" fill="hold" grpId="1" nodeType="withEffect">
                                  <p:stCondLst>
                                    <p:cond delay="0"/>
                                  </p:stCondLst>
                                  <p:childTnLst>
                                    <p:set>
                                      <p:cBhvr>
                                        <p:cTn id="306" dur="1" fill="hold">
                                          <p:stCondLst>
                                            <p:cond delay="0"/>
                                          </p:stCondLst>
                                        </p:cTn>
                                        <p:tgtEl>
                                          <p:spTgt spid="136"/>
                                        </p:tgtEl>
                                        <p:attrNameLst>
                                          <p:attrName>style.visibility</p:attrName>
                                        </p:attrNameLst>
                                      </p:cBhvr>
                                      <p:to>
                                        <p:strVal val="hidden"/>
                                      </p:to>
                                    </p:set>
                                  </p:childTnLst>
                                </p:cTn>
                              </p:par>
                            </p:childTnLst>
                          </p:cTn>
                        </p:par>
                        <p:par>
                          <p:cTn id="307" fill="hold">
                            <p:stCondLst>
                              <p:cond delay="500"/>
                            </p:stCondLst>
                            <p:childTnLst>
                              <p:par>
                                <p:cTn id="308" presetID="10" presetClass="entr" presetSubtype="0" fill="hold" grpId="0" nodeType="afterEffect">
                                  <p:stCondLst>
                                    <p:cond delay="0"/>
                                  </p:stCondLst>
                                  <p:childTnLst>
                                    <p:set>
                                      <p:cBhvr>
                                        <p:cTn id="309" dur="1" fill="hold">
                                          <p:stCondLst>
                                            <p:cond delay="0"/>
                                          </p:stCondLst>
                                        </p:cTn>
                                        <p:tgtEl>
                                          <p:spTgt spid="118"/>
                                        </p:tgtEl>
                                        <p:attrNameLst>
                                          <p:attrName>style.visibility</p:attrName>
                                        </p:attrNameLst>
                                      </p:cBhvr>
                                      <p:to>
                                        <p:strVal val="visible"/>
                                      </p:to>
                                    </p:set>
                                    <p:animEffect transition="in" filter="fade">
                                      <p:cBhvr>
                                        <p:cTn id="310" dur="500"/>
                                        <p:tgtEl>
                                          <p:spTgt spid="118"/>
                                        </p:tgtEl>
                                      </p:cBhvr>
                                    </p:animEffect>
                                  </p:childTnLst>
                                </p:cTn>
                              </p:par>
                            </p:childTnLst>
                          </p:cTn>
                        </p:par>
                      </p:childTnLst>
                    </p:cTn>
                  </p:par>
                  <p:par>
                    <p:cTn id="311" fill="hold">
                      <p:stCondLst>
                        <p:cond delay="indefinite"/>
                      </p:stCondLst>
                      <p:childTnLst>
                        <p:par>
                          <p:cTn id="312" fill="hold">
                            <p:stCondLst>
                              <p:cond delay="0"/>
                            </p:stCondLst>
                            <p:childTnLst>
                              <p:par>
                                <p:cTn id="313" presetID="26" presetClass="emph" presetSubtype="0" repeatCount="2000" fill="hold" grpId="0" nodeType="clickEffect">
                                  <p:stCondLst>
                                    <p:cond delay="0"/>
                                  </p:stCondLst>
                                  <p:childTnLst>
                                    <p:animEffect transition="out" filter="fade">
                                      <p:cBhvr>
                                        <p:cTn id="314" dur="500" tmFilter="0, 0; .2, .5; .8, .5; 1, 0"/>
                                        <p:tgtEl>
                                          <p:spTgt spid="114"/>
                                        </p:tgtEl>
                                      </p:cBhvr>
                                    </p:animEffect>
                                    <p:animScale>
                                      <p:cBhvr>
                                        <p:cTn id="315" dur="250" autoRev="1" fill="hold"/>
                                        <p:tgtEl>
                                          <p:spTgt spid="114"/>
                                        </p:tgtEl>
                                      </p:cBhvr>
                                      <p:by x="105000" y="105000"/>
                                    </p:animScale>
                                  </p:childTnLst>
                                </p:cTn>
                              </p:par>
                            </p:childTnLst>
                          </p:cTn>
                        </p:par>
                        <p:par>
                          <p:cTn id="316" fill="hold">
                            <p:stCondLst>
                              <p:cond delay="500"/>
                            </p:stCondLst>
                            <p:childTnLst>
                              <p:par>
                                <p:cTn id="317" presetID="1" presetClass="entr" presetSubtype="0" fill="hold" grpId="0" nodeType="afterEffect">
                                  <p:stCondLst>
                                    <p:cond delay="0"/>
                                  </p:stCondLst>
                                  <p:childTnLst>
                                    <p:set>
                                      <p:cBhvr>
                                        <p:cTn id="318" dur="1" fill="hold">
                                          <p:stCondLst>
                                            <p:cond delay="0"/>
                                          </p:stCondLst>
                                        </p:cTn>
                                        <p:tgtEl>
                                          <p:spTgt spid="138"/>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37"/>
                                        </p:tgtEl>
                                        <p:attrNameLst>
                                          <p:attrName>style.visibility</p:attrName>
                                        </p:attrNameLst>
                                      </p:cBhvr>
                                      <p:to>
                                        <p:strVal val="visible"/>
                                      </p:to>
                                    </p:set>
                                  </p:childTnLst>
                                </p:cTn>
                              </p:par>
                              <p:par>
                                <p:cTn id="321" presetID="27" presetClass="emph" presetSubtype="0" repeatCount="5000" fill="hold" grpId="1" nodeType="withEffect">
                                  <p:stCondLst>
                                    <p:cond delay="0"/>
                                  </p:stCondLst>
                                  <p:childTnLst>
                                    <p:animClr clrSpc="rgb" dir="cw">
                                      <p:cBhvr override="childStyle">
                                        <p:cTn id="322" dur="500" autoRev="1" fill="hold"/>
                                        <p:tgtEl>
                                          <p:spTgt spid="108"/>
                                        </p:tgtEl>
                                        <p:attrNameLst>
                                          <p:attrName>style.color</p:attrName>
                                        </p:attrNameLst>
                                      </p:cBhvr>
                                      <p:to>
                                        <a:schemeClr val="bg1"/>
                                      </p:to>
                                    </p:animClr>
                                    <p:animClr clrSpc="rgb" dir="cw">
                                      <p:cBhvr>
                                        <p:cTn id="323" dur="500" autoRev="1" fill="hold"/>
                                        <p:tgtEl>
                                          <p:spTgt spid="108"/>
                                        </p:tgtEl>
                                        <p:attrNameLst>
                                          <p:attrName>fillcolor</p:attrName>
                                        </p:attrNameLst>
                                      </p:cBhvr>
                                      <p:to>
                                        <a:schemeClr val="bg1"/>
                                      </p:to>
                                    </p:animClr>
                                    <p:set>
                                      <p:cBhvr>
                                        <p:cTn id="324" dur="500" autoRev="1" fill="hold"/>
                                        <p:tgtEl>
                                          <p:spTgt spid="108"/>
                                        </p:tgtEl>
                                        <p:attrNameLst>
                                          <p:attrName>fill.type</p:attrName>
                                        </p:attrNameLst>
                                      </p:cBhvr>
                                      <p:to>
                                        <p:strVal val="solid"/>
                                      </p:to>
                                    </p:set>
                                    <p:set>
                                      <p:cBhvr>
                                        <p:cTn id="325" dur="500" autoRev="1" fill="hold"/>
                                        <p:tgtEl>
                                          <p:spTgt spid="108"/>
                                        </p:tgtEl>
                                        <p:attrNameLst>
                                          <p:attrName>fill.on</p:attrName>
                                        </p:attrNameLst>
                                      </p:cBhvr>
                                      <p:to>
                                        <p:strVal val="true"/>
                                      </p:to>
                                    </p:set>
                                  </p:childTnLst>
                                </p:cTn>
                              </p:par>
                            </p:childTnLst>
                          </p:cTn>
                        </p:par>
                        <p:par>
                          <p:cTn id="326" fill="hold">
                            <p:stCondLst>
                              <p:cond delay="500"/>
                            </p:stCondLst>
                            <p:childTnLst>
                              <p:par>
                                <p:cTn id="327" presetID="1" presetClass="exit" presetSubtype="0" fill="hold" grpId="1" nodeType="afterEffect">
                                  <p:stCondLst>
                                    <p:cond delay="0"/>
                                  </p:stCondLst>
                                  <p:childTnLst>
                                    <p:set>
                                      <p:cBhvr>
                                        <p:cTn id="328" dur="1" fill="hold">
                                          <p:stCondLst>
                                            <p:cond delay="0"/>
                                          </p:stCondLst>
                                        </p:cTn>
                                        <p:tgtEl>
                                          <p:spTgt spid="137"/>
                                        </p:tgtEl>
                                        <p:attrNameLst>
                                          <p:attrName>style.visibility</p:attrName>
                                        </p:attrNameLst>
                                      </p:cBhvr>
                                      <p:to>
                                        <p:strVal val="hidden"/>
                                      </p:to>
                                    </p:set>
                                  </p:childTnLst>
                                </p:cTn>
                              </p:par>
                              <p:par>
                                <p:cTn id="329" presetID="1" presetClass="exit" presetSubtype="0" fill="hold" grpId="1" nodeType="withEffect">
                                  <p:stCondLst>
                                    <p:cond delay="0"/>
                                  </p:stCondLst>
                                  <p:childTnLst>
                                    <p:set>
                                      <p:cBhvr>
                                        <p:cTn id="330" dur="1" fill="hold">
                                          <p:stCondLst>
                                            <p:cond delay="0"/>
                                          </p:stCondLst>
                                        </p:cTn>
                                        <p:tgtEl>
                                          <p:spTgt spid="138"/>
                                        </p:tgtEl>
                                        <p:attrNameLst>
                                          <p:attrName>style.visibility</p:attrName>
                                        </p:attrNameLst>
                                      </p:cBhvr>
                                      <p:to>
                                        <p:strVal val="hidden"/>
                                      </p:to>
                                    </p:set>
                                  </p:childTnLst>
                                </p:cTn>
                              </p:par>
                            </p:childTnLst>
                          </p:cTn>
                        </p:par>
                        <p:par>
                          <p:cTn id="331" fill="hold">
                            <p:stCondLst>
                              <p:cond delay="500"/>
                            </p:stCondLst>
                            <p:childTnLst>
                              <p:par>
                                <p:cTn id="332" presetID="10" presetClass="entr" presetSubtype="0" fill="hold" grpId="0" nodeType="afterEffect">
                                  <p:stCondLst>
                                    <p:cond delay="0"/>
                                  </p:stCondLst>
                                  <p:childTnLst>
                                    <p:set>
                                      <p:cBhvr>
                                        <p:cTn id="333" dur="1" fill="hold">
                                          <p:stCondLst>
                                            <p:cond delay="0"/>
                                          </p:stCondLst>
                                        </p:cTn>
                                        <p:tgtEl>
                                          <p:spTgt spid="119"/>
                                        </p:tgtEl>
                                        <p:attrNameLst>
                                          <p:attrName>style.visibility</p:attrName>
                                        </p:attrNameLst>
                                      </p:cBhvr>
                                      <p:to>
                                        <p:strVal val="visible"/>
                                      </p:to>
                                    </p:set>
                                    <p:animEffect transition="in" filter="fade">
                                      <p:cBhvr>
                                        <p:cTn id="334" dur="500"/>
                                        <p:tgtEl>
                                          <p:spTgt spid="119"/>
                                        </p:tgtEl>
                                      </p:cBhvr>
                                    </p:animEffect>
                                  </p:childTnLst>
                                </p:cTn>
                              </p:par>
                            </p:childTnLst>
                          </p:cTn>
                        </p:par>
                      </p:childTnLst>
                    </p:cTn>
                  </p:par>
                  <p:par>
                    <p:cTn id="335" fill="hold">
                      <p:stCondLst>
                        <p:cond delay="indefinite"/>
                      </p:stCondLst>
                      <p:childTnLst>
                        <p:par>
                          <p:cTn id="336" fill="hold">
                            <p:stCondLst>
                              <p:cond delay="0"/>
                            </p:stCondLst>
                            <p:childTnLst>
                              <p:par>
                                <p:cTn id="337" presetID="26" presetClass="emph" presetSubtype="0" repeatCount="2000" fill="hold" grpId="0" nodeType="clickEffect">
                                  <p:stCondLst>
                                    <p:cond delay="0"/>
                                  </p:stCondLst>
                                  <p:childTnLst>
                                    <p:animEffect transition="out" filter="fade">
                                      <p:cBhvr>
                                        <p:cTn id="338" dur="500" tmFilter="0, 0; .2, .5; .8, .5; 1, 0"/>
                                        <p:tgtEl>
                                          <p:spTgt spid="115"/>
                                        </p:tgtEl>
                                      </p:cBhvr>
                                    </p:animEffect>
                                    <p:animScale>
                                      <p:cBhvr>
                                        <p:cTn id="339" dur="250" autoRev="1" fill="hold"/>
                                        <p:tgtEl>
                                          <p:spTgt spid="115"/>
                                        </p:tgtEl>
                                      </p:cBhvr>
                                      <p:by x="105000" y="105000"/>
                                    </p:animScale>
                                  </p:childTnLst>
                                </p:cTn>
                              </p:par>
                            </p:childTnLst>
                          </p:cTn>
                        </p:par>
                        <p:par>
                          <p:cTn id="340" fill="hold">
                            <p:stCondLst>
                              <p:cond delay="500"/>
                            </p:stCondLst>
                            <p:childTnLst>
                              <p:par>
                                <p:cTn id="341" presetID="1" presetClass="entr" presetSubtype="0" fill="hold" grpId="0" nodeType="afterEffect">
                                  <p:stCondLst>
                                    <p:cond delay="0"/>
                                  </p:stCondLst>
                                  <p:childTnLst>
                                    <p:set>
                                      <p:cBhvr>
                                        <p:cTn id="342" dur="1" fill="hold">
                                          <p:stCondLst>
                                            <p:cond delay="0"/>
                                          </p:stCondLst>
                                        </p:cTn>
                                        <p:tgtEl>
                                          <p:spTgt spid="140"/>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139"/>
                                        </p:tgtEl>
                                        <p:attrNameLst>
                                          <p:attrName>style.visibility</p:attrName>
                                        </p:attrNameLst>
                                      </p:cBhvr>
                                      <p:to>
                                        <p:strVal val="visible"/>
                                      </p:to>
                                    </p:set>
                                  </p:childTnLst>
                                </p:cTn>
                              </p:par>
                              <p:par>
                                <p:cTn id="345" presetID="27" presetClass="emph" presetSubtype="0" repeatCount="5000" fill="hold" grpId="2" nodeType="withEffect">
                                  <p:stCondLst>
                                    <p:cond delay="0"/>
                                  </p:stCondLst>
                                  <p:childTnLst>
                                    <p:animClr clrSpc="rgb" dir="cw">
                                      <p:cBhvr override="childStyle">
                                        <p:cTn id="346" dur="500" autoRev="1" fill="hold"/>
                                        <p:tgtEl>
                                          <p:spTgt spid="110"/>
                                        </p:tgtEl>
                                        <p:attrNameLst>
                                          <p:attrName>style.color</p:attrName>
                                        </p:attrNameLst>
                                      </p:cBhvr>
                                      <p:to>
                                        <a:schemeClr val="bg1"/>
                                      </p:to>
                                    </p:animClr>
                                    <p:animClr clrSpc="rgb" dir="cw">
                                      <p:cBhvr>
                                        <p:cTn id="347" dur="500" autoRev="1" fill="hold"/>
                                        <p:tgtEl>
                                          <p:spTgt spid="110"/>
                                        </p:tgtEl>
                                        <p:attrNameLst>
                                          <p:attrName>fillcolor</p:attrName>
                                        </p:attrNameLst>
                                      </p:cBhvr>
                                      <p:to>
                                        <a:schemeClr val="bg1"/>
                                      </p:to>
                                    </p:animClr>
                                    <p:set>
                                      <p:cBhvr>
                                        <p:cTn id="348" dur="500" autoRev="1" fill="hold"/>
                                        <p:tgtEl>
                                          <p:spTgt spid="110"/>
                                        </p:tgtEl>
                                        <p:attrNameLst>
                                          <p:attrName>fill.type</p:attrName>
                                        </p:attrNameLst>
                                      </p:cBhvr>
                                      <p:to>
                                        <p:strVal val="solid"/>
                                      </p:to>
                                    </p:set>
                                    <p:set>
                                      <p:cBhvr>
                                        <p:cTn id="349" dur="500" autoRev="1" fill="hold"/>
                                        <p:tgtEl>
                                          <p:spTgt spid="110"/>
                                        </p:tgtEl>
                                        <p:attrNameLst>
                                          <p:attrName>fill.on</p:attrName>
                                        </p:attrNameLst>
                                      </p:cBhvr>
                                      <p:to>
                                        <p:strVal val="true"/>
                                      </p:to>
                                    </p:set>
                                  </p:childTnLst>
                                </p:cTn>
                              </p:par>
                            </p:childTnLst>
                          </p:cTn>
                        </p:par>
                        <p:par>
                          <p:cTn id="350" fill="hold">
                            <p:stCondLst>
                              <p:cond delay="500"/>
                            </p:stCondLst>
                            <p:childTnLst>
                              <p:par>
                                <p:cTn id="351" presetID="1" presetClass="exit" presetSubtype="0" fill="hold" grpId="1" nodeType="afterEffect">
                                  <p:stCondLst>
                                    <p:cond delay="0"/>
                                  </p:stCondLst>
                                  <p:childTnLst>
                                    <p:set>
                                      <p:cBhvr>
                                        <p:cTn id="352" dur="1" fill="hold">
                                          <p:stCondLst>
                                            <p:cond delay="0"/>
                                          </p:stCondLst>
                                        </p:cTn>
                                        <p:tgtEl>
                                          <p:spTgt spid="139"/>
                                        </p:tgtEl>
                                        <p:attrNameLst>
                                          <p:attrName>style.visibility</p:attrName>
                                        </p:attrNameLst>
                                      </p:cBhvr>
                                      <p:to>
                                        <p:strVal val="hidden"/>
                                      </p:to>
                                    </p:set>
                                  </p:childTnLst>
                                </p:cTn>
                              </p:par>
                              <p:par>
                                <p:cTn id="353" presetID="1" presetClass="exit" presetSubtype="0" fill="hold" grpId="1" nodeType="withEffect">
                                  <p:stCondLst>
                                    <p:cond delay="0"/>
                                  </p:stCondLst>
                                  <p:childTnLst>
                                    <p:set>
                                      <p:cBhvr>
                                        <p:cTn id="354" dur="1" fill="hold">
                                          <p:stCondLst>
                                            <p:cond delay="0"/>
                                          </p:stCondLst>
                                        </p:cTn>
                                        <p:tgtEl>
                                          <p:spTgt spid="140"/>
                                        </p:tgtEl>
                                        <p:attrNameLst>
                                          <p:attrName>style.visibility</p:attrName>
                                        </p:attrNameLst>
                                      </p:cBhvr>
                                      <p:to>
                                        <p:strVal val="hidden"/>
                                      </p:to>
                                    </p:set>
                                  </p:childTnLst>
                                </p:cTn>
                              </p:par>
                            </p:childTnLst>
                          </p:cTn>
                        </p:par>
                        <p:par>
                          <p:cTn id="355" fill="hold">
                            <p:stCondLst>
                              <p:cond delay="500"/>
                            </p:stCondLst>
                            <p:childTnLst>
                              <p:par>
                                <p:cTn id="356" presetID="10" presetClass="entr" presetSubtype="0" fill="hold" grpId="0" nodeType="afterEffect">
                                  <p:stCondLst>
                                    <p:cond delay="0"/>
                                  </p:stCondLst>
                                  <p:childTnLst>
                                    <p:set>
                                      <p:cBhvr>
                                        <p:cTn id="357" dur="1" fill="hold">
                                          <p:stCondLst>
                                            <p:cond delay="0"/>
                                          </p:stCondLst>
                                        </p:cTn>
                                        <p:tgtEl>
                                          <p:spTgt spid="120"/>
                                        </p:tgtEl>
                                        <p:attrNameLst>
                                          <p:attrName>style.visibility</p:attrName>
                                        </p:attrNameLst>
                                      </p:cBhvr>
                                      <p:to>
                                        <p:strVal val="visible"/>
                                      </p:to>
                                    </p:set>
                                    <p:animEffect transition="in" filter="fade">
                                      <p:cBhvr>
                                        <p:cTn id="358" dur="500"/>
                                        <p:tgtEl>
                                          <p:spTgt spid="120"/>
                                        </p:tgtEl>
                                      </p:cBhvr>
                                    </p:animEffect>
                                  </p:childTnLst>
                                </p:cTn>
                              </p:par>
                            </p:childTnLst>
                          </p:cTn>
                        </p:par>
                        <p:par>
                          <p:cTn id="359" fill="hold">
                            <p:stCondLst>
                              <p:cond delay="1000"/>
                            </p:stCondLst>
                            <p:childTnLst>
                              <p:par>
                                <p:cTn id="360" presetID="10" presetClass="entr" presetSubtype="0" fill="hold" grpId="0" nodeType="afterEffect">
                                  <p:stCondLst>
                                    <p:cond delay="0"/>
                                  </p:stCondLst>
                                  <p:childTnLst>
                                    <p:set>
                                      <p:cBhvr>
                                        <p:cTn id="361" dur="1" fill="hold">
                                          <p:stCondLst>
                                            <p:cond delay="0"/>
                                          </p:stCondLst>
                                        </p:cTn>
                                        <p:tgtEl>
                                          <p:spTgt spid="121"/>
                                        </p:tgtEl>
                                        <p:attrNameLst>
                                          <p:attrName>style.visibility</p:attrName>
                                        </p:attrNameLst>
                                      </p:cBhvr>
                                      <p:to>
                                        <p:strVal val="visible"/>
                                      </p:to>
                                    </p:set>
                                    <p:animEffect transition="in" filter="fade">
                                      <p:cBhvr>
                                        <p:cTn id="362" dur="500"/>
                                        <p:tgtEl>
                                          <p:spTgt spid="121"/>
                                        </p:tgtEl>
                                      </p:cBhvr>
                                    </p:animEffect>
                                  </p:childTnLst>
                                </p:cTn>
                              </p:par>
                            </p:childTnLst>
                          </p:cTn>
                        </p:par>
                        <p:par>
                          <p:cTn id="363" fill="hold">
                            <p:stCondLst>
                              <p:cond delay="1500"/>
                            </p:stCondLst>
                            <p:childTnLst>
                              <p:par>
                                <p:cTn id="364" presetID="22" presetClass="exit" presetSubtype="1" fill="hold" grpId="1" nodeType="afterEffect">
                                  <p:stCondLst>
                                    <p:cond delay="0"/>
                                  </p:stCondLst>
                                  <p:childTnLst>
                                    <p:animEffect transition="out" filter="wipe(up)">
                                      <p:cBhvr>
                                        <p:cTn id="365" dur="500"/>
                                        <p:tgtEl>
                                          <p:spTgt spid="130"/>
                                        </p:tgtEl>
                                      </p:cBhvr>
                                    </p:animEffect>
                                    <p:set>
                                      <p:cBhvr>
                                        <p:cTn id="366" dur="1" fill="hold">
                                          <p:stCondLst>
                                            <p:cond delay="499"/>
                                          </p:stCondLst>
                                        </p:cTn>
                                        <p:tgtEl>
                                          <p:spTgt spid="130"/>
                                        </p:tgtEl>
                                        <p:attrNameLst>
                                          <p:attrName>style.visibility</p:attrName>
                                        </p:attrNameLst>
                                      </p:cBhvr>
                                      <p:to>
                                        <p:strVal val="hidden"/>
                                      </p:to>
                                    </p:set>
                                  </p:childTnLst>
                                </p:cTn>
                              </p:par>
                            </p:childTnLst>
                          </p:cTn>
                        </p:par>
                        <p:par>
                          <p:cTn id="367" fill="hold">
                            <p:stCondLst>
                              <p:cond delay="2000"/>
                            </p:stCondLst>
                            <p:childTnLst>
                              <p:par>
                                <p:cTn id="368" presetID="22" presetClass="entr" presetSubtype="8" fill="hold" grpId="0" nodeType="afterEffect">
                                  <p:stCondLst>
                                    <p:cond delay="0"/>
                                  </p:stCondLst>
                                  <p:childTnLst>
                                    <p:set>
                                      <p:cBhvr>
                                        <p:cTn id="369" dur="1" fill="hold">
                                          <p:stCondLst>
                                            <p:cond delay="0"/>
                                          </p:stCondLst>
                                        </p:cTn>
                                        <p:tgtEl>
                                          <p:spTgt spid="152"/>
                                        </p:tgtEl>
                                        <p:attrNameLst>
                                          <p:attrName>style.visibility</p:attrName>
                                        </p:attrNameLst>
                                      </p:cBhvr>
                                      <p:to>
                                        <p:strVal val="visible"/>
                                      </p:to>
                                    </p:set>
                                    <p:animEffect transition="in" filter="wipe(left)">
                                      <p:cBhvr>
                                        <p:cTn id="370" dur="500"/>
                                        <p:tgtEl>
                                          <p:spTgt spid="152"/>
                                        </p:tgtEl>
                                      </p:cBhvr>
                                    </p:animEffect>
                                  </p:childTnLst>
                                </p:cTn>
                              </p:par>
                            </p:childTnLst>
                          </p:cTn>
                        </p:par>
                        <p:par>
                          <p:cTn id="371" fill="hold">
                            <p:stCondLst>
                              <p:cond delay="2500"/>
                            </p:stCondLst>
                            <p:childTnLst>
                              <p:par>
                                <p:cTn id="372" presetID="22" presetClass="entr" presetSubtype="8" fill="hold" grpId="0" nodeType="afterEffect">
                                  <p:stCondLst>
                                    <p:cond delay="0"/>
                                  </p:stCondLst>
                                  <p:childTnLst>
                                    <p:set>
                                      <p:cBhvr>
                                        <p:cTn id="373" dur="1" fill="hold">
                                          <p:stCondLst>
                                            <p:cond delay="0"/>
                                          </p:stCondLst>
                                        </p:cTn>
                                        <p:tgtEl>
                                          <p:spTgt spid="149"/>
                                        </p:tgtEl>
                                        <p:attrNameLst>
                                          <p:attrName>style.visibility</p:attrName>
                                        </p:attrNameLst>
                                      </p:cBhvr>
                                      <p:to>
                                        <p:strVal val="visible"/>
                                      </p:to>
                                    </p:set>
                                    <p:animEffect transition="in" filter="wipe(left)">
                                      <p:cBhvr>
                                        <p:cTn id="374" dur="500"/>
                                        <p:tgtEl>
                                          <p:spTgt spid="149"/>
                                        </p:tgtEl>
                                      </p:cBhvr>
                                    </p:animEffect>
                                  </p:childTnLst>
                                </p:cTn>
                              </p:par>
                            </p:childTnLst>
                          </p:cTn>
                        </p:par>
                        <p:par>
                          <p:cTn id="375" fill="hold">
                            <p:stCondLst>
                              <p:cond delay="3000"/>
                            </p:stCondLst>
                            <p:childTnLst>
                              <p:par>
                                <p:cTn id="376" presetID="22" presetClass="entr" presetSubtype="8" fill="hold" grpId="0" nodeType="afterEffect">
                                  <p:stCondLst>
                                    <p:cond delay="0"/>
                                  </p:stCondLst>
                                  <p:childTnLst>
                                    <p:set>
                                      <p:cBhvr>
                                        <p:cTn id="377" dur="1" fill="hold">
                                          <p:stCondLst>
                                            <p:cond delay="0"/>
                                          </p:stCondLst>
                                        </p:cTn>
                                        <p:tgtEl>
                                          <p:spTgt spid="150"/>
                                        </p:tgtEl>
                                        <p:attrNameLst>
                                          <p:attrName>style.visibility</p:attrName>
                                        </p:attrNameLst>
                                      </p:cBhvr>
                                      <p:to>
                                        <p:strVal val="visible"/>
                                      </p:to>
                                    </p:set>
                                    <p:animEffect transition="in" filter="wipe(left)">
                                      <p:cBhvr>
                                        <p:cTn id="378" dur="500"/>
                                        <p:tgtEl>
                                          <p:spTgt spid="150"/>
                                        </p:tgtEl>
                                      </p:cBhvr>
                                    </p:animEffect>
                                  </p:childTnLst>
                                </p:cTn>
                              </p:par>
                            </p:childTnLst>
                          </p:cTn>
                        </p:par>
                        <p:par>
                          <p:cTn id="379" fill="hold">
                            <p:stCondLst>
                              <p:cond delay="3500"/>
                            </p:stCondLst>
                            <p:childTnLst>
                              <p:par>
                                <p:cTn id="380" presetID="22" presetClass="entr" presetSubtype="8" fill="hold" grpId="0" nodeType="afterEffect">
                                  <p:stCondLst>
                                    <p:cond delay="0"/>
                                  </p:stCondLst>
                                  <p:childTnLst>
                                    <p:set>
                                      <p:cBhvr>
                                        <p:cTn id="381" dur="1" fill="hold">
                                          <p:stCondLst>
                                            <p:cond delay="0"/>
                                          </p:stCondLst>
                                        </p:cTn>
                                        <p:tgtEl>
                                          <p:spTgt spid="151"/>
                                        </p:tgtEl>
                                        <p:attrNameLst>
                                          <p:attrName>style.visibility</p:attrName>
                                        </p:attrNameLst>
                                      </p:cBhvr>
                                      <p:to>
                                        <p:strVal val="visible"/>
                                      </p:to>
                                    </p:set>
                                    <p:animEffect transition="in" filter="wipe(left)">
                                      <p:cBhvr>
                                        <p:cTn id="382" dur="500"/>
                                        <p:tgtEl>
                                          <p:spTgt spid="151"/>
                                        </p:tgtEl>
                                      </p:cBhvr>
                                    </p:animEffect>
                                  </p:childTnLst>
                                </p:cTn>
                              </p:par>
                            </p:childTnLst>
                          </p:cTn>
                        </p:par>
                      </p:childTnLst>
                    </p:cTn>
                  </p:par>
                  <p:par>
                    <p:cTn id="383" fill="hold">
                      <p:stCondLst>
                        <p:cond delay="indefinite"/>
                      </p:stCondLst>
                      <p:childTnLst>
                        <p:par>
                          <p:cTn id="384" fill="hold">
                            <p:stCondLst>
                              <p:cond delay="0"/>
                            </p:stCondLst>
                            <p:childTnLst>
                              <p:par>
                                <p:cTn id="385" presetID="26" presetClass="emph" presetSubtype="0" repeatCount="2000" fill="hold" grpId="1" nodeType="clickEffect">
                                  <p:stCondLst>
                                    <p:cond delay="0"/>
                                  </p:stCondLst>
                                  <p:childTnLst>
                                    <p:animEffect transition="out" filter="fade">
                                      <p:cBhvr>
                                        <p:cTn id="386" dur="500" tmFilter="0, 0; .2, .5; .8, .5; 1, 0"/>
                                        <p:tgtEl>
                                          <p:spTgt spid="117"/>
                                        </p:tgtEl>
                                      </p:cBhvr>
                                    </p:animEffect>
                                    <p:animScale>
                                      <p:cBhvr>
                                        <p:cTn id="387" dur="250" autoRev="1" fill="hold"/>
                                        <p:tgtEl>
                                          <p:spTgt spid="117"/>
                                        </p:tgtEl>
                                      </p:cBhvr>
                                      <p:by x="105000" y="105000"/>
                                    </p:animScale>
                                  </p:childTnLst>
                                </p:cTn>
                              </p:par>
                            </p:childTnLst>
                          </p:cTn>
                        </p:par>
                        <p:par>
                          <p:cTn id="388" fill="hold">
                            <p:stCondLst>
                              <p:cond delay="500"/>
                            </p:stCondLst>
                            <p:childTnLst>
                              <p:par>
                                <p:cTn id="389" presetID="1" presetClass="entr" presetSubtype="0" fill="hold" grpId="0" nodeType="afterEffect">
                                  <p:stCondLst>
                                    <p:cond delay="0"/>
                                  </p:stCondLst>
                                  <p:childTnLst>
                                    <p:set>
                                      <p:cBhvr>
                                        <p:cTn id="390" dur="1" fill="hold">
                                          <p:stCondLst>
                                            <p:cond delay="0"/>
                                          </p:stCondLst>
                                        </p:cTn>
                                        <p:tgtEl>
                                          <p:spTgt spid="142"/>
                                        </p:tgtEl>
                                        <p:attrNameLst>
                                          <p:attrName>style.visibility</p:attrName>
                                        </p:attrNameLst>
                                      </p:cBhvr>
                                      <p:to>
                                        <p:strVal val="visible"/>
                                      </p:to>
                                    </p:set>
                                  </p:childTnLst>
                                </p:cTn>
                              </p:par>
                              <p:par>
                                <p:cTn id="391" presetID="1" presetClass="entr" presetSubtype="0" fill="hold" grpId="0" nodeType="withEffect">
                                  <p:stCondLst>
                                    <p:cond delay="0"/>
                                  </p:stCondLst>
                                  <p:childTnLst>
                                    <p:set>
                                      <p:cBhvr>
                                        <p:cTn id="392" dur="1" fill="hold">
                                          <p:stCondLst>
                                            <p:cond delay="0"/>
                                          </p:stCondLst>
                                        </p:cTn>
                                        <p:tgtEl>
                                          <p:spTgt spid="141"/>
                                        </p:tgtEl>
                                        <p:attrNameLst>
                                          <p:attrName>style.visibility</p:attrName>
                                        </p:attrNameLst>
                                      </p:cBhvr>
                                      <p:to>
                                        <p:strVal val="visible"/>
                                      </p:to>
                                    </p:set>
                                  </p:childTnLst>
                                </p:cTn>
                              </p:par>
                              <p:par>
                                <p:cTn id="393" presetID="27" presetClass="emph" presetSubtype="0" repeatCount="5000" fill="hold" grpId="1" nodeType="withEffect">
                                  <p:stCondLst>
                                    <p:cond delay="0"/>
                                  </p:stCondLst>
                                  <p:childTnLst>
                                    <p:animClr clrSpc="rgb" dir="cw">
                                      <p:cBhvr override="childStyle">
                                        <p:cTn id="394" dur="500" autoRev="1" fill="hold"/>
                                        <p:tgtEl>
                                          <p:spTgt spid="150"/>
                                        </p:tgtEl>
                                        <p:attrNameLst>
                                          <p:attrName>style.color</p:attrName>
                                        </p:attrNameLst>
                                      </p:cBhvr>
                                      <p:to>
                                        <a:schemeClr val="bg1"/>
                                      </p:to>
                                    </p:animClr>
                                    <p:animClr clrSpc="rgb" dir="cw">
                                      <p:cBhvr>
                                        <p:cTn id="395" dur="500" autoRev="1" fill="hold"/>
                                        <p:tgtEl>
                                          <p:spTgt spid="150"/>
                                        </p:tgtEl>
                                        <p:attrNameLst>
                                          <p:attrName>fillcolor</p:attrName>
                                        </p:attrNameLst>
                                      </p:cBhvr>
                                      <p:to>
                                        <a:schemeClr val="bg1"/>
                                      </p:to>
                                    </p:animClr>
                                    <p:set>
                                      <p:cBhvr>
                                        <p:cTn id="396" dur="500" autoRev="1" fill="hold"/>
                                        <p:tgtEl>
                                          <p:spTgt spid="150"/>
                                        </p:tgtEl>
                                        <p:attrNameLst>
                                          <p:attrName>fill.type</p:attrName>
                                        </p:attrNameLst>
                                      </p:cBhvr>
                                      <p:to>
                                        <p:strVal val="solid"/>
                                      </p:to>
                                    </p:set>
                                    <p:set>
                                      <p:cBhvr>
                                        <p:cTn id="397" dur="500" autoRev="1" fill="hold"/>
                                        <p:tgtEl>
                                          <p:spTgt spid="150"/>
                                        </p:tgtEl>
                                        <p:attrNameLst>
                                          <p:attrName>fill.on</p:attrName>
                                        </p:attrNameLst>
                                      </p:cBhvr>
                                      <p:to>
                                        <p:strVal val="true"/>
                                      </p:to>
                                    </p:set>
                                  </p:childTnLst>
                                </p:cTn>
                              </p:par>
                            </p:childTnLst>
                          </p:cTn>
                        </p:par>
                        <p:par>
                          <p:cTn id="398" fill="hold">
                            <p:stCondLst>
                              <p:cond delay="500"/>
                            </p:stCondLst>
                            <p:childTnLst>
                              <p:par>
                                <p:cTn id="399" presetID="1" presetClass="exit" presetSubtype="0" fill="hold" grpId="1" nodeType="afterEffect">
                                  <p:stCondLst>
                                    <p:cond delay="0"/>
                                  </p:stCondLst>
                                  <p:childTnLst>
                                    <p:set>
                                      <p:cBhvr>
                                        <p:cTn id="400" dur="1" fill="hold">
                                          <p:stCondLst>
                                            <p:cond delay="0"/>
                                          </p:stCondLst>
                                        </p:cTn>
                                        <p:tgtEl>
                                          <p:spTgt spid="141"/>
                                        </p:tgtEl>
                                        <p:attrNameLst>
                                          <p:attrName>style.visibility</p:attrName>
                                        </p:attrNameLst>
                                      </p:cBhvr>
                                      <p:to>
                                        <p:strVal val="hidden"/>
                                      </p:to>
                                    </p:set>
                                  </p:childTnLst>
                                </p:cTn>
                              </p:par>
                              <p:par>
                                <p:cTn id="401" presetID="1" presetClass="exit" presetSubtype="0" fill="hold" grpId="1" nodeType="withEffect">
                                  <p:stCondLst>
                                    <p:cond delay="0"/>
                                  </p:stCondLst>
                                  <p:childTnLst>
                                    <p:set>
                                      <p:cBhvr>
                                        <p:cTn id="402" dur="1" fill="hold">
                                          <p:stCondLst>
                                            <p:cond delay="0"/>
                                          </p:stCondLst>
                                        </p:cTn>
                                        <p:tgtEl>
                                          <p:spTgt spid="142"/>
                                        </p:tgtEl>
                                        <p:attrNameLst>
                                          <p:attrName>style.visibility</p:attrName>
                                        </p:attrNameLst>
                                      </p:cBhvr>
                                      <p:to>
                                        <p:strVal val="hidden"/>
                                      </p:to>
                                    </p:set>
                                  </p:childTnLst>
                                </p:cTn>
                              </p:par>
                            </p:childTnLst>
                          </p:cTn>
                        </p:par>
                        <p:par>
                          <p:cTn id="403" fill="hold">
                            <p:stCondLst>
                              <p:cond delay="500"/>
                            </p:stCondLst>
                            <p:childTnLst>
                              <p:par>
                                <p:cTn id="404" presetID="10" presetClass="entr" presetSubtype="0" fill="hold" grpId="0" nodeType="afterEffect">
                                  <p:stCondLst>
                                    <p:cond delay="0"/>
                                  </p:stCondLst>
                                  <p:childTnLst>
                                    <p:set>
                                      <p:cBhvr>
                                        <p:cTn id="405" dur="1" fill="hold">
                                          <p:stCondLst>
                                            <p:cond delay="0"/>
                                          </p:stCondLst>
                                        </p:cTn>
                                        <p:tgtEl>
                                          <p:spTgt spid="122"/>
                                        </p:tgtEl>
                                        <p:attrNameLst>
                                          <p:attrName>style.visibility</p:attrName>
                                        </p:attrNameLst>
                                      </p:cBhvr>
                                      <p:to>
                                        <p:strVal val="visible"/>
                                      </p:to>
                                    </p:set>
                                    <p:animEffect transition="in" filter="fade">
                                      <p:cBhvr>
                                        <p:cTn id="406" dur="500"/>
                                        <p:tgtEl>
                                          <p:spTgt spid="122"/>
                                        </p:tgtEl>
                                      </p:cBhvr>
                                    </p:animEffect>
                                  </p:childTnLst>
                                </p:cTn>
                              </p:par>
                            </p:childTnLst>
                          </p:cTn>
                        </p:par>
                      </p:childTnLst>
                    </p:cTn>
                  </p:par>
                  <p:par>
                    <p:cTn id="407" fill="hold">
                      <p:stCondLst>
                        <p:cond delay="indefinite"/>
                      </p:stCondLst>
                      <p:childTnLst>
                        <p:par>
                          <p:cTn id="408" fill="hold">
                            <p:stCondLst>
                              <p:cond delay="0"/>
                            </p:stCondLst>
                            <p:childTnLst>
                              <p:par>
                                <p:cTn id="409" presetID="26" presetClass="emph" presetSubtype="0" repeatCount="2000" fill="hold" grpId="1" nodeType="clickEffect">
                                  <p:stCondLst>
                                    <p:cond delay="0"/>
                                  </p:stCondLst>
                                  <p:childTnLst>
                                    <p:animEffect transition="out" filter="fade">
                                      <p:cBhvr>
                                        <p:cTn id="410" dur="500" tmFilter="0, 0; .2, .5; .8, .5; 1, 0"/>
                                        <p:tgtEl>
                                          <p:spTgt spid="118"/>
                                        </p:tgtEl>
                                      </p:cBhvr>
                                    </p:animEffect>
                                    <p:animScale>
                                      <p:cBhvr>
                                        <p:cTn id="411" dur="250" autoRev="1" fill="hold"/>
                                        <p:tgtEl>
                                          <p:spTgt spid="118"/>
                                        </p:tgtEl>
                                      </p:cBhvr>
                                      <p:by x="105000" y="105000"/>
                                    </p:animScale>
                                  </p:childTnLst>
                                </p:cTn>
                              </p:par>
                            </p:childTnLst>
                          </p:cTn>
                        </p:par>
                        <p:par>
                          <p:cTn id="412" fill="hold">
                            <p:stCondLst>
                              <p:cond delay="500"/>
                            </p:stCondLst>
                            <p:childTnLst>
                              <p:par>
                                <p:cTn id="413" presetID="1" presetClass="entr" presetSubtype="0" fill="hold" grpId="0" nodeType="afterEffect">
                                  <p:stCondLst>
                                    <p:cond delay="0"/>
                                  </p:stCondLst>
                                  <p:childTnLst>
                                    <p:set>
                                      <p:cBhvr>
                                        <p:cTn id="414" dur="1" fill="hold">
                                          <p:stCondLst>
                                            <p:cond delay="0"/>
                                          </p:stCondLst>
                                        </p:cTn>
                                        <p:tgtEl>
                                          <p:spTgt spid="144"/>
                                        </p:tgtEl>
                                        <p:attrNameLst>
                                          <p:attrName>style.visibility</p:attrName>
                                        </p:attrNameLst>
                                      </p:cBhvr>
                                      <p:to>
                                        <p:strVal val="visible"/>
                                      </p:to>
                                    </p:set>
                                  </p:childTnLst>
                                </p:cTn>
                              </p:par>
                              <p:par>
                                <p:cTn id="415" presetID="1" presetClass="entr" presetSubtype="0" fill="hold" grpId="0" nodeType="withEffect">
                                  <p:stCondLst>
                                    <p:cond delay="0"/>
                                  </p:stCondLst>
                                  <p:childTnLst>
                                    <p:set>
                                      <p:cBhvr>
                                        <p:cTn id="416" dur="1" fill="hold">
                                          <p:stCondLst>
                                            <p:cond delay="0"/>
                                          </p:stCondLst>
                                        </p:cTn>
                                        <p:tgtEl>
                                          <p:spTgt spid="143"/>
                                        </p:tgtEl>
                                        <p:attrNameLst>
                                          <p:attrName>style.visibility</p:attrName>
                                        </p:attrNameLst>
                                      </p:cBhvr>
                                      <p:to>
                                        <p:strVal val="visible"/>
                                      </p:to>
                                    </p:set>
                                  </p:childTnLst>
                                </p:cTn>
                              </p:par>
                              <p:par>
                                <p:cTn id="417" presetID="27" presetClass="emph" presetSubtype="0" repeatCount="5000" fill="hold" grpId="1" nodeType="withEffect">
                                  <p:stCondLst>
                                    <p:cond delay="0"/>
                                  </p:stCondLst>
                                  <p:childTnLst>
                                    <p:animClr clrSpc="rgb" dir="cw">
                                      <p:cBhvr override="childStyle">
                                        <p:cTn id="418" dur="500" autoRev="1" fill="hold"/>
                                        <p:tgtEl>
                                          <p:spTgt spid="151"/>
                                        </p:tgtEl>
                                        <p:attrNameLst>
                                          <p:attrName>style.color</p:attrName>
                                        </p:attrNameLst>
                                      </p:cBhvr>
                                      <p:to>
                                        <a:schemeClr val="bg1"/>
                                      </p:to>
                                    </p:animClr>
                                    <p:animClr clrSpc="rgb" dir="cw">
                                      <p:cBhvr>
                                        <p:cTn id="419" dur="500" autoRev="1" fill="hold"/>
                                        <p:tgtEl>
                                          <p:spTgt spid="151"/>
                                        </p:tgtEl>
                                        <p:attrNameLst>
                                          <p:attrName>fillcolor</p:attrName>
                                        </p:attrNameLst>
                                      </p:cBhvr>
                                      <p:to>
                                        <a:schemeClr val="bg1"/>
                                      </p:to>
                                    </p:animClr>
                                    <p:set>
                                      <p:cBhvr>
                                        <p:cTn id="420" dur="500" autoRev="1" fill="hold"/>
                                        <p:tgtEl>
                                          <p:spTgt spid="151"/>
                                        </p:tgtEl>
                                        <p:attrNameLst>
                                          <p:attrName>fill.type</p:attrName>
                                        </p:attrNameLst>
                                      </p:cBhvr>
                                      <p:to>
                                        <p:strVal val="solid"/>
                                      </p:to>
                                    </p:set>
                                    <p:set>
                                      <p:cBhvr>
                                        <p:cTn id="421" dur="500" autoRev="1" fill="hold"/>
                                        <p:tgtEl>
                                          <p:spTgt spid="151"/>
                                        </p:tgtEl>
                                        <p:attrNameLst>
                                          <p:attrName>fill.on</p:attrName>
                                        </p:attrNameLst>
                                      </p:cBhvr>
                                      <p:to>
                                        <p:strVal val="true"/>
                                      </p:to>
                                    </p:set>
                                  </p:childTnLst>
                                </p:cTn>
                              </p:par>
                            </p:childTnLst>
                          </p:cTn>
                        </p:par>
                        <p:par>
                          <p:cTn id="422" fill="hold">
                            <p:stCondLst>
                              <p:cond delay="500"/>
                            </p:stCondLst>
                            <p:childTnLst>
                              <p:par>
                                <p:cTn id="423" presetID="1" presetClass="exit" presetSubtype="0" fill="hold" grpId="1" nodeType="afterEffect">
                                  <p:stCondLst>
                                    <p:cond delay="0"/>
                                  </p:stCondLst>
                                  <p:childTnLst>
                                    <p:set>
                                      <p:cBhvr>
                                        <p:cTn id="424" dur="1" fill="hold">
                                          <p:stCondLst>
                                            <p:cond delay="0"/>
                                          </p:stCondLst>
                                        </p:cTn>
                                        <p:tgtEl>
                                          <p:spTgt spid="143"/>
                                        </p:tgtEl>
                                        <p:attrNameLst>
                                          <p:attrName>style.visibility</p:attrName>
                                        </p:attrNameLst>
                                      </p:cBhvr>
                                      <p:to>
                                        <p:strVal val="hidden"/>
                                      </p:to>
                                    </p:set>
                                  </p:childTnLst>
                                </p:cTn>
                              </p:par>
                              <p:par>
                                <p:cTn id="425" presetID="1" presetClass="exit" presetSubtype="0" fill="hold" grpId="1" nodeType="withEffect">
                                  <p:stCondLst>
                                    <p:cond delay="0"/>
                                  </p:stCondLst>
                                  <p:childTnLst>
                                    <p:set>
                                      <p:cBhvr>
                                        <p:cTn id="426" dur="1" fill="hold">
                                          <p:stCondLst>
                                            <p:cond delay="0"/>
                                          </p:stCondLst>
                                        </p:cTn>
                                        <p:tgtEl>
                                          <p:spTgt spid="144"/>
                                        </p:tgtEl>
                                        <p:attrNameLst>
                                          <p:attrName>style.visibility</p:attrName>
                                        </p:attrNameLst>
                                      </p:cBhvr>
                                      <p:to>
                                        <p:strVal val="hidden"/>
                                      </p:to>
                                    </p:set>
                                  </p:childTnLst>
                                </p:cTn>
                              </p:par>
                            </p:childTnLst>
                          </p:cTn>
                        </p:par>
                        <p:par>
                          <p:cTn id="427" fill="hold">
                            <p:stCondLst>
                              <p:cond delay="500"/>
                            </p:stCondLst>
                            <p:childTnLst>
                              <p:par>
                                <p:cTn id="428" presetID="10" presetClass="entr" presetSubtype="0" fill="hold" grpId="0" nodeType="afterEffect">
                                  <p:stCondLst>
                                    <p:cond delay="0"/>
                                  </p:stCondLst>
                                  <p:childTnLst>
                                    <p:set>
                                      <p:cBhvr>
                                        <p:cTn id="429" dur="1" fill="hold">
                                          <p:stCondLst>
                                            <p:cond delay="0"/>
                                          </p:stCondLst>
                                        </p:cTn>
                                        <p:tgtEl>
                                          <p:spTgt spid="123"/>
                                        </p:tgtEl>
                                        <p:attrNameLst>
                                          <p:attrName>style.visibility</p:attrName>
                                        </p:attrNameLst>
                                      </p:cBhvr>
                                      <p:to>
                                        <p:strVal val="visible"/>
                                      </p:to>
                                    </p:set>
                                    <p:animEffect transition="in" filter="fade">
                                      <p:cBhvr>
                                        <p:cTn id="430" dur="500"/>
                                        <p:tgtEl>
                                          <p:spTgt spid="123"/>
                                        </p:tgtEl>
                                      </p:cBhvr>
                                    </p:animEffect>
                                  </p:childTnLst>
                                </p:cTn>
                              </p:par>
                            </p:childTnLst>
                          </p:cTn>
                        </p:par>
                      </p:childTnLst>
                    </p:cTn>
                  </p:par>
                  <p:par>
                    <p:cTn id="431" fill="hold">
                      <p:stCondLst>
                        <p:cond delay="indefinite"/>
                      </p:stCondLst>
                      <p:childTnLst>
                        <p:par>
                          <p:cTn id="432" fill="hold">
                            <p:stCondLst>
                              <p:cond delay="0"/>
                            </p:stCondLst>
                            <p:childTnLst>
                              <p:par>
                                <p:cTn id="433" presetID="26" presetClass="emph" presetSubtype="0" repeatCount="2000" fill="hold" grpId="1" nodeType="clickEffect">
                                  <p:stCondLst>
                                    <p:cond delay="0"/>
                                  </p:stCondLst>
                                  <p:childTnLst>
                                    <p:animEffect transition="out" filter="fade">
                                      <p:cBhvr>
                                        <p:cTn id="434" dur="500" tmFilter="0, 0; .2, .5; .8, .5; 1, 0"/>
                                        <p:tgtEl>
                                          <p:spTgt spid="119"/>
                                        </p:tgtEl>
                                      </p:cBhvr>
                                    </p:animEffect>
                                    <p:animScale>
                                      <p:cBhvr>
                                        <p:cTn id="435" dur="250" autoRev="1" fill="hold"/>
                                        <p:tgtEl>
                                          <p:spTgt spid="119"/>
                                        </p:tgtEl>
                                      </p:cBhvr>
                                      <p:by x="105000" y="105000"/>
                                    </p:animScale>
                                  </p:childTnLst>
                                </p:cTn>
                              </p:par>
                            </p:childTnLst>
                          </p:cTn>
                        </p:par>
                        <p:par>
                          <p:cTn id="436" fill="hold">
                            <p:stCondLst>
                              <p:cond delay="500"/>
                            </p:stCondLst>
                            <p:childTnLst>
                              <p:par>
                                <p:cTn id="437" presetID="1" presetClass="entr" presetSubtype="0" fill="hold" grpId="0" nodeType="afterEffect">
                                  <p:stCondLst>
                                    <p:cond delay="0"/>
                                  </p:stCondLst>
                                  <p:childTnLst>
                                    <p:set>
                                      <p:cBhvr>
                                        <p:cTn id="438" dur="1" fill="hold">
                                          <p:stCondLst>
                                            <p:cond delay="0"/>
                                          </p:stCondLst>
                                        </p:cTn>
                                        <p:tgtEl>
                                          <p:spTgt spid="146"/>
                                        </p:tgtEl>
                                        <p:attrNameLst>
                                          <p:attrName>style.visibility</p:attrName>
                                        </p:attrNameLst>
                                      </p:cBhvr>
                                      <p:to>
                                        <p:strVal val="visible"/>
                                      </p:to>
                                    </p:set>
                                  </p:childTnLst>
                                </p:cTn>
                              </p:par>
                              <p:par>
                                <p:cTn id="439" presetID="1" presetClass="entr" presetSubtype="0" fill="hold" grpId="0" nodeType="withEffect">
                                  <p:stCondLst>
                                    <p:cond delay="0"/>
                                  </p:stCondLst>
                                  <p:childTnLst>
                                    <p:set>
                                      <p:cBhvr>
                                        <p:cTn id="440" dur="1" fill="hold">
                                          <p:stCondLst>
                                            <p:cond delay="0"/>
                                          </p:stCondLst>
                                        </p:cTn>
                                        <p:tgtEl>
                                          <p:spTgt spid="145"/>
                                        </p:tgtEl>
                                        <p:attrNameLst>
                                          <p:attrName>style.visibility</p:attrName>
                                        </p:attrNameLst>
                                      </p:cBhvr>
                                      <p:to>
                                        <p:strVal val="visible"/>
                                      </p:to>
                                    </p:set>
                                  </p:childTnLst>
                                </p:cTn>
                              </p:par>
                              <p:par>
                                <p:cTn id="441" presetID="27" presetClass="emph" presetSubtype="0" repeatCount="5000" fill="hold" grpId="1" nodeType="withEffect">
                                  <p:stCondLst>
                                    <p:cond delay="0"/>
                                  </p:stCondLst>
                                  <p:childTnLst>
                                    <p:animClr clrSpc="rgb" dir="cw">
                                      <p:cBhvr override="childStyle">
                                        <p:cTn id="442" dur="500" autoRev="1" fill="hold"/>
                                        <p:tgtEl>
                                          <p:spTgt spid="149"/>
                                        </p:tgtEl>
                                        <p:attrNameLst>
                                          <p:attrName>style.color</p:attrName>
                                        </p:attrNameLst>
                                      </p:cBhvr>
                                      <p:to>
                                        <a:schemeClr val="bg1"/>
                                      </p:to>
                                    </p:animClr>
                                    <p:animClr clrSpc="rgb" dir="cw">
                                      <p:cBhvr>
                                        <p:cTn id="443" dur="500" autoRev="1" fill="hold"/>
                                        <p:tgtEl>
                                          <p:spTgt spid="149"/>
                                        </p:tgtEl>
                                        <p:attrNameLst>
                                          <p:attrName>fillcolor</p:attrName>
                                        </p:attrNameLst>
                                      </p:cBhvr>
                                      <p:to>
                                        <a:schemeClr val="bg1"/>
                                      </p:to>
                                    </p:animClr>
                                    <p:set>
                                      <p:cBhvr>
                                        <p:cTn id="444" dur="500" autoRev="1" fill="hold"/>
                                        <p:tgtEl>
                                          <p:spTgt spid="149"/>
                                        </p:tgtEl>
                                        <p:attrNameLst>
                                          <p:attrName>fill.type</p:attrName>
                                        </p:attrNameLst>
                                      </p:cBhvr>
                                      <p:to>
                                        <p:strVal val="solid"/>
                                      </p:to>
                                    </p:set>
                                    <p:set>
                                      <p:cBhvr>
                                        <p:cTn id="445" dur="500" autoRev="1" fill="hold"/>
                                        <p:tgtEl>
                                          <p:spTgt spid="149"/>
                                        </p:tgtEl>
                                        <p:attrNameLst>
                                          <p:attrName>fill.on</p:attrName>
                                        </p:attrNameLst>
                                      </p:cBhvr>
                                      <p:to>
                                        <p:strVal val="true"/>
                                      </p:to>
                                    </p:set>
                                  </p:childTnLst>
                                </p:cTn>
                              </p:par>
                            </p:childTnLst>
                          </p:cTn>
                        </p:par>
                        <p:par>
                          <p:cTn id="446" fill="hold">
                            <p:stCondLst>
                              <p:cond delay="500"/>
                            </p:stCondLst>
                            <p:childTnLst>
                              <p:par>
                                <p:cTn id="447" presetID="1" presetClass="exit" presetSubtype="0" fill="hold" grpId="1" nodeType="afterEffect">
                                  <p:stCondLst>
                                    <p:cond delay="0"/>
                                  </p:stCondLst>
                                  <p:childTnLst>
                                    <p:set>
                                      <p:cBhvr>
                                        <p:cTn id="448" dur="1" fill="hold">
                                          <p:stCondLst>
                                            <p:cond delay="0"/>
                                          </p:stCondLst>
                                        </p:cTn>
                                        <p:tgtEl>
                                          <p:spTgt spid="145"/>
                                        </p:tgtEl>
                                        <p:attrNameLst>
                                          <p:attrName>style.visibility</p:attrName>
                                        </p:attrNameLst>
                                      </p:cBhvr>
                                      <p:to>
                                        <p:strVal val="hidden"/>
                                      </p:to>
                                    </p:set>
                                  </p:childTnLst>
                                </p:cTn>
                              </p:par>
                              <p:par>
                                <p:cTn id="449" presetID="1" presetClass="exit" presetSubtype="0" fill="hold" grpId="1" nodeType="withEffect">
                                  <p:stCondLst>
                                    <p:cond delay="0"/>
                                  </p:stCondLst>
                                  <p:childTnLst>
                                    <p:set>
                                      <p:cBhvr>
                                        <p:cTn id="450" dur="1" fill="hold">
                                          <p:stCondLst>
                                            <p:cond delay="0"/>
                                          </p:stCondLst>
                                        </p:cTn>
                                        <p:tgtEl>
                                          <p:spTgt spid="146"/>
                                        </p:tgtEl>
                                        <p:attrNameLst>
                                          <p:attrName>style.visibility</p:attrName>
                                        </p:attrNameLst>
                                      </p:cBhvr>
                                      <p:to>
                                        <p:strVal val="hidden"/>
                                      </p:to>
                                    </p:set>
                                  </p:childTnLst>
                                </p:cTn>
                              </p:par>
                            </p:childTnLst>
                          </p:cTn>
                        </p:par>
                        <p:par>
                          <p:cTn id="451" fill="hold">
                            <p:stCondLst>
                              <p:cond delay="500"/>
                            </p:stCondLst>
                            <p:childTnLst>
                              <p:par>
                                <p:cTn id="452" presetID="10" presetClass="entr" presetSubtype="0" fill="hold" grpId="0" nodeType="afterEffect">
                                  <p:stCondLst>
                                    <p:cond delay="0"/>
                                  </p:stCondLst>
                                  <p:childTnLst>
                                    <p:set>
                                      <p:cBhvr>
                                        <p:cTn id="453" dur="1" fill="hold">
                                          <p:stCondLst>
                                            <p:cond delay="0"/>
                                          </p:stCondLst>
                                        </p:cTn>
                                        <p:tgtEl>
                                          <p:spTgt spid="124"/>
                                        </p:tgtEl>
                                        <p:attrNameLst>
                                          <p:attrName>style.visibility</p:attrName>
                                        </p:attrNameLst>
                                      </p:cBhvr>
                                      <p:to>
                                        <p:strVal val="visible"/>
                                      </p:to>
                                    </p:set>
                                    <p:animEffect transition="in" filter="fade">
                                      <p:cBhvr>
                                        <p:cTn id="454" dur="500"/>
                                        <p:tgtEl>
                                          <p:spTgt spid="124"/>
                                        </p:tgtEl>
                                      </p:cBhvr>
                                    </p:animEffect>
                                  </p:childTnLst>
                                </p:cTn>
                              </p:par>
                            </p:childTnLst>
                          </p:cTn>
                        </p:par>
                      </p:childTnLst>
                    </p:cTn>
                  </p:par>
                  <p:par>
                    <p:cTn id="455" fill="hold">
                      <p:stCondLst>
                        <p:cond delay="indefinite"/>
                      </p:stCondLst>
                      <p:childTnLst>
                        <p:par>
                          <p:cTn id="456" fill="hold">
                            <p:stCondLst>
                              <p:cond delay="0"/>
                            </p:stCondLst>
                            <p:childTnLst>
                              <p:par>
                                <p:cTn id="457" presetID="26" presetClass="emph" presetSubtype="0" repeatCount="2000" fill="hold" grpId="1" nodeType="clickEffect">
                                  <p:stCondLst>
                                    <p:cond delay="0"/>
                                  </p:stCondLst>
                                  <p:childTnLst>
                                    <p:animEffect transition="out" filter="fade">
                                      <p:cBhvr>
                                        <p:cTn id="458" dur="500" tmFilter="0, 0; .2, .5; .8, .5; 1, 0"/>
                                        <p:tgtEl>
                                          <p:spTgt spid="120"/>
                                        </p:tgtEl>
                                      </p:cBhvr>
                                    </p:animEffect>
                                    <p:animScale>
                                      <p:cBhvr>
                                        <p:cTn id="459" dur="250" autoRev="1" fill="hold"/>
                                        <p:tgtEl>
                                          <p:spTgt spid="120"/>
                                        </p:tgtEl>
                                      </p:cBhvr>
                                      <p:by x="105000" y="105000"/>
                                    </p:animScale>
                                  </p:childTnLst>
                                </p:cTn>
                              </p:par>
                            </p:childTnLst>
                          </p:cTn>
                        </p:par>
                        <p:par>
                          <p:cTn id="460" fill="hold">
                            <p:stCondLst>
                              <p:cond delay="500"/>
                            </p:stCondLst>
                            <p:childTnLst>
                              <p:par>
                                <p:cTn id="461" presetID="1" presetClass="entr" presetSubtype="0" fill="hold" grpId="0" nodeType="afterEffect">
                                  <p:stCondLst>
                                    <p:cond delay="0"/>
                                  </p:stCondLst>
                                  <p:childTnLst>
                                    <p:set>
                                      <p:cBhvr>
                                        <p:cTn id="462" dur="1" fill="hold">
                                          <p:stCondLst>
                                            <p:cond delay="0"/>
                                          </p:stCondLst>
                                        </p:cTn>
                                        <p:tgtEl>
                                          <p:spTgt spid="148"/>
                                        </p:tgtEl>
                                        <p:attrNameLst>
                                          <p:attrName>style.visibility</p:attrName>
                                        </p:attrNameLst>
                                      </p:cBhvr>
                                      <p:to>
                                        <p:strVal val="visible"/>
                                      </p:to>
                                    </p:set>
                                  </p:childTnLst>
                                </p:cTn>
                              </p:par>
                              <p:par>
                                <p:cTn id="463" presetID="1" presetClass="entr" presetSubtype="0" fill="hold" grpId="0" nodeType="withEffect">
                                  <p:stCondLst>
                                    <p:cond delay="0"/>
                                  </p:stCondLst>
                                  <p:childTnLst>
                                    <p:set>
                                      <p:cBhvr>
                                        <p:cTn id="464" dur="1" fill="hold">
                                          <p:stCondLst>
                                            <p:cond delay="0"/>
                                          </p:stCondLst>
                                        </p:cTn>
                                        <p:tgtEl>
                                          <p:spTgt spid="147"/>
                                        </p:tgtEl>
                                        <p:attrNameLst>
                                          <p:attrName>style.visibility</p:attrName>
                                        </p:attrNameLst>
                                      </p:cBhvr>
                                      <p:to>
                                        <p:strVal val="visible"/>
                                      </p:to>
                                    </p:set>
                                  </p:childTnLst>
                                </p:cTn>
                              </p:par>
                              <p:par>
                                <p:cTn id="465" presetID="27" presetClass="emph" presetSubtype="0" repeatCount="5000" fill="hold" grpId="2" nodeType="withEffect">
                                  <p:stCondLst>
                                    <p:cond delay="0"/>
                                  </p:stCondLst>
                                  <p:childTnLst>
                                    <p:animClr clrSpc="rgb" dir="cw">
                                      <p:cBhvr override="childStyle">
                                        <p:cTn id="466" dur="500" autoRev="1" fill="hold"/>
                                        <p:tgtEl>
                                          <p:spTgt spid="151"/>
                                        </p:tgtEl>
                                        <p:attrNameLst>
                                          <p:attrName>style.color</p:attrName>
                                        </p:attrNameLst>
                                      </p:cBhvr>
                                      <p:to>
                                        <a:schemeClr val="bg1"/>
                                      </p:to>
                                    </p:animClr>
                                    <p:animClr clrSpc="rgb" dir="cw">
                                      <p:cBhvr>
                                        <p:cTn id="467" dur="500" autoRev="1" fill="hold"/>
                                        <p:tgtEl>
                                          <p:spTgt spid="151"/>
                                        </p:tgtEl>
                                        <p:attrNameLst>
                                          <p:attrName>fillcolor</p:attrName>
                                        </p:attrNameLst>
                                      </p:cBhvr>
                                      <p:to>
                                        <a:schemeClr val="bg1"/>
                                      </p:to>
                                    </p:animClr>
                                    <p:set>
                                      <p:cBhvr>
                                        <p:cTn id="468" dur="500" autoRev="1" fill="hold"/>
                                        <p:tgtEl>
                                          <p:spTgt spid="151"/>
                                        </p:tgtEl>
                                        <p:attrNameLst>
                                          <p:attrName>fill.type</p:attrName>
                                        </p:attrNameLst>
                                      </p:cBhvr>
                                      <p:to>
                                        <p:strVal val="solid"/>
                                      </p:to>
                                    </p:set>
                                    <p:set>
                                      <p:cBhvr>
                                        <p:cTn id="469" dur="500" autoRev="1" fill="hold"/>
                                        <p:tgtEl>
                                          <p:spTgt spid="151"/>
                                        </p:tgtEl>
                                        <p:attrNameLst>
                                          <p:attrName>fill.on</p:attrName>
                                        </p:attrNameLst>
                                      </p:cBhvr>
                                      <p:to>
                                        <p:strVal val="true"/>
                                      </p:to>
                                    </p:set>
                                  </p:childTnLst>
                                </p:cTn>
                              </p:par>
                            </p:childTnLst>
                          </p:cTn>
                        </p:par>
                        <p:par>
                          <p:cTn id="470" fill="hold">
                            <p:stCondLst>
                              <p:cond delay="500"/>
                            </p:stCondLst>
                            <p:childTnLst>
                              <p:par>
                                <p:cTn id="471" presetID="1" presetClass="exit" presetSubtype="0" fill="hold" grpId="1" nodeType="afterEffect">
                                  <p:stCondLst>
                                    <p:cond delay="0"/>
                                  </p:stCondLst>
                                  <p:childTnLst>
                                    <p:set>
                                      <p:cBhvr>
                                        <p:cTn id="472" dur="1" fill="hold">
                                          <p:stCondLst>
                                            <p:cond delay="0"/>
                                          </p:stCondLst>
                                        </p:cTn>
                                        <p:tgtEl>
                                          <p:spTgt spid="147"/>
                                        </p:tgtEl>
                                        <p:attrNameLst>
                                          <p:attrName>style.visibility</p:attrName>
                                        </p:attrNameLst>
                                      </p:cBhvr>
                                      <p:to>
                                        <p:strVal val="hidden"/>
                                      </p:to>
                                    </p:set>
                                  </p:childTnLst>
                                </p:cTn>
                              </p:par>
                              <p:par>
                                <p:cTn id="473" presetID="1" presetClass="exit" presetSubtype="0" fill="hold" grpId="1" nodeType="withEffect">
                                  <p:stCondLst>
                                    <p:cond delay="0"/>
                                  </p:stCondLst>
                                  <p:childTnLst>
                                    <p:set>
                                      <p:cBhvr>
                                        <p:cTn id="474" dur="1" fill="hold">
                                          <p:stCondLst>
                                            <p:cond delay="0"/>
                                          </p:stCondLst>
                                        </p:cTn>
                                        <p:tgtEl>
                                          <p:spTgt spid="148"/>
                                        </p:tgtEl>
                                        <p:attrNameLst>
                                          <p:attrName>style.visibility</p:attrName>
                                        </p:attrNameLst>
                                      </p:cBhvr>
                                      <p:to>
                                        <p:strVal val="hidden"/>
                                      </p:to>
                                    </p:set>
                                  </p:childTnLst>
                                </p:cTn>
                              </p:par>
                            </p:childTnLst>
                          </p:cTn>
                        </p:par>
                        <p:par>
                          <p:cTn id="475" fill="hold">
                            <p:stCondLst>
                              <p:cond delay="500"/>
                            </p:stCondLst>
                            <p:childTnLst>
                              <p:par>
                                <p:cTn id="476" presetID="10" presetClass="entr" presetSubtype="0" fill="hold" grpId="0" nodeType="afterEffect">
                                  <p:stCondLst>
                                    <p:cond delay="0"/>
                                  </p:stCondLst>
                                  <p:childTnLst>
                                    <p:set>
                                      <p:cBhvr>
                                        <p:cTn id="477" dur="1" fill="hold">
                                          <p:stCondLst>
                                            <p:cond delay="0"/>
                                          </p:stCondLst>
                                        </p:cTn>
                                        <p:tgtEl>
                                          <p:spTgt spid="125"/>
                                        </p:tgtEl>
                                        <p:attrNameLst>
                                          <p:attrName>style.visibility</p:attrName>
                                        </p:attrNameLst>
                                      </p:cBhvr>
                                      <p:to>
                                        <p:strVal val="visible"/>
                                      </p:to>
                                    </p:set>
                                    <p:animEffect transition="in" filter="fade">
                                      <p:cBhvr>
                                        <p:cTn id="478" dur="500"/>
                                        <p:tgtEl>
                                          <p:spTgt spid="125"/>
                                        </p:tgtEl>
                                      </p:cBhvr>
                                    </p:animEffect>
                                  </p:childTnLst>
                                </p:cTn>
                              </p:par>
                            </p:childTnLst>
                          </p:cTn>
                        </p:par>
                        <p:par>
                          <p:cTn id="479" fill="hold">
                            <p:stCondLst>
                              <p:cond delay="1000"/>
                            </p:stCondLst>
                            <p:childTnLst>
                              <p:par>
                                <p:cTn id="480" presetID="10" presetClass="entr" presetSubtype="0" fill="hold" grpId="0" nodeType="afterEffect">
                                  <p:stCondLst>
                                    <p:cond delay="0"/>
                                  </p:stCondLst>
                                  <p:childTnLst>
                                    <p:set>
                                      <p:cBhvr>
                                        <p:cTn id="481" dur="1" fill="hold">
                                          <p:stCondLst>
                                            <p:cond delay="0"/>
                                          </p:stCondLst>
                                        </p:cTn>
                                        <p:tgtEl>
                                          <p:spTgt spid="126"/>
                                        </p:tgtEl>
                                        <p:attrNameLst>
                                          <p:attrName>style.visibility</p:attrName>
                                        </p:attrNameLst>
                                      </p:cBhvr>
                                      <p:to>
                                        <p:strVal val="visible"/>
                                      </p:to>
                                    </p:set>
                                    <p:animEffect transition="in" filter="fade">
                                      <p:cBhvr>
                                        <p:cTn id="482" dur="500"/>
                                        <p:tgtEl>
                                          <p:spTgt spid="126"/>
                                        </p:tgtEl>
                                      </p:cBhvr>
                                    </p:animEffect>
                                  </p:childTnLst>
                                </p:cTn>
                              </p:par>
                            </p:childTnLst>
                          </p:cTn>
                        </p:par>
                        <p:par>
                          <p:cTn id="483" fill="hold">
                            <p:stCondLst>
                              <p:cond delay="1500"/>
                            </p:stCondLst>
                            <p:childTnLst>
                              <p:par>
                                <p:cTn id="484" presetID="22" presetClass="exit" presetSubtype="4" fill="hold" grpId="1" nodeType="afterEffect">
                                  <p:stCondLst>
                                    <p:cond delay="0"/>
                                  </p:stCondLst>
                                  <p:childTnLst>
                                    <p:animEffect transition="out" filter="wipe(down)">
                                      <p:cBhvr>
                                        <p:cTn id="485" dur="500"/>
                                        <p:tgtEl>
                                          <p:spTgt spid="131"/>
                                        </p:tgtEl>
                                      </p:cBhvr>
                                    </p:animEffect>
                                    <p:set>
                                      <p:cBhvr>
                                        <p:cTn id="486" dur="1" fill="hold">
                                          <p:stCondLst>
                                            <p:cond delay="499"/>
                                          </p:stCondLst>
                                        </p:cTn>
                                        <p:tgtEl>
                                          <p:spTgt spid="1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0" grpId="0" animBg="1"/>
      <p:bldP spid="60" grpId="1" animBg="1"/>
      <p:bldP spid="61" grpId="0"/>
      <p:bldP spid="61" grpId="1"/>
      <p:bldP spid="63" grpId="0"/>
      <p:bldP spid="63" grpId="1"/>
      <p:bldP spid="64" grpId="0"/>
      <p:bldP spid="65" grpId="0"/>
      <p:bldP spid="66" grpId="0"/>
      <p:bldP spid="67" grpId="0"/>
      <p:bldP spid="68" grpId="0"/>
      <p:bldP spid="69" grpId="0"/>
      <p:bldP spid="70" grpId="0"/>
      <p:bldP spid="71" grpId="0"/>
      <p:bldP spid="72"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8" grpId="1"/>
      <p:bldP spid="109" grpId="0"/>
      <p:bldP spid="109" grpId="1"/>
      <p:bldP spid="110" grpId="0"/>
      <p:bldP spid="110" grpId="1"/>
      <p:bldP spid="110" grpId="2"/>
      <p:bldP spid="111" grpId="0"/>
      <p:bldP spid="112" grpId="0"/>
      <p:bldP spid="112" grpId="1"/>
      <p:bldP spid="113" grpId="0"/>
      <p:bldP spid="113" grpId="1"/>
      <p:bldP spid="114" grpId="0"/>
      <p:bldP spid="114" grpId="1"/>
      <p:bldP spid="115" grpId="0"/>
      <p:bldP spid="115" grpId="1"/>
      <p:bldP spid="116" grpId="0"/>
      <p:bldP spid="117" grpId="0"/>
      <p:bldP spid="117" grpId="1"/>
      <p:bldP spid="118" grpId="0"/>
      <p:bldP spid="118" grpId="1"/>
      <p:bldP spid="119" grpId="0"/>
      <p:bldP spid="119" grpId="1"/>
      <p:bldP spid="120" grpId="0"/>
      <p:bldP spid="120" grpId="1"/>
      <p:bldP spid="121" grpId="0"/>
      <p:bldP spid="122" grpId="0"/>
      <p:bldP spid="123" grpId="0"/>
      <p:bldP spid="124" grpId="0"/>
      <p:bldP spid="125" grpId="0"/>
      <p:bldP spid="126" grpId="0"/>
      <p:bldP spid="130" grpId="0" animBg="1"/>
      <p:bldP spid="130" grpId="1" animBg="1"/>
      <p:bldP spid="131" grpId="1" animBg="1"/>
      <p:bldP spid="132" grpId="0"/>
      <p:bldP spid="133" grpId="0" animBg="1"/>
      <p:bldP spid="133" grpId="1" animBg="1"/>
      <p:bldP spid="134" grpId="0" animBg="1"/>
      <p:bldP spid="134" grpId="1" animBg="1"/>
      <p:bldP spid="135" grpId="0" animBg="1"/>
      <p:bldP spid="135" grpId="1" animBg="1"/>
      <p:bldP spid="136" grpId="0" animBg="1"/>
      <p:bldP spid="136" grpId="1" animBg="1"/>
      <p:bldP spid="137" grpId="0" animBg="1"/>
      <p:bldP spid="137" grpId="1"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p:bldP spid="149" grpId="1"/>
      <p:bldP spid="150" grpId="0"/>
      <p:bldP spid="150" grpId="1"/>
      <p:bldP spid="151" grpId="0"/>
      <p:bldP spid="151" grpId="1"/>
      <p:bldP spid="151" grpId="2"/>
      <p:bldP spid="1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794" y="90001"/>
            <a:ext cx="4435143" cy="626701"/>
          </a:xfrm>
        </p:spPr>
        <p:txBody>
          <a:bodyPr/>
          <a:lstStyle/>
          <a:p>
            <a:r>
              <a:rPr lang="en-US" altLang="zh-CN" dirty="0">
                <a:solidFill>
                  <a:srgbClr val="F8F8F8"/>
                </a:solidFill>
                <a:latin typeface="+mj-ea"/>
              </a:rPr>
              <a:t>1.3 </a:t>
            </a:r>
            <a:r>
              <a:rPr lang="zh-CN" altLang="en-US" dirty="0">
                <a:solidFill>
                  <a:srgbClr val="F8F8F8"/>
                </a:solidFill>
                <a:latin typeface="+mj-ea"/>
              </a:rPr>
              <a:t>多字母代换密码</a:t>
            </a:r>
            <a:endParaRPr lang="zh-CN" altLang="en-US" dirty="0"/>
          </a:p>
        </p:txBody>
      </p:sp>
      <p:sp>
        <p:nvSpPr>
          <p:cNvPr id="23" name="矩形 22"/>
          <p:cNvSpPr/>
          <p:nvPr/>
        </p:nvSpPr>
        <p:spPr>
          <a:xfrm>
            <a:off x="4958648" y="225601"/>
            <a:ext cx="7088558" cy="523220"/>
          </a:xfrm>
          <a:prstGeom prst="rect">
            <a:avLst/>
          </a:prstGeom>
        </p:spPr>
        <p:txBody>
          <a:bodyPr wrap="square">
            <a:spAutoFit/>
          </a:bodyPr>
          <a:lstStyle/>
          <a:p>
            <a:pPr>
              <a:buClr>
                <a:srgbClr val="0000FF"/>
              </a:buClr>
            </a:pPr>
            <a:r>
              <a:rPr lang="en-US" altLang="zh-CN" sz="2800" dirty="0"/>
              <a:t>(2) Hill</a:t>
            </a:r>
            <a:r>
              <a:rPr lang="zh-CN" altLang="en-US" sz="2800" dirty="0"/>
              <a:t>密码</a:t>
            </a:r>
            <a:endParaRPr lang="zh-CN" altLang="en-US" sz="2800" dirty="0"/>
          </a:p>
        </p:txBody>
      </p:sp>
      <p:graphicFrame>
        <p:nvGraphicFramePr>
          <p:cNvPr id="8" name="表格 8"/>
          <p:cNvGraphicFramePr>
            <a:graphicFrameLocks noGrp="1"/>
          </p:cNvGraphicFramePr>
          <p:nvPr/>
        </p:nvGraphicFramePr>
        <p:xfrm>
          <a:off x="166480" y="1515017"/>
          <a:ext cx="11880726" cy="741680"/>
        </p:xfrm>
        <a:graphic>
          <a:graphicData uri="http://schemas.openxmlformats.org/drawingml/2006/table">
            <a:tbl>
              <a:tblPr firstRow="1" bandRow="1">
                <a:tableStyleId>{5C22544A-7EE6-4342-B048-85BDC9FD1C3A}</a:tableStyleId>
              </a:tblPr>
              <a:tblGrid>
                <a:gridCol w="456951"/>
                <a:gridCol w="456951"/>
                <a:gridCol w="456951"/>
                <a:gridCol w="456951"/>
                <a:gridCol w="456951"/>
                <a:gridCol w="456951"/>
                <a:gridCol w="456951"/>
                <a:gridCol w="456951"/>
                <a:gridCol w="456951"/>
                <a:gridCol w="456951"/>
                <a:gridCol w="456951"/>
                <a:gridCol w="456951"/>
                <a:gridCol w="456951"/>
                <a:gridCol w="456951"/>
                <a:gridCol w="456951"/>
                <a:gridCol w="456951"/>
                <a:gridCol w="456951"/>
                <a:gridCol w="456951"/>
                <a:gridCol w="456951"/>
                <a:gridCol w="456951"/>
                <a:gridCol w="456951"/>
                <a:gridCol w="456951"/>
                <a:gridCol w="456951"/>
                <a:gridCol w="456951"/>
                <a:gridCol w="456951"/>
                <a:gridCol w="456951"/>
              </a:tblGrid>
              <a:tr h="370840">
                <a:tc>
                  <a:txBody>
                    <a:bodyPr/>
                    <a:lstStyle/>
                    <a:p>
                      <a:r>
                        <a:rPr lang="en-US" altLang="zh-CN" sz="1800" dirty="0"/>
                        <a:t>a</a:t>
                      </a:r>
                      <a:endParaRPr lang="zh-CN" altLang="en-US" sz="1800" dirty="0"/>
                    </a:p>
                  </a:txBody>
                  <a:tcPr/>
                </a:tc>
                <a:tc>
                  <a:txBody>
                    <a:bodyPr/>
                    <a:lstStyle/>
                    <a:p>
                      <a:r>
                        <a:rPr lang="en-US" altLang="zh-CN" sz="1800" dirty="0"/>
                        <a:t>b</a:t>
                      </a:r>
                      <a:endParaRPr lang="zh-CN" altLang="en-US" sz="1800" dirty="0"/>
                    </a:p>
                  </a:txBody>
                  <a:tcPr/>
                </a:tc>
                <a:tc>
                  <a:txBody>
                    <a:bodyPr/>
                    <a:lstStyle/>
                    <a:p>
                      <a:r>
                        <a:rPr lang="en-US" altLang="zh-CN" sz="1800" dirty="0"/>
                        <a:t>c</a:t>
                      </a:r>
                      <a:endParaRPr lang="zh-CN" altLang="en-US" sz="1800" dirty="0"/>
                    </a:p>
                  </a:txBody>
                  <a:tcPr/>
                </a:tc>
                <a:tc>
                  <a:txBody>
                    <a:bodyPr/>
                    <a:lstStyle/>
                    <a:p>
                      <a:r>
                        <a:rPr lang="en-US" altLang="zh-CN" sz="1800" dirty="0"/>
                        <a:t>d</a:t>
                      </a:r>
                      <a:endParaRPr lang="zh-CN" altLang="en-US" sz="1800" dirty="0"/>
                    </a:p>
                  </a:txBody>
                  <a:tcPr/>
                </a:tc>
                <a:tc>
                  <a:txBody>
                    <a:bodyPr/>
                    <a:lstStyle/>
                    <a:p>
                      <a:r>
                        <a:rPr lang="en-US" altLang="zh-CN" sz="1800" dirty="0"/>
                        <a:t>e</a:t>
                      </a:r>
                      <a:endParaRPr lang="zh-CN" altLang="en-US" sz="1800" dirty="0"/>
                    </a:p>
                  </a:txBody>
                  <a:tcPr/>
                </a:tc>
                <a:tc>
                  <a:txBody>
                    <a:bodyPr/>
                    <a:lstStyle/>
                    <a:p>
                      <a:r>
                        <a:rPr lang="en-US" altLang="zh-CN" sz="1800" dirty="0"/>
                        <a:t>f</a:t>
                      </a:r>
                      <a:endParaRPr lang="zh-CN" altLang="en-US" sz="1800" dirty="0"/>
                    </a:p>
                  </a:txBody>
                  <a:tcPr/>
                </a:tc>
                <a:tc>
                  <a:txBody>
                    <a:bodyPr/>
                    <a:lstStyle/>
                    <a:p>
                      <a:r>
                        <a:rPr lang="en-US" altLang="zh-CN" sz="1800" dirty="0"/>
                        <a:t>g</a:t>
                      </a:r>
                      <a:endParaRPr lang="zh-CN" altLang="en-US" sz="1800" dirty="0"/>
                    </a:p>
                  </a:txBody>
                  <a:tcPr/>
                </a:tc>
                <a:tc>
                  <a:txBody>
                    <a:bodyPr/>
                    <a:lstStyle/>
                    <a:p>
                      <a:r>
                        <a:rPr lang="en-US" altLang="zh-CN" sz="1800" dirty="0"/>
                        <a:t>h</a:t>
                      </a:r>
                      <a:endParaRPr lang="zh-CN" altLang="en-US" sz="1800" dirty="0"/>
                    </a:p>
                  </a:txBody>
                  <a:tcPr/>
                </a:tc>
                <a:tc>
                  <a:txBody>
                    <a:bodyPr/>
                    <a:lstStyle/>
                    <a:p>
                      <a:r>
                        <a:rPr lang="en-US" altLang="zh-CN" sz="1800" dirty="0" err="1"/>
                        <a:t>i</a:t>
                      </a:r>
                      <a:endParaRPr lang="zh-CN" altLang="en-US" sz="1800" dirty="0"/>
                    </a:p>
                  </a:txBody>
                  <a:tcPr/>
                </a:tc>
                <a:tc>
                  <a:txBody>
                    <a:bodyPr/>
                    <a:lstStyle/>
                    <a:p>
                      <a:r>
                        <a:rPr lang="en-US" altLang="zh-CN" sz="1800" dirty="0"/>
                        <a:t>j</a:t>
                      </a:r>
                      <a:endParaRPr lang="zh-CN" altLang="en-US" sz="1800" dirty="0"/>
                    </a:p>
                  </a:txBody>
                  <a:tcPr/>
                </a:tc>
                <a:tc>
                  <a:txBody>
                    <a:bodyPr/>
                    <a:lstStyle/>
                    <a:p>
                      <a:r>
                        <a:rPr lang="en-US" altLang="zh-CN" sz="1800" dirty="0"/>
                        <a:t>k</a:t>
                      </a:r>
                      <a:endParaRPr lang="zh-CN" altLang="en-US" sz="1800" dirty="0"/>
                    </a:p>
                  </a:txBody>
                  <a:tcPr/>
                </a:tc>
                <a:tc>
                  <a:txBody>
                    <a:bodyPr/>
                    <a:lstStyle/>
                    <a:p>
                      <a:r>
                        <a:rPr lang="en-US" altLang="zh-CN" sz="1800" dirty="0"/>
                        <a:t>l</a:t>
                      </a:r>
                      <a:endParaRPr lang="zh-CN" altLang="en-US" sz="1800" dirty="0"/>
                    </a:p>
                  </a:txBody>
                  <a:tcPr/>
                </a:tc>
                <a:tc>
                  <a:txBody>
                    <a:bodyPr/>
                    <a:lstStyle/>
                    <a:p>
                      <a:r>
                        <a:rPr lang="en-US" altLang="zh-CN" sz="1800" dirty="0"/>
                        <a:t>m</a:t>
                      </a:r>
                      <a:endParaRPr lang="zh-CN" altLang="en-US" sz="1800" dirty="0"/>
                    </a:p>
                  </a:txBody>
                  <a:tcPr/>
                </a:tc>
                <a:tc>
                  <a:txBody>
                    <a:bodyPr/>
                    <a:lstStyle/>
                    <a:p>
                      <a:r>
                        <a:rPr lang="en-US" altLang="zh-CN" sz="1800" dirty="0"/>
                        <a:t>n</a:t>
                      </a:r>
                      <a:endParaRPr lang="zh-CN" altLang="en-US" sz="1800" dirty="0"/>
                    </a:p>
                  </a:txBody>
                  <a:tcPr/>
                </a:tc>
                <a:tc>
                  <a:txBody>
                    <a:bodyPr/>
                    <a:lstStyle/>
                    <a:p>
                      <a:r>
                        <a:rPr lang="en-US" altLang="zh-CN" sz="1800" dirty="0"/>
                        <a:t>o</a:t>
                      </a:r>
                      <a:endParaRPr lang="zh-CN" altLang="en-US" sz="1800" dirty="0"/>
                    </a:p>
                  </a:txBody>
                  <a:tcPr/>
                </a:tc>
                <a:tc>
                  <a:txBody>
                    <a:bodyPr/>
                    <a:lstStyle/>
                    <a:p>
                      <a:r>
                        <a:rPr lang="en-US" altLang="zh-CN" sz="1800" dirty="0"/>
                        <a:t>p</a:t>
                      </a:r>
                      <a:endParaRPr lang="zh-CN" altLang="en-US" sz="1800" dirty="0"/>
                    </a:p>
                  </a:txBody>
                  <a:tcPr/>
                </a:tc>
                <a:tc>
                  <a:txBody>
                    <a:bodyPr/>
                    <a:lstStyle/>
                    <a:p>
                      <a:r>
                        <a:rPr lang="en-US" altLang="zh-CN" sz="1800" dirty="0"/>
                        <a:t>q</a:t>
                      </a:r>
                      <a:endParaRPr lang="zh-CN" altLang="en-US" sz="1800" dirty="0"/>
                    </a:p>
                  </a:txBody>
                  <a:tcPr/>
                </a:tc>
                <a:tc>
                  <a:txBody>
                    <a:bodyPr/>
                    <a:lstStyle/>
                    <a:p>
                      <a:r>
                        <a:rPr lang="en-US" altLang="zh-CN" sz="1800" dirty="0"/>
                        <a:t>r</a:t>
                      </a:r>
                      <a:endParaRPr lang="zh-CN" altLang="en-US" sz="1800" dirty="0"/>
                    </a:p>
                  </a:txBody>
                  <a:tcPr/>
                </a:tc>
                <a:tc>
                  <a:txBody>
                    <a:bodyPr/>
                    <a:lstStyle/>
                    <a:p>
                      <a:r>
                        <a:rPr lang="en-US" altLang="zh-CN" sz="1800" dirty="0"/>
                        <a:t>s</a:t>
                      </a:r>
                      <a:endParaRPr lang="zh-CN" altLang="en-US" sz="1800" dirty="0"/>
                    </a:p>
                  </a:txBody>
                  <a:tcPr/>
                </a:tc>
                <a:tc>
                  <a:txBody>
                    <a:bodyPr/>
                    <a:lstStyle/>
                    <a:p>
                      <a:r>
                        <a:rPr lang="en-US" altLang="zh-CN" sz="1800" dirty="0"/>
                        <a:t>t</a:t>
                      </a:r>
                      <a:endParaRPr lang="zh-CN" altLang="en-US" sz="1800" dirty="0"/>
                    </a:p>
                  </a:txBody>
                  <a:tcPr/>
                </a:tc>
                <a:tc>
                  <a:txBody>
                    <a:bodyPr/>
                    <a:lstStyle/>
                    <a:p>
                      <a:r>
                        <a:rPr lang="en-US" altLang="zh-CN" sz="1800" dirty="0"/>
                        <a:t>u</a:t>
                      </a:r>
                      <a:endParaRPr lang="zh-CN" altLang="en-US" sz="1800" dirty="0"/>
                    </a:p>
                  </a:txBody>
                  <a:tcPr/>
                </a:tc>
                <a:tc>
                  <a:txBody>
                    <a:bodyPr/>
                    <a:lstStyle/>
                    <a:p>
                      <a:r>
                        <a:rPr lang="en-US" altLang="zh-CN" sz="1800" dirty="0"/>
                        <a:t>v</a:t>
                      </a:r>
                      <a:endParaRPr lang="zh-CN" altLang="en-US" sz="1800" dirty="0"/>
                    </a:p>
                  </a:txBody>
                  <a:tcPr/>
                </a:tc>
                <a:tc>
                  <a:txBody>
                    <a:bodyPr/>
                    <a:lstStyle/>
                    <a:p>
                      <a:r>
                        <a:rPr lang="en-US" altLang="zh-CN" sz="1800" dirty="0"/>
                        <a:t>w</a:t>
                      </a:r>
                      <a:endParaRPr lang="zh-CN" altLang="en-US" sz="1800" dirty="0"/>
                    </a:p>
                  </a:txBody>
                  <a:tcPr/>
                </a:tc>
                <a:tc>
                  <a:txBody>
                    <a:bodyPr/>
                    <a:lstStyle/>
                    <a:p>
                      <a:r>
                        <a:rPr lang="en-US" altLang="zh-CN" sz="1800" dirty="0"/>
                        <a:t>x</a:t>
                      </a:r>
                      <a:endParaRPr lang="zh-CN" altLang="en-US" sz="1800" dirty="0"/>
                    </a:p>
                  </a:txBody>
                  <a:tcPr/>
                </a:tc>
                <a:tc>
                  <a:txBody>
                    <a:bodyPr/>
                    <a:lstStyle/>
                    <a:p>
                      <a:r>
                        <a:rPr lang="en-US" altLang="zh-CN" sz="1800" dirty="0"/>
                        <a:t>y</a:t>
                      </a:r>
                      <a:endParaRPr lang="zh-CN" altLang="en-US" sz="1800" dirty="0"/>
                    </a:p>
                  </a:txBody>
                  <a:tcPr/>
                </a:tc>
                <a:tc>
                  <a:txBody>
                    <a:bodyPr/>
                    <a:lstStyle/>
                    <a:p>
                      <a:r>
                        <a:rPr lang="en-US" altLang="zh-CN" sz="1800" dirty="0"/>
                        <a:t>z</a:t>
                      </a:r>
                      <a:endParaRPr lang="zh-CN" altLang="en-US" sz="1800" dirty="0"/>
                    </a:p>
                  </a:txBody>
                  <a:tcPr/>
                </a:tc>
              </a:tr>
              <a:tr h="370840">
                <a:tc>
                  <a:txBody>
                    <a:bodyPr/>
                    <a:lstStyle/>
                    <a:p>
                      <a:r>
                        <a:rPr lang="en-US" altLang="zh-CN" sz="1800" dirty="0"/>
                        <a:t>0</a:t>
                      </a:r>
                      <a:endParaRPr lang="zh-CN" altLang="en-US" sz="1800" dirty="0"/>
                    </a:p>
                  </a:txBody>
                  <a:tcPr/>
                </a:tc>
                <a:tc>
                  <a:txBody>
                    <a:bodyPr/>
                    <a:lstStyle/>
                    <a:p>
                      <a:r>
                        <a:rPr lang="en-US" altLang="zh-CN" sz="1800" dirty="0"/>
                        <a:t>1</a:t>
                      </a:r>
                      <a:endParaRPr lang="zh-CN" altLang="en-US" sz="1800" dirty="0"/>
                    </a:p>
                  </a:txBody>
                  <a:tcPr/>
                </a:tc>
                <a:tc>
                  <a:txBody>
                    <a:bodyPr/>
                    <a:lstStyle/>
                    <a:p>
                      <a:r>
                        <a:rPr lang="en-US" altLang="zh-CN" sz="1800" dirty="0"/>
                        <a:t>2</a:t>
                      </a:r>
                      <a:endParaRPr lang="zh-CN" altLang="en-US" sz="1800" dirty="0"/>
                    </a:p>
                  </a:txBody>
                  <a:tcPr/>
                </a:tc>
                <a:tc>
                  <a:txBody>
                    <a:bodyPr/>
                    <a:lstStyle/>
                    <a:p>
                      <a:r>
                        <a:rPr lang="en-US" altLang="zh-CN" sz="1800" dirty="0"/>
                        <a:t>3</a:t>
                      </a:r>
                      <a:endParaRPr lang="zh-CN" altLang="en-US" sz="1800" dirty="0"/>
                    </a:p>
                  </a:txBody>
                  <a:tcPr/>
                </a:tc>
                <a:tc>
                  <a:txBody>
                    <a:bodyPr/>
                    <a:lstStyle/>
                    <a:p>
                      <a:r>
                        <a:rPr lang="en-US" altLang="zh-CN" sz="1800" dirty="0"/>
                        <a:t>4</a:t>
                      </a:r>
                      <a:endParaRPr lang="zh-CN" altLang="en-US" sz="1800" dirty="0"/>
                    </a:p>
                  </a:txBody>
                  <a:tcPr/>
                </a:tc>
                <a:tc>
                  <a:txBody>
                    <a:bodyPr/>
                    <a:lstStyle/>
                    <a:p>
                      <a:r>
                        <a:rPr lang="en-US" altLang="zh-CN" sz="1800" dirty="0"/>
                        <a:t>5</a:t>
                      </a:r>
                      <a:endParaRPr lang="zh-CN" altLang="en-US" sz="1800" dirty="0"/>
                    </a:p>
                  </a:txBody>
                  <a:tcPr/>
                </a:tc>
                <a:tc>
                  <a:txBody>
                    <a:bodyPr/>
                    <a:lstStyle/>
                    <a:p>
                      <a:r>
                        <a:rPr lang="en-US" altLang="zh-CN" sz="1800" dirty="0"/>
                        <a:t>6</a:t>
                      </a:r>
                      <a:endParaRPr lang="zh-CN" altLang="en-US" sz="1800" dirty="0"/>
                    </a:p>
                  </a:txBody>
                  <a:tcPr/>
                </a:tc>
                <a:tc>
                  <a:txBody>
                    <a:bodyPr/>
                    <a:lstStyle/>
                    <a:p>
                      <a:r>
                        <a:rPr lang="en-US" altLang="zh-CN" sz="1800" dirty="0"/>
                        <a:t>7</a:t>
                      </a:r>
                      <a:endParaRPr lang="zh-CN" altLang="en-US" sz="1800" dirty="0"/>
                    </a:p>
                  </a:txBody>
                  <a:tcPr/>
                </a:tc>
                <a:tc>
                  <a:txBody>
                    <a:bodyPr/>
                    <a:lstStyle/>
                    <a:p>
                      <a:r>
                        <a:rPr lang="en-US" altLang="zh-CN" sz="1800" dirty="0"/>
                        <a:t>8</a:t>
                      </a:r>
                      <a:endParaRPr lang="zh-CN" altLang="en-US" sz="1800" dirty="0"/>
                    </a:p>
                  </a:txBody>
                  <a:tcPr/>
                </a:tc>
                <a:tc>
                  <a:txBody>
                    <a:bodyPr/>
                    <a:lstStyle/>
                    <a:p>
                      <a:r>
                        <a:rPr lang="en-US" altLang="zh-CN" sz="1800" dirty="0"/>
                        <a:t>9</a:t>
                      </a:r>
                      <a:endParaRPr lang="zh-CN" altLang="en-US" sz="1800" dirty="0"/>
                    </a:p>
                  </a:txBody>
                  <a:tcPr/>
                </a:tc>
                <a:tc>
                  <a:txBody>
                    <a:bodyPr/>
                    <a:lstStyle/>
                    <a:p>
                      <a:r>
                        <a:rPr lang="en-US" altLang="zh-CN" sz="1800" dirty="0"/>
                        <a:t>10</a:t>
                      </a:r>
                      <a:endParaRPr lang="zh-CN" altLang="en-US" sz="1800" dirty="0"/>
                    </a:p>
                  </a:txBody>
                  <a:tcPr/>
                </a:tc>
                <a:tc>
                  <a:txBody>
                    <a:bodyPr/>
                    <a:lstStyle/>
                    <a:p>
                      <a:r>
                        <a:rPr lang="en-US" altLang="zh-CN" sz="1800" dirty="0"/>
                        <a:t>11</a:t>
                      </a:r>
                      <a:endParaRPr lang="zh-CN" altLang="en-US" sz="1800" dirty="0"/>
                    </a:p>
                  </a:txBody>
                  <a:tcPr/>
                </a:tc>
                <a:tc>
                  <a:txBody>
                    <a:bodyPr/>
                    <a:lstStyle/>
                    <a:p>
                      <a:r>
                        <a:rPr lang="en-US" altLang="zh-CN" sz="1800" dirty="0"/>
                        <a:t>12</a:t>
                      </a:r>
                      <a:endParaRPr lang="zh-CN" altLang="en-US" sz="1800" dirty="0"/>
                    </a:p>
                  </a:txBody>
                  <a:tcPr/>
                </a:tc>
                <a:tc>
                  <a:txBody>
                    <a:bodyPr/>
                    <a:lstStyle/>
                    <a:p>
                      <a:r>
                        <a:rPr lang="en-US" altLang="zh-CN" sz="1800" dirty="0"/>
                        <a:t>13</a:t>
                      </a:r>
                      <a:endParaRPr lang="zh-CN" altLang="en-US" sz="1800" dirty="0"/>
                    </a:p>
                  </a:txBody>
                  <a:tcPr/>
                </a:tc>
                <a:tc>
                  <a:txBody>
                    <a:bodyPr/>
                    <a:lstStyle/>
                    <a:p>
                      <a:r>
                        <a:rPr lang="en-US" altLang="zh-CN" sz="1800" dirty="0"/>
                        <a:t>14</a:t>
                      </a:r>
                      <a:endParaRPr lang="zh-CN" altLang="en-US" sz="1800" dirty="0"/>
                    </a:p>
                  </a:txBody>
                  <a:tcPr/>
                </a:tc>
                <a:tc>
                  <a:txBody>
                    <a:bodyPr/>
                    <a:lstStyle/>
                    <a:p>
                      <a:r>
                        <a:rPr lang="en-US" altLang="zh-CN" sz="1800" dirty="0"/>
                        <a:t>15</a:t>
                      </a:r>
                      <a:endParaRPr lang="zh-CN" altLang="en-US" sz="1800" dirty="0"/>
                    </a:p>
                  </a:txBody>
                  <a:tcPr/>
                </a:tc>
                <a:tc>
                  <a:txBody>
                    <a:bodyPr/>
                    <a:lstStyle/>
                    <a:p>
                      <a:r>
                        <a:rPr lang="en-US" altLang="zh-CN" sz="1800" dirty="0"/>
                        <a:t>16</a:t>
                      </a:r>
                      <a:endParaRPr lang="zh-CN" altLang="en-US" sz="1800" dirty="0"/>
                    </a:p>
                  </a:txBody>
                  <a:tcPr/>
                </a:tc>
                <a:tc>
                  <a:txBody>
                    <a:bodyPr/>
                    <a:lstStyle/>
                    <a:p>
                      <a:r>
                        <a:rPr lang="en-US" altLang="zh-CN" sz="1800" dirty="0"/>
                        <a:t>17</a:t>
                      </a:r>
                      <a:endParaRPr lang="zh-CN" altLang="en-US" sz="1800" dirty="0"/>
                    </a:p>
                  </a:txBody>
                  <a:tcPr/>
                </a:tc>
                <a:tc>
                  <a:txBody>
                    <a:bodyPr/>
                    <a:lstStyle/>
                    <a:p>
                      <a:r>
                        <a:rPr lang="en-US" altLang="zh-CN" sz="1800" dirty="0"/>
                        <a:t>18</a:t>
                      </a:r>
                      <a:endParaRPr lang="zh-CN" altLang="en-US" sz="1800" dirty="0"/>
                    </a:p>
                  </a:txBody>
                  <a:tcPr/>
                </a:tc>
                <a:tc>
                  <a:txBody>
                    <a:bodyPr/>
                    <a:lstStyle/>
                    <a:p>
                      <a:r>
                        <a:rPr lang="en-US" altLang="zh-CN" sz="1800" dirty="0"/>
                        <a:t>19</a:t>
                      </a:r>
                      <a:endParaRPr lang="zh-CN" altLang="en-US" sz="1800" dirty="0"/>
                    </a:p>
                  </a:txBody>
                  <a:tcPr/>
                </a:tc>
                <a:tc>
                  <a:txBody>
                    <a:bodyPr/>
                    <a:lstStyle/>
                    <a:p>
                      <a:r>
                        <a:rPr lang="en-US" altLang="zh-CN" sz="1800" dirty="0"/>
                        <a:t>20</a:t>
                      </a:r>
                      <a:endParaRPr lang="zh-CN" altLang="en-US" sz="1800" dirty="0"/>
                    </a:p>
                  </a:txBody>
                  <a:tcPr/>
                </a:tc>
                <a:tc>
                  <a:txBody>
                    <a:bodyPr/>
                    <a:lstStyle/>
                    <a:p>
                      <a:r>
                        <a:rPr lang="en-US" altLang="zh-CN" sz="1800" dirty="0"/>
                        <a:t>21</a:t>
                      </a:r>
                      <a:endParaRPr lang="zh-CN" altLang="en-US" sz="1800" dirty="0"/>
                    </a:p>
                  </a:txBody>
                  <a:tcPr/>
                </a:tc>
                <a:tc>
                  <a:txBody>
                    <a:bodyPr/>
                    <a:lstStyle/>
                    <a:p>
                      <a:r>
                        <a:rPr lang="en-US" altLang="zh-CN" sz="1800" dirty="0"/>
                        <a:t>22</a:t>
                      </a:r>
                      <a:endParaRPr lang="zh-CN" altLang="en-US" sz="1800" dirty="0"/>
                    </a:p>
                  </a:txBody>
                  <a:tcPr/>
                </a:tc>
                <a:tc>
                  <a:txBody>
                    <a:bodyPr/>
                    <a:lstStyle/>
                    <a:p>
                      <a:r>
                        <a:rPr lang="en-US" altLang="zh-CN" sz="1800" dirty="0"/>
                        <a:t>23</a:t>
                      </a:r>
                      <a:endParaRPr lang="zh-CN" altLang="en-US" sz="1800" dirty="0"/>
                    </a:p>
                  </a:txBody>
                  <a:tcPr/>
                </a:tc>
                <a:tc>
                  <a:txBody>
                    <a:bodyPr/>
                    <a:lstStyle/>
                    <a:p>
                      <a:r>
                        <a:rPr lang="en-US" altLang="zh-CN" sz="1800" dirty="0"/>
                        <a:t>24</a:t>
                      </a:r>
                      <a:endParaRPr lang="zh-CN" altLang="en-US" sz="1800" dirty="0"/>
                    </a:p>
                  </a:txBody>
                  <a:tcPr/>
                </a:tc>
                <a:tc>
                  <a:txBody>
                    <a:bodyPr/>
                    <a:lstStyle/>
                    <a:p>
                      <a:r>
                        <a:rPr lang="en-US" altLang="zh-CN" sz="1800" dirty="0"/>
                        <a:t>25</a:t>
                      </a:r>
                      <a:endParaRPr lang="zh-CN" altLang="en-US" sz="1800" dirty="0"/>
                    </a:p>
                  </a:txBody>
                  <a:tcPr/>
                </a:tc>
              </a:tr>
            </a:tbl>
          </a:graphicData>
        </a:graphic>
      </p:graphicFrame>
      <mc:AlternateContent xmlns:mc="http://schemas.openxmlformats.org/markup-compatibility/2006">
        <mc:Choice xmlns:a14="http://schemas.microsoft.com/office/drawing/2010/main" Requires="a14">
          <p:sp>
            <p:nvSpPr>
              <p:cNvPr id="13" name="内容占位符 5"/>
              <p:cNvSpPr txBox="1"/>
              <p:nvPr/>
            </p:nvSpPr>
            <p:spPr>
              <a:xfrm>
                <a:off x="840303" y="945910"/>
                <a:ext cx="10119042"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a:buClr>
                    <a:srgbClr val="0000FF"/>
                  </a:buClr>
                  <a:buFont typeface="Wingdings" panose="05000000000000000000" pitchFamily="2" charset="2"/>
                  <a:buChar char="Ø"/>
                </a:pPr>
                <a:r>
                  <a:rPr lang="zh-CN" altLang="en-US" sz="2800" b="1" kern="0" dirty="0">
                    <a:solidFill>
                      <a:schemeClr val="tx1"/>
                    </a:solidFill>
                    <a:latin typeface="Times New Roman" panose="02020603050405020304" pitchFamily="18" charset="0"/>
                    <a:ea typeface="+mj-ea"/>
                    <a:cs typeface="Times New Roman" panose="02020603050405020304" pitchFamily="18" charset="0"/>
                  </a:rPr>
                  <a:t>将明文字符表</a:t>
                </a:r>
                <a14:m>
                  <m:oMath xmlns:m="http://schemas.openxmlformats.org/officeDocument/2006/math">
                    <m:r>
                      <a:rPr lang="en-US" altLang="zh-CN" sz="2800">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𝑎</m:t>
                    </m:r>
                    <m:r>
                      <a:rPr lang="en-US" altLang="zh-CN" sz="2800" i="1">
                        <a:solidFill>
                          <a:srgbClr val="000000"/>
                        </a:solidFill>
                        <a:latin typeface="Cambria Math" panose="02040503050406030204" pitchFamily="18" charset="0"/>
                      </a:rPr>
                      <m:t>, </m:t>
                    </m:r>
                    <m:r>
                      <a:rPr lang="en-US" altLang="zh-CN" sz="2800" i="1">
                        <a:solidFill>
                          <a:srgbClr val="000000"/>
                        </a:solidFill>
                        <a:latin typeface="Cambria Math" panose="02040503050406030204" pitchFamily="18" charset="0"/>
                      </a:rPr>
                      <m:t>𝑏</m:t>
                    </m:r>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𝑧</m:t>
                    </m:r>
                    <m:r>
                      <a:rPr lang="en-US" altLang="zh-CN" sz="2800" i="1">
                        <a:solidFill>
                          <a:srgbClr val="000000"/>
                        </a:solidFill>
                        <a:latin typeface="Cambria Math" panose="02040503050406030204" pitchFamily="18" charset="0"/>
                      </a:rPr>
                      <m:t>}</m:t>
                    </m:r>
                  </m:oMath>
                </a14:m>
                <a:r>
                  <a:rPr lang="zh-CN" altLang="en-US" sz="2800" b="1" kern="0" dirty="0">
                    <a:solidFill>
                      <a:schemeClr val="tx1"/>
                    </a:solidFill>
                    <a:latin typeface="Times New Roman" panose="02020603050405020304" pitchFamily="18" charset="0"/>
                    <a:ea typeface="+mj-ea"/>
                    <a:cs typeface="Times New Roman" panose="02020603050405020304" pitchFamily="18" charset="0"/>
                  </a:rPr>
                  <a:t>映射为数字集合</a:t>
                </a:r>
                <a14:m>
                  <m:oMath xmlns:m="http://schemas.openxmlformats.org/officeDocument/2006/math">
                    <m:r>
                      <a:rPr lang="en-US" altLang="zh-CN" sz="2800">
                        <a:solidFill>
                          <a:srgbClr val="000000"/>
                        </a:solidFill>
                        <a:latin typeface="Cambria Math" panose="02040503050406030204" pitchFamily="18" charset="0"/>
                      </a:rPr>
                      <m:t>{</m:t>
                    </m:r>
                    <m:r>
                      <a:rPr lang="en-US" altLang="zh-CN" sz="2800">
                        <a:solidFill>
                          <a:srgbClr val="000000"/>
                        </a:solidFill>
                        <a:latin typeface="Cambria Math" panose="02040503050406030204" pitchFamily="18" charset="0"/>
                      </a:rPr>
                      <m:t>0</m:t>
                    </m:r>
                    <m:r>
                      <a:rPr lang="en-US" altLang="zh-CN" sz="2800">
                        <a:solidFill>
                          <a:srgbClr val="000000"/>
                        </a:solidFill>
                        <a:latin typeface="Cambria Math" panose="02040503050406030204" pitchFamily="18" charset="0"/>
                      </a:rPr>
                      <m:t>,</m:t>
                    </m:r>
                    <m:r>
                      <a:rPr lang="en-US" altLang="zh-CN" sz="2800">
                        <a:solidFill>
                          <a:srgbClr val="000000"/>
                        </a:solidFill>
                        <a:latin typeface="Cambria Math" panose="02040503050406030204" pitchFamily="18" charset="0"/>
                      </a:rPr>
                      <m:t>1</m:t>
                    </m:r>
                    <m:r>
                      <a:rPr lang="en-US" altLang="zh-CN" sz="2800">
                        <a:solidFill>
                          <a:srgbClr val="000000"/>
                        </a:solidFill>
                        <a:latin typeface="Cambria Math" panose="02040503050406030204" pitchFamily="18" charset="0"/>
                      </a:rPr>
                      <m:t>,…,</m:t>
                    </m:r>
                    <m:r>
                      <a:rPr lang="en-US" altLang="zh-CN" sz="2800">
                        <a:solidFill>
                          <a:srgbClr val="000000"/>
                        </a:solidFill>
                        <a:latin typeface="Cambria Math" panose="02040503050406030204" pitchFamily="18" charset="0"/>
                      </a:rPr>
                      <m:t>25</m:t>
                    </m:r>
                    <m:r>
                      <a:rPr lang="en-US" altLang="zh-CN" sz="2800">
                        <a:solidFill>
                          <a:srgbClr val="000000"/>
                        </a:solidFill>
                        <a:latin typeface="Cambria Math" panose="02040503050406030204" pitchFamily="18" charset="0"/>
                      </a:rPr>
                      <m:t>}</m:t>
                    </m:r>
                  </m:oMath>
                </a14:m>
                <a:endParaRPr lang="en-US" altLang="zh-CN" sz="2800" b="1" kern="0" dirty="0">
                  <a:solidFill>
                    <a:schemeClr val="tx1"/>
                  </a:solidFill>
                  <a:latin typeface="Times New Roman" panose="02020603050405020304" pitchFamily="18" charset="0"/>
                  <a:ea typeface="+mj-ea"/>
                  <a:cs typeface="Times New Roman" panose="02020603050405020304" pitchFamily="18" charset="0"/>
                </a:endParaRPr>
              </a:p>
            </p:txBody>
          </p:sp>
        </mc:Choice>
        <mc:Fallback>
          <p:sp>
            <p:nvSpPr>
              <p:cNvPr id="13" name="内容占位符 5"/>
              <p:cNvSpPr txBox="1">
                <a:spLocks noRot="1" noChangeAspect="1" noMove="1" noResize="1" noEditPoints="1" noAdjustHandles="1" noChangeArrowheads="1" noChangeShapeType="1" noTextEdit="1"/>
              </p:cNvSpPr>
              <p:nvPr/>
            </p:nvSpPr>
            <p:spPr>
              <a:xfrm>
                <a:off x="840303" y="945910"/>
                <a:ext cx="10119042" cy="523221"/>
              </a:xfrm>
              <a:prstGeom prst="rect">
                <a:avLst/>
              </a:prstGeom>
              <a:blipFill rotWithShape="1">
                <a:blip r:embed="rId1"/>
                <a:stretch>
                  <a:fillRect l="-2" t="-75" r="5" b="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内容占位符 5"/>
              <p:cNvSpPr txBox="1"/>
              <p:nvPr/>
            </p:nvSpPr>
            <p:spPr>
              <a:xfrm>
                <a:off x="840303" y="2531791"/>
                <a:ext cx="10119042"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a:buClr>
                    <a:srgbClr val="0000FF"/>
                  </a:buClr>
                  <a:buFont typeface="Wingdings" panose="05000000000000000000" pitchFamily="2" charset="2"/>
                  <a:buChar char="Ø"/>
                </a:pPr>
                <a:r>
                  <a:rPr lang="zh-CN" altLang="en-US" sz="2800" b="1" kern="0" dirty="0">
                    <a:solidFill>
                      <a:schemeClr val="tx1"/>
                    </a:solidFill>
                    <a:latin typeface="Times New Roman" panose="02020603050405020304" pitchFamily="18" charset="0"/>
                    <a:ea typeface="+mj-ea"/>
                    <a:cs typeface="Times New Roman" panose="02020603050405020304" pitchFamily="18" charset="0"/>
                  </a:rPr>
                  <a:t>密钥</a:t>
                </a:r>
                <a14:m>
                  <m:oMath xmlns:m="http://schemas.openxmlformats.org/officeDocument/2006/math">
                    <m:r>
                      <a:rPr lang="en-US" altLang="zh-CN" sz="2800" b="1" i="1" kern="0" dirty="0" smtClean="0">
                        <a:solidFill>
                          <a:schemeClr val="tx1"/>
                        </a:solidFill>
                        <a:latin typeface="Cambria Math" panose="02040503050406030204" pitchFamily="18" charset="0"/>
                        <a:ea typeface="+mj-ea"/>
                      </a:rPr>
                      <m:t>𝑲</m:t>
                    </m:r>
                  </m:oMath>
                </a14:m>
                <a:r>
                  <a:rPr lang="zh-CN" altLang="en-US" sz="2800" b="1" kern="0" dirty="0">
                    <a:solidFill>
                      <a:schemeClr val="tx1"/>
                    </a:solidFill>
                    <a:latin typeface="Times New Roman" panose="02020603050405020304" pitchFamily="18" charset="0"/>
                    <a:ea typeface="+mj-ea"/>
                    <a:cs typeface="Times New Roman" panose="02020603050405020304" pitchFamily="18" charset="0"/>
                  </a:rPr>
                  <a:t>为一个由整数构成的</a:t>
                </a:r>
                <a14:m>
                  <m:oMath xmlns:m="http://schemas.openxmlformats.org/officeDocument/2006/math">
                    <m:r>
                      <a:rPr lang="en-US" altLang="zh-CN" sz="2800" b="1" i="1" kern="0" dirty="0" smtClean="0">
                        <a:solidFill>
                          <a:schemeClr val="tx1"/>
                        </a:solidFill>
                        <a:latin typeface="Cambria Math" panose="02040503050406030204" pitchFamily="18" charset="0"/>
                      </a:rPr>
                      <m:t>𝟑</m:t>
                    </m:r>
                    <m:r>
                      <a:rPr lang="en-US" altLang="zh-CN" sz="2800" b="1" i="1" kern="0" dirty="0" smtClean="0">
                        <a:solidFill>
                          <a:schemeClr val="tx1"/>
                        </a:solidFill>
                        <a:latin typeface="Cambria Math" panose="02040503050406030204" pitchFamily="18" charset="0"/>
                        <a:ea typeface="Cambria Math" panose="02040503050406030204" pitchFamily="18" charset="0"/>
                      </a:rPr>
                      <m:t>×</m:t>
                    </m:r>
                    <m:r>
                      <a:rPr lang="en-US" altLang="zh-CN" sz="2800" b="1" i="1" kern="0" dirty="0" smtClean="0">
                        <a:solidFill>
                          <a:schemeClr val="tx1"/>
                        </a:solidFill>
                        <a:latin typeface="Cambria Math" panose="02040503050406030204" pitchFamily="18" charset="0"/>
                        <a:ea typeface="Cambria Math" panose="02040503050406030204" pitchFamily="18" charset="0"/>
                      </a:rPr>
                      <m:t>𝟑</m:t>
                    </m:r>
                  </m:oMath>
                </a14:m>
                <a:r>
                  <a:rPr lang="zh-CN" altLang="en-US" sz="2800" b="1" kern="0" dirty="0">
                    <a:solidFill>
                      <a:schemeClr val="tx1"/>
                    </a:solidFill>
                    <a:latin typeface="Times New Roman" panose="02020603050405020304" pitchFamily="18" charset="0"/>
                    <a:ea typeface="+mj-ea"/>
                    <a:cs typeface="Times New Roman" panose="02020603050405020304" pitchFamily="18" charset="0"/>
                  </a:rPr>
                  <a:t>矩阵 </a:t>
                </a:r>
                <a14:m>
                  <m:oMath xmlns:m="http://schemas.openxmlformats.org/officeDocument/2006/math">
                    <m:r>
                      <a:rPr lang="en-US" altLang="zh-CN" sz="2800">
                        <a:solidFill>
                          <a:srgbClr val="000000"/>
                        </a:solidFill>
                        <a:latin typeface="Cambria Math" panose="02040503050406030204" pitchFamily="18" charset="0"/>
                      </a:rPr>
                      <m:t>{</m:t>
                    </m:r>
                    <m:r>
                      <a:rPr lang="en-US" altLang="zh-CN" sz="2800">
                        <a:solidFill>
                          <a:srgbClr val="000000"/>
                        </a:solidFill>
                        <a:latin typeface="Cambria Math" panose="02040503050406030204" pitchFamily="18" charset="0"/>
                      </a:rPr>
                      <m:t>0</m:t>
                    </m:r>
                    <m:r>
                      <a:rPr lang="en-US" altLang="zh-CN" sz="2800">
                        <a:solidFill>
                          <a:srgbClr val="000000"/>
                        </a:solidFill>
                        <a:latin typeface="Cambria Math" panose="02040503050406030204" pitchFamily="18" charset="0"/>
                      </a:rPr>
                      <m:t>,</m:t>
                    </m:r>
                    <m:r>
                      <a:rPr lang="en-US" altLang="zh-CN" sz="2800">
                        <a:solidFill>
                          <a:srgbClr val="000000"/>
                        </a:solidFill>
                        <a:latin typeface="Cambria Math" panose="02040503050406030204" pitchFamily="18" charset="0"/>
                      </a:rPr>
                      <m:t>1</m:t>
                    </m:r>
                    <m:r>
                      <a:rPr lang="en-US" altLang="zh-CN" sz="2800">
                        <a:solidFill>
                          <a:srgbClr val="000000"/>
                        </a:solidFill>
                        <a:latin typeface="Cambria Math" panose="02040503050406030204" pitchFamily="18" charset="0"/>
                      </a:rPr>
                      <m:t>,…,</m:t>
                    </m:r>
                    <m:r>
                      <a:rPr lang="en-US" altLang="zh-CN" sz="2800">
                        <a:solidFill>
                          <a:srgbClr val="000000"/>
                        </a:solidFill>
                        <a:latin typeface="Cambria Math" panose="02040503050406030204" pitchFamily="18" charset="0"/>
                      </a:rPr>
                      <m:t>25</m:t>
                    </m:r>
                    <m:r>
                      <a:rPr lang="en-US" altLang="zh-CN" sz="2800">
                        <a:solidFill>
                          <a:srgbClr val="000000"/>
                        </a:solidFill>
                        <a:latin typeface="Cambria Math" panose="02040503050406030204" pitchFamily="18" charset="0"/>
                      </a:rPr>
                      <m:t>}</m:t>
                    </m:r>
                  </m:oMath>
                </a14:m>
                <a:endParaRPr lang="en-US" altLang="zh-CN" sz="2800" b="1" kern="0" dirty="0">
                  <a:solidFill>
                    <a:schemeClr val="tx1"/>
                  </a:solidFill>
                  <a:latin typeface="Times New Roman" panose="02020603050405020304" pitchFamily="18" charset="0"/>
                  <a:ea typeface="+mj-ea"/>
                  <a:cs typeface="Times New Roman" panose="02020603050405020304" pitchFamily="18" charset="0"/>
                </a:endParaRPr>
              </a:p>
            </p:txBody>
          </p:sp>
        </mc:Choice>
        <mc:Fallback>
          <p:sp>
            <p:nvSpPr>
              <p:cNvPr id="14" name="内容占位符 5"/>
              <p:cNvSpPr txBox="1">
                <a:spLocks noRot="1" noChangeAspect="1" noMove="1" noResize="1" noEditPoints="1" noAdjustHandles="1" noChangeArrowheads="1" noChangeShapeType="1" noTextEdit="1"/>
              </p:cNvSpPr>
              <p:nvPr/>
            </p:nvSpPr>
            <p:spPr>
              <a:xfrm>
                <a:off x="840303" y="2531791"/>
                <a:ext cx="10119042" cy="523221"/>
              </a:xfrm>
              <a:prstGeom prst="rect">
                <a:avLst/>
              </a:prstGeom>
              <a:blipFill rotWithShape="1">
                <a:blip r:embed="rId2"/>
                <a:stretch>
                  <a:fillRect l="-2" t="-9" r="5"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4909906" y="3055012"/>
                <a:ext cx="2372188" cy="12600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smtClean="0">
                              <a:latin typeface="Cambria Math" panose="02040503050406030204" pitchFamily="18" charset="0"/>
                            </a:rPr>
                          </m:ctrlPr>
                        </m:mPr>
                        <m:mr>
                          <m:e>
                            <m:sSub>
                              <m:sSubPr>
                                <m:ctrlPr>
                                  <a:rPr lang="en-US" altLang="zh-CN" sz="2800" i="1" smtClean="0">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b="0" i="1" smtClean="0">
                                    <a:latin typeface="Cambria Math" panose="02040503050406030204" pitchFamily="18" charset="0"/>
                                  </a:rPr>
                                  <m:t>11</m:t>
                                </m:r>
                              </m:sub>
                            </m:sSub>
                          </m:e>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r>
                                  <a:rPr lang="en-US" altLang="zh-CN" sz="2800" b="0" i="1" smtClean="0">
                                    <a:latin typeface="Cambria Math" panose="02040503050406030204" pitchFamily="18" charset="0"/>
                                  </a:rPr>
                                  <m:t>2</m:t>
                                </m:r>
                              </m:sub>
                            </m:sSub>
                          </m:e>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r>
                                  <a:rPr lang="en-US" altLang="zh-CN" sz="2800" b="0" i="1" smtClean="0">
                                    <a:latin typeface="Cambria Math" panose="02040503050406030204" pitchFamily="18" charset="0"/>
                                  </a:rPr>
                                  <m:t>3</m:t>
                                </m:r>
                              </m:sub>
                            </m:sSub>
                          </m:e>
                        </m:mr>
                        <m:m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b="0" i="1" smtClean="0">
                                    <a:latin typeface="Cambria Math" panose="02040503050406030204" pitchFamily="18" charset="0"/>
                                  </a:rPr>
                                  <m:t>2</m:t>
                                </m:r>
                                <m:r>
                                  <a:rPr lang="en-US" altLang="zh-CN" sz="2800" i="1">
                                    <a:latin typeface="Cambria Math" panose="02040503050406030204" pitchFamily="18" charset="0"/>
                                  </a:rPr>
                                  <m:t>1</m:t>
                                </m:r>
                              </m:sub>
                            </m:sSub>
                          </m:e>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b="0" i="1" smtClean="0">
                                    <a:latin typeface="Cambria Math" panose="02040503050406030204" pitchFamily="18" charset="0"/>
                                  </a:rPr>
                                  <m:t>22</m:t>
                                </m:r>
                              </m:sub>
                            </m:sSub>
                          </m:e>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b="0" i="1" smtClean="0">
                                    <a:latin typeface="Cambria Math" panose="02040503050406030204" pitchFamily="18" charset="0"/>
                                  </a:rPr>
                                  <m:t>23</m:t>
                                </m:r>
                              </m:sub>
                            </m:sSub>
                          </m:e>
                        </m:mr>
                        <m:m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b="0" i="1" smtClean="0">
                                    <a:latin typeface="Cambria Math" panose="02040503050406030204" pitchFamily="18" charset="0"/>
                                  </a:rPr>
                                  <m:t>3</m:t>
                                </m:r>
                                <m:r>
                                  <a:rPr lang="en-US" altLang="zh-CN" sz="2800" i="1">
                                    <a:latin typeface="Cambria Math" panose="02040503050406030204" pitchFamily="18" charset="0"/>
                                  </a:rPr>
                                  <m:t>1</m:t>
                                </m:r>
                              </m:sub>
                            </m:sSub>
                          </m:e>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b="0" i="1" smtClean="0">
                                    <a:latin typeface="Cambria Math" panose="02040503050406030204" pitchFamily="18" charset="0"/>
                                  </a:rPr>
                                  <m:t>32</m:t>
                                </m:r>
                              </m:sub>
                            </m:sSub>
                          </m:e>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b="0" i="1" smtClean="0">
                                    <a:latin typeface="Cambria Math" panose="02040503050406030204" pitchFamily="18" charset="0"/>
                                  </a:rPr>
                                  <m:t>33</m:t>
                                </m:r>
                              </m:sub>
                            </m:sSub>
                          </m:e>
                        </m:mr>
                      </m:m>
                    </m:oMath>
                  </m:oMathPara>
                </a14:m>
                <a:endParaRPr lang="zh-CN" altLang="en-US" sz="2800" dirty="0"/>
              </a:p>
            </p:txBody>
          </p:sp>
        </mc:Choice>
        <mc:Fallback>
          <p:sp>
            <p:nvSpPr>
              <p:cNvPr id="9" name="文本框 8"/>
              <p:cNvSpPr txBox="1">
                <a:spLocks noRot="1" noChangeAspect="1" noMove="1" noResize="1" noEditPoints="1" noAdjustHandles="1" noChangeArrowheads="1" noChangeShapeType="1" noTextEdit="1"/>
              </p:cNvSpPr>
              <p:nvPr/>
            </p:nvSpPr>
            <p:spPr>
              <a:xfrm>
                <a:off x="4909906" y="3055012"/>
                <a:ext cx="2372188" cy="1260025"/>
              </a:xfrm>
              <a:prstGeom prst="rect">
                <a:avLst/>
              </a:prstGeom>
              <a:blipFill rotWithShape="1">
                <a:blip r:embed="rId3"/>
                <a:stretch>
                  <a:fillRect l="-4" t="-2" r="-137" b="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内容占位符 5"/>
              <p:cNvSpPr txBox="1"/>
              <p:nvPr/>
            </p:nvSpPr>
            <p:spPr>
              <a:xfrm>
                <a:off x="857529" y="4383742"/>
                <a:ext cx="10119042"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a:buClr>
                    <a:srgbClr val="0000FF"/>
                  </a:buClr>
                  <a:buFont typeface="Wingdings" panose="05000000000000000000" pitchFamily="2" charset="2"/>
                  <a:buChar char="Ø"/>
                </a:pPr>
                <a:r>
                  <a:rPr lang="zh-CN" altLang="en-US" sz="2800" b="1" kern="0" dirty="0">
                    <a:solidFill>
                      <a:schemeClr val="tx1"/>
                    </a:solidFill>
                    <a:latin typeface="Times New Roman" panose="02020603050405020304" pitchFamily="18" charset="0"/>
                    <a:ea typeface="+mj-ea"/>
                    <a:cs typeface="Times New Roman" panose="02020603050405020304" pitchFamily="18" charset="0"/>
                  </a:rPr>
                  <a:t>明文</a:t>
                </a:r>
                <a14:m>
                  <m:oMath xmlns:m="http://schemas.openxmlformats.org/officeDocument/2006/math">
                    <m:r>
                      <a:rPr lang="en-US" altLang="zh-CN" sz="2800" b="1" i="1" kern="0" dirty="0" smtClean="0">
                        <a:solidFill>
                          <a:schemeClr val="tx1"/>
                        </a:solidFill>
                        <a:latin typeface="Cambria Math" panose="02040503050406030204" pitchFamily="18" charset="0"/>
                        <a:ea typeface="+mj-ea"/>
                      </a:rPr>
                      <m:t>𝒎</m:t>
                    </m:r>
                  </m:oMath>
                </a14:m>
                <a:r>
                  <a:rPr lang="zh-CN" altLang="en-US" sz="2800" b="1" kern="0" dirty="0">
                    <a:solidFill>
                      <a:schemeClr val="tx1"/>
                    </a:solidFill>
                    <a:latin typeface="Times New Roman" panose="02020603050405020304" pitchFamily="18" charset="0"/>
                    <a:ea typeface="+mj-ea"/>
                    <a:cs typeface="Times New Roman" panose="02020603050405020304" pitchFamily="18" charset="0"/>
                  </a:rPr>
                  <a:t>为一个</a:t>
                </a:r>
                <a14:m>
                  <m:oMath xmlns:m="http://schemas.openxmlformats.org/officeDocument/2006/math">
                    <m:r>
                      <a:rPr lang="en-US" altLang="zh-CN" sz="2800" b="1" i="1" kern="0" dirty="0" smtClean="0">
                        <a:solidFill>
                          <a:schemeClr val="tx1"/>
                        </a:solidFill>
                        <a:latin typeface="Cambria Math" panose="02040503050406030204" pitchFamily="18" charset="0"/>
                      </a:rPr>
                      <m:t>𝟑</m:t>
                    </m:r>
                    <m:r>
                      <a:rPr lang="en-US" altLang="zh-CN" sz="2800" b="1" i="1" kern="0" dirty="0" smtClean="0">
                        <a:solidFill>
                          <a:schemeClr val="tx1"/>
                        </a:solidFill>
                        <a:latin typeface="Cambria Math" panose="02040503050406030204" pitchFamily="18" charset="0"/>
                        <a:ea typeface="Cambria Math" panose="02040503050406030204" pitchFamily="18" charset="0"/>
                      </a:rPr>
                      <m:t>×</m:t>
                    </m:r>
                    <m:r>
                      <a:rPr lang="en-US" altLang="zh-CN" sz="2800" b="1" i="1" kern="0" dirty="0" smtClean="0">
                        <a:solidFill>
                          <a:schemeClr val="tx1"/>
                        </a:solidFill>
                        <a:latin typeface="Cambria Math" panose="02040503050406030204" pitchFamily="18" charset="0"/>
                        <a:ea typeface="Cambria Math" panose="02040503050406030204" pitchFamily="18" charset="0"/>
                      </a:rPr>
                      <m:t>𝟏</m:t>
                    </m:r>
                  </m:oMath>
                </a14:m>
                <a:r>
                  <a:rPr lang="zh-CN" altLang="en-US" sz="2800" b="1" kern="0" dirty="0">
                    <a:solidFill>
                      <a:schemeClr val="tx1"/>
                    </a:solidFill>
                    <a:latin typeface="Times New Roman" panose="02020603050405020304" pitchFamily="18" charset="0"/>
                    <a:ea typeface="+mj-ea"/>
                    <a:cs typeface="Times New Roman" panose="02020603050405020304" pitchFamily="18" charset="0"/>
                  </a:rPr>
                  <a:t>矩阵</a:t>
                </a:r>
                <a:endParaRPr lang="en-US" altLang="zh-CN" sz="2800" b="1" kern="0" dirty="0">
                  <a:solidFill>
                    <a:schemeClr val="tx1"/>
                  </a:solidFill>
                  <a:latin typeface="Times New Roman" panose="02020603050405020304" pitchFamily="18" charset="0"/>
                  <a:ea typeface="+mj-ea"/>
                  <a:cs typeface="Times New Roman" panose="02020603050405020304" pitchFamily="18" charset="0"/>
                </a:endParaRPr>
              </a:p>
            </p:txBody>
          </p:sp>
        </mc:Choice>
        <mc:Fallback>
          <p:sp>
            <p:nvSpPr>
              <p:cNvPr id="18" name="内容占位符 5"/>
              <p:cNvSpPr txBox="1">
                <a:spLocks noRot="1" noChangeAspect="1" noMove="1" noResize="1" noEditPoints="1" noAdjustHandles="1" noChangeArrowheads="1" noChangeShapeType="1" noTextEdit="1"/>
              </p:cNvSpPr>
              <p:nvPr/>
            </p:nvSpPr>
            <p:spPr>
              <a:xfrm>
                <a:off x="857529" y="4383742"/>
                <a:ext cx="10119042" cy="523221"/>
              </a:xfrm>
              <a:prstGeom prst="rect">
                <a:avLst/>
              </a:prstGeom>
              <a:blipFill rotWithShape="1">
                <a:blip r:embed="rId4"/>
                <a:stretch>
                  <a:fillRect l="-3" t="-64" r="6"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5812044" y="4975668"/>
                <a:ext cx="567911" cy="114056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800" i="1" smtClean="0">
                              <a:latin typeface="Cambria Math" panose="02040503050406030204" pitchFamily="18" charset="0"/>
                            </a:rPr>
                          </m:ctrlPr>
                        </m:mPr>
                        <m:mr>
                          <m:e>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1</m:t>
                                </m:r>
                              </m:sub>
                            </m:sSub>
                          </m:e>
                        </m:mr>
                        <m:mr>
                          <m:e>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2</m:t>
                                </m:r>
                              </m:sub>
                            </m:sSub>
                          </m:e>
                        </m:mr>
                        <m:mr>
                          <m:e>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3</m:t>
                                </m:r>
                              </m:sub>
                            </m:sSub>
                          </m:e>
                        </m:mr>
                      </m:m>
                    </m:oMath>
                  </m:oMathPara>
                </a14:m>
                <a:endParaRPr lang="zh-CN" altLang="en-US" sz="2800" dirty="0"/>
              </a:p>
            </p:txBody>
          </p:sp>
        </mc:Choice>
        <mc:Fallback>
          <p:sp>
            <p:nvSpPr>
              <p:cNvPr id="16" name="文本框 15"/>
              <p:cNvSpPr txBox="1">
                <a:spLocks noRot="1" noChangeAspect="1" noMove="1" noResize="1" noEditPoints="1" noAdjustHandles="1" noChangeArrowheads="1" noChangeShapeType="1" noTextEdit="1"/>
              </p:cNvSpPr>
              <p:nvPr/>
            </p:nvSpPr>
            <p:spPr>
              <a:xfrm>
                <a:off x="5812044" y="4975668"/>
                <a:ext cx="567911" cy="1140569"/>
              </a:xfrm>
              <a:prstGeom prst="rect">
                <a:avLst/>
              </a:prstGeom>
              <a:blipFill rotWithShape="1">
                <a:blip r:embed="rId5"/>
                <a:stretch>
                  <a:fillRect l="-92" t="-39" r="-4118" b="48"/>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794" y="90001"/>
            <a:ext cx="4435143" cy="626701"/>
          </a:xfrm>
        </p:spPr>
        <p:txBody>
          <a:bodyPr/>
          <a:lstStyle/>
          <a:p>
            <a:r>
              <a:rPr lang="en-US" altLang="zh-CN" dirty="0">
                <a:solidFill>
                  <a:srgbClr val="F8F8F8"/>
                </a:solidFill>
                <a:latin typeface="+mj-ea"/>
              </a:rPr>
              <a:t>1.3 </a:t>
            </a:r>
            <a:r>
              <a:rPr lang="zh-CN" altLang="en-US" dirty="0">
                <a:solidFill>
                  <a:srgbClr val="F8F8F8"/>
                </a:solidFill>
                <a:latin typeface="+mj-ea"/>
              </a:rPr>
              <a:t>多字母代换密码</a:t>
            </a:r>
            <a:endParaRPr lang="zh-CN" altLang="en-US" dirty="0"/>
          </a:p>
        </p:txBody>
      </p:sp>
      <p:sp>
        <p:nvSpPr>
          <p:cNvPr id="23" name="矩形 22"/>
          <p:cNvSpPr/>
          <p:nvPr/>
        </p:nvSpPr>
        <p:spPr>
          <a:xfrm>
            <a:off x="4958648" y="225601"/>
            <a:ext cx="7088558" cy="523220"/>
          </a:xfrm>
          <a:prstGeom prst="rect">
            <a:avLst/>
          </a:prstGeom>
        </p:spPr>
        <p:txBody>
          <a:bodyPr wrap="square">
            <a:spAutoFit/>
          </a:bodyPr>
          <a:lstStyle/>
          <a:p>
            <a:pPr>
              <a:buClr>
                <a:srgbClr val="0000FF"/>
              </a:buClr>
            </a:pPr>
            <a:r>
              <a:rPr lang="en-US" altLang="zh-CN" sz="2800" dirty="0"/>
              <a:t>(2) Hill</a:t>
            </a:r>
            <a:r>
              <a:rPr lang="zh-CN" altLang="en-US" sz="2800" dirty="0"/>
              <a:t>密码</a:t>
            </a:r>
            <a:endParaRPr lang="zh-CN" altLang="en-US" sz="2800" dirty="0"/>
          </a:p>
        </p:txBody>
      </p:sp>
      <p:sp>
        <p:nvSpPr>
          <p:cNvPr id="9" name="内容占位符 5"/>
          <p:cNvSpPr txBox="1"/>
          <p:nvPr/>
        </p:nvSpPr>
        <p:spPr>
          <a:xfrm>
            <a:off x="457199" y="1268760"/>
            <a:ext cx="10885251" cy="4857403"/>
          </a:xfrm>
          <a:prstGeom prst="rect">
            <a:avLst/>
          </a:prstGeom>
        </p:spPr>
        <p:txBody>
          <a:bodyPr>
            <a:norm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r>
              <a:rPr lang="zh-CN" altLang="en-US" sz="2800" kern="0" dirty="0">
                <a:solidFill>
                  <a:schemeClr val="tx1"/>
                </a:solidFill>
              </a:rPr>
              <a:t>从明文一次选择</a:t>
            </a:r>
            <a:r>
              <a:rPr lang="en-US" altLang="zh-CN" sz="2800" kern="0" dirty="0">
                <a:solidFill>
                  <a:schemeClr val="tx1"/>
                </a:solidFill>
              </a:rPr>
              <a:t>3</a:t>
            </a:r>
            <a:r>
              <a:rPr lang="zh-CN" altLang="en-US" sz="2800" kern="0" dirty="0">
                <a:solidFill>
                  <a:schemeClr val="tx1"/>
                </a:solidFill>
              </a:rPr>
              <a:t>个字母，转换成</a:t>
            </a:r>
            <a:r>
              <a:rPr lang="en-US" altLang="zh-CN" sz="2800" kern="0" dirty="0">
                <a:solidFill>
                  <a:schemeClr val="tx1"/>
                </a:solidFill>
              </a:rPr>
              <a:t>0</a:t>
            </a:r>
            <a:r>
              <a:rPr lang="zh-CN" altLang="en-US" sz="2800" kern="0" dirty="0">
                <a:solidFill>
                  <a:schemeClr val="tx1"/>
                </a:solidFill>
              </a:rPr>
              <a:t>至</a:t>
            </a:r>
            <a:r>
              <a:rPr lang="en-US" altLang="zh-CN" sz="2800" kern="0" dirty="0">
                <a:solidFill>
                  <a:schemeClr val="tx1"/>
                </a:solidFill>
              </a:rPr>
              <a:t>25</a:t>
            </a:r>
            <a:r>
              <a:rPr lang="zh-CN" altLang="en-US" sz="2800" kern="0" dirty="0">
                <a:solidFill>
                  <a:schemeClr val="tx1"/>
                </a:solidFill>
              </a:rPr>
              <a:t>的数字</a:t>
            </a:r>
            <a:endParaRPr lang="en-US" altLang="zh-CN" sz="2800" kern="0" dirty="0">
              <a:solidFill>
                <a:schemeClr val="tx1"/>
              </a:solidFill>
            </a:endParaRPr>
          </a:p>
          <a:p>
            <a:pPr algn="ctr">
              <a:buFontTx/>
              <a:buNone/>
            </a:pPr>
            <a:r>
              <a:rPr lang="en-US" altLang="zh-CN" i="1" kern="0" dirty="0">
                <a:solidFill>
                  <a:schemeClr val="tx1"/>
                </a:solidFill>
                <a:latin typeface="Courier New" panose="02070309020205020404" pitchFamily="49" charset="0"/>
                <a:cs typeface="Courier New" panose="02070309020205020404" pitchFamily="49" charset="0"/>
              </a:rPr>
              <a:t>C</a:t>
            </a:r>
            <a:r>
              <a:rPr lang="en-US" altLang="zh-CN" kern="0" baseline="-25000" dirty="0">
                <a:solidFill>
                  <a:schemeClr val="tx1"/>
                </a:solidFill>
                <a:latin typeface="Courier New" panose="02070309020205020404" pitchFamily="49" charset="0"/>
                <a:cs typeface="Courier New" panose="02070309020205020404" pitchFamily="49" charset="0"/>
              </a:rPr>
              <a:t>1</a:t>
            </a:r>
            <a:r>
              <a:rPr lang="en-US" altLang="zh-CN" kern="0" dirty="0">
                <a:solidFill>
                  <a:schemeClr val="tx1"/>
                </a:solidFill>
                <a:latin typeface="Courier New" panose="02070309020205020404" pitchFamily="49" charset="0"/>
                <a:cs typeface="Courier New" panose="02070309020205020404" pitchFamily="49" charset="0"/>
              </a:rPr>
              <a:t> = (</a:t>
            </a:r>
            <a:r>
              <a:rPr lang="en-US" altLang="zh-CN" i="1" kern="0" dirty="0">
                <a:solidFill>
                  <a:schemeClr val="tx1"/>
                </a:solidFill>
                <a:latin typeface="Courier New" panose="02070309020205020404" pitchFamily="49" charset="0"/>
                <a:cs typeface="Courier New" panose="02070309020205020404" pitchFamily="49" charset="0"/>
              </a:rPr>
              <a:t>k</a:t>
            </a:r>
            <a:r>
              <a:rPr lang="en-US" altLang="zh-CN" kern="0" baseline="-25000" dirty="0">
                <a:solidFill>
                  <a:schemeClr val="tx1"/>
                </a:solidFill>
                <a:latin typeface="Courier New" panose="02070309020205020404" pitchFamily="49" charset="0"/>
                <a:cs typeface="Courier New" panose="02070309020205020404" pitchFamily="49" charset="0"/>
              </a:rPr>
              <a:t>11</a:t>
            </a:r>
            <a:r>
              <a:rPr lang="en-US" altLang="zh-CN" i="1" kern="0" dirty="0">
                <a:solidFill>
                  <a:schemeClr val="tx1"/>
                </a:solidFill>
                <a:latin typeface="Courier New" panose="02070309020205020404" pitchFamily="49" charset="0"/>
                <a:cs typeface="Courier New" panose="02070309020205020404" pitchFamily="49" charset="0"/>
              </a:rPr>
              <a:t>m</a:t>
            </a:r>
            <a:r>
              <a:rPr lang="en-US" altLang="zh-CN" kern="0" baseline="-25000" dirty="0">
                <a:solidFill>
                  <a:schemeClr val="tx1"/>
                </a:solidFill>
                <a:latin typeface="Courier New" panose="02070309020205020404" pitchFamily="49" charset="0"/>
                <a:cs typeface="Courier New" panose="02070309020205020404" pitchFamily="49" charset="0"/>
              </a:rPr>
              <a:t>1</a:t>
            </a:r>
            <a:r>
              <a:rPr lang="en-US" altLang="zh-CN" kern="0" dirty="0">
                <a:solidFill>
                  <a:schemeClr val="tx1"/>
                </a:solidFill>
                <a:latin typeface="Courier New" panose="02070309020205020404" pitchFamily="49" charset="0"/>
                <a:cs typeface="Courier New" panose="02070309020205020404" pitchFamily="49" charset="0"/>
              </a:rPr>
              <a:t> + </a:t>
            </a:r>
            <a:r>
              <a:rPr lang="en-US" altLang="zh-CN" i="1" kern="0" dirty="0">
                <a:solidFill>
                  <a:schemeClr val="tx1"/>
                </a:solidFill>
                <a:latin typeface="Courier New" panose="02070309020205020404" pitchFamily="49" charset="0"/>
                <a:cs typeface="Courier New" panose="02070309020205020404" pitchFamily="49" charset="0"/>
              </a:rPr>
              <a:t>k</a:t>
            </a:r>
            <a:r>
              <a:rPr lang="en-US" altLang="zh-CN" kern="0" baseline="-25000" dirty="0">
                <a:solidFill>
                  <a:schemeClr val="tx1"/>
                </a:solidFill>
                <a:latin typeface="Courier New" panose="02070309020205020404" pitchFamily="49" charset="0"/>
                <a:cs typeface="Courier New" panose="02070309020205020404" pitchFamily="49" charset="0"/>
              </a:rPr>
              <a:t>12</a:t>
            </a:r>
            <a:r>
              <a:rPr lang="en-US" altLang="zh-CN" i="1" kern="0" dirty="0">
                <a:solidFill>
                  <a:schemeClr val="tx1"/>
                </a:solidFill>
                <a:latin typeface="Courier New" panose="02070309020205020404" pitchFamily="49" charset="0"/>
                <a:cs typeface="Courier New" panose="02070309020205020404" pitchFamily="49" charset="0"/>
              </a:rPr>
              <a:t>m</a:t>
            </a:r>
            <a:r>
              <a:rPr lang="en-US" altLang="zh-CN" kern="0" baseline="-25000" dirty="0">
                <a:solidFill>
                  <a:schemeClr val="tx1"/>
                </a:solidFill>
                <a:latin typeface="Courier New" panose="02070309020205020404" pitchFamily="49" charset="0"/>
                <a:cs typeface="Courier New" panose="02070309020205020404" pitchFamily="49" charset="0"/>
              </a:rPr>
              <a:t>2</a:t>
            </a:r>
            <a:r>
              <a:rPr lang="en-US" altLang="zh-CN" kern="0" dirty="0">
                <a:solidFill>
                  <a:schemeClr val="tx1"/>
                </a:solidFill>
                <a:latin typeface="Courier New" panose="02070309020205020404" pitchFamily="49" charset="0"/>
                <a:cs typeface="Courier New" panose="02070309020205020404" pitchFamily="49" charset="0"/>
              </a:rPr>
              <a:t> + </a:t>
            </a:r>
            <a:r>
              <a:rPr lang="en-US" altLang="zh-CN" i="1" kern="0" dirty="0">
                <a:solidFill>
                  <a:schemeClr val="tx1"/>
                </a:solidFill>
                <a:latin typeface="Courier New" panose="02070309020205020404" pitchFamily="49" charset="0"/>
                <a:cs typeface="Courier New" panose="02070309020205020404" pitchFamily="49" charset="0"/>
              </a:rPr>
              <a:t>k</a:t>
            </a:r>
            <a:r>
              <a:rPr lang="en-US" altLang="zh-CN" kern="0" baseline="-25000" dirty="0">
                <a:solidFill>
                  <a:schemeClr val="tx1"/>
                </a:solidFill>
                <a:latin typeface="Courier New" panose="02070309020205020404" pitchFamily="49" charset="0"/>
                <a:cs typeface="Courier New" panose="02070309020205020404" pitchFamily="49" charset="0"/>
              </a:rPr>
              <a:t>13</a:t>
            </a:r>
            <a:r>
              <a:rPr lang="en-US" altLang="zh-CN" i="1" kern="0" dirty="0">
                <a:solidFill>
                  <a:schemeClr val="tx1"/>
                </a:solidFill>
                <a:latin typeface="Courier New" panose="02070309020205020404" pitchFamily="49" charset="0"/>
                <a:cs typeface="Courier New" panose="02070309020205020404" pitchFamily="49" charset="0"/>
              </a:rPr>
              <a:t>m</a:t>
            </a:r>
            <a:r>
              <a:rPr lang="en-US" altLang="zh-CN" kern="0" baseline="-25000" dirty="0">
                <a:solidFill>
                  <a:schemeClr val="tx1"/>
                </a:solidFill>
                <a:latin typeface="Courier New" panose="02070309020205020404" pitchFamily="49" charset="0"/>
                <a:cs typeface="Courier New" panose="02070309020205020404" pitchFamily="49" charset="0"/>
              </a:rPr>
              <a:t>3</a:t>
            </a:r>
            <a:r>
              <a:rPr lang="en-US" altLang="zh-CN" kern="0" dirty="0">
                <a:solidFill>
                  <a:schemeClr val="tx1"/>
                </a:solidFill>
                <a:latin typeface="Courier New" panose="02070309020205020404" pitchFamily="49" charset="0"/>
                <a:cs typeface="Courier New" panose="02070309020205020404" pitchFamily="49" charset="0"/>
              </a:rPr>
              <a:t>) mod 26</a:t>
            </a:r>
            <a:endParaRPr lang="en-US" altLang="zh-CN" kern="0" dirty="0">
              <a:solidFill>
                <a:schemeClr val="tx1"/>
              </a:solidFill>
              <a:latin typeface="Courier New" panose="02070309020205020404" pitchFamily="49" charset="0"/>
              <a:cs typeface="Courier New" panose="02070309020205020404" pitchFamily="49" charset="0"/>
            </a:endParaRPr>
          </a:p>
          <a:p>
            <a:pPr algn="ctr">
              <a:buFontTx/>
              <a:buNone/>
            </a:pPr>
            <a:r>
              <a:rPr lang="en-US" altLang="zh-CN" i="1" kern="0" dirty="0">
                <a:solidFill>
                  <a:schemeClr val="tx1"/>
                </a:solidFill>
                <a:latin typeface="Courier New" panose="02070309020205020404" pitchFamily="49" charset="0"/>
                <a:cs typeface="Courier New" panose="02070309020205020404" pitchFamily="49" charset="0"/>
              </a:rPr>
              <a:t>C</a:t>
            </a:r>
            <a:r>
              <a:rPr lang="en-US" altLang="zh-CN" kern="0" baseline="-25000" dirty="0">
                <a:solidFill>
                  <a:schemeClr val="tx1"/>
                </a:solidFill>
                <a:latin typeface="Courier New" panose="02070309020205020404" pitchFamily="49" charset="0"/>
                <a:cs typeface="Courier New" panose="02070309020205020404" pitchFamily="49" charset="0"/>
              </a:rPr>
              <a:t>2</a:t>
            </a:r>
            <a:r>
              <a:rPr lang="en-US" altLang="zh-CN" kern="0" dirty="0">
                <a:solidFill>
                  <a:schemeClr val="tx1"/>
                </a:solidFill>
                <a:latin typeface="Courier New" panose="02070309020205020404" pitchFamily="49" charset="0"/>
                <a:cs typeface="Courier New" panose="02070309020205020404" pitchFamily="49" charset="0"/>
              </a:rPr>
              <a:t> = (</a:t>
            </a:r>
            <a:r>
              <a:rPr lang="en-US" altLang="zh-CN" i="1" kern="0" dirty="0">
                <a:solidFill>
                  <a:schemeClr val="tx1"/>
                </a:solidFill>
                <a:latin typeface="Courier New" panose="02070309020205020404" pitchFamily="49" charset="0"/>
                <a:cs typeface="Courier New" panose="02070309020205020404" pitchFamily="49" charset="0"/>
              </a:rPr>
              <a:t>k</a:t>
            </a:r>
            <a:r>
              <a:rPr lang="en-US" altLang="zh-CN" kern="0" baseline="-25000" dirty="0">
                <a:solidFill>
                  <a:schemeClr val="tx1"/>
                </a:solidFill>
                <a:latin typeface="Courier New" panose="02070309020205020404" pitchFamily="49" charset="0"/>
                <a:cs typeface="Courier New" panose="02070309020205020404" pitchFamily="49" charset="0"/>
              </a:rPr>
              <a:t>21</a:t>
            </a:r>
            <a:r>
              <a:rPr lang="en-US" altLang="zh-CN" i="1" kern="0" dirty="0">
                <a:solidFill>
                  <a:schemeClr val="tx1"/>
                </a:solidFill>
                <a:latin typeface="Courier New" panose="02070309020205020404" pitchFamily="49" charset="0"/>
                <a:cs typeface="Courier New" panose="02070309020205020404" pitchFamily="49" charset="0"/>
              </a:rPr>
              <a:t>m</a:t>
            </a:r>
            <a:r>
              <a:rPr lang="en-US" altLang="zh-CN" kern="0" baseline="-25000" dirty="0">
                <a:solidFill>
                  <a:schemeClr val="tx1"/>
                </a:solidFill>
                <a:latin typeface="Courier New" panose="02070309020205020404" pitchFamily="49" charset="0"/>
                <a:cs typeface="Courier New" panose="02070309020205020404" pitchFamily="49" charset="0"/>
              </a:rPr>
              <a:t>1</a:t>
            </a:r>
            <a:r>
              <a:rPr lang="en-US" altLang="zh-CN" kern="0" dirty="0">
                <a:solidFill>
                  <a:schemeClr val="tx1"/>
                </a:solidFill>
                <a:latin typeface="Courier New" panose="02070309020205020404" pitchFamily="49" charset="0"/>
                <a:cs typeface="Courier New" panose="02070309020205020404" pitchFamily="49" charset="0"/>
              </a:rPr>
              <a:t> + </a:t>
            </a:r>
            <a:r>
              <a:rPr lang="en-US" altLang="zh-CN" i="1" kern="0" dirty="0">
                <a:solidFill>
                  <a:schemeClr val="tx1"/>
                </a:solidFill>
                <a:latin typeface="Courier New" panose="02070309020205020404" pitchFamily="49" charset="0"/>
                <a:cs typeface="Courier New" panose="02070309020205020404" pitchFamily="49" charset="0"/>
              </a:rPr>
              <a:t>k</a:t>
            </a:r>
            <a:r>
              <a:rPr lang="en-US" altLang="zh-CN" kern="0" baseline="-25000" dirty="0">
                <a:solidFill>
                  <a:schemeClr val="tx1"/>
                </a:solidFill>
                <a:latin typeface="Courier New" panose="02070309020205020404" pitchFamily="49" charset="0"/>
                <a:cs typeface="Courier New" panose="02070309020205020404" pitchFamily="49" charset="0"/>
              </a:rPr>
              <a:t>22</a:t>
            </a:r>
            <a:r>
              <a:rPr lang="en-US" altLang="zh-CN" i="1" kern="0" dirty="0">
                <a:solidFill>
                  <a:schemeClr val="tx1"/>
                </a:solidFill>
                <a:latin typeface="Courier New" panose="02070309020205020404" pitchFamily="49" charset="0"/>
                <a:cs typeface="Courier New" panose="02070309020205020404" pitchFamily="49" charset="0"/>
              </a:rPr>
              <a:t>m</a:t>
            </a:r>
            <a:r>
              <a:rPr lang="en-US" altLang="zh-CN" kern="0" baseline="-25000" dirty="0">
                <a:solidFill>
                  <a:schemeClr val="tx1"/>
                </a:solidFill>
                <a:latin typeface="Courier New" panose="02070309020205020404" pitchFamily="49" charset="0"/>
                <a:cs typeface="Courier New" panose="02070309020205020404" pitchFamily="49" charset="0"/>
              </a:rPr>
              <a:t>2</a:t>
            </a:r>
            <a:r>
              <a:rPr lang="en-US" altLang="zh-CN" kern="0" dirty="0">
                <a:solidFill>
                  <a:schemeClr val="tx1"/>
                </a:solidFill>
                <a:latin typeface="Courier New" panose="02070309020205020404" pitchFamily="49" charset="0"/>
                <a:cs typeface="Courier New" panose="02070309020205020404" pitchFamily="49" charset="0"/>
              </a:rPr>
              <a:t> + </a:t>
            </a:r>
            <a:r>
              <a:rPr lang="en-US" altLang="zh-CN" i="1" kern="0" dirty="0">
                <a:solidFill>
                  <a:schemeClr val="tx1"/>
                </a:solidFill>
                <a:latin typeface="Courier New" panose="02070309020205020404" pitchFamily="49" charset="0"/>
                <a:cs typeface="Courier New" panose="02070309020205020404" pitchFamily="49" charset="0"/>
              </a:rPr>
              <a:t>k</a:t>
            </a:r>
            <a:r>
              <a:rPr lang="en-US" altLang="zh-CN" kern="0" baseline="-25000" dirty="0">
                <a:solidFill>
                  <a:schemeClr val="tx1"/>
                </a:solidFill>
                <a:latin typeface="Courier New" panose="02070309020205020404" pitchFamily="49" charset="0"/>
                <a:cs typeface="Courier New" panose="02070309020205020404" pitchFamily="49" charset="0"/>
              </a:rPr>
              <a:t>23</a:t>
            </a:r>
            <a:r>
              <a:rPr lang="en-US" altLang="zh-CN" i="1" kern="0" dirty="0">
                <a:solidFill>
                  <a:schemeClr val="tx1"/>
                </a:solidFill>
                <a:latin typeface="Courier New" panose="02070309020205020404" pitchFamily="49" charset="0"/>
                <a:cs typeface="Courier New" panose="02070309020205020404" pitchFamily="49" charset="0"/>
              </a:rPr>
              <a:t>m</a:t>
            </a:r>
            <a:r>
              <a:rPr lang="en-US" altLang="zh-CN" kern="0" baseline="-25000" dirty="0">
                <a:solidFill>
                  <a:schemeClr val="tx1"/>
                </a:solidFill>
                <a:latin typeface="Courier New" panose="02070309020205020404" pitchFamily="49" charset="0"/>
                <a:cs typeface="Courier New" panose="02070309020205020404" pitchFamily="49" charset="0"/>
              </a:rPr>
              <a:t>3</a:t>
            </a:r>
            <a:r>
              <a:rPr lang="en-US" altLang="zh-CN" kern="0" dirty="0">
                <a:solidFill>
                  <a:schemeClr val="tx1"/>
                </a:solidFill>
                <a:latin typeface="Courier New" panose="02070309020205020404" pitchFamily="49" charset="0"/>
                <a:cs typeface="Courier New" panose="02070309020205020404" pitchFamily="49" charset="0"/>
              </a:rPr>
              <a:t>) mod 26</a:t>
            </a:r>
            <a:endParaRPr lang="en-US" altLang="zh-CN" kern="0" dirty="0">
              <a:solidFill>
                <a:schemeClr val="tx1"/>
              </a:solidFill>
              <a:latin typeface="Courier New" panose="02070309020205020404" pitchFamily="49" charset="0"/>
              <a:cs typeface="Courier New" panose="02070309020205020404" pitchFamily="49" charset="0"/>
            </a:endParaRPr>
          </a:p>
          <a:p>
            <a:pPr algn="ctr">
              <a:buFontTx/>
              <a:buNone/>
            </a:pPr>
            <a:r>
              <a:rPr lang="en-US" altLang="zh-CN" i="1" kern="0" dirty="0">
                <a:solidFill>
                  <a:schemeClr val="tx1"/>
                </a:solidFill>
                <a:latin typeface="Courier New" panose="02070309020205020404" pitchFamily="49" charset="0"/>
                <a:cs typeface="Courier New" panose="02070309020205020404" pitchFamily="49" charset="0"/>
              </a:rPr>
              <a:t>C</a:t>
            </a:r>
            <a:r>
              <a:rPr lang="en-US" altLang="zh-CN" kern="0" baseline="-25000" dirty="0">
                <a:solidFill>
                  <a:schemeClr val="tx1"/>
                </a:solidFill>
                <a:latin typeface="Courier New" panose="02070309020205020404" pitchFamily="49" charset="0"/>
                <a:cs typeface="Courier New" panose="02070309020205020404" pitchFamily="49" charset="0"/>
              </a:rPr>
              <a:t>3</a:t>
            </a:r>
            <a:r>
              <a:rPr lang="en-US" altLang="zh-CN" kern="0" dirty="0">
                <a:solidFill>
                  <a:schemeClr val="tx1"/>
                </a:solidFill>
                <a:latin typeface="Courier New" panose="02070309020205020404" pitchFamily="49" charset="0"/>
                <a:cs typeface="Courier New" panose="02070309020205020404" pitchFamily="49" charset="0"/>
              </a:rPr>
              <a:t> = (</a:t>
            </a:r>
            <a:r>
              <a:rPr lang="en-US" altLang="zh-CN" i="1" kern="0" dirty="0">
                <a:solidFill>
                  <a:schemeClr val="tx1"/>
                </a:solidFill>
                <a:latin typeface="Courier New" panose="02070309020205020404" pitchFamily="49" charset="0"/>
                <a:cs typeface="Courier New" panose="02070309020205020404" pitchFamily="49" charset="0"/>
              </a:rPr>
              <a:t>k</a:t>
            </a:r>
            <a:r>
              <a:rPr lang="en-US" altLang="zh-CN" kern="0" baseline="-25000" dirty="0">
                <a:solidFill>
                  <a:schemeClr val="tx1"/>
                </a:solidFill>
                <a:latin typeface="Courier New" panose="02070309020205020404" pitchFamily="49" charset="0"/>
                <a:cs typeface="Courier New" panose="02070309020205020404" pitchFamily="49" charset="0"/>
              </a:rPr>
              <a:t>31</a:t>
            </a:r>
            <a:r>
              <a:rPr lang="en-US" altLang="zh-CN" i="1" kern="0" dirty="0">
                <a:solidFill>
                  <a:schemeClr val="tx1"/>
                </a:solidFill>
                <a:latin typeface="Courier New" panose="02070309020205020404" pitchFamily="49" charset="0"/>
                <a:cs typeface="Courier New" panose="02070309020205020404" pitchFamily="49" charset="0"/>
              </a:rPr>
              <a:t>m</a:t>
            </a:r>
            <a:r>
              <a:rPr lang="en-US" altLang="zh-CN" kern="0" baseline="-25000" dirty="0">
                <a:solidFill>
                  <a:schemeClr val="tx1"/>
                </a:solidFill>
                <a:latin typeface="Courier New" panose="02070309020205020404" pitchFamily="49" charset="0"/>
                <a:cs typeface="Courier New" panose="02070309020205020404" pitchFamily="49" charset="0"/>
              </a:rPr>
              <a:t>1</a:t>
            </a:r>
            <a:r>
              <a:rPr lang="en-US" altLang="zh-CN" kern="0" dirty="0">
                <a:solidFill>
                  <a:schemeClr val="tx1"/>
                </a:solidFill>
                <a:latin typeface="Courier New" panose="02070309020205020404" pitchFamily="49" charset="0"/>
                <a:cs typeface="Courier New" panose="02070309020205020404" pitchFamily="49" charset="0"/>
              </a:rPr>
              <a:t> + </a:t>
            </a:r>
            <a:r>
              <a:rPr lang="en-US" altLang="zh-CN" i="1" kern="0" dirty="0">
                <a:solidFill>
                  <a:schemeClr val="tx1"/>
                </a:solidFill>
                <a:latin typeface="Courier New" panose="02070309020205020404" pitchFamily="49" charset="0"/>
                <a:cs typeface="Courier New" panose="02070309020205020404" pitchFamily="49" charset="0"/>
              </a:rPr>
              <a:t>k</a:t>
            </a:r>
            <a:r>
              <a:rPr lang="en-US" altLang="zh-CN" kern="0" baseline="-25000" dirty="0">
                <a:solidFill>
                  <a:schemeClr val="tx1"/>
                </a:solidFill>
                <a:latin typeface="Courier New" panose="02070309020205020404" pitchFamily="49" charset="0"/>
                <a:cs typeface="Courier New" panose="02070309020205020404" pitchFamily="49" charset="0"/>
              </a:rPr>
              <a:t>32</a:t>
            </a:r>
            <a:r>
              <a:rPr lang="en-US" altLang="zh-CN" i="1" kern="0" dirty="0">
                <a:solidFill>
                  <a:schemeClr val="tx1"/>
                </a:solidFill>
                <a:latin typeface="Courier New" panose="02070309020205020404" pitchFamily="49" charset="0"/>
                <a:cs typeface="Courier New" panose="02070309020205020404" pitchFamily="49" charset="0"/>
              </a:rPr>
              <a:t>m</a:t>
            </a:r>
            <a:r>
              <a:rPr lang="en-US" altLang="zh-CN" kern="0" baseline="-25000" dirty="0">
                <a:solidFill>
                  <a:schemeClr val="tx1"/>
                </a:solidFill>
                <a:latin typeface="Courier New" panose="02070309020205020404" pitchFamily="49" charset="0"/>
                <a:cs typeface="Courier New" panose="02070309020205020404" pitchFamily="49" charset="0"/>
              </a:rPr>
              <a:t>2</a:t>
            </a:r>
            <a:r>
              <a:rPr lang="en-US" altLang="zh-CN" kern="0" dirty="0">
                <a:solidFill>
                  <a:schemeClr val="tx1"/>
                </a:solidFill>
                <a:latin typeface="Courier New" panose="02070309020205020404" pitchFamily="49" charset="0"/>
                <a:cs typeface="Courier New" panose="02070309020205020404" pitchFamily="49" charset="0"/>
              </a:rPr>
              <a:t> + </a:t>
            </a:r>
            <a:r>
              <a:rPr lang="en-US" altLang="zh-CN" i="1" kern="0" dirty="0">
                <a:solidFill>
                  <a:schemeClr val="tx1"/>
                </a:solidFill>
                <a:latin typeface="Courier New" panose="02070309020205020404" pitchFamily="49" charset="0"/>
                <a:cs typeface="Courier New" panose="02070309020205020404" pitchFamily="49" charset="0"/>
              </a:rPr>
              <a:t>k</a:t>
            </a:r>
            <a:r>
              <a:rPr lang="en-US" altLang="zh-CN" kern="0" baseline="-25000" dirty="0">
                <a:solidFill>
                  <a:schemeClr val="tx1"/>
                </a:solidFill>
                <a:latin typeface="Courier New" panose="02070309020205020404" pitchFamily="49" charset="0"/>
                <a:cs typeface="Courier New" panose="02070309020205020404" pitchFamily="49" charset="0"/>
              </a:rPr>
              <a:t>33</a:t>
            </a:r>
            <a:r>
              <a:rPr lang="en-US" altLang="zh-CN" i="1" kern="0" dirty="0">
                <a:solidFill>
                  <a:schemeClr val="tx1"/>
                </a:solidFill>
                <a:latin typeface="Courier New" panose="02070309020205020404" pitchFamily="49" charset="0"/>
                <a:cs typeface="Courier New" panose="02070309020205020404" pitchFamily="49" charset="0"/>
              </a:rPr>
              <a:t>m</a:t>
            </a:r>
            <a:r>
              <a:rPr lang="en-US" altLang="zh-CN" kern="0" baseline="-25000" dirty="0">
                <a:solidFill>
                  <a:schemeClr val="tx1"/>
                </a:solidFill>
                <a:latin typeface="Courier New" panose="02070309020205020404" pitchFamily="49" charset="0"/>
                <a:cs typeface="Courier New" panose="02070309020205020404" pitchFamily="49" charset="0"/>
              </a:rPr>
              <a:t>3</a:t>
            </a:r>
            <a:r>
              <a:rPr lang="en-US" altLang="zh-CN" kern="0" dirty="0">
                <a:solidFill>
                  <a:schemeClr val="tx1"/>
                </a:solidFill>
                <a:latin typeface="Courier New" panose="02070309020205020404" pitchFamily="49" charset="0"/>
                <a:cs typeface="Courier New" panose="02070309020205020404" pitchFamily="49" charset="0"/>
              </a:rPr>
              <a:t>) mod 26</a:t>
            </a:r>
            <a:endParaRPr lang="en-US" altLang="zh-CN" kern="0" dirty="0">
              <a:solidFill>
                <a:schemeClr val="tx1"/>
              </a:solidFill>
              <a:latin typeface="Courier New" panose="02070309020205020404" pitchFamily="49" charset="0"/>
              <a:cs typeface="Courier New" panose="02070309020205020404" pitchFamily="49" charset="0"/>
            </a:endParaRPr>
          </a:p>
          <a:p>
            <a:r>
              <a:rPr lang="zh-CN" altLang="en-US" kern="0" dirty="0">
                <a:solidFill>
                  <a:schemeClr val="tx1"/>
                </a:solidFill>
                <a:cs typeface="Courier New" panose="02070309020205020404" pitchFamily="49" charset="0"/>
              </a:rPr>
              <a:t>向量矩阵表示：</a:t>
            </a:r>
            <a:endParaRPr lang="en-US" altLang="zh-CN" kern="0" dirty="0">
              <a:solidFill>
                <a:schemeClr val="tx1"/>
              </a:solidFill>
              <a:cs typeface="Courier New" panose="02070309020205020404" pitchFamily="49" charset="0"/>
            </a:endParaRPr>
          </a:p>
          <a:p>
            <a:pPr>
              <a:buFontTx/>
              <a:buNone/>
            </a:pPr>
            <a:r>
              <a:rPr lang="en-US" altLang="zh-CN" kern="0" dirty="0">
                <a:solidFill>
                  <a:schemeClr val="tx1"/>
                </a:solidFill>
                <a:latin typeface="Courier New" panose="02070309020205020404" pitchFamily="49" charset="0"/>
                <a:cs typeface="Courier New" panose="02070309020205020404" pitchFamily="49" charset="0"/>
              </a:rPr>
              <a:t>            </a:t>
            </a:r>
            <a:r>
              <a:rPr lang="en-US" altLang="zh-CN" i="1" kern="0" dirty="0">
                <a:solidFill>
                  <a:schemeClr val="tx1"/>
                </a:solidFill>
                <a:latin typeface="Courier New" panose="02070309020205020404" pitchFamily="49" charset="0"/>
                <a:cs typeface="Courier New" panose="02070309020205020404" pitchFamily="49" charset="0"/>
              </a:rPr>
              <a:t>C</a:t>
            </a:r>
            <a:r>
              <a:rPr lang="en-US" altLang="zh-CN" kern="0" baseline="-25000" dirty="0">
                <a:solidFill>
                  <a:schemeClr val="tx1"/>
                </a:solidFill>
                <a:latin typeface="Courier New" panose="02070309020205020404" pitchFamily="49" charset="0"/>
                <a:cs typeface="Courier New" panose="02070309020205020404" pitchFamily="49" charset="0"/>
              </a:rPr>
              <a:t>1</a:t>
            </a:r>
            <a:r>
              <a:rPr lang="en-US" altLang="zh-CN" kern="0" dirty="0">
                <a:solidFill>
                  <a:schemeClr val="tx1"/>
                </a:solidFill>
                <a:latin typeface="Courier New" panose="02070309020205020404" pitchFamily="49" charset="0"/>
                <a:cs typeface="Courier New" panose="02070309020205020404" pitchFamily="49" charset="0"/>
              </a:rPr>
              <a:t>   </a:t>
            </a:r>
            <a:r>
              <a:rPr lang="en-US" altLang="zh-CN" i="1" kern="0" dirty="0">
                <a:solidFill>
                  <a:schemeClr val="tx1"/>
                </a:solidFill>
                <a:latin typeface="Courier New" panose="02070309020205020404" pitchFamily="49" charset="0"/>
                <a:cs typeface="Courier New" panose="02070309020205020404" pitchFamily="49" charset="0"/>
              </a:rPr>
              <a:t>k</a:t>
            </a:r>
            <a:r>
              <a:rPr lang="en-US" altLang="zh-CN" kern="0" baseline="-25000" dirty="0">
                <a:solidFill>
                  <a:schemeClr val="tx1"/>
                </a:solidFill>
                <a:latin typeface="Courier New" panose="02070309020205020404" pitchFamily="49" charset="0"/>
                <a:cs typeface="Courier New" panose="02070309020205020404" pitchFamily="49" charset="0"/>
              </a:rPr>
              <a:t>11</a:t>
            </a:r>
            <a:r>
              <a:rPr lang="en-US" altLang="zh-CN" kern="0" dirty="0">
                <a:solidFill>
                  <a:schemeClr val="tx1"/>
                </a:solidFill>
                <a:latin typeface="Courier New" panose="02070309020205020404" pitchFamily="49" charset="0"/>
                <a:cs typeface="Courier New" panose="02070309020205020404" pitchFamily="49" charset="0"/>
              </a:rPr>
              <a:t> </a:t>
            </a:r>
            <a:r>
              <a:rPr lang="en-US" altLang="zh-CN" i="1" kern="0" dirty="0">
                <a:solidFill>
                  <a:schemeClr val="tx1"/>
                </a:solidFill>
                <a:latin typeface="Courier New" panose="02070309020205020404" pitchFamily="49" charset="0"/>
                <a:cs typeface="Courier New" panose="02070309020205020404" pitchFamily="49" charset="0"/>
              </a:rPr>
              <a:t>k</a:t>
            </a:r>
            <a:r>
              <a:rPr lang="en-US" altLang="zh-CN" kern="0" baseline="-25000" dirty="0">
                <a:solidFill>
                  <a:schemeClr val="tx1"/>
                </a:solidFill>
                <a:latin typeface="Courier New" panose="02070309020205020404" pitchFamily="49" charset="0"/>
                <a:cs typeface="Courier New" panose="02070309020205020404" pitchFamily="49" charset="0"/>
              </a:rPr>
              <a:t>12</a:t>
            </a:r>
            <a:r>
              <a:rPr lang="en-US" altLang="zh-CN" kern="0" dirty="0">
                <a:solidFill>
                  <a:schemeClr val="tx1"/>
                </a:solidFill>
                <a:latin typeface="Courier New" panose="02070309020205020404" pitchFamily="49" charset="0"/>
                <a:cs typeface="Courier New" panose="02070309020205020404" pitchFamily="49" charset="0"/>
              </a:rPr>
              <a:t> </a:t>
            </a:r>
            <a:r>
              <a:rPr lang="en-US" altLang="zh-CN" i="1" kern="0" dirty="0">
                <a:solidFill>
                  <a:schemeClr val="tx1"/>
                </a:solidFill>
                <a:latin typeface="Courier New" panose="02070309020205020404" pitchFamily="49" charset="0"/>
                <a:cs typeface="Courier New" panose="02070309020205020404" pitchFamily="49" charset="0"/>
              </a:rPr>
              <a:t>k</a:t>
            </a:r>
            <a:r>
              <a:rPr lang="en-US" altLang="zh-CN" kern="0" baseline="-25000" dirty="0">
                <a:solidFill>
                  <a:schemeClr val="tx1"/>
                </a:solidFill>
                <a:latin typeface="Courier New" panose="02070309020205020404" pitchFamily="49" charset="0"/>
                <a:cs typeface="Courier New" panose="02070309020205020404" pitchFamily="49" charset="0"/>
              </a:rPr>
              <a:t>13</a:t>
            </a:r>
            <a:r>
              <a:rPr lang="en-US" altLang="zh-CN" kern="0" dirty="0">
                <a:solidFill>
                  <a:schemeClr val="tx1"/>
                </a:solidFill>
                <a:latin typeface="Courier New" panose="02070309020205020404" pitchFamily="49" charset="0"/>
                <a:cs typeface="Courier New" panose="02070309020205020404" pitchFamily="49" charset="0"/>
              </a:rPr>
              <a:t>  </a:t>
            </a:r>
            <a:r>
              <a:rPr lang="en-US" altLang="zh-CN" i="1" kern="0" dirty="0">
                <a:solidFill>
                  <a:schemeClr val="tx1"/>
                </a:solidFill>
                <a:latin typeface="Courier New" panose="02070309020205020404" pitchFamily="49" charset="0"/>
                <a:cs typeface="Courier New" panose="02070309020205020404" pitchFamily="49" charset="0"/>
              </a:rPr>
              <a:t>m</a:t>
            </a:r>
            <a:r>
              <a:rPr lang="en-US" altLang="zh-CN" kern="0" baseline="-25000" dirty="0">
                <a:solidFill>
                  <a:schemeClr val="tx1"/>
                </a:solidFill>
                <a:latin typeface="Courier New" panose="02070309020205020404" pitchFamily="49" charset="0"/>
                <a:cs typeface="Courier New" panose="02070309020205020404" pitchFamily="49" charset="0"/>
              </a:rPr>
              <a:t>1</a:t>
            </a:r>
            <a:endParaRPr lang="en-US" altLang="zh-CN" kern="0" baseline="-25000" dirty="0">
              <a:solidFill>
                <a:schemeClr val="tx1"/>
              </a:solidFill>
              <a:latin typeface="Courier New" panose="02070309020205020404" pitchFamily="49" charset="0"/>
              <a:cs typeface="Courier New" panose="02070309020205020404" pitchFamily="49" charset="0"/>
            </a:endParaRPr>
          </a:p>
          <a:p>
            <a:pPr>
              <a:buFontTx/>
              <a:buNone/>
            </a:pPr>
            <a:r>
              <a:rPr lang="en-US" altLang="zh-CN" b="1" kern="0" dirty="0">
                <a:solidFill>
                  <a:schemeClr val="tx1"/>
                </a:solidFill>
                <a:latin typeface="Courier New" panose="02070309020205020404" pitchFamily="49" charset="0"/>
                <a:cs typeface="Courier New" panose="02070309020205020404" pitchFamily="49" charset="0"/>
              </a:rPr>
              <a:t>        C</a:t>
            </a:r>
            <a:r>
              <a:rPr lang="en-US" altLang="zh-CN" kern="0" dirty="0">
                <a:solidFill>
                  <a:schemeClr val="tx1"/>
                </a:solidFill>
                <a:latin typeface="Courier New" panose="02070309020205020404" pitchFamily="49" charset="0"/>
                <a:cs typeface="Courier New" panose="02070309020205020404" pitchFamily="49" charset="0"/>
              </a:rPr>
              <a:t> = </a:t>
            </a:r>
            <a:r>
              <a:rPr lang="en-US" altLang="zh-CN" i="1" kern="0" dirty="0">
                <a:solidFill>
                  <a:schemeClr val="tx1"/>
                </a:solidFill>
                <a:latin typeface="Courier New" panose="02070309020205020404" pitchFamily="49" charset="0"/>
                <a:cs typeface="Courier New" panose="02070309020205020404" pitchFamily="49" charset="0"/>
              </a:rPr>
              <a:t>C</a:t>
            </a:r>
            <a:r>
              <a:rPr lang="en-US" altLang="zh-CN" kern="0" baseline="-25000" dirty="0">
                <a:solidFill>
                  <a:schemeClr val="tx1"/>
                </a:solidFill>
                <a:latin typeface="Courier New" panose="02070309020205020404" pitchFamily="49" charset="0"/>
                <a:cs typeface="Courier New" panose="02070309020205020404" pitchFamily="49" charset="0"/>
              </a:rPr>
              <a:t>2</a:t>
            </a:r>
            <a:r>
              <a:rPr lang="en-US" altLang="zh-CN" kern="0" dirty="0">
                <a:solidFill>
                  <a:schemeClr val="tx1"/>
                </a:solidFill>
                <a:latin typeface="Courier New" panose="02070309020205020404" pitchFamily="49" charset="0"/>
                <a:cs typeface="Courier New" panose="02070309020205020404" pitchFamily="49" charset="0"/>
              </a:rPr>
              <a:t> = </a:t>
            </a:r>
            <a:r>
              <a:rPr lang="en-US" altLang="zh-CN" i="1" kern="0" dirty="0">
                <a:solidFill>
                  <a:schemeClr val="tx1"/>
                </a:solidFill>
                <a:latin typeface="Courier New" panose="02070309020205020404" pitchFamily="49" charset="0"/>
                <a:cs typeface="Courier New" panose="02070309020205020404" pitchFamily="49" charset="0"/>
              </a:rPr>
              <a:t>k</a:t>
            </a:r>
            <a:r>
              <a:rPr lang="en-US" altLang="zh-CN" kern="0" baseline="-25000" dirty="0">
                <a:solidFill>
                  <a:schemeClr val="tx1"/>
                </a:solidFill>
                <a:latin typeface="Courier New" panose="02070309020205020404" pitchFamily="49" charset="0"/>
                <a:cs typeface="Courier New" panose="02070309020205020404" pitchFamily="49" charset="0"/>
              </a:rPr>
              <a:t>21</a:t>
            </a:r>
            <a:r>
              <a:rPr lang="en-US" altLang="zh-CN" kern="0" dirty="0">
                <a:solidFill>
                  <a:schemeClr val="tx1"/>
                </a:solidFill>
                <a:latin typeface="Courier New" panose="02070309020205020404" pitchFamily="49" charset="0"/>
                <a:cs typeface="Courier New" panose="02070309020205020404" pitchFamily="49" charset="0"/>
              </a:rPr>
              <a:t> </a:t>
            </a:r>
            <a:r>
              <a:rPr lang="en-US" altLang="zh-CN" i="1" kern="0" dirty="0">
                <a:solidFill>
                  <a:schemeClr val="tx1"/>
                </a:solidFill>
                <a:latin typeface="Courier New" panose="02070309020205020404" pitchFamily="49" charset="0"/>
                <a:cs typeface="Courier New" panose="02070309020205020404" pitchFamily="49" charset="0"/>
              </a:rPr>
              <a:t>k</a:t>
            </a:r>
            <a:r>
              <a:rPr lang="en-US" altLang="zh-CN" kern="0" baseline="-25000" dirty="0">
                <a:solidFill>
                  <a:schemeClr val="tx1"/>
                </a:solidFill>
                <a:latin typeface="Courier New" panose="02070309020205020404" pitchFamily="49" charset="0"/>
                <a:cs typeface="Courier New" panose="02070309020205020404" pitchFamily="49" charset="0"/>
              </a:rPr>
              <a:t>22</a:t>
            </a:r>
            <a:r>
              <a:rPr lang="en-US" altLang="zh-CN" kern="0" dirty="0">
                <a:solidFill>
                  <a:schemeClr val="tx1"/>
                </a:solidFill>
                <a:latin typeface="Courier New" panose="02070309020205020404" pitchFamily="49" charset="0"/>
                <a:cs typeface="Courier New" panose="02070309020205020404" pitchFamily="49" charset="0"/>
              </a:rPr>
              <a:t> </a:t>
            </a:r>
            <a:r>
              <a:rPr lang="en-US" altLang="zh-CN" i="1" kern="0" dirty="0">
                <a:solidFill>
                  <a:schemeClr val="tx1"/>
                </a:solidFill>
                <a:latin typeface="Courier New" panose="02070309020205020404" pitchFamily="49" charset="0"/>
                <a:cs typeface="Courier New" panose="02070309020205020404" pitchFamily="49" charset="0"/>
              </a:rPr>
              <a:t>k</a:t>
            </a:r>
            <a:r>
              <a:rPr lang="en-US" altLang="zh-CN" kern="0" baseline="-25000" dirty="0">
                <a:solidFill>
                  <a:schemeClr val="tx1"/>
                </a:solidFill>
                <a:latin typeface="Courier New" panose="02070309020205020404" pitchFamily="49" charset="0"/>
                <a:cs typeface="Courier New" panose="02070309020205020404" pitchFamily="49" charset="0"/>
              </a:rPr>
              <a:t>23</a:t>
            </a:r>
            <a:r>
              <a:rPr lang="en-US" altLang="zh-CN" kern="0" dirty="0">
                <a:solidFill>
                  <a:schemeClr val="tx1"/>
                </a:solidFill>
                <a:latin typeface="Courier New" panose="02070309020205020404" pitchFamily="49" charset="0"/>
                <a:cs typeface="Courier New" panose="02070309020205020404" pitchFamily="49" charset="0"/>
              </a:rPr>
              <a:t>  </a:t>
            </a:r>
            <a:r>
              <a:rPr lang="en-US" altLang="zh-CN" i="1" kern="0" dirty="0">
                <a:solidFill>
                  <a:schemeClr val="tx1"/>
                </a:solidFill>
                <a:latin typeface="Courier New" panose="02070309020205020404" pitchFamily="49" charset="0"/>
                <a:cs typeface="Courier New" panose="02070309020205020404" pitchFamily="49" charset="0"/>
              </a:rPr>
              <a:t>m</a:t>
            </a:r>
            <a:r>
              <a:rPr lang="en-US" altLang="zh-CN" kern="0" baseline="-25000" dirty="0">
                <a:solidFill>
                  <a:schemeClr val="tx1"/>
                </a:solidFill>
                <a:latin typeface="Courier New" panose="02070309020205020404" pitchFamily="49" charset="0"/>
                <a:cs typeface="Courier New" panose="02070309020205020404" pitchFamily="49" charset="0"/>
              </a:rPr>
              <a:t>2</a:t>
            </a:r>
            <a:endParaRPr lang="en-US" altLang="zh-CN" kern="0" dirty="0">
              <a:solidFill>
                <a:schemeClr val="tx1"/>
              </a:solidFill>
              <a:latin typeface="Courier New" panose="02070309020205020404" pitchFamily="49" charset="0"/>
              <a:cs typeface="Courier New" panose="02070309020205020404" pitchFamily="49" charset="0"/>
            </a:endParaRPr>
          </a:p>
          <a:p>
            <a:pPr>
              <a:buFontTx/>
              <a:buNone/>
            </a:pPr>
            <a:r>
              <a:rPr lang="en-US" altLang="zh-CN" kern="0" dirty="0">
                <a:solidFill>
                  <a:schemeClr val="tx1"/>
                </a:solidFill>
                <a:latin typeface="Courier New" panose="02070309020205020404" pitchFamily="49" charset="0"/>
                <a:cs typeface="Courier New" panose="02070309020205020404" pitchFamily="49" charset="0"/>
              </a:rPr>
              <a:t>            </a:t>
            </a:r>
            <a:r>
              <a:rPr lang="en-US" altLang="zh-CN" i="1" kern="0" dirty="0">
                <a:solidFill>
                  <a:schemeClr val="tx1"/>
                </a:solidFill>
                <a:latin typeface="Courier New" panose="02070309020205020404" pitchFamily="49" charset="0"/>
                <a:cs typeface="Courier New" panose="02070309020205020404" pitchFamily="49" charset="0"/>
              </a:rPr>
              <a:t>C</a:t>
            </a:r>
            <a:r>
              <a:rPr lang="en-US" altLang="zh-CN" kern="0" baseline="-25000" dirty="0">
                <a:solidFill>
                  <a:schemeClr val="tx1"/>
                </a:solidFill>
                <a:latin typeface="Courier New" panose="02070309020205020404" pitchFamily="49" charset="0"/>
                <a:cs typeface="Courier New" panose="02070309020205020404" pitchFamily="49" charset="0"/>
              </a:rPr>
              <a:t>3</a:t>
            </a:r>
            <a:r>
              <a:rPr lang="en-US" altLang="zh-CN" kern="0" dirty="0">
                <a:solidFill>
                  <a:schemeClr val="tx1"/>
                </a:solidFill>
                <a:latin typeface="Courier New" panose="02070309020205020404" pitchFamily="49" charset="0"/>
                <a:cs typeface="Courier New" panose="02070309020205020404" pitchFamily="49" charset="0"/>
              </a:rPr>
              <a:t>   </a:t>
            </a:r>
            <a:r>
              <a:rPr lang="en-US" altLang="zh-CN" i="1" kern="0" dirty="0">
                <a:solidFill>
                  <a:schemeClr val="tx1"/>
                </a:solidFill>
                <a:latin typeface="Courier New" panose="02070309020205020404" pitchFamily="49" charset="0"/>
                <a:cs typeface="Courier New" panose="02070309020205020404" pitchFamily="49" charset="0"/>
              </a:rPr>
              <a:t>k</a:t>
            </a:r>
            <a:r>
              <a:rPr lang="en-US" altLang="zh-CN" kern="0" baseline="-25000" dirty="0">
                <a:solidFill>
                  <a:schemeClr val="tx1"/>
                </a:solidFill>
                <a:latin typeface="Courier New" panose="02070309020205020404" pitchFamily="49" charset="0"/>
                <a:cs typeface="Courier New" panose="02070309020205020404" pitchFamily="49" charset="0"/>
              </a:rPr>
              <a:t>31</a:t>
            </a:r>
            <a:r>
              <a:rPr lang="en-US" altLang="zh-CN" kern="0" dirty="0">
                <a:solidFill>
                  <a:schemeClr val="tx1"/>
                </a:solidFill>
                <a:latin typeface="Courier New" panose="02070309020205020404" pitchFamily="49" charset="0"/>
                <a:cs typeface="Courier New" panose="02070309020205020404" pitchFamily="49" charset="0"/>
              </a:rPr>
              <a:t> </a:t>
            </a:r>
            <a:r>
              <a:rPr lang="en-US" altLang="zh-CN" i="1" kern="0" dirty="0" err="1">
                <a:solidFill>
                  <a:schemeClr val="tx1"/>
                </a:solidFill>
                <a:latin typeface="Courier New" panose="02070309020205020404" pitchFamily="49" charset="0"/>
                <a:cs typeface="Courier New" panose="02070309020205020404" pitchFamily="49" charset="0"/>
              </a:rPr>
              <a:t>k</a:t>
            </a:r>
            <a:r>
              <a:rPr lang="en-US" altLang="zh-CN" kern="0" baseline="-25000" dirty="0" err="1">
                <a:solidFill>
                  <a:schemeClr val="tx1"/>
                </a:solidFill>
                <a:latin typeface="Courier New" panose="02070309020205020404" pitchFamily="49" charset="0"/>
                <a:cs typeface="Courier New" panose="02070309020205020404" pitchFamily="49" charset="0"/>
              </a:rPr>
              <a:t>31</a:t>
            </a:r>
            <a:r>
              <a:rPr lang="en-US" altLang="zh-CN" kern="0" dirty="0">
                <a:solidFill>
                  <a:schemeClr val="tx1"/>
                </a:solidFill>
                <a:latin typeface="Courier New" panose="02070309020205020404" pitchFamily="49" charset="0"/>
                <a:cs typeface="Courier New" panose="02070309020205020404" pitchFamily="49" charset="0"/>
              </a:rPr>
              <a:t> </a:t>
            </a:r>
            <a:r>
              <a:rPr lang="en-US" altLang="zh-CN" i="1" kern="0" dirty="0" err="1">
                <a:solidFill>
                  <a:schemeClr val="tx1"/>
                </a:solidFill>
                <a:latin typeface="Courier New" panose="02070309020205020404" pitchFamily="49" charset="0"/>
                <a:cs typeface="Courier New" panose="02070309020205020404" pitchFamily="49" charset="0"/>
              </a:rPr>
              <a:t>k</a:t>
            </a:r>
            <a:r>
              <a:rPr lang="en-US" altLang="zh-CN" kern="0" baseline="-25000" dirty="0" err="1">
                <a:solidFill>
                  <a:schemeClr val="tx1"/>
                </a:solidFill>
                <a:latin typeface="Courier New" panose="02070309020205020404" pitchFamily="49" charset="0"/>
                <a:cs typeface="Courier New" panose="02070309020205020404" pitchFamily="49" charset="0"/>
              </a:rPr>
              <a:t>31</a:t>
            </a:r>
            <a:r>
              <a:rPr lang="en-US" altLang="zh-CN" kern="0" dirty="0">
                <a:solidFill>
                  <a:schemeClr val="tx1"/>
                </a:solidFill>
                <a:latin typeface="Courier New" panose="02070309020205020404" pitchFamily="49" charset="0"/>
                <a:cs typeface="Courier New" panose="02070309020205020404" pitchFamily="49" charset="0"/>
              </a:rPr>
              <a:t>  </a:t>
            </a:r>
            <a:r>
              <a:rPr lang="en-US" altLang="zh-CN" i="1" kern="0" dirty="0">
                <a:solidFill>
                  <a:schemeClr val="tx1"/>
                </a:solidFill>
                <a:latin typeface="Courier New" panose="02070309020205020404" pitchFamily="49" charset="0"/>
                <a:cs typeface="Courier New" panose="02070309020205020404" pitchFamily="49" charset="0"/>
              </a:rPr>
              <a:t>m</a:t>
            </a:r>
            <a:r>
              <a:rPr lang="en-US" altLang="zh-CN" kern="0" baseline="-25000" dirty="0">
                <a:solidFill>
                  <a:schemeClr val="tx1"/>
                </a:solidFill>
                <a:latin typeface="Courier New" panose="02070309020205020404" pitchFamily="49" charset="0"/>
                <a:cs typeface="Courier New" panose="02070309020205020404" pitchFamily="49" charset="0"/>
              </a:rPr>
              <a:t>3</a:t>
            </a:r>
            <a:r>
              <a:rPr lang="en-US" altLang="zh-CN" kern="0" dirty="0">
                <a:solidFill>
                  <a:schemeClr val="tx1"/>
                </a:solidFill>
                <a:latin typeface="Courier New" panose="02070309020205020404" pitchFamily="49" charset="0"/>
                <a:cs typeface="Courier New" panose="02070309020205020404" pitchFamily="49" charset="0"/>
              </a:rPr>
              <a:t> </a:t>
            </a:r>
            <a:endParaRPr lang="en-US" altLang="zh-CN" kern="0" dirty="0">
              <a:solidFill>
                <a:schemeClr val="tx1"/>
              </a:solidFill>
              <a:latin typeface="Courier New" panose="02070309020205020404" pitchFamily="49" charset="0"/>
              <a:cs typeface="Courier New" panose="02070309020205020404" pitchFamily="49" charset="0"/>
            </a:endParaRPr>
          </a:p>
          <a:p>
            <a:r>
              <a:rPr lang="zh-CN" altLang="en-US" kern="0" dirty="0">
                <a:solidFill>
                  <a:schemeClr val="tx1"/>
                </a:solidFill>
              </a:rPr>
              <a:t>加密</a:t>
            </a:r>
            <a:r>
              <a:rPr lang="en-US" altLang="zh-CN" kern="0" dirty="0">
                <a:solidFill>
                  <a:schemeClr val="tx1"/>
                </a:solidFill>
              </a:rPr>
              <a:t>:   </a:t>
            </a:r>
            <a:r>
              <a:rPr lang="en-US" altLang="zh-CN" b="1" kern="0" dirty="0">
                <a:solidFill>
                  <a:schemeClr val="tx1"/>
                </a:solidFill>
                <a:latin typeface="Courier New" panose="02070309020205020404" pitchFamily="49" charset="0"/>
                <a:cs typeface="Courier New" panose="02070309020205020404" pitchFamily="49" charset="0"/>
              </a:rPr>
              <a:t>C</a:t>
            </a:r>
            <a:r>
              <a:rPr lang="en-US" altLang="zh-CN" kern="0" dirty="0">
                <a:solidFill>
                  <a:schemeClr val="tx1"/>
                </a:solidFill>
                <a:latin typeface="Courier New" panose="02070309020205020404" pitchFamily="49" charset="0"/>
                <a:cs typeface="Courier New" panose="02070309020205020404" pitchFamily="49" charset="0"/>
              </a:rPr>
              <a:t> = </a:t>
            </a:r>
            <a:r>
              <a:rPr lang="en-US" altLang="zh-CN" b="1" kern="0" dirty="0">
                <a:solidFill>
                  <a:schemeClr val="tx1"/>
                </a:solidFill>
                <a:latin typeface="Courier New" panose="02070309020205020404" pitchFamily="49" charset="0"/>
                <a:cs typeface="Courier New" panose="02070309020205020404" pitchFamily="49" charset="0"/>
              </a:rPr>
              <a:t>Km</a:t>
            </a:r>
            <a:r>
              <a:rPr lang="en-US" altLang="zh-CN" kern="0" dirty="0">
                <a:solidFill>
                  <a:schemeClr val="tx1"/>
                </a:solidFill>
                <a:latin typeface="Courier New" panose="02070309020205020404" pitchFamily="49" charset="0"/>
                <a:cs typeface="Courier New" panose="02070309020205020404" pitchFamily="49" charset="0"/>
              </a:rPr>
              <a:t> mod 26</a:t>
            </a:r>
            <a:endParaRPr lang="en-US" altLang="zh-CN" kern="0" dirty="0">
              <a:solidFill>
                <a:schemeClr val="tx1"/>
              </a:solidFill>
              <a:latin typeface="Courier New" panose="02070309020205020404" pitchFamily="49" charset="0"/>
              <a:cs typeface="Courier New" panose="02070309020205020404" pitchFamily="49" charset="0"/>
            </a:endParaRPr>
          </a:p>
          <a:p>
            <a:r>
              <a:rPr lang="zh-CN" altLang="en-US" kern="0" dirty="0">
                <a:solidFill>
                  <a:schemeClr val="tx1"/>
                </a:solidFill>
                <a:cs typeface="Courier New" panose="02070309020205020404" pitchFamily="49" charset="0"/>
              </a:rPr>
              <a:t>解密</a:t>
            </a:r>
            <a:r>
              <a:rPr lang="en-US" altLang="zh-CN" kern="0" dirty="0">
                <a:solidFill>
                  <a:schemeClr val="tx1"/>
                </a:solidFill>
                <a:cs typeface="Courier New" panose="02070309020205020404" pitchFamily="49" charset="0"/>
              </a:rPr>
              <a:t>:  </a:t>
            </a:r>
            <a:r>
              <a:rPr lang="en-US" altLang="zh-CN" b="1" kern="0" dirty="0">
                <a:solidFill>
                  <a:schemeClr val="tx1"/>
                </a:solidFill>
                <a:latin typeface="Courier New" panose="02070309020205020404" pitchFamily="49" charset="0"/>
                <a:cs typeface="Courier New" panose="02070309020205020404" pitchFamily="49" charset="0"/>
              </a:rPr>
              <a:t>m </a:t>
            </a:r>
            <a:r>
              <a:rPr lang="en-US" altLang="zh-CN" kern="0" dirty="0">
                <a:solidFill>
                  <a:schemeClr val="tx1"/>
                </a:solidFill>
                <a:latin typeface="Courier New" panose="02070309020205020404" pitchFamily="49" charset="0"/>
                <a:cs typeface="Courier New" panose="02070309020205020404" pitchFamily="49" charset="0"/>
              </a:rPr>
              <a:t>= </a:t>
            </a:r>
            <a:r>
              <a:rPr lang="en-US" altLang="zh-CN" b="1" kern="0" dirty="0">
                <a:solidFill>
                  <a:schemeClr val="tx1"/>
                </a:solidFill>
                <a:latin typeface="Courier New" panose="02070309020205020404" pitchFamily="49" charset="0"/>
                <a:cs typeface="Courier New" panose="02070309020205020404" pitchFamily="49" charset="0"/>
              </a:rPr>
              <a:t>K</a:t>
            </a:r>
            <a:r>
              <a:rPr lang="en-US" altLang="zh-CN" kern="0" baseline="30000" dirty="0">
                <a:solidFill>
                  <a:schemeClr val="tx1"/>
                </a:solidFill>
                <a:latin typeface="Courier New" panose="02070309020205020404" pitchFamily="49" charset="0"/>
                <a:cs typeface="Courier New" panose="02070309020205020404" pitchFamily="49" charset="0"/>
              </a:rPr>
              <a:t>-1</a:t>
            </a:r>
            <a:r>
              <a:rPr lang="en-US" altLang="zh-CN" b="1" kern="0" dirty="0">
                <a:solidFill>
                  <a:schemeClr val="tx1"/>
                </a:solidFill>
                <a:latin typeface="Courier New" panose="02070309020205020404" pitchFamily="49" charset="0"/>
                <a:cs typeface="Courier New" panose="02070309020205020404" pitchFamily="49" charset="0"/>
              </a:rPr>
              <a:t>C</a:t>
            </a:r>
            <a:r>
              <a:rPr lang="en-US" altLang="zh-CN" kern="0" dirty="0">
                <a:solidFill>
                  <a:schemeClr val="tx1"/>
                </a:solidFill>
                <a:latin typeface="Courier New" panose="02070309020205020404" pitchFamily="49" charset="0"/>
                <a:cs typeface="Courier New" panose="02070309020205020404" pitchFamily="49" charset="0"/>
              </a:rPr>
              <a:t> mod 26 = </a:t>
            </a:r>
            <a:r>
              <a:rPr lang="en-US" altLang="zh-CN" b="1" kern="0" dirty="0">
                <a:solidFill>
                  <a:schemeClr val="tx1"/>
                </a:solidFill>
                <a:latin typeface="Courier New" panose="02070309020205020404" pitchFamily="49" charset="0"/>
                <a:cs typeface="Courier New" panose="02070309020205020404" pitchFamily="49" charset="0"/>
              </a:rPr>
              <a:t>K</a:t>
            </a:r>
            <a:r>
              <a:rPr lang="en-US" altLang="zh-CN" kern="0" baseline="30000" dirty="0">
                <a:solidFill>
                  <a:schemeClr val="tx1"/>
                </a:solidFill>
                <a:latin typeface="Courier New" panose="02070309020205020404" pitchFamily="49" charset="0"/>
                <a:cs typeface="Courier New" panose="02070309020205020404" pitchFamily="49" charset="0"/>
              </a:rPr>
              <a:t>-1</a:t>
            </a:r>
            <a:r>
              <a:rPr lang="en-US" altLang="zh-CN" b="1" kern="0" dirty="0">
                <a:solidFill>
                  <a:schemeClr val="tx1"/>
                </a:solidFill>
                <a:latin typeface="Courier New" panose="02070309020205020404" pitchFamily="49" charset="0"/>
                <a:cs typeface="Courier New" panose="02070309020205020404" pitchFamily="49" charset="0"/>
              </a:rPr>
              <a:t>Km </a:t>
            </a:r>
            <a:r>
              <a:rPr lang="en-US" altLang="zh-CN" kern="0" dirty="0">
                <a:solidFill>
                  <a:schemeClr val="tx1"/>
                </a:solidFill>
                <a:latin typeface="Courier New" panose="02070309020205020404" pitchFamily="49" charset="0"/>
                <a:cs typeface="Courier New" panose="02070309020205020404" pitchFamily="49" charset="0"/>
              </a:rPr>
              <a:t>= </a:t>
            </a:r>
            <a:r>
              <a:rPr lang="en-US" altLang="zh-CN" b="1" kern="0" dirty="0">
                <a:solidFill>
                  <a:schemeClr val="tx1"/>
                </a:solidFill>
                <a:latin typeface="Courier New" panose="02070309020205020404" pitchFamily="49" charset="0"/>
                <a:cs typeface="Courier New" panose="02070309020205020404" pitchFamily="49" charset="0"/>
              </a:rPr>
              <a:t>m</a:t>
            </a:r>
            <a:endParaRPr lang="zh-CN" altLang="en-US" b="1" kern="0" baseline="30000" dirty="0">
              <a:solidFill>
                <a:schemeClr val="tx1"/>
              </a:solidFill>
              <a:cs typeface="Courier New" panose="02070309020205020404" pitchFamily="49" charset="0"/>
            </a:endParaRPr>
          </a:p>
        </p:txBody>
      </p:sp>
      <p:sp>
        <p:nvSpPr>
          <p:cNvPr id="7" name="Freeform 2"/>
          <p:cNvSpPr/>
          <p:nvPr/>
        </p:nvSpPr>
        <p:spPr bwMode="auto">
          <a:xfrm>
            <a:off x="3470409" y="3526276"/>
            <a:ext cx="85724"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ln>
          <a:effectLst/>
        </p:spPr>
        <p:txBody>
          <a:bodyPr vert="horz" wrap="square" lIns="91440" tIns="45720" rIns="91440" bIns="45720" numCol="1" anchor="t" anchorCtr="0" compatLnSpc="1"/>
          <a:lstStyle/>
          <a:p>
            <a:endParaRPr lang="zh-CN" altLang="en-US"/>
          </a:p>
        </p:txBody>
      </p:sp>
      <p:sp>
        <p:nvSpPr>
          <p:cNvPr id="8" name="Freeform 2"/>
          <p:cNvSpPr/>
          <p:nvPr/>
        </p:nvSpPr>
        <p:spPr bwMode="auto">
          <a:xfrm flipH="1">
            <a:off x="5345207" y="3576535"/>
            <a:ext cx="57152"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ln>
          <a:effectLst/>
        </p:spPr>
        <p:txBody>
          <a:bodyPr vert="horz" wrap="square" lIns="91440" tIns="45720" rIns="91440" bIns="45720" numCol="1" anchor="t" anchorCtr="0" compatLnSpc="1"/>
          <a:lstStyle/>
          <a:p>
            <a:endParaRPr lang="zh-CN" altLang="en-US"/>
          </a:p>
        </p:txBody>
      </p:sp>
      <p:sp>
        <p:nvSpPr>
          <p:cNvPr id="11" name="Freeform 2"/>
          <p:cNvSpPr/>
          <p:nvPr/>
        </p:nvSpPr>
        <p:spPr bwMode="auto">
          <a:xfrm flipH="1">
            <a:off x="5993300" y="3576535"/>
            <a:ext cx="57152"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ln>
          <a:effectLst/>
        </p:spPr>
        <p:txBody>
          <a:bodyPr vert="horz" wrap="square" lIns="91440" tIns="45720" rIns="91440" bIns="45720" numCol="1" anchor="t" anchorCtr="0" compatLnSpc="1"/>
          <a:lstStyle/>
          <a:p>
            <a:endParaRPr lang="zh-CN" altLang="en-US"/>
          </a:p>
        </p:txBody>
      </p:sp>
      <p:sp>
        <p:nvSpPr>
          <p:cNvPr id="13" name="Freeform 2"/>
          <p:cNvSpPr/>
          <p:nvPr/>
        </p:nvSpPr>
        <p:spPr bwMode="auto">
          <a:xfrm>
            <a:off x="5438208" y="3576535"/>
            <a:ext cx="85724"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ln>
          <a:effectLst/>
        </p:spPr>
        <p:txBody>
          <a:bodyPr vert="horz" wrap="square" lIns="91440" tIns="45720" rIns="91440" bIns="45720" numCol="1" anchor="t" anchorCtr="0" compatLnSpc="1"/>
          <a:lstStyle/>
          <a:p>
            <a:endParaRPr lang="zh-CN" altLang="en-US"/>
          </a:p>
        </p:txBody>
      </p:sp>
      <p:sp>
        <p:nvSpPr>
          <p:cNvPr id="15" name="Freeform 2"/>
          <p:cNvSpPr/>
          <p:nvPr/>
        </p:nvSpPr>
        <p:spPr bwMode="auto">
          <a:xfrm flipH="1">
            <a:off x="3110369" y="3598284"/>
            <a:ext cx="57152"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ln>
          <a:effectLst/>
        </p:spPr>
        <p:txBody>
          <a:bodyPr vert="horz" wrap="square" lIns="91440" tIns="45720" rIns="91440" bIns="45720" numCol="1" anchor="t" anchorCtr="0" compatLnSpc="1"/>
          <a:lstStyle/>
          <a:p>
            <a:endParaRPr lang="zh-CN" altLang="en-US"/>
          </a:p>
        </p:txBody>
      </p:sp>
      <p:sp>
        <p:nvSpPr>
          <p:cNvPr id="17" name="Freeform 2"/>
          <p:cNvSpPr/>
          <p:nvPr/>
        </p:nvSpPr>
        <p:spPr bwMode="auto">
          <a:xfrm>
            <a:off x="2606313" y="3526276"/>
            <a:ext cx="85724" cy="1219200"/>
          </a:xfrm>
          <a:custGeom>
            <a:avLst/>
            <a:gdLst/>
            <a:ahLst/>
            <a:cxnLst>
              <a:cxn ang="0">
                <a:pos x="144" y="0"/>
              </a:cxn>
              <a:cxn ang="0">
                <a:pos x="0" y="384"/>
              </a:cxn>
              <a:cxn ang="0">
                <a:pos x="144" y="768"/>
              </a:cxn>
            </a:cxnLst>
            <a:rect l="0" t="0" r="r" b="b"/>
            <a:pathLst>
              <a:path w="144" h="768">
                <a:moveTo>
                  <a:pt x="144" y="0"/>
                </a:moveTo>
                <a:cubicBezTo>
                  <a:pt x="72" y="128"/>
                  <a:pt x="0" y="256"/>
                  <a:pt x="0" y="384"/>
                </a:cubicBezTo>
                <a:cubicBezTo>
                  <a:pt x="0" y="512"/>
                  <a:pt x="120" y="712"/>
                  <a:pt x="144" y="768"/>
                </a:cubicBezTo>
              </a:path>
            </a:pathLst>
          </a:custGeom>
          <a:noFill/>
          <a:ln w="6350" cmpd="sng">
            <a:solidFill>
              <a:schemeClr val="tx1"/>
            </a:solidFill>
            <a:round/>
          </a:ln>
          <a:effectLst/>
        </p:spPr>
        <p:txBody>
          <a:bodyPr vert="horz" wrap="square" lIns="91440" tIns="45720" rIns="91440" bIns="45720" numCol="1" anchor="t" anchorCtr="0" compatLnSpc="1"/>
          <a:lstStyle/>
          <a:p>
            <a:endParaRPr lang="zh-CN" altLang="en-US"/>
          </a:p>
        </p:txBody>
      </p:sp>
      <p:sp>
        <p:nvSpPr>
          <p:cNvPr id="24" name="文本框 23"/>
          <p:cNvSpPr txBox="1"/>
          <p:nvPr/>
        </p:nvSpPr>
        <p:spPr>
          <a:xfrm>
            <a:off x="6886448" y="5091650"/>
            <a:ext cx="4201244" cy="707886"/>
          </a:xfrm>
          <a:prstGeom prst="rect">
            <a:avLst/>
          </a:prstGeom>
          <a:noFill/>
        </p:spPr>
        <p:txBody>
          <a:bodyPr wrap="square">
            <a:spAutoFit/>
          </a:bodyPr>
          <a:lstStyle/>
          <a:p>
            <a:r>
              <a:rPr lang="zh-CN" altLang="en-US" sz="2000" dirty="0">
                <a:solidFill>
                  <a:srgbClr val="0000FF"/>
                </a:solidFill>
              </a:rPr>
              <a:t>可以抵抗唯密文攻击</a:t>
            </a:r>
            <a:endParaRPr lang="en-US" altLang="zh-CN" sz="2000" dirty="0">
              <a:solidFill>
                <a:srgbClr val="0000FF"/>
              </a:solidFill>
            </a:endParaRPr>
          </a:p>
          <a:p>
            <a:r>
              <a:rPr lang="zh-CN" altLang="en-US" sz="2000" dirty="0">
                <a:solidFill>
                  <a:srgbClr val="0000FF"/>
                </a:solidFill>
              </a:rPr>
              <a:t>不能抵抗已知明文攻击</a:t>
            </a:r>
            <a:endParaRPr lang="zh-CN" altLang="en-US" sz="2000" dirty="0">
              <a:solidFill>
                <a:srgbClr val="0000FF"/>
              </a:solidFill>
            </a:endParaRPr>
          </a:p>
        </p:txBody>
      </p:sp>
      <mc:AlternateContent xmlns:mc="http://schemas.openxmlformats.org/markup-compatibility/2006">
        <mc:Choice xmlns:a14="http://schemas.microsoft.com/office/drawing/2010/main" Requires="a14">
          <p:sp>
            <p:nvSpPr>
              <p:cNvPr id="12" name="文本框 11"/>
              <p:cNvSpPr txBox="1"/>
              <p:nvPr/>
            </p:nvSpPr>
            <p:spPr>
              <a:xfrm>
                <a:off x="9832076" y="3598401"/>
                <a:ext cx="567911" cy="114056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800" i="1" smtClean="0">
                              <a:latin typeface="Cambria Math" panose="02040503050406030204" pitchFamily="18" charset="0"/>
                            </a:rPr>
                          </m:ctrlPr>
                        </m:mPr>
                        <m:mr>
                          <m:e>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1</m:t>
                                </m:r>
                              </m:sub>
                            </m:sSub>
                          </m:e>
                        </m:mr>
                        <m:mr>
                          <m:e>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2</m:t>
                                </m:r>
                              </m:sub>
                            </m:sSub>
                          </m:e>
                        </m:mr>
                        <m:mr>
                          <m:e>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3</m:t>
                                </m:r>
                              </m:sub>
                            </m:sSub>
                          </m:e>
                        </m:mr>
                      </m:m>
                    </m:oMath>
                  </m:oMathPara>
                </a14:m>
                <a:endParaRPr lang="zh-CN" altLang="en-US" sz="2800" dirty="0"/>
              </a:p>
            </p:txBody>
          </p:sp>
        </mc:Choice>
        <mc:Fallback>
          <p:sp>
            <p:nvSpPr>
              <p:cNvPr id="12" name="文本框 11"/>
              <p:cNvSpPr txBox="1">
                <a:spLocks noRot="1" noChangeAspect="1" noMove="1" noResize="1" noEditPoints="1" noAdjustHandles="1" noChangeArrowheads="1" noChangeShapeType="1" noTextEdit="1"/>
              </p:cNvSpPr>
              <p:nvPr/>
            </p:nvSpPr>
            <p:spPr>
              <a:xfrm>
                <a:off x="9832076" y="3598401"/>
                <a:ext cx="567911" cy="1140569"/>
              </a:xfrm>
              <a:prstGeom prst="rect">
                <a:avLst/>
              </a:prstGeom>
              <a:blipFill rotWithShape="1">
                <a:blip r:embed="rId1"/>
                <a:stretch>
                  <a:fillRect l="-65" t="-43" r="-4145" b="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6755147" y="3505957"/>
                <a:ext cx="2372188" cy="12600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800" i="1" smtClean="0">
                              <a:latin typeface="Cambria Math" panose="02040503050406030204" pitchFamily="18" charset="0"/>
                            </a:rPr>
                          </m:ctrlPr>
                        </m:mPr>
                        <m:mr>
                          <m:e>
                            <m:sSub>
                              <m:sSubPr>
                                <m:ctrlPr>
                                  <a:rPr lang="en-US" altLang="zh-CN" sz="2800" i="1" smtClean="0">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b="0" i="1" smtClean="0">
                                    <a:latin typeface="Cambria Math" panose="02040503050406030204" pitchFamily="18" charset="0"/>
                                  </a:rPr>
                                  <m:t>11</m:t>
                                </m:r>
                              </m:sub>
                            </m:sSub>
                          </m:e>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r>
                                  <a:rPr lang="en-US" altLang="zh-CN" sz="2800" b="0" i="1" smtClean="0">
                                    <a:latin typeface="Cambria Math" panose="02040503050406030204" pitchFamily="18" charset="0"/>
                                  </a:rPr>
                                  <m:t>2</m:t>
                                </m:r>
                              </m:sub>
                            </m:sSub>
                          </m:e>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r>
                                  <a:rPr lang="en-US" altLang="zh-CN" sz="2800" b="0" i="1" smtClean="0">
                                    <a:latin typeface="Cambria Math" panose="02040503050406030204" pitchFamily="18" charset="0"/>
                                  </a:rPr>
                                  <m:t>3</m:t>
                                </m:r>
                              </m:sub>
                            </m:sSub>
                          </m:e>
                        </m:mr>
                        <m:m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b="0" i="1" smtClean="0">
                                    <a:latin typeface="Cambria Math" panose="02040503050406030204" pitchFamily="18" charset="0"/>
                                  </a:rPr>
                                  <m:t>2</m:t>
                                </m:r>
                                <m:r>
                                  <a:rPr lang="en-US" altLang="zh-CN" sz="2800" i="1">
                                    <a:latin typeface="Cambria Math" panose="02040503050406030204" pitchFamily="18" charset="0"/>
                                  </a:rPr>
                                  <m:t>1</m:t>
                                </m:r>
                              </m:sub>
                            </m:sSub>
                          </m:e>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b="0" i="1" smtClean="0">
                                    <a:latin typeface="Cambria Math" panose="02040503050406030204" pitchFamily="18" charset="0"/>
                                  </a:rPr>
                                  <m:t>22</m:t>
                                </m:r>
                              </m:sub>
                            </m:sSub>
                          </m:e>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b="0" i="1" smtClean="0">
                                    <a:latin typeface="Cambria Math" panose="02040503050406030204" pitchFamily="18" charset="0"/>
                                  </a:rPr>
                                  <m:t>23</m:t>
                                </m:r>
                              </m:sub>
                            </m:sSub>
                          </m:e>
                        </m:mr>
                        <m:m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b="0" i="1" smtClean="0">
                                    <a:latin typeface="Cambria Math" panose="02040503050406030204" pitchFamily="18" charset="0"/>
                                  </a:rPr>
                                  <m:t>3</m:t>
                                </m:r>
                                <m:r>
                                  <a:rPr lang="en-US" altLang="zh-CN" sz="2800" i="1">
                                    <a:latin typeface="Cambria Math" panose="02040503050406030204" pitchFamily="18" charset="0"/>
                                  </a:rPr>
                                  <m:t>1</m:t>
                                </m:r>
                              </m:sub>
                            </m:sSub>
                          </m:e>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b="0" i="1" smtClean="0">
                                    <a:latin typeface="Cambria Math" panose="02040503050406030204" pitchFamily="18" charset="0"/>
                                  </a:rPr>
                                  <m:t>32</m:t>
                                </m:r>
                              </m:sub>
                            </m:sSub>
                          </m:e>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b="0" i="1" smtClean="0">
                                    <a:latin typeface="Cambria Math" panose="02040503050406030204" pitchFamily="18" charset="0"/>
                                  </a:rPr>
                                  <m:t>33</m:t>
                                </m:r>
                              </m:sub>
                            </m:sSub>
                          </m:e>
                        </m:mr>
                      </m:m>
                    </m:oMath>
                  </m:oMathPara>
                </a14:m>
                <a:endParaRPr lang="zh-CN" altLang="en-US" sz="2800" dirty="0"/>
              </a:p>
            </p:txBody>
          </p:sp>
        </mc:Choice>
        <mc:Fallback>
          <p:sp>
            <p:nvSpPr>
              <p:cNvPr id="14" name="文本框 13"/>
              <p:cNvSpPr txBox="1">
                <a:spLocks noRot="1" noChangeAspect="1" noMove="1" noResize="1" noEditPoints="1" noAdjustHandles="1" noChangeArrowheads="1" noChangeShapeType="1" noTextEdit="1"/>
              </p:cNvSpPr>
              <p:nvPr/>
            </p:nvSpPr>
            <p:spPr>
              <a:xfrm>
                <a:off x="6755147" y="3505957"/>
                <a:ext cx="2372188" cy="1260025"/>
              </a:xfrm>
              <a:prstGeom prst="rect">
                <a:avLst/>
              </a:prstGeom>
              <a:blipFill rotWithShape="1">
                <a:blip r:embed="rId2"/>
                <a:stretch>
                  <a:fillRect l="-1" t="-10" r="-140" b="2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1.</a:t>
            </a:r>
            <a:r>
              <a:rPr lang="zh-CN" altLang="en-US" dirty="0">
                <a:latin typeface="+mn-ea"/>
                <a:ea typeface="+mn-ea"/>
                <a:cs typeface="+mn-cs"/>
              </a:rPr>
              <a:t>代换密码</a:t>
            </a:r>
            <a:endParaRPr lang="zh-CN" altLang="en-US" sz="2000" dirty="0">
              <a:latin typeface="+mn-ea"/>
              <a:ea typeface="+mn-ea"/>
              <a:cs typeface="+mn-cs"/>
            </a:endParaRPr>
          </a:p>
        </p:txBody>
      </p:sp>
      <p:sp>
        <p:nvSpPr>
          <p:cNvPr id="6" name="内容占位符 5"/>
          <p:cNvSpPr>
            <a:spLocks noGrp="1"/>
          </p:cNvSpPr>
          <p:nvPr>
            <p:ph idx="1"/>
          </p:nvPr>
        </p:nvSpPr>
        <p:spPr>
          <a:xfrm>
            <a:off x="1970856" y="1897807"/>
            <a:ext cx="8229600" cy="4392487"/>
          </a:xfrm>
        </p:spPr>
        <p:txBody>
          <a:bodyPr>
            <a:normAutofit fontScale="85000" lnSpcReduction="10000"/>
          </a:bodyPr>
          <a:lstStyle/>
          <a:p>
            <a:pPr>
              <a:lnSpc>
                <a:spcPct val="120000"/>
              </a:lnSpc>
              <a:buFont typeface="Arial" panose="020B0604020202020204" pitchFamily="34" charset="0"/>
              <a:buChar char="•"/>
            </a:pPr>
            <a:r>
              <a:rPr lang="zh-CN" altLang="en-US" sz="2000" dirty="0">
                <a:solidFill>
                  <a:schemeClr val="tx1"/>
                </a:solidFill>
                <a:ea typeface="微软雅黑" panose="020B0503020204020204" pitchFamily="34" charset="-122"/>
              </a:rPr>
              <a:t>代换密码分类</a:t>
            </a:r>
            <a:endParaRPr lang="en-US" sz="2000" dirty="0">
              <a:solidFill>
                <a:schemeClr val="tx1"/>
              </a:solidFill>
              <a:ea typeface="微软雅黑" panose="020B0503020204020204" pitchFamily="34" charset="-122"/>
            </a:endParaRPr>
          </a:p>
          <a:p>
            <a:pPr marL="457200" lvl="1" indent="0">
              <a:lnSpc>
                <a:spcPct val="120000"/>
              </a:lnSpc>
              <a:buNone/>
            </a:pPr>
            <a:r>
              <a:rPr lang="en-US" altLang="zh-CN" sz="1800" dirty="0">
                <a:solidFill>
                  <a:schemeClr val="tx1"/>
                </a:solidFill>
                <a:ea typeface="微软雅黑" panose="020B0503020204020204" pitchFamily="34" charset="-122"/>
              </a:rPr>
              <a:t>1.1 Monoalphabetic cipher</a:t>
            </a:r>
            <a:r>
              <a:rPr lang="zh-CN" altLang="en-US" sz="1800" dirty="0">
                <a:solidFill>
                  <a:schemeClr val="tx1"/>
                </a:solidFill>
                <a:ea typeface="微软雅黑" panose="020B0503020204020204" pitchFamily="34" charset="-122"/>
              </a:rPr>
              <a:t>单字母单表密码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(1) </a:t>
            </a:r>
            <a:r>
              <a:rPr lang="zh-CN" altLang="en-US" sz="1800" dirty="0">
                <a:solidFill>
                  <a:schemeClr val="tx1"/>
                </a:solidFill>
                <a:ea typeface="微软雅黑" panose="020B0503020204020204" pitchFamily="34" charset="-122"/>
              </a:rPr>
              <a:t>加法密码：</a:t>
            </a:r>
            <a:r>
              <a:rPr lang="en-US" altLang="zh-CN" sz="1800" dirty="0">
                <a:solidFill>
                  <a:schemeClr val="tx1"/>
                </a:solidFill>
                <a:ea typeface="微软雅黑" panose="020B0503020204020204" pitchFamily="34" charset="-122"/>
              </a:rPr>
              <a:t>Caesar cipher (Shift cipher)</a:t>
            </a:r>
            <a:r>
              <a:rPr lang="zh-CN" altLang="en-US" sz="1800" dirty="0">
                <a:solidFill>
                  <a:schemeClr val="tx1"/>
                </a:solidFill>
                <a:ea typeface="微软雅黑" panose="020B0503020204020204" pitchFamily="34" charset="-122"/>
              </a:rPr>
              <a:t>恺撒密码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(2) </a:t>
            </a:r>
            <a:r>
              <a:rPr lang="zh-CN" altLang="en-US" sz="1800" dirty="0">
                <a:solidFill>
                  <a:schemeClr val="tx1"/>
                </a:solidFill>
                <a:ea typeface="微软雅黑" panose="020B0503020204020204" pitchFamily="34" charset="-122"/>
              </a:rPr>
              <a:t>加乘密码：</a:t>
            </a:r>
            <a:r>
              <a:rPr lang="en-US" altLang="zh-CN" sz="1800" dirty="0">
                <a:solidFill>
                  <a:schemeClr val="tx1"/>
                </a:solidFill>
                <a:ea typeface="微软雅黑" panose="020B0503020204020204" pitchFamily="34" charset="-122"/>
              </a:rPr>
              <a:t>Affine cipher</a:t>
            </a:r>
            <a:r>
              <a:rPr lang="zh-CN" altLang="en-US" sz="1800" dirty="0">
                <a:solidFill>
                  <a:schemeClr val="tx1"/>
                </a:solidFill>
                <a:ea typeface="微软雅黑" panose="020B0503020204020204" pitchFamily="34" charset="-122"/>
              </a:rPr>
              <a:t>仿射密码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(3) </a:t>
            </a:r>
            <a:r>
              <a:rPr lang="zh-CN" altLang="en-US" sz="1800" dirty="0">
                <a:solidFill>
                  <a:schemeClr val="tx1"/>
                </a:solidFill>
                <a:ea typeface="微软雅黑" panose="020B0503020204020204" pitchFamily="34" charset="-122"/>
              </a:rPr>
              <a:t>混合密码：</a:t>
            </a:r>
            <a:r>
              <a:rPr lang="en-US" altLang="zh-CN" sz="1800" dirty="0">
                <a:solidFill>
                  <a:schemeClr val="tx1"/>
                </a:solidFill>
                <a:ea typeface="微软雅黑" panose="020B0503020204020204" pitchFamily="34" charset="-122"/>
              </a:rPr>
              <a:t>Mixed alphabetic cipher</a:t>
            </a:r>
            <a:r>
              <a:rPr lang="zh-CN" altLang="en-US" sz="1800" dirty="0">
                <a:solidFill>
                  <a:schemeClr val="tx1"/>
                </a:solidFill>
                <a:ea typeface="微软雅黑" panose="020B0503020204020204" pitchFamily="34" charset="-122"/>
              </a:rPr>
              <a:t>混合字母表密码</a:t>
            </a:r>
            <a:endParaRPr lang="en-US" altLang="zh-CN" sz="1800" dirty="0">
              <a:solidFill>
                <a:schemeClr val="tx1"/>
              </a:solidFill>
              <a:ea typeface="微软雅黑" panose="020B0503020204020204" pitchFamily="34" charset="-122"/>
            </a:endParaRPr>
          </a:p>
          <a:p>
            <a:pPr marL="457200" lvl="1" indent="0">
              <a:lnSpc>
                <a:spcPct val="120000"/>
              </a:lnSpc>
              <a:buNone/>
            </a:pPr>
            <a:r>
              <a:rPr lang="en-US" altLang="zh-CN" sz="1800" dirty="0">
                <a:solidFill>
                  <a:schemeClr val="tx1"/>
                </a:solidFill>
                <a:ea typeface="微软雅黑" panose="020B0503020204020204" pitchFamily="34" charset="-122"/>
              </a:rPr>
              <a:t>1.2 Polyalphabetic cipher</a:t>
            </a:r>
            <a:r>
              <a:rPr lang="zh-CN" altLang="en-US" sz="1800" dirty="0">
                <a:solidFill>
                  <a:schemeClr val="tx1"/>
                </a:solidFill>
                <a:ea typeface="微软雅黑" panose="020B0503020204020204" pitchFamily="34" charset="-122"/>
              </a:rPr>
              <a:t>单字母多表密码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(1) </a:t>
            </a:r>
            <a:r>
              <a:rPr lang="zh-CN" altLang="en-US" sz="1800" dirty="0">
                <a:solidFill>
                  <a:schemeClr val="tx1"/>
                </a:solidFill>
                <a:ea typeface="微软雅黑" panose="020B0503020204020204" pitchFamily="34" charset="-122"/>
              </a:rPr>
              <a:t>周期多表代换：</a:t>
            </a:r>
            <a:r>
              <a:rPr lang="en-US" altLang="zh-CN" sz="1800" dirty="0" err="1">
                <a:solidFill>
                  <a:schemeClr val="tx1"/>
                </a:solidFill>
                <a:ea typeface="微软雅黑" panose="020B0503020204020204" pitchFamily="34" charset="-122"/>
              </a:rPr>
              <a:t>Vigenère</a:t>
            </a:r>
            <a:r>
              <a:rPr lang="en-US" altLang="zh-CN" sz="1800" dirty="0">
                <a:solidFill>
                  <a:schemeClr val="tx1"/>
                </a:solidFill>
                <a:ea typeface="微软雅黑" panose="020B0503020204020204" pitchFamily="34" charset="-122"/>
              </a:rPr>
              <a:t> cipher</a:t>
            </a:r>
            <a:r>
              <a:rPr lang="zh-CN" altLang="en-US" sz="1800" dirty="0">
                <a:solidFill>
                  <a:schemeClr val="tx1"/>
                </a:solidFill>
                <a:ea typeface="微软雅黑" panose="020B0503020204020204" pitchFamily="34" charset="-122"/>
              </a:rPr>
              <a:t>维吉尼亚密码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(2) </a:t>
            </a:r>
            <a:r>
              <a:rPr lang="zh-CN" altLang="en-US" sz="1800" dirty="0">
                <a:solidFill>
                  <a:schemeClr val="tx1"/>
                </a:solidFill>
                <a:ea typeface="微软雅黑" panose="020B0503020204020204" pitchFamily="34" charset="-122"/>
              </a:rPr>
              <a:t>周期多表代换：</a:t>
            </a:r>
            <a:r>
              <a:rPr lang="en-US" altLang="zh-CN" sz="1800" dirty="0">
                <a:solidFill>
                  <a:schemeClr val="tx1"/>
                </a:solidFill>
                <a:ea typeface="微软雅黑" panose="020B0503020204020204" pitchFamily="34" charset="-122"/>
              </a:rPr>
              <a:t>Rotor machine</a:t>
            </a:r>
            <a:r>
              <a:rPr lang="zh-CN" altLang="en-US" sz="1800" dirty="0">
                <a:solidFill>
                  <a:schemeClr val="tx1"/>
                </a:solidFill>
                <a:ea typeface="微软雅黑" panose="020B0503020204020204" pitchFamily="34" charset="-122"/>
              </a:rPr>
              <a:t>转轮密码机</a:t>
            </a:r>
            <a:r>
              <a:rPr lang="en-US" altLang="zh-CN" sz="1800" dirty="0">
                <a:solidFill>
                  <a:schemeClr val="tx1"/>
                </a:solidFill>
                <a:ea typeface="微软雅黑" panose="020B0503020204020204" pitchFamily="34" charset="-122"/>
              </a:rPr>
              <a:t>(1870-1943)</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(3) </a:t>
            </a:r>
            <a:r>
              <a:rPr lang="zh-CN" altLang="en-US" sz="1800" dirty="0">
                <a:solidFill>
                  <a:schemeClr val="tx1"/>
                </a:solidFill>
                <a:ea typeface="微软雅黑" panose="020B0503020204020204" pitchFamily="34" charset="-122"/>
              </a:rPr>
              <a:t>无限多表代换：</a:t>
            </a:r>
            <a:r>
              <a:rPr lang="en-US" altLang="zh-CN" sz="1800" dirty="0">
                <a:solidFill>
                  <a:schemeClr val="tx1"/>
                </a:solidFill>
                <a:ea typeface="微软雅黑" panose="020B0503020204020204" pitchFamily="34" charset="-122"/>
              </a:rPr>
              <a:t>One-time pad (OTP)</a:t>
            </a:r>
            <a:r>
              <a:rPr lang="zh-CN" altLang="en-US" sz="1800" dirty="0">
                <a:solidFill>
                  <a:schemeClr val="tx1"/>
                </a:solidFill>
                <a:ea typeface="微软雅黑" panose="020B0503020204020204" pitchFamily="34" charset="-122"/>
              </a:rPr>
              <a:t>一次一密</a:t>
            </a:r>
            <a:endParaRPr lang="en-US" altLang="zh-CN" sz="1800" dirty="0">
              <a:solidFill>
                <a:schemeClr val="tx1"/>
              </a:solidFill>
              <a:ea typeface="微软雅黑" panose="020B0503020204020204" pitchFamily="34" charset="-122"/>
            </a:endParaRPr>
          </a:p>
          <a:p>
            <a:pPr marL="457200" lvl="1" indent="0">
              <a:lnSpc>
                <a:spcPct val="120000"/>
              </a:lnSpc>
              <a:buNone/>
            </a:pPr>
            <a:r>
              <a:rPr lang="en-US" altLang="zh-CN" sz="1800" dirty="0">
                <a:solidFill>
                  <a:schemeClr val="tx1"/>
                </a:solidFill>
                <a:ea typeface="微软雅黑" panose="020B0503020204020204" pitchFamily="34" charset="-122"/>
              </a:rPr>
              <a:t>1.3 Multiple letter cipher</a:t>
            </a:r>
            <a:r>
              <a:rPr lang="zh-CN" altLang="en-US" sz="1800" dirty="0">
                <a:solidFill>
                  <a:schemeClr val="tx1"/>
                </a:solidFill>
                <a:ea typeface="微软雅黑" panose="020B0503020204020204" pitchFamily="34" charset="-122"/>
              </a:rPr>
              <a:t>多字母密码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(1) 2</a:t>
            </a:r>
            <a:r>
              <a:rPr lang="zh-CN" altLang="en-US" sz="1800" dirty="0">
                <a:solidFill>
                  <a:schemeClr val="tx1"/>
                </a:solidFill>
                <a:ea typeface="微软雅黑" panose="020B0503020204020204" pitchFamily="34" charset="-122"/>
              </a:rPr>
              <a:t>字母代换：</a:t>
            </a:r>
            <a:r>
              <a:rPr lang="en-US" altLang="zh-CN" sz="1800" dirty="0">
                <a:solidFill>
                  <a:schemeClr val="tx1"/>
                </a:solidFill>
                <a:ea typeface="微软雅黑" panose="020B0503020204020204" pitchFamily="34" charset="-122"/>
              </a:rPr>
              <a:t>Playfair</a:t>
            </a:r>
            <a:r>
              <a:rPr lang="zh-CN" altLang="en-US" sz="1800" dirty="0">
                <a:solidFill>
                  <a:schemeClr val="tx1"/>
                </a:solidFill>
                <a:ea typeface="微软雅黑" panose="020B0503020204020204" pitchFamily="34" charset="-122"/>
              </a:rPr>
              <a:t>普莱菲尔密码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(2) 3</a:t>
            </a:r>
            <a:r>
              <a:rPr lang="zh-CN" altLang="en-US" sz="1800" dirty="0">
                <a:solidFill>
                  <a:schemeClr val="tx1"/>
                </a:solidFill>
                <a:ea typeface="微软雅黑" panose="020B0503020204020204" pitchFamily="34" charset="-122"/>
              </a:rPr>
              <a:t>字母代换：</a:t>
            </a:r>
            <a:r>
              <a:rPr lang="en-US" altLang="zh-CN" sz="1800" dirty="0">
                <a:solidFill>
                  <a:schemeClr val="tx1"/>
                </a:solidFill>
                <a:ea typeface="微软雅黑" panose="020B0503020204020204" pitchFamily="34" charset="-122"/>
              </a:rPr>
              <a:t>Hill</a:t>
            </a:r>
            <a:r>
              <a:rPr lang="zh-CN" altLang="en-US" sz="1800" dirty="0">
                <a:solidFill>
                  <a:schemeClr val="tx1"/>
                </a:solidFill>
                <a:ea typeface="微软雅黑" panose="020B0503020204020204" pitchFamily="34" charset="-122"/>
              </a:rPr>
              <a:t>密码</a:t>
            </a:r>
            <a:endParaRPr lang="en-US" altLang="zh-CN" sz="1800" dirty="0">
              <a:solidFill>
                <a:schemeClr val="tx1"/>
              </a:solidFill>
              <a:ea typeface="微软雅黑" panose="020B0503020204020204" pitchFamily="34" charset="-122"/>
            </a:endParaRPr>
          </a:p>
          <a:p>
            <a:pPr marL="457200" lvl="1" indent="0">
              <a:lnSpc>
                <a:spcPct val="120000"/>
              </a:lnSpc>
              <a:buNone/>
            </a:pPr>
            <a:r>
              <a:rPr lang="en-US" altLang="zh-CN" sz="1800" dirty="0">
                <a:solidFill>
                  <a:srgbClr val="0000FF"/>
                </a:solidFill>
                <a:ea typeface="微软雅黑" panose="020B0503020204020204" pitchFamily="34" charset="-122"/>
              </a:rPr>
              <a:t>1.4 </a:t>
            </a:r>
            <a:r>
              <a:rPr lang="zh-CN" altLang="en-US" sz="1800" dirty="0">
                <a:solidFill>
                  <a:srgbClr val="0000FF"/>
                </a:solidFill>
                <a:ea typeface="微软雅黑" panose="020B0503020204020204" pitchFamily="34" charset="-122"/>
              </a:rPr>
              <a:t>代换密码安全性分析</a:t>
            </a:r>
            <a:endParaRPr lang="en-US" altLang="zh-CN" sz="1800" dirty="0">
              <a:solidFill>
                <a:srgbClr val="0000FF"/>
              </a:solidFill>
              <a:ea typeface="微软雅黑" panose="020B0503020204020204" pitchFamily="34" charset="-122"/>
            </a:endParaRPr>
          </a:p>
        </p:txBody>
      </p:sp>
      <p:sp>
        <p:nvSpPr>
          <p:cNvPr id="3" name="日期占位符 2"/>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2020.10.28(</a:t>
            </a:r>
            <a:r>
              <a:rPr lang="zh-CN" altLang="en-US"/>
              <a:t>周三</a:t>
            </a:r>
            <a:r>
              <a:rPr lang="en-US" altLang="zh-CN"/>
              <a:t>)</a:t>
            </a: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t>密码学基础</a:t>
            </a:r>
            <a:r>
              <a:rPr lang="en-US" altLang="zh-CN"/>
              <a:t>-</a:t>
            </a:r>
            <a:r>
              <a:rPr lang="zh-CN" altLang="en-US"/>
              <a:t>第</a:t>
            </a:r>
            <a:r>
              <a:rPr lang="en-US" altLang="zh-CN"/>
              <a:t>2</a:t>
            </a:r>
            <a:r>
              <a:rPr lang="zh-CN" altLang="en-US"/>
              <a:t>讲</a:t>
            </a:r>
            <a:endParaRPr lang="zh-CN" altLang="en-US" dirty="0"/>
          </a:p>
        </p:txBody>
      </p:sp>
      <p:sp>
        <p:nvSpPr>
          <p:cNvPr id="7" name="内容占位符 5"/>
          <p:cNvSpPr txBox="1"/>
          <p:nvPr/>
        </p:nvSpPr>
        <p:spPr>
          <a:xfrm>
            <a:off x="1981200" y="817688"/>
            <a:ext cx="8229600" cy="10801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00" dirty="0">
                <a:ea typeface="微软雅黑" panose="020B0503020204020204" pitchFamily="34" charset="-122"/>
              </a:rPr>
              <a:t>什么是代换密码</a:t>
            </a:r>
            <a:endParaRPr lang="en-US" altLang="zh-CN" dirty="0"/>
          </a:p>
          <a:p>
            <a:pPr lvl="1">
              <a:lnSpc>
                <a:spcPct val="90000"/>
              </a:lnSpc>
            </a:pPr>
            <a:r>
              <a:rPr lang="zh-CN" altLang="en-US" sz="2400" dirty="0">
                <a:ea typeface="微软雅黑" panose="020B0503020204020204" pitchFamily="34" charset="-122"/>
              </a:rPr>
              <a:t>明文中每一个字符代换为密文中另一个字符</a:t>
            </a:r>
            <a:endParaRPr lang="zh-CN" altLang="en-US" sz="2400" dirty="0">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d"/>
          <p:cNvPicPr>
            <a:picLocks noChangeAspect="1" noChangeArrowheads="1"/>
          </p:cNvPicPr>
          <p:nvPr/>
        </p:nvPicPr>
        <p:blipFill>
          <a:blip r:embed="rId1"/>
          <a:srcRect/>
          <a:stretch>
            <a:fillRect/>
          </a:stretch>
        </p:blipFill>
        <p:spPr bwMode="auto">
          <a:xfrm>
            <a:off x="2804928" y="1441783"/>
            <a:ext cx="5429250" cy="3533775"/>
          </a:xfrm>
          <a:prstGeom prst="rect">
            <a:avLst/>
          </a:prstGeom>
          <a:noFill/>
          <a:effectLst>
            <a:outerShdw dist="45791" dir="7421404" algn="ctr" rotWithShape="0">
              <a:schemeClr val="bg2">
                <a:alpha val="50000"/>
              </a:schemeClr>
            </a:outerShdw>
          </a:effectLst>
        </p:spPr>
      </p:pic>
      <p:pic>
        <p:nvPicPr>
          <p:cNvPr id="6" name="Picture 4" descr="green"/>
          <p:cNvPicPr>
            <a:picLocks noChangeAspect="1" noChangeArrowheads="1"/>
          </p:cNvPicPr>
          <p:nvPr/>
        </p:nvPicPr>
        <p:blipFill>
          <a:blip r:embed="rId2"/>
          <a:srcRect/>
          <a:stretch>
            <a:fillRect/>
          </a:stretch>
        </p:blipFill>
        <p:spPr bwMode="auto">
          <a:xfrm>
            <a:off x="2792228" y="3026108"/>
            <a:ext cx="5457825" cy="1562100"/>
          </a:xfrm>
          <a:prstGeom prst="rect">
            <a:avLst/>
          </a:prstGeom>
          <a:noFill/>
          <a:effectLst>
            <a:outerShdw dist="45791" dir="7421404" algn="ctr" rotWithShape="0">
              <a:srgbClr val="808080">
                <a:alpha val="50000"/>
              </a:srgbClr>
            </a:outerShdw>
          </a:effectLst>
        </p:spPr>
      </p:pic>
      <p:pic>
        <p:nvPicPr>
          <p:cNvPr id="7" name="Picture 5" descr="blue"/>
          <p:cNvPicPr>
            <a:picLocks noChangeAspect="1" noChangeArrowheads="1"/>
          </p:cNvPicPr>
          <p:nvPr/>
        </p:nvPicPr>
        <p:blipFill>
          <a:blip r:embed="rId3"/>
          <a:srcRect r="1958"/>
          <a:stretch>
            <a:fillRect/>
          </a:stretch>
        </p:blipFill>
        <p:spPr bwMode="auto">
          <a:xfrm>
            <a:off x="2804928" y="3818270"/>
            <a:ext cx="5407025" cy="47625"/>
          </a:xfrm>
          <a:prstGeom prst="rect">
            <a:avLst/>
          </a:prstGeom>
          <a:noFill/>
          <a:effectLst>
            <a:outerShdw dist="40161" dir="6506097" algn="ctr" rotWithShape="0">
              <a:schemeClr val="bg2">
                <a:alpha val="50000"/>
              </a:schemeClr>
            </a:outerShdw>
          </a:effectLst>
        </p:spPr>
      </p:pic>
      <p:sp>
        <p:nvSpPr>
          <p:cNvPr id="8" name="Text Box 6"/>
          <p:cNvSpPr txBox="1">
            <a:spLocks noChangeArrowheads="1"/>
          </p:cNvSpPr>
          <p:nvPr/>
        </p:nvSpPr>
        <p:spPr bwMode="auto">
          <a:xfrm>
            <a:off x="3093853" y="5115258"/>
            <a:ext cx="52709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400">
                <a:latin typeface="+mn-lt"/>
                <a:ea typeface="+mn-ea"/>
              </a:rPr>
              <a:t>2</a:t>
            </a:r>
            <a:r>
              <a:rPr lang="zh-TW" altLang="en-US" sz="1400">
                <a:latin typeface="+mn-lt"/>
                <a:ea typeface="+mn-ea"/>
              </a:rPr>
              <a:t>　  </a:t>
            </a:r>
            <a:r>
              <a:rPr lang="en-US" altLang="zh-TW" sz="1400">
                <a:latin typeface="+mn-lt"/>
                <a:ea typeface="+mn-ea"/>
              </a:rPr>
              <a:t>4</a:t>
            </a:r>
            <a:r>
              <a:rPr lang="zh-TW" altLang="en-US" sz="1400">
                <a:latin typeface="+mn-lt"/>
                <a:ea typeface="+mn-ea"/>
              </a:rPr>
              <a:t>　  </a:t>
            </a:r>
            <a:r>
              <a:rPr lang="en-US" altLang="zh-TW" sz="1400">
                <a:latin typeface="+mn-lt"/>
                <a:ea typeface="+mn-ea"/>
              </a:rPr>
              <a:t>6</a:t>
            </a:r>
            <a:r>
              <a:rPr lang="zh-TW" altLang="en-US" sz="1400">
                <a:latin typeface="+mn-lt"/>
                <a:ea typeface="+mn-ea"/>
              </a:rPr>
              <a:t>　  </a:t>
            </a:r>
            <a:r>
              <a:rPr lang="en-US" altLang="zh-TW" sz="1400">
                <a:latin typeface="+mn-lt"/>
                <a:ea typeface="+mn-ea"/>
              </a:rPr>
              <a:t>8</a:t>
            </a:r>
            <a:r>
              <a:rPr lang="zh-TW" altLang="en-US" sz="1400">
                <a:latin typeface="+mn-lt"/>
                <a:ea typeface="+mn-ea"/>
              </a:rPr>
              <a:t>　 </a:t>
            </a:r>
            <a:r>
              <a:rPr lang="en-US" altLang="zh-TW" sz="1400">
                <a:latin typeface="+mn-lt"/>
                <a:ea typeface="+mn-ea"/>
              </a:rPr>
              <a:t>10</a:t>
            </a:r>
            <a:r>
              <a:rPr lang="zh-TW" altLang="en-US" sz="1400">
                <a:latin typeface="+mn-lt"/>
                <a:ea typeface="+mn-ea"/>
              </a:rPr>
              <a:t>　 </a:t>
            </a:r>
            <a:r>
              <a:rPr lang="en-US" altLang="zh-TW" sz="1400">
                <a:latin typeface="+mn-lt"/>
                <a:ea typeface="+mn-ea"/>
              </a:rPr>
              <a:t>12</a:t>
            </a:r>
            <a:r>
              <a:rPr lang="zh-TW" altLang="en-US" sz="1400">
                <a:latin typeface="+mn-lt"/>
                <a:ea typeface="+mn-ea"/>
              </a:rPr>
              <a:t>　 </a:t>
            </a:r>
            <a:r>
              <a:rPr lang="en-US" altLang="zh-TW" sz="1400">
                <a:latin typeface="+mn-lt"/>
                <a:ea typeface="+mn-ea"/>
              </a:rPr>
              <a:t>14</a:t>
            </a:r>
            <a:r>
              <a:rPr lang="zh-TW" altLang="en-US" sz="1400">
                <a:latin typeface="+mn-lt"/>
                <a:ea typeface="+mn-ea"/>
              </a:rPr>
              <a:t>　 </a:t>
            </a:r>
            <a:r>
              <a:rPr lang="en-US" altLang="zh-TW" sz="1400">
                <a:latin typeface="+mn-lt"/>
                <a:ea typeface="+mn-ea"/>
              </a:rPr>
              <a:t>16</a:t>
            </a:r>
            <a:r>
              <a:rPr lang="zh-TW" altLang="en-US" sz="1400">
                <a:latin typeface="+mn-lt"/>
                <a:ea typeface="+mn-ea"/>
              </a:rPr>
              <a:t>　 </a:t>
            </a:r>
            <a:r>
              <a:rPr lang="en-US" altLang="zh-TW" sz="1400">
                <a:latin typeface="+mn-lt"/>
                <a:ea typeface="+mn-ea"/>
              </a:rPr>
              <a:t>18</a:t>
            </a:r>
            <a:r>
              <a:rPr lang="zh-TW" altLang="en-US" sz="1400">
                <a:latin typeface="+mn-lt"/>
                <a:ea typeface="+mn-ea"/>
              </a:rPr>
              <a:t>　 </a:t>
            </a:r>
            <a:r>
              <a:rPr lang="en-US" altLang="zh-TW" sz="1400">
                <a:latin typeface="+mn-lt"/>
                <a:ea typeface="+mn-ea"/>
              </a:rPr>
              <a:t>20</a:t>
            </a:r>
            <a:r>
              <a:rPr lang="zh-TW" altLang="en-US" sz="1400">
                <a:latin typeface="+mn-lt"/>
                <a:ea typeface="+mn-ea"/>
              </a:rPr>
              <a:t>　 </a:t>
            </a:r>
            <a:r>
              <a:rPr lang="en-US" altLang="zh-TW" sz="1400">
                <a:latin typeface="+mn-lt"/>
                <a:ea typeface="+mn-ea"/>
              </a:rPr>
              <a:t>22</a:t>
            </a:r>
            <a:r>
              <a:rPr lang="zh-TW" altLang="en-US" sz="1400">
                <a:latin typeface="+mn-lt"/>
                <a:ea typeface="+mn-ea"/>
              </a:rPr>
              <a:t>　 </a:t>
            </a:r>
            <a:r>
              <a:rPr lang="en-US" altLang="zh-TW" sz="1400">
                <a:latin typeface="+mn-lt"/>
                <a:ea typeface="+mn-ea"/>
              </a:rPr>
              <a:t>24</a:t>
            </a:r>
            <a:r>
              <a:rPr lang="zh-TW" altLang="en-US" sz="1400">
                <a:latin typeface="+mn-lt"/>
                <a:ea typeface="+mn-ea"/>
              </a:rPr>
              <a:t>　 </a:t>
            </a:r>
            <a:r>
              <a:rPr lang="en-US" altLang="zh-TW" sz="1400">
                <a:latin typeface="+mn-lt"/>
                <a:ea typeface="+mn-ea"/>
              </a:rPr>
              <a:t>26</a:t>
            </a:r>
            <a:endParaRPr lang="en-US" altLang="zh-TW" sz="1400">
              <a:latin typeface="+mn-lt"/>
              <a:ea typeface="+mn-ea"/>
            </a:endParaRPr>
          </a:p>
        </p:txBody>
      </p:sp>
      <p:sp>
        <p:nvSpPr>
          <p:cNvPr id="9" name="Text Box 7"/>
          <p:cNvSpPr txBox="1">
            <a:spLocks noChangeArrowheads="1"/>
          </p:cNvSpPr>
          <p:nvPr/>
        </p:nvSpPr>
        <p:spPr bwMode="auto">
          <a:xfrm>
            <a:off x="3354203" y="1744995"/>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zh-CN" altLang="en-US" sz="1600" dirty="0">
                <a:solidFill>
                  <a:srgbClr val="FF0000"/>
                </a:solidFill>
                <a:latin typeface="+mn-lt"/>
                <a:ea typeface="+mn-ea"/>
              </a:rPr>
              <a:t>明文</a:t>
            </a:r>
            <a:endParaRPr lang="en-US" altLang="zh-TW" sz="1600" dirty="0">
              <a:solidFill>
                <a:srgbClr val="FF0000"/>
              </a:solidFill>
              <a:latin typeface="+mn-lt"/>
              <a:ea typeface="+mn-ea"/>
            </a:endParaRPr>
          </a:p>
        </p:txBody>
      </p:sp>
      <p:sp>
        <p:nvSpPr>
          <p:cNvPr id="11" name="Text Box 9"/>
          <p:cNvSpPr txBox="1">
            <a:spLocks noChangeArrowheads="1"/>
          </p:cNvSpPr>
          <p:nvPr/>
        </p:nvSpPr>
        <p:spPr bwMode="auto">
          <a:xfrm>
            <a:off x="2792228" y="3962733"/>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zh-CN" altLang="en-US" sz="1600" dirty="0">
                <a:solidFill>
                  <a:srgbClr val="008000"/>
                </a:solidFill>
                <a:latin typeface="+mn-lt"/>
                <a:ea typeface="+mn-ea"/>
              </a:rPr>
              <a:t>维吉尼亚密码</a:t>
            </a:r>
            <a:endParaRPr lang="zh-TW" altLang="en-US" sz="1600" dirty="0">
              <a:solidFill>
                <a:srgbClr val="008000"/>
              </a:solidFill>
              <a:latin typeface="+mn-lt"/>
              <a:ea typeface="+mn-ea"/>
            </a:endParaRPr>
          </a:p>
        </p:txBody>
      </p:sp>
      <p:sp>
        <p:nvSpPr>
          <p:cNvPr id="12" name="Text Box 10"/>
          <p:cNvSpPr txBox="1">
            <a:spLocks noChangeArrowheads="1"/>
          </p:cNvSpPr>
          <p:nvPr/>
        </p:nvSpPr>
        <p:spPr bwMode="auto">
          <a:xfrm>
            <a:off x="3956048" y="447669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zh-CN" altLang="en-US" sz="1600" dirty="0">
                <a:solidFill>
                  <a:srgbClr val="3333CC"/>
                </a:solidFill>
                <a:latin typeface="+mn-lt"/>
                <a:ea typeface="+mn-ea"/>
              </a:rPr>
              <a:t>一次一密</a:t>
            </a:r>
            <a:endParaRPr lang="zh-TW" altLang="en-US" sz="1600" dirty="0">
              <a:solidFill>
                <a:srgbClr val="3333CC"/>
              </a:solidFill>
              <a:latin typeface="+mn-lt"/>
              <a:ea typeface="+mn-ea"/>
            </a:endParaRPr>
          </a:p>
        </p:txBody>
      </p:sp>
      <p:sp>
        <p:nvSpPr>
          <p:cNvPr id="13" name="Text Box 11"/>
          <p:cNvSpPr txBox="1">
            <a:spLocks noChangeArrowheads="1"/>
          </p:cNvSpPr>
          <p:nvPr/>
        </p:nvSpPr>
        <p:spPr bwMode="auto">
          <a:xfrm>
            <a:off x="2228666" y="1298908"/>
            <a:ext cx="482824" cy="386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65000"/>
              </a:spcBef>
            </a:pPr>
            <a:r>
              <a:rPr lang="en-US" altLang="zh-TW" sz="1400" dirty="0">
                <a:latin typeface="+mn-lt"/>
                <a:ea typeface="+mn-ea"/>
              </a:rPr>
              <a:t>100</a:t>
            </a:r>
            <a:endParaRPr lang="en-US" altLang="zh-TW" sz="1400" dirty="0">
              <a:latin typeface="+mn-lt"/>
              <a:ea typeface="+mn-ea"/>
            </a:endParaRPr>
          </a:p>
          <a:p>
            <a:pPr eaLnBrk="1" hangingPunct="1">
              <a:spcBef>
                <a:spcPct val="65000"/>
              </a:spcBef>
            </a:pPr>
            <a:r>
              <a:rPr lang="en-US" altLang="zh-TW" sz="1400" dirty="0">
                <a:latin typeface="+mn-lt"/>
                <a:ea typeface="+mn-ea"/>
              </a:rPr>
              <a:t>90</a:t>
            </a:r>
            <a:endParaRPr lang="en-US" altLang="zh-TW" sz="1400" dirty="0">
              <a:latin typeface="+mn-lt"/>
              <a:ea typeface="+mn-ea"/>
            </a:endParaRPr>
          </a:p>
          <a:p>
            <a:pPr eaLnBrk="1" hangingPunct="1">
              <a:spcBef>
                <a:spcPct val="65000"/>
              </a:spcBef>
            </a:pPr>
            <a:r>
              <a:rPr lang="en-US" altLang="zh-TW" sz="1400" dirty="0">
                <a:latin typeface="+mn-lt"/>
                <a:ea typeface="+mn-ea"/>
              </a:rPr>
              <a:t>80</a:t>
            </a:r>
            <a:endParaRPr lang="en-US" altLang="zh-TW" sz="1400" dirty="0">
              <a:latin typeface="+mn-lt"/>
              <a:ea typeface="+mn-ea"/>
            </a:endParaRPr>
          </a:p>
          <a:p>
            <a:pPr eaLnBrk="1" hangingPunct="1">
              <a:spcBef>
                <a:spcPct val="65000"/>
              </a:spcBef>
            </a:pPr>
            <a:r>
              <a:rPr lang="en-US" altLang="zh-TW" sz="1400" dirty="0">
                <a:latin typeface="+mn-lt"/>
                <a:ea typeface="+mn-ea"/>
              </a:rPr>
              <a:t>70</a:t>
            </a:r>
            <a:endParaRPr lang="en-US" altLang="zh-TW" sz="1400" dirty="0">
              <a:latin typeface="+mn-lt"/>
              <a:ea typeface="+mn-ea"/>
            </a:endParaRPr>
          </a:p>
          <a:p>
            <a:pPr eaLnBrk="1" hangingPunct="1">
              <a:spcBef>
                <a:spcPct val="65000"/>
              </a:spcBef>
            </a:pPr>
            <a:r>
              <a:rPr lang="en-US" altLang="zh-TW" sz="1400" dirty="0">
                <a:latin typeface="+mn-lt"/>
                <a:ea typeface="+mn-ea"/>
              </a:rPr>
              <a:t>60</a:t>
            </a:r>
            <a:endParaRPr lang="en-US" altLang="zh-TW" sz="1400" dirty="0">
              <a:latin typeface="+mn-lt"/>
              <a:ea typeface="+mn-ea"/>
            </a:endParaRPr>
          </a:p>
          <a:p>
            <a:pPr eaLnBrk="1" hangingPunct="1">
              <a:spcBef>
                <a:spcPct val="65000"/>
              </a:spcBef>
            </a:pPr>
            <a:r>
              <a:rPr lang="en-US" altLang="zh-TW" sz="1400" dirty="0">
                <a:latin typeface="+mn-lt"/>
                <a:ea typeface="+mn-ea"/>
              </a:rPr>
              <a:t>50</a:t>
            </a:r>
            <a:endParaRPr lang="en-US" altLang="zh-TW" sz="1400" dirty="0">
              <a:latin typeface="+mn-lt"/>
              <a:ea typeface="+mn-ea"/>
            </a:endParaRPr>
          </a:p>
          <a:p>
            <a:pPr eaLnBrk="1" hangingPunct="1">
              <a:spcBef>
                <a:spcPct val="65000"/>
              </a:spcBef>
            </a:pPr>
            <a:r>
              <a:rPr lang="en-US" altLang="zh-TW" sz="1400" dirty="0">
                <a:latin typeface="+mn-lt"/>
                <a:ea typeface="+mn-ea"/>
              </a:rPr>
              <a:t>40</a:t>
            </a:r>
            <a:endParaRPr lang="en-US" altLang="zh-TW" sz="1400" dirty="0">
              <a:latin typeface="+mn-lt"/>
              <a:ea typeface="+mn-ea"/>
            </a:endParaRPr>
          </a:p>
          <a:p>
            <a:pPr eaLnBrk="1" hangingPunct="1">
              <a:spcBef>
                <a:spcPct val="65000"/>
              </a:spcBef>
            </a:pPr>
            <a:r>
              <a:rPr lang="en-US" altLang="zh-TW" sz="1400" dirty="0">
                <a:latin typeface="+mn-lt"/>
                <a:ea typeface="+mn-ea"/>
              </a:rPr>
              <a:t>30</a:t>
            </a:r>
            <a:endParaRPr lang="en-US" altLang="zh-TW" sz="1400" dirty="0">
              <a:latin typeface="+mn-lt"/>
              <a:ea typeface="+mn-ea"/>
            </a:endParaRPr>
          </a:p>
          <a:p>
            <a:pPr eaLnBrk="1" hangingPunct="1">
              <a:spcBef>
                <a:spcPct val="65000"/>
              </a:spcBef>
            </a:pPr>
            <a:r>
              <a:rPr lang="en-US" altLang="zh-TW" sz="1400" dirty="0">
                <a:latin typeface="+mn-lt"/>
                <a:ea typeface="+mn-ea"/>
              </a:rPr>
              <a:t>20</a:t>
            </a:r>
            <a:endParaRPr lang="en-US" altLang="zh-TW" sz="1400" dirty="0">
              <a:latin typeface="+mn-lt"/>
              <a:ea typeface="+mn-ea"/>
            </a:endParaRPr>
          </a:p>
          <a:p>
            <a:pPr eaLnBrk="1" hangingPunct="1">
              <a:spcBef>
                <a:spcPct val="65000"/>
              </a:spcBef>
            </a:pPr>
            <a:r>
              <a:rPr lang="en-US" altLang="zh-TW" sz="1400" dirty="0">
                <a:latin typeface="+mn-lt"/>
                <a:ea typeface="+mn-ea"/>
              </a:rPr>
              <a:t>10</a:t>
            </a:r>
            <a:endParaRPr lang="en-US" altLang="zh-TW" sz="1400" dirty="0">
              <a:latin typeface="+mn-lt"/>
              <a:ea typeface="+mn-ea"/>
            </a:endParaRPr>
          </a:p>
          <a:p>
            <a:pPr eaLnBrk="1" hangingPunct="1">
              <a:spcBef>
                <a:spcPct val="65000"/>
              </a:spcBef>
            </a:pPr>
            <a:r>
              <a:rPr lang="en-US" altLang="zh-TW" sz="1400" dirty="0">
                <a:latin typeface="+mn-lt"/>
                <a:ea typeface="+mn-ea"/>
              </a:rPr>
              <a:t>0</a:t>
            </a:r>
            <a:endParaRPr lang="en-US" altLang="zh-TW" sz="1400" dirty="0">
              <a:latin typeface="+mn-lt"/>
              <a:ea typeface="+mn-ea"/>
            </a:endParaRPr>
          </a:p>
        </p:txBody>
      </p:sp>
      <p:sp>
        <p:nvSpPr>
          <p:cNvPr id="14" name="Line 12"/>
          <p:cNvSpPr>
            <a:spLocks noChangeShapeType="1"/>
          </p:cNvSpPr>
          <p:nvPr/>
        </p:nvSpPr>
        <p:spPr bwMode="auto">
          <a:xfrm>
            <a:off x="2804928" y="4970795"/>
            <a:ext cx="5400675" cy="1588"/>
          </a:xfrm>
          <a:prstGeom prst="line">
            <a:avLst/>
          </a:prstGeom>
          <a:noFill/>
          <a:ln w="19050">
            <a:solidFill>
              <a:schemeClr val="tx1"/>
            </a:solidFill>
            <a:round/>
            <a:tailEnd type="oval" w="med" len="med"/>
          </a:ln>
          <a:effectLst>
            <a:outerShdw dist="35921" dir="8100000" algn="ctr" rotWithShape="0">
              <a:schemeClr val="bg2">
                <a:alpha val="50000"/>
              </a:schemeClr>
            </a:outerShdw>
          </a:effectLst>
        </p:spPr>
        <p:txBody>
          <a:bodyPr wrap="none" anchor="ctr"/>
          <a:lstStyle/>
          <a:p>
            <a:pPr>
              <a:defRPr/>
            </a:pPr>
            <a:endParaRPr lang="zh-TW" altLang="en-US"/>
          </a:p>
        </p:txBody>
      </p:sp>
      <p:sp>
        <p:nvSpPr>
          <p:cNvPr id="15" name="Text Box 13"/>
          <p:cNvSpPr txBox="1">
            <a:spLocks noChangeArrowheads="1"/>
          </p:cNvSpPr>
          <p:nvPr/>
        </p:nvSpPr>
        <p:spPr bwMode="auto">
          <a:xfrm>
            <a:off x="4073341" y="5386720"/>
            <a:ext cx="26193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400">
                <a:latin typeface="+mn-lt"/>
                <a:ea typeface="+mn-ea"/>
              </a:rPr>
              <a:t>Frequency  Ranked  Letters</a:t>
            </a:r>
            <a:endParaRPr lang="en-US" altLang="zh-TW" sz="1400">
              <a:latin typeface="+mn-lt"/>
              <a:ea typeface="+mn-ea"/>
            </a:endParaRPr>
          </a:p>
        </p:txBody>
      </p:sp>
      <p:sp>
        <p:nvSpPr>
          <p:cNvPr id="16" name="Line 14"/>
          <p:cNvSpPr>
            <a:spLocks noChangeShapeType="1"/>
          </p:cNvSpPr>
          <p:nvPr/>
        </p:nvSpPr>
        <p:spPr bwMode="auto">
          <a:xfrm flipH="1">
            <a:off x="3020828" y="1919620"/>
            <a:ext cx="331788" cy="100013"/>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6"/>
          <p:cNvSpPr>
            <a:spLocks noChangeShapeType="1"/>
          </p:cNvSpPr>
          <p:nvPr/>
        </p:nvSpPr>
        <p:spPr bwMode="auto">
          <a:xfrm flipV="1">
            <a:off x="3452628" y="3459495"/>
            <a:ext cx="73025" cy="503238"/>
          </a:xfrm>
          <a:prstGeom prst="line">
            <a:avLst/>
          </a:prstGeom>
          <a:noFill/>
          <a:ln w="9525">
            <a:solidFill>
              <a:srgbClr val="008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7"/>
          <p:cNvSpPr>
            <a:spLocks noChangeShapeType="1"/>
          </p:cNvSpPr>
          <p:nvPr/>
        </p:nvSpPr>
        <p:spPr bwMode="auto">
          <a:xfrm flipH="1" flipV="1">
            <a:off x="4389253" y="3962733"/>
            <a:ext cx="0" cy="504825"/>
          </a:xfrm>
          <a:prstGeom prst="line">
            <a:avLst/>
          </a:prstGeom>
          <a:noFill/>
          <a:ln w="9525">
            <a:solidFill>
              <a:srgbClr val="3333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 name="Group 31"/>
          <p:cNvGrpSpPr/>
          <p:nvPr/>
        </p:nvGrpSpPr>
        <p:grpSpPr bwMode="auto">
          <a:xfrm>
            <a:off x="6096000" y="465914"/>
            <a:ext cx="6170507" cy="2741454"/>
            <a:chOff x="2381" y="1209"/>
            <a:chExt cx="3607" cy="1464"/>
          </a:xfrm>
        </p:grpSpPr>
        <p:pic>
          <p:nvPicPr>
            <p:cNvPr id="21" name="Picture 20" descr="blue bevel rectangle"/>
            <p:cNvPicPr>
              <a:picLocks noChangeAspect="1" noChangeArrowheads="1"/>
            </p:cNvPicPr>
            <p:nvPr/>
          </p:nvPicPr>
          <p:blipFill>
            <a:blip r:embed="rId4">
              <a:lum bright="70000" contrast="-54000"/>
              <a:extLst>
                <a:ext uri="{28A0092B-C50C-407E-A947-70E740481C1C}">
                  <a14:useLocalDpi xmlns:a14="http://schemas.microsoft.com/office/drawing/2010/main" val="0"/>
                </a:ext>
              </a:extLst>
            </a:blip>
            <a:srcRect/>
            <a:stretch>
              <a:fillRect/>
            </a:stretch>
          </p:blipFill>
          <p:spPr bwMode="auto">
            <a:xfrm>
              <a:off x="2381" y="1209"/>
              <a:ext cx="3607" cy="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21"/>
            <p:cNvSpPr txBox="1">
              <a:spLocks noChangeArrowheads="1"/>
            </p:cNvSpPr>
            <p:nvPr/>
          </p:nvSpPr>
          <p:spPr bwMode="auto">
            <a:xfrm>
              <a:off x="2553" y="1324"/>
              <a:ext cx="3277" cy="1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01955" indent="-401955"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spcBef>
                  <a:spcPct val="50000"/>
                </a:spcBef>
                <a:buBlip>
                  <a:blip r:embed="rId5"/>
                </a:buBlip>
              </a:pPr>
              <a:r>
                <a:rPr lang="zh-CN" altLang="en-US" dirty="0">
                  <a:solidFill>
                    <a:srgbClr val="FF6600"/>
                  </a:solidFill>
                  <a:latin typeface="+mn-ea"/>
                  <a:ea typeface="+mn-ea"/>
                </a:rPr>
                <a:t>普莱菲尔</a:t>
              </a:r>
              <a:r>
                <a:rPr kumimoji="0" lang="zh-TW" altLang="en-US" dirty="0">
                  <a:latin typeface="+mn-lt"/>
                  <a:ea typeface="+mn-ea"/>
                </a:rPr>
                <a:t>双字符对有</a:t>
              </a:r>
              <a:r>
                <a:rPr kumimoji="0" lang="en-US" altLang="zh-TW" dirty="0">
                  <a:latin typeface="+mn-lt"/>
                  <a:ea typeface="+mn-ea"/>
                </a:rPr>
                <a:t>26×26=676</a:t>
              </a:r>
              <a:r>
                <a:rPr kumimoji="0" lang="zh-CN" altLang="en-US" dirty="0">
                  <a:latin typeface="+mn-lt"/>
                  <a:ea typeface="+mn-ea"/>
                </a:rPr>
                <a:t>组</a:t>
              </a:r>
              <a:r>
                <a:rPr kumimoji="0" lang="zh-TW" altLang="en-US" dirty="0">
                  <a:latin typeface="+mn-lt"/>
                  <a:ea typeface="+mn-ea"/>
                </a:rPr>
                <a:t>組的可能，也就是</a:t>
              </a:r>
              <a:r>
                <a:rPr kumimoji="0" lang="zh-CN" altLang="en-US" dirty="0">
                  <a:latin typeface="+mn-lt"/>
                  <a:ea typeface="+mn-ea"/>
                </a:rPr>
                <a:t>说</a:t>
              </a:r>
              <a:r>
                <a:rPr kumimoji="0" lang="zh-TW" altLang="en-US" dirty="0">
                  <a:latin typeface="+mn-lt"/>
                  <a:ea typeface="+mn-ea"/>
                </a:rPr>
                <a:t>至少要有</a:t>
              </a:r>
              <a:r>
                <a:rPr kumimoji="0" lang="zh-CN" altLang="en-US" dirty="0">
                  <a:latin typeface="+mn-lt"/>
                  <a:ea typeface="+mn-ea"/>
                </a:rPr>
                <a:t>这么</a:t>
              </a:r>
              <a:r>
                <a:rPr kumimoji="0" lang="zh-TW" altLang="en-US" dirty="0">
                  <a:latin typeface="+mn-lt"/>
                  <a:ea typeface="+mn-ea"/>
                </a:rPr>
                <a:t>多字元的密文才足以分析。</a:t>
              </a:r>
              <a:endParaRPr kumimoji="0" lang="zh-TW" altLang="en-US" dirty="0">
                <a:latin typeface="+mn-lt"/>
                <a:ea typeface="+mn-ea"/>
              </a:endParaRPr>
            </a:p>
            <a:p>
              <a:pPr eaLnBrk="1" hangingPunct="1">
                <a:spcBef>
                  <a:spcPct val="50000"/>
                </a:spcBef>
                <a:buBlip>
                  <a:blip r:embed="rId5"/>
                </a:buBlip>
              </a:pPr>
              <a:r>
                <a:rPr lang="zh-CN" altLang="en-US" dirty="0">
                  <a:solidFill>
                    <a:srgbClr val="008000"/>
                  </a:solidFill>
                  <a:latin typeface="+mn-lt"/>
                  <a:ea typeface="+mn-ea"/>
                </a:rPr>
                <a:t>维吉尼亚</a:t>
              </a:r>
              <a:r>
                <a:rPr kumimoji="0" lang="zh-CN" altLang="en-US" dirty="0">
                  <a:latin typeface="+mn-lt"/>
                  <a:ea typeface="+mn-ea"/>
                </a:rPr>
                <a:t>的字母概论分布比</a:t>
              </a:r>
              <a:r>
                <a:rPr lang="en-US" altLang="zh-TW" dirty="0">
                  <a:solidFill>
                    <a:srgbClr val="FF6600"/>
                  </a:solidFill>
                </a:rPr>
                <a:t>Playfair</a:t>
              </a:r>
              <a:r>
                <a:rPr kumimoji="0" lang="zh-CN" altLang="en-US" dirty="0">
                  <a:latin typeface="+mn-lt"/>
                  <a:ea typeface="+mn-ea"/>
                </a:rPr>
                <a:t>和</a:t>
              </a:r>
              <a:r>
                <a:rPr kumimoji="0" lang="zh-CN" altLang="en-US" dirty="0">
                  <a:solidFill>
                    <a:srgbClr val="FF0000"/>
                  </a:solidFill>
                  <a:latin typeface="+mn-lt"/>
                  <a:ea typeface="+mn-ea"/>
                </a:rPr>
                <a:t>明文</a:t>
              </a:r>
              <a:r>
                <a:rPr kumimoji="0" lang="zh-CN" altLang="en-US" dirty="0">
                  <a:latin typeface="+mn-lt"/>
                  <a:ea typeface="+mn-ea"/>
                </a:rPr>
                <a:t>的平缓</a:t>
              </a:r>
              <a:endParaRPr kumimoji="0" lang="en-US" altLang="zh-CN" dirty="0">
                <a:latin typeface="+mn-lt"/>
                <a:ea typeface="+mn-ea"/>
              </a:endParaRPr>
            </a:p>
            <a:p>
              <a:pPr eaLnBrk="1" hangingPunct="1">
                <a:spcBef>
                  <a:spcPct val="50000"/>
                </a:spcBef>
                <a:buBlip>
                  <a:blip r:embed="rId5"/>
                </a:buBlip>
              </a:pPr>
              <a:r>
                <a:rPr lang="zh-CN" altLang="en-US" dirty="0">
                  <a:solidFill>
                    <a:srgbClr val="008000"/>
                  </a:solidFill>
                  <a:latin typeface="+mn-lt"/>
                  <a:ea typeface="+mn-ea"/>
                </a:rPr>
                <a:t>维吉尼亚</a:t>
              </a:r>
              <a:r>
                <a:rPr lang="zh-CN" altLang="en-US" dirty="0">
                  <a:latin typeface="+mn-lt"/>
                  <a:ea typeface="+mn-ea"/>
                </a:rPr>
                <a:t>和</a:t>
              </a:r>
              <a:r>
                <a:rPr lang="en-US" altLang="zh-TW" dirty="0">
                  <a:solidFill>
                    <a:srgbClr val="FF6600"/>
                  </a:solidFill>
                </a:rPr>
                <a:t>Playfair</a:t>
              </a:r>
              <a:r>
                <a:rPr kumimoji="0" lang="zh-CN" altLang="en-US" dirty="0">
                  <a:latin typeface="+mn-lt"/>
                  <a:ea typeface="+mn-ea"/>
                </a:rPr>
                <a:t>的字母概论分布与</a:t>
              </a:r>
              <a:r>
                <a:rPr lang="zh-CN" altLang="en-US" dirty="0">
                  <a:solidFill>
                    <a:srgbClr val="3333CC"/>
                  </a:solidFill>
                  <a:latin typeface="+mn-lt"/>
                  <a:ea typeface="+mn-ea"/>
                </a:rPr>
                <a:t>一次一密</a:t>
              </a:r>
              <a:r>
                <a:rPr kumimoji="0" lang="zh-CN" altLang="en-US" dirty="0">
                  <a:latin typeface="+mn-lt"/>
                  <a:ea typeface="+mn-ea"/>
                </a:rPr>
                <a:t>对比，仍暴露大量字母结构信息，</a:t>
              </a:r>
              <a:r>
                <a:rPr kumimoji="0" lang="zh-TW" altLang="en-US" dirty="0">
                  <a:latin typeface="+mn-lt"/>
                  <a:ea typeface="+mn-ea"/>
                </a:rPr>
                <a:t>只要搜集到字元数超过可分析的密文，仍有可能以</a:t>
              </a:r>
              <a:r>
                <a:rPr kumimoji="0" lang="zh-CN" altLang="en-US" dirty="0">
                  <a:latin typeface="+mn-lt"/>
                  <a:ea typeface="+mn-ea"/>
                </a:rPr>
                <a:t>统计</a:t>
              </a:r>
              <a:r>
                <a:rPr kumimoji="0" lang="zh-TW" altLang="en-US" dirty="0">
                  <a:latin typeface="+mn-lt"/>
                  <a:ea typeface="+mn-ea"/>
                </a:rPr>
                <a:t>方法</a:t>
              </a:r>
              <a:r>
                <a:rPr kumimoji="0" lang="zh-CN" altLang="en-US" dirty="0">
                  <a:latin typeface="+mn-lt"/>
                  <a:ea typeface="+mn-ea"/>
                </a:rPr>
                <a:t>进行</a:t>
              </a:r>
              <a:r>
                <a:rPr kumimoji="0" lang="zh-TW" altLang="en-US" dirty="0">
                  <a:latin typeface="+mn-lt"/>
                  <a:ea typeface="+mn-ea"/>
                </a:rPr>
                <a:t>分析，</a:t>
              </a:r>
              <a:r>
                <a:rPr kumimoji="0" lang="zh-CN" altLang="en-US" dirty="0">
                  <a:latin typeface="+mn-lt"/>
                  <a:ea typeface="+mn-ea"/>
                </a:rPr>
                <a:t>进而</a:t>
              </a:r>
              <a:r>
                <a:rPr kumimoji="0" lang="zh-TW" altLang="en-US" dirty="0">
                  <a:latin typeface="+mn-lt"/>
                  <a:ea typeface="+mn-ea"/>
                </a:rPr>
                <a:t>破解密文。</a:t>
              </a:r>
              <a:endParaRPr kumimoji="0" lang="en-US" altLang="zh-TW" dirty="0">
                <a:latin typeface="+mn-lt"/>
                <a:ea typeface="+mn-ea"/>
              </a:endParaRPr>
            </a:p>
          </p:txBody>
        </p:sp>
      </p:grpSp>
      <p:sp>
        <p:nvSpPr>
          <p:cNvPr id="23" name="Line 26"/>
          <p:cNvSpPr>
            <a:spLocks noChangeShapeType="1"/>
          </p:cNvSpPr>
          <p:nvPr/>
        </p:nvSpPr>
        <p:spPr bwMode="auto">
          <a:xfrm flipV="1">
            <a:off x="2804928" y="1441783"/>
            <a:ext cx="0" cy="3529012"/>
          </a:xfrm>
          <a:prstGeom prst="line">
            <a:avLst/>
          </a:prstGeom>
          <a:noFill/>
          <a:ln w="19050">
            <a:solidFill>
              <a:schemeClr val="tx1"/>
            </a:solidFill>
            <a:round/>
            <a:tailEnd type="oval" w="med" len="med"/>
          </a:ln>
          <a:effectLst>
            <a:outerShdw dist="35921" dir="8100000" algn="ctr" rotWithShape="0">
              <a:schemeClr val="bg2">
                <a:alpha val="50000"/>
              </a:schemeClr>
            </a:outerShdw>
          </a:effectLst>
        </p:spPr>
        <p:txBody>
          <a:bodyPr wrap="none" anchor="ctr"/>
          <a:lstStyle/>
          <a:p>
            <a:pPr>
              <a:defRPr/>
            </a:pPr>
            <a:endParaRPr lang="zh-TW" altLang="en-US"/>
          </a:p>
        </p:txBody>
      </p:sp>
      <p:grpSp>
        <p:nvGrpSpPr>
          <p:cNvPr id="24" name="Group 27"/>
          <p:cNvGrpSpPr/>
          <p:nvPr/>
        </p:nvGrpSpPr>
        <p:grpSpPr bwMode="auto">
          <a:xfrm>
            <a:off x="5290953" y="1946608"/>
            <a:ext cx="1208088" cy="2224087"/>
            <a:chOff x="2422" y="1253"/>
            <a:chExt cx="761" cy="1401"/>
          </a:xfrm>
        </p:grpSpPr>
        <p:pic>
          <p:nvPicPr>
            <p:cNvPr id="25" name="Picture 28" descr="pers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2426" y="1483"/>
              <a:ext cx="757" cy="1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9" descr="XP全套图标 - 常用软件游戏ICON图标46 - Gamespy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2" y="1253"/>
              <a:ext cx="730"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 name="Text Box 30"/>
          <p:cNvSpPr txBox="1">
            <a:spLocks noChangeArrowheads="1"/>
          </p:cNvSpPr>
          <p:nvPr/>
        </p:nvSpPr>
        <p:spPr bwMode="auto">
          <a:xfrm rot="5400000">
            <a:off x="-492" y="3127014"/>
            <a:ext cx="41344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en-US" altLang="zh-TW" sz="1400" dirty="0" err="1">
                <a:latin typeface="+mn-lt"/>
                <a:ea typeface="+mn-ea"/>
              </a:rPr>
              <a:t>Reletive</a:t>
            </a:r>
            <a:r>
              <a:rPr lang="en-US" altLang="zh-TW" sz="1400" dirty="0">
                <a:latin typeface="+mn-lt"/>
                <a:ea typeface="+mn-ea"/>
              </a:rPr>
              <a:t> Frequency  of Occurrence of Letters</a:t>
            </a:r>
            <a:endParaRPr lang="en-US" altLang="zh-TW" sz="1400" dirty="0">
              <a:latin typeface="+mn-lt"/>
              <a:ea typeface="+mn-ea"/>
            </a:endParaRPr>
          </a:p>
        </p:txBody>
      </p:sp>
      <p:grpSp>
        <p:nvGrpSpPr>
          <p:cNvPr id="28" name="Group 33"/>
          <p:cNvGrpSpPr/>
          <p:nvPr/>
        </p:nvGrpSpPr>
        <p:grpSpPr bwMode="auto">
          <a:xfrm>
            <a:off x="2417578" y="5474033"/>
            <a:ext cx="5759450" cy="858837"/>
            <a:chOff x="612" y="3475"/>
            <a:chExt cx="3628" cy="541"/>
          </a:xfrm>
        </p:grpSpPr>
        <p:sp>
          <p:nvSpPr>
            <p:cNvPr id="30" name="Text Box 24"/>
            <p:cNvSpPr txBox="1">
              <a:spLocks noChangeArrowheads="1"/>
            </p:cNvSpPr>
            <p:nvPr/>
          </p:nvSpPr>
          <p:spPr bwMode="auto">
            <a:xfrm>
              <a:off x="1070" y="3659"/>
              <a:ext cx="317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algn="r" eaLnBrk="1" hangingPunct="1"/>
              <a:r>
                <a:rPr kumimoji="0" lang="zh-TW" altLang="en-US" dirty="0">
                  <a:latin typeface="+mn-lt"/>
                  <a:ea typeface="+mn-ea"/>
                </a:rPr>
                <a:t>密文的字母</a:t>
              </a:r>
              <a:r>
                <a:rPr kumimoji="0" lang="zh-CN" altLang="en-US" dirty="0">
                  <a:latin typeface="+mn-lt"/>
                  <a:ea typeface="+mn-ea"/>
                </a:rPr>
                <a:t>频率</a:t>
              </a:r>
              <a:r>
                <a:rPr kumimoji="0" lang="zh-TW" altLang="en-US" dirty="0">
                  <a:latin typeface="+mn-lt"/>
                  <a:ea typeface="+mn-ea"/>
                </a:rPr>
                <a:t>越一致，越</a:t>
              </a:r>
              <a:r>
                <a:rPr kumimoji="0" lang="zh-CN" altLang="en-US" dirty="0">
                  <a:latin typeface="+mn-lt"/>
                  <a:ea typeface="+mn-ea"/>
                </a:rPr>
                <a:t>难</a:t>
              </a:r>
              <a:r>
                <a:rPr kumimoji="0" lang="zh-TW" altLang="en-US" dirty="0">
                  <a:latin typeface="+mn-lt"/>
                  <a:ea typeface="+mn-ea"/>
                </a:rPr>
                <a:t>以</a:t>
              </a:r>
              <a:r>
                <a:rPr kumimoji="0" lang="zh-CN" altLang="en-US" dirty="0">
                  <a:latin typeface="+mn-lt"/>
                  <a:ea typeface="+mn-ea"/>
                </a:rPr>
                <a:t>统计</a:t>
              </a:r>
              <a:r>
                <a:rPr kumimoji="0" lang="zh-TW" altLang="en-US" dirty="0">
                  <a:latin typeface="+mn-lt"/>
                  <a:ea typeface="+mn-ea"/>
                </a:rPr>
                <a:t>分析破解。</a:t>
              </a:r>
              <a:endParaRPr lang="en-US" altLang="zh-TW" dirty="0">
                <a:latin typeface="+mn-lt"/>
                <a:ea typeface="+mn-ea"/>
              </a:endParaRPr>
            </a:p>
          </p:txBody>
        </p:sp>
        <p:pic>
          <p:nvPicPr>
            <p:cNvPr id="31" name="Picture 32" descr="XP全套图标 - Woaf文件夹ICON图标7 - 15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 y="3475"/>
              <a:ext cx="541"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 name="标题 1"/>
          <p:cNvSpPr>
            <a:spLocks noGrp="1"/>
          </p:cNvSpPr>
          <p:nvPr>
            <p:ph type="ctrTitle"/>
          </p:nvPr>
        </p:nvSpPr>
        <p:spPr>
          <a:xfrm>
            <a:off x="144794" y="90001"/>
            <a:ext cx="4896808" cy="626701"/>
          </a:xfrm>
        </p:spPr>
        <p:txBody>
          <a:bodyPr/>
          <a:lstStyle/>
          <a:p>
            <a:r>
              <a:rPr lang="en-US" altLang="zh-CN" dirty="0">
                <a:solidFill>
                  <a:srgbClr val="F8F8F8"/>
                </a:solidFill>
                <a:latin typeface="+mj-ea"/>
              </a:rPr>
              <a:t>1.4 </a:t>
            </a:r>
            <a:r>
              <a:rPr lang="zh-CN" altLang="en-US" dirty="0">
                <a:solidFill>
                  <a:srgbClr val="F8F8F8"/>
                </a:solidFill>
                <a:latin typeface="+mj-ea"/>
              </a:rPr>
              <a:t>代换密码的安全性</a:t>
            </a:r>
            <a:endParaRPr lang="zh-CN" altLang="en-US" dirty="0"/>
          </a:p>
        </p:txBody>
      </p:sp>
      <p:pic>
        <p:nvPicPr>
          <p:cNvPr id="29" name="Picture 3" descr="yellow"/>
          <p:cNvPicPr>
            <a:picLocks noChangeAspect="1" noChangeArrowheads="1"/>
          </p:cNvPicPr>
          <p:nvPr/>
        </p:nvPicPr>
        <p:blipFill>
          <a:blip r:embed="rId9"/>
          <a:srcRect/>
          <a:stretch>
            <a:fillRect/>
          </a:stretch>
        </p:blipFill>
        <p:spPr bwMode="auto">
          <a:xfrm>
            <a:off x="2792228" y="2518108"/>
            <a:ext cx="5448300" cy="2466975"/>
          </a:xfrm>
          <a:prstGeom prst="rect">
            <a:avLst/>
          </a:prstGeom>
          <a:noFill/>
          <a:effectLst>
            <a:outerShdw dist="45791" dir="7421404" algn="ctr" rotWithShape="0">
              <a:srgbClr val="808080">
                <a:alpha val="50000"/>
              </a:srgbClr>
            </a:outerShdw>
          </a:effectLst>
        </p:spPr>
      </p:pic>
      <p:sp>
        <p:nvSpPr>
          <p:cNvPr id="33" name="Text Box 8"/>
          <p:cNvSpPr txBox="1">
            <a:spLocks noChangeArrowheads="1"/>
          </p:cNvSpPr>
          <p:nvPr/>
        </p:nvSpPr>
        <p:spPr bwMode="auto">
          <a:xfrm>
            <a:off x="3276416" y="219780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panose="020B0604020202020204" pitchFamily="34" charset="0"/>
                <a:ea typeface="PMingLiU" panose="02020500000000000000" pitchFamily="18" charset="-120"/>
              </a:defRPr>
            </a:lvl1pPr>
            <a:lvl2pPr marL="742950" indent="-285750" eaLnBrk="0" hangingPunct="0">
              <a:defRPr kumimoji="1" b="1">
                <a:solidFill>
                  <a:schemeClr val="tx1"/>
                </a:solidFill>
                <a:latin typeface="Arial" panose="020B0604020202020204" pitchFamily="34" charset="0"/>
                <a:ea typeface="PMingLiU" panose="02020500000000000000" pitchFamily="18" charset="-120"/>
              </a:defRPr>
            </a:lvl2pPr>
            <a:lvl3pPr marL="1143000" indent="-228600" eaLnBrk="0" hangingPunct="0">
              <a:defRPr kumimoji="1" b="1">
                <a:solidFill>
                  <a:schemeClr val="tx1"/>
                </a:solidFill>
                <a:latin typeface="Arial" panose="020B0604020202020204" pitchFamily="34" charset="0"/>
                <a:ea typeface="PMingLiU" panose="02020500000000000000" pitchFamily="18" charset="-120"/>
              </a:defRPr>
            </a:lvl3pPr>
            <a:lvl4pPr marL="1600200" indent="-228600" eaLnBrk="0" hangingPunct="0">
              <a:defRPr kumimoji="1" b="1">
                <a:solidFill>
                  <a:schemeClr val="tx1"/>
                </a:solidFill>
                <a:latin typeface="Arial" panose="020B0604020202020204" pitchFamily="34" charset="0"/>
                <a:ea typeface="PMingLiU" panose="02020500000000000000" pitchFamily="18" charset="-120"/>
              </a:defRPr>
            </a:lvl4pPr>
            <a:lvl5pPr marL="2057400" indent="-228600" eaLnBrk="0" hangingPunct="0">
              <a:defRPr kumimoji="1" b="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PMingLiU" panose="02020500000000000000" pitchFamily="18" charset="-120"/>
              </a:defRPr>
            </a:lvl9pPr>
          </a:lstStyle>
          <a:p>
            <a:pPr eaLnBrk="1" hangingPunct="1"/>
            <a:r>
              <a:rPr lang="zh-CN" altLang="en-US" sz="1600" dirty="0">
                <a:solidFill>
                  <a:srgbClr val="FF6600"/>
                </a:solidFill>
                <a:latin typeface="+mn-ea"/>
                <a:ea typeface="+mn-ea"/>
              </a:rPr>
              <a:t>普莱菲尔</a:t>
            </a:r>
            <a:endParaRPr lang="zh-TW" altLang="en-US" sz="1600" dirty="0">
              <a:solidFill>
                <a:srgbClr val="FF6600"/>
              </a:solidFill>
              <a:latin typeface="+mn-ea"/>
              <a:ea typeface="+mn-ea"/>
            </a:endParaRPr>
          </a:p>
        </p:txBody>
      </p:sp>
      <p:sp>
        <p:nvSpPr>
          <p:cNvPr id="34" name="Line 15"/>
          <p:cNvSpPr>
            <a:spLocks noChangeShapeType="1"/>
          </p:cNvSpPr>
          <p:nvPr/>
        </p:nvSpPr>
        <p:spPr bwMode="auto">
          <a:xfrm flipH="1">
            <a:off x="2981141" y="2327981"/>
            <a:ext cx="317500" cy="282575"/>
          </a:xfrm>
          <a:prstGeom prst="line">
            <a:avLst/>
          </a:prstGeom>
          <a:noFill/>
          <a:ln w="9525">
            <a:solidFill>
              <a:srgbClr val="FF66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nodeType="afterEffect">
                                  <p:stCondLst>
                                    <p:cond delay="0"/>
                                  </p:stCondLst>
                                  <p:childTnLst>
                                    <p:animMotion origin="layout" path="M -3.54167E-6 -3.33333E-6 L 0.36003 0.29954 " pathEditMode="relative" rAng="0" ptsTypes="AA">
                                      <p:cBhvr>
                                        <p:cTn id="6" dur="2000" fill="hold"/>
                                        <p:tgtEl>
                                          <p:spTgt spid="24"/>
                                        </p:tgtEl>
                                        <p:attrNameLst>
                                          <p:attrName>ppt_x</p:attrName>
                                          <p:attrName>ppt_y</p:attrName>
                                        </p:attrNameLst>
                                      </p:cBhvr>
                                      <p:rCtr x="17995" y="14977"/>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0"/>
                                        <p:tgtEl>
                                          <p:spTgt spid="20"/>
                                        </p:tgtEl>
                                      </p:cBhvr>
                                    </p:animEffect>
                                  </p:childTnLst>
                                </p:cTn>
                              </p:par>
                            </p:childTnLst>
                          </p:cTn>
                        </p:par>
                        <p:par>
                          <p:cTn id="11" fill="hold">
                            <p:stCondLst>
                              <p:cond delay="3000"/>
                            </p:stCondLst>
                            <p:childTnLst>
                              <p:par>
                                <p:cTn id="12" presetID="1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slide(fromLeft)">
                                      <p:cBhvr>
                                        <p:cTn id="14" dur="500"/>
                                        <p:tgtEl>
                                          <p:spTgt spid="14"/>
                                        </p:tgtEl>
                                      </p:cBhvr>
                                    </p:animEffect>
                                  </p:childTnLst>
                                </p:cTn>
                              </p:par>
                            </p:childTnLst>
                          </p:cTn>
                        </p:par>
                        <p:par>
                          <p:cTn id="15" fill="hold">
                            <p:stCondLst>
                              <p:cond delay="3500"/>
                            </p:stCondLst>
                            <p:childTnLst>
                              <p:par>
                                <p:cTn id="16" presetID="12" presetClass="entr" presetSubtype="4"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slide(fromBottom)">
                                      <p:cBhvr>
                                        <p:cTn id="18" dur="500"/>
                                        <p:tgtEl>
                                          <p:spTgt spid="23"/>
                                        </p:tgtEl>
                                      </p:cBhvr>
                                    </p:animEffect>
                                  </p:childTnLst>
                                </p:cTn>
                              </p:par>
                            </p:childTnLst>
                          </p:cTn>
                        </p:par>
                        <p:par>
                          <p:cTn id="19" fill="hold">
                            <p:stCondLst>
                              <p:cond delay="4000"/>
                            </p:stCondLst>
                            <p:childTnLst>
                              <p:par>
                                <p:cTn id="20" presetID="12" presetClass="entr" presetSubtype="4"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1000"/>
                                        <p:tgtEl>
                                          <p:spTgt spid="8"/>
                                        </p:tgtEl>
                                      </p:cBhvr>
                                    </p:animEffect>
                                  </p:childTnLst>
                                </p:cTn>
                              </p:par>
                            </p:childTnLst>
                          </p:cTn>
                        </p:par>
                        <p:par>
                          <p:cTn id="23" fill="hold">
                            <p:stCondLst>
                              <p:cond delay="5000"/>
                            </p:stCondLst>
                            <p:childTnLst>
                              <p:par>
                                <p:cTn id="24" presetID="10"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5500"/>
                            </p:stCondLst>
                            <p:childTnLst>
                              <p:par>
                                <p:cTn id="28" presetID="12" presetClass="entr" presetSubtype="8"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slide(fromLeft)">
                                      <p:cBhvr>
                                        <p:cTn id="30" dur="1000"/>
                                        <p:tgtEl>
                                          <p:spTgt spid="13"/>
                                        </p:tgtEl>
                                      </p:cBhvr>
                                    </p:animEffect>
                                  </p:childTnLst>
                                </p:cTn>
                              </p:par>
                            </p:childTnLst>
                          </p:cTn>
                        </p:par>
                        <p:par>
                          <p:cTn id="31" fill="hold">
                            <p:stCondLst>
                              <p:cond delay="6500"/>
                            </p:stCondLst>
                            <p:childTnLst>
                              <p:par>
                                <p:cTn id="32" presetID="10" presetClass="entr" presetSubtype="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par>
                          <p:cTn id="35" fill="hold">
                            <p:stCondLst>
                              <p:cond delay="7000"/>
                            </p:stCondLst>
                            <p:childTnLst>
                              <p:par>
                                <p:cTn id="36" presetID="22" presetClass="entr" presetSubtype="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1000"/>
                                        <p:tgtEl>
                                          <p:spTgt spid="4"/>
                                        </p:tgtEl>
                                      </p:cBhvr>
                                    </p:animEffect>
                                  </p:childTnLst>
                                </p:cTn>
                              </p:par>
                            </p:childTnLst>
                          </p:cTn>
                        </p:par>
                        <p:par>
                          <p:cTn id="39" fill="hold">
                            <p:stCondLst>
                              <p:cond delay="8000"/>
                            </p:stCondLst>
                            <p:childTnLst>
                              <p:par>
                                <p:cTn id="40" presetID="12" presetClass="entr" presetSubtype="4"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lide(fromBottom)">
                                      <p:cBhvr>
                                        <p:cTn id="42" dur="500"/>
                                        <p:tgtEl>
                                          <p:spTgt spid="9"/>
                                        </p:tgtEl>
                                      </p:cBhvr>
                                    </p:animEffect>
                                  </p:childTnLst>
                                </p:cTn>
                              </p:par>
                            </p:childTnLst>
                          </p:cTn>
                        </p:par>
                        <p:par>
                          <p:cTn id="43" fill="hold">
                            <p:stCondLst>
                              <p:cond delay="8500"/>
                            </p:stCondLst>
                            <p:childTnLst>
                              <p:par>
                                <p:cTn id="44" presetID="12" presetClass="entr" presetSubtype="2"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slide(fromRight)">
                                      <p:cBhvr>
                                        <p:cTn id="46" dur="500"/>
                                        <p:tgtEl>
                                          <p:spTgt spid="16"/>
                                        </p:tgtEl>
                                      </p:cBhvr>
                                    </p:animEffect>
                                  </p:childTnLst>
                                </p:cTn>
                              </p:par>
                            </p:childTnLst>
                          </p:cTn>
                        </p:par>
                        <p:par>
                          <p:cTn id="47" fill="hold">
                            <p:stCondLst>
                              <p:cond delay="9000"/>
                            </p:stCondLst>
                            <p:childTnLst>
                              <p:par>
                                <p:cTn id="48" presetID="22" presetClass="entr" presetSubtype="8"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1000"/>
                                        <p:tgtEl>
                                          <p:spTgt spid="6"/>
                                        </p:tgtEl>
                                      </p:cBhvr>
                                    </p:animEffect>
                                  </p:childTnLst>
                                </p:cTn>
                              </p:par>
                            </p:childTnLst>
                          </p:cTn>
                        </p:par>
                        <p:par>
                          <p:cTn id="51" fill="hold">
                            <p:stCondLst>
                              <p:cond delay="10000"/>
                            </p:stCondLst>
                            <p:childTnLst>
                              <p:par>
                                <p:cTn id="52" presetID="12" presetClass="entr" presetSubtype="4"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slide(fromBottom)">
                                      <p:cBhvr>
                                        <p:cTn id="54" dur="500"/>
                                        <p:tgtEl>
                                          <p:spTgt spid="11"/>
                                        </p:tgtEl>
                                      </p:cBhvr>
                                    </p:animEffect>
                                  </p:childTnLst>
                                </p:cTn>
                              </p:par>
                            </p:childTnLst>
                          </p:cTn>
                        </p:par>
                        <p:par>
                          <p:cTn id="55" fill="hold">
                            <p:stCondLst>
                              <p:cond delay="10500"/>
                            </p:stCondLst>
                            <p:childTnLst>
                              <p:par>
                                <p:cTn id="56" presetID="12" presetClass="entr" presetSubtype="4"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slide(fromBottom)">
                                      <p:cBhvr>
                                        <p:cTn id="58" dur="500"/>
                                        <p:tgtEl>
                                          <p:spTgt spid="18"/>
                                        </p:tgtEl>
                                      </p:cBhvr>
                                    </p:animEffect>
                                  </p:childTnLst>
                                </p:cTn>
                              </p:par>
                            </p:childTnLst>
                          </p:cTn>
                        </p:par>
                        <p:par>
                          <p:cTn id="59" fill="hold">
                            <p:stCondLst>
                              <p:cond delay="11000"/>
                            </p:stCondLst>
                            <p:childTnLst>
                              <p:par>
                                <p:cTn id="60" presetID="22" presetClass="entr" presetSubtype="8" fill="hold"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1000"/>
                                        <p:tgtEl>
                                          <p:spTgt spid="7"/>
                                        </p:tgtEl>
                                      </p:cBhvr>
                                    </p:animEffect>
                                  </p:childTnLst>
                                </p:cTn>
                              </p:par>
                            </p:childTnLst>
                          </p:cTn>
                        </p:par>
                        <p:par>
                          <p:cTn id="63" fill="hold">
                            <p:stCondLst>
                              <p:cond delay="12000"/>
                            </p:stCondLst>
                            <p:childTnLst>
                              <p:par>
                                <p:cTn id="64" presetID="12" presetClass="entr" presetSubtype="4" fill="hold" grpId="0" nodeType="after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slide(fromBottom)">
                                      <p:cBhvr>
                                        <p:cTn id="66" dur="500"/>
                                        <p:tgtEl>
                                          <p:spTgt spid="12"/>
                                        </p:tgtEl>
                                      </p:cBhvr>
                                    </p:animEffect>
                                  </p:childTnLst>
                                </p:cTn>
                              </p:par>
                            </p:childTnLst>
                          </p:cTn>
                        </p:par>
                        <p:par>
                          <p:cTn id="67" fill="hold">
                            <p:stCondLst>
                              <p:cond delay="12500"/>
                            </p:stCondLst>
                            <p:childTnLst>
                              <p:par>
                                <p:cTn id="68" presetID="12" presetClass="entr" presetSubtype="4" fill="hold"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slide(fromBottom)">
                                      <p:cBhvr>
                                        <p:cTn id="70" dur="500"/>
                                        <p:tgtEl>
                                          <p:spTgt spid="19"/>
                                        </p:tgtEl>
                                      </p:cBhvr>
                                    </p:animEffect>
                                  </p:childTnLst>
                                </p:cTn>
                              </p:par>
                            </p:childTnLst>
                          </p:cTn>
                        </p:par>
                        <p:par>
                          <p:cTn id="71" fill="hold">
                            <p:stCondLst>
                              <p:cond delay="13000"/>
                            </p:stCondLst>
                            <p:childTnLst>
                              <p:par>
                                <p:cTn id="72" presetID="42" presetClass="entr" presetSubtype="0" fill="hold" nodeType="after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1000"/>
                                        <p:tgtEl>
                                          <p:spTgt spid="28"/>
                                        </p:tgtEl>
                                      </p:cBhvr>
                                    </p:animEffect>
                                    <p:anim calcmode="lin" valueType="num">
                                      <p:cBhvr>
                                        <p:cTn id="75" dur="1000" fill="hold"/>
                                        <p:tgtEl>
                                          <p:spTgt spid="28"/>
                                        </p:tgtEl>
                                        <p:attrNameLst>
                                          <p:attrName>ppt_x</p:attrName>
                                        </p:attrNameLst>
                                      </p:cBhvr>
                                      <p:tavLst>
                                        <p:tav tm="0">
                                          <p:val>
                                            <p:strVal val="#ppt_x"/>
                                          </p:val>
                                        </p:tav>
                                        <p:tav tm="100000">
                                          <p:val>
                                            <p:strVal val="#ppt_x"/>
                                          </p:val>
                                        </p:tav>
                                      </p:tavLst>
                                    </p:anim>
                                    <p:anim calcmode="lin" valueType="num">
                                      <p:cBhvr>
                                        <p:cTn id="76" dur="1000" fill="hold"/>
                                        <p:tgtEl>
                                          <p:spTgt spid="28"/>
                                        </p:tgtEl>
                                        <p:attrNameLst>
                                          <p:attrName>ppt_y</p:attrName>
                                        </p:attrNameLst>
                                      </p:cBhvr>
                                      <p:tavLst>
                                        <p:tav tm="0">
                                          <p:val>
                                            <p:strVal val="#ppt_y+.1"/>
                                          </p:val>
                                        </p:tav>
                                        <p:tav tm="100000">
                                          <p:val>
                                            <p:strVal val="#ppt_y"/>
                                          </p:val>
                                        </p:tav>
                                      </p:tavLst>
                                    </p:anim>
                                  </p:childTnLst>
                                </p:cTn>
                              </p:par>
                            </p:childTnLst>
                          </p:cTn>
                        </p:par>
                        <p:par>
                          <p:cTn id="77" fill="hold">
                            <p:stCondLst>
                              <p:cond delay="14000"/>
                            </p:stCondLst>
                            <p:childTnLst>
                              <p:par>
                                <p:cTn id="78" presetID="22" presetClass="entr" presetSubtype="8" fill="hold"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left)">
                                      <p:cBhvr>
                                        <p:cTn id="80" dur="1000"/>
                                        <p:tgtEl>
                                          <p:spTgt spid="29"/>
                                        </p:tgtEl>
                                      </p:cBhvr>
                                    </p:animEffect>
                                  </p:childTnLst>
                                </p:cTn>
                              </p:par>
                            </p:childTnLst>
                          </p:cTn>
                        </p:par>
                        <p:par>
                          <p:cTn id="81" fill="hold">
                            <p:stCondLst>
                              <p:cond delay="15000"/>
                            </p:stCondLst>
                            <p:childTnLst>
                              <p:par>
                                <p:cTn id="82" presetID="12" presetClass="entr" presetSubtype="4"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slide(fromBottom)">
                                      <p:cBhvr>
                                        <p:cTn id="84" dur="500"/>
                                        <p:tgtEl>
                                          <p:spTgt spid="33"/>
                                        </p:tgtEl>
                                      </p:cBhvr>
                                    </p:animEffect>
                                  </p:childTnLst>
                                </p:cTn>
                              </p:par>
                            </p:childTnLst>
                          </p:cTn>
                        </p:par>
                        <p:par>
                          <p:cTn id="85" fill="hold">
                            <p:stCondLst>
                              <p:cond delay="15500"/>
                            </p:stCondLst>
                            <p:childTnLst>
                              <p:par>
                                <p:cTn id="86" presetID="12" presetClass="entr" presetSubtype="2" fill="hold" nodeType="after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slide(fromRight)">
                                      <p:cBhvr>
                                        <p:cTn id="8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3" grpId="0"/>
      <p:bldP spid="15" grpId="0"/>
      <p:bldP spid="27"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ctrTitle"/>
          </p:nvPr>
        </p:nvSpPr>
        <p:spPr>
          <a:xfrm>
            <a:off x="144794" y="90001"/>
            <a:ext cx="4896808" cy="626701"/>
          </a:xfrm>
        </p:spPr>
        <p:txBody>
          <a:bodyPr/>
          <a:lstStyle/>
          <a:p>
            <a:r>
              <a:rPr lang="en-US" altLang="zh-CN" dirty="0">
                <a:solidFill>
                  <a:srgbClr val="F8F8F8"/>
                </a:solidFill>
                <a:latin typeface="+mj-ea"/>
              </a:rPr>
              <a:t>1.4 </a:t>
            </a:r>
            <a:r>
              <a:rPr lang="zh-CN" altLang="en-US" dirty="0">
                <a:solidFill>
                  <a:srgbClr val="F8F8F8"/>
                </a:solidFill>
                <a:latin typeface="+mj-ea"/>
              </a:rPr>
              <a:t>代换密码的安全性</a:t>
            </a:r>
            <a:endParaRPr lang="zh-CN" altLang="en-US" dirty="0"/>
          </a:p>
        </p:txBody>
      </p:sp>
      <p:sp>
        <p:nvSpPr>
          <p:cNvPr id="3" name="矩形 2"/>
          <p:cNvSpPr/>
          <p:nvPr/>
        </p:nvSpPr>
        <p:spPr>
          <a:xfrm>
            <a:off x="790966" y="883388"/>
            <a:ext cx="9734361" cy="461665"/>
          </a:xfrm>
          <a:prstGeom prst="rect">
            <a:avLst/>
          </a:prstGeom>
        </p:spPr>
        <p:txBody>
          <a:bodyPr wrap="square">
            <a:spAutoFit/>
          </a:bodyPr>
          <a:lstStyle/>
          <a:p>
            <a:pPr marL="457200" indent="-457200">
              <a:buClr>
                <a:srgbClr val="0000FF"/>
              </a:buClr>
              <a:buFont typeface="Wingdings" panose="05000000000000000000" pitchFamily="2" charset="2"/>
              <a:buChar char="Ø"/>
            </a:pPr>
            <a:r>
              <a:rPr lang="zh-CN" altLang="en-US" sz="2400" dirty="0"/>
              <a:t>对平移密码的改进攻击</a:t>
            </a:r>
            <a:endParaRPr lang="zh-CN" altLang="en-US" sz="2400" dirty="0"/>
          </a:p>
        </p:txBody>
      </p:sp>
      <p:sp>
        <p:nvSpPr>
          <p:cNvPr id="9" name="内容占位符 2"/>
          <p:cNvSpPr txBox="1"/>
          <p:nvPr/>
        </p:nvSpPr>
        <p:spPr>
          <a:xfrm>
            <a:off x="1181099" y="1406608"/>
            <a:ext cx="10690697" cy="4956092"/>
          </a:xfrm>
          <a:prstGeom prst="rect">
            <a:avLst/>
          </a:prstGeom>
        </p:spPr>
        <p:txBody>
          <a:bodyPr>
            <a:norm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r>
              <a:rPr lang="zh-CN" altLang="en-US" kern="0" dirty="0">
                <a:solidFill>
                  <a:schemeClr val="tx1"/>
                </a:solidFill>
              </a:rPr>
              <a:t>观察</a:t>
            </a:r>
            <a:endParaRPr lang="en-US" altLang="zh-CN" kern="0" dirty="0">
              <a:solidFill>
                <a:schemeClr val="tx1"/>
              </a:solidFill>
            </a:endParaRPr>
          </a:p>
          <a:p>
            <a:pPr lvl="1"/>
            <a:r>
              <a:rPr lang="zh-CN" altLang="en-US" kern="0" dirty="0">
                <a:solidFill>
                  <a:schemeClr val="tx1"/>
                </a:solidFill>
              </a:rPr>
              <a:t>令</a:t>
            </a:r>
            <a:r>
              <a:rPr lang="en-US" altLang="zh-CN" i="1" kern="0" dirty="0">
                <a:solidFill>
                  <a:schemeClr val="tx1"/>
                </a:solidFill>
              </a:rPr>
              <a:t>p</a:t>
            </a:r>
            <a:r>
              <a:rPr lang="en-US" altLang="zh-CN" i="1" kern="0" baseline="-25000" dirty="0">
                <a:solidFill>
                  <a:schemeClr val="tx1"/>
                </a:solidFill>
              </a:rPr>
              <a:t>i</a:t>
            </a:r>
            <a:r>
              <a:rPr lang="zh-CN" altLang="en-US" kern="0" dirty="0">
                <a:solidFill>
                  <a:schemeClr val="tx1"/>
                </a:solidFill>
              </a:rPr>
              <a:t>（</a:t>
            </a:r>
            <a:r>
              <a:rPr lang="en-US" altLang="zh-CN" kern="0" dirty="0">
                <a:solidFill>
                  <a:schemeClr val="tx1"/>
                </a:solidFill>
              </a:rPr>
              <a:t>0</a:t>
            </a:r>
            <a:r>
              <a:rPr lang="en-US" altLang="zh-CN" kern="0" dirty="0">
                <a:solidFill>
                  <a:schemeClr val="tx1"/>
                </a:solidFill>
                <a:sym typeface="Symbol" panose="05050102010706020507" pitchFamily="18" charset="2"/>
              </a:rPr>
              <a:t></a:t>
            </a:r>
            <a:r>
              <a:rPr lang="en-US" altLang="zh-CN" i="1" kern="0" dirty="0">
                <a:solidFill>
                  <a:schemeClr val="tx1"/>
                </a:solidFill>
              </a:rPr>
              <a:t> p</a:t>
            </a:r>
            <a:r>
              <a:rPr lang="en-US" altLang="zh-CN" i="1" kern="0" baseline="-25000" dirty="0">
                <a:solidFill>
                  <a:schemeClr val="tx1"/>
                </a:solidFill>
              </a:rPr>
              <a:t>i </a:t>
            </a:r>
            <a:r>
              <a:rPr lang="en-US" altLang="zh-CN" kern="0" dirty="0">
                <a:solidFill>
                  <a:schemeClr val="tx1"/>
                </a:solidFill>
                <a:sym typeface="Symbol" panose="05050102010706020507" pitchFamily="18" charset="2"/>
              </a:rPr>
              <a:t>1</a:t>
            </a:r>
            <a:r>
              <a:rPr lang="zh-CN" altLang="en-US" kern="0" dirty="0">
                <a:solidFill>
                  <a:schemeClr val="tx1"/>
                </a:solidFill>
                <a:sym typeface="Symbol" panose="05050102010706020507" pitchFamily="18" charset="2"/>
              </a:rPr>
              <a:t>）表示在英文中每个英文字母的出现概率</a:t>
            </a:r>
            <a:endParaRPr lang="en-US" altLang="zh-CN" kern="0" dirty="0">
              <a:solidFill>
                <a:schemeClr val="tx1"/>
              </a:solidFill>
              <a:sym typeface="Symbol" panose="05050102010706020507" pitchFamily="18" charset="2"/>
            </a:endParaRPr>
          </a:p>
          <a:p>
            <a:pPr lvl="1"/>
            <a:r>
              <a:rPr lang="zh-CN" altLang="en-US" kern="0" dirty="0">
                <a:solidFill>
                  <a:schemeClr val="tx1"/>
                </a:solidFill>
                <a:sym typeface="Symbol" panose="05050102010706020507" pitchFamily="18" charset="2"/>
              </a:rPr>
              <a:t>计算平方和得</a:t>
            </a:r>
            <a:endParaRPr lang="en-US" altLang="zh-CN" kern="0" dirty="0">
              <a:solidFill>
                <a:schemeClr val="tx1"/>
              </a:solidFill>
              <a:sym typeface="Symbol" panose="05050102010706020507" pitchFamily="18" charset="2"/>
            </a:endParaRPr>
          </a:p>
          <a:p>
            <a:endParaRPr lang="en-US" altLang="zh-CN" kern="0" dirty="0">
              <a:solidFill>
                <a:schemeClr val="tx1"/>
              </a:solidFill>
              <a:sym typeface="Symbol" panose="05050102010706020507" pitchFamily="18" charset="2"/>
            </a:endParaRPr>
          </a:p>
          <a:p>
            <a:r>
              <a:rPr lang="zh-CN" altLang="en-US" kern="0" dirty="0">
                <a:solidFill>
                  <a:schemeClr val="tx1"/>
                </a:solidFill>
                <a:sym typeface="Symbol" panose="05050102010706020507" pitchFamily="18" charset="2"/>
              </a:rPr>
              <a:t>平移密码</a:t>
            </a:r>
            <a:endParaRPr lang="en-US" altLang="zh-CN" kern="0" dirty="0">
              <a:solidFill>
                <a:schemeClr val="tx1"/>
              </a:solidFill>
              <a:sym typeface="Symbol" panose="05050102010706020507" pitchFamily="18" charset="2"/>
            </a:endParaRPr>
          </a:p>
          <a:p>
            <a:pPr lvl="1"/>
            <a:r>
              <a:rPr lang="zh-CN" altLang="en-US" kern="0" dirty="0">
                <a:solidFill>
                  <a:schemeClr val="tx1"/>
                </a:solidFill>
                <a:sym typeface="Symbol" panose="05050102010706020507" pitchFamily="18" charset="2"/>
              </a:rPr>
              <a:t>令</a:t>
            </a:r>
            <a:r>
              <a:rPr lang="en-US" altLang="zh-CN" i="1" kern="0" dirty="0">
                <a:solidFill>
                  <a:schemeClr val="tx1"/>
                </a:solidFill>
              </a:rPr>
              <a:t>q</a:t>
            </a:r>
            <a:r>
              <a:rPr lang="en-US" altLang="zh-CN" i="1" kern="0" baseline="-25000" dirty="0">
                <a:solidFill>
                  <a:schemeClr val="tx1"/>
                </a:solidFill>
              </a:rPr>
              <a:t>i</a:t>
            </a:r>
            <a:r>
              <a:rPr lang="zh-CN" altLang="en-US" kern="0" dirty="0">
                <a:solidFill>
                  <a:schemeClr val="tx1"/>
                </a:solidFill>
              </a:rPr>
              <a:t>（</a:t>
            </a:r>
            <a:r>
              <a:rPr lang="en-US" altLang="zh-CN" kern="0" dirty="0">
                <a:solidFill>
                  <a:schemeClr val="tx1"/>
                </a:solidFill>
              </a:rPr>
              <a:t>0</a:t>
            </a:r>
            <a:r>
              <a:rPr lang="en-US" altLang="zh-CN" kern="0" dirty="0">
                <a:solidFill>
                  <a:schemeClr val="tx1"/>
                </a:solidFill>
                <a:sym typeface="Symbol" panose="05050102010706020507" pitchFamily="18" charset="2"/>
              </a:rPr>
              <a:t></a:t>
            </a:r>
            <a:r>
              <a:rPr lang="en-US" altLang="zh-CN" i="1" kern="0" dirty="0">
                <a:solidFill>
                  <a:schemeClr val="tx1"/>
                </a:solidFill>
              </a:rPr>
              <a:t> q</a:t>
            </a:r>
            <a:r>
              <a:rPr lang="en-US" altLang="zh-CN" i="1" kern="0" baseline="-25000" dirty="0">
                <a:solidFill>
                  <a:schemeClr val="tx1"/>
                </a:solidFill>
              </a:rPr>
              <a:t>i </a:t>
            </a:r>
            <a:r>
              <a:rPr lang="en-US" altLang="zh-CN" kern="0" dirty="0">
                <a:solidFill>
                  <a:schemeClr val="tx1"/>
                </a:solidFill>
                <a:sym typeface="Symbol" panose="05050102010706020507" pitchFamily="18" charset="2"/>
              </a:rPr>
              <a:t>1</a:t>
            </a:r>
            <a:r>
              <a:rPr lang="zh-CN" altLang="en-US" kern="0" dirty="0">
                <a:solidFill>
                  <a:schemeClr val="tx1"/>
                </a:solidFill>
                <a:sym typeface="Symbol" panose="05050102010706020507" pitchFamily="18" charset="2"/>
              </a:rPr>
              <a:t>）表示在密文中每个英文字母的出现概率</a:t>
            </a:r>
            <a:endParaRPr lang="en-US" altLang="zh-CN" i="1" kern="0" dirty="0">
              <a:solidFill>
                <a:schemeClr val="tx1"/>
              </a:solidFill>
              <a:sym typeface="Symbol" panose="05050102010706020507" pitchFamily="18" charset="2"/>
            </a:endParaRPr>
          </a:p>
          <a:p>
            <a:pPr lvl="1"/>
            <a:r>
              <a:rPr lang="zh-CN" altLang="en-US" kern="0" dirty="0">
                <a:solidFill>
                  <a:schemeClr val="tx1"/>
                </a:solidFill>
                <a:sym typeface="Symbol" panose="05050102010706020507" pitchFamily="18" charset="2"/>
              </a:rPr>
              <a:t>针对每个</a:t>
            </a:r>
            <a:r>
              <a:rPr lang="en-US" altLang="zh-CN" i="1" kern="0" dirty="0" err="1">
                <a:solidFill>
                  <a:schemeClr val="tx1"/>
                </a:solidFill>
                <a:sym typeface="Symbol" panose="05050102010706020507" pitchFamily="18" charset="2"/>
              </a:rPr>
              <a:t>i</a:t>
            </a:r>
            <a:r>
              <a:rPr lang="zh-CN" altLang="en-US" kern="0" dirty="0">
                <a:solidFill>
                  <a:schemeClr val="tx1"/>
                </a:solidFill>
                <a:sym typeface="Symbol" panose="05050102010706020507" pitchFamily="18" charset="2"/>
              </a:rPr>
              <a:t>，</a:t>
            </a:r>
            <a:r>
              <a:rPr lang="en-US" altLang="zh-CN" i="1" kern="0" dirty="0">
                <a:solidFill>
                  <a:schemeClr val="tx1"/>
                </a:solidFill>
                <a:sym typeface="Symbol" panose="05050102010706020507" pitchFamily="18" charset="2"/>
              </a:rPr>
              <a:t>p</a:t>
            </a:r>
            <a:r>
              <a:rPr lang="en-US" altLang="zh-CN" i="1" kern="0" baseline="-25000" dirty="0">
                <a:solidFill>
                  <a:schemeClr val="tx1"/>
                </a:solidFill>
                <a:sym typeface="Symbol" panose="05050102010706020507" pitchFamily="18" charset="2"/>
              </a:rPr>
              <a:t>i</a:t>
            </a:r>
            <a:r>
              <a:rPr lang="en-US" altLang="zh-CN" kern="0" dirty="0">
                <a:solidFill>
                  <a:schemeClr val="tx1"/>
                </a:solidFill>
                <a:sym typeface="Symbol" panose="05050102010706020507" pitchFamily="18" charset="2"/>
              </a:rPr>
              <a:t> </a:t>
            </a:r>
            <a:r>
              <a:rPr lang="zh-CN" altLang="en-US" kern="0" dirty="0">
                <a:solidFill>
                  <a:schemeClr val="tx1"/>
                </a:solidFill>
                <a:sym typeface="Symbol" panose="05050102010706020507" pitchFamily="18" charset="2"/>
              </a:rPr>
              <a:t>应该与</a:t>
            </a:r>
            <a:r>
              <a:rPr lang="en-US" altLang="zh-CN" i="1" kern="0" dirty="0" err="1">
                <a:solidFill>
                  <a:schemeClr val="tx1"/>
                </a:solidFill>
                <a:sym typeface="Symbol" panose="05050102010706020507" pitchFamily="18" charset="2"/>
              </a:rPr>
              <a:t>q</a:t>
            </a:r>
            <a:r>
              <a:rPr lang="en-US" altLang="zh-CN" i="1" kern="0" baseline="-25000" dirty="0" err="1">
                <a:solidFill>
                  <a:schemeClr val="tx1"/>
                </a:solidFill>
                <a:sym typeface="Symbol" panose="05050102010706020507" pitchFamily="18" charset="2"/>
              </a:rPr>
              <a:t>i+k</a:t>
            </a:r>
            <a:r>
              <a:rPr lang="zh-CN" altLang="en-US" kern="0" dirty="0">
                <a:solidFill>
                  <a:schemeClr val="tx1"/>
                </a:solidFill>
                <a:sym typeface="Symbol" panose="05050102010706020507" pitchFamily="18" charset="2"/>
              </a:rPr>
              <a:t>相等</a:t>
            </a:r>
            <a:endParaRPr lang="en-US" altLang="zh-CN" kern="0" dirty="0">
              <a:solidFill>
                <a:schemeClr val="tx1"/>
              </a:solidFill>
              <a:sym typeface="Symbol" panose="05050102010706020507" pitchFamily="18" charset="2"/>
            </a:endParaRPr>
          </a:p>
          <a:p>
            <a:pPr lvl="1"/>
            <a:endParaRPr lang="en-US" altLang="zh-CN" kern="0" dirty="0">
              <a:solidFill>
                <a:schemeClr val="tx1"/>
              </a:solidFill>
            </a:endParaRPr>
          </a:p>
          <a:p>
            <a:pPr lvl="1"/>
            <a:endParaRPr lang="en-US" altLang="zh-CN" kern="0" dirty="0">
              <a:solidFill>
                <a:schemeClr val="tx1"/>
              </a:solidFill>
            </a:endParaRPr>
          </a:p>
          <a:p>
            <a:pPr lvl="1"/>
            <a:r>
              <a:rPr lang="zh-CN" altLang="en-US" kern="0" dirty="0">
                <a:solidFill>
                  <a:schemeClr val="tx1"/>
                </a:solidFill>
              </a:rPr>
              <a:t>针对所有</a:t>
            </a:r>
            <a:r>
              <a:rPr lang="en-US" altLang="zh-CN" i="1" kern="0" dirty="0">
                <a:solidFill>
                  <a:schemeClr val="tx1"/>
                </a:solidFill>
              </a:rPr>
              <a:t>j</a:t>
            </a:r>
            <a:r>
              <a:rPr lang="zh-CN" altLang="en-US" kern="0" dirty="0">
                <a:solidFill>
                  <a:schemeClr val="tx1"/>
                </a:solidFill>
              </a:rPr>
              <a:t>，计算</a:t>
            </a:r>
            <a:r>
              <a:rPr lang="en-US" altLang="zh-CN" i="1" kern="0" dirty="0" err="1">
                <a:solidFill>
                  <a:schemeClr val="tx1"/>
                </a:solidFill>
              </a:rPr>
              <a:t>I</a:t>
            </a:r>
            <a:r>
              <a:rPr lang="en-US" altLang="zh-CN" i="1" kern="0" baseline="-25000" dirty="0" err="1">
                <a:solidFill>
                  <a:schemeClr val="tx1"/>
                </a:solidFill>
              </a:rPr>
              <a:t>j</a:t>
            </a:r>
            <a:r>
              <a:rPr lang="en-US" altLang="zh-CN" kern="0" dirty="0">
                <a:solidFill>
                  <a:schemeClr val="tx1"/>
                </a:solidFill>
              </a:rPr>
              <a:t> </a:t>
            </a:r>
            <a:r>
              <a:rPr lang="zh-CN" altLang="en-US" kern="0" dirty="0">
                <a:solidFill>
                  <a:schemeClr val="tx1"/>
                </a:solidFill>
              </a:rPr>
              <a:t>，并输出</a:t>
            </a:r>
            <a:r>
              <a:rPr lang="en-US" altLang="zh-CN" i="1" kern="0" dirty="0">
                <a:solidFill>
                  <a:schemeClr val="tx1"/>
                </a:solidFill>
              </a:rPr>
              <a:t>k</a:t>
            </a:r>
            <a:r>
              <a:rPr lang="zh-CN" altLang="en-US" kern="0" dirty="0">
                <a:solidFill>
                  <a:schemeClr val="tx1"/>
                </a:solidFill>
              </a:rPr>
              <a:t>，使得</a:t>
            </a:r>
            <a:r>
              <a:rPr lang="en-US" altLang="zh-CN" i="1" kern="0" dirty="0" err="1">
                <a:solidFill>
                  <a:schemeClr val="tx1"/>
                </a:solidFill>
              </a:rPr>
              <a:t>I</a:t>
            </a:r>
            <a:r>
              <a:rPr lang="en-US" altLang="zh-CN" i="1" kern="0" baseline="-25000" dirty="0" err="1">
                <a:solidFill>
                  <a:schemeClr val="tx1"/>
                </a:solidFill>
              </a:rPr>
              <a:t>k</a:t>
            </a:r>
            <a:r>
              <a:rPr lang="en-US" altLang="zh-CN" kern="0" dirty="0">
                <a:solidFill>
                  <a:schemeClr val="tx1"/>
                </a:solidFill>
              </a:rPr>
              <a:t>,</a:t>
            </a:r>
            <a:r>
              <a:rPr lang="zh-CN" altLang="en-US" kern="0" dirty="0">
                <a:solidFill>
                  <a:schemeClr val="tx1"/>
                </a:solidFill>
              </a:rPr>
              <a:t>与</a:t>
            </a:r>
            <a:r>
              <a:rPr lang="en-US" altLang="zh-CN" kern="0" dirty="0">
                <a:solidFill>
                  <a:schemeClr val="tx1"/>
                </a:solidFill>
              </a:rPr>
              <a:t>0.065</a:t>
            </a:r>
            <a:r>
              <a:rPr lang="zh-CN" altLang="en-US" kern="0" dirty="0">
                <a:solidFill>
                  <a:schemeClr val="tx1"/>
                </a:solidFill>
              </a:rPr>
              <a:t>最接近</a:t>
            </a:r>
            <a:endParaRPr lang="zh-CN" altLang="en-US" kern="0" dirty="0">
              <a:solidFill>
                <a:schemeClr val="tx1"/>
              </a:solidFill>
            </a:endParaRPr>
          </a:p>
        </p:txBody>
      </p:sp>
      <mc:AlternateContent xmlns:mc="http://schemas.openxmlformats.org/markup-compatibility/2006">
        <mc:Choice xmlns:a14="http://schemas.microsoft.com/office/drawing/2010/main" Requires="a14">
          <p:sp>
            <p:nvSpPr>
              <p:cNvPr id="2" name="文本框 1"/>
              <p:cNvSpPr txBox="1"/>
              <p:nvPr/>
            </p:nvSpPr>
            <p:spPr>
              <a:xfrm>
                <a:off x="4218177" y="2203646"/>
                <a:ext cx="2004331" cy="104387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pt-BR" altLang="zh-CN" sz="2400" i="1" smtClean="0">
                              <a:latin typeface="Cambria Math" panose="02040503050406030204" pitchFamily="18" charset="0"/>
                            </a:rPr>
                          </m:ctrlPr>
                        </m:naryPr>
                        <m:sub>
                          <m:r>
                            <a:rPr lang="en-US" altLang="zh-CN" sz="2400" b="0" i="1" smtClean="0">
                              <a:latin typeface="Cambria Math" panose="02040503050406030204" pitchFamily="18" charset="0"/>
                            </a:rPr>
                            <m:t>𝑖</m:t>
                          </m:r>
                          <m:r>
                            <a:rPr lang="pt-BR" altLang="zh-CN" sz="2400" i="1" smtClean="0">
                              <a:latin typeface="Cambria Math" panose="02040503050406030204" pitchFamily="18" charset="0"/>
                            </a:rPr>
                            <m:t>=</m:t>
                          </m:r>
                          <m:r>
                            <a:rPr lang="pt-BR" altLang="zh-CN" sz="2400" i="1" smtClean="0">
                              <a:latin typeface="Cambria Math" panose="02040503050406030204" pitchFamily="18" charset="0"/>
                            </a:rPr>
                            <m:t>0</m:t>
                          </m:r>
                        </m:sub>
                        <m:sup>
                          <m:r>
                            <a:rPr lang="en-US" altLang="zh-CN" sz="2400" b="0" i="1" smtClean="0">
                              <a:latin typeface="Cambria Math" panose="02040503050406030204" pitchFamily="18" charset="0"/>
                            </a:rPr>
                            <m:t>25</m:t>
                          </m:r>
                        </m:sup>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065</m:t>
                          </m:r>
                        </m:e>
                      </m:nary>
                    </m:oMath>
                  </m:oMathPara>
                </a14:m>
                <a:endParaRPr lang="zh-CN" altLang="en-US" sz="2400" dirty="0"/>
              </a:p>
            </p:txBody>
          </p:sp>
        </mc:Choice>
        <mc:Fallback>
          <p:sp>
            <p:nvSpPr>
              <p:cNvPr id="2" name="文本框 1"/>
              <p:cNvSpPr txBox="1">
                <a:spLocks noRot="1" noChangeAspect="1" noMove="1" noResize="1" noEditPoints="1" noAdjustHandles="1" noChangeArrowheads="1" noChangeShapeType="1" noTextEdit="1"/>
              </p:cNvSpPr>
              <p:nvPr/>
            </p:nvSpPr>
            <p:spPr>
              <a:xfrm>
                <a:off x="4218177" y="2203646"/>
                <a:ext cx="2004331" cy="1043876"/>
              </a:xfrm>
              <a:prstGeom prst="rect">
                <a:avLst/>
              </a:prstGeom>
              <a:blipFill rotWithShape="1">
                <a:blip r:embed="rId1"/>
                <a:stretch>
                  <a:fillRect l="-25" t="-19" r="-690" b="-3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6410857" y="4171019"/>
                <a:ext cx="2251835" cy="104387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pt-BR" altLang="zh-CN" sz="2400" i="1" smtClean="0">
                              <a:latin typeface="Cambria Math" panose="02040503050406030204" pitchFamily="18" charset="0"/>
                            </a:rPr>
                          </m:ctrlPr>
                        </m:sSubPr>
                        <m:e>
                          <m:r>
                            <a:rPr lang="en-US" altLang="zh-CN" sz="2400" b="0" i="1" smtClean="0">
                              <a:latin typeface="Cambria Math" panose="02040503050406030204" pitchFamily="18" charset="0"/>
                            </a:rPr>
                            <m:t>𝐼</m:t>
                          </m:r>
                        </m:e>
                        <m:sub>
                          <m:r>
                            <a:rPr lang="en-US" altLang="zh-CN" sz="2400" b="0" i="1" smtClean="0">
                              <a:latin typeface="Cambria Math" panose="02040503050406030204" pitchFamily="18" charset="0"/>
                            </a:rPr>
                            <m:t>𝑗</m:t>
                          </m:r>
                        </m:sub>
                      </m:sSub>
                      <m:r>
                        <a:rPr lang="pt-BR" altLang="zh-CN" sz="2400" i="1" smtClean="0">
                          <a:latin typeface="Cambria Math" panose="02040503050406030204" pitchFamily="18" charset="0"/>
                        </a:rPr>
                        <m:t>≝</m:t>
                      </m:r>
                      <m:nary>
                        <m:naryPr>
                          <m:chr m:val="∑"/>
                          <m:ctrlPr>
                            <a:rPr lang="pt-BR" altLang="zh-CN" sz="2400" i="1" smtClean="0">
                              <a:latin typeface="Cambria Math" panose="02040503050406030204" pitchFamily="18" charset="0"/>
                            </a:rPr>
                          </m:ctrlPr>
                        </m:naryPr>
                        <m:sub>
                          <m:r>
                            <a:rPr lang="en-US" altLang="zh-CN" sz="2400" b="0" i="1" smtClean="0">
                              <a:latin typeface="Cambria Math" panose="02040503050406030204" pitchFamily="18" charset="0"/>
                            </a:rPr>
                            <m:t>𝑖</m:t>
                          </m:r>
                          <m:r>
                            <a:rPr lang="pt-BR" altLang="zh-CN" sz="2400" i="1" smtClean="0">
                              <a:latin typeface="Cambria Math" panose="02040503050406030204" pitchFamily="18" charset="0"/>
                            </a:rPr>
                            <m:t>=</m:t>
                          </m:r>
                          <m:r>
                            <a:rPr lang="pt-BR" altLang="zh-CN" sz="2400" i="1" smtClean="0">
                              <a:latin typeface="Cambria Math" panose="02040503050406030204" pitchFamily="18" charset="0"/>
                            </a:rPr>
                            <m:t>0</m:t>
                          </m:r>
                        </m:sub>
                        <m:sup>
                          <m:r>
                            <a:rPr lang="en-US" altLang="zh-CN" sz="2400" b="0" i="1" smtClean="0">
                              <a:latin typeface="Cambria Math" panose="02040503050406030204" pitchFamily="18" charset="0"/>
                            </a:rPr>
                            <m:t>25</m:t>
                          </m:r>
                        </m:sup>
                        <m:e>
                          <m:r>
                            <a:rPr lang="en-US" altLang="zh-CN" sz="2400" b="0" i="1" smtClean="0">
                              <a:latin typeface="Cambria Math" panose="02040503050406030204" pitchFamily="18" charset="0"/>
                            </a:rPr>
                            <m:t>𝑝</m:t>
                          </m:r>
                          <m:r>
                            <a:rPr lang="en-US" altLang="zh-CN" sz="2400" b="0" i="1" baseline="-25000" smtClean="0">
                              <a:latin typeface="Cambria Math" panose="02040503050406030204" pitchFamily="18" charset="0"/>
                            </a:rPr>
                            <m:t>𝑖</m:t>
                          </m:r>
                          <m:r>
                            <a:rPr lang="pt-BR"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𝑞</m:t>
                          </m:r>
                          <m:r>
                            <a:rPr lang="en-US" altLang="zh-CN" sz="2400" b="0" i="1" baseline="-25000" smtClean="0">
                              <a:latin typeface="Cambria Math" panose="02040503050406030204" pitchFamily="18" charset="0"/>
                              <a:ea typeface="Cambria Math" panose="02040503050406030204" pitchFamily="18" charset="0"/>
                            </a:rPr>
                            <m:t>𝑖</m:t>
                          </m:r>
                          <m:r>
                            <a:rPr lang="en-US" altLang="zh-CN" sz="2400" b="0" i="1" baseline="-25000" smtClean="0">
                              <a:latin typeface="Cambria Math" panose="02040503050406030204" pitchFamily="18" charset="0"/>
                              <a:ea typeface="Cambria Math" panose="02040503050406030204" pitchFamily="18" charset="0"/>
                            </a:rPr>
                            <m:t>+</m:t>
                          </m:r>
                          <m:r>
                            <a:rPr lang="en-US" altLang="zh-CN" sz="2400" b="0" i="1" baseline="-25000" smtClean="0">
                              <a:latin typeface="Cambria Math" panose="02040503050406030204" pitchFamily="18" charset="0"/>
                              <a:ea typeface="Cambria Math" panose="02040503050406030204" pitchFamily="18" charset="0"/>
                            </a:rPr>
                            <m:t>𝑗</m:t>
                          </m:r>
                        </m:e>
                      </m:nary>
                    </m:oMath>
                  </m:oMathPara>
                </a14:m>
                <a:endParaRPr lang="zh-CN" alt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6410857" y="4171019"/>
                <a:ext cx="2251835" cy="1043876"/>
              </a:xfrm>
              <a:prstGeom prst="rect">
                <a:avLst/>
              </a:prstGeom>
              <a:blipFill rotWithShape="1">
                <a:blip r:embed="rId2"/>
                <a:stretch>
                  <a:fillRect l="-24" t="-32" r="-535" b="-6178"/>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ctrTitle"/>
          </p:nvPr>
        </p:nvSpPr>
        <p:spPr>
          <a:xfrm>
            <a:off x="144794" y="90001"/>
            <a:ext cx="4896808" cy="626701"/>
          </a:xfrm>
        </p:spPr>
        <p:txBody>
          <a:bodyPr/>
          <a:lstStyle/>
          <a:p>
            <a:r>
              <a:rPr lang="en-US" altLang="zh-CN" dirty="0">
                <a:solidFill>
                  <a:srgbClr val="F8F8F8"/>
                </a:solidFill>
                <a:latin typeface="+mj-ea"/>
              </a:rPr>
              <a:t>1.4 </a:t>
            </a:r>
            <a:r>
              <a:rPr lang="zh-CN" altLang="en-US" dirty="0">
                <a:solidFill>
                  <a:srgbClr val="F8F8F8"/>
                </a:solidFill>
                <a:latin typeface="+mj-ea"/>
              </a:rPr>
              <a:t>代换密码的安全性</a:t>
            </a:r>
            <a:endParaRPr lang="zh-CN" altLang="en-US" dirty="0"/>
          </a:p>
        </p:txBody>
      </p:sp>
      <p:pic>
        <p:nvPicPr>
          <p:cNvPr id="36" name="Picture 1" descr="C:\Users\ThinkC\AppData\Roaming\Tencent\Users\48074180\QQ\WinTemp\RichOle\ODNP}A9Y$RCZKIIL)(3VB4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6652" y="3938016"/>
            <a:ext cx="8638696" cy="52322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descr="C:\Users\ThinkC\AppData\Roaming\Tencent\Users\48074180\QQ\WinTemp\RichOle\A)0EHQO[7PQ3LOD)FHEGD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440" y="1893592"/>
            <a:ext cx="80486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C:\Users\ThinkC\AppData\Roaming\Tencent\Users\48074180\QQ\WinTemp\RichOle\PK99N6H_$R$2V{{YN][Q%F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652" y="5569106"/>
            <a:ext cx="8726351" cy="82196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90967" y="883388"/>
            <a:ext cx="7088558" cy="523220"/>
          </a:xfrm>
          <a:prstGeom prst="rect">
            <a:avLst/>
          </a:prstGeom>
        </p:spPr>
        <p:txBody>
          <a:bodyPr wrap="square">
            <a:spAutoFit/>
          </a:bodyPr>
          <a:lstStyle/>
          <a:p>
            <a:pPr>
              <a:buClr>
                <a:srgbClr val="0000FF"/>
              </a:buClr>
            </a:pPr>
            <a:r>
              <a:rPr lang="zh-CN" altLang="en-US" sz="2800" dirty="0"/>
              <a:t>针对混合字母表密码的</a:t>
            </a:r>
            <a:r>
              <a:rPr lang="zh-CN" altLang="en-US" sz="2800" dirty="0">
                <a:solidFill>
                  <a:srgbClr val="C00000"/>
                </a:solidFill>
              </a:rPr>
              <a:t>单字母频率</a:t>
            </a:r>
            <a:r>
              <a:rPr lang="zh-CN" altLang="en-US" sz="2800" dirty="0"/>
              <a:t>统计攻击</a:t>
            </a:r>
            <a:endParaRPr lang="zh-CN" altLang="en-US" sz="2800" dirty="0"/>
          </a:p>
        </p:txBody>
      </p:sp>
      <p:sp>
        <p:nvSpPr>
          <p:cNvPr id="40" name="内容占位符 5"/>
          <p:cNvSpPr txBox="1"/>
          <p:nvPr/>
        </p:nvSpPr>
        <p:spPr>
          <a:xfrm>
            <a:off x="790968" y="1770678"/>
            <a:ext cx="5426785"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a:buClr>
                <a:srgbClr val="0000FF"/>
              </a:buClr>
              <a:buFont typeface="Wingdings" panose="05000000000000000000" pitchFamily="2" charset="2"/>
              <a:buChar char="Ø"/>
            </a:pPr>
            <a:r>
              <a:rPr lang="zh-CN" altLang="en-US" sz="2800" b="1" kern="0" dirty="0">
                <a:solidFill>
                  <a:schemeClr val="tx1"/>
                </a:solidFill>
                <a:latin typeface="Times New Roman" panose="02020603050405020304" pitchFamily="18" charset="0"/>
                <a:ea typeface="+mj-ea"/>
                <a:cs typeface="Times New Roman" panose="02020603050405020304" pitchFamily="18" charset="0"/>
              </a:rPr>
              <a:t>密文</a:t>
            </a:r>
            <a:endParaRPr lang="en-US" altLang="zh-CN" sz="2800" b="1" kern="0" dirty="0">
              <a:solidFill>
                <a:schemeClr val="tx1"/>
              </a:solidFill>
              <a:latin typeface="Times New Roman" panose="02020603050405020304" pitchFamily="18" charset="0"/>
              <a:ea typeface="+mj-ea"/>
              <a:cs typeface="Times New Roman" panose="02020603050405020304" pitchFamily="18" charset="0"/>
            </a:endParaRPr>
          </a:p>
        </p:txBody>
      </p:sp>
      <p:sp>
        <p:nvSpPr>
          <p:cNvPr id="42" name="内容占位符 5"/>
          <p:cNvSpPr txBox="1"/>
          <p:nvPr/>
        </p:nvSpPr>
        <p:spPr>
          <a:xfrm>
            <a:off x="790967" y="3378866"/>
            <a:ext cx="5426785"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a:buClr>
                <a:srgbClr val="0000FF"/>
              </a:buClr>
              <a:buFont typeface="Wingdings" panose="05000000000000000000" pitchFamily="2" charset="2"/>
              <a:buChar char="Ø"/>
            </a:pPr>
            <a:r>
              <a:rPr lang="zh-CN" altLang="en-US" sz="2800" b="1" kern="0" dirty="0">
                <a:solidFill>
                  <a:schemeClr val="tx1"/>
                </a:solidFill>
                <a:latin typeface="Times New Roman" panose="02020603050405020304" pitchFamily="18" charset="0"/>
                <a:ea typeface="+mj-ea"/>
                <a:cs typeface="Times New Roman" panose="02020603050405020304" pitchFamily="18" charset="0"/>
              </a:rPr>
              <a:t>英文字母平均频率</a:t>
            </a:r>
            <a:endParaRPr lang="en-US" altLang="zh-CN" sz="2800" b="1" kern="0" dirty="0">
              <a:solidFill>
                <a:schemeClr val="tx1"/>
              </a:solidFill>
              <a:latin typeface="Times New Roman" panose="02020603050405020304" pitchFamily="18" charset="0"/>
              <a:ea typeface="+mj-ea"/>
              <a:cs typeface="Times New Roman" panose="02020603050405020304" pitchFamily="18" charset="0"/>
            </a:endParaRPr>
          </a:p>
        </p:txBody>
      </p:sp>
      <p:sp>
        <p:nvSpPr>
          <p:cNvPr id="43" name="内容占位符 5"/>
          <p:cNvSpPr txBox="1"/>
          <p:nvPr/>
        </p:nvSpPr>
        <p:spPr>
          <a:xfrm>
            <a:off x="790967" y="4791814"/>
            <a:ext cx="5426785"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a:buClr>
                <a:srgbClr val="0000FF"/>
              </a:buClr>
              <a:buFont typeface="Wingdings" panose="05000000000000000000" pitchFamily="2" charset="2"/>
              <a:buChar char="Ø"/>
            </a:pPr>
            <a:r>
              <a:rPr lang="zh-CN" altLang="en-US" sz="2800" b="1" kern="0" dirty="0">
                <a:solidFill>
                  <a:schemeClr val="tx1"/>
                </a:solidFill>
                <a:latin typeface="Times New Roman" panose="02020603050405020304" pitchFamily="18" charset="0"/>
                <a:ea typeface="+mj-ea"/>
                <a:cs typeface="Times New Roman" panose="02020603050405020304" pitchFamily="18" charset="0"/>
              </a:rPr>
              <a:t>密文字母平均频率</a:t>
            </a:r>
            <a:endParaRPr lang="en-US" altLang="zh-CN" sz="2800" b="1" kern="0" dirty="0">
              <a:solidFill>
                <a:schemeClr val="tx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95" y="6713984"/>
            <a:ext cx="12190413"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108826" tIns="54413" rIns="108826" bIns="54413" numCol="1" rtlCol="0" anchor="t" anchorCtr="0" compatLnSpc="1"/>
          <a:lstStyle/>
          <a:p>
            <a:pPr defTabSz="1088390"/>
            <a:endParaRPr lang="zh-CN" altLang="en-US" sz="2100"/>
          </a:p>
        </p:txBody>
      </p:sp>
      <p:sp>
        <p:nvSpPr>
          <p:cNvPr id="41" name="Freeform 9"/>
          <p:cNvSpPr>
            <a:spLocks noEditPoints="1"/>
          </p:cNvSpPr>
          <p:nvPr/>
        </p:nvSpPr>
        <p:spPr bwMode="auto">
          <a:xfrm>
            <a:off x="3929302" y="1051959"/>
            <a:ext cx="153592" cy="5040000"/>
          </a:xfrm>
          <a:custGeom>
            <a:avLst/>
            <a:gdLst>
              <a:gd name="T0" fmla="*/ 0 w 153"/>
              <a:gd name="T1" fmla="*/ 0 h 6522"/>
              <a:gd name="T2" fmla="*/ 61 w 153"/>
              <a:gd name="T3" fmla="*/ 0 h 6522"/>
              <a:gd name="T4" fmla="*/ 61 w 153"/>
              <a:gd name="T5" fmla="*/ 6522 h 6522"/>
              <a:gd name="T6" fmla="*/ 0 w 153"/>
              <a:gd name="T7" fmla="*/ 6522 h 6522"/>
              <a:gd name="T8" fmla="*/ 0 w 153"/>
              <a:gd name="T9" fmla="*/ 0 h 6522"/>
              <a:gd name="T10" fmla="*/ 131 w 153"/>
              <a:gd name="T11" fmla="*/ 0 h 6522"/>
              <a:gd name="T12" fmla="*/ 153 w 153"/>
              <a:gd name="T13" fmla="*/ 0 h 6522"/>
              <a:gd name="T14" fmla="*/ 153 w 153"/>
              <a:gd name="T15" fmla="*/ 6522 h 6522"/>
              <a:gd name="T16" fmla="*/ 131 w 153"/>
              <a:gd name="T17" fmla="*/ 6522 h 6522"/>
              <a:gd name="T18" fmla="*/ 131 w 153"/>
              <a:gd name="T19" fmla="*/ 0 h 6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tx2"/>
          </a:solidFill>
          <a:ln>
            <a:noFill/>
          </a:ln>
        </p:spPr>
        <p:txBody>
          <a:bodyPr vert="horz" wrap="square" lIns="108826" tIns="54413" rIns="108826" bIns="54413" numCol="1" anchor="t" anchorCtr="0" compatLnSpc="1"/>
          <a:lstStyle/>
          <a:p>
            <a:endParaRPr lang="zh-CN" altLang="en-US"/>
          </a:p>
        </p:txBody>
      </p:sp>
      <p:grpSp>
        <p:nvGrpSpPr>
          <p:cNvPr id="6" name="组合 5"/>
          <p:cNvGrpSpPr/>
          <p:nvPr/>
        </p:nvGrpSpPr>
        <p:grpSpPr>
          <a:xfrm>
            <a:off x="4301642" y="1331254"/>
            <a:ext cx="6305491" cy="1042733"/>
            <a:chOff x="4300847" y="1331253"/>
            <a:chExt cx="6305491" cy="1042733"/>
          </a:xfrm>
        </p:grpSpPr>
        <p:sp>
          <p:nvSpPr>
            <p:cNvPr id="42"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43" name="组合 42"/>
            <p:cNvGrpSpPr/>
            <p:nvPr/>
          </p:nvGrpSpPr>
          <p:grpSpPr>
            <a:xfrm>
              <a:off x="4468285" y="1427344"/>
              <a:ext cx="806327" cy="806400"/>
              <a:chOff x="5667375" y="819043"/>
              <a:chExt cx="588963" cy="785116"/>
            </a:xfrm>
            <a:solidFill>
              <a:schemeClr val="bg1"/>
            </a:solidFill>
          </p:grpSpPr>
          <p:sp>
            <p:nvSpPr>
              <p:cNvPr id="44"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45" name="TextBox 44"/>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1</a:t>
                </a:r>
                <a:endParaRPr lang="zh-CN" altLang="en-US" sz="3900" b="1" dirty="0">
                  <a:solidFill>
                    <a:schemeClr val="accent1"/>
                  </a:solidFill>
                  <a:latin typeface="+mn-ea"/>
                </a:endParaRPr>
              </a:p>
            </p:txBody>
          </p:sp>
        </p:grpSp>
        <p:sp>
          <p:nvSpPr>
            <p:cNvPr id="62" name="TextBox 61"/>
            <p:cNvSpPr txBox="1"/>
            <p:nvPr/>
          </p:nvSpPr>
          <p:spPr>
            <a:xfrm>
              <a:off x="5345098" y="1530525"/>
              <a:ext cx="5261240" cy="602331"/>
            </a:xfrm>
            <a:prstGeom prst="rect">
              <a:avLst/>
            </a:prstGeom>
            <a:noFill/>
          </p:spPr>
          <p:txBody>
            <a:bodyPr wrap="square" lIns="108826" tIns="54413" rIns="108826" bIns="54413" rtlCol="0">
              <a:spAutoFit/>
            </a:bodyPr>
            <a:lstStyle/>
            <a:p>
              <a:r>
                <a:rPr lang="zh-CN" altLang="en-US" sz="3200" b="1" dirty="0">
                  <a:solidFill>
                    <a:schemeClr val="tx2"/>
                  </a:solidFill>
                  <a:latin typeface="微软雅黑" panose="020B0503020204020204" pitchFamily="34" charset="-122"/>
                  <a:ea typeface="微软雅黑" panose="020B0503020204020204" pitchFamily="34" charset="-122"/>
                </a:rPr>
                <a:t>代换密码</a:t>
              </a:r>
              <a:endParaRPr lang="zh-CN" altLang="en-US" sz="4400" b="1" u="sng" dirty="0">
                <a:solidFill>
                  <a:schemeClr val="tx2"/>
                </a:solidFill>
                <a:latin typeface="微软雅黑" panose="020B0503020204020204" pitchFamily="34" charset="-122"/>
                <a:ea typeface="微软雅黑" panose="020B0503020204020204" pitchFamily="34" charset="-122"/>
              </a:endParaRPr>
            </a:p>
          </p:txBody>
        </p:sp>
      </p:grpSp>
      <p:pic>
        <p:nvPicPr>
          <p:cNvPr id="81" name="图片 80"/>
          <p:cNvPicPr>
            <a:picLocks noChangeAspect="1"/>
          </p:cNvPicPr>
          <p:nvPr/>
        </p:nvPicPr>
        <p:blipFill rotWithShape="1">
          <a:blip r:embed="rId1" cstate="print">
            <a:extLst>
              <a:ext uri="{28A0092B-C50C-407E-A947-70E740481C1C}">
                <a14:useLocalDpi xmlns:a14="http://schemas.microsoft.com/office/drawing/2010/main" val="0"/>
              </a:ext>
            </a:extLst>
          </a:blip>
          <a:srcRect b="11569"/>
          <a:stretch>
            <a:fillRect/>
          </a:stretch>
        </p:blipFill>
        <p:spPr>
          <a:xfrm>
            <a:off x="694348" y="3733684"/>
            <a:ext cx="3050751" cy="2247635"/>
          </a:xfrm>
          <a:prstGeom prst="rect">
            <a:avLst/>
          </a:prstGeom>
        </p:spPr>
      </p:pic>
      <p:grpSp>
        <p:nvGrpSpPr>
          <p:cNvPr id="5" name="组合 4"/>
          <p:cNvGrpSpPr/>
          <p:nvPr/>
        </p:nvGrpSpPr>
        <p:grpSpPr>
          <a:xfrm>
            <a:off x="1006106" y="1124745"/>
            <a:ext cx="2713630" cy="1065569"/>
            <a:chOff x="1005312" y="1124744"/>
            <a:chExt cx="2713630" cy="1065569"/>
          </a:xfrm>
        </p:grpSpPr>
        <p:grpSp>
          <p:nvGrpSpPr>
            <p:cNvPr id="3" name="组合 2"/>
            <p:cNvGrpSpPr/>
            <p:nvPr/>
          </p:nvGrpSpPr>
          <p:grpSpPr>
            <a:xfrm>
              <a:off x="1005312" y="1260777"/>
              <a:ext cx="2628507" cy="929536"/>
              <a:chOff x="1005312" y="1260777"/>
              <a:chExt cx="2628507" cy="929536"/>
            </a:xfrm>
          </p:grpSpPr>
          <p:sp>
            <p:nvSpPr>
              <p:cNvPr id="37" name="Rectangle 5"/>
              <p:cNvSpPr>
                <a:spLocks noChangeArrowheads="1"/>
              </p:cNvSpPr>
              <p:nvPr/>
            </p:nvSpPr>
            <p:spPr bwMode="auto">
              <a:xfrm>
                <a:off x="1005312" y="1260777"/>
                <a:ext cx="1031855" cy="929536"/>
              </a:xfrm>
              <a:prstGeom prst="rect">
                <a:avLst/>
              </a:prstGeom>
              <a:solidFill>
                <a:srgbClr val="15252D"/>
              </a:solidFill>
              <a:ln>
                <a:noFill/>
              </a:ln>
            </p:spPr>
            <p:txBody>
              <a:bodyPr vert="horz" wrap="square" lIns="108826" tIns="54413" rIns="108826" bIns="54413" numCol="1" anchor="t" anchorCtr="0" compatLnSpc="1"/>
              <a:lstStyle/>
              <a:p>
                <a:endParaRPr lang="zh-CN" altLang="en-US"/>
              </a:p>
            </p:txBody>
          </p:sp>
          <p:sp>
            <p:nvSpPr>
              <p:cNvPr id="38" name="Freeform 6"/>
              <p:cNvSpPr/>
              <p:nvPr/>
            </p:nvSpPr>
            <p:spPr bwMode="auto">
              <a:xfrm>
                <a:off x="1157999" y="1353632"/>
                <a:ext cx="786920" cy="743827"/>
              </a:xfrm>
              <a:custGeom>
                <a:avLst/>
                <a:gdLst>
                  <a:gd name="T0" fmla="*/ 1131 w 1173"/>
                  <a:gd name="T1" fmla="*/ 535 h 1472"/>
                  <a:gd name="T2" fmla="*/ 1095 w 1173"/>
                  <a:gd name="T3" fmla="*/ 47 h 1472"/>
                  <a:gd name="T4" fmla="*/ 1067 w 1173"/>
                  <a:gd name="T5" fmla="*/ 54 h 1472"/>
                  <a:gd name="T6" fmla="*/ 1003 w 1173"/>
                  <a:gd name="T7" fmla="*/ 68 h 1472"/>
                  <a:gd name="T8" fmla="*/ 919 w 1173"/>
                  <a:gd name="T9" fmla="*/ 54 h 1472"/>
                  <a:gd name="T10" fmla="*/ 629 w 1173"/>
                  <a:gd name="T11" fmla="*/ 5 h 1472"/>
                  <a:gd name="T12" fmla="*/ 0 w 1173"/>
                  <a:gd name="T13" fmla="*/ 768 h 1472"/>
                  <a:gd name="T14" fmla="*/ 643 w 1173"/>
                  <a:gd name="T15" fmla="*/ 1467 h 1472"/>
                  <a:gd name="T16" fmla="*/ 1173 w 1173"/>
                  <a:gd name="T17" fmla="*/ 1086 h 1472"/>
                  <a:gd name="T18" fmla="*/ 1088 w 1173"/>
                  <a:gd name="T19" fmla="*/ 1036 h 1472"/>
                  <a:gd name="T20" fmla="*/ 692 w 1173"/>
                  <a:gd name="T21" fmla="*/ 1369 h 1472"/>
                  <a:gd name="T22" fmla="*/ 290 w 1173"/>
                  <a:gd name="T23" fmla="*/ 725 h 1472"/>
                  <a:gd name="T24" fmla="*/ 643 w 1173"/>
                  <a:gd name="T25" fmla="*/ 104 h 1472"/>
                  <a:gd name="T26" fmla="*/ 1046 w 1173"/>
                  <a:gd name="T27" fmla="*/ 570 h 1472"/>
                  <a:gd name="T28" fmla="*/ 1131 w 1173"/>
                  <a:gd name="T29" fmla="*/ 535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8826" tIns="54413" rIns="108826" bIns="54413" numCol="1" anchor="t" anchorCtr="0" compatLnSpc="1"/>
              <a:lstStyle/>
              <a:p>
                <a:endParaRPr lang="zh-CN" altLang="en-US"/>
              </a:p>
            </p:txBody>
          </p:sp>
          <p:sp>
            <p:nvSpPr>
              <p:cNvPr id="39" name="Freeform 7"/>
              <p:cNvSpPr>
                <a:spLocks noEditPoints="1"/>
              </p:cNvSpPr>
              <p:nvPr/>
            </p:nvSpPr>
            <p:spPr bwMode="auto">
              <a:xfrm>
                <a:off x="2160299" y="1939416"/>
                <a:ext cx="1473520" cy="224808"/>
              </a:xfrm>
              <a:custGeom>
                <a:avLst/>
                <a:gdLst>
                  <a:gd name="T0" fmla="*/ 49 w 2195"/>
                  <a:gd name="T1" fmla="*/ 278 h 445"/>
                  <a:gd name="T2" fmla="*/ 252 w 2195"/>
                  <a:gd name="T3" fmla="*/ 276 h 445"/>
                  <a:gd name="T4" fmla="*/ 152 w 2195"/>
                  <a:gd name="T5" fmla="*/ 443 h 445"/>
                  <a:gd name="T6" fmla="*/ 156 w 2195"/>
                  <a:gd name="T7" fmla="*/ 105 h 445"/>
                  <a:gd name="T8" fmla="*/ 152 w 2195"/>
                  <a:gd name="T9" fmla="*/ 443 h 445"/>
                  <a:gd name="T10" fmla="*/ 665 w 2195"/>
                  <a:gd name="T11" fmla="*/ 434 h 445"/>
                  <a:gd name="T12" fmla="*/ 618 w 2195"/>
                  <a:gd name="T13" fmla="*/ 234 h 445"/>
                  <a:gd name="T14" fmla="*/ 446 w 2195"/>
                  <a:gd name="T15" fmla="*/ 236 h 445"/>
                  <a:gd name="T16" fmla="*/ 400 w 2195"/>
                  <a:gd name="T17" fmla="*/ 436 h 445"/>
                  <a:gd name="T18" fmla="*/ 446 w 2195"/>
                  <a:gd name="T19" fmla="*/ 111 h 445"/>
                  <a:gd name="T20" fmla="*/ 553 w 2195"/>
                  <a:gd name="T21" fmla="*/ 102 h 445"/>
                  <a:gd name="T22" fmla="*/ 897 w 2195"/>
                  <a:gd name="T23" fmla="*/ 407 h 445"/>
                  <a:gd name="T24" fmla="*/ 857 w 2195"/>
                  <a:gd name="T25" fmla="*/ 441 h 445"/>
                  <a:gd name="T26" fmla="*/ 790 w 2195"/>
                  <a:gd name="T27" fmla="*/ 151 h 445"/>
                  <a:gd name="T28" fmla="*/ 745 w 2195"/>
                  <a:gd name="T29" fmla="*/ 111 h 445"/>
                  <a:gd name="T30" fmla="*/ 790 w 2195"/>
                  <a:gd name="T31" fmla="*/ 24 h 445"/>
                  <a:gd name="T32" fmla="*/ 837 w 2195"/>
                  <a:gd name="T33" fmla="*/ 111 h 445"/>
                  <a:gd name="T34" fmla="*/ 897 w 2195"/>
                  <a:gd name="T35" fmla="*/ 151 h 445"/>
                  <a:gd name="T36" fmla="*/ 837 w 2195"/>
                  <a:gd name="T37" fmla="*/ 370 h 445"/>
                  <a:gd name="T38" fmla="*/ 897 w 2195"/>
                  <a:gd name="T39" fmla="*/ 407 h 445"/>
                  <a:gd name="T40" fmla="*/ 1214 w 2195"/>
                  <a:gd name="T41" fmla="*/ 249 h 445"/>
                  <a:gd name="T42" fmla="*/ 1020 w 2195"/>
                  <a:gd name="T43" fmla="*/ 249 h 445"/>
                  <a:gd name="T44" fmla="*/ 1263 w 2195"/>
                  <a:gd name="T45" fmla="*/ 347 h 445"/>
                  <a:gd name="T46" fmla="*/ 966 w 2195"/>
                  <a:gd name="T47" fmla="*/ 278 h 445"/>
                  <a:gd name="T48" fmla="*/ 1265 w 2195"/>
                  <a:gd name="T49" fmla="*/ 278 h 445"/>
                  <a:gd name="T50" fmla="*/ 1018 w 2195"/>
                  <a:gd name="T51" fmla="*/ 289 h 445"/>
                  <a:gd name="T52" fmla="*/ 1214 w 2195"/>
                  <a:gd name="T53" fmla="*/ 334 h 445"/>
                  <a:gd name="T54" fmla="*/ 1626 w 2195"/>
                  <a:gd name="T55" fmla="*/ 434 h 445"/>
                  <a:gd name="T56" fmla="*/ 1580 w 2195"/>
                  <a:gd name="T57" fmla="*/ 234 h 445"/>
                  <a:gd name="T58" fmla="*/ 1408 w 2195"/>
                  <a:gd name="T59" fmla="*/ 236 h 445"/>
                  <a:gd name="T60" fmla="*/ 1361 w 2195"/>
                  <a:gd name="T61" fmla="*/ 436 h 445"/>
                  <a:gd name="T62" fmla="*/ 1408 w 2195"/>
                  <a:gd name="T63" fmla="*/ 111 h 445"/>
                  <a:gd name="T64" fmla="*/ 1515 w 2195"/>
                  <a:gd name="T65" fmla="*/ 102 h 445"/>
                  <a:gd name="T66" fmla="*/ 1859 w 2195"/>
                  <a:gd name="T67" fmla="*/ 407 h 445"/>
                  <a:gd name="T68" fmla="*/ 1818 w 2195"/>
                  <a:gd name="T69" fmla="*/ 441 h 445"/>
                  <a:gd name="T70" fmla="*/ 1752 w 2195"/>
                  <a:gd name="T71" fmla="*/ 151 h 445"/>
                  <a:gd name="T72" fmla="*/ 1707 w 2195"/>
                  <a:gd name="T73" fmla="*/ 111 h 445"/>
                  <a:gd name="T74" fmla="*/ 1752 w 2195"/>
                  <a:gd name="T75" fmla="*/ 24 h 445"/>
                  <a:gd name="T76" fmla="*/ 1798 w 2195"/>
                  <a:gd name="T77" fmla="*/ 111 h 445"/>
                  <a:gd name="T78" fmla="*/ 1859 w 2195"/>
                  <a:gd name="T79" fmla="*/ 151 h 445"/>
                  <a:gd name="T80" fmla="*/ 1798 w 2195"/>
                  <a:gd name="T81" fmla="*/ 370 h 445"/>
                  <a:gd name="T82" fmla="*/ 1859 w 2195"/>
                  <a:gd name="T83" fmla="*/ 407 h 445"/>
                  <a:gd name="T84" fmla="*/ 2180 w 2195"/>
                  <a:gd name="T85" fmla="*/ 189 h 445"/>
                  <a:gd name="T86" fmla="*/ 1937 w 2195"/>
                  <a:gd name="T87" fmla="*/ 194 h 445"/>
                  <a:gd name="T88" fmla="*/ 2144 w 2195"/>
                  <a:gd name="T89" fmla="*/ 352 h 445"/>
                  <a:gd name="T90" fmla="*/ 1970 w 2195"/>
                  <a:gd name="T91" fmla="*/ 334 h 445"/>
                  <a:gd name="T92" fmla="*/ 2062 w 2195"/>
                  <a:gd name="T93" fmla="*/ 443 h 445"/>
                  <a:gd name="T94" fmla="*/ 2075 w 2195"/>
                  <a:gd name="T95" fmla="*/ 252 h 445"/>
                  <a:gd name="T96" fmla="*/ 2057 w 2195"/>
                  <a:gd name="T97" fmla="*/ 1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2">
                  <a:lumMod val="50000"/>
                </a:schemeClr>
              </a:solidFill>
              <a:ln>
                <a:noFill/>
              </a:ln>
            </p:spPr>
            <p:txBody>
              <a:bodyPr vert="horz" wrap="square" lIns="108826" tIns="54413" rIns="108826" bIns="54413" numCol="1" anchor="t" anchorCtr="0" compatLnSpc="1"/>
              <a:lstStyle/>
              <a:p>
                <a:endParaRPr lang="zh-CN" altLang="en-US">
                  <a:solidFill>
                    <a:schemeClr val="tx2"/>
                  </a:solidFill>
                  <a:latin typeface="汉仪中黑简" pitchFamily="49" charset="-122"/>
                  <a:ea typeface="汉仪中黑简" pitchFamily="49" charset="-122"/>
                </a:endParaRPr>
              </a:p>
            </p:txBody>
          </p:sp>
        </p:grpSp>
        <p:sp>
          <p:nvSpPr>
            <p:cNvPr id="4" name="TextBox 3"/>
            <p:cNvSpPr txBox="1"/>
            <p:nvPr/>
          </p:nvSpPr>
          <p:spPr>
            <a:xfrm>
              <a:off x="2120427" y="1124744"/>
              <a:ext cx="1598515" cy="830997"/>
            </a:xfrm>
            <a:prstGeom prst="rect">
              <a:avLst/>
            </a:prstGeom>
            <a:noFill/>
          </p:spPr>
          <p:txBody>
            <a:bodyPr wrap="none" rtlCol="0">
              <a:spAutoFit/>
            </a:bodyPr>
            <a:lstStyle/>
            <a:p>
              <a:r>
                <a:rPr lang="zh-CN" altLang="en-US" sz="4800" dirty="0">
                  <a:solidFill>
                    <a:srgbClr val="15252D"/>
                  </a:solidFill>
                  <a:latin typeface="+mn-ea"/>
                </a:rPr>
                <a:t>内 容</a:t>
              </a:r>
              <a:endParaRPr lang="zh-CN" altLang="en-US" dirty="0">
                <a:solidFill>
                  <a:srgbClr val="15252D"/>
                </a:solidFill>
                <a:latin typeface="+mn-ea"/>
              </a:endParaRPr>
            </a:p>
          </p:txBody>
        </p:sp>
      </p:grpSp>
      <p:grpSp>
        <p:nvGrpSpPr>
          <p:cNvPr id="34" name="组合 33"/>
          <p:cNvGrpSpPr/>
          <p:nvPr/>
        </p:nvGrpSpPr>
        <p:grpSpPr>
          <a:xfrm>
            <a:off x="4276383" y="3046893"/>
            <a:ext cx="6305491" cy="1042733"/>
            <a:chOff x="4300847" y="1331253"/>
            <a:chExt cx="6305491" cy="1042733"/>
          </a:xfrm>
        </p:grpSpPr>
        <p:sp>
          <p:nvSpPr>
            <p:cNvPr id="35"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36" name="组合 35"/>
            <p:cNvGrpSpPr/>
            <p:nvPr/>
          </p:nvGrpSpPr>
          <p:grpSpPr>
            <a:xfrm>
              <a:off x="4468285" y="1427344"/>
              <a:ext cx="806327" cy="806400"/>
              <a:chOff x="5667375" y="819043"/>
              <a:chExt cx="588963" cy="785116"/>
            </a:xfrm>
            <a:solidFill>
              <a:schemeClr val="bg1"/>
            </a:solidFill>
          </p:grpSpPr>
          <p:sp>
            <p:nvSpPr>
              <p:cNvPr id="59"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60" name="TextBox 59"/>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2</a:t>
                </a:r>
                <a:endParaRPr lang="zh-CN" altLang="en-US" sz="3900" b="1" dirty="0">
                  <a:solidFill>
                    <a:schemeClr val="accent1"/>
                  </a:solidFill>
                  <a:latin typeface="+mn-ea"/>
                </a:endParaRPr>
              </a:p>
            </p:txBody>
          </p:sp>
        </p:grpSp>
        <p:sp>
          <p:nvSpPr>
            <p:cNvPr id="58" name="TextBox 57"/>
            <p:cNvSpPr txBox="1"/>
            <p:nvPr/>
          </p:nvSpPr>
          <p:spPr>
            <a:xfrm>
              <a:off x="5345098" y="1543078"/>
              <a:ext cx="5261240" cy="602331"/>
            </a:xfrm>
            <a:prstGeom prst="rect">
              <a:avLst/>
            </a:prstGeom>
            <a:noFill/>
          </p:spPr>
          <p:txBody>
            <a:bodyPr wrap="square" lIns="108826" tIns="54413" rIns="108826" bIns="54413" rtlCol="0">
              <a:spAutoFit/>
            </a:bodyPr>
            <a:lstStyle/>
            <a:p>
              <a:r>
                <a:rPr lang="zh-CN" altLang="en-US" sz="3200" b="1" dirty="0">
                  <a:solidFill>
                    <a:schemeClr val="tx2"/>
                  </a:solidFill>
                  <a:latin typeface="微软雅黑" panose="020B0503020204020204" pitchFamily="34" charset="-122"/>
                </a:rPr>
                <a:t>置换密码</a:t>
              </a:r>
              <a:endParaRPr lang="zh-CN" altLang="en-US" sz="4400" b="1" u="sng" dirty="0">
                <a:solidFill>
                  <a:schemeClr val="tx2"/>
                </a:solidFill>
                <a:latin typeface="微软雅黑" panose="020B0503020204020204" pitchFamily="34" charset="-122"/>
              </a:endParaRPr>
            </a:p>
          </p:txBody>
        </p:sp>
      </p:grpSp>
      <p:grpSp>
        <p:nvGrpSpPr>
          <p:cNvPr id="61" name="组合 60"/>
          <p:cNvGrpSpPr/>
          <p:nvPr/>
        </p:nvGrpSpPr>
        <p:grpSpPr>
          <a:xfrm>
            <a:off x="4295801" y="4762532"/>
            <a:ext cx="6305491" cy="1042733"/>
            <a:chOff x="4300847" y="1331253"/>
            <a:chExt cx="6305491" cy="1042733"/>
          </a:xfrm>
        </p:grpSpPr>
        <p:sp>
          <p:nvSpPr>
            <p:cNvPr id="66"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67" name="组合 66"/>
            <p:cNvGrpSpPr/>
            <p:nvPr/>
          </p:nvGrpSpPr>
          <p:grpSpPr>
            <a:xfrm>
              <a:off x="4468285" y="1427344"/>
              <a:ext cx="806327" cy="806400"/>
              <a:chOff x="5667375" y="819043"/>
              <a:chExt cx="588963" cy="785116"/>
            </a:xfrm>
            <a:solidFill>
              <a:schemeClr val="bg1"/>
            </a:solidFill>
          </p:grpSpPr>
          <p:sp>
            <p:nvSpPr>
              <p:cNvPr id="69"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70" name="TextBox 69"/>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3</a:t>
                </a:r>
                <a:endParaRPr lang="zh-CN" altLang="en-US" sz="3900" b="1" dirty="0">
                  <a:solidFill>
                    <a:schemeClr val="accent1"/>
                  </a:solidFill>
                  <a:latin typeface="+mn-ea"/>
                </a:endParaRPr>
              </a:p>
            </p:txBody>
          </p:sp>
        </p:grpSp>
        <p:sp>
          <p:nvSpPr>
            <p:cNvPr id="68" name="TextBox 67"/>
            <p:cNvSpPr txBox="1"/>
            <p:nvPr/>
          </p:nvSpPr>
          <p:spPr>
            <a:xfrm>
              <a:off x="5345098" y="1555631"/>
              <a:ext cx="5261240" cy="602331"/>
            </a:xfrm>
            <a:prstGeom prst="rect">
              <a:avLst/>
            </a:prstGeom>
            <a:noFill/>
          </p:spPr>
          <p:txBody>
            <a:bodyPr wrap="square" lIns="108826" tIns="54413" rIns="108826" bIns="54413" rtlCol="0">
              <a:spAutoFit/>
            </a:bodyPr>
            <a:lstStyle/>
            <a:p>
              <a:r>
                <a:rPr lang="zh-CN" altLang="en-US" sz="3200" b="1" dirty="0">
                  <a:solidFill>
                    <a:schemeClr val="tx2"/>
                  </a:solidFill>
                  <a:latin typeface="微软雅黑" panose="020B0503020204020204" pitchFamily="34" charset="-122"/>
                </a:rPr>
                <a:t>安全性分析</a:t>
              </a:r>
              <a:endParaRPr lang="zh-CN" altLang="en-US" sz="3200" b="1" dirty="0">
                <a:solidFill>
                  <a:schemeClr val="tx2"/>
                </a:solidFill>
                <a:latin typeface="微软雅黑" panose="020B0503020204020204" pitchFamily="34"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ctrTitle"/>
          </p:nvPr>
        </p:nvSpPr>
        <p:spPr>
          <a:xfrm>
            <a:off x="144794" y="90001"/>
            <a:ext cx="4896808" cy="626701"/>
          </a:xfrm>
        </p:spPr>
        <p:txBody>
          <a:bodyPr/>
          <a:lstStyle/>
          <a:p>
            <a:r>
              <a:rPr lang="en-US" altLang="zh-CN" dirty="0">
                <a:solidFill>
                  <a:srgbClr val="F8F8F8"/>
                </a:solidFill>
                <a:latin typeface="+mj-ea"/>
              </a:rPr>
              <a:t>1.4 </a:t>
            </a:r>
            <a:r>
              <a:rPr lang="zh-CN" altLang="en-US" dirty="0">
                <a:solidFill>
                  <a:srgbClr val="F8F8F8"/>
                </a:solidFill>
                <a:latin typeface="+mj-ea"/>
              </a:rPr>
              <a:t>代换密码的安全性</a:t>
            </a:r>
            <a:endParaRPr lang="zh-CN" altLang="en-US" dirty="0"/>
          </a:p>
        </p:txBody>
      </p:sp>
      <p:sp>
        <p:nvSpPr>
          <p:cNvPr id="10" name="内容占位符 5"/>
          <p:cNvSpPr txBox="1"/>
          <p:nvPr/>
        </p:nvSpPr>
        <p:spPr>
          <a:xfrm>
            <a:off x="1001949" y="1327188"/>
            <a:ext cx="8229600" cy="1578592"/>
          </a:xfrm>
          <a:prstGeom prst="rect">
            <a:avLst/>
          </a:prstGeom>
        </p:spPr>
        <p:txBody>
          <a:bodyPr vert="horz">
            <a:norm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marL="274320" indent="-274320">
              <a:spcBef>
                <a:spcPts val="600"/>
              </a:spcBef>
              <a:buClr>
                <a:schemeClr val="accent1"/>
              </a:buClr>
              <a:buSzPct val="76000"/>
              <a:buFont typeface="Wingdings 3" panose="05040102010807070707"/>
              <a:buChar char=""/>
            </a:pPr>
            <a:r>
              <a:rPr lang="en-US" altLang="zh-CN" sz="2000" kern="0" dirty="0">
                <a:solidFill>
                  <a:srgbClr val="0000FF"/>
                </a:solidFill>
              </a:rPr>
              <a:t>The most common digraphs in the English language are</a:t>
            </a:r>
            <a:endParaRPr lang="en-US" altLang="zh-CN" sz="2000" kern="0" dirty="0">
              <a:solidFill>
                <a:srgbClr val="0000FF"/>
              </a:solidFill>
            </a:endParaRPr>
          </a:p>
          <a:p>
            <a:pPr marL="548640" lvl="1" indent="-274320">
              <a:spcBef>
                <a:spcPts val="500"/>
              </a:spcBef>
              <a:buClr>
                <a:schemeClr val="accent2"/>
              </a:buClr>
              <a:buSzPct val="76000"/>
              <a:buFont typeface="Wingdings 3" panose="05040102010807070707"/>
              <a:buChar char=""/>
            </a:pPr>
            <a:r>
              <a:rPr lang="en-US" altLang="zh-CN" sz="2000" kern="0" dirty="0">
                <a:solidFill>
                  <a:schemeClr val="tx2"/>
                </a:solidFill>
              </a:rPr>
              <a:t>TH, HE, AN, IN, ER, ON, RE, ED, ND, HA, AT, EN</a:t>
            </a:r>
            <a:endParaRPr lang="en-US" altLang="zh-CN" sz="2000" kern="0" dirty="0">
              <a:solidFill>
                <a:schemeClr val="tx2"/>
              </a:solidFill>
            </a:endParaRPr>
          </a:p>
          <a:p>
            <a:pPr marL="274320" indent="-274320">
              <a:spcBef>
                <a:spcPts val="600"/>
              </a:spcBef>
              <a:buClr>
                <a:schemeClr val="accent1"/>
              </a:buClr>
              <a:buSzPct val="76000"/>
              <a:buFont typeface="Wingdings 3" panose="05040102010807070707"/>
              <a:buChar char=""/>
            </a:pPr>
            <a:r>
              <a:rPr lang="en-US" altLang="zh-CN" sz="2000" kern="0" dirty="0">
                <a:solidFill>
                  <a:srgbClr val="0000FF"/>
                </a:solidFill>
              </a:rPr>
              <a:t>The most common digraphs in the ciphertext are</a:t>
            </a:r>
            <a:endParaRPr lang="en-US" altLang="zh-CN" sz="2000" kern="0" dirty="0">
              <a:solidFill>
                <a:srgbClr val="0000FF"/>
              </a:solidFill>
            </a:endParaRPr>
          </a:p>
          <a:p>
            <a:pPr marL="548640" lvl="1" indent="-274320">
              <a:spcBef>
                <a:spcPts val="500"/>
              </a:spcBef>
              <a:buClr>
                <a:schemeClr val="accent2"/>
              </a:buClr>
              <a:buSzPct val="76000"/>
              <a:buFont typeface="Wingdings 3" panose="05040102010807070707"/>
              <a:buChar char=""/>
            </a:pPr>
            <a:r>
              <a:rPr lang="en-US" altLang="zh-CN" sz="2000" kern="0" dirty="0">
                <a:solidFill>
                  <a:schemeClr val="tx2"/>
                </a:solidFill>
              </a:rPr>
              <a:t>QV, FP, GF, VF, QO, PF, FG, FW, OL, WQ, LF, GQ, JV</a:t>
            </a:r>
            <a:endParaRPr lang="zh-CN" altLang="en-US" sz="2000" kern="0" dirty="0">
              <a:solidFill>
                <a:schemeClr val="tx2"/>
              </a:solidFill>
            </a:endParaRPr>
          </a:p>
        </p:txBody>
      </p:sp>
      <p:sp>
        <p:nvSpPr>
          <p:cNvPr id="3" name="矩形 2"/>
          <p:cNvSpPr/>
          <p:nvPr/>
        </p:nvSpPr>
        <p:spPr>
          <a:xfrm>
            <a:off x="790966" y="883388"/>
            <a:ext cx="9734361" cy="461665"/>
          </a:xfrm>
          <a:prstGeom prst="rect">
            <a:avLst/>
          </a:prstGeom>
        </p:spPr>
        <p:txBody>
          <a:bodyPr wrap="square">
            <a:spAutoFit/>
          </a:bodyPr>
          <a:lstStyle/>
          <a:p>
            <a:pPr marL="457200" indent="-457200">
              <a:buClr>
                <a:srgbClr val="0000FF"/>
              </a:buClr>
              <a:buFont typeface="Wingdings" panose="05000000000000000000" pitchFamily="2" charset="2"/>
              <a:buChar char="Ø"/>
            </a:pPr>
            <a:r>
              <a:rPr lang="zh-CN" altLang="en-US" sz="2400" dirty="0"/>
              <a:t>针对混合字母表密码的</a:t>
            </a:r>
            <a:r>
              <a:rPr lang="en-US" altLang="zh-CN" sz="2400" dirty="0">
                <a:solidFill>
                  <a:srgbClr val="C00000"/>
                </a:solidFill>
              </a:rPr>
              <a:t>digraphs frequency</a:t>
            </a:r>
            <a:r>
              <a:rPr lang="zh-CN" altLang="en-US" sz="2400" dirty="0"/>
              <a:t>统计攻击</a:t>
            </a:r>
            <a:endParaRPr lang="zh-CN" altLang="en-US" sz="2400" dirty="0"/>
          </a:p>
        </p:txBody>
      </p:sp>
      <p:sp>
        <p:nvSpPr>
          <p:cNvPr id="4" name="矩形 3"/>
          <p:cNvSpPr/>
          <p:nvPr/>
        </p:nvSpPr>
        <p:spPr>
          <a:xfrm>
            <a:off x="790966" y="2896847"/>
            <a:ext cx="9734361" cy="461665"/>
          </a:xfrm>
          <a:prstGeom prst="rect">
            <a:avLst/>
          </a:prstGeom>
        </p:spPr>
        <p:txBody>
          <a:bodyPr wrap="square">
            <a:spAutoFit/>
          </a:bodyPr>
          <a:lstStyle/>
          <a:p>
            <a:pPr marL="457200" indent="-457200">
              <a:buClr>
                <a:srgbClr val="0000FF"/>
              </a:buClr>
              <a:buFont typeface="Wingdings" panose="05000000000000000000" pitchFamily="2" charset="2"/>
              <a:buChar char="Ø"/>
            </a:pPr>
            <a:r>
              <a:rPr lang="zh-CN" altLang="en-US" sz="2400" dirty="0"/>
              <a:t>针对混合字母表密码的</a:t>
            </a:r>
            <a:r>
              <a:rPr lang="en-US" altLang="zh-CN" sz="2400" dirty="0">
                <a:solidFill>
                  <a:srgbClr val="C00000"/>
                </a:solidFill>
              </a:rPr>
              <a:t>trigraphs frequency</a:t>
            </a:r>
            <a:r>
              <a:rPr lang="zh-CN" altLang="en-US" sz="2400" dirty="0"/>
              <a:t>统计攻击</a:t>
            </a:r>
            <a:endParaRPr lang="zh-CN" altLang="en-US" sz="2400" dirty="0"/>
          </a:p>
        </p:txBody>
      </p:sp>
      <p:sp>
        <p:nvSpPr>
          <p:cNvPr id="5" name="内容占位符 5"/>
          <p:cNvSpPr txBox="1"/>
          <p:nvPr/>
        </p:nvSpPr>
        <p:spPr>
          <a:xfrm>
            <a:off x="1001949" y="3358512"/>
            <a:ext cx="10690698" cy="1640147"/>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r>
              <a:rPr lang="en-US" altLang="zh-CN" sz="2000" dirty="0">
                <a:solidFill>
                  <a:srgbClr val="0000FF"/>
                </a:solidFill>
              </a:rPr>
              <a:t>The most common </a:t>
            </a:r>
            <a:r>
              <a:rPr lang="en-US" altLang="zh-CN" sz="2000" dirty="0" err="1">
                <a:solidFill>
                  <a:srgbClr val="0000FF"/>
                </a:solidFill>
              </a:rPr>
              <a:t>trigraphs</a:t>
            </a:r>
            <a:r>
              <a:rPr lang="en-US" altLang="zh-CN" sz="2000" dirty="0">
                <a:solidFill>
                  <a:srgbClr val="0000FF"/>
                </a:solidFill>
              </a:rPr>
              <a:t> in the English language are</a:t>
            </a:r>
            <a:endParaRPr lang="en-US" altLang="zh-CN" sz="2000" dirty="0">
              <a:solidFill>
                <a:srgbClr val="0000FF"/>
              </a:solidFill>
            </a:endParaRPr>
          </a:p>
          <a:p>
            <a:pPr lvl="1"/>
            <a:r>
              <a:rPr lang="en-US" altLang="zh-CN" sz="1800" dirty="0"/>
              <a:t>THE, AND, THA, ENT, ION, TIO, FOR, NDE, HAS, NCE, TIS, OFT, MEN</a:t>
            </a:r>
            <a:endParaRPr lang="en-US" altLang="zh-CN" sz="1800" dirty="0"/>
          </a:p>
          <a:p>
            <a:r>
              <a:rPr lang="en-US" altLang="zh-CN" sz="2000" dirty="0">
                <a:solidFill>
                  <a:srgbClr val="0000FF"/>
                </a:solidFill>
              </a:rPr>
              <a:t>The most common </a:t>
            </a:r>
            <a:r>
              <a:rPr lang="en-US" altLang="zh-CN" sz="2000" dirty="0" err="1">
                <a:solidFill>
                  <a:srgbClr val="0000FF"/>
                </a:solidFill>
              </a:rPr>
              <a:t>trigraphs</a:t>
            </a:r>
            <a:r>
              <a:rPr lang="en-US" altLang="zh-CN" sz="2000" dirty="0">
                <a:solidFill>
                  <a:srgbClr val="0000FF"/>
                </a:solidFill>
              </a:rPr>
              <a:t> in the </a:t>
            </a:r>
            <a:r>
              <a:rPr lang="en-US" altLang="zh-CN" sz="2000" dirty="0" err="1">
                <a:solidFill>
                  <a:srgbClr val="0000FF"/>
                </a:solidFill>
              </a:rPr>
              <a:t>ciphertext</a:t>
            </a:r>
            <a:r>
              <a:rPr lang="en-US" altLang="zh-CN" sz="2000" dirty="0">
                <a:solidFill>
                  <a:srgbClr val="0000FF"/>
                </a:solidFill>
              </a:rPr>
              <a:t> are</a:t>
            </a:r>
            <a:endParaRPr lang="en-US" altLang="zh-CN" sz="2000" dirty="0">
              <a:solidFill>
                <a:srgbClr val="0000FF"/>
              </a:solidFill>
            </a:endParaRPr>
          </a:p>
          <a:p>
            <a:pPr lvl="1"/>
            <a:r>
              <a:rPr lang="en-US" altLang="zh-CN" sz="1800" dirty="0"/>
              <a:t>FPF, QVF, VFP, QOC, WJV, JVF, QVH, JGR, GRM, RMQ, WHG, HGF, FAF</a:t>
            </a:r>
            <a:endParaRPr lang="zh-CN" altLang="en-US" sz="1800" dirty="0"/>
          </a:p>
        </p:txBody>
      </p:sp>
      <p:sp>
        <p:nvSpPr>
          <p:cNvPr id="6" name="矩形 5"/>
          <p:cNvSpPr/>
          <p:nvPr/>
        </p:nvSpPr>
        <p:spPr>
          <a:xfrm>
            <a:off x="796607" y="4910306"/>
            <a:ext cx="9734361" cy="461665"/>
          </a:xfrm>
          <a:prstGeom prst="rect">
            <a:avLst/>
          </a:prstGeom>
        </p:spPr>
        <p:txBody>
          <a:bodyPr wrap="square">
            <a:spAutoFit/>
          </a:bodyPr>
          <a:lstStyle/>
          <a:p>
            <a:pPr marL="457200" indent="-457200">
              <a:buClr>
                <a:srgbClr val="0000FF"/>
              </a:buClr>
              <a:buFont typeface="Wingdings" panose="05000000000000000000" pitchFamily="2" charset="2"/>
              <a:buChar char="Ø"/>
            </a:pPr>
            <a:r>
              <a:rPr lang="zh-CN" altLang="en-US" sz="2400" dirty="0"/>
              <a:t>针对混合字母表密码的</a:t>
            </a:r>
            <a:r>
              <a:rPr lang="en-US" altLang="zh-CN" sz="2400" dirty="0">
                <a:solidFill>
                  <a:srgbClr val="C00000"/>
                </a:solidFill>
              </a:rPr>
              <a:t>double letter frequency</a:t>
            </a:r>
            <a:r>
              <a:rPr lang="zh-CN" altLang="en-US" sz="2400" dirty="0"/>
              <a:t>统计攻击</a:t>
            </a:r>
            <a:endParaRPr lang="zh-CN" altLang="en-US" sz="2400" dirty="0"/>
          </a:p>
        </p:txBody>
      </p:sp>
      <p:sp>
        <p:nvSpPr>
          <p:cNvPr id="19" name="内容占位符 5"/>
          <p:cNvSpPr txBox="1"/>
          <p:nvPr/>
        </p:nvSpPr>
        <p:spPr>
          <a:xfrm>
            <a:off x="1001949" y="5433526"/>
            <a:ext cx="10447507" cy="1424474"/>
          </a:xfrm>
          <a:prstGeom prst="rect">
            <a:avLst/>
          </a:prstGeom>
        </p:spPr>
        <p:txBody>
          <a:bodyPr vert="horz" lIns="91440" tIns="45720" rIns="91440" bIns="45720" rtlCol="0">
            <a:normAutofit lnSpcReduction="10000"/>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marL="274320" indent="-274320">
              <a:spcBef>
                <a:spcPts val="600"/>
              </a:spcBef>
              <a:buClr>
                <a:schemeClr val="accent1"/>
              </a:buClr>
              <a:buSzPct val="76000"/>
              <a:buFont typeface="Wingdings 3" panose="05040102010807070707"/>
              <a:buChar char=""/>
            </a:pPr>
            <a:r>
              <a:rPr lang="en-US" altLang="zh-CN" sz="2000" kern="0" dirty="0">
                <a:solidFill>
                  <a:srgbClr val="0000FF"/>
                </a:solidFill>
              </a:rPr>
              <a:t>The most common double letters in the English language are</a:t>
            </a:r>
            <a:endParaRPr lang="en-US" altLang="zh-CN" sz="2000" kern="0" dirty="0">
              <a:solidFill>
                <a:srgbClr val="0000FF"/>
              </a:solidFill>
            </a:endParaRPr>
          </a:p>
          <a:p>
            <a:pPr marL="548640" lvl="1" indent="-274320">
              <a:spcBef>
                <a:spcPts val="500"/>
              </a:spcBef>
              <a:buClr>
                <a:schemeClr val="accent2"/>
              </a:buClr>
              <a:buSzPct val="76000"/>
              <a:buFont typeface="Wingdings 3" panose="05040102010807070707"/>
              <a:buChar char=""/>
            </a:pPr>
            <a:r>
              <a:rPr lang="en-US" altLang="zh-CN" sz="1800" kern="0" dirty="0">
                <a:solidFill>
                  <a:schemeClr val="tx2"/>
                </a:solidFill>
              </a:rPr>
              <a:t>SS, EE, TT, FF, LL, MM, OO</a:t>
            </a:r>
            <a:endParaRPr lang="en-US" altLang="zh-CN" sz="1800" kern="0" dirty="0">
              <a:solidFill>
                <a:schemeClr val="tx2"/>
              </a:solidFill>
            </a:endParaRPr>
          </a:p>
          <a:p>
            <a:pPr marL="274320" indent="-274320">
              <a:spcBef>
                <a:spcPts val="600"/>
              </a:spcBef>
              <a:buClr>
                <a:schemeClr val="accent1"/>
              </a:buClr>
              <a:buSzPct val="76000"/>
              <a:buFont typeface="Wingdings 3" panose="05040102010807070707"/>
              <a:buChar char=""/>
            </a:pPr>
            <a:r>
              <a:rPr lang="en-US" altLang="zh-CN" sz="2000" kern="0" dirty="0">
                <a:solidFill>
                  <a:srgbClr val="0000FF"/>
                </a:solidFill>
              </a:rPr>
              <a:t>The most common double letters in the ciphertext are</a:t>
            </a:r>
            <a:endParaRPr lang="en-US" altLang="zh-CN" sz="2000" kern="0" dirty="0">
              <a:solidFill>
                <a:srgbClr val="0000FF"/>
              </a:solidFill>
            </a:endParaRPr>
          </a:p>
          <a:p>
            <a:pPr marL="548640" lvl="1" indent="-274320">
              <a:spcBef>
                <a:spcPts val="500"/>
              </a:spcBef>
              <a:buClr>
                <a:schemeClr val="accent2"/>
              </a:buClr>
              <a:buSzPct val="76000"/>
              <a:buFont typeface="Wingdings 3" panose="05040102010807070707"/>
              <a:buChar char=""/>
            </a:pPr>
            <a:r>
              <a:rPr lang="en-US" altLang="zh-CN" sz="1800" kern="0" dirty="0">
                <a:solidFill>
                  <a:schemeClr val="tx2"/>
                </a:solidFill>
              </a:rPr>
              <a:t>FF, EE, QQ, WW, VV, ZZ</a:t>
            </a:r>
            <a:endParaRPr lang="zh-CN" altLang="en-US" sz="20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4" grpId="0"/>
      <p:bldP spid="5" grpId="0"/>
      <p:bldP spid="6"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95" y="6713984"/>
            <a:ext cx="12190413"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108826" tIns="54413" rIns="108826" bIns="54413" numCol="1" rtlCol="0" anchor="t" anchorCtr="0" compatLnSpc="1"/>
          <a:lstStyle/>
          <a:p>
            <a:pPr defTabSz="1088390"/>
            <a:endParaRPr lang="zh-CN" altLang="en-US" sz="2100"/>
          </a:p>
        </p:txBody>
      </p:sp>
      <p:sp>
        <p:nvSpPr>
          <p:cNvPr id="41" name="Freeform 9"/>
          <p:cNvSpPr>
            <a:spLocks noEditPoints="1"/>
          </p:cNvSpPr>
          <p:nvPr/>
        </p:nvSpPr>
        <p:spPr bwMode="auto">
          <a:xfrm>
            <a:off x="3929302" y="1051959"/>
            <a:ext cx="153592" cy="5040000"/>
          </a:xfrm>
          <a:custGeom>
            <a:avLst/>
            <a:gdLst>
              <a:gd name="T0" fmla="*/ 0 w 153"/>
              <a:gd name="T1" fmla="*/ 0 h 6522"/>
              <a:gd name="T2" fmla="*/ 61 w 153"/>
              <a:gd name="T3" fmla="*/ 0 h 6522"/>
              <a:gd name="T4" fmla="*/ 61 w 153"/>
              <a:gd name="T5" fmla="*/ 6522 h 6522"/>
              <a:gd name="T6" fmla="*/ 0 w 153"/>
              <a:gd name="T7" fmla="*/ 6522 h 6522"/>
              <a:gd name="T8" fmla="*/ 0 w 153"/>
              <a:gd name="T9" fmla="*/ 0 h 6522"/>
              <a:gd name="T10" fmla="*/ 131 w 153"/>
              <a:gd name="T11" fmla="*/ 0 h 6522"/>
              <a:gd name="T12" fmla="*/ 153 w 153"/>
              <a:gd name="T13" fmla="*/ 0 h 6522"/>
              <a:gd name="T14" fmla="*/ 153 w 153"/>
              <a:gd name="T15" fmla="*/ 6522 h 6522"/>
              <a:gd name="T16" fmla="*/ 131 w 153"/>
              <a:gd name="T17" fmla="*/ 6522 h 6522"/>
              <a:gd name="T18" fmla="*/ 131 w 153"/>
              <a:gd name="T19" fmla="*/ 0 h 6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tx2"/>
          </a:solidFill>
          <a:ln>
            <a:noFill/>
          </a:ln>
        </p:spPr>
        <p:txBody>
          <a:bodyPr vert="horz" wrap="square" lIns="108826" tIns="54413" rIns="108826" bIns="54413" numCol="1" anchor="t" anchorCtr="0" compatLnSpc="1"/>
          <a:lstStyle/>
          <a:p>
            <a:endParaRPr lang="zh-CN" altLang="en-US"/>
          </a:p>
        </p:txBody>
      </p:sp>
      <p:grpSp>
        <p:nvGrpSpPr>
          <p:cNvPr id="6" name="组合 5"/>
          <p:cNvGrpSpPr/>
          <p:nvPr/>
        </p:nvGrpSpPr>
        <p:grpSpPr>
          <a:xfrm>
            <a:off x="4301642" y="1331254"/>
            <a:ext cx="6305491" cy="1042733"/>
            <a:chOff x="4300847" y="1331253"/>
            <a:chExt cx="6305491" cy="1042733"/>
          </a:xfrm>
        </p:grpSpPr>
        <p:sp>
          <p:nvSpPr>
            <p:cNvPr id="42"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43" name="组合 42"/>
            <p:cNvGrpSpPr/>
            <p:nvPr/>
          </p:nvGrpSpPr>
          <p:grpSpPr>
            <a:xfrm>
              <a:off x="4468285" y="1427344"/>
              <a:ext cx="806327" cy="806400"/>
              <a:chOff x="5667375" y="819043"/>
              <a:chExt cx="588963" cy="785116"/>
            </a:xfrm>
            <a:solidFill>
              <a:schemeClr val="bg1"/>
            </a:solidFill>
          </p:grpSpPr>
          <p:sp>
            <p:nvSpPr>
              <p:cNvPr id="44"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45" name="TextBox 44"/>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1</a:t>
                </a:r>
                <a:endParaRPr lang="zh-CN" altLang="en-US" sz="3900" b="1" dirty="0">
                  <a:solidFill>
                    <a:schemeClr val="accent1"/>
                  </a:solidFill>
                  <a:latin typeface="+mn-ea"/>
                </a:endParaRPr>
              </a:p>
            </p:txBody>
          </p:sp>
        </p:grpSp>
        <p:sp>
          <p:nvSpPr>
            <p:cNvPr id="62" name="TextBox 61"/>
            <p:cNvSpPr txBox="1"/>
            <p:nvPr/>
          </p:nvSpPr>
          <p:spPr>
            <a:xfrm>
              <a:off x="5345098" y="1530525"/>
              <a:ext cx="5261240" cy="602331"/>
            </a:xfrm>
            <a:prstGeom prst="rect">
              <a:avLst/>
            </a:prstGeom>
            <a:noFill/>
          </p:spPr>
          <p:txBody>
            <a:bodyPr wrap="square" lIns="108826" tIns="54413" rIns="108826" bIns="54413" rtlCol="0">
              <a:spAutoFit/>
            </a:bodyPr>
            <a:lstStyle/>
            <a:p>
              <a:r>
                <a:rPr lang="zh-CN" altLang="en-US" sz="3200" b="1" dirty="0">
                  <a:solidFill>
                    <a:schemeClr val="tx2"/>
                  </a:solidFill>
                  <a:latin typeface="微软雅黑" panose="020B0503020204020204" pitchFamily="34" charset="-122"/>
                  <a:ea typeface="微软雅黑" panose="020B0503020204020204" pitchFamily="34" charset="-122"/>
                </a:rPr>
                <a:t>代换密码</a:t>
              </a:r>
              <a:endParaRPr lang="zh-CN" altLang="en-US" sz="4400" b="1" u="sng" dirty="0">
                <a:solidFill>
                  <a:schemeClr val="tx2"/>
                </a:solidFill>
                <a:latin typeface="微软雅黑" panose="020B0503020204020204" pitchFamily="34" charset="-122"/>
                <a:ea typeface="微软雅黑" panose="020B0503020204020204" pitchFamily="34" charset="-122"/>
              </a:endParaRPr>
            </a:p>
          </p:txBody>
        </p:sp>
      </p:grpSp>
      <p:pic>
        <p:nvPicPr>
          <p:cNvPr id="81" name="图片 80"/>
          <p:cNvPicPr>
            <a:picLocks noChangeAspect="1"/>
          </p:cNvPicPr>
          <p:nvPr/>
        </p:nvPicPr>
        <p:blipFill rotWithShape="1">
          <a:blip r:embed="rId1" cstate="print">
            <a:extLst>
              <a:ext uri="{28A0092B-C50C-407E-A947-70E740481C1C}">
                <a14:useLocalDpi xmlns:a14="http://schemas.microsoft.com/office/drawing/2010/main" val="0"/>
              </a:ext>
            </a:extLst>
          </a:blip>
          <a:srcRect b="11569"/>
          <a:stretch>
            <a:fillRect/>
          </a:stretch>
        </p:blipFill>
        <p:spPr>
          <a:xfrm>
            <a:off x="694348" y="3733684"/>
            <a:ext cx="3050751" cy="2247635"/>
          </a:xfrm>
          <a:prstGeom prst="rect">
            <a:avLst/>
          </a:prstGeom>
        </p:spPr>
      </p:pic>
      <p:grpSp>
        <p:nvGrpSpPr>
          <p:cNvPr id="5" name="组合 4"/>
          <p:cNvGrpSpPr/>
          <p:nvPr/>
        </p:nvGrpSpPr>
        <p:grpSpPr>
          <a:xfrm>
            <a:off x="1006106" y="1124745"/>
            <a:ext cx="2713630" cy="1065569"/>
            <a:chOff x="1005312" y="1124744"/>
            <a:chExt cx="2713630" cy="1065569"/>
          </a:xfrm>
        </p:grpSpPr>
        <p:grpSp>
          <p:nvGrpSpPr>
            <p:cNvPr id="3" name="组合 2"/>
            <p:cNvGrpSpPr/>
            <p:nvPr/>
          </p:nvGrpSpPr>
          <p:grpSpPr>
            <a:xfrm>
              <a:off x="1005312" y="1260777"/>
              <a:ext cx="2628507" cy="929536"/>
              <a:chOff x="1005312" y="1260777"/>
              <a:chExt cx="2628507" cy="929536"/>
            </a:xfrm>
          </p:grpSpPr>
          <p:sp>
            <p:nvSpPr>
              <p:cNvPr id="37" name="Rectangle 5"/>
              <p:cNvSpPr>
                <a:spLocks noChangeArrowheads="1"/>
              </p:cNvSpPr>
              <p:nvPr/>
            </p:nvSpPr>
            <p:spPr bwMode="auto">
              <a:xfrm>
                <a:off x="1005312" y="1260777"/>
                <a:ext cx="1031855" cy="929536"/>
              </a:xfrm>
              <a:prstGeom prst="rect">
                <a:avLst/>
              </a:prstGeom>
              <a:solidFill>
                <a:srgbClr val="15252D"/>
              </a:solidFill>
              <a:ln>
                <a:noFill/>
              </a:ln>
            </p:spPr>
            <p:txBody>
              <a:bodyPr vert="horz" wrap="square" lIns="108826" tIns="54413" rIns="108826" bIns="54413" numCol="1" anchor="t" anchorCtr="0" compatLnSpc="1"/>
              <a:lstStyle/>
              <a:p>
                <a:endParaRPr lang="zh-CN" altLang="en-US"/>
              </a:p>
            </p:txBody>
          </p:sp>
          <p:sp>
            <p:nvSpPr>
              <p:cNvPr id="38" name="Freeform 6"/>
              <p:cNvSpPr/>
              <p:nvPr/>
            </p:nvSpPr>
            <p:spPr bwMode="auto">
              <a:xfrm>
                <a:off x="1157999" y="1353632"/>
                <a:ext cx="786920" cy="743827"/>
              </a:xfrm>
              <a:custGeom>
                <a:avLst/>
                <a:gdLst>
                  <a:gd name="T0" fmla="*/ 1131 w 1173"/>
                  <a:gd name="T1" fmla="*/ 535 h 1472"/>
                  <a:gd name="T2" fmla="*/ 1095 w 1173"/>
                  <a:gd name="T3" fmla="*/ 47 h 1472"/>
                  <a:gd name="T4" fmla="*/ 1067 w 1173"/>
                  <a:gd name="T5" fmla="*/ 54 h 1472"/>
                  <a:gd name="T6" fmla="*/ 1003 w 1173"/>
                  <a:gd name="T7" fmla="*/ 68 h 1472"/>
                  <a:gd name="T8" fmla="*/ 919 w 1173"/>
                  <a:gd name="T9" fmla="*/ 54 h 1472"/>
                  <a:gd name="T10" fmla="*/ 629 w 1173"/>
                  <a:gd name="T11" fmla="*/ 5 h 1472"/>
                  <a:gd name="T12" fmla="*/ 0 w 1173"/>
                  <a:gd name="T13" fmla="*/ 768 h 1472"/>
                  <a:gd name="T14" fmla="*/ 643 w 1173"/>
                  <a:gd name="T15" fmla="*/ 1467 h 1472"/>
                  <a:gd name="T16" fmla="*/ 1173 w 1173"/>
                  <a:gd name="T17" fmla="*/ 1086 h 1472"/>
                  <a:gd name="T18" fmla="*/ 1088 w 1173"/>
                  <a:gd name="T19" fmla="*/ 1036 h 1472"/>
                  <a:gd name="T20" fmla="*/ 692 w 1173"/>
                  <a:gd name="T21" fmla="*/ 1369 h 1472"/>
                  <a:gd name="T22" fmla="*/ 290 w 1173"/>
                  <a:gd name="T23" fmla="*/ 725 h 1472"/>
                  <a:gd name="T24" fmla="*/ 643 w 1173"/>
                  <a:gd name="T25" fmla="*/ 104 h 1472"/>
                  <a:gd name="T26" fmla="*/ 1046 w 1173"/>
                  <a:gd name="T27" fmla="*/ 570 h 1472"/>
                  <a:gd name="T28" fmla="*/ 1131 w 1173"/>
                  <a:gd name="T29" fmla="*/ 535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8826" tIns="54413" rIns="108826" bIns="54413" numCol="1" anchor="t" anchorCtr="0" compatLnSpc="1"/>
              <a:lstStyle/>
              <a:p>
                <a:endParaRPr lang="zh-CN" altLang="en-US"/>
              </a:p>
            </p:txBody>
          </p:sp>
          <p:sp>
            <p:nvSpPr>
              <p:cNvPr id="39" name="Freeform 7"/>
              <p:cNvSpPr>
                <a:spLocks noEditPoints="1"/>
              </p:cNvSpPr>
              <p:nvPr/>
            </p:nvSpPr>
            <p:spPr bwMode="auto">
              <a:xfrm>
                <a:off x="2160299" y="1939416"/>
                <a:ext cx="1473520" cy="224808"/>
              </a:xfrm>
              <a:custGeom>
                <a:avLst/>
                <a:gdLst>
                  <a:gd name="T0" fmla="*/ 49 w 2195"/>
                  <a:gd name="T1" fmla="*/ 278 h 445"/>
                  <a:gd name="T2" fmla="*/ 252 w 2195"/>
                  <a:gd name="T3" fmla="*/ 276 h 445"/>
                  <a:gd name="T4" fmla="*/ 152 w 2195"/>
                  <a:gd name="T5" fmla="*/ 443 h 445"/>
                  <a:gd name="T6" fmla="*/ 156 w 2195"/>
                  <a:gd name="T7" fmla="*/ 105 h 445"/>
                  <a:gd name="T8" fmla="*/ 152 w 2195"/>
                  <a:gd name="T9" fmla="*/ 443 h 445"/>
                  <a:gd name="T10" fmla="*/ 665 w 2195"/>
                  <a:gd name="T11" fmla="*/ 434 h 445"/>
                  <a:gd name="T12" fmla="*/ 618 w 2195"/>
                  <a:gd name="T13" fmla="*/ 234 h 445"/>
                  <a:gd name="T14" fmla="*/ 446 w 2195"/>
                  <a:gd name="T15" fmla="*/ 236 h 445"/>
                  <a:gd name="T16" fmla="*/ 400 w 2195"/>
                  <a:gd name="T17" fmla="*/ 436 h 445"/>
                  <a:gd name="T18" fmla="*/ 446 w 2195"/>
                  <a:gd name="T19" fmla="*/ 111 h 445"/>
                  <a:gd name="T20" fmla="*/ 553 w 2195"/>
                  <a:gd name="T21" fmla="*/ 102 h 445"/>
                  <a:gd name="T22" fmla="*/ 897 w 2195"/>
                  <a:gd name="T23" fmla="*/ 407 h 445"/>
                  <a:gd name="T24" fmla="*/ 857 w 2195"/>
                  <a:gd name="T25" fmla="*/ 441 h 445"/>
                  <a:gd name="T26" fmla="*/ 790 w 2195"/>
                  <a:gd name="T27" fmla="*/ 151 h 445"/>
                  <a:gd name="T28" fmla="*/ 745 w 2195"/>
                  <a:gd name="T29" fmla="*/ 111 h 445"/>
                  <a:gd name="T30" fmla="*/ 790 w 2195"/>
                  <a:gd name="T31" fmla="*/ 24 h 445"/>
                  <a:gd name="T32" fmla="*/ 837 w 2195"/>
                  <a:gd name="T33" fmla="*/ 111 h 445"/>
                  <a:gd name="T34" fmla="*/ 897 w 2195"/>
                  <a:gd name="T35" fmla="*/ 151 h 445"/>
                  <a:gd name="T36" fmla="*/ 837 w 2195"/>
                  <a:gd name="T37" fmla="*/ 370 h 445"/>
                  <a:gd name="T38" fmla="*/ 897 w 2195"/>
                  <a:gd name="T39" fmla="*/ 407 h 445"/>
                  <a:gd name="T40" fmla="*/ 1214 w 2195"/>
                  <a:gd name="T41" fmla="*/ 249 h 445"/>
                  <a:gd name="T42" fmla="*/ 1020 w 2195"/>
                  <a:gd name="T43" fmla="*/ 249 h 445"/>
                  <a:gd name="T44" fmla="*/ 1263 w 2195"/>
                  <a:gd name="T45" fmla="*/ 347 h 445"/>
                  <a:gd name="T46" fmla="*/ 966 w 2195"/>
                  <a:gd name="T47" fmla="*/ 278 h 445"/>
                  <a:gd name="T48" fmla="*/ 1265 w 2195"/>
                  <a:gd name="T49" fmla="*/ 278 h 445"/>
                  <a:gd name="T50" fmla="*/ 1018 w 2195"/>
                  <a:gd name="T51" fmla="*/ 289 h 445"/>
                  <a:gd name="T52" fmla="*/ 1214 w 2195"/>
                  <a:gd name="T53" fmla="*/ 334 h 445"/>
                  <a:gd name="T54" fmla="*/ 1626 w 2195"/>
                  <a:gd name="T55" fmla="*/ 434 h 445"/>
                  <a:gd name="T56" fmla="*/ 1580 w 2195"/>
                  <a:gd name="T57" fmla="*/ 234 h 445"/>
                  <a:gd name="T58" fmla="*/ 1408 w 2195"/>
                  <a:gd name="T59" fmla="*/ 236 h 445"/>
                  <a:gd name="T60" fmla="*/ 1361 w 2195"/>
                  <a:gd name="T61" fmla="*/ 436 h 445"/>
                  <a:gd name="T62" fmla="*/ 1408 w 2195"/>
                  <a:gd name="T63" fmla="*/ 111 h 445"/>
                  <a:gd name="T64" fmla="*/ 1515 w 2195"/>
                  <a:gd name="T65" fmla="*/ 102 h 445"/>
                  <a:gd name="T66" fmla="*/ 1859 w 2195"/>
                  <a:gd name="T67" fmla="*/ 407 h 445"/>
                  <a:gd name="T68" fmla="*/ 1818 w 2195"/>
                  <a:gd name="T69" fmla="*/ 441 h 445"/>
                  <a:gd name="T70" fmla="*/ 1752 w 2195"/>
                  <a:gd name="T71" fmla="*/ 151 h 445"/>
                  <a:gd name="T72" fmla="*/ 1707 w 2195"/>
                  <a:gd name="T73" fmla="*/ 111 h 445"/>
                  <a:gd name="T74" fmla="*/ 1752 w 2195"/>
                  <a:gd name="T75" fmla="*/ 24 h 445"/>
                  <a:gd name="T76" fmla="*/ 1798 w 2195"/>
                  <a:gd name="T77" fmla="*/ 111 h 445"/>
                  <a:gd name="T78" fmla="*/ 1859 w 2195"/>
                  <a:gd name="T79" fmla="*/ 151 h 445"/>
                  <a:gd name="T80" fmla="*/ 1798 w 2195"/>
                  <a:gd name="T81" fmla="*/ 370 h 445"/>
                  <a:gd name="T82" fmla="*/ 1859 w 2195"/>
                  <a:gd name="T83" fmla="*/ 407 h 445"/>
                  <a:gd name="T84" fmla="*/ 2180 w 2195"/>
                  <a:gd name="T85" fmla="*/ 189 h 445"/>
                  <a:gd name="T86" fmla="*/ 1937 w 2195"/>
                  <a:gd name="T87" fmla="*/ 194 h 445"/>
                  <a:gd name="T88" fmla="*/ 2144 w 2195"/>
                  <a:gd name="T89" fmla="*/ 352 h 445"/>
                  <a:gd name="T90" fmla="*/ 1970 w 2195"/>
                  <a:gd name="T91" fmla="*/ 334 h 445"/>
                  <a:gd name="T92" fmla="*/ 2062 w 2195"/>
                  <a:gd name="T93" fmla="*/ 443 h 445"/>
                  <a:gd name="T94" fmla="*/ 2075 w 2195"/>
                  <a:gd name="T95" fmla="*/ 252 h 445"/>
                  <a:gd name="T96" fmla="*/ 2057 w 2195"/>
                  <a:gd name="T97" fmla="*/ 1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2">
                  <a:lumMod val="50000"/>
                </a:schemeClr>
              </a:solidFill>
              <a:ln>
                <a:noFill/>
              </a:ln>
            </p:spPr>
            <p:txBody>
              <a:bodyPr vert="horz" wrap="square" lIns="108826" tIns="54413" rIns="108826" bIns="54413" numCol="1" anchor="t" anchorCtr="0" compatLnSpc="1"/>
              <a:lstStyle/>
              <a:p>
                <a:endParaRPr lang="zh-CN" altLang="en-US">
                  <a:solidFill>
                    <a:schemeClr val="tx2"/>
                  </a:solidFill>
                  <a:latin typeface="汉仪中黑简" pitchFamily="49" charset="-122"/>
                  <a:ea typeface="汉仪中黑简" pitchFamily="49" charset="-122"/>
                </a:endParaRPr>
              </a:p>
            </p:txBody>
          </p:sp>
        </p:grpSp>
        <p:sp>
          <p:nvSpPr>
            <p:cNvPr id="4" name="TextBox 3"/>
            <p:cNvSpPr txBox="1"/>
            <p:nvPr/>
          </p:nvSpPr>
          <p:spPr>
            <a:xfrm>
              <a:off x="2120427" y="1124744"/>
              <a:ext cx="1598515" cy="830997"/>
            </a:xfrm>
            <a:prstGeom prst="rect">
              <a:avLst/>
            </a:prstGeom>
            <a:noFill/>
          </p:spPr>
          <p:txBody>
            <a:bodyPr wrap="none" rtlCol="0">
              <a:spAutoFit/>
            </a:bodyPr>
            <a:lstStyle/>
            <a:p>
              <a:r>
                <a:rPr lang="zh-CN" altLang="en-US" sz="4800" dirty="0">
                  <a:solidFill>
                    <a:srgbClr val="15252D"/>
                  </a:solidFill>
                  <a:latin typeface="+mn-ea"/>
                </a:rPr>
                <a:t>内 容</a:t>
              </a:r>
              <a:endParaRPr lang="zh-CN" altLang="en-US" dirty="0">
                <a:solidFill>
                  <a:srgbClr val="15252D"/>
                </a:solidFill>
                <a:latin typeface="+mn-ea"/>
              </a:endParaRPr>
            </a:p>
          </p:txBody>
        </p:sp>
      </p:grpSp>
      <p:grpSp>
        <p:nvGrpSpPr>
          <p:cNvPr id="34" name="组合 33"/>
          <p:cNvGrpSpPr/>
          <p:nvPr/>
        </p:nvGrpSpPr>
        <p:grpSpPr>
          <a:xfrm>
            <a:off x="4276383" y="3046893"/>
            <a:ext cx="6305491" cy="1042733"/>
            <a:chOff x="4300847" y="1331253"/>
            <a:chExt cx="6305491" cy="1042733"/>
          </a:xfrm>
        </p:grpSpPr>
        <p:sp>
          <p:nvSpPr>
            <p:cNvPr id="35"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36" name="组合 35"/>
            <p:cNvGrpSpPr/>
            <p:nvPr/>
          </p:nvGrpSpPr>
          <p:grpSpPr>
            <a:xfrm>
              <a:off x="4468285" y="1427344"/>
              <a:ext cx="806327" cy="806400"/>
              <a:chOff x="5667375" y="819043"/>
              <a:chExt cx="588963" cy="785116"/>
            </a:xfrm>
            <a:solidFill>
              <a:schemeClr val="bg1"/>
            </a:solidFill>
          </p:grpSpPr>
          <p:sp>
            <p:nvSpPr>
              <p:cNvPr id="59"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60" name="TextBox 59"/>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2</a:t>
                </a:r>
                <a:endParaRPr lang="zh-CN" altLang="en-US" sz="3900" b="1" dirty="0">
                  <a:solidFill>
                    <a:schemeClr val="accent1"/>
                  </a:solidFill>
                  <a:latin typeface="+mn-ea"/>
                </a:endParaRPr>
              </a:p>
            </p:txBody>
          </p:sp>
        </p:grpSp>
        <p:sp>
          <p:nvSpPr>
            <p:cNvPr id="58" name="TextBox 57"/>
            <p:cNvSpPr txBox="1"/>
            <p:nvPr/>
          </p:nvSpPr>
          <p:spPr>
            <a:xfrm>
              <a:off x="5345098" y="1543078"/>
              <a:ext cx="5261240" cy="602331"/>
            </a:xfrm>
            <a:prstGeom prst="rect">
              <a:avLst/>
            </a:prstGeom>
            <a:noFill/>
          </p:spPr>
          <p:txBody>
            <a:bodyPr wrap="square" lIns="108826" tIns="54413" rIns="108826" bIns="54413" rtlCol="0">
              <a:spAutoFit/>
            </a:bodyPr>
            <a:lstStyle/>
            <a:p>
              <a:r>
                <a:rPr lang="zh-CN" altLang="en-US" sz="3200" b="1" dirty="0">
                  <a:solidFill>
                    <a:schemeClr val="tx2"/>
                  </a:solidFill>
                  <a:latin typeface="微软雅黑" panose="020B0503020204020204" pitchFamily="34" charset="-122"/>
                </a:rPr>
                <a:t>置换密码</a:t>
              </a:r>
              <a:endParaRPr lang="zh-CN" altLang="en-US" sz="4400" b="1" u="sng" dirty="0">
                <a:solidFill>
                  <a:schemeClr val="tx2"/>
                </a:solidFill>
                <a:latin typeface="微软雅黑" panose="020B0503020204020204" pitchFamily="34" charset="-122"/>
              </a:endParaRPr>
            </a:p>
          </p:txBody>
        </p:sp>
      </p:grpSp>
      <p:grpSp>
        <p:nvGrpSpPr>
          <p:cNvPr id="61" name="组合 60"/>
          <p:cNvGrpSpPr/>
          <p:nvPr/>
        </p:nvGrpSpPr>
        <p:grpSpPr>
          <a:xfrm>
            <a:off x="4295801" y="4762532"/>
            <a:ext cx="6305491" cy="1042733"/>
            <a:chOff x="4300847" y="1331253"/>
            <a:chExt cx="6305491" cy="1042733"/>
          </a:xfrm>
        </p:grpSpPr>
        <p:sp>
          <p:nvSpPr>
            <p:cNvPr id="66"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67" name="组合 66"/>
            <p:cNvGrpSpPr/>
            <p:nvPr/>
          </p:nvGrpSpPr>
          <p:grpSpPr>
            <a:xfrm>
              <a:off x="4468285" y="1427344"/>
              <a:ext cx="806327" cy="806400"/>
              <a:chOff x="5667375" y="819043"/>
              <a:chExt cx="588963" cy="785116"/>
            </a:xfrm>
            <a:solidFill>
              <a:schemeClr val="bg1"/>
            </a:solidFill>
          </p:grpSpPr>
          <p:sp>
            <p:nvSpPr>
              <p:cNvPr id="69"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70" name="TextBox 69"/>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3</a:t>
                </a:r>
                <a:endParaRPr lang="zh-CN" altLang="en-US" sz="3900" b="1" dirty="0">
                  <a:solidFill>
                    <a:schemeClr val="accent1"/>
                  </a:solidFill>
                  <a:latin typeface="+mn-ea"/>
                </a:endParaRPr>
              </a:p>
            </p:txBody>
          </p:sp>
        </p:grpSp>
        <p:sp>
          <p:nvSpPr>
            <p:cNvPr id="68" name="TextBox 67"/>
            <p:cNvSpPr txBox="1"/>
            <p:nvPr/>
          </p:nvSpPr>
          <p:spPr>
            <a:xfrm>
              <a:off x="5345098" y="1555631"/>
              <a:ext cx="5261240" cy="602331"/>
            </a:xfrm>
            <a:prstGeom prst="rect">
              <a:avLst/>
            </a:prstGeom>
            <a:noFill/>
          </p:spPr>
          <p:txBody>
            <a:bodyPr wrap="square" lIns="108826" tIns="54413" rIns="108826" bIns="54413" rtlCol="0">
              <a:spAutoFit/>
            </a:bodyPr>
            <a:lstStyle/>
            <a:p>
              <a:r>
                <a:rPr lang="zh-CN" altLang="en-US" sz="3200" b="1" dirty="0">
                  <a:solidFill>
                    <a:schemeClr val="tx2"/>
                  </a:solidFill>
                  <a:latin typeface="微软雅黑" panose="020B0503020204020204" pitchFamily="34" charset="-122"/>
                </a:rPr>
                <a:t>安全性分析</a:t>
              </a:r>
              <a:endParaRPr lang="zh-CN" altLang="en-US" sz="3200" b="1" dirty="0">
                <a:solidFill>
                  <a:schemeClr val="tx2"/>
                </a:solidFill>
                <a:latin typeface="微软雅黑" panose="020B0503020204020204" pitchFamily="34" charset="-122"/>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2. </a:t>
            </a:r>
            <a:r>
              <a:rPr lang="zh-CN" altLang="en-US" dirty="0">
                <a:latin typeface="+mn-ea"/>
                <a:ea typeface="+mn-ea"/>
              </a:rPr>
              <a:t>置换</a:t>
            </a:r>
            <a:r>
              <a:rPr lang="zh-CN" altLang="en-US" dirty="0">
                <a:latin typeface="+mn-ea"/>
                <a:ea typeface="+mn-ea"/>
                <a:cs typeface="+mn-cs"/>
              </a:rPr>
              <a:t>密码</a:t>
            </a:r>
            <a:endParaRPr lang="zh-CN" altLang="en-US" sz="2000" dirty="0">
              <a:latin typeface="+mn-ea"/>
              <a:ea typeface="+mn-ea"/>
              <a:cs typeface="+mn-cs"/>
            </a:endParaRPr>
          </a:p>
        </p:txBody>
      </p:sp>
      <p:sp>
        <p:nvSpPr>
          <p:cNvPr id="6" name="内容占位符 5"/>
          <p:cNvSpPr>
            <a:spLocks noGrp="1"/>
          </p:cNvSpPr>
          <p:nvPr>
            <p:ph idx="1"/>
          </p:nvPr>
        </p:nvSpPr>
        <p:spPr>
          <a:xfrm>
            <a:off x="1970856" y="1897807"/>
            <a:ext cx="8229600" cy="2013793"/>
          </a:xfrm>
        </p:spPr>
        <p:txBody>
          <a:bodyPr>
            <a:normAutofit/>
          </a:bodyPr>
          <a:lstStyle/>
          <a:p>
            <a:pPr>
              <a:lnSpc>
                <a:spcPct val="120000"/>
              </a:lnSpc>
              <a:buFont typeface="Arial" panose="020B0604020202020204" pitchFamily="34" charset="0"/>
              <a:buChar char="•"/>
            </a:pPr>
            <a:r>
              <a:rPr lang="zh-CN" altLang="en-US" sz="2400" dirty="0">
                <a:solidFill>
                  <a:schemeClr val="tx1"/>
                </a:solidFill>
                <a:ea typeface="微软雅黑" panose="020B0503020204020204" pitchFamily="34" charset="-122"/>
              </a:rPr>
              <a:t>置换密码举例</a:t>
            </a:r>
            <a:endParaRPr lang="en-US" sz="2400" dirty="0">
              <a:solidFill>
                <a:schemeClr val="tx1"/>
              </a:solidFill>
              <a:ea typeface="微软雅黑" panose="020B0503020204020204" pitchFamily="34" charset="-122"/>
            </a:endParaRPr>
          </a:p>
          <a:p>
            <a:pPr marL="457200" lvl="1" indent="0">
              <a:lnSpc>
                <a:spcPct val="120000"/>
              </a:lnSpc>
              <a:buNone/>
            </a:pPr>
            <a:r>
              <a:rPr lang="en-US" altLang="zh-CN" sz="2000" dirty="0">
                <a:solidFill>
                  <a:schemeClr val="tx1"/>
                </a:solidFill>
                <a:ea typeface="微软雅黑" panose="020B0503020204020204" pitchFamily="34" charset="-122"/>
              </a:rPr>
              <a:t>2.1 </a:t>
            </a:r>
            <a:r>
              <a:rPr lang="zh-CN" altLang="en-US" sz="2000" dirty="0">
                <a:solidFill>
                  <a:schemeClr val="tx1"/>
                </a:solidFill>
                <a:ea typeface="微软雅黑" panose="020B0503020204020204" pitchFamily="34" charset="-122"/>
              </a:rPr>
              <a:t>无密钥置换</a:t>
            </a:r>
            <a:r>
              <a:rPr lang="en-US" altLang="zh-CN" sz="2000" dirty="0">
                <a:solidFill>
                  <a:schemeClr val="tx1"/>
                </a:solidFill>
                <a:ea typeface="微软雅黑" panose="020B0503020204020204" pitchFamily="34" charset="-122"/>
              </a:rPr>
              <a:t>(Keyless)</a:t>
            </a:r>
            <a:r>
              <a:rPr lang="zh-CN" altLang="en-US" sz="2000" dirty="0">
                <a:solidFill>
                  <a:schemeClr val="tx1"/>
                </a:solidFill>
                <a:ea typeface="微软雅黑" panose="020B0503020204020204" pitchFamily="34" charset="-122"/>
              </a:rPr>
              <a:t>：</a:t>
            </a:r>
            <a:r>
              <a:rPr lang="en-US" altLang="zh-CN" sz="2000" dirty="0">
                <a:solidFill>
                  <a:schemeClr val="tx1"/>
                </a:solidFill>
                <a:ea typeface="微软雅黑" panose="020B0503020204020204" pitchFamily="34" charset="-122"/>
              </a:rPr>
              <a:t>Rail Fence cipher</a:t>
            </a:r>
            <a:r>
              <a:rPr lang="zh-CN" altLang="en-US" sz="2000" dirty="0">
                <a:solidFill>
                  <a:schemeClr val="tx1"/>
                </a:solidFill>
                <a:ea typeface="微软雅黑" panose="020B0503020204020204" pitchFamily="34" charset="-122"/>
              </a:rPr>
              <a:t>栅栏密码</a:t>
            </a:r>
            <a:endParaRPr lang="en-US" altLang="zh-CN" sz="2000" dirty="0">
              <a:solidFill>
                <a:schemeClr val="tx1"/>
              </a:solidFill>
              <a:ea typeface="微软雅黑" panose="020B0503020204020204" pitchFamily="34" charset="-122"/>
            </a:endParaRPr>
          </a:p>
          <a:p>
            <a:pPr marL="457200" lvl="1" indent="0">
              <a:lnSpc>
                <a:spcPct val="120000"/>
              </a:lnSpc>
              <a:buNone/>
            </a:pPr>
            <a:r>
              <a:rPr lang="en-US" altLang="zh-CN" sz="2000" dirty="0">
                <a:solidFill>
                  <a:schemeClr val="tx1"/>
                </a:solidFill>
                <a:ea typeface="微软雅黑" panose="020B0503020204020204" pitchFamily="34" charset="-122"/>
              </a:rPr>
              <a:t>2.2 </a:t>
            </a:r>
            <a:r>
              <a:rPr lang="zh-CN" altLang="en-US" sz="2000" dirty="0">
                <a:solidFill>
                  <a:schemeClr val="tx1"/>
                </a:solidFill>
                <a:ea typeface="微软雅黑" panose="020B0503020204020204" pitchFamily="34" charset="-122"/>
              </a:rPr>
              <a:t>有密钥置换</a:t>
            </a:r>
            <a:r>
              <a:rPr lang="en-US" altLang="zh-CN" sz="2000" dirty="0">
                <a:solidFill>
                  <a:schemeClr val="tx1"/>
                </a:solidFill>
                <a:ea typeface="微软雅黑" panose="020B0503020204020204" pitchFamily="34" charset="-122"/>
              </a:rPr>
              <a:t>(Keyed)</a:t>
            </a:r>
            <a:r>
              <a:rPr lang="zh-CN" altLang="en-US" sz="2000" dirty="0">
                <a:solidFill>
                  <a:schemeClr val="tx1"/>
                </a:solidFill>
                <a:ea typeface="微软雅黑" panose="020B0503020204020204" pitchFamily="34" charset="-122"/>
              </a:rPr>
              <a:t>：</a:t>
            </a:r>
            <a:r>
              <a:rPr lang="en-US" altLang="zh-CN" sz="2000" dirty="0">
                <a:solidFill>
                  <a:schemeClr val="tx1"/>
                </a:solidFill>
                <a:ea typeface="微软雅黑" panose="020B0503020204020204" pitchFamily="34" charset="-122"/>
              </a:rPr>
              <a:t>Column Transposition Cipher</a:t>
            </a:r>
            <a:r>
              <a:rPr lang="zh-CN" altLang="en-US" sz="2000" dirty="0">
                <a:solidFill>
                  <a:schemeClr val="tx1"/>
                </a:solidFill>
                <a:ea typeface="微软雅黑" panose="020B0503020204020204" pitchFamily="34" charset="-122"/>
              </a:rPr>
              <a:t>列移位密码</a:t>
            </a:r>
            <a:endParaRPr lang="en-US" altLang="zh-CN" sz="2000" dirty="0">
              <a:solidFill>
                <a:schemeClr val="tx1"/>
              </a:solidFill>
              <a:ea typeface="微软雅黑" panose="020B0503020204020204" pitchFamily="34" charset="-122"/>
            </a:endParaRPr>
          </a:p>
        </p:txBody>
      </p:sp>
      <p:sp>
        <p:nvSpPr>
          <p:cNvPr id="3" name="日期占位符 2"/>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2020.10.28(</a:t>
            </a:r>
            <a:r>
              <a:rPr lang="zh-CN" altLang="en-US"/>
              <a:t>周三</a:t>
            </a:r>
            <a:r>
              <a:rPr lang="en-US" altLang="zh-CN"/>
              <a:t>)</a:t>
            </a: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t>密码学基础</a:t>
            </a:r>
            <a:r>
              <a:rPr lang="en-US" altLang="zh-CN"/>
              <a:t>-</a:t>
            </a:r>
            <a:r>
              <a:rPr lang="zh-CN" altLang="en-US"/>
              <a:t>第</a:t>
            </a:r>
            <a:r>
              <a:rPr lang="en-US" altLang="zh-CN"/>
              <a:t>2</a:t>
            </a:r>
            <a:r>
              <a:rPr lang="zh-CN" altLang="en-US"/>
              <a:t>讲</a:t>
            </a:r>
            <a:endParaRPr lang="zh-CN" altLang="en-US" dirty="0"/>
          </a:p>
        </p:txBody>
      </p:sp>
      <p:sp>
        <p:nvSpPr>
          <p:cNvPr id="7" name="内容占位符 5"/>
          <p:cNvSpPr txBox="1"/>
          <p:nvPr/>
        </p:nvSpPr>
        <p:spPr>
          <a:xfrm>
            <a:off x="1981200" y="817688"/>
            <a:ext cx="8229600" cy="108011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00" dirty="0">
                <a:ea typeface="微软雅黑" panose="020B0503020204020204" pitchFamily="34" charset="-122"/>
              </a:rPr>
              <a:t>什么是置换密码</a:t>
            </a:r>
            <a:endParaRPr lang="en-US" altLang="zh-CN" dirty="0"/>
          </a:p>
          <a:p>
            <a:pPr lvl="1">
              <a:lnSpc>
                <a:spcPct val="90000"/>
              </a:lnSpc>
            </a:pPr>
            <a:r>
              <a:rPr lang="en-US" altLang="zh-CN" sz="2400" dirty="0">
                <a:ea typeface="微软雅黑" panose="020B0503020204020204" pitchFamily="34" charset="-122"/>
              </a:rPr>
              <a:t>Hide the message by rearranging the letter order </a:t>
            </a:r>
            <a:endParaRPr lang="en-US" altLang="zh-CN" sz="2400" dirty="0">
              <a:ea typeface="微软雅黑" panose="020B0503020204020204" pitchFamily="34" charset="-122"/>
            </a:endParaRPr>
          </a:p>
          <a:p>
            <a:pPr lvl="1">
              <a:lnSpc>
                <a:spcPct val="90000"/>
              </a:lnSpc>
            </a:pPr>
            <a:r>
              <a:rPr lang="en-US" altLang="zh-CN" sz="2400" dirty="0">
                <a:ea typeface="微软雅黑" panose="020B0503020204020204" pitchFamily="34" charset="-122"/>
              </a:rPr>
              <a:t>Permuting the plaintext</a:t>
            </a:r>
            <a:endParaRPr lang="en-US" altLang="zh-CN" sz="2400" dirty="0">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ctrTitle"/>
          </p:nvPr>
        </p:nvSpPr>
        <p:spPr>
          <a:xfrm>
            <a:off x="144794" y="90001"/>
            <a:ext cx="6967888" cy="626701"/>
          </a:xfrm>
        </p:spPr>
        <p:txBody>
          <a:bodyPr/>
          <a:lstStyle/>
          <a:p>
            <a:r>
              <a:rPr lang="en-US" altLang="zh-CN" dirty="0">
                <a:solidFill>
                  <a:srgbClr val="F8F8F8"/>
                </a:solidFill>
                <a:latin typeface="+mj-ea"/>
              </a:rPr>
              <a:t>2.1 Rail Fence cipher</a:t>
            </a:r>
            <a:r>
              <a:rPr lang="zh-CN" altLang="en-US" dirty="0">
                <a:solidFill>
                  <a:srgbClr val="F8F8F8"/>
                </a:solidFill>
                <a:latin typeface="+mj-ea"/>
              </a:rPr>
              <a:t>栅栏密码</a:t>
            </a:r>
            <a:endParaRPr lang="zh-CN" altLang="en-US" dirty="0"/>
          </a:p>
        </p:txBody>
      </p:sp>
      <p:sp>
        <p:nvSpPr>
          <p:cNvPr id="10" name="内容占位符 5"/>
          <p:cNvSpPr txBox="1"/>
          <p:nvPr/>
        </p:nvSpPr>
        <p:spPr>
          <a:xfrm>
            <a:off x="711200" y="1257300"/>
            <a:ext cx="10642600" cy="4525963"/>
          </a:xfrm>
          <a:prstGeom prst="rect">
            <a:avLst/>
          </a:prstGeom>
        </p:spPr>
        <p:txBody>
          <a:bodyPr>
            <a:norm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r>
              <a:rPr lang="en-AU" sz="2800" kern="0" dirty="0">
                <a:solidFill>
                  <a:schemeClr val="tx1"/>
                </a:solidFill>
              </a:rPr>
              <a:t>Write plaintext letters out diagonally over a number of rows </a:t>
            </a:r>
            <a:endParaRPr lang="en-AU" sz="2800" kern="0" dirty="0">
              <a:solidFill>
                <a:schemeClr val="tx1"/>
              </a:solidFill>
            </a:endParaRPr>
          </a:p>
          <a:p>
            <a:r>
              <a:rPr lang="en-AU" sz="2800" kern="0" dirty="0">
                <a:solidFill>
                  <a:schemeClr val="tx1"/>
                </a:solidFill>
              </a:rPr>
              <a:t>Read off cipher row by row</a:t>
            </a:r>
            <a:endParaRPr lang="en-AU" sz="2800" kern="0" dirty="0">
              <a:solidFill>
                <a:schemeClr val="tx1"/>
              </a:solidFill>
            </a:endParaRPr>
          </a:p>
          <a:p>
            <a:r>
              <a:rPr lang="en-US" sz="2800" kern="0" dirty="0">
                <a:solidFill>
                  <a:schemeClr val="tx1"/>
                </a:solidFill>
              </a:rPr>
              <a:t>E.g. plaintext: </a:t>
            </a:r>
            <a:r>
              <a:rPr lang="en-US" sz="2800" kern="0" dirty="0">
                <a:solidFill>
                  <a:schemeClr val="tx1"/>
                </a:solidFill>
                <a:latin typeface="Courier New" panose="02070309020205020404" pitchFamily="49" charset="0"/>
                <a:cs typeface="Courier New" panose="02070309020205020404" pitchFamily="49" charset="0"/>
              </a:rPr>
              <a:t>meet me after the toga party</a:t>
            </a:r>
            <a:endParaRPr lang="en-US" sz="2800" kern="0" dirty="0">
              <a:solidFill>
                <a:schemeClr val="tx1"/>
              </a:solidFill>
              <a:latin typeface="Courier New" panose="02070309020205020404" pitchFamily="49" charset="0"/>
              <a:cs typeface="Courier New" panose="02070309020205020404" pitchFamily="49" charset="0"/>
            </a:endParaRPr>
          </a:p>
          <a:p>
            <a:r>
              <a:rPr lang="en-US" sz="2800" kern="0" dirty="0">
                <a:solidFill>
                  <a:schemeClr val="tx1"/>
                </a:solidFill>
              </a:rPr>
              <a:t>Write </a:t>
            </a:r>
            <a:r>
              <a:rPr lang="en-AU" sz="2800" kern="0" dirty="0">
                <a:solidFill>
                  <a:schemeClr val="tx1"/>
                </a:solidFill>
              </a:rPr>
              <a:t>plaintext </a:t>
            </a:r>
            <a:r>
              <a:rPr lang="en-US" sz="2800" kern="0" dirty="0">
                <a:solidFill>
                  <a:schemeClr val="tx1"/>
                </a:solidFill>
              </a:rPr>
              <a:t>out as:</a:t>
            </a:r>
            <a:endParaRPr lang="en-US" sz="2800" kern="0" dirty="0">
              <a:solidFill>
                <a:schemeClr val="tx1"/>
              </a:solidFill>
            </a:endParaRPr>
          </a:p>
          <a:p>
            <a:pPr algn="ctr">
              <a:buFontTx/>
              <a:buNone/>
            </a:pPr>
            <a:r>
              <a:rPr lang="en-AU" sz="2800" kern="0" dirty="0">
                <a:solidFill>
                  <a:schemeClr val="tx1"/>
                </a:solidFill>
                <a:latin typeface="Courier New" panose="02070309020205020404" pitchFamily="49" charset="0"/>
                <a:cs typeface="Courier New" panose="02070309020205020404" pitchFamily="49" charset="0"/>
              </a:rPr>
              <a:t>m e m a t r h t g p r y</a:t>
            </a:r>
            <a:endParaRPr lang="en-AU" sz="2800" kern="0" dirty="0">
              <a:solidFill>
                <a:schemeClr val="tx1"/>
              </a:solidFill>
              <a:latin typeface="Courier New" panose="02070309020205020404" pitchFamily="49" charset="0"/>
              <a:cs typeface="Courier New" panose="02070309020205020404" pitchFamily="49" charset="0"/>
            </a:endParaRPr>
          </a:p>
          <a:p>
            <a:pPr algn="ctr">
              <a:buFontTx/>
              <a:buNone/>
            </a:pPr>
            <a:r>
              <a:rPr lang="en-AU" sz="2800" kern="0" dirty="0">
                <a:solidFill>
                  <a:schemeClr val="tx1"/>
                </a:solidFill>
                <a:latin typeface="Courier New" panose="02070309020205020404" pitchFamily="49" charset="0"/>
                <a:cs typeface="Courier New" panose="02070309020205020404" pitchFamily="49" charset="0"/>
              </a:rPr>
              <a:t> e t e f e t e o a </a:t>
            </a:r>
            <a:r>
              <a:rPr lang="en-AU" sz="2800" kern="0" dirty="0" err="1">
                <a:solidFill>
                  <a:schemeClr val="tx1"/>
                </a:solidFill>
                <a:latin typeface="Courier New" panose="02070309020205020404" pitchFamily="49" charset="0"/>
                <a:cs typeface="Courier New" panose="02070309020205020404" pitchFamily="49" charset="0"/>
              </a:rPr>
              <a:t>a</a:t>
            </a:r>
            <a:r>
              <a:rPr lang="en-AU" sz="2800" kern="0" dirty="0">
                <a:solidFill>
                  <a:schemeClr val="tx1"/>
                </a:solidFill>
                <a:latin typeface="Courier New" panose="02070309020205020404" pitchFamily="49" charset="0"/>
                <a:cs typeface="Courier New" panose="02070309020205020404" pitchFamily="49" charset="0"/>
              </a:rPr>
              <a:t> t</a:t>
            </a:r>
            <a:endParaRPr lang="en-AU" sz="2800" kern="0" dirty="0">
              <a:solidFill>
                <a:schemeClr val="tx1"/>
              </a:solidFill>
              <a:latin typeface="Courier New" panose="02070309020205020404" pitchFamily="49" charset="0"/>
              <a:cs typeface="Courier New" panose="02070309020205020404" pitchFamily="49" charset="0"/>
            </a:endParaRPr>
          </a:p>
          <a:p>
            <a:r>
              <a:rPr lang="en-US" sz="2800" kern="0" dirty="0">
                <a:solidFill>
                  <a:schemeClr val="tx1"/>
                </a:solidFill>
              </a:rPr>
              <a:t>Ciphertext: </a:t>
            </a:r>
            <a:r>
              <a:rPr lang="en-AU" sz="2800" kern="0" dirty="0">
                <a:solidFill>
                  <a:schemeClr val="tx1"/>
                </a:solidFill>
                <a:latin typeface="Courier New" panose="02070309020205020404" pitchFamily="49" charset="0"/>
                <a:cs typeface="Courier New" panose="02070309020205020404" pitchFamily="49" charset="0"/>
              </a:rPr>
              <a:t>MEMATRHTGPRYETEFETEOAAT</a:t>
            </a:r>
            <a:endParaRPr lang="en-AU" sz="2800" kern="0" dirty="0">
              <a:solidFill>
                <a:schemeClr val="tx1"/>
              </a:solidFill>
              <a:latin typeface="Courier New" panose="02070309020205020404" pitchFamily="49" charset="0"/>
              <a:cs typeface="Courier New" panose="02070309020205020404" pitchFamily="49" charset="0"/>
            </a:endParaRPr>
          </a:p>
          <a:p>
            <a:endParaRPr lang="zh-CN" altLang="en-US" sz="2800" kern="0"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ctrTitle"/>
          </p:nvPr>
        </p:nvSpPr>
        <p:spPr>
          <a:xfrm>
            <a:off x="144794" y="90001"/>
            <a:ext cx="10290913" cy="626701"/>
          </a:xfrm>
        </p:spPr>
        <p:txBody>
          <a:bodyPr/>
          <a:lstStyle/>
          <a:p>
            <a:r>
              <a:rPr lang="en-US" altLang="zh-CN" dirty="0">
                <a:solidFill>
                  <a:srgbClr val="F8F8F8"/>
                </a:solidFill>
                <a:latin typeface="+mj-ea"/>
              </a:rPr>
              <a:t>2.2 Column Transposition Cipher</a:t>
            </a:r>
            <a:r>
              <a:rPr lang="zh-CN" altLang="en-US" dirty="0">
                <a:solidFill>
                  <a:srgbClr val="F8F8F8"/>
                </a:solidFill>
                <a:latin typeface="+mj-ea"/>
              </a:rPr>
              <a:t>列移位密码</a:t>
            </a:r>
            <a:endParaRPr lang="zh-CN" altLang="en-US" dirty="0"/>
          </a:p>
        </p:txBody>
      </p:sp>
      <p:sp>
        <p:nvSpPr>
          <p:cNvPr id="4" name="内容占位符 5"/>
          <p:cNvSpPr txBox="1"/>
          <p:nvPr/>
        </p:nvSpPr>
        <p:spPr>
          <a:xfrm>
            <a:off x="457200" y="1193800"/>
            <a:ext cx="11163300" cy="5072063"/>
          </a:xfrm>
          <a:prstGeom prst="rect">
            <a:avLst/>
          </a:prstGeom>
        </p:spPr>
        <p:txBody>
          <a:bodyPr>
            <a:normAutofit fontScale="92500" lnSpcReduction="20000"/>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r>
              <a:rPr lang="en-AU" sz="2800" kern="0" dirty="0">
                <a:solidFill>
                  <a:schemeClr val="tx1"/>
                </a:solidFill>
              </a:rPr>
              <a:t>Write letters of plaintext out in rows over a specified number of columns</a:t>
            </a:r>
            <a:endParaRPr lang="en-AU" sz="2800" kern="0" dirty="0">
              <a:solidFill>
                <a:schemeClr val="tx1"/>
              </a:solidFill>
            </a:endParaRPr>
          </a:p>
          <a:p>
            <a:r>
              <a:rPr lang="en-AU" sz="2800" kern="0" dirty="0">
                <a:solidFill>
                  <a:schemeClr val="tx1"/>
                </a:solidFill>
              </a:rPr>
              <a:t>Reorder the columns according to some key before reading off the columns</a:t>
            </a:r>
            <a:endParaRPr lang="en-AU" sz="2800" kern="0" dirty="0">
              <a:solidFill>
                <a:schemeClr val="tx1"/>
              </a:solidFill>
            </a:endParaRPr>
          </a:p>
          <a:p>
            <a:r>
              <a:rPr lang="en-AU" sz="2800" kern="0" dirty="0">
                <a:solidFill>
                  <a:schemeClr val="tx1"/>
                </a:solidFill>
              </a:rPr>
              <a:t>Read the plaintext in the column order specified by the key</a:t>
            </a:r>
            <a:endParaRPr lang="en-AU" sz="2800" kern="0" dirty="0">
              <a:solidFill>
                <a:schemeClr val="tx1"/>
              </a:solidFill>
            </a:endParaRPr>
          </a:p>
          <a:p>
            <a:r>
              <a:rPr lang="en-US" sz="2800" kern="0" dirty="0">
                <a:solidFill>
                  <a:schemeClr val="tx1"/>
                </a:solidFill>
              </a:rPr>
              <a:t>E.g. plaintext: </a:t>
            </a:r>
            <a:r>
              <a:rPr lang="en-US" sz="2800" b="1" kern="0" dirty="0">
                <a:solidFill>
                  <a:schemeClr val="tx1"/>
                </a:solidFill>
                <a:latin typeface="Courier New" panose="02070309020205020404" pitchFamily="49" charset="0"/>
                <a:cs typeface="Courier New" panose="02070309020205020404" pitchFamily="49" charset="0"/>
              </a:rPr>
              <a:t>attack postponed until two am </a:t>
            </a:r>
            <a:endParaRPr lang="en-US" sz="2800" b="1" kern="0" dirty="0">
              <a:solidFill>
                <a:schemeClr val="tx1"/>
              </a:solidFill>
              <a:latin typeface="Courier New" panose="02070309020205020404" pitchFamily="49" charset="0"/>
              <a:cs typeface="Courier New" panose="02070309020205020404" pitchFamily="49" charset="0"/>
            </a:endParaRPr>
          </a:p>
          <a:p>
            <a:r>
              <a:rPr lang="en-AU" sz="2800" kern="0" dirty="0">
                <a:solidFill>
                  <a:schemeClr val="tx1"/>
                </a:solidFill>
              </a:rPr>
              <a:t>Key:</a:t>
            </a:r>
            <a:endParaRPr lang="en-US" sz="2800" kern="0" dirty="0">
              <a:solidFill>
                <a:schemeClr val="tx1"/>
              </a:solidFill>
            </a:endParaRPr>
          </a:p>
          <a:p>
            <a:r>
              <a:rPr lang="en-US" sz="2800" kern="0" dirty="0">
                <a:solidFill>
                  <a:schemeClr val="tx1"/>
                </a:solidFill>
              </a:rPr>
              <a:t>Plaintext: </a:t>
            </a:r>
            <a:endParaRPr lang="en-US" sz="2800" kern="0" dirty="0">
              <a:solidFill>
                <a:schemeClr val="tx1"/>
              </a:solidFill>
            </a:endParaRPr>
          </a:p>
          <a:p>
            <a:endParaRPr lang="en-US" sz="2800" kern="0" dirty="0">
              <a:solidFill>
                <a:schemeClr val="tx1"/>
              </a:solidFill>
            </a:endParaRPr>
          </a:p>
          <a:p>
            <a:endParaRPr lang="en-US" sz="2800" kern="0" dirty="0">
              <a:solidFill>
                <a:schemeClr val="tx1"/>
              </a:solidFill>
            </a:endParaRPr>
          </a:p>
          <a:p>
            <a:endParaRPr lang="en-US" sz="2800" kern="0" dirty="0">
              <a:solidFill>
                <a:schemeClr val="tx1"/>
              </a:solidFill>
            </a:endParaRPr>
          </a:p>
          <a:p>
            <a:endParaRPr lang="en-US" sz="2800" kern="0" dirty="0">
              <a:solidFill>
                <a:schemeClr val="tx1"/>
              </a:solidFill>
            </a:endParaRPr>
          </a:p>
          <a:p>
            <a:r>
              <a:rPr lang="en-AU" sz="2800" kern="0" dirty="0">
                <a:solidFill>
                  <a:schemeClr val="tx1"/>
                </a:solidFill>
              </a:rPr>
              <a:t>Ciphertext:    </a:t>
            </a:r>
            <a:r>
              <a:rPr lang="en-AU" sz="2800" b="1" kern="0" dirty="0">
                <a:solidFill>
                  <a:schemeClr val="tx1"/>
                </a:solidFill>
                <a:latin typeface="Courier New" panose="02070309020205020404" pitchFamily="49" charset="0"/>
                <a:cs typeface="Courier New" panose="02070309020205020404" pitchFamily="49" charset="0"/>
              </a:rPr>
              <a:t>TTNAAPTMTSUOAODWCOIXKNLYPETZ</a:t>
            </a:r>
            <a:endParaRPr lang="en-AU" sz="2800" b="1" kern="0" dirty="0">
              <a:solidFill>
                <a:schemeClr val="tx1"/>
              </a:solidFill>
              <a:latin typeface="Courier New" panose="02070309020205020404" pitchFamily="49" charset="0"/>
              <a:cs typeface="Courier New" panose="02070309020205020404" pitchFamily="49" charset="0"/>
            </a:endParaRPr>
          </a:p>
        </p:txBody>
      </p:sp>
      <p:graphicFrame>
        <p:nvGraphicFramePr>
          <p:cNvPr id="5" name="表格 4"/>
          <p:cNvGraphicFramePr>
            <a:graphicFrameLocks noGrp="1"/>
          </p:cNvGraphicFramePr>
          <p:nvPr/>
        </p:nvGraphicFramePr>
        <p:xfrm>
          <a:off x="2905174" y="3236682"/>
          <a:ext cx="4770151" cy="2220250"/>
        </p:xfrm>
        <a:graphic>
          <a:graphicData uri="http://schemas.openxmlformats.org/drawingml/2006/table">
            <a:tbl>
              <a:tblPr firstRow="1" bandRow="1">
                <a:tableStyleId>{5940675A-B579-460E-94D1-54222C63F5DA}</a:tableStyleId>
              </a:tblPr>
              <a:tblGrid>
                <a:gridCol w="667693"/>
                <a:gridCol w="683743"/>
                <a:gridCol w="683743"/>
                <a:gridCol w="683743"/>
                <a:gridCol w="683743"/>
                <a:gridCol w="683743"/>
                <a:gridCol w="683743"/>
              </a:tblGrid>
              <a:tr h="444050">
                <a:tc>
                  <a:txBody>
                    <a:bodyPr/>
                    <a:lstStyle/>
                    <a:p>
                      <a:r>
                        <a:rPr lang="en-US" altLang="zh-CN" sz="2000" b="1" dirty="0">
                          <a:latin typeface="Courier New" panose="02070309020205020404" pitchFamily="49" charset="0"/>
                          <a:cs typeface="Courier New" panose="02070309020205020404" pitchFamily="49" charset="0"/>
                        </a:rPr>
                        <a:t>4</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3</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1</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2</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5</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6</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7</a:t>
                      </a:r>
                      <a:endParaRPr lang="zh-CN" altLang="en-US" sz="2000" b="1" dirty="0">
                        <a:latin typeface="Courier New" panose="02070309020205020404" pitchFamily="49" charset="0"/>
                        <a:cs typeface="Courier New" panose="02070309020205020404" pitchFamily="49" charset="0"/>
                      </a:endParaRPr>
                    </a:p>
                  </a:txBody>
                  <a:tcPr/>
                </a:tc>
              </a:tr>
              <a:tr h="444050">
                <a:tc>
                  <a:txBody>
                    <a:bodyPr/>
                    <a:lstStyle/>
                    <a:p>
                      <a:r>
                        <a:rPr lang="en-US" altLang="zh-CN" sz="2000" b="1" dirty="0">
                          <a:latin typeface="Courier New" panose="02070309020205020404" pitchFamily="49" charset="0"/>
                          <a:cs typeface="Courier New" panose="02070309020205020404" pitchFamily="49" charset="0"/>
                        </a:rPr>
                        <a:t>a</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t</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t</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a</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c</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k</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p</a:t>
                      </a:r>
                      <a:endParaRPr lang="zh-CN" altLang="en-US" sz="2000" b="1" dirty="0">
                        <a:latin typeface="Courier New" panose="02070309020205020404" pitchFamily="49" charset="0"/>
                        <a:cs typeface="Courier New" panose="02070309020205020404" pitchFamily="49" charset="0"/>
                      </a:endParaRPr>
                    </a:p>
                  </a:txBody>
                  <a:tcPr/>
                </a:tc>
              </a:tr>
              <a:tr h="444050">
                <a:tc>
                  <a:txBody>
                    <a:bodyPr/>
                    <a:lstStyle/>
                    <a:p>
                      <a:r>
                        <a:rPr lang="en-US" altLang="zh-CN" sz="2000" b="1" dirty="0">
                          <a:latin typeface="Courier New" panose="02070309020205020404" pitchFamily="49" charset="0"/>
                          <a:cs typeface="Courier New" panose="02070309020205020404" pitchFamily="49" charset="0"/>
                        </a:rPr>
                        <a:t>o</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s</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t</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p</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o</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n</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e</a:t>
                      </a:r>
                      <a:endParaRPr lang="zh-CN" altLang="en-US" sz="2000" b="1" dirty="0">
                        <a:latin typeface="Courier New" panose="02070309020205020404" pitchFamily="49" charset="0"/>
                        <a:cs typeface="Courier New" panose="02070309020205020404" pitchFamily="49" charset="0"/>
                      </a:endParaRPr>
                    </a:p>
                  </a:txBody>
                  <a:tcPr/>
                </a:tc>
              </a:tr>
              <a:tr h="444050">
                <a:tc>
                  <a:txBody>
                    <a:bodyPr/>
                    <a:lstStyle/>
                    <a:p>
                      <a:r>
                        <a:rPr lang="en-US" altLang="zh-CN" sz="2000" b="1" dirty="0">
                          <a:latin typeface="Courier New" panose="02070309020205020404" pitchFamily="49" charset="0"/>
                          <a:cs typeface="Courier New" panose="02070309020205020404" pitchFamily="49" charset="0"/>
                        </a:rPr>
                        <a:t>d</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u</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n</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t</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i</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l</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t</a:t>
                      </a:r>
                      <a:endParaRPr lang="zh-CN" altLang="en-US" sz="2000" b="1" dirty="0">
                        <a:latin typeface="Courier New" panose="02070309020205020404" pitchFamily="49" charset="0"/>
                        <a:cs typeface="Courier New" panose="02070309020205020404" pitchFamily="49" charset="0"/>
                      </a:endParaRPr>
                    </a:p>
                  </a:txBody>
                  <a:tcPr/>
                </a:tc>
              </a:tr>
              <a:tr h="444050">
                <a:tc>
                  <a:txBody>
                    <a:bodyPr/>
                    <a:lstStyle/>
                    <a:p>
                      <a:r>
                        <a:rPr lang="en-US" altLang="zh-CN" sz="2000" b="1" dirty="0">
                          <a:latin typeface="Courier New" panose="02070309020205020404" pitchFamily="49" charset="0"/>
                          <a:cs typeface="Courier New" panose="02070309020205020404" pitchFamily="49" charset="0"/>
                        </a:rPr>
                        <a:t>w</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o</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a</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m</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x</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y</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b="1" dirty="0">
                          <a:latin typeface="Courier New" panose="02070309020205020404" pitchFamily="49" charset="0"/>
                          <a:cs typeface="Courier New" panose="02070309020205020404" pitchFamily="49" charset="0"/>
                        </a:rPr>
                        <a:t>z</a:t>
                      </a:r>
                      <a:endParaRPr lang="zh-CN" altLang="en-US" sz="2000" b="1" dirty="0">
                        <a:latin typeface="Courier New" panose="02070309020205020404" pitchFamily="49" charset="0"/>
                        <a:cs typeface="Courier New" panose="02070309020205020404" pitchFamily="49" charset="0"/>
                      </a:endParaRPr>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44794" y="90001"/>
            <a:ext cx="2389711" cy="626701"/>
          </a:xfrm>
        </p:spPr>
        <p:txBody>
          <a:bodyPr/>
          <a:lstStyle/>
          <a:p>
            <a:r>
              <a:rPr lang="zh-CN" altLang="en-US" dirty="0"/>
              <a:t>     小   结</a:t>
            </a:r>
            <a:endParaRPr lang="zh-CN" altLang="en-US" dirty="0"/>
          </a:p>
        </p:txBody>
      </p:sp>
      <p:sp>
        <p:nvSpPr>
          <p:cNvPr id="4" name="one"/>
          <p:cNvSpPr txBox="1"/>
          <p:nvPr/>
        </p:nvSpPr>
        <p:spPr>
          <a:xfrm>
            <a:off x="642509" y="785910"/>
            <a:ext cx="10337066" cy="6039602"/>
          </a:xfrm>
          <a:prstGeom prst="rect">
            <a:avLst/>
          </a:prstGeom>
          <a:noFill/>
        </p:spPr>
        <p:txBody>
          <a:bodyPr wrap="square" rtlCol="0">
            <a:spAutoFit/>
          </a:bodyPr>
          <a:lstStyle/>
          <a:p>
            <a:pPr marL="514350" indent="-514350">
              <a:lnSpc>
                <a:spcPct val="150000"/>
              </a:lnSpc>
              <a:buFont typeface="+mj-ea"/>
              <a:buAutoNum type="circleNumDbPlain"/>
            </a:pPr>
            <a:r>
              <a:rPr lang="zh-CN" altLang="en-US" sz="2000" dirty="0">
                <a:latin typeface="+mn-ea"/>
              </a:rPr>
              <a:t>代换密码的</a:t>
            </a:r>
            <a:r>
              <a:rPr lang="zh-CN" altLang="en-US" sz="2000" b="1" dirty="0">
                <a:solidFill>
                  <a:srgbClr val="0000FF"/>
                </a:solidFill>
                <a:latin typeface="+mn-ea"/>
              </a:rPr>
              <a:t>特点</a:t>
            </a:r>
            <a:r>
              <a:rPr lang="zh-CN" altLang="en-US" sz="2000" dirty="0">
                <a:latin typeface="+mn-ea"/>
              </a:rPr>
              <a:t>：</a:t>
            </a:r>
            <a:br>
              <a:rPr lang="en-US" altLang="zh-CN" sz="2000" dirty="0">
                <a:latin typeface="+mn-ea"/>
              </a:rPr>
            </a:br>
            <a:r>
              <a:rPr lang="en-US" altLang="zh-CN" sz="2000" dirty="0">
                <a:latin typeface="+mn-ea"/>
              </a:rPr>
              <a:t>--</a:t>
            </a:r>
            <a:r>
              <a:rPr lang="zh-CN" altLang="en-US" sz="2000" dirty="0">
                <a:latin typeface="+mn-ea"/>
              </a:rPr>
              <a:t>明文中的每个字符</a:t>
            </a:r>
            <a:r>
              <a:rPr lang="zh-CN" altLang="en-US" sz="2000" b="1" dirty="0">
                <a:solidFill>
                  <a:srgbClr val="FF0000"/>
                </a:solidFill>
                <a:latin typeface="+mn-ea"/>
              </a:rPr>
              <a:t>代换</a:t>
            </a:r>
            <a:r>
              <a:rPr lang="zh-CN" altLang="en-US" sz="2000" dirty="0">
                <a:latin typeface="+mn-ea"/>
              </a:rPr>
              <a:t>成密文中的另一个字符</a:t>
            </a:r>
            <a:endParaRPr lang="en-US" altLang="zh-CN" sz="2000" dirty="0">
              <a:latin typeface="+mn-ea"/>
            </a:endParaRPr>
          </a:p>
          <a:p>
            <a:pPr marL="514350" indent="-514350">
              <a:lnSpc>
                <a:spcPct val="150000"/>
              </a:lnSpc>
              <a:buFont typeface="+mj-ea"/>
              <a:buAutoNum type="circleNumDbPlain"/>
            </a:pPr>
            <a:r>
              <a:rPr lang="zh-CN" altLang="en-US" sz="2000" dirty="0">
                <a:latin typeface="+mn-ea"/>
              </a:rPr>
              <a:t>代换密码的</a:t>
            </a:r>
            <a:r>
              <a:rPr lang="zh-CN" altLang="en-US" sz="2000" b="1" dirty="0">
                <a:solidFill>
                  <a:srgbClr val="0000FF"/>
                </a:solidFill>
                <a:latin typeface="+mn-ea"/>
              </a:rPr>
              <a:t>分类</a:t>
            </a:r>
            <a:r>
              <a:rPr lang="zh-CN" altLang="en-US" sz="2000" dirty="0">
                <a:latin typeface="+mn-ea"/>
              </a:rPr>
              <a:t>：</a:t>
            </a:r>
            <a:br>
              <a:rPr lang="en-US" altLang="zh-CN" sz="2000" dirty="0">
                <a:latin typeface="+mn-ea"/>
              </a:rPr>
            </a:br>
            <a:r>
              <a:rPr lang="en-US" altLang="zh-CN" sz="2000" dirty="0">
                <a:latin typeface="+mn-ea"/>
              </a:rPr>
              <a:t>-- </a:t>
            </a:r>
            <a:r>
              <a:rPr lang="zh-CN" altLang="en-US" sz="2000" dirty="0">
                <a:latin typeface="+mn-ea"/>
              </a:rPr>
              <a:t>单表代换：明文字符到密文字符是</a:t>
            </a:r>
            <a:r>
              <a:rPr lang="zh-CN" altLang="en-US" sz="2000" b="1" dirty="0">
                <a:solidFill>
                  <a:srgbClr val="FF0000"/>
                </a:solidFill>
                <a:latin typeface="+mn-ea"/>
              </a:rPr>
              <a:t>一一映射</a:t>
            </a:r>
            <a:endParaRPr lang="en-US" altLang="zh-CN" sz="2000" b="1" dirty="0">
              <a:solidFill>
                <a:srgbClr val="FF0000"/>
              </a:solidFill>
              <a:latin typeface="+mn-ea"/>
            </a:endParaRPr>
          </a:p>
          <a:p>
            <a:pPr>
              <a:lnSpc>
                <a:spcPct val="150000"/>
              </a:lnSpc>
            </a:pPr>
            <a:r>
              <a:rPr lang="en-US" altLang="zh-CN" sz="2000" dirty="0">
                <a:latin typeface="+mn-ea"/>
              </a:rPr>
              <a:t>       -- </a:t>
            </a:r>
            <a:r>
              <a:rPr lang="zh-CN" altLang="en-US" sz="2000" dirty="0">
                <a:latin typeface="+mn-ea"/>
              </a:rPr>
              <a:t>多表代换：明文字符到密文字符</a:t>
            </a:r>
            <a:r>
              <a:rPr lang="zh-CN" altLang="en-US" sz="2000" b="1" dirty="0">
                <a:solidFill>
                  <a:srgbClr val="FF0000"/>
                </a:solidFill>
                <a:latin typeface="+mn-ea"/>
              </a:rPr>
              <a:t>不</a:t>
            </a:r>
            <a:r>
              <a:rPr lang="zh-CN" altLang="en-US" sz="2000" dirty="0">
                <a:latin typeface="+mn-ea"/>
              </a:rPr>
              <a:t>是</a:t>
            </a:r>
            <a:r>
              <a:rPr lang="zh-CN" altLang="en-US" sz="2000" b="1" dirty="0">
                <a:solidFill>
                  <a:srgbClr val="FF0000"/>
                </a:solidFill>
                <a:latin typeface="+mn-ea"/>
              </a:rPr>
              <a:t>一一映射</a:t>
            </a:r>
            <a:endParaRPr lang="en-US" altLang="zh-CN" sz="2000" b="1" dirty="0">
              <a:solidFill>
                <a:srgbClr val="FF0000"/>
              </a:solidFill>
              <a:latin typeface="+mn-ea"/>
            </a:endParaRPr>
          </a:p>
          <a:p>
            <a:pPr>
              <a:lnSpc>
                <a:spcPct val="150000"/>
              </a:lnSpc>
            </a:pPr>
            <a:r>
              <a:rPr lang="en-US" altLang="zh-CN" sz="2000" b="1" dirty="0">
                <a:solidFill>
                  <a:srgbClr val="FF0000"/>
                </a:solidFill>
                <a:latin typeface="+mn-ea"/>
              </a:rPr>
              <a:t>	</a:t>
            </a:r>
            <a:r>
              <a:rPr lang="zh-CN" altLang="en-US" sz="2000" dirty="0">
                <a:latin typeface="+mn-ea"/>
              </a:rPr>
              <a:t>扩展欧几里得算法求乘法逆</a:t>
            </a:r>
            <a:endParaRPr lang="en-US" altLang="zh-CN" sz="2000" dirty="0">
              <a:latin typeface="+mn-ea"/>
            </a:endParaRPr>
          </a:p>
          <a:p>
            <a:pPr>
              <a:lnSpc>
                <a:spcPct val="150000"/>
              </a:lnSpc>
            </a:pPr>
            <a:r>
              <a:rPr lang="en-US" altLang="zh-CN" sz="2000" dirty="0">
                <a:latin typeface="+mn-ea"/>
              </a:rPr>
              <a:t>       -- </a:t>
            </a:r>
            <a:r>
              <a:rPr lang="zh-CN" altLang="en-US" sz="2000" dirty="0">
                <a:latin typeface="+mn-ea"/>
              </a:rPr>
              <a:t>多字母代换：明文字符到密文字符</a:t>
            </a:r>
            <a:r>
              <a:rPr lang="zh-CN" altLang="en-US" sz="2000" b="1" dirty="0">
                <a:solidFill>
                  <a:srgbClr val="FF0000"/>
                </a:solidFill>
                <a:latin typeface="+mn-ea"/>
              </a:rPr>
              <a:t>不</a:t>
            </a:r>
            <a:r>
              <a:rPr lang="zh-CN" altLang="en-US" sz="2000" dirty="0">
                <a:latin typeface="+mn-ea"/>
              </a:rPr>
              <a:t>是</a:t>
            </a:r>
            <a:r>
              <a:rPr lang="zh-CN" altLang="en-US" sz="2000" b="1" dirty="0">
                <a:solidFill>
                  <a:srgbClr val="FF0000"/>
                </a:solidFill>
                <a:latin typeface="+mn-ea"/>
              </a:rPr>
              <a:t>一一映射</a:t>
            </a:r>
            <a:endParaRPr lang="en-US" altLang="zh-CN" sz="2000" b="1" dirty="0">
              <a:latin typeface="+mn-ea"/>
            </a:endParaRPr>
          </a:p>
          <a:p>
            <a:pPr marL="514350" indent="-514350">
              <a:lnSpc>
                <a:spcPct val="150000"/>
              </a:lnSpc>
              <a:buFont typeface="+mj-ea"/>
              <a:buAutoNum type="circleNumDbPlain" startAt="3"/>
            </a:pPr>
            <a:r>
              <a:rPr lang="zh-CN" altLang="en-US" sz="2000" dirty="0">
                <a:latin typeface="+mn-ea"/>
              </a:rPr>
              <a:t>代换密码的</a:t>
            </a:r>
            <a:r>
              <a:rPr lang="zh-CN" altLang="en-US" sz="2000" b="1" dirty="0">
                <a:solidFill>
                  <a:srgbClr val="0000FF"/>
                </a:solidFill>
                <a:latin typeface="+mn-ea"/>
              </a:rPr>
              <a:t>安全性</a:t>
            </a:r>
            <a:r>
              <a:rPr lang="zh-CN" altLang="en-US" sz="2000" dirty="0">
                <a:latin typeface="+mn-ea"/>
              </a:rPr>
              <a:t>：</a:t>
            </a:r>
            <a:br>
              <a:rPr lang="en-US" altLang="zh-CN" sz="2000" dirty="0">
                <a:latin typeface="+mn-ea"/>
              </a:rPr>
            </a:br>
            <a:r>
              <a:rPr lang="en-US" altLang="zh-CN" sz="2000" dirty="0">
                <a:latin typeface="+mn-ea"/>
              </a:rPr>
              <a:t>-- </a:t>
            </a:r>
            <a:r>
              <a:rPr lang="zh-CN" altLang="en-US" sz="2000" dirty="0">
                <a:latin typeface="+mn-ea"/>
              </a:rPr>
              <a:t>明文字母的</a:t>
            </a:r>
            <a:r>
              <a:rPr lang="zh-CN" altLang="en-US" sz="2000" b="1" dirty="0">
                <a:solidFill>
                  <a:srgbClr val="FF0000"/>
                </a:solidFill>
                <a:latin typeface="+mn-ea"/>
              </a:rPr>
              <a:t>统计特性</a:t>
            </a:r>
            <a:r>
              <a:rPr lang="zh-CN" altLang="en-US" sz="2000" dirty="0">
                <a:latin typeface="+mn-ea"/>
              </a:rPr>
              <a:t>在密文中能够不同程度的反映</a:t>
            </a:r>
            <a:endParaRPr lang="en-US" altLang="zh-CN" sz="2000" dirty="0">
              <a:latin typeface="+mn-ea"/>
            </a:endParaRPr>
          </a:p>
          <a:p>
            <a:pPr>
              <a:lnSpc>
                <a:spcPct val="150000"/>
              </a:lnSpc>
            </a:pPr>
            <a:r>
              <a:rPr lang="en-US" altLang="zh-CN" sz="2000" dirty="0">
                <a:latin typeface="+mn-ea"/>
              </a:rPr>
              <a:t>       -- </a:t>
            </a:r>
            <a:r>
              <a:rPr lang="zh-CN" altLang="en-US" sz="2000" b="1" dirty="0">
                <a:solidFill>
                  <a:srgbClr val="FF0000"/>
                </a:solidFill>
                <a:latin typeface="+mn-ea"/>
              </a:rPr>
              <a:t>统计分析</a:t>
            </a:r>
            <a:r>
              <a:rPr lang="zh-CN" altLang="en-US" sz="2000" dirty="0">
                <a:latin typeface="+mn-ea"/>
              </a:rPr>
              <a:t>攻击</a:t>
            </a:r>
            <a:endParaRPr lang="en-US" altLang="zh-CN" sz="2000" dirty="0">
              <a:latin typeface="+mn-ea"/>
            </a:endParaRPr>
          </a:p>
          <a:p>
            <a:pPr>
              <a:lnSpc>
                <a:spcPct val="150000"/>
              </a:lnSpc>
            </a:pPr>
            <a:r>
              <a:rPr lang="en-US" altLang="zh-CN" sz="2000" dirty="0">
                <a:latin typeface="+mn-ea"/>
              </a:rPr>
              <a:t>	</a:t>
            </a:r>
            <a:endParaRPr lang="en-US" altLang="zh-CN" sz="2000" dirty="0">
              <a:latin typeface="+mn-ea"/>
            </a:endParaRPr>
          </a:p>
          <a:p>
            <a:pPr marL="514350" indent="-514350">
              <a:lnSpc>
                <a:spcPct val="150000"/>
              </a:lnSpc>
              <a:buFont typeface="+mj-ea"/>
              <a:buAutoNum type="circleNumDbPlain" startAt="4"/>
            </a:pPr>
            <a:r>
              <a:rPr lang="zh-CN" altLang="en-US" sz="2000" dirty="0">
                <a:latin typeface="+mn-ea"/>
              </a:rPr>
              <a:t>替换密码的</a:t>
            </a:r>
            <a:r>
              <a:rPr lang="zh-CN" altLang="en-US" sz="2000" b="1" dirty="0">
                <a:solidFill>
                  <a:srgbClr val="0000FF"/>
                </a:solidFill>
                <a:latin typeface="+mn-ea"/>
              </a:rPr>
              <a:t>特点</a:t>
            </a:r>
            <a:r>
              <a:rPr lang="zh-CN" altLang="en-US" sz="2000" dirty="0">
                <a:latin typeface="+mn-ea"/>
              </a:rPr>
              <a:t>：</a:t>
            </a:r>
            <a:br>
              <a:rPr lang="en-US" altLang="zh-CN" sz="2000" dirty="0">
                <a:latin typeface="+mn-ea"/>
              </a:rPr>
            </a:br>
            <a:r>
              <a:rPr lang="en-US" altLang="zh-CN" sz="2000" dirty="0">
                <a:latin typeface="+mn-ea"/>
              </a:rPr>
              <a:t>-- </a:t>
            </a:r>
            <a:r>
              <a:rPr lang="zh-CN" altLang="en-US" sz="2000" b="1" dirty="0">
                <a:solidFill>
                  <a:srgbClr val="FF0000"/>
                </a:solidFill>
                <a:latin typeface="+mn-ea"/>
              </a:rPr>
              <a:t>打乱</a:t>
            </a:r>
            <a:r>
              <a:rPr lang="zh-CN" altLang="en-US" sz="2000" dirty="0">
                <a:latin typeface="+mn-ea"/>
              </a:rPr>
              <a:t>明文字母的顺序</a:t>
            </a:r>
            <a:endParaRPr lang="en-US" altLang="zh-CN" sz="2000" dirty="0">
              <a:latin typeface="+mn-ea"/>
            </a:endParaRPr>
          </a:p>
        </p:txBody>
      </p:sp>
      <p:sp>
        <p:nvSpPr>
          <p:cNvPr id="5" name="Freeform 5"/>
          <p:cNvSpPr>
            <a:spLocks noEditPoints="1"/>
          </p:cNvSpPr>
          <p:nvPr/>
        </p:nvSpPr>
        <p:spPr bwMode="auto">
          <a:xfrm>
            <a:off x="276848" y="159209"/>
            <a:ext cx="468000" cy="468000"/>
          </a:xfrm>
          <a:custGeom>
            <a:avLst/>
            <a:gdLst>
              <a:gd name="T0" fmla="*/ 514 w 1029"/>
              <a:gd name="T1" fmla="*/ 0 h 1029"/>
              <a:gd name="T2" fmla="*/ 1029 w 1029"/>
              <a:gd name="T3" fmla="*/ 514 h 1029"/>
              <a:gd name="T4" fmla="*/ 514 w 1029"/>
              <a:gd name="T5" fmla="*/ 1029 h 1029"/>
              <a:gd name="T6" fmla="*/ 0 w 1029"/>
              <a:gd name="T7" fmla="*/ 514 h 1029"/>
              <a:gd name="T8" fmla="*/ 514 w 1029"/>
              <a:gd name="T9" fmla="*/ 0 h 1029"/>
              <a:gd name="T10" fmla="*/ 380 w 1029"/>
              <a:gd name="T11" fmla="*/ 856 h 1029"/>
              <a:gd name="T12" fmla="*/ 715 w 1029"/>
              <a:gd name="T13" fmla="*/ 856 h 1029"/>
              <a:gd name="T14" fmla="*/ 732 w 1029"/>
              <a:gd name="T15" fmla="*/ 873 h 1029"/>
              <a:gd name="T16" fmla="*/ 715 w 1029"/>
              <a:gd name="T17" fmla="*/ 890 h 1029"/>
              <a:gd name="T18" fmla="*/ 380 w 1029"/>
              <a:gd name="T19" fmla="*/ 890 h 1029"/>
              <a:gd name="T20" fmla="*/ 363 w 1029"/>
              <a:gd name="T21" fmla="*/ 873 h 1029"/>
              <a:gd name="T22" fmla="*/ 380 w 1029"/>
              <a:gd name="T23" fmla="*/ 856 h 1029"/>
              <a:gd name="T24" fmla="*/ 388 w 1029"/>
              <a:gd name="T25" fmla="*/ 691 h 1029"/>
              <a:gd name="T26" fmla="*/ 571 w 1029"/>
              <a:gd name="T27" fmla="*/ 389 h 1029"/>
              <a:gd name="T28" fmla="*/ 636 w 1029"/>
              <a:gd name="T29" fmla="*/ 428 h 1029"/>
              <a:gd name="T30" fmla="*/ 452 w 1029"/>
              <a:gd name="T31" fmla="*/ 730 h 1029"/>
              <a:gd name="T32" fmla="*/ 388 w 1029"/>
              <a:gd name="T33" fmla="*/ 691 h 1029"/>
              <a:gd name="T34" fmla="*/ 258 w 1029"/>
              <a:gd name="T35" fmla="*/ 612 h 1029"/>
              <a:gd name="T36" fmla="*/ 442 w 1029"/>
              <a:gd name="T37" fmla="*/ 310 h 1029"/>
              <a:gd name="T38" fmla="*/ 507 w 1029"/>
              <a:gd name="T39" fmla="*/ 349 h 1029"/>
              <a:gd name="T40" fmla="*/ 323 w 1029"/>
              <a:gd name="T41" fmla="*/ 652 h 1029"/>
              <a:gd name="T42" fmla="*/ 258 w 1029"/>
              <a:gd name="T43" fmla="*/ 612 h 1029"/>
              <a:gd name="T44" fmla="*/ 230 w 1029"/>
              <a:gd name="T45" fmla="*/ 857 h 1029"/>
              <a:gd name="T46" fmla="*/ 247 w 1029"/>
              <a:gd name="T47" fmla="*/ 707 h 1029"/>
              <a:gd name="T48" fmla="*/ 373 w 1029"/>
              <a:gd name="T49" fmla="*/ 783 h 1029"/>
              <a:gd name="T50" fmla="*/ 248 w 1029"/>
              <a:gd name="T51" fmla="*/ 869 h 1029"/>
              <a:gd name="T52" fmla="*/ 230 w 1029"/>
              <a:gd name="T53" fmla="*/ 857 h 1029"/>
              <a:gd name="T54" fmla="*/ 492 w 1029"/>
              <a:gd name="T55" fmla="*/ 226 h 1029"/>
              <a:gd name="T56" fmla="*/ 465 w 1029"/>
              <a:gd name="T57" fmla="*/ 270 h 1029"/>
              <a:gd name="T58" fmla="*/ 659 w 1029"/>
              <a:gd name="T59" fmla="*/ 388 h 1029"/>
              <a:gd name="T60" fmla="*/ 686 w 1029"/>
              <a:gd name="T61" fmla="*/ 344 h 1029"/>
              <a:gd name="T62" fmla="*/ 492 w 1029"/>
              <a:gd name="T63" fmla="*/ 226 h 1029"/>
              <a:gd name="T64" fmla="*/ 533 w 1029"/>
              <a:gd name="T65" fmla="*/ 159 h 1029"/>
              <a:gd name="T66" fmla="*/ 592 w 1029"/>
              <a:gd name="T67" fmla="*/ 144 h 1029"/>
              <a:gd name="T68" fmla="*/ 713 w 1029"/>
              <a:gd name="T69" fmla="*/ 218 h 1029"/>
              <a:gd name="T70" fmla="*/ 727 w 1029"/>
              <a:gd name="T71" fmla="*/ 277 h 1029"/>
              <a:gd name="T72" fmla="*/ 711 w 1029"/>
              <a:gd name="T73" fmla="*/ 304 h 1029"/>
              <a:gd name="T74" fmla="*/ 517 w 1029"/>
              <a:gd name="T75" fmla="*/ 186 h 1029"/>
              <a:gd name="T76" fmla="*/ 533 w 1029"/>
              <a:gd name="T77" fmla="*/ 159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9" h="1029">
                <a:moveTo>
                  <a:pt x="514" y="0"/>
                </a:moveTo>
                <a:cubicBezTo>
                  <a:pt x="798" y="0"/>
                  <a:pt x="1029" y="230"/>
                  <a:pt x="1029" y="514"/>
                </a:cubicBezTo>
                <a:cubicBezTo>
                  <a:pt x="1029" y="798"/>
                  <a:pt x="798" y="1029"/>
                  <a:pt x="514" y="1029"/>
                </a:cubicBezTo>
                <a:cubicBezTo>
                  <a:pt x="230" y="1029"/>
                  <a:pt x="0" y="798"/>
                  <a:pt x="0" y="514"/>
                </a:cubicBezTo>
                <a:cubicBezTo>
                  <a:pt x="0" y="230"/>
                  <a:pt x="230" y="0"/>
                  <a:pt x="514" y="0"/>
                </a:cubicBezTo>
                <a:close/>
                <a:moveTo>
                  <a:pt x="380" y="856"/>
                </a:moveTo>
                <a:lnTo>
                  <a:pt x="715" y="856"/>
                </a:lnTo>
                <a:cubicBezTo>
                  <a:pt x="724" y="856"/>
                  <a:pt x="732" y="864"/>
                  <a:pt x="732" y="873"/>
                </a:cubicBezTo>
                <a:cubicBezTo>
                  <a:pt x="732" y="883"/>
                  <a:pt x="724" y="890"/>
                  <a:pt x="715" y="890"/>
                </a:cubicBezTo>
                <a:lnTo>
                  <a:pt x="380" y="890"/>
                </a:lnTo>
                <a:cubicBezTo>
                  <a:pt x="371" y="890"/>
                  <a:pt x="363" y="883"/>
                  <a:pt x="363" y="873"/>
                </a:cubicBezTo>
                <a:cubicBezTo>
                  <a:pt x="363" y="864"/>
                  <a:pt x="371" y="856"/>
                  <a:pt x="380" y="856"/>
                </a:cubicBezTo>
                <a:close/>
                <a:moveTo>
                  <a:pt x="388" y="691"/>
                </a:moveTo>
                <a:lnTo>
                  <a:pt x="571" y="389"/>
                </a:lnTo>
                <a:lnTo>
                  <a:pt x="636" y="428"/>
                </a:lnTo>
                <a:lnTo>
                  <a:pt x="452" y="730"/>
                </a:lnTo>
                <a:lnTo>
                  <a:pt x="388" y="691"/>
                </a:lnTo>
                <a:close/>
                <a:moveTo>
                  <a:pt x="258" y="612"/>
                </a:moveTo>
                <a:lnTo>
                  <a:pt x="442" y="310"/>
                </a:lnTo>
                <a:lnTo>
                  <a:pt x="507" y="349"/>
                </a:lnTo>
                <a:lnTo>
                  <a:pt x="323" y="652"/>
                </a:lnTo>
                <a:lnTo>
                  <a:pt x="258" y="612"/>
                </a:lnTo>
                <a:close/>
                <a:moveTo>
                  <a:pt x="230" y="857"/>
                </a:moveTo>
                <a:lnTo>
                  <a:pt x="247" y="707"/>
                </a:lnTo>
                <a:lnTo>
                  <a:pt x="373" y="783"/>
                </a:lnTo>
                <a:lnTo>
                  <a:pt x="248" y="869"/>
                </a:lnTo>
                <a:cubicBezTo>
                  <a:pt x="235" y="878"/>
                  <a:pt x="227" y="873"/>
                  <a:pt x="230" y="857"/>
                </a:cubicBezTo>
                <a:close/>
                <a:moveTo>
                  <a:pt x="492" y="226"/>
                </a:moveTo>
                <a:lnTo>
                  <a:pt x="465" y="270"/>
                </a:lnTo>
                <a:lnTo>
                  <a:pt x="659" y="388"/>
                </a:lnTo>
                <a:lnTo>
                  <a:pt x="686" y="344"/>
                </a:lnTo>
                <a:lnTo>
                  <a:pt x="492" y="226"/>
                </a:lnTo>
                <a:close/>
                <a:moveTo>
                  <a:pt x="533" y="159"/>
                </a:moveTo>
                <a:cubicBezTo>
                  <a:pt x="546" y="139"/>
                  <a:pt x="572" y="132"/>
                  <a:pt x="592" y="144"/>
                </a:cubicBezTo>
                <a:lnTo>
                  <a:pt x="713" y="218"/>
                </a:lnTo>
                <a:cubicBezTo>
                  <a:pt x="733" y="230"/>
                  <a:pt x="740" y="256"/>
                  <a:pt x="727" y="277"/>
                </a:cubicBezTo>
                <a:lnTo>
                  <a:pt x="711" y="304"/>
                </a:lnTo>
                <a:lnTo>
                  <a:pt x="517" y="186"/>
                </a:lnTo>
                <a:lnTo>
                  <a:pt x="533" y="159"/>
                </a:lnTo>
                <a:close/>
              </a:path>
            </a:pathLst>
          </a:custGeom>
          <a:solidFill>
            <a:schemeClr val="accent5"/>
          </a:solidFill>
          <a:ln>
            <a:noFill/>
          </a:ln>
        </p:spPr>
        <p:txBody>
          <a:bodyPr vert="horz" wrap="square" lIns="121886" tIns="60943" rIns="121886" bIns="60943" numCol="1" anchor="t" anchorCtr="0" compatLnSpc="1"/>
          <a:lstStyle/>
          <a:p>
            <a:endParaRPr lang="zh-CN" altLang="en-US" sz="1400" b="1">
              <a:ln w="18000">
                <a:solidFill>
                  <a:schemeClr val="accent2">
                    <a:satMod val="140000"/>
                  </a:schemeClr>
                </a:solidFill>
                <a:prstDash val="solid"/>
                <a:miter lim="800000"/>
              </a:ln>
              <a:solidFill>
                <a:srgbClr val="000000"/>
              </a:solidFill>
              <a:effectLst>
                <a:outerShdw blurRad="25500" dist="23000" dir="7020000" algn="tl">
                  <a:srgbClr val="000000">
                    <a:alpha val="50000"/>
                  </a:srgbClr>
                </a:outerShdw>
              </a:effectLst>
            </a:endParaRPr>
          </a:p>
        </p:txBody>
      </p:sp>
      <p:sp>
        <p:nvSpPr>
          <p:cNvPr id="6" name="星形: 十六角 5"/>
          <p:cNvSpPr/>
          <p:nvPr/>
        </p:nvSpPr>
        <p:spPr bwMode="auto">
          <a:xfrm>
            <a:off x="7569966" y="1172668"/>
            <a:ext cx="1764393" cy="948232"/>
          </a:xfrm>
          <a:prstGeom prst="star16">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1" compatLnSpc="1"/>
          <a:lstStyle/>
          <a:p>
            <a:pPr algn="ctr" fontAlgn="base">
              <a:spcBef>
                <a:spcPct val="0"/>
              </a:spcBef>
              <a:spcAft>
                <a:spcPct val="0"/>
              </a:spcAft>
            </a:pPr>
            <a:r>
              <a:rPr lang="zh-CN" altLang="en-US" sz="1600" b="1" dirty="0">
                <a:solidFill>
                  <a:srgbClr val="111111"/>
                </a:solidFill>
                <a:latin typeface="+mn-ea"/>
              </a:rPr>
              <a:t>重点：算法步骤</a:t>
            </a:r>
            <a:endParaRPr lang="zh-CN" altLang="en-US" sz="1600" b="1" dirty="0">
              <a:solidFill>
                <a:srgbClr val="111111"/>
              </a:solidFill>
              <a:latin typeface="+mn-ea"/>
            </a:endParaRPr>
          </a:p>
        </p:txBody>
      </p:sp>
      <p:sp>
        <p:nvSpPr>
          <p:cNvPr id="7" name="星形: 十六角 6"/>
          <p:cNvSpPr/>
          <p:nvPr/>
        </p:nvSpPr>
        <p:spPr bwMode="auto">
          <a:xfrm>
            <a:off x="7569966" y="2694353"/>
            <a:ext cx="1764393" cy="948232"/>
          </a:xfrm>
          <a:prstGeom prst="star16">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1" compatLnSpc="1"/>
          <a:lstStyle/>
          <a:p>
            <a:pPr algn="ctr" fontAlgn="base">
              <a:spcBef>
                <a:spcPct val="0"/>
              </a:spcBef>
              <a:spcAft>
                <a:spcPct val="0"/>
              </a:spcAft>
            </a:pPr>
            <a:r>
              <a:rPr lang="zh-CN" altLang="en-US" sz="1600" b="1" dirty="0">
                <a:solidFill>
                  <a:srgbClr val="111111"/>
                </a:solidFill>
                <a:latin typeface="+mn-ea"/>
              </a:rPr>
              <a:t>难点：单</a:t>
            </a:r>
            <a:r>
              <a:rPr lang="en-US" altLang="zh-CN" sz="1600" b="1" dirty="0">
                <a:solidFill>
                  <a:srgbClr val="111111"/>
                </a:solidFill>
                <a:latin typeface="+mn-ea"/>
              </a:rPr>
              <a:t>/</a:t>
            </a:r>
            <a:r>
              <a:rPr lang="zh-CN" altLang="en-US" sz="1600" b="1" dirty="0">
                <a:solidFill>
                  <a:srgbClr val="111111"/>
                </a:solidFill>
                <a:latin typeface="+mn-ea"/>
              </a:rPr>
              <a:t>多表本质区别</a:t>
            </a:r>
            <a:endParaRPr lang="zh-CN" altLang="en-US" sz="1600" b="1" dirty="0">
              <a:solidFill>
                <a:srgbClr val="111111"/>
              </a:solidFill>
              <a:latin typeface="+mn-ea"/>
            </a:endParaRPr>
          </a:p>
        </p:txBody>
      </p:sp>
      <p:sp>
        <p:nvSpPr>
          <p:cNvPr id="8" name="星形: 十六角 7"/>
          <p:cNvSpPr/>
          <p:nvPr/>
        </p:nvSpPr>
        <p:spPr bwMode="auto">
          <a:xfrm>
            <a:off x="7569966" y="4140985"/>
            <a:ext cx="1764393" cy="948232"/>
          </a:xfrm>
          <a:prstGeom prst="star16">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1" compatLnSpc="1"/>
          <a:lstStyle/>
          <a:p>
            <a:pPr algn="ctr" fontAlgn="base">
              <a:spcBef>
                <a:spcPct val="0"/>
              </a:spcBef>
              <a:spcAft>
                <a:spcPct val="0"/>
              </a:spcAft>
            </a:pPr>
            <a:r>
              <a:rPr lang="zh-CN" altLang="en-US" sz="1600" b="1" dirty="0">
                <a:solidFill>
                  <a:srgbClr val="111111"/>
                </a:solidFill>
                <a:latin typeface="+mn-ea"/>
              </a:rPr>
              <a:t>难点：统计分析</a:t>
            </a:r>
            <a:endParaRPr lang="zh-CN" altLang="en-US" sz="1600" b="1" dirty="0">
              <a:solidFill>
                <a:srgbClr val="111111"/>
              </a:solidFill>
              <a:latin typeface="+mn-ea"/>
            </a:endParaRPr>
          </a:p>
        </p:txBody>
      </p:sp>
      <mc:AlternateContent xmlns:mc="http://schemas.openxmlformats.org/markup-compatibility/2006">
        <mc:Choice xmlns:a14="http://schemas.microsoft.com/office/drawing/2010/main" Requires="a14">
          <p:sp>
            <p:nvSpPr>
              <p:cNvPr id="9" name="文本框 8"/>
              <p:cNvSpPr txBox="1"/>
              <p:nvPr/>
            </p:nvSpPr>
            <p:spPr>
              <a:xfrm>
                <a:off x="3366099" y="5089217"/>
                <a:ext cx="2251835" cy="104387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pt-BR" altLang="zh-CN" sz="2400" i="1" smtClean="0">
                              <a:latin typeface="Cambria Math" panose="02040503050406030204" pitchFamily="18" charset="0"/>
                            </a:rPr>
                          </m:ctrlPr>
                        </m:sSubPr>
                        <m:e>
                          <m:r>
                            <a:rPr lang="en-US" altLang="zh-CN" sz="2400" b="0" i="1" smtClean="0">
                              <a:latin typeface="Cambria Math" panose="02040503050406030204" pitchFamily="18" charset="0"/>
                            </a:rPr>
                            <m:t>𝐼</m:t>
                          </m:r>
                        </m:e>
                        <m:sub>
                          <m:r>
                            <a:rPr lang="en-US" altLang="zh-CN" sz="2400" b="0" i="1" smtClean="0">
                              <a:latin typeface="Cambria Math" panose="02040503050406030204" pitchFamily="18" charset="0"/>
                            </a:rPr>
                            <m:t>𝑗</m:t>
                          </m:r>
                        </m:sub>
                      </m:sSub>
                      <m:r>
                        <a:rPr lang="pt-BR" altLang="zh-CN" sz="2400" i="1" smtClean="0">
                          <a:latin typeface="Cambria Math" panose="02040503050406030204" pitchFamily="18" charset="0"/>
                        </a:rPr>
                        <m:t>≝</m:t>
                      </m:r>
                      <m:nary>
                        <m:naryPr>
                          <m:chr m:val="∑"/>
                          <m:ctrlPr>
                            <a:rPr lang="pt-BR" altLang="zh-CN" sz="2400" i="1" smtClean="0">
                              <a:latin typeface="Cambria Math" panose="02040503050406030204" pitchFamily="18" charset="0"/>
                            </a:rPr>
                          </m:ctrlPr>
                        </m:naryPr>
                        <m:sub>
                          <m:r>
                            <a:rPr lang="en-US" altLang="zh-CN" sz="2400" b="0" i="1" smtClean="0">
                              <a:latin typeface="Cambria Math" panose="02040503050406030204" pitchFamily="18" charset="0"/>
                            </a:rPr>
                            <m:t>𝑖</m:t>
                          </m:r>
                          <m:r>
                            <a:rPr lang="pt-BR" altLang="zh-CN" sz="2400" i="1" smtClean="0">
                              <a:latin typeface="Cambria Math" panose="02040503050406030204" pitchFamily="18" charset="0"/>
                            </a:rPr>
                            <m:t>=</m:t>
                          </m:r>
                          <m:r>
                            <a:rPr lang="pt-BR" altLang="zh-CN" sz="2400" i="1" smtClean="0">
                              <a:latin typeface="Cambria Math" panose="02040503050406030204" pitchFamily="18" charset="0"/>
                            </a:rPr>
                            <m:t>0</m:t>
                          </m:r>
                        </m:sub>
                        <m:sup>
                          <m:r>
                            <a:rPr lang="en-US" altLang="zh-CN" sz="2400" b="0" i="1" smtClean="0">
                              <a:latin typeface="Cambria Math" panose="02040503050406030204" pitchFamily="18" charset="0"/>
                            </a:rPr>
                            <m:t>25</m:t>
                          </m:r>
                        </m:sup>
                        <m:e>
                          <m:r>
                            <a:rPr lang="en-US" altLang="zh-CN" sz="2400" b="0" i="1" smtClean="0">
                              <a:latin typeface="Cambria Math" panose="02040503050406030204" pitchFamily="18" charset="0"/>
                            </a:rPr>
                            <m:t>𝑝</m:t>
                          </m:r>
                          <m:r>
                            <a:rPr lang="en-US" altLang="zh-CN" sz="2400" b="0" i="1" baseline="-25000" smtClean="0">
                              <a:latin typeface="Cambria Math" panose="02040503050406030204" pitchFamily="18" charset="0"/>
                            </a:rPr>
                            <m:t>𝑖</m:t>
                          </m:r>
                          <m:r>
                            <a:rPr lang="pt-BR"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𝑞</m:t>
                          </m:r>
                          <m:r>
                            <a:rPr lang="en-US" altLang="zh-CN" sz="2400" b="0" i="1" baseline="-25000" smtClean="0">
                              <a:latin typeface="Cambria Math" panose="02040503050406030204" pitchFamily="18" charset="0"/>
                              <a:ea typeface="Cambria Math" panose="02040503050406030204" pitchFamily="18" charset="0"/>
                            </a:rPr>
                            <m:t>𝑖</m:t>
                          </m:r>
                          <m:r>
                            <a:rPr lang="en-US" altLang="zh-CN" sz="2400" b="0" i="1" baseline="-25000" smtClean="0">
                              <a:latin typeface="Cambria Math" panose="02040503050406030204" pitchFamily="18" charset="0"/>
                              <a:ea typeface="Cambria Math" panose="02040503050406030204" pitchFamily="18" charset="0"/>
                            </a:rPr>
                            <m:t>+</m:t>
                          </m:r>
                          <m:r>
                            <a:rPr lang="en-US" altLang="zh-CN" sz="2400" b="0" i="1" baseline="-25000" smtClean="0">
                              <a:latin typeface="Cambria Math" panose="02040503050406030204" pitchFamily="18" charset="0"/>
                              <a:ea typeface="Cambria Math" panose="02040503050406030204" pitchFamily="18" charset="0"/>
                            </a:rPr>
                            <m:t>𝑗</m:t>
                          </m:r>
                        </m:e>
                      </m:nary>
                    </m:oMath>
                  </m:oMathPara>
                </a14:m>
                <a:endParaRPr lang="zh-CN" altLang="en-US" sz="2400" dirty="0"/>
              </a:p>
            </p:txBody>
          </p:sp>
        </mc:Choice>
        <mc:Fallback>
          <p:sp>
            <p:nvSpPr>
              <p:cNvPr id="9" name="文本框 8"/>
              <p:cNvSpPr txBox="1">
                <a:spLocks noRot="1" noChangeAspect="1" noMove="1" noResize="1" noEditPoints="1" noAdjustHandles="1" noChangeArrowheads="1" noChangeShapeType="1" noTextEdit="1"/>
              </p:cNvSpPr>
              <p:nvPr/>
            </p:nvSpPr>
            <p:spPr>
              <a:xfrm>
                <a:off x="3366099" y="5089217"/>
                <a:ext cx="2251835" cy="1043876"/>
              </a:xfrm>
              <a:prstGeom prst="rect">
                <a:avLst/>
              </a:prstGeom>
              <a:blipFill rotWithShape="1">
                <a:blip r:embed="rId1"/>
                <a:stretch>
                  <a:fillRect l="-27" t="-31" r="-532" b="-6180"/>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bwMode="auto">
          <a:xfrm flipV="1">
            <a:off x="2044874" y="1553187"/>
            <a:ext cx="2640466" cy="3433904"/>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Freeform 5"/>
          <p:cNvSpPr/>
          <p:nvPr/>
        </p:nvSpPr>
        <p:spPr bwMode="auto">
          <a:xfrm>
            <a:off x="2066077" y="1553188"/>
            <a:ext cx="10123015" cy="3419759"/>
          </a:xfrm>
          <a:custGeom>
            <a:avLst/>
            <a:gdLst>
              <a:gd name="T0" fmla="*/ 3437 w 13288"/>
              <a:gd name="T1" fmla="*/ 0 h 5952"/>
              <a:gd name="T2" fmla="*/ 13288 w 13288"/>
              <a:gd name="T3" fmla="*/ 0 h 5952"/>
              <a:gd name="T4" fmla="*/ 13288 w 13288"/>
              <a:gd name="T5" fmla="*/ 5952 h 5952"/>
              <a:gd name="T6" fmla="*/ 0 w 13288"/>
              <a:gd name="T7" fmla="*/ 5952 h 5952"/>
              <a:gd name="T8" fmla="*/ 3437 w 13288"/>
              <a:gd name="T9" fmla="*/ 0 h 5952"/>
            </a:gdLst>
            <a:ahLst/>
            <a:cxnLst>
              <a:cxn ang="0">
                <a:pos x="T0" y="T1"/>
              </a:cxn>
              <a:cxn ang="0">
                <a:pos x="T2" y="T3"/>
              </a:cxn>
              <a:cxn ang="0">
                <a:pos x="T4" y="T5"/>
              </a:cxn>
              <a:cxn ang="0">
                <a:pos x="T6" y="T7"/>
              </a:cxn>
              <a:cxn ang="0">
                <a:pos x="T8" y="T9"/>
              </a:cxn>
            </a:cxnLst>
            <a:rect l="0" t="0" r="r" b="b"/>
            <a:pathLst>
              <a:path w="13288" h="5952">
                <a:moveTo>
                  <a:pt x="3437" y="0"/>
                </a:moveTo>
                <a:lnTo>
                  <a:pt x="13288" y="0"/>
                </a:lnTo>
                <a:lnTo>
                  <a:pt x="13288" y="5952"/>
                </a:lnTo>
                <a:lnTo>
                  <a:pt x="0" y="5952"/>
                </a:lnTo>
                <a:lnTo>
                  <a:pt x="3437" y="0"/>
                </a:lnTo>
                <a:close/>
              </a:path>
            </a:pathLst>
          </a:custGeom>
          <a:solidFill>
            <a:schemeClr val="bg1"/>
          </a:solidFill>
          <a:ln>
            <a:noFill/>
          </a:ln>
        </p:spPr>
        <p:txBody>
          <a:bodyPr vert="horz" wrap="square" lIns="108826" tIns="54413" rIns="108826" bIns="54413" numCol="1" anchor="t" anchorCtr="0" compatLnSpc="1"/>
          <a:lstStyle/>
          <a:p>
            <a:endParaRPr lang="zh-CN" altLang="en-US">
              <a:solidFill>
                <a:srgbClr val="F1F1F1"/>
              </a:solidFill>
            </a:endParaRPr>
          </a:p>
        </p:txBody>
      </p:sp>
      <p:sp>
        <p:nvSpPr>
          <p:cNvPr id="9" name="Freeform 6"/>
          <p:cNvSpPr/>
          <p:nvPr/>
        </p:nvSpPr>
        <p:spPr bwMode="auto">
          <a:xfrm>
            <a:off x="795" y="1553188"/>
            <a:ext cx="4671516" cy="3419759"/>
          </a:xfrm>
          <a:custGeom>
            <a:avLst/>
            <a:gdLst>
              <a:gd name="T0" fmla="*/ 0 w 6132"/>
              <a:gd name="T1" fmla="*/ 0 h 5952"/>
              <a:gd name="T2" fmla="*/ 6132 w 6132"/>
              <a:gd name="T3" fmla="*/ 0 h 5952"/>
              <a:gd name="T4" fmla="*/ 2696 w 6132"/>
              <a:gd name="T5" fmla="*/ 5952 h 5952"/>
              <a:gd name="T6" fmla="*/ 0 w 6132"/>
              <a:gd name="T7" fmla="*/ 5952 h 5952"/>
              <a:gd name="T8" fmla="*/ 0 w 6132"/>
              <a:gd name="T9" fmla="*/ 0 h 5952"/>
            </a:gdLst>
            <a:ahLst/>
            <a:cxnLst>
              <a:cxn ang="0">
                <a:pos x="T0" y="T1"/>
              </a:cxn>
              <a:cxn ang="0">
                <a:pos x="T2" y="T3"/>
              </a:cxn>
              <a:cxn ang="0">
                <a:pos x="T4" y="T5"/>
              </a:cxn>
              <a:cxn ang="0">
                <a:pos x="T6" y="T7"/>
              </a:cxn>
              <a:cxn ang="0">
                <a:pos x="T8" y="T9"/>
              </a:cxn>
            </a:cxnLst>
            <a:rect l="0" t="0" r="r" b="b"/>
            <a:pathLst>
              <a:path w="6132" h="5952">
                <a:moveTo>
                  <a:pt x="0" y="0"/>
                </a:moveTo>
                <a:lnTo>
                  <a:pt x="6132" y="0"/>
                </a:lnTo>
                <a:lnTo>
                  <a:pt x="2696" y="5952"/>
                </a:lnTo>
                <a:lnTo>
                  <a:pt x="0" y="5952"/>
                </a:lnTo>
                <a:lnTo>
                  <a:pt x="0" y="0"/>
                </a:lnTo>
                <a:close/>
              </a:path>
            </a:pathLst>
          </a:custGeom>
          <a:solidFill>
            <a:schemeClr val="tx2"/>
          </a:solidFill>
          <a:ln>
            <a:noFill/>
          </a:ln>
        </p:spPr>
        <p:txBody>
          <a:bodyPr vert="horz" wrap="square" lIns="108826" tIns="54413" rIns="108826" bIns="54413" numCol="1" anchor="t" anchorCtr="0" compatLnSpc="1"/>
          <a:lstStyle/>
          <a:p>
            <a:endParaRPr lang="zh-CN" altLang="en-US">
              <a:solidFill>
                <a:srgbClr val="F1F1F1"/>
              </a:solidFill>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59898" y="1678891"/>
            <a:ext cx="5346592" cy="3239015"/>
          </a:xfrm>
          <a:prstGeom prst="rect">
            <a:avLst/>
          </a:prstGeom>
        </p:spPr>
      </p:pic>
      <p:grpSp>
        <p:nvGrpSpPr>
          <p:cNvPr id="20" name="组合 19"/>
          <p:cNvGrpSpPr/>
          <p:nvPr/>
        </p:nvGrpSpPr>
        <p:grpSpPr>
          <a:xfrm>
            <a:off x="4201103" y="729608"/>
            <a:ext cx="685592" cy="528639"/>
            <a:chOff x="3151188" y="677070"/>
            <a:chExt cx="514350" cy="528638"/>
          </a:xfrm>
        </p:grpSpPr>
        <p:sp>
          <p:nvSpPr>
            <p:cNvPr id="11" name="Oval 5"/>
            <p:cNvSpPr>
              <a:spLocks noChangeArrowheads="1"/>
            </p:cNvSpPr>
            <p:nvPr/>
          </p:nvSpPr>
          <p:spPr bwMode="auto">
            <a:xfrm>
              <a:off x="3151188" y="677070"/>
              <a:ext cx="514350" cy="52863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1F1F1"/>
                </a:solidFill>
              </a:endParaRPr>
            </a:p>
          </p:txBody>
        </p:sp>
        <p:sp>
          <p:nvSpPr>
            <p:cNvPr id="13" name="Freeform 6"/>
            <p:cNvSpPr>
              <a:spLocks noEditPoints="1"/>
            </p:cNvSpPr>
            <p:nvPr/>
          </p:nvSpPr>
          <p:spPr bwMode="auto">
            <a:xfrm>
              <a:off x="3244850" y="773908"/>
              <a:ext cx="330200" cy="334963"/>
            </a:xfrm>
            <a:custGeom>
              <a:avLst/>
              <a:gdLst>
                <a:gd name="T0" fmla="*/ 471 w 549"/>
                <a:gd name="T1" fmla="*/ 540 h 540"/>
                <a:gd name="T2" fmla="*/ 336 w 549"/>
                <a:gd name="T3" fmla="*/ 436 h 540"/>
                <a:gd name="T4" fmla="*/ 0 w 549"/>
                <a:gd name="T5" fmla="*/ 230 h 540"/>
                <a:gd name="T6" fmla="*/ 461 w 549"/>
                <a:gd name="T7" fmla="*/ 230 h 540"/>
                <a:gd name="T8" fmla="*/ 521 w 549"/>
                <a:gd name="T9" fmla="*/ 419 h 540"/>
                <a:gd name="T10" fmla="*/ 297 w 549"/>
                <a:gd name="T11" fmla="*/ 262 h 540"/>
                <a:gd name="T12" fmla="*/ 284 w 549"/>
                <a:gd name="T13" fmla="*/ 259 h 540"/>
                <a:gd name="T14" fmla="*/ 273 w 549"/>
                <a:gd name="T15" fmla="*/ 311 h 540"/>
                <a:gd name="T16" fmla="*/ 297 w 549"/>
                <a:gd name="T17" fmla="*/ 317 h 540"/>
                <a:gd name="T18" fmla="*/ 292 w 549"/>
                <a:gd name="T19" fmla="*/ 335 h 540"/>
                <a:gd name="T20" fmla="*/ 234 w 549"/>
                <a:gd name="T21" fmla="*/ 351 h 540"/>
                <a:gd name="T22" fmla="*/ 230 w 549"/>
                <a:gd name="T23" fmla="*/ 350 h 540"/>
                <a:gd name="T24" fmla="*/ 168 w 549"/>
                <a:gd name="T25" fmla="*/ 327 h 540"/>
                <a:gd name="T26" fmla="*/ 191 w 549"/>
                <a:gd name="T27" fmla="*/ 312 h 540"/>
                <a:gd name="T28" fmla="*/ 208 w 549"/>
                <a:gd name="T29" fmla="*/ 280 h 540"/>
                <a:gd name="T30" fmla="*/ 180 w 549"/>
                <a:gd name="T31" fmla="*/ 259 h 540"/>
                <a:gd name="T32" fmla="*/ 168 w 549"/>
                <a:gd name="T33" fmla="*/ 236 h 540"/>
                <a:gd name="T34" fmla="*/ 178 w 549"/>
                <a:gd name="T35" fmla="*/ 228 h 540"/>
                <a:gd name="T36" fmla="*/ 288 w 549"/>
                <a:gd name="T37" fmla="*/ 228 h 540"/>
                <a:gd name="T38" fmla="*/ 297 w 549"/>
                <a:gd name="T39" fmla="*/ 236 h 540"/>
                <a:gd name="T40" fmla="*/ 386 w 549"/>
                <a:gd name="T41" fmla="*/ 289 h 540"/>
                <a:gd name="T42" fmla="*/ 317 w 549"/>
                <a:gd name="T43" fmla="*/ 215 h 540"/>
                <a:gd name="T44" fmla="*/ 306 w 549"/>
                <a:gd name="T45" fmla="*/ 208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8 h 540"/>
                <a:gd name="T60" fmla="*/ 310 w 549"/>
                <a:gd name="T61" fmla="*/ 361 h 540"/>
                <a:gd name="T62" fmla="*/ 362 w 549"/>
                <a:gd name="T63" fmla="*/ 333 h 540"/>
                <a:gd name="T64" fmla="*/ 366 w 549"/>
                <a:gd name="T65" fmla="*/ 333 h 540"/>
                <a:gd name="T66" fmla="*/ 386 w 549"/>
                <a:gd name="T67" fmla="*/ 289 h 540"/>
                <a:gd name="T68" fmla="*/ 295 w 549"/>
                <a:gd name="T69" fmla="*/ 137 h 540"/>
                <a:gd name="T70" fmla="*/ 171 w 549"/>
                <a:gd name="T71" fmla="*/ 137 h 540"/>
                <a:gd name="T72" fmla="*/ 231 w 549"/>
                <a:gd name="T73" fmla="*/ 431 h 540"/>
                <a:gd name="T74" fmla="*/ 432 w 549"/>
                <a:gd name="T75" fmla="*/ 230 h 540"/>
                <a:gd name="T76" fmla="*/ 30 w 549"/>
                <a:gd name="T77" fmla="*/ 23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19"/>
                  </a:moveTo>
                  <a:cubicBezTo>
                    <a:pt x="507" y="533"/>
                    <a:pt x="489" y="540"/>
                    <a:pt x="471" y="540"/>
                  </a:cubicBezTo>
                  <a:cubicBezTo>
                    <a:pt x="452" y="540"/>
                    <a:pt x="434" y="533"/>
                    <a:pt x="421" y="519"/>
                  </a:cubicBezTo>
                  <a:lnTo>
                    <a:pt x="336" y="436"/>
                  </a:lnTo>
                  <a:cubicBezTo>
                    <a:pt x="304" y="452"/>
                    <a:pt x="269" y="461"/>
                    <a:pt x="231" y="461"/>
                  </a:cubicBezTo>
                  <a:cubicBezTo>
                    <a:pt x="103" y="461"/>
                    <a:pt x="0" y="358"/>
                    <a:pt x="0" y="230"/>
                  </a:cubicBezTo>
                  <a:cubicBezTo>
                    <a:pt x="0" y="103"/>
                    <a:pt x="103" y="0"/>
                    <a:pt x="231" y="0"/>
                  </a:cubicBezTo>
                  <a:cubicBezTo>
                    <a:pt x="358" y="0"/>
                    <a:pt x="461" y="103"/>
                    <a:pt x="461" y="230"/>
                  </a:cubicBezTo>
                  <a:cubicBezTo>
                    <a:pt x="461" y="268"/>
                    <a:pt x="452" y="304"/>
                    <a:pt x="436" y="335"/>
                  </a:cubicBezTo>
                  <a:lnTo>
                    <a:pt x="521" y="419"/>
                  </a:lnTo>
                  <a:cubicBezTo>
                    <a:pt x="549" y="447"/>
                    <a:pt x="549" y="492"/>
                    <a:pt x="521" y="519"/>
                  </a:cubicBezTo>
                  <a:close/>
                  <a:moveTo>
                    <a:pt x="297" y="262"/>
                  </a:moveTo>
                  <a:lnTo>
                    <a:pt x="286" y="259"/>
                  </a:lnTo>
                  <a:cubicBezTo>
                    <a:pt x="285" y="259"/>
                    <a:pt x="285" y="259"/>
                    <a:pt x="284" y="259"/>
                  </a:cubicBezTo>
                  <a:cubicBezTo>
                    <a:pt x="272" y="257"/>
                    <a:pt x="260" y="267"/>
                    <a:pt x="258" y="280"/>
                  </a:cubicBezTo>
                  <a:cubicBezTo>
                    <a:pt x="255" y="294"/>
                    <a:pt x="261" y="307"/>
                    <a:pt x="273" y="311"/>
                  </a:cubicBezTo>
                  <a:cubicBezTo>
                    <a:pt x="273" y="311"/>
                    <a:pt x="274" y="311"/>
                    <a:pt x="274" y="312"/>
                  </a:cubicBezTo>
                  <a:lnTo>
                    <a:pt x="297" y="317"/>
                  </a:lnTo>
                  <a:lnTo>
                    <a:pt x="297" y="327"/>
                  </a:lnTo>
                  <a:cubicBezTo>
                    <a:pt x="297" y="331"/>
                    <a:pt x="295" y="334"/>
                    <a:pt x="292" y="335"/>
                  </a:cubicBezTo>
                  <a:lnTo>
                    <a:pt x="236" y="351"/>
                  </a:lnTo>
                  <a:cubicBezTo>
                    <a:pt x="235" y="351"/>
                    <a:pt x="234" y="351"/>
                    <a:pt x="234" y="351"/>
                  </a:cubicBezTo>
                  <a:cubicBezTo>
                    <a:pt x="233" y="351"/>
                    <a:pt x="232" y="351"/>
                    <a:pt x="231" y="350"/>
                  </a:cubicBezTo>
                  <a:cubicBezTo>
                    <a:pt x="231" y="350"/>
                    <a:pt x="230" y="350"/>
                    <a:pt x="230" y="350"/>
                  </a:cubicBezTo>
                  <a:lnTo>
                    <a:pt x="174" y="335"/>
                  </a:lnTo>
                  <a:cubicBezTo>
                    <a:pt x="171" y="334"/>
                    <a:pt x="168" y="330"/>
                    <a:pt x="168" y="327"/>
                  </a:cubicBezTo>
                  <a:lnTo>
                    <a:pt x="168" y="317"/>
                  </a:lnTo>
                  <a:lnTo>
                    <a:pt x="191" y="312"/>
                  </a:lnTo>
                  <a:cubicBezTo>
                    <a:pt x="192" y="311"/>
                    <a:pt x="192" y="311"/>
                    <a:pt x="193" y="311"/>
                  </a:cubicBezTo>
                  <a:cubicBezTo>
                    <a:pt x="204" y="307"/>
                    <a:pt x="211" y="294"/>
                    <a:pt x="208" y="280"/>
                  </a:cubicBezTo>
                  <a:cubicBezTo>
                    <a:pt x="205" y="267"/>
                    <a:pt x="194" y="257"/>
                    <a:pt x="181" y="259"/>
                  </a:cubicBezTo>
                  <a:cubicBezTo>
                    <a:pt x="181" y="259"/>
                    <a:pt x="180" y="259"/>
                    <a:pt x="180" y="259"/>
                  </a:cubicBezTo>
                  <a:lnTo>
                    <a:pt x="168" y="262"/>
                  </a:lnTo>
                  <a:lnTo>
                    <a:pt x="168" y="236"/>
                  </a:lnTo>
                  <a:cubicBezTo>
                    <a:pt x="168" y="233"/>
                    <a:pt x="169" y="231"/>
                    <a:pt x="171" y="229"/>
                  </a:cubicBezTo>
                  <a:cubicBezTo>
                    <a:pt x="173" y="228"/>
                    <a:pt x="176" y="227"/>
                    <a:pt x="178" y="228"/>
                  </a:cubicBezTo>
                  <a:lnTo>
                    <a:pt x="234" y="243"/>
                  </a:lnTo>
                  <a:lnTo>
                    <a:pt x="288" y="228"/>
                  </a:lnTo>
                  <a:cubicBezTo>
                    <a:pt x="290" y="227"/>
                    <a:pt x="293" y="228"/>
                    <a:pt x="294" y="230"/>
                  </a:cubicBezTo>
                  <a:cubicBezTo>
                    <a:pt x="296" y="231"/>
                    <a:pt x="297" y="234"/>
                    <a:pt x="297" y="236"/>
                  </a:cubicBezTo>
                  <a:lnTo>
                    <a:pt x="297" y="262"/>
                  </a:lnTo>
                  <a:close/>
                  <a:moveTo>
                    <a:pt x="386" y="289"/>
                  </a:moveTo>
                  <a:cubicBezTo>
                    <a:pt x="385" y="288"/>
                    <a:pt x="385" y="288"/>
                    <a:pt x="385" y="288"/>
                  </a:cubicBezTo>
                  <a:lnTo>
                    <a:pt x="317" y="215"/>
                  </a:lnTo>
                  <a:cubicBezTo>
                    <a:pt x="317" y="214"/>
                    <a:pt x="316" y="214"/>
                    <a:pt x="316" y="214"/>
                  </a:cubicBezTo>
                  <a:cubicBezTo>
                    <a:pt x="313" y="211"/>
                    <a:pt x="310" y="209"/>
                    <a:pt x="306" y="208"/>
                  </a:cubicBezTo>
                  <a:cubicBezTo>
                    <a:pt x="305" y="208"/>
                    <a:pt x="304" y="208"/>
                    <a:pt x="303" y="208"/>
                  </a:cubicBezTo>
                  <a:lnTo>
                    <a:pt x="164" y="208"/>
                  </a:lnTo>
                  <a:cubicBezTo>
                    <a:pt x="164" y="208"/>
                    <a:pt x="163" y="208"/>
                    <a:pt x="163" y="208"/>
                  </a:cubicBezTo>
                  <a:cubicBezTo>
                    <a:pt x="158" y="208"/>
                    <a:pt x="154" y="210"/>
                    <a:pt x="150" y="214"/>
                  </a:cubicBezTo>
                  <a:cubicBezTo>
                    <a:pt x="150" y="214"/>
                    <a:pt x="149" y="214"/>
                    <a:pt x="149" y="215"/>
                  </a:cubicBezTo>
                  <a:lnTo>
                    <a:pt x="81" y="288"/>
                  </a:lnTo>
                  <a:cubicBezTo>
                    <a:pt x="81" y="288"/>
                    <a:pt x="80" y="288"/>
                    <a:pt x="80" y="289"/>
                  </a:cubicBezTo>
                  <a:cubicBezTo>
                    <a:pt x="74" y="297"/>
                    <a:pt x="73" y="308"/>
                    <a:pt x="78" y="318"/>
                  </a:cubicBezTo>
                  <a:cubicBezTo>
                    <a:pt x="82" y="327"/>
                    <a:pt x="90" y="333"/>
                    <a:pt x="99" y="333"/>
                  </a:cubicBezTo>
                  <a:cubicBezTo>
                    <a:pt x="100" y="333"/>
                    <a:pt x="101" y="333"/>
                    <a:pt x="102" y="333"/>
                  </a:cubicBezTo>
                  <a:cubicBezTo>
                    <a:pt x="103" y="333"/>
                    <a:pt x="103" y="333"/>
                    <a:pt x="104" y="333"/>
                  </a:cubicBezTo>
                  <a:lnTo>
                    <a:pt x="156" y="320"/>
                  </a:lnTo>
                  <a:lnTo>
                    <a:pt x="156" y="361"/>
                  </a:lnTo>
                  <a:cubicBezTo>
                    <a:pt x="156" y="365"/>
                    <a:pt x="160" y="368"/>
                    <a:pt x="164" y="368"/>
                  </a:cubicBezTo>
                  <a:lnTo>
                    <a:pt x="303" y="368"/>
                  </a:lnTo>
                  <a:cubicBezTo>
                    <a:pt x="307" y="368"/>
                    <a:pt x="310" y="365"/>
                    <a:pt x="310" y="361"/>
                  </a:cubicBezTo>
                  <a:lnTo>
                    <a:pt x="310" y="320"/>
                  </a:lnTo>
                  <a:lnTo>
                    <a:pt x="362" y="333"/>
                  </a:lnTo>
                  <a:cubicBezTo>
                    <a:pt x="362" y="333"/>
                    <a:pt x="363" y="333"/>
                    <a:pt x="363" y="333"/>
                  </a:cubicBezTo>
                  <a:cubicBezTo>
                    <a:pt x="364" y="333"/>
                    <a:pt x="365" y="333"/>
                    <a:pt x="366" y="333"/>
                  </a:cubicBezTo>
                  <a:cubicBezTo>
                    <a:pt x="374" y="333"/>
                    <a:pt x="381" y="329"/>
                    <a:pt x="386" y="321"/>
                  </a:cubicBezTo>
                  <a:cubicBezTo>
                    <a:pt x="393" y="312"/>
                    <a:pt x="393" y="298"/>
                    <a:pt x="386" y="289"/>
                  </a:cubicBezTo>
                  <a:close/>
                  <a:moveTo>
                    <a:pt x="233" y="203"/>
                  </a:moveTo>
                  <a:cubicBezTo>
                    <a:pt x="267" y="203"/>
                    <a:pt x="295" y="174"/>
                    <a:pt x="295" y="137"/>
                  </a:cubicBezTo>
                  <a:cubicBezTo>
                    <a:pt x="295" y="101"/>
                    <a:pt x="267" y="71"/>
                    <a:pt x="233" y="71"/>
                  </a:cubicBezTo>
                  <a:cubicBezTo>
                    <a:pt x="199" y="71"/>
                    <a:pt x="171" y="101"/>
                    <a:pt x="171" y="137"/>
                  </a:cubicBezTo>
                  <a:cubicBezTo>
                    <a:pt x="171" y="174"/>
                    <a:pt x="199" y="203"/>
                    <a:pt x="233" y="203"/>
                  </a:cubicBezTo>
                  <a:close/>
                  <a:moveTo>
                    <a:pt x="231" y="431"/>
                  </a:moveTo>
                  <a:lnTo>
                    <a:pt x="231" y="431"/>
                  </a:lnTo>
                  <a:cubicBezTo>
                    <a:pt x="342" y="431"/>
                    <a:pt x="432" y="342"/>
                    <a:pt x="432" y="230"/>
                  </a:cubicBezTo>
                  <a:cubicBezTo>
                    <a:pt x="432" y="119"/>
                    <a:pt x="342" y="29"/>
                    <a:pt x="231" y="29"/>
                  </a:cubicBezTo>
                  <a:cubicBezTo>
                    <a:pt x="119" y="29"/>
                    <a:pt x="30" y="119"/>
                    <a:pt x="30" y="230"/>
                  </a:cubicBezTo>
                  <a:cubicBezTo>
                    <a:pt x="30" y="342"/>
                    <a:pt x="119" y="431"/>
                    <a:pt x="231" y="4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1F1F1"/>
                </a:solidFill>
              </a:endParaRPr>
            </a:p>
          </p:txBody>
        </p:sp>
      </p:grpSp>
      <p:grpSp>
        <p:nvGrpSpPr>
          <p:cNvPr id="22" name="组合 21"/>
          <p:cNvGrpSpPr/>
          <p:nvPr/>
        </p:nvGrpSpPr>
        <p:grpSpPr>
          <a:xfrm>
            <a:off x="6266343" y="729608"/>
            <a:ext cx="683475" cy="528639"/>
            <a:chOff x="4700588" y="677070"/>
            <a:chExt cx="512762" cy="528638"/>
          </a:xfrm>
        </p:grpSpPr>
        <p:sp>
          <p:nvSpPr>
            <p:cNvPr id="14" name="Oval 7"/>
            <p:cNvSpPr>
              <a:spLocks noChangeArrowheads="1"/>
            </p:cNvSpPr>
            <p:nvPr/>
          </p:nvSpPr>
          <p:spPr bwMode="auto">
            <a:xfrm>
              <a:off x="4700588" y="677070"/>
              <a:ext cx="512762" cy="52863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1F1F1"/>
                </a:solidFill>
              </a:endParaRPr>
            </a:p>
          </p:txBody>
        </p:sp>
        <p:sp>
          <p:nvSpPr>
            <p:cNvPr id="16" name="Freeform 9"/>
            <p:cNvSpPr>
              <a:spLocks noEditPoints="1"/>
            </p:cNvSpPr>
            <p:nvPr/>
          </p:nvSpPr>
          <p:spPr bwMode="auto">
            <a:xfrm>
              <a:off x="4806950" y="775495"/>
              <a:ext cx="301625" cy="330200"/>
            </a:xfrm>
            <a:custGeom>
              <a:avLst/>
              <a:gdLst>
                <a:gd name="T0" fmla="*/ 151 w 500"/>
                <a:gd name="T1" fmla="*/ 82 h 533"/>
                <a:gd name="T2" fmla="*/ 328 w 500"/>
                <a:gd name="T3" fmla="*/ 59 h 533"/>
                <a:gd name="T4" fmla="*/ 265 w 500"/>
                <a:gd name="T5" fmla="*/ 37 h 533"/>
                <a:gd name="T6" fmla="*/ 192 w 500"/>
                <a:gd name="T7" fmla="*/ 37 h 533"/>
                <a:gd name="T8" fmla="*/ 128 w 500"/>
                <a:gd name="T9" fmla="*/ 59 h 533"/>
                <a:gd name="T10" fmla="*/ 412 w 500"/>
                <a:gd name="T11" fmla="*/ 462 h 533"/>
                <a:gd name="T12" fmla="*/ 419 w 500"/>
                <a:gd name="T13" fmla="*/ 446 h 533"/>
                <a:gd name="T14" fmla="*/ 390 w 500"/>
                <a:gd name="T15" fmla="*/ 346 h 533"/>
                <a:gd name="T16" fmla="*/ 371 w 500"/>
                <a:gd name="T17" fmla="*/ 346 h 533"/>
                <a:gd name="T18" fmla="*/ 372 w 500"/>
                <a:gd name="T19" fmla="*/ 423 h 533"/>
                <a:gd name="T20" fmla="*/ 372 w 500"/>
                <a:gd name="T21" fmla="*/ 425 h 533"/>
                <a:gd name="T22" fmla="*/ 373 w 500"/>
                <a:gd name="T23" fmla="*/ 426 h 533"/>
                <a:gd name="T24" fmla="*/ 374 w 500"/>
                <a:gd name="T25" fmla="*/ 428 h 533"/>
                <a:gd name="T26" fmla="*/ 477 w 500"/>
                <a:gd name="T27" fmla="*/ 352 h 533"/>
                <a:gd name="T28" fmla="*/ 380 w 500"/>
                <a:gd name="T29" fmla="*/ 301 h 533"/>
                <a:gd name="T30" fmla="*/ 359 w 500"/>
                <a:gd name="T31" fmla="*/ 531 h 533"/>
                <a:gd name="T32" fmla="*/ 495 w 500"/>
                <a:gd name="T33" fmla="*/ 439 h 533"/>
                <a:gd name="T34" fmla="*/ 477 w 500"/>
                <a:gd name="T35" fmla="*/ 436 h 533"/>
                <a:gd name="T36" fmla="*/ 381 w 500"/>
                <a:gd name="T37" fmla="*/ 515 h 533"/>
                <a:gd name="T38" fmla="*/ 284 w 500"/>
                <a:gd name="T39" fmla="*/ 399 h 533"/>
                <a:gd name="T40" fmla="*/ 399 w 500"/>
                <a:gd name="T41" fmla="*/ 321 h 533"/>
                <a:gd name="T42" fmla="*/ 477 w 500"/>
                <a:gd name="T43" fmla="*/ 436 h 533"/>
                <a:gd name="T44" fmla="*/ 168 w 500"/>
                <a:gd name="T45" fmla="*/ 435 h 533"/>
                <a:gd name="T46" fmla="*/ 286 w 500"/>
                <a:gd name="T47" fmla="*/ 317 h 533"/>
                <a:gd name="T48" fmla="*/ 311 w 500"/>
                <a:gd name="T49" fmla="*/ 298 h 533"/>
                <a:gd name="T50" fmla="*/ 432 w 500"/>
                <a:gd name="T51" fmla="*/ 181 h 533"/>
                <a:gd name="T52" fmla="*/ 437 w 500"/>
                <a:gd name="T53" fmla="*/ 292 h 533"/>
                <a:gd name="T54" fmla="*/ 456 w 500"/>
                <a:gd name="T55" fmla="*/ 298 h 533"/>
                <a:gd name="T56" fmla="*/ 456 w 500"/>
                <a:gd name="T57" fmla="*/ 123 h 533"/>
                <a:gd name="T58" fmla="*/ 24 w 500"/>
                <a:gd name="T59" fmla="*/ 99 h 533"/>
                <a:gd name="T60" fmla="*/ 0 w 500"/>
                <a:gd name="T61" fmla="*/ 186 h 533"/>
                <a:gd name="T62" fmla="*/ 0 w 500"/>
                <a:gd name="T63" fmla="*/ 317 h 533"/>
                <a:gd name="T64" fmla="*/ 0 w 500"/>
                <a:gd name="T65" fmla="*/ 444 h 533"/>
                <a:gd name="T66" fmla="*/ 252 w 500"/>
                <a:gd name="T67" fmla="*/ 467 h 533"/>
                <a:gd name="T68" fmla="*/ 19 w 500"/>
                <a:gd name="T69" fmla="*/ 186 h 533"/>
                <a:gd name="T70" fmla="*/ 24 w 500"/>
                <a:gd name="T71" fmla="*/ 181 h 533"/>
                <a:gd name="T72" fmla="*/ 149 w 500"/>
                <a:gd name="T73" fmla="*/ 298 h 533"/>
                <a:gd name="T74" fmla="*/ 19 w 500"/>
                <a:gd name="T75" fmla="*/ 186 h 533"/>
                <a:gd name="T76" fmla="*/ 149 w 500"/>
                <a:gd name="T77" fmla="*/ 317 h 533"/>
                <a:gd name="T78" fmla="*/ 24 w 500"/>
                <a:gd name="T79" fmla="*/ 435 h 533"/>
                <a:gd name="T80" fmla="*/ 19 w 500"/>
                <a:gd name="T81" fmla="*/ 317 h 533"/>
                <a:gd name="T82" fmla="*/ 168 w 500"/>
                <a:gd name="T83" fmla="*/ 298 h 533"/>
                <a:gd name="T84" fmla="*/ 168 w 500"/>
                <a:gd name="T85" fmla="*/ 181 h 533"/>
                <a:gd name="T86" fmla="*/ 292 w 500"/>
                <a:gd name="T87" fmla="*/ 298 h 533"/>
                <a:gd name="T88" fmla="*/ 302 w 500"/>
                <a:gd name="T89" fmla="*/ 123 h 533"/>
                <a:gd name="T90" fmla="*/ 318 w 500"/>
                <a:gd name="T91" fmla="*/ 139 h 533"/>
                <a:gd name="T92" fmla="*/ 286 w 500"/>
                <a:gd name="T93" fmla="*/ 139 h 533"/>
                <a:gd name="T94" fmla="*/ 159 w 500"/>
                <a:gd name="T95" fmla="*/ 123 h 533"/>
                <a:gd name="T96" fmla="*/ 175 w 500"/>
                <a:gd name="T97" fmla="*/ 139 h 533"/>
                <a:gd name="T98" fmla="*/ 143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1" y="82"/>
                  </a:cubicBezTo>
                  <a:lnTo>
                    <a:pt x="305" y="82"/>
                  </a:lnTo>
                  <a:cubicBezTo>
                    <a:pt x="318" y="82"/>
                    <a:pt x="328" y="72"/>
                    <a:pt x="328" y="59"/>
                  </a:cubicBezTo>
                  <a:cubicBezTo>
                    <a:pt x="328" y="47"/>
                    <a:pt x="318" y="37"/>
                    <a:pt x="305" y="37"/>
                  </a:cubicBezTo>
                  <a:lnTo>
                    <a:pt x="265" y="37"/>
                  </a:lnTo>
                  <a:cubicBezTo>
                    <a:pt x="265" y="17"/>
                    <a:pt x="248" y="0"/>
                    <a:pt x="228" y="0"/>
                  </a:cubicBezTo>
                  <a:cubicBezTo>
                    <a:pt x="208" y="0"/>
                    <a:pt x="192" y="17"/>
                    <a:pt x="192" y="37"/>
                  </a:cubicBezTo>
                  <a:lnTo>
                    <a:pt x="151" y="37"/>
                  </a:lnTo>
                  <a:cubicBezTo>
                    <a:pt x="138" y="37"/>
                    <a:pt x="128" y="47"/>
                    <a:pt x="128" y="59"/>
                  </a:cubicBezTo>
                  <a:close/>
                  <a:moveTo>
                    <a:pt x="405" y="459"/>
                  </a:moveTo>
                  <a:cubicBezTo>
                    <a:pt x="407" y="461"/>
                    <a:pt x="410" y="462"/>
                    <a:pt x="412" y="462"/>
                  </a:cubicBezTo>
                  <a:cubicBezTo>
                    <a:pt x="414" y="462"/>
                    <a:pt x="417" y="461"/>
                    <a:pt x="419" y="459"/>
                  </a:cubicBezTo>
                  <a:cubicBezTo>
                    <a:pt x="422" y="456"/>
                    <a:pt x="422" y="450"/>
                    <a:pt x="419" y="446"/>
                  </a:cubicBezTo>
                  <a:lnTo>
                    <a:pt x="390" y="417"/>
                  </a:lnTo>
                  <a:lnTo>
                    <a:pt x="390" y="346"/>
                  </a:lnTo>
                  <a:cubicBezTo>
                    <a:pt x="390" y="341"/>
                    <a:pt x="386" y="337"/>
                    <a:pt x="381" y="337"/>
                  </a:cubicBezTo>
                  <a:cubicBezTo>
                    <a:pt x="375" y="337"/>
                    <a:pt x="371" y="341"/>
                    <a:pt x="371" y="346"/>
                  </a:cubicBezTo>
                  <a:lnTo>
                    <a:pt x="371" y="421"/>
                  </a:lnTo>
                  <a:cubicBezTo>
                    <a:pt x="371" y="422"/>
                    <a:pt x="371" y="423"/>
                    <a:pt x="372" y="423"/>
                  </a:cubicBezTo>
                  <a:cubicBezTo>
                    <a:pt x="372" y="423"/>
                    <a:pt x="372" y="424"/>
                    <a:pt x="372" y="424"/>
                  </a:cubicBezTo>
                  <a:cubicBezTo>
                    <a:pt x="372" y="424"/>
                    <a:pt x="372" y="425"/>
                    <a:pt x="372" y="425"/>
                  </a:cubicBezTo>
                  <a:cubicBezTo>
                    <a:pt x="372" y="425"/>
                    <a:pt x="372" y="425"/>
                    <a:pt x="372" y="426"/>
                  </a:cubicBezTo>
                  <a:cubicBezTo>
                    <a:pt x="373" y="426"/>
                    <a:pt x="373" y="426"/>
                    <a:pt x="373" y="426"/>
                  </a:cubicBezTo>
                  <a:cubicBezTo>
                    <a:pt x="373" y="427"/>
                    <a:pt x="374" y="427"/>
                    <a:pt x="374" y="428"/>
                  </a:cubicBezTo>
                  <a:cubicBezTo>
                    <a:pt x="374" y="428"/>
                    <a:pt x="374" y="428"/>
                    <a:pt x="374" y="428"/>
                  </a:cubicBezTo>
                  <a:lnTo>
                    <a:pt x="405" y="459"/>
                  </a:lnTo>
                  <a:close/>
                  <a:moveTo>
                    <a:pt x="477" y="352"/>
                  </a:moveTo>
                  <a:cubicBezTo>
                    <a:pt x="459" y="327"/>
                    <a:pt x="433" y="309"/>
                    <a:pt x="402" y="303"/>
                  </a:cubicBezTo>
                  <a:cubicBezTo>
                    <a:pt x="395" y="302"/>
                    <a:pt x="388" y="301"/>
                    <a:pt x="380" y="301"/>
                  </a:cubicBezTo>
                  <a:cubicBezTo>
                    <a:pt x="325" y="301"/>
                    <a:pt x="277" y="341"/>
                    <a:pt x="267" y="396"/>
                  </a:cubicBezTo>
                  <a:cubicBezTo>
                    <a:pt x="255" y="458"/>
                    <a:pt x="296" y="519"/>
                    <a:pt x="359" y="531"/>
                  </a:cubicBezTo>
                  <a:cubicBezTo>
                    <a:pt x="366" y="533"/>
                    <a:pt x="373" y="533"/>
                    <a:pt x="381" y="533"/>
                  </a:cubicBezTo>
                  <a:cubicBezTo>
                    <a:pt x="436" y="533"/>
                    <a:pt x="484" y="494"/>
                    <a:pt x="495" y="439"/>
                  </a:cubicBezTo>
                  <a:cubicBezTo>
                    <a:pt x="500" y="409"/>
                    <a:pt x="494" y="378"/>
                    <a:pt x="477" y="352"/>
                  </a:cubicBezTo>
                  <a:close/>
                  <a:moveTo>
                    <a:pt x="477" y="436"/>
                  </a:moveTo>
                  <a:lnTo>
                    <a:pt x="477" y="436"/>
                  </a:lnTo>
                  <a:cubicBezTo>
                    <a:pt x="468" y="482"/>
                    <a:pt x="428" y="515"/>
                    <a:pt x="381" y="515"/>
                  </a:cubicBezTo>
                  <a:cubicBezTo>
                    <a:pt x="375" y="515"/>
                    <a:pt x="368" y="515"/>
                    <a:pt x="362" y="514"/>
                  </a:cubicBezTo>
                  <a:cubicBezTo>
                    <a:pt x="309" y="503"/>
                    <a:pt x="274" y="452"/>
                    <a:pt x="284" y="399"/>
                  </a:cubicBezTo>
                  <a:cubicBezTo>
                    <a:pt x="293" y="353"/>
                    <a:pt x="334" y="319"/>
                    <a:pt x="380" y="319"/>
                  </a:cubicBezTo>
                  <a:cubicBezTo>
                    <a:pt x="387" y="319"/>
                    <a:pt x="393" y="320"/>
                    <a:pt x="399" y="321"/>
                  </a:cubicBezTo>
                  <a:cubicBezTo>
                    <a:pt x="425" y="326"/>
                    <a:pt x="447" y="341"/>
                    <a:pt x="462" y="362"/>
                  </a:cubicBezTo>
                  <a:cubicBezTo>
                    <a:pt x="476" y="384"/>
                    <a:pt x="482" y="410"/>
                    <a:pt x="477" y="436"/>
                  </a:cubicBezTo>
                  <a:close/>
                  <a:moveTo>
                    <a:pt x="244" y="435"/>
                  </a:moveTo>
                  <a:lnTo>
                    <a:pt x="168" y="435"/>
                  </a:lnTo>
                  <a:lnTo>
                    <a:pt x="168" y="317"/>
                  </a:lnTo>
                  <a:lnTo>
                    <a:pt x="286" y="317"/>
                  </a:lnTo>
                  <a:cubicBezTo>
                    <a:pt x="294" y="310"/>
                    <a:pt x="302" y="304"/>
                    <a:pt x="311" y="298"/>
                  </a:cubicBezTo>
                  <a:lnTo>
                    <a:pt x="311" y="298"/>
                  </a:lnTo>
                  <a:lnTo>
                    <a:pt x="311" y="181"/>
                  </a:lnTo>
                  <a:lnTo>
                    <a:pt x="432" y="181"/>
                  </a:lnTo>
                  <a:cubicBezTo>
                    <a:pt x="435" y="181"/>
                    <a:pt x="437" y="183"/>
                    <a:pt x="437" y="186"/>
                  </a:cubicBezTo>
                  <a:lnTo>
                    <a:pt x="437" y="292"/>
                  </a:lnTo>
                  <a:cubicBezTo>
                    <a:pt x="444" y="295"/>
                    <a:pt x="450" y="298"/>
                    <a:pt x="456" y="302"/>
                  </a:cubicBezTo>
                  <a:lnTo>
                    <a:pt x="456" y="298"/>
                  </a:lnTo>
                  <a:lnTo>
                    <a:pt x="456" y="186"/>
                  </a:lnTo>
                  <a:lnTo>
                    <a:pt x="456" y="123"/>
                  </a:lnTo>
                  <a:cubicBezTo>
                    <a:pt x="456" y="110"/>
                    <a:pt x="445" y="99"/>
                    <a:pt x="432" y="99"/>
                  </a:cubicBezTo>
                  <a:lnTo>
                    <a:pt x="24" y="99"/>
                  </a:lnTo>
                  <a:cubicBezTo>
                    <a:pt x="11" y="99"/>
                    <a:pt x="0" y="110"/>
                    <a:pt x="0" y="123"/>
                  </a:cubicBezTo>
                  <a:lnTo>
                    <a:pt x="0" y="186"/>
                  </a:lnTo>
                  <a:lnTo>
                    <a:pt x="0" y="298"/>
                  </a:lnTo>
                  <a:lnTo>
                    <a:pt x="0" y="317"/>
                  </a:lnTo>
                  <a:lnTo>
                    <a:pt x="0" y="430"/>
                  </a:lnTo>
                  <a:lnTo>
                    <a:pt x="0" y="444"/>
                  </a:lnTo>
                  <a:cubicBezTo>
                    <a:pt x="0" y="457"/>
                    <a:pt x="11" y="467"/>
                    <a:pt x="24" y="467"/>
                  </a:cubicBezTo>
                  <a:lnTo>
                    <a:pt x="252" y="467"/>
                  </a:lnTo>
                  <a:cubicBezTo>
                    <a:pt x="248" y="457"/>
                    <a:pt x="245" y="446"/>
                    <a:pt x="244" y="435"/>
                  </a:cubicBezTo>
                  <a:close/>
                  <a:moveTo>
                    <a:pt x="19" y="186"/>
                  </a:moveTo>
                  <a:lnTo>
                    <a:pt x="19" y="186"/>
                  </a:lnTo>
                  <a:cubicBezTo>
                    <a:pt x="19" y="183"/>
                    <a:pt x="21" y="181"/>
                    <a:pt x="24" y="181"/>
                  </a:cubicBezTo>
                  <a:lnTo>
                    <a:pt x="149" y="181"/>
                  </a:lnTo>
                  <a:lnTo>
                    <a:pt x="149" y="298"/>
                  </a:lnTo>
                  <a:lnTo>
                    <a:pt x="19" y="298"/>
                  </a:lnTo>
                  <a:lnTo>
                    <a:pt x="19" y="186"/>
                  </a:lnTo>
                  <a:close/>
                  <a:moveTo>
                    <a:pt x="149" y="317"/>
                  </a:moveTo>
                  <a:lnTo>
                    <a:pt x="149" y="317"/>
                  </a:lnTo>
                  <a:lnTo>
                    <a:pt x="149" y="435"/>
                  </a:lnTo>
                  <a:lnTo>
                    <a:pt x="24" y="435"/>
                  </a:lnTo>
                  <a:cubicBezTo>
                    <a:pt x="21" y="435"/>
                    <a:pt x="19" y="432"/>
                    <a:pt x="19" y="430"/>
                  </a:cubicBezTo>
                  <a:lnTo>
                    <a:pt x="19" y="317"/>
                  </a:lnTo>
                  <a:lnTo>
                    <a:pt x="149" y="317"/>
                  </a:lnTo>
                  <a:close/>
                  <a:moveTo>
                    <a:pt x="168" y="298"/>
                  </a:moveTo>
                  <a:lnTo>
                    <a:pt x="168" y="298"/>
                  </a:lnTo>
                  <a:lnTo>
                    <a:pt x="168" y="181"/>
                  </a:lnTo>
                  <a:lnTo>
                    <a:pt x="292" y="181"/>
                  </a:lnTo>
                  <a:lnTo>
                    <a:pt x="292" y="298"/>
                  </a:lnTo>
                  <a:lnTo>
                    <a:pt x="168" y="298"/>
                  </a:lnTo>
                  <a:close/>
                  <a:moveTo>
                    <a:pt x="302" y="123"/>
                  </a:moveTo>
                  <a:lnTo>
                    <a:pt x="302" y="123"/>
                  </a:lnTo>
                  <a:cubicBezTo>
                    <a:pt x="311" y="123"/>
                    <a:pt x="318" y="130"/>
                    <a:pt x="318" y="139"/>
                  </a:cubicBezTo>
                  <a:cubicBezTo>
                    <a:pt x="318" y="148"/>
                    <a:pt x="311" y="155"/>
                    <a:pt x="302" y="155"/>
                  </a:cubicBezTo>
                  <a:cubicBezTo>
                    <a:pt x="293" y="155"/>
                    <a:pt x="286" y="148"/>
                    <a:pt x="286" y="139"/>
                  </a:cubicBezTo>
                  <a:cubicBezTo>
                    <a:pt x="286" y="130"/>
                    <a:pt x="293" y="123"/>
                    <a:pt x="302" y="123"/>
                  </a:cubicBezTo>
                  <a:close/>
                  <a:moveTo>
                    <a:pt x="159" y="123"/>
                  </a:moveTo>
                  <a:lnTo>
                    <a:pt x="159" y="123"/>
                  </a:lnTo>
                  <a:cubicBezTo>
                    <a:pt x="167" y="123"/>
                    <a:pt x="175" y="130"/>
                    <a:pt x="175" y="139"/>
                  </a:cubicBezTo>
                  <a:cubicBezTo>
                    <a:pt x="175" y="148"/>
                    <a:pt x="167" y="155"/>
                    <a:pt x="159" y="155"/>
                  </a:cubicBezTo>
                  <a:cubicBezTo>
                    <a:pt x="150" y="155"/>
                    <a:pt x="143" y="148"/>
                    <a:pt x="143" y="139"/>
                  </a:cubicBezTo>
                  <a:cubicBezTo>
                    <a:pt x="143" y="130"/>
                    <a:pt x="150" y="123"/>
                    <a:pt x="159"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1F1F1"/>
                </a:solidFill>
              </a:endParaRPr>
            </a:p>
          </p:txBody>
        </p:sp>
      </p:grpSp>
      <p:grpSp>
        <p:nvGrpSpPr>
          <p:cNvPr id="26" name="组合 25"/>
          <p:cNvGrpSpPr/>
          <p:nvPr/>
        </p:nvGrpSpPr>
        <p:grpSpPr>
          <a:xfrm>
            <a:off x="7334932" y="729608"/>
            <a:ext cx="685592" cy="528639"/>
            <a:chOff x="5502275" y="677070"/>
            <a:chExt cx="514350" cy="528638"/>
          </a:xfrm>
        </p:grpSpPr>
        <p:sp>
          <p:nvSpPr>
            <p:cNvPr id="17" name="Oval 10"/>
            <p:cNvSpPr>
              <a:spLocks noChangeArrowheads="1"/>
            </p:cNvSpPr>
            <p:nvPr/>
          </p:nvSpPr>
          <p:spPr bwMode="auto">
            <a:xfrm>
              <a:off x="5502275" y="677070"/>
              <a:ext cx="514350" cy="52863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1F1F1"/>
                </a:solidFill>
              </a:endParaRPr>
            </a:p>
          </p:txBody>
        </p:sp>
        <p:sp>
          <p:nvSpPr>
            <p:cNvPr id="18" name="Freeform 11"/>
            <p:cNvSpPr>
              <a:spLocks noEditPoints="1"/>
            </p:cNvSpPr>
            <p:nvPr/>
          </p:nvSpPr>
          <p:spPr bwMode="auto">
            <a:xfrm>
              <a:off x="5573713" y="751683"/>
              <a:ext cx="334962" cy="366713"/>
            </a:xfrm>
            <a:custGeom>
              <a:avLst/>
              <a:gdLst>
                <a:gd name="T0" fmla="*/ 210 w 554"/>
                <a:gd name="T1" fmla="*/ 368 h 591"/>
                <a:gd name="T2" fmla="*/ 200 w 554"/>
                <a:gd name="T3" fmla="*/ 334 h 591"/>
                <a:gd name="T4" fmla="*/ 242 w 554"/>
                <a:gd name="T5" fmla="*/ 161 h 591"/>
                <a:gd name="T6" fmla="*/ 287 w 554"/>
                <a:gd name="T7" fmla="*/ 302 h 591"/>
                <a:gd name="T8" fmla="*/ 343 w 554"/>
                <a:gd name="T9" fmla="*/ 139 h 591"/>
                <a:gd name="T10" fmla="*/ 219 w 554"/>
                <a:gd name="T11" fmla="*/ 276 h 591"/>
                <a:gd name="T12" fmla="*/ 209 w 554"/>
                <a:gd name="T13" fmla="*/ 294 h 591"/>
                <a:gd name="T14" fmla="*/ 285 w 554"/>
                <a:gd name="T15" fmla="*/ 339 h 591"/>
                <a:gd name="T16" fmla="*/ 365 w 554"/>
                <a:gd name="T17" fmla="*/ 118 h 591"/>
                <a:gd name="T18" fmla="*/ 369 w 554"/>
                <a:gd name="T19" fmla="*/ 75 h 591"/>
                <a:gd name="T20" fmla="*/ 365 w 554"/>
                <a:gd name="T21" fmla="*/ 118 h 591"/>
                <a:gd name="T22" fmla="*/ 432 w 554"/>
                <a:gd name="T23" fmla="*/ 140 h 591"/>
                <a:gd name="T24" fmla="*/ 390 w 554"/>
                <a:gd name="T25" fmla="*/ 143 h 591"/>
                <a:gd name="T26" fmla="*/ 316 w 554"/>
                <a:gd name="T27" fmla="*/ 100 h 591"/>
                <a:gd name="T28" fmla="*/ 298 w 554"/>
                <a:gd name="T29" fmla="*/ 61 h 591"/>
                <a:gd name="T30" fmla="*/ 316 w 554"/>
                <a:gd name="T31" fmla="*/ 100 h 591"/>
                <a:gd name="T32" fmla="*/ 245 w 554"/>
                <a:gd name="T33" fmla="*/ 74 h 591"/>
                <a:gd name="T34" fmla="*/ 248 w 554"/>
                <a:gd name="T35" fmla="*/ 117 h 591"/>
                <a:gd name="T36" fmla="*/ 407 w 554"/>
                <a:gd name="T37" fmla="*/ 211 h 591"/>
                <a:gd name="T38" fmla="*/ 446 w 554"/>
                <a:gd name="T39" fmla="*/ 193 h 591"/>
                <a:gd name="T40" fmla="*/ 407 w 554"/>
                <a:gd name="T41" fmla="*/ 211 h 591"/>
                <a:gd name="T42" fmla="*/ 204 w 554"/>
                <a:gd name="T43" fmla="*/ 303 h 591"/>
                <a:gd name="T44" fmla="*/ 193 w 554"/>
                <a:gd name="T45" fmla="*/ 321 h 591"/>
                <a:gd name="T46" fmla="*/ 269 w 554"/>
                <a:gd name="T47" fmla="*/ 365 h 591"/>
                <a:gd name="T48" fmla="*/ 202 w 554"/>
                <a:gd name="T49" fmla="*/ 591 h 591"/>
                <a:gd name="T50" fmla="*/ 217 w 554"/>
                <a:gd name="T51" fmla="*/ 35 h 591"/>
                <a:gd name="T52" fmla="*/ 527 w 554"/>
                <a:gd name="T53" fmla="*/ 168 h 591"/>
                <a:gd name="T54" fmla="*/ 532 w 554"/>
                <a:gd name="T55" fmla="*/ 257 h 591"/>
                <a:gd name="T56" fmla="*/ 547 w 554"/>
                <a:gd name="T57" fmla="*/ 369 h 591"/>
                <a:gd name="T58" fmla="*/ 528 w 554"/>
                <a:gd name="T59" fmla="*/ 464 h 591"/>
                <a:gd name="T60" fmla="*/ 414 w 554"/>
                <a:gd name="T61" fmla="*/ 491 h 591"/>
                <a:gd name="T62" fmla="*/ 202 w 554"/>
                <a:gd name="T63" fmla="*/ 591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4" h="591">
                  <a:moveTo>
                    <a:pt x="200" y="334"/>
                  </a:moveTo>
                  <a:cubicBezTo>
                    <a:pt x="194" y="346"/>
                    <a:pt x="198" y="361"/>
                    <a:pt x="210" y="368"/>
                  </a:cubicBezTo>
                  <a:cubicBezTo>
                    <a:pt x="220" y="373"/>
                    <a:pt x="232" y="372"/>
                    <a:pt x="240" y="365"/>
                  </a:cubicBezTo>
                  <a:lnTo>
                    <a:pt x="200" y="334"/>
                  </a:lnTo>
                  <a:close/>
                  <a:moveTo>
                    <a:pt x="343" y="139"/>
                  </a:moveTo>
                  <a:cubicBezTo>
                    <a:pt x="307" y="118"/>
                    <a:pt x="261" y="128"/>
                    <a:pt x="242" y="161"/>
                  </a:cubicBezTo>
                  <a:cubicBezTo>
                    <a:pt x="222" y="196"/>
                    <a:pt x="248" y="233"/>
                    <a:pt x="230" y="269"/>
                  </a:cubicBezTo>
                  <a:lnTo>
                    <a:pt x="287" y="302"/>
                  </a:lnTo>
                  <a:cubicBezTo>
                    <a:pt x="309" y="269"/>
                    <a:pt x="355" y="272"/>
                    <a:pt x="375" y="238"/>
                  </a:cubicBezTo>
                  <a:cubicBezTo>
                    <a:pt x="394" y="204"/>
                    <a:pt x="380" y="160"/>
                    <a:pt x="343" y="139"/>
                  </a:cubicBezTo>
                  <a:close/>
                  <a:moveTo>
                    <a:pt x="281" y="323"/>
                  </a:moveTo>
                  <a:lnTo>
                    <a:pt x="219" y="276"/>
                  </a:lnTo>
                  <a:cubicBezTo>
                    <a:pt x="215" y="272"/>
                    <a:pt x="208" y="274"/>
                    <a:pt x="205" y="279"/>
                  </a:cubicBezTo>
                  <a:cubicBezTo>
                    <a:pt x="203" y="284"/>
                    <a:pt x="204" y="291"/>
                    <a:pt x="209" y="294"/>
                  </a:cubicBezTo>
                  <a:lnTo>
                    <a:pt x="271" y="341"/>
                  </a:lnTo>
                  <a:cubicBezTo>
                    <a:pt x="276" y="345"/>
                    <a:pt x="282" y="344"/>
                    <a:pt x="285" y="339"/>
                  </a:cubicBezTo>
                  <a:cubicBezTo>
                    <a:pt x="288" y="334"/>
                    <a:pt x="286" y="326"/>
                    <a:pt x="281" y="323"/>
                  </a:cubicBezTo>
                  <a:close/>
                  <a:moveTo>
                    <a:pt x="365" y="118"/>
                  </a:moveTo>
                  <a:lnTo>
                    <a:pt x="385" y="85"/>
                  </a:lnTo>
                  <a:lnTo>
                    <a:pt x="369" y="75"/>
                  </a:lnTo>
                  <a:lnTo>
                    <a:pt x="350" y="109"/>
                  </a:lnTo>
                  <a:lnTo>
                    <a:pt x="365" y="118"/>
                  </a:lnTo>
                  <a:close/>
                  <a:moveTo>
                    <a:pt x="399" y="159"/>
                  </a:moveTo>
                  <a:lnTo>
                    <a:pt x="432" y="140"/>
                  </a:lnTo>
                  <a:lnTo>
                    <a:pt x="423" y="124"/>
                  </a:lnTo>
                  <a:lnTo>
                    <a:pt x="390" y="143"/>
                  </a:lnTo>
                  <a:lnTo>
                    <a:pt x="399" y="159"/>
                  </a:lnTo>
                  <a:close/>
                  <a:moveTo>
                    <a:pt x="316" y="100"/>
                  </a:moveTo>
                  <a:lnTo>
                    <a:pt x="316" y="61"/>
                  </a:lnTo>
                  <a:lnTo>
                    <a:pt x="298" y="61"/>
                  </a:lnTo>
                  <a:lnTo>
                    <a:pt x="298" y="100"/>
                  </a:lnTo>
                  <a:lnTo>
                    <a:pt x="316" y="100"/>
                  </a:lnTo>
                  <a:close/>
                  <a:moveTo>
                    <a:pt x="264" y="108"/>
                  </a:moveTo>
                  <a:lnTo>
                    <a:pt x="245" y="74"/>
                  </a:lnTo>
                  <a:lnTo>
                    <a:pt x="229" y="83"/>
                  </a:lnTo>
                  <a:lnTo>
                    <a:pt x="248" y="117"/>
                  </a:lnTo>
                  <a:lnTo>
                    <a:pt x="264" y="108"/>
                  </a:lnTo>
                  <a:close/>
                  <a:moveTo>
                    <a:pt x="407" y="211"/>
                  </a:moveTo>
                  <a:lnTo>
                    <a:pt x="446" y="211"/>
                  </a:lnTo>
                  <a:lnTo>
                    <a:pt x="446" y="193"/>
                  </a:lnTo>
                  <a:lnTo>
                    <a:pt x="407" y="193"/>
                  </a:lnTo>
                  <a:lnTo>
                    <a:pt x="407" y="211"/>
                  </a:lnTo>
                  <a:close/>
                  <a:moveTo>
                    <a:pt x="266" y="350"/>
                  </a:moveTo>
                  <a:lnTo>
                    <a:pt x="204" y="303"/>
                  </a:lnTo>
                  <a:cubicBezTo>
                    <a:pt x="199" y="299"/>
                    <a:pt x="193" y="300"/>
                    <a:pt x="190" y="305"/>
                  </a:cubicBezTo>
                  <a:cubicBezTo>
                    <a:pt x="187" y="310"/>
                    <a:pt x="189" y="317"/>
                    <a:pt x="193" y="321"/>
                  </a:cubicBezTo>
                  <a:lnTo>
                    <a:pt x="255" y="368"/>
                  </a:lnTo>
                  <a:cubicBezTo>
                    <a:pt x="260" y="372"/>
                    <a:pt x="266" y="370"/>
                    <a:pt x="269" y="365"/>
                  </a:cubicBezTo>
                  <a:cubicBezTo>
                    <a:pt x="272" y="360"/>
                    <a:pt x="271" y="353"/>
                    <a:pt x="266" y="350"/>
                  </a:cubicBezTo>
                  <a:close/>
                  <a:moveTo>
                    <a:pt x="202" y="591"/>
                  </a:moveTo>
                  <a:cubicBezTo>
                    <a:pt x="209" y="544"/>
                    <a:pt x="209" y="495"/>
                    <a:pt x="196" y="451"/>
                  </a:cubicBezTo>
                  <a:cubicBezTo>
                    <a:pt x="0" y="341"/>
                    <a:pt x="52" y="86"/>
                    <a:pt x="217" y="35"/>
                  </a:cubicBezTo>
                  <a:cubicBezTo>
                    <a:pt x="303" y="0"/>
                    <a:pt x="421" y="21"/>
                    <a:pt x="498" y="98"/>
                  </a:cubicBezTo>
                  <a:cubicBezTo>
                    <a:pt x="554" y="154"/>
                    <a:pt x="527" y="168"/>
                    <a:pt x="527" y="168"/>
                  </a:cubicBezTo>
                  <a:lnTo>
                    <a:pt x="515" y="175"/>
                  </a:lnTo>
                  <a:cubicBezTo>
                    <a:pt x="521" y="202"/>
                    <a:pt x="533" y="251"/>
                    <a:pt x="532" y="257"/>
                  </a:cubicBezTo>
                  <a:cubicBezTo>
                    <a:pt x="530" y="267"/>
                    <a:pt x="519" y="276"/>
                    <a:pt x="519" y="276"/>
                  </a:cubicBezTo>
                  <a:lnTo>
                    <a:pt x="547" y="369"/>
                  </a:lnTo>
                  <a:lnTo>
                    <a:pt x="523" y="380"/>
                  </a:lnTo>
                  <a:cubicBezTo>
                    <a:pt x="528" y="410"/>
                    <a:pt x="531" y="435"/>
                    <a:pt x="528" y="464"/>
                  </a:cubicBezTo>
                  <a:cubicBezTo>
                    <a:pt x="528" y="470"/>
                    <a:pt x="511" y="484"/>
                    <a:pt x="497" y="485"/>
                  </a:cubicBezTo>
                  <a:lnTo>
                    <a:pt x="414" y="491"/>
                  </a:lnTo>
                  <a:lnTo>
                    <a:pt x="419" y="591"/>
                  </a:lnTo>
                  <a:lnTo>
                    <a:pt x="202" y="59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1F1F1"/>
                </a:solidFill>
              </a:endParaRPr>
            </a:p>
          </p:txBody>
        </p:sp>
      </p:grpSp>
      <p:grpSp>
        <p:nvGrpSpPr>
          <p:cNvPr id="21" name="组合 20"/>
          <p:cNvGrpSpPr/>
          <p:nvPr/>
        </p:nvGrpSpPr>
        <p:grpSpPr>
          <a:xfrm>
            <a:off x="5246419" y="729608"/>
            <a:ext cx="683475" cy="528639"/>
            <a:chOff x="3935413" y="677070"/>
            <a:chExt cx="512762" cy="528638"/>
          </a:xfrm>
        </p:grpSpPr>
        <p:sp>
          <p:nvSpPr>
            <p:cNvPr id="15" name="Oval 8"/>
            <p:cNvSpPr>
              <a:spLocks noChangeArrowheads="1"/>
            </p:cNvSpPr>
            <p:nvPr/>
          </p:nvSpPr>
          <p:spPr bwMode="auto">
            <a:xfrm>
              <a:off x="3935413" y="677070"/>
              <a:ext cx="512762" cy="52863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1F1F1"/>
                </a:solidFill>
              </a:endParaRPr>
            </a:p>
          </p:txBody>
        </p:sp>
        <p:sp>
          <p:nvSpPr>
            <p:cNvPr id="19" name="Freeform 12"/>
            <p:cNvSpPr>
              <a:spLocks noEditPoints="1"/>
            </p:cNvSpPr>
            <p:nvPr/>
          </p:nvSpPr>
          <p:spPr bwMode="auto">
            <a:xfrm>
              <a:off x="4057650" y="777083"/>
              <a:ext cx="282575" cy="328613"/>
            </a:xfrm>
            <a:custGeom>
              <a:avLst/>
              <a:gdLst>
                <a:gd name="T0" fmla="*/ 298 w 467"/>
                <a:gd name="T1" fmla="*/ 66 h 528"/>
                <a:gd name="T2" fmla="*/ 231 w 467"/>
                <a:gd name="T3" fmla="*/ 132 h 528"/>
                <a:gd name="T4" fmla="*/ 165 w 467"/>
                <a:gd name="T5" fmla="*/ 132 h 528"/>
                <a:gd name="T6" fmla="*/ 99 w 467"/>
                <a:gd name="T7" fmla="*/ 66 h 528"/>
                <a:gd name="T8" fmla="*/ 165 w 467"/>
                <a:gd name="T9" fmla="*/ 0 h 528"/>
                <a:gd name="T10" fmla="*/ 231 w 467"/>
                <a:gd name="T11" fmla="*/ 0 h 528"/>
                <a:gd name="T12" fmla="*/ 298 w 467"/>
                <a:gd name="T13" fmla="*/ 66 h 528"/>
                <a:gd name="T14" fmla="*/ 329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29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5 h 528"/>
                <a:gd name="T62" fmla="*/ 219 w 467"/>
                <a:gd name="T63" fmla="*/ 265 h 528"/>
                <a:gd name="T64" fmla="*/ 83 w 467"/>
                <a:gd name="T65" fmla="*/ 265 h 528"/>
                <a:gd name="T66" fmla="*/ 66 w 467"/>
                <a:gd name="T67" fmla="*/ 248 h 528"/>
                <a:gd name="T68" fmla="*/ 83 w 467"/>
                <a:gd name="T69" fmla="*/ 231 h 528"/>
                <a:gd name="T70" fmla="*/ 219 w 467"/>
                <a:gd name="T71" fmla="*/ 231 h 528"/>
                <a:gd name="T72" fmla="*/ 236 w 467"/>
                <a:gd name="T73" fmla="*/ 248 h 528"/>
                <a:gd name="T74" fmla="*/ 219 w 467"/>
                <a:gd name="T75" fmla="*/ 265 h 528"/>
                <a:gd name="T76" fmla="*/ 388 w 467"/>
                <a:gd name="T77" fmla="*/ 289 h 528"/>
                <a:gd name="T78" fmla="*/ 362 w 467"/>
                <a:gd name="T79" fmla="*/ 286 h 528"/>
                <a:gd name="T80" fmla="*/ 256 w 467"/>
                <a:gd name="T81" fmla="*/ 391 h 528"/>
                <a:gd name="T82" fmla="*/ 340 w 467"/>
                <a:gd name="T83" fmla="*/ 494 h 528"/>
                <a:gd name="T84" fmla="*/ 362 w 467"/>
                <a:gd name="T85" fmla="*/ 497 h 528"/>
                <a:gd name="T86" fmla="*/ 467 w 467"/>
                <a:gd name="T87" fmla="*/ 391 h 528"/>
                <a:gd name="T88" fmla="*/ 388 w 467"/>
                <a:gd name="T89" fmla="*/ 289 h 528"/>
                <a:gd name="T90" fmla="*/ 421 w 467"/>
                <a:gd name="T91" fmla="*/ 376 h 528"/>
                <a:gd name="T92" fmla="*/ 421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7 h 528"/>
                <a:gd name="T112" fmla="*/ 421 w 467"/>
                <a:gd name="T113" fmla="*/ 347 h 528"/>
                <a:gd name="T114" fmla="*/ 421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1" y="132"/>
                  </a:cubicBezTo>
                  <a:lnTo>
                    <a:pt x="165" y="132"/>
                  </a:lnTo>
                  <a:cubicBezTo>
                    <a:pt x="129" y="132"/>
                    <a:pt x="99" y="103"/>
                    <a:pt x="99" y="66"/>
                  </a:cubicBezTo>
                  <a:cubicBezTo>
                    <a:pt x="99" y="30"/>
                    <a:pt x="129" y="0"/>
                    <a:pt x="165" y="0"/>
                  </a:cubicBezTo>
                  <a:lnTo>
                    <a:pt x="231" y="0"/>
                  </a:lnTo>
                  <a:cubicBezTo>
                    <a:pt x="268" y="0"/>
                    <a:pt x="298" y="30"/>
                    <a:pt x="298" y="66"/>
                  </a:cubicBezTo>
                  <a:close/>
                  <a:moveTo>
                    <a:pt x="329" y="66"/>
                  </a:moveTo>
                  <a:cubicBezTo>
                    <a:pt x="330"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3" y="244"/>
                    <a:pt x="385" y="245"/>
                    <a:pt x="397" y="248"/>
                  </a:cubicBezTo>
                  <a:lnTo>
                    <a:pt x="397" y="147"/>
                  </a:lnTo>
                  <a:cubicBezTo>
                    <a:pt x="397" y="107"/>
                    <a:pt x="368" y="73"/>
                    <a:pt x="329" y="66"/>
                  </a:cubicBezTo>
                  <a:close/>
                  <a:moveTo>
                    <a:pt x="186" y="331"/>
                  </a:moveTo>
                  <a:lnTo>
                    <a:pt x="186" y="331"/>
                  </a:lnTo>
                  <a:lnTo>
                    <a:pt x="83" y="331"/>
                  </a:lnTo>
                  <a:cubicBezTo>
                    <a:pt x="73" y="331"/>
                    <a:pt x="66" y="323"/>
                    <a:pt x="66" y="314"/>
                  </a:cubicBezTo>
                  <a:cubicBezTo>
                    <a:pt x="66" y="305"/>
                    <a:pt x="73" y="298"/>
                    <a:pt x="83" y="298"/>
                  </a:cubicBezTo>
                  <a:lnTo>
                    <a:pt x="186" y="298"/>
                  </a:lnTo>
                  <a:cubicBezTo>
                    <a:pt x="195" y="298"/>
                    <a:pt x="203" y="305"/>
                    <a:pt x="203" y="314"/>
                  </a:cubicBezTo>
                  <a:cubicBezTo>
                    <a:pt x="203" y="323"/>
                    <a:pt x="195" y="331"/>
                    <a:pt x="186" y="331"/>
                  </a:cubicBezTo>
                  <a:close/>
                  <a:moveTo>
                    <a:pt x="219" y="265"/>
                  </a:moveTo>
                  <a:lnTo>
                    <a:pt x="219" y="265"/>
                  </a:lnTo>
                  <a:lnTo>
                    <a:pt x="83" y="265"/>
                  </a:lnTo>
                  <a:cubicBezTo>
                    <a:pt x="73" y="265"/>
                    <a:pt x="66" y="257"/>
                    <a:pt x="66" y="248"/>
                  </a:cubicBezTo>
                  <a:cubicBezTo>
                    <a:pt x="66" y="239"/>
                    <a:pt x="73" y="231"/>
                    <a:pt x="83" y="231"/>
                  </a:cubicBezTo>
                  <a:lnTo>
                    <a:pt x="219" y="231"/>
                  </a:lnTo>
                  <a:cubicBezTo>
                    <a:pt x="228" y="231"/>
                    <a:pt x="236" y="239"/>
                    <a:pt x="236" y="248"/>
                  </a:cubicBezTo>
                  <a:cubicBezTo>
                    <a:pt x="236" y="257"/>
                    <a:pt x="228" y="265"/>
                    <a:pt x="219" y="265"/>
                  </a:cubicBezTo>
                  <a:close/>
                  <a:moveTo>
                    <a:pt x="388" y="289"/>
                  </a:moveTo>
                  <a:cubicBezTo>
                    <a:pt x="380" y="287"/>
                    <a:pt x="371" y="286"/>
                    <a:pt x="362" y="286"/>
                  </a:cubicBezTo>
                  <a:cubicBezTo>
                    <a:pt x="303" y="286"/>
                    <a:pt x="256" y="333"/>
                    <a:pt x="256" y="391"/>
                  </a:cubicBezTo>
                  <a:cubicBezTo>
                    <a:pt x="256" y="442"/>
                    <a:pt x="292" y="484"/>
                    <a:pt x="340" y="494"/>
                  </a:cubicBezTo>
                  <a:cubicBezTo>
                    <a:pt x="347" y="496"/>
                    <a:pt x="354" y="497"/>
                    <a:pt x="362" y="497"/>
                  </a:cubicBezTo>
                  <a:cubicBezTo>
                    <a:pt x="420" y="497"/>
                    <a:pt x="467" y="449"/>
                    <a:pt x="467" y="391"/>
                  </a:cubicBezTo>
                  <a:cubicBezTo>
                    <a:pt x="467" y="342"/>
                    <a:pt x="434" y="301"/>
                    <a:pt x="388" y="289"/>
                  </a:cubicBezTo>
                  <a:close/>
                  <a:moveTo>
                    <a:pt x="421" y="376"/>
                  </a:moveTo>
                  <a:lnTo>
                    <a:pt x="421" y="376"/>
                  </a:lnTo>
                  <a:lnTo>
                    <a:pt x="388" y="410"/>
                  </a:lnTo>
                  <a:lnTo>
                    <a:pt x="362" y="436"/>
                  </a:lnTo>
                  <a:cubicBezTo>
                    <a:pt x="353" y="444"/>
                    <a:pt x="340" y="444"/>
                    <a:pt x="332" y="436"/>
                  </a:cubicBezTo>
                  <a:lnTo>
                    <a:pt x="302" y="406"/>
                  </a:lnTo>
                  <a:cubicBezTo>
                    <a:pt x="294" y="398"/>
                    <a:pt x="294" y="385"/>
                    <a:pt x="302" y="376"/>
                  </a:cubicBezTo>
                  <a:cubicBezTo>
                    <a:pt x="310" y="368"/>
                    <a:pt x="324" y="368"/>
                    <a:pt x="332" y="376"/>
                  </a:cubicBezTo>
                  <a:lnTo>
                    <a:pt x="347" y="391"/>
                  </a:lnTo>
                  <a:lnTo>
                    <a:pt x="388" y="350"/>
                  </a:lnTo>
                  <a:lnTo>
                    <a:pt x="392" y="347"/>
                  </a:lnTo>
                  <a:cubicBezTo>
                    <a:pt x="400" y="338"/>
                    <a:pt x="413" y="338"/>
                    <a:pt x="421" y="347"/>
                  </a:cubicBezTo>
                  <a:cubicBezTo>
                    <a:pt x="430" y="355"/>
                    <a:pt x="430" y="368"/>
                    <a:pt x="421"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1F1F1"/>
                </a:solidFill>
              </a:endParaRPr>
            </a:p>
          </p:txBody>
        </p:sp>
      </p:grpSp>
      <p:sp>
        <p:nvSpPr>
          <p:cNvPr id="39" name="Rectangle 3"/>
          <p:cNvSpPr txBox="1">
            <a:spLocks noChangeArrowheads="1"/>
          </p:cNvSpPr>
          <p:nvPr/>
        </p:nvSpPr>
        <p:spPr bwMode="auto">
          <a:xfrm>
            <a:off x="5136552" y="2564906"/>
            <a:ext cx="6138401" cy="1136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26" tIns="54413" rIns="108826" bIns="54413"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r"/>
            <a:r>
              <a:rPr lang="zh-CN" altLang="en-US" sz="9500" b="1" dirty="0">
                <a:solidFill>
                  <a:srgbClr val="FFFFFF"/>
                </a:solidFill>
                <a:latin typeface="微软雅黑" panose="020B0503020204020204" pitchFamily="34" charset="-122"/>
              </a:rPr>
              <a:t>谢  谢</a:t>
            </a:r>
            <a:endParaRPr lang="zh-CN" altLang="en-US" sz="9500" b="1" dirty="0">
              <a:solidFill>
                <a:srgbClr val="FFFFFF"/>
              </a:solidFill>
              <a:latin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141268" y="1699062"/>
            <a:ext cx="9152460" cy="2448967"/>
            <a:chOff x="1074372" y="1597509"/>
            <a:chExt cx="9153652" cy="2449286"/>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4372" y="1597509"/>
              <a:ext cx="2449286" cy="2449286"/>
            </a:xfrm>
            <a:prstGeom prst="ellipse">
              <a:avLst/>
            </a:prstGeom>
            <a:ln>
              <a:noFill/>
            </a:ln>
            <a:effectLst>
              <a:softEdge rad="112500"/>
            </a:effectLst>
          </p:spPr>
        </p:pic>
        <p:sp>
          <p:nvSpPr>
            <p:cNvPr id="2" name="矩形 1"/>
            <p:cNvSpPr/>
            <p:nvPr/>
          </p:nvSpPr>
          <p:spPr>
            <a:xfrm>
              <a:off x="3097973" y="2298863"/>
              <a:ext cx="7130051" cy="954231"/>
            </a:xfrm>
            <a:prstGeom prst="rect">
              <a:avLst/>
            </a:prstGeom>
          </p:spPr>
          <p:txBody>
            <a:bodyPr wrap="square">
              <a:spAutoFit/>
            </a:bodyPr>
            <a:lstStyle/>
            <a:p>
              <a:r>
                <a:rPr lang="zh-CN" altLang="en-US" sz="2800" dirty="0"/>
                <a:t>代换和置换的作用？</a:t>
              </a:r>
              <a:endParaRPr lang="en-US" altLang="zh-CN" sz="2800" dirty="0"/>
            </a:p>
            <a:p>
              <a:r>
                <a:rPr lang="zh-CN" altLang="en-US" sz="2800" dirty="0"/>
                <a:t>混淆与扩散的功能？</a:t>
              </a:r>
              <a:endParaRPr lang="zh-CN" altLang="en-US" sz="2800" dirty="0"/>
            </a:p>
          </p:txBody>
        </p:sp>
      </p:grpSp>
      <p:sp>
        <p:nvSpPr>
          <p:cNvPr id="14" name="标题 13"/>
          <p:cNvSpPr>
            <a:spLocks noGrp="1"/>
          </p:cNvSpPr>
          <p:nvPr>
            <p:ph type="ctrTitle"/>
          </p:nvPr>
        </p:nvSpPr>
        <p:spPr>
          <a:xfrm>
            <a:off x="144794" y="90437"/>
            <a:ext cx="2389400" cy="626619"/>
          </a:xfrm>
        </p:spPr>
        <p:txBody>
          <a:bodyPr/>
          <a:lstStyle/>
          <a:p>
            <a:r>
              <a:rPr lang="zh-CN" altLang="en-US" dirty="0"/>
              <a:t>     思   考</a:t>
            </a:r>
            <a:endParaRPr lang="zh-CN" altLang="en-US" dirty="0"/>
          </a:p>
        </p:txBody>
      </p:sp>
      <p:sp>
        <p:nvSpPr>
          <p:cNvPr id="15" name="Freeform 5"/>
          <p:cNvSpPr>
            <a:spLocks noEditPoints="1"/>
          </p:cNvSpPr>
          <p:nvPr/>
        </p:nvSpPr>
        <p:spPr bwMode="auto">
          <a:xfrm>
            <a:off x="277607" y="159636"/>
            <a:ext cx="467939" cy="467939"/>
          </a:xfrm>
          <a:custGeom>
            <a:avLst/>
            <a:gdLst>
              <a:gd name="T0" fmla="*/ 514 w 1029"/>
              <a:gd name="T1" fmla="*/ 0 h 1029"/>
              <a:gd name="T2" fmla="*/ 1029 w 1029"/>
              <a:gd name="T3" fmla="*/ 514 h 1029"/>
              <a:gd name="T4" fmla="*/ 514 w 1029"/>
              <a:gd name="T5" fmla="*/ 1029 h 1029"/>
              <a:gd name="T6" fmla="*/ 0 w 1029"/>
              <a:gd name="T7" fmla="*/ 514 h 1029"/>
              <a:gd name="T8" fmla="*/ 514 w 1029"/>
              <a:gd name="T9" fmla="*/ 0 h 1029"/>
              <a:gd name="T10" fmla="*/ 380 w 1029"/>
              <a:gd name="T11" fmla="*/ 856 h 1029"/>
              <a:gd name="T12" fmla="*/ 715 w 1029"/>
              <a:gd name="T13" fmla="*/ 856 h 1029"/>
              <a:gd name="T14" fmla="*/ 732 w 1029"/>
              <a:gd name="T15" fmla="*/ 873 h 1029"/>
              <a:gd name="T16" fmla="*/ 715 w 1029"/>
              <a:gd name="T17" fmla="*/ 890 h 1029"/>
              <a:gd name="T18" fmla="*/ 380 w 1029"/>
              <a:gd name="T19" fmla="*/ 890 h 1029"/>
              <a:gd name="T20" fmla="*/ 363 w 1029"/>
              <a:gd name="T21" fmla="*/ 873 h 1029"/>
              <a:gd name="T22" fmla="*/ 380 w 1029"/>
              <a:gd name="T23" fmla="*/ 856 h 1029"/>
              <a:gd name="T24" fmla="*/ 388 w 1029"/>
              <a:gd name="T25" fmla="*/ 691 h 1029"/>
              <a:gd name="T26" fmla="*/ 571 w 1029"/>
              <a:gd name="T27" fmla="*/ 389 h 1029"/>
              <a:gd name="T28" fmla="*/ 636 w 1029"/>
              <a:gd name="T29" fmla="*/ 428 h 1029"/>
              <a:gd name="T30" fmla="*/ 452 w 1029"/>
              <a:gd name="T31" fmla="*/ 730 h 1029"/>
              <a:gd name="T32" fmla="*/ 388 w 1029"/>
              <a:gd name="T33" fmla="*/ 691 h 1029"/>
              <a:gd name="T34" fmla="*/ 258 w 1029"/>
              <a:gd name="T35" fmla="*/ 612 h 1029"/>
              <a:gd name="T36" fmla="*/ 442 w 1029"/>
              <a:gd name="T37" fmla="*/ 310 h 1029"/>
              <a:gd name="T38" fmla="*/ 507 w 1029"/>
              <a:gd name="T39" fmla="*/ 349 h 1029"/>
              <a:gd name="T40" fmla="*/ 323 w 1029"/>
              <a:gd name="T41" fmla="*/ 652 h 1029"/>
              <a:gd name="T42" fmla="*/ 258 w 1029"/>
              <a:gd name="T43" fmla="*/ 612 h 1029"/>
              <a:gd name="T44" fmla="*/ 230 w 1029"/>
              <a:gd name="T45" fmla="*/ 857 h 1029"/>
              <a:gd name="T46" fmla="*/ 247 w 1029"/>
              <a:gd name="T47" fmla="*/ 707 h 1029"/>
              <a:gd name="T48" fmla="*/ 373 w 1029"/>
              <a:gd name="T49" fmla="*/ 783 h 1029"/>
              <a:gd name="T50" fmla="*/ 248 w 1029"/>
              <a:gd name="T51" fmla="*/ 869 h 1029"/>
              <a:gd name="T52" fmla="*/ 230 w 1029"/>
              <a:gd name="T53" fmla="*/ 857 h 1029"/>
              <a:gd name="T54" fmla="*/ 492 w 1029"/>
              <a:gd name="T55" fmla="*/ 226 h 1029"/>
              <a:gd name="T56" fmla="*/ 465 w 1029"/>
              <a:gd name="T57" fmla="*/ 270 h 1029"/>
              <a:gd name="T58" fmla="*/ 659 w 1029"/>
              <a:gd name="T59" fmla="*/ 388 h 1029"/>
              <a:gd name="T60" fmla="*/ 686 w 1029"/>
              <a:gd name="T61" fmla="*/ 344 h 1029"/>
              <a:gd name="T62" fmla="*/ 492 w 1029"/>
              <a:gd name="T63" fmla="*/ 226 h 1029"/>
              <a:gd name="T64" fmla="*/ 533 w 1029"/>
              <a:gd name="T65" fmla="*/ 159 h 1029"/>
              <a:gd name="T66" fmla="*/ 592 w 1029"/>
              <a:gd name="T67" fmla="*/ 144 h 1029"/>
              <a:gd name="T68" fmla="*/ 713 w 1029"/>
              <a:gd name="T69" fmla="*/ 218 h 1029"/>
              <a:gd name="T70" fmla="*/ 727 w 1029"/>
              <a:gd name="T71" fmla="*/ 277 h 1029"/>
              <a:gd name="T72" fmla="*/ 711 w 1029"/>
              <a:gd name="T73" fmla="*/ 304 h 1029"/>
              <a:gd name="T74" fmla="*/ 517 w 1029"/>
              <a:gd name="T75" fmla="*/ 186 h 1029"/>
              <a:gd name="T76" fmla="*/ 533 w 1029"/>
              <a:gd name="T77" fmla="*/ 159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9" h="1029">
                <a:moveTo>
                  <a:pt x="514" y="0"/>
                </a:moveTo>
                <a:cubicBezTo>
                  <a:pt x="798" y="0"/>
                  <a:pt x="1029" y="230"/>
                  <a:pt x="1029" y="514"/>
                </a:cubicBezTo>
                <a:cubicBezTo>
                  <a:pt x="1029" y="798"/>
                  <a:pt x="798" y="1029"/>
                  <a:pt x="514" y="1029"/>
                </a:cubicBezTo>
                <a:cubicBezTo>
                  <a:pt x="230" y="1029"/>
                  <a:pt x="0" y="798"/>
                  <a:pt x="0" y="514"/>
                </a:cubicBezTo>
                <a:cubicBezTo>
                  <a:pt x="0" y="230"/>
                  <a:pt x="230" y="0"/>
                  <a:pt x="514" y="0"/>
                </a:cubicBezTo>
                <a:close/>
                <a:moveTo>
                  <a:pt x="380" y="856"/>
                </a:moveTo>
                <a:lnTo>
                  <a:pt x="715" y="856"/>
                </a:lnTo>
                <a:cubicBezTo>
                  <a:pt x="724" y="856"/>
                  <a:pt x="732" y="864"/>
                  <a:pt x="732" y="873"/>
                </a:cubicBezTo>
                <a:cubicBezTo>
                  <a:pt x="732" y="883"/>
                  <a:pt x="724" y="890"/>
                  <a:pt x="715" y="890"/>
                </a:cubicBezTo>
                <a:lnTo>
                  <a:pt x="380" y="890"/>
                </a:lnTo>
                <a:cubicBezTo>
                  <a:pt x="371" y="890"/>
                  <a:pt x="363" y="883"/>
                  <a:pt x="363" y="873"/>
                </a:cubicBezTo>
                <a:cubicBezTo>
                  <a:pt x="363" y="864"/>
                  <a:pt x="371" y="856"/>
                  <a:pt x="380" y="856"/>
                </a:cubicBezTo>
                <a:close/>
                <a:moveTo>
                  <a:pt x="388" y="691"/>
                </a:moveTo>
                <a:lnTo>
                  <a:pt x="571" y="389"/>
                </a:lnTo>
                <a:lnTo>
                  <a:pt x="636" y="428"/>
                </a:lnTo>
                <a:lnTo>
                  <a:pt x="452" y="730"/>
                </a:lnTo>
                <a:lnTo>
                  <a:pt x="388" y="691"/>
                </a:lnTo>
                <a:close/>
                <a:moveTo>
                  <a:pt x="258" y="612"/>
                </a:moveTo>
                <a:lnTo>
                  <a:pt x="442" y="310"/>
                </a:lnTo>
                <a:lnTo>
                  <a:pt x="507" y="349"/>
                </a:lnTo>
                <a:lnTo>
                  <a:pt x="323" y="652"/>
                </a:lnTo>
                <a:lnTo>
                  <a:pt x="258" y="612"/>
                </a:lnTo>
                <a:close/>
                <a:moveTo>
                  <a:pt x="230" y="857"/>
                </a:moveTo>
                <a:lnTo>
                  <a:pt x="247" y="707"/>
                </a:lnTo>
                <a:lnTo>
                  <a:pt x="373" y="783"/>
                </a:lnTo>
                <a:lnTo>
                  <a:pt x="248" y="869"/>
                </a:lnTo>
                <a:cubicBezTo>
                  <a:pt x="235" y="878"/>
                  <a:pt x="227" y="873"/>
                  <a:pt x="230" y="857"/>
                </a:cubicBezTo>
                <a:close/>
                <a:moveTo>
                  <a:pt x="492" y="226"/>
                </a:moveTo>
                <a:lnTo>
                  <a:pt x="465" y="270"/>
                </a:lnTo>
                <a:lnTo>
                  <a:pt x="659" y="388"/>
                </a:lnTo>
                <a:lnTo>
                  <a:pt x="686" y="344"/>
                </a:lnTo>
                <a:lnTo>
                  <a:pt x="492" y="226"/>
                </a:lnTo>
                <a:close/>
                <a:moveTo>
                  <a:pt x="533" y="159"/>
                </a:moveTo>
                <a:cubicBezTo>
                  <a:pt x="546" y="139"/>
                  <a:pt x="572" y="132"/>
                  <a:pt x="592" y="144"/>
                </a:cubicBezTo>
                <a:lnTo>
                  <a:pt x="713" y="218"/>
                </a:lnTo>
                <a:cubicBezTo>
                  <a:pt x="733" y="230"/>
                  <a:pt x="740" y="256"/>
                  <a:pt x="727" y="277"/>
                </a:cubicBezTo>
                <a:lnTo>
                  <a:pt x="711" y="304"/>
                </a:lnTo>
                <a:lnTo>
                  <a:pt x="517" y="186"/>
                </a:lnTo>
                <a:lnTo>
                  <a:pt x="533" y="159"/>
                </a:lnTo>
                <a:close/>
              </a:path>
            </a:pathLst>
          </a:custGeom>
          <a:solidFill>
            <a:schemeClr val="accent5"/>
          </a:solidFill>
          <a:ln>
            <a:noFill/>
          </a:ln>
        </p:spPr>
        <p:txBody>
          <a:bodyPr vert="horz" wrap="square" lIns="121870" tIns="60935" rIns="121870" bIns="60935" numCol="1" anchor="t" anchorCtr="0" compatLnSpc="1"/>
          <a:lstStyle/>
          <a:p>
            <a:endParaRPr lang="zh-CN" altLang="en-US" sz="1400" b="1">
              <a:ln w="18000">
                <a:solidFill>
                  <a:schemeClr val="accent2">
                    <a:satMod val="140000"/>
                  </a:schemeClr>
                </a:solidFill>
                <a:prstDash val="solid"/>
                <a:miter lim="800000"/>
              </a:ln>
              <a:solidFill>
                <a:srgbClr val="000000"/>
              </a:solidFill>
              <a:effectLst>
                <a:outerShdw blurRad="25500" dist="23000" dir="7020000" algn="tl">
                  <a:srgbClr val="000000">
                    <a:alpha val="50000"/>
                  </a:srgbClr>
                </a:outerShdw>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5305" y="2636146"/>
            <a:ext cx="6074363" cy="3441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卷形: 水平 2"/>
          <p:cNvSpPr/>
          <p:nvPr/>
        </p:nvSpPr>
        <p:spPr bwMode="auto">
          <a:xfrm>
            <a:off x="5142708" y="40817"/>
            <a:ext cx="3312803" cy="724892"/>
          </a:xfrm>
          <a:prstGeom prst="horizontalScroll">
            <a:avLst/>
          </a:prstGeom>
          <a:solidFill>
            <a:srgbClr val="009900"/>
          </a:solidFill>
          <a:ln w="9525" cap="flat" cmpd="sng" algn="ctr">
            <a:solidFill>
              <a:schemeClr val="tx1"/>
            </a:solidFill>
            <a:prstDash val="solid"/>
            <a:round/>
            <a:headEnd type="none" w="med" len="med"/>
            <a:tailEnd type="none" w="med" len="med"/>
          </a:ln>
          <a:effectLst/>
        </p:spPr>
        <p:txBody>
          <a:bodyPr vert="horz" wrap="square" lIns="91440" tIns="72000" rIns="91440" bIns="72000" numCol="1" rtlCol="0" anchor="t" anchorCtr="0" compatLnSpc="1">
            <a:spAutoFit/>
          </a:bodyPr>
          <a:lstStyle/>
          <a:p>
            <a:pPr algn="ctr"/>
            <a:r>
              <a:rPr lang="en-US" altLang="zh-CN" sz="2600" b="1" dirty="0">
                <a:solidFill>
                  <a:srgbClr val="FFFFFF"/>
                </a:solidFill>
                <a:latin typeface="+mn-ea"/>
                <a:sym typeface="Wingdings" panose="05000000000000000000" pitchFamily="2" charset="2"/>
              </a:rPr>
              <a:t>★ </a:t>
            </a:r>
            <a:r>
              <a:rPr lang="zh-CN" altLang="en-US" sz="2600" b="1" dirty="0">
                <a:solidFill>
                  <a:srgbClr val="FFFFFF"/>
                </a:solidFill>
                <a:latin typeface="+mn-ea"/>
                <a:sym typeface="Wingdings" panose="05000000000000000000" pitchFamily="2" charset="2"/>
              </a:rPr>
              <a:t>量子密钥分配</a:t>
            </a:r>
            <a:r>
              <a:rPr lang="zh-CN" altLang="en-US" sz="2600" b="1" dirty="0">
                <a:solidFill>
                  <a:srgbClr val="FFFFFF"/>
                </a:solidFill>
                <a:latin typeface="+mn-ea"/>
                <a:ea typeface="+mn-ea"/>
              </a:rPr>
              <a:t> </a:t>
            </a:r>
            <a:r>
              <a:rPr lang="en-US" altLang="zh-CN" sz="2600" b="1" dirty="0">
                <a:solidFill>
                  <a:srgbClr val="FFFFFF"/>
                </a:solidFill>
                <a:latin typeface="+mn-ea"/>
                <a:sym typeface="Wingdings" panose="05000000000000000000" pitchFamily="2" charset="2"/>
              </a:rPr>
              <a:t>★</a:t>
            </a:r>
            <a:endParaRPr lang="zh-CN" altLang="en-US" sz="2600" b="1" dirty="0">
              <a:solidFill>
                <a:srgbClr val="FFFFFF"/>
              </a:solidFill>
              <a:latin typeface="+mn-ea"/>
              <a:ea typeface="+mn-ea"/>
            </a:endParaRPr>
          </a:p>
        </p:txBody>
      </p:sp>
      <p:sp>
        <p:nvSpPr>
          <p:cNvPr id="8" name="Rectangle 5"/>
          <p:cNvSpPr>
            <a:spLocks noChangeArrowheads="1"/>
          </p:cNvSpPr>
          <p:nvPr/>
        </p:nvSpPr>
        <p:spPr bwMode="auto">
          <a:xfrm>
            <a:off x="143891" y="89913"/>
            <a:ext cx="2910688" cy="626701"/>
          </a:xfrm>
          <a:prstGeom prst="rect">
            <a:avLst/>
          </a:prstGeom>
          <a:solidFill>
            <a:srgbClr val="204064"/>
          </a:solidFill>
          <a:ln>
            <a:noFill/>
          </a:ln>
        </p:spPr>
        <p:txBody>
          <a:bodyPr vert="horz" wrap="none" lIns="180000" tIns="36000" rIns="180000" bIns="36000" numCol="1" anchor="t" anchorCtr="0" compatLnSpc="1">
            <a:spAutoFit/>
          </a:bodyPr>
          <a:lstStyle/>
          <a:p>
            <a:r>
              <a:rPr lang="en-US" altLang="zh-CN" sz="3600" b="1" dirty="0">
                <a:solidFill>
                  <a:srgbClr val="FFFFFF"/>
                </a:solidFill>
                <a:latin typeface="+mn-ea"/>
                <a:sym typeface="Wingdings" panose="05000000000000000000" pitchFamily="2" charset="2"/>
              </a:rPr>
              <a:t> </a:t>
            </a:r>
            <a:r>
              <a:rPr lang="zh-CN" altLang="en-US" sz="3600" b="1" dirty="0">
                <a:solidFill>
                  <a:srgbClr val="F8F8F8"/>
                </a:solidFill>
                <a:latin typeface="+mj-ea"/>
                <a:ea typeface="+mj-ea"/>
              </a:rPr>
              <a:t>前沿技术</a:t>
            </a:r>
            <a:endParaRPr lang="zh-CN" altLang="en-US" sz="3600" b="1" dirty="0">
              <a:solidFill>
                <a:srgbClr val="F8F8F8"/>
              </a:solidFill>
              <a:latin typeface="+mj-ea"/>
              <a:ea typeface="+mj-ea"/>
            </a:endParaRPr>
          </a:p>
        </p:txBody>
      </p:sp>
      <p:sp>
        <p:nvSpPr>
          <p:cNvPr id="7" name="矩形 6"/>
          <p:cNvSpPr/>
          <p:nvPr/>
        </p:nvSpPr>
        <p:spPr>
          <a:xfrm>
            <a:off x="1440128" y="1152556"/>
            <a:ext cx="7174245" cy="1434495"/>
          </a:xfrm>
          <a:prstGeom prst="rect">
            <a:avLst/>
          </a:prstGeom>
        </p:spPr>
        <p:txBody>
          <a:bodyPr wrap="square">
            <a:spAutoFit/>
          </a:bodyPr>
          <a:lstStyle/>
          <a:p>
            <a:pPr marL="457200" indent="-457200">
              <a:lnSpc>
                <a:spcPct val="125000"/>
              </a:lnSpc>
              <a:buClr>
                <a:srgbClr val="0000FF"/>
              </a:buClr>
              <a:buFont typeface="Wingdings" panose="05000000000000000000" pitchFamily="2" charset="2"/>
              <a:buChar char="Ø"/>
            </a:pPr>
            <a:r>
              <a:rPr lang="zh-CN" altLang="en-US" sz="2400" dirty="0"/>
              <a:t>基于量子力学原理为远程通信双方分配</a:t>
            </a:r>
            <a:r>
              <a:rPr lang="zh-CN" altLang="en-US" sz="2400" b="1" dirty="0">
                <a:solidFill>
                  <a:srgbClr val="FF0000"/>
                </a:solidFill>
              </a:rPr>
              <a:t>加密密钥</a:t>
            </a:r>
            <a:r>
              <a:rPr lang="zh-CN" altLang="en-US" sz="2400" dirty="0"/>
              <a:t>；</a:t>
            </a:r>
            <a:endParaRPr lang="en-US" altLang="zh-CN" sz="2400" dirty="0"/>
          </a:p>
          <a:p>
            <a:pPr marL="457200" indent="-457200">
              <a:lnSpc>
                <a:spcPct val="125000"/>
              </a:lnSpc>
              <a:buClr>
                <a:srgbClr val="0000FF"/>
              </a:buClr>
              <a:buFont typeface="Wingdings" panose="05000000000000000000" pitchFamily="2" charset="2"/>
              <a:buChar char="Ø"/>
            </a:pPr>
            <a:r>
              <a:rPr lang="zh-CN" altLang="en-US" sz="2400" dirty="0"/>
              <a:t>配合“</a:t>
            </a:r>
            <a:r>
              <a:rPr lang="zh-CN" altLang="en-US" sz="2400" b="1" dirty="0">
                <a:solidFill>
                  <a:srgbClr val="FF0000"/>
                </a:solidFill>
              </a:rPr>
              <a:t>一次一密</a:t>
            </a:r>
            <a:r>
              <a:rPr lang="zh-CN" altLang="en-US" sz="2400" dirty="0"/>
              <a:t>”加密算法实现保密通信；</a:t>
            </a:r>
            <a:endParaRPr lang="en-US" altLang="zh-CN" sz="2400" dirty="0"/>
          </a:p>
          <a:p>
            <a:pPr marL="457200" indent="-457200">
              <a:lnSpc>
                <a:spcPct val="125000"/>
              </a:lnSpc>
              <a:buClr>
                <a:srgbClr val="0000FF"/>
              </a:buClr>
              <a:buFont typeface="Wingdings" panose="05000000000000000000" pitchFamily="2" charset="2"/>
              <a:buChar char="Ø"/>
            </a:pPr>
            <a:r>
              <a:rPr lang="zh-CN" altLang="en-US" sz="2400" dirty="0"/>
              <a:t>理论证明安全，可抵抗</a:t>
            </a:r>
            <a:r>
              <a:rPr lang="zh-CN" altLang="en-US" sz="2400" dirty="0">
                <a:solidFill>
                  <a:srgbClr val="0000FF"/>
                </a:solidFill>
              </a:rPr>
              <a:t>量子计算</a:t>
            </a:r>
            <a:r>
              <a:rPr lang="zh-CN" altLang="en-US" sz="2400" dirty="0"/>
              <a:t>的攻击。</a:t>
            </a:r>
            <a:endParaRPr lang="en-US" altLang="zh-TW"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43891" y="89913"/>
            <a:ext cx="5453050" cy="626701"/>
          </a:xfrm>
          <a:prstGeom prst="rect">
            <a:avLst/>
          </a:prstGeom>
          <a:solidFill>
            <a:srgbClr val="204064"/>
          </a:solidFill>
          <a:ln>
            <a:noFill/>
          </a:ln>
        </p:spPr>
        <p:txBody>
          <a:bodyPr vert="horz" wrap="none" lIns="180000" tIns="36000" rIns="180000" bIns="36000" numCol="1" anchor="t" anchorCtr="0" compatLnSpc="1">
            <a:spAutoFit/>
          </a:bodyPr>
          <a:lstStyle/>
          <a:p>
            <a:r>
              <a:rPr lang="en-US" altLang="zh-CN" sz="3600" b="1" dirty="0">
                <a:solidFill>
                  <a:srgbClr val="FFFFFF"/>
                </a:solidFill>
                <a:latin typeface="+mn-ea"/>
                <a:sym typeface="Wingdings" panose="05000000000000000000" pitchFamily="2" charset="2"/>
              </a:rPr>
              <a:t> </a:t>
            </a:r>
            <a:r>
              <a:rPr lang="zh-CN" altLang="en-US" sz="3600" b="1">
                <a:solidFill>
                  <a:srgbClr val="F8F8F8"/>
                </a:solidFill>
                <a:latin typeface="+mj-ea"/>
                <a:ea typeface="+mj-ea"/>
              </a:rPr>
              <a:t>参考资料 </a:t>
            </a:r>
            <a:r>
              <a:rPr lang="en-US" altLang="zh-CN" sz="3600" b="1" dirty="0">
                <a:solidFill>
                  <a:srgbClr val="F8F8F8"/>
                </a:solidFill>
                <a:latin typeface="+mj-ea"/>
                <a:ea typeface="+mj-ea"/>
              </a:rPr>
              <a:t>&amp; </a:t>
            </a:r>
            <a:r>
              <a:rPr lang="zh-CN" altLang="en-US" sz="3600" b="1" dirty="0">
                <a:solidFill>
                  <a:srgbClr val="F8F8F8"/>
                </a:solidFill>
                <a:latin typeface="+mj-ea"/>
                <a:ea typeface="+mj-ea"/>
              </a:rPr>
              <a:t>扩展阅读</a:t>
            </a:r>
            <a:endParaRPr lang="zh-CN" altLang="en-US" sz="3600" b="1" dirty="0">
              <a:solidFill>
                <a:srgbClr val="F8F8F8"/>
              </a:solidFill>
              <a:latin typeface="+mj-ea"/>
              <a:ea typeface="+mj-ea"/>
            </a:endParaRPr>
          </a:p>
        </p:txBody>
      </p:sp>
      <p:sp>
        <p:nvSpPr>
          <p:cNvPr id="4" name="内容占位符 2"/>
          <p:cNvSpPr txBox="1"/>
          <p:nvPr/>
        </p:nvSpPr>
        <p:spPr>
          <a:xfrm>
            <a:off x="838200" y="2272193"/>
            <a:ext cx="10515600" cy="1927668"/>
          </a:xfrm>
          <a:prstGeom prst="rect">
            <a:avLst/>
          </a:prstGeom>
        </p:spPr>
        <p:txBody>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endParaRPr lang="en-US" altLang="zh-CN" kern="0" dirty="0">
              <a:solidFill>
                <a:schemeClr val="tx1">
                  <a:lumMod val="95000"/>
                  <a:lumOff val="5000"/>
                </a:schemeClr>
              </a:solidFill>
            </a:endParaRPr>
          </a:p>
        </p:txBody>
      </p:sp>
      <p:sp>
        <p:nvSpPr>
          <p:cNvPr id="5" name="矩形 4"/>
          <p:cNvSpPr/>
          <p:nvPr/>
        </p:nvSpPr>
        <p:spPr>
          <a:xfrm>
            <a:off x="2210346" y="3037349"/>
            <a:ext cx="9750542" cy="1007007"/>
          </a:xfrm>
          <a:prstGeom prst="rect">
            <a:avLst/>
          </a:prstGeom>
        </p:spPr>
        <p:txBody>
          <a:bodyPr wrap="square">
            <a:spAutoFit/>
          </a:bodyPr>
          <a:lstStyle/>
          <a:p>
            <a:pPr marL="514350" lvl="0" indent="-514350">
              <a:lnSpc>
                <a:spcPct val="110000"/>
              </a:lnSpc>
              <a:spcAft>
                <a:spcPts val="600"/>
              </a:spcAft>
              <a:buFont typeface="+mj-lt"/>
              <a:buAutoNum type="arabicPeriod" startAt="2"/>
              <a:tabLst>
                <a:tab pos="457200" algn="l"/>
              </a:tabLst>
            </a:pPr>
            <a:r>
              <a:rPr lang="zh-CN" altLang="en-US" sz="2800" dirty="0">
                <a:latin typeface="Times New Roman" panose="02020603050405020304" pitchFamily="18" charset="0"/>
              </a:rPr>
              <a:t>王善平，张奠宙，二战时期密码决战中的数学故事，高等教育出版社，</a:t>
            </a:r>
            <a:r>
              <a:rPr lang="en-US" altLang="zh-CN" sz="2800" dirty="0">
                <a:latin typeface="Times New Roman" panose="02020603050405020304" pitchFamily="18" charset="0"/>
              </a:rPr>
              <a:t>2008</a:t>
            </a:r>
            <a:endParaRPr lang="en-US" altLang="zh-CN" sz="2800" dirty="0">
              <a:latin typeface="Times New Roman" panose="02020603050405020304" pitchFamily="18" charset="0"/>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5363" y="2745101"/>
            <a:ext cx="1148358" cy="1844079"/>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505" y="4717370"/>
            <a:ext cx="1372549" cy="1927669"/>
          </a:xfrm>
          <a:prstGeom prst="rect">
            <a:avLst/>
          </a:prstGeom>
        </p:spPr>
      </p:pic>
      <p:sp>
        <p:nvSpPr>
          <p:cNvPr id="9" name="矩形 8"/>
          <p:cNvSpPr/>
          <p:nvPr/>
        </p:nvSpPr>
        <p:spPr>
          <a:xfrm>
            <a:off x="2210346" y="5153077"/>
            <a:ext cx="9750542" cy="1005916"/>
          </a:xfrm>
          <a:prstGeom prst="rect">
            <a:avLst/>
          </a:prstGeom>
        </p:spPr>
        <p:txBody>
          <a:bodyPr wrap="square">
            <a:spAutoFit/>
          </a:bodyPr>
          <a:lstStyle/>
          <a:p>
            <a:pPr marL="514350" lvl="0" indent="-514350">
              <a:lnSpc>
                <a:spcPct val="110000"/>
              </a:lnSpc>
              <a:spcAft>
                <a:spcPts val="600"/>
              </a:spcAft>
              <a:buFont typeface="+mj-lt"/>
              <a:buAutoNum type="arabicPeriod" startAt="3"/>
              <a:tabLst>
                <a:tab pos="457200" algn="l"/>
              </a:tabLst>
            </a:pPr>
            <a:r>
              <a:rPr lang="en-US" altLang="zh-CN" sz="2800" dirty="0">
                <a:latin typeface="Times New Roman" panose="02020603050405020304" pitchFamily="18" charset="0"/>
              </a:rPr>
              <a:t>[</a:t>
            </a:r>
            <a:r>
              <a:rPr lang="zh-CN" altLang="en-US" sz="2800" dirty="0">
                <a:latin typeface="Times New Roman" panose="02020603050405020304" pitchFamily="18" charset="0"/>
              </a:rPr>
              <a:t>英</a:t>
            </a:r>
            <a:r>
              <a:rPr lang="en-US" altLang="zh-CN" sz="2800" dirty="0">
                <a:latin typeface="Times New Roman" panose="02020603050405020304" pitchFamily="18" charset="0"/>
              </a:rPr>
              <a:t>]</a:t>
            </a:r>
            <a:r>
              <a:rPr lang="zh-CN" altLang="en-US" sz="2800" dirty="0">
                <a:latin typeface="Times New Roman" panose="02020603050405020304" pitchFamily="18" charset="0"/>
              </a:rPr>
              <a:t>西蒙</a:t>
            </a:r>
            <a:r>
              <a:rPr lang="en-US" altLang="zh-CN" sz="2800" dirty="0">
                <a:latin typeface="Times New Roman" panose="02020603050405020304" pitchFamily="18" charset="0"/>
              </a:rPr>
              <a:t>.</a:t>
            </a:r>
            <a:r>
              <a:rPr lang="zh-CN" altLang="en-US" sz="2800" dirty="0">
                <a:latin typeface="Times New Roman" panose="02020603050405020304" pitchFamily="18" charset="0"/>
              </a:rPr>
              <a:t>辛格 著，刘燕芬 译，码书，江西人民出版社，</a:t>
            </a:r>
            <a:r>
              <a:rPr lang="en-US" altLang="zh-CN" sz="2800" dirty="0">
                <a:latin typeface="Times New Roman" panose="02020603050405020304" pitchFamily="18" charset="0"/>
              </a:rPr>
              <a:t>2018</a:t>
            </a:r>
            <a:endParaRPr lang="en-US" altLang="zh-CN" sz="2800" dirty="0">
              <a:latin typeface="Times New Roman" panose="02020603050405020304" pitchFamily="18" charset="0"/>
            </a:endParaRPr>
          </a:p>
        </p:txBody>
      </p:sp>
      <p:pic>
        <p:nvPicPr>
          <p:cNvPr id="10" name="Picture 2" descr="https://timgsa.baidu.com/timg?image&amp;quality=80&amp;size=b9999_10000&amp;sec=1529465088667&amp;di=db29e2903df9171f0eac95e4d0e1c29f&amp;imgtype=0&amp;src=http%3A%2F%2Ffilesrv.iyunshu.com%2FC%2F02059%2F3298347-f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240" y="790849"/>
            <a:ext cx="1262604" cy="182606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210346" y="1201965"/>
            <a:ext cx="8714245" cy="533031"/>
          </a:xfrm>
          <a:prstGeom prst="rect">
            <a:avLst/>
          </a:prstGeom>
        </p:spPr>
        <p:txBody>
          <a:bodyPr wrap="none">
            <a:spAutoFit/>
          </a:bodyPr>
          <a:lstStyle/>
          <a:p>
            <a:pPr marL="514350" lvl="0" indent="-514350">
              <a:lnSpc>
                <a:spcPct val="110000"/>
              </a:lnSpc>
              <a:spcAft>
                <a:spcPts val="600"/>
              </a:spcAft>
              <a:buFont typeface="+mj-lt"/>
              <a:buAutoNum type="arabicPeriod"/>
              <a:tabLst>
                <a:tab pos="457200" algn="l"/>
              </a:tabLst>
            </a:pPr>
            <a:r>
              <a:rPr lang="zh-CN" altLang="en-US" sz="2800" dirty="0">
                <a:latin typeface="Times New Roman" panose="02020603050405020304" pitchFamily="18" charset="0"/>
              </a:rPr>
              <a:t>彭长根</a:t>
            </a:r>
            <a:r>
              <a:rPr lang="en-US" altLang="zh-CN" sz="2800" dirty="0">
                <a:latin typeface="Times New Roman" panose="02020603050405020304" pitchFamily="18" charset="0"/>
              </a:rPr>
              <a:t>. </a:t>
            </a:r>
            <a:r>
              <a:rPr lang="zh-CN" altLang="en-US" sz="2800" dirty="0">
                <a:latin typeface="Times New Roman" panose="02020603050405020304" pitchFamily="18" charset="0"/>
              </a:rPr>
              <a:t>现代密码学趣味之旅</a:t>
            </a:r>
            <a:r>
              <a:rPr lang="en-US" altLang="zh-CN" sz="2800" dirty="0">
                <a:latin typeface="Times New Roman" panose="02020603050405020304" pitchFamily="18" charset="0"/>
              </a:rPr>
              <a:t>[M]. </a:t>
            </a:r>
            <a:r>
              <a:rPr lang="zh-CN" altLang="en-US" sz="2800" dirty="0">
                <a:latin typeface="Times New Roman" panose="02020603050405020304" pitchFamily="18" charset="0"/>
              </a:rPr>
              <a:t>金城出版社</a:t>
            </a:r>
            <a:r>
              <a:rPr lang="en-US" altLang="zh-CN" sz="2800" dirty="0">
                <a:latin typeface="Times New Roman" panose="02020603050405020304" pitchFamily="18" charset="0"/>
              </a:rPr>
              <a:t>, 2015</a:t>
            </a:r>
            <a:endParaRPr lang="en-US" altLang="zh-CN" sz="280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1.</a:t>
            </a:r>
            <a:r>
              <a:rPr lang="zh-CN" altLang="en-US" dirty="0">
                <a:latin typeface="+mn-ea"/>
                <a:ea typeface="+mn-ea"/>
                <a:cs typeface="+mn-cs"/>
              </a:rPr>
              <a:t>代换密码</a:t>
            </a:r>
            <a:endParaRPr lang="zh-CN" altLang="en-US" sz="2000" dirty="0">
              <a:latin typeface="+mn-ea"/>
              <a:ea typeface="+mn-ea"/>
              <a:cs typeface="+mn-cs"/>
            </a:endParaRPr>
          </a:p>
        </p:txBody>
      </p:sp>
      <p:sp>
        <p:nvSpPr>
          <p:cNvPr id="6" name="内容占位符 5"/>
          <p:cNvSpPr>
            <a:spLocks noGrp="1"/>
          </p:cNvSpPr>
          <p:nvPr>
            <p:ph idx="1"/>
          </p:nvPr>
        </p:nvSpPr>
        <p:spPr>
          <a:xfrm>
            <a:off x="1970856" y="1897807"/>
            <a:ext cx="8229600" cy="4392487"/>
          </a:xfrm>
        </p:spPr>
        <p:txBody>
          <a:bodyPr>
            <a:normAutofit fontScale="85000" lnSpcReduction="10000"/>
          </a:bodyPr>
          <a:lstStyle/>
          <a:p>
            <a:pPr>
              <a:lnSpc>
                <a:spcPct val="120000"/>
              </a:lnSpc>
              <a:buFont typeface="Arial" panose="020B0604020202020204" pitchFamily="34" charset="0"/>
              <a:buChar char="•"/>
            </a:pPr>
            <a:r>
              <a:rPr lang="zh-CN" altLang="en-US" sz="2000" dirty="0">
                <a:solidFill>
                  <a:schemeClr val="tx1"/>
                </a:solidFill>
                <a:ea typeface="微软雅黑" panose="020B0503020204020204" pitchFamily="34" charset="-122"/>
              </a:rPr>
              <a:t>代换密码分类</a:t>
            </a:r>
            <a:endParaRPr lang="en-US" sz="2000" dirty="0">
              <a:solidFill>
                <a:schemeClr val="tx1"/>
              </a:solidFill>
              <a:ea typeface="微软雅黑" panose="020B0503020204020204" pitchFamily="34" charset="-122"/>
            </a:endParaRPr>
          </a:p>
          <a:p>
            <a:pPr marL="457200" lvl="1" indent="0">
              <a:lnSpc>
                <a:spcPct val="120000"/>
              </a:lnSpc>
              <a:buNone/>
            </a:pPr>
            <a:r>
              <a:rPr lang="en-US" altLang="zh-CN" sz="1800" dirty="0">
                <a:solidFill>
                  <a:srgbClr val="0000FF"/>
                </a:solidFill>
                <a:ea typeface="微软雅黑" panose="020B0503020204020204" pitchFamily="34" charset="-122"/>
              </a:rPr>
              <a:t>1.1 Monoalphabetic cipher</a:t>
            </a:r>
            <a:r>
              <a:rPr lang="zh-CN" altLang="en-US" sz="1800" dirty="0">
                <a:solidFill>
                  <a:srgbClr val="0000FF"/>
                </a:solidFill>
                <a:ea typeface="微软雅黑" panose="020B0503020204020204" pitchFamily="34" charset="-122"/>
              </a:rPr>
              <a:t>单字母单表密码</a:t>
            </a:r>
            <a:endParaRPr lang="en-US" altLang="zh-CN" sz="1800" dirty="0">
              <a:solidFill>
                <a:srgbClr val="0000FF"/>
              </a:solidFill>
              <a:ea typeface="微软雅黑" panose="020B0503020204020204" pitchFamily="34" charset="-122"/>
            </a:endParaRPr>
          </a:p>
          <a:p>
            <a:pPr marL="1088390" lvl="2" indent="0">
              <a:lnSpc>
                <a:spcPct val="120000"/>
              </a:lnSpc>
              <a:buNone/>
            </a:pPr>
            <a:r>
              <a:rPr lang="en-US" altLang="zh-CN" sz="1800" dirty="0">
                <a:solidFill>
                  <a:srgbClr val="0000FF"/>
                </a:solidFill>
                <a:ea typeface="微软雅黑" panose="020B0503020204020204" pitchFamily="34" charset="-122"/>
              </a:rPr>
              <a:t>(1) </a:t>
            </a:r>
            <a:r>
              <a:rPr lang="zh-CN" altLang="en-US" sz="1800" dirty="0">
                <a:solidFill>
                  <a:srgbClr val="0000FF"/>
                </a:solidFill>
                <a:ea typeface="微软雅黑" panose="020B0503020204020204" pitchFamily="34" charset="-122"/>
              </a:rPr>
              <a:t>加法密码：</a:t>
            </a:r>
            <a:r>
              <a:rPr lang="en-US" altLang="zh-CN" sz="1800" dirty="0">
                <a:solidFill>
                  <a:srgbClr val="0000FF"/>
                </a:solidFill>
                <a:ea typeface="微软雅黑" panose="020B0503020204020204" pitchFamily="34" charset="-122"/>
              </a:rPr>
              <a:t>Caesar cipher (Shift cipher)</a:t>
            </a:r>
            <a:r>
              <a:rPr lang="zh-CN" altLang="en-US" sz="1800" dirty="0">
                <a:solidFill>
                  <a:srgbClr val="0000FF"/>
                </a:solidFill>
                <a:ea typeface="微软雅黑" panose="020B0503020204020204" pitchFamily="34" charset="-122"/>
              </a:rPr>
              <a:t>凯撒密码</a:t>
            </a:r>
            <a:endParaRPr lang="en-US" altLang="zh-CN" sz="1800" dirty="0">
              <a:solidFill>
                <a:srgbClr val="0000FF"/>
              </a:solidFill>
              <a:ea typeface="微软雅黑" panose="020B0503020204020204" pitchFamily="34" charset="-122"/>
            </a:endParaRPr>
          </a:p>
          <a:p>
            <a:pPr marL="1088390" lvl="2" indent="0">
              <a:lnSpc>
                <a:spcPct val="120000"/>
              </a:lnSpc>
              <a:buNone/>
            </a:pPr>
            <a:r>
              <a:rPr lang="en-US" altLang="zh-CN" sz="1800" dirty="0">
                <a:solidFill>
                  <a:srgbClr val="0000FF"/>
                </a:solidFill>
                <a:ea typeface="微软雅黑" panose="020B0503020204020204" pitchFamily="34" charset="-122"/>
              </a:rPr>
              <a:t>(2) </a:t>
            </a:r>
            <a:r>
              <a:rPr lang="zh-CN" altLang="en-US" sz="1800" dirty="0">
                <a:solidFill>
                  <a:srgbClr val="0000FF"/>
                </a:solidFill>
                <a:ea typeface="微软雅黑" panose="020B0503020204020204" pitchFamily="34" charset="-122"/>
              </a:rPr>
              <a:t>加乘密码：</a:t>
            </a:r>
            <a:r>
              <a:rPr lang="en-US" altLang="zh-CN" sz="1800" dirty="0">
                <a:solidFill>
                  <a:srgbClr val="0000FF"/>
                </a:solidFill>
                <a:ea typeface="微软雅黑" panose="020B0503020204020204" pitchFamily="34" charset="-122"/>
              </a:rPr>
              <a:t>Affine cipher</a:t>
            </a:r>
            <a:r>
              <a:rPr lang="zh-CN" altLang="en-US" sz="1800" dirty="0">
                <a:solidFill>
                  <a:srgbClr val="0000FF"/>
                </a:solidFill>
                <a:ea typeface="微软雅黑" panose="020B0503020204020204" pitchFamily="34" charset="-122"/>
              </a:rPr>
              <a:t>仿射密码</a:t>
            </a:r>
            <a:endParaRPr lang="en-US" altLang="zh-CN" sz="1800" dirty="0">
              <a:solidFill>
                <a:srgbClr val="0000FF"/>
              </a:solidFill>
              <a:ea typeface="微软雅黑" panose="020B0503020204020204" pitchFamily="34" charset="-122"/>
            </a:endParaRPr>
          </a:p>
          <a:p>
            <a:pPr marL="1088390" lvl="2" indent="0">
              <a:lnSpc>
                <a:spcPct val="120000"/>
              </a:lnSpc>
              <a:buNone/>
            </a:pPr>
            <a:r>
              <a:rPr lang="en-US" altLang="zh-CN" sz="1800" dirty="0">
                <a:solidFill>
                  <a:srgbClr val="0000FF"/>
                </a:solidFill>
                <a:ea typeface="微软雅黑" panose="020B0503020204020204" pitchFamily="34" charset="-122"/>
              </a:rPr>
              <a:t>(3) </a:t>
            </a:r>
            <a:r>
              <a:rPr lang="zh-CN" altLang="en-US" sz="1800" dirty="0">
                <a:solidFill>
                  <a:srgbClr val="0000FF"/>
                </a:solidFill>
                <a:ea typeface="微软雅黑" panose="020B0503020204020204" pitchFamily="34" charset="-122"/>
              </a:rPr>
              <a:t>混合密码：</a:t>
            </a:r>
            <a:r>
              <a:rPr lang="en-US" altLang="zh-CN" sz="1800" dirty="0">
                <a:solidFill>
                  <a:srgbClr val="0000FF"/>
                </a:solidFill>
                <a:ea typeface="微软雅黑" panose="020B0503020204020204" pitchFamily="34" charset="-122"/>
              </a:rPr>
              <a:t>Mixed alphabetic cipher</a:t>
            </a:r>
            <a:r>
              <a:rPr lang="zh-CN" altLang="en-US" sz="1800" dirty="0">
                <a:solidFill>
                  <a:srgbClr val="0000FF"/>
                </a:solidFill>
                <a:ea typeface="微软雅黑" panose="020B0503020204020204" pitchFamily="34" charset="-122"/>
              </a:rPr>
              <a:t>混合字母表密码</a:t>
            </a:r>
            <a:endParaRPr lang="en-US" altLang="zh-CN" sz="1800" dirty="0">
              <a:solidFill>
                <a:srgbClr val="0000FF"/>
              </a:solidFill>
              <a:ea typeface="微软雅黑" panose="020B0503020204020204" pitchFamily="34" charset="-122"/>
            </a:endParaRPr>
          </a:p>
          <a:p>
            <a:pPr marL="457200" lvl="1" indent="0">
              <a:lnSpc>
                <a:spcPct val="120000"/>
              </a:lnSpc>
              <a:buNone/>
            </a:pPr>
            <a:r>
              <a:rPr lang="en-US" altLang="zh-CN" sz="1800" dirty="0">
                <a:solidFill>
                  <a:schemeClr val="tx1"/>
                </a:solidFill>
                <a:ea typeface="微软雅黑" panose="020B0503020204020204" pitchFamily="34" charset="-122"/>
              </a:rPr>
              <a:t>1.2 Polyalphabetic cipher</a:t>
            </a:r>
            <a:r>
              <a:rPr lang="zh-CN" altLang="en-US" sz="1800" dirty="0">
                <a:solidFill>
                  <a:schemeClr val="tx1"/>
                </a:solidFill>
                <a:ea typeface="微软雅黑" panose="020B0503020204020204" pitchFamily="34" charset="-122"/>
              </a:rPr>
              <a:t>单字母多表密码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(1) </a:t>
            </a:r>
            <a:r>
              <a:rPr lang="zh-CN" altLang="en-US" sz="1800" dirty="0">
                <a:solidFill>
                  <a:schemeClr val="tx1"/>
                </a:solidFill>
                <a:ea typeface="微软雅黑" panose="020B0503020204020204" pitchFamily="34" charset="-122"/>
              </a:rPr>
              <a:t>周期多表代换：</a:t>
            </a:r>
            <a:r>
              <a:rPr lang="en-US" altLang="zh-CN" sz="1800" dirty="0" err="1">
                <a:solidFill>
                  <a:schemeClr val="tx1"/>
                </a:solidFill>
                <a:ea typeface="微软雅黑" panose="020B0503020204020204" pitchFamily="34" charset="-122"/>
              </a:rPr>
              <a:t>Vigenère</a:t>
            </a:r>
            <a:r>
              <a:rPr lang="en-US" altLang="zh-CN" sz="1800" dirty="0">
                <a:solidFill>
                  <a:schemeClr val="tx1"/>
                </a:solidFill>
                <a:ea typeface="微软雅黑" panose="020B0503020204020204" pitchFamily="34" charset="-122"/>
              </a:rPr>
              <a:t> cipher</a:t>
            </a:r>
            <a:r>
              <a:rPr lang="zh-CN" altLang="en-US" sz="1800" dirty="0">
                <a:solidFill>
                  <a:schemeClr val="tx1"/>
                </a:solidFill>
                <a:ea typeface="微软雅黑" panose="020B0503020204020204" pitchFamily="34" charset="-122"/>
              </a:rPr>
              <a:t>维吉尼亚密码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(2) </a:t>
            </a:r>
            <a:r>
              <a:rPr lang="zh-CN" altLang="en-US" sz="1800" dirty="0">
                <a:solidFill>
                  <a:schemeClr val="tx1"/>
                </a:solidFill>
                <a:ea typeface="微软雅黑" panose="020B0503020204020204" pitchFamily="34" charset="-122"/>
              </a:rPr>
              <a:t>周期多表代换：</a:t>
            </a:r>
            <a:r>
              <a:rPr lang="en-US" altLang="zh-CN" sz="1800" dirty="0">
                <a:solidFill>
                  <a:schemeClr val="tx1"/>
                </a:solidFill>
                <a:ea typeface="微软雅黑" panose="020B0503020204020204" pitchFamily="34" charset="-122"/>
              </a:rPr>
              <a:t>Rotor machine</a:t>
            </a:r>
            <a:r>
              <a:rPr lang="zh-CN" altLang="en-US" sz="1800" dirty="0">
                <a:solidFill>
                  <a:schemeClr val="tx1"/>
                </a:solidFill>
                <a:ea typeface="微软雅黑" panose="020B0503020204020204" pitchFamily="34" charset="-122"/>
              </a:rPr>
              <a:t>转轮密码机</a:t>
            </a:r>
            <a:r>
              <a:rPr lang="en-US" altLang="zh-CN" sz="1800" dirty="0">
                <a:solidFill>
                  <a:schemeClr val="tx1"/>
                </a:solidFill>
                <a:ea typeface="微软雅黑" panose="020B0503020204020204" pitchFamily="34" charset="-122"/>
              </a:rPr>
              <a:t>(1870-1943)</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(3) </a:t>
            </a:r>
            <a:r>
              <a:rPr lang="zh-CN" altLang="en-US" sz="1800" dirty="0">
                <a:solidFill>
                  <a:schemeClr val="tx1"/>
                </a:solidFill>
                <a:ea typeface="微软雅黑" panose="020B0503020204020204" pitchFamily="34" charset="-122"/>
              </a:rPr>
              <a:t>无限多表代换：</a:t>
            </a:r>
            <a:r>
              <a:rPr lang="en-US" altLang="zh-CN" sz="1800" dirty="0">
                <a:solidFill>
                  <a:schemeClr val="tx1"/>
                </a:solidFill>
                <a:ea typeface="微软雅黑" panose="020B0503020204020204" pitchFamily="34" charset="-122"/>
              </a:rPr>
              <a:t>One-time pad (OTP)</a:t>
            </a:r>
            <a:r>
              <a:rPr lang="zh-CN" altLang="en-US" sz="1800" dirty="0">
                <a:solidFill>
                  <a:schemeClr val="tx1"/>
                </a:solidFill>
                <a:ea typeface="微软雅黑" panose="020B0503020204020204" pitchFamily="34" charset="-122"/>
              </a:rPr>
              <a:t>一次一密</a:t>
            </a:r>
            <a:endParaRPr lang="en-US" altLang="zh-CN" sz="1800" dirty="0">
              <a:solidFill>
                <a:schemeClr val="tx1"/>
              </a:solidFill>
              <a:ea typeface="微软雅黑" panose="020B0503020204020204" pitchFamily="34" charset="-122"/>
            </a:endParaRPr>
          </a:p>
          <a:p>
            <a:pPr marL="457200" lvl="1" indent="0">
              <a:lnSpc>
                <a:spcPct val="120000"/>
              </a:lnSpc>
              <a:buNone/>
            </a:pPr>
            <a:r>
              <a:rPr lang="en-US" altLang="zh-CN" sz="1800" dirty="0">
                <a:solidFill>
                  <a:schemeClr val="tx1"/>
                </a:solidFill>
                <a:ea typeface="微软雅黑" panose="020B0503020204020204" pitchFamily="34" charset="-122"/>
              </a:rPr>
              <a:t>1.3 Multiple letter cipher</a:t>
            </a:r>
            <a:r>
              <a:rPr lang="zh-CN" altLang="en-US" sz="1800" dirty="0">
                <a:solidFill>
                  <a:schemeClr val="tx1"/>
                </a:solidFill>
                <a:ea typeface="微软雅黑" panose="020B0503020204020204" pitchFamily="34" charset="-122"/>
              </a:rPr>
              <a:t>多字母密码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(1) 2</a:t>
            </a:r>
            <a:r>
              <a:rPr lang="zh-CN" altLang="en-US" sz="1800" dirty="0">
                <a:solidFill>
                  <a:schemeClr val="tx1"/>
                </a:solidFill>
                <a:ea typeface="微软雅黑" panose="020B0503020204020204" pitchFamily="34" charset="-122"/>
              </a:rPr>
              <a:t>字母代换：</a:t>
            </a:r>
            <a:r>
              <a:rPr lang="en-US" altLang="zh-CN" sz="1800" dirty="0">
                <a:solidFill>
                  <a:schemeClr val="tx1"/>
                </a:solidFill>
                <a:ea typeface="微软雅黑" panose="020B0503020204020204" pitchFamily="34" charset="-122"/>
              </a:rPr>
              <a:t>Playfair</a:t>
            </a:r>
            <a:r>
              <a:rPr lang="zh-CN" altLang="en-US" sz="1800" dirty="0">
                <a:solidFill>
                  <a:schemeClr val="tx1"/>
                </a:solidFill>
                <a:ea typeface="微软雅黑" panose="020B0503020204020204" pitchFamily="34" charset="-122"/>
              </a:rPr>
              <a:t>普莱菲尔密码</a:t>
            </a:r>
            <a:endParaRPr lang="en-US" altLang="zh-CN" sz="1800" dirty="0">
              <a:solidFill>
                <a:schemeClr val="tx1"/>
              </a:solidFill>
              <a:ea typeface="微软雅黑" panose="020B0503020204020204" pitchFamily="34" charset="-122"/>
            </a:endParaRPr>
          </a:p>
          <a:p>
            <a:pPr marL="1088390" lvl="2" indent="0">
              <a:lnSpc>
                <a:spcPct val="120000"/>
              </a:lnSpc>
              <a:buNone/>
            </a:pPr>
            <a:r>
              <a:rPr lang="en-US" altLang="zh-CN" sz="1800" dirty="0">
                <a:solidFill>
                  <a:schemeClr val="tx1"/>
                </a:solidFill>
                <a:ea typeface="微软雅黑" panose="020B0503020204020204" pitchFamily="34" charset="-122"/>
              </a:rPr>
              <a:t>(2) 3</a:t>
            </a:r>
            <a:r>
              <a:rPr lang="zh-CN" altLang="en-US" sz="1800" dirty="0">
                <a:solidFill>
                  <a:schemeClr val="tx1"/>
                </a:solidFill>
                <a:ea typeface="微软雅黑" panose="020B0503020204020204" pitchFamily="34" charset="-122"/>
              </a:rPr>
              <a:t>字母代换：</a:t>
            </a:r>
            <a:r>
              <a:rPr lang="en-US" altLang="zh-CN" sz="1800" dirty="0">
                <a:solidFill>
                  <a:schemeClr val="tx1"/>
                </a:solidFill>
                <a:ea typeface="微软雅黑" panose="020B0503020204020204" pitchFamily="34" charset="-122"/>
              </a:rPr>
              <a:t>Hill</a:t>
            </a:r>
            <a:r>
              <a:rPr lang="zh-CN" altLang="en-US" sz="1800" dirty="0">
                <a:solidFill>
                  <a:schemeClr val="tx1"/>
                </a:solidFill>
                <a:ea typeface="微软雅黑" panose="020B0503020204020204" pitchFamily="34" charset="-122"/>
              </a:rPr>
              <a:t>密码</a:t>
            </a:r>
            <a:endParaRPr lang="en-US" altLang="zh-CN" sz="1800" dirty="0">
              <a:solidFill>
                <a:schemeClr val="tx1"/>
              </a:solidFill>
              <a:ea typeface="微软雅黑" panose="020B0503020204020204" pitchFamily="34" charset="-122"/>
            </a:endParaRPr>
          </a:p>
          <a:p>
            <a:pPr marL="457200" lvl="1" indent="0">
              <a:lnSpc>
                <a:spcPct val="120000"/>
              </a:lnSpc>
              <a:buNone/>
            </a:pPr>
            <a:r>
              <a:rPr lang="en-US" altLang="zh-CN" sz="1800" dirty="0">
                <a:solidFill>
                  <a:schemeClr val="tx1"/>
                </a:solidFill>
                <a:ea typeface="微软雅黑" panose="020B0503020204020204" pitchFamily="34" charset="-122"/>
              </a:rPr>
              <a:t>1.4 </a:t>
            </a:r>
            <a:r>
              <a:rPr lang="zh-CN" altLang="en-US" sz="1800" dirty="0">
                <a:solidFill>
                  <a:schemeClr val="tx1"/>
                </a:solidFill>
                <a:ea typeface="微软雅黑" panose="020B0503020204020204" pitchFamily="34" charset="-122"/>
              </a:rPr>
              <a:t>代换密码安全性分析</a:t>
            </a:r>
            <a:endParaRPr lang="en-US" altLang="zh-CN" sz="1800" dirty="0">
              <a:solidFill>
                <a:schemeClr val="tx1"/>
              </a:solidFill>
              <a:ea typeface="微软雅黑" panose="020B0503020204020204" pitchFamily="34" charset="-122"/>
            </a:endParaRPr>
          </a:p>
        </p:txBody>
      </p:sp>
      <p:sp>
        <p:nvSpPr>
          <p:cNvPr id="3" name="日期占位符 2"/>
          <p:cNvSpPr>
            <a:spLocks noGrp="1"/>
          </p:cNvSpPr>
          <p:nvPr>
            <p:ph type="dt" sz="half" idx="10"/>
          </p:nvPr>
        </p:nvSpPr>
        <p:spPr>
          <a:xfrm>
            <a:off x="457200" y="6356350"/>
            <a:ext cx="21336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2020.10.28(</a:t>
            </a:r>
            <a:r>
              <a:rPr lang="zh-CN" altLang="en-US"/>
              <a:t>周三</a:t>
            </a:r>
            <a:r>
              <a:rPr lang="en-US" altLang="zh-CN"/>
              <a:t>)</a:t>
            </a: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t>密码学基础</a:t>
            </a:r>
            <a:r>
              <a:rPr lang="en-US" altLang="zh-CN"/>
              <a:t>-</a:t>
            </a:r>
            <a:r>
              <a:rPr lang="zh-CN" altLang="en-US"/>
              <a:t>第</a:t>
            </a:r>
            <a:r>
              <a:rPr lang="en-US" altLang="zh-CN"/>
              <a:t>2</a:t>
            </a:r>
            <a:r>
              <a:rPr lang="zh-CN" altLang="en-US"/>
              <a:t>讲</a:t>
            </a:r>
            <a:endParaRPr lang="zh-CN" altLang="en-US" dirty="0"/>
          </a:p>
        </p:txBody>
      </p:sp>
      <p:sp>
        <p:nvSpPr>
          <p:cNvPr id="7" name="内容占位符 5"/>
          <p:cNvSpPr txBox="1"/>
          <p:nvPr/>
        </p:nvSpPr>
        <p:spPr>
          <a:xfrm>
            <a:off x="1981200" y="817688"/>
            <a:ext cx="8229600" cy="10801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00" dirty="0">
                <a:ea typeface="微软雅黑" panose="020B0503020204020204" pitchFamily="34" charset="-122"/>
              </a:rPr>
              <a:t>什么是代换密码</a:t>
            </a:r>
            <a:endParaRPr lang="en-US" altLang="zh-CN" dirty="0"/>
          </a:p>
          <a:p>
            <a:pPr lvl="1">
              <a:lnSpc>
                <a:spcPct val="90000"/>
              </a:lnSpc>
            </a:pPr>
            <a:r>
              <a:rPr lang="zh-CN" altLang="en-US" sz="2400" dirty="0">
                <a:ea typeface="微软雅黑" panose="020B0503020204020204" pitchFamily="34" charset="-122"/>
              </a:rPr>
              <a:t>明文中每一个字符代换为密文中另一个字符</a:t>
            </a:r>
            <a:endParaRPr lang="zh-CN" altLang="en-US" sz="2400" dirty="0">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75892" y="898486"/>
            <a:ext cx="3402923" cy="3402923"/>
          </a:xfrm>
          <a:prstGeom prst="rect">
            <a:avLst/>
          </a:prstGeom>
        </p:spPr>
      </p:pic>
      <p:pic>
        <p:nvPicPr>
          <p:cNvPr id="29" name="图片 28"/>
          <p:cNvPicPr>
            <a:picLocks noChangeAspect="1"/>
          </p:cNvPicPr>
          <p:nvPr/>
        </p:nvPicPr>
        <p:blipFill>
          <a:blip r:embed="rId1">
            <a:clrChange>
              <a:clrFrom>
                <a:srgbClr val="FFFFFF"/>
              </a:clrFrom>
              <a:clrTo>
                <a:srgbClr val="FFFFFF">
                  <a:alpha val="0"/>
                </a:srgbClr>
              </a:clrTo>
            </a:clrChange>
          </a:blip>
          <a:stretch>
            <a:fillRect/>
          </a:stretch>
        </p:blipFill>
        <p:spPr>
          <a:xfrm>
            <a:off x="479996" y="898487"/>
            <a:ext cx="3402923" cy="3402923"/>
          </a:xfrm>
          <a:prstGeom prst="rect">
            <a:avLst/>
          </a:prstGeom>
        </p:spPr>
      </p:pic>
      <p:sp>
        <p:nvSpPr>
          <p:cNvPr id="2" name="标题 1"/>
          <p:cNvSpPr>
            <a:spLocks noGrp="1"/>
          </p:cNvSpPr>
          <p:nvPr>
            <p:ph type="ctrTitle"/>
          </p:nvPr>
        </p:nvSpPr>
        <p:spPr>
          <a:xfrm>
            <a:off x="144794" y="90001"/>
            <a:ext cx="3973478" cy="626701"/>
          </a:xfrm>
        </p:spPr>
        <p:txBody>
          <a:bodyPr/>
          <a:lstStyle/>
          <a:p>
            <a:r>
              <a:rPr lang="en-US" altLang="zh-CN" dirty="0">
                <a:solidFill>
                  <a:srgbClr val="F8F8F8"/>
                </a:solidFill>
                <a:latin typeface="+mj-ea"/>
              </a:rPr>
              <a:t>1.1 </a:t>
            </a:r>
            <a:r>
              <a:rPr lang="zh-CN" altLang="en-US" dirty="0">
                <a:solidFill>
                  <a:srgbClr val="F8F8F8"/>
                </a:solidFill>
                <a:latin typeface="+mj-ea"/>
              </a:rPr>
              <a:t>单表代换密码</a:t>
            </a:r>
            <a:endParaRPr lang="zh-CN" altLang="en-US" dirty="0"/>
          </a:p>
        </p:txBody>
      </p:sp>
      <p:sp>
        <p:nvSpPr>
          <p:cNvPr id="5" name="矩形 4"/>
          <p:cNvSpPr/>
          <p:nvPr/>
        </p:nvSpPr>
        <p:spPr>
          <a:xfrm>
            <a:off x="5797524" y="225601"/>
            <a:ext cx="5110298" cy="523220"/>
          </a:xfrm>
          <a:prstGeom prst="rect">
            <a:avLst/>
          </a:prstGeom>
        </p:spPr>
        <p:txBody>
          <a:bodyPr wrap="square">
            <a:spAutoFit/>
          </a:bodyPr>
          <a:lstStyle/>
          <a:p>
            <a:r>
              <a:rPr lang="en-US" altLang="zh-CN" sz="2800" dirty="0"/>
              <a:t>(1) </a:t>
            </a:r>
            <a:r>
              <a:rPr lang="zh-CN" altLang="en-US" sz="2800" dirty="0"/>
              <a:t>凯撒密码（</a:t>
            </a:r>
            <a:r>
              <a:rPr lang="en-US" altLang="zh-CN" sz="2800" dirty="0"/>
              <a:t>Caesar cipher</a:t>
            </a:r>
            <a:r>
              <a:rPr lang="zh-CN" altLang="en-US" sz="2800" dirty="0"/>
              <a:t>）</a:t>
            </a:r>
            <a:endParaRPr lang="zh-CN" altLang="en-US" sz="2800" dirty="0"/>
          </a:p>
        </p:txBody>
      </p:sp>
      <p:sp>
        <p:nvSpPr>
          <p:cNvPr id="61" name="文本框 60"/>
          <p:cNvSpPr txBox="1"/>
          <p:nvPr/>
        </p:nvSpPr>
        <p:spPr>
          <a:xfrm>
            <a:off x="5756830" y="2422538"/>
            <a:ext cx="3836307" cy="523220"/>
          </a:xfrm>
          <a:prstGeom prst="rect">
            <a:avLst/>
          </a:prstGeom>
          <a:noFill/>
        </p:spPr>
        <p:txBody>
          <a:bodyPr wrap="none" rtlCol="0">
            <a:spAutoFit/>
          </a:bodyPr>
          <a:lstStyle/>
          <a:p>
            <a:r>
              <a:rPr lang="en-US" altLang="zh-CN" sz="2800" b="1" dirty="0">
                <a:solidFill>
                  <a:srgbClr val="7030A0"/>
                </a:solidFill>
                <a:latin typeface="Courier New" panose="02070309020205020404" pitchFamily="49" charset="0"/>
                <a:cs typeface="Courier New" panose="02070309020205020404" pitchFamily="49" charset="0"/>
              </a:rPr>
              <a:t>D W </a:t>
            </a:r>
            <a:r>
              <a:rPr lang="en-US" altLang="zh-CN" sz="2800" b="1" dirty="0" err="1">
                <a:solidFill>
                  <a:srgbClr val="7030A0"/>
                </a:solidFill>
                <a:latin typeface="Courier New" panose="02070309020205020404" pitchFamily="49" charset="0"/>
                <a:cs typeface="Courier New" panose="02070309020205020404" pitchFamily="49" charset="0"/>
              </a:rPr>
              <a:t>W</a:t>
            </a:r>
            <a:r>
              <a:rPr lang="en-US" altLang="zh-CN" sz="2800" b="1" dirty="0">
                <a:solidFill>
                  <a:srgbClr val="7030A0"/>
                </a:solidFill>
                <a:latin typeface="Courier New" panose="02070309020205020404" pitchFamily="49" charset="0"/>
                <a:cs typeface="Courier New" panose="02070309020205020404" pitchFamily="49" charset="0"/>
              </a:rPr>
              <a:t> D F N Q R Z</a:t>
            </a:r>
            <a:endParaRPr lang="en-US" altLang="zh-CN" sz="2800" b="1" dirty="0">
              <a:solidFill>
                <a:srgbClr val="7030A0"/>
              </a:solidFill>
            </a:endParaRPr>
          </a:p>
        </p:txBody>
      </p:sp>
      <p:sp>
        <p:nvSpPr>
          <p:cNvPr id="60" name="内容占位符 5"/>
          <p:cNvSpPr txBox="1"/>
          <p:nvPr/>
        </p:nvSpPr>
        <p:spPr>
          <a:xfrm>
            <a:off x="4760476" y="1378515"/>
            <a:ext cx="1426585" cy="1567244"/>
          </a:xfrm>
          <a:prstGeom prst="rect">
            <a:avLst/>
          </a:prstGeom>
        </p:spPr>
        <p:txBody>
          <a:bodyPr>
            <a:norm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marL="0" indent="0">
              <a:buNone/>
            </a:pPr>
            <a:r>
              <a:rPr lang="en-US" altLang="zh-CN" sz="2800" b="1" i="1" kern="0" dirty="0">
                <a:solidFill>
                  <a:schemeClr val="tx1"/>
                </a:solidFill>
                <a:latin typeface="Times New Roman" panose="02020603050405020304" pitchFamily="18" charset="0"/>
                <a:cs typeface="Times New Roman" panose="02020603050405020304" pitchFamily="18" charset="0"/>
              </a:rPr>
              <a:t>K</a:t>
            </a:r>
            <a:r>
              <a:rPr lang="en-US" altLang="zh-CN" sz="2800" b="1" i="1" kern="0" baseline="-25000" dirty="0">
                <a:solidFill>
                  <a:schemeClr val="tx1"/>
                </a:solidFill>
                <a:latin typeface="Times New Roman" panose="02020603050405020304" pitchFamily="18" charset="0"/>
                <a:cs typeface="Times New Roman" panose="02020603050405020304" pitchFamily="18" charset="0"/>
              </a:rPr>
              <a:t>E</a:t>
            </a:r>
            <a:r>
              <a:rPr lang="en-US" altLang="zh-CN" sz="2800" b="1" kern="0" dirty="0">
                <a:solidFill>
                  <a:schemeClr val="tx1"/>
                </a:solidFill>
                <a:latin typeface="Times New Roman" panose="02020603050405020304" pitchFamily="18" charset="0"/>
                <a:cs typeface="Times New Roman" panose="02020603050405020304" pitchFamily="18" charset="0"/>
              </a:rPr>
              <a:t> =  </a:t>
            </a:r>
            <a:r>
              <a:rPr lang="en-US" altLang="zh-CN" sz="2800" b="1" kern="0" dirty="0">
                <a:solidFill>
                  <a:srgbClr val="002060"/>
                </a:solidFill>
                <a:latin typeface="Courier New" panose="02070309020205020404" pitchFamily="49" charset="0"/>
                <a:cs typeface="Courier New" panose="02070309020205020404" pitchFamily="49" charset="0"/>
              </a:rPr>
              <a:t>3</a:t>
            </a:r>
            <a:endParaRPr lang="en-US" altLang="zh-CN" sz="2800" b="1" kern="0" dirty="0">
              <a:solidFill>
                <a:srgbClr val="002060"/>
              </a:solidFill>
              <a:latin typeface="Courier New" panose="02070309020205020404" pitchFamily="49" charset="0"/>
              <a:cs typeface="Courier New" panose="02070309020205020404" pitchFamily="49" charset="0"/>
            </a:endParaRPr>
          </a:p>
          <a:p>
            <a:pPr marL="0" indent="0">
              <a:buNone/>
            </a:pPr>
            <a:r>
              <a:rPr lang="en-US" altLang="zh-CN" sz="2800" b="1" i="1" kern="0" dirty="0">
                <a:solidFill>
                  <a:schemeClr val="tx1"/>
                </a:solidFill>
                <a:latin typeface="Times New Roman" panose="02020603050405020304" pitchFamily="18" charset="0"/>
                <a:cs typeface="Times New Roman" panose="02020603050405020304" pitchFamily="18" charset="0"/>
              </a:rPr>
              <a:t>m</a:t>
            </a:r>
            <a:r>
              <a:rPr lang="en-US" altLang="zh-CN" sz="2800" b="1" kern="0" dirty="0">
                <a:solidFill>
                  <a:schemeClr val="tx1"/>
                </a:solidFill>
                <a:latin typeface="Times New Roman" panose="02020603050405020304" pitchFamily="18" charset="0"/>
                <a:cs typeface="Times New Roman" panose="02020603050405020304" pitchFamily="18" charset="0"/>
              </a:rPr>
              <a:t> = </a:t>
            </a:r>
            <a:endParaRPr lang="en-US" altLang="zh-CN" sz="2800" b="1" kern="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800" b="1" i="1" kern="0" dirty="0">
                <a:solidFill>
                  <a:schemeClr val="tx1"/>
                </a:solidFill>
                <a:latin typeface="Times New Roman" panose="02020603050405020304" pitchFamily="18" charset="0"/>
                <a:cs typeface="Times New Roman" panose="02020603050405020304" pitchFamily="18" charset="0"/>
              </a:rPr>
              <a:t>C</a:t>
            </a:r>
            <a:r>
              <a:rPr lang="en-US" altLang="zh-CN" sz="2800" b="1" kern="0" dirty="0">
                <a:solidFill>
                  <a:schemeClr val="tx1"/>
                </a:solidFill>
                <a:latin typeface="Times New Roman" panose="02020603050405020304" pitchFamily="18" charset="0"/>
                <a:cs typeface="Times New Roman" panose="02020603050405020304" pitchFamily="18" charset="0"/>
              </a:rPr>
              <a:t>   =</a:t>
            </a:r>
            <a:endParaRPr lang="en-US" altLang="zh-CN" sz="2800" b="1" kern="0" dirty="0">
              <a:solidFill>
                <a:schemeClr val="tx1"/>
              </a:solidFill>
              <a:latin typeface="Times New Roman" panose="02020603050405020304" pitchFamily="18" charset="0"/>
              <a:cs typeface="Times New Roman" panose="02020603050405020304" pitchFamily="18" charset="0"/>
            </a:endParaRPr>
          </a:p>
        </p:txBody>
      </p:sp>
      <p:sp>
        <p:nvSpPr>
          <p:cNvPr id="26" name="矩形 25"/>
          <p:cNvSpPr/>
          <p:nvPr/>
        </p:nvSpPr>
        <p:spPr>
          <a:xfrm>
            <a:off x="3855283" y="3342548"/>
            <a:ext cx="7109639" cy="523220"/>
          </a:xfrm>
          <a:prstGeom prst="rect">
            <a:avLst/>
          </a:prstGeom>
          <a:ln w="19050">
            <a:solidFill>
              <a:srgbClr val="FF0000"/>
            </a:solidFill>
          </a:ln>
        </p:spPr>
        <p:txBody>
          <a:bodyPr wrap="none">
            <a:spAutoFit/>
          </a:bodyPr>
          <a:lstStyle/>
          <a:p>
            <a:pPr marL="457200" indent="-457200">
              <a:buClr>
                <a:srgbClr val="0000FF"/>
              </a:buClr>
              <a:buFont typeface="Wingdings" panose="05000000000000000000" pitchFamily="2" charset="2"/>
              <a:buChar char="Ø"/>
            </a:pPr>
            <a:r>
              <a:rPr lang="zh-CN" altLang="en-US" sz="2800" dirty="0"/>
              <a:t>明文</a:t>
            </a:r>
            <a:r>
              <a:rPr lang="zh-CN" altLang="en-US" sz="2800" dirty="0">
                <a:solidFill>
                  <a:srgbClr val="0000FF"/>
                </a:solidFill>
              </a:rPr>
              <a:t>一个</a:t>
            </a:r>
            <a:r>
              <a:rPr lang="zh-CN" altLang="en-US" sz="2800" dirty="0"/>
              <a:t>字符用相应的密文</a:t>
            </a:r>
            <a:r>
              <a:rPr lang="zh-CN" altLang="en-US" sz="2800" dirty="0">
                <a:solidFill>
                  <a:srgbClr val="0000FF"/>
                </a:solidFill>
              </a:rPr>
              <a:t>一个</a:t>
            </a:r>
            <a:r>
              <a:rPr lang="zh-CN" altLang="en-US" sz="2800" dirty="0"/>
              <a:t>字符代替</a:t>
            </a:r>
            <a:endParaRPr lang="zh-CN" altLang="en-US" sz="2800"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rot="15820688">
            <a:off x="964745" y="1396868"/>
            <a:ext cx="2397581" cy="2397581"/>
          </a:xfrm>
          <a:prstGeom prst="rect">
            <a:avLst/>
          </a:prstGeom>
        </p:spPr>
      </p:pic>
      <p:pic>
        <p:nvPicPr>
          <p:cNvPr id="30" name="图片 29"/>
          <p:cNvPicPr>
            <a:picLocks noChangeAspect="1"/>
          </p:cNvPicPr>
          <p:nvPr/>
        </p:nvPicPr>
        <p:blipFill>
          <a:blip r:embed="rId2">
            <a:clrChange>
              <a:clrFrom>
                <a:srgbClr val="FFFFFF"/>
              </a:clrFrom>
              <a:clrTo>
                <a:srgbClr val="FFFFFF">
                  <a:alpha val="0"/>
                </a:srgbClr>
              </a:clrTo>
            </a:clrChange>
          </a:blip>
          <a:stretch>
            <a:fillRect/>
          </a:stretch>
        </p:blipFill>
        <p:spPr>
          <a:xfrm rot="15793481">
            <a:off x="968849" y="1396869"/>
            <a:ext cx="2397581" cy="2397581"/>
          </a:xfrm>
          <a:prstGeom prst="rect">
            <a:avLst/>
          </a:prstGeom>
        </p:spPr>
      </p:pic>
      <p:sp>
        <p:nvSpPr>
          <p:cNvPr id="23" name="矩形: 圆角 22"/>
          <p:cNvSpPr/>
          <p:nvPr/>
        </p:nvSpPr>
        <p:spPr bwMode="auto">
          <a:xfrm rot="17006424">
            <a:off x="1262301" y="3644637"/>
            <a:ext cx="1270242" cy="286336"/>
          </a:xfrm>
          <a:prstGeom prst="roundRect">
            <a:avLst/>
          </a:prstGeom>
          <a:noFill/>
          <a:ln w="28575" cap="flat" cmpd="sng" algn="ctr">
            <a:solidFill>
              <a:srgbClr val="0000FF"/>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4" name="矩形: 圆角 23"/>
          <p:cNvSpPr/>
          <p:nvPr/>
        </p:nvSpPr>
        <p:spPr bwMode="auto">
          <a:xfrm rot="1150924">
            <a:off x="368022" y="2007886"/>
            <a:ext cx="1270242" cy="288000"/>
          </a:xfrm>
          <a:prstGeom prst="roundRect">
            <a:avLst/>
          </a:prstGeom>
          <a:noFill/>
          <a:ln w="28575" cap="flat" cmpd="sng" algn="ctr">
            <a:solidFill>
              <a:srgbClr val="0000FF"/>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 name="矩形: 圆角 24"/>
          <p:cNvSpPr/>
          <p:nvPr/>
        </p:nvSpPr>
        <p:spPr bwMode="auto">
          <a:xfrm rot="7740881">
            <a:off x="2385117" y="1506576"/>
            <a:ext cx="1270242" cy="288000"/>
          </a:xfrm>
          <a:prstGeom prst="roundRect">
            <a:avLst/>
          </a:prstGeom>
          <a:noFill/>
          <a:ln w="28575" cap="flat" cmpd="sng" algn="ctr">
            <a:solidFill>
              <a:srgbClr val="0000FF"/>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7" name="矩形 26"/>
          <p:cNvSpPr/>
          <p:nvPr/>
        </p:nvSpPr>
        <p:spPr>
          <a:xfrm>
            <a:off x="5756830" y="1914193"/>
            <a:ext cx="3836307" cy="523220"/>
          </a:xfrm>
          <a:prstGeom prst="rect">
            <a:avLst/>
          </a:prstGeom>
        </p:spPr>
        <p:txBody>
          <a:bodyPr wrap="none">
            <a:spAutoFit/>
          </a:bodyPr>
          <a:lstStyle/>
          <a:p>
            <a:r>
              <a:rPr lang="en-US" altLang="zh-CN" sz="2800" b="1" kern="0" dirty="0">
                <a:solidFill>
                  <a:srgbClr val="0000FF"/>
                </a:solidFill>
                <a:latin typeface="Courier New" panose="02070309020205020404" pitchFamily="49" charset="0"/>
                <a:cs typeface="Courier New" panose="02070309020205020404" pitchFamily="49" charset="0"/>
              </a:rPr>
              <a:t>a t </a:t>
            </a:r>
            <a:r>
              <a:rPr lang="en-US" altLang="zh-CN" sz="2800" b="1" kern="0" dirty="0" err="1">
                <a:solidFill>
                  <a:srgbClr val="0000FF"/>
                </a:solidFill>
                <a:latin typeface="Courier New" panose="02070309020205020404" pitchFamily="49" charset="0"/>
                <a:cs typeface="Courier New" panose="02070309020205020404" pitchFamily="49" charset="0"/>
              </a:rPr>
              <a:t>t</a:t>
            </a:r>
            <a:r>
              <a:rPr lang="en-US" altLang="zh-CN" sz="2800" b="1" kern="0" dirty="0">
                <a:solidFill>
                  <a:srgbClr val="0000FF"/>
                </a:solidFill>
                <a:latin typeface="Courier New" panose="02070309020205020404" pitchFamily="49" charset="0"/>
                <a:cs typeface="Courier New" panose="02070309020205020404" pitchFamily="49" charset="0"/>
              </a:rPr>
              <a:t> a c k n o w</a:t>
            </a:r>
            <a:endParaRPr lang="en-US" altLang="zh-CN" sz="2800" b="1" kern="0" dirty="0">
              <a:solidFill>
                <a:srgbClr val="0000FF"/>
              </a:solidFill>
              <a:latin typeface="Courier New" panose="02070309020205020404" pitchFamily="49" charset="0"/>
              <a:cs typeface="Courier New" panose="02070309020205020404" pitchFamily="49" charset="0"/>
            </a:endParaRPr>
          </a:p>
        </p:txBody>
      </p:sp>
      <p:sp>
        <p:nvSpPr>
          <p:cNvPr id="32" name="矩形: 圆角 31"/>
          <p:cNvSpPr/>
          <p:nvPr/>
        </p:nvSpPr>
        <p:spPr bwMode="auto">
          <a:xfrm rot="7740881">
            <a:off x="2392572" y="1514918"/>
            <a:ext cx="1270242" cy="288000"/>
          </a:xfrm>
          <a:prstGeom prst="roundRect">
            <a:avLst/>
          </a:prstGeom>
          <a:noFill/>
          <a:ln w="28575" cap="flat" cmpd="sng" algn="ctr">
            <a:solidFill>
              <a:srgbClr val="0000FF"/>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3" name="矩形: 圆角 32"/>
          <p:cNvSpPr/>
          <p:nvPr/>
        </p:nvSpPr>
        <p:spPr bwMode="auto">
          <a:xfrm rot="2329637">
            <a:off x="498485" y="1750019"/>
            <a:ext cx="1270242" cy="288000"/>
          </a:xfrm>
          <a:prstGeom prst="roundRect">
            <a:avLst/>
          </a:prstGeom>
          <a:noFill/>
          <a:ln w="28575" cap="flat" cmpd="sng" algn="ctr">
            <a:solidFill>
              <a:srgbClr val="0000FF"/>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a:xfrm>
            <a:off x="3855283" y="4019701"/>
            <a:ext cx="5673348" cy="523220"/>
          </a:xfrm>
          <a:prstGeom prst="rect">
            <a:avLst/>
          </a:prstGeom>
          <a:ln w="19050">
            <a:solidFill>
              <a:srgbClr val="FF0000"/>
            </a:solidFill>
          </a:ln>
        </p:spPr>
        <p:txBody>
          <a:bodyPr wrap="none">
            <a:spAutoFit/>
          </a:bodyPr>
          <a:lstStyle/>
          <a:p>
            <a:pPr marL="457200" indent="-457200">
              <a:buClr>
                <a:srgbClr val="0000FF"/>
              </a:buClr>
              <a:buFont typeface="Wingdings" panose="05000000000000000000" pitchFamily="2" charset="2"/>
              <a:buChar char="Ø"/>
            </a:pPr>
            <a:r>
              <a:rPr lang="zh-CN" altLang="en-US" sz="2800" dirty="0"/>
              <a:t>明文字符到密文字符是</a:t>
            </a:r>
            <a:r>
              <a:rPr lang="zh-CN" altLang="en-US" sz="2800" dirty="0">
                <a:solidFill>
                  <a:srgbClr val="0000FF"/>
                </a:solidFill>
              </a:rPr>
              <a:t>一一映射</a:t>
            </a:r>
            <a:endParaRPr lang="zh-CN" altLang="en-US" sz="2800" dirty="0">
              <a:solidFill>
                <a:srgbClr val="0000FF"/>
              </a:solidFill>
            </a:endParaRPr>
          </a:p>
        </p:txBody>
      </p:sp>
      <p:cxnSp>
        <p:nvCxnSpPr>
          <p:cNvPr id="8" name="直接箭头连接符 7"/>
          <p:cNvCxnSpPr/>
          <p:nvPr/>
        </p:nvCxnSpPr>
        <p:spPr bwMode="auto">
          <a:xfrm flipV="1">
            <a:off x="10189029" y="2945758"/>
            <a:ext cx="326571" cy="396790"/>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文本框 8"/>
          <p:cNvSpPr txBox="1"/>
          <p:nvPr/>
        </p:nvSpPr>
        <p:spPr>
          <a:xfrm>
            <a:off x="9958549" y="2422538"/>
            <a:ext cx="1261884" cy="523220"/>
          </a:xfrm>
          <a:prstGeom prst="rect">
            <a:avLst/>
          </a:prstGeom>
          <a:noFill/>
        </p:spPr>
        <p:txBody>
          <a:bodyPr wrap="none" rtlCol="0">
            <a:spAutoFit/>
          </a:bodyPr>
          <a:lstStyle/>
          <a:p>
            <a:r>
              <a:rPr lang="zh-CN" altLang="en-US" sz="2800" dirty="0">
                <a:solidFill>
                  <a:srgbClr val="FF0000"/>
                </a:solidFill>
              </a:rPr>
              <a:t>单字母</a:t>
            </a:r>
            <a:endParaRPr lang="zh-CN" altLang="en-US" sz="2800" dirty="0">
              <a:solidFill>
                <a:srgbClr val="FF0000"/>
              </a:solidFill>
            </a:endParaRPr>
          </a:p>
        </p:txBody>
      </p:sp>
      <p:cxnSp>
        <p:nvCxnSpPr>
          <p:cNvPr id="35" name="直接箭头连接符 34"/>
          <p:cNvCxnSpPr/>
          <p:nvPr/>
        </p:nvCxnSpPr>
        <p:spPr bwMode="auto">
          <a:xfrm>
            <a:off x="9557856" y="4279703"/>
            <a:ext cx="526670" cy="0"/>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p:cNvSpPr txBox="1"/>
          <p:nvPr/>
        </p:nvSpPr>
        <p:spPr>
          <a:xfrm>
            <a:off x="10078159" y="4014375"/>
            <a:ext cx="902811" cy="523220"/>
          </a:xfrm>
          <a:prstGeom prst="rect">
            <a:avLst/>
          </a:prstGeom>
          <a:noFill/>
        </p:spPr>
        <p:txBody>
          <a:bodyPr wrap="none" rtlCol="0">
            <a:spAutoFit/>
          </a:bodyPr>
          <a:lstStyle/>
          <a:p>
            <a:r>
              <a:rPr lang="zh-CN" altLang="en-US" sz="2800" dirty="0">
                <a:solidFill>
                  <a:srgbClr val="FF0000"/>
                </a:solidFill>
              </a:rPr>
              <a:t>单表</a:t>
            </a:r>
            <a:endParaRPr lang="zh-CN" altLang="en-US" sz="2800" dirty="0">
              <a:solidFill>
                <a:srgbClr val="FF0000"/>
              </a:solidFill>
            </a:endParaRPr>
          </a:p>
        </p:txBody>
      </p:sp>
      <p:grpSp>
        <p:nvGrpSpPr>
          <p:cNvPr id="37" name="组合 36"/>
          <p:cNvGrpSpPr/>
          <p:nvPr/>
        </p:nvGrpSpPr>
        <p:grpSpPr>
          <a:xfrm>
            <a:off x="269384" y="5031140"/>
            <a:ext cx="11653232" cy="997440"/>
            <a:chOff x="391535" y="2930280"/>
            <a:chExt cx="11653232" cy="997440"/>
          </a:xfrm>
        </p:grpSpPr>
        <p:graphicFrame>
          <p:nvGraphicFramePr>
            <p:cNvPr id="38" name="内容占位符 6"/>
            <p:cNvGraphicFramePr/>
            <p:nvPr/>
          </p:nvGraphicFramePr>
          <p:xfrm>
            <a:off x="1398058" y="2930280"/>
            <a:ext cx="10646709" cy="997440"/>
          </p:xfrm>
          <a:graphic>
            <a:graphicData uri="http://schemas.openxmlformats.org/drawingml/2006/table">
              <a:tbl>
                <a:tblPr firstRow="1" bandRow="1">
                  <a:tableStyleId>{5940675A-B579-460E-94D1-54222C63F5DA}</a:tableStyleId>
                </a:tblPr>
                <a:tblGrid>
                  <a:gridCol w="414670"/>
                  <a:gridCol w="393404"/>
                  <a:gridCol w="393405"/>
                  <a:gridCol w="393405"/>
                  <a:gridCol w="393404"/>
                  <a:gridCol w="404038"/>
                  <a:gridCol w="360439"/>
                  <a:gridCol w="418075"/>
                  <a:gridCol w="378388"/>
                  <a:gridCol w="476813"/>
                  <a:gridCol w="418075"/>
                  <a:gridCol w="418075"/>
                  <a:gridCol w="437125"/>
                  <a:gridCol w="418075"/>
                  <a:gridCol w="397438"/>
                  <a:gridCol w="359338"/>
                  <a:gridCol w="378388"/>
                  <a:gridCol w="405239"/>
                  <a:gridCol w="418075"/>
                  <a:gridCol w="495863"/>
                  <a:gridCol w="418075"/>
                  <a:gridCol w="418075"/>
                  <a:gridCol w="418075"/>
                  <a:gridCol w="418075"/>
                  <a:gridCol w="397438"/>
                  <a:gridCol w="405239"/>
                </a:tblGrid>
                <a:tr h="370840">
                  <a:tc>
                    <a:txBody>
                      <a:bodyPr/>
                      <a:lstStyle/>
                      <a:p>
                        <a:r>
                          <a:rPr lang="en-US" altLang="zh-CN" sz="2800" b="1" dirty="0">
                            <a:solidFill>
                              <a:srgbClr val="0000FF"/>
                            </a:solidFill>
                            <a:latin typeface="Courier New" panose="02070309020205020404" pitchFamily="49" charset="0"/>
                            <a:cs typeface="Courier New" panose="02070309020205020404" pitchFamily="49" charset="0"/>
                          </a:rPr>
                          <a:t>a</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b</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c</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d</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e</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f</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g</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h</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i</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j</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k</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l</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m</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n</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o</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p</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q</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r</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s</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t</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u</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v</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w</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x</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y</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0000FF"/>
                            </a:solidFill>
                            <a:latin typeface="Courier New" panose="02070309020205020404" pitchFamily="49" charset="0"/>
                            <a:cs typeface="Courier New" panose="02070309020205020404" pitchFamily="49" charset="0"/>
                          </a:rPr>
                          <a:t>z</a:t>
                        </a:r>
                        <a:endParaRPr lang="zh-CN" altLang="en-US" sz="2800" b="1" dirty="0">
                          <a:solidFill>
                            <a:srgbClr val="0000FF"/>
                          </a:solidFill>
                          <a:latin typeface="Courier New" panose="02070309020205020404" pitchFamily="49" charset="0"/>
                          <a:cs typeface="Courier New" panose="02070309020205020404" pitchFamily="49" charset="0"/>
                        </a:endParaRPr>
                      </a:p>
                    </a:txBody>
                    <a:tcPr marL="36000" marR="36000" marT="36000" marB="36000" anchor="ctr" anchorCtr="1"/>
                  </a:tc>
                </a:tr>
                <a:tr h="370840">
                  <a:tc>
                    <a:txBody>
                      <a:bodyPr/>
                      <a:lstStyle/>
                      <a:p>
                        <a:r>
                          <a:rPr lang="en-US" altLang="zh-CN" sz="2800" b="1" dirty="0">
                            <a:solidFill>
                              <a:srgbClr val="7030A0"/>
                            </a:solidFill>
                            <a:latin typeface="Courier New" panose="02070309020205020404" pitchFamily="49" charset="0"/>
                            <a:cs typeface="Courier New" panose="02070309020205020404" pitchFamily="49" charset="0"/>
                          </a:rPr>
                          <a:t>D</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E</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F</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G</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H</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I</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J</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K</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L</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M</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N</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O</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P</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Q</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R</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S</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T</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U</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V</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W</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X</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Y</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Z</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A</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B</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c>
                    <a:txBody>
                      <a:bodyPr/>
                      <a:lstStyle/>
                      <a:p>
                        <a:r>
                          <a:rPr lang="en-US" altLang="zh-CN" sz="2800" b="1" dirty="0">
                            <a:solidFill>
                              <a:srgbClr val="7030A0"/>
                            </a:solidFill>
                            <a:latin typeface="Courier New" panose="02070309020205020404" pitchFamily="49" charset="0"/>
                            <a:cs typeface="Courier New" panose="02070309020205020404" pitchFamily="49" charset="0"/>
                          </a:rPr>
                          <a:t>C</a:t>
                        </a:r>
                        <a:endParaRPr lang="zh-CN" altLang="en-US" sz="2800" b="1" dirty="0">
                          <a:solidFill>
                            <a:srgbClr val="7030A0"/>
                          </a:solidFill>
                          <a:latin typeface="Courier New" panose="02070309020205020404" pitchFamily="49" charset="0"/>
                          <a:cs typeface="Courier New" panose="02070309020205020404" pitchFamily="49" charset="0"/>
                        </a:endParaRPr>
                      </a:p>
                    </a:txBody>
                    <a:tcPr marL="36000" marR="36000" marT="36000" marB="36000" anchor="ctr" anchorCtr="1"/>
                  </a:tc>
                </a:tr>
              </a:tbl>
            </a:graphicData>
          </a:graphic>
        </p:graphicFrame>
        <p:grpSp>
          <p:nvGrpSpPr>
            <p:cNvPr id="39" name="组合 38"/>
            <p:cNvGrpSpPr/>
            <p:nvPr/>
          </p:nvGrpSpPr>
          <p:grpSpPr>
            <a:xfrm>
              <a:off x="391535" y="2932063"/>
              <a:ext cx="987323" cy="972891"/>
              <a:chOff x="391535" y="2932063"/>
              <a:chExt cx="987323" cy="972891"/>
            </a:xfrm>
          </p:grpSpPr>
          <p:sp>
            <p:nvSpPr>
              <p:cNvPr id="40" name="内容占位符 5"/>
              <p:cNvSpPr txBox="1"/>
              <p:nvPr/>
            </p:nvSpPr>
            <p:spPr>
              <a:xfrm>
                <a:off x="391536" y="2932063"/>
                <a:ext cx="987322" cy="442035"/>
              </a:xfrm>
              <a:prstGeom prst="rect">
                <a:avLst/>
              </a:prstGeom>
            </p:spPr>
            <p:txBody>
              <a:bodyPr vert="horz" wrap="square" lIns="36000" tIns="36000" rIns="36000" bIns="36000" rtlCol="0">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a:latin typeface="Times New Roman" panose="02020603050405020304" pitchFamily="18" charset="0"/>
                    <a:ea typeface="+mj-ea"/>
                    <a:cs typeface="Times New Roman" panose="02020603050405020304" pitchFamily="18" charset="0"/>
                  </a:rPr>
                  <a:t>明文</a:t>
                </a:r>
                <a:r>
                  <a:rPr lang="en-US" altLang="zh-CN" sz="2400" b="1" i="1" dirty="0">
                    <a:latin typeface="Times New Roman" panose="02020603050405020304" pitchFamily="18" charset="0"/>
                    <a:ea typeface="+mj-ea"/>
                    <a:cs typeface="Times New Roman" panose="02020603050405020304" pitchFamily="18" charset="0"/>
                  </a:rPr>
                  <a:t>m</a:t>
                </a:r>
                <a:endParaRPr lang="zh-CN" altLang="en-US" sz="2400" b="1" i="1" dirty="0">
                  <a:latin typeface="Times New Roman" panose="02020603050405020304" pitchFamily="18" charset="0"/>
                  <a:ea typeface="+mj-ea"/>
                  <a:cs typeface="Times New Roman" panose="02020603050405020304" pitchFamily="18" charset="0"/>
                </a:endParaRPr>
              </a:p>
            </p:txBody>
          </p:sp>
          <p:sp>
            <p:nvSpPr>
              <p:cNvPr id="41" name="内容占位符 5"/>
              <p:cNvSpPr txBox="1"/>
              <p:nvPr/>
            </p:nvSpPr>
            <p:spPr>
              <a:xfrm>
                <a:off x="391535" y="3462919"/>
                <a:ext cx="987322" cy="442035"/>
              </a:xfrm>
              <a:prstGeom prst="rect">
                <a:avLst/>
              </a:prstGeom>
            </p:spPr>
            <p:txBody>
              <a:bodyPr vert="horz" wrap="square" lIns="36000" tIns="36000" rIns="36000" bIns="36000" rtlCol="0">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a:t>密文</a:t>
                </a:r>
                <a:r>
                  <a:rPr lang="en-US" altLang="zh-CN" sz="2400" b="1" i="1" dirty="0">
                    <a:latin typeface="Times New Roman" panose="02020603050405020304" pitchFamily="18" charset="0"/>
                    <a:cs typeface="Times New Roman" panose="02020603050405020304" pitchFamily="18" charset="0"/>
                  </a:rPr>
                  <a:t>C</a:t>
                </a:r>
                <a:endParaRPr lang="zh-CN" altLang="en-US" sz="2400" dirty="0"/>
              </a:p>
            </p:txBody>
          </p:sp>
        </p:grpSp>
      </p:grpSp>
      <p:pic>
        <p:nvPicPr>
          <p:cNvPr id="28" name="Picture 2" descr="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598" y="0"/>
            <a:ext cx="1043608" cy="140511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7"/>
          <p:cNvSpPr txBox="1"/>
          <p:nvPr/>
        </p:nvSpPr>
        <p:spPr>
          <a:xfrm>
            <a:off x="10742644" y="1361399"/>
            <a:ext cx="1433406" cy="646331"/>
          </a:xfrm>
          <a:prstGeom prst="rect">
            <a:avLst/>
          </a:prstGeom>
          <a:noFill/>
        </p:spPr>
        <p:txBody>
          <a:bodyPr wrap="none" rtlCol="0">
            <a:spAutoFit/>
          </a:bodyPr>
          <a:lstStyle/>
          <a:p>
            <a:pPr algn="ctr"/>
            <a:r>
              <a:rPr lang="en-US" altLang="zh-CN" dirty="0"/>
              <a:t>Julius Caesar </a:t>
            </a:r>
            <a:endParaRPr lang="en-US" altLang="zh-CN" dirty="0"/>
          </a:p>
          <a:p>
            <a:pPr algn="ctr"/>
            <a:r>
              <a:rPr lang="en-US" altLang="zh-CN" dirty="0"/>
              <a:t>(100-44 BC)</a:t>
            </a:r>
            <a:endParaRPr lang="zh-CN" altLang="en-US" dirty="0"/>
          </a:p>
        </p:txBody>
      </p:sp>
      <p:sp>
        <p:nvSpPr>
          <p:cNvPr id="42" name="矩形 41"/>
          <p:cNvSpPr/>
          <p:nvPr/>
        </p:nvSpPr>
        <p:spPr>
          <a:xfrm>
            <a:off x="6365674" y="654563"/>
            <a:ext cx="3776996" cy="461665"/>
          </a:xfrm>
          <a:prstGeom prst="rect">
            <a:avLst/>
          </a:prstGeom>
        </p:spPr>
        <p:txBody>
          <a:bodyPr wrap="none">
            <a:spAutoFit/>
          </a:bodyPr>
          <a:lstStyle/>
          <a:p>
            <a:r>
              <a:rPr lang="en-US" altLang="zh-CN" sz="2400" dirty="0"/>
              <a:t>--</a:t>
            </a:r>
            <a:r>
              <a:rPr lang="zh-CN" altLang="en-US" sz="2400" dirty="0"/>
              <a:t>移位密码（</a:t>
            </a:r>
            <a:r>
              <a:rPr lang="en-US" altLang="zh-CN" sz="2400" dirty="0"/>
              <a:t>Shift cipher</a:t>
            </a:r>
            <a:r>
              <a:rPr lang="zh-CN" altLang="en-US"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520000">
                                      <p:cBhvr>
                                        <p:cTn id="14" dur="500" fill="hold"/>
                                        <p:tgtEl>
                                          <p:spTgt spid="4"/>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3"/>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4"/>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32"/>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3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8" presetClass="emph" presetSubtype="0" fill="hold" nodeType="clickEffect">
                                  <p:stCondLst>
                                    <p:cond delay="0"/>
                                  </p:stCondLst>
                                  <p:childTnLst>
                                    <p:animRot by="840000">
                                      <p:cBhvr>
                                        <p:cTn id="45" dur="300" fill="hold"/>
                                        <p:tgtEl>
                                          <p:spTgt spid="30"/>
                                        </p:tgtEl>
                                        <p:attrNameLst>
                                          <p:attrName>r</p:attrName>
                                        </p:attrNameLst>
                                      </p:cBhvr>
                                    </p:animRo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8" presetClass="emph" presetSubtype="0" fill="hold" nodeType="withEffect">
                                  <p:stCondLst>
                                    <p:cond delay="0"/>
                                  </p:stCondLst>
                                  <p:childTnLst>
                                    <p:animRot by="840000">
                                      <p:cBhvr>
                                        <p:cTn id="57" dur="300" fill="hold"/>
                                        <p:tgtEl>
                                          <p:spTgt spid="30"/>
                                        </p:tgtEl>
                                        <p:attrNameLst>
                                          <p:attrName>r</p:attrName>
                                        </p:attrNameLst>
                                      </p:cBhvr>
                                    </p:animRot>
                                  </p:childTnLst>
                                </p:cTn>
                              </p:par>
                              <p:par>
                                <p:cTn id="58" presetID="8" presetClass="emph" presetSubtype="0" fill="hold" nodeType="withEffect">
                                  <p:stCondLst>
                                    <p:cond delay="0"/>
                                  </p:stCondLst>
                                  <p:childTnLst>
                                    <p:animRot by="4140000">
                                      <p:cBhvr>
                                        <p:cTn id="59" dur="1000" fill="hold"/>
                                        <p:tgtEl>
                                          <p:spTgt spid="30"/>
                                        </p:tgtEl>
                                        <p:attrNameLst>
                                          <p:attrName>r</p:attrName>
                                        </p:attrNameLst>
                                      </p:cBhvr>
                                    </p:animRo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35"/>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0" grpId="0"/>
      <p:bldP spid="26" grpId="0" animBg="1"/>
      <p:bldP spid="23" grpId="0" animBg="1"/>
      <p:bldP spid="24" grpId="0" animBg="1"/>
      <p:bldP spid="25" grpId="0" animBg="1"/>
      <p:bldP spid="27" grpId="0"/>
      <p:bldP spid="32" grpId="0" animBg="1"/>
      <p:bldP spid="32" grpId="1" animBg="1"/>
      <p:bldP spid="33" grpId="0" animBg="1"/>
      <p:bldP spid="33" grpId="1" animBg="1"/>
      <p:bldP spid="34" grpId="0" animBg="1"/>
      <p:bldP spid="9"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794" y="90001"/>
            <a:ext cx="3973478" cy="626701"/>
          </a:xfrm>
        </p:spPr>
        <p:txBody>
          <a:bodyPr/>
          <a:lstStyle/>
          <a:p>
            <a:r>
              <a:rPr lang="en-US" altLang="zh-CN" dirty="0">
                <a:solidFill>
                  <a:srgbClr val="F8F8F8"/>
                </a:solidFill>
                <a:latin typeface="+mj-ea"/>
              </a:rPr>
              <a:t>1.1 </a:t>
            </a:r>
            <a:r>
              <a:rPr lang="zh-CN" altLang="en-US" dirty="0">
                <a:solidFill>
                  <a:srgbClr val="F8F8F8"/>
                </a:solidFill>
                <a:latin typeface="+mj-ea"/>
              </a:rPr>
              <a:t>单表代换密码</a:t>
            </a:r>
            <a:endParaRPr lang="zh-CN" altLang="en-US" dirty="0"/>
          </a:p>
        </p:txBody>
      </p:sp>
      <p:sp>
        <p:nvSpPr>
          <p:cNvPr id="5" name="矩形 4"/>
          <p:cNvSpPr/>
          <p:nvPr/>
        </p:nvSpPr>
        <p:spPr>
          <a:xfrm>
            <a:off x="5797524" y="225601"/>
            <a:ext cx="5110298" cy="523220"/>
          </a:xfrm>
          <a:prstGeom prst="rect">
            <a:avLst/>
          </a:prstGeom>
        </p:spPr>
        <p:txBody>
          <a:bodyPr wrap="square">
            <a:spAutoFit/>
          </a:bodyPr>
          <a:lstStyle/>
          <a:p>
            <a:r>
              <a:rPr lang="en-US" altLang="zh-CN" sz="2800" dirty="0"/>
              <a:t>(1) </a:t>
            </a:r>
            <a:r>
              <a:rPr lang="zh-CN" altLang="en-US" sz="2800" dirty="0"/>
              <a:t>凯撒密码（</a:t>
            </a:r>
            <a:r>
              <a:rPr lang="en-US" altLang="zh-CN" sz="2800" dirty="0"/>
              <a:t>Caesar cipher</a:t>
            </a:r>
            <a:r>
              <a:rPr lang="zh-CN" altLang="en-US" sz="2800" dirty="0"/>
              <a:t>）</a:t>
            </a:r>
            <a:endParaRPr lang="zh-CN" altLang="en-US" sz="2800" dirty="0"/>
          </a:p>
        </p:txBody>
      </p:sp>
      <p:sp>
        <p:nvSpPr>
          <p:cNvPr id="11" name="矩形 10"/>
          <p:cNvSpPr/>
          <p:nvPr/>
        </p:nvSpPr>
        <p:spPr>
          <a:xfrm>
            <a:off x="6365674" y="654563"/>
            <a:ext cx="3776996" cy="461665"/>
          </a:xfrm>
          <a:prstGeom prst="rect">
            <a:avLst/>
          </a:prstGeom>
        </p:spPr>
        <p:txBody>
          <a:bodyPr wrap="none">
            <a:spAutoFit/>
          </a:bodyPr>
          <a:lstStyle/>
          <a:p>
            <a:r>
              <a:rPr lang="en-US" altLang="zh-CN" sz="2400" dirty="0"/>
              <a:t>--</a:t>
            </a:r>
            <a:r>
              <a:rPr lang="zh-CN" altLang="en-US" sz="2400" dirty="0"/>
              <a:t>移位密码（</a:t>
            </a:r>
            <a:r>
              <a:rPr lang="en-US" altLang="zh-CN" sz="2400" dirty="0"/>
              <a:t>Shift cipher</a:t>
            </a:r>
            <a:r>
              <a:rPr lang="zh-CN" altLang="en-US" sz="2400" dirty="0"/>
              <a:t>）</a:t>
            </a:r>
            <a:endParaRPr lang="zh-CN" altLang="en-US" sz="2400" dirty="0"/>
          </a:p>
        </p:txBody>
      </p:sp>
      <mc:AlternateContent xmlns:mc="http://schemas.openxmlformats.org/markup-compatibility/2006">
        <mc:Choice xmlns:a14="http://schemas.microsoft.com/office/drawing/2010/main" Requires="a14">
          <p:sp>
            <p:nvSpPr>
              <p:cNvPr id="45" name="内容占位符 5"/>
              <p:cNvSpPr txBox="1"/>
              <p:nvPr/>
            </p:nvSpPr>
            <p:spPr>
              <a:xfrm>
                <a:off x="559601" y="1598716"/>
                <a:ext cx="9780900"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a:buClr>
                    <a:srgbClr val="0000FF"/>
                  </a:buClr>
                  <a:buFont typeface="Wingdings" panose="05000000000000000000" pitchFamily="2" charset="2"/>
                  <a:buChar char="Ø"/>
                </a:pPr>
                <a:r>
                  <a:rPr lang="zh-CN" altLang="en-US" kern="0" dirty="0">
                    <a:solidFill>
                      <a:schemeClr val="tx1"/>
                    </a:solidFill>
                    <a:latin typeface="Times New Roman" panose="02020603050405020304" pitchFamily="18" charset="0"/>
                    <a:ea typeface="+mj-ea"/>
                    <a:cs typeface="Times New Roman" panose="02020603050405020304" pitchFamily="18" charset="0"/>
                  </a:rPr>
                  <a:t>将明文字符表</a:t>
                </a:r>
                <a14:m>
                  <m:oMath xmlns:m="http://schemas.openxmlformats.org/officeDocument/2006/math">
                    <m:r>
                      <a:rPr lang="en-US" altLang="zh-CN" b="0" i="0"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𝑎</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𝑏</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𝑧</m:t>
                    </m:r>
                    <m:r>
                      <a:rPr lang="en-US" altLang="zh-CN" b="0" i="1" smtClean="0">
                        <a:solidFill>
                          <a:srgbClr val="000000"/>
                        </a:solidFill>
                        <a:latin typeface="Cambria Math" panose="02040503050406030204" pitchFamily="18" charset="0"/>
                      </a:rPr>
                      <m:t>}</m:t>
                    </m:r>
                  </m:oMath>
                </a14:m>
                <a:r>
                  <a:rPr lang="zh-CN" altLang="en-US" kern="0" dirty="0">
                    <a:solidFill>
                      <a:schemeClr val="tx1"/>
                    </a:solidFill>
                    <a:latin typeface="Times New Roman" panose="02020603050405020304" pitchFamily="18" charset="0"/>
                    <a:ea typeface="+mj-ea"/>
                    <a:cs typeface="Times New Roman" panose="02020603050405020304" pitchFamily="18" charset="0"/>
                  </a:rPr>
                  <a:t>映射为数字集合</a:t>
                </a:r>
                <a14:m>
                  <m:oMath xmlns:m="http://schemas.openxmlformats.org/officeDocument/2006/math">
                    <m:r>
                      <a:rPr lang="en-US" altLang="zh-CN" b="0" i="0" smtClean="0">
                        <a:solidFill>
                          <a:srgbClr val="000000"/>
                        </a:solidFill>
                        <a:latin typeface="Cambria Math" panose="02040503050406030204" pitchFamily="18" charset="0"/>
                      </a:rPr>
                      <m:t>{</m:t>
                    </m:r>
                    <m:r>
                      <a:rPr lang="en-US" altLang="zh-CN" b="0" i="0" smtClean="0">
                        <a:solidFill>
                          <a:srgbClr val="000000"/>
                        </a:solidFill>
                        <a:latin typeface="Cambria Math" panose="02040503050406030204" pitchFamily="18" charset="0"/>
                      </a:rPr>
                      <m:t>0</m:t>
                    </m:r>
                    <m:r>
                      <a:rPr lang="en-US" altLang="zh-CN" b="0" i="0" smtClean="0">
                        <a:solidFill>
                          <a:srgbClr val="000000"/>
                        </a:solidFill>
                        <a:latin typeface="Cambria Math" panose="02040503050406030204" pitchFamily="18" charset="0"/>
                      </a:rPr>
                      <m:t>,</m:t>
                    </m:r>
                    <m:r>
                      <a:rPr lang="en-US" altLang="zh-CN" b="0" i="0" smtClean="0">
                        <a:solidFill>
                          <a:srgbClr val="000000"/>
                        </a:solidFill>
                        <a:latin typeface="Cambria Math" panose="02040503050406030204" pitchFamily="18" charset="0"/>
                      </a:rPr>
                      <m:t>1</m:t>
                    </m:r>
                    <m:r>
                      <a:rPr lang="en-US" altLang="zh-CN" b="0" i="0" smtClean="0">
                        <a:solidFill>
                          <a:srgbClr val="000000"/>
                        </a:solidFill>
                        <a:latin typeface="Cambria Math" panose="02040503050406030204" pitchFamily="18" charset="0"/>
                      </a:rPr>
                      <m:t>,…,</m:t>
                    </m:r>
                    <m:r>
                      <a:rPr lang="en-US" altLang="zh-CN" b="0" i="0" smtClean="0">
                        <a:solidFill>
                          <a:srgbClr val="000000"/>
                        </a:solidFill>
                        <a:latin typeface="Cambria Math" panose="02040503050406030204" pitchFamily="18" charset="0"/>
                      </a:rPr>
                      <m:t>25</m:t>
                    </m:r>
                    <m:r>
                      <a:rPr lang="en-US" altLang="zh-CN" b="0" i="0" smtClean="0">
                        <a:solidFill>
                          <a:srgbClr val="000000"/>
                        </a:solidFill>
                        <a:latin typeface="Cambria Math" panose="02040503050406030204" pitchFamily="18" charset="0"/>
                      </a:rPr>
                      <m:t>}</m:t>
                    </m:r>
                  </m:oMath>
                </a14:m>
                <a:endParaRPr lang="en-US" altLang="zh-CN" kern="0" dirty="0">
                  <a:solidFill>
                    <a:schemeClr val="tx1"/>
                  </a:solidFill>
                  <a:latin typeface="Times New Roman" panose="02020603050405020304" pitchFamily="18" charset="0"/>
                  <a:ea typeface="+mj-ea"/>
                  <a:cs typeface="Times New Roman" panose="02020603050405020304" pitchFamily="18" charset="0"/>
                </a:endParaRPr>
              </a:p>
            </p:txBody>
          </p:sp>
        </mc:Choice>
        <mc:Fallback>
          <p:sp>
            <p:nvSpPr>
              <p:cNvPr id="45" name="内容占位符 5"/>
              <p:cNvSpPr txBox="1">
                <a:spLocks noRot="1" noChangeAspect="1" noMove="1" noResize="1" noEditPoints="1" noAdjustHandles="1" noChangeArrowheads="1" noChangeShapeType="1" noTextEdit="1"/>
              </p:cNvSpPr>
              <p:nvPr/>
            </p:nvSpPr>
            <p:spPr>
              <a:xfrm>
                <a:off x="559601" y="1598716"/>
                <a:ext cx="9780900" cy="523221"/>
              </a:xfrm>
              <a:prstGeom prst="rect">
                <a:avLst/>
              </a:prstGeom>
              <a:blipFill rotWithShape="1">
                <a:blip r:embed="rId1"/>
                <a:stretch>
                  <a:fillRect l="-2" t="-80" r="2" b="77"/>
                </a:stretch>
              </a:blipFill>
            </p:spPr>
            <p:txBody>
              <a:bodyPr/>
              <a:lstStyle/>
              <a:p>
                <a:r>
                  <a:rPr lang="zh-CN" altLang="en-US">
                    <a:noFill/>
                  </a:rPr>
                  <a:t> </a:t>
                </a:r>
              </a:p>
            </p:txBody>
          </p:sp>
        </mc:Fallback>
      </mc:AlternateContent>
      <p:sp>
        <p:nvSpPr>
          <p:cNvPr id="47" name="矩形 46"/>
          <p:cNvSpPr/>
          <p:nvPr/>
        </p:nvSpPr>
        <p:spPr>
          <a:xfrm>
            <a:off x="6365674" y="1062810"/>
            <a:ext cx="4257897" cy="461665"/>
          </a:xfrm>
          <a:prstGeom prst="rect">
            <a:avLst/>
          </a:prstGeom>
        </p:spPr>
        <p:txBody>
          <a:bodyPr wrap="none">
            <a:spAutoFit/>
          </a:bodyPr>
          <a:lstStyle/>
          <a:p>
            <a:r>
              <a:rPr lang="en-US" altLang="zh-CN" sz="2400" dirty="0"/>
              <a:t>--</a:t>
            </a:r>
            <a:r>
              <a:rPr lang="zh-CN" altLang="en-US" sz="2400" dirty="0"/>
              <a:t>加法密码（</a:t>
            </a:r>
            <a:r>
              <a:rPr lang="en-US" altLang="zh-CN" sz="2400" dirty="0"/>
              <a:t>Additive cipher</a:t>
            </a:r>
            <a:r>
              <a:rPr lang="zh-CN" altLang="en-US" sz="2400" dirty="0"/>
              <a:t>）</a:t>
            </a:r>
            <a:endParaRPr lang="zh-CN" altLang="en-US" sz="2400" dirty="0"/>
          </a:p>
        </p:txBody>
      </p:sp>
      <p:sp>
        <p:nvSpPr>
          <p:cNvPr id="48" name="矩形 47"/>
          <p:cNvSpPr/>
          <p:nvPr/>
        </p:nvSpPr>
        <p:spPr>
          <a:xfrm>
            <a:off x="1035529" y="5911263"/>
            <a:ext cx="7218643" cy="523220"/>
          </a:xfrm>
          <a:prstGeom prst="rect">
            <a:avLst/>
          </a:prstGeom>
          <a:ln w="19050">
            <a:solidFill>
              <a:srgbClr val="FF0000"/>
            </a:solidFill>
          </a:ln>
        </p:spPr>
        <p:txBody>
          <a:bodyPr wrap="none">
            <a:spAutoFit/>
          </a:bodyPr>
          <a:lstStyle/>
          <a:p>
            <a:pPr>
              <a:buClr>
                <a:srgbClr val="0000FF"/>
              </a:buClr>
            </a:pPr>
            <a:r>
              <a:rPr lang="zh-CN" altLang="en-US" sz="2800" dirty="0"/>
              <a:t>密文的统计特性与密钥取值之间的关系简单</a:t>
            </a:r>
            <a:endParaRPr lang="zh-CN" altLang="en-US" sz="2800" dirty="0"/>
          </a:p>
        </p:txBody>
      </p:sp>
      <p:sp>
        <p:nvSpPr>
          <p:cNvPr id="51" name="内容占位符 5"/>
          <p:cNvSpPr txBox="1"/>
          <p:nvPr/>
        </p:nvSpPr>
        <p:spPr>
          <a:xfrm>
            <a:off x="1035529" y="5160386"/>
            <a:ext cx="5534531" cy="523220"/>
          </a:xfrm>
          <a:prstGeom prst="rect">
            <a:avLst/>
          </a:prstGeom>
          <a:ln w="19050">
            <a:solidFill>
              <a:srgbClr val="FF0000"/>
            </a:solidFill>
          </a:ln>
        </p:spPr>
        <p:txBody>
          <a:bodyPr wrap="square">
            <a:sp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marL="0" indent="0">
              <a:buClr>
                <a:srgbClr val="0000FF"/>
              </a:buClr>
              <a:buNone/>
            </a:pPr>
            <a:r>
              <a:rPr lang="zh-CN" altLang="en-US" sz="2800" kern="0" dirty="0">
                <a:solidFill>
                  <a:schemeClr val="tx1"/>
                </a:solidFill>
                <a:latin typeface="Times New Roman" panose="02020603050405020304" pitchFamily="18" charset="0"/>
                <a:ea typeface="+mj-ea"/>
                <a:cs typeface="Times New Roman" panose="02020603050405020304" pitchFamily="18" charset="0"/>
              </a:rPr>
              <a:t>密钥空间</a:t>
            </a:r>
            <a:endParaRPr lang="en-US" altLang="zh-CN" sz="2800" kern="0" dirty="0">
              <a:solidFill>
                <a:schemeClr val="tx1"/>
              </a:solidFill>
              <a:latin typeface="Times New Roman" panose="02020603050405020304" pitchFamily="18" charset="0"/>
              <a:cs typeface="Times New Roman" panose="02020603050405020304" pitchFamily="18" charset="0"/>
            </a:endParaRPr>
          </a:p>
        </p:txBody>
      </p:sp>
      <p:sp>
        <p:nvSpPr>
          <p:cNvPr id="53" name="星形: 十六角 52"/>
          <p:cNvSpPr/>
          <p:nvPr/>
        </p:nvSpPr>
        <p:spPr bwMode="auto">
          <a:xfrm>
            <a:off x="9228648" y="2686497"/>
            <a:ext cx="2223705" cy="1467544"/>
          </a:xfrm>
          <a:prstGeom prst="star16">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1" compatLnSpc="1"/>
          <a:lstStyle/>
          <a:p>
            <a:pPr algn="ctr" fontAlgn="base">
              <a:spcBef>
                <a:spcPct val="0"/>
              </a:spcBef>
              <a:spcAft>
                <a:spcPct val="0"/>
              </a:spcAft>
            </a:pPr>
            <a:r>
              <a:rPr lang="zh-CN" altLang="en-US" sz="2400" b="1" dirty="0">
                <a:solidFill>
                  <a:srgbClr val="111111"/>
                </a:solidFill>
                <a:latin typeface="+mn-ea"/>
              </a:rPr>
              <a:t>密钥空间足够大原则</a:t>
            </a:r>
            <a:endParaRPr lang="zh-CN" altLang="en-US" sz="2400" b="1" dirty="0">
              <a:solidFill>
                <a:srgbClr val="111111"/>
              </a:solidFill>
              <a:latin typeface="+mn-ea"/>
            </a:endParaRPr>
          </a:p>
        </p:txBody>
      </p:sp>
      <p:sp>
        <p:nvSpPr>
          <p:cNvPr id="54" name="星形: 十六角 53"/>
          <p:cNvSpPr/>
          <p:nvPr/>
        </p:nvSpPr>
        <p:spPr bwMode="auto">
          <a:xfrm>
            <a:off x="8405191" y="4949834"/>
            <a:ext cx="3560322" cy="1467544"/>
          </a:xfrm>
          <a:prstGeom prst="star16">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1" compatLnSpc="1"/>
          <a:lstStyle/>
          <a:p>
            <a:pPr algn="ctr" fontAlgn="base">
              <a:spcBef>
                <a:spcPct val="0"/>
              </a:spcBef>
              <a:spcAft>
                <a:spcPct val="0"/>
              </a:spcAft>
            </a:pPr>
            <a:r>
              <a:rPr lang="zh-CN" altLang="en-US" sz="2400" b="1" dirty="0">
                <a:solidFill>
                  <a:srgbClr val="111111"/>
                </a:solidFill>
                <a:latin typeface="+mn-ea"/>
              </a:rPr>
              <a:t>混淆</a:t>
            </a:r>
            <a:endParaRPr lang="en-US" altLang="zh-CN" sz="2400" b="1" dirty="0">
              <a:solidFill>
                <a:srgbClr val="111111"/>
              </a:solidFill>
              <a:latin typeface="+mn-ea"/>
            </a:endParaRPr>
          </a:p>
          <a:p>
            <a:pPr algn="ctr" fontAlgn="base">
              <a:spcBef>
                <a:spcPct val="0"/>
              </a:spcBef>
              <a:spcAft>
                <a:spcPct val="0"/>
              </a:spcAft>
            </a:pPr>
            <a:r>
              <a:rPr lang="en-US" altLang="zh-CN" sz="2400" b="1" dirty="0">
                <a:solidFill>
                  <a:srgbClr val="111111"/>
                </a:solidFill>
                <a:latin typeface="+mn-ea"/>
              </a:rPr>
              <a:t>(Confusion)</a:t>
            </a:r>
            <a:endParaRPr lang="en-US" altLang="zh-CN" sz="2400" b="1" dirty="0">
              <a:solidFill>
                <a:srgbClr val="111111"/>
              </a:solidFill>
              <a:latin typeface="+mn-ea"/>
            </a:endParaRPr>
          </a:p>
          <a:p>
            <a:pPr algn="ctr" fontAlgn="base">
              <a:spcBef>
                <a:spcPct val="0"/>
              </a:spcBef>
              <a:spcAft>
                <a:spcPct val="0"/>
              </a:spcAft>
            </a:pPr>
            <a:r>
              <a:rPr lang="zh-CN" altLang="en-US" sz="2400" b="1" dirty="0">
                <a:solidFill>
                  <a:srgbClr val="111111"/>
                </a:solidFill>
                <a:latin typeface="+mn-ea"/>
              </a:rPr>
              <a:t>原则</a:t>
            </a:r>
            <a:endParaRPr lang="zh-CN" altLang="en-US" sz="2400" b="1" dirty="0">
              <a:solidFill>
                <a:srgbClr val="111111"/>
              </a:solidFill>
              <a:latin typeface="+mn-ea"/>
            </a:endParaRPr>
          </a:p>
        </p:txBody>
      </p:sp>
      <mc:AlternateContent xmlns:mc="http://schemas.openxmlformats.org/markup-compatibility/2006">
        <mc:Choice xmlns:a14="http://schemas.microsoft.com/office/drawing/2010/main" Requires="a14">
          <p:sp>
            <p:nvSpPr>
              <p:cNvPr id="14" name="对象 38"/>
              <p:cNvSpPr txBox="1"/>
              <p:nvPr/>
            </p:nvSpPr>
            <p:spPr bwMode="auto">
              <a:xfrm>
                <a:off x="1317229" y="3108795"/>
                <a:ext cx="5391022" cy="575096"/>
              </a:xfrm>
              <a:prstGeom prst="rect">
                <a:avLst/>
              </a:prstGeom>
              <a:noFill/>
              <a:ln>
                <a:noFill/>
              </a:ln>
            </p:spPr>
            <p:txBody>
              <a:bodyPr>
                <a:noAutofit/>
              </a:bodyPr>
              <a:lstStyle/>
              <a:p>
                <a14:m>
                  <m:oMathPara xmlns:m="http://schemas.openxmlformats.org/officeDocument/2006/math">
                    <m:oMathParaPr>
                      <m:jc m:val="left"/>
                    </m:oMathParaPr>
                    <m:oMath xmlns:m="http://schemas.openxmlformats.org/officeDocument/2006/math">
                      <m:r>
                        <a:rPr lang="en-US" altLang="zh-CN" sz="2400" b="0" i="1" smtClean="0">
                          <a:solidFill>
                            <a:srgbClr val="000000"/>
                          </a:solidFill>
                          <a:latin typeface="Cambria Math" panose="02040503050406030204" pitchFamily="18" charset="0"/>
                        </a:rPr>
                        <m:t>𝐶</m:t>
                      </m:r>
                      <m:r>
                        <a:rPr lang="zh-CN" altLang="en-US" sz="2400" i="1" smtClean="0">
                          <a:solidFill>
                            <a:srgbClr val="000000"/>
                          </a:solidFill>
                          <a:latin typeface="Cambria Math" panose="02040503050406030204" pitchFamily="18" charset="0"/>
                        </a:rPr>
                        <m:t>=</m:t>
                      </m:r>
                      <m:r>
                        <m:rPr>
                          <m:sty m:val="p"/>
                        </m:rPr>
                        <a:rPr lang="en-US" altLang="zh-CN" sz="2400" b="0" i="0" smtClean="0">
                          <a:solidFill>
                            <a:srgbClr val="000000"/>
                          </a:solidFill>
                          <a:latin typeface="Cambria Math" panose="02040503050406030204" pitchFamily="18" charset="0"/>
                        </a:rPr>
                        <m:t>Enc</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𝑚</m:t>
                          </m:r>
                          <m:r>
                            <a:rPr lang="en-US" altLang="zh-CN" sz="2400" b="0" i="1" smtClean="0">
                              <a:solidFill>
                                <a:srgbClr val="000000"/>
                              </a:solidFill>
                              <a:latin typeface="Cambria Math" panose="02040503050406030204" pitchFamily="18" charset="0"/>
                            </a:rPr>
                            <m:t>, </m:t>
                          </m:r>
                          <m:r>
                            <a:rPr lang="en-US" altLang="zh-CN" sz="2400" b="0" i="1" smtClean="0">
                              <a:solidFill>
                                <a:srgbClr val="000000"/>
                              </a:solidFill>
                              <a:latin typeface="Cambria Math" panose="02040503050406030204" pitchFamily="18" charset="0"/>
                            </a:rPr>
                            <m:t>𝑘</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𝑚</m:t>
                      </m:r>
                      <m:r>
                        <a:rPr lang="zh-CN" altLang="en-US" sz="2400" i="1">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𝑘</m:t>
                      </m:r>
                      <m:r>
                        <a:rPr lang="zh-CN" altLang="en-US" sz="2400" i="1">
                          <a:solidFill>
                            <a:srgbClr val="000000"/>
                          </a:solidFill>
                          <a:latin typeface="Cambria Math" panose="02040503050406030204" pitchFamily="18" charset="0"/>
                        </a:rPr>
                        <m:t> </m:t>
                      </m:r>
                      <m:d>
                        <m:dPr>
                          <m:ctrlPr>
                            <a:rPr lang="zh-CN" altLang="en-US" sz="2400" i="1">
                              <a:solidFill>
                                <a:srgbClr val="000000"/>
                              </a:solidFill>
                              <a:latin typeface="Cambria Math" panose="02040503050406030204" pitchFamily="18" charset="0"/>
                            </a:rPr>
                          </m:ctrlPr>
                        </m:dPr>
                        <m:e>
                          <m:func>
                            <m:funcPr>
                              <m:ctrlPr>
                                <a:rPr lang="zh-CN" altLang="en-US" sz="2400" i="1" smtClean="0">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mod</m:t>
                              </m:r>
                            </m:fName>
                            <m:e>
                              <m:r>
                                <a:rPr lang="zh-CN" altLang="en-US" sz="2400" i="1">
                                  <a:solidFill>
                                    <a:srgbClr val="000000"/>
                                  </a:solidFill>
                                  <a:latin typeface="Cambria Math" panose="02040503050406030204" pitchFamily="18" charset="0"/>
                                </a:rPr>
                                <m:t>2</m:t>
                              </m:r>
                              <m:r>
                                <a:rPr lang="en-US" altLang="zh-CN" sz="2400" i="1">
                                  <a:solidFill>
                                    <a:srgbClr val="000000"/>
                                  </a:solidFill>
                                  <a:latin typeface="Cambria Math" panose="02040503050406030204" pitchFamily="18" charset="0"/>
                                </a:rPr>
                                <m:t>6</m:t>
                              </m:r>
                            </m:e>
                          </m:func>
                        </m:e>
                      </m:d>
                    </m:oMath>
                  </m:oMathPara>
                </a14:m>
                <a:endParaRPr lang="zh-CN" altLang="en-US" sz="2400" dirty="0"/>
              </a:p>
            </p:txBody>
          </p:sp>
        </mc:Choice>
        <mc:Fallback>
          <p:sp>
            <p:nvSpPr>
              <p:cNvPr id="14" name="对象 38"/>
              <p:cNvSpPr txBox="1">
                <a:spLocks noRot="1" noChangeAspect="1" noMove="1" noResize="1" noEditPoints="1" noAdjustHandles="1" noChangeArrowheads="1" noChangeShapeType="1" noTextEdit="1"/>
              </p:cNvSpPr>
              <p:nvPr/>
            </p:nvSpPr>
            <p:spPr bwMode="auto">
              <a:xfrm>
                <a:off x="1317229" y="3108795"/>
                <a:ext cx="5391022" cy="575096"/>
              </a:xfrm>
              <a:prstGeom prst="rect">
                <a:avLst/>
              </a:prstGeom>
              <a:blipFill rotWithShape="1">
                <a:blip r:embed="rId2"/>
                <a:stretch>
                  <a:fillRect l="-4" t="-82" r="2" b="45"/>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2550331" y="5201991"/>
                <a:ext cx="385932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l-GR" sz="2800" i="1">
                          <a:latin typeface="Cambria Math" panose="02040503050406030204" pitchFamily="18" charset="0"/>
                          <a:ea typeface="Cambria Math" panose="02040503050406030204" pitchFamily="18" charset="0"/>
                        </a:rPr>
                        <m:t>𝒦</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m:t>
                      </m:r>
                      <m:r>
                        <a:rPr lang="en-US" altLang="zh-CN" sz="2800" i="1">
                          <a:latin typeface="Cambria Math" panose="02040503050406030204" pitchFamily="18" charset="0"/>
                        </a:rPr>
                        <m:t>𝑘</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ℤ</m:t>
                          </m:r>
                        </m:e>
                        <m:sub>
                          <m:r>
                            <a:rPr lang="en-US" altLang="zh-CN" sz="2800" i="1">
                              <a:latin typeface="Cambria Math" panose="02040503050406030204" pitchFamily="18" charset="0"/>
                              <a:ea typeface="Cambria Math" panose="02040503050406030204" pitchFamily="18" charset="0"/>
                            </a:rPr>
                            <m:t>26</m:t>
                          </m:r>
                        </m:sub>
                      </m:sSub>
                      <m:r>
                        <a:rPr lang="en-US" altLang="zh-CN" sz="2800" b="0" i="1" smtClean="0">
                          <a:latin typeface="Cambria Math" panose="02040503050406030204" pitchFamily="18" charset="0"/>
                        </a:rPr>
                        <m:t>}</m:t>
                      </m:r>
                      <m:r>
                        <m:rPr>
                          <m:nor/>
                        </m:rPr>
                        <a:rPr lang="en-US" altLang="zh-CN" sz="2800" dirty="0">
                          <a:latin typeface="Cambria Math" panose="02040503050406030204" pitchFamily="18" charset="0"/>
                        </a:rPr>
                        <m:t>,</m:t>
                      </m:r>
                      <m:r>
                        <a:rPr lang="en-US" altLang="zh-CN" sz="2800" b="0" i="1" dirty="0" smtClean="0">
                          <a:latin typeface="Cambria Math" panose="02040503050406030204" pitchFamily="18" charset="0"/>
                        </a:rPr>
                        <m:t> </m:t>
                      </m:r>
                      <m:d>
                        <m:dPr>
                          <m:begChr m:val="|"/>
                          <m:endChr m:val="|"/>
                          <m:ctrlPr>
                            <a:rPr lang="en-US" altLang="zh-CN" sz="2800" b="0" i="1" smtClean="0">
                              <a:latin typeface="Cambria Math" panose="02040503050406030204" pitchFamily="18" charset="0"/>
                              <a:ea typeface="Cambria Math" panose="02040503050406030204" pitchFamily="18" charset="0"/>
                            </a:rPr>
                          </m:ctrlPr>
                        </m:dPr>
                        <m:e>
                          <m:r>
                            <a:rPr lang="zh-CN" altLang="el-GR" sz="2800" i="1">
                              <a:latin typeface="Cambria Math" panose="02040503050406030204" pitchFamily="18" charset="0"/>
                              <a:ea typeface="Cambria Math" panose="02040503050406030204" pitchFamily="18" charset="0"/>
                            </a:rPr>
                            <m:t>𝒦</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26</m:t>
                      </m:r>
                    </m:oMath>
                  </m:oMathPara>
                </a14:m>
                <a:endParaRPr lang="zh-CN" altLang="en-US" sz="2800" dirty="0"/>
              </a:p>
            </p:txBody>
          </p:sp>
        </mc:Choice>
        <mc:Fallback>
          <p:sp>
            <p:nvSpPr>
              <p:cNvPr id="3" name="文本框 2"/>
              <p:cNvSpPr txBox="1">
                <a:spLocks noRot="1" noChangeAspect="1" noMove="1" noResize="1" noEditPoints="1" noAdjustHandles="1" noChangeArrowheads="1" noChangeShapeType="1" noTextEdit="1"/>
              </p:cNvSpPr>
              <p:nvPr/>
            </p:nvSpPr>
            <p:spPr>
              <a:xfrm>
                <a:off x="2550331" y="5201991"/>
                <a:ext cx="3859326" cy="430887"/>
              </a:xfrm>
              <a:prstGeom prst="rect">
                <a:avLst/>
              </a:prstGeom>
              <a:blipFill rotWithShape="1">
                <a:blip r:embed="rId3"/>
                <a:stretch>
                  <a:fillRect l="-4" t="-16" r="-330" b="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内容占位符 5"/>
              <p:cNvSpPr txBox="1"/>
              <p:nvPr/>
            </p:nvSpPr>
            <p:spPr>
              <a:xfrm>
                <a:off x="559601" y="2611607"/>
                <a:ext cx="9780900"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a:buClr>
                    <a:srgbClr val="0000FF"/>
                  </a:buClr>
                  <a:buFont typeface="Wingdings" panose="05000000000000000000" pitchFamily="2" charset="2"/>
                  <a:buChar char="Ø"/>
                </a:pPr>
                <a:r>
                  <a:rPr lang="zh-CN" altLang="en-US" kern="0" dirty="0">
                    <a:solidFill>
                      <a:schemeClr val="tx1"/>
                    </a:solidFill>
                    <a:latin typeface="Times New Roman" panose="02020603050405020304" pitchFamily="18" charset="0"/>
                    <a:ea typeface="+mj-ea"/>
                    <a:cs typeface="Times New Roman" panose="02020603050405020304" pitchFamily="18" charset="0"/>
                  </a:rPr>
                  <a:t>将映射后的数字</a:t>
                </a:r>
                <a14:m>
                  <m:oMath xmlns:m="http://schemas.openxmlformats.org/officeDocument/2006/math">
                    <m:r>
                      <a:rPr lang="zh-CN" altLang="en-US" b="0" i="1" smtClean="0">
                        <a:solidFill>
                          <a:srgbClr val="000000"/>
                        </a:solidFill>
                        <a:latin typeface="Cambria Math" panose="02040503050406030204" pitchFamily="18" charset="0"/>
                      </a:rPr>
                      <m:t>𝑚</m:t>
                    </m:r>
                  </m:oMath>
                </a14:m>
                <a:r>
                  <a:rPr lang="zh-CN" altLang="en-US" kern="0" dirty="0">
                    <a:solidFill>
                      <a:schemeClr val="tx1"/>
                    </a:solidFill>
                    <a:latin typeface="Times New Roman" panose="02020603050405020304" pitchFamily="18" charset="0"/>
                    <a:ea typeface="+mj-ea"/>
                    <a:cs typeface="Times New Roman" panose="02020603050405020304" pitchFamily="18" charset="0"/>
                  </a:rPr>
                  <a:t>按照如下方式加密，得到密文</a:t>
                </a:r>
                <a14:m>
                  <m:oMath xmlns:m="http://schemas.openxmlformats.org/officeDocument/2006/math">
                    <m:r>
                      <a:rPr lang="en-US" altLang="zh-CN" i="1">
                        <a:solidFill>
                          <a:srgbClr val="000000"/>
                        </a:solidFill>
                        <a:latin typeface="Cambria Math" panose="02040503050406030204" pitchFamily="18" charset="0"/>
                      </a:rPr>
                      <m:t>𝐶</m:t>
                    </m:r>
                  </m:oMath>
                </a14:m>
                <a:endParaRPr lang="en-US" altLang="zh-CN" kern="0" dirty="0">
                  <a:solidFill>
                    <a:schemeClr val="tx1"/>
                  </a:solidFill>
                  <a:latin typeface="Times New Roman" panose="02020603050405020304" pitchFamily="18" charset="0"/>
                  <a:ea typeface="+mj-ea"/>
                  <a:cs typeface="Times New Roman" panose="02020603050405020304" pitchFamily="18" charset="0"/>
                </a:endParaRPr>
              </a:p>
            </p:txBody>
          </p:sp>
        </mc:Choice>
        <mc:Fallback>
          <p:sp>
            <p:nvSpPr>
              <p:cNvPr id="16" name="内容占位符 5"/>
              <p:cNvSpPr txBox="1">
                <a:spLocks noRot="1" noChangeAspect="1" noMove="1" noResize="1" noEditPoints="1" noAdjustHandles="1" noChangeArrowheads="1" noChangeShapeType="1" noTextEdit="1"/>
              </p:cNvSpPr>
              <p:nvPr/>
            </p:nvSpPr>
            <p:spPr>
              <a:xfrm>
                <a:off x="559601" y="2611607"/>
                <a:ext cx="9780900" cy="523221"/>
              </a:xfrm>
              <a:prstGeom prst="rect">
                <a:avLst/>
              </a:prstGeom>
              <a:blipFill rotWithShape="1">
                <a:blip r:embed="rId4"/>
                <a:stretch>
                  <a:fillRect l="-2" t="-93" r="2" b="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内容占位符 5"/>
              <p:cNvSpPr txBox="1"/>
              <p:nvPr/>
            </p:nvSpPr>
            <p:spPr>
              <a:xfrm>
                <a:off x="559601" y="3595976"/>
                <a:ext cx="9780900"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a:buClr>
                    <a:srgbClr val="0000FF"/>
                  </a:buClr>
                  <a:buFont typeface="Wingdings" panose="05000000000000000000" pitchFamily="2" charset="2"/>
                  <a:buChar char="Ø"/>
                </a:pPr>
                <a:r>
                  <a:rPr lang="zh-CN" altLang="en-US" kern="0" dirty="0">
                    <a:solidFill>
                      <a:schemeClr val="tx1"/>
                    </a:solidFill>
                    <a:latin typeface="Times New Roman" panose="02020603050405020304" pitchFamily="18" charset="0"/>
                    <a:ea typeface="+mj-ea"/>
                    <a:cs typeface="Times New Roman" panose="02020603050405020304" pitchFamily="18" charset="0"/>
                  </a:rPr>
                  <a:t>将密文</a:t>
                </a:r>
                <a14:m>
                  <m:oMath xmlns:m="http://schemas.openxmlformats.org/officeDocument/2006/math">
                    <m:r>
                      <a:rPr lang="en-US" altLang="zh-CN" b="0" i="1" smtClean="0">
                        <a:solidFill>
                          <a:srgbClr val="000000"/>
                        </a:solidFill>
                        <a:latin typeface="Cambria Math" panose="02040503050406030204" pitchFamily="18" charset="0"/>
                      </a:rPr>
                      <m:t>𝐶</m:t>
                    </m:r>
                  </m:oMath>
                </a14:m>
                <a:r>
                  <a:rPr lang="zh-CN" altLang="en-US" kern="0" dirty="0">
                    <a:solidFill>
                      <a:schemeClr val="tx1"/>
                    </a:solidFill>
                    <a:latin typeface="Times New Roman" panose="02020603050405020304" pitchFamily="18" charset="0"/>
                    <a:ea typeface="+mj-ea"/>
                    <a:cs typeface="Times New Roman" panose="02020603050405020304" pitchFamily="18" charset="0"/>
                  </a:rPr>
                  <a:t>按照如下方式解密，得到明文数字</a:t>
                </a:r>
                <a14:m>
                  <m:oMath xmlns:m="http://schemas.openxmlformats.org/officeDocument/2006/math">
                    <m:r>
                      <a:rPr lang="en-US" altLang="zh-CN" b="0" i="1" smtClean="0">
                        <a:solidFill>
                          <a:srgbClr val="000000"/>
                        </a:solidFill>
                        <a:latin typeface="Cambria Math" panose="02040503050406030204" pitchFamily="18" charset="0"/>
                      </a:rPr>
                      <m:t>𝑚</m:t>
                    </m:r>
                  </m:oMath>
                </a14:m>
                <a:endParaRPr lang="en-US" altLang="zh-CN" kern="0" dirty="0">
                  <a:solidFill>
                    <a:schemeClr val="tx1"/>
                  </a:solidFill>
                  <a:latin typeface="Times New Roman" panose="02020603050405020304" pitchFamily="18" charset="0"/>
                  <a:ea typeface="+mj-ea"/>
                  <a:cs typeface="Times New Roman" panose="02020603050405020304" pitchFamily="18" charset="0"/>
                </a:endParaRPr>
              </a:p>
            </p:txBody>
          </p:sp>
        </mc:Choice>
        <mc:Fallback>
          <p:sp>
            <p:nvSpPr>
              <p:cNvPr id="17" name="内容占位符 5"/>
              <p:cNvSpPr txBox="1">
                <a:spLocks noRot="1" noChangeAspect="1" noMove="1" noResize="1" noEditPoints="1" noAdjustHandles="1" noChangeArrowheads="1" noChangeShapeType="1" noTextEdit="1"/>
              </p:cNvSpPr>
              <p:nvPr/>
            </p:nvSpPr>
            <p:spPr>
              <a:xfrm>
                <a:off x="559601" y="3595976"/>
                <a:ext cx="9780900" cy="523221"/>
              </a:xfrm>
              <a:prstGeom prst="rect">
                <a:avLst/>
              </a:prstGeom>
              <a:blipFill rotWithShape="1">
                <a:blip r:embed="rId5"/>
                <a:stretch>
                  <a:fillRect l="-2" t="-116" r="2" b="1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对象 38"/>
              <p:cNvSpPr txBox="1"/>
              <p:nvPr/>
            </p:nvSpPr>
            <p:spPr bwMode="auto">
              <a:xfrm>
                <a:off x="1317229" y="4113025"/>
                <a:ext cx="5391022" cy="517769"/>
              </a:xfrm>
              <a:prstGeom prst="rect">
                <a:avLst/>
              </a:prstGeom>
              <a:noFill/>
              <a:ln>
                <a:noFill/>
              </a:ln>
            </p:spPr>
            <p:txBody>
              <a:bodyPr>
                <a:noAutofit/>
              </a:bodyPr>
              <a:lstStyle/>
              <a:p>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𝑚</m:t>
                      </m:r>
                      <m:r>
                        <a:rPr lang="zh-CN" altLang="en-US" sz="2400" i="1">
                          <a:solidFill>
                            <a:srgbClr val="000000"/>
                          </a:solidFill>
                          <a:latin typeface="Cambria Math" panose="02040503050406030204" pitchFamily="18" charset="0"/>
                        </a:rPr>
                        <m:t>=</m:t>
                      </m:r>
                      <m:r>
                        <m:rPr>
                          <m:sty m:val="p"/>
                        </m:rPr>
                        <a:rPr lang="en-US" altLang="zh-CN" sz="2400" b="0" i="0" smtClean="0">
                          <a:solidFill>
                            <a:srgbClr val="000000"/>
                          </a:solidFill>
                          <a:latin typeface="Cambria Math" panose="02040503050406030204" pitchFamily="18" charset="0"/>
                        </a:rPr>
                        <m:t>Dec</m:t>
                      </m:r>
                      <m:d>
                        <m:dPr>
                          <m:ctrlPr>
                            <a:rPr lang="zh-CN" altLang="en-US" sz="2400" i="1">
                              <a:solidFill>
                                <a:srgbClr val="000000"/>
                              </a:solidFill>
                              <a:latin typeface="Cambria Math" panose="02040503050406030204" pitchFamily="18" charset="0"/>
                            </a:rPr>
                          </m:ctrlPr>
                        </m:dPr>
                        <m:e>
                          <m:r>
                            <a:rPr lang="en-US" altLang="zh-CN" sz="2400" b="0" i="1" smtClean="0">
                              <a:solidFill>
                                <a:srgbClr val="000000"/>
                              </a:solidFill>
                              <a:latin typeface="Cambria Math" panose="02040503050406030204" pitchFamily="18" charset="0"/>
                            </a:rPr>
                            <m:t>𝐶</m:t>
                          </m:r>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𝑘</m:t>
                          </m:r>
                        </m:e>
                      </m:d>
                      <m:r>
                        <a:rPr lang="zh-CN" altLang="en-US" sz="2400" i="1">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𝐶</m:t>
                      </m:r>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𝑘</m:t>
                      </m:r>
                      <m:r>
                        <a:rPr lang="en-US" altLang="zh-CN" sz="2400" b="0" i="1" smtClean="0">
                          <a:solidFill>
                            <a:srgbClr val="000000"/>
                          </a:solidFill>
                          <a:latin typeface="Cambria Math" panose="02040503050406030204" pitchFamily="18" charset="0"/>
                        </a:rPr>
                        <m:t> </m:t>
                      </m:r>
                      <m:d>
                        <m:dPr>
                          <m:ctrlPr>
                            <a:rPr lang="zh-CN" altLang="en-US" sz="2400" i="1">
                              <a:solidFill>
                                <a:srgbClr val="000000"/>
                              </a:solidFill>
                              <a:latin typeface="Cambria Math" panose="02040503050406030204" pitchFamily="18" charset="0"/>
                            </a:rPr>
                          </m:ctrlPr>
                        </m:dPr>
                        <m:e>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mod</m:t>
                              </m:r>
                            </m:fName>
                            <m:e>
                              <m:r>
                                <a:rPr lang="zh-CN" altLang="en-US" sz="2400" i="1">
                                  <a:solidFill>
                                    <a:srgbClr val="000000"/>
                                  </a:solidFill>
                                  <a:latin typeface="Cambria Math" panose="02040503050406030204" pitchFamily="18" charset="0"/>
                                </a:rPr>
                                <m:t>2</m:t>
                              </m:r>
                              <m:r>
                                <a:rPr lang="en-US" altLang="zh-CN" sz="2400" i="1">
                                  <a:solidFill>
                                    <a:srgbClr val="000000"/>
                                  </a:solidFill>
                                  <a:latin typeface="Cambria Math" panose="02040503050406030204" pitchFamily="18" charset="0"/>
                                </a:rPr>
                                <m:t>6</m:t>
                              </m:r>
                            </m:e>
                          </m:func>
                        </m:e>
                      </m:d>
                    </m:oMath>
                  </m:oMathPara>
                </a14:m>
                <a:endParaRPr lang="zh-CN" altLang="en-US" sz="2400" dirty="0"/>
              </a:p>
            </p:txBody>
          </p:sp>
        </mc:Choice>
        <mc:Fallback>
          <p:sp>
            <p:nvSpPr>
              <p:cNvPr id="18" name="对象 38"/>
              <p:cNvSpPr txBox="1">
                <a:spLocks noRot="1" noChangeAspect="1" noMove="1" noResize="1" noEditPoints="1" noAdjustHandles="1" noChangeArrowheads="1" noChangeShapeType="1" noTextEdit="1"/>
              </p:cNvSpPr>
              <p:nvPr/>
            </p:nvSpPr>
            <p:spPr bwMode="auto">
              <a:xfrm>
                <a:off x="1317229" y="4113025"/>
                <a:ext cx="5391022" cy="517769"/>
              </a:xfrm>
              <a:prstGeom prst="rect">
                <a:avLst/>
              </a:prstGeom>
              <a:blipFill rotWithShape="1">
                <a:blip r:embed="rId6"/>
                <a:stretch>
                  <a:fillRect l="-4" t="-25" r="2" b="72"/>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内容占位符 5"/>
              <p:cNvSpPr txBox="1"/>
              <p:nvPr/>
            </p:nvSpPr>
            <p:spPr>
              <a:xfrm>
                <a:off x="559601" y="4571283"/>
                <a:ext cx="9780900"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a:buClr>
                    <a:srgbClr val="0000FF"/>
                  </a:buClr>
                  <a:buFont typeface="Wingdings" panose="05000000000000000000" pitchFamily="2" charset="2"/>
                  <a:buChar char="Ø"/>
                </a:pPr>
                <a:r>
                  <a:rPr lang="zh-CN" altLang="en-US" kern="0" dirty="0">
                    <a:solidFill>
                      <a:schemeClr val="tx1"/>
                    </a:solidFill>
                    <a:latin typeface="Times New Roman" panose="02020603050405020304" pitchFamily="18" charset="0"/>
                    <a:ea typeface="+mj-ea"/>
                    <a:cs typeface="Times New Roman" panose="02020603050405020304" pitchFamily="18" charset="0"/>
                  </a:rPr>
                  <a:t>将</a:t>
                </a:r>
                <a:r>
                  <a:rPr lang="zh-CN" altLang="en-US" kern="0" dirty="0">
                    <a:solidFill>
                      <a:schemeClr val="tx1"/>
                    </a:solidFill>
                    <a:latin typeface="Times New Roman" panose="02020603050405020304" pitchFamily="18" charset="0"/>
                    <a:cs typeface="Times New Roman" panose="02020603050405020304" pitchFamily="18" charset="0"/>
                  </a:rPr>
                  <a:t>明文数字</a:t>
                </a:r>
                <a14:m>
                  <m:oMath xmlns:m="http://schemas.openxmlformats.org/officeDocument/2006/math">
                    <m:r>
                      <a:rPr lang="en-US" altLang="zh-CN" i="1">
                        <a:solidFill>
                          <a:srgbClr val="000000"/>
                        </a:solidFill>
                        <a:latin typeface="Cambria Math" panose="02040503050406030204" pitchFamily="18" charset="0"/>
                      </a:rPr>
                      <m:t>𝑚</m:t>
                    </m:r>
                  </m:oMath>
                </a14:m>
                <a:r>
                  <a:rPr lang="zh-CN" altLang="en-US" kern="0" dirty="0">
                    <a:solidFill>
                      <a:schemeClr val="tx1"/>
                    </a:solidFill>
                    <a:latin typeface="Times New Roman" panose="02020603050405020304" pitchFamily="18" charset="0"/>
                    <a:ea typeface="+mj-ea"/>
                    <a:cs typeface="Times New Roman" panose="02020603050405020304" pitchFamily="18" charset="0"/>
                  </a:rPr>
                  <a:t>根据映射规则，映射回明文字符表中的字符</a:t>
                </a:r>
                <a:endParaRPr lang="en-US" altLang="zh-CN" kern="0" dirty="0">
                  <a:solidFill>
                    <a:schemeClr val="tx1"/>
                  </a:solidFill>
                  <a:latin typeface="Times New Roman" panose="02020603050405020304" pitchFamily="18" charset="0"/>
                  <a:ea typeface="+mj-ea"/>
                  <a:cs typeface="Times New Roman" panose="02020603050405020304" pitchFamily="18" charset="0"/>
                </a:endParaRPr>
              </a:p>
            </p:txBody>
          </p:sp>
        </mc:Choice>
        <mc:Fallback>
          <p:sp>
            <p:nvSpPr>
              <p:cNvPr id="20" name="内容占位符 5"/>
              <p:cNvSpPr txBox="1">
                <a:spLocks noRot="1" noChangeAspect="1" noMove="1" noResize="1" noEditPoints="1" noAdjustHandles="1" noChangeArrowheads="1" noChangeShapeType="1" noTextEdit="1"/>
              </p:cNvSpPr>
              <p:nvPr/>
            </p:nvSpPr>
            <p:spPr>
              <a:xfrm>
                <a:off x="559601" y="4571283"/>
                <a:ext cx="9780900" cy="523221"/>
              </a:xfrm>
              <a:prstGeom prst="rect">
                <a:avLst/>
              </a:prstGeom>
              <a:blipFill rotWithShape="1">
                <a:blip r:embed="rId7"/>
                <a:stretch>
                  <a:fillRect l="-2" t="-106" r="2" b="1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内容占位符 5"/>
              <p:cNvSpPr txBox="1"/>
              <p:nvPr/>
            </p:nvSpPr>
            <p:spPr>
              <a:xfrm>
                <a:off x="559601" y="2103086"/>
                <a:ext cx="9780900" cy="523221"/>
              </a:xfrm>
              <a:prstGeom prst="rect">
                <a:avLst/>
              </a:prstGeom>
            </p:spPr>
            <p:txBody>
              <a:bodyPr>
                <a:no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a:buClr>
                    <a:srgbClr val="0000FF"/>
                  </a:buClr>
                  <a:buFont typeface="Wingdings" panose="05000000000000000000" pitchFamily="2" charset="2"/>
                  <a:buChar char="Ø"/>
                </a:pPr>
                <a:r>
                  <a:rPr lang="zh-CN" altLang="en-US" kern="0" dirty="0">
                    <a:solidFill>
                      <a:schemeClr val="tx1"/>
                    </a:solidFill>
                    <a:latin typeface="Times New Roman" panose="02020603050405020304" pitchFamily="18" charset="0"/>
                    <a:ea typeface="+mj-ea"/>
                    <a:cs typeface="Times New Roman" panose="02020603050405020304" pitchFamily="18" charset="0"/>
                  </a:rPr>
                  <a:t>将要加密的明文字符串</a:t>
                </a:r>
                <a14:m>
                  <m:oMath xmlns:m="http://schemas.openxmlformats.org/officeDocument/2006/math">
                    <m:r>
                      <a:rPr lang="en-US" altLang="zh-CN" i="1" smtClean="0">
                        <a:solidFill>
                          <a:srgbClr val="000000"/>
                        </a:solidFill>
                        <a:latin typeface="Cambria Math" panose="02040503050406030204" pitchFamily="18" charset="0"/>
                      </a:rPr>
                      <m:t>𝑀</m:t>
                    </m:r>
                  </m:oMath>
                </a14:m>
                <a:r>
                  <a:rPr lang="zh-CN" altLang="en-US" kern="0" dirty="0">
                    <a:solidFill>
                      <a:schemeClr val="tx1"/>
                    </a:solidFill>
                    <a:latin typeface="Times New Roman" panose="02020603050405020304" pitchFamily="18" charset="0"/>
                    <a:ea typeface="+mj-ea"/>
                    <a:cs typeface="Times New Roman" panose="02020603050405020304" pitchFamily="18" charset="0"/>
                  </a:rPr>
                  <a:t>映射到数字集合中，记为</a:t>
                </a:r>
                <a14:m>
                  <m:oMath xmlns:m="http://schemas.openxmlformats.org/officeDocument/2006/math">
                    <m:r>
                      <a:rPr lang="zh-CN" altLang="en-US" i="1" smtClean="0">
                        <a:solidFill>
                          <a:srgbClr val="000000"/>
                        </a:solidFill>
                        <a:latin typeface="Cambria Math" panose="02040503050406030204" pitchFamily="18" charset="0"/>
                      </a:rPr>
                      <m:t>𝑚</m:t>
                    </m:r>
                  </m:oMath>
                </a14:m>
                <a:endParaRPr lang="en-US" altLang="zh-CN" kern="0" dirty="0">
                  <a:solidFill>
                    <a:schemeClr val="tx1"/>
                  </a:solidFill>
                  <a:latin typeface="Times New Roman" panose="02020603050405020304" pitchFamily="18" charset="0"/>
                  <a:ea typeface="+mj-ea"/>
                  <a:cs typeface="Times New Roman" panose="02020603050405020304" pitchFamily="18" charset="0"/>
                </a:endParaRPr>
              </a:p>
            </p:txBody>
          </p:sp>
        </mc:Choice>
        <mc:Fallback>
          <p:sp>
            <p:nvSpPr>
              <p:cNvPr id="21" name="内容占位符 5"/>
              <p:cNvSpPr txBox="1">
                <a:spLocks noRot="1" noChangeAspect="1" noMove="1" noResize="1" noEditPoints="1" noAdjustHandles="1" noChangeArrowheads="1" noChangeShapeType="1" noTextEdit="1"/>
              </p:cNvSpPr>
              <p:nvPr/>
            </p:nvSpPr>
            <p:spPr>
              <a:xfrm>
                <a:off x="559601" y="2103086"/>
                <a:ext cx="9780900" cy="523221"/>
              </a:xfrm>
              <a:prstGeom prst="rect">
                <a:avLst/>
              </a:prstGeom>
              <a:blipFill rotWithShape="1">
                <a:blip r:embed="rId8"/>
                <a:stretch>
                  <a:fillRect l="-2" t="-115" r="2" b="11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animBg="1"/>
      <p:bldP spid="51" grpId="0" animBg="1"/>
      <p:bldP spid="53" grpId="0" animBg="1"/>
      <p:bldP spid="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794" y="90001"/>
            <a:ext cx="3973478" cy="626701"/>
          </a:xfrm>
        </p:spPr>
        <p:txBody>
          <a:bodyPr/>
          <a:lstStyle/>
          <a:p>
            <a:r>
              <a:rPr lang="en-US" altLang="zh-CN" dirty="0">
                <a:solidFill>
                  <a:srgbClr val="F8F8F8"/>
                </a:solidFill>
                <a:latin typeface="+mj-ea"/>
              </a:rPr>
              <a:t>1.1 </a:t>
            </a:r>
            <a:r>
              <a:rPr lang="zh-CN" altLang="en-US" dirty="0">
                <a:solidFill>
                  <a:srgbClr val="F8F8F8"/>
                </a:solidFill>
                <a:latin typeface="+mj-ea"/>
              </a:rPr>
              <a:t>单表代换密码</a:t>
            </a:r>
            <a:endParaRPr lang="zh-CN" altLang="en-US" dirty="0"/>
          </a:p>
        </p:txBody>
      </p:sp>
      <p:sp>
        <p:nvSpPr>
          <p:cNvPr id="5" name="矩形 4"/>
          <p:cNvSpPr/>
          <p:nvPr/>
        </p:nvSpPr>
        <p:spPr>
          <a:xfrm>
            <a:off x="5797524" y="225601"/>
            <a:ext cx="5110298" cy="523220"/>
          </a:xfrm>
          <a:prstGeom prst="rect">
            <a:avLst/>
          </a:prstGeom>
        </p:spPr>
        <p:txBody>
          <a:bodyPr wrap="square">
            <a:spAutoFit/>
          </a:bodyPr>
          <a:lstStyle/>
          <a:p>
            <a:r>
              <a:rPr lang="en-US" altLang="zh-CN" sz="2800" dirty="0"/>
              <a:t>(2) </a:t>
            </a:r>
            <a:r>
              <a:rPr lang="zh-CN" altLang="en-US" sz="2800" dirty="0"/>
              <a:t>仿射密码（</a:t>
            </a:r>
            <a:r>
              <a:rPr lang="en-US" altLang="zh-CN" sz="2800" dirty="0"/>
              <a:t>Affine cipher</a:t>
            </a:r>
            <a:r>
              <a:rPr lang="zh-CN" altLang="en-US" sz="2800" dirty="0"/>
              <a:t>）</a:t>
            </a:r>
            <a:endParaRPr lang="zh-CN" altLang="en-US" sz="2800" dirty="0"/>
          </a:p>
        </p:txBody>
      </p:sp>
      <p:sp>
        <p:nvSpPr>
          <p:cNvPr id="48" name="矩形 47"/>
          <p:cNvSpPr/>
          <p:nvPr/>
        </p:nvSpPr>
        <p:spPr>
          <a:xfrm>
            <a:off x="990952" y="3258080"/>
            <a:ext cx="7007046" cy="523220"/>
          </a:xfrm>
          <a:prstGeom prst="rect">
            <a:avLst/>
          </a:prstGeom>
          <a:ln w="19050">
            <a:solidFill>
              <a:srgbClr val="FF0000"/>
            </a:solidFill>
          </a:ln>
        </p:spPr>
        <p:txBody>
          <a:bodyPr wrap="none">
            <a:spAutoFit/>
          </a:bodyPr>
          <a:lstStyle/>
          <a:p>
            <a:pPr>
              <a:buClr>
                <a:srgbClr val="0000FF"/>
              </a:buClr>
            </a:pPr>
            <a:r>
              <a:rPr lang="zh-CN" altLang="en-US" sz="2800" dirty="0"/>
              <a:t>密文的统计特性与密钥取值之间的关系复杂</a:t>
            </a:r>
            <a:endParaRPr lang="zh-CN" altLang="en-US" sz="2800" dirty="0"/>
          </a:p>
        </p:txBody>
      </p:sp>
      <p:sp>
        <p:nvSpPr>
          <p:cNvPr id="50" name="椭圆 49"/>
          <p:cNvSpPr/>
          <p:nvPr/>
        </p:nvSpPr>
        <p:spPr bwMode="auto">
          <a:xfrm>
            <a:off x="2729389" y="1505667"/>
            <a:ext cx="802562" cy="1197891"/>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4" name="内容占位符 5"/>
              <p:cNvSpPr txBox="1"/>
              <p:nvPr/>
            </p:nvSpPr>
            <p:spPr>
              <a:xfrm>
                <a:off x="990952" y="2613728"/>
                <a:ext cx="10896248" cy="523220"/>
              </a:xfrm>
              <a:prstGeom prst="rect">
                <a:avLst/>
              </a:prstGeom>
              <a:ln w="19050">
                <a:solidFill>
                  <a:srgbClr val="FF0000"/>
                </a:solidFill>
              </a:ln>
            </p:spPr>
            <p:txBody>
              <a:bodyPr wrap="square">
                <a:spAutoFit/>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pPr marL="0" indent="0">
                  <a:buClr>
                    <a:srgbClr val="0000FF"/>
                  </a:buClr>
                  <a:buNone/>
                </a:pPr>
                <a:r>
                  <a:rPr lang="zh-CN" altLang="en-US" sz="2800" kern="0" dirty="0">
                    <a:solidFill>
                      <a:schemeClr val="tx1"/>
                    </a:solidFill>
                    <a:latin typeface="Times New Roman" panose="02020603050405020304" pitchFamily="18" charset="0"/>
                    <a:ea typeface="+mj-ea"/>
                    <a:cs typeface="Times New Roman" panose="02020603050405020304" pitchFamily="18" charset="0"/>
                  </a:rPr>
                  <a:t>密钥空间</a:t>
                </a:r>
                <a14:m>
                  <m:oMath xmlns:m="http://schemas.openxmlformats.org/officeDocument/2006/math">
                    <m:r>
                      <a:rPr lang="zh-CN" altLang="el-GR" sz="2800" i="1" smtClean="0">
                        <a:solidFill>
                          <a:schemeClr val="tx1"/>
                        </a:solidFill>
                        <a:latin typeface="Cambria Math" panose="02040503050406030204" pitchFamily="18" charset="0"/>
                        <a:ea typeface="Cambria Math" panose="02040503050406030204" pitchFamily="18" charset="0"/>
                      </a:rPr>
                      <m:t>𝒦</m:t>
                    </m:r>
                    <m:r>
                      <a:rPr lang="en-US" altLang="zh-CN" sz="2800" i="1">
                        <a:solidFill>
                          <a:schemeClr val="tx1"/>
                        </a:solidFill>
                        <a:latin typeface="Cambria Math" panose="02040503050406030204" pitchFamily="18" charset="0"/>
                        <a:ea typeface="Cambria Math" panose="02040503050406030204" pitchFamily="18" charset="0"/>
                      </a:rPr>
                      <m:t>=</m:t>
                    </m:r>
                    <m:r>
                      <a:rPr lang="en-US" altLang="zh-CN" sz="2800" i="1">
                        <a:solidFill>
                          <a:schemeClr val="tx1"/>
                        </a:solidFill>
                        <a:latin typeface="Cambria Math" panose="02040503050406030204" pitchFamily="18" charset="0"/>
                      </a:rPr>
                      <m:t>{</m:t>
                    </m:r>
                    <m:d>
                      <m:dPr>
                        <m:ctrlPr>
                          <a:rPr lang="en-US" altLang="zh-CN" sz="2800" b="0" i="1" smtClean="0">
                            <a:solidFill>
                              <a:schemeClr val="tx1"/>
                            </a:solidFill>
                            <a:latin typeface="Cambria Math" panose="02040503050406030204" pitchFamily="18" charset="0"/>
                          </a:rPr>
                        </m:ctrlPr>
                      </m:dPr>
                      <m:e>
                        <m:r>
                          <a:rPr lang="en-US" altLang="zh-CN" sz="2800" b="0" i="1" smtClean="0">
                            <a:solidFill>
                              <a:schemeClr val="tx1"/>
                            </a:solidFill>
                            <a:latin typeface="Cambria Math" panose="02040503050406030204" pitchFamily="18" charset="0"/>
                          </a:rPr>
                          <m:t>𝑎</m:t>
                        </m:r>
                        <m:r>
                          <a:rPr lang="en-US" altLang="zh-CN" sz="2800" b="0" i="1" smtClean="0">
                            <a:solidFill>
                              <a:schemeClr val="tx1"/>
                            </a:solidFill>
                            <a:latin typeface="Cambria Math" panose="02040503050406030204" pitchFamily="18" charset="0"/>
                          </a:rPr>
                          <m:t>,</m:t>
                        </m:r>
                        <m:r>
                          <a:rPr lang="en-US" altLang="zh-CN" sz="2800" b="0" i="1" smtClean="0">
                            <a:solidFill>
                              <a:schemeClr val="tx1"/>
                            </a:solidFill>
                            <a:latin typeface="Cambria Math" panose="02040503050406030204" pitchFamily="18" charset="0"/>
                          </a:rPr>
                          <m:t>𝑏</m:t>
                        </m:r>
                      </m:e>
                    </m:d>
                    <m:r>
                      <a:rPr lang="en-US" altLang="zh-CN" sz="2800" i="1">
                        <a:solidFill>
                          <a:schemeClr val="tx1"/>
                        </a:solidFill>
                        <a:latin typeface="Cambria Math" panose="02040503050406030204" pitchFamily="18" charset="0"/>
                        <a:ea typeface="Cambria Math" panose="02040503050406030204" pitchFamily="18" charset="0"/>
                      </a:rPr>
                      <m:t>∈</m:t>
                    </m:r>
                    <m:sSub>
                      <m:sSubPr>
                        <m:ctrlPr>
                          <a:rPr lang="en-US" altLang="zh-CN" sz="2800" i="1" smtClean="0">
                            <a:solidFill>
                              <a:schemeClr val="tx1"/>
                            </a:solidFill>
                            <a:latin typeface="Cambria Math" panose="02040503050406030204" pitchFamily="18" charset="0"/>
                            <a:ea typeface="Cambria Math" panose="02040503050406030204" pitchFamily="18" charset="0"/>
                          </a:rPr>
                        </m:ctrlPr>
                      </m:sSubPr>
                      <m:e>
                        <m:r>
                          <a:rPr lang="en-US" altLang="zh-CN" sz="2800" i="1">
                            <a:solidFill>
                              <a:schemeClr val="tx1"/>
                            </a:solidFill>
                            <a:latin typeface="Cambria Math" panose="02040503050406030204" pitchFamily="18" charset="0"/>
                            <a:ea typeface="Cambria Math" panose="02040503050406030204" pitchFamily="18" charset="0"/>
                          </a:rPr>
                          <m:t>ℤ</m:t>
                        </m:r>
                      </m:e>
                      <m:sub>
                        <m:r>
                          <a:rPr lang="en-US" altLang="zh-CN" sz="2800" i="1">
                            <a:solidFill>
                              <a:schemeClr val="tx1"/>
                            </a:solidFill>
                            <a:latin typeface="Cambria Math" panose="02040503050406030204" pitchFamily="18" charset="0"/>
                            <a:ea typeface="Cambria Math" panose="02040503050406030204" pitchFamily="18" charset="0"/>
                          </a:rPr>
                          <m:t>26</m:t>
                        </m:r>
                      </m:sub>
                    </m:sSub>
                    <m:r>
                      <a:rPr lang="en-US" altLang="zh-CN" sz="2800" i="1" smtClean="0">
                        <a:solidFill>
                          <a:schemeClr val="tx1"/>
                        </a:solidFill>
                        <a:latin typeface="Cambria Math" panose="02040503050406030204" pitchFamily="18" charset="0"/>
                        <a:ea typeface="Cambria Math" panose="02040503050406030204" pitchFamily="18" charset="0"/>
                      </a:rPr>
                      <m:t>×</m:t>
                    </m:r>
                    <m:sSub>
                      <m:sSubPr>
                        <m:ctrlPr>
                          <a:rPr lang="en-US" altLang="zh-CN" sz="2800" i="1">
                            <a:solidFill>
                              <a:schemeClr val="tx1"/>
                            </a:solidFill>
                            <a:latin typeface="Cambria Math" panose="02040503050406030204" pitchFamily="18" charset="0"/>
                            <a:ea typeface="Cambria Math" panose="02040503050406030204" pitchFamily="18" charset="0"/>
                          </a:rPr>
                        </m:ctrlPr>
                      </m:sSubPr>
                      <m:e>
                        <m:r>
                          <a:rPr lang="en-US" altLang="zh-CN" sz="2800" i="1">
                            <a:solidFill>
                              <a:schemeClr val="tx1"/>
                            </a:solidFill>
                            <a:latin typeface="Cambria Math" panose="02040503050406030204" pitchFamily="18" charset="0"/>
                            <a:ea typeface="Cambria Math" panose="02040503050406030204" pitchFamily="18" charset="0"/>
                          </a:rPr>
                          <m:t>ℤ</m:t>
                        </m:r>
                      </m:e>
                      <m:sub>
                        <m:r>
                          <a:rPr lang="en-US" altLang="zh-CN" sz="2800" i="1">
                            <a:solidFill>
                              <a:schemeClr val="tx1"/>
                            </a:solidFill>
                            <a:latin typeface="Cambria Math" panose="02040503050406030204" pitchFamily="18" charset="0"/>
                            <a:ea typeface="Cambria Math" panose="02040503050406030204" pitchFamily="18" charset="0"/>
                          </a:rPr>
                          <m:t>26</m:t>
                        </m:r>
                      </m:sub>
                    </m:sSub>
                    <m:r>
                      <a:rPr lang="en-US" altLang="zh-CN" sz="2800" b="0" i="1" smtClean="0">
                        <a:solidFill>
                          <a:schemeClr val="tx1"/>
                        </a:solidFill>
                        <a:latin typeface="Cambria Math" panose="02040503050406030204" pitchFamily="18" charset="0"/>
                        <a:ea typeface="Cambria Math" panose="02040503050406030204" pitchFamily="18" charset="0"/>
                      </a:rPr>
                      <m:t>:</m:t>
                    </m:r>
                    <m:func>
                      <m:funcPr>
                        <m:ctrlPr>
                          <a:rPr lang="en-US" altLang="zh-CN" sz="2800" b="0" i="1" smtClean="0">
                            <a:solidFill>
                              <a:srgbClr val="0000FF"/>
                            </a:solidFill>
                            <a:latin typeface="Cambria Math" panose="02040503050406030204" pitchFamily="18" charset="0"/>
                            <a:ea typeface="Cambria Math" panose="02040503050406030204" pitchFamily="18" charset="0"/>
                          </a:rPr>
                        </m:ctrlPr>
                      </m:funcPr>
                      <m:fName>
                        <m:r>
                          <m:rPr>
                            <m:sty m:val="p"/>
                          </m:rPr>
                          <a:rPr lang="en-US" altLang="zh-CN" sz="2800" b="0" i="0" smtClean="0">
                            <a:solidFill>
                              <a:srgbClr val="0000FF"/>
                            </a:solidFill>
                            <a:latin typeface="Cambria Math" panose="02040503050406030204" pitchFamily="18" charset="0"/>
                            <a:ea typeface="Cambria Math" panose="02040503050406030204" pitchFamily="18" charset="0"/>
                          </a:rPr>
                          <m:t>gcd</m:t>
                        </m:r>
                      </m:fName>
                      <m:e>
                        <m:d>
                          <m:dPr>
                            <m:ctrlPr>
                              <a:rPr lang="en-US" altLang="zh-CN" sz="2800" b="0" i="1" smtClean="0">
                                <a:solidFill>
                                  <a:srgbClr val="0000FF"/>
                                </a:solidFill>
                                <a:latin typeface="Cambria Math" panose="02040503050406030204" pitchFamily="18" charset="0"/>
                                <a:ea typeface="Cambria Math" panose="02040503050406030204" pitchFamily="18" charset="0"/>
                              </a:rPr>
                            </m:ctrlPr>
                          </m:dPr>
                          <m:e>
                            <m:r>
                              <a:rPr lang="en-US" altLang="zh-CN" sz="2800" b="0" i="1" smtClean="0">
                                <a:solidFill>
                                  <a:srgbClr val="0000FF"/>
                                </a:solidFill>
                                <a:latin typeface="Cambria Math" panose="02040503050406030204" pitchFamily="18" charset="0"/>
                                <a:ea typeface="Cambria Math" panose="02040503050406030204" pitchFamily="18" charset="0"/>
                              </a:rPr>
                              <m:t>26</m:t>
                            </m:r>
                            <m:r>
                              <a:rPr lang="en-US" altLang="zh-CN" sz="2800" b="0" i="1" smtClean="0">
                                <a:solidFill>
                                  <a:srgbClr val="0000FF"/>
                                </a:solidFill>
                                <a:latin typeface="Cambria Math" panose="02040503050406030204" pitchFamily="18" charset="0"/>
                                <a:ea typeface="Cambria Math" panose="02040503050406030204" pitchFamily="18" charset="0"/>
                              </a:rPr>
                              <m:t>, </m:t>
                            </m:r>
                            <m:r>
                              <a:rPr lang="en-US" altLang="zh-CN" sz="2800" b="0" i="1" smtClean="0">
                                <a:solidFill>
                                  <a:srgbClr val="0000FF"/>
                                </a:solidFill>
                                <a:latin typeface="Cambria Math" panose="02040503050406030204" pitchFamily="18" charset="0"/>
                                <a:ea typeface="Cambria Math" panose="02040503050406030204" pitchFamily="18" charset="0"/>
                              </a:rPr>
                              <m:t>𝑎</m:t>
                            </m:r>
                          </m:e>
                        </m:d>
                      </m:e>
                    </m:func>
                    <m:r>
                      <a:rPr lang="en-US" altLang="zh-CN" sz="2800" b="0" i="1" smtClean="0">
                        <a:solidFill>
                          <a:srgbClr val="0000FF"/>
                        </a:solidFill>
                        <a:latin typeface="Cambria Math" panose="02040503050406030204" pitchFamily="18" charset="0"/>
                        <a:ea typeface="Cambria Math" panose="02040503050406030204" pitchFamily="18" charset="0"/>
                      </a:rPr>
                      <m:t>=</m:t>
                    </m:r>
                    <m:r>
                      <a:rPr lang="en-US" altLang="zh-CN" sz="2800" b="0" i="1" smtClean="0">
                        <a:solidFill>
                          <a:srgbClr val="0000FF"/>
                        </a:solidFill>
                        <a:latin typeface="Cambria Math" panose="02040503050406030204" pitchFamily="18" charset="0"/>
                        <a:ea typeface="Cambria Math" panose="02040503050406030204" pitchFamily="18" charset="0"/>
                      </a:rPr>
                      <m:t>1</m:t>
                    </m:r>
                    <m:r>
                      <a:rPr lang="en-US" altLang="zh-CN" sz="2800" i="1">
                        <a:solidFill>
                          <a:schemeClr val="tx1"/>
                        </a:solidFill>
                        <a:latin typeface="Cambria Math" panose="02040503050406030204" pitchFamily="18" charset="0"/>
                      </a:rPr>
                      <m:t>}</m:t>
                    </m:r>
                    <m:r>
                      <m:rPr>
                        <m:nor/>
                      </m:rPr>
                      <a:rPr lang="en-US" altLang="zh-CN" sz="2800"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 </m:t>
                    </m:r>
                    <m:d>
                      <m:dPr>
                        <m:begChr m:val="|"/>
                        <m:endChr m:val="|"/>
                        <m:ctrlPr>
                          <a:rPr lang="en-US" altLang="zh-CN" sz="2800" i="1">
                            <a:solidFill>
                              <a:schemeClr val="tx1"/>
                            </a:solidFill>
                            <a:latin typeface="Cambria Math" panose="02040503050406030204" pitchFamily="18" charset="0"/>
                            <a:ea typeface="Cambria Math" panose="02040503050406030204" pitchFamily="18" charset="0"/>
                          </a:rPr>
                        </m:ctrlPr>
                      </m:dPr>
                      <m:e>
                        <m:r>
                          <a:rPr lang="zh-CN" altLang="el-GR" sz="2800" i="1">
                            <a:solidFill>
                              <a:schemeClr val="tx1"/>
                            </a:solidFill>
                            <a:latin typeface="Cambria Math" panose="02040503050406030204" pitchFamily="18" charset="0"/>
                            <a:ea typeface="Cambria Math" panose="02040503050406030204" pitchFamily="18" charset="0"/>
                          </a:rPr>
                          <m:t>𝒦</m:t>
                        </m:r>
                      </m:e>
                    </m:d>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26</m:t>
                    </m:r>
                    <m:r>
                      <a:rPr lang="en-US" altLang="zh-CN" sz="2800" i="1" smtClean="0">
                        <a:solidFill>
                          <a:schemeClr val="tx1"/>
                        </a:solidFill>
                        <a:latin typeface="Cambria Math" panose="02040503050406030204" pitchFamily="18" charset="0"/>
                        <a:ea typeface="Cambria Math" panose="02040503050406030204" pitchFamily="18" charset="0"/>
                      </a:rPr>
                      <m:t>×</m:t>
                    </m:r>
                    <m:r>
                      <a:rPr lang="en-US" altLang="zh-CN" sz="2800" b="0" i="1" smtClean="0">
                        <a:solidFill>
                          <a:schemeClr val="tx1"/>
                        </a:solidFill>
                        <a:latin typeface="Cambria Math" panose="02040503050406030204" pitchFamily="18" charset="0"/>
                        <a:ea typeface="Cambria Math" panose="02040503050406030204" pitchFamily="18" charset="0"/>
                      </a:rPr>
                      <m:t>26</m:t>
                    </m:r>
                  </m:oMath>
                </a14:m>
                <a:endParaRPr lang="en-US" altLang="zh-CN" sz="2800" kern="0" dirty="0">
                  <a:solidFill>
                    <a:schemeClr val="tx1"/>
                  </a:solidFill>
                  <a:latin typeface="Times New Roman" panose="02020603050405020304" pitchFamily="18" charset="0"/>
                  <a:cs typeface="Times New Roman" panose="02020603050405020304" pitchFamily="18" charset="0"/>
                </a:endParaRPr>
              </a:p>
            </p:txBody>
          </p:sp>
        </mc:Choice>
        <mc:Fallback>
          <p:sp>
            <p:nvSpPr>
              <p:cNvPr id="14" name="内容占位符 5"/>
              <p:cNvSpPr txBox="1">
                <a:spLocks noRot="1" noChangeAspect="1" noMove="1" noResize="1" noEditPoints="1" noAdjustHandles="1" noChangeArrowheads="1" noChangeShapeType="1" noTextEdit="1"/>
              </p:cNvSpPr>
              <p:nvPr/>
            </p:nvSpPr>
            <p:spPr>
              <a:xfrm>
                <a:off x="990952" y="2613728"/>
                <a:ext cx="10896248" cy="523220"/>
              </a:xfrm>
              <a:prstGeom prst="rect">
                <a:avLst/>
              </a:prstGeom>
              <a:blipFill rotWithShape="1">
                <a:blip r:embed="rId1"/>
                <a:stretch>
                  <a:fillRect l="-91" t="-1833" r="-87" b="-1811"/>
                </a:stretch>
              </a:blipFill>
              <a:ln w="19050">
                <a:solidFill>
                  <a:srgbClr val="FF0000"/>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对象 38"/>
              <p:cNvSpPr txBox="1"/>
              <p:nvPr/>
            </p:nvSpPr>
            <p:spPr bwMode="auto">
              <a:xfrm>
                <a:off x="893675" y="1612411"/>
                <a:ext cx="6688795" cy="946150"/>
              </a:xfrm>
              <a:prstGeom prst="rect">
                <a:avLst/>
              </a:prstGeom>
              <a:noFill/>
              <a:ln>
                <a:noFill/>
              </a:ln>
            </p:spPr>
            <p:txBody>
              <a:bodyPr>
                <a:noAutofit/>
              </a:bodyPr>
              <a:lstStyle/>
              <a:p>
                <a14:m>
                  <m:oMathPara xmlns:m="http://schemas.openxmlformats.org/officeDocument/2006/math">
                    <m:oMathParaPr>
                      <m:jc m:val="left"/>
                    </m:oMathParaPr>
                    <m:oMath xmlns:m="http://schemas.openxmlformats.org/officeDocument/2006/math">
                      <m:r>
                        <a:rPr lang="en-US" altLang="zh-CN" sz="2800" b="0" i="1" smtClean="0">
                          <a:solidFill>
                            <a:srgbClr val="000000"/>
                          </a:solidFill>
                          <a:latin typeface="Cambria Math" panose="02040503050406030204" pitchFamily="18" charset="0"/>
                        </a:rPr>
                        <m:t>𝐶</m:t>
                      </m:r>
                      <m:r>
                        <a:rPr lang="zh-CN" altLang="en-US" sz="2800" i="1" smtClean="0">
                          <a:solidFill>
                            <a:srgbClr val="000000"/>
                          </a:solidFill>
                          <a:latin typeface="Cambria Math" panose="02040503050406030204" pitchFamily="18" charset="0"/>
                        </a:rPr>
                        <m:t>=</m:t>
                      </m:r>
                      <m:r>
                        <m:rPr>
                          <m:sty m:val="p"/>
                        </m:rPr>
                        <a:rPr lang="en-US" altLang="zh-CN" sz="2800" b="0" i="0" smtClean="0">
                          <a:solidFill>
                            <a:srgbClr val="000000"/>
                          </a:solidFill>
                          <a:latin typeface="Cambria Math" panose="02040503050406030204" pitchFamily="18" charset="0"/>
                        </a:rPr>
                        <m:t>Enc</m:t>
                      </m:r>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𝑚</m:t>
                          </m:r>
                          <m:r>
                            <a:rPr lang="en-US" altLang="zh-CN" sz="2800" b="0" i="1" smtClean="0">
                              <a:solidFill>
                                <a:srgbClr val="000000"/>
                              </a:solidFill>
                              <a:latin typeface="Cambria Math" panose="02040503050406030204" pitchFamily="18" charset="0"/>
                            </a:rPr>
                            <m:t>, </m:t>
                          </m:r>
                          <m:r>
                            <a:rPr lang="en-US" altLang="zh-CN" sz="2800" b="0" i="1" smtClean="0">
                              <a:solidFill>
                                <a:srgbClr val="000000"/>
                              </a:solidFill>
                              <a:latin typeface="Cambria Math" panose="02040503050406030204" pitchFamily="18" charset="0"/>
                            </a:rPr>
                            <m:t>𝑎</m:t>
                          </m:r>
                          <m:r>
                            <a:rPr lang="en-US" altLang="zh-CN" sz="2800" b="0" i="1" smtClean="0">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𝑏</m:t>
                          </m:r>
                        </m:e>
                      </m:d>
                      <m:r>
                        <a:rPr lang="en-US" altLang="zh-CN" sz="2800" b="0" i="1" smtClean="0">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𝑎</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𝑏</m:t>
                      </m:r>
                      <m:r>
                        <a:rPr lang="en-US" altLang="zh-CN" sz="2800" b="0" i="1" smtClean="0">
                          <a:solidFill>
                            <a:srgbClr val="000000"/>
                          </a:solidFill>
                          <a:latin typeface="Cambria Math" panose="02040503050406030204" pitchFamily="18" charset="0"/>
                        </a:rPr>
                        <m:t>) </m:t>
                      </m:r>
                      <m:d>
                        <m:dPr>
                          <m:ctrlPr>
                            <a:rPr lang="zh-CN" altLang="en-US" sz="2800" i="1">
                              <a:solidFill>
                                <a:srgbClr val="000000"/>
                              </a:solidFill>
                              <a:latin typeface="Cambria Math" panose="02040503050406030204" pitchFamily="18" charset="0"/>
                            </a:rPr>
                          </m:ctrlPr>
                        </m:dPr>
                        <m:e>
                          <m:func>
                            <m:funcPr>
                              <m:ctrlPr>
                                <a:rPr lang="zh-CN" altLang="en-US" sz="2800" i="1" smtClean="0">
                                  <a:solidFill>
                                    <a:srgbClr val="000000"/>
                                  </a:solidFill>
                                  <a:latin typeface="Cambria Math" panose="02040503050406030204" pitchFamily="18" charset="0"/>
                                </a:rPr>
                              </m:ctrlPr>
                            </m:funcPr>
                            <m:fName>
                              <m:r>
                                <m:rPr>
                                  <m:sty m:val="p"/>
                                </m:rPr>
                                <a:rPr lang="zh-CN" altLang="en-US" sz="2800" i="0">
                                  <a:solidFill>
                                    <a:srgbClr val="000000"/>
                                  </a:solidFill>
                                  <a:latin typeface="Cambria Math" panose="02040503050406030204" pitchFamily="18" charset="0"/>
                                </a:rPr>
                                <m:t>mod</m:t>
                              </m:r>
                            </m:fName>
                            <m:e>
                              <m:r>
                                <a:rPr lang="zh-CN" altLang="en-US" sz="2800" i="1">
                                  <a:solidFill>
                                    <a:srgbClr val="000000"/>
                                  </a:solidFill>
                                  <a:latin typeface="Cambria Math" panose="02040503050406030204" pitchFamily="18" charset="0"/>
                                </a:rPr>
                                <m:t>2</m:t>
                              </m:r>
                              <m:r>
                                <a:rPr lang="en-US" altLang="zh-CN" sz="2800" i="1">
                                  <a:solidFill>
                                    <a:srgbClr val="000000"/>
                                  </a:solidFill>
                                  <a:latin typeface="Cambria Math" panose="02040503050406030204" pitchFamily="18" charset="0"/>
                                </a:rPr>
                                <m:t>6</m:t>
                              </m:r>
                            </m:e>
                          </m:func>
                        </m:e>
                      </m:d>
                    </m:oMath>
                    <m:oMath xmlns:m="http://schemas.openxmlformats.org/officeDocument/2006/math">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m:t>
                      </m:r>
                      <m:r>
                        <m:rPr>
                          <m:sty m:val="p"/>
                        </m:rPr>
                        <a:rPr lang="en-US" altLang="zh-CN" sz="2800" b="0" i="0" smtClean="0">
                          <a:solidFill>
                            <a:srgbClr val="000000"/>
                          </a:solidFill>
                          <a:latin typeface="Cambria Math" panose="02040503050406030204" pitchFamily="18" charset="0"/>
                        </a:rPr>
                        <m:t>Dec</m:t>
                      </m:r>
                      <m:d>
                        <m:dPr>
                          <m:ctrlPr>
                            <a:rPr lang="zh-CN" altLang="en-US" sz="2800" i="1">
                              <a:solidFill>
                                <a:srgbClr val="000000"/>
                              </a:solidFill>
                              <a:latin typeface="Cambria Math" panose="02040503050406030204" pitchFamily="18" charset="0"/>
                            </a:rPr>
                          </m:ctrlPr>
                        </m:dPr>
                        <m:e>
                          <m:r>
                            <a:rPr lang="en-US" altLang="zh-CN" sz="2800" b="0" i="1" smtClean="0">
                              <a:solidFill>
                                <a:srgbClr val="000000"/>
                              </a:solidFill>
                              <a:latin typeface="Cambria Math" panose="02040503050406030204" pitchFamily="18" charset="0"/>
                            </a:rPr>
                            <m:t>𝐶</m:t>
                          </m:r>
                          <m:r>
                            <a:rPr lang="en-US" altLang="zh-CN" sz="2800" b="0" i="1" smtClean="0">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𝑎</m:t>
                          </m:r>
                          <m:r>
                            <a:rPr lang="en-US" altLang="zh-CN" sz="2800" b="0" i="1" smtClean="0">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𝑏</m:t>
                          </m:r>
                        </m:e>
                      </m:d>
                      <m:r>
                        <a:rPr lang="zh-CN" altLang="en-US" sz="2800" i="1">
                          <a:solidFill>
                            <a:srgbClr val="000000"/>
                          </a:solidFill>
                          <a:latin typeface="Cambria Math" panose="02040503050406030204" pitchFamily="18" charset="0"/>
                        </a:rPr>
                        <m:t>≡</m:t>
                      </m:r>
                      <m:sSup>
                        <m:sSupPr>
                          <m:ctrlPr>
                            <a:rPr lang="en-US" altLang="zh-CN" sz="2800" b="0" i="1" dirty="0" smtClean="0">
                              <a:solidFill>
                                <a:srgbClr val="0000FF"/>
                              </a:solidFill>
                              <a:latin typeface="Cambria Math" panose="02040503050406030204" pitchFamily="18" charset="0"/>
                            </a:rPr>
                          </m:ctrlPr>
                        </m:sSupPr>
                        <m:e>
                          <m:r>
                            <a:rPr lang="en-US" altLang="zh-CN" sz="2800" b="0" i="1" dirty="0" smtClean="0">
                              <a:solidFill>
                                <a:srgbClr val="0000FF"/>
                              </a:solidFill>
                              <a:latin typeface="Cambria Math" panose="02040503050406030204" pitchFamily="18" charset="0"/>
                            </a:rPr>
                            <m:t>𝑎</m:t>
                          </m:r>
                        </m:e>
                        <m:sup>
                          <m:r>
                            <a:rPr lang="en-US" altLang="zh-CN" sz="2800" b="0" i="1" dirty="0" smtClean="0">
                              <a:solidFill>
                                <a:srgbClr val="0000FF"/>
                              </a:solidFill>
                              <a:latin typeface="Cambria Math" panose="02040503050406030204" pitchFamily="18" charset="0"/>
                            </a:rPr>
                            <m:t>−</m:t>
                          </m:r>
                          <m:r>
                            <a:rPr lang="en-US" altLang="zh-CN" sz="2800" b="0" i="1" dirty="0" smtClean="0">
                              <a:solidFill>
                                <a:srgbClr val="0000FF"/>
                              </a:solidFill>
                              <a:latin typeface="Cambria Math" panose="02040503050406030204" pitchFamily="18" charset="0"/>
                            </a:rPr>
                            <m:t>1</m:t>
                          </m:r>
                        </m:sup>
                      </m:sSup>
                      <m:r>
                        <a:rPr lang="en-US" altLang="zh-CN" sz="2800" i="1" dirty="0">
                          <a:solidFill>
                            <a:srgbClr val="000000"/>
                          </a:solidFill>
                          <a:latin typeface="Cambria Math" panose="02040503050406030204" pitchFamily="18" charset="0"/>
                        </a:rPr>
                        <m:t>(</m:t>
                      </m:r>
                      <m:r>
                        <a:rPr lang="en-US" altLang="zh-CN" sz="2800" i="1" dirty="0">
                          <a:solidFill>
                            <a:srgbClr val="000000"/>
                          </a:solidFill>
                          <a:latin typeface="Cambria Math" panose="02040503050406030204" pitchFamily="18" charset="0"/>
                        </a:rPr>
                        <m:t>𝐶</m:t>
                      </m:r>
                      <m:r>
                        <a:rPr lang="en-US" altLang="zh-CN" sz="2800" b="0" i="1" smtClean="0">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𝑏</m:t>
                      </m:r>
                      <m:r>
                        <a:rPr lang="en-US" altLang="zh-CN" sz="2800" b="0" i="1" smtClean="0">
                          <a:solidFill>
                            <a:srgbClr val="000000"/>
                          </a:solidFill>
                          <a:latin typeface="Cambria Math" panose="02040503050406030204" pitchFamily="18" charset="0"/>
                        </a:rPr>
                        <m:t>) </m:t>
                      </m:r>
                      <m:d>
                        <m:dPr>
                          <m:ctrlPr>
                            <a:rPr lang="zh-CN" altLang="en-US" sz="2800" i="1">
                              <a:solidFill>
                                <a:srgbClr val="000000"/>
                              </a:solidFill>
                              <a:latin typeface="Cambria Math" panose="02040503050406030204" pitchFamily="18" charset="0"/>
                            </a:rPr>
                          </m:ctrlPr>
                        </m:dPr>
                        <m:e>
                          <m:func>
                            <m:funcPr>
                              <m:ctrlPr>
                                <a:rPr lang="zh-CN" altLang="en-US" sz="2800" i="1">
                                  <a:solidFill>
                                    <a:srgbClr val="000000"/>
                                  </a:solidFill>
                                  <a:latin typeface="Cambria Math" panose="02040503050406030204" pitchFamily="18" charset="0"/>
                                </a:rPr>
                              </m:ctrlPr>
                            </m:funcPr>
                            <m:fName>
                              <m:r>
                                <m:rPr>
                                  <m:sty m:val="p"/>
                                </m:rPr>
                                <a:rPr lang="zh-CN" altLang="en-US" sz="2800" i="0">
                                  <a:solidFill>
                                    <a:srgbClr val="000000"/>
                                  </a:solidFill>
                                  <a:latin typeface="Cambria Math" panose="02040503050406030204" pitchFamily="18" charset="0"/>
                                </a:rPr>
                                <m:t>mod</m:t>
                              </m:r>
                            </m:fName>
                            <m:e>
                              <m:r>
                                <a:rPr lang="zh-CN" altLang="en-US" sz="2800" i="1">
                                  <a:solidFill>
                                    <a:srgbClr val="000000"/>
                                  </a:solidFill>
                                  <a:latin typeface="Cambria Math" panose="02040503050406030204" pitchFamily="18" charset="0"/>
                                </a:rPr>
                                <m:t>2</m:t>
                              </m:r>
                              <m:r>
                                <a:rPr lang="en-US" altLang="zh-CN" sz="2800" i="1">
                                  <a:solidFill>
                                    <a:srgbClr val="000000"/>
                                  </a:solidFill>
                                  <a:latin typeface="Cambria Math" panose="02040503050406030204" pitchFamily="18" charset="0"/>
                                </a:rPr>
                                <m:t>6</m:t>
                              </m:r>
                            </m:e>
                          </m:func>
                        </m:e>
                      </m:d>
                    </m:oMath>
                  </m:oMathPara>
                </a14:m>
                <a:endParaRPr lang="zh-CN" altLang="en-US" sz="2800" dirty="0"/>
              </a:p>
            </p:txBody>
          </p:sp>
        </mc:Choice>
        <mc:Fallback>
          <p:sp>
            <p:nvSpPr>
              <p:cNvPr id="12" name="对象 38"/>
              <p:cNvSpPr txBox="1">
                <a:spLocks noRot="1" noChangeAspect="1" noMove="1" noResize="1" noEditPoints="1" noAdjustHandles="1" noChangeArrowheads="1" noChangeShapeType="1" noTextEdit="1"/>
              </p:cNvSpPr>
              <p:nvPr/>
            </p:nvSpPr>
            <p:spPr bwMode="auto">
              <a:xfrm>
                <a:off x="893675" y="1612411"/>
                <a:ext cx="6688795" cy="946150"/>
              </a:xfrm>
              <a:prstGeom prst="rect">
                <a:avLst/>
              </a:prstGeom>
              <a:blipFill rotWithShape="1">
                <a:blip r:embed="rId2"/>
                <a:stretch>
                  <a:fillRect l="-3" t="-15" r="9" b="15"/>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内容占位符 2"/>
              <p:cNvSpPr txBox="1"/>
              <p:nvPr/>
            </p:nvSpPr>
            <p:spPr>
              <a:xfrm>
                <a:off x="893675" y="3954083"/>
                <a:ext cx="10690697" cy="2445545"/>
              </a:xfrm>
              <a:prstGeom prst="rect">
                <a:avLst/>
              </a:prstGeom>
            </p:spPr>
            <p:txBody>
              <a:bodyPr>
                <a:normAutofit lnSpcReduction="10000"/>
              </a:bodyPr>
              <a:lstStyle>
                <a:lvl1pPr marL="408305" indent="-408305" algn="l" rtl="0" fontAlgn="base">
                  <a:spcBef>
                    <a:spcPct val="20000"/>
                  </a:spcBef>
                  <a:spcAft>
                    <a:spcPct val="0"/>
                  </a:spcAft>
                  <a:buChar char="•"/>
                  <a:defRPr sz="2400">
                    <a:solidFill>
                      <a:schemeClr val="bg2"/>
                    </a:solidFill>
                    <a:latin typeface="+mn-lt"/>
                    <a:ea typeface="+mn-ea"/>
                    <a:cs typeface="+mn-cs"/>
                  </a:defRPr>
                </a:lvl1pPr>
                <a:lvl2pPr marL="883920" indent="-340360" algn="l" rtl="0" eaLnBrk="0" fontAlgn="base" hangingPunct="0">
                  <a:spcBef>
                    <a:spcPct val="20000"/>
                  </a:spcBef>
                  <a:spcAft>
                    <a:spcPct val="0"/>
                  </a:spcAft>
                  <a:buChar char="–"/>
                  <a:defRPr sz="2400">
                    <a:solidFill>
                      <a:schemeClr val="bg2"/>
                    </a:solidFill>
                    <a:latin typeface="+mn-lt"/>
                    <a:ea typeface="仿宋_GB2312" pitchFamily="49" charset="-122"/>
                  </a:defRPr>
                </a:lvl2pPr>
                <a:lvl3pPr marL="1360170" indent="-27178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3pPr>
                <a:lvl4pPr marL="190436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4pPr>
                <a:lvl5pPr marL="244856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5pPr>
                <a:lvl6pPr marL="299275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6pPr>
                <a:lvl7pPr marL="353695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7pPr>
                <a:lvl8pPr marL="4081145"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8pPr>
                <a:lvl9pPr marL="4625340" indent="-27178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9pPr>
              </a:lstStyle>
              <a:p>
                <a:r>
                  <a:rPr lang="zh-CN" altLang="en-US" kern="0" dirty="0">
                    <a:solidFill>
                      <a:schemeClr val="tx1"/>
                    </a:solidFill>
                  </a:rPr>
                  <a:t>辗转相除法， 又名欧几里得算法（</a:t>
                </a:r>
                <a:r>
                  <a:rPr lang="en-US" altLang="zh-CN" kern="0" dirty="0">
                    <a:solidFill>
                      <a:schemeClr val="tx1"/>
                    </a:solidFill>
                  </a:rPr>
                  <a:t>Euclidean algorithm</a:t>
                </a:r>
                <a:r>
                  <a:rPr lang="zh-CN" altLang="en-US" kern="0" dirty="0">
                    <a:solidFill>
                      <a:schemeClr val="tx1"/>
                    </a:solidFill>
                  </a:rPr>
                  <a:t>）</a:t>
                </a:r>
                <a:endParaRPr lang="en-US" altLang="zh-CN" kern="0" dirty="0">
                  <a:solidFill>
                    <a:schemeClr val="tx1"/>
                  </a:solidFill>
                </a:endParaRPr>
              </a:p>
              <a:p>
                <a:pPr lvl="1"/>
                <a:r>
                  <a:rPr lang="zh-CN" altLang="en-US" kern="0" dirty="0">
                    <a:solidFill>
                      <a:schemeClr val="tx1"/>
                    </a:solidFill>
                  </a:rPr>
                  <a:t>求出两个正整数的最大公约数</a:t>
                </a:r>
                <a:endParaRPr lang="en-US" altLang="zh-CN" kern="0" dirty="0">
                  <a:solidFill>
                    <a:schemeClr val="tx1"/>
                  </a:solidFill>
                </a:endParaRPr>
              </a:p>
              <a:p>
                <a:pPr lvl="1"/>
                <a:r>
                  <a:rPr lang="zh-CN" altLang="en-US" kern="0" dirty="0">
                    <a:solidFill>
                      <a:schemeClr val="tx1"/>
                    </a:solidFill>
                  </a:rPr>
                  <a:t>它是已知最古老的算法， 其可追溯至公元前</a:t>
                </a:r>
                <a:r>
                  <a:rPr lang="en-US" altLang="zh-CN" kern="0" dirty="0">
                    <a:solidFill>
                      <a:schemeClr val="tx1"/>
                    </a:solidFill>
                  </a:rPr>
                  <a:t>300</a:t>
                </a:r>
                <a:r>
                  <a:rPr lang="zh-CN" altLang="en-US" kern="0" dirty="0">
                    <a:solidFill>
                      <a:schemeClr val="tx1"/>
                    </a:solidFill>
                  </a:rPr>
                  <a:t>年前</a:t>
                </a:r>
                <a:endParaRPr lang="en-US" altLang="zh-CN" kern="0" dirty="0">
                  <a:solidFill>
                    <a:schemeClr val="tx1"/>
                  </a:solidFill>
                </a:endParaRPr>
              </a:p>
              <a:p>
                <a:pPr lvl="1"/>
                <a:r>
                  <a:rPr lang="zh-CN" altLang="en-US" b="0" i="0" dirty="0">
                    <a:solidFill>
                      <a:srgbClr val="121212"/>
                    </a:solidFill>
                    <a:effectLst/>
                    <a:latin typeface="-apple-system"/>
                  </a:rPr>
                  <a:t>算法基于一个定理：</a:t>
                </a:r>
                <a:r>
                  <a:rPr lang="zh-CN" altLang="en-US" b="1" i="0" dirty="0">
                    <a:solidFill>
                      <a:srgbClr val="121212"/>
                    </a:solidFill>
                    <a:effectLst/>
                    <a:latin typeface="-apple-system"/>
                  </a:rPr>
                  <a:t>两个正整数</a:t>
                </a:r>
                <a14:m>
                  <m:oMath xmlns:m="http://schemas.openxmlformats.org/officeDocument/2006/math">
                    <m:r>
                      <a:rPr lang="en-US" altLang="zh-CN" sz="2400" b="0" i="1" smtClean="0">
                        <a:solidFill>
                          <a:srgbClr val="000000"/>
                        </a:solidFill>
                        <a:latin typeface="Cambria Math" panose="02040503050406030204" pitchFamily="18" charset="0"/>
                      </a:rPr>
                      <m:t>𝑛</m:t>
                    </m:r>
                    <m:r>
                      <a:rPr lang="en-US" altLang="zh-CN" sz="2400" i="1" smtClean="0">
                        <a:solidFill>
                          <a:srgbClr val="000000"/>
                        </a:solidFill>
                        <a:latin typeface="Cambria Math" panose="02040503050406030204" pitchFamily="18" charset="0"/>
                      </a:rPr>
                      <m:t> </m:t>
                    </m:r>
                  </m:oMath>
                </a14:m>
                <a:r>
                  <a:rPr lang="zh-CN" altLang="en-US" b="1" i="0" dirty="0">
                    <a:solidFill>
                      <a:srgbClr val="121212"/>
                    </a:solidFill>
                    <a:effectLst/>
                    <a:latin typeface="-apple-system"/>
                  </a:rPr>
                  <a:t>和</a:t>
                </a:r>
                <a14:m>
                  <m:oMath xmlns:m="http://schemas.openxmlformats.org/officeDocument/2006/math">
                    <m:r>
                      <a:rPr lang="en-US" altLang="zh-CN" b="0" i="1" smtClean="0">
                        <a:solidFill>
                          <a:srgbClr val="000000"/>
                        </a:solidFill>
                        <a:latin typeface="Cambria Math" panose="02040503050406030204" pitchFamily="18" charset="0"/>
                      </a:rPr>
                      <m:t>𝑎</m:t>
                    </m:r>
                    <m:r>
                      <a:rPr lang="en-US" altLang="zh-CN" i="1">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𝑛</m:t>
                    </m:r>
                    <m:r>
                      <a:rPr lang="en-US" altLang="zh-CN" b="0" i="1" dirty="0" smtClean="0">
                        <a:solidFill>
                          <a:srgbClr val="000000"/>
                        </a:solidFill>
                        <a:latin typeface="Cambria Math" panose="02040503050406030204" pitchFamily="18" charset="0"/>
                        <a:ea typeface="Cambria Math" panose="02040503050406030204" pitchFamily="18" charset="0"/>
                      </a:rPr>
                      <m:t>&gt;</m:t>
                    </m:r>
                    <m:r>
                      <a:rPr lang="en-US" altLang="zh-CN" b="0" i="1" smtClean="0">
                        <a:solidFill>
                          <a:srgbClr val="000000"/>
                        </a:solidFill>
                        <a:latin typeface="Cambria Math" panose="02040503050406030204" pitchFamily="18" charset="0"/>
                      </a:rPr>
                      <m:t>𝑎</m:t>
                    </m:r>
                    <m:r>
                      <a:rPr lang="en-US" altLang="zh-CN" b="0" i="1" smtClean="0">
                        <a:solidFill>
                          <a:srgbClr val="000000"/>
                        </a:solidFill>
                        <a:latin typeface="Cambria Math" panose="02040503050406030204" pitchFamily="18" charset="0"/>
                      </a:rPr>
                      <m:t>) </m:t>
                    </m:r>
                  </m:oMath>
                </a14:m>
                <a:r>
                  <a:rPr lang="zh-CN" altLang="en-US" b="1" i="0" dirty="0">
                    <a:solidFill>
                      <a:srgbClr val="121212"/>
                    </a:solidFill>
                    <a:effectLst/>
                    <a:latin typeface="-apple-system"/>
                  </a:rPr>
                  <a:t>，它们的最大公约数等于</a:t>
                </a:r>
                <a14:m>
                  <m:oMath xmlns:m="http://schemas.openxmlformats.org/officeDocument/2006/math">
                    <m:r>
                      <a:rPr lang="en-US" altLang="zh-CN" b="0" i="1" smtClean="0">
                        <a:solidFill>
                          <a:srgbClr val="000000"/>
                        </a:solidFill>
                        <a:latin typeface="Cambria Math" panose="02040503050406030204" pitchFamily="18" charset="0"/>
                      </a:rPr>
                      <m:t>𝑛</m:t>
                    </m:r>
                  </m:oMath>
                </a14:m>
                <a:r>
                  <a:rPr lang="zh-CN" altLang="en-US" b="1" i="0" dirty="0">
                    <a:solidFill>
                      <a:srgbClr val="121212"/>
                    </a:solidFill>
                    <a:effectLst/>
                    <a:latin typeface="-apple-system"/>
                  </a:rPr>
                  <a:t>除以</a:t>
                </a:r>
                <a14:m>
                  <m:oMath xmlns:m="http://schemas.openxmlformats.org/officeDocument/2006/math">
                    <m:r>
                      <a:rPr lang="en-US" altLang="zh-CN" b="0" i="1" smtClean="0">
                        <a:solidFill>
                          <a:srgbClr val="000000"/>
                        </a:solidFill>
                        <a:latin typeface="Cambria Math" panose="02040503050406030204" pitchFamily="18" charset="0"/>
                      </a:rPr>
                      <m:t>𝑎</m:t>
                    </m:r>
                  </m:oMath>
                </a14:m>
                <a:r>
                  <a:rPr lang="zh-CN" altLang="en-US" b="1" i="0" dirty="0">
                    <a:solidFill>
                      <a:srgbClr val="121212"/>
                    </a:solidFill>
                    <a:effectLst/>
                    <a:latin typeface="-apple-system"/>
                  </a:rPr>
                  <a:t>的余数</a:t>
                </a:r>
                <a14:m>
                  <m:oMath xmlns:m="http://schemas.openxmlformats.org/officeDocument/2006/math">
                    <m:r>
                      <a:rPr lang="en-US" altLang="zh-CN" b="0" i="1" smtClean="0">
                        <a:solidFill>
                          <a:srgbClr val="000000"/>
                        </a:solidFill>
                        <a:latin typeface="Cambria Math" panose="02040503050406030204" pitchFamily="18" charset="0"/>
                      </a:rPr>
                      <m:t>𝑏</m:t>
                    </m:r>
                  </m:oMath>
                </a14:m>
                <a:r>
                  <a:rPr lang="zh-CN" altLang="en-US" b="1" i="0" dirty="0">
                    <a:solidFill>
                      <a:srgbClr val="121212"/>
                    </a:solidFill>
                    <a:effectLst/>
                    <a:latin typeface="-apple-system"/>
                  </a:rPr>
                  <a:t>和</a:t>
                </a:r>
                <a14:m>
                  <m:oMath xmlns:m="http://schemas.openxmlformats.org/officeDocument/2006/math">
                    <m:r>
                      <a:rPr lang="en-US" altLang="zh-CN" b="0" i="1" smtClean="0">
                        <a:solidFill>
                          <a:srgbClr val="000000"/>
                        </a:solidFill>
                        <a:latin typeface="Cambria Math" panose="02040503050406030204" pitchFamily="18" charset="0"/>
                      </a:rPr>
                      <m:t>𝑎</m:t>
                    </m:r>
                  </m:oMath>
                </a14:m>
                <a:r>
                  <a:rPr lang="zh-CN" altLang="en-US" b="1" i="0" dirty="0">
                    <a:solidFill>
                      <a:srgbClr val="121212"/>
                    </a:solidFill>
                    <a:effectLst/>
                    <a:latin typeface="-apple-system"/>
                  </a:rPr>
                  <a:t>之间的最大公约数。</a:t>
                </a:r>
                <a:r>
                  <a:rPr lang="zh-CN" altLang="en-US" b="0" i="0" dirty="0">
                    <a:solidFill>
                      <a:srgbClr val="121212"/>
                    </a:solidFill>
                    <a:effectLst/>
                    <a:latin typeface="-apple-system"/>
                  </a:rPr>
                  <a:t>比如</a:t>
                </a:r>
                <a14:m>
                  <m:oMath xmlns:m="http://schemas.openxmlformats.org/officeDocument/2006/math">
                    <m:r>
                      <a:rPr lang="en-US" altLang="zh-CN" b="0" i="1" smtClean="0">
                        <a:solidFill>
                          <a:srgbClr val="000000"/>
                        </a:solidFill>
                        <a:latin typeface="Cambria Math" panose="02040503050406030204" pitchFamily="18" charset="0"/>
                      </a:rPr>
                      <m:t>𝑛</m:t>
                    </m:r>
                    <m:r>
                      <a:rPr lang="en-US" altLang="zh-CN" b="0" i="0"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25</m:t>
                    </m:r>
                  </m:oMath>
                </a14:m>
                <a:r>
                  <a:rPr lang="zh-CN" altLang="en-US" b="0" i="0" dirty="0">
                    <a:solidFill>
                      <a:srgbClr val="121212"/>
                    </a:solidFill>
                    <a:effectLst/>
                    <a:latin typeface="-apple-system"/>
                  </a:rPr>
                  <a:t>和</a:t>
                </a:r>
                <a14:m>
                  <m:oMath xmlns:m="http://schemas.openxmlformats.org/officeDocument/2006/math">
                    <m:r>
                      <a:rPr lang="en-US" altLang="zh-CN" b="0" i="1" smtClean="0">
                        <a:solidFill>
                          <a:srgbClr val="000000"/>
                        </a:solidFill>
                        <a:latin typeface="Cambria Math" panose="02040503050406030204" pitchFamily="18" charset="0"/>
                      </a:rPr>
                      <m:t>𝑎</m:t>
                    </m:r>
                    <m:r>
                      <a:rPr lang="en-US" altLang="zh-CN" b="0" i="0"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10</m:t>
                    </m:r>
                  </m:oMath>
                </a14:m>
                <a:r>
                  <a:rPr lang="zh-CN" altLang="en-US" b="0" i="0" dirty="0">
                    <a:solidFill>
                      <a:srgbClr val="121212"/>
                    </a:solidFill>
                    <a:effectLst/>
                    <a:latin typeface="-apple-system"/>
                  </a:rPr>
                  <a:t>，</a:t>
                </a:r>
                <a14:m>
                  <m:oMath xmlns:m="http://schemas.openxmlformats.org/officeDocument/2006/math">
                    <m:r>
                      <a:rPr lang="en-US" altLang="zh-CN" i="1">
                        <a:solidFill>
                          <a:srgbClr val="000000"/>
                        </a:solidFill>
                        <a:latin typeface="Cambria Math" panose="02040503050406030204" pitchFamily="18" charset="0"/>
                      </a:rPr>
                      <m:t>25</m:t>
                    </m:r>
                  </m:oMath>
                </a14:m>
                <a:r>
                  <a:rPr lang="zh-CN" altLang="en-US" b="0" i="0" dirty="0">
                    <a:solidFill>
                      <a:srgbClr val="121212"/>
                    </a:solidFill>
                    <a:effectLst/>
                    <a:latin typeface="-apple-system"/>
                  </a:rPr>
                  <a:t>除以</a:t>
                </a:r>
                <a14:m>
                  <m:oMath xmlns:m="http://schemas.openxmlformats.org/officeDocument/2006/math">
                    <m:r>
                      <a:rPr lang="en-US" altLang="zh-CN" b="0" i="1" smtClean="0">
                        <a:solidFill>
                          <a:srgbClr val="000000"/>
                        </a:solidFill>
                        <a:latin typeface="Cambria Math" panose="02040503050406030204" pitchFamily="18" charset="0"/>
                      </a:rPr>
                      <m:t>10</m:t>
                    </m:r>
                  </m:oMath>
                </a14:m>
                <a:r>
                  <a:rPr lang="zh-CN" altLang="en-US" b="0" i="0" dirty="0">
                    <a:solidFill>
                      <a:srgbClr val="121212"/>
                    </a:solidFill>
                    <a:effectLst/>
                    <a:latin typeface="-apple-system"/>
                  </a:rPr>
                  <a:t>商</a:t>
                </a:r>
                <a14:m>
                  <m:oMath xmlns:m="http://schemas.openxmlformats.org/officeDocument/2006/math">
                    <m:r>
                      <a:rPr lang="en-US" altLang="zh-CN" i="1">
                        <a:solidFill>
                          <a:srgbClr val="000000"/>
                        </a:solidFill>
                        <a:latin typeface="Cambria Math" panose="02040503050406030204" pitchFamily="18" charset="0"/>
                      </a:rPr>
                      <m:t>2</m:t>
                    </m:r>
                  </m:oMath>
                </a14:m>
                <a:r>
                  <a:rPr lang="zh-CN" altLang="en-US" b="0" i="0" dirty="0">
                    <a:solidFill>
                      <a:srgbClr val="121212"/>
                    </a:solidFill>
                    <a:effectLst/>
                    <a:latin typeface="-apple-system"/>
                  </a:rPr>
                  <a:t>余</a:t>
                </a:r>
                <a14:m>
                  <m:oMath xmlns:m="http://schemas.openxmlformats.org/officeDocument/2006/math">
                    <m:r>
                      <a:rPr lang="en-US" altLang="zh-CN" i="1">
                        <a:solidFill>
                          <a:srgbClr val="000000"/>
                        </a:solidFill>
                        <a:latin typeface="Cambria Math" panose="02040503050406030204" pitchFamily="18" charset="0"/>
                      </a:rPr>
                      <m:t>5</m:t>
                    </m:r>
                  </m:oMath>
                </a14:m>
                <a:r>
                  <a:rPr lang="zh-CN" altLang="en-US" b="0" i="0" dirty="0">
                    <a:solidFill>
                      <a:srgbClr val="121212"/>
                    </a:solidFill>
                    <a:effectLst/>
                    <a:latin typeface="-apple-system"/>
                  </a:rPr>
                  <a:t>，那么</a:t>
                </a:r>
                <a14:m>
                  <m:oMath xmlns:m="http://schemas.openxmlformats.org/officeDocument/2006/math">
                    <m:r>
                      <a:rPr lang="en-US" altLang="zh-CN" i="1">
                        <a:solidFill>
                          <a:srgbClr val="000000"/>
                        </a:solidFill>
                        <a:latin typeface="Cambria Math" panose="02040503050406030204" pitchFamily="18" charset="0"/>
                      </a:rPr>
                      <m:t>10</m:t>
                    </m:r>
                  </m:oMath>
                </a14:m>
                <a:r>
                  <a:rPr lang="zh-CN" altLang="en-US" b="0" i="0" dirty="0">
                    <a:solidFill>
                      <a:srgbClr val="121212"/>
                    </a:solidFill>
                    <a:effectLst/>
                    <a:latin typeface="-apple-system"/>
                  </a:rPr>
                  <a:t>和</a:t>
                </a:r>
                <a14:m>
                  <m:oMath xmlns:m="http://schemas.openxmlformats.org/officeDocument/2006/math">
                    <m:r>
                      <a:rPr lang="en-US" altLang="zh-CN" i="1">
                        <a:solidFill>
                          <a:srgbClr val="000000"/>
                        </a:solidFill>
                        <a:latin typeface="Cambria Math" panose="02040503050406030204" pitchFamily="18" charset="0"/>
                      </a:rPr>
                      <m:t>25</m:t>
                    </m:r>
                  </m:oMath>
                </a14:m>
                <a:r>
                  <a:rPr lang="zh-CN" altLang="en-US" b="0" i="0" dirty="0">
                    <a:solidFill>
                      <a:srgbClr val="121212"/>
                    </a:solidFill>
                    <a:effectLst/>
                    <a:latin typeface="-apple-system"/>
                  </a:rPr>
                  <a:t>的最大公约数，等同于</a:t>
                </a:r>
                <a14:m>
                  <m:oMath xmlns:m="http://schemas.openxmlformats.org/officeDocument/2006/math">
                    <m:r>
                      <a:rPr lang="en-US" altLang="zh-CN" i="1">
                        <a:solidFill>
                          <a:srgbClr val="000000"/>
                        </a:solidFill>
                        <a:latin typeface="Cambria Math" panose="02040503050406030204" pitchFamily="18" charset="0"/>
                      </a:rPr>
                      <m:t>10</m:t>
                    </m:r>
                  </m:oMath>
                </a14:m>
                <a:r>
                  <a:rPr lang="zh-CN" altLang="en-US" b="0" i="0" dirty="0">
                    <a:solidFill>
                      <a:srgbClr val="121212"/>
                    </a:solidFill>
                    <a:effectLst/>
                    <a:latin typeface="-apple-system"/>
                  </a:rPr>
                  <a:t>和</a:t>
                </a:r>
                <a14:m>
                  <m:oMath xmlns:m="http://schemas.openxmlformats.org/officeDocument/2006/math">
                    <m:r>
                      <a:rPr lang="en-US" altLang="zh-CN" i="1">
                        <a:solidFill>
                          <a:srgbClr val="000000"/>
                        </a:solidFill>
                        <a:latin typeface="Cambria Math" panose="02040503050406030204" pitchFamily="18" charset="0"/>
                      </a:rPr>
                      <m:t>5</m:t>
                    </m:r>
                  </m:oMath>
                </a14:m>
                <a:r>
                  <a:rPr lang="zh-CN" altLang="en-US" b="0" i="0" dirty="0">
                    <a:solidFill>
                      <a:srgbClr val="121212"/>
                    </a:solidFill>
                    <a:effectLst/>
                    <a:latin typeface="-apple-system"/>
                  </a:rPr>
                  <a:t>的最大公约数</a:t>
                </a:r>
                <a:endParaRPr lang="zh-CN" altLang="en-US" kern="0" dirty="0">
                  <a:solidFill>
                    <a:schemeClr val="tx1"/>
                  </a:solidFill>
                </a:endParaRPr>
              </a:p>
            </p:txBody>
          </p:sp>
        </mc:Choice>
        <mc:Fallback>
          <p:sp>
            <p:nvSpPr>
              <p:cNvPr id="13" name="内容占位符 2"/>
              <p:cNvSpPr txBox="1">
                <a:spLocks noRot="1" noChangeAspect="1" noMove="1" noResize="1" noEditPoints="1" noAdjustHandles="1" noChangeArrowheads="1" noChangeShapeType="1" noTextEdit="1"/>
              </p:cNvSpPr>
              <p:nvPr/>
            </p:nvSpPr>
            <p:spPr>
              <a:xfrm>
                <a:off x="893675" y="3954083"/>
                <a:ext cx="10690697" cy="2445545"/>
              </a:xfrm>
              <a:prstGeom prst="rect">
                <a:avLst/>
              </a:prstGeom>
              <a:blipFill rotWithShape="1">
                <a:blip r:embed="rId3"/>
                <a:stretch>
                  <a:fillRect l="-2" t="-465" r="1" b="4"/>
                </a:stretch>
              </a:blipFill>
            </p:spPr>
            <p:txBody>
              <a:bodyPr/>
              <a:lstStyle/>
              <a:p>
                <a:r>
                  <a:rPr lang="zh-CN" altLang="en-US">
                    <a:noFill/>
                  </a:rPr>
                  <a:t> </a:t>
                </a:r>
              </a:p>
            </p:txBody>
          </p:sp>
        </mc:Fallback>
      </mc:AlternateContent>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0237" y="3564051"/>
            <a:ext cx="1212548" cy="1437804"/>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6365674" y="654563"/>
            <a:ext cx="4257897" cy="461665"/>
          </a:xfrm>
          <a:prstGeom prst="rect">
            <a:avLst/>
          </a:prstGeom>
        </p:spPr>
        <p:txBody>
          <a:bodyPr wrap="none">
            <a:spAutoFit/>
          </a:bodyPr>
          <a:lstStyle/>
          <a:p>
            <a:r>
              <a:rPr lang="en-US" altLang="zh-CN" sz="2400" dirty="0"/>
              <a:t>--</a:t>
            </a:r>
            <a:r>
              <a:rPr lang="zh-CN" altLang="en-US" sz="2400" dirty="0"/>
              <a:t>加法密码（</a:t>
            </a:r>
            <a:r>
              <a:rPr lang="en-US" altLang="zh-CN" sz="2400" dirty="0"/>
              <a:t>Additive cipher</a:t>
            </a:r>
            <a:r>
              <a:rPr lang="zh-CN" altLang="en-US" sz="2400" dirty="0"/>
              <a:t>）</a:t>
            </a:r>
            <a:endParaRPr lang="zh-CN" altLang="en-US" sz="2400" dirty="0"/>
          </a:p>
        </p:txBody>
      </p:sp>
      <p:sp>
        <p:nvSpPr>
          <p:cNvPr id="20" name="矩形 19"/>
          <p:cNvSpPr/>
          <p:nvPr/>
        </p:nvSpPr>
        <p:spPr>
          <a:xfrm>
            <a:off x="6365674" y="1062810"/>
            <a:ext cx="4926349" cy="461665"/>
          </a:xfrm>
          <a:prstGeom prst="rect">
            <a:avLst/>
          </a:prstGeom>
        </p:spPr>
        <p:txBody>
          <a:bodyPr wrap="none">
            <a:spAutoFit/>
          </a:bodyPr>
          <a:lstStyle/>
          <a:p>
            <a:r>
              <a:rPr lang="en-US" altLang="zh-CN" sz="2400" dirty="0"/>
              <a:t>--</a:t>
            </a:r>
            <a:r>
              <a:rPr lang="zh-CN" altLang="en-US" sz="2400" dirty="0"/>
              <a:t>乘法密码（</a:t>
            </a:r>
            <a:r>
              <a:rPr lang="en-US" altLang="zh-CN" sz="2400" dirty="0"/>
              <a:t>Multiplicative cipher</a:t>
            </a:r>
            <a:r>
              <a:rPr lang="zh-CN" altLang="en-US"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14" grpId="0" animBg="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794" y="90001"/>
            <a:ext cx="3973478" cy="626701"/>
          </a:xfrm>
        </p:spPr>
        <p:txBody>
          <a:bodyPr/>
          <a:lstStyle/>
          <a:p>
            <a:r>
              <a:rPr lang="en-US" altLang="zh-CN" dirty="0">
                <a:solidFill>
                  <a:srgbClr val="F8F8F8"/>
                </a:solidFill>
                <a:latin typeface="+mj-ea"/>
              </a:rPr>
              <a:t>1.1 </a:t>
            </a:r>
            <a:r>
              <a:rPr lang="zh-CN" altLang="en-US" dirty="0">
                <a:solidFill>
                  <a:srgbClr val="F8F8F8"/>
                </a:solidFill>
                <a:latin typeface="+mj-ea"/>
              </a:rPr>
              <a:t>单表代换密码</a:t>
            </a:r>
            <a:endParaRPr lang="zh-CN" altLang="en-US" dirty="0"/>
          </a:p>
        </p:txBody>
      </p:sp>
      <p:sp>
        <p:nvSpPr>
          <p:cNvPr id="5" name="矩形 4"/>
          <p:cNvSpPr/>
          <p:nvPr/>
        </p:nvSpPr>
        <p:spPr>
          <a:xfrm>
            <a:off x="5797524" y="225601"/>
            <a:ext cx="5110298" cy="523220"/>
          </a:xfrm>
          <a:prstGeom prst="rect">
            <a:avLst/>
          </a:prstGeom>
        </p:spPr>
        <p:txBody>
          <a:bodyPr wrap="square">
            <a:spAutoFit/>
          </a:bodyPr>
          <a:lstStyle/>
          <a:p>
            <a:r>
              <a:rPr lang="en-US" altLang="zh-CN" sz="2800" dirty="0"/>
              <a:t>(2) </a:t>
            </a:r>
            <a:r>
              <a:rPr lang="zh-CN" altLang="en-US" sz="2800" dirty="0"/>
              <a:t>仿射密码（</a:t>
            </a:r>
            <a:r>
              <a:rPr lang="en-US" altLang="zh-CN" sz="2800" dirty="0"/>
              <a:t>Affine cipher</a:t>
            </a:r>
            <a:r>
              <a:rPr lang="zh-CN" altLang="en-US" sz="2800" dirty="0"/>
              <a:t>）</a:t>
            </a:r>
            <a:endParaRPr lang="zh-CN" altLang="en-US" sz="2800" dirty="0"/>
          </a:p>
        </p:txBody>
      </p:sp>
      <mc:AlternateContent xmlns:mc="http://schemas.openxmlformats.org/markup-compatibility/2006">
        <mc:Choice xmlns:a14="http://schemas.microsoft.com/office/drawing/2010/main" Requires="a14">
          <p:sp>
            <p:nvSpPr>
              <p:cNvPr id="19" name="文本框 18"/>
              <p:cNvSpPr txBox="1"/>
              <p:nvPr/>
            </p:nvSpPr>
            <p:spPr>
              <a:xfrm>
                <a:off x="144794" y="1093374"/>
                <a:ext cx="5951206" cy="461665"/>
              </a:xfrm>
              <a:prstGeom prst="rect">
                <a:avLst/>
              </a:prstGeom>
              <a:noFill/>
            </p:spPr>
            <p:txBody>
              <a:bodyPr wrap="square">
                <a:spAutoFit/>
              </a:bodyPr>
              <a:lstStyle/>
              <a:p>
                <a:r>
                  <a:rPr lang="zh-CN" altLang="en-US" sz="2400" kern="0" dirty="0">
                    <a:solidFill>
                      <a:schemeClr val="tx1"/>
                    </a:solidFill>
                  </a:rPr>
                  <a:t>欧几里得算法求</a:t>
                </a:r>
                <a14:m>
                  <m:oMath xmlns:m="http://schemas.openxmlformats.org/officeDocument/2006/math">
                    <m:r>
                      <a:rPr lang="en-US" altLang="zh-CN" sz="2400" b="0" i="1" smtClean="0">
                        <a:solidFill>
                          <a:schemeClr val="tx1"/>
                        </a:solidFill>
                        <a:latin typeface="Cambria Math" panose="02040503050406030204" pitchFamily="18" charset="0"/>
                      </a:rPr>
                      <m:t>𝑛</m:t>
                    </m:r>
                  </m:oMath>
                </a14:m>
                <a:r>
                  <a:rPr lang="zh-CN" altLang="en-US" sz="2400" kern="0" dirty="0">
                    <a:solidFill>
                      <a:schemeClr val="tx1"/>
                    </a:solidFill>
                  </a:rPr>
                  <a:t>和</a:t>
                </a:r>
                <a14:m>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ea typeface="Cambria Math" panose="02040503050406030204" pitchFamily="18" charset="0"/>
                      </a:rPr>
                      <m:t>&gt;</m:t>
                    </m:r>
                    <m:r>
                      <a:rPr lang="en-US" altLang="zh-CN" sz="2400" b="0" i="1" dirty="0" smtClean="0">
                        <a:latin typeface="Cambria Math" panose="02040503050406030204" pitchFamily="18" charset="0"/>
                        <a:ea typeface="Cambria Math" panose="02040503050406030204" pitchFamily="18" charset="0"/>
                      </a:rPr>
                      <m:t>𝑎</m:t>
                    </m:r>
                    <m:r>
                      <a:rPr lang="en-US" altLang="zh-CN" sz="2400" b="0" i="1" smtClean="0">
                        <a:latin typeface="Cambria Math" panose="02040503050406030204" pitchFamily="18" charset="0"/>
                      </a:rPr>
                      <m:t>)</m:t>
                    </m:r>
                  </m:oMath>
                </a14:m>
                <a:r>
                  <a:rPr lang="zh-CN" altLang="en-US" sz="2400" kern="0" dirty="0">
                    <a:solidFill>
                      <a:schemeClr val="tx1"/>
                    </a:solidFill>
                  </a:rPr>
                  <a:t>的最大公约数</a:t>
                </a:r>
                <a:endParaRPr lang="zh-CN" altLang="en-US" sz="2400" dirty="0"/>
              </a:p>
            </p:txBody>
          </p:sp>
        </mc:Choice>
        <mc:Fallback>
          <p:sp>
            <p:nvSpPr>
              <p:cNvPr id="19" name="文本框 18"/>
              <p:cNvSpPr txBox="1">
                <a:spLocks noRot="1" noChangeAspect="1" noMove="1" noResize="1" noEditPoints="1" noAdjustHandles="1" noChangeArrowheads="1" noChangeShapeType="1" noTextEdit="1"/>
              </p:cNvSpPr>
              <p:nvPr/>
            </p:nvSpPr>
            <p:spPr>
              <a:xfrm>
                <a:off x="144794" y="1093374"/>
                <a:ext cx="5951206" cy="461665"/>
              </a:xfrm>
              <a:prstGeom prst="rect">
                <a:avLst/>
              </a:prstGeom>
              <a:blipFill rotWithShape="1">
                <a:blip r:embed="rId1"/>
                <a:stretch>
                  <a:fillRect t="-117" b="1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p:cNvSpPr txBox="1"/>
              <p:nvPr/>
            </p:nvSpPr>
            <p:spPr>
              <a:xfrm>
                <a:off x="616882" y="1555039"/>
                <a:ext cx="2866187" cy="461665"/>
              </a:xfrm>
              <a:prstGeom prst="rect">
                <a:avLst/>
              </a:prstGeom>
              <a:noFill/>
            </p:spPr>
            <p:txBody>
              <a:bodyPr wrap="square">
                <a:spAutoFit/>
              </a:bodyPr>
              <a:lstStyle/>
              <a:p>
                <a14:m>
                  <m:oMath xmlns:m="http://schemas.openxmlformats.org/officeDocument/2006/math">
                    <m:r>
                      <a:rPr lang="zh-CN" altLang="en-US" sz="2400" i="1" smtClean="0">
                        <a:latin typeface="Cambria Math" panose="02040503050406030204" pitchFamily="18" charset="0"/>
                      </a:rPr>
                      <m:t>令</m:t>
                    </m:r>
                    <m:r>
                      <a:rPr lang="en-US" altLang="zh-CN" sz="2400" b="0" i="1" smtClean="0">
                        <a:solidFill>
                          <a:schemeClr val="tx1"/>
                        </a:solidFill>
                        <a:latin typeface="Cambria Math" panose="02040503050406030204" pitchFamily="18" charset="0"/>
                      </a:rPr>
                      <m:t>𝑛</m:t>
                    </m:r>
                    <m:r>
                      <a:rPr lang="en-US" altLang="zh-CN" sz="2400" b="0" i="1" smtClean="0">
                        <a:solidFill>
                          <a:schemeClr val="tx1"/>
                        </a:solidFill>
                        <a:latin typeface="Cambria Math" panose="02040503050406030204" pitchFamily="18" charset="0"/>
                        <a:ea typeface="Cambria Math" panose="02040503050406030204" pitchFamily="18" charset="0"/>
                      </a:rPr>
                      <m:t>=</m:t>
                    </m:r>
                    <m:sSub>
                      <m:sSubPr>
                        <m:ctrlPr>
                          <a:rPr lang="en-US" altLang="zh-CN" sz="2400" b="0" i="1" smtClean="0">
                            <a:solidFill>
                              <a:schemeClr val="tx1"/>
                            </a:solidFill>
                            <a:latin typeface="Cambria Math" panose="02040503050406030204" pitchFamily="18" charset="0"/>
                            <a:ea typeface="Cambria Math" panose="02040503050406030204" pitchFamily="18" charset="0"/>
                          </a:rPr>
                        </m:ctrlPr>
                      </m:sSubPr>
                      <m:e>
                        <m:r>
                          <a:rPr lang="en-US" altLang="zh-CN" sz="2400" b="0" i="1" smtClean="0">
                            <a:solidFill>
                              <a:schemeClr val="tx1"/>
                            </a:solidFill>
                            <a:latin typeface="Cambria Math" panose="02040503050406030204" pitchFamily="18" charset="0"/>
                            <a:ea typeface="Cambria Math" panose="02040503050406030204" pitchFamily="18" charset="0"/>
                          </a:rPr>
                          <m:t>𝑏</m:t>
                        </m:r>
                      </m:e>
                      <m:sub>
                        <m:r>
                          <a:rPr lang="en-US" altLang="zh-CN" sz="2400" b="0" i="1" smtClean="0">
                            <a:solidFill>
                              <a:schemeClr val="tx1"/>
                            </a:solidFill>
                            <a:latin typeface="Cambria Math" panose="02040503050406030204" pitchFamily="18" charset="0"/>
                            <a:ea typeface="Cambria Math" panose="02040503050406030204" pitchFamily="18" charset="0"/>
                          </a:rPr>
                          <m:t>1</m:t>
                        </m:r>
                      </m:sub>
                    </m:sSub>
                  </m:oMath>
                </a14:m>
                <a:r>
                  <a:rPr lang="zh-CN" altLang="en-US" sz="2400" dirty="0"/>
                  <a:t>，</a:t>
                </a:r>
                <a:r>
                  <a:rPr lang="en-US" altLang="zh-CN" sz="2400" dirty="0"/>
                  <a:t> </a:t>
                </a:r>
                <a14:m>
                  <m:oMath xmlns:m="http://schemas.openxmlformats.org/officeDocument/2006/math">
                    <m:r>
                      <a:rPr lang="en-US" altLang="zh-CN" sz="2400" b="0" i="1" smtClean="0">
                        <a:latin typeface="Cambria Math" panose="02040503050406030204" pitchFamily="18" charset="0"/>
                      </a:rPr>
                      <m:t>𝑎</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2</m:t>
                        </m:r>
                      </m:sub>
                    </m:sSub>
                  </m:oMath>
                </a14:m>
                <a:endParaRPr lang="zh-CN" altLang="en-US" sz="2400" dirty="0"/>
              </a:p>
            </p:txBody>
          </p:sp>
        </mc:Choice>
        <mc:Fallback>
          <p:sp>
            <p:nvSpPr>
              <p:cNvPr id="22" name="文本框 21"/>
              <p:cNvSpPr txBox="1">
                <a:spLocks noRot="1" noChangeAspect="1" noMove="1" noResize="1" noEditPoints="1" noAdjustHandles="1" noChangeArrowheads="1" noChangeShapeType="1" noTextEdit="1"/>
              </p:cNvSpPr>
              <p:nvPr/>
            </p:nvSpPr>
            <p:spPr>
              <a:xfrm>
                <a:off x="616882" y="1555039"/>
                <a:ext cx="2866187" cy="461665"/>
              </a:xfrm>
              <a:prstGeom prst="rect">
                <a:avLst/>
              </a:prstGeom>
              <a:blipFill rotWithShape="1">
                <a:blip r:embed="rId2"/>
                <a:stretch>
                  <a:fillRect l="-10" t="-121" r="3" b="-181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616882" y="2016704"/>
                <a:ext cx="7145790" cy="461665"/>
              </a:xfrm>
              <a:prstGeom prst="rect">
                <a:avLst/>
              </a:prstGeom>
              <a:noFill/>
            </p:spPr>
            <p:txBody>
              <a:bodyPr wrap="square">
                <a:spAutoFit/>
              </a:bodyPr>
              <a:lstStyle/>
              <a:p>
                <a14:m>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gcd</m:t>
                        </m:r>
                      </m:fName>
                      <m:e>
                        <m:d>
                          <m:dPr>
                            <m:ctrlPr>
                              <a:rPr lang="en-US" altLang="zh-CN" sz="2400" b="0" i="1" smtClean="0">
                                <a:latin typeface="Cambria Math" panose="02040503050406030204" pitchFamily="18" charset="0"/>
                              </a:rPr>
                            </m:ctrlPr>
                          </m:dPr>
                          <m:e>
                            <m:sSub>
                              <m:sSubPr>
                                <m:ctrlPr>
                                  <a:rPr lang="en-US" altLang="zh-CN" sz="2400" b="0" i="1" smtClean="0">
                                    <a:solidFill>
                                      <a:schemeClr val="tx1"/>
                                    </a:solidFill>
                                    <a:latin typeface="Cambria Math" panose="02040503050406030204" pitchFamily="18" charset="0"/>
                                    <a:ea typeface="Cambria Math" panose="02040503050406030204" pitchFamily="18" charset="0"/>
                                  </a:rPr>
                                </m:ctrlPr>
                              </m:sSubPr>
                              <m:e>
                                <m:r>
                                  <a:rPr lang="en-US" altLang="zh-CN" sz="2400" b="0" i="1" smtClean="0">
                                    <a:solidFill>
                                      <a:schemeClr val="tx1"/>
                                    </a:solidFill>
                                    <a:latin typeface="Cambria Math" panose="02040503050406030204" pitchFamily="18" charset="0"/>
                                    <a:ea typeface="Cambria Math" panose="02040503050406030204" pitchFamily="18" charset="0"/>
                                  </a:rPr>
                                  <m:t>𝑏</m:t>
                                </m:r>
                              </m:e>
                              <m:sub>
                                <m:r>
                                  <a:rPr lang="en-US" altLang="zh-CN" sz="2400" b="0" i="1" smtClean="0">
                                    <a:solidFill>
                                      <a:schemeClr val="tx1"/>
                                    </a:solidFill>
                                    <a:latin typeface="Cambria Math" panose="02040503050406030204" pitchFamily="18" charset="0"/>
                                    <a:ea typeface="Cambria Math" panose="02040503050406030204" pitchFamily="18" charset="0"/>
                                  </a:rPr>
                                  <m:t>1</m:t>
                                </m:r>
                              </m:sub>
                            </m:sSub>
                            <m:r>
                              <a:rPr lang="en-US" altLang="zh-CN" sz="2400" b="0" i="1" smtClean="0">
                                <a:solidFill>
                                  <a:schemeClr val="tx1"/>
                                </a:solidFill>
                                <a:latin typeface="Cambria Math" panose="02040503050406030204" pitchFamily="18" charset="0"/>
                                <a:ea typeface="Cambria Math" panose="02040503050406030204" pitchFamily="18" charset="0"/>
                              </a:rPr>
                              <m:t>, </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i="1">
                                    <a:latin typeface="Cambria Math" panose="02040503050406030204" pitchFamily="18" charset="0"/>
                                    <a:ea typeface="Cambria Math" panose="02040503050406030204" pitchFamily="18" charset="0"/>
                                  </a:rPr>
                                  <m:t>2</m:t>
                                </m:r>
                              </m:sub>
                            </m:sSub>
                          </m:e>
                        </m:d>
                        <m:sSub>
                          <m:sSubPr>
                            <m:ctrlPr>
                              <a:rPr lang="en-US" altLang="zh-CN" sz="2400" i="1">
                                <a:latin typeface="Cambria Math" panose="02040503050406030204" pitchFamily="18" charset="0"/>
                                <a:ea typeface="Cambria Math" panose="02040503050406030204" pitchFamily="18" charset="0"/>
                              </a:rPr>
                            </m:ctrlPr>
                          </m:sSubPr>
                          <m:e>
                            <m:r>
                              <a:rPr lang="en-US" altLang="zh-CN" sz="2400" b="0" i="0" smtClean="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rPr>
                              <m:t>gcd</m:t>
                            </m:r>
                            <m:r>
                              <a:rPr lang="en-US" altLang="zh-CN" sz="2400" b="0" i="1" smtClean="0">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𝑏</m:t>
                            </m:r>
                          </m:e>
                          <m:sub>
                            <m:r>
                              <a:rPr lang="en-US" altLang="zh-CN" sz="2400" i="1">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e>
                    </m:func>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i="1">
                            <a:latin typeface="Cambria Math" panose="02040503050406030204" pitchFamily="18" charset="0"/>
                            <a:ea typeface="Cambria Math" panose="02040503050406030204" pitchFamily="18" charset="0"/>
                          </a:rPr>
                          <m:t>1</m:t>
                        </m:r>
                      </m:sub>
                    </m:sSub>
                    <m:r>
                      <m:rPr>
                        <m:sty m:val="p"/>
                      </m:rPr>
                      <a:rPr lang="en-US" altLang="zh-CN" sz="2400" b="0" i="0" smtClean="0">
                        <a:latin typeface="Cambria Math" panose="02040503050406030204" pitchFamily="18" charset="0"/>
                        <a:ea typeface="Cambria Math" panose="02040503050406030204" pitchFamily="18" charset="0"/>
                      </a:rPr>
                      <m:t>mod</m:t>
                    </m:r>
                  </m:oMath>
                </a14:m>
                <a:r>
                  <a:rPr lang="en-US" altLang="zh-CN" sz="2400" dirty="0">
                    <a:ea typeface="Cambria Math" panose="02040503050406030204" pitchFamily="18" charset="0"/>
                  </a:rPr>
                  <a:t> </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gcd</m:t>
                    </m:r>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oMath>
                </a14:m>
                <a:endParaRPr lang="zh-CN" altLang="en-US" sz="2400" dirty="0"/>
              </a:p>
            </p:txBody>
          </p:sp>
        </mc:Choice>
        <mc:Fallback>
          <p:sp>
            <p:nvSpPr>
              <p:cNvPr id="23" name="文本框 22"/>
              <p:cNvSpPr txBox="1">
                <a:spLocks noRot="1" noChangeAspect="1" noMove="1" noResize="1" noEditPoints="1" noAdjustHandles="1" noChangeArrowheads="1" noChangeShapeType="1" noTextEdit="1"/>
              </p:cNvSpPr>
              <p:nvPr/>
            </p:nvSpPr>
            <p:spPr>
              <a:xfrm>
                <a:off x="616882" y="2016704"/>
                <a:ext cx="7145790" cy="461665"/>
              </a:xfrm>
              <a:prstGeom prst="rect">
                <a:avLst/>
              </a:prstGeom>
              <a:blipFill rotWithShape="1">
                <a:blip r:embed="rId3"/>
                <a:stretch>
                  <a:fillRect l="-4" t="-125" r="6" b="1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p:cNvSpPr txBox="1"/>
              <p:nvPr/>
            </p:nvSpPr>
            <p:spPr>
              <a:xfrm>
                <a:off x="2131533" y="2581069"/>
                <a:ext cx="5472632" cy="461665"/>
              </a:xfrm>
              <a:prstGeom prst="rect">
                <a:avLst/>
              </a:prstGeom>
              <a:noFill/>
            </p:spPr>
            <p:txBody>
              <a:bodyPr wrap="square">
                <a:spAutoFit/>
              </a:bodyPr>
              <a:lstStyle/>
              <a:p>
                <a14:m>
                  <m:oMath xmlns:m="http://schemas.openxmlformats.org/officeDocument/2006/math">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gcd</m:t>
                    </m:r>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2</m:t>
                        </m:r>
                      </m:sub>
                    </m:sSub>
                    <m:r>
                      <m:rPr>
                        <m:sty m:val="p"/>
                      </m:rPr>
                      <a:rPr lang="en-US" altLang="zh-CN" sz="2400" b="0" i="0" smtClean="0">
                        <a:latin typeface="Cambria Math" panose="02040503050406030204" pitchFamily="18" charset="0"/>
                        <a:ea typeface="Cambria Math" panose="02040503050406030204" pitchFamily="18" charset="0"/>
                      </a:rPr>
                      <m:t>mod</m:t>
                    </m:r>
                  </m:oMath>
                </a14:m>
                <a:r>
                  <a:rPr lang="en-US" altLang="zh-CN" sz="2400" dirty="0">
                    <a:ea typeface="Cambria Math" panose="02040503050406030204" pitchFamily="18" charset="0"/>
                  </a:rPr>
                  <a:t> </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gcd</m:t>
                    </m:r>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4</m:t>
                        </m:r>
                      </m:sub>
                    </m:sSub>
                    <m:r>
                      <a:rPr lang="en-US" altLang="zh-CN" sz="2400" b="0" i="1" smtClean="0">
                        <a:latin typeface="Cambria Math" panose="02040503050406030204" pitchFamily="18" charset="0"/>
                        <a:ea typeface="Cambria Math" panose="02040503050406030204" pitchFamily="18" charset="0"/>
                      </a:rPr>
                      <m:t>)</m:t>
                    </m:r>
                  </m:oMath>
                </a14:m>
                <a:endParaRPr lang="zh-CN" altLang="en-US" sz="2400" dirty="0"/>
              </a:p>
            </p:txBody>
          </p:sp>
        </mc:Choice>
        <mc:Fallback>
          <p:sp>
            <p:nvSpPr>
              <p:cNvPr id="24" name="文本框 23"/>
              <p:cNvSpPr txBox="1">
                <a:spLocks noRot="1" noChangeAspect="1" noMove="1" noResize="1" noEditPoints="1" noAdjustHandles="1" noChangeArrowheads="1" noChangeShapeType="1" noTextEdit="1"/>
              </p:cNvSpPr>
              <p:nvPr/>
            </p:nvSpPr>
            <p:spPr>
              <a:xfrm>
                <a:off x="2131533" y="2581069"/>
                <a:ext cx="5472632" cy="461665"/>
              </a:xfrm>
              <a:prstGeom prst="rect">
                <a:avLst/>
              </a:prstGeom>
              <a:blipFill rotWithShape="1">
                <a:blip r:embed="rId4"/>
                <a:stretch>
                  <a:fillRect l="-9" t="-93" r="1"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p:cNvSpPr txBox="1"/>
              <p:nvPr/>
            </p:nvSpPr>
            <p:spPr>
              <a:xfrm>
                <a:off x="2131533" y="3132699"/>
                <a:ext cx="5086769" cy="461665"/>
              </a:xfrm>
              <a:prstGeom prst="rect">
                <a:avLst/>
              </a:prstGeom>
              <a:noFill/>
            </p:spPr>
            <p:txBody>
              <a:bodyPr wrap="square">
                <a:spAutoFit/>
              </a:bodyPr>
              <a:lstStyle/>
              <a:p>
                <a14:m>
                  <m:oMath xmlns:m="http://schemas.openxmlformats.org/officeDocument/2006/math">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gcd</m:t>
                    </m:r>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4</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3</m:t>
                        </m:r>
                      </m:sub>
                    </m:sSub>
                    <m:r>
                      <m:rPr>
                        <m:sty m:val="p"/>
                      </m:rPr>
                      <a:rPr lang="en-US" altLang="zh-CN" sz="2400" b="0" i="0" smtClean="0">
                        <a:latin typeface="Cambria Math" panose="02040503050406030204" pitchFamily="18" charset="0"/>
                        <a:ea typeface="Cambria Math" panose="02040503050406030204" pitchFamily="18" charset="0"/>
                      </a:rPr>
                      <m:t>mod</m:t>
                    </m:r>
                  </m:oMath>
                </a14:m>
                <a:r>
                  <a:rPr lang="en-US" altLang="zh-CN" sz="2400" dirty="0">
                    <a:ea typeface="Cambria Math" panose="02040503050406030204" pitchFamily="18" charset="0"/>
                  </a:rPr>
                  <a:t> </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4</m:t>
                        </m:r>
                      </m:sub>
                    </m:sSub>
                    <m:r>
                      <a:rPr lang="en-US" altLang="zh-CN" sz="2400" b="0" i="1"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gcd</m:t>
                    </m:r>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4</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5</m:t>
                        </m:r>
                      </m:sub>
                    </m:sSub>
                    <m:r>
                      <a:rPr lang="en-US" altLang="zh-CN" sz="2400" b="0" i="1" smtClean="0">
                        <a:latin typeface="Cambria Math" panose="02040503050406030204" pitchFamily="18" charset="0"/>
                        <a:ea typeface="Cambria Math" panose="02040503050406030204" pitchFamily="18" charset="0"/>
                      </a:rPr>
                      <m:t>)</m:t>
                    </m:r>
                  </m:oMath>
                </a14:m>
                <a:endParaRPr lang="zh-CN" altLang="en-US" sz="2400" dirty="0"/>
              </a:p>
            </p:txBody>
          </p:sp>
        </mc:Choice>
        <mc:Fallback>
          <p:sp>
            <p:nvSpPr>
              <p:cNvPr id="25" name="文本框 24"/>
              <p:cNvSpPr txBox="1">
                <a:spLocks noRot="1" noChangeAspect="1" noMove="1" noResize="1" noEditPoints="1" noAdjustHandles="1" noChangeArrowheads="1" noChangeShapeType="1" noTextEdit="1"/>
              </p:cNvSpPr>
              <p:nvPr/>
            </p:nvSpPr>
            <p:spPr>
              <a:xfrm>
                <a:off x="2131533" y="3132699"/>
                <a:ext cx="5086769" cy="461665"/>
              </a:xfrm>
              <a:prstGeom prst="rect">
                <a:avLst/>
              </a:prstGeom>
              <a:blipFill rotWithShape="1">
                <a:blip r:embed="rId5"/>
                <a:stretch>
                  <a:fillRect l="-9" t="-53" r="5" b="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p:cNvSpPr txBox="1"/>
              <p:nvPr/>
            </p:nvSpPr>
            <p:spPr>
              <a:xfrm>
                <a:off x="2131533" y="3551003"/>
                <a:ext cx="793628"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oMath>
                  </m:oMathPara>
                </a14:m>
                <a:endParaRPr lang="zh-CN" altLang="en-US" sz="2400" dirty="0"/>
              </a:p>
            </p:txBody>
          </p:sp>
        </mc:Choice>
        <mc:Fallback>
          <p:sp>
            <p:nvSpPr>
              <p:cNvPr id="27" name="文本框 26"/>
              <p:cNvSpPr txBox="1">
                <a:spLocks noRot="1" noChangeAspect="1" noMove="1" noResize="1" noEditPoints="1" noAdjustHandles="1" noChangeArrowheads="1" noChangeShapeType="1" noTextEdit="1"/>
              </p:cNvSpPr>
              <p:nvPr/>
            </p:nvSpPr>
            <p:spPr>
              <a:xfrm>
                <a:off x="2131533" y="3551003"/>
                <a:ext cx="793628" cy="461665"/>
              </a:xfrm>
              <a:prstGeom prst="rect">
                <a:avLst/>
              </a:prstGeom>
              <a:blipFill rotWithShape="1">
                <a:blip r:embed="rId6"/>
                <a:stretch>
                  <a:fillRect l="-60" t="-18" r="44" b="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336653" y="5467515"/>
                <a:ext cx="5562613" cy="123110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gcd</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70</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38</m:t>
                              </m:r>
                            </m:e>
                          </m:d>
                        </m:e>
                      </m:func>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gcd</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38</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70</m:t>
                              </m:r>
                              <m:r>
                                <a:rPr lang="en-US" altLang="zh-CN" sz="2000" b="0" i="1" smtClean="0">
                                  <a:latin typeface="Cambria Math" panose="02040503050406030204" pitchFamily="18" charset="0"/>
                                </a:rPr>
                                <m:t> </m:t>
                              </m:r>
                              <m:r>
                                <m:rPr>
                                  <m:sty m:val="p"/>
                                </m:rPr>
                                <a:rPr lang="en-US" altLang="zh-CN" sz="2000" b="0" i="0" smtClean="0">
                                  <a:latin typeface="Cambria Math" panose="02040503050406030204" pitchFamily="18" charset="0"/>
                                </a:rPr>
                                <m:t>mod</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38</m:t>
                              </m:r>
                            </m:e>
                          </m:d>
                        </m:e>
                      </m:func>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gcd</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38</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32</m:t>
                              </m:r>
                            </m:e>
                          </m:d>
                        </m:e>
                      </m:func>
                    </m:oMath>
                  </m:oMathPara>
                </a14:m>
                <a:endParaRPr lang="en-US" altLang="zh-CN" sz="2000" b="0" dirty="0"/>
              </a:p>
              <a:p>
                <a:r>
                  <a:rPr lang="en-US" altLang="zh-CN" sz="2000" b="0" dirty="0"/>
                  <a:t>                    </a:t>
                </a:r>
                <a14:m>
                  <m:oMath xmlns:m="http://schemas.openxmlformats.org/officeDocument/2006/math">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gcd</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32</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38</m:t>
                            </m:r>
                            <m:r>
                              <a:rPr lang="en-US" altLang="zh-CN" sz="2000" b="0" i="1" smtClean="0">
                                <a:latin typeface="Cambria Math" panose="02040503050406030204" pitchFamily="18" charset="0"/>
                              </a:rPr>
                              <m:t> </m:t>
                            </m:r>
                            <m:r>
                              <m:rPr>
                                <m:sty m:val="p"/>
                              </m:rPr>
                              <a:rPr lang="en-US" altLang="zh-CN" sz="2000" b="0" i="0" smtClean="0">
                                <a:latin typeface="Cambria Math" panose="02040503050406030204" pitchFamily="18" charset="0"/>
                              </a:rPr>
                              <m:t>mod</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32</m:t>
                            </m:r>
                          </m:e>
                        </m:d>
                      </m:e>
                    </m:func>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gcd</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32</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6</m:t>
                    </m:r>
                    <m:r>
                      <a:rPr lang="en-US" altLang="zh-CN" sz="2000" b="0" i="1" smtClean="0">
                        <a:latin typeface="Cambria Math" panose="02040503050406030204" pitchFamily="18" charset="0"/>
                      </a:rPr>
                      <m:t>)</m:t>
                    </m:r>
                  </m:oMath>
                </a14:m>
                <a:endParaRPr lang="en-US" altLang="zh-CN" sz="2000" dirty="0"/>
              </a:p>
              <a:p>
                <a:r>
                  <a:rPr lang="en-US" altLang="zh-CN" sz="2000" b="0" dirty="0"/>
                  <a:t>                    </a:t>
                </a:r>
                <a14:m>
                  <m:oMath xmlns:m="http://schemas.openxmlformats.org/officeDocument/2006/math">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gcd</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6</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32</m:t>
                            </m:r>
                            <m:r>
                              <a:rPr lang="en-US" altLang="zh-CN" sz="2000" b="0" i="1" smtClean="0">
                                <a:latin typeface="Cambria Math" panose="02040503050406030204" pitchFamily="18" charset="0"/>
                              </a:rPr>
                              <m:t> </m:t>
                            </m:r>
                            <m:r>
                              <m:rPr>
                                <m:sty m:val="p"/>
                              </m:rPr>
                              <a:rPr lang="en-US" altLang="zh-CN" sz="2000" b="0" i="0" smtClean="0">
                                <a:latin typeface="Cambria Math" panose="02040503050406030204" pitchFamily="18" charset="0"/>
                              </a:rPr>
                              <m:t>mod</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6</m:t>
                            </m:r>
                          </m:e>
                        </m:d>
                      </m:e>
                    </m:func>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gcd</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6</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2</m:t>
                            </m:r>
                          </m:e>
                        </m:d>
                      </m:e>
                    </m:func>
                  </m:oMath>
                </a14:m>
                <a:endParaRPr lang="en-US" altLang="zh-CN" sz="2000" b="0" i="1" dirty="0">
                  <a:latin typeface="Cambria Math" panose="02040503050406030204" pitchFamily="18" charset="0"/>
                </a:endParaRPr>
              </a:p>
              <a:p>
                <a:r>
                  <a:rPr lang="en-US" altLang="zh-CN" sz="2000" b="0" dirty="0"/>
                  <a:t>                    </a:t>
                </a:r>
                <a14:m>
                  <m:oMath xmlns:m="http://schemas.openxmlformats.org/officeDocument/2006/math">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gcd</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6</m:t>
                            </m:r>
                            <m:r>
                              <a:rPr lang="en-US" altLang="zh-CN" sz="2000" b="0" i="1" smtClean="0">
                                <a:latin typeface="Cambria Math" panose="02040503050406030204" pitchFamily="18" charset="0"/>
                              </a:rPr>
                              <m:t> </m:t>
                            </m:r>
                            <m:r>
                              <m:rPr>
                                <m:sty m:val="p"/>
                              </m:rPr>
                              <a:rPr lang="en-US" altLang="zh-CN" sz="2000" b="0" i="0" smtClean="0">
                                <a:latin typeface="Cambria Math" panose="02040503050406030204" pitchFamily="18" charset="0"/>
                              </a:rPr>
                              <m:t>mod</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2</m:t>
                            </m:r>
                          </m:e>
                        </m:d>
                      </m:e>
                    </m:func>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gcd</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0</m:t>
                            </m:r>
                          </m:e>
                        </m:d>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2</m:t>
                    </m:r>
                  </m:oMath>
                </a14:m>
                <a:endParaRPr lang="zh-CN" altLang="en-US" sz="2000" dirty="0"/>
              </a:p>
            </p:txBody>
          </p:sp>
        </mc:Choice>
        <mc:Fallback>
          <p:sp>
            <p:nvSpPr>
              <p:cNvPr id="9" name="文本框 8"/>
              <p:cNvSpPr txBox="1">
                <a:spLocks noRot="1" noChangeAspect="1" noMove="1" noResize="1" noEditPoints="1" noAdjustHandles="1" noChangeArrowheads="1" noChangeShapeType="1" noTextEdit="1"/>
              </p:cNvSpPr>
              <p:nvPr/>
            </p:nvSpPr>
            <p:spPr>
              <a:xfrm>
                <a:off x="336653" y="5467515"/>
                <a:ext cx="5562613" cy="1231106"/>
              </a:xfrm>
              <a:prstGeom prst="rect">
                <a:avLst/>
              </a:prstGeom>
              <a:blipFill rotWithShape="1">
                <a:blip r:embed="rId7"/>
                <a:stretch>
                  <a:fillRect l="-2" t="-13" r="-4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文本框 36"/>
              <p:cNvSpPr txBox="1"/>
              <p:nvPr/>
            </p:nvSpPr>
            <p:spPr>
              <a:xfrm>
                <a:off x="6173466" y="5499623"/>
                <a:ext cx="3650166" cy="92333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gcd</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17</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8</m:t>
                              </m:r>
                            </m:e>
                          </m:d>
                        </m:e>
                      </m:func>
                      <m:func>
                        <m:funcPr>
                          <m:ctrlPr>
                            <a:rPr lang="en-US" altLang="zh-CN" sz="2000" b="0" i="1" smtClean="0">
                              <a:latin typeface="Cambria Math" panose="02040503050406030204" pitchFamily="18" charset="0"/>
                            </a:rPr>
                          </m:ctrlPr>
                        </m:funcPr>
                        <m:fName>
                          <m:r>
                            <a:rPr lang="en-US" altLang="zh-CN" sz="2000" b="0" i="0" smtClean="0">
                              <a:latin typeface="Cambria Math" panose="02040503050406030204" pitchFamily="18" charset="0"/>
                            </a:rPr>
                            <m:t>=</m:t>
                          </m:r>
                          <m:r>
                            <m:rPr>
                              <m:sty m:val="p"/>
                            </m:rPr>
                            <a:rPr lang="en-US" altLang="zh-CN" sz="2000" b="0" i="0" smtClean="0">
                              <a:latin typeface="Cambria Math" panose="02040503050406030204" pitchFamily="18" charset="0"/>
                            </a:rPr>
                            <m:t>gcd</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8</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17</m:t>
                              </m:r>
                              <m:r>
                                <a:rPr lang="en-US" altLang="zh-CN" sz="2000" b="0" i="1" smtClean="0">
                                  <a:latin typeface="Cambria Math" panose="02040503050406030204" pitchFamily="18" charset="0"/>
                                </a:rPr>
                                <m:t> </m:t>
                              </m:r>
                              <m:r>
                                <m:rPr>
                                  <m:sty m:val="p"/>
                                </m:rPr>
                                <a:rPr lang="en-US" altLang="zh-CN" sz="2000" b="0" i="0" smtClean="0">
                                  <a:latin typeface="Cambria Math" panose="02040503050406030204" pitchFamily="18" charset="0"/>
                                </a:rPr>
                                <m:t>mod</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8</m:t>
                              </m:r>
                            </m:e>
                          </m:d>
                        </m:e>
                      </m:func>
                    </m:oMath>
                  </m:oMathPara>
                </a14:m>
                <a:endParaRPr lang="en-US" altLang="zh-CN" sz="2000" b="0" i="1" dirty="0">
                  <a:latin typeface="Cambria Math" panose="02040503050406030204" pitchFamily="18" charset="0"/>
                </a:endParaRPr>
              </a:p>
              <a:p>
                <a:r>
                  <a:rPr lang="en-US" altLang="zh-CN" sz="2000" b="0" dirty="0"/>
                  <a:t>                   </a:t>
                </a:r>
                <a14:m>
                  <m:oMath xmlns:m="http://schemas.openxmlformats.org/officeDocument/2006/math">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gcd</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8</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1</m:t>
                            </m:r>
                          </m:e>
                        </m:d>
                      </m:e>
                    </m:func>
                  </m:oMath>
                </a14:m>
                <a:endParaRPr lang="en-US" altLang="zh-CN" sz="2000" b="0" i="1" dirty="0">
                  <a:latin typeface="Cambria Math" panose="02040503050406030204" pitchFamily="18" charset="0"/>
                </a:endParaRPr>
              </a:p>
              <a:p>
                <a:r>
                  <a:rPr lang="en-US" altLang="zh-CN" sz="2000" b="0" dirty="0"/>
                  <a:t>                  </a:t>
                </a:r>
                <a14:m>
                  <m:oMath xmlns:m="http://schemas.openxmlformats.org/officeDocument/2006/math">
                    <m:r>
                      <a:rPr lang="en-US" altLang="zh-CN" sz="2000" b="0" i="0" smtClean="0">
                        <a:latin typeface="Cambria Math" panose="02040503050406030204" pitchFamily="18" charset="0"/>
                      </a:rPr>
                      <m:t> </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oMath>
                </a14:m>
                <a:endParaRPr lang="zh-CN" altLang="en-US" sz="2000" dirty="0"/>
              </a:p>
            </p:txBody>
          </p:sp>
        </mc:Choice>
        <mc:Fallback>
          <p:sp>
            <p:nvSpPr>
              <p:cNvPr id="37" name="文本框 36"/>
              <p:cNvSpPr txBox="1">
                <a:spLocks noRot="1" noChangeAspect="1" noMove="1" noResize="1" noEditPoints="1" noAdjustHandles="1" noChangeArrowheads="1" noChangeShapeType="1" noTextEdit="1"/>
              </p:cNvSpPr>
              <p:nvPr/>
            </p:nvSpPr>
            <p:spPr>
              <a:xfrm>
                <a:off x="6173466" y="5499623"/>
                <a:ext cx="3650166" cy="923330"/>
              </a:xfrm>
              <a:prstGeom prst="rect">
                <a:avLst/>
              </a:prstGeom>
              <a:blipFill rotWithShape="1">
                <a:blip r:embed="rId8"/>
                <a:stretch>
                  <a:fillRect l="-17" t="-57" r="5"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p:cNvSpPr txBox="1"/>
              <p:nvPr/>
            </p:nvSpPr>
            <p:spPr>
              <a:xfrm>
                <a:off x="2131531" y="3933216"/>
                <a:ext cx="6455877" cy="461665"/>
              </a:xfrm>
              <a:prstGeom prst="rect">
                <a:avLst/>
              </a:prstGeom>
              <a:noFill/>
            </p:spPr>
            <p:txBody>
              <a:bodyPr wrap="square">
                <a:spAutoFit/>
              </a:bodyPr>
              <a:lstStyle/>
              <a:p>
                <a14:m>
                  <m:oMath xmlns:m="http://schemas.openxmlformats.org/officeDocument/2006/math">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gcd</m:t>
                    </m:r>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2</m:t>
                        </m:r>
                      </m:sub>
                    </m:sSub>
                    <m:r>
                      <m:rPr>
                        <m:sty m:val="p"/>
                      </m:rPr>
                      <a:rPr lang="en-US" altLang="zh-CN" sz="2400" b="0" i="0" smtClean="0">
                        <a:latin typeface="Cambria Math" panose="02040503050406030204" pitchFamily="18" charset="0"/>
                        <a:ea typeface="Cambria Math" panose="02040503050406030204" pitchFamily="18" charset="0"/>
                      </a:rPr>
                      <m:t>mod</m:t>
                    </m:r>
                  </m:oMath>
                </a14:m>
                <a:r>
                  <a:rPr lang="en-US" altLang="zh-CN" sz="2400" dirty="0">
                    <a:ea typeface="Cambria Math" panose="02040503050406030204" pitchFamily="18" charset="0"/>
                  </a:rPr>
                  <a:t> </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r>
                      <m:rPr>
                        <m:sty m:val="p"/>
                      </m:rPr>
                      <a:rPr lang="en-US" altLang="zh-CN" sz="2400" i="1">
                        <a:latin typeface="Cambria Math" panose="02040503050406030204" pitchFamily="18" charset="0"/>
                        <a:ea typeface="Cambria Math" panose="02040503050406030204" pitchFamily="18" charset="0"/>
                      </a:rPr>
                      <m:t>gcd</m:t>
                    </m:r>
                  </m:oMath>
                </a14:m>
                <a:r>
                  <a:rPr lang="en-US" altLang="zh-CN" sz="2400" dirty="0"/>
                  <a:t>(</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𝑚</m:t>
                        </m:r>
                      </m:sub>
                    </m:sSub>
                    <m:r>
                      <a:rPr lang="en-US" altLang="zh-CN" sz="2400" i="1">
                        <a:latin typeface="Cambria Math" panose="02040503050406030204" pitchFamily="18" charset="0"/>
                        <a:ea typeface="Cambria Math" panose="02040503050406030204" pitchFamily="18" charset="0"/>
                      </a:rPr>
                      <m:t>)</m:t>
                    </m:r>
                  </m:oMath>
                </a14:m>
                <a:endParaRPr lang="zh-CN" altLang="en-US" sz="2400" dirty="0"/>
              </a:p>
            </p:txBody>
          </p:sp>
        </mc:Choice>
        <mc:Fallback>
          <p:sp>
            <p:nvSpPr>
              <p:cNvPr id="29" name="文本框 28"/>
              <p:cNvSpPr txBox="1">
                <a:spLocks noRot="1" noChangeAspect="1" noMove="1" noResize="1" noEditPoints="1" noAdjustHandles="1" noChangeArrowheads="1" noChangeShapeType="1" noTextEdit="1"/>
              </p:cNvSpPr>
              <p:nvPr/>
            </p:nvSpPr>
            <p:spPr>
              <a:xfrm>
                <a:off x="2131531" y="3933216"/>
                <a:ext cx="6455877" cy="461665"/>
              </a:xfrm>
              <a:prstGeom prst="rect">
                <a:avLst/>
              </a:prstGeom>
              <a:blipFill rotWithShape="1">
                <a:blip r:embed="rId9"/>
                <a:stretch>
                  <a:fillRect l="-7" t="-6" r="5"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p:cNvSpPr txBox="1"/>
              <p:nvPr/>
            </p:nvSpPr>
            <p:spPr>
              <a:xfrm>
                <a:off x="509270" y="4500245"/>
                <a:ext cx="4923790" cy="829945"/>
              </a:xfrm>
              <a:prstGeom prst="rect">
                <a:avLst/>
              </a:prstGeom>
              <a:noFill/>
            </p:spPr>
            <p:txBody>
              <a:bodyPr wrap="square">
                <a:spAutoFit/>
              </a:bodyPr>
              <a:lstStyle/>
              <a:p>
                <a14:m>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𝑚</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m:t>
                    </m:r>
                    <m:r>
                      <a:rPr lang="en-US" altLang="zh-CN" sz="2400" b="0" i="1" smtClean="0">
                        <a:latin typeface="Cambria Math" panose="02040503050406030204" pitchFamily="18" charset="0"/>
                        <a:ea typeface="Cambria Math" panose="02040503050406030204" pitchFamily="18" charset="0"/>
                      </a:rPr>
                      <m:t>,</m:t>
                    </m:r>
                    <m:r>
                      <m:rPr>
                        <m:sty m:val="p"/>
                      </m:rPr>
                      <a:rPr lang="en-US" altLang="zh-CN" sz="2400" i="1">
                        <a:latin typeface="Cambria Math" panose="02040503050406030204" pitchFamily="18" charset="0"/>
                        <a:ea typeface="Cambria Math" panose="02040503050406030204" pitchFamily="18" charset="0"/>
                      </a:rPr>
                      <m:t>gcd</m:t>
                    </m:r>
                    <m:r>
                      <m:rPr>
                        <m:nor/>
                      </m:rPr>
                      <a:rPr lang="en-US" altLang="zh-CN" sz="2400" dirty="0">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i="1">
                            <a:latin typeface="Cambria Math" panose="02040503050406030204" pitchFamily="18" charset="0"/>
                            <a:ea typeface="Cambria Math" panose="02040503050406030204" pitchFamily="18" charset="0"/>
                          </a:rPr>
                          <m:t>𝑚</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i="1">
                            <a:latin typeface="Cambria Math" panose="02040503050406030204" pitchFamily="18" charset="0"/>
                            <a:ea typeface="Cambria Math" panose="02040503050406030204" pitchFamily="18" charset="0"/>
                          </a:rPr>
                          <m:t>𝑚</m:t>
                        </m:r>
                      </m:sub>
                    </m:sSub>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oMath>
                </a14:m>
                <a:r>
                  <a:rPr lang="en-US" altLang="zh-CN" sz="2400" dirty="0">
                    <a:ea typeface="Cambria Math" panose="02040503050406030204" pitchFamily="18" charset="0"/>
                  </a:rPr>
                  <a:t> </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i="1">
                            <a:latin typeface="Cambria Math" panose="02040503050406030204" pitchFamily="18" charset="0"/>
                            <a:ea typeface="Cambria Math" panose="02040503050406030204" pitchFamily="18" charset="0"/>
                          </a:rPr>
                          <m:t>𝑚</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1</m:t>
                        </m:r>
                      </m:sub>
                    </m:sSub>
                  </m:oMath>
                </a14:m>
                <a:endParaRPr lang="en-US" altLang="zh-CN" sz="2400" dirty="0">
                  <a:ea typeface="Cambria Math" panose="02040503050406030204" pitchFamily="18" charset="0"/>
                </a:endParaRPr>
              </a:p>
              <a:p>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𝑚</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m:t>
                      </m:r>
                      <m:r>
                        <m:rPr>
                          <m:sty m:val="p"/>
                        </m:rPr>
                        <a:rPr lang="en-US" altLang="zh-CN" sz="2400" i="1">
                          <a:latin typeface="Cambria Math" panose="02040503050406030204" pitchFamily="18" charset="0"/>
                          <a:ea typeface="Cambria Math" panose="02040503050406030204" pitchFamily="18" charset="0"/>
                        </a:rPr>
                        <m:t>gcd</m:t>
                      </m:r>
                      <m:r>
                        <m:rPr>
                          <m:nor/>
                        </m:rPr>
                        <a:rPr lang="en-US" altLang="zh-CN" sz="2400" dirty="0">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i="1">
                              <a:latin typeface="Cambria Math" panose="02040503050406030204" pitchFamily="18" charset="0"/>
                              <a:ea typeface="Cambria Math" panose="02040503050406030204" pitchFamily="18" charset="0"/>
                            </a:rPr>
                            <m:t>𝑚</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i="1">
                              <a:latin typeface="Cambria Math" panose="02040503050406030204" pitchFamily="18" charset="0"/>
                              <a:ea typeface="Cambria Math" panose="02040503050406030204" pitchFamily="18" charset="0"/>
                            </a:rPr>
                            <m:t>𝑚</m:t>
                          </m:r>
                        </m:sub>
                      </m:sSub>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oMath>
                  </m:oMathPara>
                </a14:m>
                <a:endParaRPr lang="zh-CN" altLang="en-US" sz="2400" dirty="0"/>
              </a:p>
            </p:txBody>
          </p:sp>
        </mc:Choice>
        <mc:Fallback>
          <p:sp>
            <p:nvSpPr>
              <p:cNvPr id="30" name="文本框 29"/>
              <p:cNvSpPr txBox="1">
                <a:spLocks noRot="1" noChangeAspect="1" noMove="1" noResize="1" noEditPoints="1" noAdjustHandles="1" noChangeArrowheads="1" noChangeShapeType="1" noTextEdit="1"/>
              </p:cNvSpPr>
              <p:nvPr/>
            </p:nvSpPr>
            <p:spPr>
              <a:xfrm>
                <a:off x="509270" y="4500245"/>
                <a:ext cx="4923790" cy="829945"/>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p:cNvSpPr txBox="1"/>
              <p:nvPr/>
            </p:nvSpPr>
            <p:spPr>
              <a:xfrm>
                <a:off x="8496991" y="2027404"/>
                <a:ext cx="2605330" cy="461665"/>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sSub>
                        <m:sSubPr>
                          <m:ctrlPr>
                            <a:rPr lang="en-US" altLang="zh-CN" sz="2400" i="1" smtClean="0">
                              <a:solidFill>
                                <a:srgbClr val="0000FF"/>
                              </a:solidFill>
                              <a:latin typeface="Cambria Math" panose="02040503050406030204" pitchFamily="18" charset="0"/>
                              <a:ea typeface="Cambria Math" panose="02040503050406030204" pitchFamily="18" charset="0"/>
                            </a:rPr>
                          </m:ctrlPr>
                        </m:sSubPr>
                        <m:e>
                          <m:r>
                            <a:rPr lang="en-US" altLang="zh-CN" sz="2400" i="1">
                              <a:solidFill>
                                <a:srgbClr val="0000FF"/>
                              </a:solidFill>
                              <a:latin typeface="Cambria Math" panose="02040503050406030204" pitchFamily="18" charset="0"/>
                              <a:ea typeface="Cambria Math" panose="02040503050406030204" pitchFamily="18" charset="0"/>
                            </a:rPr>
                            <m:t>𝑏</m:t>
                          </m:r>
                        </m:e>
                        <m:sub>
                          <m:r>
                            <a:rPr lang="en-US" altLang="zh-CN" sz="2400" b="0" i="1" smtClean="0">
                              <a:solidFill>
                                <a:srgbClr val="0000FF"/>
                              </a:solidFill>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𝑞</m:t>
                          </m:r>
                        </m:e>
                        <m:sub>
                          <m:r>
                            <a:rPr lang="en-US" altLang="zh-CN" sz="2400" b="0" i="1" smtClean="0">
                              <a:latin typeface="Cambria Math" panose="02040503050406030204" pitchFamily="18" charset="0"/>
                              <a:ea typeface="Cambria Math" panose="02040503050406030204" pitchFamily="18" charset="0"/>
                            </a:rPr>
                            <m:t>1</m:t>
                          </m:r>
                        </m:sub>
                      </m:sSub>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2</m:t>
                          </m:r>
                        </m:sub>
                      </m:sSub>
                    </m:oMath>
                  </m:oMathPara>
                </a14:m>
                <a:endParaRPr lang="zh-CN" altLang="en-US" sz="2400" dirty="0"/>
              </a:p>
            </p:txBody>
          </p:sp>
        </mc:Choice>
        <mc:Fallback>
          <p:sp>
            <p:nvSpPr>
              <p:cNvPr id="31" name="文本框 30"/>
              <p:cNvSpPr txBox="1">
                <a:spLocks noRot="1" noChangeAspect="1" noMove="1" noResize="1" noEditPoints="1" noAdjustHandles="1" noChangeArrowheads="1" noChangeShapeType="1" noTextEdit="1"/>
              </p:cNvSpPr>
              <p:nvPr/>
            </p:nvSpPr>
            <p:spPr>
              <a:xfrm>
                <a:off x="8496991" y="2027404"/>
                <a:ext cx="2605330" cy="461665"/>
              </a:xfrm>
              <a:prstGeom prst="rect">
                <a:avLst/>
              </a:prstGeom>
              <a:blipFill rotWithShape="1">
                <a:blip r:embed="rId11"/>
                <a:stretch>
                  <a:fillRect l="-2" t="-105" r="24" b="1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文本框 34"/>
              <p:cNvSpPr txBox="1"/>
              <p:nvPr/>
            </p:nvSpPr>
            <p:spPr>
              <a:xfrm>
                <a:off x="8496991" y="2548021"/>
                <a:ext cx="2605330" cy="461665"/>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sSub>
                        <m:sSubPr>
                          <m:ctrlPr>
                            <a:rPr lang="en-US" altLang="zh-CN" sz="2400" i="1" smtClean="0">
                              <a:solidFill>
                                <a:srgbClr val="0000FF"/>
                              </a:solidFill>
                              <a:latin typeface="Cambria Math" panose="02040503050406030204" pitchFamily="18" charset="0"/>
                              <a:ea typeface="Cambria Math" panose="02040503050406030204" pitchFamily="18" charset="0"/>
                            </a:rPr>
                          </m:ctrlPr>
                        </m:sSubPr>
                        <m:e>
                          <m:r>
                            <a:rPr lang="en-US" altLang="zh-CN" sz="2400" i="1">
                              <a:solidFill>
                                <a:srgbClr val="0000FF"/>
                              </a:solidFill>
                              <a:latin typeface="Cambria Math" panose="02040503050406030204" pitchFamily="18" charset="0"/>
                              <a:ea typeface="Cambria Math" panose="02040503050406030204" pitchFamily="18" charset="0"/>
                            </a:rPr>
                            <m:t>𝑏</m:t>
                          </m:r>
                        </m:e>
                        <m:sub>
                          <m:r>
                            <a:rPr lang="en-US" altLang="zh-CN" sz="2400" b="0" i="1" smtClean="0">
                              <a:solidFill>
                                <a:srgbClr val="0000FF"/>
                              </a:solidFill>
                              <a:latin typeface="Cambria Math" panose="02040503050406030204" pitchFamily="18" charset="0"/>
                              <a:ea typeface="Cambria Math" panose="02040503050406030204" pitchFamily="18" charset="0"/>
                            </a:rPr>
                            <m:t>4</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𝑞</m:t>
                          </m:r>
                        </m:e>
                        <m:sub>
                          <m:r>
                            <a:rPr lang="en-US" altLang="zh-CN" sz="2400" b="0" i="1" smtClean="0">
                              <a:latin typeface="Cambria Math" panose="02040503050406030204" pitchFamily="18" charset="0"/>
                              <a:ea typeface="Cambria Math" panose="02040503050406030204" pitchFamily="18" charset="0"/>
                            </a:rPr>
                            <m:t>1</m:t>
                          </m:r>
                        </m:sub>
                      </m:sSub>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3</m:t>
                          </m:r>
                        </m:sub>
                      </m:sSub>
                    </m:oMath>
                  </m:oMathPara>
                </a14:m>
                <a:endParaRPr lang="zh-CN" altLang="en-US" sz="2400" dirty="0"/>
              </a:p>
            </p:txBody>
          </p:sp>
        </mc:Choice>
        <mc:Fallback>
          <p:sp>
            <p:nvSpPr>
              <p:cNvPr id="35" name="文本框 34"/>
              <p:cNvSpPr txBox="1">
                <a:spLocks noRot="1" noChangeAspect="1" noMove="1" noResize="1" noEditPoints="1" noAdjustHandles="1" noChangeArrowheads="1" noChangeShapeType="1" noTextEdit="1"/>
              </p:cNvSpPr>
              <p:nvPr/>
            </p:nvSpPr>
            <p:spPr>
              <a:xfrm>
                <a:off x="8496991" y="2548021"/>
                <a:ext cx="2605330" cy="461665"/>
              </a:xfrm>
              <a:prstGeom prst="rect">
                <a:avLst/>
              </a:prstGeom>
              <a:blipFill rotWithShape="1">
                <a:blip r:embed="rId12"/>
                <a:stretch>
                  <a:fillRect l="-2" t="-87" r="24"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文本框 35"/>
              <p:cNvSpPr txBox="1"/>
              <p:nvPr/>
            </p:nvSpPr>
            <p:spPr>
              <a:xfrm>
                <a:off x="8496991" y="3083969"/>
                <a:ext cx="2605330" cy="461665"/>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sSub>
                        <m:sSubPr>
                          <m:ctrlPr>
                            <a:rPr lang="en-US" altLang="zh-CN" sz="2400" i="1" smtClean="0">
                              <a:solidFill>
                                <a:srgbClr val="0000FF"/>
                              </a:solidFill>
                              <a:latin typeface="Cambria Math" panose="02040503050406030204" pitchFamily="18" charset="0"/>
                              <a:ea typeface="Cambria Math" panose="02040503050406030204" pitchFamily="18" charset="0"/>
                            </a:rPr>
                          </m:ctrlPr>
                        </m:sSubPr>
                        <m:e>
                          <m:r>
                            <a:rPr lang="en-US" altLang="zh-CN" sz="2400" i="1">
                              <a:solidFill>
                                <a:srgbClr val="0000FF"/>
                              </a:solidFill>
                              <a:latin typeface="Cambria Math" panose="02040503050406030204" pitchFamily="18" charset="0"/>
                              <a:ea typeface="Cambria Math" panose="02040503050406030204" pitchFamily="18" charset="0"/>
                            </a:rPr>
                            <m:t>𝑏</m:t>
                          </m:r>
                        </m:e>
                        <m:sub>
                          <m:r>
                            <a:rPr lang="en-US" altLang="zh-CN" sz="2400" b="0" i="1" smtClean="0">
                              <a:solidFill>
                                <a:srgbClr val="0000FF"/>
                              </a:solidFill>
                              <a:latin typeface="Cambria Math" panose="02040503050406030204" pitchFamily="18" charset="0"/>
                              <a:ea typeface="Cambria Math" panose="02040503050406030204" pitchFamily="18" charset="0"/>
                            </a:rPr>
                            <m:t>5</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𝑞</m:t>
                          </m:r>
                        </m:e>
                        <m:sub>
                          <m:r>
                            <a:rPr lang="en-US" altLang="zh-CN" sz="2400" b="0" i="1" smtClean="0">
                              <a:latin typeface="Cambria Math" panose="02040503050406030204" pitchFamily="18" charset="0"/>
                              <a:ea typeface="Cambria Math" panose="02040503050406030204" pitchFamily="18" charset="0"/>
                            </a:rPr>
                            <m:t>3</m:t>
                          </m:r>
                        </m:sub>
                      </m:sSub>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4</m:t>
                          </m:r>
                        </m:sub>
                      </m:sSub>
                    </m:oMath>
                  </m:oMathPara>
                </a14:m>
                <a:endParaRPr lang="zh-CN" altLang="en-US" sz="2400" dirty="0"/>
              </a:p>
            </p:txBody>
          </p:sp>
        </mc:Choice>
        <mc:Fallback>
          <p:sp>
            <p:nvSpPr>
              <p:cNvPr id="36" name="文本框 35"/>
              <p:cNvSpPr txBox="1">
                <a:spLocks noRot="1" noChangeAspect="1" noMove="1" noResize="1" noEditPoints="1" noAdjustHandles="1" noChangeArrowheads="1" noChangeShapeType="1" noTextEdit="1"/>
              </p:cNvSpPr>
              <p:nvPr/>
            </p:nvSpPr>
            <p:spPr>
              <a:xfrm>
                <a:off x="8496991" y="3083969"/>
                <a:ext cx="2605330" cy="461665"/>
              </a:xfrm>
              <a:prstGeom prst="rect">
                <a:avLst/>
              </a:prstGeom>
              <a:blipFill rotWithShape="1">
                <a:blip r:embed="rId13"/>
                <a:stretch>
                  <a:fillRect l="-2" t="-89" r="24" b="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文本框 37"/>
              <p:cNvSpPr txBox="1"/>
              <p:nvPr/>
            </p:nvSpPr>
            <p:spPr>
              <a:xfrm>
                <a:off x="8486417" y="3934641"/>
                <a:ext cx="4056766" cy="461665"/>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sSub>
                        <m:sSubPr>
                          <m:ctrlPr>
                            <a:rPr lang="en-US" altLang="zh-CN" sz="2400" i="1" smtClean="0">
                              <a:solidFill>
                                <a:srgbClr val="0000FF"/>
                              </a:solidFill>
                              <a:latin typeface="Cambria Math" panose="02040503050406030204" pitchFamily="18" charset="0"/>
                              <a:ea typeface="Cambria Math" panose="02040503050406030204" pitchFamily="18" charset="0"/>
                            </a:rPr>
                          </m:ctrlPr>
                        </m:sSubPr>
                        <m:e>
                          <m:r>
                            <a:rPr lang="en-US" altLang="zh-CN" sz="2400" i="1">
                              <a:solidFill>
                                <a:srgbClr val="0000FF"/>
                              </a:solidFill>
                              <a:latin typeface="Cambria Math" panose="02040503050406030204" pitchFamily="18" charset="0"/>
                              <a:ea typeface="Cambria Math" panose="02040503050406030204" pitchFamily="18" charset="0"/>
                            </a:rPr>
                            <m:t>𝑏</m:t>
                          </m:r>
                        </m:e>
                        <m:sub>
                          <m:r>
                            <a:rPr lang="en-US" altLang="zh-CN" sz="2400" b="0" i="1" smtClean="0">
                              <a:solidFill>
                                <a:srgbClr val="0000FF"/>
                              </a:solidFill>
                              <a:latin typeface="Cambria Math" panose="02040503050406030204" pitchFamily="18" charset="0"/>
                              <a:ea typeface="Cambria Math" panose="02040503050406030204" pitchFamily="18" charset="0"/>
                            </a:rPr>
                            <m:t>𝑚</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𝑞</m:t>
                          </m:r>
                        </m:e>
                        <m:sub>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2</m:t>
                          </m:r>
                        </m:sub>
                      </m:sSub>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sub>
                      </m:sSub>
                    </m:oMath>
                  </m:oMathPara>
                </a14:m>
                <a:endParaRPr lang="zh-CN" altLang="en-US" sz="2400" dirty="0"/>
              </a:p>
            </p:txBody>
          </p:sp>
        </mc:Choice>
        <mc:Fallback>
          <p:sp>
            <p:nvSpPr>
              <p:cNvPr id="38" name="文本框 37"/>
              <p:cNvSpPr txBox="1">
                <a:spLocks noRot="1" noChangeAspect="1" noMove="1" noResize="1" noEditPoints="1" noAdjustHandles="1" noChangeArrowheads="1" noChangeShapeType="1" noTextEdit="1"/>
              </p:cNvSpPr>
              <p:nvPr/>
            </p:nvSpPr>
            <p:spPr>
              <a:xfrm>
                <a:off x="8486417" y="3934641"/>
                <a:ext cx="4056766" cy="461665"/>
              </a:xfrm>
              <a:prstGeom prst="rect">
                <a:avLst/>
              </a:prstGeom>
              <a:blipFill rotWithShape="1">
                <a:blip r:embed="rId14"/>
                <a:stretch>
                  <a:fillRect l="-7" t="-39" r="1" b="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文本框 42"/>
              <p:cNvSpPr txBox="1"/>
              <p:nvPr/>
            </p:nvSpPr>
            <p:spPr>
              <a:xfrm>
                <a:off x="8486419" y="3545634"/>
                <a:ext cx="793628"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oMath>
                  </m:oMathPara>
                </a14:m>
                <a:endParaRPr lang="zh-CN" altLang="en-US" sz="2400" dirty="0"/>
              </a:p>
            </p:txBody>
          </p:sp>
        </mc:Choice>
        <mc:Fallback>
          <p:sp>
            <p:nvSpPr>
              <p:cNvPr id="43" name="文本框 42"/>
              <p:cNvSpPr txBox="1">
                <a:spLocks noRot="1" noChangeAspect="1" noMove="1" noResize="1" noEditPoints="1" noAdjustHandles="1" noChangeArrowheads="1" noChangeShapeType="1" noTextEdit="1"/>
              </p:cNvSpPr>
              <p:nvPr/>
            </p:nvSpPr>
            <p:spPr>
              <a:xfrm>
                <a:off x="8486419" y="3545634"/>
                <a:ext cx="793628" cy="461665"/>
              </a:xfrm>
              <a:prstGeom prst="rect">
                <a:avLst/>
              </a:prstGeom>
              <a:blipFill rotWithShape="1">
                <a:blip r:embed="rId6"/>
                <a:stretch>
                  <a:fillRect l="-35" t="-93" r="20" b="97"/>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794" y="90001"/>
            <a:ext cx="3973478" cy="626701"/>
          </a:xfrm>
        </p:spPr>
        <p:txBody>
          <a:bodyPr/>
          <a:lstStyle/>
          <a:p>
            <a:r>
              <a:rPr lang="en-US" altLang="zh-CN" dirty="0">
                <a:solidFill>
                  <a:srgbClr val="F8F8F8"/>
                </a:solidFill>
                <a:latin typeface="+mj-ea"/>
              </a:rPr>
              <a:t>1.1 </a:t>
            </a:r>
            <a:r>
              <a:rPr lang="zh-CN" altLang="en-US" dirty="0">
                <a:solidFill>
                  <a:srgbClr val="F8F8F8"/>
                </a:solidFill>
                <a:latin typeface="+mj-ea"/>
              </a:rPr>
              <a:t>单表代换密码</a:t>
            </a:r>
            <a:endParaRPr lang="zh-CN" altLang="en-US" dirty="0"/>
          </a:p>
        </p:txBody>
      </p:sp>
      <p:sp>
        <p:nvSpPr>
          <p:cNvPr id="5" name="矩形 4"/>
          <p:cNvSpPr/>
          <p:nvPr/>
        </p:nvSpPr>
        <p:spPr>
          <a:xfrm>
            <a:off x="5797524" y="225601"/>
            <a:ext cx="5110298" cy="523220"/>
          </a:xfrm>
          <a:prstGeom prst="rect">
            <a:avLst/>
          </a:prstGeom>
        </p:spPr>
        <p:txBody>
          <a:bodyPr wrap="square">
            <a:spAutoFit/>
          </a:bodyPr>
          <a:lstStyle/>
          <a:p>
            <a:r>
              <a:rPr lang="en-US" altLang="zh-CN" sz="2800" dirty="0"/>
              <a:t>(2) </a:t>
            </a:r>
            <a:r>
              <a:rPr lang="zh-CN" altLang="en-US" sz="2800" dirty="0"/>
              <a:t>仿射密码（</a:t>
            </a:r>
            <a:r>
              <a:rPr lang="en-US" altLang="zh-CN" sz="2800" dirty="0"/>
              <a:t>Affine cipher</a:t>
            </a:r>
            <a:r>
              <a:rPr lang="zh-CN" altLang="en-US" sz="2800" dirty="0"/>
              <a:t>）</a:t>
            </a:r>
            <a:endParaRPr lang="zh-CN" altLang="en-US" sz="2800" dirty="0"/>
          </a:p>
        </p:txBody>
      </p:sp>
      <mc:AlternateContent xmlns:mc="http://schemas.openxmlformats.org/markup-compatibility/2006">
        <mc:Choice xmlns:a14="http://schemas.microsoft.com/office/drawing/2010/main" Requires="a14">
          <p:sp>
            <p:nvSpPr>
              <p:cNvPr id="19" name="文本框 18"/>
              <p:cNvSpPr txBox="1"/>
              <p:nvPr/>
            </p:nvSpPr>
            <p:spPr>
              <a:xfrm>
                <a:off x="144793" y="1093374"/>
                <a:ext cx="8220993" cy="461665"/>
              </a:xfrm>
              <a:prstGeom prst="rect">
                <a:avLst/>
              </a:prstGeom>
              <a:noFill/>
            </p:spPr>
            <p:txBody>
              <a:bodyPr wrap="square">
                <a:spAutoFit/>
              </a:bodyPr>
              <a:lstStyle/>
              <a:p>
                <a:r>
                  <a:rPr lang="zh-CN" altLang="en-US" sz="2400" kern="0" dirty="0">
                    <a:solidFill>
                      <a:srgbClr val="C00000"/>
                    </a:solidFill>
                  </a:rPr>
                  <a:t>扩展</a:t>
                </a:r>
                <a:r>
                  <a:rPr lang="zh-CN" altLang="en-US" sz="2400" kern="0" dirty="0"/>
                  <a:t>欧几里得算法求</a:t>
                </a:r>
                <a14:m>
                  <m:oMath xmlns:m="http://schemas.openxmlformats.org/officeDocument/2006/math">
                    <m:r>
                      <a:rPr lang="en-US" altLang="zh-CN" sz="2400" i="1">
                        <a:latin typeface="Cambria Math" panose="02040503050406030204" pitchFamily="18" charset="0"/>
                      </a:rPr>
                      <m:t>𝑎</m:t>
                    </m:r>
                  </m:oMath>
                </a14:m>
                <a:r>
                  <a:rPr lang="zh-CN" altLang="en-US" sz="2400" kern="0" dirty="0"/>
                  <a:t>在乘法群</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ℤ</m:t>
                        </m:r>
                      </m:e>
                      <m:sub>
                        <m:r>
                          <a:rPr lang="en-US" altLang="zh-CN" sz="2400" i="1">
                            <a:latin typeface="Cambria Math" panose="02040503050406030204" pitchFamily="18" charset="0"/>
                            <a:ea typeface="Cambria Math" panose="02040503050406030204" pitchFamily="18" charset="0"/>
                          </a:rPr>
                          <m:t>𝑛</m:t>
                        </m:r>
                      </m:sub>
                    </m:sSub>
                    <m:r>
                      <a:rPr lang="en-US" altLang="zh-CN" sz="2400" i="1">
                        <a:latin typeface="Cambria Math" panose="02040503050406030204" pitchFamily="18" charset="0"/>
                      </a:rPr>
                      <m:t>(</m:t>
                    </m:r>
                    <m:r>
                      <a:rPr lang="en-US" altLang="zh-CN" sz="2400" i="1" dirty="0">
                        <a:latin typeface="Cambria Math" panose="02040503050406030204" pitchFamily="18" charset="0"/>
                      </a:rPr>
                      <m:t>𝑛</m:t>
                    </m:r>
                    <m:r>
                      <a:rPr lang="en-US" altLang="zh-CN" sz="2400" i="1" dirty="0">
                        <a:latin typeface="Cambria Math" panose="02040503050406030204" pitchFamily="18" charset="0"/>
                        <a:ea typeface="Cambria Math" panose="02040503050406030204" pitchFamily="18" charset="0"/>
                      </a:rPr>
                      <m:t>&gt;</m:t>
                    </m:r>
                    <m:r>
                      <a:rPr lang="en-US" altLang="zh-CN" sz="2400" i="1" dirty="0">
                        <a:latin typeface="Cambria Math" panose="02040503050406030204" pitchFamily="18" charset="0"/>
                        <a:ea typeface="Cambria Math" panose="02040503050406030204" pitchFamily="18" charset="0"/>
                      </a:rPr>
                      <m:t>𝑎</m:t>
                    </m:r>
                    <m:r>
                      <a:rPr lang="en-US" altLang="zh-CN" sz="2400" i="1">
                        <a:latin typeface="Cambria Math" panose="02040503050406030204" pitchFamily="18" charset="0"/>
                      </a:rPr>
                      <m:t>)</m:t>
                    </m:r>
                  </m:oMath>
                </a14:m>
                <a:r>
                  <a:rPr lang="zh-CN" altLang="en-US" sz="2400" kern="0" dirty="0"/>
                  <a:t>中的乘法逆</a:t>
                </a:r>
                <a:endParaRPr lang="zh-CN" altLang="en-US" sz="2400" dirty="0"/>
              </a:p>
            </p:txBody>
          </p:sp>
        </mc:Choice>
        <mc:Fallback>
          <p:sp>
            <p:nvSpPr>
              <p:cNvPr id="19" name="文本框 18"/>
              <p:cNvSpPr txBox="1">
                <a:spLocks noRot="1" noChangeAspect="1" noMove="1" noResize="1" noEditPoints="1" noAdjustHandles="1" noChangeArrowheads="1" noChangeShapeType="1" noTextEdit="1"/>
              </p:cNvSpPr>
              <p:nvPr/>
            </p:nvSpPr>
            <p:spPr>
              <a:xfrm>
                <a:off x="144793" y="1093374"/>
                <a:ext cx="8220993" cy="461665"/>
              </a:xfrm>
              <a:prstGeom prst="rect">
                <a:avLst/>
              </a:prstGeom>
              <a:blipFill rotWithShape="1">
                <a:blip r:embed="rId1"/>
                <a:stretch>
                  <a:fillRect t="-117" r="4" b="1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p:cNvSpPr txBox="1"/>
              <p:nvPr/>
            </p:nvSpPr>
            <p:spPr>
              <a:xfrm>
                <a:off x="383418" y="1893807"/>
                <a:ext cx="8643850" cy="461665"/>
              </a:xfrm>
              <a:prstGeom prst="rect">
                <a:avLst/>
              </a:prstGeom>
              <a:noFill/>
            </p:spPr>
            <p:txBody>
              <a:bodyPr wrap="square">
                <a:spAutoFit/>
              </a:bodyPr>
              <a:lstStyle/>
              <a:p>
                <a14:m>
                  <m:oMath xmlns:m="http://schemas.openxmlformats.org/officeDocument/2006/math">
                    <m:r>
                      <a:rPr lang="en-US" altLang="zh-CN" sz="2400" i="1" smtClean="0">
                        <a:latin typeface="Cambria Math" panose="02040503050406030204" pitchFamily="18" charset="0"/>
                      </a:rPr>
                      <m:t>𝑎</m:t>
                    </m:r>
                  </m:oMath>
                </a14:m>
                <a:r>
                  <a:rPr lang="zh-CN" altLang="en-US" sz="2400" dirty="0"/>
                  <a:t>在</a:t>
                </a:r>
                <a:r>
                  <a:rPr lang="zh-CN" altLang="en-US" sz="2400" kern="0" dirty="0"/>
                  <a:t>乘法群</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ℤ</m:t>
                        </m:r>
                      </m:e>
                      <m:sub>
                        <m:r>
                          <a:rPr lang="en-US" altLang="zh-CN" sz="2400" i="1">
                            <a:latin typeface="Cambria Math" panose="02040503050406030204" pitchFamily="18" charset="0"/>
                            <a:ea typeface="Cambria Math" panose="02040503050406030204" pitchFamily="18" charset="0"/>
                          </a:rPr>
                          <m:t>𝑛</m:t>
                        </m:r>
                      </m:sub>
                    </m:sSub>
                  </m:oMath>
                </a14:m>
                <a:r>
                  <a:rPr lang="zh-CN" altLang="en-US" sz="2400" dirty="0"/>
                  <a:t>中有乘法逆的前提是</a:t>
                </a:r>
                <a14:m>
                  <m:oMath xmlns:m="http://schemas.openxmlformats.org/officeDocument/2006/math">
                    <m:r>
                      <m:rPr>
                        <m:sty m:val="p"/>
                      </m:rPr>
                      <a:rPr lang="en-US" altLang="zh-CN" sz="2400" i="1" dirty="0" smtClean="0">
                        <a:solidFill>
                          <a:srgbClr val="0000FF"/>
                        </a:solidFill>
                        <a:latin typeface="Cambria Math" panose="02040503050406030204" pitchFamily="18" charset="0"/>
                      </a:rPr>
                      <m:t>gcd</m:t>
                    </m:r>
                    <m:d>
                      <m:dPr>
                        <m:ctrlPr>
                          <a:rPr lang="en-US" altLang="zh-CN" sz="2400" b="0" i="1" dirty="0" smtClean="0">
                            <a:solidFill>
                              <a:srgbClr val="0000FF"/>
                            </a:solidFill>
                            <a:latin typeface="Cambria Math" panose="02040503050406030204" pitchFamily="18" charset="0"/>
                          </a:rPr>
                        </m:ctrlPr>
                      </m:dPr>
                      <m:e>
                        <m:r>
                          <a:rPr lang="en-US" altLang="zh-CN" sz="2400" b="0" i="1" dirty="0" smtClean="0">
                            <a:solidFill>
                              <a:srgbClr val="0000FF"/>
                            </a:solidFill>
                            <a:latin typeface="Cambria Math" panose="02040503050406030204" pitchFamily="18" charset="0"/>
                          </a:rPr>
                          <m:t>𝑛</m:t>
                        </m:r>
                        <m:r>
                          <a:rPr lang="en-US" altLang="zh-CN" sz="2400" b="0" i="1" dirty="0" smtClean="0">
                            <a:solidFill>
                              <a:srgbClr val="0000FF"/>
                            </a:solidFill>
                            <a:latin typeface="Cambria Math" panose="02040503050406030204" pitchFamily="18" charset="0"/>
                          </a:rPr>
                          <m:t>,</m:t>
                        </m:r>
                        <m:r>
                          <a:rPr lang="en-US" altLang="zh-CN" sz="2400" i="1">
                            <a:solidFill>
                              <a:srgbClr val="0000FF"/>
                            </a:solidFill>
                            <a:latin typeface="Cambria Math" panose="02040503050406030204" pitchFamily="18" charset="0"/>
                          </a:rPr>
                          <m:t>𝑎</m:t>
                        </m:r>
                      </m:e>
                    </m:d>
                    <m:r>
                      <a:rPr lang="en-US" altLang="zh-CN" sz="2400" b="0" i="1" smtClean="0">
                        <a:solidFill>
                          <a:srgbClr val="0000FF"/>
                        </a:solidFill>
                        <a:latin typeface="Cambria Math" panose="02040503050406030204" pitchFamily="18" charset="0"/>
                      </a:rPr>
                      <m:t>=</m:t>
                    </m:r>
                    <m:r>
                      <a:rPr lang="en-US" altLang="zh-CN" sz="2400" b="0" i="1" smtClean="0">
                        <a:solidFill>
                          <a:srgbClr val="0000FF"/>
                        </a:solidFill>
                        <a:latin typeface="Cambria Math" panose="02040503050406030204" pitchFamily="18" charset="0"/>
                      </a:rPr>
                      <m:t>1</m:t>
                    </m:r>
                    <m:r>
                      <a:rPr lang="zh-CN" altLang="en-US" sz="2400" i="1">
                        <a:latin typeface="Cambria Math" panose="02040503050406030204" pitchFamily="18" charset="0"/>
                      </a:rPr>
                      <m:t>，</m:t>
                    </m:r>
                  </m:oMath>
                </a14:m>
                <a:r>
                  <a:rPr lang="zh-CN" altLang="en-US" sz="2400" dirty="0"/>
                  <a:t>即</a:t>
                </a:r>
                <a14:m>
                  <m:oMath xmlns:m="http://schemas.openxmlformats.org/officeDocument/2006/math">
                    <m:r>
                      <a:rPr lang="en-US" altLang="zh-CN" sz="2400" b="0" i="1" smtClean="0">
                        <a:latin typeface="Cambria Math" panose="02040503050406030204" pitchFamily="18" charset="0"/>
                      </a:rPr>
                      <m:t>𝑛</m:t>
                    </m:r>
                  </m:oMath>
                </a14:m>
                <a:r>
                  <a:rPr lang="zh-CN" altLang="en-US" sz="2400" dirty="0"/>
                  <a:t>与</a:t>
                </a:r>
                <a14:m>
                  <m:oMath xmlns:m="http://schemas.openxmlformats.org/officeDocument/2006/math">
                    <m:r>
                      <a:rPr lang="en-US" altLang="zh-CN" sz="2400" i="1">
                        <a:latin typeface="Cambria Math" panose="02040503050406030204" pitchFamily="18" charset="0"/>
                      </a:rPr>
                      <m:t>𝑎</m:t>
                    </m:r>
                  </m:oMath>
                </a14:m>
                <a:r>
                  <a:rPr lang="zh-CN" altLang="en-US" sz="2400" dirty="0"/>
                  <a:t>互质</a:t>
                </a:r>
                <a:endParaRPr lang="zh-CN" altLang="en-US" sz="2400" dirty="0"/>
              </a:p>
            </p:txBody>
          </p:sp>
        </mc:Choice>
        <mc:Fallback>
          <p:sp>
            <p:nvSpPr>
              <p:cNvPr id="22" name="文本框 21"/>
              <p:cNvSpPr txBox="1">
                <a:spLocks noRot="1" noChangeAspect="1" noMove="1" noResize="1" noEditPoints="1" noAdjustHandles="1" noChangeArrowheads="1" noChangeShapeType="1" noTextEdit="1"/>
              </p:cNvSpPr>
              <p:nvPr/>
            </p:nvSpPr>
            <p:spPr>
              <a:xfrm>
                <a:off x="383418" y="1893807"/>
                <a:ext cx="8643850" cy="461665"/>
              </a:xfrm>
              <a:prstGeom prst="rect">
                <a:avLst/>
              </a:prstGeom>
              <a:blipFill rotWithShape="1">
                <a:blip r:embed="rId2"/>
                <a:stretch>
                  <a:fillRect l="-6" t="-51" r="1" b="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p:cNvSpPr txBox="1"/>
              <p:nvPr/>
            </p:nvSpPr>
            <p:spPr>
              <a:xfrm>
                <a:off x="383418" y="4849830"/>
                <a:ext cx="4165772" cy="830997"/>
              </a:xfrm>
              <a:prstGeom prst="rect">
                <a:avLst/>
              </a:prstGeom>
              <a:noFill/>
            </p:spPr>
            <p:txBody>
              <a:bodyPr wrap="square">
                <a:spAutoFit/>
              </a:bodyPr>
              <a:lstStyle/>
              <a:p>
                <a14:m>
                  <m:oMath xmlns:m="http://schemas.openxmlformats.org/officeDocument/2006/math">
                    <m:sSub>
                      <m:sSubPr>
                        <m:ctrlPr>
                          <a:rPr lang="en-US" altLang="zh-CN" sz="2400" i="1" strike="sngStrike" smtClean="0">
                            <a:latin typeface="Cambria Math" panose="02040503050406030204" pitchFamily="18" charset="0"/>
                            <a:ea typeface="Cambria Math" panose="02040503050406030204" pitchFamily="18" charset="0"/>
                          </a:rPr>
                        </m:ctrlPr>
                      </m:sSubPr>
                      <m:e>
                        <m:r>
                          <a:rPr lang="en-US" altLang="zh-CN" sz="2400" i="1" strike="sngStrike">
                            <a:latin typeface="Cambria Math" panose="02040503050406030204" pitchFamily="18" charset="0"/>
                            <a:ea typeface="Cambria Math" panose="02040503050406030204" pitchFamily="18" charset="0"/>
                          </a:rPr>
                          <m:t>𝑏</m:t>
                        </m:r>
                      </m:e>
                      <m:sub>
                        <m:r>
                          <a:rPr lang="en-US" altLang="zh-CN" sz="2400" b="0" i="1" strike="sngStrike" smtClean="0">
                            <a:latin typeface="Cambria Math" panose="02040503050406030204" pitchFamily="18" charset="0"/>
                            <a:ea typeface="Cambria Math" panose="02040503050406030204" pitchFamily="18" charset="0"/>
                          </a:rPr>
                          <m:t>𝑚</m:t>
                        </m:r>
                      </m:sub>
                    </m:sSub>
                    <m:r>
                      <a:rPr lang="en-US" altLang="zh-CN" sz="2400" b="0" i="1" strike="sngStrike" smtClean="0">
                        <a:latin typeface="Cambria Math" panose="02040503050406030204" pitchFamily="18" charset="0"/>
                        <a:ea typeface="Cambria Math" panose="02040503050406030204" pitchFamily="18" charset="0"/>
                      </a:rPr>
                      <m:t>=</m:t>
                    </m:r>
                    <m:r>
                      <a:rPr lang="en-US" altLang="zh-CN" sz="2400" b="0" i="1" strike="sngStrike" smtClean="0">
                        <a:latin typeface="Cambria Math" panose="02040503050406030204" pitchFamily="18" charset="0"/>
                        <a:ea typeface="Cambria Math" panose="02040503050406030204" pitchFamily="18" charset="0"/>
                      </a:rPr>
                      <m:t>0</m:t>
                    </m:r>
                    <m:r>
                      <a:rPr lang="en-US" altLang="zh-CN" sz="2400" b="0" i="1" strike="sngStrike" smtClean="0">
                        <a:latin typeface="Cambria Math" panose="02040503050406030204" pitchFamily="18" charset="0"/>
                        <a:ea typeface="Cambria Math" panose="02040503050406030204" pitchFamily="18" charset="0"/>
                      </a:rPr>
                      <m:t>,</m:t>
                    </m:r>
                    <m:r>
                      <m:rPr>
                        <m:sty m:val="p"/>
                      </m:rPr>
                      <a:rPr lang="en-US" altLang="zh-CN" sz="2400" i="1" strike="sngStrike">
                        <a:latin typeface="Cambria Math" panose="02040503050406030204" pitchFamily="18" charset="0"/>
                        <a:ea typeface="Cambria Math" panose="02040503050406030204" pitchFamily="18" charset="0"/>
                      </a:rPr>
                      <m:t>gcd</m:t>
                    </m:r>
                    <m:r>
                      <m:rPr>
                        <m:nor/>
                      </m:rPr>
                      <a:rPr lang="en-US" altLang="zh-CN" sz="2400" strike="sngStrike" dirty="0">
                        <a:latin typeface="Cambria Math" panose="02040503050406030204" pitchFamily="18" charset="0"/>
                      </a:rPr>
                      <m:t>(</m:t>
                    </m:r>
                    <m:sSub>
                      <m:sSubPr>
                        <m:ctrlPr>
                          <a:rPr lang="en-US" altLang="zh-CN" sz="2400" i="1" strike="sngStrike">
                            <a:latin typeface="Cambria Math" panose="02040503050406030204" pitchFamily="18" charset="0"/>
                            <a:ea typeface="Cambria Math" panose="02040503050406030204" pitchFamily="18" charset="0"/>
                          </a:rPr>
                        </m:ctrlPr>
                      </m:sSubPr>
                      <m:e>
                        <m:r>
                          <a:rPr lang="en-US" altLang="zh-CN" sz="2400" i="1" strike="sngStrike">
                            <a:latin typeface="Cambria Math" panose="02040503050406030204" pitchFamily="18" charset="0"/>
                            <a:ea typeface="Cambria Math" panose="02040503050406030204" pitchFamily="18" charset="0"/>
                          </a:rPr>
                          <m:t>𝑏</m:t>
                        </m:r>
                      </m:e>
                      <m:sub>
                        <m:r>
                          <a:rPr lang="en-US" altLang="zh-CN" sz="2400" i="1" strike="sngStrike">
                            <a:latin typeface="Cambria Math" panose="02040503050406030204" pitchFamily="18" charset="0"/>
                            <a:ea typeface="Cambria Math" panose="02040503050406030204" pitchFamily="18" charset="0"/>
                          </a:rPr>
                          <m:t>𝑚</m:t>
                        </m:r>
                        <m:r>
                          <a:rPr lang="en-US" altLang="zh-CN" sz="2400" i="1" strike="sngStrike">
                            <a:latin typeface="Cambria Math" panose="02040503050406030204" pitchFamily="18" charset="0"/>
                            <a:ea typeface="Cambria Math" panose="02040503050406030204" pitchFamily="18" charset="0"/>
                          </a:rPr>
                          <m:t>−</m:t>
                        </m:r>
                        <m:r>
                          <a:rPr lang="en-US" altLang="zh-CN" sz="2400" i="1" strike="sngStrike">
                            <a:latin typeface="Cambria Math" panose="02040503050406030204" pitchFamily="18" charset="0"/>
                            <a:ea typeface="Cambria Math" panose="02040503050406030204" pitchFamily="18" charset="0"/>
                          </a:rPr>
                          <m:t>1</m:t>
                        </m:r>
                      </m:sub>
                    </m:sSub>
                    <m:r>
                      <a:rPr lang="en-US" altLang="zh-CN" sz="2400" i="1" strike="sngStrike">
                        <a:latin typeface="Cambria Math" panose="02040503050406030204" pitchFamily="18" charset="0"/>
                        <a:ea typeface="Cambria Math" panose="02040503050406030204" pitchFamily="18" charset="0"/>
                      </a:rPr>
                      <m:t>,</m:t>
                    </m:r>
                    <m:sSub>
                      <m:sSubPr>
                        <m:ctrlPr>
                          <a:rPr lang="en-US" altLang="zh-CN" sz="2400" i="1" strike="sngStrike">
                            <a:latin typeface="Cambria Math" panose="02040503050406030204" pitchFamily="18" charset="0"/>
                            <a:ea typeface="Cambria Math" panose="02040503050406030204" pitchFamily="18" charset="0"/>
                          </a:rPr>
                        </m:ctrlPr>
                      </m:sSubPr>
                      <m:e>
                        <m:r>
                          <a:rPr lang="en-US" altLang="zh-CN" sz="2400" i="1" strike="sngStrike">
                            <a:latin typeface="Cambria Math" panose="02040503050406030204" pitchFamily="18" charset="0"/>
                            <a:ea typeface="Cambria Math" panose="02040503050406030204" pitchFamily="18" charset="0"/>
                          </a:rPr>
                          <m:t>𝑏</m:t>
                        </m:r>
                      </m:e>
                      <m:sub>
                        <m:r>
                          <a:rPr lang="en-US" altLang="zh-CN" sz="2400" i="1" strike="sngStrike">
                            <a:latin typeface="Cambria Math" panose="02040503050406030204" pitchFamily="18" charset="0"/>
                            <a:ea typeface="Cambria Math" panose="02040503050406030204" pitchFamily="18" charset="0"/>
                          </a:rPr>
                          <m:t>𝑚</m:t>
                        </m:r>
                      </m:sub>
                    </m:sSub>
                    <m:r>
                      <a:rPr lang="en-US" altLang="zh-CN" sz="2400" i="1" strike="sngStrike">
                        <a:latin typeface="Cambria Math" panose="02040503050406030204" pitchFamily="18" charset="0"/>
                        <a:ea typeface="Cambria Math" panose="02040503050406030204" pitchFamily="18" charset="0"/>
                      </a:rPr>
                      <m:t>)</m:t>
                    </m:r>
                    <m:r>
                      <a:rPr lang="en-US" altLang="zh-CN" sz="2400" b="0" i="1" strike="sngStrike" smtClean="0">
                        <a:latin typeface="Cambria Math" panose="02040503050406030204" pitchFamily="18" charset="0"/>
                        <a:ea typeface="Cambria Math" panose="02040503050406030204" pitchFamily="18" charset="0"/>
                      </a:rPr>
                      <m:t>=</m:t>
                    </m:r>
                  </m:oMath>
                </a14:m>
                <a:r>
                  <a:rPr lang="en-US" altLang="zh-CN" sz="2400" strike="sngStrike" dirty="0">
                    <a:ea typeface="Cambria Math" panose="02040503050406030204" pitchFamily="18" charset="0"/>
                  </a:rPr>
                  <a:t> </a:t>
                </a:r>
                <a14:m>
                  <m:oMath xmlns:m="http://schemas.openxmlformats.org/officeDocument/2006/math">
                    <m:sSub>
                      <m:sSubPr>
                        <m:ctrlPr>
                          <a:rPr lang="en-US" altLang="zh-CN" sz="2400" i="1" strike="sngStrike">
                            <a:latin typeface="Cambria Math" panose="02040503050406030204" pitchFamily="18" charset="0"/>
                            <a:ea typeface="Cambria Math" panose="02040503050406030204" pitchFamily="18" charset="0"/>
                          </a:rPr>
                        </m:ctrlPr>
                      </m:sSubPr>
                      <m:e>
                        <m:r>
                          <a:rPr lang="en-US" altLang="zh-CN" sz="2400" i="1" strike="sngStrike">
                            <a:latin typeface="Cambria Math" panose="02040503050406030204" pitchFamily="18" charset="0"/>
                            <a:ea typeface="Cambria Math" panose="02040503050406030204" pitchFamily="18" charset="0"/>
                          </a:rPr>
                          <m:t>𝑏</m:t>
                        </m:r>
                      </m:e>
                      <m:sub>
                        <m:r>
                          <a:rPr lang="en-US" altLang="zh-CN" sz="2400" i="1" strike="sngStrike">
                            <a:latin typeface="Cambria Math" panose="02040503050406030204" pitchFamily="18" charset="0"/>
                            <a:ea typeface="Cambria Math" panose="02040503050406030204" pitchFamily="18" charset="0"/>
                          </a:rPr>
                          <m:t>𝑚</m:t>
                        </m:r>
                        <m:r>
                          <a:rPr lang="en-US" altLang="zh-CN" sz="2400" i="1" strike="sngStrike">
                            <a:latin typeface="Cambria Math" panose="02040503050406030204" pitchFamily="18" charset="0"/>
                            <a:ea typeface="Cambria Math" panose="02040503050406030204" pitchFamily="18" charset="0"/>
                          </a:rPr>
                          <m:t>−</m:t>
                        </m:r>
                        <m:r>
                          <a:rPr lang="en-US" altLang="zh-CN" sz="2400" i="1" strike="sngStrike">
                            <a:latin typeface="Cambria Math" panose="02040503050406030204" pitchFamily="18" charset="0"/>
                            <a:ea typeface="Cambria Math" panose="02040503050406030204" pitchFamily="18" charset="0"/>
                          </a:rPr>
                          <m:t>1</m:t>
                        </m:r>
                      </m:sub>
                    </m:sSub>
                  </m:oMath>
                </a14:m>
                <a:endParaRPr lang="en-US" altLang="zh-CN" sz="2400" strike="sngStrike" dirty="0">
                  <a:ea typeface="Cambria Math" panose="02040503050406030204" pitchFamily="18" charset="0"/>
                </a:endParaRPr>
              </a:p>
              <a:p>
                <a14:m>
                  <m:oMathPara xmlns:m="http://schemas.openxmlformats.org/officeDocument/2006/math">
                    <m:oMathParaPr>
                      <m:jc m:val="left"/>
                    </m:oMathParaPr>
                    <m:oMath xmlns:m="http://schemas.openxmlformats.org/officeDocument/2006/math">
                      <m:sSub>
                        <m:sSubPr>
                          <m:ctrlPr>
                            <a:rPr lang="en-US" altLang="zh-CN" sz="2400" i="1" smtClean="0">
                              <a:solidFill>
                                <a:srgbClr val="0000FF"/>
                              </a:solidFill>
                              <a:latin typeface="Cambria Math" panose="02040503050406030204" pitchFamily="18" charset="0"/>
                              <a:ea typeface="Cambria Math" panose="02040503050406030204" pitchFamily="18" charset="0"/>
                            </a:rPr>
                          </m:ctrlPr>
                        </m:sSubPr>
                        <m:e>
                          <m:r>
                            <a:rPr lang="en-US" altLang="zh-CN" sz="2400" i="1">
                              <a:solidFill>
                                <a:srgbClr val="0000FF"/>
                              </a:solidFill>
                              <a:latin typeface="Cambria Math" panose="02040503050406030204" pitchFamily="18" charset="0"/>
                              <a:ea typeface="Cambria Math" panose="02040503050406030204" pitchFamily="18" charset="0"/>
                            </a:rPr>
                            <m:t>𝑏</m:t>
                          </m:r>
                        </m:e>
                        <m:sub>
                          <m:r>
                            <a:rPr lang="en-US" altLang="zh-CN" sz="2400" b="0" i="1" smtClean="0">
                              <a:solidFill>
                                <a:srgbClr val="0000FF"/>
                              </a:solidFill>
                              <a:latin typeface="Cambria Math" panose="02040503050406030204" pitchFamily="18" charset="0"/>
                              <a:ea typeface="Cambria Math" panose="02040503050406030204" pitchFamily="18" charset="0"/>
                            </a:rPr>
                            <m:t>𝑚</m:t>
                          </m:r>
                        </m:sub>
                      </m:sSub>
                      <m:r>
                        <a:rPr lang="en-US" altLang="zh-CN" sz="2400" b="0" i="1" smtClean="0">
                          <a:solidFill>
                            <a:srgbClr val="0000FF"/>
                          </a:solidFill>
                          <a:latin typeface="Cambria Math" panose="02040503050406030204" pitchFamily="18" charset="0"/>
                          <a:ea typeface="Cambria Math" panose="02040503050406030204" pitchFamily="18" charset="0"/>
                        </a:rPr>
                        <m:t>=</m:t>
                      </m:r>
                      <m:r>
                        <a:rPr lang="en-US" altLang="zh-CN" sz="2400" b="0" i="1" smtClean="0">
                          <a:solidFill>
                            <a:srgbClr val="0000FF"/>
                          </a:solidFill>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m:t>
                      </m:r>
                      <m:r>
                        <m:rPr>
                          <m:sty m:val="p"/>
                        </m:rPr>
                        <a:rPr lang="en-US" altLang="zh-CN" sz="2400" i="1">
                          <a:latin typeface="Cambria Math" panose="02040503050406030204" pitchFamily="18" charset="0"/>
                          <a:ea typeface="Cambria Math" panose="02040503050406030204" pitchFamily="18" charset="0"/>
                        </a:rPr>
                        <m:t>gcd</m:t>
                      </m:r>
                      <m:r>
                        <m:rPr>
                          <m:nor/>
                        </m:rPr>
                        <a:rPr lang="en-US" altLang="zh-CN" sz="2400" dirty="0">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i="1">
                              <a:latin typeface="Cambria Math" panose="02040503050406030204" pitchFamily="18" charset="0"/>
                              <a:ea typeface="Cambria Math" panose="02040503050406030204" pitchFamily="18" charset="0"/>
                            </a:rPr>
                            <m:t>𝑚</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i="1">
                              <a:latin typeface="Cambria Math" panose="02040503050406030204" pitchFamily="18" charset="0"/>
                              <a:ea typeface="Cambria Math" panose="02040503050406030204" pitchFamily="18" charset="0"/>
                            </a:rPr>
                            <m:t>𝑚</m:t>
                          </m:r>
                        </m:sub>
                      </m:sSub>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oMath>
                  </m:oMathPara>
                </a14:m>
                <a:endParaRPr lang="zh-CN" altLang="en-US" sz="2400" dirty="0"/>
              </a:p>
            </p:txBody>
          </p:sp>
        </mc:Choice>
        <mc:Fallback>
          <p:sp>
            <p:nvSpPr>
              <p:cNvPr id="30" name="文本框 29"/>
              <p:cNvSpPr txBox="1">
                <a:spLocks noRot="1" noChangeAspect="1" noMove="1" noResize="1" noEditPoints="1" noAdjustHandles="1" noChangeArrowheads="1" noChangeShapeType="1" noTextEdit="1"/>
              </p:cNvSpPr>
              <p:nvPr/>
            </p:nvSpPr>
            <p:spPr>
              <a:xfrm>
                <a:off x="383418" y="4849830"/>
                <a:ext cx="4165772" cy="830997"/>
              </a:xfrm>
              <a:prstGeom prst="rect">
                <a:avLst/>
              </a:prstGeom>
              <a:blipFill rotWithShape="1">
                <a:blip r:embed="rId3"/>
                <a:stretch>
                  <a:fillRect l="-12" t="-40" r="1" b="-375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p:cNvSpPr txBox="1"/>
              <p:nvPr/>
            </p:nvSpPr>
            <p:spPr>
              <a:xfrm>
                <a:off x="395261" y="2355472"/>
                <a:ext cx="2605330" cy="461665"/>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sSub>
                        <m:sSubPr>
                          <m:ctrlPr>
                            <a:rPr lang="en-US" altLang="zh-CN" sz="2400" i="1" smtClean="0">
                              <a:solidFill>
                                <a:srgbClr val="0000FF"/>
                              </a:solidFill>
                              <a:latin typeface="Cambria Math" panose="02040503050406030204" pitchFamily="18" charset="0"/>
                              <a:ea typeface="Cambria Math" panose="02040503050406030204" pitchFamily="18" charset="0"/>
                            </a:rPr>
                          </m:ctrlPr>
                        </m:sSubPr>
                        <m:e>
                          <m:r>
                            <a:rPr lang="en-US" altLang="zh-CN" sz="2400" i="1">
                              <a:solidFill>
                                <a:srgbClr val="0000FF"/>
                              </a:solidFill>
                              <a:latin typeface="Cambria Math" panose="02040503050406030204" pitchFamily="18" charset="0"/>
                              <a:ea typeface="Cambria Math" panose="02040503050406030204" pitchFamily="18" charset="0"/>
                            </a:rPr>
                            <m:t>𝑏</m:t>
                          </m:r>
                        </m:e>
                        <m:sub>
                          <m:r>
                            <a:rPr lang="en-US" altLang="zh-CN" sz="2400" b="0" i="1" smtClean="0">
                              <a:solidFill>
                                <a:srgbClr val="0000FF"/>
                              </a:solidFill>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𝑞</m:t>
                          </m:r>
                        </m:e>
                        <m:sub>
                          <m:r>
                            <a:rPr lang="en-US" altLang="zh-CN" sz="2400" b="0" i="1" smtClean="0">
                              <a:latin typeface="Cambria Math" panose="02040503050406030204" pitchFamily="18" charset="0"/>
                              <a:ea typeface="Cambria Math" panose="02040503050406030204" pitchFamily="18" charset="0"/>
                            </a:rPr>
                            <m:t>1</m:t>
                          </m:r>
                        </m:sub>
                      </m:sSub>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2</m:t>
                          </m:r>
                        </m:sub>
                      </m:sSub>
                    </m:oMath>
                  </m:oMathPara>
                </a14:m>
                <a:endParaRPr lang="zh-CN" altLang="en-US" sz="2400" dirty="0"/>
              </a:p>
            </p:txBody>
          </p:sp>
        </mc:Choice>
        <mc:Fallback>
          <p:sp>
            <p:nvSpPr>
              <p:cNvPr id="31" name="文本框 30"/>
              <p:cNvSpPr txBox="1">
                <a:spLocks noRot="1" noChangeAspect="1" noMove="1" noResize="1" noEditPoints="1" noAdjustHandles="1" noChangeArrowheads="1" noChangeShapeType="1" noTextEdit="1"/>
              </p:cNvSpPr>
              <p:nvPr/>
            </p:nvSpPr>
            <p:spPr>
              <a:xfrm>
                <a:off x="395261" y="2355472"/>
                <a:ext cx="2605330" cy="461665"/>
              </a:xfrm>
              <a:prstGeom prst="rect">
                <a:avLst/>
              </a:prstGeom>
              <a:blipFill rotWithShape="1">
                <a:blip r:embed="rId4"/>
                <a:stretch>
                  <a:fillRect l="-11" t="-56" r="8" b="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文本框 34"/>
              <p:cNvSpPr txBox="1"/>
              <p:nvPr/>
            </p:nvSpPr>
            <p:spPr>
              <a:xfrm>
                <a:off x="395261" y="2876089"/>
                <a:ext cx="2605330" cy="461665"/>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sSub>
                        <m:sSubPr>
                          <m:ctrlPr>
                            <a:rPr lang="en-US" altLang="zh-CN" sz="2400" i="1" smtClean="0">
                              <a:solidFill>
                                <a:srgbClr val="0000FF"/>
                              </a:solidFill>
                              <a:latin typeface="Cambria Math" panose="02040503050406030204" pitchFamily="18" charset="0"/>
                              <a:ea typeface="Cambria Math" panose="02040503050406030204" pitchFamily="18" charset="0"/>
                            </a:rPr>
                          </m:ctrlPr>
                        </m:sSubPr>
                        <m:e>
                          <m:r>
                            <a:rPr lang="en-US" altLang="zh-CN" sz="2400" i="1">
                              <a:solidFill>
                                <a:srgbClr val="0000FF"/>
                              </a:solidFill>
                              <a:latin typeface="Cambria Math" panose="02040503050406030204" pitchFamily="18" charset="0"/>
                              <a:ea typeface="Cambria Math" panose="02040503050406030204" pitchFamily="18" charset="0"/>
                            </a:rPr>
                            <m:t>𝑏</m:t>
                          </m:r>
                        </m:e>
                        <m:sub>
                          <m:r>
                            <a:rPr lang="en-US" altLang="zh-CN" sz="2400" b="0" i="1" smtClean="0">
                              <a:solidFill>
                                <a:srgbClr val="0000FF"/>
                              </a:solidFill>
                              <a:latin typeface="Cambria Math" panose="02040503050406030204" pitchFamily="18" charset="0"/>
                              <a:ea typeface="Cambria Math" panose="02040503050406030204" pitchFamily="18" charset="0"/>
                            </a:rPr>
                            <m:t>4</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𝑞</m:t>
                          </m:r>
                        </m:e>
                        <m:sub>
                          <m:r>
                            <a:rPr lang="en-US" altLang="zh-CN" sz="2400" b="0" i="1" smtClean="0">
                              <a:latin typeface="Cambria Math" panose="02040503050406030204" pitchFamily="18" charset="0"/>
                              <a:ea typeface="Cambria Math" panose="02040503050406030204" pitchFamily="18" charset="0"/>
                            </a:rPr>
                            <m:t>2</m:t>
                          </m:r>
                        </m:sub>
                      </m:sSub>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3</m:t>
                          </m:r>
                        </m:sub>
                      </m:sSub>
                    </m:oMath>
                  </m:oMathPara>
                </a14:m>
                <a:endParaRPr lang="zh-CN" altLang="en-US" sz="2400" dirty="0"/>
              </a:p>
            </p:txBody>
          </p:sp>
        </mc:Choice>
        <mc:Fallback>
          <p:sp>
            <p:nvSpPr>
              <p:cNvPr id="35" name="文本框 34"/>
              <p:cNvSpPr txBox="1">
                <a:spLocks noRot="1" noChangeAspect="1" noMove="1" noResize="1" noEditPoints="1" noAdjustHandles="1" noChangeArrowheads="1" noChangeShapeType="1" noTextEdit="1"/>
              </p:cNvSpPr>
              <p:nvPr/>
            </p:nvSpPr>
            <p:spPr>
              <a:xfrm>
                <a:off x="395261" y="2876089"/>
                <a:ext cx="2605330" cy="461665"/>
              </a:xfrm>
              <a:prstGeom prst="rect">
                <a:avLst/>
              </a:prstGeom>
              <a:blipFill rotWithShape="1">
                <a:blip r:embed="rId5"/>
                <a:stretch>
                  <a:fillRect l="-11" t="-38" r="8" b="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文本框 35"/>
              <p:cNvSpPr txBox="1"/>
              <p:nvPr/>
            </p:nvSpPr>
            <p:spPr>
              <a:xfrm>
                <a:off x="395261" y="3412037"/>
                <a:ext cx="2605330" cy="461665"/>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sSub>
                        <m:sSubPr>
                          <m:ctrlPr>
                            <a:rPr lang="en-US" altLang="zh-CN" sz="2400" i="1" smtClean="0">
                              <a:solidFill>
                                <a:srgbClr val="0000FF"/>
                              </a:solidFill>
                              <a:latin typeface="Cambria Math" panose="02040503050406030204" pitchFamily="18" charset="0"/>
                              <a:ea typeface="Cambria Math" panose="02040503050406030204" pitchFamily="18" charset="0"/>
                            </a:rPr>
                          </m:ctrlPr>
                        </m:sSubPr>
                        <m:e>
                          <m:r>
                            <a:rPr lang="en-US" altLang="zh-CN" sz="2400" i="1">
                              <a:solidFill>
                                <a:srgbClr val="0000FF"/>
                              </a:solidFill>
                              <a:latin typeface="Cambria Math" panose="02040503050406030204" pitchFamily="18" charset="0"/>
                              <a:ea typeface="Cambria Math" panose="02040503050406030204" pitchFamily="18" charset="0"/>
                            </a:rPr>
                            <m:t>𝑏</m:t>
                          </m:r>
                        </m:e>
                        <m:sub>
                          <m:r>
                            <a:rPr lang="en-US" altLang="zh-CN" sz="2400" b="0" i="1" smtClean="0">
                              <a:solidFill>
                                <a:srgbClr val="0000FF"/>
                              </a:solidFill>
                              <a:latin typeface="Cambria Math" panose="02040503050406030204" pitchFamily="18" charset="0"/>
                              <a:ea typeface="Cambria Math" panose="02040503050406030204" pitchFamily="18" charset="0"/>
                            </a:rPr>
                            <m:t>5</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𝑞</m:t>
                          </m:r>
                        </m:e>
                        <m:sub>
                          <m:r>
                            <a:rPr lang="en-US" altLang="zh-CN" sz="2400" b="0" i="1" smtClean="0">
                              <a:latin typeface="Cambria Math" panose="02040503050406030204" pitchFamily="18" charset="0"/>
                              <a:ea typeface="Cambria Math" panose="02040503050406030204" pitchFamily="18" charset="0"/>
                            </a:rPr>
                            <m:t>3</m:t>
                          </m:r>
                        </m:sub>
                      </m:sSub>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4</m:t>
                          </m:r>
                        </m:sub>
                      </m:sSub>
                    </m:oMath>
                  </m:oMathPara>
                </a14:m>
                <a:endParaRPr lang="zh-CN" altLang="en-US" sz="2400" dirty="0"/>
              </a:p>
            </p:txBody>
          </p:sp>
        </mc:Choice>
        <mc:Fallback>
          <p:sp>
            <p:nvSpPr>
              <p:cNvPr id="36" name="文本框 35"/>
              <p:cNvSpPr txBox="1">
                <a:spLocks noRot="1" noChangeAspect="1" noMove="1" noResize="1" noEditPoints="1" noAdjustHandles="1" noChangeArrowheads="1" noChangeShapeType="1" noTextEdit="1"/>
              </p:cNvSpPr>
              <p:nvPr/>
            </p:nvSpPr>
            <p:spPr>
              <a:xfrm>
                <a:off x="395261" y="3412037"/>
                <a:ext cx="2605330" cy="461665"/>
              </a:xfrm>
              <a:prstGeom prst="rect">
                <a:avLst/>
              </a:prstGeom>
              <a:blipFill rotWithShape="1">
                <a:blip r:embed="rId6"/>
                <a:stretch>
                  <a:fillRect l="-11" t="-39" r="8" b="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文本框 37"/>
              <p:cNvSpPr txBox="1"/>
              <p:nvPr/>
            </p:nvSpPr>
            <p:spPr>
              <a:xfrm>
                <a:off x="384687" y="4262709"/>
                <a:ext cx="4056766" cy="461665"/>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sSub>
                        <m:sSubPr>
                          <m:ctrlPr>
                            <a:rPr lang="en-US" altLang="zh-CN" sz="2400" i="1" smtClean="0">
                              <a:solidFill>
                                <a:srgbClr val="0000FF"/>
                              </a:solidFill>
                              <a:latin typeface="Cambria Math" panose="02040503050406030204" pitchFamily="18" charset="0"/>
                              <a:ea typeface="Cambria Math" panose="02040503050406030204" pitchFamily="18" charset="0"/>
                            </a:rPr>
                          </m:ctrlPr>
                        </m:sSubPr>
                        <m:e>
                          <m:r>
                            <a:rPr lang="en-US" altLang="zh-CN" sz="2400" i="1">
                              <a:solidFill>
                                <a:srgbClr val="0000FF"/>
                              </a:solidFill>
                              <a:latin typeface="Cambria Math" panose="02040503050406030204" pitchFamily="18" charset="0"/>
                              <a:ea typeface="Cambria Math" panose="02040503050406030204" pitchFamily="18" charset="0"/>
                            </a:rPr>
                            <m:t>𝑏</m:t>
                          </m:r>
                        </m:e>
                        <m:sub>
                          <m:r>
                            <a:rPr lang="en-US" altLang="zh-CN" sz="2400" b="0" i="1" smtClean="0">
                              <a:solidFill>
                                <a:srgbClr val="0000FF"/>
                              </a:solidFill>
                              <a:latin typeface="Cambria Math" panose="02040503050406030204" pitchFamily="18" charset="0"/>
                              <a:ea typeface="Cambria Math" panose="02040503050406030204" pitchFamily="18" charset="0"/>
                            </a:rPr>
                            <m:t>𝑚</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𝑞</m:t>
                          </m:r>
                        </m:e>
                        <m:sub>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2</m:t>
                          </m:r>
                        </m:sub>
                      </m:sSub>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sub>
                      </m:sSub>
                    </m:oMath>
                  </m:oMathPara>
                </a14:m>
                <a:endParaRPr lang="zh-CN" altLang="en-US" sz="2400" dirty="0"/>
              </a:p>
            </p:txBody>
          </p:sp>
        </mc:Choice>
        <mc:Fallback>
          <p:sp>
            <p:nvSpPr>
              <p:cNvPr id="38" name="文本框 37"/>
              <p:cNvSpPr txBox="1">
                <a:spLocks noRot="1" noChangeAspect="1" noMove="1" noResize="1" noEditPoints="1" noAdjustHandles="1" noChangeArrowheads="1" noChangeShapeType="1" noTextEdit="1"/>
              </p:cNvSpPr>
              <p:nvPr/>
            </p:nvSpPr>
            <p:spPr>
              <a:xfrm>
                <a:off x="384687" y="4262709"/>
                <a:ext cx="4056766" cy="461665"/>
              </a:xfrm>
              <a:prstGeom prst="rect">
                <a:avLst/>
              </a:prstGeom>
              <a:blipFill rotWithShape="1">
                <a:blip r:embed="rId7"/>
                <a:stretch>
                  <a:fillRect l="-13" t="-128" r="6" b="1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p:cNvSpPr txBox="1"/>
              <p:nvPr/>
            </p:nvSpPr>
            <p:spPr>
              <a:xfrm>
                <a:off x="383418" y="3837373"/>
                <a:ext cx="793628"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oMath>
                  </m:oMathPara>
                </a14:m>
                <a:endParaRPr lang="zh-CN" altLang="en-US" sz="2400" dirty="0"/>
              </a:p>
            </p:txBody>
          </p:sp>
        </mc:Choice>
        <mc:Fallback>
          <p:sp>
            <p:nvSpPr>
              <p:cNvPr id="26" name="文本框 25"/>
              <p:cNvSpPr txBox="1">
                <a:spLocks noRot="1" noChangeAspect="1" noMove="1" noResize="1" noEditPoints="1" noAdjustHandles="1" noChangeArrowheads="1" noChangeShapeType="1" noTextEdit="1"/>
              </p:cNvSpPr>
              <p:nvPr/>
            </p:nvSpPr>
            <p:spPr>
              <a:xfrm>
                <a:off x="383418" y="3837373"/>
                <a:ext cx="793628" cy="461665"/>
              </a:xfrm>
              <a:prstGeom prst="rect">
                <a:avLst/>
              </a:prstGeom>
              <a:blipFill rotWithShape="1">
                <a:blip r:embed="rId8"/>
                <a:stretch>
                  <a:fillRect l="-65" t="-15" r="49" b="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p:cNvSpPr txBox="1"/>
              <p:nvPr/>
            </p:nvSpPr>
            <p:spPr>
              <a:xfrm>
                <a:off x="2466304" y="2891420"/>
                <a:ext cx="8825719" cy="461665"/>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i="1">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𝑞</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𝑏</m:t>
                          </m:r>
                        </m:e>
                        <m:sub>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𝑞</m:t>
                          </m:r>
                        </m:e>
                        <m:sub>
                          <m:r>
                            <a:rPr lang="en-US" altLang="zh-CN" sz="2400" b="0" i="1" smtClean="0">
                              <a:latin typeface="Cambria Math" panose="02040503050406030204" pitchFamily="18" charset="0"/>
                              <a:ea typeface="Cambria Math" panose="02040503050406030204" pitchFamily="18" charset="0"/>
                            </a:rPr>
                            <m:t>2</m:t>
                          </m:r>
                        </m:sub>
                      </m:sSub>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i="1">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𝑞</m:t>
                          </m:r>
                        </m:e>
                        <m:sub>
                          <m:r>
                            <a:rPr lang="en-US" altLang="zh-CN" sz="2400" b="0" i="1" smtClean="0">
                              <a:latin typeface="Cambria Math" panose="02040503050406030204" pitchFamily="18" charset="0"/>
                              <a:ea typeface="Cambria Math" panose="02040503050406030204" pitchFamily="18" charset="0"/>
                            </a:rPr>
                            <m:t>2</m:t>
                          </m:r>
                        </m:sub>
                      </m:sSub>
                      <m:sSub>
                        <m:sSubPr>
                          <m:ctrlPr>
                            <a:rPr lang="en-US" altLang="zh-CN" sz="2400" i="1" smtClean="0">
                              <a:solidFill>
                                <a:srgbClr val="0000FF"/>
                              </a:solidFill>
                              <a:latin typeface="Cambria Math" panose="02040503050406030204" pitchFamily="18" charset="0"/>
                              <a:ea typeface="Cambria Math" panose="02040503050406030204" pitchFamily="18" charset="0"/>
                            </a:rPr>
                          </m:ctrlPr>
                        </m:sSubPr>
                        <m:e>
                          <m:r>
                            <a:rPr lang="en-US" altLang="zh-CN" sz="2400" b="0" i="1" smtClean="0">
                              <a:solidFill>
                                <a:srgbClr val="0000FF"/>
                              </a:solidFill>
                              <a:latin typeface="Cambria Math" panose="02040503050406030204" pitchFamily="18" charset="0"/>
                              <a:ea typeface="Cambria Math" panose="02040503050406030204" pitchFamily="18" charset="0"/>
                            </a:rPr>
                            <m:t>𝑏</m:t>
                          </m:r>
                        </m:e>
                        <m:sub>
                          <m:r>
                            <a:rPr lang="en-US" altLang="zh-CN" sz="2400" b="0" i="1" smtClean="0">
                              <a:solidFill>
                                <a:srgbClr val="0000FF"/>
                              </a:solidFill>
                              <a:latin typeface="Cambria Math" panose="02040503050406030204" pitchFamily="18" charset="0"/>
                              <a:ea typeface="Cambria Math" panose="02040503050406030204" pitchFamily="18" charset="0"/>
                            </a:rPr>
                            <m:t>1</m:t>
                          </m:r>
                          <m:r>
                            <a:rPr lang="en-US" altLang="zh-CN" sz="2400" i="1">
                              <a:solidFill>
                                <a:srgbClr val="0000FF"/>
                              </a:solidFill>
                              <a:latin typeface="Cambria Math" panose="02040503050406030204" pitchFamily="18" charset="0"/>
                              <a:ea typeface="Cambria Math" panose="02040503050406030204" pitchFamily="18" charset="0"/>
                            </a:rPr>
                            <m:t> </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𝑞</m:t>
                              </m:r>
                            </m:e>
                            <m:sub>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𝑞</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smtClean="0">
                              <a:solidFill>
                                <a:srgbClr val="0000FF"/>
                              </a:solidFill>
                              <a:latin typeface="Cambria Math" panose="02040503050406030204" pitchFamily="18" charset="0"/>
                              <a:ea typeface="Cambria Math" panose="02040503050406030204" pitchFamily="18" charset="0"/>
                            </a:rPr>
                          </m:ctrlPr>
                        </m:sSubPr>
                        <m:e>
                          <m:r>
                            <a:rPr lang="en-US" altLang="zh-CN" sz="2400" i="1">
                              <a:solidFill>
                                <a:srgbClr val="0000FF"/>
                              </a:solidFill>
                              <a:latin typeface="Cambria Math" panose="02040503050406030204" pitchFamily="18" charset="0"/>
                              <a:ea typeface="Cambria Math" panose="02040503050406030204" pitchFamily="18" charset="0"/>
                            </a:rPr>
                            <m:t>𝑏</m:t>
                          </m:r>
                        </m:e>
                        <m:sub>
                          <m:r>
                            <a:rPr lang="en-US" altLang="zh-CN" sz="2400" i="1">
                              <a:solidFill>
                                <a:srgbClr val="0000FF"/>
                              </a:solidFill>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ea typeface="Cambria Math" panose="02040503050406030204" pitchFamily="18" charset="0"/>
                            </a:rPr>
                          </m:ctrlPr>
                        </m:sSubPr>
                        <m:e>
                          <m:r>
                            <a:rPr lang="en-US" altLang="zh-CN" sz="2400" b="0" i="1" dirty="0" smtClean="0">
                              <a:latin typeface="Cambria Math" panose="02040503050406030204" pitchFamily="18" charset="0"/>
                              <a:ea typeface="Cambria Math" panose="02040503050406030204" pitchFamily="18" charset="0"/>
                            </a:rPr>
                            <m:t>𝑠</m:t>
                          </m:r>
                        </m:e>
                        <m:sub>
                          <m:r>
                            <a:rPr lang="en-US" altLang="zh-CN" sz="2400" i="1" dirty="0">
                              <a:latin typeface="Cambria Math" panose="02040503050406030204" pitchFamily="18" charset="0"/>
                              <a:ea typeface="Cambria Math" panose="02040503050406030204" pitchFamily="18" charset="0"/>
                            </a:rPr>
                            <m:t>4</m:t>
                          </m:r>
                        </m:sub>
                      </m:sSub>
                      <m:sSub>
                        <m:sSubPr>
                          <m:ctrlPr>
                            <a:rPr lang="en-US" altLang="zh-CN" sz="2400" i="1">
                              <a:solidFill>
                                <a:srgbClr val="0000FF"/>
                              </a:solidFill>
                              <a:latin typeface="Cambria Math" panose="02040503050406030204" pitchFamily="18" charset="0"/>
                              <a:ea typeface="Cambria Math" panose="02040503050406030204" pitchFamily="18" charset="0"/>
                            </a:rPr>
                          </m:ctrlPr>
                        </m:sSubPr>
                        <m:e>
                          <m:r>
                            <a:rPr lang="en-US" altLang="zh-CN" sz="2400" i="1">
                              <a:solidFill>
                                <a:srgbClr val="0000FF"/>
                              </a:solidFill>
                              <a:latin typeface="Cambria Math" panose="02040503050406030204" pitchFamily="18" charset="0"/>
                              <a:ea typeface="Cambria Math" panose="02040503050406030204" pitchFamily="18" charset="0"/>
                            </a:rPr>
                            <m:t>𝑏</m:t>
                          </m:r>
                        </m:e>
                        <m:sub>
                          <m:r>
                            <a:rPr lang="en-US" altLang="zh-CN" sz="2400" i="1">
                              <a:solidFill>
                                <a:srgbClr val="0000FF"/>
                              </a:solidFill>
                              <a:latin typeface="Cambria Math" panose="02040503050406030204" pitchFamily="18" charset="0"/>
                              <a:ea typeface="Cambria Math" panose="02040503050406030204" pitchFamily="18" charset="0"/>
                            </a:rPr>
                            <m:t>1</m:t>
                          </m:r>
                          <m:r>
                            <a:rPr lang="en-US" altLang="zh-CN" sz="2400" i="1">
                              <a:solidFill>
                                <a:srgbClr val="0000FF"/>
                              </a:solidFill>
                              <a:latin typeface="Cambria Math" panose="02040503050406030204" pitchFamily="18" charset="0"/>
                              <a:ea typeface="Cambria Math" panose="02040503050406030204" pitchFamily="18" charset="0"/>
                            </a:rPr>
                            <m:t> </m:t>
                          </m:r>
                        </m:sub>
                      </m:sSub>
                      <m:r>
                        <a:rPr lang="en-US" altLang="zh-CN" sz="2400" i="1" dirty="0" smtClean="0">
                          <a:latin typeface="Cambria Math" panose="02040503050406030204" pitchFamily="18" charset="0"/>
                          <a:ea typeface="Cambria Math" panose="02040503050406030204" pitchFamily="18" charset="0"/>
                        </a:rPr>
                        <m:t>+</m:t>
                      </m:r>
                      <m:sSub>
                        <m:sSubPr>
                          <m:ctrlPr>
                            <a:rPr lang="en-US" altLang="zh-CN" sz="2400" i="1" dirty="0" smtClean="0">
                              <a:latin typeface="Cambria Math" panose="02040503050406030204" pitchFamily="18" charset="0"/>
                              <a:ea typeface="Cambria Math" panose="02040503050406030204" pitchFamily="18" charset="0"/>
                            </a:rPr>
                          </m:ctrlPr>
                        </m:sSubPr>
                        <m:e>
                          <m:r>
                            <a:rPr lang="en-US" altLang="zh-CN" sz="2400" b="0" i="1" dirty="0" smtClean="0">
                              <a:latin typeface="Cambria Math" panose="02040503050406030204" pitchFamily="18" charset="0"/>
                              <a:ea typeface="Cambria Math" panose="02040503050406030204" pitchFamily="18" charset="0"/>
                            </a:rPr>
                            <m:t>𝑡</m:t>
                          </m:r>
                        </m:e>
                        <m:sub>
                          <m:r>
                            <a:rPr lang="en-US" altLang="zh-CN" sz="2400" b="0" i="1" dirty="0" smtClean="0">
                              <a:latin typeface="Cambria Math" panose="02040503050406030204" pitchFamily="18" charset="0"/>
                              <a:ea typeface="Cambria Math" panose="02040503050406030204" pitchFamily="18" charset="0"/>
                            </a:rPr>
                            <m:t>4</m:t>
                          </m:r>
                        </m:sub>
                      </m:sSub>
                      <m:sSub>
                        <m:sSubPr>
                          <m:ctrlPr>
                            <a:rPr lang="en-US" altLang="zh-CN" sz="2400" i="1" smtClean="0">
                              <a:solidFill>
                                <a:srgbClr val="0000FF"/>
                              </a:solidFill>
                              <a:latin typeface="Cambria Math" panose="02040503050406030204" pitchFamily="18" charset="0"/>
                              <a:ea typeface="Cambria Math" panose="02040503050406030204" pitchFamily="18" charset="0"/>
                            </a:rPr>
                          </m:ctrlPr>
                        </m:sSubPr>
                        <m:e>
                          <m:r>
                            <a:rPr lang="en-US" altLang="zh-CN" sz="2400" i="1">
                              <a:solidFill>
                                <a:srgbClr val="0000FF"/>
                              </a:solidFill>
                              <a:latin typeface="Cambria Math" panose="02040503050406030204" pitchFamily="18" charset="0"/>
                              <a:ea typeface="Cambria Math" panose="02040503050406030204" pitchFamily="18" charset="0"/>
                            </a:rPr>
                            <m:t>𝑏</m:t>
                          </m:r>
                        </m:e>
                        <m:sub>
                          <m:r>
                            <a:rPr lang="en-US" altLang="zh-CN" sz="2400" i="1">
                              <a:solidFill>
                                <a:srgbClr val="0000FF"/>
                              </a:solidFill>
                              <a:latin typeface="Cambria Math" panose="02040503050406030204" pitchFamily="18" charset="0"/>
                              <a:ea typeface="Cambria Math" panose="02040503050406030204" pitchFamily="18" charset="0"/>
                            </a:rPr>
                            <m:t>2</m:t>
                          </m:r>
                        </m:sub>
                      </m:sSub>
                    </m:oMath>
                  </m:oMathPara>
                </a14:m>
                <a:endParaRPr lang="zh-CN" altLang="en-US" sz="2400" dirty="0"/>
              </a:p>
            </p:txBody>
          </p:sp>
        </mc:Choice>
        <mc:Fallback>
          <p:sp>
            <p:nvSpPr>
              <p:cNvPr id="28" name="文本框 27"/>
              <p:cNvSpPr txBox="1">
                <a:spLocks noRot="1" noChangeAspect="1" noMove="1" noResize="1" noEditPoints="1" noAdjustHandles="1" noChangeArrowheads="1" noChangeShapeType="1" noTextEdit="1"/>
              </p:cNvSpPr>
              <p:nvPr/>
            </p:nvSpPr>
            <p:spPr>
              <a:xfrm>
                <a:off x="2466304" y="2891420"/>
                <a:ext cx="8825719" cy="461665"/>
              </a:xfrm>
              <a:prstGeom prst="rect">
                <a:avLst/>
              </a:prstGeom>
              <a:blipFill rotWithShape="1">
                <a:blip r:embed="rId9"/>
                <a:stretch>
                  <a:fillRect l="-7" t="-57" r="5" b="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文本框 31"/>
              <p:cNvSpPr txBox="1"/>
              <p:nvPr/>
            </p:nvSpPr>
            <p:spPr>
              <a:xfrm>
                <a:off x="3677902" y="4262709"/>
                <a:ext cx="3452472" cy="461665"/>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m:t>
                      </m:r>
                      <m:sSub>
                        <m:sSubPr>
                          <m:ctrlPr>
                            <a:rPr lang="en-US" altLang="zh-CN" sz="2400" i="1" smtClean="0">
                              <a:solidFill>
                                <a:srgbClr val="0000FF"/>
                              </a:solidFill>
                              <a:latin typeface="Cambria Math" panose="02040503050406030204" pitchFamily="18" charset="0"/>
                              <a:ea typeface="Cambria Math" panose="02040503050406030204" pitchFamily="18" charset="0"/>
                            </a:rPr>
                          </m:ctrlPr>
                        </m:sSubPr>
                        <m:e>
                          <m:r>
                            <a:rPr lang="en-US" altLang="zh-CN" sz="2400" b="0" i="1" smtClean="0">
                              <a:solidFill>
                                <a:srgbClr val="0000FF"/>
                              </a:solidFill>
                              <a:latin typeface="Cambria Math" panose="02040503050406030204" pitchFamily="18" charset="0"/>
                              <a:ea typeface="Cambria Math" panose="02040503050406030204" pitchFamily="18" charset="0"/>
                            </a:rPr>
                            <m:t>𝑏</m:t>
                          </m:r>
                        </m:e>
                        <m:sub>
                          <m:r>
                            <a:rPr lang="en-US" altLang="zh-CN" sz="2400" b="0" i="1" smtClean="0">
                              <a:solidFill>
                                <a:srgbClr val="0000FF"/>
                              </a:solidFill>
                              <a:latin typeface="Cambria Math" panose="02040503050406030204" pitchFamily="18" charset="0"/>
                              <a:ea typeface="Cambria Math" panose="02040503050406030204" pitchFamily="18" charset="0"/>
                            </a:rPr>
                            <m:t>1</m:t>
                          </m:r>
                          <m:r>
                            <a:rPr lang="en-US" altLang="zh-CN" sz="2400" i="1">
                              <a:solidFill>
                                <a:srgbClr val="0000FF"/>
                              </a:solidFill>
                              <a:latin typeface="Cambria Math" panose="02040503050406030204" pitchFamily="18" charset="0"/>
                              <a:ea typeface="Cambria Math" panose="02040503050406030204" pitchFamily="18" charset="0"/>
                            </a:rPr>
                            <m:t> </m:t>
                          </m:r>
                        </m:sub>
                      </m:sSub>
                      <m:r>
                        <a:rPr lang="en-US" altLang="zh-CN" sz="2400" b="0" i="1" smtClean="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sSub>
                        <m:sSubPr>
                          <m:ctrlPr>
                            <a:rPr lang="en-US" altLang="zh-CN" sz="2400" i="1" smtClean="0">
                              <a:solidFill>
                                <a:srgbClr val="0000FF"/>
                              </a:solidFill>
                              <a:latin typeface="Cambria Math" panose="02040503050406030204" pitchFamily="18" charset="0"/>
                              <a:ea typeface="Cambria Math" panose="02040503050406030204" pitchFamily="18" charset="0"/>
                            </a:rPr>
                          </m:ctrlPr>
                        </m:sSubPr>
                        <m:e>
                          <m:r>
                            <a:rPr lang="en-US" altLang="zh-CN" sz="2400" i="1">
                              <a:solidFill>
                                <a:srgbClr val="0000FF"/>
                              </a:solidFill>
                              <a:latin typeface="Cambria Math" panose="02040503050406030204" pitchFamily="18" charset="0"/>
                              <a:ea typeface="Cambria Math" panose="02040503050406030204" pitchFamily="18" charset="0"/>
                            </a:rPr>
                            <m:t>𝑏</m:t>
                          </m:r>
                        </m:e>
                        <m:sub>
                          <m:r>
                            <a:rPr lang="en-US" altLang="zh-CN" sz="2400" i="1">
                              <a:solidFill>
                                <a:srgbClr val="0000FF"/>
                              </a:solidFill>
                              <a:latin typeface="Cambria Math" panose="02040503050406030204" pitchFamily="18" charset="0"/>
                              <a:ea typeface="Cambria Math" panose="02040503050406030204" pitchFamily="18" charset="0"/>
                            </a:rPr>
                            <m:t>2</m:t>
                          </m:r>
                        </m:sub>
                      </m:sSub>
                    </m:oMath>
                  </m:oMathPara>
                </a14:m>
                <a:endParaRPr lang="zh-CN" altLang="en-US" sz="2400" dirty="0"/>
              </a:p>
            </p:txBody>
          </p:sp>
        </mc:Choice>
        <mc:Fallback>
          <p:sp>
            <p:nvSpPr>
              <p:cNvPr id="32" name="文本框 31"/>
              <p:cNvSpPr txBox="1">
                <a:spLocks noRot="1" noChangeAspect="1" noMove="1" noResize="1" noEditPoints="1" noAdjustHandles="1" noChangeArrowheads="1" noChangeShapeType="1" noTextEdit="1"/>
              </p:cNvSpPr>
              <p:nvPr/>
            </p:nvSpPr>
            <p:spPr>
              <a:xfrm>
                <a:off x="3677902" y="4262709"/>
                <a:ext cx="3452472" cy="461665"/>
              </a:xfrm>
              <a:prstGeom prst="rect">
                <a:avLst/>
              </a:prstGeom>
              <a:blipFill rotWithShape="1">
                <a:blip r:embed="rId10"/>
                <a:stretch>
                  <a:fillRect l="-18" t="-128" r="17" b="1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文本框 32"/>
              <p:cNvSpPr txBox="1"/>
              <p:nvPr/>
            </p:nvSpPr>
            <p:spPr>
              <a:xfrm>
                <a:off x="4258576" y="4262709"/>
                <a:ext cx="581228"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𝑠</m:t>
                          </m:r>
                        </m:e>
                        <m:sub>
                          <m:r>
                            <a:rPr lang="en-US" altLang="zh-CN" sz="2400" b="0" i="1" dirty="0" smtClean="0">
                              <a:latin typeface="Cambria Math" panose="02040503050406030204" pitchFamily="18" charset="0"/>
                              <a:ea typeface="Cambria Math" panose="02040503050406030204" pitchFamily="18" charset="0"/>
                            </a:rPr>
                            <m:t>𝑚</m:t>
                          </m:r>
                        </m:sub>
                      </m:sSub>
                    </m:oMath>
                  </m:oMathPara>
                </a14:m>
                <a:endParaRPr lang="zh-CN" altLang="en-US" sz="2400" dirty="0"/>
              </a:p>
            </p:txBody>
          </p:sp>
        </mc:Choice>
        <mc:Fallback>
          <p:sp>
            <p:nvSpPr>
              <p:cNvPr id="33" name="文本框 32"/>
              <p:cNvSpPr txBox="1">
                <a:spLocks noRot="1" noChangeAspect="1" noMove="1" noResize="1" noEditPoints="1" noAdjustHandles="1" noChangeArrowheads="1" noChangeShapeType="1" noTextEdit="1"/>
              </p:cNvSpPr>
              <p:nvPr/>
            </p:nvSpPr>
            <p:spPr>
              <a:xfrm>
                <a:off x="4258576" y="4262709"/>
                <a:ext cx="581228" cy="461665"/>
              </a:xfrm>
              <a:prstGeom prst="rect">
                <a:avLst/>
              </a:prstGeom>
              <a:blipFill rotWithShape="1">
                <a:blip r:embed="rId11"/>
                <a:stretch>
                  <a:fillRect l="-46" t="-128" r="81" b="1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文本框 33"/>
              <p:cNvSpPr txBox="1"/>
              <p:nvPr/>
            </p:nvSpPr>
            <p:spPr>
              <a:xfrm>
                <a:off x="5841596" y="4261356"/>
                <a:ext cx="581228"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𝑡</m:t>
                          </m:r>
                        </m:e>
                        <m:sub>
                          <m:r>
                            <a:rPr lang="en-US" altLang="zh-CN" sz="2400" b="0" i="1" dirty="0" smtClean="0">
                              <a:latin typeface="Cambria Math" panose="02040503050406030204" pitchFamily="18" charset="0"/>
                              <a:ea typeface="Cambria Math" panose="02040503050406030204" pitchFamily="18" charset="0"/>
                            </a:rPr>
                            <m:t>𝑚</m:t>
                          </m:r>
                        </m:sub>
                      </m:sSub>
                    </m:oMath>
                  </m:oMathPara>
                </a14:m>
                <a:endParaRPr lang="zh-CN" altLang="en-US" sz="2400" dirty="0"/>
              </a:p>
            </p:txBody>
          </p:sp>
        </mc:Choice>
        <mc:Fallback>
          <p:sp>
            <p:nvSpPr>
              <p:cNvPr id="34" name="文本框 33"/>
              <p:cNvSpPr txBox="1">
                <a:spLocks noRot="1" noChangeAspect="1" noMove="1" noResize="1" noEditPoints="1" noAdjustHandles="1" noChangeArrowheads="1" noChangeShapeType="1" noTextEdit="1"/>
              </p:cNvSpPr>
              <p:nvPr/>
            </p:nvSpPr>
            <p:spPr>
              <a:xfrm>
                <a:off x="5841596" y="4261356"/>
                <a:ext cx="581228" cy="461665"/>
              </a:xfrm>
              <a:prstGeom prst="rect">
                <a:avLst/>
              </a:prstGeom>
              <a:blipFill rotWithShape="1">
                <a:blip r:embed="rId12"/>
                <a:stretch>
                  <a:fillRect l="-40" t="-110" r="75" b="1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6945864" y="4833103"/>
                <a:ext cx="208140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𝑠</m:t>
                          </m:r>
                        </m:e>
                        <m:sub>
                          <m:r>
                            <a:rPr lang="en-US" altLang="zh-CN" sz="2400" i="1" dirty="0">
                              <a:latin typeface="Cambria Math" panose="02040503050406030204" pitchFamily="18" charset="0"/>
                              <a:ea typeface="Cambria Math" panose="02040503050406030204" pitchFamily="18" charset="0"/>
                            </a:rPr>
                            <m:t>𝑚</m:t>
                          </m:r>
                        </m:sub>
                      </m:sSub>
                      <m:r>
                        <a:rPr lang="en-US" altLang="zh-CN" sz="2400" b="0" i="1" smtClean="0">
                          <a:solidFill>
                            <a:srgbClr val="0000FF"/>
                          </a:solidFill>
                          <a:latin typeface="Cambria Math" panose="02040503050406030204" pitchFamily="18" charset="0"/>
                        </a:rPr>
                        <m:t>𝑛</m:t>
                      </m:r>
                      <m:r>
                        <a:rPr lang="en-US" altLang="zh-CN" sz="2400" b="0" i="1" smtClean="0">
                          <a:latin typeface="Cambria Math" panose="02040503050406030204" pitchFamily="18" charset="0"/>
                        </a:rPr>
                        <m:t>+</m:t>
                      </m:r>
                      <m:sSub>
                        <m:sSubPr>
                          <m:ctrlPr>
                            <a:rPr lang="en-US" altLang="zh-CN" sz="2400" i="1" dirty="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𝑡</m:t>
                          </m:r>
                        </m:e>
                        <m:sub>
                          <m:r>
                            <a:rPr lang="en-US" altLang="zh-CN" sz="2400" i="1" dirty="0">
                              <a:latin typeface="Cambria Math" panose="02040503050406030204" pitchFamily="18" charset="0"/>
                              <a:ea typeface="Cambria Math" panose="02040503050406030204" pitchFamily="18" charset="0"/>
                            </a:rPr>
                            <m:t>𝑚</m:t>
                          </m:r>
                        </m:sub>
                      </m:sSub>
                      <m:r>
                        <a:rPr lang="en-US" altLang="zh-CN" sz="2400" b="0" i="1" smtClean="0">
                          <a:solidFill>
                            <a:srgbClr val="0000FF"/>
                          </a:solidFill>
                          <a:latin typeface="Cambria Math" panose="02040503050406030204" pitchFamily="18" charset="0"/>
                        </a:rPr>
                        <m:t>𝑎</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1</m:t>
                      </m:r>
                    </m:oMath>
                  </m:oMathPara>
                </a14:m>
                <a:endParaRPr lang="zh-CN" altLang="en-US" sz="2400" dirty="0"/>
              </a:p>
            </p:txBody>
          </p:sp>
        </mc:Choice>
        <mc:Fallback>
          <p:sp>
            <p:nvSpPr>
              <p:cNvPr id="4" name="文本框 3"/>
              <p:cNvSpPr txBox="1">
                <a:spLocks noRot="1" noChangeAspect="1" noMove="1" noResize="1" noEditPoints="1" noAdjustHandles="1" noChangeArrowheads="1" noChangeShapeType="1" noTextEdit="1"/>
              </p:cNvSpPr>
              <p:nvPr/>
            </p:nvSpPr>
            <p:spPr>
              <a:xfrm>
                <a:off x="6945864" y="4833103"/>
                <a:ext cx="2081404" cy="369332"/>
              </a:xfrm>
              <a:prstGeom prst="rect">
                <a:avLst/>
              </a:prstGeom>
              <a:blipFill rotWithShape="1">
                <a:blip r:embed="rId13"/>
                <a:stretch>
                  <a:fillRect l="-11" t="-32" r="-727" b="1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文本框 39"/>
              <p:cNvSpPr txBox="1"/>
              <p:nvPr/>
            </p:nvSpPr>
            <p:spPr>
              <a:xfrm>
                <a:off x="5855250" y="5230948"/>
                <a:ext cx="434151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mod</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𝑛</m:t>
                          </m:r>
                        </m:e>
                      </m:d>
                      <m:sSub>
                        <m:sSubPr>
                          <m:ctrlPr>
                            <a:rPr lang="en-US" altLang="zh-CN" sz="2400" i="1" dirty="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𝑠</m:t>
                          </m:r>
                        </m:e>
                        <m:sub>
                          <m:r>
                            <a:rPr lang="en-US" altLang="zh-CN" sz="2400" i="1" dirty="0">
                              <a:latin typeface="Cambria Math" panose="02040503050406030204" pitchFamily="18" charset="0"/>
                              <a:ea typeface="Cambria Math" panose="02040503050406030204" pitchFamily="18" charset="0"/>
                            </a:rPr>
                            <m:t>𝑚</m:t>
                          </m:r>
                        </m:sub>
                      </m:sSub>
                      <m:r>
                        <a:rPr lang="en-US" altLang="zh-CN" sz="2400" i="1">
                          <a:solidFill>
                            <a:srgbClr val="0000FF"/>
                          </a:solidFill>
                          <a:latin typeface="Cambria Math" panose="02040503050406030204" pitchFamily="18" charset="0"/>
                        </a:rPr>
                        <m:t>𝑛</m:t>
                      </m:r>
                      <m:r>
                        <a:rPr lang="en-US" altLang="zh-CN" sz="2400" i="1">
                          <a:latin typeface="Cambria Math" panose="02040503050406030204" pitchFamily="18" charset="0"/>
                        </a:rPr>
                        <m:t>+</m:t>
                      </m:r>
                      <m:sSub>
                        <m:sSubPr>
                          <m:ctrlPr>
                            <a:rPr lang="en-US" altLang="zh-CN" sz="2400" i="1" dirty="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𝑡</m:t>
                          </m:r>
                        </m:e>
                        <m:sub>
                          <m:r>
                            <a:rPr lang="en-US" altLang="zh-CN" sz="2400" i="1" dirty="0">
                              <a:latin typeface="Cambria Math" panose="02040503050406030204" pitchFamily="18" charset="0"/>
                              <a:ea typeface="Cambria Math" panose="02040503050406030204" pitchFamily="18" charset="0"/>
                            </a:rPr>
                            <m:t>𝑚</m:t>
                          </m:r>
                        </m:sub>
                      </m:sSub>
                      <m:r>
                        <a:rPr lang="en-US" altLang="zh-CN" sz="2400" i="1" smtClean="0">
                          <a:solidFill>
                            <a:srgbClr val="0000FF"/>
                          </a:solidFill>
                          <a:latin typeface="Cambria Math" panose="02040503050406030204" pitchFamily="18" charset="0"/>
                        </a:rPr>
                        <m:t>𝑎</m:t>
                      </m:r>
                      <m:r>
                        <a:rPr lang="en-US" altLang="zh-CN" sz="2400" b="0" i="1" smtClean="0">
                          <a:latin typeface="Cambria Math" panose="02040503050406030204" pitchFamily="18" charset="0"/>
                        </a:rPr>
                        <m:t>=</m:t>
                      </m:r>
                      <m:r>
                        <a:rPr lang="en-US" altLang="zh-CN" sz="2400" i="1">
                          <a:latin typeface="Cambria Math" panose="02040503050406030204" pitchFamily="18" charset="0"/>
                        </a:rPr>
                        <m:t>1</m:t>
                      </m:r>
                      <m:r>
                        <a:rPr lang="en-US" altLang="zh-CN" sz="2400" b="0" i="1" smtClean="0">
                          <a:latin typeface="Cambria Math" panose="02040503050406030204" pitchFamily="18" charset="0"/>
                        </a:rPr>
                        <m:t> </m:t>
                      </m:r>
                      <m:r>
                        <a:rPr lang="en-US" altLang="zh-CN" sz="2400" i="1">
                          <a:latin typeface="Cambria Math" panose="02040503050406030204" pitchFamily="18" charset="0"/>
                        </a:rPr>
                        <m:t>(</m:t>
                      </m:r>
                      <m:r>
                        <m:rPr>
                          <m:sty m:val="p"/>
                        </m:rPr>
                        <a:rPr lang="en-US" altLang="zh-CN" sz="2400">
                          <a:latin typeface="Cambria Math" panose="02040503050406030204" pitchFamily="18" charset="0"/>
                        </a:rPr>
                        <m:t>mod</m:t>
                      </m:r>
                      <m:r>
                        <a:rPr lang="en-US" altLang="zh-CN" sz="2400" i="1">
                          <a:latin typeface="Cambria Math" panose="02040503050406030204" pitchFamily="18" charset="0"/>
                        </a:rPr>
                        <m:t> </m:t>
                      </m:r>
                      <m:r>
                        <a:rPr lang="en-US" altLang="zh-CN" sz="2400" i="1">
                          <a:latin typeface="Cambria Math" panose="02040503050406030204" pitchFamily="18" charset="0"/>
                        </a:rPr>
                        <m:t>𝑛</m:t>
                      </m:r>
                      <m:r>
                        <a:rPr lang="en-US" altLang="zh-CN" sz="2400" i="1">
                          <a:latin typeface="Cambria Math" panose="02040503050406030204" pitchFamily="18" charset="0"/>
                        </a:rPr>
                        <m:t>)</m:t>
                      </m:r>
                    </m:oMath>
                  </m:oMathPara>
                </a14:m>
                <a:endParaRPr lang="zh-CN" altLang="en-US" sz="2400" dirty="0"/>
              </a:p>
            </p:txBody>
          </p:sp>
        </mc:Choice>
        <mc:Fallback>
          <p:sp>
            <p:nvSpPr>
              <p:cNvPr id="40" name="文本框 39"/>
              <p:cNvSpPr txBox="1">
                <a:spLocks noRot="1" noChangeAspect="1" noMove="1" noResize="1" noEditPoints="1" noAdjustHandles="1" noChangeArrowheads="1" noChangeShapeType="1" noTextEdit="1"/>
              </p:cNvSpPr>
              <p:nvPr/>
            </p:nvSpPr>
            <p:spPr>
              <a:xfrm>
                <a:off x="5855250" y="5230948"/>
                <a:ext cx="4341510" cy="369332"/>
              </a:xfrm>
              <a:prstGeom prst="rect">
                <a:avLst/>
              </a:prstGeom>
              <a:blipFill rotWithShape="1">
                <a:blip r:embed="rId14"/>
                <a:stretch>
                  <a:fillRect l="-13" t="-123" r="13" b="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文本框 40"/>
              <p:cNvSpPr txBox="1"/>
              <p:nvPr/>
            </p:nvSpPr>
            <p:spPr>
              <a:xfrm>
                <a:off x="7724603" y="5587700"/>
                <a:ext cx="2605330"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𝑡</m:t>
                          </m:r>
                        </m:e>
                        <m:sub>
                          <m:r>
                            <a:rPr lang="en-US" altLang="zh-CN" sz="2400" i="1" dirty="0">
                              <a:latin typeface="Cambria Math" panose="02040503050406030204" pitchFamily="18" charset="0"/>
                              <a:ea typeface="Cambria Math" panose="02040503050406030204" pitchFamily="18" charset="0"/>
                            </a:rPr>
                            <m:t>𝑚</m:t>
                          </m:r>
                        </m:sub>
                      </m:sSub>
                      <m:r>
                        <a:rPr lang="en-US" altLang="zh-CN" sz="2400" i="1" smtClean="0">
                          <a:solidFill>
                            <a:srgbClr val="0000FF"/>
                          </a:solidFill>
                          <a:latin typeface="Cambria Math" panose="02040503050406030204" pitchFamily="18" charset="0"/>
                        </a:rPr>
                        <m:t>𝑎</m:t>
                      </m:r>
                      <m:r>
                        <a:rPr lang="en-US" altLang="zh-CN" sz="2400" b="0" i="1" smtClean="0">
                          <a:latin typeface="Cambria Math" panose="02040503050406030204" pitchFamily="18" charset="0"/>
                        </a:rPr>
                        <m:t>=</m:t>
                      </m:r>
                      <m:r>
                        <a:rPr lang="en-US" altLang="zh-CN" sz="2400" i="1">
                          <a:latin typeface="Cambria Math" panose="02040503050406030204" pitchFamily="18" charset="0"/>
                        </a:rPr>
                        <m:t>1</m:t>
                      </m:r>
                      <m:r>
                        <a:rPr lang="en-US" altLang="zh-CN" sz="2400" b="0" i="1" smtClean="0">
                          <a:latin typeface="Cambria Math" panose="02040503050406030204" pitchFamily="18" charset="0"/>
                        </a:rPr>
                        <m:t> </m:t>
                      </m:r>
                      <m:r>
                        <a:rPr lang="en-US" altLang="zh-CN" sz="2400" i="1">
                          <a:latin typeface="Cambria Math" panose="02040503050406030204" pitchFamily="18" charset="0"/>
                        </a:rPr>
                        <m:t>(</m:t>
                      </m:r>
                      <m:r>
                        <m:rPr>
                          <m:sty m:val="p"/>
                        </m:rPr>
                        <a:rPr lang="en-US" altLang="zh-CN" sz="2400">
                          <a:latin typeface="Cambria Math" panose="02040503050406030204" pitchFamily="18" charset="0"/>
                        </a:rPr>
                        <m:t>mod</m:t>
                      </m:r>
                      <m:r>
                        <a:rPr lang="en-US" altLang="zh-CN" sz="2400" i="1">
                          <a:latin typeface="Cambria Math" panose="02040503050406030204" pitchFamily="18" charset="0"/>
                        </a:rPr>
                        <m:t> </m:t>
                      </m:r>
                      <m:r>
                        <a:rPr lang="en-US" altLang="zh-CN" sz="2400" i="1">
                          <a:latin typeface="Cambria Math" panose="02040503050406030204" pitchFamily="18" charset="0"/>
                        </a:rPr>
                        <m:t>𝑛</m:t>
                      </m:r>
                      <m:r>
                        <a:rPr lang="en-US" altLang="zh-CN" sz="2400" i="1">
                          <a:latin typeface="Cambria Math" panose="02040503050406030204" pitchFamily="18" charset="0"/>
                        </a:rPr>
                        <m:t>)</m:t>
                      </m:r>
                    </m:oMath>
                  </m:oMathPara>
                </a14:m>
                <a:endParaRPr lang="zh-CN" altLang="en-US" dirty="0"/>
              </a:p>
            </p:txBody>
          </p:sp>
        </mc:Choice>
        <mc:Fallback>
          <p:sp>
            <p:nvSpPr>
              <p:cNvPr id="41" name="文本框 40"/>
              <p:cNvSpPr txBox="1">
                <a:spLocks noRot="1" noChangeAspect="1" noMove="1" noResize="1" noEditPoints="1" noAdjustHandles="1" noChangeArrowheads="1" noChangeShapeType="1" noTextEdit="1"/>
              </p:cNvSpPr>
              <p:nvPr/>
            </p:nvSpPr>
            <p:spPr>
              <a:xfrm>
                <a:off x="7724603" y="5587700"/>
                <a:ext cx="2605330" cy="461665"/>
              </a:xfrm>
              <a:prstGeom prst="rect">
                <a:avLst/>
              </a:prstGeom>
              <a:blipFill rotWithShape="1">
                <a:blip r:embed="rId15"/>
                <a:stretch>
                  <a:fillRect l="-18" t="-73" r="15" b="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文本框 41"/>
              <p:cNvSpPr txBox="1"/>
              <p:nvPr/>
            </p:nvSpPr>
            <p:spPr>
              <a:xfrm>
                <a:off x="7800052" y="6026639"/>
                <a:ext cx="2605330"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altLang="zh-CN" sz="2400" i="1" dirty="0" smtClean="0">
                              <a:solidFill>
                                <a:srgbClr val="0000FF"/>
                              </a:solidFill>
                              <a:latin typeface="Cambria Math" panose="02040503050406030204" pitchFamily="18" charset="0"/>
                            </a:rPr>
                          </m:ctrlPr>
                        </m:sSupPr>
                        <m:e>
                          <m:r>
                            <a:rPr lang="en-US" altLang="zh-CN" sz="2400" b="0" i="1" dirty="0" smtClean="0">
                              <a:solidFill>
                                <a:srgbClr val="0000FF"/>
                              </a:solidFill>
                              <a:latin typeface="Cambria Math" panose="02040503050406030204" pitchFamily="18" charset="0"/>
                            </a:rPr>
                            <m:t>𝑎</m:t>
                          </m:r>
                        </m:e>
                        <m:sup>
                          <m:r>
                            <a:rPr lang="en-US" altLang="zh-CN" sz="2400" b="0" i="1" dirty="0" smtClean="0">
                              <a:solidFill>
                                <a:srgbClr val="0000FF"/>
                              </a:solidFill>
                              <a:latin typeface="Cambria Math" panose="02040503050406030204" pitchFamily="18" charset="0"/>
                            </a:rPr>
                            <m:t>−</m:t>
                          </m:r>
                          <m:r>
                            <a:rPr lang="en-US" altLang="zh-CN" sz="2400" b="0" i="1" dirty="0" smtClean="0">
                              <a:solidFill>
                                <a:srgbClr val="0000FF"/>
                              </a:solidFill>
                              <a:latin typeface="Cambria Math" panose="02040503050406030204" pitchFamily="18" charset="0"/>
                            </a:rPr>
                            <m:t>1</m:t>
                          </m:r>
                        </m:sup>
                      </m:sSup>
                      <m:r>
                        <a:rPr lang="en-US" altLang="zh-CN" sz="2400" b="0" i="1" smtClean="0">
                          <a:latin typeface="Cambria Math" panose="02040503050406030204" pitchFamily="18" charset="0"/>
                        </a:rPr>
                        <m:t>=</m:t>
                      </m:r>
                      <m:sSub>
                        <m:sSubPr>
                          <m:ctrlPr>
                            <a:rPr lang="en-US" altLang="zh-CN" sz="2400" i="1" dirty="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𝑡</m:t>
                          </m:r>
                        </m:e>
                        <m:sub>
                          <m:r>
                            <a:rPr lang="en-US" altLang="zh-CN" sz="2400" i="1" dirty="0">
                              <a:latin typeface="Cambria Math" panose="02040503050406030204" pitchFamily="18" charset="0"/>
                              <a:ea typeface="Cambria Math" panose="02040503050406030204" pitchFamily="18" charset="0"/>
                            </a:rPr>
                            <m:t>𝑚</m:t>
                          </m:r>
                        </m:sub>
                      </m:sSub>
                      <m:r>
                        <a:rPr lang="en-US" altLang="zh-CN" sz="2400" i="1">
                          <a:latin typeface="Cambria Math" panose="02040503050406030204" pitchFamily="18" charset="0"/>
                        </a:rPr>
                        <m:t>(</m:t>
                      </m:r>
                      <m:r>
                        <m:rPr>
                          <m:sty m:val="p"/>
                        </m:rPr>
                        <a:rPr lang="en-US" altLang="zh-CN" sz="2400">
                          <a:latin typeface="Cambria Math" panose="02040503050406030204" pitchFamily="18" charset="0"/>
                        </a:rPr>
                        <m:t>mod</m:t>
                      </m:r>
                      <m:r>
                        <a:rPr lang="en-US" altLang="zh-CN" sz="2400" i="1">
                          <a:latin typeface="Cambria Math" panose="02040503050406030204" pitchFamily="18" charset="0"/>
                        </a:rPr>
                        <m:t> </m:t>
                      </m:r>
                      <m:r>
                        <a:rPr lang="en-US" altLang="zh-CN" sz="2400" i="1">
                          <a:latin typeface="Cambria Math" panose="02040503050406030204" pitchFamily="18" charset="0"/>
                        </a:rPr>
                        <m:t>𝑛</m:t>
                      </m:r>
                      <m:r>
                        <a:rPr lang="en-US" altLang="zh-CN" sz="2400" i="1">
                          <a:latin typeface="Cambria Math" panose="02040503050406030204" pitchFamily="18" charset="0"/>
                        </a:rPr>
                        <m:t>)</m:t>
                      </m:r>
                    </m:oMath>
                  </m:oMathPara>
                </a14:m>
                <a:endParaRPr lang="zh-CN" altLang="en-US" dirty="0"/>
              </a:p>
            </p:txBody>
          </p:sp>
        </mc:Choice>
        <mc:Fallback>
          <p:sp>
            <p:nvSpPr>
              <p:cNvPr id="42" name="文本框 41"/>
              <p:cNvSpPr txBox="1">
                <a:spLocks noRot="1" noChangeAspect="1" noMove="1" noResize="1" noEditPoints="1" noAdjustHandles="1" noChangeArrowheads="1" noChangeShapeType="1" noTextEdit="1"/>
              </p:cNvSpPr>
              <p:nvPr/>
            </p:nvSpPr>
            <p:spPr>
              <a:xfrm>
                <a:off x="7800052" y="6026639"/>
                <a:ext cx="2605330" cy="461665"/>
              </a:xfrm>
              <a:prstGeom prst="rect">
                <a:avLst/>
              </a:prstGeom>
              <a:blipFill rotWithShape="1">
                <a:blip r:embed="rId16"/>
                <a:stretch>
                  <a:fillRect l="-13" t="-106" r="10" b="110"/>
                </a:stretch>
              </a:blipFill>
            </p:spPr>
            <p:txBody>
              <a:bodyPr/>
              <a:lstStyle/>
              <a:p>
                <a:r>
                  <a:rPr lang="zh-CN" altLang="en-US">
                    <a:noFill/>
                  </a:rPr>
                  <a:t> </a:t>
                </a:r>
              </a:p>
            </p:txBody>
          </p:sp>
        </mc:Fallback>
      </mc:AlternateContent>
      <p:sp>
        <p:nvSpPr>
          <p:cNvPr id="8" name="矩形 7"/>
          <p:cNvSpPr/>
          <p:nvPr/>
        </p:nvSpPr>
        <p:spPr bwMode="auto">
          <a:xfrm>
            <a:off x="5690680" y="4804589"/>
            <a:ext cx="5601343" cy="1897240"/>
          </a:xfrm>
          <a:prstGeom prst="rect">
            <a:avLst/>
          </a:prstGeom>
          <a:noFill/>
          <a:ln w="19050" cap="flat" cmpd="sng" algn="ctr">
            <a:solidFill>
              <a:srgbClr val="0000FF"/>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33" grpId="0"/>
      <p:bldP spid="34" grpId="0"/>
      <p:bldP spid="4" grpId="0"/>
      <p:bldP spid="40" grpId="0"/>
      <p:bldP spid="41" grpId="0"/>
      <p:bldP spid="42" grpId="0"/>
      <p:bldP spid="8" grpId="0" animBg="1"/>
    </p:bldLst>
  </p:timing>
</p:sld>
</file>

<file path=ppt/tags/tag1.xml><?xml version="1.0" encoding="utf-8"?>
<p:tagLst xmlns:p="http://schemas.openxmlformats.org/presentationml/2006/main">
  <p:tag name="KSO_WM_UNIT_TABLE_BEAUTIFY" val="smartTable{fd773ed3-f3b0-4b14-9a6f-7dae9b86dd0c}"/>
</p:tagLst>
</file>

<file path=ppt/tags/tag2.xml><?xml version="1.0" encoding="utf-8"?>
<p:tagLst xmlns:p="http://schemas.openxmlformats.org/presentationml/2006/main">
  <p:tag name="COMMONDATA" val="eyJoZGlkIjoiNDg1ZGZhM2IyYWRkMzA0MDQ5MWUwYzQwZDY5MmE4ZWEifQ=="/>
</p:tagLst>
</file>

<file path=ppt/theme/theme1.xml><?xml version="1.0" encoding="utf-8"?>
<a:theme xmlns:a="http://schemas.openxmlformats.org/drawingml/2006/main" name="2_默认设计模板">
  <a:themeElements>
    <a:clrScheme name="自定义 1">
      <a:dk1>
        <a:srgbClr val="000000"/>
      </a:dk1>
      <a:lt1>
        <a:srgbClr val="00A2C2"/>
      </a:lt1>
      <a:dk2>
        <a:srgbClr val="2A495A"/>
      </a:dk2>
      <a:lt2>
        <a:srgbClr val="615C5A"/>
      </a:lt2>
      <a:accent1>
        <a:srgbClr val="FFFFFF"/>
      </a:accent1>
      <a:accent2>
        <a:srgbClr val="00A2C2"/>
      </a:accent2>
      <a:accent3>
        <a:srgbClr val="2A495A"/>
      </a:accent3>
      <a:accent4>
        <a:srgbClr val="969696"/>
      </a:accent4>
      <a:accent5>
        <a:srgbClr val="FFFFFF"/>
      </a:accent5>
      <a:accent6>
        <a:srgbClr val="4D4948"/>
      </a:accent6>
      <a:hlink>
        <a:srgbClr val="4D4948"/>
      </a:hlink>
      <a:folHlink>
        <a:srgbClr val="4D4948"/>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11186</Words>
  <Application>WPS 演示</Application>
  <PresentationFormat>宽屏</PresentationFormat>
  <Paragraphs>2606</Paragraphs>
  <Slides>39</Slides>
  <Notes>28</Notes>
  <HiddenSlides>1</HiddenSlides>
  <MMClips>0</MMClips>
  <ScaleCrop>false</ScaleCrop>
  <HeadingPairs>
    <vt:vector size="8" baseType="variant">
      <vt:variant>
        <vt:lpstr>已用的字体</vt:lpstr>
      </vt:variant>
      <vt:variant>
        <vt:i4>27</vt:i4>
      </vt:variant>
      <vt:variant>
        <vt:lpstr>主题</vt:lpstr>
      </vt:variant>
      <vt:variant>
        <vt:i4>1</vt:i4>
      </vt:variant>
      <vt:variant>
        <vt:lpstr>嵌入 OLE 服务器</vt:lpstr>
      </vt:variant>
      <vt:variant>
        <vt:i4>4</vt:i4>
      </vt:variant>
      <vt:variant>
        <vt:lpstr>幻灯片标题</vt:lpstr>
      </vt:variant>
      <vt:variant>
        <vt:i4>39</vt:i4>
      </vt:variant>
    </vt:vector>
  </HeadingPairs>
  <TitlesOfParts>
    <vt:vector size="71" baseType="lpstr">
      <vt:lpstr>Arial</vt:lpstr>
      <vt:lpstr>宋体</vt:lpstr>
      <vt:lpstr>Wingdings</vt:lpstr>
      <vt:lpstr>楷体</vt:lpstr>
      <vt:lpstr>微软雅黑</vt:lpstr>
      <vt:lpstr>仿宋_GB2312</vt:lpstr>
      <vt:lpstr>仿宋</vt:lpstr>
      <vt:lpstr>Comic Sans MS</vt:lpstr>
      <vt:lpstr>Times New Roman</vt:lpstr>
      <vt:lpstr>汉仪中黑简</vt:lpstr>
      <vt:lpstr>Courier New</vt:lpstr>
      <vt:lpstr>Cambria Math</vt:lpstr>
      <vt:lpstr>-apple-system</vt:lpstr>
      <vt:lpstr>等线</vt:lpstr>
      <vt:lpstr>黑体</vt:lpstr>
      <vt:lpstr>Arial Unicode MS</vt:lpstr>
      <vt:lpstr>Brush Script MT</vt:lpstr>
      <vt:lpstr>Symbol</vt:lpstr>
      <vt:lpstr>Bradley Hand</vt:lpstr>
      <vt:lpstr>Bradley Hand</vt:lpstr>
      <vt:lpstr>Bradley Hand ITC</vt:lpstr>
      <vt:lpstr>Chalkboard</vt:lpstr>
      <vt:lpstr>Symbol</vt:lpstr>
      <vt:lpstr>PMingLiU</vt:lpstr>
      <vt:lpstr>標楷體</vt:lpstr>
      <vt:lpstr>Wingdings 3</vt:lpstr>
      <vt:lpstr>Wingdings</vt:lpstr>
      <vt:lpstr>2_默认设计模板</vt:lpstr>
      <vt:lpstr>MS_ClipArt_Gallery.2</vt:lpstr>
      <vt:lpstr>MS_ClipArt_Gallery.2</vt:lpstr>
      <vt:lpstr>Excel.Sheet.8</vt:lpstr>
      <vt:lpstr>Excel.Sheet.8</vt:lpstr>
      <vt:lpstr>PowerPoint 演示文稿</vt:lpstr>
      <vt:lpstr>    回顾与概述</vt:lpstr>
      <vt:lpstr>PowerPoint 演示文稿</vt:lpstr>
      <vt:lpstr>1.代换密码</vt:lpstr>
      <vt:lpstr>1.1 单表代换密码</vt:lpstr>
      <vt:lpstr>1.1 单表代换密码</vt:lpstr>
      <vt:lpstr>1.1 单表代换密码</vt:lpstr>
      <vt:lpstr>1.1 单表代换密码</vt:lpstr>
      <vt:lpstr>1.1 单表代换密码</vt:lpstr>
      <vt:lpstr>1.1 单表代换密码</vt:lpstr>
      <vt:lpstr>1.1 单表代换密码</vt:lpstr>
      <vt:lpstr>1.1 单表代换密码</vt:lpstr>
      <vt:lpstr>1.1 单表代换密码</vt:lpstr>
      <vt:lpstr>1.代换密码</vt:lpstr>
      <vt:lpstr>1.2 多表代换密码</vt:lpstr>
      <vt:lpstr>1.2 多表代换密码</vt:lpstr>
      <vt:lpstr>1.2 多表代换密码</vt:lpstr>
      <vt:lpstr>1.2 多表代换密码</vt:lpstr>
      <vt:lpstr>1.2 多表代换密码</vt:lpstr>
      <vt:lpstr>1.2 多表代换密码</vt:lpstr>
      <vt:lpstr>1.2 多表代换密码</vt:lpstr>
      <vt:lpstr>1.代换密码</vt:lpstr>
      <vt:lpstr>1.3 多字母代换密码</vt:lpstr>
      <vt:lpstr>1.3 多字母代换密码</vt:lpstr>
      <vt:lpstr>1.3 多字母代换密码</vt:lpstr>
      <vt:lpstr>1.代换密码</vt:lpstr>
      <vt:lpstr>1.4 代换密码的安全性</vt:lpstr>
      <vt:lpstr>1.4 代换密码的安全性</vt:lpstr>
      <vt:lpstr>1.4 代换密码的安全性</vt:lpstr>
      <vt:lpstr>1.4 代换密码的安全性</vt:lpstr>
      <vt:lpstr>PowerPoint 演示文稿</vt:lpstr>
      <vt:lpstr>2. 置换密码</vt:lpstr>
      <vt:lpstr>2.1 Rail Fence cipher栅栏密码</vt:lpstr>
      <vt:lpstr>2.2 Column Transposition Cipher列移位密码</vt:lpstr>
      <vt:lpstr>     小   结</vt:lpstr>
      <vt:lpstr>PowerPoint 演示文稿</vt:lpstr>
      <vt:lpstr>     思   考</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tianao lu</dc:creator>
  <cp:lastModifiedBy>蒋琳</cp:lastModifiedBy>
  <cp:revision>855</cp:revision>
  <cp:lastPrinted>2018-06-22T03:33:00Z</cp:lastPrinted>
  <dcterms:created xsi:type="dcterms:W3CDTF">2015-05-05T08:02:00Z</dcterms:created>
  <dcterms:modified xsi:type="dcterms:W3CDTF">2022-08-31T08:04:05Z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3BCC8189841442CBA3DCD2AE9447DD3B</vt:lpwstr>
  </property>
  <property fmtid="{D5CDD505-2E9C-101B-9397-08002B2CF9AE}" pid="3" name="KSOProductBuildVer">
    <vt:lpwstr>2052-11.1.0.12313</vt:lpwstr>
  </property>
</Properties>
</file>