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AE9D5B-2ABA-45C8-81AA-1B0297F652D0}">
  <a:tblStyle styleId="{59AE9D5B-2ABA-45C8-81AA-1B0297F652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6147D1-D08C-4897-9642-8D050A4835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5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0662c1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0662c15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d96183d7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d96183d7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d96183d7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d96183d7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d96183d7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d96183d7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d96183d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d96183d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d96183d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d96183d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d96183d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d96183d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28803ca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28803ca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28803c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28803c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3910070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3910070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2e4bba2b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2e4bba2b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28803c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28803c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7d96183d7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7d96183d7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7d96183d7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7d96183d7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d96183d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d96183d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7d96183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7d96183d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7d96183d7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7d96183d7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53910070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53910070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53910070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53910070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7d96183d7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7d96183d7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7d96183d7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7d96183d7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337d8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337d84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7d96183d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7d96183d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7d96183d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7d96183d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d96183d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7d96183d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7d96183d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7d96183d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7d96183d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7d96183d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7d96183d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7d96183d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7d96183d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7d96183d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7d96183d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7d96183d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7d96183d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7d96183d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7d96183d7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7d96183d7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d96183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d96183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7d96183d7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7d96183d7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7d96183d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7d96183d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7d96183d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7d96183d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7d96183d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7d96183d7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7d96183d7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7d96183d7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7d96183d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7d96183d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7d96183d7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7d96183d7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7d96183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77d96183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7d96183d7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7d96183d7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7d96183d7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7d96183d7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337d84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337d84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7d96183d7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7d96183d7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f5391003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f5391003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d96183d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d96183d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d96183d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d96183d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d96183d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d96183d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d96183d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d96183d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://www.youtube.com/watch?v=xTczn5RUgn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://www.youtube.com/watch?v=xTczn5RUgn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://www.youtube.com/watch?v=xTczn5RUgnk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://www.youtube.com/watch?v=xTczn5RUgnk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1350" y="193000"/>
            <a:ext cx="52413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UNIVERSIDAD NACIONAL DE LA MATANZA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DEPARTAMENTO DE INGENIERÍA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INVESTIGACIONES TECNOLÓGICAS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INGENIERIA EN INFORMATICA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63800" y="2406000"/>
            <a:ext cx="34164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BASE DE DATOS</a:t>
            </a:r>
            <a:endParaRPr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5" y="107150"/>
            <a:ext cx="1514825" cy="12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29650" y="3345250"/>
            <a:ext cx="3284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999999"/>
                </a:solidFill>
              </a:rPr>
              <a:t>Clase practica</a:t>
            </a:r>
            <a:endParaRPr sz="20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Algebra Relacional</a:t>
            </a:r>
            <a:endParaRPr sz="1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0"/>
            <a:ext cx="9144000" cy="21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2 </a:t>
            </a:r>
            <a:endParaRPr sz="1600" b="1">
              <a:solidFill>
                <a:schemeClr val="dk1"/>
              </a:solidFill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Alumno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apellido, dirección)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dni, 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640080" lvl="0" indent="0" algn="l" rtl="0">
              <a:lnSpc>
                <a:spcPct val="115000"/>
              </a:lnSpc>
              <a:spcBef>
                <a:spcPts val="1608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Obtener los alumnos de nombre 'Nicolás'.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08521" y="2634425"/>
            <a:ext cx="7947259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dk1"/>
                </a:solidFill>
                <a:highlight>
                  <a:srgbClr val="FFFFFF"/>
                </a:highlight>
              </a:rPr>
              <a:t>Res &lt;- </a:t>
            </a:r>
            <a:r>
              <a:rPr lang="en" sz="2400" dirty="0">
                <a:solidFill>
                  <a:srgbClr val="222222"/>
                </a:solidFill>
              </a:rPr>
              <a:t>π dni ( 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(nombre= ’Nicolas’)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Alumno) )</a:t>
            </a: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dk1"/>
                </a:solidFill>
                <a:highlight>
                  <a:srgbClr val="FFFFFF"/>
                </a:highlight>
              </a:rPr>
              <a:t>Res2 &lt;- </a:t>
            </a:r>
            <a:r>
              <a:rPr lang="en" sz="2400" dirty="0">
                <a:solidFill>
                  <a:srgbClr val="222222"/>
                </a:solidFill>
              </a:rPr>
              <a:t>π dni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(Alumno) - Res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400" dirty="0"/>
          </a:p>
        </p:txBody>
      </p:sp>
      <p:pic>
        <p:nvPicPr>
          <p:cNvPr id="155" name="Google Shape;155;p2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0" y="0"/>
            <a:ext cx="9144000" cy="1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2 </a:t>
            </a:r>
            <a:endParaRPr sz="1600" b="1">
              <a:solidFill>
                <a:schemeClr val="dk1"/>
              </a:solidFill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Alumno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apellido, dirección)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dni, 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640080" lvl="0" indent="0" algn="l" rtl="0">
              <a:lnSpc>
                <a:spcPct val="115000"/>
              </a:lnSpc>
              <a:spcBef>
                <a:spcPts val="1608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Obtener el nombre y la dirección de todos los alumnos que cursan 'Derecho'.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-1204425" y="2539100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5" y="2558225"/>
            <a:ext cx="92373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AlumnosDerecho </a:t>
            </a:r>
            <a:r>
              <a:rPr lang="en" sz="2000" dirty="0">
                <a:solidFill>
                  <a:srgbClr val="222222"/>
                </a:solidFill>
              </a:rPr>
              <a:t>← π</a:t>
            </a:r>
            <a:r>
              <a:rPr lang="en" sz="2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(dni)(</a:t>
            </a:r>
            <a:r>
              <a:rPr lang="en" sz="20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((2)=(3))</a:t>
            </a: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(Cursa X Derecho))</a:t>
            </a:r>
            <a:r>
              <a:rPr lang="en" sz="20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000" dirty="0"/>
          </a:p>
        </p:txBody>
      </p:sp>
      <p:sp>
        <p:nvSpPr>
          <p:cNvPr id="165" name="Google Shape;165;p23"/>
          <p:cNvSpPr txBox="1"/>
          <p:nvPr/>
        </p:nvSpPr>
        <p:spPr>
          <a:xfrm>
            <a:off x="25" y="1963175"/>
            <a:ext cx="91440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Derecho</a:t>
            </a:r>
            <a:r>
              <a:rPr lang="en" sz="2000" dirty="0">
                <a:solidFill>
                  <a:srgbClr val="222222"/>
                </a:solidFill>
              </a:rPr>
              <a:t>←</a:t>
            </a:r>
            <a:r>
              <a:rPr lang="en" sz="2000" b="1" i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rgbClr val="222222"/>
                </a:solidFill>
              </a:rPr>
              <a:t> π</a:t>
            </a:r>
            <a:r>
              <a:rPr lang="en" sz="2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(codCarrera)</a:t>
            </a:r>
            <a:r>
              <a:rPr lang="en" sz="2000" dirty="0">
                <a:solidFill>
                  <a:srgbClr val="222222"/>
                </a:solidFill>
              </a:rPr>
              <a:t> (</a:t>
            </a:r>
            <a:r>
              <a:rPr lang="en" sz="20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(nombre=’Derecho’)(</a:t>
            </a: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Carrera))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0" y="3301325"/>
            <a:ext cx="91440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2000" b="1">
                <a:solidFill>
                  <a:srgbClr val="222222"/>
                </a:solidFill>
                <a:highlight>
                  <a:srgbClr val="FFFF00"/>
                </a:highlight>
              </a:rPr>
              <a:t>← π</a:t>
            </a:r>
            <a:r>
              <a:rPr lang="en" sz="20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(nombre,dirección)(</a:t>
            </a:r>
            <a:r>
              <a:rPr lang="en" sz="2000" b="1" i="1">
                <a:solidFill>
                  <a:schemeClr val="dk1"/>
                </a:solidFill>
                <a:highlight>
                  <a:srgbClr val="FFFF00"/>
                </a:highlight>
              </a:rPr>
              <a:t>σ</a:t>
            </a:r>
            <a:r>
              <a:rPr lang="en" sz="2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((1)=(5))(Alumno X AlumnosDerecho)) 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67" name="Google Shape;167;p2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0" y="0"/>
            <a:ext cx="91440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2 </a:t>
            </a:r>
            <a:endParaRPr sz="1600" b="1">
              <a:solidFill>
                <a:schemeClr val="dk1"/>
              </a:solidFill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Alumno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apellido, dirección)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dni, 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640080" lvl="0" indent="0" algn="l" rtl="0">
              <a:lnSpc>
                <a:spcPct val="115000"/>
              </a:lnSpc>
              <a:spcBef>
                <a:spcPts val="1608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Obtener los alumnos que </a:t>
            </a:r>
            <a:r>
              <a:rPr lang="e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cursan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'Ingeniería'.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425" y="1925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NOIngenieria </a:t>
            </a:r>
            <a:r>
              <a:rPr lang="en" sz="1700">
                <a:solidFill>
                  <a:srgbClr val="222222"/>
                </a:solidFill>
              </a:rPr>
              <a:t>←</a:t>
            </a:r>
            <a:r>
              <a:rPr lang="en" sz="1700" b="1" i="1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222222"/>
                </a:solidFill>
              </a:rPr>
              <a:t> π</a:t>
            </a:r>
            <a:r>
              <a:rPr lang="en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(codCarrera)</a:t>
            </a:r>
            <a:r>
              <a:rPr lang="en" sz="1700">
                <a:solidFill>
                  <a:srgbClr val="222222"/>
                </a:solidFill>
              </a:rPr>
              <a:t> (</a:t>
            </a:r>
            <a:r>
              <a:rPr lang="en" sz="17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(nombre&lt;&gt;’Ingenieria’)(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Carrera))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AlumnosNOIngenieria </a:t>
            </a:r>
            <a:r>
              <a:rPr lang="en" sz="1700">
                <a:solidFill>
                  <a:srgbClr val="222222"/>
                </a:solidFill>
              </a:rPr>
              <a:t>← π</a:t>
            </a:r>
            <a:r>
              <a:rPr lang="en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(dni)(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(Cursa |X| NOIngenieria))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4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0" y="0"/>
            <a:ext cx="91440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2 </a:t>
            </a:r>
            <a:endParaRPr sz="1600" b="1">
              <a:solidFill>
                <a:schemeClr val="dk1"/>
              </a:solidFill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Alumno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apellido, dirección)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060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Cursa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dni, codCarrera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640080" lvl="0" indent="0" algn="l" rtl="0">
              <a:lnSpc>
                <a:spcPct val="115000"/>
              </a:lnSpc>
              <a:spcBef>
                <a:spcPts val="1608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Obtener los alumnos que </a:t>
            </a:r>
            <a:r>
              <a:rPr lang="e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cursan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'Ingeniería'.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425" y="1925425"/>
            <a:ext cx="9144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Ingenieria 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(codCarrera)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(nombre=’Ingenieria’)(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Carrera))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AlumnosIngenieria </a:t>
            </a:r>
            <a:r>
              <a:rPr lang="en" sz="1900">
                <a:solidFill>
                  <a:srgbClr val="222222"/>
                </a:solidFill>
              </a:rPr>
              <a:t>←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(dni)(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(Cursa |X| Ingenieria))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← π(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(dni)(</a:t>
            </a:r>
            <a:r>
              <a:rPr lang="en" sz="19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Alumno))-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AlumnosIngenieria </a:t>
            </a:r>
            <a:r>
              <a:rPr lang="en" sz="1900" b="1" i="1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 sz="19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00" y="-12"/>
            <a:ext cx="20193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2100072" lvl="0" indent="0" algn="l" rtl="0">
              <a:lnSpc>
                <a:spcPct val="115000"/>
              </a:lnSpc>
              <a:spcBef>
                <a:spcPts val="1608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las siguientes consultas en Álgebra Relacional: </a:t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Listar los números de artículos cuyo precio sea inferior a $10.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k. Listar la descripción de los materiales que componen el artículo B.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Listar los códigos de los materiales que provea el proveedor 10 y no los provea el proveedor 15.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g. Listar los almacenes que contienen los artículos A y los artículos B (ambos).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h. Listar los artículos que cuesten más de $100 o que estén compuestos por el material M1.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197" name="Google Shape;197;p2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0"/>
            <a:ext cx="91440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EJERCICIO 3 </a:t>
            </a:r>
            <a:endParaRPr sz="1600" dirty="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Listar los números de artículos cuyo precio sea inferior a $10 o su descripcion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0" y="2736900"/>
            <a:ext cx="91440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Res1 &lt;- </a:t>
            </a:r>
            <a:r>
              <a:rPr lang="en" sz="24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(precio&lt;10)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Articulo)</a:t>
            </a:r>
            <a:r>
              <a:rPr lang="en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algn="ctr">
              <a:lnSpc>
                <a:spcPct val="160000"/>
              </a:lnSpc>
              <a:spcBef>
                <a:spcPts val="400"/>
              </a:spcBef>
            </a:pP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Res2 &lt;- (</a:t>
            </a:r>
            <a:r>
              <a:rPr lang="en-US" sz="24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-GR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l-G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desc=‘A’)</a:t>
            </a: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Articulo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algn="ctr">
              <a:lnSpc>
                <a:spcPct val="160000"/>
              </a:lnSpc>
              <a:spcBef>
                <a:spcPts val="400"/>
              </a:spcBef>
            </a:pP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Res3 &lt;- </a:t>
            </a:r>
            <a:r>
              <a:rPr lang="en" sz="2400" dirty="0">
                <a:solidFill>
                  <a:srgbClr val="222222"/>
                </a:solidFill>
              </a:rPr>
              <a:t>π codArt</a:t>
            </a:r>
            <a:r>
              <a:rPr lang="en" sz="24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Res1) </a:t>
            </a:r>
            <a:r>
              <a:rPr lang="en" sz="2400" b="1" i="1" dirty="0">
                <a:solidFill>
                  <a:srgbClr val="222222"/>
                </a:solidFill>
                <a:highlight>
                  <a:srgbClr val="FFFF00"/>
                </a:highlight>
              </a:rPr>
              <a:t>-</a:t>
            </a: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400" dirty="0">
                <a:solidFill>
                  <a:srgbClr val="222222"/>
                </a:solidFill>
              </a:rPr>
              <a:t>π codArt</a:t>
            </a:r>
            <a:r>
              <a:rPr lang="en" sz="24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i="1" dirty="0">
                <a:solidFill>
                  <a:schemeClr val="dk1"/>
                </a:solidFill>
                <a:highlight>
                  <a:srgbClr val="FFFFFF"/>
                </a:highlight>
              </a:rPr>
              <a:t>Res2)</a:t>
            </a:r>
            <a:endParaRPr lang="en-US" sz="2400" dirty="0"/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07" name="Google Shape;207;p27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0" y="0"/>
            <a:ext cx="9144000" cy="2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k. Listar la descripción de los materiales que componen el artículo B.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216" name="Google Shape;216;p2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  <p:pic>
        <p:nvPicPr>
          <p:cNvPr id="218" name="Google Shape;218;p28"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title="Electric  - 5 Minute Countdow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6231" y="0"/>
            <a:ext cx="1147800" cy="86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0" y="0"/>
            <a:ext cx="9144000" cy="2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EJERCICIO 3 </a:t>
            </a:r>
            <a:endParaRPr sz="1600" dirty="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k. Listar la descripción de los materiales que componen el artículo B.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5425" y="26874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MatArtB </a:t>
            </a:r>
            <a:r>
              <a:rPr lang="en" sz="1800" dirty="0">
                <a:solidFill>
                  <a:srgbClr val="222222"/>
                </a:solidFill>
              </a:rPr>
              <a:t>←</a:t>
            </a:r>
            <a:r>
              <a:rPr lang="en" sz="1800" b="1" i="1" dirty="0">
                <a:solidFill>
                  <a:schemeClr val="dk1"/>
                </a:solidFill>
              </a:rPr>
              <a:t> </a:t>
            </a:r>
            <a:r>
              <a:rPr lang="en" sz="1800" dirty="0">
                <a:solidFill>
                  <a:srgbClr val="222222"/>
                </a:solidFill>
              </a:rPr>
              <a:t> π</a:t>
            </a:r>
            <a:r>
              <a:rPr lang="en" sz="18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(codMat)</a:t>
            </a:r>
            <a:r>
              <a:rPr lang="en" sz="1800" dirty="0">
                <a:solidFill>
                  <a:srgbClr val="222222"/>
                </a:solidFill>
              </a:rPr>
              <a:t> (</a:t>
            </a:r>
            <a:r>
              <a:rPr lang="en" sz="1800" b="1" i="1" dirty="0">
                <a:solidFill>
                  <a:schemeClr val="dk1"/>
                </a:solidFill>
              </a:rPr>
              <a:t>σ</a:t>
            </a: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(codArt=’B’)(CompuestoPor))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800" b="1" dirty="0">
                <a:solidFill>
                  <a:srgbClr val="222222"/>
                </a:solidFill>
                <a:highlight>
                  <a:srgbClr val="FFFF00"/>
                </a:highlight>
              </a:rPr>
              <a:t>← π</a:t>
            </a:r>
            <a:r>
              <a:rPr lang="en" sz="18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(CodMat,Descripcion)</a:t>
            </a:r>
            <a:r>
              <a:rPr lang="en" sz="1800" b="1" dirty="0">
                <a:solidFill>
                  <a:srgbClr val="222222"/>
                </a:solidFill>
                <a:highlight>
                  <a:srgbClr val="FFFF00"/>
                </a:highlight>
              </a:rPr>
              <a:t> </a:t>
            </a:r>
            <a:r>
              <a:rPr lang="en" sz="1800" b="1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(MatArtB |X| Material)</a:t>
            </a:r>
            <a:endParaRPr sz="1900" b="1" dirty="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2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EJERCICIO 3 </a:t>
            </a:r>
            <a:endParaRPr sz="1600" dirty="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Listar los códigos de los materiales que provea el proveedor 10 y no los provea el proveedor 15.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00" y="-12"/>
            <a:ext cx="20193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5425" y="26874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MatPrv10 </a:t>
            </a:r>
            <a:r>
              <a:rPr lang="en" sz="1900" dirty="0">
                <a:solidFill>
                  <a:srgbClr val="222222"/>
                </a:solidFill>
              </a:rPr>
              <a:t>←</a:t>
            </a:r>
            <a:r>
              <a:rPr lang="en" sz="1900" b="1" i="1" dirty="0">
                <a:solidFill>
                  <a:schemeClr val="dk1"/>
                </a:solidFill>
              </a:rPr>
              <a:t> </a:t>
            </a:r>
            <a:r>
              <a:rPr lang="en" sz="1900" dirty="0">
                <a:solidFill>
                  <a:srgbClr val="222222"/>
                </a:solidFill>
              </a:rPr>
              <a:t> π</a:t>
            </a: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(codMat)</a:t>
            </a:r>
            <a:r>
              <a:rPr lang="en" sz="1900" dirty="0">
                <a:solidFill>
                  <a:srgbClr val="222222"/>
                </a:solidFill>
              </a:rPr>
              <a:t> (</a:t>
            </a:r>
            <a:r>
              <a:rPr lang="en" sz="19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(CodProv=10)(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ProvistoPor))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MatPrv15 </a:t>
            </a:r>
            <a:r>
              <a:rPr lang="en" sz="1900" dirty="0">
                <a:solidFill>
                  <a:srgbClr val="222222"/>
                </a:solidFill>
              </a:rPr>
              <a:t>←</a:t>
            </a:r>
            <a:r>
              <a:rPr lang="en" sz="1900" b="1" i="1" dirty="0">
                <a:solidFill>
                  <a:schemeClr val="dk1"/>
                </a:solidFill>
              </a:rPr>
              <a:t> </a:t>
            </a:r>
            <a:r>
              <a:rPr lang="en" sz="1900" dirty="0">
                <a:solidFill>
                  <a:srgbClr val="222222"/>
                </a:solidFill>
              </a:rPr>
              <a:t> π</a:t>
            </a: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(codMat)</a:t>
            </a:r>
            <a:r>
              <a:rPr lang="en" sz="1900" dirty="0">
                <a:solidFill>
                  <a:srgbClr val="222222"/>
                </a:solidFill>
              </a:rPr>
              <a:t> (</a:t>
            </a:r>
            <a:r>
              <a:rPr lang="en" sz="19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(CodProv=15)(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ProvistoPor))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</a:rPr>
              <a:t>← 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MatPrv10 - MatPrv15 </a:t>
            </a:r>
            <a:endParaRPr sz="1900" b="1" dirty="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8" name="Google Shape;238;p30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EJERCICIO 3 </a:t>
            </a:r>
            <a:endParaRPr sz="1600" dirty="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g. Listar los almacenes que contienen los artículos A y los artículos B (ambos).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5425" y="25350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AlmArtA </a:t>
            </a:r>
            <a:r>
              <a:rPr lang="en" sz="1900" dirty="0">
                <a:solidFill>
                  <a:srgbClr val="222222"/>
                </a:solidFill>
              </a:rPr>
              <a:t>←</a:t>
            </a:r>
            <a:r>
              <a:rPr lang="en" sz="1900" b="1" i="1" dirty="0">
                <a:solidFill>
                  <a:schemeClr val="dk1"/>
                </a:solidFill>
              </a:rPr>
              <a:t> </a:t>
            </a:r>
            <a:r>
              <a:rPr lang="en" sz="1900" dirty="0">
                <a:solidFill>
                  <a:srgbClr val="222222"/>
                </a:solidFill>
              </a:rPr>
              <a:t> π</a:t>
            </a: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 dirty="0">
                <a:solidFill>
                  <a:srgbClr val="222222"/>
                </a:solidFill>
              </a:rPr>
              <a:t> (</a:t>
            </a:r>
            <a:r>
              <a:rPr lang="en" sz="19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(codArt=’A’)(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Tiene))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AlmArtB </a:t>
            </a:r>
            <a:r>
              <a:rPr lang="en" sz="1900" dirty="0">
                <a:solidFill>
                  <a:srgbClr val="222222"/>
                </a:solidFill>
              </a:rPr>
              <a:t>←</a:t>
            </a:r>
            <a:r>
              <a:rPr lang="en" sz="1900" b="1" i="1" dirty="0">
                <a:solidFill>
                  <a:schemeClr val="dk1"/>
                </a:solidFill>
              </a:rPr>
              <a:t> </a:t>
            </a:r>
            <a:r>
              <a:rPr lang="en" sz="1900" dirty="0">
                <a:solidFill>
                  <a:srgbClr val="222222"/>
                </a:solidFill>
              </a:rPr>
              <a:t> π</a:t>
            </a: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 dirty="0">
                <a:solidFill>
                  <a:srgbClr val="222222"/>
                </a:solidFill>
              </a:rPr>
              <a:t> (</a:t>
            </a:r>
            <a:r>
              <a:rPr lang="en" sz="19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(codArt=’B’)(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Tiene))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</a:rPr>
              <a:t>← 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AlmArtA </a:t>
            </a:r>
            <a:r>
              <a:rPr lang="en" sz="2100" b="1" dirty="0">
                <a:solidFill>
                  <a:srgbClr val="222222"/>
                </a:solidFill>
                <a:highlight>
                  <a:srgbClr val="FFFF00"/>
                </a:highlight>
              </a:rPr>
              <a:t>∩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AlmArtB</a:t>
            </a:r>
            <a:endParaRPr sz="1900" b="1" dirty="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8" name="Google Shape;248;p3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263000"/>
            <a:ext cx="5274351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7275" y="2910850"/>
            <a:ext cx="65121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62917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pide obtener: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R U 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267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R - 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R x 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R ⋈ 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e)  π(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f)  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σB = "b" (R⋈ 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g. Listar los almacenes que contienen los artículos A y los artículos B (ambos).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13" y="76200"/>
            <a:ext cx="19716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5425" y="25350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AlmArtA </a:t>
            </a:r>
            <a:r>
              <a:rPr lang="en" sz="1900" dirty="0">
                <a:solidFill>
                  <a:srgbClr val="222222"/>
                </a:solidFill>
              </a:rPr>
              <a:t>←</a:t>
            </a:r>
            <a:r>
              <a:rPr lang="en" sz="1900" b="1" i="1" dirty="0">
                <a:solidFill>
                  <a:schemeClr val="dk1"/>
                </a:solidFill>
              </a:rPr>
              <a:t> </a:t>
            </a:r>
            <a:r>
              <a:rPr lang="en" sz="1900" dirty="0">
                <a:solidFill>
                  <a:srgbClr val="222222"/>
                </a:solidFill>
              </a:rPr>
              <a:t> π</a:t>
            </a: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 dirty="0">
                <a:solidFill>
                  <a:srgbClr val="222222"/>
                </a:solidFill>
              </a:rPr>
              <a:t> (</a:t>
            </a:r>
            <a:r>
              <a:rPr lang="en" sz="19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(codArt=’A’)(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Tiene))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AlmArtB </a:t>
            </a:r>
            <a:r>
              <a:rPr lang="en" sz="1900" dirty="0">
                <a:solidFill>
                  <a:srgbClr val="222222"/>
                </a:solidFill>
              </a:rPr>
              <a:t>←</a:t>
            </a:r>
            <a:r>
              <a:rPr lang="en" sz="1900" b="1" i="1" dirty="0">
                <a:solidFill>
                  <a:schemeClr val="dk1"/>
                </a:solidFill>
              </a:rPr>
              <a:t> </a:t>
            </a:r>
            <a:r>
              <a:rPr lang="en" sz="1900" dirty="0">
                <a:solidFill>
                  <a:srgbClr val="222222"/>
                </a:solidFill>
              </a:rPr>
              <a:t> π</a:t>
            </a:r>
            <a:r>
              <a:rPr lang="en" sz="19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 dirty="0">
                <a:solidFill>
                  <a:srgbClr val="222222"/>
                </a:solidFill>
              </a:rPr>
              <a:t> (</a:t>
            </a:r>
            <a:r>
              <a:rPr lang="en" sz="1900" b="1" i="1" dirty="0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(codArt=’B’)(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Tiene))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</a:rPr>
              <a:t>← 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AlmArtA </a:t>
            </a:r>
            <a:r>
              <a:rPr lang="en" sz="2100" b="1" dirty="0">
                <a:solidFill>
                  <a:srgbClr val="222222"/>
                </a:solidFill>
                <a:highlight>
                  <a:srgbClr val="FFFF00"/>
                </a:highlight>
              </a:rPr>
              <a:t>∩</a:t>
            </a:r>
            <a:r>
              <a:rPr lang="en" sz="1900" b="1" dirty="0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AlmArtB</a:t>
            </a:r>
            <a:endParaRPr sz="1900" b="1" dirty="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7429700" y="1407525"/>
            <a:ext cx="17142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Usando operador de conjuntos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60" name="Google Shape;260;p32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g. Listar los almacenes que contienen los artículos A y los artículos B (ambos).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5425" y="25350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AlmArtA 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(codArt=’A’)(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AlmArtB 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(codArt=’B’)(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←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AlmArtA </a:t>
            </a:r>
            <a:r>
              <a:rPr lang="en" sz="2100" b="1">
                <a:solidFill>
                  <a:srgbClr val="222222"/>
                </a:solidFill>
                <a:highlight>
                  <a:srgbClr val="FFFF00"/>
                </a:highlight>
              </a:rPr>
              <a:t>|X|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AlmArtB</a:t>
            </a:r>
            <a:endParaRPr sz="19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0" name="Google Shape;270;p3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  <p:sp>
        <p:nvSpPr>
          <p:cNvPr id="272" name="Google Shape;272;p33"/>
          <p:cNvSpPr txBox="1"/>
          <p:nvPr/>
        </p:nvSpPr>
        <p:spPr>
          <a:xfrm>
            <a:off x="7429700" y="1407525"/>
            <a:ext cx="17142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Usando operador junta natural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h. Listar los artículos que cuesten más de $100 o que estén compuestos por el material M1.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900" y="0"/>
            <a:ext cx="19431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5425" y="26112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ArtM1 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(codArt)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(codMat=’M1’)(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Art100 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(codArt)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(precio&gt;100)(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Articulo))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←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ArtM1 </a:t>
            </a:r>
            <a:r>
              <a:rPr lang="en" sz="2400" b="1">
                <a:solidFill>
                  <a:srgbClr val="222222"/>
                </a:solidFill>
                <a:highlight>
                  <a:srgbClr val="FFFF00"/>
                </a:highlight>
              </a:rPr>
              <a:t>∪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Art100</a:t>
            </a:r>
            <a:endParaRPr sz="19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7429700" y="1407525"/>
            <a:ext cx="17142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Usando operador de conjuntos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83" name="Google Shape;283;p34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0" y="0"/>
            <a:ext cx="91440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h. Listar los artículos que cuesten más de $100 o que estén compuestos por el material M1.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5425" y="2817000"/>
            <a:ext cx="9144000" cy="1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600">
                <a:solidFill>
                  <a:srgbClr val="222222"/>
                </a:solidFill>
              </a:rPr>
              <a:t>←</a:t>
            </a:r>
            <a:r>
              <a:rPr lang="en" sz="1600" b="1" i="1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222222"/>
                </a:solidFill>
              </a:rPr>
              <a:t> π</a:t>
            </a:r>
            <a:r>
              <a:rPr lang="en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(codArt)</a:t>
            </a:r>
            <a:r>
              <a:rPr lang="en" sz="1600">
                <a:solidFill>
                  <a:srgbClr val="222222"/>
                </a:solidFill>
              </a:rPr>
              <a:t> (</a:t>
            </a:r>
            <a:r>
              <a:rPr lang="en" sz="16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(codMat=’M1’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∨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precio&gt;100)(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|X|Articulo))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3" name="Google Shape;293;p3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0" y="0"/>
            <a:ext cx="9144000" cy="4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00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 b="1">
              <a:solidFill>
                <a:schemeClr val="dk1"/>
              </a:solidFill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l. Listar los nombres de los proveedores que proveen los materiales al almacén que Martín Gómez tiene a su cargo.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m. Listar códigos y descripciones de los artículos compuestos por al menos un material provisto por el proveedor López.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n. Hallar los códigos y nombres de los proveedores que proveen al menos un material que se usa en algún artículo cuyo precio es mayor a $100.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o. Hallar el o los códigos de los artículos de mayor precio.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 que incluyen el material con código 123.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0" y="0"/>
            <a:ext cx="91440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 b="1">
              <a:solidFill>
                <a:schemeClr val="dk1"/>
              </a:solidFill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l. Listar los nombres de los proveedores que proveen los materiales al almacén que Martín Gómez tiene a su cargo.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308" name="Google Shape;308;p37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  <p:pic>
        <p:nvPicPr>
          <p:cNvPr id="310" name="Google Shape;310;p37"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title="Electric  - 5 Minute Countdow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6231" y="0"/>
            <a:ext cx="1147800" cy="86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0" y="0"/>
            <a:ext cx="91440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 b="1">
              <a:solidFill>
                <a:schemeClr val="dk1"/>
              </a:solidFill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l. Listar los nombres de los proveedores que proveen los materiales al almacén que Martín Gómez tiene a su cargo.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-1415550" y="2058925"/>
            <a:ext cx="11478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π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ρ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∪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∩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5425" y="2763625"/>
            <a:ext cx="914400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AlmTincho 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(Nro)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(Responsable=’Martin Gomez’)(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Almacen))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ArtTincho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(CodArt) (AlmTincho |X| Tiene)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MatTincho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(CodMat) (ArtTincho |X| CompuestoPor)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ProvTincho ← 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(CodProv) (MatTincho |X| ProvistoPor)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←</a:t>
            </a:r>
            <a:r>
              <a:rPr lang="en" sz="1900" b="1" i="1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 π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(Nombre) (ProvTincho |X| Proveedor)</a:t>
            </a:r>
            <a:endParaRPr sz="19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9" name="Google Shape;319;p3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0" y="0"/>
            <a:ext cx="91440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 b="1">
              <a:solidFill>
                <a:schemeClr val="dk1"/>
              </a:solidFill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m. Listar códigos y descripciones de los artículos compuestos por al menos un material provisto por el proveedor López.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5425" y="2763625"/>
            <a:ext cx="9144000" cy="21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Lopez</a:t>
            </a:r>
            <a:r>
              <a:rPr lang="en" sz="1900">
                <a:solidFill>
                  <a:srgbClr val="222222"/>
                </a:solidFill>
              </a:rPr>
              <a:t>←</a:t>
            </a:r>
            <a:r>
              <a:rPr lang="en" sz="1900" b="1" i="1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rgbClr val="222222"/>
                </a:solidFill>
              </a:rPr>
              <a:t>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(CodProv)</a:t>
            </a:r>
            <a:r>
              <a:rPr lang="en" sz="1900">
                <a:solidFill>
                  <a:srgbClr val="222222"/>
                </a:solidFill>
              </a:rPr>
              <a:t>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(Nombre=’Lopez’)(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MatLopez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(CodMat) (Lopez |X| ProvistoPor)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ArtLopez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(CodArt) (MatLopez  |X| CompuestoPor)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RTA← 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π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(CodArt, Descripcion) (ArtLopez |X| Articulo)</a:t>
            </a:r>
            <a:endParaRPr sz="1900" b="1">
              <a:solidFill>
                <a:srgbClr val="22222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8" name="Google Shape;328;p3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0" y="0"/>
            <a:ext cx="9144000" cy="2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 b="1">
              <a:solidFill>
                <a:schemeClr val="dk1"/>
              </a:solidFill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n. Hallar los códigos y nombres de los proveedores que proveen al menos un material que se usa en algún artículo cuyo precio es mayor a $100.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5425" y="276362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Art100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(CodArt)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(precio&gt;100)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(Articulo)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Mat100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(CodMat) (Art100 |X| CompuestoPor)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Prov100 ← 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(CodProv) (Mat100  |X| ProvistoPor)</a:t>
            </a:r>
            <a:endParaRPr sz="1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←</a:t>
            </a:r>
            <a:r>
              <a:rPr lang="en" sz="1900" b="1" i="1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 π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(cod, Nombre) (Prov100  |X| Proveedor)</a:t>
            </a:r>
            <a:endParaRPr sz="19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7" name="Google Shape;337;p40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0" y="0"/>
            <a:ext cx="9144000" cy="28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784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3 </a:t>
            </a:r>
            <a:endParaRPr sz="1600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 b="1">
              <a:solidFill>
                <a:schemeClr val="dk1"/>
              </a:solidFill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o. Hallar el o los códigos de los artículos de mayor precio.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5" name="Google Shape;345;p41"/>
          <p:cNvGraphicFramePr/>
          <p:nvPr/>
        </p:nvGraphicFramePr>
        <p:xfrm>
          <a:off x="4757413" y="29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50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Codigo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Precio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6" name="Google Shape;346;p41"/>
          <p:cNvSpPr txBox="1"/>
          <p:nvPr/>
        </p:nvSpPr>
        <p:spPr>
          <a:xfrm>
            <a:off x="3342863" y="3169650"/>
            <a:ext cx="10437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 “Artículo”</a:t>
            </a:r>
            <a:endParaRPr/>
          </a:p>
        </p:txBody>
      </p:sp>
      <p:pic>
        <p:nvPicPr>
          <p:cNvPr id="347" name="Google Shape;347;p4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263000"/>
            <a:ext cx="5274351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2934425"/>
            <a:ext cx="65121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R U 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325" y="3071475"/>
            <a:ext cx="19431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806582" y="444525"/>
            <a:ext cx="576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Buscaremos obtener los articulos que tiene un precio “NO” máximo o dicho de otra manera… Un Precio menor a otro precio existente</a:t>
            </a:r>
            <a:endParaRPr/>
          </a:p>
        </p:txBody>
      </p:sp>
      <p:graphicFrame>
        <p:nvGraphicFramePr>
          <p:cNvPr id="355" name="Google Shape;355;p42"/>
          <p:cNvGraphicFramePr/>
          <p:nvPr/>
        </p:nvGraphicFramePr>
        <p:xfrm>
          <a:off x="4995863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Codigo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Codigo'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Precio'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56" name="Google Shape;356;p42"/>
          <p:cNvSpPr txBox="1"/>
          <p:nvPr/>
        </p:nvSpPr>
        <p:spPr>
          <a:xfrm>
            <a:off x="1285875" y="2150225"/>
            <a:ext cx="3000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Articulo X Articulo</a:t>
            </a:r>
            <a:endParaRPr/>
          </a:p>
        </p:txBody>
      </p:sp>
      <p:pic>
        <p:nvPicPr>
          <p:cNvPr id="357" name="Google Shape;357;p4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806582" y="444525"/>
            <a:ext cx="576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Buscaremos obtener los articulos que tiene un precio “NO” maximo o dicho de otra manera… Un Precio menor a otro precio existente</a:t>
            </a:r>
            <a:endParaRPr/>
          </a:p>
        </p:txBody>
      </p:sp>
      <p:graphicFrame>
        <p:nvGraphicFramePr>
          <p:cNvPr id="365" name="Google Shape;365;p43"/>
          <p:cNvGraphicFramePr/>
          <p:nvPr/>
        </p:nvGraphicFramePr>
        <p:xfrm>
          <a:off x="5261875" y="12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Codigo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Codigo'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Precio'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20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30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40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20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30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20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40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30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40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66" name="Google Shape;366;p43"/>
          <p:cNvSpPr txBox="1"/>
          <p:nvPr/>
        </p:nvSpPr>
        <p:spPr>
          <a:xfrm>
            <a:off x="855688" y="2294450"/>
            <a:ext cx="4412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(2)&lt;(4)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Articulo X Articulo)</a:t>
            </a:r>
            <a:endParaRPr/>
          </a:p>
        </p:txBody>
      </p:sp>
      <p:pic>
        <p:nvPicPr>
          <p:cNvPr id="367" name="Google Shape;367;p4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3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806582" y="444525"/>
            <a:ext cx="576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Buscaremos obtener los articulos que tiene un precio “NO” máximo o dicho de otra manera… Un Precio menor a otro precio existente</a:t>
            </a:r>
            <a:endParaRPr/>
          </a:p>
        </p:txBody>
      </p:sp>
      <p:graphicFrame>
        <p:nvGraphicFramePr>
          <p:cNvPr id="375" name="Google Shape;375;p44"/>
          <p:cNvGraphicFramePr/>
          <p:nvPr/>
        </p:nvGraphicFramePr>
        <p:xfrm>
          <a:off x="5328750" y="183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Codigo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Codigo'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Precio'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6" name="Google Shape;376;p44"/>
          <p:cNvSpPr txBox="1"/>
          <p:nvPr/>
        </p:nvSpPr>
        <p:spPr>
          <a:xfrm>
            <a:off x="0" y="2374950"/>
            <a:ext cx="521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((2)&lt;(4))(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Articulo X Articulo)</a:t>
            </a:r>
            <a:endParaRPr/>
          </a:p>
        </p:txBody>
      </p:sp>
      <p:pic>
        <p:nvPicPr>
          <p:cNvPr id="377" name="Google Shape;377;p44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4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84" name="Google Shape;384;p45"/>
          <p:cNvSpPr txBox="1"/>
          <p:nvPr/>
        </p:nvSpPr>
        <p:spPr>
          <a:xfrm>
            <a:off x="806582" y="444525"/>
            <a:ext cx="576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Buscaremos obtener los articulos que tiene un precio “NO” maximo o dicho de otra manera… Un Precio menor a otro precio existente</a:t>
            </a:r>
            <a:endParaRPr/>
          </a:p>
        </p:txBody>
      </p:sp>
      <p:graphicFrame>
        <p:nvGraphicFramePr>
          <p:cNvPr id="385" name="Google Shape;385;p45"/>
          <p:cNvGraphicFramePr/>
          <p:nvPr/>
        </p:nvGraphicFramePr>
        <p:xfrm>
          <a:off x="4082050" y="21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97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Codigo</a:t>
                      </a:r>
                      <a:endParaRPr sz="13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6" name="Google Shape;386;p45"/>
          <p:cNvSpPr txBox="1"/>
          <p:nvPr/>
        </p:nvSpPr>
        <p:spPr>
          <a:xfrm>
            <a:off x="1155300" y="1397650"/>
            <a:ext cx="6833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(CodArt)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(2)&lt;(4)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Articulo X Articulo))</a:t>
            </a:r>
            <a:endParaRPr/>
          </a:p>
        </p:txBody>
      </p:sp>
      <p:sp>
        <p:nvSpPr>
          <p:cNvPr id="387" name="Google Shape;387;p45"/>
          <p:cNvSpPr txBox="1"/>
          <p:nvPr/>
        </p:nvSpPr>
        <p:spPr>
          <a:xfrm>
            <a:off x="5497400" y="2350800"/>
            <a:ext cx="2477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Artículos cuyo precio es menor a algún otro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88" name="Google Shape;388;p4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5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395" name="Google Shape;395;p46"/>
          <p:cNvGraphicFramePr/>
          <p:nvPr/>
        </p:nvGraphicFramePr>
        <p:xfrm>
          <a:off x="4147900" y="24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84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Codigo</a:t>
                      </a:r>
                      <a:endParaRPr sz="13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6" name="Google Shape;396;p46"/>
          <p:cNvSpPr txBox="1"/>
          <p:nvPr/>
        </p:nvSpPr>
        <p:spPr>
          <a:xfrm>
            <a:off x="-250" y="14568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22222"/>
                </a:solidFill>
                <a:highlight>
                  <a:srgbClr val="FFFF00"/>
                </a:highlight>
              </a:rPr>
              <a:t>π</a:t>
            </a:r>
            <a:r>
              <a:rPr lang="en" sz="17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(CodArt)(Articulo) - (</a:t>
            </a:r>
            <a:r>
              <a:rPr lang="en" sz="1700" b="1">
                <a:solidFill>
                  <a:srgbClr val="222222"/>
                </a:solidFill>
                <a:highlight>
                  <a:srgbClr val="FFFF00"/>
                </a:highlight>
              </a:rPr>
              <a:t>π</a:t>
            </a:r>
            <a:r>
              <a:rPr lang="en" sz="17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(CodArt)(</a:t>
            </a:r>
            <a:r>
              <a:rPr lang="en" sz="1700" b="1" i="1">
                <a:solidFill>
                  <a:schemeClr val="dk1"/>
                </a:solidFill>
                <a:highlight>
                  <a:srgbClr val="FFFF00"/>
                </a:highlight>
              </a:rPr>
              <a:t>σ</a:t>
            </a:r>
            <a:r>
              <a:rPr lang="en" sz="17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((2)&lt;(4)) (</a:t>
            </a:r>
            <a:r>
              <a:rPr lang="en" sz="17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Articulo X Articulo)))</a:t>
            </a:r>
            <a:endParaRPr sz="1200" b="1">
              <a:highlight>
                <a:srgbClr val="FFFF00"/>
              </a:highlight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5497400" y="2350800"/>
            <a:ext cx="2831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Artículos cuyo precio NUNCA es menor a algún otro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o. Hallar el o los códigos de los artículos de mayor precio. </a:t>
            </a:r>
            <a:endParaRPr/>
          </a:p>
        </p:txBody>
      </p:sp>
      <p:pic>
        <p:nvPicPr>
          <p:cNvPr id="399" name="Google Shape;399;p4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06" name="Google Shape;406;p47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2 o mas Proveedores. </a:t>
            </a:r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pic>
        <p:nvPicPr>
          <p:cNvPr id="408" name="Google Shape;408;p47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7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  <p:pic>
        <p:nvPicPr>
          <p:cNvPr id="410" name="Google Shape;410;p47"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title="Electric  - 5 Minute Countdow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6231" y="0"/>
            <a:ext cx="1147800" cy="86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16" name="Google Shape;416;p48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2 o más Proveedores. </a:t>
            </a:r>
            <a:endParaRPr/>
          </a:p>
        </p:txBody>
      </p:sp>
      <p:sp>
        <p:nvSpPr>
          <p:cNvPr id="417" name="Google Shape;417;p48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cxnSp>
        <p:nvCxnSpPr>
          <p:cNvPr id="418" name="Google Shape;418;p48"/>
          <p:cNvCxnSpPr/>
          <p:nvPr/>
        </p:nvCxnSpPr>
        <p:spPr>
          <a:xfrm>
            <a:off x="766925" y="2690550"/>
            <a:ext cx="7243200" cy="2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sp>
        <p:nvSpPr>
          <p:cNvPr id="419" name="Google Shape;419;p48"/>
          <p:cNvSpPr txBox="1"/>
          <p:nvPr/>
        </p:nvSpPr>
        <p:spPr>
          <a:xfrm>
            <a:off x="64895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0" name="Google Shape;420;p48"/>
          <p:cNvSpPr txBox="1"/>
          <p:nvPr/>
        </p:nvSpPr>
        <p:spPr>
          <a:xfrm>
            <a:off x="35236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1" name="Google Shape;421;p48"/>
          <p:cNvSpPr txBox="1"/>
          <p:nvPr/>
        </p:nvSpPr>
        <p:spPr>
          <a:xfrm>
            <a:off x="2086275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2" name="Google Shape;422;p48"/>
          <p:cNvSpPr txBox="1"/>
          <p:nvPr/>
        </p:nvSpPr>
        <p:spPr>
          <a:xfrm>
            <a:off x="68848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>
            <a:off x="52042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4" name="Google Shape;424;p48"/>
          <p:cNvSpPr/>
          <p:nvPr/>
        </p:nvSpPr>
        <p:spPr>
          <a:xfrm>
            <a:off x="3476412" y="2869506"/>
            <a:ext cx="371100" cy="393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3645635" y="2442800"/>
            <a:ext cx="27300" cy="4365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6" name="Google Shape;426;p48"/>
          <p:cNvCxnSpPr/>
          <p:nvPr/>
        </p:nvCxnSpPr>
        <p:spPr>
          <a:xfrm rot="10800000" flipH="1">
            <a:off x="3578450" y="2501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8"/>
          <p:cNvCxnSpPr/>
          <p:nvPr/>
        </p:nvCxnSpPr>
        <p:spPr>
          <a:xfrm rot="10800000" flipH="1">
            <a:off x="3766150" y="2507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8"/>
          <p:cNvCxnSpPr/>
          <p:nvPr/>
        </p:nvCxnSpPr>
        <p:spPr>
          <a:xfrm rot="10800000" flipH="1">
            <a:off x="3962400" y="2504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8"/>
          <p:cNvCxnSpPr/>
          <p:nvPr/>
        </p:nvCxnSpPr>
        <p:spPr>
          <a:xfrm rot="10800000" flipH="1">
            <a:off x="4150100" y="2510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8"/>
          <p:cNvCxnSpPr/>
          <p:nvPr/>
        </p:nvCxnSpPr>
        <p:spPr>
          <a:xfrm rot="10800000" flipH="1">
            <a:off x="4346350" y="2506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8"/>
          <p:cNvCxnSpPr/>
          <p:nvPr/>
        </p:nvCxnSpPr>
        <p:spPr>
          <a:xfrm rot="10800000" flipH="1">
            <a:off x="4534050" y="2512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48"/>
          <p:cNvCxnSpPr/>
          <p:nvPr/>
        </p:nvCxnSpPr>
        <p:spPr>
          <a:xfrm rot="10800000" flipH="1">
            <a:off x="4730300" y="2509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48"/>
          <p:cNvCxnSpPr/>
          <p:nvPr/>
        </p:nvCxnSpPr>
        <p:spPr>
          <a:xfrm rot="10800000" flipH="1">
            <a:off x="4918000" y="2515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8"/>
          <p:cNvCxnSpPr/>
          <p:nvPr/>
        </p:nvCxnSpPr>
        <p:spPr>
          <a:xfrm rot="10800000" flipH="1">
            <a:off x="5114250" y="2508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48"/>
          <p:cNvCxnSpPr/>
          <p:nvPr/>
        </p:nvCxnSpPr>
        <p:spPr>
          <a:xfrm rot="10800000" flipH="1">
            <a:off x="5301950" y="2514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48"/>
          <p:cNvCxnSpPr/>
          <p:nvPr/>
        </p:nvCxnSpPr>
        <p:spPr>
          <a:xfrm rot="10800000" flipH="1">
            <a:off x="5498200" y="2511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8"/>
          <p:cNvCxnSpPr/>
          <p:nvPr/>
        </p:nvCxnSpPr>
        <p:spPr>
          <a:xfrm rot="10800000" flipH="1">
            <a:off x="5685900" y="2517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 rot="10800000" flipH="1">
            <a:off x="5882150" y="2512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 rot="10800000" flipH="1">
            <a:off x="6069850" y="2518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 rot="10800000" flipH="1">
            <a:off x="6266100" y="2515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48"/>
          <p:cNvCxnSpPr/>
          <p:nvPr/>
        </p:nvCxnSpPr>
        <p:spPr>
          <a:xfrm rot="10800000" flipH="1">
            <a:off x="6453800" y="2521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48"/>
          <p:cNvCxnSpPr/>
          <p:nvPr/>
        </p:nvCxnSpPr>
        <p:spPr>
          <a:xfrm rot="10800000" flipH="1">
            <a:off x="6650050" y="2516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48"/>
          <p:cNvCxnSpPr/>
          <p:nvPr/>
        </p:nvCxnSpPr>
        <p:spPr>
          <a:xfrm rot="10800000" flipH="1">
            <a:off x="6837750" y="2522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8"/>
          <p:cNvCxnSpPr/>
          <p:nvPr/>
        </p:nvCxnSpPr>
        <p:spPr>
          <a:xfrm rot="10800000" flipH="1">
            <a:off x="7034000" y="2518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48"/>
          <p:cNvCxnSpPr/>
          <p:nvPr/>
        </p:nvCxnSpPr>
        <p:spPr>
          <a:xfrm rot="10800000" flipH="1">
            <a:off x="7221700" y="2524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8"/>
          <p:cNvCxnSpPr/>
          <p:nvPr/>
        </p:nvCxnSpPr>
        <p:spPr>
          <a:xfrm rot="10800000" flipH="1">
            <a:off x="7417950" y="2521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8"/>
          <p:cNvCxnSpPr/>
          <p:nvPr/>
        </p:nvCxnSpPr>
        <p:spPr>
          <a:xfrm rot="10800000" flipH="1">
            <a:off x="7605650" y="2527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8"/>
          <p:cNvCxnSpPr/>
          <p:nvPr/>
        </p:nvCxnSpPr>
        <p:spPr>
          <a:xfrm>
            <a:off x="5354538" y="2579675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48"/>
          <p:cNvCxnSpPr/>
          <p:nvPr/>
        </p:nvCxnSpPr>
        <p:spPr>
          <a:xfrm>
            <a:off x="7032238" y="25708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48"/>
          <p:cNvCxnSpPr/>
          <p:nvPr/>
        </p:nvCxnSpPr>
        <p:spPr>
          <a:xfrm>
            <a:off x="3658213" y="25678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8"/>
          <p:cNvCxnSpPr/>
          <p:nvPr/>
        </p:nvCxnSpPr>
        <p:spPr>
          <a:xfrm>
            <a:off x="2232475" y="25753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2" name="Google Shape;452;p4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8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59" name="Google Shape;459;p49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2 o más Proveedores. </a:t>
            </a:r>
            <a:endParaRPr/>
          </a:p>
        </p:txBody>
      </p:sp>
      <p:sp>
        <p:nvSpPr>
          <p:cNvPr id="460" name="Google Shape;460;p49"/>
          <p:cNvSpPr txBox="1"/>
          <p:nvPr/>
        </p:nvSpPr>
        <p:spPr>
          <a:xfrm>
            <a:off x="0" y="14568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(CodMat)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((1)=(3) 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∧ (2)&lt;&gt;(4)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X ProvistoPor))</a:t>
            </a:r>
            <a:endParaRPr/>
          </a:p>
        </p:txBody>
      </p:sp>
      <p:sp>
        <p:nvSpPr>
          <p:cNvPr id="461" name="Google Shape;461;p49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pic>
        <p:nvPicPr>
          <p:cNvPr id="462" name="Google Shape;462;p4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9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más de 2 Proveedores. </a:t>
            </a:r>
            <a:endParaRPr/>
          </a:p>
        </p:txBody>
      </p:sp>
      <p:sp>
        <p:nvSpPr>
          <p:cNvPr id="470" name="Google Shape;470;p50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cxnSp>
        <p:nvCxnSpPr>
          <p:cNvPr id="471" name="Google Shape;471;p50"/>
          <p:cNvCxnSpPr/>
          <p:nvPr/>
        </p:nvCxnSpPr>
        <p:spPr>
          <a:xfrm>
            <a:off x="766925" y="2690550"/>
            <a:ext cx="7243200" cy="2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sp>
        <p:nvSpPr>
          <p:cNvPr id="472" name="Google Shape;472;p50"/>
          <p:cNvSpPr txBox="1"/>
          <p:nvPr/>
        </p:nvSpPr>
        <p:spPr>
          <a:xfrm>
            <a:off x="64895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73" name="Google Shape;473;p50"/>
          <p:cNvSpPr txBox="1"/>
          <p:nvPr/>
        </p:nvSpPr>
        <p:spPr>
          <a:xfrm>
            <a:off x="35236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4" name="Google Shape;474;p50"/>
          <p:cNvSpPr txBox="1"/>
          <p:nvPr/>
        </p:nvSpPr>
        <p:spPr>
          <a:xfrm>
            <a:off x="2086275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5" name="Google Shape;475;p50"/>
          <p:cNvSpPr txBox="1"/>
          <p:nvPr/>
        </p:nvSpPr>
        <p:spPr>
          <a:xfrm>
            <a:off x="68848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6" name="Google Shape;476;p50"/>
          <p:cNvSpPr txBox="1"/>
          <p:nvPr/>
        </p:nvSpPr>
        <p:spPr>
          <a:xfrm>
            <a:off x="52042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5158162" y="2818106"/>
            <a:ext cx="371100" cy="393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0"/>
          <p:cNvSpPr/>
          <p:nvPr/>
        </p:nvSpPr>
        <p:spPr>
          <a:xfrm>
            <a:off x="5330060" y="2478150"/>
            <a:ext cx="27300" cy="4365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50"/>
          <p:cNvCxnSpPr/>
          <p:nvPr/>
        </p:nvCxnSpPr>
        <p:spPr>
          <a:xfrm rot="10800000" flipH="1">
            <a:off x="5301950" y="2514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50"/>
          <p:cNvCxnSpPr/>
          <p:nvPr/>
        </p:nvCxnSpPr>
        <p:spPr>
          <a:xfrm rot="10800000" flipH="1">
            <a:off x="5498200" y="2511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50"/>
          <p:cNvCxnSpPr/>
          <p:nvPr/>
        </p:nvCxnSpPr>
        <p:spPr>
          <a:xfrm rot="10800000" flipH="1">
            <a:off x="5685900" y="2517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50"/>
          <p:cNvCxnSpPr/>
          <p:nvPr/>
        </p:nvCxnSpPr>
        <p:spPr>
          <a:xfrm rot="10800000" flipH="1">
            <a:off x="5882150" y="2512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50"/>
          <p:cNvCxnSpPr/>
          <p:nvPr/>
        </p:nvCxnSpPr>
        <p:spPr>
          <a:xfrm rot="10800000" flipH="1">
            <a:off x="6069850" y="2518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50"/>
          <p:cNvCxnSpPr/>
          <p:nvPr/>
        </p:nvCxnSpPr>
        <p:spPr>
          <a:xfrm rot="10800000" flipH="1">
            <a:off x="6266100" y="2515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50"/>
          <p:cNvCxnSpPr/>
          <p:nvPr/>
        </p:nvCxnSpPr>
        <p:spPr>
          <a:xfrm rot="10800000" flipH="1">
            <a:off x="6453800" y="2521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50"/>
          <p:cNvCxnSpPr/>
          <p:nvPr/>
        </p:nvCxnSpPr>
        <p:spPr>
          <a:xfrm rot="10800000" flipH="1">
            <a:off x="6650050" y="2516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50"/>
          <p:cNvCxnSpPr/>
          <p:nvPr/>
        </p:nvCxnSpPr>
        <p:spPr>
          <a:xfrm rot="10800000" flipH="1">
            <a:off x="6837750" y="2522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50"/>
          <p:cNvCxnSpPr/>
          <p:nvPr/>
        </p:nvCxnSpPr>
        <p:spPr>
          <a:xfrm rot="10800000" flipH="1">
            <a:off x="7034000" y="2518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50"/>
          <p:cNvCxnSpPr/>
          <p:nvPr/>
        </p:nvCxnSpPr>
        <p:spPr>
          <a:xfrm rot="10800000" flipH="1">
            <a:off x="7221700" y="2524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50"/>
          <p:cNvCxnSpPr/>
          <p:nvPr/>
        </p:nvCxnSpPr>
        <p:spPr>
          <a:xfrm rot="10800000" flipH="1">
            <a:off x="7417950" y="2521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50"/>
          <p:cNvCxnSpPr/>
          <p:nvPr/>
        </p:nvCxnSpPr>
        <p:spPr>
          <a:xfrm rot="10800000" flipH="1">
            <a:off x="7605650" y="2527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50"/>
          <p:cNvCxnSpPr/>
          <p:nvPr/>
        </p:nvCxnSpPr>
        <p:spPr>
          <a:xfrm>
            <a:off x="5354538" y="2579675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50"/>
          <p:cNvCxnSpPr/>
          <p:nvPr/>
        </p:nvCxnSpPr>
        <p:spPr>
          <a:xfrm>
            <a:off x="7032238" y="25708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50"/>
          <p:cNvCxnSpPr/>
          <p:nvPr/>
        </p:nvCxnSpPr>
        <p:spPr>
          <a:xfrm>
            <a:off x="3658213" y="25678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50"/>
          <p:cNvCxnSpPr/>
          <p:nvPr/>
        </p:nvCxnSpPr>
        <p:spPr>
          <a:xfrm>
            <a:off x="2232475" y="25753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6" name="Google Shape;496;p50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0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03" name="Google Shape;503;p51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más de 2 Proveedores. </a:t>
            </a:r>
            <a:endParaRPr/>
          </a:p>
        </p:txBody>
      </p:sp>
      <p:sp>
        <p:nvSpPr>
          <p:cNvPr id="504" name="Google Shape;504;p51"/>
          <p:cNvSpPr txBox="1"/>
          <p:nvPr/>
        </p:nvSpPr>
        <p:spPr>
          <a:xfrm>
            <a:off x="0" y="14568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RTA ← π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(CodArt) (</a:t>
            </a:r>
            <a:r>
              <a:rPr lang="en" sz="1900" b="1" i="1">
                <a:solidFill>
                  <a:schemeClr val="dk1"/>
                </a:solidFill>
                <a:highlight>
                  <a:srgbClr val="FFFF00"/>
                </a:highlight>
              </a:rPr>
              <a:t>σ</a:t>
            </a:r>
            <a:r>
              <a:rPr lang="en" sz="19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(1=3 ∧ 1=5 ∧ 2&lt;&gt;4 ∧ 2&lt;&gt;6 ∧ 4&lt;&gt;6 ) </a:t>
            </a:r>
            <a:endParaRPr sz="19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ProvistoPor X ProvistoPor) X ProvistoPor)))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505" name="Google Shape;505;p51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pic>
        <p:nvPicPr>
          <p:cNvPr id="506" name="Google Shape;506;p5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1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263000"/>
            <a:ext cx="5274351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0" y="2934425"/>
            <a:ext cx="65121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R U 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4085963" y="2870125"/>
          <a:ext cx="927025" cy="216900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325" y="3071475"/>
            <a:ext cx="19431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13" name="Google Shape;513;p52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exactamente 2 Proveedores. </a:t>
            </a:r>
            <a:endParaRPr/>
          </a:p>
        </p:txBody>
      </p:sp>
      <p:sp>
        <p:nvSpPr>
          <p:cNvPr id="514" name="Google Shape;514;p52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cxnSp>
        <p:nvCxnSpPr>
          <p:cNvPr id="515" name="Google Shape;515;p52"/>
          <p:cNvCxnSpPr/>
          <p:nvPr/>
        </p:nvCxnSpPr>
        <p:spPr>
          <a:xfrm>
            <a:off x="766925" y="2690550"/>
            <a:ext cx="7243200" cy="2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sp>
        <p:nvSpPr>
          <p:cNvPr id="516" name="Google Shape;516;p52"/>
          <p:cNvSpPr txBox="1"/>
          <p:nvPr/>
        </p:nvSpPr>
        <p:spPr>
          <a:xfrm>
            <a:off x="64895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7" name="Google Shape;517;p52"/>
          <p:cNvSpPr txBox="1"/>
          <p:nvPr/>
        </p:nvSpPr>
        <p:spPr>
          <a:xfrm>
            <a:off x="35236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8" name="Google Shape;518;p52"/>
          <p:cNvSpPr txBox="1"/>
          <p:nvPr/>
        </p:nvSpPr>
        <p:spPr>
          <a:xfrm>
            <a:off x="2086275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9" name="Google Shape;519;p52"/>
          <p:cNvSpPr txBox="1"/>
          <p:nvPr/>
        </p:nvSpPr>
        <p:spPr>
          <a:xfrm>
            <a:off x="68848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0" name="Google Shape;520;p52"/>
          <p:cNvSpPr txBox="1"/>
          <p:nvPr/>
        </p:nvSpPr>
        <p:spPr>
          <a:xfrm>
            <a:off x="5204200" y="2879300"/>
            <a:ext cx="294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1" name="Google Shape;521;p52"/>
          <p:cNvSpPr/>
          <p:nvPr/>
        </p:nvSpPr>
        <p:spPr>
          <a:xfrm>
            <a:off x="3476412" y="2869506"/>
            <a:ext cx="371100" cy="393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2"/>
          <p:cNvSpPr/>
          <p:nvPr/>
        </p:nvSpPr>
        <p:spPr>
          <a:xfrm>
            <a:off x="3645635" y="2442800"/>
            <a:ext cx="27300" cy="4365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3" name="Google Shape;523;p52"/>
          <p:cNvCxnSpPr/>
          <p:nvPr/>
        </p:nvCxnSpPr>
        <p:spPr>
          <a:xfrm rot="10800000" flipH="1">
            <a:off x="3578450" y="2501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52"/>
          <p:cNvCxnSpPr/>
          <p:nvPr/>
        </p:nvCxnSpPr>
        <p:spPr>
          <a:xfrm rot="10800000" flipH="1">
            <a:off x="3766150" y="2507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52"/>
          <p:cNvCxnSpPr/>
          <p:nvPr/>
        </p:nvCxnSpPr>
        <p:spPr>
          <a:xfrm rot="10800000" flipH="1">
            <a:off x="3962400" y="2504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52"/>
          <p:cNvCxnSpPr/>
          <p:nvPr/>
        </p:nvCxnSpPr>
        <p:spPr>
          <a:xfrm rot="10800000" flipH="1">
            <a:off x="4150100" y="2510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52"/>
          <p:cNvCxnSpPr/>
          <p:nvPr/>
        </p:nvCxnSpPr>
        <p:spPr>
          <a:xfrm rot="10800000" flipH="1">
            <a:off x="4346350" y="2506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52"/>
          <p:cNvCxnSpPr/>
          <p:nvPr/>
        </p:nvCxnSpPr>
        <p:spPr>
          <a:xfrm rot="10800000" flipH="1">
            <a:off x="4534050" y="2512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52"/>
          <p:cNvCxnSpPr/>
          <p:nvPr/>
        </p:nvCxnSpPr>
        <p:spPr>
          <a:xfrm rot="10800000" flipH="1">
            <a:off x="4730300" y="2509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52"/>
          <p:cNvCxnSpPr/>
          <p:nvPr/>
        </p:nvCxnSpPr>
        <p:spPr>
          <a:xfrm rot="10800000" flipH="1">
            <a:off x="4918000" y="2515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52"/>
          <p:cNvCxnSpPr/>
          <p:nvPr/>
        </p:nvCxnSpPr>
        <p:spPr>
          <a:xfrm rot="10800000" flipH="1">
            <a:off x="5114250" y="2508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52"/>
          <p:cNvCxnSpPr/>
          <p:nvPr/>
        </p:nvCxnSpPr>
        <p:spPr>
          <a:xfrm rot="10800000" flipH="1">
            <a:off x="5301950" y="2514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52"/>
          <p:cNvCxnSpPr/>
          <p:nvPr/>
        </p:nvCxnSpPr>
        <p:spPr>
          <a:xfrm rot="10800000" flipH="1">
            <a:off x="5498200" y="2511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52"/>
          <p:cNvCxnSpPr/>
          <p:nvPr/>
        </p:nvCxnSpPr>
        <p:spPr>
          <a:xfrm rot="10800000" flipH="1">
            <a:off x="5685900" y="25174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52"/>
          <p:cNvCxnSpPr/>
          <p:nvPr/>
        </p:nvCxnSpPr>
        <p:spPr>
          <a:xfrm rot="10800000" flipH="1">
            <a:off x="5882150" y="2512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52"/>
          <p:cNvCxnSpPr/>
          <p:nvPr/>
        </p:nvCxnSpPr>
        <p:spPr>
          <a:xfrm rot="10800000" flipH="1">
            <a:off x="6069850" y="2518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52"/>
          <p:cNvCxnSpPr/>
          <p:nvPr/>
        </p:nvCxnSpPr>
        <p:spPr>
          <a:xfrm rot="10800000" flipH="1">
            <a:off x="6266100" y="2515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52"/>
          <p:cNvCxnSpPr/>
          <p:nvPr/>
        </p:nvCxnSpPr>
        <p:spPr>
          <a:xfrm rot="10800000" flipH="1">
            <a:off x="6453800" y="252195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52"/>
          <p:cNvCxnSpPr/>
          <p:nvPr/>
        </p:nvCxnSpPr>
        <p:spPr>
          <a:xfrm rot="10800000" flipH="1">
            <a:off x="6650050" y="2516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52"/>
          <p:cNvCxnSpPr/>
          <p:nvPr/>
        </p:nvCxnSpPr>
        <p:spPr>
          <a:xfrm rot="10800000" flipH="1">
            <a:off x="6837750" y="25227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52"/>
          <p:cNvCxnSpPr/>
          <p:nvPr/>
        </p:nvCxnSpPr>
        <p:spPr>
          <a:xfrm rot="10800000" flipH="1">
            <a:off x="7034000" y="2518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52"/>
          <p:cNvCxnSpPr/>
          <p:nvPr/>
        </p:nvCxnSpPr>
        <p:spPr>
          <a:xfrm rot="10800000" flipH="1">
            <a:off x="7221700" y="2524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52"/>
          <p:cNvCxnSpPr/>
          <p:nvPr/>
        </p:nvCxnSpPr>
        <p:spPr>
          <a:xfrm rot="10800000" flipH="1">
            <a:off x="7417950" y="2521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2"/>
          <p:cNvCxnSpPr/>
          <p:nvPr/>
        </p:nvCxnSpPr>
        <p:spPr>
          <a:xfrm rot="10800000" flipH="1">
            <a:off x="7605650" y="2527200"/>
            <a:ext cx="271200" cy="389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52"/>
          <p:cNvCxnSpPr/>
          <p:nvPr/>
        </p:nvCxnSpPr>
        <p:spPr>
          <a:xfrm>
            <a:off x="5354538" y="2579675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52"/>
          <p:cNvCxnSpPr/>
          <p:nvPr/>
        </p:nvCxnSpPr>
        <p:spPr>
          <a:xfrm>
            <a:off x="7032238" y="25708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52"/>
          <p:cNvCxnSpPr/>
          <p:nvPr/>
        </p:nvCxnSpPr>
        <p:spPr>
          <a:xfrm>
            <a:off x="3658213" y="25678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52"/>
          <p:cNvCxnSpPr/>
          <p:nvPr/>
        </p:nvCxnSpPr>
        <p:spPr>
          <a:xfrm>
            <a:off x="2232475" y="2575350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52"/>
          <p:cNvSpPr/>
          <p:nvPr/>
        </p:nvSpPr>
        <p:spPr>
          <a:xfrm>
            <a:off x="5030950" y="2275800"/>
            <a:ext cx="168300" cy="886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0" name="Google Shape;550;p52"/>
          <p:cNvCxnSpPr/>
          <p:nvPr/>
        </p:nvCxnSpPr>
        <p:spPr>
          <a:xfrm rot="10800000">
            <a:off x="5135250" y="2384550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52"/>
          <p:cNvCxnSpPr/>
          <p:nvPr/>
        </p:nvCxnSpPr>
        <p:spPr>
          <a:xfrm rot="10800000">
            <a:off x="4982850" y="2396009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52"/>
          <p:cNvCxnSpPr/>
          <p:nvPr/>
        </p:nvCxnSpPr>
        <p:spPr>
          <a:xfrm rot="10800000">
            <a:off x="4827500" y="2395325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52"/>
          <p:cNvCxnSpPr/>
          <p:nvPr/>
        </p:nvCxnSpPr>
        <p:spPr>
          <a:xfrm rot="10800000">
            <a:off x="4675100" y="2406784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52"/>
          <p:cNvCxnSpPr/>
          <p:nvPr/>
        </p:nvCxnSpPr>
        <p:spPr>
          <a:xfrm rot="10800000">
            <a:off x="4518350" y="2395663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52"/>
          <p:cNvCxnSpPr/>
          <p:nvPr/>
        </p:nvCxnSpPr>
        <p:spPr>
          <a:xfrm rot="10800000">
            <a:off x="4365950" y="2407121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52"/>
          <p:cNvCxnSpPr/>
          <p:nvPr/>
        </p:nvCxnSpPr>
        <p:spPr>
          <a:xfrm rot="10800000">
            <a:off x="4210600" y="2406438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52"/>
          <p:cNvCxnSpPr/>
          <p:nvPr/>
        </p:nvCxnSpPr>
        <p:spPr>
          <a:xfrm rot="10800000">
            <a:off x="4058200" y="2417896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52"/>
          <p:cNvCxnSpPr/>
          <p:nvPr/>
        </p:nvCxnSpPr>
        <p:spPr>
          <a:xfrm rot="10800000">
            <a:off x="3911288" y="2408363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52"/>
          <p:cNvCxnSpPr/>
          <p:nvPr/>
        </p:nvCxnSpPr>
        <p:spPr>
          <a:xfrm rot="10800000">
            <a:off x="3758888" y="2419821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52"/>
          <p:cNvCxnSpPr/>
          <p:nvPr/>
        </p:nvCxnSpPr>
        <p:spPr>
          <a:xfrm rot="10800000">
            <a:off x="3603538" y="2419138"/>
            <a:ext cx="229200" cy="641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1" name="Google Shape;561;p5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2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68" name="Google Shape;568;p53"/>
          <p:cNvSpPr txBox="1"/>
          <p:nvPr/>
        </p:nvSpPr>
        <p:spPr>
          <a:xfrm>
            <a:off x="11800" y="20586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ProvX3</a:t>
            </a:r>
            <a:r>
              <a:rPr lang="en" sz="1900">
                <a:solidFill>
                  <a:srgbClr val="222222"/>
                </a:solidFill>
              </a:rPr>
              <a:t> ←π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(CodArt)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(1=3 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∧ 1=5 ∧ 2&lt;&gt;4 ∧ 2&lt;&gt;6 ∧ 4&lt;&gt;6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X ProvistoPor X ProvistoPor))</a:t>
            </a:r>
            <a:endParaRPr/>
          </a:p>
        </p:txBody>
      </p:sp>
      <p:sp>
        <p:nvSpPr>
          <p:cNvPr id="569" name="Google Shape;569;p53"/>
          <p:cNvSpPr txBox="1"/>
          <p:nvPr/>
        </p:nvSpPr>
        <p:spPr>
          <a:xfrm>
            <a:off x="11797" y="60960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00"/>
          </a:p>
        </p:txBody>
      </p:sp>
      <p:sp>
        <p:nvSpPr>
          <p:cNvPr id="570" name="Google Shape;570;p53"/>
          <p:cNvSpPr txBox="1"/>
          <p:nvPr/>
        </p:nvSpPr>
        <p:spPr>
          <a:xfrm>
            <a:off x="0" y="0"/>
            <a:ext cx="7927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Hallar el o los materiales provistos por  exactamente 2 Proveedores. 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0" y="14568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ProvX2</a:t>
            </a:r>
            <a:r>
              <a:rPr lang="en" sz="1900">
                <a:solidFill>
                  <a:srgbClr val="222222"/>
                </a:solidFill>
              </a:rPr>
              <a:t> ← 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(CodArt) (</a:t>
            </a:r>
            <a:r>
              <a:rPr lang="en" sz="1900" b="1" i="1">
                <a:solidFill>
                  <a:schemeClr val="dk1"/>
                </a:solidFill>
                <a:highlight>
                  <a:srgbClr val="FFFFFF"/>
                </a:highlight>
              </a:rPr>
              <a:t>σ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(1=3 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∧ 2&lt;&gt;4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X ProvistoPor))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0" y="32094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← ProvX2 - ProvX3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573" name="Google Shape;573;p5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3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80" name="Google Shape;580;p54"/>
          <p:cNvSpPr txBox="1"/>
          <p:nvPr/>
        </p:nvSpPr>
        <p:spPr>
          <a:xfrm>
            <a:off x="0" y="0"/>
            <a:ext cx="91440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Almacén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Responsable)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Artículo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descripción, Precio)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Descripción)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Proveedor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Nombre, Domicilio, Ciudad)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Tiene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CodArt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CompuestoPor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CodArt, CodMat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ProvistoPor (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CodMat, CodProv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artículos(...).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1" name="Google Shape;581;p54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4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  <p:pic>
        <p:nvPicPr>
          <p:cNvPr id="583" name="Google Shape;583;p54"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title="Electric  - 5 Minute Countdow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6231" y="0"/>
            <a:ext cx="1147800" cy="86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89" name="Google Shape;589;p55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 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90" name="Google Shape;590;p55"/>
          <p:cNvGraphicFramePr/>
          <p:nvPr/>
        </p:nvGraphicFramePr>
        <p:xfrm>
          <a:off x="3305175" y="1813900"/>
          <a:ext cx="2533650" cy="176022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CodArt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CodArt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a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b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c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1" name="Google Shape;591;p55"/>
          <p:cNvSpPr txBox="1"/>
          <p:nvPr/>
        </p:nvSpPr>
        <p:spPr>
          <a:xfrm>
            <a:off x="2360675" y="1241675"/>
            <a:ext cx="1042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Articulos</a:t>
            </a:r>
            <a:endParaRPr/>
          </a:p>
        </p:txBody>
      </p:sp>
      <p:sp>
        <p:nvSpPr>
          <p:cNvPr id="592" name="Google Shape;592;p55"/>
          <p:cNvSpPr txBox="1"/>
          <p:nvPr/>
        </p:nvSpPr>
        <p:spPr>
          <a:xfrm>
            <a:off x="3914775" y="837300"/>
            <a:ext cx="10929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Almacenes</a:t>
            </a:r>
            <a:endParaRPr/>
          </a:p>
        </p:txBody>
      </p:sp>
      <p:sp>
        <p:nvSpPr>
          <p:cNvPr id="593" name="Google Shape;593;p55"/>
          <p:cNvSpPr txBox="1"/>
          <p:nvPr/>
        </p:nvSpPr>
        <p:spPr>
          <a:xfrm>
            <a:off x="5838825" y="1241675"/>
            <a:ext cx="1042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Tiene</a:t>
            </a:r>
            <a:endParaRPr/>
          </a:p>
        </p:txBody>
      </p:sp>
      <p:cxnSp>
        <p:nvCxnSpPr>
          <p:cNvPr id="594" name="Google Shape;594;p55"/>
          <p:cNvCxnSpPr>
            <a:stCxn id="592" idx="2"/>
          </p:cNvCxnSpPr>
          <p:nvPr/>
        </p:nvCxnSpPr>
        <p:spPr>
          <a:xfrm flipH="1">
            <a:off x="4457625" y="1146600"/>
            <a:ext cx="36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55"/>
          <p:cNvCxnSpPr>
            <a:stCxn id="593" idx="2"/>
          </p:cNvCxnSpPr>
          <p:nvPr/>
        </p:nvCxnSpPr>
        <p:spPr>
          <a:xfrm flipH="1">
            <a:off x="5752425" y="1550975"/>
            <a:ext cx="6078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55"/>
          <p:cNvCxnSpPr>
            <a:stCxn id="591" idx="2"/>
          </p:cNvCxnSpPr>
          <p:nvPr/>
        </p:nvCxnSpPr>
        <p:spPr>
          <a:xfrm>
            <a:off x="2882075" y="1550975"/>
            <a:ext cx="464100" cy="3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7" name="Google Shape;597;p5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5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04" name="Google Shape;604;p56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 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05" name="Google Shape;605;p56"/>
          <p:cNvGraphicFramePr/>
          <p:nvPr/>
        </p:nvGraphicFramePr>
        <p:xfrm>
          <a:off x="7182650" y="1325600"/>
          <a:ext cx="1123950" cy="200025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CodArt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06" name="Google Shape;606;p56"/>
          <p:cNvSpPr txBox="1"/>
          <p:nvPr/>
        </p:nvSpPr>
        <p:spPr>
          <a:xfrm>
            <a:off x="0" y="2072450"/>
            <a:ext cx="71826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TodasPosibles ← </a:t>
            </a:r>
            <a:r>
              <a:rPr lang="en" sz="1800">
                <a:solidFill>
                  <a:srgbClr val="222222"/>
                </a:solidFill>
              </a:rPr>
              <a:t>π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(Nro)Almacen X </a:t>
            </a:r>
            <a:r>
              <a:rPr lang="en" sz="1800">
                <a:solidFill>
                  <a:srgbClr val="222222"/>
                </a:solidFill>
              </a:rPr>
              <a:t>π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(CodArt)Articulo </a:t>
            </a:r>
            <a:endParaRPr sz="1300"/>
          </a:p>
        </p:txBody>
      </p:sp>
      <p:sp>
        <p:nvSpPr>
          <p:cNvPr id="607" name="Google Shape;607;p56"/>
          <p:cNvSpPr txBox="1"/>
          <p:nvPr/>
        </p:nvSpPr>
        <p:spPr>
          <a:xfrm>
            <a:off x="1604400" y="1063025"/>
            <a:ext cx="2818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Todas las opciones posibles</a:t>
            </a:r>
            <a:endParaRPr sz="1600">
              <a:solidFill>
                <a:srgbClr val="0000FF"/>
              </a:solidFill>
            </a:endParaRPr>
          </a:p>
        </p:txBody>
      </p:sp>
      <p:pic>
        <p:nvPicPr>
          <p:cNvPr id="608" name="Google Shape;608;p5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6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15" name="Google Shape;615;p57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 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7"/>
          <p:cNvSpPr txBox="1"/>
          <p:nvPr/>
        </p:nvSpPr>
        <p:spPr>
          <a:xfrm>
            <a:off x="0" y="2072450"/>
            <a:ext cx="6374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NoExisten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(Nro)(TodasPosibles - Tiene)</a:t>
            </a:r>
            <a:endParaRPr/>
          </a:p>
        </p:txBody>
      </p:sp>
      <p:sp>
        <p:nvSpPr>
          <p:cNvPr id="617" name="Google Shape;617;p57"/>
          <p:cNvSpPr txBox="1"/>
          <p:nvPr/>
        </p:nvSpPr>
        <p:spPr>
          <a:xfrm>
            <a:off x="1604400" y="1063025"/>
            <a:ext cx="3944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Obtengo las tuplas que no existen</a:t>
            </a:r>
            <a:endParaRPr sz="1600">
              <a:solidFill>
                <a:srgbClr val="0000FF"/>
              </a:solidFill>
            </a:endParaRPr>
          </a:p>
        </p:txBody>
      </p:sp>
      <p:graphicFrame>
        <p:nvGraphicFramePr>
          <p:cNvPr id="618" name="Google Shape;618;p57"/>
          <p:cNvGraphicFramePr/>
          <p:nvPr/>
        </p:nvGraphicFramePr>
        <p:xfrm>
          <a:off x="6374450" y="1524000"/>
          <a:ext cx="942975" cy="200025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CodArt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b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c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c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19" name="Google Shape;619;p57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7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26" name="Google Shape;626;p58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27" name="Google Shape;627;p58"/>
          <p:cNvGraphicFramePr/>
          <p:nvPr/>
        </p:nvGraphicFramePr>
        <p:xfrm>
          <a:off x="6927600" y="1954250"/>
          <a:ext cx="1179250" cy="986284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4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Nro</a:t>
                      </a:r>
                      <a:endParaRPr sz="13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CodArt</a:t>
                      </a:r>
                      <a:endParaRPr sz="13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</a:t>
                      </a:r>
                      <a:endParaRPr sz="13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8" name="Google Shape;628;p58"/>
          <p:cNvSpPr txBox="1"/>
          <p:nvPr/>
        </p:nvSpPr>
        <p:spPr>
          <a:xfrm>
            <a:off x="0" y="2072450"/>
            <a:ext cx="6657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NoExisten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(Nro)(TodasPosibles - Tiene)</a:t>
            </a:r>
            <a:endParaRPr/>
          </a:p>
        </p:txBody>
      </p:sp>
      <p:pic>
        <p:nvPicPr>
          <p:cNvPr id="629" name="Google Shape;629;p5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8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636" name="Google Shape;636;p59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 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1604400" y="1063025"/>
            <a:ext cx="4162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Obtengo los almacenes que NO tienen todos los artículos.</a:t>
            </a:r>
            <a:endParaRPr sz="1600">
              <a:solidFill>
                <a:srgbClr val="0000FF"/>
              </a:solidFill>
            </a:endParaRPr>
          </a:p>
        </p:txBody>
      </p:sp>
      <p:graphicFrame>
        <p:nvGraphicFramePr>
          <p:cNvPr id="638" name="Google Shape;638;p59"/>
          <p:cNvGraphicFramePr/>
          <p:nvPr/>
        </p:nvGraphicFramePr>
        <p:xfrm>
          <a:off x="7729500" y="2001875"/>
          <a:ext cx="361950" cy="691707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Nro</a:t>
                      </a:r>
                      <a:endParaRPr sz="12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9" name="Google Shape;639;p59"/>
          <p:cNvSpPr txBox="1"/>
          <p:nvPr/>
        </p:nvSpPr>
        <p:spPr>
          <a:xfrm>
            <a:off x="0" y="2072450"/>
            <a:ext cx="7386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NoExisten ← </a:t>
            </a:r>
            <a:r>
              <a:rPr lang="en" sz="1900">
                <a:solidFill>
                  <a:srgbClr val="222222"/>
                </a:solidFill>
              </a:rPr>
              <a:t>π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(Nro)(TodasPosibles - Tiene)</a:t>
            </a:r>
            <a:endParaRPr/>
          </a:p>
        </p:txBody>
      </p:sp>
      <p:pic>
        <p:nvPicPr>
          <p:cNvPr id="640" name="Google Shape;640;p5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9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647" name="Google Shape;647;p60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0" y="2072450"/>
            <a:ext cx="5767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← 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</a:rPr>
              <a:t>π</a:t>
            </a:r>
            <a:r>
              <a:rPr lang="en" sz="19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(Nro)Tiene - NoExisten</a:t>
            </a:r>
            <a:r>
              <a:rPr lang="en" sz="1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49" name="Google Shape;649;p60"/>
          <p:cNvSpPr txBox="1"/>
          <p:nvPr/>
        </p:nvSpPr>
        <p:spPr>
          <a:xfrm>
            <a:off x="1604400" y="1063025"/>
            <a:ext cx="2818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Me quedo con las restantes</a:t>
            </a:r>
            <a:endParaRPr sz="1600">
              <a:solidFill>
                <a:srgbClr val="0000FF"/>
              </a:solidFill>
            </a:endParaRPr>
          </a:p>
        </p:txBody>
      </p:sp>
      <p:graphicFrame>
        <p:nvGraphicFramePr>
          <p:cNvPr id="650" name="Google Shape;650;p60"/>
          <p:cNvGraphicFramePr/>
          <p:nvPr/>
        </p:nvGraphicFramePr>
        <p:xfrm>
          <a:off x="6929850" y="21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5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Nro</a:t>
                      </a:r>
                      <a:endParaRPr sz="12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1" name="Google Shape;651;p60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0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658" name="Google Shape;658;p61"/>
          <p:cNvSpPr txBox="1"/>
          <p:nvPr/>
        </p:nvSpPr>
        <p:spPr>
          <a:xfrm>
            <a:off x="0" y="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176784" lvl="0" indent="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p. Listar los números de almacenes que tienen todos los artículos.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59" name="Google Shape;659;p61"/>
          <p:cNvGraphicFramePr/>
          <p:nvPr/>
        </p:nvGraphicFramePr>
        <p:xfrm>
          <a:off x="6523425" y="2255150"/>
          <a:ext cx="438150" cy="400050"/>
        </p:xfrm>
        <a:graphic>
          <a:graphicData uri="http://schemas.openxmlformats.org/drawingml/2006/table">
            <a:tbl>
              <a:tblPr>
                <a:noFill/>
                <a:tableStyleId>{1C6147D1-D08C-4897-9642-8D050A483582}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0" name="Google Shape;660;p61"/>
          <p:cNvSpPr txBox="1"/>
          <p:nvPr/>
        </p:nvSpPr>
        <p:spPr>
          <a:xfrm>
            <a:off x="0" y="1809525"/>
            <a:ext cx="65235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TodasPosibles ← π(Nro)Almacen X π(CodArt)Articulo</a:t>
            </a:r>
            <a:endParaRPr sz="1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NoExisten ← π(Nro)(TodasPosibles - Tiene)</a:t>
            </a:r>
            <a:endParaRPr sz="1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← π(Nro)Tiene - NoExisten</a:t>
            </a:r>
            <a:r>
              <a:rPr lang="en" b="1">
                <a:solidFill>
                  <a:srgbClr val="22222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1" name="Google Shape;661;p6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61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263000"/>
            <a:ext cx="5274351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0" y="2934425"/>
            <a:ext cx="65121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267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R - 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4108475" y="2952700"/>
          <a:ext cx="927025" cy="108450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850" y="3094388"/>
            <a:ext cx="20193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668" name="Google Shape;668;p62"/>
          <p:cNvSpPr txBox="1"/>
          <p:nvPr/>
        </p:nvSpPr>
        <p:spPr>
          <a:xfrm>
            <a:off x="0" y="0"/>
            <a:ext cx="91440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17 </a:t>
            </a:r>
            <a:endParaRPr sz="1600" b="1">
              <a:solidFill>
                <a:schemeClr val="dk1"/>
              </a:solidFill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Frecuenta (</a:t>
            </a:r>
            <a:r>
              <a:rPr lang="en" sz="16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nomPer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nomBar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Sirve (</a:t>
            </a:r>
            <a:r>
              <a:rPr lang="en" sz="16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nomBar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nomCerv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Gusta (</a:t>
            </a:r>
            <a:r>
              <a:rPr lang="en" sz="16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nomPer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nomCerv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7640" marR="320344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marR="176784" lvl="0" indent="-317500" algn="l" rtl="0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arenR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Frecuentan solamente bares que sirven alguna cerveza que les guste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62"/>
          <p:cNvSpPr txBox="1"/>
          <p:nvPr/>
        </p:nvSpPr>
        <p:spPr>
          <a:xfrm>
            <a:off x="0" y="18677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PerBaresPosibles&lt;-- ∏ (nomPer, nomBar) (Gusta |X| Sirve) 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PerNO &lt;-- 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∏ (nomPer)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(Frecuenta - PerBaresPosibles)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Rta &lt;-- (∏ (nomPer)(Frecuenta))-PerNO</a:t>
            </a:r>
            <a:r>
              <a:rPr lang="en" b="1">
                <a:highlight>
                  <a:srgbClr val="FFFF00"/>
                </a:highlight>
              </a:rPr>
              <a:t> </a:t>
            </a:r>
            <a:endParaRPr b="1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0" name="Google Shape;670;p6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2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28512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 takeaways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7" name="Google Shape;67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678" name="Google Shape;678;p6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63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  <p:sp>
        <p:nvSpPr>
          <p:cNvPr id="680" name="Google Shape;680;p63"/>
          <p:cNvSpPr txBox="1"/>
          <p:nvPr/>
        </p:nvSpPr>
        <p:spPr>
          <a:xfrm>
            <a:off x="195675" y="766138"/>
            <a:ext cx="8609700" cy="3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/>
              <a:t>Recordar los conceptos de la teoría de conjuntos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Revisar que relaciones (ir pensando en tablas) se requieren para la información pedida.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Tener siempre presente el dominio de cada relación y los operadores que usamos.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En los momento donde requerimos “TODOS”, “NINGUNO” posiblemente debamos recurrir a una resta o sustracción.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0" y="2934425"/>
            <a:ext cx="65121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R x 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3656913" y="1449000"/>
          <a:ext cx="1830175" cy="335250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B’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1" name="Google Shape;111;p1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2934425"/>
            <a:ext cx="65121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R ⋈ 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2099713" y="1425400"/>
          <a:ext cx="1830175" cy="335250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B’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5474825" y="2431150"/>
          <a:ext cx="1378600" cy="134100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Google Shape;122;p19"/>
          <p:cNvSpPr/>
          <p:nvPr/>
        </p:nvSpPr>
        <p:spPr>
          <a:xfrm>
            <a:off x="3144504" y="1215900"/>
            <a:ext cx="259500" cy="28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317800" y="3101650"/>
            <a:ext cx="9555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5251525" y="1617000"/>
            <a:ext cx="1874100" cy="3114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263000"/>
            <a:ext cx="5274351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0" y="2934425"/>
            <a:ext cx="6512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e) 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4334263" y="2934425"/>
          <a:ext cx="475450" cy="144600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6" name="Google Shape;136;p20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0" y="0"/>
            <a:ext cx="90837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910328" lvl="0" indent="0" algn="l" rtl="0">
              <a:lnSpc>
                <a:spcPct val="115000"/>
              </a:lnSpc>
              <a:spcBef>
                <a:spcPts val="2952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EJERCICIO 1 </a:t>
            </a:r>
            <a:endParaRPr sz="1600" b="1">
              <a:solidFill>
                <a:schemeClr val="dk1"/>
              </a:solidFill>
            </a:endParaRPr>
          </a:p>
          <a:p>
            <a:pPr marL="167640" marR="353568" lvl="0" indent="0" algn="l" rtl="0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Dados los esquemas de relaciones R(A,B) y S(B,C) y sean r(R) y s(S) las siguientes instancias de las respectivas relaciones: </a:t>
            </a:r>
            <a:endParaRPr sz="1100">
              <a:solidFill>
                <a:schemeClr val="dk1"/>
              </a:solidFill>
            </a:endParaRPr>
          </a:p>
          <a:p>
            <a:pPr marL="661416" marR="697992" lvl="0" indent="0" algn="l" rtl="0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167640" marR="4297680" lvl="0" indent="0" algn="l" rtl="0">
              <a:lnSpc>
                <a:spcPct val="115000"/>
              </a:lnSpc>
              <a:spcBef>
                <a:spcPts val="2064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0" y="2934425"/>
            <a:ext cx="6512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7640" marR="42976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f) 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σ(B = "b") (R⋈ 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3787850" y="2068875"/>
          <a:ext cx="1378600" cy="1005750"/>
        </p:xfrm>
        <a:graphic>
          <a:graphicData uri="http://schemas.openxmlformats.org/drawingml/2006/table">
            <a:tbl>
              <a:tblPr>
                <a:noFill/>
                <a:tableStyleId>{59AE9D5B-2ABA-45C8-81AA-1B0297F652D0}</a:tableStyleId>
              </a:tblPr>
              <a:tblGrid>
                <a:gridCol w="47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6" name="Google Shape;146;p2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" y="474989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88035" y="4771229"/>
            <a:ext cx="1318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UNLaM - BD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3927</Words>
  <Application>Microsoft Office PowerPoint</Application>
  <PresentationFormat>On-screen Show (16:9)</PresentationFormat>
  <Paragraphs>908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Courier New</vt:lpstr>
      <vt:lpstr>Arial</vt:lpstr>
      <vt:lpstr>Roboto</vt:lpstr>
      <vt:lpstr>Century Gothic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FERNANDO YBARRA</cp:lastModifiedBy>
  <cp:revision>2</cp:revision>
  <dcterms:modified xsi:type="dcterms:W3CDTF">2024-05-31T11:42:30Z</dcterms:modified>
</cp:coreProperties>
</file>