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94" r:id="rId9"/>
    <p:sldId id="291" r:id="rId10"/>
    <p:sldId id="292" r:id="rId11"/>
    <p:sldId id="293" r:id="rId12"/>
    <p:sldId id="262" r:id="rId13"/>
    <p:sldId id="290" r:id="rId14"/>
    <p:sldId id="265" r:id="rId15"/>
    <p:sldId id="296" r:id="rId16"/>
    <p:sldId id="297" r:id="rId17"/>
    <p:sldId id="298" r:id="rId18"/>
    <p:sldId id="303" r:id="rId19"/>
    <p:sldId id="295" r:id="rId20"/>
    <p:sldId id="300" r:id="rId21"/>
    <p:sldId id="266" r:id="rId22"/>
    <p:sldId id="299" r:id="rId23"/>
    <p:sldId id="267" r:id="rId24"/>
    <p:sldId id="269" r:id="rId25"/>
    <p:sldId id="288" r:id="rId26"/>
    <p:sldId id="289"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301" r:id="rId42"/>
    <p:sldId id="302" r:id="rId43"/>
    <p:sldId id="287" r:id="rId44"/>
  </p:sldIdLst>
  <p:sldSz cx="10083800" cy="7556500"/>
  <p:notesSz cx="10083800" cy="75565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25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26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1490" y="553720"/>
            <a:ext cx="9100819"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77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7725"/>
                </a:solidFill>
                <a:latin typeface="Arial"/>
                <a:cs typeface="Arial"/>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77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1490" y="553720"/>
            <a:ext cx="9100819" cy="695960"/>
          </a:xfrm>
          <a:prstGeom prst="rect">
            <a:avLst/>
          </a:prstGeom>
        </p:spPr>
        <p:txBody>
          <a:bodyPr wrap="square" lIns="0" tIns="0" rIns="0" bIns="0">
            <a:spAutoFit/>
          </a:bodyPr>
          <a:lstStyle>
            <a:lvl1pPr>
              <a:defRPr sz="4400" b="1" i="0">
                <a:solidFill>
                  <a:srgbClr val="007725"/>
                </a:solidFill>
                <a:latin typeface="Arial"/>
                <a:cs typeface="Arial"/>
              </a:defRPr>
            </a:lvl1pPr>
          </a:lstStyle>
          <a:p>
            <a:endParaRPr/>
          </a:p>
        </p:txBody>
      </p:sp>
      <p:sp>
        <p:nvSpPr>
          <p:cNvPr id="3" name="Holder 3"/>
          <p:cNvSpPr>
            <a:spLocks noGrp="1"/>
          </p:cNvSpPr>
          <p:nvPr>
            <p:ph type="body" idx="1"/>
          </p:nvPr>
        </p:nvSpPr>
        <p:spPr>
          <a:xfrm>
            <a:off x="1949450" y="2703829"/>
            <a:ext cx="6258559" cy="437260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5/28/2024</a:t>
            </a:fld>
            <a:endParaRPr lang="en-US"/>
          </a:p>
        </p:txBody>
      </p:sp>
      <p:sp>
        <p:nvSpPr>
          <p:cNvPr id="6" name="Holder 6"/>
          <p:cNvSpPr>
            <a:spLocks noGrp="1"/>
          </p:cNvSpPr>
          <p:nvPr>
            <p:ph type="sldNum" sz="quarter" idx="7"/>
          </p:nvPr>
        </p:nvSpPr>
        <p:spPr>
          <a:xfrm>
            <a:off x="7260336" y="7027545"/>
            <a:ext cx="2319274"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26.jpg"/><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0079990" cy="7556500"/>
          </a:xfrm>
          <a:prstGeom prst="rect">
            <a:avLst/>
          </a:prstGeom>
        </p:spPr>
      </p:pic>
      <p:sp>
        <p:nvSpPr>
          <p:cNvPr id="3" name="object 3"/>
          <p:cNvSpPr txBox="1">
            <a:spLocks noGrp="1"/>
          </p:cNvSpPr>
          <p:nvPr>
            <p:ph type="title"/>
          </p:nvPr>
        </p:nvSpPr>
        <p:spPr>
          <a:xfrm>
            <a:off x="2212339" y="549909"/>
            <a:ext cx="5647690" cy="695960"/>
          </a:xfrm>
          <a:prstGeom prst="rect">
            <a:avLst/>
          </a:prstGeom>
        </p:spPr>
        <p:txBody>
          <a:bodyPr vert="horz" wrap="square" lIns="0" tIns="12700" rIns="0" bIns="0" rtlCol="0">
            <a:spAutoFit/>
          </a:bodyPr>
          <a:lstStyle/>
          <a:p>
            <a:pPr marL="12700">
              <a:lnSpc>
                <a:spcPct val="100000"/>
              </a:lnSpc>
              <a:spcBef>
                <a:spcPts val="100"/>
              </a:spcBef>
            </a:pPr>
            <a:r>
              <a:rPr i="1" spc="-5" dirty="0">
                <a:solidFill>
                  <a:srgbClr val="FFFFFF"/>
                </a:solidFill>
                <a:latin typeface="Times New Roman"/>
                <a:cs typeface="Times New Roman"/>
              </a:rPr>
              <a:t>UNLAM</a:t>
            </a:r>
            <a:r>
              <a:rPr i="1" spc="-25" dirty="0">
                <a:solidFill>
                  <a:srgbClr val="FFFFFF"/>
                </a:solidFill>
                <a:latin typeface="Times New Roman"/>
                <a:cs typeface="Times New Roman"/>
              </a:rPr>
              <a:t> </a:t>
            </a:r>
            <a:r>
              <a:rPr i="1" dirty="0">
                <a:solidFill>
                  <a:srgbClr val="FFFFFF"/>
                </a:solidFill>
                <a:latin typeface="Times New Roman"/>
                <a:cs typeface="Times New Roman"/>
              </a:rPr>
              <a:t>-</a:t>
            </a:r>
            <a:r>
              <a:rPr i="1" spc="-25" dirty="0">
                <a:solidFill>
                  <a:srgbClr val="FFFFFF"/>
                </a:solidFill>
                <a:latin typeface="Times New Roman"/>
                <a:cs typeface="Times New Roman"/>
              </a:rPr>
              <a:t> </a:t>
            </a:r>
            <a:r>
              <a:rPr i="1" dirty="0">
                <a:solidFill>
                  <a:srgbClr val="FFFFFF"/>
                </a:solidFill>
                <a:latin typeface="Times New Roman"/>
                <a:cs typeface="Times New Roman"/>
              </a:rPr>
              <a:t>Base</a:t>
            </a:r>
            <a:r>
              <a:rPr i="1" spc="-25" dirty="0">
                <a:solidFill>
                  <a:srgbClr val="FFFFFF"/>
                </a:solidFill>
                <a:latin typeface="Times New Roman"/>
                <a:cs typeface="Times New Roman"/>
              </a:rPr>
              <a:t> </a:t>
            </a:r>
            <a:r>
              <a:rPr i="1" dirty="0">
                <a:solidFill>
                  <a:srgbClr val="FFFFFF"/>
                </a:solidFill>
                <a:latin typeface="Times New Roman"/>
                <a:cs typeface="Times New Roman"/>
              </a:rPr>
              <a:t>de</a:t>
            </a:r>
            <a:r>
              <a:rPr i="1" spc="-15" dirty="0">
                <a:solidFill>
                  <a:srgbClr val="FFFFFF"/>
                </a:solidFill>
                <a:latin typeface="Times New Roman"/>
                <a:cs typeface="Times New Roman"/>
              </a:rPr>
              <a:t> </a:t>
            </a:r>
            <a:r>
              <a:rPr i="1" dirty="0">
                <a:solidFill>
                  <a:srgbClr val="FFFFFF"/>
                </a:solidFill>
                <a:latin typeface="Times New Roman"/>
                <a:cs typeface="Times New Roman"/>
              </a:rPr>
              <a:t>datos</a:t>
            </a:r>
          </a:p>
        </p:txBody>
      </p:sp>
      <p:sp>
        <p:nvSpPr>
          <p:cNvPr id="4" name="object 4"/>
          <p:cNvSpPr txBox="1"/>
          <p:nvPr/>
        </p:nvSpPr>
        <p:spPr>
          <a:xfrm>
            <a:off x="3672553" y="2940048"/>
            <a:ext cx="2205990" cy="2675091"/>
          </a:xfrm>
          <a:prstGeom prst="rect">
            <a:avLst/>
          </a:prstGeom>
        </p:spPr>
        <p:txBody>
          <a:bodyPr vert="horz" wrap="square" lIns="0" tIns="12700" rIns="0" bIns="0" rtlCol="0">
            <a:spAutoFit/>
          </a:bodyPr>
          <a:lstStyle/>
          <a:p>
            <a:pPr marL="12700" algn="ctr">
              <a:lnSpc>
                <a:spcPct val="100000"/>
              </a:lnSpc>
              <a:spcBef>
                <a:spcPts val="100"/>
              </a:spcBef>
            </a:pPr>
            <a:r>
              <a:rPr sz="6000" b="1" i="1" spc="-20" dirty="0">
                <a:solidFill>
                  <a:srgbClr val="FFFFFF"/>
                </a:solidFill>
                <a:latin typeface="Times New Roman"/>
                <a:cs typeface="Times New Roman"/>
              </a:rPr>
              <a:t>SQL</a:t>
            </a:r>
            <a:endParaRPr sz="6000">
              <a:latin typeface="Times New Roman"/>
              <a:cs typeface="Times New Roman"/>
            </a:endParaRPr>
          </a:p>
          <a:p>
            <a:pPr>
              <a:lnSpc>
                <a:spcPct val="100000"/>
              </a:lnSpc>
              <a:spcBef>
                <a:spcPts val="5"/>
              </a:spcBef>
            </a:pPr>
            <a:endParaRPr sz="5300">
              <a:latin typeface="Times New Roman"/>
              <a:cs typeface="Times New Roman"/>
            </a:endParaRPr>
          </a:p>
          <a:p>
            <a:pPr algn="ctr">
              <a:lnSpc>
                <a:spcPct val="100000"/>
              </a:lnSpc>
            </a:pPr>
            <a:r>
              <a:rPr lang="en-US" sz="6000" b="1" i="1" spc="-10">
                <a:solidFill>
                  <a:srgbClr val="FFFFFF"/>
                </a:solidFill>
                <a:latin typeface="Times New Roman"/>
                <a:cs typeface="Times New Roman"/>
              </a:rPr>
              <a:t>Clase</a:t>
            </a:r>
            <a:r>
              <a:rPr sz="6000" b="1" i="1" spc="-95">
                <a:solidFill>
                  <a:srgbClr val="FFFFFF"/>
                </a:solidFill>
                <a:latin typeface="Times New Roman"/>
                <a:cs typeface="Times New Roman"/>
              </a:rPr>
              <a:t> </a:t>
            </a:r>
            <a:r>
              <a:rPr sz="6000" b="1" i="1" dirty="0">
                <a:solidFill>
                  <a:srgbClr val="FFFFFF"/>
                </a:solidFill>
                <a:latin typeface="Times New Roman"/>
                <a:cs typeface="Times New Roman"/>
              </a:rPr>
              <a:t>I</a:t>
            </a:r>
            <a:endParaRPr sz="6000">
              <a:latin typeface="Times New Roman"/>
              <a:cs typeface="Times New Roman"/>
            </a:endParaRPr>
          </a:p>
        </p:txBody>
      </p:sp>
      <p:pic>
        <p:nvPicPr>
          <p:cNvPr id="5" name="object 5"/>
          <p:cNvPicPr/>
          <p:nvPr/>
        </p:nvPicPr>
        <p:blipFill>
          <a:blip r:embed="rId3" cstate="print"/>
          <a:stretch>
            <a:fillRect/>
          </a:stretch>
        </p:blipFill>
        <p:spPr>
          <a:xfrm>
            <a:off x="8639809" y="287020"/>
            <a:ext cx="1295400" cy="12242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7065366" cy="690574"/>
          </a:xfrm>
          <a:prstGeom prst="rect">
            <a:avLst/>
          </a:prstGeom>
        </p:spPr>
        <p:txBody>
          <a:bodyPr vert="horz" wrap="square" lIns="0" tIns="13335" rIns="0" bIns="0" rtlCol="0">
            <a:spAutoFit/>
          </a:bodyPr>
          <a:lstStyle/>
          <a:p>
            <a:pPr marL="12700">
              <a:lnSpc>
                <a:spcPct val="100000"/>
              </a:lnSpc>
              <a:spcBef>
                <a:spcPts val="105"/>
              </a:spcBef>
            </a:pPr>
            <a:r>
              <a:rPr dirty="0"/>
              <a:t>DDL:</a:t>
            </a:r>
            <a:r>
              <a:rPr spc="-185" dirty="0"/>
              <a:t> </a:t>
            </a:r>
            <a:r>
              <a:rPr lang="es-AR" spc="-60" dirty="0"/>
              <a:t>Tipos de datos</a:t>
            </a:r>
            <a:endParaRPr spc="-60" dirty="0"/>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8" name="TextBox 7">
            <a:extLst>
              <a:ext uri="{FF2B5EF4-FFF2-40B4-BE49-F238E27FC236}">
                <a16:creationId xmlns:a16="http://schemas.microsoft.com/office/drawing/2014/main" id="{9ACD6401-871B-ADBD-3B52-DAB8B27C27CB}"/>
              </a:ext>
            </a:extLst>
          </p:cNvPr>
          <p:cNvSpPr txBox="1"/>
          <p:nvPr/>
        </p:nvSpPr>
        <p:spPr>
          <a:xfrm>
            <a:off x="491134" y="1897791"/>
            <a:ext cx="9198966" cy="2862322"/>
          </a:xfrm>
          <a:prstGeom prst="rect">
            <a:avLst/>
          </a:prstGeom>
          <a:noFill/>
        </p:spPr>
        <p:txBody>
          <a:bodyPr wrap="square">
            <a:spAutoFit/>
          </a:bodyPr>
          <a:lstStyle/>
          <a:p>
            <a:r>
              <a:rPr lang="en-US" b="1" dirty="0"/>
              <a:t>SMALL MONEY:</a:t>
            </a:r>
            <a:r>
              <a:rPr lang="en-US" dirty="0"/>
              <a:t> 4 Bytes. </a:t>
            </a:r>
            <a:r>
              <a:rPr lang="en-US" dirty="0" err="1"/>
              <a:t>Representa</a:t>
            </a:r>
            <a:r>
              <a:rPr lang="en-US" dirty="0"/>
              <a:t> </a:t>
            </a:r>
            <a:r>
              <a:rPr lang="en-US" dirty="0" err="1"/>
              <a:t>números</a:t>
            </a:r>
            <a:r>
              <a:rPr lang="en-US" dirty="0"/>
              <a:t> con </a:t>
            </a:r>
            <a:r>
              <a:rPr lang="en-US" dirty="0" err="1"/>
              <a:t>simbolo</a:t>
            </a:r>
            <a:r>
              <a:rPr lang="en-US" dirty="0"/>
              <a:t> de dinero.</a:t>
            </a:r>
          </a:p>
          <a:p>
            <a:endParaRPr lang="en-US" dirty="0"/>
          </a:p>
          <a:p>
            <a:r>
              <a:rPr lang="en-US" b="1" dirty="0"/>
              <a:t>MONEY:</a:t>
            </a:r>
            <a:r>
              <a:rPr lang="en-US" dirty="0"/>
              <a:t> 8 Bytes</a:t>
            </a:r>
          </a:p>
          <a:p>
            <a:endParaRPr lang="en-US" dirty="0"/>
          </a:p>
          <a:p>
            <a:r>
              <a:rPr lang="en-US" b="1" dirty="0"/>
              <a:t>DATE:</a:t>
            </a:r>
            <a:r>
              <a:rPr lang="en-US" dirty="0"/>
              <a:t> </a:t>
            </a:r>
            <a:r>
              <a:rPr lang="en-US" dirty="0" err="1"/>
              <a:t>Fechas</a:t>
            </a:r>
            <a:r>
              <a:rPr lang="en-US" dirty="0"/>
              <a:t>. </a:t>
            </a:r>
          </a:p>
          <a:p>
            <a:endParaRPr lang="en-US" dirty="0"/>
          </a:p>
          <a:p>
            <a:r>
              <a:rPr lang="en-US" b="1" dirty="0"/>
              <a:t>TIME:</a:t>
            </a:r>
            <a:r>
              <a:rPr lang="en-US" dirty="0"/>
              <a:t> Horas. </a:t>
            </a:r>
          </a:p>
          <a:p>
            <a:endParaRPr lang="en-US" dirty="0"/>
          </a:p>
          <a:p>
            <a:r>
              <a:rPr lang="en-US" b="1" dirty="0"/>
              <a:t>DATETIME:</a:t>
            </a:r>
            <a:r>
              <a:rPr lang="en-US" dirty="0"/>
              <a:t> </a:t>
            </a:r>
            <a:r>
              <a:rPr lang="es-ES" dirty="0"/>
              <a:t>8 bytes fecha y hora --&gt; Default </a:t>
            </a:r>
            <a:r>
              <a:rPr lang="es-ES" dirty="0" err="1"/>
              <a:t>value</a:t>
            </a:r>
            <a:r>
              <a:rPr lang="es-ES" dirty="0"/>
              <a:t>   1900-01-01 00:00:00,000</a:t>
            </a:r>
          </a:p>
          <a:p>
            <a:endParaRPr lang="en-US" dirty="0"/>
          </a:p>
        </p:txBody>
      </p:sp>
    </p:spTree>
    <p:extLst>
      <p:ext uri="{BB962C8B-B14F-4D97-AF65-F5344CB8AC3E}">
        <p14:creationId xmlns:p14="http://schemas.microsoft.com/office/powerpoint/2010/main" val="93906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7065366" cy="690574"/>
          </a:xfrm>
          <a:prstGeom prst="rect">
            <a:avLst/>
          </a:prstGeom>
        </p:spPr>
        <p:txBody>
          <a:bodyPr vert="horz" wrap="square" lIns="0" tIns="13335" rIns="0" bIns="0" rtlCol="0">
            <a:spAutoFit/>
          </a:bodyPr>
          <a:lstStyle/>
          <a:p>
            <a:pPr marL="12700">
              <a:lnSpc>
                <a:spcPct val="100000"/>
              </a:lnSpc>
              <a:spcBef>
                <a:spcPts val="105"/>
              </a:spcBef>
            </a:pPr>
            <a:r>
              <a:rPr dirty="0"/>
              <a:t>DDL:</a:t>
            </a:r>
            <a:r>
              <a:rPr spc="-185" dirty="0"/>
              <a:t> </a:t>
            </a:r>
            <a:r>
              <a:rPr lang="es-AR" spc="-60" dirty="0" err="1"/>
              <a:t>Schema</a:t>
            </a:r>
            <a:endParaRPr spc="-60" dirty="0"/>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8" name="TextBox 7">
            <a:extLst>
              <a:ext uri="{FF2B5EF4-FFF2-40B4-BE49-F238E27FC236}">
                <a16:creationId xmlns:a16="http://schemas.microsoft.com/office/drawing/2014/main" id="{9ACD6401-871B-ADBD-3B52-DAB8B27C27CB}"/>
              </a:ext>
            </a:extLst>
          </p:cNvPr>
          <p:cNvSpPr txBox="1"/>
          <p:nvPr/>
        </p:nvSpPr>
        <p:spPr>
          <a:xfrm>
            <a:off x="491134" y="1897791"/>
            <a:ext cx="9198966" cy="3200876"/>
          </a:xfrm>
          <a:prstGeom prst="rect">
            <a:avLst/>
          </a:prstGeom>
          <a:noFill/>
        </p:spPr>
        <p:txBody>
          <a:bodyPr wrap="square">
            <a:spAutoFit/>
          </a:bodyPr>
          <a:lstStyle/>
          <a:p>
            <a:r>
              <a:rPr lang="es-AR" sz="2800" b="1" dirty="0"/>
              <a:t>Que es un Esquema?</a:t>
            </a:r>
          </a:p>
          <a:p>
            <a:endParaRPr lang="es-AR" b="1" dirty="0"/>
          </a:p>
          <a:p>
            <a:r>
              <a:rPr lang="es-ES" sz="2400" b="0" dirty="0">
                <a:effectLst/>
              </a:rPr>
              <a:t>Un esquema es un conjunto o agrupador de objetos dentro de la base de datos.</a:t>
            </a:r>
          </a:p>
          <a:p>
            <a:r>
              <a:rPr lang="es-ES" sz="2400" b="0" dirty="0">
                <a:effectLst/>
              </a:rPr>
              <a:t> </a:t>
            </a:r>
          </a:p>
          <a:p>
            <a:r>
              <a:rPr lang="es-ES" sz="2400" b="0" dirty="0">
                <a:effectLst/>
              </a:rPr>
              <a:t>Por ejemplo, podemos tener dentro de una misma base de datos, 1 esquema para desarrollo, 1 para </a:t>
            </a:r>
            <a:r>
              <a:rPr lang="es-ES" sz="2400" b="0" dirty="0" err="1">
                <a:effectLst/>
              </a:rPr>
              <a:t>testing</a:t>
            </a:r>
            <a:r>
              <a:rPr lang="es-ES" sz="2400" b="0" dirty="0">
                <a:effectLst/>
              </a:rPr>
              <a:t> y uno para producci</a:t>
            </a:r>
            <a:r>
              <a:rPr lang="es-ES" sz="2400" dirty="0"/>
              <a:t>ó</a:t>
            </a:r>
            <a:r>
              <a:rPr lang="es-ES" sz="2400" b="0" dirty="0">
                <a:effectLst/>
              </a:rPr>
              <a:t>n.</a:t>
            </a:r>
          </a:p>
          <a:p>
            <a:endParaRPr lang="es-ES" dirty="0"/>
          </a:p>
          <a:p>
            <a:endParaRPr lang="en-US" dirty="0"/>
          </a:p>
        </p:txBody>
      </p:sp>
    </p:spTree>
    <p:extLst>
      <p:ext uri="{BB962C8B-B14F-4D97-AF65-F5344CB8AC3E}">
        <p14:creationId xmlns:p14="http://schemas.microsoft.com/office/powerpoint/2010/main" val="99865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2933065"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80"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graphicFrame>
        <p:nvGraphicFramePr>
          <p:cNvPr id="5" name="object 5"/>
          <p:cNvGraphicFramePr>
            <a:graphicFrameLocks noGrp="1"/>
          </p:cNvGraphicFramePr>
          <p:nvPr/>
        </p:nvGraphicFramePr>
        <p:xfrm>
          <a:off x="1295400" y="2015489"/>
          <a:ext cx="8136254" cy="2985950"/>
        </p:xfrm>
        <a:graphic>
          <a:graphicData uri="http://schemas.openxmlformats.org/drawingml/2006/table">
            <a:tbl>
              <a:tblPr firstRow="1" bandRow="1">
                <a:tableStyleId>{2D5ABB26-0587-4C30-8999-92F81FD0307C}</a:tableStyleId>
              </a:tblPr>
              <a:tblGrid>
                <a:gridCol w="1728470">
                  <a:extLst>
                    <a:ext uri="{9D8B030D-6E8A-4147-A177-3AD203B41FA5}">
                      <a16:colId xmlns:a16="http://schemas.microsoft.com/office/drawing/2014/main" val="20000"/>
                    </a:ext>
                  </a:extLst>
                </a:gridCol>
                <a:gridCol w="796290">
                  <a:extLst>
                    <a:ext uri="{9D8B030D-6E8A-4147-A177-3AD203B41FA5}">
                      <a16:colId xmlns:a16="http://schemas.microsoft.com/office/drawing/2014/main" val="20001"/>
                    </a:ext>
                  </a:extLst>
                </a:gridCol>
                <a:gridCol w="1221105">
                  <a:extLst>
                    <a:ext uri="{9D8B030D-6E8A-4147-A177-3AD203B41FA5}">
                      <a16:colId xmlns:a16="http://schemas.microsoft.com/office/drawing/2014/main" val="20002"/>
                    </a:ext>
                  </a:extLst>
                </a:gridCol>
                <a:gridCol w="1278254">
                  <a:extLst>
                    <a:ext uri="{9D8B030D-6E8A-4147-A177-3AD203B41FA5}">
                      <a16:colId xmlns:a16="http://schemas.microsoft.com/office/drawing/2014/main" val="20003"/>
                    </a:ext>
                  </a:extLst>
                </a:gridCol>
                <a:gridCol w="1274445">
                  <a:extLst>
                    <a:ext uri="{9D8B030D-6E8A-4147-A177-3AD203B41FA5}">
                      <a16:colId xmlns:a16="http://schemas.microsoft.com/office/drawing/2014/main" val="20004"/>
                    </a:ext>
                  </a:extLst>
                </a:gridCol>
                <a:gridCol w="1837690">
                  <a:extLst>
                    <a:ext uri="{9D8B030D-6E8A-4147-A177-3AD203B41FA5}">
                      <a16:colId xmlns:a16="http://schemas.microsoft.com/office/drawing/2014/main" val="20005"/>
                    </a:ext>
                  </a:extLst>
                </a:gridCol>
              </a:tblGrid>
              <a:tr h="648970">
                <a:tc>
                  <a:txBody>
                    <a:bodyPr/>
                    <a:lstStyle/>
                    <a:p>
                      <a:pPr marL="74930">
                        <a:lnSpc>
                          <a:spcPct val="100000"/>
                        </a:lnSpc>
                        <a:spcBef>
                          <a:spcPts val="1380"/>
                        </a:spcBef>
                      </a:pPr>
                      <a:r>
                        <a:rPr sz="1800" b="1" spc="-5" dirty="0">
                          <a:latin typeface="Arial"/>
                          <a:cs typeface="Arial"/>
                        </a:rPr>
                        <a:t>Field</a:t>
                      </a:r>
                      <a:r>
                        <a:rPr sz="1800" b="1" spc="-20" dirty="0">
                          <a:latin typeface="Arial"/>
                          <a:cs typeface="Arial"/>
                        </a:rPr>
                        <a:t> </a:t>
                      </a:r>
                      <a:r>
                        <a:rPr sz="1800" b="1" dirty="0">
                          <a:latin typeface="Arial"/>
                          <a:cs typeface="Arial"/>
                        </a:rPr>
                        <a:t>/</a:t>
                      </a:r>
                      <a:r>
                        <a:rPr sz="1800" b="1" spc="-25" dirty="0">
                          <a:latin typeface="Arial"/>
                          <a:cs typeface="Arial"/>
                        </a:rPr>
                        <a:t> </a:t>
                      </a:r>
                      <a:r>
                        <a:rPr sz="1800" b="1" spc="-5" dirty="0">
                          <a:latin typeface="Arial"/>
                          <a:cs typeface="Arial"/>
                        </a:rPr>
                        <a:t>Column</a:t>
                      </a:r>
                      <a:endParaRPr sz="1800">
                        <a:latin typeface="Arial"/>
                        <a:cs typeface="Arial"/>
                      </a:endParaRPr>
                    </a:p>
                  </a:txBody>
                  <a:tcPr marL="0" marR="0" marT="175260" marB="0">
                    <a:lnL w="3175">
                      <a:solidFill>
                        <a:srgbClr val="66FF66"/>
                      </a:solidFill>
                      <a:prstDash val="solid"/>
                    </a:lnL>
                    <a:lnR w="3175">
                      <a:solidFill>
                        <a:srgbClr val="66FF66"/>
                      </a:solidFill>
                      <a:prstDash val="solid"/>
                    </a:lnR>
                    <a:lnT w="3175">
                      <a:solidFill>
                        <a:srgbClr val="66FF66"/>
                      </a:solidFill>
                      <a:prstDash val="solid"/>
                    </a:lnT>
                    <a:lnB w="3175">
                      <a:solidFill>
                        <a:srgbClr val="66FF66"/>
                      </a:solidFill>
                      <a:prstDash val="solid"/>
                    </a:lnB>
                  </a:tcPr>
                </a:tc>
                <a:tc>
                  <a:txBody>
                    <a:bodyPr/>
                    <a:lstStyle/>
                    <a:p>
                      <a:pPr>
                        <a:lnSpc>
                          <a:spcPct val="100000"/>
                        </a:lnSpc>
                      </a:pPr>
                      <a:endParaRPr sz="1900">
                        <a:latin typeface="Times New Roman"/>
                        <a:cs typeface="Times New Roman"/>
                      </a:endParaRPr>
                    </a:p>
                  </a:txBody>
                  <a:tcPr marL="0" marR="0" marT="0" marB="0">
                    <a:lnL w="3175">
                      <a:solidFill>
                        <a:srgbClr val="66FF66"/>
                      </a:solidFill>
                      <a:prstDash val="solid"/>
                    </a:lnL>
                  </a:tcPr>
                </a:tc>
                <a:tc rowSpan="2" gridSpan="4">
                  <a:txBody>
                    <a:bodyPr/>
                    <a:lstStyle/>
                    <a:p>
                      <a:pPr>
                        <a:lnSpc>
                          <a:spcPct val="100000"/>
                        </a:lnSpc>
                      </a:pPr>
                      <a:endParaRPr sz="19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447039">
                <a:tc>
                  <a:txBody>
                    <a:bodyPr/>
                    <a:lstStyle/>
                    <a:p>
                      <a:pPr>
                        <a:lnSpc>
                          <a:spcPct val="100000"/>
                        </a:lnSpc>
                      </a:pPr>
                      <a:endParaRPr sz="1900">
                        <a:latin typeface="Times New Roman"/>
                        <a:cs typeface="Times New Roman"/>
                      </a:endParaRPr>
                    </a:p>
                  </a:txBody>
                  <a:tcPr marL="0" marR="0" marT="0" marB="0">
                    <a:lnT w="3175">
                      <a:solidFill>
                        <a:srgbClr val="66FF66"/>
                      </a:solidFill>
                      <a:prstDash val="solid"/>
                    </a:lnT>
                  </a:tcPr>
                </a:tc>
                <a:tc>
                  <a:txBody>
                    <a:bodyPr/>
                    <a:lstStyle/>
                    <a:p>
                      <a:pPr>
                        <a:lnSpc>
                          <a:spcPct val="100000"/>
                        </a:lnSpc>
                      </a:pPr>
                      <a:endParaRPr sz="1900">
                        <a:latin typeface="Times New Roman"/>
                        <a:cs typeface="Times New Roman"/>
                      </a:endParaRPr>
                    </a:p>
                  </a:txBody>
                  <a:tcPr marL="0" marR="0" marT="0" marB="0"/>
                </a:tc>
                <a:tc gridSpan="4"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529589">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26670" algn="ctr">
                        <a:lnSpc>
                          <a:spcPct val="100000"/>
                        </a:lnSpc>
                        <a:spcBef>
                          <a:spcPts val="229"/>
                        </a:spcBef>
                      </a:pPr>
                      <a:r>
                        <a:rPr sz="1800" b="1" spc="-5" dirty="0">
                          <a:latin typeface="Arial"/>
                          <a:cs typeface="Arial"/>
                        </a:rPr>
                        <a:t>DNI</a:t>
                      </a:r>
                      <a:endParaRPr sz="1800">
                        <a:latin typeface="Arial"/>
                        <a:cs typeface="Arial"/>
                      </a:endParaRPr>
                    </a:p>
                  </a:txBody>
                  <a:tcPr marL="0" marR="0" marT="29209" marB="0">
                    <a:solidFill>
                      <a:srgbClr val="5B8425"/>
                    </a:solidFill>
                  </a:tcPr>
                </a:tc>
                <a:tc>
                  <a:txBody>
                    <a:bodyPr/>
                    <a:lstStyle/>
                    <a:p>
                      <a:pPr marL="233679">
                        <a:lnSpc>
                          <a:spcPct val="100000"/>
                        </a:lnSpc>
                        <a:spcBef>
                          <a:spcPts val="229"/>
                        </a:spcBef>
                      </a:pPr>
                      <a:r>
                        <a:rPr sz="1800" b="1" spc="-10" dirty="0">
                          <a:latin typeface="Arial"/>
                          <a:cs typeface="Arial"/>
                        </a:rPr>
                        <a:t>Apellido</a:t>
                      </a:r>
                      <a:endParaRPr sz="1800">
                        <a:latin typeface="Arial"/>
                        <a:cs typeface="Arial"/>
                      </a:endParaRPr>
                    </a:p>
                  </a:txBody>
                  <a:tcPr marL="0" marR="0" marT="29209" marB="0">
                    <a:solidFill>
                      <a:srgbClr val="5B8425"/>
                    </a:solidFill>
                  </a:tcPr>
                </a:tc>
                <a:tc>
                  <a:txBody>
                    <a:bodyPr/>
                    <a:lstStyle/>
                    <a:p>
                      <a:pPr marL="263525">
                        <a:lnSpc>
                          <a:spcPct val="100000"/>
                        </a:lnSpc>
                        <a:spcBef>
                          <a:spcPts val="229"/>
                        </a:spcBef>
                      </a:pPr>
                      <a:r>
                        <a:rPr sz="1800" b="1" spc="-5" dirty="0">
                          <a:latin typeface="Arial"/>
                          <a:cs typeface="Arial"/>
                        </a:rPr>
                        <a:t>Nombre</a:t>
                      </a:r>
                      <a:endParaRPr sz="1800">
                        <a:latin typeface="Arial"/>
                        <a:cs typeface="Arial"/>
                      </a:endParaRPr>
                    </a:p>
                  </a:txBody>
                  <a:tcPr marL="0" marR="0" marT="29209" marB="0">
                    <a:solidFill>
                      <a:srgbClr val="5B8425"/>
                    </a:solidFill>
                  </a:tcPr>
                </a:tc>
                <a:tc>
                  <a:txBody>
                    <a:bodyPr/>
                    <a:lstStyle/>
                    <a:p>
                      <a:pPr marL="204470">
                        <a:lnSpc>
                          <a:spcPct val="100000"/>
                        </a:lnSpc>
                        <a:spcBef>
                          <a:spcPts val="229"/>
                        </a:spcBef>
                      </a:pPr>
                      <a:r>
                        <a:rPr sz="1800" b="1" spc="-5" dirty="0">
                          <a:latin typeface="Arial"/>
                          <a:cs typeface="Arial"/>
                        </a:rPr>
                        <a:t>FechaIngreso</a:t>
                      </a:r>
                      <a:endParaRPr sz="1800">
                        <a:latin typeface="Arial"/>
                        <a:cs typeface="Arial"/>
                      </a:endParaRPr>
                    </a:p>
                  </a:txBody>
                  <a:tcPr marL="0" marR="0" marT="29209" marB="0">
                    <a:solidFill>
                      <a:srgbClr val="5B8425"/>
                    </a:solidFill>
                  </a:tcPr>
                </a:tc>
                <a:extLst>
                  <a:ext uri="{0D108BD9-81ED-4DB2-BD59-A6C34878D82A}">
                    <a16:rowId xmlns:a16="http://schemas.microsoft.com/office/drawing/2014/main" val="10002"/>
                  </a:ext>
                </a:extLst>
              </a:tr>
              <a:tr h="529590">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19050" algn="ctr">
                        <a:lnSpc>
                          <a:spcPct val="100000"/>
                        </a:lnSpc>
                        <a:spcBef>
                          <a:spcPts val="190"/>
                        </a:spcBef>
                      </a:pPr>
                      <a:r>
                        <a:rPr sz="1800" spc="-10" dirty="0">
                          <a:latin typeface="Arial MT"/>
                          <a:cs typeface="Arial MT"/>
                        </a:rPr>
                        <a:t>35888333</a:t>
                      </a:r>
                      <a:endParaRPr sz="1800">
                        <a:latin typeface="Arial MT"/>
                        <a:cs typeface="Arial MT"/>
                      </a:endParaRPr>
                    </a:p>
                  </a:txBody>
                  <a:tcPr marL="0" marR="0" marT="24130" marB="0">
                    <a:solidFill>
                      <a:srgbClr val="93BC5D"/>
                    </a:solidFill>
                  </a:tcPr>
                </a:tc>
                <a:tc>
                  <a:txBody>
                    <a:bodyPr/>
                    <a:lstStyle/>
                    <a:p>
                      <a:pPr marL="116839">
                        <a:lnSpc>
                          <a:spcPct val="100000"/>
                        </a:lnSpc>
                        <a:spcBef>
                          <a:spcPts val="190"/>
                        </a:spcBef>
                      </a:pPr>
                      <a:r>
                        <a:rPr sz="1800" spc="-5" dirty="0">
                          <a:latin typeface="Arial MT"/>
                          <a:cs typeface="Arial MT"/>
                        </a:rPr>
                        <a:t>Perez</a:t>
                      </a:r>
                      <a:endParaRPr sz="1800">
                        <a:latin typeface="Arial MT"/>
                        <a:cs typeface="Arial MT"/>
                      </a:endParaRPr>
                    </a:p>
                  </a:txBody>
                  <a:tcPr marL="0" marR="0" marT="24130" marB="0">
                    <a:solidFill>
                      <a:srgbClr val="93BC5D"/>
                    </a:solidFill>
                  </a:tcPr>
                </a:tc>
                <a:tc>
                  <a:txBody>
                    <a:bodyPr/>
                    <a:lstStyle/>
                    <a:p>
                      <a:pPr marL="149225">
                        <a:lnSpc>
                          <a:spcPct val="100000"/>
                        </a:lnSpc>
                        <a:spcBef>
                          <a:spcPts val="190"/>
                        </a:spcBef>
                      </a:pPr>
                      <a:r>
                        <a:rPr sz="1800" spc="-10" dirty="0">
                          <a:latin typeface="Arial MT"/>
                          <a:cs typeface="Arial MT"/>
                        </a:rPr>
                        <a:t>Juan</a:t>
                      </a:r>
                      <a:endParaRPr sz="1800">
                        <a:latin typeface="Arial MT"/>
                        <a:cs typeface="Arial MT"/>
                      </a:endParaRPr>
                    </a:p>
                  </a:txBody>
                  <a:tcPr marL="0" marR="0" marT="24130" marB="0">
                    <a:solidFill>
                      <a:srgbClr val="93BC5D"/>
                    </a:solidFill>
                  </a:tcPr>
                </a:tc>
                <a:tc>
                  <a:txBody>
                    <a:bodyPr/>
                    <a:lstStyle/>
                    <a:p>
                      <a:pPr marL="147320">
                        <a:lnSpc>
                          <a:spcPct val="100000"/>
                        </a:lnSpc>
                        <a:spcBef>
                          <a:spcPts val="190"/>
                        </a:spcBef>
                      </a:pPr>
                      <a:r>
                        <a:rPr sz="1800" spc="-10" dirty="0">
                          <a:latin typeface="Arial MT"/>
                          <a:cs typeface="Arial MT"/>
                        </a:rPr>
                        <a:t>01/02/2015</a:t>
                      </a:r>
                      <a:endParaRPr sz="1800">
                        <a:latin typeface="Arial MT"/>
                        <a:cs typeface="Arial MT"/>
                      </a:endParaRPr>
                    </a:p>
                  </a:txBody>
                  <a:tcPr marL="0" marR="0" marT="24130" marB="0">
                    <a:solidFill>
                      <a:srgbClr val="93BC5D"/>
                    </a:solidFill>
                  </a:tcPr>
                </a:tc>
                <a:extLst>
                  <a:ext uri="{0D108BD9-81ED-4DB2-BD59-A6C34878D82A}">
                    <a16:rowId xmlns:a16="http://schemas.microsoft.com/office/drawing/2014/main" val="10003"/>
                  </a:ext>
                </a:extLst>
              </a:tr>
              <a:tr h="529589">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R="19050" algn="ctr">
                        <a:lnSpc>
                          <a:spcPct val="100000"/>
                        </a:lnSpc>
                        <a:spcBef>
                          <a:spcPts val="190"/>
                        </a:spcBef>
                      </a:pPr>
                      <a:r>
                        <a:rPr sz="1800" spc="-10" dirty="0">
                          <a:latin typeface="Arial MT"/>
                          <a:cs typeface="Arial MT"/>
                        </a:rPr>
                        <a:t>31999000</a:t>
                      </a:r>
                      <a:endParaRPr sz="1800">
                        <a:latin typeface="Arial MT"/>
                        <a:cs typeface="Arial MT"/>
                      </a:endParaRPr>
                    </a:p>
                  </a:txBody>
                  <a:tcPr marL="0" marR="0" marT="24130" marB="0">
                    <a:solidFill>
                      <a:srgbClr val="FFFFCC"/>
                    </a:solidFill>
                  </a:tcPr>
                </a:tc>
                <a:tc>
                  <a:txBody>
                    <a:bodyPr/>
                    <a:lstStyle/>
                    <a:p>
                      <a:pPr marL="116839">
                        <a:lnSpc>
                          <a:spcPct val="100000"/>
                        </a:lnSpc>
                        <a:spcBef>
                          <a:spcPts val="190"/>
                        </a:spcBef>
                      </a:pPr>
                      <a:r>
                        <a:rPr sz="1800" spc="-10" dirty="0">
                          <a:latin typeface="Arial MT"/>
                          <a:cs typeface="Arial MT"/>
                        </a:rPr>
                        <a:t>Sanchez</a:t>
                      </a:r>
                      <a:endParaRPr sz="1800">
                        <a:latin typeface="Arial MT"/>
                        <a:cs typeface="Arial MT"/>
                      </a:endParaRPr>
                    </a:p>
                  </a:txBody>
                  <a:tcPr marL="0" marR="0" marT="24130" marB="0">
                    <a:solidFill>
                      <a:srgbClr val="FFFFCC"/>
                    </a:solidFill>
                  </a:tcPr>
                </a:tc>
                <a:tc>
                  <a:txBody>
                    <a:bodyPr/>
                    <a:lstStyle/>
                    <a:p>
                      <a:pPr marL="149225">
                        <a:lnSpc>
                          <a:spcPct val="100000"/>
                        </a:lnSpc>
                        <a:spcBef>
                          <a:spcPts val="190"/>
                        </a:spcBef>
                      </a:pPr>
                      <a:r>
                        <a:rPr sz="1800" spc="-10" dirty="0">
                          <a:latin typeface="Arial MT"/>
                          <a:cs typeface="Arial MT"/>
                        </a:rPr>
                        <a:t>Ana</a:t>
                      </a:r>
                      <a:endParaRPr sz="1800">
                        <a:latin typeface="Arial MT"/>
                        <a:cs typeface="Arial MT"/>
                      </a:endParaRPr>
                    </a:p>
                  </a:txBody>
                  <a:tcPr marL="0" marR="0" marT="24130" marB="0">
                    <a:solidFill>
                      <a:srgbClr val="FFFFCC"/>
                    </a:solidFill>
                  </a:tcPr>
                </a:tc>
                <a:tc>
                  <a:txBody>
                    <a:bodyPr/>
                    <a:lstStyle/>
                    <a:p>
                      <a:pPr marL="147320">
                        <a:lnSpc>
                          <a:spcPct val="100000"/>
                        </a:lnSpc>
                        <a:spcBef>
                          <a:spcPts val="190"/>
                        </a:spcBef>
                      </a:pPr>
                      <a:r>
                        <a:rPr sz="1800" spc="-10" dirty="0">
                          <a:latin typeface="Arial MT"/>
                          <a:cs typeface="Arial MT"/>
                        </a:rPr>
                        <a:t>03/05/2019</a:t>
                      </a:r>
                      <a:endParaRPr sz="1800">
                        <a:latin typeface="Arial MT"/>
                        <a:cs typeface="Arial MT"/>
                      </a:endParaRPr>
                    </a:p>
                  </a:txBody>
                  <a:tcPr marL="0" marR="0" marT="24130" marB="0">
                    <a:solidFill>
                      <a:srgbClr val="FFFFCC"/>
                    </a:solidFill>
                  </a:tcPr>
                </a:tc>
                <a:extLst>
                  <a:ext uri="{0D108BD9-81ED-4DB2-BD59-A6C34878D82A}">
                    <a16:rowId xmlns:a16="http://schemas.microsoft.com/office/drawing/2014/main" val="10004"/>
                  </a:ext>
                </a:extLst>
              </a:tr>
              <a:tr h="301173">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marR="53340" algn="ctr">
                        <a:lnSpc>
                          <a:spcPts val="2080"/>
                        </a:lnSpc>
                        <a:spcBef>
                          <a:spcPts val="190"/>
                        </a:spcBef>
                      </a:pPr>
                      <a:r>
                        <a:rPr sz="1800" spc="-45" dirty="0">
                          <a:latin typeface="Arial MT"/>
                          <a:cs typeface="Arial MT"/>
                        </a:rPr>
                        <a:t>25777111</a:t>
                      </a:r>
                      <a:endParaRPr sz="1800">
                        <a:latin typeface="Arial MT"/>
                        <a:cs typeface="Arial MT"/>
                      </a:endParaRPr>
                    </a:p>
                  </a:txBody>
                  <a:tcPr marL="0" marR="0" marT="24130" marB="0">
                    <a:solidFill>
                      <a:srgbClr val="93BC5D"/>
                    </a:solidFill>
                  </a:tcPr>
                </a:tc>
                <a:tc>
                  <a:txBody>
                    <a:bodyPr/>
                    <a:lstStyle/>
                    <a:p>
                      <a:pPr marL="116839">
                        <a:lnSpc>
                          <a:spcPts val="2080"/>
                        </a:lnSpc>
                        <a:spcBef>
                          <a:spcPts val="190"/>
                        </a:spcBef>
                      </a:pPr>
                      <a:r>
                        <a:rPr sz="1800" spc="-5" dirty="0">
                          <a:latin typeface="Arial MT"/>
                          <a:cs typeface="Arial MT"/>
                        </a:rPr>
                        <a:t>Gomez</a:t>
                      </a:r>
                      <a:endParaRPr sz="1800">
                        <a:latin typeface="Arial MT"/>
                        <a:cs typeface="Arial MT"/>
                      </a:endParaRPr>
                    </a:p>
                  </a:txBody>
                  <a:tcPr marL="0" marR="0" marT="24130" marB="0">
                    <a:solidFill>
                      <a:srgbClr val="93BC5D"/>
                    </a:solidFill>
                  </a:tcPr>
                </a:tc>
                <a:tc>
                  <a:txBody>
                    <a:bodyPr/>
                    <a:lstStyle/>
                    <a:p>
                      <a:pPr marL="149225">
                        <a:lnSpc>
                          <a:spcPts val="2080"/>
                        </a:lnSpc>
                        <a:spcBef>
                          <a:spcPts val="190"/>
                        </a:spcBef>
                      </a:pPr>
                      <a:r>
                        <a:rPr sz="1800" spc="-10" dirty="0">
                          <a:latin typeface="Arial MT"/>
                          <a:cs typeface="Arial MT"/>
                        </a:rPr>
                        <a:t>Lola</a:t>
                      </a:r>
                      <a:endParaRPr sz="1800">
                        <a:latin typeface="Arial MT"/>
                        <a:cs typeface="Arial MT"/>
                      </a:endParaRPr>
                    </a:p>
                  </a:txBody>
                  <a:tcPr marL="0" marR="0" marT="24130" marB="0">
                    <a:solidFill>
                      <a:srgbClr val="93BC5D"/>
                    </a:solidFill>
                  </a:tcPr>
                </a:tc>
                <a:tc>
                  <a:txBody>
                    <a:bodyPr/>
                    <a:lstStyle/>
                    <a:p>
                      <a:pPr marL="147320">
                        <a:lnSpc>
                          <a:spcPts val="2080"/>
                        </a:lnSpc>
                        <a:spcBef>
                          <a:spcPts val="190"/>
                        </a:spcBef>
                      </a:pPr>
                      <a:r>
                        <a:rPr sz="1800" spc="-10" dirty="0">
                          <a:latin typeface="Arial MT"/>
                          <a:cs typeface="Arial MT"/>
                        </a:rPr>
                        <a:t>06/10/2006</a:t>
                      </a:r>
                      <a:endParaRPr sz="1800">
                        <a:latin typeface="Arial MT"/>
                        <a:cs typeface="Arial MT"/>
                      </a:endParaRPr>
                    </a:p>
                  </a:txBody>
                  <a:tcPr marL="0" marR="0" marT="24130" marB="0">
                    <a:solidFill>
                      <a:srgbClr val="93BC5D"/>
                    </a:solidFill>
                  </a:tcPr>
                </a:tc>
                <a:extLst>
                  <a:ext uri="{0D108BD9-81ED-4DB2-BD59-A6C34878D82A}">
                    <a16:rowId xmlns:a16="http://schemas.microsoft.com/office/drawing/2014/main" val="10005"/>
                  </a:ext>
                </a:extLst>
              </a:tr>
            </a:tbl>
          </a:graphicData>
        </a:graphic>
      </p:graphicFrame>
      <p:sp>
        <p:nvSpPr>
          <p:cNvPr id="6" name="object 6"/>
          <p:cNvSpPr/>
          <p:nvPr/>
        </p:nvSpPr>
        <p:spPr>
          <a:xfrm>
            <a:off x="3820160" y="4700269"/>
            <a:ext cx="5612130" cy="529590"/>
          </a:xfrm>
          <a:custGeom>
            <a:avLst/>
            <a:gdLst/>
            <a:ahLst/>
            <a:cxnLst/>
            <a:rect l="l" t="t" r="r" b="b"/>
            <a:pathLst>
              <a:path w="5612130" h="529589">
                <a:moveTo>
                  <a:pt x="5612130" y="0"/>
                </a:moveTo>
                <a:lnTo>
                  <a:pt x="3831590" y="0"/>
                </a:lnTo>
                <a:lnTo>
                  <a:pt x="2559050" y="0"/>
                </a:lnTo>
                <a:lnTo>
                  <a:pt x="1248410" y="0"/>
                </a:lnTo>
                <a:lnTo>
                  <a:pt x="0" y="0"/>
                </a:lnTo>
                <a:lnTo>
                  <a:pt x="0" y="529590"/>
                </a:lnTo>
                <a:lnTo>
                  <a:pt x="1248410" y="529590"/>
                </a:lnTo>
                <a:lnTo>
                  <a:pt x="2559050" y="529590"/>
                </a:lnTo>
                <a:lnTo>
                  <a:pt x="3831590" y="529590"/>
                </a:lnTo>
                <a:lnTo>
                  <a:pt x="5612130" y="529590"/>
                </a:lnTo>
                <a:lnTo>
                  <a:pt x="5612130" y="0"/>
                </a:lnTo>
                <a:close/>
              </a:path>
            </a:pathLst>
          </a:custGeom>
          <a:solidFill>
            <a:srgbClr val="93BC5D"/>
          </a:solidFill>
        </p:spPr>
        <p:txBody>
          <a:bodyPr wrap="square" lIns="0" tIns="0" rIns="0" bIns="0" rtlCol="0"/>
          <a:lstStyle/>
          <a:p>
            <a:endParaRPr/>
          </a:p>
        </p:txBody>
      </p:sp>
      <p:sp>
        <p:nvSpPr>
          <p:cNvPr id="7" name="object 7"/>
          <p:cNvSpPr/>
          <p:nvPr/>
        </p:nvSpPr>
        <p:spPr>
          <a:xfrm>
            <a:off x="1295400" y="2015489"/>
            <a:ext cx="1728470" cy="648970"/>
          </a:xfrm>
          <a:custGeom>
            <a:avLst/>
            <a:gdLst/>
            <a:ahLst/>
            <a:cxnLst/>
            <a:rect l="l" t="t" r="r" b="b"/>
            <a:pathLst>
              <a:path w="1728470" h="648969">
                <a:moveTo>
                  <a:pt x="1728470" y="0"/>
                </a:moveTo>
                <a:lnTo>
                  <a:pt x="0" y="0"/>
                </a:lnTo>
                <a:lnTo>
                  <a:pt x="0" y="648970"/>
                </a:lnTo>
                <a:lnTo>
                  <a:pt x="864869" y="648970"/>
                </a:lnTo>
                <a:lnTo>
                  <a:pt x="1728470" y="648970"/>
                </a:lnTo>
                <a:lnTo>
                  <a:pt x="1728470" y="0"/>
                </a:lnTo>
                <a:close/>
              </a:path>
            </a:pathLst>
          </a:custGeom>
          <a:solidFill>
            <a:srgbClr val="CCFF99"/>
          </a:solidFill>
        </p:spPr>
        <p:txBody>
          <a:bodyPr wrap="square" lIns="0" tIns="0" rIns="0" bIns="0" rtlCol="0"/>
          <a:lstStyle/>
          <a:p>
            <a:pPr marL="130175">
              <a:spcBef>
                <a:spcPts val="1380"/>
              </a:spcBef>
            </a:pPr>
            <a:r>
              <a:rPr lang="es-AR" b="1" spc="-5">
                <a:latin typeface="Arial"/>
                <a:cs typeface="Arial"/>
              </a:rPr>
              <a:t>Field - Column</a:t>
            </a:r>
            <a:endParaRPr b="1" spc="-5">
              <a:latin typeface="Arial"/>
              <a:cs typeface="Arial"/>
            </a:endParaRPr>
          </a:p>
        </p:txBody>
      </p:sp>
      <p:sp>
        <p:nvSpPr>
          <p:cNvPr id="8" name="object 8"/>
          <p:cNvSpPr/>
          <p:nvPr/>
        </p:nvSpPr>
        <p:spPr>
          <a:xfrm>
            <a:off x="863600" y="5184140"/>
            <a:ext cx="1728470" cy="647700"/>
          </a:xfrm>
          <a:custGeom>
            <a:avLst/>
            <a:gdLst/>
            <a:ahLst/>
            <a:cxnLst/>
            <a:rect l="l" t="t" r="r" b="b"/>
            <a:pathLst>
              <a:path w="1728470" h="647700">
                <a:moveTo>
                  <a:pt x="1728470" y="0"/>
                </a:moveTo>
                <a:lnTo>
                  <a:pt x="0" y="0"/>
                </a:lnTo>
                <a:lnTo>
                  <a:pt x="0" y="647700"/>
                </a:lnTo>
                <a:lnTo>
                  <a:pt x="864869" y="647700"/>
                </a:lnTo>
                <a:lnTo>
                  <a:pt x="1728470" y="647700"/>
                </a:lnTo>
                <a:lnTo>
                  <a:pt x="1728470" y="0"/>
                </a:lnTo>
                <a:close/>
              </a:path>
            </a:pathLst>
          </a:custGeom>
          <a:solidFill>
            <a:srgbClr val="CCFF99"/>
          </a:solidFill>
        </p:spPr>
        <p:txBody>
          <a:bodyPr wrap="square" lIns="0" tIns="0" rIns="0" bIns="0" rtlCol="0"/>
          <a:lstStyle/>
          <a:p>
            <a:endParaRPr/>
          </a:p>
        </p:txBody>
      </p:sp>
      <p:sp>
        <p:nvSpPr>
          <p:cNvPr id="9" name="object 9"/>
          <p:cNvSpPr txBox="1"/>
          <p:nvPr/>
        </p:nvSpPr>
        <p:spPr>
          <a:xfrm>
            <a:off x="863600" y="5184140"/>
            <a:ext cx="1728470" cy="647700"/>
          </a:xfrm>
          <a:prstGeom prst="rect">
            <a:avLst/>
          </a:prstGeom>
          <a:ln w="3175">
            <a:solidFill>
              <a:srgbClr val="66FF66"/>
            </a:solidFill>
          </a:ln>
        </p:spPr>
        <p:txBody>
          <a:bodyPr vert="horz" wrap="square" lIns="0" tIns="175260" rIns="0" bIns="0" rtlCol="0">
            <a:spAutoFit/>
          </a:bodyPr>
          <a:lstStyle/>
          <a:p>
            <a:pPr marL="130175">
              <a:lnSpc>
                <a:spcPct val="100000"/>
              </a:lnSpc>
              <a:spcBef>
                <a:spcPts val="1380"/>
              </a:spcBef>
            </a:pPr>
            <a:r>
              <a:rPr sz="1800" b="1" spc="-5" dirty="0">
                <a:latin typeface="Arial"/>
                <a:cs typeface="Arial"/>
              </a:rPr>
              <a:t>Row</a:t>
            </a:r>
            <a:r>
              <a:rPr sz="1800" b="1" spc="30" dirty="0">
                <a:latin typeface="Arial"/>
                <a:cs typeface="Arial"/>
              </a:rPr>
              <a:t> </a:t>
            </a:r>
            <a:r>
              <a:rPr sz="1800" b="1" dirty="0">
                <a:latin typeface="Arial"/>
                <a:cs typeface="Arial"/>
              </a:rPr>
              <a:t>/</a:t>
            </a:r>
            <a:r>
              <a:rPr sz="1800" b="1" spc="-25" dirty="0">
                <a:latin typeface="Arial"/>
                <a:cs typeface="Arial"/>
              </a:rPr>
              <a:t> </a:t>
            </a:r>
            <a:r>
              <a:rPr sz="1800" b="1" spc="-10" dirty="0">
                <a:latin typeface="Arial"/>
                <a:cs typeface="Arial"/>
              </a:rPr>
              <a:t>Record</a:t>
            </a:r>
            <a:endParaRPr sz="1800">
              <a:latin typeface="Arial"/>
              <a:cs typeface="Arial"/>
            </a:endParaRPr>
          </a:p>
        </p:txBody>
      </p:sp>
      <p:sp>
        <p:nvSpPr>
          <p:cNvPr id="10" name="object 10"/>
          <p:cNvSpPr/>
          <p:nvPr/>
        </p:nvSpPr>
        <p:spPr>
          <a:xfrm>
            <a:off x="2592070" y="4853940"/>
            <a:ext cx="999490" cy="654050"/>
          </a:xfrm>
          <a:custGeom>
            <a:avLst/>
            <a:gdLst/>
            <a:ahLst/>
            <a:cxnLst/>
            <a:rect l="l" t="t" r="r" b="b"/>
            <a:pathLst>
              <a:path w="999489" h="654050">
                <a:moveTo>
                  <a:pt x="0" y="654050"/>
                </a:moveTo>
                <a:lnTo>
                  <a:pt x="65948" y="653192"/>
                </a:lnTo>
                <a:lnTo>
                  <a:pt x="127442" y="650667"/>
                </a:lnTo>
                <a:lnTo>
                  <a:pt x="184657" y="646547"/>
                </a:lnTo>
                <a:lnTo>
                  <a:pt x="237766" y="640906"/>
                </a:lnTo>
                <a:lnTo>
                  <a:pt x="286945" y="633815"/>
                </a:lnTo>
                <a:lnTo>
                  <a:pt x="332368" y="625347"/>
                </a:lnTo>
                <a:lnTo>
                  <a:pt x="374209" y="615574"/>
                </a:lnTo>
                <a:lnTo>
                  <a:pt x="412644" y="604570"/>
                </a:lnTo>
                <a:lnTo>
                  <a:pt x="479989" y="579156"/>
                </a:lnTo>
                <a:lnTo>
                  <a:pt x="535801" y="549685"/>
                </a:lnTo>
                <a:lnTo>
                  <a:pt x="581475" y="516738"/>
                </a:lnTo>
                <a:lnTo>
                  <a:pt x="618408" y="480894"/>
                </a:lnTo>
                <a:lnTo>
                  <a:pt x="647996" y="442735"/>
                </a:lnTo>
                <a:lnTo>
                  <a:pt x="671635" y="402840"/>
                </a:lnTo>
                <a:lnTo>
                  <a:pt x="690721" y="361791"/>
                </a:lnTo>
                <a:lnTo>
                  <a:pt x="706650" y="320166"/>
                </a:lnTo>
                <a:lnTo>
                  <a:pt x="720819" y="278548"/>
                </a:lnTo>
                <a:lnTo>
                  <a:pt x="727679" y="257922"/>
                </a:lnTo>
                <a:lnTo>
                  <a:pt x="734623" y="237515"/>
                </a:lnTo>
                <a:lnTo>
                  <a:pt x="749460" y="197649"/>
                </a:lnTo>
                <a:lnTo>
                  <a:pt x="766725" y="159530"/>
                </a:lnTo>
                <a:lnTo>
                  <a:pt x="787813" y="123738"/>
                </a:lnTo>
                <a:lnTo>
                  <a:pt x="814123" y="90854"/>
                </a:lnTo>
                <a:lnTo>
                  <a:pt x="847049" y="61457"/>
                </a:lnTo>
                <a:lnTo>
                  <a:pt x="887988" y="36129"/>
                </a:lnTo>
                <a:lnTo>
                  <a:pt x="938336" y="15450"/>
                </a:lnTo>
                <a:lnTo>
                  <a:pt x="967475" y="7035"/>
                </a:lnTo>
                <a:lnTo>
                  <a:pt x="999490" y="0"/>
                </a:lnTo>
              </a:path>
            </a:pathLst>
          </a:custGeom>
          <a:ln w="3175">
            <a:solidFill>
              <a:srgbClr val="000000"/>
            </a:solidFill>
          </a:ln>
        </p:spPr>
        <p:txBody>
          <a:bodyPr wrap="square" lIns="0" tIns="0" rIns="0" bIns="0" rtlCol="0"/>
          <a:lstStyle/>
          <a:p>
            <a:endParaRPr/>
          </a:p>
        </p:txBody>
      </p:sp>
      <p:sp>
        <p:nvSpPr>
          <p:cNvPr id="11" name="object 11"/>
          <p:cNvSpPr/>
          <p:nvPr/>
        </p:nvSpPr>
        <p:spPr>
          <a:xfrm>
            <a:off x="3580129" y="4801870"/>
            <a:ext cx="166370" cy="107950"/>
          </a:xfrm>
          <a:custGeom>
            <a:avLst/>
            <a:gdLst/>
            <a:ahLst/>
            <a:cxnLst/>
            <a:rect l="l" t="t" r="r" b="b"/>
            <a:pathLst>
              <a:path w="166370" h="107950">
                <a:moveTo>
                  <a:pt x="0" y="0"/>
                </a:moveTo>
                <a:lnTo>
                  <a:pt x="10160" y="107949"/>
                </a:lnTo>
                <a:lnTo>
                  <a:pt x="166370" y="39369"/>
                </a:lnTo>
                <a:lnTo>
                  <a:pt x="0" y="0"/>
                </a:lnTo>
                <a:close/>
              </a:path>
            </a:pathLst>
          </a:custGeom>
          <a:solidFill>
            <a:srgbClr val="000000"/>
          </a:solidFill>
        </p:spPr>
        <p:txBody>
          <a:bodyPr wrap="square" lIns="0" tIns="0" rIns="0" bIns="0" rtlCol="0"/>
          <a:lstStyle/>
          <a:p>
            <a:endParaRPr/>
          </a:p>
        </p:txBody>
      </p:sp>
      <p:grpSp>
        <p:nvGrpSpPr>
          <p:cNvPr id="12" name="object 12"/>
          <p:cNvGrpSpPr/>
          <p:nvPr/>
        </p:nvGrpSpPr>
        <p:grpSpPr>
          <a:xfrm>
            <a:off x="3023235" y="2339975"/>
            <a:ext cx="1660525" cy="724535"/>
            <a:chOff x="3023235" y="2339975"/>
            <a:chExt cx="1660525" cy="724535"/>
          </a:xfrm>
        </p:grpSpPr>
        <p:sp>
          <p:nvSpPr>
            <p:cNvPr id="13" name="object 13"/>
            <p:cNvSpPr/>
            <p:nvPr/>
          </p:nvSpPr>
          <p:spPr>
            <a:xfrm>
              <a:off x="3023870" y="2340610"/>
              <a:ext cx="1496060" cy="669290"/>
            </a:xfrm>
            <a:custGeom>
              <a:avLst/>
              <a:gdLst/>
              <a:ahLst/>
              <a:cxnLst/>
              <a:rect l="l" t="t" r="r" b="b"/>
              <a:pathLst>
                <a:path w="1496060" h="669289">
                  <a:moveTo>
                    <a:pt x="0" y="0"/>
                  </a:moveTo>
                  <a:lnTo>
                    <a:pt x="64086" y="452"/>
                  </a:lnTo>
                  <a:lnTo>
                    <a:pt x="125049" y="1791"/>
                  </a:lnTo>
                  <a:lnTo>
                    <a:pt x="182980" y="3988"/>
                  </a:lnTo>
                  <a:lnTo>
                    <a:pt x="237968" y="7018"/>
                  </a:lnTo>
                  <a:lnTo>
                    <a:pt x="290102" y="10851"/>
                  </a:lnTo>
                  <a:lnTo>
                    <a:pt x="339471" y="15461"/>
                  </a:lnTo>
                  <a:lnTo>
                    <a:pt x="386167" y="20819"/>
                  </a:lnTo>
                  <a:lnTo>
                    <a:pt x="430277" y="26900"/>
                  </a:lnTo>
                  <a:lnTo>
                    <a:pt x="471892" y="33675"/>
                  </a:lnTo>
                  <a:lnTo>
                    <a:pt x="511100" y="41116"/>
                  </a:lnTo>
                  <a:lnTo>
                    <a:pt x="582659" y="57890"/>
                  </a:lnTo>
                  <a:lnTo>
                    <a:pt x="645668" y="77001"/>
                  </a:lnTo>
                  <a:lnTo>
                    <a:pt x="700845" y="98230"/>
                  </a:lnTo>
                  <a:lnTo>
                    <a:pt x="748907" y="121357"/>
                  </a:lnTo>
                  <a:lnTo>
                    <a:pt x="790569" y="146162"/>
                  </a:lnTo>
                  <a:lnTo>
                    <a:pt x="826549" y="172427"/>
                  </a:lnTo>
                  <a:lnTo>
                    <a:pt x="857562" y="199930"/>
                  </a:lnTo>
                  <a:lnTo>
                    <a:pt x="884326" y="228453"/>
                  </a:lnTo>
                  <a:lnTo>
                    <a:pt x="918071" y="272669"/>
                  </a:lnTo>
                  <a:lnTo>
                    <a:pt x="946284" y="317943"/>
                  </a:lnTo>
                  <a:lnTo>
                    <a:pt x="971384" y="363535"/>
                  </a:lnTo>
                  <a:lnTo>
                    <a:pt x="979477" y="378674"/>
                  </a:lnTo>
                  <a:lnTo>
                    <a:pt x="987582" y="393739"/>
                  </a:lnTo>
                  <a:lnTo>
                    <a:pt x="1012867" y="438211"/>
                  </a:lnTo>
                  <a:lnTo>
                    <a:pt x="1041488" y="481024"/>
                  </a:lnTo>
                  <a:lnTo>
                    <a:pt x="1075862" y="521435"/>
                  </a:lnTo>
                  <a:lnTo>
                    <a:pt x="1118408" y="558704"/>
                  </a:lnTo>
                  <a:lnTo>
                    <a:pt x="1152506" y="581437"/>
                  </a:lnTo>
                  <a:lnTo>
                    <a:pt x="1192027" y="602225"/>
                  </a:lnTo>
                  <a:lnTo>
                    <a:pt x="1237688" y="620848"/>
                  </a:lnTo>
                  <a:lnTo>
                    <a:pt x="1290205" y="637085"/>
                  </a:lnTo>
                  <a:lnTo>
                    <a:pt x="1350295" y="650718"/>
                  </a:lnTo>
                  <a:lnTo>
                    <a:pt x="1418675" y="661526"/>
                  </a:lnTo>
                  <a:lnTo>
                    <a:pt x="1456197" y="665802"/>
                  </a:lnTo>
                  <a:lnTo>
                    <a:pt x="1496059" y="669289"/>
                  </a:lnTo>
                </a:path>
              </a:pathLst>
            </a:custGeom>
            <a:ln w="3175">
              <a:solidFill>
                <a:srgbClr val="000000"/>
              </a:solidFill>
            </a:ln>
          </p:spPr>
          <p:txBody>
            <a:bodyPr wrap="square" lIns="0" tIns="0" rIns="0" bIns="0" rtlCol="0"/>
            <a:lstStyle/>
            <a:p>
              <a:endParaRPr/>
            </a:p>
          </p:txBody>
        </p:sp>
        <p:sp>
          <p:nvSpPr>
            <p:cNvPr id="14" name="object 14"/>
            <p:cNvSpPr/>
            <p:nvPr/>
          </p:nvSpPr>
          <p:spPr>
            <a:xfrm>
              <a:off x="4519930" y="2956559"/>
              <a:ext cx="163830" cy="107950"/>
            </a:xfrm>
            <a:custGeom>
              <a:avLst/>
              <a:gdLst/>
              <a:ahLst/>
              <a:cxnLst/>
              <a:rect l="l" t="t" r="r" b="b"/>
              <a:pathLst>
                <a:path w="163829" h="107950">
                  <a:moveTo>
                    <a:pt x="3810" y="0"/>
                  </a:moveTo>
                  <a:lnTo>
                    <a:pt x="0" y="107950"/>
                  </a:lnTo>
                  <a:lnTo>
                    <a:pt x="163830" y="59689"/>
                  </a:lnTo>
                  <a:lnTo>
                    <a:pt x="3810" y="0"/>
                  </a:lnTo>
                  <a:close/>
                </a:path>
              </a:pathLst>
            </a:custGeom>
            <a:solidFill>
              <a:srgbClr val="000000"/>
            </a:solidFill>
          </p:spPr>
          <p:txBody>
            <a:bodyPr wrap="square" lIns="0" tIns="0" rIns="0" bIns="0" rtlCol="0"/>
            <a:lstStyle/>
            <a:p>
              <a:endParaRPr/>
            </a:p>
          </p:txBody>
        </p:sp>
      </p:grpSp>
      <p:sp>
        <p:nvSpPr>
          <p:cNvPr id="15" name="object 15"/>
          <p:cNvSpPr/>
          <p:nvPr/>
        </p:nvSpPr>
        <p:spPr>
          <a:xfrm>
            <a:off x="4103370" y="6047740"/>
            <a:ext cx="1728470" cy="647700"/>
          </a:xfrm>
          <a:custGeom>
            <a:avLst/>
            <a:gdLst/>
            <a:ahLst/>
            <a:cxnLst/>
            <a:rect l="l" t="t" r="r" b="b"/>
            <a:pathLst>
              <a:path w="1728470" h="647700">
                <a:moveTo>
                  <a:pt x="1728469" y="0"/>
                </a:moveTo>
                <a:lnTo>
                  <a:pt x="0" y="0"/>
                </a:lnTo>
                <a:lnTo>
                  <a:pt x="0" y="647700"/>
                </a:lnTo>
                <a:lnTo>
                  <a:pt x="864869" y="647700"/>
                </a:lnTo>
                <a:lnTo>
                  <a:pt x="1728469" y="647700"/>
                </a:lnTo>
                <a:lnTo>
                  <a:pt x="1728469" y="0"/>
                </a:lnTo>
                <a:close/>
              </a:path>
            </a:pathLst>
          </a:custGeom>
          <a:solidFill>
            <a:srgbClr val="CCFF99"/>
          </a:solidFill>
        </p:spPr>
        <p:txBody>
          <a:bodyPr wrap="square" lIns="0" tIns="0" rIns="0" bIns="0" rtlCol="0"/>
          <a:lstStyle/>
          <a:p>
            <a:endParaRPr/>
          </a:p>
        </p:txBody>
      </p:sp>
      <p:sp>
        <p:nvSpPr>
          <p:cNvPr id="16" name="object 16"/>
          <p:cNvSpPr txBox="1"/>
          <p:nvPr/>
        </p:nvSpPr>
        <p:spPr>
          <a:xfrm>
            <a:off x="4103370" y="6047740"/>
            <a:ext cx="1728470" cy="647700"/>
          </a:xfrm>
          <a:prstGeom prst="rect">
            <a:avLst/>
          </a:prstGeom>
          <a:ln w="3175">
            <a:solidFill>
              <a:srgbClr val="66FF66"/>
            </a:solidFill>
          </a:ln>
        </p:spPr>
        <p:txBody>
          <a:bodyPr vert="horz" wrap="square" lIns="0" tIns="175260" rIns="0" bIns="0" rtlCol="0">
            <a:spAutoFit/>
          </a:bodyPr>
          <a:lstStyle/>
          <a:p>
            <a:pPr marL="222885">
              <a:lnSpc>
                <a:spcPct val="100000"/>
              </a:lnSpc>
              <a:spcBef>
                <a:spcPts val="1380"/>
              </a:spcBef>
            </a:pPr>
            <a:r>
              <a:rPr sz="1800" b="1" spc="-5" dirty="0">
                <a:latin typeface="Arial"/>
                <a:cs typeface="Arial"/>
              </a:rPr>
              <a:t>Data</a:t>
            </a:r>
            <a:r>
              <a:rPr sz="1800" b="1" spc="-40" dirty="0">
                <a:latin typeface="Arial"/>
                <a:cs typeface="Arial"/>
              </a:rPr>
              <a:t> </a:t>
            </a:r>
            <a:r>
              <a:rPr sz="1800" b="1" dirty="0">
                <a:latin typeface="Arial"/>
                <a:cs typeface="Arial"/>
              </a:rPr>
              <a:t>/</a:t>
            </a:r>
            <a:r>
              <a:rPr sz="1800" b="1" spc="-30" dirty="0">
                <a:latin typeface="Arial"/>
                <a:cs typeface="Arial"/>
              </a:rPr>
              <a:t> </a:t>
            </a:r>
            <a:r>
              <a:rPr sz="1800" b="1" spc="-25" dirty="0">
                <a:latin typeface="Arial"/>
                <a:cs typeface="Arial"/>
              </a:rPr>
              <a:t>Value</a:t>
            </a:r>
            <a:endParaRPr sz="1800">
              <a:latin typeface="Arial"/>
              <a:cs typeface="Arial"/>
            </a:endParaRPr>
          </a:p>
        </p:txBody>
      </p:sp>
      <p:grpSp>
        <p:nvGrpSpPr>
          <p:cNvPr id="17" name="object 17"/>
          <p:cNvGrpSpPr/>
          <p:nvPr/>
        </p:nvGrpSpPr>
        <p:grpSpPr>
          <a:xfrm>
            <a:off x="4895850" y="5039995"/>
            <a:ext cx="793115" cy="1007744"/>
            <a:chOff x="4895850" y="5039995"/>
            <a:chExt cx="793115" cy="1007744"/>
          </a:xfrm>
        </p:grpSpPr>
        <p:sp>
          <p:nvSpPr>
            <p:cNvPr id="18" name="object 18"/>
            <p:cNvSpPr/>
            <p:nvPr/>
          </p:nvSpPr>
          <p:spPr>
            <a:xfrm>
              <a:off x="4992369" y="5040630"/>
              <a:ext cx="695960" cy="885190"/>
            </a:xfrm>
            <a:custGeom>
              <a:avLst/>
              <a:gdLst/>
              <a:ahLst/>
              <a:cxnLst/>
              <a:rect l="l" t="t" r="r" b="b"/>
              <a:pathLst>
                <a:path w="695960" h="885189">
                  <a:moveTo>
                    <a:pt x="695959" y="0"/>
                  </a:moveTo>
                  <a:lnTo>
                    <a:pt x="0" y="885190"/>
                  </a:lnTo>
                </a:path>
              </a:pathLst>
            </a:custGeom>
            <a:ln w="3175">
              <a:solidFill>
                <a:srgbClr val="000000"/>
              </a:solidFill>
            </a:ln>
          </p:spPr>
          <p:txBody>
            <a:bodyPr wrap="square" lIns="0" tIns="0" rIns="0" bIns="0" rtlCol="0"/>
            <a:lstStyle/>
            <a:p>
              <a:endParaRPr/>
            </a:p>
          </p:txBody>
        </p:sp>
        <p:sp>
          <p:nvSpPr>
            <p:cNvPr id="19" name="object 19"/>
            <p:cNvSpPr/>
            <p:nvPr/>
          </p:nvSpPr>
          <p:spPr>
            <a:xfrm>
              <a:off x="4895850" y="5886450"/>
              <a:ext cx="142240" cy="161290"/>
            </a:xfrm>
            <a:custGeom>
              <a:avLst/>
              <a:gdLst/>
              <a:ahLst/>
              <a:cxnLst/>
              <a:rect l="l" t="t" r="r" b="b"/>
              <a:pathLst>
                <a:path w="142239" h="161289">
                  <a:moveTo>
                    <a:pt x="57150" y="0"/>
                  </a:moveTo>
                  <a:lnTo>
                    <a:pt x="0" y="161290"/>
                  </a:lnTo>
                  <a:lnTo>
                    <a:pt x="142239" y="67309"/>
                  </a:lnTo>
                  <a:lnTo>
                    <a:pt x="5715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74802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40" dirty="0"/>
              <a:t> </a:t>
            </a:r>
            <a:r>
              <a:rPr spc="-60" dirty="0"/>
              <a:t>CREATE</a:t>
            </a:r>
            <a:r>
              <a:rPr spc="-35"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object 6"/>
          <p:cNvSpPr txBox="1"/>
          <p:nvPr/>
        </p:nvSpPr>
        <p:spPr>
          <a:xfrm>
            <a:off x="165100" y="1644650"/>
            <a:ext cx="9230995" cy="3467616"/>
          </a:xfrm>
          <a:prstGeom prst="rect">
            <a:avLst/>
          </a:prstGeom>
        </p:spPr>
        <p:txBody>
          <a:bodyPr vert="horz" wrap="square" lIns="0" tIns="130810" rIns="0" bIns="0" rtlCol="0">
            <a:spAutoFit/>
          </a:bodyPr>
          <a:lstStyle/>
          <a:p>
            <a:pPr>
              <a:lnSpc>
                <a:spcPct val="100000"/>
              </a:lnSpc>
              <a:spcBef>
                <a:spcPts val="1030"/>
              </a:spcBef>
            </a:pPr>
            <a:r>
              <a:rPr sz="1800" spc="-10" dirty="0">
                <a:latin typeface="Arial MT"/>
                <a:cs typeface="Arial MT"/>
              </a:rPr>
              <a:t>Sintaxis</a:t>
            </a:r>
            <a:r>
              <a:rPr sz="1800" spc="-20" dirty="0">
                <a:latin typeface="Arial MT"/>
                <a:cs typeface="Arial MT"/>
              </a:rPr>
              <a:t> </a:t>
            </a:r>
            <a:r>
              <a:rPr sz="1800" spc="-10" dirty="0">
                <a:latin typeface="Arial MT"/>
                <a:cs typeface="Arial MT"/>
              </a:rPr>
              <a:t>Simple:</a:t>
            </a:r>
            <a:endParaRPr lang="es-AR" sz="1800" spc="-10" dirty="0">
              <a:latin typeface="Arial MT"/>
              <a:cs typeface="Arial MT"/>
            </a:endParaRPr>
          </a:p>
          <a:p>
            <a:pPr>
              <a:lnSpc>
                <a:spcPct val="100000"/>
              </a:lnSpc>
              <a:spcBef>
                <a:spcPts val="1030"/>
              </a:spcBef>
            </a:pPr>
            <a:endParaRPr lang="es-AR" spc="-10" dirty="0">
              <a:latin typeface="Arial MT"/>
              <a:cs typeface="Arial MT"/>
            </a:endParaRPr>
          </a:p>
          <a:p>
            <a:pPr marL="829944">
              <a:lnSpc>
                <a:spcPts val="1825"/>
              </a:lnSpc>
              <a:spcBef>
                <a:spcPts val="830"/>
              </a:spcBef>
            </a:pPr>
            <a:endParaRPr lang="es-AR" dirty="0">
              <a:latin typeface="Arial MT"/>
              <a:cs typeface="Courier New"/>
            </a:endParaRPr>
          </a:p>
          <a:p>
            <a:pPr marL="829944">
              <a:lnSpc>
                <a:spcPts val="1825"/>
              </a:lnSpc>
              <a:spcBef>
                <a:spcPts val="830"/>
              </a:spcBef>
            </a:pPr>
            <a:r>
              <a:rPr spc="-5" dirty="0">
                <a:latin typeface="Courier New"/>
                <a:cs typeface="Courier New"/>
              </a:rPr>
              <a:t>CREATE</a:t>
            </a:r>
            <a:r>
              <a:rPr spc="-45" dirty="0">
                <a:latin typeface="Courier New"/>
                <a:cs typeface="Courier New"/>
              </a:rPr>
              <a:t> </a:t>
            </a:r>
            <a:r>
              <a:rPr spc="-5" dirty="0">
                <a:latin typeface="Courier New"/>
                <a:cs typeface="Courier New"/>
              </a:rPr>
              <a:t>TABLE</a:t>
            </a:r>
            <a:r>
              <a:rPr spc="-35" dirty="0">
                <a:latin typeface="Courier New"/>
                <a:cs typeface="Courier New"/>
              </a:rPr>
              <a:t> </a:t>
            </a:r>
            <a:r>
              <a:rPr i="1" spc="-5" dirty="0">
                <a:latin typeface="Courier New"/>
                <a:cs typeface="Courier New"/>
              </a:rPr>
              <a:t>NombreTabla</a:t>
            </a:r>
            <a:endParaRPr dirty="0">
              <a:latin typeface="Courier New"/>
              <a:cs typeface="Courier New"/>
            </a:endParaRPr>
          </a:p>
          <a:p>
            <a:pPr marL="829944">
              <a:lnSpc>
                <a:spcPts val="1730"/>
              </a:lnSpc>
            </a:pPr>
            <a:r>
              <a:rPr spc="-5" dirty="0">
                <a:latin typeface="Courier New"/>
                <a:cs typeface="Courier New"/>
              </a:rPr>
              <a:t>(</a:t>
            </a:r>
            <a:r>
              <a:rPr i="1" spc="-5" dirty="0">
                <a:latin typeface="Courier New"/>
                <a:cs typeface="Courier New"/>
              </a:rPr>
              <a:t>NombreCampo1</a:t>
            </a:r>
            <a:r>
              <a:rPr i="1" spc="-20" dirty="0">
                <a:latin typeface="Courier New"/>
                <a:cs typeface="Courier New"/>
              </a:rPr>
              <a:t> </a:t>
            </a:r>
            <a:r>
              <a:rPr i="1" spc="-5" dirty="0">
                <a:latin typeface="Courier New"/>
                <a:cs typeface="Courier New"/>
              </a:rPr>
              <a:t>tipodedatos1</a:t>
            </a:r>
            <a:r>
              <a:rPr i="1" spc="-15" dirty="0">
                <a:latin typeface="Courier New"/>
                <a:cs typeface="Courier New"/>
              </a:rPr>
              <a:t> </a:t>
            </a:r>
            <a:r>
              <a:rPr spc="-5" dirty="0">
                <a:latin typeface="Courier New"/>
                <a:cs typeface="Courier New"/>
              </a:rPr>
              <a:t>[NULL|NOT</a:t>
            </a:r>
            <a:r>
              <a:rPr spc="-20" dirty="0">
                <a:latin typeface="Courier New"/>
                <a:cs typeface="Courier New"/>
              </a:rPr>
              <a:t> </a:t>
            </a:r>
            <a:r>
              <a:rPr spc="-5" dirty="0">
                <a:latin typeface="Courier New"/>
                <a:cs typeface="Courier New"/>
              </a:rPr>
              <a:t>NULL]</a:t>
            </a:r>
            <a:r>
              <a:rPr spc="-20" dirty="0">
                <a:latin typeface="Courier New"/>
                <a:cs typeface="Courier New"/>
              </a:rPr>
              <a:t> </a:t>
            </a:r>
            <a:r>
              <a:rPr spc="-5" dirty="0">
                <a:latin typeface="Courier New"/>
                <a:cs typeface="Courier New"/>
              </a:rPr>
              <a:t>[PRIMARY</a:t>
            </a:r>
            <a:r>
              <a:rPr spc="-20" dirty="0">
                <a:latin typeface="Courier New"/>
                <a:cs typeface="Courier New"/>
              </a:rPr>
              <a:t> </a:t>
            </a:r>
            <a:r>
              <a:rPr spc="-5" dirty="0">
                <a:latin typeface="Courier New"/>
                <a:cs typeface="Courier New"/>
              </a:rPr>
              <a:t>KEY],</a:t>
            </a:r>
            <a:endParaRPr lang="en-US" dirty="0">
              <a:latin typeface="Courier New"/>
              <a:cs typeface="Courier New"/>
            </a:endParaRPr>
          </a:p>
          <a:p>
            <a:pPr marL="951865">
              <a:lnSpc>
                <a:spcPts val="1725"/>
              </a:lnSpc>
            </a:pPr>
            <a:r>
              <a:rPr lang="en-US" i="1" spc="-5" dirty="0">
                <a:latin typeface="Courier New"/>
                <a:cs typeface="Courier New"/>
              </a:rPr>
              <a:t>NombreCampo2</a:t>
            </a:r>
            <a:r>
              <a:rPr lang="en-US" i="1" spc="-20" dirty="0">
                <a:latin typeface="Courier New"/>
                <a:cs typeface="Courier New"/>
              </a:rPr>
              <a:t> </a:t>
            </a:r>
            <a:r>
              <a:rPr lang="en-US" i="1" spc="-5" dirty="0">
                <a:latin typeface="Courier New"/>
                <a:cs typeface="Courier New"/>
              </a:rPr>
              <a:t>tipodedatos2</a:t>
            </a:r>
            <a:r>
              <a:rPr lang="en-US" i="1" spc="-15" dirty="0">
                <a:latin typeface="Courier New"/>
                <a:cs typeface="Courier New"/>
              </a:rPr>
              <a:t> </a:t>
            </a:r>
            <a:r>
              <a:rPr lang="en-US" spc="-5" dirty="0">
                <a:latin typeface="Courier New"/>
                <a:cs typeface="Courier New"/>
              </a:rPr>
              <a:t>[NULL|NOT</a:t>
            </a:r>
            <a:r>
              <a:rPr lang="en-US" spc="-20" dirty="0">
                <a:latin typeface="Courier New"/>
                <a:cs typeface="Courier New"/>
              </a:rPr>
              <a:t> </a:t>
            </a:r>
            <a:r>
              <a:rPr lang="en-US" spc="-5" dirty="0">
                <a:latin typeface="Courier New"/>
                <a:cs typeface="Courier New"/>
              </a:rPr>
              <a:t>NULL]</a:t>
            </a:r>
            <a:r>
              <a:rPr lang="en-US" spc="-20" dirty="0">
                <a:latin typeface="Courier New"/>
                <a:cs typeface="Courier New"/>
              </a:rPr>
              <a:t> </a:t>
            </a:r>
            <a:r>
              <a:rPr lang="en-US" spc="-5" dirty="0">
                <a:latin typeface="Courier New"/>
                <a:cs typeface="Courier New"/>
              </a:rPr>
              <a:t>[PRIMARY</a:t>
            </a:r>
            <a:r>
              <a:rPr lang="en-US" spc="-20" dirty="0">
                <a:latin typeface="Courier New"/>
                <a:cs typeface="Courier New"/>
              </a:rPr>
              <a:t> </a:t>
            </a:r>
            <a:r>
              <a:rPr lang="en-US" spc="-5" dirty="0">
                <a:latin typeface="Courier New"/>
                <a:cs typeface="Courier New"/>
              </a:rPr>
              <a:t>KEY],</a:t>
            </a:r>
            <a:endParaRPr lang="en-US" dirty="0">
              <a:latin typeface="Courier New"/>
              <a:cs typeface="Courier New"/>
            </a:endParaRPr>
          </a:p>
          <a:p>
            <a:pPr marL="952500">
              <a:lnSpc>
                <a:spcPts val="1720"/>
              </a:lnSpc>
            </a:pPr>
            <a:r>
              <a:rPr dirty="0">
                <a:latin typeface="Courier New"/>
                <a:cs typeface="Courier New"/>
              </a:rPr>
              <a:t>…</a:t>
            </a:r>
            <a:endParaRPr lang="en-US" dirty="0">
              <a:latin typeface="Courier New"/>
              <a:cs typeface="Courier New"/>
            </a:endParaRPr>
          </a:p>
          <a:p>
            <a:pPr marL="829944" indent="121920">
              <a:lnSpc>
                <a:spcPts val="1720"/>
              </a:lnSpc>
              <a:spcBef>
                <a:spcPts val="125"/>
              </a:spcBef>
            </a:pPr>
            <a:r>
              <a:rPr lang="en-US" i="1" spc="-5" dirty="0" err="1">
                <a:latin typeface="Courier New"/>
                <a:cs typeface="Courier New"/>
              </a:rPr>
              <a:t>NombreCampoN</a:t>
            </a:r>
            <a:r>
              <a:rPr lang="en-US" i="1" spc="-5" dirty="0">
                <a:latin typeface="Courier New"/>
                <a:cs typeface="Courier New"/>
              </a:rPr>
              <a:t> </a:t>
            </a:r>
            <a:r>
              <a:rPr lang="en-US" i="1" spc="-5" dirty="0" err="1">
                <a:latin typeface="Courier New"/>
                <a:cs typeface="Courier New"/>
              </a:rPr>
              <a:t>tipodedatosN</a:t>
            </a:r>
            <a:r>
              <a:rPr lang="en-US" i="1" spc="-5" dirty="0">
                <a:latin typeface="Courier New"/>
                <a:cs typeface="Courier New"/>
              </a:rPr>
              <a:t> </a:t>
            </a:r>
            <a:r>
              <a:rPr lang="en-US" spc="-5" dirty="0">
                <a:latin typeface="Courier New"/>
                <a:cs typeface="Courier New"/>
              </a:rPr>
              <a:t>[NULL|NOT NULL] [PRIMARY KEY], </a:t>
            </a:r>
            <a:r>
              <a:rPr lang="en-US" dirty="0">
                <a:latin typeface="Courier New"/>
                <a:cs typeface="Courier New"/>
              </a:rPr>
              <a:t> </a:t>
            </a:r>
            <a:r>
              <a:rPr lang="en-US" spc="-5" dirty="0">
                <a:latin typeface="Courier New"/>
                <a:cs typeface="Courier New"/>
              </a:rPr>
              <a:t>[CONSTRAINT </a:t>
            </a:r>
            <a:r>
              <a:rPr lang="en-US" spc="-5" dirty="0" err="1">
                <a:latin typeface="Courier New"/>
                <a:cs typeface="Courier New"/>
              </a:rPr>
              <a:t>NombreC</a:t>
            </a:r>
            <a:r>
              <a:rPr lang="en-US" spc="-5" dirty="0">
                <a:latin typeface="Courier New"/>
                <a:cs typeface="Courier New"/>
              </a:rPr>
              <a:t> PRIMARY KEY (NombreCampo1[,</a:t>
            </a:r>
            <a:r>
              <a:rPr lang="en-US" spc="-5" dirty="0" err="1">
                <a:latin typeface="Courier New"/>
                <a:cs typeface="Courier New"/>
              </a:rPr>
              <a:t>NombreCampoN</a:t>
            </a:r>
            <a:r>
              <a:rPr lang="en-US" spc="-5" dirty="0">
                <a:latin typeface="Courier New"/>
                <a:cs typeface="Courier New"/>
              </a:rPr>
              <a:t>])], </a:t>
            </a:r>
            <a:r>
              <a:rPr lang="en-US" spc="-950" dirty="0">
                <a:latin typeface="Courier New"/>
                <a:cs typeface="Courier New"/>
              </a:rPr>
              <a:t> </a:t>
            </a:r>
            <a:r>
              <a:rPr lang="en-US" spc="-5" dirty="0">
                <a:latin typeface="Courier New"/>
                <a:cs typeface="Courier New"/>
              </a:rPr>
              <a:t>[CONSTRAINT</a:t>
            </a:r>
            <a:r>
              <a:rPr lang="en-US" spc="-25" dirty="0">
                <a:latin typeface="Courier New"/>
                <a:cs typeface="Courier New"/>
              </a:rPr>
              <a:t> </a:t>
            </a:r>
            <a:r>
              <a:rPr lang="en-US" spc="-5" dirty="0" err="1">
                <a:latin typeface="Courier New"/>
                <a:cs typeface="Courier New"/>
              </a:rPr>
              <a:t>NombreC</a:t>
            </a:r>
            <a:r>
              <a:rPr lang="en-US" spc="-20" dirty="0">
                <a:latin typeface="Courier New"/>
                <a:cs typeface="Courier New"/>
              </a:rPr>
              <a:t> </a:t>
            </a:r>
            <a:r>
              <a:rPr lang="en-US" spc="-5" dirty="0">
                <a:latin typeface="Courier New"/>
                <a:cs typeface="Courier New"/>
              </a:rPr>
              <a:t>FOREIGN</a:t>
            </a:r>
            <a:r>
              <a:rPr lang="en-US" spc="-20" dirty="0">
                <a:latin typeface="Courier New"/>
                <a:cs typeface="Courier New"/>
              </a:rPr>
              <a:t> </a:t>
            </a:r>
            <a:r>
              <a:rPr lang="en-US" spc="-5" dirty="0">
                <a:latin typeface="Courier New"/>
                <a:cs typeface="Courier New"/>
              </a:rPr>
              <a:t>KEY</a:t>
            </a:r>
            <a:r>
              <a:rPr lang="en-US" spc="-20" dirty="0">
                <a:latin typeface="Courier New"/>
                <a:cs typeface="Courier New"/>
              </a:rPr>
              <a:t> </a:t>
            </a:r>
            <a:r>
              <a:rPr lang="en-US" spc="-5" dirty="0">
                <a:latin typeface="Courier New"/>
                <a:cs typeface="Courier New"/>
              </a:rPr>
              <a:t>(NombreCampo1[,</a:t>
            </a:r>
            <a:r>
              <a:rPr lang="en-US" spc="-5" dirty="0" err="1">
                <a:latin typeface="Courier New"/>
                <a:cs typeface="Courier New"/>
              </a:rPr>
              <a:t>NombreCampoN</a:t>
            </a:r>
            <a:r>
              <a:rPr lang="en-US" spc="-5" dirty="0">
                <a:latin typeface="Courier New"/>
                <a:cs typeface="Courier New"/>
              </a:rPr>
              <a:t>])]</a:t>
            </a:r>
            <a:endParaRPr lang="en-US" dirty="0">
              <a:latin typeface="Courier New"/>
              <a:cs typeface="Courier New"/>
            </a:endParaRPr>
          </a:p>
          <a:p>
            <a:pPr marL="1731010">
              <a:lnSpc>
                <a:spcPts val="1585"/>
              </a:lnSpc>
            </a:pPr>
            <a:r>
              <a:rPr spc="-5" dirty="0">
                <a:latin typeface="Courier New"/>
                <a:cs typeface="Courier New"/>
              </a:rPr>
              <a:t>REFERENCES</a:t>
            </a:r>
            <a:r>
              <a:rPr spc="-45" dirty="0">
                <a:latin typeface="Courier New"/>
                <a:cs typeface="Courier New"/>
              </a:rPr>
              <a:t> </a:t>
            </a:r>
            <a:r>
              <a:rPr spc="-5" dirty="0">
                <a:latin typeface="Courier New"/>
                <a:cs typeface="Courier New"/>
              </a:rPr>
              <a:t>NombreTablaC</a:t>
            </a:r>
            <a:r>
              <a:rPr spc="-40" dirty="0">
                <a:latin typeface="Courier New"/>
                <a:cs typeface="Courier New"/>
              </a:rPr>
              <a:t> </a:t>
            </a:r>
            <a:r>
              <a:rPr spc="-5" dirty="0">
                <a:latin typeface="Courier New"/>
                <a:cs typeface="Courier New"/>
              </a:rPr>
              <a:t>(NombreCampo1[,NombreCampoN])]</a:t>
            </a:r>
            <a:endParaRPr dirty="0">
              <a:latin typeface="Courier New"/>
              <a:cs typeface="Courier New"/>
            </a:endParaRPr>
          </a:p>
          <a:p>
            <a:pPr marL="829944">
              <a:lnSpc>
                <a:spcPts val="1820"/>
              </a:lnSpc>
            </a:pPr>
            <a:r>
              <a:rPr dirty="0">
                <a:latin typeface="Courier New"/>
                <a:cs typeface="Courier New"/>
              </a:rPr>
              <a:t>)</a:t>
            </a:r>
          </a:p>
        </p:txBody>
      </p:sp>
    </p:spTree>
    <p:extLst>
      <p:ext uri="{BB962C8B-B14F-4D97-AF65-F5344CB8AC3E}">
        <p14:creationId xmlns:p14="http://schemas.microsoft.com/office/powerpoint/2010/main" val="356609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1490" y="553720"/>
            <a:ext cx="5748020" cy="695960"/>
          </a:xfrm>
          <a:prstGeom prst="rect">
            <a:avLst/>
          </a:prstGeom>
        </p:spPr>
        <p:txBody>
          <a:bodyPr vert="horz" wrap="square" lIns="0" tIns="12700" rIns="0" bIns="0" rtlCol="0">
            <a:spAutoFit/>
          </a:bodyPr>
          <a:lstStyle/>
          <a:p>
            <a:pPr marL="12700">
              <a:lnSpc>
                <a:spcPct val="100000"/>
              </a:lnSpc>
              <a:spcBef>
                <a:spcPts val="100"/>
              </a:spcBef>
            </a:pPr>
            <a:r>
              <a:rPr sz="4400" b="1" spc="-5" dirty="0">
                <a:solidFill>
                  <a:srgbClr val="007725"/>
                </a:solidFill>
                <a:latin typeface="Arial"/>
                <a:cs typeface="Arial"/>
              </a:rPr>
              <a:t>DDL:</a:t>
            </a:r>
            <a:r>
              <a:rPr sz="4400" b="1" spc="-40" dirty="0">
                <a:solidFill>
                  <a:srgbClr val="007725"/>
                </a:solidFill>
                <a:latin typeface="Arial"/>
                <a:cs typeface="Arial"/>
              </a:rPr>
              <a:t> </a:t>
            </a:r>
            <a:r>
              <a:rPr sz="4400" b="1" spc="-60" dirty="0">
                <a:solidFill>
                  <a:srgbClr val="007725"/>
                </a:solidFill>
                <a:latin typeface="Arial"/>
                <a:cs typeface="Arial"/>
              </a:rPr>
              <a:t>CREATE</a:t>
            </a:r>
            <a:r>
              <a:rPr sz="4400" b="1" spc="-35" dirty="0">
                <a:solidFill>
                  <a:srgbClr val="007725"/>
                </a:solidFill>
                <a:latin typeface="Arial"/>
                <a:cs typeface="Arial"/>
              </a:rPr>
              <a:t> </a:t>
            </a:r>
            <a:r>
              <a:rPr sz="4400" b="1" spc="-70" dirty="0">
                <a:solidFill>
                  <a:srgbClr val="007725"/>
                </a:solidFill>
                <a:latin typeface="Arial"/>
                <a:cs typeface="Arial"/>
              </a:rPr>
              <a:t>TABLE</a:t>
            </a:r>
            <a:endParaRPr sz="4400">
              <a:latin typeface="Arial"/>
              <a:cs typeface="Arial"/>
            </a:endParaRP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grpSp>
        <p:nvGrpSpPr>
          <p:cNvPr id="5" name="object 5"/>
          <p:cNvGrpSpPr/>
          <p:nvPr/>
        </p:nvGrpSpPr>
        <p:grpSpPr>
          <a:xfrm>
            <a:off x="647700" y="2411729"/>
            <a:ext cx="8890000" cy="4119881"/>
            <a:chOff x="647700" y="2411729"/>
            <a:chExt cx="9431020" cy="4461510"/>
          </a:xfrm>
        </p:grpSpPr>
        <p:pic>
          <p:nvPicPr>
            <p:cNvPr id="6" name="object 6"/>
            <p:cNvPicPr/>
            <p:nvPr/>
          </p:nvPicPr>
          <p:blipFill>
            <a:blip r:embed="rId3" cstate="print"/>
            <a:stretch>
              <a:fillRect/>
            </a:stretch>
          </p:blipFill>
          <p:spPr>
            <a:xfrm>
              <a:off x="647700" y="2411729"/>
              <a:ext cx="6912609" cy="4461510"/>
            </a:xfrm>
            <a:prstGeom prst="rect">
              <a:avLst/>
            </a:prstGeom>
          </p:spPr>
        </p:pic>
        <p:pic>
          <p:nvPicPr>
            <p:cNvPr id="7" name="object 7"/>
            <p:cNvPicPr/>
            <p:nvPr/>
          </p:nvPicPr>
          <p:blipFill>
            <a:blip r:embed="rId4" cstate="print"/>
            <a:stretch>
              <a:fillRect/>
            </a:stretch>
          </p:blipFill>
          <p:spPr>
            <a:xfrm>
              <a:off x="6479540" y="2879089"/>
              <a:ext cx="3599180" cy="1371600"/>
            </a:xfrm>
            <a:prstGeom prst="rect">
              <a:avLst/>
            </a:prstGeom>
          </p:spPr>
        </p:pic>
        <p:pic>
          <p:nvPicPr>
            <p:cNvPr id="8" name="object 8"/>
            <p:cNvPicPr/>
            <p:nvPr/>
          </p:nvPicPr>
          <p:blipFill>
            <a:blip r:embed="rId5" cstate="print"/>
            <a:stretch>
              <a:fillRect/>
            </a:stretch>
          </p:blipFill>
          <p:spPr>
            <a:xfrm>
              <a:off x="6592570" y="4927600"/>
              <a:ext cx="3486150" cy="904239"/>
            </a:xfrm>
            <a:prstGeom prst="rect">
              <a:avLst/>
            </a:prstGeom>
          </p:spPr>
        </p:pic>
        <p:sp>
          <p:nvSpPr>
            <p:cNvPr id="9" name="object 9"/>
            <p:cNvSpPr/>
            <p:nvPr/>
          </p:nvSpPr>
          <p:spPr>
            <a:xfrm>
              <a:off x="6371590" y="2880359"/>
              <a:ext cx="0" cy="3877310"/>
            </a:xfrm>
            <a:custGeom>
              <a:avLst/>
              <a:gdLst/>
              <a:ahLst/>
              <a:cxnLst/>
              <a:rect l="l" t="t" r="r" b="b"/>
              <a:pathLst>
                <a:path h="3877309">
                  <a:moveTo>
                    <a:pt x="0" y="0"/>
                  </a:moveTo>
                  <a:lnTo>
                    <a:pt x="0" y="3877310"/>
                  </a:lnTo>
                </a:path>
              </a:pathLst>
            </a:custGeom>
            <a:ln w="3175">
              <a:solidFill>
                <a:srgbClr val="000000"/>
              </a:solidFill>
            </a:ln>
          </p:spPr>
          <p:txBody>
            <a:bodyPr wrap="square" lIns="0" tIns="0" rIns="0" bIns="0" rtlCol="0"/>
            <a:lstStyle/>
            <a:p>
              <a:endParaRPr/>
            </a:p>
          </p:txBody>
        </p:sp>
      </p:grpSp>
      <p:pic>
        <p:nvPicPr>
          <p:cNvPr id="10" name="object 10"/>
          <p:cNvPicPr/>
          <p:nvPr/>
        </p:nvPicPr>
        <p:blipFill>
          <a:blip r:embed="rId6" cstate="print"/>
          <a:stretch>
            <a:fillRect/>
          </a:stretch>
        </p:blipFill>
        <p:spPr>
          <a:xfrm>
            <a:off x="628650" y="1974850"/>
            <a:ext cx="142240" cy="142239"/>
          </a:xfrm>
          <a:prstGeom prst="rect">
            <a:avLst/>
          </a:prstGeom>
        </p:spPr>
      </p:pic>
      <p:sp>
        <p:nvSpPr>
          <p:cNvPr id="11" name="object 11"/>
          <p:cNvSpPr txBox="1"/>
          <p:nvPr/>
        </p:nvSpPr>
        <p:spPr>
          <a:xfrm>
            <a:off x="828039" y="1882140"/>
            <a:ext cx="19253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Sintaxis</a:t>
            </a:r>
            <a:r>
              <a:rPr sz="1800" spc="-35" dirty="0">
                <a:latin typeface="Arial MT"/>
                <a:cs typeface="Arial MT"/>
              </a:rPr>
              <a:t> </a:t>
            </a:r>
            <a:r>
              <a:rPr sz="1800" spc="-10" dirty="0">
                <a:latin typeface="Arial MT"/>
                <a:cs typeface="Arial MT"/>
              </a:rPr>
              <a:t>Completa:</a:t>
            </a:r>
            <a:endParaRPr sz="1800">
              <a:latin typeface="Arial MT"/>
              <a:cs typeface="Arial MT"/>
            </a:endParaRPr>
          </a:p>
        </p:txBody>
      </p:sp>
      <p:sp>
        <p:nvSpPr>
          <p:cNvPr id="13" name="TextBox 12">
            <a:extLst>
              <a:ext uri="{FF2B5EF4-FFF2-40B4-BE49-F238E27FC236}">
                <a16:creationId xmlns:a16="http://schemas.microsoft.com/office/drawing/2014/main" id="{321B5B67-C5FD-C8BD-28F7-42CDC9CB9895}"/>
              </a:ext>
            </a:extLst>
          </p:cNvPr>
          <p:cNvSpPr txBox="1"/>
          <p:nvPr/>
        </p:nvSpPr>
        <p:spPr>
          <a:xfrm>
            <a:off x="530460" y="6692147"/>
            <a:ext cx="9358771" cy="646331"/>
          </a:xfrm>
          <a:prstGeom prst="rect">
            <a:avLst/>
          </a:prstGeom>
          <a:noFill/>
        </p:spPr>
        <p:txBody>
          <a:bodyPr wrap="square">
            <a:spAutoFit/>
          </a:bodyPr>
          <a:lstStyle/>
          <a:p>
            <a:r>
              <a:rPr lang="es-AR"/>
              <a:t>https://learn.microsoft.com/en-us/sql/t-sql/statements/create-table-transact-sql?view=sql-server-ver16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8817610" cy="628377"/>
          </a:xfrm>
          <a:prstGeom prst="rect">
            <a:avLst/>
          </a:prstGeom>
        </p:spPr>
        <p:txBody>
          <a:bodyPr vert="horz" wrap="square" lIns="0" tIns="12700" rIns="0" bIns="0" rtlCol="0">
            <a:spAutoFit/>
          </a:bodyPr>
          <a:lstStyle/>
          <a:p>
            <a:pPr marL="12700">
              <a:lnSpc>
                <a:spcPct val="100000"/>
              </a:lnSpc>
              <a:spcBef>
                <a:spcPts val="100"/>
              </a:spcBef>
            </a:pPr>
            <a:r>
              <a:rPr lang="es-AR" sz="4000" spc="-5" dirty="0"/>
              <a:t>CREATE TABLE </a:t>
            </a:r>
            <a:r>
              <a:rPr lang="es-AR" sz="4000" spc="-60" dirty="0"/>
              <a:t>CONSTRAINTS</a:t>
            </a:r>
            <a:endParaRPr sz="4000" spc="-70"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7" name="Picture 6">
            <a:extLst>
              <a:ext uri="{FF2B5EF4-FFF2-40B4-BE49-F238E27FC236}">
                <a16:creationId xmlns:a16="http://schemas.microsoft.com/office/drawing/2014/main" id="{323696DD-F09C-D898-FCB9-227BF10DFA07}"/>
              </a:ext>
            </a:extLst>
          </p:cNvPr>
          <p:cNvPicPr>
            <a:picLocks noChangeAspect="1"/>
          </p:cNvPicPr>
          <p:nvPr/>
        </p:nvPicPr>
        <p:blipFill>
          <a:blip r:embed="rId3"/>
          <a:stretch>
            <a:fillRect/>
          </a:stretch>
        </p:blipFill>
        <p:spPr>
          <a:xfrm>
            <a:off x="1841500" y="3917745"/>
            <a:ext cx="5952561" cy="2743199"/>
          </a:xfrm>
          <a:prstGeom prst="rect">
            <a:avLst/>
          </a:prstGeom>
        </p:spPr>
      </p:pic>
      <p:sp>
        <p:nvSpPr>
          <p:cNvPr id="9" name="TextBox 8">
            <a:extLst>
              <a:ext uri="{FF2B5EF4-FFF2-40B4-BE49-F238E27FC236}">
                <a16:creationId xmlns:a16="http://schemas.microsoft.com/office/drawing/2014/main" id="{D6452E73-5D69-6513-DE26-344EBF3E2733}"/>
              </a:ext>
            </a:extLst>
          </p:cNvPr>
          <p:cNvSpPr txBox="1"/>
          <p:nvPr/>
        </p:nvSpPr>
        <p:spPr>
          <a:xfrm>
            <a:off x="1191895" y="1918889"/>
            <a:ext cx="7696200" cy="1652760"/>
          </a:xfrm>
          <a:prstGeom prst="rect">
            <a:avLst/>
          </a:prstGeom>
          <a:noFill/>
        </p:spPr>
        <p:txBody>
          <a:bodyPr wrap="square">
            <a:spAutoFit/>
          </a:bodyPr>
          <a:lstStyle/>
          <a:p>
            <a:pPr algn="just">
              <a:lnSpc>
                <a:spcPct val="115000"/>
              </a:lnSpc>
              <a:spcBef>
                <a:spcPts val="1200"/>
              </a:spcBef>
              <a:spcAft>
                <a:spcPts val="1200"/>
              </a:spcAft>
              <a:tabLst>
                <a:tab pos="630555" algn="l"/>
              </a:tabLst>
            </a:pPr>
            <a:r>
              <a:rPr lang="es-ES" sz="1800" dirty="0">
                <a:effectLst/>
                <a:latin typeface="Proxima Nova"/>
                <a:ea typeface="Proxima Nova"/>
                <a:cs typeface="Proxima Nova"/>
              </a:rPr>
              <a:t>Las CONSTRAINTS son restricciones que se utilizan para limitar el tipo de dato que puede recibir una columna de una tabla.</a:t>
            </a:r>
            <a:endParaRPr lang="en-US" sz="16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r>
              <a:rPr lang="es-ES" sz="1800" dirty="0">
                <a:effectLst/>
                <a:latin typeface="Proxima Nova"/>
                <a:ea typeface="Proxima Nova"/>
                <a:cs typeface="Proxima Nova"/>
              </a:rPr>
              <a:t>Se pueden definir cuando creamos la tabla (CREATE TABLE) o posteriormente con la sentencia ALTER TABLE. </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1309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TextBox 5">
            <a:extLst>
              <a:ext uri="{FF2B5EF4-FFF2-40B4-BE49-F238E27FC236}">
                <a16:creationId xmlns:a16="http://schemas.microsoft.com/office/drawing/2014/main" id="{0769C649-5A21-8DA1-01A0-9FDEF6CC25C4}"/>
              </a:ext>
            </a:extLst>
          </p:cNvPr>
          <p:cNvSpPr txBox="1"/>
          <p:nvPr/>
        </p:nvSpPr>
        <p:spPr>
          <a:xfrm>
            <a:off x="165100" y="1676641"/>
            <a:ext cx="9906000" cy="5412507"/>
          </a:xfrm>
          <a:prstGeom prst="rect">
            <a:avLst/>
          </a:prstGeom>
          <a:noFill/>
        </p:spPr>
        <p:txBody>
          <a:bodyPr wrap="square">
            <a:spAutoFit/>
          </a:bodyPr>
          <a:lstStyle/>
          <a:p>
            <a:pPr algn="just">
              <a:lnSpc>
                <a:spcPct val="115000"/>
              </a:lnSpc>
              <a:spcBef>
                <a:spcPts val="1200"/>
              </a:spcBef>
              <a:spcAft>
                <a:spcPts val="1200"/>
              </a:spcAft>
              <a:tabLst>
                <a:tab pos="630555" algn="l"/>
              </a:tabLst>
            </a:pPr>
            <a:endParaRPr lang="es-ES" sz="1800" b="1" dirty="0">
              <a:effectLst/>
              <a:latin typeface="Proxima Nova"/>
              <a:ea typeface="Proxima Nova"/>
              <a:cs typeface="Proxima Nova"/>
            </a:endParaRP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PRIMARY KEY: </a:t>
            </a:r>
            <a:r>
              <a:rPr lang="es-ES" sz="1800" dirty="0">
                <a:effectLst/>
                <a:latin typeface="Proxima Nova"/>
                <a:ea typeface="Proxima Nova"/>
                <a:cs typeface="Proxima Nova"/>
              </a:rPr>
              <a:t>Clave de la tabla. Puede ser de uno o varios campos (compuesta), </a:t>
            </a:r>
            <a:r>
              <a:rPr lang="es-ES" sz="1800" b="1" dirty="0">
                <a:effectLst/>
                <a:latin typeface="Proxima Nova"/>
                <a:ea typeface="Proxima Nova"/>
                <a:cs typeface="Proxima Nova"/>
              </a:rPr>
              <a:t>no puede contener valores nulos y su valor</a:t>
            </a:r>
            <a:r>
              <a:rPr lang="es-ES" sz="1800" dirty="0">
                <a:effectLst/>
                <a:latin typeface="Proxima Nova"/>
                <a:ea typeface="Proxima Nova"/>
                <a:cs typeface="Proxima Nova"/>
              </a:rPr>
              <a:t> (o conjunto de valores) </a:t>
            </a:r>
            <a:r>
              <a:rPr lang="es-ES" sz="1800" b="1" dirty="0">
                <a:effectLst/>
                <a:latin typeface="Proxima Nova"/>
                <a:ea typeface="Proxima Nova"/>
                <a:cs typeface="Proxima Nova"/>
              </a:rPr>
              <a:t>no puede repetirse</a:t>
            </a:r>
            <a:r>
              <a:rPr lang="es-ES" sz="1800" dirty="0">
                <a:effectLst/>
                <a:latin typeface="Proxima Nova"/>
                <a:ea typeface="Proxima Nova"/>
                <a:cs typeface="Proxima Nova"/>
              </a:rPr>
              <a:t>. </a:t>
            </a:r>
            <a:r>
              <a:rPr lang="es-ES" dirty="0">
                <a:latin typeface="Proxima Nova"/>
                <a:ea typeface="Proxima Nova"/>
                <a:cs typeface="Proxima Nova"/>
              </a:rPr>
              <a:t>Una </a:t>
            </a:r>
            <a:r>
              <a:rPr lang="es-ES" sz="1800" dirty="0" err="1">
                <a:effectLst/>
                <a:latin typeface="Proxima Nova"/>
                <a:ea typeface="Proxima Nova"/>
                <a:cs typeface="Proxima Nova"/>
              </a:rPr>
              <a:t>Primary</a:t>
            </a:r>
            <a:r>
              <a:rPr lang="es-ES" sz="1800" dirty="0">
                <a:effectLst/>
                <a:latin typeface="Proxima Nova"/>
                <a:ea typeface="Proxima Nova"/>
                <a:cs typeface="Proxima Nova"/>
              </a:rPr>
              <a:t> Key sirve para identificar unívocamente cada una de las tuplas de la tabla.</a:t>
            </a:r>
            <a:endParaRPr lang="en-US" sz="16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FOREIGN KEY:</a:t>
            </a:r>
            <a:r>
              <a:rPr lang="es-ES" sz="1800" dirty="0">
                <a:effectLst/>
                <a:latin typeface="Proxima Nova"/>
                <a:ea typeface="Proxima Nova"/>
                <a:cs typeface="Proxima Nova"/>
              </a:rPr>
              <a:t> Relaciona dos tablas. Una FOREIGN KEY o clave foránea en una tabla, es una referencia de un campo a una PRIMARY KEY en otra tabla. Por lo tanto, al crear una clave foránea, el campo “campo1” dentro de la tabla “Tabla1” no podrá tomar un valor que no exista dentro del conjunto de valores existentes en “campo2” perteneciente a la tabla “Tabla2” (campo en tabla referenciada). Esto también se conoce como </a:t>
            </a:r>
            <a:r>
              <a:rPr lang="es-ES" sz="1800" b="1" dirty="0">
                <a:effectLst/>
                <a:latin typeface="Proxima Nova"/>
                <a:ea typeface="Proxima Nova"/>
                <a:cs typeface="Proxima Nova"/>
              </a:rPr>
              <a:t>Integridad Referencial</a:t>
            </a:r>
            <a:r>
              <a:rPr lang="es-ES" sz="1800" dirty="0">
                <a:effectLst/>
                <a:latin typeface="Proxima Nova"/>
                <a:ea typeface="Proxima Nova"/>
                <a:cs typeface="Proxima Nova"/>
              </a:rPr>
              <a:t>.</a:t>
            </a: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NOT NULL:</a:t>
            </a:r>
            <a:r>
              <a:rPr lang="es-ES" sz="1800" dirty="0">
                <a:effectLst/>
                <a:latin typeface="Proxima Nova"/>
                <a:ea typeface="Proxima Nova"/>
                <a:cs typeface="Proxima Nova"/>
              </a:rPr>
              <a:t> Indica que un campo no puede tener un valor nulo. Esta restricción puede combinarse con la del valor por defecto. De modo que cuando se intente insertar un registro con un valor nulo en un campo que no los admite, se asigna un valor por defecto.</a:t>
            </a:r>
            <a:endParaRPr lang="es-ES" sz="1600" dirty="0">
              <a:effectLst/>
              <a:latin typeface="Proxima Nova"/>
              <a:ea typeface="Calibri" panose="020F0502020204030204" pitchFamily="34" charset="0"/>
            </a:endParaRPr>
          </a:p>
          <a:p>
            <a:pPr algn="just">
              <a:lnSpc>
                <a:spcPct val="115000"/>
              </a:lnSpc>
              <a:spcBef>
                <a:spcPts val="1200"/>
              </a:spcBef>
              <a:spcAft>
                <a:spcPts val="1200"/>
              </a:spcAft>
              <a:tabLst>
                <a:tab pos="630555" algn="l"/>
              </a:tabLst>
            </a:pPr>
            <a:endParaRPr lang="en-US" sz="1600" dirty="0">
              <a:effectLst/>
              <a:latin typeface="Calibri" panose="020F0502020204030204" pitchFamily="34" charset="0"/>
              <a:ea typeface="Calibri" panose="020F0502020204030204" pitchFamily="34" charset="0"/>
            </a:endParaRPr>
          </a:p>
        </p:txBody>
      </p:sp>
      <p:sp>
        <p:nvSpPr>
          <p:cNvPr id="12" name="object 2">
            <a:extLst>
              <a:ext uri="{FF2B5EF4-FFF2-40B4-BE49-F238E27FC236}">
                <a16:creationId xmlns:a16="http://schemas.microsoft.com/office/drawing/2014/main" id="{384FFFD7-016E-90C7-AE38-79488AD67ECA}"/>
              </a:ext>
            </a:extLst>
          </p:cNvPr>
          <p:cNvSpPr txBox="1">
            <a:spLocks noGrp="1"/>
          </p:cNvSpPr>
          <p:nvPr>
            <p:ph type="title"/>
          </p:nvPr>
        </p:nvSpPr>
        <p:spPr>
          <a:xfrm>
            <a:off x="491490" y="553720"/>
            <a:ext cx="8817610" cy="628377"/>
          </a:xfrm>
          <a:prstGeom prst="rect">
            <a:avLst/>
          </a:prstGeom>
        </p:spPr>
        <p:txBody>
          <a:bodyPr vert="horz" wrap="square" lIns="0" tIns="12700" rIns="0" bIns="0" rtlCol="0">
            <a:spAutoFit/>
          </a:bodyPr>
          <a:lstStyle/>
          <a:p>
            <a:pPr marL="12700">
              <a:lnSpc>
                <a:spcPct val="100000"/>
              </a:lnSpc>
              <a:spcBef>
                <a:spcPts val="100"/>
              </a:spcBef>
            </a:pPr>
            <a:r>
              <a:rPr lang="es-AR" sz="4000" spc="-5" dirty="0"/>
              <a:t>CREATE TABLE </a:t>
            </a:r>
            <a:r>
              <a:rPr lang="es-AR" sz="4000" spc="-60" dirty="0"/>
              <a:t>CONSTRAINTS</a:t>
            </a:r>
            <a:endParaRPr sz="4000" spc="-70" dirty="0"/>
          </a:p>
        </p:txBody>
      </p:sp>
    </p:spTree>
    <p:extLst>
      <p:ext uri="{BB962C8B-B14F-4D97-AF65-F5344CB8AC3E}">
        <p14:creationId xmlns:p14="http://schemas.microsoft.com/office/powerpoint/2010/main" val="188466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TextBox 5">
            <a:extLst>
              <a:ext uri="{FF2B5EF4-FFF2-40B4-BE49-F238E27FC236}">
                <a16:creationId xmlns:a16="http://schemas.microsoft.com/office/drawing/2014/main" id="{0769C649-5A21-8DA1-01A0-9FDEF6CC25C4}"/>
              </a:ext>
            </a:extLst>
          </p:cNvPr>
          <p:cNvSpPr txBox="1"/>
          <p:nvPr/>
        </p:nvSpPr>
        <p:spPr>
          <a:xfrm>
            <a:off x="165100" y="1676641"/>
            <a:ext cx="9906000" cy="4753865"/>
          </a:xfrm>
          <a:prstGeom prst="rect">
            <a:avLst/>
          </a:prstGeom>
          <a:noFill/>
        </p:spPr>
        <p:txBody>
          <a:bodyPr wrap="square">
            <a:spAutoFit/>
          </a:bodyPr>
          <a:lstStyle/>
          <a:p>
            <a:pPr algn="just">
              <a:lnSpc>
                <a:spcPct val="115000"/>
              </a:lnSpc>
              <a:spcBef>
                <a:spcPts val="1200"/>
              </a:spcBef>
              <a:spcAft>
                <a:spcPts val="1200"/>
              </a:spcAft>
              <a:tabLst>
                <a:tab pos="630555" algn="l"/>
              </a:tabLst>
            </a:pPr>
            <a:endParaRPr lang="es-ES" sz="1800" b="1" dirty="0">
              <a:effectLst/>
              <a:latin typeface="Proxima Nova"/>
              <a:ea typeface="Proxima Nova"/>
              <a:cs typeface="Proxima Nova"/>
            </a:endParaRP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UNIQUE: </a:t>
            </a:r>
            <a:r>
              <a:rPr lang="es-ES" dirty="0">
                <a:latin typeface="Proxima Nova"/>
                <a:ea typeface="Proxima Nova"/>
                <a:cs typeface="Proxima Nova"/>
              </a:rPr>
              <a:t>Esta restricción indica que l</a:t>
            </a:r>
            <a:r>
              <a:rPr lang="es-ES" sz="1800" dirty="0">
                <a:effectLst/>
                <a:latin typeface="Proxima Nova"/>
                <a:ea typeface="Proxima Nova"/>
                <a:cs typeface="Proxima Nova"/>
              </a:rPr>
              <a:t>os valores del campo no pueden repetirse.</a:t>
            </a: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CHECK:</a:t>
            </a:r>
            <a:r>
              <a:rPr lang="es-ES" sz="1800" dirty="0">
                <a:effectLst/>
                <a:latin typeface="Proxima Nova"/>
                <a:ea typeface="Proxima Nova"/>
                <a:cs typeface="Proxima Nova"/>
              </a:rPr>
              <a:t> Se chequeará que el valor que vaya a ingresar en el campo cumpla con la condición establecida en la </a:t>
            </a:r>
            <a:r>
              <a:rPr lang="es-ES" sz="1800" dirty="0" err="1">
                <a:effectLst/>
                <a:latin typeface="Proxima Nova"/>
                <a:ea typeface="Proxima Nova"/>
                <a:cs typeface="Proxima Nova"/>
              </a:rPr>
              <a:t>constraint</a:t>
            </a:r>
            <a:r>
              <a:rPr lang="es-ES" sz="1800" dirty="0">
                <a:effectLst/>
                <a:latin typeface="Proxima Nova"/>
                <a:ea typeface="Proxima Nova"/>
                <a:cs typeface="Proxima Nova"/>
              </a:rPr>
              <a:t>. Pueden utilizarse los operadores =, &lt;, &gt;, etc.</a:t>
            </a:r>
            <a:endParaRPr lang="en-US" sz="18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r>
              <a:rPr lang="es-ES" sz="1800" b="1" dirty="0">
                <a:effectLst/>
                <a:latin typeface="Proxima Nova"/>
                <a:ea typeface="Proxima Nova"/>
                <a:cs typeface="Proxima Nova"/>
              </a:rPr>
              <a:t>DEFAULT</a:t>
            </a:r>
            <a:r>
              <a:rPr lang="es-ES" sz="1800" dirty="0">
                <a:effectLst/>
                <a:latin typeface="Proxima Nova"/>
                <a:ea typeface="Proxima Nova"/>
                <a:cs typeface="Proxima Nova"/>
              </a:rPr>
              <a:t>: En caso de no ingresar valor en el campo, se llenará con el valor por defecto establecido en la </a:t>
            </a:r>
            <a:r>
              <a:rPr lang="es-ES" sz="1800" dirty="0" err="1">
                <a:effectLst/>
                <a:latin typeface="Proxima Nova"/>
                <a:ea typeface="Proxima Nova"/>
                <a:cs typeface="Proxima Nova"/>
              </a:rPr>
              <a:t>constraint</a:t>
            </a:r>
            <a:r>
              <a:rPr lang="es-ES" sz="1800" dirty="0">
                <a:effectLst/>
                <a:latin typeface="Proxima Nova"/>
                <a:ea typeface="Proxima Nova"/>
                <a:cs typeface="Proxima Nova"/>
              </a:rPr>
              <a:t>.</a:t>
            </a:r>
            <a:endParaRPr lang="en-US" sz="18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endParaRPr lang="es-ES" dirty="0">
              <a:latin typeface="Proxima Nova"/>
              <a:ea typeface="Calibri" panose="020F0502020204030204" pitchFamily="34" charset="0"/>
            </a:endParaRPr>
          </a:p>
          <a:p>
            <a:pPr algn="just">
              <a:lnSpc>
                <a:spcPct val="115000"/>
              </a:lnSpc>
              <a:spcBef>
                <a:spcPts val="1200"/>
              </a:spcBef>
              <a:spcAft>
                <a:spcPts val="1200"/>
              </a:spcAft>
              <a:tabLst>
                <a:tab pos="630555" algn="l"/>
              </a:tabLst>
            </a:pPr>
            <a:endParaRPr lang="en-US" sz="18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endParaRPr lang="en-US" sz="1600" dirty="0">
              <a:effectLst/>
              <a:latin typeface="Calibri" panose="020F0502020204030204" pitchFamily="34" charset="0"/>
              <a:ea typeface="Calibri" panose="020F0502020204030204" pitchFamily="34" charset="0"/>
            </a:endParaRPr>
          </a:p>
        </p:txBody>
      </p:sp>
      <p:sp>
        <p:nvSpPr>
          <p:cNvPr id="8" name="object 2">
            <a:extLst>
              <a:ext uri="{FF2B5EF4-FFF2-40B4-BE49-F238E27FC236}">
                <a16:creationId xmlns:a16="http://schemas.microsoft.com/office/drawing/2014/main" id="{6039CFC7-5DB2-B203-F788-19009EC8474C}"/>
              </a:ext>
            </a:extLst>
          </p:cNvPr>
          <p:cNvSpPr txBox="1">
            <a:spLocks noGrp="1"/>
          </p:cNvSpPr>
          <p:nvPr>
            <p:ph type="title"/>
          </p:nvPr>
        </p:nvSpPr>
        <p:spPr>
          <a:xfrm>
            <a:off x="491490" y="553720"/>
            <a:ext cx="8817610" cy="628377"/>
          </a:xfrm>
          <a:prstGeom prst="rect">
            <a:avLst/>
          </a:prstGeom>
        </p:spPr>
        <p:txBody>
          <a:bodyPr vert="horz" wrap="square" lIns="0" tIns="12700" rIns="0" bIns="0" rtlCol="0">
            <a:spAutoFit/>
          </a:bodyPr>
          <a:lstStyle/>
          <a:p>
            <a:pPr marL="12700">
              <a:lnSpc>
                <a:spcPct val="100000"/>
              </a:lnSpc>
              <a:spcBef>
                <a:spcPts val="100"/>
              </a:spcBef>
            </a:pPr>
            <a:r>
              <a:rPr lang="es-AR" sz="4000" spc="-5" dirty="0"/>
              <a:t>CREATE TABLE </a:t>
            </a:r>
            <a:r>
              <a:rPr lang="es-AR" sz="4000" spc="-60" dirty="0"/>
              <a:t>CONSTRAINTS</a:t>
            </a:r>
            <a:endParaRPr sz="4000" spc="-70" dirty="0"/>
          </a:p>
        </p:txBody>
      </p:sp>
    </p:spTree>
    <p:extLst>
      <p:ext uri="{BB962C8B-B14F-4D97-AF65-F5344CB8AC3E}">
        <p14:creationId xmlns:p14="http://schemas.microsoft.com/office/powerpoint/2010/main" val="376686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TextBox 5">
            <a:extLst>
              <a:ext uri="{FF2B5EF4-FFF2-40B4-BE49-F238E27FC236}">
                <a16:creationId xmlns:a16="http://schemas.microsoft.com/office/drawing/2014/main" id="{0769C649-5A21-8DA1-01A0-9FDEF6CC25C4}"/>
              </a:ext>
            </a:extLst>
          </p:cNvPr>
          <p:cNvSpPr txBox="1"/>
          <p:nvPr/>
        </p:nvSpPr>
        <p:spPr>
          <a:xfrm>
            <a:off x="165100" y="1676641"/>
            <a:ext cx="9906000" cy="4093685"/>
          </a:xfrm>
          <a:prstGeom prst="rect">
            <a:avLst/>
          </a:prstGeom>
          <a:noFill/>
        </p:spPr>
        <p:txBody>
          <a:bodyPr wrap="square">
            <a:spAutoFit/>
          </a:bodyPr>
          <a:lstStyle/>
          <a:p>
            <a:r>
              <a:rPr lang="en-US" sz="2400" dirty="0">
                <a:solidFill>
                  <a:srgbClr val="0000FF"/>
                </a:solidFill>
                <a:latin typeface="Consolas" panose="020B0609020204030204" pitchFamily="49" charset="0"/>
              </a:rPr>
              <a:t>create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table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empleado</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legajo</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PRIMARY</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KEY</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cuil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varchar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13</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NOT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NULL</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UNIQUE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fr-FR" sz="2400" dirty="0">
                <a:solidFill>
                  <a:srgbClr val="000000"/>
                </a:solidFill>
                <a:latin typeface="Consolas" panose="020B0609020204030204" pitchFamily="49" charset="0"/>
              </a:rPr>
              <a:t>nombre </a:t>
            </a:r>
            <a:r>
              <a:rPr lang="fr-FR" sz="2400" dirty="0">
                <a:solidFill>
                  <a:srgbClr val="0000FF"/>
                </a:solidFill>
                <a:latin typeface="Consolas" panose="020B0609020204030204" pitchFamily="49" charset="0"/>
              </a:rPr>
              <a:t>varchar</a:t>
            </a:r>
            <a:r>
              <a:rPr lang="fr-FR" sz="2400" dirty="0">
                <a:solidFill>
                  <a:srgbClr val="808080"/>
                </a:solidFill>
                <a:latin typeface="Consolas" panose="020B0609020204030204" pitchFamily="49" charset="0"/>
              </a:rPr>
              <a:t>(</a:t>
            </a:r>
            <a:r>
              <a:rPr lang="fr-FR" sz="2400" dirty="0">
                <a:solidFill>
                  <a:srgbClr val="000000"/>
                </a:solidFill>
                <a:latin typeface="Consolas" panose="020B0609020204030204" pitchFamily="49" charset="0"/>
              </a:rPr>
              <a:t>30</a:t>
            </a:r>
            <a:r>
              <a:rPr lang="fr-FR" sz="2400" dirty="0">
                <a:solidFill>
                  <a:srgbClr val="808080"/>
                </a:solidFill>
                <a:latin typeface="Consolas" panose="020B0609020204030204" pitchFamily="49" charset="0"/>
              </a:rPr>
              <a:t>)</a:t>
            </a:r>
            <a:r>
              <a:rPr lang="fr-FR" sz="2400" dirty="0">
                <a:solidFill>
                  <a:srgbClr val="000000"/>
                </a:solidFill>
                <a:latin typeface="Consolas" panose="020B0609020204030204" pitchFamily="49" charset="0"/>
              </a:rPr>
              <a:t> </a:t>
            </a:r>
            <a:r>
              <a:rPr lang="fr-FR" sz="2400" dirty="0">
                <a:solidFill>
                  <a:srgbClr val="808080"/>
                </a:solidFill>
                <a:latin typeface="Consolas" panose="020B0609020204030204" pitchFamily="49" charset="0"/>
              </a:rPr>
              <a:t>NOT</a:t>
            </a:r>
            <a:r>
              <a:rPr lang="fr-FR" sz="2400" dirty="0">
                <a:solidFill>
                  <a:srgbClr val="000000"/>
                </a:solidFill>
                <a:latin typeface="Consolas" panose="020B0609020204030204" pitchFamily="49" charset="0"/>
              </a:rPr>
              <a:t> </a:t>
            </a:r>
            <a:r>
              <a:rPr lang="fr-FR" sz="2400" dirty="0">
                <a:solidFill>
                  <a:srgbClr val="808080"/>
                </a:solidFill>
                <a:latin typeface="Consolas" panose="020B0609020204030204" pitchFamily="49" charset="0"/>
              </a:rPr>
              <a:t>NULL,</a:t>
            </a:r>
            <a:endParaRPr lang="fr-FR" sz="2400" dirty="0">
              <a:solidFill>
                <a:srgbClr val="000000"/>
              </a:solidFill>
              <a:latin typeface="Consolas" panose="020B0609020204030204" pitchFamily="49" charset="0"/>
            </a:endParaRPr>
          </a:p>
          <a:p>
            <a:r>
              <a:rPr lang="es-ES" sz="2400" dirty="0">
                <a:solidFill>
                  <a:srgbClr val="000000"/>
                </a:solidFill>
                <a:latin typeface="Consolas" panose="020B0609020204030204" pitchFamily="49" charset="0"/>
              </a:rPr>
              <a:t>apellido </a:t>
            </a:r>
            <a:r>
              <a:rPr lang="es-ES" sz="2400" dirty="0" err="1">
                <a:solidFill>
                  <a:srgbClr val="0000FF"/>
                </a:solidFill>
                <a:latin typeface="Consolas" panose="020B0609020204030204" pitchFamily="49" charset="0"/>
              </a:rPr>
              <a:t>varchar</a:t>
            </a:r>
            <a:r>
              <a:rPr lang="es-ES" sz="2400" dirty="0">
                <a:solidFill>
                  <a:srgbClr val="808080"/>
                </a:solidFill>
                <a:latin typeface="Consolas" panose="020B0609020204030204" pitchFamily="49" charset="0"/>
              </a:rPr>
              <a:t>(</a:t>
            </a:r>
            <a:r>
              <a:rPr lang="es-ES" sz="2400" dirty="0">
                <a:solidFill>
                  <a:srgbClr val="000000"/>
                </a:solidFill>
                <a:latin typeface="Consolas" panose="020B0609020204030204" pitchFamily="49" charset="0"/>
              </a:rPr>
              <a:t>30</a:t>
            </a:r>
            <a:r>
              <a:rPr lang="es-ES" sz="2400" dirty="0">
                <a:solidFill>
                  <a:srgbClr val="808080"/>
                </a:solidFill>
                <a:latin typeface="Consolas" panose="020B0609020204030204" pitchFamily="49" charset="0"/>
              </a:rPr>
              <a:t>)</a:t>
            </a:r>
            <a:r>
              <a:rPr lang="es-ES" sz="2400" dirty="0">
                <a:solidFill>
                  <a:srgbClr val="000000"/>
                </a:solidFill>
                <a:latin typeface="Consolas" panose="020B0609020204030204" pitchFamily="49" charset="0"/>
              </a:rPr>
              <a:t> </a:t>
            </a:r>
            <a:r>
              <a:rPr lang="es-ES" sz="2400" dirty="0">
                <a:solidFill>
                  <a:srgbClr val="0000FF"/>
                </a:solidFill>
                <a:latin typeface="Consolas" panose="020B0609020204030204" pitchFamily="49" charset="0"/>
              </a:rPr>
              <a:t>DEFAULT</a:t>
            </a:r>
            <a:r>
              <a:rPr lang="es-ES" sz="2400" dirty="0">
                <a:solidFill>
                  <a:srgbClr val="000000"/>
                </a:solidFill>
                <a:latin typeface="Consolas" panose="020B0609020204030204" pitchFamily="49" charset="0"/>
              </a:rPr>
              <a:t> </a:t>
            </a:r>
            <a:r>
              <a:rPr lang="es-ES" sz="2400" dirty="0">
                <a:solidFill>
                  <a:srgbClr val="FF0000"/>
                </a:solidFill>
                <a:latin typeface="Consolas" panose="020B0609020204030204" pitchFamily="49" charset="0"/>
              </a:rPr>
              <a:t>'SIN APELLIDO'</a:t>
            </a:r>
            <a:r>
              <a:rPr lang="es-ES" sz="2400" dirty="0">
                <a:solidFill>
                  <a:srgbClr val="808080"/>
                </a:solidFill>
                <a:latin typeface="Consolas" panose="020B0609020204030204" pitchFamily="49" charset="0"/>
              </a:rPr>
              <a:t>,</a:t>
            </a:r>
            <a:endParaRPr lang="es-ES"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sueldo</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check </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sueldo</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 90000</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id_proyecto</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foreign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key</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references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proyecto</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id</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a:t>
            </a:r>
            <a:endParaRPr lang="es-ES" sz="2400" dirty="0">
              <a:latin typeface="Proxima Nova"/>
              <a:ea typeface="Calibri" panose="020F0502020204030204" pitchFamily="34" charset="0"/>
            </a:endParaRPr>
          </a:p>
          <a:p>
            <a:pPr algn="just">
              <a:lnSpc>
                <a:spcPct val="115000"/>
              </a:lnSpc>
              <a:spcBef>
                <a:spcPts val="1200"/>
              </a:spcBef>
              <a:spcAft>
                <a:spcPts val="1200"/>
              </a:spcAft>
              <a:tabLst>
                <a:tab pos="630555" algn="l"/>
              </a:tabLst>
            </a:pPr>
            <a:endParaRPr lang="en-US" sz="1800" dirty="0">
              <a:effectLst/>
              <a:latin typeface="Calibri" panose="020F0502020204030204" pitchFamily="34" charset="0"/>
              <a:ea typeface="Calibri" panose="020F0502020204030204" pitchFamily="34" charset="0"/>
            </a:endParaRPr>
          </a:p>
          <a:p>
            <a:pPr algn="just">
              <a:lnSpc>
                <a:spcPct val="115000"/>
              </a:lnSpc>
              <a:spcBef>
                <a:spcPts val="1200"/>
              </a:spcBef>
              <a:spcAft>
                <a:spcPts val="1200"/>
              </a:spcAft>
              <a:tabLst>
                <a:tab pos="630555" algn="l"/>
              </a:tabLst>
            </a:pPr>
            <a:endParaRPr lang="en-US" sz="1600" dirty="0">
              <a:effectLst/>
              <a:latin typeface="Calibri" panose="020F0502020204030204" pitchFamily="34" charset="0"/>
              <a:ea typeface="Calibri" panose="020F0502020204030204" pitchFamily="34" charset="0"/>
            </a:endParaRPr>
          </a:p>
        </p:txBody>
      </p:sp>
      <p:sp>
        <p:nvSpPr>
          <p:cNvPr id="8" name="object 2">
            <a:extLst>
              <a:ext uri="{FF2B5EF4-FFF2-40B4-BE49-F238E27FC236}">
                <a16:creationId xmlns:a16="http://schemas.microsoft.com/office/drawing/2014/main" id="{6039CFC7-5DB2-B203-F788-19009EC8474C}"/>
              </a:ext>
            </a:extLst>
          </p:cNvPr>
          <p:cNvSpPr txBox="1">
            <a:spLocks noGrp="1"/>
          </p:cNvSpPr>
          <p:nvPr>
            <p:ph type="title"/>
          </p:nvPr>
        </p:nvSpPr>
        <p:spPr>
          <a:xfrm>
            <a:off x="491490" y="553720"/>
            <a:ext cx="8817610" cy="628377"/>
          </a:xfrm>
          <a:prstGeom prst="rect">
            <a:avLst/>
          </a:prstGeom>
        </p:spPr>
        <p:txBody>
          <a:bodyPr vert="horz" wrap="square" lIns="0" tIns="12700" rIns="0" bIns="0" rtlCol="0">
            <a:spAutoFit/>
          </a:bodyPr>
          <a:lstStyle/>
          <a:p>
            <a:pPr marL="12700">
              <a:lnSpc>
                <a:spcPct val="100000"/>
              </a:lnSpc>
              <a:spcBef>
                <a:spcPts val="100"/>
              </a:spcBef>
            </a:pPr>
            <a:r>
              <a:rPr lang="es-AR" sz="4000" spc="-5" dirty="0"/>
              <a:t>CREATE TABLE </a:t>
            </a:r>
            <a:r>
              <a:rPr lang="es-AR" sz="4000" spc="-60" dirty="0"/>
              <a:t>CONSTRAINTS</a:t>
            </a:r>
            <a:endParaRPr sz="4000" spc="-70" dirty="0"/>
          </a:p>
        </p:txBody>
      </p:sp>
    </p:spTree>
    <p:extLst>
      <p:ext uri="{BB962C8B-B14F-4D97-AF65-F5344CB8AC3E}">
        <p14:creationId xmlns:p14="http://schemas.microsoft.com/office/powerpoint/2010/main" val="9858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74802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40" dirty="0"/>
              <a:t> </a:t>
            </a:r>
            <a:r>
              <a:rPr spc="-60" dirty="0"/>
              <a:t>CREATE</a:t>
            </a:r>
            <a:r>
              <a:rPr spc="-35"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object 6"/>
          <p:cNvSpPr txBox="1"/>
          <p:nvPr/>
        </p:nvSpPr>
        <p:spPr>
          <a:xfrm>
            <a:off x="241300" y="1583213"/>
            <a:ext cx="9110979" cy="1505861"/>
          </a:xfrm>
          <a:prstGeom prst="rect">
            <a:avLst/>
          </a:prstGeom>
        </p:spPr>
        <p:txBody>
          <a:bodyPr vert="horz" wrap="square" lIns="0" tIns="130810" rIns="0" bIns="0" rtlCol="0">
            <a:spAutoFit/>
          </a:bodyPr>
          <a:lstStyle/>
          <a:p>
            <a:pPr>
              <a:lnSpc>
                <a:spcPct val="100000"/>
              </a:lnSpc>
              <a:spcBef>
                <a:spcPts val="1440"/>
              </a:spcBef>
            </a:pPr>
            <a:r>
              <a:rPr sz="1800" spc="-10" dirty="0" err="1">
                <a:latin typeface="Arial MT"/>
                <a:cs typeface="Arial MT"/>
              </a:rPr>
              <a:t>Ejemplo</a:t>
            </a:r>
            <a:r>
              <a:rPr sz="1800" spc="-35" dirty="0">
                <a:latin typeface="Arial MT"/>
                <a:cs typeface="Arial MT"/>
              </a:rPr>
              <a:t> </a:t>
            </a:r>
            <a:r>
              <a:rPr sz="1800" spc="-10" dirty="0">
                <a:latin typeface="Arial MT"/>
                <a:cs typeface="Arial MT"/>
              </a:rPr>
              <a:t>Simple:</a:t>
            </a:r>
            <a:endParaRPr sz="1800" dirty="0">
              <a:latin typeface="Arial MT"/>
              <a:cs typeface="Arial MT"/>
            </a:endParaRPr>
          </a:p>
          <a:p>
            <a:pPr marL="760095" marR="3334385">
              <a:lnSpc>
                <a:spcPct val="120800"/>
              </a:lnSpc>
              <a:spcBef>
                <a:spcPts val="620"/>
              </a:spcBef>
            </a:pPr>
            <a:r>
              <a:rPr sz="1600" spc="-5" dirty="0">
                <a:latin typeface="Arial MT"/>
                <a:cs typeface="Arial MT"/>
              </a:rPr>
              <a:t>Alumno(</a:t>
            </a:r>
            <a:r>
              <a:rPr sz="1600" u="sng" spc="-5" dirty="0">
                <a:uFill>
                  <a:solidFill>
                    <a:srgbClr val="000000"/>
                  </a:solidFill>
                </a:uFill>
                <a:latin typeface="Arial MT"/>
                <a:cs typeface="Arial MT"/>
              </a:rPr>
              <a:t>Legajo</a:t>
            </a:r>
            <a:r>
              <a:rPr sz="1600" spc="-5" dirty="0">
                <a:latin typeface="Arial MT"/>
                <a:cs typeface="Arial MT"/>
              </a:rPr>
              <a:t>, </a:t>
            </a:r>
            <a:r>
              <a:rPr sz="1600" spc="-10" dirty="0">
                <a:latin typeface="Arial MT"/>
                <a:cs typeface="Arial MT"/>
              </a:rPr>
              <a:t>NyA, </a:t>
            </a:r>
            <a:r>
              <a:rPr sz="1600" spc="-5" dirty="0">
                <a:latin typeface="Arial MT"/>
                <a:cs typeface="Arial MT"/>
              </a:rPr>
              <a:t>FechaIng, FechaNac, Mail) </a:t>
            </a:r>
            <a:endParaRPr lang="es-AR" sz="1600" spc="-5" dirty="0">
              <a:latin typeface="Arial MT"/>
              <a:cs typeface="Arial MT"/>
            </a:endParaRPr>
          </a:p>
          <a:p>
            <a:pPr marL="760095" marR="3334385">
              <a:lnSpc>
                <a:spcPct val="120800"/>
              </a:lnSpc>
              <a:spcBef>
                <a:spcPts val="620"/>
              </a:spcBef>
            </a:pPr>
            <a:r>
              <a:rPr lang="es-ES" sz="1600" spc="-5" dirty="0">
                <a:latin typeface="Arial MT"/>
                <a:cs typeface="Arial MT"/>
              </a:rPr>
              <a:t>Profesor (</a:t>
            </a:r>
            <a:r>
              <a:rPr lang="es-ES" sz="1600" u="sng" spc="-5" dirty="0">
                <a:uFill>
                  <a:solidFill>
                    <a:srgbClr val="000000"/>
                  </a:solidFill>
                </a:uFill>
                <a:latin typeface="Arial MT"/>
                <a:cs typeface="Arial MT"/>
              </a:rPr>
              <a:t>Legajo</a:t>
            </a:r>
            <a:r>
              <a:rPr lang="es-ES" sz="1600" spc="-5" dirty="0">
                <a:latin typeface="Arial MT"/>
                <a:cs typeface="Arial MT"/>
              </a:rPr>
              <a:t>, </a:t>
            </a:r>
            <a:r>
              <a:rPr lang="es-ES" sz="1600" spc="-10" dirty="0" err="1">
                <a:latin typeface="Arial MT"/>
                <a:cs typeface="Arial MT"/>
              </a:rPr>
              <a:t>NyA</a:t>
            </a:r>
            <a:r>
              <a:rPr lang="es-ES" sz="1600" spc="-10" dirty="0">
                <a:latin typeface="Arial MT"/>
                <a:cs typeface="Arial MT"/>
              </a:rPr>
              <a:t>, </a:t>
            </a:r>
            <a:r>
              <a:rPr lang="es-ES" sz="1600" spc="-5" dirty="0" err="1">
                <a:latin typeface="Arial MT"/>
                <a:cs typeface="Arial MT"/>
              </a:rPr>
              <a:t>FechaIng</a:t>
            </a:r>
            <a:r>
              <a:rPr lang="es-ES" sz="1600" spc="-5" dirty="0">
                <a:latin typeface="Arial MT"/>
                <a:cs typeface="Arial MT"/>
              </a:rPr>
              <a:t>, </a:t>
            </a:r>
            <a:r>
              <a:rPr lang="es-ES" sz="1600" spc="-5" dirty="0" err="1">
                <a:latin typeface="Arial MT"/>
                <a:cs typeface="Arial MT"/>
              </a:rPr>
              <a:t>FechaNac</a:t>
            </a:r>
            <a:r>
              <a:rPr lang="es-ES" sz="1600" spc="-5" dirty="0">
                <a:latin typeface="Arial MT"/>
                <a:cs typeface="Arial MT"/>
              </a:rPr>
              <a:t>, Mail) </a:t>
            </a:r>
            <a:endParaRPr lang="es-AR" sz="1600" spc="-5" dirty="0">
              <a:latin typeface="Arial MT"/>
              <a:cs typeface="Arial MT"/>
            </a:endParaRPr>
          </a:p>
          <a:p>
            <a:pPr marL="760095" marR="3334385">
              <a:lnSpc>
                <a:spcPct val="120800"/>
              </a:lnSpc>
              <a:spcBef>
                <a:spcPts val="620"/>
              </a:spcBef>
            </a:pPr>
            <a:r>
              <a:rPr sz="1600" spc="-430" dirty="0">
                <a:latin typeface="Arial MT"/>
                <a:cs typeface="Arial MT"/>
              </a:rPr>
              <a:t> </a:t>
            </a:r>
            <a:r>
              <a:rPr sz="1600" spc="-5" dirty="0">
                <a:latin typeface="Arial MT"/>
                <a:cs typeface="Arial MT"/>
              </a:rPr>
              <a:t>Curso(</a:t>
            </a:r>
            <a:r>
              <a:rPr sz="1600" u="dbl" spc="-5" dirty="0">
                <a:uFill>
                  <a:solidFill>
                    <a:srgbClr val="000000"/>
                  </a:solidFill>
                </a:uFill>
                <a:latin typeface="Arial MT"/>
                <a:cs typeface="Arial MT"/>
              </a:rPr>
              <a:t>LegajoAlumno</a:t>
            </a:r>
            <a:r>
              <a:rPr sz="1600" spc="-5" dirty="0">
                <a:latin typeface="Arial MT"/>
                <a:cs typeface="Arial MT"/>
              </a:rPr>
              <a:t>,</a:t>
            </a:r>
            <a:r>
              <a:rPr sz="1600" spc="-15" dirty="0">
                <a:latin typeface="Arial MT"/>
                <a:cs typeface="Arial MT"/>
              </a:rPr>
              <a:t> </a:t>
            </a:r>
            <a:r>
              <a:rPr sz="1600" u="dbl" spc="-5" dirty="0">
                <a:uFill>
                  <a:solidFill>
                    <a:srgbClr val="000000"/>
                  </a:solidFill>
                </a:uFill>
                <a:latin typeface="Arial MT"/>
                <a:cs typeface="Arial MT"/>
              </a:rPr>
              <a:t>Leg</a:t>
            </a:r>
            <a:r>
              <a:rPr lang="es-AR" sz="1600" u="dbl" spc="-5" dirty="0">
                <a:uFill>
                  <a:solidFill>
                    <a:srgbClr val="000000"/>
                  </a:solidFill>
                </a:uFill>
                <a:latin typeface="Arial MT"/>
                <a:cs typeface="Arial MT"/>
              </a:rPr>
              <a:t>ajo</a:t>
            </a:r>
            <a:r>
              <a:rPr sz="1600" u="dbl" spc="-5" dirty="0" err="1">
                <a:uFill>
                  <a:solidFill>
                    <a:srgbClr val="000000"/>
                  </a:solidFill>
                </a:uFill>
                <a:latin typeface="Arial MT"/>
                <a:cs typeface="Arial MT"/>
              </a:rPr>
              <a:t>Profesor</a:t>
            </a:r>
            <a:r>
              <a:rPr sz="1600" spc="-5" dirty="0">
                <a:latin typeface="Arial MT"/>
                <a:cs typeface="Arial MT"/>
              </a:rPr>
              <a:t>)</a:t>
            </a:r>
            <a:endParaRPr sz="1600" dirty="0">
              <a:latin typeface="Arial MT"/>
              <a:cs typeface="Arial MT"/>
            </a:endParaRPr>
          </a:p>
        </p:txBody>
      </p:sp>
      <p:sp>
        <p:nvSpPr>
          <p:cNvPr id="8" name="object 8"/>
          <p:cNvSpPr txBox="1"/>
          <p:nvPr/>
        </p:nvSpPr>
        <p:spPr>
          <a:xfrm>
            <a:off x="241300" y="3549650"/>
            <a:ext cx="4082666" cy="1648656"/>
          </a:xfrm>
          <a:prstGeom prst="rect">
            <a:avLst/>
          </a:prstGeom>
        </p:spPr>
        <p:txBody>
          <a:bodyPr vert="horz" wrap="square" lIns="0" tIns="12700" rIns="0" bIns="0" rtlCol="0">
            <a:spAutoFit/>
          </a:bodyPr>
          <a:lstStyle/>
          <a:p>
            <a:pPr>
              <a:lnSpc>
                <a:spcPts val="1714"/>
              </a:lnSpc>
              <a:spcBef>
                <a:spcPts val="100"/>
              </a:spcBef>
            </a:pPr>
            <a:r>
              <a:rPr sz="1400" spc="-5" dirty="0">
                <a:latin typeface="Courier New"/>
                <a:cs typeface="Courier New"/>
              </a:rPr>
              <a:t>CREATE</a:t>
            </a:r>
            <a:r>
              <a:rPr sz="1400" spc="-45" dirty="0">
                <a:latin typeface="Courier New"/>
                <a:cs typeface="Courier New"/>
              </a:rPr>
              <a:t> </a:t>
            </a:r>
            <a:r>
              <a:rPr sz="1400" spc="-5" dirty="0">
                <a:latin typeface="Courier New"/>
                <a:cs typeface="Courier New"/>
              </a:rPr>
              <a:t>TABLE</a:t>
            </a:r>
            <a:r>
              <a:rPr sz="1400" spc="-35" dirty="0">
                <a:latin typeface="Courier New"/>
                <a:cs typeface="Courier New"/>
              </a:rPr>
              <a:t> </a:t>
            </a:r>
            <a:r>
              <a:rPr sz="1400" i="1" spc="-5" dirty="0">
                <a:latin typeface="Courier New"/>
                <a:cs typeface="Courier New"/>
              </a:rPr>
              <a:t>Alumno</a:t>
            </a:r>
            <a:endParaRPr sz="1400" dirty="0">
              <a:latin typeface="Courier New"/>
              <a:cs typeface="Courier New"/>
            </a:endParaRPr>
          </a:p>
          <a:p>
            <a:pPr>
              <a:lnSpc>
                <a:spcPts val="1630"/>
              </a:lnSpc>
            </a:pPr>
            <a:r>
              <a:rPr sz="1400" spc="-5" dirty="0">
                <a:latin typeface="Courier New"/>
                <a:cs typeface="Courier New"/>
              </a:rPr>
              <a:t>(</a:t>
            </a:r>
            <a:endParaRPr lang="es-AR" sz="1400" spc="-5" dirty="0">
              <a:latin typeface="Courier New"/>
              <a:cs typeface="Courier New"/>
            </a:endParaRPr>
          </a:p>
          <a:p>
            <a:pPr>
              <a:lnSpc>
                <a:spcPts val="1630"/>
              </a:lnSpc>
            </a:pPr>
            <a:r>
              <a:rPr sz="1400" spc="-5" dirty="0" err="1">
                <a:latin typeface="Courier New"/>
                <a:cs typeface="Courier New"/>
              </a:rPr>
              <a:t>Legajo</a:t>
            </a:r>
            <a:r>
              <a:rPr sz="1400" spc="-20" dirty="0">
                <a:latin typeface="Courier New"/>
                <a:cs typeface="Courier New"/>
              </a:rPr>
              <a:t> </a:t>
            </a:r>
            <a:r>
              <a:rPr sz="1400" i="1" spc="-5" dirty="0">
                <a:latin typeface="Courier New"/>
                <a:cs typeface="Courier New"/>
              </a:rPr>
              <a:t>int</a:t>
            </a:r>
            <a:r>
              <a:rPr sz="1400" i="1" spc="-20" dirty="0">
                <a:latin typeface="Courier New"/>
                <a:cs typeface="Courier New"/>
              </a:rPr>
              <a:t> </a:t>
            </a:r>
            <a:r>
              <a:rPr sz="1400" spc="-5" dirty="0">
                <a:latin typeface="Courier New"/>
                <a:cs typeface="Courier New"/>
              </a:rPr>
              <a:t>NOT</a:t>
            </a:r>
            <a:r>
              <a:rPr sz="1400" spc="-20" dirty="0">
                <a:latin typeface="Courier New"/>
                <a:cs typeface="Courier New"/>
              </a:rPr>
              <a:t> </a:t>
            </a:r>
            <a:r>
              <a:rPr sz="1400" spc="-5" dirty="0">
                <a:latin typeface="Courier New"/>
                <a:cs typeface="Courier New"/>
              </a:rPr>
              <a:t>NULL</a:t>
            </a:r>
            <a:r>
              <a:rPr sz="1400" spc="-20" dirty="0">
                <a:latin typeface="Courier New"/>
                <a:cs typeface="Courier New"/>
              </a:rPr>
              <a:t> </a:t>
            </a:r>
            <a:r>
              <a:rPr sz="1400" spc="-5" dirty="0">
                <a:latin typeface="Courier New"/>
                <a:cs typeface="Courier New"/>
              </a:rPr>
              <a:t>PRIMARY</a:t>
            </a:r>
            <a:r>
              <a:rPr lang="es-AR" sz="1400" spc="-5" dirty="0">
                <a:latin typeface="Courier New"/>
                <a:cs typeface="Courier New"/>
              </a:rPr>
              <a:t> </a:t>
            </a:r>
            <a:r>
              <a:rPr sz="1400" spc="-5" dirty="0">
                <a:latin typeface="Courier New"/>
                <a:cs typeface="Courier New"/>
              </a:rPr>
              <a:t>KEY,</a:t>
            </a:r>
            <a:endParaRPr sz="1400" dirty="0">
              <a:latin typeface="Courier New"/>
              <a:cs typeface="Courier New"/>
            </a:endParaRPr>
          </a:p>
          <a:p>
            <a:pPr marL="114300" marR="1134745">
              <a:lnSpc>
                <a:spcPct val="90300"/>
              </a:lnSpc>
              <a:spcBef>
                <a:spcPts val="90"/>
              </a:spcBef>
            </a:pPr>
            <a:r>
              <a:rPr sz="1400" spc="-5" dirty="0">
                <a:latin typeface="Courier New"/>
                <a:cs typeface="Courier New"/>
              </a:rPr>
              <a:t>NyA </a:t>
            </a:r>
            <a:r>
              <a:rPr sz="1400" i="1" spc="-5" dirty="0">
                <a:latin typeface="Courier New"/>
                <a:cs typeface="Courier New"/>
              </a:rPr>
              <a:t>varchar(100) </a:t>
            </a:r>
            <a:r>
              <a:rPr sz="1400" spc="-5" dirty="0">
                <a:latin typeface="Courier New"/>
                <a:cs typeface="Courier New"/>
              </a:rPr>
              <a:t>NULL, </a:t>
            </a:r>
            <a:r>
              <a:rPr sz="1400" spc="-890" dirty="0">
                <a:latin typeface="Courier New"/>
                <a:cs typeface="Courier New"/>
              </a:rPr>
              <a:t> </a:t>
            </a:r>
            <a:r>
              <a:rPr sz="1400" spc="-5" dirty="0">
                <a:latin typeface="Courier New"/>
                <a:cs typeface="Courier New"/>
              </a:rPr>
              <a:t>FechaIng</a:t>
            </a:r>
            <a:r>
              <a:rPr sz="1400" spc="114" dirty="0">
                <a:latin typeface="Courier New"/>
                <a:cs typeface="Courier New"/>
              </a:rPr>
              <a:t> </a:t>
            </a:r>
            <a:r>
              <a:rPr sz="1400" spc="-5" dirty="0">
                <a:latin typeface="Courier New"/>
                <a:cs typeface="Courier New"/>
              </a:rPr>
              <a:t>date, </a:t>
            </a:r>
            <a:r>
              <a:rPr sz="1400" dirty="0">
                <a:latin typeface="Courier New"/>
                <a:cs typeface="Courier New"/>
              </a:rPr>
              <a:t> </a:t>
            </a:r>
            <a:endParaRPr lang="es-AR" sz="1400" dirty="0">
              <a:latin typeface="Courier New"/>
              <a:cs typeface="Courier New"/>
            </a:endParaRPr>
          </a:p>
          <a:p>
            <a:pPr marL="114300" marR="1134745">
              <a:lnSpc>
                <a:spcPct val="90300"/>
              </a:lnSpc>
              <a:spcBef>
                <a:spcPts val="90"/>
              </a:spcBef>
            </a:pPr>
            <a:r>
              <a:rPr sz="1400" spc="-5" dirty="0" err="1">
                <a:latin typeface="Courier New"/>
                <a:cs typeface="Courier New"/>
              </a:rPr>
              <a:t>FechaNac</a:t>
            </a:r>
            <a:r>
              <a:rPr sz="1400" spc="-20" dirty="0">
                <a:latin typeface="Courier New"/>
                <a:cs typeface="Courier New"/>
              </a:rPr>
              <a:t> </a:t>
            </a:r>
            <a:r>
              <a:rPr sz="1400" spc="-5" dirty="0">
                <a:latin typeface="Courier New"/>
                <a:cs typeface="Courier New"/>
              </a:rPr>
              <a:t>date,</a:t>
            </a:r>
            <a:endParaRPr sz="1400" dirty="0">
              <a:latin typeface="Courier New"/>
              <a:cs typeface="Courier New"/>
            </a:endParaRPr>
          </a:p>
          <a:p>
            <a:pPr marL="114300">
              <a:lnSpc>
                <a:spcPts val="1620"/>
              </a:lnSpc>
            </a:pPr>
            <a:r>
              <a:rPr sz="1400" spc="-5" dirty="0">
                <a:latin typeface="Courier New"/>
                <a:cs typeface="Courier New"/>
              </a:rPr>
              <a:t>Mail</a:t>
            </a:r>
            <a:r>
              <a:rPr sz="1400" spc="-70" dirty="0">
                <a:latin typeface="Courier New"/>
                <a:cs typeface="Courier New"/>
              </a:rPr>
              <a:t> </a:t>
            </a:r>
            <a:r>
              <a:rPr sz="1400" spc="-5" dirty="0">
                <a:latin typeface="Courier New"/>
                <a:cs typeface="Courier New"/>
              </a:rPr>
              <a:t>varchar(200)</a:t>
            </a:r>
            <a:r>
              <a:rPr lang="es-AR" sz="1400" spc="-5" dirty="0">
                <a:latin typeface="Courier New"/>
                <a:cs typeface="Courier New"/>
              </a:rPr>
              <a:t> </a:t>
            </a:r>
          </a:p>
          <a:p>
            <a:pPr marL="114300">
              <a:lnSpc>
                <a:spcPts val="1620"/>
              </a:lnSpc>
            </a:pPr>
            <a:r>
              <a:rPr lang="es-AR" sz="1400" spc="-5" dirty="0">
                <a:latin typeface="Courier New"/>
                <a:cs typeface="Courier New"/>
              </a:rPr>
              <a:t>)</a:t>
            </a:r>
            <a:endParaRPr sz="1400" dirty="0">
              <a:latin typeface="Courier New"/>
              <a:cs typeface="Courier New"/>
            </a:endParaRPr>
          </a:p>
        </p:txBody>
      </p:sp>
      <p:sp>
        <p:nvSpPr>
          <p:cNvPr id="12" name="object 8">
            <a:extLst>
              <a:ext uri="{FF2B5EF4-FFF2-40B4-BE49-F238E27FC236}">
                <a16:creationId xmlns:a16="http://schemas.microsoft.com/office/drawing/2014/main" id="{1F25541C-C58A-8576-1DEF-D9A7828ABD5A}"/>
              </a:ext>
            </a:extLst>
          </p:cNvPr>
          <p:cNvSpPr txBox="1"/>
          <p:nvPr/>
        </p:nvSpPr>
        <p:spPr>
          <a:xfrm>
            <a:off x="4584700" y="3506848"/>
            <a:ext cx="4082666" cy="1661480"/>
          </a:xfrm>
          <a:prstGeom prst="rect">
            <a:avLst/>
          </a:prstGeom>
        </p:spPr>
        <p:txBody>
          <a:bodyPr vert="horz" wrap="square" lIns="0" tIns="12700" rIns="0" bIns="0" rtlCol="0">
            <a:spAutoFit/>
          </a:bodyPr>
          <a:lstStyle/>
          <a:p>
            <a:pPr>
              <a:lnSpc>
                <a:spcPts val="1714"/>
              </a:lnSpc>
              <a:spcBef>
                <a:spcPts val="100"/>
              </a:spcBef>
            </a:pPr>
            <a:r>
              <a:rPr sz="1400" spc="-5" dirty="0">
                <a:latin typeface="Courier New"/>
                <a:cs typeface="Courier New"/>
              </a:rPr>
              <a:t>CREATE</a:t>
            </a:r>
            <a:r>
              <a:rPr sz="1400" spc="-45" dirty="0">
                <a:latin typeface="Courier New"/>
                <a:cs typeface="Courier New"/>
              </a:rPr>
              <a:t> </a:t>
            </a:r>
            <a:r>
              <a:rPr sz="1400" spc="-5" dirty="0">
                <a:latin typeface="Courier New"/>
                <a:cs typeface="Courier New"/>
              </a:rPr>
              <a:t>TABLE</a:t>
            </a:r>
            <a:r>
              <a:rPr sz="1400" spc="-35" dirty="0">
                <a:latin typeface="Courier New"/>
                <a:cs typeface="Courier New"/>
              </a:rPr>
              <a:t> </a:t>
            </a:r>
            <a:r>
              <a:rPr lang="es-AR" sz="1400" i="1" spc="-5" dirty="0">
                <a:latin typeface="Courier New"/>
                <a:cs typeface="Courier New"/>
              </a:rPr>
              <a:t>Profesor</a:t>
            </a:r>
            <a:endParaRPr sz="1400" dirty="0">
              <a:latin typeface="Courier New"/>
              <a:cs typeface="Courier New"/>
            </a:endParaRPr>
          </a:p>
          <a:p>
            <a:pPr>
              <a:lnSpc>
                <a:spcPts val="1630"/>
              </a:lnSpc>
            </a:pPr>
            <a:r>
              <a:rPr sz="1400" spc="-5" dirty="0">
                <a:latin typeface="Courier New"/>
                <a:cs typeface="Courier New"/>
              </a:rPr>
              <a:t>(</a:t>
            </a:r>
            <a:endParaRPr lang="es-AR" sz="1400" spc="-5" dirty="0">
              <a:latin typeface="Courier New"/>
              <a:cs typeface="Courier New"/>
            </a:endParaRPr>
          </a:p>
          <a:p>
            <a:pPr>
              <a:lnSpc>
                <a:spcPts val="1630"/>
              </a:lnSpc>
            </a:pPr>
            <a:r>
              <a:rPr lang="es-AR" sz="1400" spc="-5" dirty="0">
                <a:latin typeface="Courier New"/>
                <a:cs typeface="Courier New"/>
              </a:rPr>
              <a:t> </a:t>
            </a:r>
            <a:r>
              <a:rPr sz="1400" spc="-5" dirty="0" err="1">
                <a:latin typeface="Courier New"/>
                <a:cs typeface="Courier New"/>
              </a:rPr>
              <a:t>Legajo</a:t>
            </a:r>
            <a:r>
              <a:rPr sz="1400" spc="-20" dirty="0">
                <a:latin typeface="Courier New"/>
                <a:cs typeface="Courier New"/>
              </a:rPr>
              <a:t> </a:t>
            </a:r>
            <a:r>
              <a:rPr sz="1400" i="1" spc="-5" dirty="0">
                <a:latin typeface="Courier New"/>
                <a:cs typeface="Courier New"/>
              </a:rPr>
              <a:t>int</a:t>
            </a:r>
            <a:r>
              <a:rPr sz="1400" i="1" spc="-20" dirty="0">
                <a:latin typeface="Courier New"/>
                <a:cs typeface="Courier New"/>
              </a:rPr>
              <a:t> </a:t>
            </a:r>
            <a:r>
              <a:rPr sz="1400" spc="-5" dirty="0">
                <a:latin typeface="Courier New"/>
                <a:cs typeface="Courier New"/>
              </a:rPr>
              <a:t>NOT</a:t>
            </a:r>
            <a:r>
              <a:rPr sz="1400" spc="-20" dirty="0">
                <a:latin typeface="Courier New"/>
                <a:cs typeface="Courier New"/>
              </a:rPr>
              <a:t> </a:t>
            </a:r>
            <a:r>
              <a:rPr sz="1400" spc="-5" dirty="0">
                <a:latin typeface="Courier New"/>
                <a:cs typeface="Courier New"/>
              </a:rPr>
              <a:t>NULL</a:t>
            </a:r>
            <a:r>
              <a:rPr sz="1400" spc="-20" dirty="0">
                <a:latin typeface="Courier New"/>
                <a:cs typeface="Courier New"/>
              </a:rPr>
              <a:t> </a:t>
            </a:r>
            <a:r>
              <a:rPr sz="1400" spc="-5" dirty="0">
                <a:latin typeface="Courier New"/>
                <a:cs typeface="Courier New"/>
              </a:rPr>
              <a:t>PRIMARY</a:t>
            </a:r>
            <a:r>
              <a:rPr lang="es-AR" sz="1400" spc="-5" dirty="0">
                <a:latin typeface="Courier New"/>
                <a:cs typeface="Courier New"/>
              </a:rPr>
              <a:t> </a:t>
            </a:r>
            <a:r>
              <a:rPr sz="1400" spc="-5" dirty="0">
                <a:latin typeface="Courier New"/>
                <a:cs typeface="Courier New"/>
              </a:rPr>
              <a:t>KEY,</a:t>
            </a:r>
            <a:endParaRPr sz="1400" dirty="0">
              <a:latin typeface="Courier New"/>
              <a:cs typeface="Courier New"/>
            </a:endParaRPr>
          </a:p>
          <a:p>
            <a:pPr marL="114300" marR="1134745">
              <a:lnSpc>
                <a:spcPct val="90300"/>
              </a:lnSpc>
              <a:spcBef>
                <a:spcPts val="90"/>
              </a:spcBef>
            </a:pPr>
            <a:r>
              <a:rPr sz="1400" spc="-5" dirty="0">
                <a:latin typeface="Courier New"/>
                <a:cs typeface="Courier New"/>
              </a:rPr>
              <a:t>NyA </a:t>
            </a:r>
            <a:r>
              <a:rPr sz="1400" i="1" spc="-5" dirty="0">
                <a:latin typeface="Courier New"/>
                <a:cs typeface="Courier New"/>
              </a:rPr>
              <a:t>varchar(100) </a:t>
            </a:r>
            <a:r>
              <a:rPr sz="1400" spc="-5" dirty="0">
                <a:latin typeface="Courier New"/>
                <a:cs typeface="Courier New"/>
              </a:rPr>
              <a:t>NULL, </a:t>
            </a:r>
            <a:r>
              <a:rPr sz="1400" spc="-890" dirty="0">
                <a:latin typeface="Courier New"/>
                <a:cs typeface="Courier New"/>
              </a:rPr>
              <a:t> </a:t>
            </a:r>
            <a:r>
              <a:rPr sz="1400" spc="-5" dirty="0">
                <a:latin typeface="Courier New"/>
                <a:cs typeface="Courier New"/>
              </a:rPr>
              <a:t>FechaIng</a:t>
            </a:r>
            <a:r>
              <a:rPr sz="1400" spc="114" dirty="0">
                <a:latin typeface="Courier New"/>
                <a:cs typeface="Courier New"/>
              </a:rPr>
              <a:t> </a:t>
            </a:r>
            <a:r>
              <a:rPr sz="1400" spc="-5" dirty="0">
                <a:latin typeface="Courier New"/>
                <a:cs typeface="Courier New"/>
              </a:rPr>
              <a:t>date, </a:t>
            </a:r>
            <a:r>
              <a:rPr sz="1400" dirty="0">
                <a:latin typeface="Courier New"/>
                <a:cs typeface="Courier New"/>
              </a:rPr>
              <a:t> </a:t>
            </a:r>
            <a:endParaRPr lang="es-AR" sz="1400" dirty="0">
              <a:latin typeface="Courier New"/>
              <a:cs typeface="Courier New"/>
            </a:endParaRPr>
          </a:p>
          <a:p>
            <a:pPr marL="114300" marR="1134745">
              <a:lnSpc>
                <a:spcPct val="90300"/>
              </a:lnSpc>
              <a:spcBef>
                <a:spcPts val="90"/>
              </a:spcBef>
            </a:pPr>
            <a:r>
              <a:rPr sz="1400" spc="-5" dirty="0" err="1">
                <a:latin typeface="Courier New"/>
                <a:cs typeface="Courier New"/>
              </a:rPr>
              <a:t>FechaNac</a:t>
            </a:r>
            <a:r>
              <a:rPr sz="1400" spc="-20" dirty="0">
                <a:latin typeface="Courier New"/>
                <a:cs typeface="Courier New"/>
              </a:rPr>
              <a:t> </a:t>
            </a:r>
            <a:r>
              <a:rPr sz="1400" spc="-5" dirty="0">
                <a:latin typeface="Courier New"/>
                <a:cs typeface="Courier New"/>
              </a:rPr>
              <a:t>date,</a:t>
            </a:r>
            <a:endParaRPr sz="1400" dirty="0">
              <a:latin typeface="Courier New"/>
              <a:cs typeface="Courier New"/>
            </a:endParaRPr>
          </a:p>
          <a:p>
            <a:pPr marL="114300">
              <a:lnSpc>
                <a:spcPts val="1620"/>
              </a:lnSpc>
            </a:pPr>
            <a:r>
              <a:rPr sz="1400" spc="-5" dirty="0">
                <a:latin typeface="Courier New"/>
                <a:cs typeface="Courier New"/>
              </a:rPr>
              <a:t>Mail</a:t>
            </a:r>
            <a:r>
              <a:rPr sz="1400" spc="-70" dirty="0">
                <a:latin typeface="Courier New"/>
                <a:cs typeface="Courier New"/>
              </a:rPr>
              <a:t> </a:t>
            </a:r>
            <a:r>
              <a:rPr sz="1400" spc="-5" dirty="0">
                <a:latin typeface="Courier New"/>
                <a:cs typeface="Courier New"/>
              </a:rPr>
              <a:t>varchar(200)</a:t>
            </a:r>
            <a:r>
              <a:rPr lang="es-AR" sz="1400" spc="-5" dirty="0">
                <a:latin typeface="Courier New"/>
                <a:cs typeface="Courier New"/>
              </a:rPr>
              <a:t> </a:t>
            </a:r>
          </a:p>
          <a:p>
            <a:pPr marL="114300">
              <a:lnSpc>
                <a:spcPts val="1620"/>
              </a:lnSpc>
            </a:pPr>
            <a:r>
              <a:rPr lang="es-AR" sz="1400" spc="-5" dirty="0">
                <a:latin typeface="Courier New"/>
                <a:cs typeface="Courier New"/>
              </a:rPr>
              <a:t>)</a:t>
            </a:r>
            <a:endParaRPr sz="1400" dirty="0">
              <a:latin typeface="Courier New"/>
              <a:cs typeface="Courier New"/>
            </a:endParaRPr>
          </a:p>
        </p:txBody>
      </p:sp>
      <p:sp>
        <p:nvSpPr>
          <p:cNvPr id="13" name="object 10">
            <a:extLst>
              <a:ext uri="{FF2B5EF4-FFF2-40B4-BE49-F238E27FC236}">
                <a16:creationId xmlns:a16="http://schemas.microsoft.com/office/drawing/2014/main" id="{109F9584-ABF8-E8C7-1D20-77B3EF222C51}"/>
              </a:ext>
            </a:extLst>
          </p:cNvPr>
          <p:cNvSpPr txBox="1"/>
          <p:nvPr/>
        </p:nvSpPr>
        <p:spPr>
          <a:xfrm>
            <a:off x="425450" y="5664997"/>
            <a:ext cx="9232900" cy="1092607"/>
          </a:xfrm>
          <a:prstGeom prst="rect">
            <a:avLst/>
          </a:prstGeom>
        </p:spPr>
        <p:txBody>
          <a:bodyPr vert="horz" wrap="square" lIns="0" tIns="12700" rIns="0" bIns="0" rtlCol="0">
            <a:spAutoFit/>
          </a:bodyPr>
          <a:lstStyle/>
          <a:p>
            <a:pPr>
              <a:lnSpc>
                <a:spcPts val="1714"/>
              </a:lnSpc>
              <a:spcBef>
                <a:spcPts val="100"/>
              </a:spcBef>
            </a:pPr>
            <a:r>
              <a:rPr sz="1400" spc="-5" dirty="0">
                <a:latin typeface="Courier New"/>
                <a:cs typeface="Courier New"/>
              </a:rPr>
              <a:t>CREATE</a:t>
            </a:r>
            <a:r>
              <a:rPr sz="1400" spc="-40" dirty="0">
                <a:latin typeface="Courier New"/>
                <a:cs typeface="Courier New"/>
              </a:rPr>
              <a:t> </a:t>
            </a:r>
            <a:r>
              <a:rPr sz="1400" spc="-5" dirty="0">
                <a:latin typeface="Courier New"/>
                <a:cs typeface="Courier New"/>
              </a:rPr>
              <a:t>TABLE</a:t>
            </a:r>
            <a:r>
              <a:rPr sz="1400" spc="-25" dirty="0">
                <a:latin typeface="Courier New"/>
                <a:cs typeface="Courier New"/>
              </a:rPr>
              <a:t> </a:t>
            </a:r>
            <a:r>
              <a:rPr sz="1400" i="1" spc="-5" dirty="0">
                <a:latin typeface="Courier New"/>
                <a:cs typeface="Courier New"/>
              </a:rPr>
              <a:t>Curso</a:t>
            </a:r>
            <a:endParaRPr sz="1400" dirty="0">
              <a:latin typeface="Courier New"/>
              <a:cs typeface="Courier New"/>
            </a:endParaRPr>
          </a:p>
          <a:p>
            <a:pPr marL="114935" marR="1474470" indent="-115570">
              <a:lnSpc>
                <a:spcPts val="1620"/>
              </a:lnSpc>
              <a:spcBef>
                <a:spcPts val="120"/>
              </a:spcBef>
            </a:pPr>
            <a:r>
              <a:rPr sz="1400" spc="-5" dirty="0">
                <a:latin typeface="Courier New"/>
                <a:cs typeface="Courier New"/>
              </a:rPr>
              <a:t>(LegajoAlumno </a:t>
            </a:r>
            <a:r>
              <a:rPr sz="1400" i="1" spc="-5" dirty="0">
                <a:latin typeface="Courier New"/>
                <a:cs typeface="Courier New"/>
              </a:rPr>
              <a:t>int </a:t>
            </a:r>
            <a:r>
              <a:rPr lang="es-AR" sz="1400" spc="-5" dirty="0">
                <a:solidFill>
                  <a:srgbClr val="FE2508"/>
                </a:solidFill>
                <a:latin typeface="Courier New"/>
                <a:cs typeface="Courier New"/>
              </a:rPr>
              <a:t>PRIMARY KEY</a:t>
            </a:r>
            <a:r>
              <a:rPr sz="1400" spc="-5" dirty="0">
                <a:solidFill>
                  <a:srgbClr val="FE2508"/>
                </a:solidFill>
                <a:latin typeface="Courier New"/>
                <a:cs typeface="Courier New"/>
              </a:rPr>
              <a:t>,</a:t>
            </a:r>
            <a:r>
              <a:rPr sz="1400" spc="-5" dirty="0">
                <a:latin typeface="Courier New"/>
                <a:cs typeface="Courier New"/>
              </a:rPr>
              <a:t> </a:t>
            </a:r>
            <a:r>
              <a:rPr sz="1400" dirty="0">
                <a:latin typeface="Courier New"/>
                <a:cs typeface="Courier New"/>
              </a:rPr>
              <a:t> </a:t>
            </a:r>
            <a:endParaRPr lang="es-AR" sz="1400" dirty="0">
              <a:latin typeface="Courier New"/>
              <a:cs typeface="Courier New"/>
            </a:endParaRPr>
          </a:p>
          <a:p>
            <a:pPr marL="114935" marR="1474470" indent="-115570">
              <a:lnSpc>
                <a:spcPts val="1620"/>
              </a:lnSpc>
              <a:spcBef>
                <a:spcPts val="120"/>
              </a:spcBef>
            </a:pPr>
            <a:r>
              <a:rPr sz="1400" spc="-5" dirty="0" err="1">
                <a:latin typeface="Courier New"/>
                <a:cs typeface="Courier New"/>
              </a:rPr>
              <a:t>LegajoProfesor</a:t>
            </a:r>
            <a:r>
              <a:rPr sz="1400" spc="-5" dirty="0">
                <a:latin typeface="Courier New"/>
                <a:cs typeface="Courier New"/>
              </a:rPr>
              <a:t> int </a:t>
            </a:r>
            <a:r>
              <a:rPr lang="es-AR" sz="1400" spc="-5" dirty="0">
                <a:solidFill>
                  <a:srgbClr val="FE2508"/>
                </a:solidFill>
                <a:latin typeface="Courier New"/>
                <a:cs typeface="Courier New"/>
              </a:rPr>
              <a:t>PRIMARY KEY</a:t>
            </a:r>
            <a:r>
              <a:rPr sz="1400" spc="-5" dirty="0">
                <a:solidFill>
                  <a:srgbClr val="FE2508"/>
                </a:solidFill>
                <a:latin typeface="Courier New"/>
                <a:cs typeface="Courier New"/>
              </a:rPr>
              <a:t>, </a:t>
            </a:r>
            <a:r>
              <a:rPr sz="1400" dirty="0">
                <a:solidFill>
                  <a:srgbClr val="FE2508"/>
                </a:solidFill>
                <a:latin typeface="Courier New"/>
                <a:cs typeface="Courier New"/>
              </a:rPr>
              <a:t> </a:t>
            </a:r>
            <a:endParaRPr lang="es-AR" sz="1400" dirty="0">
              <a:solidFill>
                <a:srgbClr val="FE2508"/>
              </a:solidFill>
              <a:latin typeface="Courier New"/>
              <a:cs typeface="Courier New"/>
            </a:endParaRPr>
          </a:p>
          <a:p>
            <a:pPr marL="114935" marR="1474470" indent="-115570">
              <a:lnSpc>
                <a:spcPts val="1620"/>
              </a:lnSpc>
              <a:spcBef>
                <a:spcPts val="120"/>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FKALUMNO</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err="1">
                <a:latin typeface="Courier New"/>
                <a:cs typeface="Courier New"/>
              </a:rPr>
              <a:t>LegajoAlumno</a:t>
            </a:r>
            <a:r>
              <a:rPr sz="1400" spc="-5" dirty="0">
                <a:latin typeface="Courier New"/>
                <a:cs typeface="Courier New"/>
              </a:rPr>
              <a:t>) </a:t>
            </a:r>
            <a:r>
              <a:rPr sz="1400" spc="-10" dirty="0">
                <a:latin typeface="Courier New"/>
                <a:cs typeface="Courier New"/>
              </a:rPr>
              <a:t>REFERENCES</a:t>
            </a:r>
            <a:r>
              <a:rPr lang="es-AR" sz="1400" spc="-10" dirty="0">
                <a:latin typeface="Courier New"/>
                <a:cs typeface="Courier New"/>
              </a:rPr>
              <a:t> A</a:t>
            </a:r>
            <a:r>
              <a:rPr sz="1400" spc="-5" dirty="0" err="1">
                <a:latin typeface="Courier New"/>
                <a:cs typeface="Courier New"/>
              </a:rPr>
              <a:t>lumno</a:t>
            </a:r>
            <a:r>
              <a:rPr sz="1400" spc="-5" dirty="0">
                <a:latin typeface="Courier New"/>
                <a:cs typeface="Courier New"/>
              </a:rPr>
              <a:t>(Legajo), </a:t>
            </a:r>
            <a:r>
              <a:rPr sz="1400" spc="-890" dirty="0">
                <a:latin typeface="Courier New"/>
                <a:cs typeface="Courier New"/>
              </a:rPr>
              <a:t> </a:t>
            </a:r>
            <a:endParaRPr lang="es-AR" sz="1400" spc="-890" dirty="0">
              <a:latin typeface="Courier New"/>
              <a:cs typeface="Courier New"/>
            </a:endParaRPr>
          </a:p>
          <a:p>
            <a:pPr marL="114935" marR="335915" indent="-115570">
              <a:lnSpc>
                <a:spcPts val="1620"/>
              </a:lnSpc>
              <a:spcBef>
                <a:spcPts val="5"/>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FKPROFESOR</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a:latin typeface="Courier New"/>
                <a:cs typeface="Courier New"/>
              </a:rPr>
              <a:t>(LegajoProfesor)</a:t>
            </a:r>
            <a:r>
              <a:rPr sz="1400" spc="-20" dirty="0">
                <a:latin typeface="Courier New"/>
                <a:cs typeface="Courier New"/>
              </a:rPr>
              <a:t> </a:t>
            </a:r>
            <a:r>
              <a:rPr sz="1400" spc="-10" dirty="0">
                <a:latin typeface="Courier New"/>
                <a:cs typeface="Courier New"/>
              </a:rPr>
              <a:t>REFERENCES</a:t>
            </a:r>
            <a:r>
              <a:rPr lang="es-AR" sz="1400" spc="-10" dirty="0">
                <a:latin typeface="Courier New"/>
                <a:cs typeface="Courier New"/>
              </a:rPr>
              <a:t> </a:t>
            </a:r>
            <a:r>
              <a:rPr sz="1400" spc="-5" dirty="0" err="1">
                <a:latin typeface="Courier New"/>
                <a:cs typeface="Courier New"/>
              </a:rPr>
              <a:t>Profesor</a:t>
            </a:r>
            <a:r>
              <a:rPr sz="1400" spc="-5" dirty="0">
                <a:latin typeface="Courier New"/>
                <a:cs typeface="Courier New"/>
              </a:rPr>
              <a:t>(Legajo)</a:t>
            </a:r>
            <a:endParaRPr sz="1400" dirty="0">
              <a:latin typeface="Courier New"/>
              <a:cs typeface="Courier New"/>
            </a:endParaRPr>
          </a:p>
        </p:txBody>
      </p:sp>
      <p:cxnSp>
        <p:nvCxnSpPr>
          <p:cNvPr id="14" name="Straight Connector 13">
            <a:extLst>
              <a:ext uri="{FF2B5EF4-FFF2-40B4-BE49-F238E27FC236}">
                <a16:creationId xmlns:a16="http://schemas.microsoft.com/office/drawing/2014/main" id="{F75DF3A5-CB00-3FD4-FC1F-655FDEBAB8DF}"/>
              </a:ext>
            </a:extLst>
          </p:cNvPr>
          <p:cNvCxnSpPr>
            <a:cxnSpLocks/>
          </p:cNvCxnSpPr>
          <p:nvPr/>
        </p:nvCxnSpPr>
        <p:spPr>
          <a:xfrm flipH="1">
            <a:off x="3252101" y="5561389"/>
            <a:ext cx="1676400" cy="1683636"/>
          </a:xfrm>
          <a:prstGeom prst="line">
            <a:avLst/>
          </a:prstGeom>
          <a:ln w="38100">
            <a:solidFill>
              <a:srgbClr val="FE2508"/>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446587B-68B9-97C2-7302-3D1D43ECC4B3}"/>
              </a:ext>
            </a:extLst>
          </p:cNvPr>
          <p:cNvCxnSpPr>
            <a:cxnSpLocks/>
          </p:cNvCxnSpPr>
          <p:nvPr/>
        </p:nvCxnSpPr>
        <p:spPr>
          <a:xfrm>
            <a:off x="3328301" y="5568625"/>
            <a:ext cx="1600200" cy="1579880"/>
          </a:xfrm>
          <a:prstGeom prst="line">
            <a:avLst/>
          </a:prstGeom>
          <a:ln w="38100">
            <a:solidFill>
              <a:srgbClr val="FE2508"/>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95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3533775" cy="695960"/>
          </a:xfrm>
          <a:prstGeom prst="rect">
            <a:avLst/>
          </a:prstGeom>
        </p:spPr>
        <p:txBody>
          <a:bodyPr vert="horz" wrap="square" lIns="0" tIns="12700" rIns="0" bIns="0" rtlCol="0">
            <a:spAutoFit/>
          </a:bodyPr>
          <a:lstStyle/>
          <a:p>
            <a:pPr marL="12700">
              <a:lnSpc>
                <a:spcPct val="100000"/>
              </a:lnSpc>
              <a:spcBef>
                <a:spcPts val="100"/>
              </a:spcBef>
            </a:pPr>
            <a:r>
              <a:rPr spc="-5" dirty="0"/>
              <a:t>Presentación</a:t>
            </a:r>
          </a:p>
        </p:txBody>
      </p:sp>
      <p:sp>
        <p:nvSpPr>
          <p:cNvPr id="3" name="object 3"/>
          <p:cNvSpPr txBox="1"/>
          <p:nvPr/>
        </p:nvSpPr>
        <p:spPr>
          <a:xfrm>
            <a:off x="241300" y="1748024"/>
            <a:ext cx="9525000" cy="4627036"/>
          </a:xfrm>
          <a:prstGeom prst="rect">
            <a:avLst/>
          </a:prstGeom>
        </p:spPr>
        <p:txBody>
          <a:bodyPr vert="horz" wrap="square" lIns="0" tIns="44450" rIns="0" bIns="0" rtlCol="0">
            <a:spAutoFit/>
          </a:bodyPr>
          <a:lstStyle/>
          <a:p>
            <a:pPr marL="102235" marR="93980" indent="1905">
              <a:lnSpc>
                <a:spcPct val="93400"/>
              </a:lnSpc>
              <a:spcBef>
                <a:spcPts val="350"/>
              </a:spcBef>
            </a:pPr>
            <a:r>
              <a:rPr lang="es-AR" sz="2400" i="1" spc="-10" dirty="0">
                <a:latin typeface="Arial"/>
                <a:cs typeface="Arial"/>
              </a:rPr>
              <a:t>Se comienza a trabajar en la definición del lenguaje en 1974, en los laboratorios de IBM.</a:t>
            </a:r>
          </a:p>
          <a:p>
            <a:pPr marL="102235" marR="93980" indent="1905">
              <a:lnSpc>
                <a:spcPct val="93400"/>
              </a:lnSpc>
              <a:spcBef>
                <a:spcPts val="350"/>
              </a:spcBef>
            </a:pPr>
            <a:endParaRPr lang="es-AR" sz="2400" i="1" spc="-10" dirty="0">
              <a:latin typeface="Arial"/>
              <a:cs typeface="Arial"/>
            </a:endParaRPr>
          </a:p>
          <a:p>
            <a:pPr marL="102235" marR="93980" indent="1905">
              <a:lnSpc>
                <a:spcPct val="93400"/>
              </a:lnSpc>
              <a:spcBef>
                <a:spcPts val="350"/>
              </a:spcBef>
            </a:pPr>
            <a:r>
              <a:rPr sz="2400" i="1" spc="-10" dirty="0">
                <a:latin typeface="Arial"/>
                <a:cs typeface="Arial"/>
              </a:rPr>
              <a:t>Los</a:t>
            </a:r>
            <a:r>
              <a:rPr sz="2400" i="1" dirty="0">
                <a:latin typeface="Arial"/>
                <a:cs typeface="Arial"/>
              </a:rPr>
              <a:t> </a:t>
            </a:r>
            <a:r>
              <a:rPr sz="2400" i="1" spc="-10" dirty="0">
                <a:latin typeface="Arial"/>
                <a:cs typeface="Arial"/>
              </a:rPr>
              <a:t>motores</a:t>
            </a:r>
            <a:r>
              <a:rPr sz="2400" i="1" spc="-5" dirty="0">
                <a:latin typeface="Arial"/>
                <a:cs typeface="Arial"/>
              </a:rPr>
              <a:t> de bases de</a:t>
            </a:r>
            <a:r>
              <a:rPr sz="2400" i="1" dirty="0">
                <a:latin typeface="Arial"/>
                <a:cs typeface="Arial"/>
              </a:rPr>
              <a:t> </a:t>
            </a:r>
            <a:r>
              <a:rPr sz="2400" i="1" spc="-10" dirty="0">
                <a:latin typeface="Arial"/>
                <a:cs typeface="Arial"/>
              </a:rPr>
              <a:t>datos</a:t>
            </a:r>
            <a:r>
              <a:rPr sz="2400" i="1" dirty="0">
                <a:latin typeface="Arial"/>
                <a:cs typeface="Arial"/>
              </a:rPr>
              <a:t> </a:t>
            </a:r>
            <a:r>
              <a:rPr sz="2400" i="1" spc="-10" dirty="0">
                <a:latin typeface="Arial"/>
                <a:cs typeface="Arial"/>
              </a:rPr>
              <a:t>relacionales, </a:t>
            </a:r>
            <a:r>
              <a:rPr sz="2400" i="1" spc="-5" dirty="0">
                <a:latin typeface="Arial"/>
                <a:cs typeface="Arial"/>
              </a:rPr>
              <a:t> utilizan</a:t>
            </a:r>
            <a:r>
              <a:rPr sz="2400" i="1" spc="-30" dirty="0">
                <a:latin typeface="Arial"/>
                <a:cs typeface="Arial"/>
              </a:rPr>
              <a:t> </a:t>
            </a:r>
            <a:r>
              <a:rPr sz="2400" i="1" dirty="0">
                <a:latin typeface="Arial"/>
                <a:cs typeface="Arial"/>
              </a:rPr>
              <a:t>SQL</a:t>
            </a:r>
            <a:r>
              <a:rPr sz="2400" i="1" spc="-85" dirty="0">
                <a:latin typeface="Arial"/>
                <a:cs typeface="Arial"/>
              </a:rPr>
              <a:t> </a:t>
            </a:r>
            <a:r>
              <a:rPr sz="2400" i="1" spc="-5" dirty="0">
                <a:latin typeface="Arial"/>
                <a:cs typeface="Arial"/>
              </a:rPr>
              <a:t>(</a:t>
            </a:r>
            <a:r>
              <a:rPr lang="es-AR" sz="2400" i="1" spc="-5" dirty="0" err="1">
                <a:latin typeface="Arial"/>
                <a:cs typeface="Arial"/>
              </a:rPr>
              <a:t>Structured</a:t>
            </a:r>
            <a:r>
              <a:rPr sz="2400" i="1" spc="-25" dirty="0">
                <a:latin typeface="Arial"/>
                <a:cs typeface="Arial"/>
              </a:rPr>
              <a:t> </a:t>
            </a:r>
            <a:r>
              <a:rPr sz="2400" i="1" spc="-5" dirty="0">
                <a:latin typeface="Arial"/>
                <a:cs typeface="Arial"/>
              </a:rPr>
              <a:t>Query</a:t>
            </a:r>
            <a:r>
              <a:rPr sz="2400" i="1" spc="-15" dirty="0">
                <a:latin typeface="Arial"/>
                <a:cs typeface="Arial"/>
              </a:rPr>
              <a:t> </a:t>
            </a:r>
            <a:r>
              <a:rPr sz="2400" i="1" spc="-10" dirty="0">
                <a:latin typeface="Arial"/>
                <a:cs typeface="Arial"/>
              </a:rPr>
              <a:t>Language)</a:t>
            </a:r>
            <a:r>
              <a:rPr sz="2400" i="1" spc="-15" dirty="0">
                <a:latin typeface="Arial"/>
                <a:cs typeface="Arial"/>
              </a:rPr>
              <a:t> </a:t>
            </a:r>
            <a:r>
              <a:rPr sz="2400" i="1" spc="-5" dirty="0">
                <a:latin typeface="Arial"/>
                <a:cs typeface="Arial"/>
              </a:rPr>
              <a:t>como </a:t>
            </a:r>
            <a:r>
              <a:rPr sz="2400" i="1" spc="-875" dirty="0">
                <a:latin typeface="Arial"/>
                <a:cs typeface="Arial"/>
              </a:rPr>
              <a:t> </a:t>
            </a:r>
            <a:r>
              <a:rPr sz="2400" i="1" spc="-10" dirty="0">
                <a:latin typeface="Arial"/>
                <a:cs typeface="Arial"/>
              </a:rPr>
              <a:t>lenguaje para</a:t>
            </a:r>
            <a:r>
              <a:rPr sz="2400" i="1" dirty="0">
                <a:latin typeface="Arial"/>
                <a:cs typeface="Arial"/>
              </a:rPr>
              <a:t> </a:t>
            </a:r>
            <a:r>
              <a:rPr sz="2400" i="1" spc="-10" dirty="0">
                <a:latin typeface="Arial"/>
                <a:cs typeface="Arial"/>
              </a:rPr>
              <a:t>poder</a:t>
            </a:r>
            <a:r>
              <a:rPr sz="2400" i="1" dirty="0">
                <a:latin typeface="Arial"/>
                <a:cs typeface="Arial"/>
              </a:rPr>
              <a:t> </a:t>
            </a:r>
            <a:r>
              <a:rPr sz="2400" i="1" spc="-10" dirty="0">
                <a:latin typeface="Arial"/>
                <a:cs typeface="Arial"/>
              </a:rPr>
              <a:t>indicarle las</a:t>
            </a:r>
            <a:r>
              <a:rPr sz="2400" i="1" spc="5" dirty="0">
                <a:latin typeface="Arial"/>
                <a:cs typeface="Arial"/>
              </a:rPr>
              <a:t> </a:t>
            </a:r>
            <a:r>
              <a:rPr sz="2400" i="1" spc="-10" dirty="0">
                <a:latin typeface="Arial"/>
                <a:cs typeface="Arial"/>
              </a:rPr>
              <a:t>sentencias</a:t>
            </a:r>
            <a:r>
              <a:rPr sz="2400" i="1" spc="5" dirty="0">
                <a:latin typeface="Arial"/>
                <a:cs typeface="Arial"/>
              </a:rPr>
              <a:t> </a:t>
            </a:r>
            <a:r>
              <a:rPr sz="2400" i="1" dirty="0">
                <a:latin typeface="Arial"/>
                <a:cs typeface="Arial"/>
              </a:rPr>
              <a:t>a </a:t>
            </a:r>
            <a:r>
              <a:rPr sz="2400" i="1" spc="5" dirty="0">
                <a:latin typeface="Arial"/>
                <a:cs typeface="Arial"/>
              </a:rPr>
              <a:t> </a:t>
            </a:r>
            <a:r>
              <a:rPr sz="2400" i="1" spc="-20" dirty="0" err="1">
                <a:latin typeface="Arial"/>
                <a:cs typeface="Arial"/>
              </a:rPr>
              <a:t>ejecutar</a:t>
            </a:r>
            <a:r>
              <a:rPr sz="2400" i="1" spc="-20" dirty="0">
                <a:latin typeface="Arial"/>
                <a:cs typeface="Arial"/>
              </a:rPr>
              <a:t>.</a:t>
            </a:r>
            <a:endParaRPr lang="es-AR" sz="2400" i="1" spc="-20" dirty="0">
              <a:latin typeface="Arial"/>
              <a:cs typeface="Arial"/>
            </a:endParaRPr>
          </a:p>
          <a:p>
            <a:pPr marL="102235" marR="93980" indent="1905">
              <a:lnSpc>
                <a:spcPct val="93400"/>
              </a:lnSpc>
              <a:spcBef>
                <a:spcPts val="350"/>
              </a:spcBef>
            </a:pPr>
            <a:endParaRPr lang="es-AR" sz="2400" dirty="0">
              <a:latin typeface="Arial"/>
              <a:cs typeface="Arial"/>
            </a:endParaRPr>
          </a:p>
          <a:p>
            <a:pPr marL="102235" marR="93980" indent="1905">
              <a:lnSpc>
                <a:spcPct val="93400"/>
              </a:lnSpc>
              <a:spcBef>
                <a:spcPts val="350"/>
              </a:spcBef>
            </a:pPr>
            <a:r>
              <a:rPr lang="es-AR" sz="2400" dirty="0">
                <a:latin typeface="Arial"/>
                <a:cs typeface="Arial"/>
              </a:rPr>
              <a:t>En 1986 ANSI adopta SQL como estándar para los lenguajes relacionales y en 1987 se transformó en Estándar ISO.</a:t>
            </a:r>
          </a:p>
          <a:p>
            <a:pPr marL="102235" marR="93980" indent="1905">
              <a:lnSpc>
                <a:spcPct val="93400"/>
              </a:lnSpc>
              <a:spcBef>
                <a:spcPts val="350"/>
              </a:spcBef>
            </a:pPr>
            <a:endParaRPr sz="2400" dirty="0">
              <a:latin typeface="Arial"/>
              <a:cs typeface="Arial"/>
            </a:endParaRPr>
          </a:p>
          <a:p>
            <a:pPr marL="12700" marR="5080">
              <a:lnSpc>
                <a:spcPts val="3590"/>
              </a:lnSpc>
              <a:spcBef>
                <a:spcPts val="80"/>
              </a:spcBef>
            </a:pPr>
            <a:r>
              <a:rPr sz="2400" i="1" dirty="0">
                <a:latin typeface="Arial"/>
                <a:cs typeface="Arial"/>
              </a:rPr>
              <a:t>El </a:t>
            </a:r>
            <a:r>
              <a:rPr sz="2400" i="1" spc="-10" dirty="0">
                <a:latin typeface="Arial"/>
                <a:cs typeface="Arial"/>
              </a:rPr>
              <a:t>lenguaje </a:t>
            </a:r>
            <a:r>
              <a:rPr sz="2400" i="1" dirty="0">
                <a:latin typeface="Arial"/>
                <a:cs typeface="Arial"/>
              </a:rPr>
              <a:t>SQL </a:t>
            </a:r>
            <a:r>
              <a:rPr sz="2400" i="1" spc="-5" dirty="0">
                <a:latin typeface="Arial"/>
                <a:cs typeface="Arial"/>
              </a:rPr>
              <a:t>está </a:t>
            </a:r>
            <a:r>
              <a:rPr sz="2400" i="1" spc="-10" dirty="0">
                <a:latin typeface="Arial"/>
                <a:cs typeface="Arial"/>
              </a:rPr>
              <a:t>estandarizado </a:t>
            </a:r>
            <a:r>
              <a:rPr sz="2400" i="1" spc="-5" dirty="0">
                <a:latin typeface="Arial"/>
                <a:cs typeface="Arial"/>
              </a:rPr>
              <a:t>por normas </a:t>
            </a:r>
            <a:r>
              <a:rPr sz="2400" i="1" spc="-875" dirty="0">
                <a:latin typeface="Arial"/>
                <a:cs typeface="Arial"/>
              </a:rPr>
              <a:t> </a:t>
            </a:r>
            <a:r>
              <a:rPr sz="2400" i="1" spc="-5" dirty="0">
                <a:latin typeface="Arial"/>
                <a:cs typeface="Arial"/>
              </a:rPr>
              <a:t>ISO.</a:t>
            </a:r>
            <a:r>
              <a:rPr sz="2400" i="1" spc="-15" dirty="0">
                <a:latin typeface="Arial"/>
                <a:cs typeface="Arial"/>
              </a:rPr>
              <a:t> </a:t>
            </a:r>
            <a:r>
              <a:rPr sz="2400" i="1" spc="-5" dirty="0">
                <a:latin typeface="Arial"/>
                <a:cs typeface="Arial"/>
              </a:rPr>
              <a:t>Cada</a:t>
            </a:r>
            <a:r>
              <a:rPr sz="2400" i="1" spc="-15" dirty="0">
                <a:latin typeface="Arial"/>
                <a:cs typeface="Arial"/>
              </a:rPr>
              <a:t> </a:t>
            </a:r>
            <a:r>
              <a:rPr sz="2400" i="1" spc="-10" dirty="0">
                <a:latin typeface="Arial"/>
                <a:cs typeface="Arial"/>
              </a:rPr>
              <a:t>uno de</a:t>
            </a:r>
            <a:r>
              <a:rPr sz="2400" i="1" spc="-5" dirty="0">
                <a:latin typeface="Arial"/>
                <a:cs typeface="Arial"/>
              </a:rPr>
              <a:t> </a:t>
            </a:r>
            <a:r>
              <a:rPr sz="2400" i="1" spc="-10" dirty="0">
                <a:latin typeface="Arial"/>
                <a:cs typeface="Arial"/>
              </a:rPr>
              <a:t>los</a:t>
            </a:r>
            <a:r>
              <a:rPr sz="2400" i="1" spc="-5" dirty="0">
                <a:latin typeface="Arial"/>
                <a:cs typeface="Arial"/>
              </a:rPr>
              <a:t> </a:t>
            </a:r>
            <a:r>
              <a:rPr sz="2400" i="1" spc="-10" dirty="0">
                <a:latin typeface="Arial"/>
                <a:cs typeface="Arial"/>
              </a:rPr>
              <a:t>modelos</a:t>
            </a:r>
            <a:r>
              <a:rPr sz="2400" i="1" dirty="0">
                <a:latin typeface="Arial"/>
                <a:cs typeface="Arial"/>
              </a:rPr>
              <a:t> </a:t>
            </a:r>
            <a:r>
              <a:rPr sz="2400" i="1" spc="-10" dirty="0">
                <a:latin typeface="Arial"/>
                <a:cs typeface="Arial"/>
              </a:rPr>
              <a:t>de </a:t>
            </a:r>
            <a:r>
              <a:rPr sz="2400" i="1" dirty="0">
                <a:latin typeface="Arial"/>
                <a:cs typeface="Arial"/>
              </a:rPr>
              <a:t>SGBD </a:t>
            </a:r>
            <a:r>
              <a:rPr sz="2400" i="1" spc="5" dirty="0">
                <a:latin typeface="Arial"/>
                <a:cs typeface="Arial"/>
              </a:rPr>
              <a:t> </a:t>
            </a:r>
            <a:r>
              <a:rPr sz="2400" i="1" spc="-5" dirty="0">
                <a:latin typeface="Arial"/>
                <a:cs typeface="Arial"/>
              </a:rPr>
              <a:t>incorporan</a:t>
            </a:r>
            <a:r>
              <a:rPr sz="2400" i="1" spc="-20" dirty="0">
                <a:latin typeface="Arial"/>
                <a:cs typeface="Arial"/>
              </a:rPr>
              <a:t> </a:t>
            </a:r>
            <a:r>
              <a:rPr sz="2400" i="1" spc="-5" dirty="0">
                <a:latin typeface="Arial"/>
                <a:cs typeface="Arial"/>
              </a:rPr>
              <a:t>un</a:t>
            </a:r>
            <a:r>
              <a:rPr sz="2400" i="1" spc="-15" dirty="0">
                <a:latin typeface="Arial"/>
                <a:cs typeface="Arial"/>
              </a:rPr>
              <a:t> </a:t>
            </a:r>
            <a:r>
              <a:rPr sz="2400" i="1" spc="-10" dirty="0">
                <a:latin typeface="Arial"/>
                <a:cs typeface="Arial"/>
              </a:rPr>
              <a:t>determinado</a:t>
            </a:r>
            <a:r>
              <a:rPr sz="2400" i="1" spc="-15" dirty="0">
                <a:latin typeface="Arial"/>
                <a:cs typeface="Arial"/>
              </a:rPr>
              <a:t> </a:t>
            </a:r>
            <a:r>
              <a:rPr sz="2400" i="1" spc="-10" dirty="0">
                <a:latin typeface="Arial"/>
                <a:cs typeface="Arial"/>
              </a:rPr>
              <a:t>standard.</a:t>
            </a:r>
            <a:endParaRPr sz="2400" dirty="0">
              <a:latin typeface="Arial"/>
              <a:cs typeface="Arial"/>
            </a:endParaRPr>
          </a:p>
        </p:txBody>
      </p:sp>
      <p:pic>
        <p:nvPicPr>
          <p:cNvPr id="4" name="object 4"/>
          <p:cNvPicPr/>
          <p:nvPr/>
        </p:nvPicPr>
        <p:blipFill>
          <a:blip r:embed="rId2" cstate="print"/>
          <a:stretch>
            <a:fillRect/>
          </a:stretch>
        </p:blipFill>
        <p:spPr>
          <a:xfrm>
            <a:off x="8928100" y="300990"/>
            <a:ext cx="935990" cy="778509"/>
          </a:xfrm>
          <a:prstGeom prst="rect">
            <a:avLst/>
          </a:prstGeom>
        </p:spPr>
      </p:pic>
      <p:sp>
        <p:nvSpPr>
          <p:cNvPr id="5" name="object 5"/>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74802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40" dirty="0"/>
              <a:t> </a:t>
            </a:r>
            <a:r>
              <a:rPr spc="-60" dirty="0"/>
              <a:t>CREATE</a:t>
            </a:r>
            <a:r>
              <a:rPr spc="-35"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21" name="object 10">
            <a:extLst>
              <a:ext uri="{FF2B5EF4-FFF2-40B4-BE49-F238E27FC236}">
                <a16:creationId xmlns:a16="http://schemas.microsoft.com/office/drawing/2014/main" id="{066497A5-8938-2443-1978-6163C5B46476}"/>
              </a:ext>
            </a:extLst>
          </p:cNvPr>
          <p:cNvSpPr txBox="1"/>
          <p:nvPr/>
        </p:nvSpPr>
        <p:spPr>
          <a:xfrm>
            <a:off x="317500" y="2254250"/>
            <a:ext cx="9232900" cy="1310615"/>
          </a:xfrm>
          <a:prstGeom prst="rect">
            <a:avLst/>
          </a:prstGeom>
        </p:spPr>
        <p:txBody>
          <a:bodyPr vert="horz" wrap="square" lIns="0" tIns="12700" rIns="0" bIns="0" rtlCol="0">
            <a:spAutoFit/>
          </a:bodyPr>
          <a:lstStyle/>
          <a:p>
            <a:pPr>
              <a:lnSpc>
                <a:spcPts val="1714"/>
              </a:lnSpc>
              <a:spcBef>
                <a:spcPts val="100"/>
              </a:spcBef>
            </a:pPr>
            <a:r>
              <a:rPr sz="1400" spc="-5" dirty="0">
                <a:latin typeface="Courier New"/>
                <a:cs typeface="Courier New"/>
              </a:rPr>
              <a:t>CREATE</a:t>
            </a:r>
            <a:r>
              <a:rPr sz="1400" spc="-40" dirty="0">
                <a:latin typeface="Courier New"/>
                <a:cs typeface="Courier New"/>
              </a:rPr>
              <a:t> </a:t>
            </a:r>
            <a:r>
              <a:rPr sz="1400" spc="-5" dirty="0">
                <a:latin typeface="Courier New"/>
                <a:cs typeface="Courier New"/>
              </a:rPr>
              <a:t>TABLE</a:t>
            </a:r>
            <a:r>
              <a:rPr sz="1400" spc="-25" dirty="0">
                <a:latin typeface="Courier New"/>
                <a:cs typeface="Courier New"/>
              </a:rPr>
              <a:t> </a:t>
            </a:r>
            <a:r>
              <a:rPr sz="1400" i="1" spc="-5" dirty="0">
                <a:latin typeface="Courier New"/>
                <a:cs typeface="Courier New"/>
              </a:rPr>
              <a:t>Curso</a:t>
            </a:r>
            <a:endParaRPr sz="1400" dirty="0">
              <a:latin typeface="Courier New"/>
              <a:cs typeface="Courier New"/>
            </a:endParaRPr>
          </a:p>
          <a:p>
            <a:pPr marL="114935" marR="1474470" indent="-115570">
              <a:lnSpc>
                <a:spcPts val="1620"/>
              </a:lnSpc>
              <a:spcBef>
                <a:spcPts val="120"/>
              </a:spcBef>
            </a:pPr>
            <a:r>
              <a:rPr sz="1400" spc="-5" dirty="0">
                <a:latin typeface="Courier New"/>
                <a:cs typeface="Courier New"/>
              </a:rPr>
              <a:t>(LegajoAlumno </a:t>
            </a:r>
            <a:r>
              <a:rPr sz="1400" i="1" spc="-5" dirty="0">
                <a:latin typeface="Courier New"/>
                <a:cs typeface="Courier New"/>
              </a:rPr>
              <a:t>int </a:t>
            </a:r>
            <a:r>
              <a:rPr sz="1400" spc="-5" dirty="0">
                <a:latin typeface="Courier New"/>
                <a:cs typeface="Courier New"/>
              </a:rPr>
              <a:t>NOT NULL, </a:t>
            </a:r>
            <a:r>
              <a:rPr sz="1400" dirty="0">
                <a:latin typeface="Courier New"/>
                <a:cs typeface="Courier New"/>
              </a:rPr>
              <a:t> </a:t>
            </a:r>
            <a:endParaRPr lang="es-AR" sz="1400" dirty="0">
              <a:latin typeface="Courier New"/>
              <a:cs typeface="Courier New"/>
            </a:endParaRPr>
          </a:p>
          <a:p>
            <a:pPr marL="114935" marR="1474470" indent="-115570">
              <a:lnSpc>
                <a:spcPts val="1620"/>
              </a:lnSpc>
              <a:spcBef>
                <a:spcPts val="120"/>
              </a:spcBef>
            </a:pPr>
            <a:r>
              <a:rPr sz="1400" spc="-5" dirty="0" err="1">
                <a:latin typeface="Courier New"/>
                <a:cs typeface="Courier New"/>
              </a:rPr>
              <a:t>LegajoProfesor</a:t>
            </a:r>
            <a:r>
              <a:rPr sz="1400" spc="-5" dirty="0">
                <a:latin typeface="Courier New"/>
                <a:cs typeface="Courier New"/>
              </a:rPr>
              <a:t> int NOT NULL,</a:t>
            </a:r>
            <a:endParaRPr lang="es-AR" sz="1400" spc="-5" dirty="0">
              <a:latin typeface="Courier New"/>
              <a:cs typeface="Courier New"/>
            </a:endParaRPr>
          </a:p>
          <a:p>
            <a:pPr marL="114935" marR="1474470" indent="-115570">
              <a:lnSpc>
                <a:spcPts val="1620"/>
              </a:lnSpc>
              <a:spcBef>
                <a:spcPts val="120"/>
              </a:spcBef>
            </a:pPr>
            <a:r>
              <a:rPr lang="es-AR" sz="1400" spc="-5" dirty="0">
                <a:latin typeface="Courier New"/>
                <a:cs typeface="Courier New"/>
              </a:rPr>
              <a:t>CONSTRAINT </a:t>
            </a:r>
            <a:r>
              <a:rPr lang="es-AR" sz="1400" spc="-5" dirty="0" err="1">
                <a:latin typeface="Courier New"/>
                <a:cs typeface="Courier New"/>
              </a:rPr>
              <a:t>PKCurso</a:t>
            </a:r>
            <a:r>
              <a:rPr lang="es-AR" sz="1400" spc="-5" dirty="0">
                <a:latin typeface="Courier New"/>
                <a:cs typeface="Courier New"/>
              </a:rPr>
              <a:t> PRIMARY KEY(</a:t>
            </a:r>
            <a:r>
              <a:rPr lang="es-AR" sz="1400" spc="-5" dirty="0" err="1">
                <a:latin typeface="Courier New"/>
                <a:cs typeface="Courier New"/>
              </a:rPr>
              <a:t>LegajoAlumno,LegajoProfesor</a:t>
            </a:r>
            <a:r>
              <a:rPr lang="es-AR" sz="1400" spc="-5" dirty="0">
                <a:latin typeface="Courier New"/>
                <a:cs typeface="Courier New"/>
              </a:rPr>
              <a:t>),</a:t>
            </a:r>
            <a:r>
              <a:rPr sz="1400" spc="-5" dirty="0">
                <a:latin typeface="Courier New"/>
                <a:cs typeface="Courier New"/>
              </a:rPr>
              <a:t> </a:t>
            </a:r>
            <a:r>
              <a:rPr sz="1400" dirty="0">
                <a:latin typeface="Courier New"/>
                <a:cs typeface="Courier New"/>
              </a:rPr>
              <a:t> </a:t>
            </a:r>
            <a:endParaRPr lang="es-AR" sz="1400" dirty="0">
              <a:latin typeface="Courier New"/>
              <a:cs typeface="Courier New"/>
            </a:endParaRPr>
          </a:p>
          <a:p>
            <a:pPr marL="114935" marR="1474470" indent="-115570">
              <a:lnSpc>
                <a:spcPts val="1620"/>
              </a:lnSpc>
              <a:spcBef>
                <a:spcPts val="120"/>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FKALUMNO</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err="1">
                <a:latin typeface="Courier New"/>
                <a:cs typeface="Courier New"/>
              </a:rPr>
              <a:t>LegajoAlumno</a:t>
            </a:r>
            <a:r>
              <a:rPr sz="1400" spc="-5" dirty="0">
                <a:latin typeface="Courier New"/>
                <a:cs typeface="Courier New"/>
              </a:rPr>
              <a:t>) </a:t>
            </a:r>
            <a:r>
              <a:rPr sz="1400" spc="-10" dirty="0">
                <a:latin typeface="Courier New"/>
                <a:cs typeface="Courier New"/>
              </a:rPr>
              <a:t>REFERENCES</a:t>
            </a:r>
            <a:r>
              <a:rPr lang="es-AR" sz="1400" spc="-10" dirty="0">
                <a:latin typeface="Courier New"/>
                <a:cs typeface="Courier New"/>
              </a:rPr>
              <a:t> A</a:t>
            </a:r>
            <a:r>
              <a:rPr sz="1400" spc="-5" dirty="0" err="1">
                <a:latin typeface="Courier New"/>
                <a:cs typeface="Courier New"/>
              </a:rPr>
              <a:t>lumno</a:t>
            </a:r>
            <a:r>
              <a:rPr sz="1400" spc="-5" dirty="0">
                <a:latin typeface="Courier New"/>
                <a:cs typeface="Courier New"/>
              </a:rPr>
              <a:t>(Legajo), </a:t>
            </a:r>
            <a:r>
              <a:rPr sz="1400" spc="-890" dirty="0">
                <a:latin typeface="Courier New"/>
                <a:cs typeface="Courier New"/>
              </a:rPr>
              <a:t> </a:t>
            </a:r>
            <a:endParaRPr lang="es-AR" sz="1400" spc="-890" dirty="0">
              <a:latin typeface="Courier New"/>
              <a:cs typeface="Courier New"/>
            </a:endParaRPr>
          </a:p>
          <a:p>
            <a:pPr marL="114935" marR="335915" indent="-115570">
              <a:lnSpc>
                <a:spcPts val="1620"/>
              </a:lnSpc>
              <a:spcBef>
                <a:spcPts val="5"/>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FKPROFESOR</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a:latin typeface="Courier New"/>
                <a:cs typeface="Courier New"/>
              </a:rPr>
              <a:t>(LegajoProfesor)</a:t>
            </a:r>
            <a:r>
              <a:rPr sz="1400" spc="-20" dirty="0">
                <a:latin typeface="Courier New"/>
                <a:cs typeface="Courier New"/>
              </a:rPr>
              <a:t> </a:t>
            </a:r>
            <a:r>
              <a:rPr sz="1400" spc="-10" dirty="0">
                <a:latin typeface="Courier New"/>
                <a:cs typeface="Courier New"/>
              </a:rPr>
              <a:t>REFERENCES</a:t>
            </a:r>
            <a:r>
              <a:rPr lang="es-AR" sz="1400" spc="-10" dirty="0">
                <a:latin typeface="Courier New"/>
                <a:cs typeface="Courier New"/>
              </a:rPr>
              <a:t> </a:t>
            </a:r>
            <a:r>
              <a:rPr sz="1400" spc="-5" dirty="0" err="1">
                <a:latin typeface="Courier New"/>
                <a:cs typeface="Courier New"/>
              </a:rPr>
              <a:t>Profesor</a:t>
            </a:r>
            <a:r>
              <a:rPr sz="1400" spc="-5" dirty="0">
                <a:latin typeface="Courier New"/>
                <a:cs typeface="Courier New"/>
              </a:rPr>
              <a:t>(Legajo)</a:t>
            </a:r>
            <a:endParaRPr sz="1400" dirty="0">
              <a:latin typeface="Courier New"/>
              <a:cs typeface="Courier New"/>
            </a:endParaRPr>
          </a:p>
        </p:txBody>
      </p:sp>
      <p:sp>
        <p:nvSpPr>
          <p:cNvPr id="22" name="object 10">
            <a:extLst>
              <a:ext uri="{FF2B5EF4-FFF2-40B4-BE49-F238E27FC236}">
                <a16:creationId xmlns:a16="http://schemas.microsoft.com/office/drawing/2014/main" id="{8992E0BD-C6F5-1E87-A5F1-85FFCD32F7A8}"/>
              </a:ext>
            </a:extLst>
          </p:cNvPr>
          <p:cNvSpPr txBox="1"/>
          <p:nvPr/>
        </p:nvSpPr>
        <p:spPr>
          <a:xfrm>
            <a:off x="317500" y="1718311"/>
            <a:ext cx="9232900" cy="237886"/>
          </a:xfrm>
          <a:prstGeom prst="rect">
            <a:avLst/>
          </a:prstGeom>
        </p:spPr>
        <p:txBody>
          <a:bodyPr vert="horz" wrap="square" lIns="0" tIns="12700" rIns="0" bIns="0" rtlCol="0">
            <a:spAutoFit/>
          </a:bodyPr>
          <a:lstStyle/>
          <a:p>
            <a:pPr>
              <a:lnSpc>
                <a:spcPts val="1714"/>
              </a:lnSpc>
              <a:spcBef>
                <a:spcPts val="100"/>
              </a:spcBef>
            </a:pPr>
            <a:r>
              <a:rPr lang="es-AR" sz="1600" b="1" spc="-5" dirty="0">
                <a:latin typeface="Courier New"/>
                <a:cs typeface="Courier New"/>
              </a:rPr>
              <a:t>OPCION 1</a:t>
            </a:r>
            <a:endParaRPr sz="1600" b="1" dirty="0">
              <a:latin typeface="Courier New"/>
              <a:cs typeface="Courier New"/>
            </a:endParaRPr>
          </a:p>
        </p:txBody>
      </p:sp>
      <p:sp>
        <p:nvSpPr>
          <p:cNvPr id="23" name="object 10">
            <a:extLst>
              <a:ext uri="{FF2B5EF4-FFF2-40B4-BE49-F238E27FC236}">
                <a16:creationId xmlns:a16="http://schemas.microsoft.com/office/drawing/2014/main" id="{01F324B0-DB10-3241-8B96-C8950005417C}"/>
              </a:ext>
            </a:extLst>
          </p:cNvPr>
          <p:cNvSpPr txBox="1"/>
          <p:nvPr/>
        </p:nvSpPr>
        <p:spPr>
          <a:xfrm>
            <a:off x="317500" y="3854450"/>
            <a:ext cx="9232900" cy="237886"/>
          </a:xfrm>
          <a:prstGeom prst="rect">
            <a:avLst/>
          </a:prstGeom>
        </p:spPr>
        <p:txBody>
          <a:bodyPr vert="horz" wrap="square" lIns="0" tIns="12700" rIns="0" bIns="0" rtlCol="0">
            <a:spAutoFit/>
          </a:bodyPr>
          <a:lstStyle/>
          <a:p>
            <a:pPr>
              <a:lnSpc>
                <a:spcPts val="1714"/>
              </a:lnSpc>
              <a:spcBef>
                <a:spcPts val="100"/>
              </a:spcBef>
            </a:pPr>
            <a:r>
              <a:rPr lang="es-AR" sz="1600" b="1" spc="-5" dirty="0">
                <a:latin typeface="Courier New"/>
                <a:cs typeface="Courier New"/>
              </a:rPr>
              <a:t>OPCION 2</a:t>
            </a:r>
            <a:endParaRPr sz="1600" b="1" dirty="0">
              <a:latin typeface="Courier New"/>
              <a:cs typeface="Courier New"/>
            </a:endParaRPr>
          </a:p>
        </p:txBody>
      </p:sp>
      <p:sp>
        <p:nvSpPr>
          <p:cNvPr id="24" name="object 10">
            <a:extLst>
              <a:ext uri="{FF2B5EF4-FFF2-40B4-BE49-F238E27FC236}">
                <a16:creationId xmlns:a16="http://schemas.microsoft.com/office/drawing/2014/main" id="{23A5B659-7344-77D0-D37D-F8912F2B7C0D}"/>
              </a:ext>
            </a:extLst>
          </p:cNvPr>
          <p:cNvSpPr txBox="1"/>
          <p:nvPr/>
        </p:nvSpPr>
        <p:spPr>
          <a:xfrm>
            <a:off x="349693" y="4507697"/>
            <a:ext cx="9232900" cy="1502976"/>
          </a:xfrm>
          <a:prstGeom prst="rect">
            <a:avLst/>
          </a:prstGeom>
        </p:spPr>
        <p:txBody>
          <a:bodyPr vert="horz" wrap="square" lIns="0" tIns="12700" rIns="0" bIns="0" rtlCol="0">
            <a:spAutoFit/>
          </a:bodyPr>
          <a:lstStyle/>
          <a:p>
            <a:pPr>
              <a:lnSpc>
                <a:spcPts val="1714"/>
              </a:lnSpc>
              <a:spcBef>
                <a:spcPts val="100"/>
              </a:spcBef>
            </a:pPr>
            <a:r>
              <a:rPr sz="1400" spc="-5" dirty="0">
                <a:latin typeface="Courier New"/>
                <a:cs typeface="Courier New"/>
              </a:rPr>
              <a:t>CREATE</a:t>
            </a:r>
            <a:r>
              <a:rPr sz="1400" spc="-40" dirty="0">
                <a:latin typeface="Courier New"/>
                <a:cs typeface="Courier New"/>
              </a:rPr>
              <a:t> </a:t>
            </a:r>
            <a:r>
              <a:rPr sz="1400" spc="-5" dirty="0">
                <a:latin typeface="Courier New"/>
                <a:cs typeface="Courier New"/>
              </a:rPr>
              <a:t>TABLE</a:t>
            </a:r>
            <a:r>
              <a:rPr sz="1400" spc="-25" dirty="0">
                <a:latin typeface="Courier New"/>
                <a:cs typeface="Courier New"/>
              </a:rPr>
              <a:t> </a:t>
            </a:r>
            <a:r>
              <a:rPr sz="1400" i="1" spc="-5" dirty="0">
                <a:latin typeface="Courier New"/>
                <a:cs typeface="Courier New"/>
              </a:rPr>
              <a:t>Curso</a:t>
            </a:r>
            <a:endParaRPr sz="1400" dirty="0">
              <a:latin typeface="Courier New"/>
              <a:cs typeface="Courier New"/>
            </a:endParaRPr>
          </a:p>
          <a:p>
            <a:pPr marL="114935" marR="1474470" indent="-115570">
              <a:lnSpc>
                <a:spcPts val="1620"/>
              </a:lnSpc>
              <a:spcBef>
                <a:spcPts val="120"/>
              </a:spcBef>
            </a:pPr>
            <a:r>
              <a:rPr sz="1400" spc="-5" dirty="0">
                <a:latin typeface="Courier New"/>
                <a:cs typeface="Courier New"/>
              </a:rPr>
              <a:t>(LegajoAlumno </a:t>
            </a:r>
            <a:r>
              <a:rPr sz="1400" i="1" spc="-5" dirty="0">
                <a:latin typeface="Courier New"/>
                <a:cs typeface="Courier New"/>
              </a:rPr>
              <a:t>int </a:t>
            </a:r>
            <a:r>
              <a:rPr sz="1400" spc="-5" dirty="0">
                <a:latin typeface="Courier New"/>
                <a:cs typeface="Courier New"/>
              </a:rPr>
              <a:t>NOT NULL, </a:t>
            </a:r>
            <a:r>
              <a:rPr sz="1400" dirty="0">
                <a:latin typeface="Courier New"/>
                <a:cs typeface="Courier New"/>
              </a:rPr>
              <a:t> </a:t>
            </a:r>
            <a:endParaRPr lang="es-AR" sz="1400" dirty="0">
              <a:latin typeface="Courier New"/>
              <a:cs typeface="Courier New"/>
            </a:endParaRPr>
          </a:p>
          <a:p>
            <a:pPr marL="114935" marR="1474470" indent="-115570">
              <a:lnSpc>
                <a:spcPts val="1620"/>
              </a:lnSpc>
              <a:spcBef>
                <a:spcPts val="120"/>
              </a:spcBef>
            </a:pPr>
            <a:r>
              <a:rPr sz="1400" spc="-5" dirty="0" err="1">
                <a:latin typeface="Courier New"/>
                <a:cs typeface="Courier New"/>
              </a:rPr>
              <a:t>LegajoProfesor</a:t>
            </a:r>
            <a:r>
              <a:rPr sz="1400" spc="-5" dirty="0">
                <a:latin typeface="Courier New"/>
                <a:cs typeface="Courier New"/>
              </a:rPr>
              <a:t> int NOT NULL, </a:t>
            </a:r>
            <a:r>
              <a:rPr sz="1400" dirty="0">
                <a:latin typeface="Courier New"/>
                <a:cs typeface="Courier New"/>
              </a:rPr>
              <a:t> </a:t>
            </a:r>
            <a:endParaRPr lang="es-AR" sz="1400" dirty="0">
              <a:latin typeface="Courier New"/>
              <a:cs typeface="Courier New"/>
            </a:endParaRPr>
          </a:p>
          <a:p>
            <a:pPr marL="114935" marR="1474470" indent="-115570">
              <a:lnSpc>
                <a:spcPts val="1620"/>
              </a:lnSpc>
              <a:spcBef>
                <a:spcPts val="120"/>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FKALUMNO</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err="1">
                <a:latin typeface="Courier New"/>
                <a:cs typeface="Courier New"/>
              </a:rPr>
              <a:t>LegajoAlumno</a:t>
            </a:r>
            <a:r>
              <a:rPr sz="1400" spc="-5" dirty="0">
                <a:latin typeface="Courier New"/>
                <a:cs typeface="Courier New"/>
              </a:rPr>
              <a:t>) </a:t>
            </a:r>
            <a:r>
              <a:rPr sz="1400" spc="-10" dirty="0">
                <a:latin typeface="Courier New"/>
                <a:cs typeface="Courier New"/>
              </a:rPr>
              <a:t>REFERENCES</a:t>
            </a:r>
            <a:r>
              <a:rPr lang="es-AR" sz="1400" spc="-10" dirty="0">
                <a:latin typeface="Courier New"/>
                <a:cs typeface="Courier New"/>
              </a:rPr>
              <a:t> A</a:t>
            </a:r>
            <a:r>
              <a:rPr sz="1400" spc="-5" dirty="0" err="1">
                <a:latin typeface="Courier New"/>
                <a:cs typeface="Courier New"/>
              </a:rPr>
              <a:t>lumno</a:t>
            </a:r>
            <a:r>
              <a:rPr sz="1400" spc="-5" dirty="0">
                <a:latin typeface="Courier New"/>
                <a:cs typeface="Courier New"/>
              </a:rPr>
              <a:t>(Legajo), </a:t>
            </a:r>
            <a:r>
              <a:rPr sz="1400" spc="-890" dirty="0">
                <a:latin typeface="Courier New"/>
                <a:cs typeface="Courier New"/>
              </a:rPr>
              <a:t> </a:t>
            </a:r>
            <a:endParaRPr lang="es-AR" sz="1400" spc="-890" dirty="0">
              <a:latin typeface="Courier New"/>
              <a:cs typeface="Courier New"/>
            </a:endParaRPr>
          </a:p>
          <a:p>
            <a:pPr marL="114935" marR="335915" indent="-115570">
              <a:lnSpc>
                <a:spcPts val="1620"/>
              </a:lnSpc>
              <a:spcBef>
                <a:spcPts val="5"/>
              </a:spcBef>
            </a:pPr>
            <a:r>
              <a:rPr sz="1400" spc="-5" dirty="0">
                <a:latin typeface="Courier New"/>
                <a:cs typeface="Courier New"/>
              </a:rPr>
              <a:t>CONSTRAINT</a:t>
            </a:r>
            <a:r>
              <a:rPr sz="1400" spc="-15" dirty="0">
                <a:latin typeface="Courier New"/>
                <a:cs typeface="Courier New"/>
              </a:rPr>
              <a:t> </a:t>
            </a:r>
            <a:r>
              <a:rPr sz="1400" spc="-5" dirty="0">
                <a:latin typeface="Courier New"/>
                <a:cs typeface="Courier New"/>
              </a:rPr>
              <a:t>FKPROFESOR</a:t>
            </a:r>
            <a:r>
              <a:rPr sz="1400" spc="-15" dirty="0">
                <a:latin typeface="Courier New"/>
                <a:cs typeface="Courier New"/>
              </a:rPr>
              <a:t> </a:t>
            </a:r>
            <a:r>
              <a:rPr sz="1400" spc="-5" dirty="0">
                <a:latin typeface="Courier New"/>
                <a:cs typeface="Courier New"/>
              </a:rPr>
              <a:t>FOREIGN</a:t>
            </a:r>
            <a:r>
              <a:rPr sz="1400" spc="-15" dirty="0">
                <a:latin typeface="Courier New"/>
                <a:cs typeface="Courier New"/>
              </a:rPr>
              <a:t> </a:t>
            </a:r>
            <a:r>
              <a:rPr sz="1400" spc="-5" dirty="0">
                <a:latin typeface="Courier New"/>
                <a:cs typeface="Courier New"/>
              </a:rPr>
              <a:t>KEY</a:t>
            </a:r>
            <a:r>
              <a:rPr lang="es-AR" sz="1400" spc="-5" dirty="0">
                <a:latin typeface="Courier New"/>
                <a:cs typeface="Courier New"/>
              </a:rPr>
              <a:t> </a:t>
            </a:r>
            <a:r>
              <a:rPr sz="1400" spc="-5" dirty="0">
                <a:latin typeface="Courier New"/>
                <a:cs typeface="Courier New"/>
              </a:rPr>
              <a:t>(LegajoProfesor)</a:t>
            </a:r>
            <a:r>
              <a:rPr sz="1400" spc="-20" dirty="0">
                <a:latin typeface="Courier New"/>
                <a:cs typeface="Courier New"/>
              </a:rPr>
              <a:t> </a:t>
            </a:r>
            <a:r>
              <a:rPr sz="1400" spc="-10" dirty="0">
                <a:latin typeface="Courier New"/>
                <a:cs typeface="Courier New"/>
              </a:rPr>
              <a:t>REFERENCES</a:t>
            </a:r>
            <a:r>
              <a:rPr lang="es-AR" sz="1400" spc="-10" dirty="0">
                <a:latin typeface="Courier New"/>
                <a:cs typeface="Courier New"/>
              </a:rPr>
              <a:t> </a:t>
            </a:r>
            <a:r>
              <a:rPr sz="1400" spc="-5" dirty="0" err="1">
                <a:latin typeface="Courier New"/>
                <a:cs typeface="Courier New"/>
              </a:rPr>
              <a:t>Profesor</a:t>
            </a:r>
            <a:r>
              <a:rPr sz="1400" spc="-5" dirty="0">
                <a:latin typeface="Courier New"/>
                <a:cs typeface="Courier New"/>
              </a:rPr>
              <a:t>(</a:t>
            </a:r>
            <a:r>
              <a:rPr sz="1400" spc="-5" dirty="0" err="1">
                <a:latin typeface="Courier New"/>
                <a:cs typeface="Courier New"/>
              </a:rPr>
              <a:t>Legajo</a:t>
            </a:r>
            <a:r>
              <a:rPr sz="1400" spc="-5" dirty="0">
                <a:latin typeface="Courier New"/>
                <a:cs typeface="Courier New"/>
              </a:rPr>
              <a:t>)</a:t>
            </a:r>
            <a:endParaRPr lang="es-AR" sz="1400" spc="-5" dirty="0">
              <a:latin typeface="Courier New"/>
              <a:cs typeface="Courier New"/>
            </a:endParaRPr>
          </a:p>
          <a:p>
            <a:pPr marL="114935" marR="335915" indent="-115570">
              <a:lnSpc>
                <a:spcPts val="1620"/>
              </a:lnSpc>
              <a:spcBef>
                <a:spcPts val="5"/>
              </a:spcBef>
            </a:pPr>
            <a:endParaRPr lang="es-AR" sz="1400" spc="-5" dirty="0">
              <a:latin typeface="Courier New"/>
              <a:cs typeface="Courier New"/>
            </a:endParaRPr>
          </a:p>
          <a:p>
            <a:pPr marL="114935" marR="335915" indent="-115570">
              <a:lnSpc>
                <a:spcPts val="1620"/>
              </a:lnSpc>
              <a:spcBef>
                <a:spcPts val="5"/>
              </a:spcBef>
            </a:pPr>
            <a:r>
              <a:rPr lang="es-AR" sz="1400" spc="-5" dirty="0">
                <a:latin typeface="Courier New"/>
                <a:cs typeface="Courier New"/>
              </a:rPr>
              <a:t>ALTER TABLE CURSO ADD CONSTRAINT </a:t>
            </a:r>
            <a:r>
              <a:rPr lang="es-AR" sz="1400" spc="-5" dirty="0" err="1">
                <a:latin typeface="Courier New"/>
                <a:cs typeface="Courier New"/>
              </a:rPr>
              <a:t>PKCurso</a:t>
            </a:r>
            <a:r>
              <a:rPr lang="es-AR" sz="1400" spc="-5" dirty="0">
                <a:latin typeface="Courier New"/>
                <a:cs typeface="Courier New"/>
              </a:rPr>
              <a:t> PRIMARY KEY (</a:t>
            </a:r>
            <a:r>
              <a:rPr lang="es-AR" sz="1400" spc="-5" dirty="0" err="1">
                <a:latin typeface="Courier New"/>
                <a:cs typeface="Courier New"/>
              </a:rPr>
              <a:t>LegajoAlumno,LegajoProfesor</a:t>
            </a:r>
            <a:r>
              <a:rPr lang="es-AR" sz="1400" spc="-5"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55708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8436610" cy="689932"/>
          </a:xfrm>
          <a:prstGeom prst="rect">
            <a:avLst/>
          </a:prstGeom>
        </p:spPr>
        <p:txBody>
          <a:bodyPr vert="horz" wrap="square" lIns="0" tIns="12700" rIns="0" bIns="0" rtlCol="0">
            <a:spAutoFit/>
          </a:bodyPr>
          <a:lstStyle/>
          <a:p>
            <a:pPr marL="12700">
              <a:lnSpc>
                <a:spcPct val="100000"/>
              </a:lnSpc>
              <a:spcBef>
                <a:spcPts val="100"/>
              </a:spcBef>
            </a:pPr>
            <a:r>
              <a:rPr spc="-60"/>
              <a:t>CREATE</a:t>
            </a:r>
            <a:r>
              <a:rPr spc="-35"/>
              <a:t> </a:t>
            </a:r>
            <a:r>
              <a:rPr spc="-70"/>
              <a:t>TABLE</a:t>
            </a:r>
            <a:r>
              <a:rPr lang="en-US" spc="-70"/>
              <a:t> -&gt; ORDEN</a:t>
            </a:r>
            <a:endParaRPr spc="-70"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8650" y="1978660"/>
            <a:ext cx="142240" cy="142239"/>
          </a:xfrm>
          <a:prstGeom prst="rect">
            <a:avLst/>
          </a:prstGeom>
        </p:spPr>
      </p:pic>
      <p:sp>
        <p:nvSpPr>
          <p:cNvPr id="6" name="object 6"/>
          <p:cNvSpPr txBox="1"/>
          <p:nvPr/>
        </p:nvSpPr>
        <p:spPr>
          <a:xfrm>
            <a:off x="828039" y="1771650"/>
            <a:ext cx="7272020" cy="1574800"/>
          </a:xfrm>
          <a:prstGeom prst="rect">
            <a:avLst/>
          </a:prstGeom>
        </p:spPr>
        <p:txBody>
          <a:bodyPr vert="horz" wrap="square" lIns="0" tIns="128270" rIns="0" bIns="0" rtlCol="0">
            <a:spAutoFit/>
          </a:bodyPr>
          <a:lstStyle/>
          <a:p>
            <a:pPr marL="12700">
              <a:lnSpc>
                <a:spcPct val="100000"/>
              </a:lnSpc>
              <a:spcBef>
                <a:spcPts val="1010"/>
              </a:spcBef>
            </a:pPr>
            <a:r>
              <a:rPr sz="1800" b="1" u="sng" spc="-5" dirty="0">
                <a:uFill>
                  <a:solidFill>
                    <a:srgbClr val="000000"/>
                  </a:solidFill>
                </a:uFill>
                <a:latin typeface="Arial"/>
                <a:cs typeface="Arial"/>
              </a:rPr>
              <a:t>Ejemplo</a:t>
            </a:r>
            <a:r>
              <a:rPr sz="1800" spc="-5" dirty="0">
                <a:latin typeface="Arial MT"/>
                <a:cs typeface="Arial MT"/>
              </a:rPr>
              <a:t>:</a:t>
            </a:r>
            <a:endParaRPr sz="1800">
              <a:latin typeface="Arial MT"/>
              <a:cs typeface="Arial MT"/>
            </a:endParaRPr>
          </a:p>
          <a:p>
            <a:pPr marL="953769" marR="1694180">
              <a:lnSpc>
                <a:spcPts val="2020"/>
              </a:lnSpc>
              <a:spcBef>
                <a:spcPts val="1090"/>
              </a:spcBef>
            </a:pPr>
            <a:r>
              <a:rPr sz="1800" spc="-10" dirty="0">
                <a:latin typeface="Arial MT"/>
                <a:cs typeface="Arial MT"/>
              </a:rPr>
              <a:t>Proyecto </a:t>
            </a:r>
            <a:r>
              <a:rPr sz="1800" dirty="0">
                <a:latin typeface="Arial MT"/>
                <a:cs typeface="Arial MT"/>
              </a:rPr>
              <a:t>(</a:t>
            </a:r>
            <a:r>
              <a:rPr sz="1800" u="sng" dirty="0">
                <a:uFill>
                  <a:solidFill>
                    <a:srgbClr val="000000"/>
                  </a:solidFill>
                </a:uFill>
                <a:latin typeface="Arial MT"/>
                <a:cs typeface="Arial MT"/>
              </a:rPr>
              <a:t>ID</a:t>
            </a:r>
            <a:r>
              <a:rPr sz="1800" dirty="0">
                <a:latin typeface="Arial MT"/>
                <a:cs typeface="Arial MT"/>
              </a:rPr>
              <a:t>,</a:t>
            </a:r>
            <a:r>
              <a:rPr sz="1800" spc="5" dirty="0">
                <a:latin typeface="Arial MT"/>
                <a:cs typeface="Arial MT"/>
              </a:rPr>
              <a:t> </a:t>
            </a:r>
            <a:r>
              <a:rPr sz="1800" spc="-5" dirty="0">
                <a:latin typeface="Arial MT"/>
                <a:cs typeface="Arial MT"/>
              </a:rPr>
              <a:t>Nombre,</a:t>
            </a:r>
            <a:r>
              <a:rPr sz="1800" spc="-10" dirty="0">
                <a:latin typeface="Arial MT"/>
                <a:cs typeface="Arial MT"/>
              </a:rPr>
              <a:t> fechainicio,</a:t>
            </a:r>
            <a:r>
              <a:rPr sz="1800" spc="-5" dirty="0">
                <a:latin typeface="Arial MT"/>
                <a:cs typeface="Arial MT"/>
              </a:rPr>
              <a:t> </a:t>
            </a:r>
            <a:r>
              <a:rPr sz="1800" spc="-25" dirty="0">
                <a:latin typeface="Arial MT"/>
                <a:cs typeface="Arial MT"/>
              </a:rPr>
              <a:t>HsTotales) </a:t>
            </a:r>
            <a:r>
              <a:rPr sz="1800" spc="-484" dirty="0">
                <a:latin typeface="Arial MT"/>
                <a:cs typeface="Arial MT"/>
              </a:rPr>
              <a:t> </a:t>
            </a:r>
            <a:r>
              <a:rPr sz="1800" spc="-5" dirty="0">
                <a:latin typeface="Arial MT"/>
                <a:cs typeface="Arial MT"/>
              </a:rPr>
              <a:t>Cargo</a:t>
            </a:r>
            <a:r>
              <a:rPr sz="1800" spc="-10" dirty="0">
                <a:latin typeface="Arial MT"/>
                <a:cs typeface="Arial MT"/>
              </a:rPr>
              <a:t> </a:t>
            </a:r>
            <a:r>
              <a:rPr sz="1800" spc="-5" dirty="0">
                <a:latin typeface="Arial MT"/>
                <a:cs typeface="Arial MT"/>
              </a:rPr>
              <a:t>(</a:t>
            </a:r>
            <a:r>
              <a:rPr sz="1800" u="sng" spc="-5" dirty="0">
                <a:uFill>
                  <a:solidFill>
                    <a:srgbClr val="000000"/>
                  </a:solidFill>
                </a:uFill>
                <a:latin typeface="Arial MT"/>
                <a:cs typeface="Arial MT"/>
              </a:rPr>
              <a:t>ID</a:t>
            </a:r>
            <a:r>
              <a:rPr sz="1800" spc="-5" dirty="0">
                <a:latin typeface="Arial MT"/>
                <a:cs typeface="Arial MT"/>
              </a:rPr>
              <a:t>,</a:t>
            </a:r>
            <a:r>
              <a:rPr sz="1800" dirty="0">
                <a:latin typeface="Arial MT"/>
                <a:cs typeface="Arial MT"/>
              </a:rPr>
              <a:t> </a:t>
            </a:r>
            <a:r>
              <a:rPr sz="1800" spc="-10" dirty="0">
                <a:latin typeface="Arial MT"/>
                <a:cs typeface="Arial MT"/>
              </a:rPr>
              <a:t>Descripcion)</a:t>
            </a:r>
            <a:endParaRPr sz="1800">
              <a:latin typeface="Arial MT"/>
              <a:cs typeface="Arial MT"/>
            </a:endParaRPr>
          </a:p>
          <a:p>
            <a:pPr marL="953769" marR="5080">
              <a:lnSpc>
                <a:spcPts val="2020"/>
              </a:lnSpc>
            </a:pPr>
            <a:r>
              <a:rPr sz="1800" spc="-10" dirty="0">
                <a:latin typeface="Arial MT"/>
                <a:cs typeface="Arial MT"/>
              </a:rPr>
              <a:t>Empleado (</a:t>
            </a:r>
            <a:r>
              <a:rPr sz="1800" u="sng" spc="-10" dirty="0">
                <a:uFill>
                  <a:solidFill>
                    <a:srgbClr val="000000"/>
                  </a:solidFill>
                </a:uFill>
                <a:latin typeface="Arial MT"/>
                <a:cs typeface="Arial MT"/>
              </a:rPr>
              <a:t>TipoDoc</a:t>
            </a:r>
            <a:r>
              <a:rPr sz="1800" spc="-10" dirty="0">
                <a:latin typeface="Arial MT"/>
                <a:cs typeface="Arial MT"/>
              </a:rPr>
              <a:t>,</a:t>
            </a:r>
            <a:r>
              <a:rPr sz="1800" u="sng" spc="-10" dirty="0">
                <a:uFill>
                  <a:solidFill>
                    <a:srgbClr val="000000"/>
                  </a:solidFill>
                </a:uFill>
                <a:latin typeface="Arial MT"/>
                <a:cs typeface="Arial MT"/>
              </a:rPr>
              <a:t>NroDoc</a:t>
            </a:r>
            <a:r>
              <a:rPr sz="1800" spc="-10" dirty="0">
                <a:latin typeface="Arial MT"/>
                <a:cs typeface="Arial MT"/>
              </a:rPr>
              <a:t>, </a:t>
            </a:r>
            <a:r>
              <a:rPr sz="1800" spc="-15" dirty="0">
                <a:latin typeface="Arial MT"/>
                <a:cs typeface="Arial MT"/>
              </a:rPr>
              <a:t>NyA,</a:t>
            </a:r>
            <a:r>
              <a:rPr sz="1800" dirty="0">
                <a:latin typeface="Arial MT"/>
                <a:cs typeface="Arial MT"/>
              </a:rPr>
              <a:t> </a:t>
            </a:r>
            <a:r>
              <a:rPr sz="1800" spc="-5" dirty="0">
                <a:latin typeface="Arial MT"/>
                <a:cs typeface="Arial MT"/>
              </a:rPr>
              <a:t>Fingreso, Sueldo,</a:t>
            </a:r>
            <a:r>
              <a:rPr sz="1800" dirty="0">
                <a:latin typeface="Arial MT"/>
                <a:cs typeface="Arial MT"/>
              </a:rPr>
              <a:t> </a:t>
            </a:r>
            <a:r>
              <a:rPr sz="1800" u="dash" spc="-5" dirty="0">
                <a:uFill>
                  <a:solidFill>
                    <a:srgbClr val="000000"/>
                  </a:solidFill>
                </a:uFill>
                <a:latin typeface="Arial MT"/>
                <a:cs typeface="Arial MT"/>
              </a:rPr>
              <a:t>IDCargo</a:t>
            </a:r>
            <a:r>
              <a:rPr sz="1800" spc="-5" dirty="0">
                <a:latin typeface="Arial MT"/>
                <a:cs typeface="Arial MT"/>
              </a:rPr>
              <a:t>) </a:t>
            </a:r>
            <a:r>
              <a:rPr sz="1800" spc="-484" dirty="0">
                <a:latin typeface="Arial MT"/>
                <a:cs typeface="Arial MT"/>
              </a:rPr>
              <a:t> </a:t>
            </a:r>
            <a:r>
              <a:rPr sz="1800" spc="-15" dirty="0">
                <a:latin typeface="Arial MT"/>
                <a:cs typeface="Arial MT"/>
              </a:rPr>
              <a:t>Trabaja</a:t>
            </a:r>
            <a:r>
              <a:rPr sz="1800" spc="-5" dirty="0">
                <a:latin typeface="Arial MT"/>
                <a:cs typeface="Arial MT"/>
              </a:rPr>
              <a:t> </a:t>
            </a:r>
            <a:r>
              <a:rPr sz="1800" spc="-10" dirty="0">
                <a:latin typeface="Arial MT"/>
                <a:cs typeface="Arial MT"/>
              </a:rPr>
              <a:t>(</a:t>
            </a:r>
            <a:r>
              <a:rPr sz="1800" u="dbl" spc="-10" dirty="0">
                <a:uFill>
                  <a:solidFill>
                    <a:srgbClr val="000000"/>
                  </a:solidFill>
                </a:uFill>
                <a:latin typeface="Arial MT"/>
                <a:cs typeface="Arial MT"/>
              </a:rPr>
              <a:t>IDProyecto</a:t>
            </a:r>
            <a:r>
              <a:rPr sz="1800" spc="-10" dirty="0">
                <a:latin typeface="Arial MT"/>
                <a:cs typeface="Arial MT"/>
              </a:rPr>
              <a:t>,</a:t>
            </a:r>
            <a:r>
              <a:rPr sz="1800" spc="-35" dirty="0">
                <a:latin typeface="Arial MT"/>
                <a:cs typeface="Arial MT"/>
              </a:rPr>
              <a:t> </a:t>
            </a:r>
            <a:r>
              <a:rPr sz="1800" u="dbl" spc="-15" dirty="0">
                <a:uFill>
                  <a:solidFill>
                    <a:srgbClr val="000000"/>
                  </a:solidFill>
                </a:uFill>
                <a:latin typeface="Arial MT"/>
                <a:cs typeface="Arial MT"/>
              </a:rPr>
              <a:t>TipoDoc</a:t>
            </a:r>
            <a:r>
              <a:rPr sz="1800" spc="-15" dirty="0">
                <a:latin typeface="Arial MT"/>
                <a:cs typeface="Arial MT"/>
              </a:rPr>
              <a:t>,</a:t>
            </a:r>
            <a:r>
              <a:rPr sz="1800" spc="5" dirty="0">
                <a:latin typeface="Arial MT"/>
                <a:cs typeface="Arial MT"/>
              </a:rPr>
              <a:t> </a:t>
            </a:r>
            <a:r>
              <a:rPr sz="1800" u="dbl" spc="-5" dirty="0">
                <a:uFill>
                  <a:solidFill>
                    <a:srgbClr val="000000"/>
                  </a:solidFill>
                </a:uFill>
                <a:latin typeface="Arial MT"/>
                <a:cs typeface="Arial MT"/>
              </a:rPr>
              <a:t>NroDoc</a:t>
            </a:r>
            <a:r>
              <a:rPr sz="1800" spc="-5" dirty="0">
                <a:latin typeface="Arial MT"/>
                <a:cs typeface="Arial MT"/>
              </a:rPr>
              <a:t>,</a:t>
            </a:r>
            <a:r>
              <a:rPr sz="1800" dirty="0">
                <a:latin typeface="Arial MT"/>
                <a:cs typeface="Arial MT"/>
              </a:rPr>
              <a:t> </a:t>
            </a:r>
            <a:r>
              <a:rPr sz="1800" spc="-10" dirty="0">
                <a:latin typeface="Arial MT"/>
                <a:cs typeface="Arial MT"/>
              </a:rPr>
              <a:t>fechaInicio)</a:t>
            </a:r>
            <a:endParaRPr sz="1800">
              <a:latin typeface="Arial MT"/>
              <a:cs typeface="Arial MT"/>
            </a:endParaRPr>
          </a:p>
        </p:txBody>
      </p:sp>
      <p:sp>
        <p:nvSpPr>
          <p:cNvPr id="7" name="object 7"/>
          <p:cNvSpPr txBox="1"/>
          <p:nvPr/>
        </p:nvSpPr>
        <p:spPr>
          <a:xfrm>
            <a:off x="3263582" y="3562879"/>
            <a:ext cx="3300730" cy="1949252"/>
          </a:xfrm>
          <a:prstGeom prst="rect">
            <a:avLst/>
          </a:prstGeom>
        </p:spPr>
        <p:txBody>
          <a:bodyPr vert="horz" wrap="square" lIns="0" tIns="12700" rIns="0" bIns="0" rtlCol="0">
            <a:spAutoFit/>
          </a:bodyPr>
          <a:lstStyle/>
          <a:p>
            <a:pPr marL="12700">
              <a:lnSpc>
                <a:spcPts val="1855"/>
              </a:lnSpc>
              <a:spcBef>
                <a:spcPts val="100"/>
              </a:spcBef>
            </a:pPr>
            <a:r>
              <a:rPr lang="en-US" sz="1600" spc="-25" dirty="0">
                <a:solidFill>
                  <a:srgbClr val="007725"/>
                </a:solidFill>
                <a:latin typeface="Arial MT"/>
                <a:cs typeface="Arial MT"/>
              </a:rPr>
              <a:t>1- </a:t>
            </a:r>
          </a:p>
          <a:p>
            <a:pPr marL="12700">
              <a:lnSpc>
                <a:spcPts val="1855"/>
              </a:lnSpc>
              <a:spcBef>
                <a:spcPts val="100"/>
              </a:spcBef>
            </a:pPr>
            <a:r>
              <a:rPr sz="1600" spc="-25" dirty="0">
                <a:solidFill>
                  <a:srgbClr val="007725"/>
                </a:solidFill>
                <a:latin typeface="Arial MT"/>
                <a:cs typeface="Arial MT"/>
              </a:rPr>
              <a:t>CREATE</a:t>
            </a:r>
            <a:r>
              <a:rPr sz="1600" spc="-50" dirty="0">
                <a:solidFill>
                  <a:srgbClr val="007725"/>
                </a:solidFill>
                <a:latin typeface="Arial MT"/>
                <a:cs typeface="Arial MT"/>
              </a:rPr>
              <a:t> </a:t>
            </a:r>
            <a:r>
              <a:rPr sz="1600" spc="-30" dirty="0">
                <a:solidFill>
                  <a:srgbClr val="007725"/>
                </a:solidFill>
                <a:latin typeface="Arial MT"/>
                <a:cs typeface="Arial MT"/>
              </a:rPr>
              <a:t>TABLE</a:t>
            </a:r>
            <a:r>
              <a:rPr sz="1600" spc="-20" dirty="0">
                <a:solidFill>
                  <a:srgbClr val="007725"/>
                </a:solidFill>
                <a:latin typeface="Arial MT"/>
                <a:cs typeface="Arial MT"/>
              </a:rPr>
              <a:t> </a:t>
            </a:r>
            <a:r>
              <a:rPr sz="1600" spc="-15" dirty="0">
                <a:solidFill>
                  <a:srgbClr val="007725"/>
                </a:solidFill>
                <a:latin typeface="Arial MT"/>
                <a:cs typeface="Arial MT"/>
              </a:rPr>
              <a:t>PROYECTO</a:t>
            </a:r>
            <a:endParaRPr sz="1600" dirty="0">
              <a:latin typeface="Arial MT"/>
              <a:cs typeface="Arial MT"/>
            </a:endParaRPr>
          </a:p>
          <a:p>
            <a:pPr marL="67945" marR="288925" indent="-55880">
              <a:lnSpc>
                <a:spcPts val="1789"/>
              </a:lnSpc>
              <a:spcBef>
                <a:spcPts val="100"/>
              </a:spcBef>
            </a:pPr>
            <a:r>
              <a:rPr sz="1600" spc="-5" dirty="0">
                <a:solidFill>
                  <a:srgbClr val="007725"/>
                </a:solidFill>
                <a:latin typeface="Arial MT"/>
                <a:cs typeface="Arial MT"/>
              </a:rPr>
              <a:t>(</a:t>
            </a:r>
            <a:endParaRPr lang="es-AR" sz="1600" spc="-5" dirty="0">
              <a:solidFill>
                <a:srgbClr val="007725"/>
              </a:solidFill>
              <a:latin typeface="Arial MT"/>
              <a:cs typeface="Arial MT"/>
            </a:endParaRPr>
          </a:p>
          <a:p>
            <a:pPr marL="67945" marR="288925" indent="-55880">
              <a:lnSpc>
                <a:spcPts val="1789"/>
              </a:lnSpc>
              <a:spcBef>
                <a:spcPts val="100"/>
              </a:spcBef>
            </a:pPr>
            <a:r>
              <a:rPr sz="1600" spc="-5" dirty="0">
                <a:solidFill>
                  <a:srgbClr val="007725"/>
                </a:solidFill>
                <a:latin typeface="Arial MT"/>
                <a:cs typeface="Arial MT"/>
              </a:rPr>
              <a:t>ID int not null primary </a:t>
            </a:r>
            <a:r>
              <a:rPr sz="1600" spc="-40" dirty="0">
                <a:solidFill>
                  <a:srgbClr val="007725"/>
                </a:solidFill>
                <a:latin typeface="Arial MT"/>
                <a:cs typeface="Arial MT"/>
              </a:rPr>
              <a:t>key, </a:t>
            </a:r>
            <a:r>
              <a:rPr sz="1600" spc="-434" dirty="0">
                <a:solidFill>
                  <a:srgbClr val="007725"/>
                </a:solidFill>
                <a:latin typeface="Arial MT"/>
                <a:cs typeface="Arial MT"/>
              </a:rPr>
              <a:t> </a:t>
            </a:r>
            <a:r>
              <a:rPr sz="1600" spc="-5" dirty="0">
                <a:solidFill>
                  <a:srgbClr val="007725"/>
                </a:solidFill>
                <a:latin typeface="Arial MT"/>
                <a:cs typeface="Arial MT"/>
              </a:rPr>
              <a:t>Nombre varchar(60), </a:t>
            </a:r>
            <a:r>
              <a:rPr sz="1600" dirty="0">
                <a:solidFill>
                  <a:srgbClr val="007725"/>
                </a:solidFill>
                <a:latin typeface="Arial MT"/>
                <a:cs typeface="Arial MT"/>
              </a:rPr>
              <a:t> </a:t>
            </a:r>
            <a:r>
              <a:rPr sz="1600" spc="-5" dirty="0">
                <a:solidFill>
                  <a:srgbClr val="007725"/>
                </a:solidFill>
                <a:latin typeface="Arial MT"/>
                <a:cs typeface="Arial MT"/>
              </a:rPr>
              <a:t>Fechainicio date, </a:t>
            </a:r>
            <a:r>
              <a:rPr sz="1600" dirty="0">
                <a:solidFill>
                  <a:srgbClr val="007725"/>
                </a:solidFill>
                <a:latin typeface="Arial MT"/>
                <a:cs typeface="Arial MT"/>
              </a:rPr>
              <a:t> </a:t>
            </a:r>
            <a:endParaRPr lang="es-AR" sz="1600" dirty="0">
              <a:solidFill>
                <a:srgbClr val="007725"/>
              </a:solidFill>
              <a:latin typeface="Arial MT"/>
              <a:cs typeface="Arial MT"/>
            </a:endParaRPr>
          </a:p>
          <a:p>
            <a:pPr marL="67945" marR="288925" indent="-55880">
              <a:lnSpc>
                <a:spcPts val="1789"/>
              </a:lnSpc>
              <a:spcBef>
                <a:spcPts val="100"/>
              </a:spcBef>
            </a:pPr>
            <a:r>
              <a:rPr sz="1600" spc="-25" dirty="0" err="1">
                <a:solidFill>
                  <a:srgbClr val="007725"/>
                </a:solidFill>
                <a:latin typeface="Arial MT"/>
                <a:cs typeface="Arial MT"/>
              </a:rPr>
              <a:t>HsTotales</a:t>
            </a:r>
            <a:r>
              <a:rPr sz="1600" spc="-5" dirty="0">
                <a:solidFill>
                  <a:srgbClr val="007725"/>
                </a:solidFill>
                <a:latin typeface="Arial MT"/>
                <a:cs typeface="Arial MT"/>
              </a:rPr>
              <a:t> </a:t>
            </a:r>
            <a:r>
              <a:rPr sz="1600" spc="-5" dirty="0" err="1">
                <a:solidFill>
                  <a:srgbClr val="007725"/>
                </a:solidFill>
                <a:latin typeface="Arial MT"/>
                <a:cs typeface="Arial MT"/>
              </a:rPr>
              <a:t>smallint</a:t>
            </a:r>
            <a:endParaRPr lang="es-AR" sz="1600" spc="-5" dirty="0">
              <a:solidFill>
                <a:srgbClr val="007725"/>
              </a:solidFill>
              <a:latin typeface="Arial MT"/>
              <a:cs typeface="Arial MT"/>
            </a:endParaRPr>
          </a:p>
          <a:p>
            <a:pPr marL="67945" marR="288925" indent="-55880">
              <a:lnSpc>
                <a:spcPts val="1789"/>
              </a:lnSpc>
              <a:spcBef>
                <a:spcPts val="100"/>
              </a:spcBef>
            </a:pPr>
            <a:r>
              <a:rPr sz="1600" spc="-5" dirty="0">
                <a:solidFill>
                  <a:srgbClr val="007725"/>
                </a:solidFill>
                <a:latin typeface="Arial MT"/>
                <a:cs typeface="Arial MT"/>
              </a:rPr>
              <a:t>)</a:t>
            </a:r>
            <a:endParaRPr sz="1600" dirty="0">
              <a:latin typeface="Arial MT"/>
              <a:cs typeface="Arial MT"/>
            </a:endParaRPr>
          </a:p>
        </p:txBody>
      </p:sp>
      <p:sp>
        <p:nvSpPr>
          <p:cNvPr id="10" name="object 10"/>
          <p:cNvSpPr txBox="1"/>
          <p:nvPr/>
        </p:nvSpPr>
        <p:spPr>
          <a:xfrm>
            <a:off x="3263582" y="5683250"/>
            <a:ext cx="2892425" cy="1474763"/>
          </a:xfrm>
          <a:prstGeom prst="rect">
            <a:avLst/>
          </a:prstGeom>
        </p:spPr>
        <p:txBody>
          <a:bodyPr vert="horz" wrap="square" lIns="0" tIns="12700" rIns="0" bIns="0" rtlCol="0">
            <a:spAutoFit/>
          </a:bodyPr>
          <a:lstStyle/>
          <a:p>
            <a:pPr marL="12700">
              <a:lnSpc>
                <a:spcPts val="1855"/>
              </a:lnSpc>
              <a:spcBef>
                <a:spcPts val="100"/>
              </a:spcBef>
            </a:pPr>
            <a:r>
              <a:rPr lang="en-US" sz="1600" spc="-25" dirty="0">
                <a:solidFill>
                  <a:srgbClr val="007725"/>
                </a:solidFill>
                <a:latin typeface="Arial MT"/>
                <a:cs typeface="Arial MT"/>
              </a:rPr>
              <a:t>2- </a:t>
            </a:r>
          </a:p>
          <a:p>
            <a:pPr marL="12700">
              <a:lnSpc>
                <a:spcPts val="1855"/>
              </a:lnSpc>
              <a:spcBef>
                <a:spcPts val="100"/>
              </a:spcBef>
            </a:pPr>
            <a:r>
              <a:rPr sz="1600" spc="-25" dirty="0">
                <a:solidFill>
                  <a:srgbClr val="007725"/>
                </a:solidFill>
                <a:latin typeface="Arial MT"/>
                <a:cs typeface="Arial MT"/>
              </a:rPr>
              <a:t>CREATE</a:t>
            </a:r>
            <a:r>
              <a:rPr sz="1600" spc="-65" dirty="0">
                <a:solidFill>
                  <a:srgbClr val="007725"/>
                </a:solidFill>
                <a:latin typeface="Arial MT"/>
                <a:cs typeface="Arial MT"/>
              </a:rPr>
              <a:t> </a:t>
            </a:r>
            <a:r>
              <a:rPr sz="1600" spc="-30" dirty="0">
                <a:solidFill>
                  <a:srgbClr val="007725"/>
                </a:solidFill>
                <a:latin typeface="Arial MT"/>
                <a:cs typeface="Arial MT"/>
              </a:rPr>
              <a:t>TABLE </a:t>
            </a:r>
            <a:r>
              <a:rPr sz="1600" spc="-10" dirty="0">
                <a:solidFill>
                  <a:srgbClr val="007725"/>
                </a:solidFill>
                <a:latin typeface="Arial MT"/>
                <a:cs typeface="Arial MT"/>
              </a:rPr>
              <a:t>CARGO</a:t>
            </a:r>
            <a:endParaRPr sz="1600" dirty="0">
              <a:latin typeface="Arial MT"/>
              <a:cs typeface="Arial MT"/>
            </a:endParaRPr>
          </a:p>
          <a:p>
            <a:pPr marL="67945" marR="5080" indent="-55880">
              <a:lnSpc>
                <a:spcPts val="1789"/>
              </a:lnSpc>
              <a:spcBef>
                <a:spcPts val="100"/>
              </a:spcBef>
            </a:pPr>
            <a:r>
              <a:rPr sz="1600" spc="-5" dirty="0">
                <a:solidFill>
                  <a:srgbClr val="007725"/>
                </a:solidFill>
                <a:latin typeface="Arial MT"/>
                <a:cs typeface="Arial MT"/>
              </a:rPr>
              <a:t>(</a:t>
            </a:r>
            <a:endParaRPr lang="es-AR" sz="1600" spc="-5" dirty="0">
              <a:solidFill>
                <a:srgbClr val="007725"/>
              </a:solidFill>
              <a:latin typeface="Arial MT"/>
              <a:cs typeface="Arial MT"/>
            </a:endParaRPr>
          </a:p>
          <a:p>
            <a:pPr marL="67945" marR="5080" indent="-55880">
              <a:lnSpc>
                <a:spcPts val="1789"/>
              </a:lnSpc>
              <a:spcBef>
                <a:spcPts val="100"/>
              </a:spcBef>
            </a:pPr>
            <a:r>
              <a:rPr sz="1600" spc="-5" dirty="0">
                <a:solidFill>
                  <a:srgbClr val="007725"/>
                </a:solidFill>
                <a:latin typeface="Arial MT"/>
                <a:cs typeface="Arial MT"/>
              </a:rPr>
              <a:t>ID smallint not null primary </a:t>
            </a:r>
            <a:r>
              <a:rPr sz="1600" spc="-40" dirty="0">
                <a:solidFill>
                  <a:srgbClr val="007725"/>
                </a:solidFill>
                <a:latin typeface="Arial MT"/>
                <a:cs typeface="Arial MT"/>
              </a:rPr>
              <a:t>key, </a:t>
            </a:r>
            <a:r>
              <a:rPr sz="1600" spc="-430" dirty="0">
                <a:solidFill>
                  <a:srgbClr val="007725"/>
                </a:solidFill>
                <a:latin typeface="Arial MT"/>
                <a:cs typeface="Arial MT"/>
              </a:rPr>
              <a:t> </a:t>
            </a:r>
            <a:r>
              <a:rPr sz="1600" spc="-5" dirty="0">
                <a:solidFill>
                  <a:srgbClr val="007725"/>
                </a:solidFill>
                <a:latin typeface="Arial MT"/>
                <a:cs typeface="Arial MT"/>
              </a:rPr>
              <a:t>Descripcion</a:t>
            </a:r>
            <a:r>
              <a:rPr sz="1600" spc="-10" dirty="0">
                <a:solidFill>
                  <a:srgbClr val="007725"/>
                </a:solidFill>
                <a:latin typeface="Arial MT"/>
                <a:cs typeface="Arial MT"/>
              </a:rPr>
              <a:t> </a:t>
            </a:r>
            <a:r>
              <a:rPr sz="1600" spc="-5" dirty="0">
                <a:solidFill>
                  <a:srgbClr val="007725"/>
                </a:solidFill>
                <a:latin typeface="Arial MT"/>
                <a:cs typeface="Arial MT"/>
              </a:rPr>
              <a:t>varchar(60)</a:t>
            </a:r>
            <a:endParaRPr lang="es-AR" sz="1600" spc="-5" dirty="0">
              <a:solidFill>
                <a:srgbClr val="007725"/>
              </a:solidFill>
              <a:latin typeface="Arial MT"/>
              <a:cs typeface="Arial MT"/>
            </a:endParaRPr>
          </a:p>
          <a:p>
            <a:pPr marL="67945" marR="5080" indent="-55880">
              <a:lnSpc>
                <a:spcPts val="1789"/>
              </a:lnSpc>
              <a:spcBef>
                <a:spcPts val="100"/>
              </a:spcBef>
            </a:pPr>
            <a:r>
              <a:rPr sz="1600" spc="-5" dirty="0">
                <a:solidFill>
                  <a:srgbClr val="007725"/>
                </a:solidFill>
                <a:latin typeface="Arial MT"/>
                <a:cs typeface="Arial MT"/>
              </a:rPr>
              <a:t>)</a:t>
            </a:r>
            <a:endParaRPr sz="16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8436610" cy="689932"/>
          </a:xfrm>
          <a:prstGeom prst="rect">
            <a:avLst/>
          </a:prstGeom>
        </p:spPr>
        <p:txBody>
          <a:bodyPr vert="horz" wrap="square" lIns="0" tIns="12700" rIns="0" bIns="0" rtlCol="0">
            <a:spAutoFit/>
          </a:bodyPr>
          <a:lstStyle/>
          <a:p>
            <a:pPr marL="12700">
              <a:lnSpc>
                <a:spcPct val="100000"/>
              </a:lnSpc>
              <a:spcBef>
                <a:spcPts val="100"/>
              </a:spcBef>
            </a:pPr>
            <a:r>
              <a:rPr spc="-60"/>
              <a:t>CREATE</a:t>
            </a:r>
            <a:r>
              <a:rPr spc="-35"/>
              <a:t> </a:t>
            </a:r>
            <a:r>
              <a:rPr spc="-70"/>
              <a:t>TABLE</a:t>
            </a:r>
            <a:r>
              <a:rPr lang="en-US" spc="-70"/>
              <a:t> -&gt; ORDEN</a:t>
            </a:r>
            <a:endParaRPr spc="-70"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8" name="object 8"/>
          <p:cNvSpPr txBox="1"/>
          <p:nvPr/>
        </p:nvSpPr>
        <p:spPr>
          <a:xfrm>
            <a:off x="241300" y="1632393"/>
            <a:ext cx="8763000" cy="2628925"/>
          </a:xfrm>
          <a:prstGeom prst="rect">
            <a:avLst/>
          </a:prstGeom>
        </p:spPr>
        <p:txBody>
          <a:bodyPr vert="horz" wrap="square" lIns="0" tIns="12700" rIns="0" bIns="0" rtlCol="0">
            <a:spAutoFit/>
          </a:bodyPr>
          <a:lstStyle/>
          <a:p>
            <a:pPr>
              <a:lnSpc>
                <a:spcPts val="1855"/>
              </a:lnSpc>
              <a:spcBef>
                <a:spcPts val="100"/>
              </a:spcBef>
            </a:pPr>
            <a:r>
              <a:rPr lang="en-US" sz="1600" spc="-25" dirty="0">
                <a:solidFill>
                  <a:srgbClr val="007725"/>
                </a:solidFill>
                <a:latin typeface="Arial MT"/>
                <a:cs typeface="Arial MT"/>
              </a:rPr>
              <a:t>3- </a:t>
            </a:r>
            <a:r>
              <a:rPr sz="1600" spc="-25" dirty="0">
                <a:solidFill>
                  <a:srgbClr val="007725"/>
                </a:solidFill>
                <a:latin typeface="Arial MT"/>
                <a:cs typeface="Arial MT"/>
              </a:rPr>
              <a:t>CREATE</a:t>
            </a:r>
            <a:r>
              <a:rPr sz="1600" spc="-50" dirty="0">
                <a:solidFill>
                  <a:srgbClr val="007725"/>
                </a:solidFill>
                <a:latin typeface="Arial MT"/>
                <a:cs typeface="Arial MT"/>
              </a:rPr>
              <a:t> </a:t>
            </a:r>
            <a:r>
              <a:rPr sz="1600" spc="-30" dirty="0">
                <a:solidFill>
                  <a:srgbClr val="007725"/>
                </a:solidFill>
                <a:latin typeface="Arial MT"/>
                <a:cs typeface="Arial MT"/>
              </a:rPr>
              <a:t>TABLE</a:t>
            </a:r>
            <a:r>
              <a:rPr sz="1600" spc="-20" dirty="0">
                <a:solidFill>
                  <a:srgbClr val="007725"/>
                </a:solidFill>
                <a:latin typeface="Arial MT"/>
                <a:cs typeface="Arial MT"/>
              </a:rPr>
              <a:t> </a:t>
            </a:r>
            <a:r>
              <a:rPr sz="1600" spc="-5" dirty="0">
                <a:solidFill>
                  <a:srgbClr val="007725"/>
                </a:solidFill>
                <a:latin typeface="Arial MT"/>
                <a:cs typeface="Arial MT"/>
              </a:rPr>
              <a:t>EMPLEADO</a:t>
            </a:r>
            <a:endParaRPr sz="1600" dirty="0">
              <a:latin typeface="Arial MT"/>
              <a:cs typeface="Arial MT"/>
            </a:endParaRPr>
          </a:p>
          <a:p>
            <a:pPr marL="112395" marR="2826385" indent="-113030">
              <a:lnSpc>
                <a:spcPts val="1789"/>
              </a:lnSpc>
              <a:spcBef>
                <a:spcPts val="100"/>
              </a:spcBef>
            </a:pPr>
            <a:r>
              <a:rPr sz="1600" spc="-15" dirty="0">
                <a:solidFill>
                  <a:srgbClr val="007725"/>
                </a:solidFill>
                <a:latin typeface="Arial MT"/>
                <a:cs typeface="Arial MT"/>
              </a:rPr>
              <a:t>(</a:t>
            </a:r>
            <a:endParaRPr lang="es-AR" sz="1600" spc="-15" dirty="0">
              <a:solidFill>
                <a:srgbClr val="007725"/>
              </a:solidFill>
              <a:latin typeface="Arial MT"/>
              <a:cs typeface="Arial MT"/>
            </a:endParaRPr>
          </a:p>
          <a:p>
            <a:pPr marL="112395" marR="2826385" indent="-113030">
              <a:lnSpc>
                <a:spcPts val="1789"/>
              </a:lnSpc>
              <a:spcBef>
                <a:spcPts val="100"/>
              </a:spcBef>
            </a:pPr>
            <a:r>
              <a:rPr sz="1600" spc="-15" dirty="0" err="1">
                <a:solidFill>
                  <a:srgbClr val="007725"/>
                </a:solidFill>
                <a:latin typeface="Arial MT"/>
                <a:cs typeface="Arial MT"/>
              </a:rPr>
              <a:t>TipoDoc</a:t>
            </a:r>
            <a:r>
              <a:rPr sz="1600" spc="-15" dirty="0">
                <a:solidFill>
                  <a:srgbClr val="007725"/>
                </a:solidFill>
                <a:latin typeface="Arial MT"/>
                <a:cs typeface="Arial MT"/>
              </a:rPr>
              <a:t> </a:t>
            </a:r>
            <a:r>
              <a:rPr sz="1600" spc="-5" dirty="0">
                <a:solidFill>
                  <a:srgbClr val="007725"/>
                </a:solidFill>
                <a:latin typeface="Arial MT"/>
                <a:cs typeface="Arial MT"/>
              </a:rPr>
              <a:t>tinyint not null, </a:t>
            </a:r>
            <a:r>
              <a:rPr sz="1600" spc="-430" dirty="0">
                <a:solidFill>
                  <a:srgbClr val="007725"/>
                </a:solidFill>
                <a:latin typeface="Arial MT"/>
                <a:cs typeface="Arial MT"/>
              </a:rPr>
              <a:t> </a:t>
            </a:r>
            <a:endParaRPr lang="es-AR" sz="1600" spc="-430" dirty="0">
              <a:solidFill>
                <a:srgbClr val="007725"/>
              </a:solidFill>
              <a:latin typeface="Arial MT"/>
              <a:cs typeface="Arial MT"/>
            </a:endParaRPr>
          </a:p>
          <a:p>
            <a:pPr marL="112395" marR="2826385" indent="-113030">
              <a:lnSpc>
                <a:spcPts val="1789"/>
              </a:lnSpc>
              <a:spcBef>
                <a:spcPts val="100"/>
              </a:spcBef>
            </a:pPr>
            <a:r>
              <a:rPr sz="1600" spc="-10" dirty="0" err="1">
                <a:solidFill>
                  <a:srgbClr val="007725"/>
                </a:solidFill>
                <a:latin typeface="Arial MT"/>
                <a:cs typeface="Arial MT"/>
              </a:rPr>
              <a:t>Nrodoc</a:t>
            </a:r>
            <a:r>
              <a:rPr sz="1600" spc="-10" dirty="0">
                <a:solidFill>
                  <a:srgbClr val="007725"/>
                </a:solidFill>
                <a:latin typeface="Arial MT"/>
                <a:cs typeface="Arial MT"/>
              </a:rPr>
              <a:t> </a:t>
            </a:r>
            <a:r>
              <a:rPr sz="1600" spc="-5" dirty="0">
                <a:solidFill>
                  <a:srgbClr val="007725"/>
                </a:solidFill>
                <a:latin typeface="Arial MT"/>
                <a:cs typeface="Arial MT"/>
              </a:rPr>
              <a:t>bigint not null, </a:t>
            </a:r>
            <a:r>
              <a:rPr sz="1600" dirty="0">
                <a:solidFill>
                  <a:srgbClr val="007725"/>
                </a:solidFill>
                <a:latin typeface="Arial MT"/>
                <a:cs typeface="Arial MT"/>
              </a:rPr>
              <a:t> </a:t>
            </a:r>
            <a:endParaRPr lang="es-AR" sz="1600" dirty="0">
              <a:solidFill>
                <a:srgbClr val="007725"/>
              </a:solidFill>
              <a:latin typeface="Arial MT"/>
              <a:cs typeface="Arial MT"/>
            </a:endParaRPr>
          </a:p>
          <a:p>
            <a:pPr marL="112395" marR="2826385" indent="-113030">
              <a:lnSpc>
                <a:spcPts val="1789"/>
              </a:lnSpc>
              <a:spcBef>
                <a:spcPts val="100"/>
              </a:spcBef>
            </a:pPr>
            <a:r>
              <a:rPr sz="1600" spc="-15" dirty="0">
                <a:solidFill>
                  <a:srgbClr val="007725"/>
                </a:solidFill>
                <a:latin typeface="Arial MT"/>
                <a:cs typeface="Arial MT"/>
              </a:rPr>
              <a:t>Nya </a:t>
            </a:r>
            <a:r>
              <a:rPr sz="1600" spc="-5" dirty="0">
                <a:solidFill>
                  <a:srgbClr val="007725"/>
                </a:solidFill>
                <a:latin typeface="Arial MT"/>
                <a:cs typeface="Arial MT"/>
              </a:rPr>
              <a:t>varchar(150), </a:t>
            </a:r>
            <a:r>
              <a:rPr sz="1600" dirty="0">
                <a:solidFill>
                  <a:srgbClr val="007725"/>
                </a:solidFill>
                <a:latin typeface="Arial MT"/>
                <a:cs typeface="Arial MT"/>
              </a:rPr>
              <a:t> </a:t>
            </a:r>
            <a:endParaRPr lang="es-AR" sz="1600" dirty="0">
              <a:solidFill>
                <a:srgbClr val="007725"/>
              </a:solidFill>
              <a:latin typeface="Arial MT"/>
              <a:cs typeface="Arial MT"/>
            </a:endParaRPr>
          </a:p>
          <a:p>
            <a:pPr marL="112395" marR="2826385" indent="-113030">
              <a:lnSpc>
                <a:spcPts val="1789"/>
              </a:lnSpc>
              <a:spcBef>
                <a:spcPts val="100"/>
              </a:spcBef>
            </a:pPr>
            <a:r>
              <a:rPr sz="1600" spc="-5" dirty="0" err="1">
                <a:solidFill>
                  <a:srgbClr val="007725"/>
                </a:solidFill>
                <a:latin typeface="Arial MT"/>
                <a:cs typeface="Arial MT"/>
              </a:rPr>
              <a:t>Fingreso</a:t>
            </a:r>
            <a:r>
              <a:rPr sz="1600" spc="-20" dirty="0">
                <a:solidFill>
                  <a:srgbClr val="007725"/>
                </a:solidFill>
                <a:latin typeface="Arial MT"/>
                <a:cs typeface="Arial MT"/>
              </a:rPr>
              <a:t> </a:t>
            </a:r>
            <a:r>
              <a:rPr sz="1600" spc="-5" dirty="0">
                <a:solidFill>
                  <a:srgbClr val="007725"/>
                </a:solidFill>
                <a:latin typeface="Arial MT"/>
                <a:cs typeface="Arial MT"/>
              </a:rPr>
              <a:t>date,</a:t>
            </a:r>
            <a:endParaRPr sz="1600" dirty="0">
              <a:latin typeface="Arial MT"/>
              <a:cs typeface="Arial MT"/>
            </a:endParaRPr>
          </a:p>
          <a:p>
            <a:pPr marL="112395" marR="2613025">
              <a:lnSpc>
                <a:spcPts val="1789"/>
              </a:lnSpc>
            </a:pPr>
            <a:r>
              <a:rPr sz="1600" spc="-5" dirty="0">
                <a:solidFill>
                  <a:srgbClr val="007725"/>
                </a:solidFill>
                <a:latin typeface="Arial MT"/>
                <a:cs typeface="Arial MT"/>
              </a:rPr>
              <a:t>Sueldo numeric(12,2), </a:t>
            </a:r>
            <a:r>
              <a:rPr sz="1600" dirty="0">
                <a:solidFill>
                  <a:srgbClr val="007725"/>
                </a:solidFill>
                <a:latin typeface="Arial MT"/>
                <a:cs typeface="Arial MT"/>
              </a:rPr>
              <a:t> </a:t>
            </a:r>
            <a:endParaRPr lang="es-AR" sz="1600" dirty="0">
              <a:solidFill>
                <a:srgbClr val="007725"/>
              </a:solidFill>
              <a:latin typeface="Arial MT"/>
              <a:cs typeface="Arial MT"/>
            </a:endParaRPr>
          </a:p>
          <a:p>
            <a:pPr marL="112395" marR="2613025">
              <a:lnSpc>
                <a:spcPts val="1789"/>
              </a:lnSpc>
            </a:pPr>
            <a:r>
              <a:rPr sz="1600" spc="-10" dirty="0" err="1">
                <a:solidFill>
                  <a:srgbClr val="007725"/>
                </a:solidFill>
                <a:latin typeface="Arial MT"/>
                <a:cs typeface="Arial MT"/>
              </a:rPr>
              <a:t>IDCargo</a:t>
            </a:r>
            <a:r>
              <a:rPr sz="1600" spc="-15" dirty="0">
                <a:solidFill>
                  <a:srgbClr val="007725"/>
                </a:solidFill>
                <a:latin typeface="Arial MT"/>
                <a:cs typeface="Arial MT"/>
              </a:rPr>
              <a:t> </a:t>
            </a:r>
            <a:r>
              <a:rPr sz="1600" spc="-5" dirty="0">
                <a:solidFill>
                  <a:srgbClr val="007725"/>
                </a:solidFill>
                <a:latin typeface="Arial MT"/>
                <a:cs typeface="Arial MT"/>
              </a:rPr>
              <a:t>smallint</a:t>
            </a:r>
            <a:r>
              <a:rPr sz="1600" spc="-10" dirty="0">
                <a:solidFill>
                  <a:srgbClr val="007725"/>
                </a:solidFill>
                <a:latin typeface="Arial MT"/>
                <a:cs typeface="Arial MT"/>
              </a:rPr>
              <a:t> </a:t>
            </a:r>
            <a:r>
              <a:rPr sz="1600" spc="-5" dirty="0">
                <a:solidFill>
                  <a:srgbClr val="007725"/>
                </a:solidFill>
                <a:latin typeface="Arial MT"/>
                <a:cs typeface="Arial MT"/>
              </a:rPr>
              <a:t>not</a:t>
            </a:r>
            <a:r>
              <a:rPr sz="1600" spc="-15" dirty="0">
                <a:solidFill>
                  <a:srgbClr val="007725"/>
                </a:solidFill>
                <a:latin typeface="Arial MT"/>
                <a:cs typeface="Arial MT"/>
              </a:rPr>
              <a:t> </a:t>
            </a:r>
            <a:r>
              <a:rPr sz="1600" spc="-5" dirty="0">
                <a:solidFill>
                  <a:srgbClr val="007725"/>
                </a:solidFill>
                <a:latin typeface="Arial MT"/>
                <a:cs typeface="Arial MT"/>
              </a:rPr>
              <a:t>null,</a:t>
            </a:r>
            <a:endParaRPr sz="1600" dirty="0">
              <a:latin typeface="Arial MT"/>
              <a:cs typeface="Arial MT"/>
            </a:endParaRPr>
          </a:p>
          <a:p>
            <a:pPr marL="112395">
              <a:lnSpc>
                <a:spcPts val="1780"/>
              </a:lnSpc>
              <a:spcBef>
                <a:spcPts val="10"/>
              </a:spcBef>
            </a:pPr>
            <a:r>
              <a:rPr sz="1600" spc="-5" dirty="0">
                <a:solidFill>
                  <a:srgbClr val="007725"/>
                </a:solidFill>
                <a:latin typeface="Arial MT"/>
                <a:cs typeface="Arial MT"/>
              </a:rPr>
              <a:t>constraint PKEmpleado primary </a:t>
            </a:r>
            <a:r>
              <a:rPr sz="1600" dirty="0">
                <a:solidFill>
                  <a:srgbClr val="007725"/>
                </a:solidFill>
                <a:latin typeface="Arial MT"/>
                <a:cs typeface="Arial MT"/>
              </a:rPr>
              <a:t>key </a:t>
            </a:r>
            <a:r>
              <a:rPr sz="1600" spc="-5" dirty="0">
                <a:solidFill>
                  <a:srgbClr val="007725"/>
                </a:solidFill>
                <a:latin typeface="Arial MT"/>
                <a:cs typeface="Arial MT"/>
              </a:rPr>
              <a:t>(Nrodoc, tipodoc), </a:t>
            </a:r>
            <a:r>
              <a:rPr sz="1600" spc="-430" dirty="0">
                <a:solidFill>
                  <a:srgbClr val="007725"/>
                </a:solidFill>
                <a:latin typeface="Arial MT"/>
                <a:cs typeface="Arial MT"/>
              </a:rPr>
              <a:t> </a:t>
            </a:r>
            <a:endParaRPr lang="es-AR" sz="1600" spc="-430" dirty="0">
              <a:solidFill>
                <a:srgbClr val="007725"/>
              </a:solidFill>
              <a:latin typeface="Arial MT"/>
              <a:cs typeface="Arial MT"/>
            </a:endParaRPr>
          </a:p>
          <a:p>
            <a:pPr marL="112395">
              <a:lnSpc>
                <a:spcPts val="1780"/>
              </a:lnSpc>
              <a:spcBef>
                <a:spcPts val="10"/>
              </a:spcBef>
            </a:pPr>
            <a:r>
              <a:rPr sz="1600" spc="-5" dirty="0">
                <a:solidFill>
                  <a:srgbClr val="007725"/>
                </a:solidFill>
                <a:latin typeface="Arial MT"/>
                <a:cs typeface="Arial MT"/>
              </a:rPr>
              <a:t>constraint FK1Empleado</a:t>
            </a:r>
            <a:r>
              <a:rPr sz="1600" spc="-10" dirty="0">
                <a:solidFill>
                  <a:srgbClr val="007725"/>
                </a:solidFill>
                <a:latin typeface="Arial MT"/>
                <a:cs typeface="Arial MT"/>
              </a:rPr>
              <a:t> </a:t>
            </a:r>
            <a:r>
              <a:rPr sz="1600" spc="-5" dirty="0">
                <a:solidFill>
                  <a:srgbClr val="007725"/>
                </a:solidFill>
                <a:latin typeface="Arial MT"/>
                <a:cs typeface="Arial MT"/>
              </a:rPr>
              <a:t>foreign</a:t>
            </a:r>
            <a:r>
              <a:rPr sz="1600" spc="-10" dirty="0">
                <a:solidFill>
                  <a:srgbClr val="007725"/>
                </a:solidFill>
                <a:latin typeface="Arial MT"/>
                <a:cs typeface="Arial MT"/>
              </a:rPr>
              <a:t> </a:t>
            </a:r>
            <a:r>
              <a:rPr sz="1600" dirty="0">
                <a:solidFill>
                  <a:srgbClr val="007725"/>
                </a:solidFill>
                <a:latin typeface="Arial MT"/>
                <a:cs typeface="Arial MT"/>
              </a:rPr>
              <a:t>key</a:t>
            </a:r>
            <a:r>
              <a:rPr sz="1600" spc="-30" dirty="0">
                <a:solidFill>
                  <a:srgbClr val="007725"/>
                </a:solidFill>
                <a:latin typeface="Arial MT"/>
                <a:cs typeface="Arial MT"/>
              </a:rPr>
              <a:t> </a:t>
            </a:r>
            <a:r>
              <a:rPr sz="1600" spc="-10" dirty="0">
                <a:solidFill>
                  <a:srgbClr val="007725"/>
                </a:solidFill>
                <a:latin typeface="Arial MT"/>
                <a:cs typeface="Arial MT"/>
              </a:rPr>
              <a:t>(</a:t>
            </a:r>
            <a:r>
              <a:rPr sz="1600" spc="-10" dirty="0" err="1">
                <a:solidFill>
                  <a:srgbClr val="007725"/>
                </a:solidFill>
                <a:latin typeface="Arial MT"/>
                <a:cs typeface="Arial MT"/>
              </a:rPr>
              <a:t>IDCargo</a:t>
            </a:r>
            <a:r>
              <a:rPr sz="1600" spc="-10" dirty="0">
                <a:solidFill>
                  <a:srgbClr val="007725"/>
                </a:solidFill>
                <a:latin typeface="Arial MT"/>
                <a:cs typeface="Arial MT"/>
              </a:rPr>
              <a:t>)</a:t>
            </a:r>
            <a:r>
              <a:rPr lang="es-AR" sz="1600" spc="-10" dirty="0">
                <a:solidFill>
                  <a:srgbClr val="007725"/>
                </a:solidFill>
                <a:latin typeface="Arial MT"/>
                <a:cs typeface="Arial MT"/>
              </a:rPr>
              <a:t> </a:t>
            </a:r>
            <a:r>
              <a:rPr sz="1600" spc="-5" dirty="0">
                <a:solidFill>
                  <a:srgbClr val="007725"/>
                </a:solidFill>
                <a:latin typeface="Arial MT"/>
                <a:cs typeface="Arial MT"/>
              </a:rPr>
              <a:t>references</a:t>
            </a:r>
            <a:r>
              <a:rPr sz="1600" spc="-30" dirty="0">
                <a:solidFill>
                  <a:srgbClr val="007725"/>
                </a:solidFill>
                <a:latin typeface="Arial MT"/>
                <a:cs typeface="Arial MT"/>
              </a:rPr>
              <a:t> </a:t>
            </a:r>
            <a:r>
              <a:rPr sz="1600" spc="-5" dirty="0">
                <a:solidFill>
                  <a:srgbClr val="007725"/>
                </a:solidFill>
                <a:latin typeface="Arial MT"/>
                <a:cs typeface="Arial MT"/>
              </a:rPr>
              <a:t>Cargo</a:t>
            </a:r>
            <a:r>
              <a:rPr sz="1600" spc="-35" dirty="0">
                <a:solidFill>
                  <a:srgbClr val="007725"/>
                </a:solidFill>
                <a:latin typeface="Arial MT"/>
                <a:cs typeface="Arial MT"/>
              </a:rPr>
              <a:t> </a:t>
            </a:r>
            <a:r>
              <a:rPr sz="1600" spc="-5" dirty="0">
                <a:solidFill>
                  <a:srgbClr val="007725"/>
                </a:solidFill>
                <a:latin typeface="Arial MT"/>
                <a:cs typeface="Arial MT"/>
              </a:rPr>
              <a:t>(ID)</a:t>
            </a:r>
            <a:endParaRPr lang="es-AR" sz="1600" spc="-5" dirty="0">
              <a:solidFill>
                <a:srgbClr val="007725"/>
              </a:solidFill>
              <a:latin typeface="Arial MT"/>
              <a:cs typeface="Arial MT"/>
            </a:endParaRPr>
          </a:p>
          <a:p>
            <a:pPr marL="1127760">
              <a:lnSpc>
                <a:spcPts val="1755"/>
              </a:lnSpc>
            </a:pPr>
            <a:r>
              <a:rPr lang="es-AR" sz="1600" spc="-5" dirty="0">
                <a:solidFill>
                  <a:srgbClr val="007725"/>
                </a:solidFill>
                <a:latin typeface="Arial MT"/>
                <a:cs typeface="Arial MT"/>
              </a:rPr>
              <a:t>)</a:t>
            </a:r>
          </a:p>
        </p:txBody>
      </p:sp>
      <p:sp>
        <p:nvSpPr>
          <p:cNvPr id="11" name="object 11"/>
          <p:cNvSpPr txBox="1"/>
          <p:nvPr/>
        </p:nvSpPr>
        <p:spPr>
          <a:xfrm>
            <a:off x="262890" y="4575289"/>
            <a:ext cx="9601200" cy="2680221"/>
          </a:xfrm>
          <a:prstGeom prst="rect">
            <a:avLst/>
          </a:prstGeom>
        </p:spPr>
        <p:txBody>
          <a:bodyPr vert="horz" wrap="square" lIns="0" tIns="12700" rIns="0" bIns="0" rtlCol="0">
            <a:spAutoFit/>
          </a:bodyPr>
          <a:lstStyle/>
          <a:p>
            <a:pPr marL="12700">
              <a:lnSpc>
                <a:spcPts val="1850"/>
              </a:lnSpc>
              <a:spcBef>
                <a:spcPts val="100"/>
              </a:spcBef>
            </a:pPr>
            <a:r>
              <a:rPr lang="en-US" sz="1600" spc="-25" dirty="0">
                <a:solidFill>
                  <a:srgbClr val="007725"/>
                </a:solidFill>
                <a:latin typeface="Arial MT"/>
                <a:cs typeface="Arial MT"/>
              </a:rPr>
              <a:t>4- </a:t>
            </a:r>
            <a:r>
              <a:rPr sz="1600" spc="-25" dirty="0">
                <a:solidFill>
                  <a:srgbClr val="007725"/>
                </a:solidFill>
                <a:latin typeface="Arial MT"/>
                <a:cs typeface="Arial MT"/>
              </a:rPr>
              <a:t>CREATE</a:t>
            </a:r>
            <a:r>
              <a:rPr sz="1600" spc="-50" dirty="0">
                <a:solidFill>
                  <a:srgbClr val="007725"/>
                </a:solidFill>
                <a:latin typeface="Arial MT"/>
                <a:cs typeface="Arial MT"/>
              </a:rPr>
              <a:t> </a:t>
            </a:r>
            <a:r>
              <a:rPr sz="1600" spc="-30" dirty="0">
                <a:solidFill>
                  <a:srgbClr val="007725"/>
                </a:solidFill>
                <a:latin typeface="Arial MT"/>
                <a:cs typeface="Arial MT"/>
              </a:rPr>
              <a:t>TABLE</a:t>
            </a:r>
            <a:r>
              <a:rPr sz="1600" spc="-50" dirty="0">
                <a:solidFill>
                  <a:srgbClr val="007725"/>
                </a:solidFill>
                <a:latin typeface="Arial MT"/>
                <a:cs typeface="Arial MT"/>
              </a:rPr>
              <a:t> </a:t>
            </a:r>
            <a:r>
              <a:rPr sz="1600" spc="-5" dirty="0">
                <a:solidFill>
                  <a:srgbClr val="007725"/>
                </a:solidFill>
                <a:latin typeface="Arial MT"/>
                <a:cs typeface="Arial MT"/>
              </a:rPr>
              <a:t>TRABAJA</a:t>
            </a:r>
            <a:endParaRPr sz="1600" dirty="0">
              <a:latin typeface="Arial MT"/>
              <a:cs typeface="Arial MT"/>
            </a:endParaRPr>
          </a:p>
          <a:p>
            <a:pPr marL="121285" marR="2463165" indent="-109220">
              <a:lnSpc>
                <a:spcPts val="1789"/>
              </a:lnSpc>
              <a:spcBef>
                <a:spcPts val="95"/>
              </a:spcBef>
            </a:pPr>
            <a:r>
              <a:rPr sz="1600" dirty="0">
                <a:solidFill>
                  <a:srgbClr val="007725"/>
                </a:solidFill>
                <a:latin typeface="Arial MT"/>
                <a:cs typeface="Arial MT"/>
              </a:rPr>
              <a:t>(</a:t>
            </a:r>
            <a:endParaRPr lang="es-AR" sz="1600" dirty="0">
              <a:solidFill>
                <a:srgbClr val="007725"/>
              </a:solidFill>
              <a:latin typeface="Arial MT"/>
              <a:cs typeface="Arial MT"/>
            </a:endParaRPr>
          </a:p>
          <a:p>
            <a:pPr marL="121285" marR="2463165" indent="-109220">
              <a:lnSpc>
                <a:spcPts val="1789"/>
              </a:lnSpc>
              <a:spcBef>
                <a:spcPts val="95"/>
              </a:spcBef>
            </a:pPr>
            <a:r>
              <a:rPr sz="1600" spc="-10" dirty="0" err="1">
                <a:solidFill>
                  <a:srgbClr val="007725"/>
                </a:solidFill>
                <a:latin typeface="Arial MT"/>
                <a:cs typeface="Arial MT"/>
              </a:rPr>
              <a:t>IDProyecto</a:t>
            </a:r>
            <a:r>
              <a:rPr sz="1600" spc="-10" dirty="0">
                <a:solidFill>
                  <a:srgbClr val="007725"/>
                </a:solidFill>
                <a:latin typeface="Arial MT"/>
                <a:cs typeface="Arial MT"/>
              </a:rPr>
              <a:t> </a:t>
            </a:r>
            <a:r>
              <a:rPr sz="1600" spc="-5" dirty="0">
                <a:solidFill>
                  <a:srgbClr val="007725"/>
                </a:solidFill>
                <a:latin typeface="Arial MT"/>
                <a:cs typeface="Arial MT"/>
              </a:rPr>
              <a:t>int not null, </a:t>
            </a:r>
            <a:r>
              <a:rPr sz="1600" spc="-430" dirty="0">
                <a:solidFill>
                  <a:srgbClr val="007725"/>
                </a:solidFill>
                <a:latin typeface="Arial MT"/>
                <a:cs typeface="Arial MT"/>
              </a:rPr>
              <a:t> </a:t>
            </a:r>
            <a:endParaRPr lang="es-AR" sz="1600" spc="-430" dirty="0">
              <a:solidFill>
                <a:srgbClr val="007725"/>
              </a:solidFill>
              <a:latin typeface="Arial MT"/>
              <a:cs typeface="Arial MT"/>
            </a:endParaRPr>
          </a:p>
          <a:p>
            <a:pPr marL="121285" marR="2463165" indent="-109220">
              <a:lnSpc>
                <a:spcPts val="1789"/>
              </a:lnSpc>
              <a:spcBef>
                <a:spcPts val="95"/>
              </a:spcBef>
            </a:pPr>
            <a:r>
              <a:rPr sz="1600" spc="-15" dirty="0" err="1">
                <a:solidFill>
                  <a:srgbClr val="007725"/>
                </a:solidFill>
                <a:latin typeface="Arial MT"/>
                <a:cs typeface="Arial MT"/>
              </a:rPr>
              <a:t>TipoDoc</a:t>
            </a:r>
            <a:r>
              <a:rPr sz="1600" spc="-15" dirty="0">
                <a:solidFill>
                  <a:srgbClr val="007725"/>
                </a:solidFill>
                <a:latin typeface="Arial MT"/>
                <a:cs typeface="Arial MT"/>
              </a:rPr>
              <a:t> </a:t>
            </a:r>
            <a:r>
              <a:rPr sz="1600" spc="-10" dirty="0">
                <a:solidFill>
                  <a:srgbClr val="007725"/>
                </a:solidFill>
                <a:latin typeface="Arial MT"/>
                <a:cs typeface="Arial MT"/>
              </a:rPr>
              <a:t>tinyint </a:t>
            </a:r>
            <a:r>
              <a:rPr sz="1600" spc="-5" dirty="0">
                <a:solidFill>
                  <a:srgbClr val="007725"/>
                </a:solidFill>
                <a:latin typeface="Arial MT"/>
                <a:cs typeface="Arial MT"/>
              </a:rPr>
              <a:t>not null, </a:t>
            </a:r>
            <a:r>
              <a:rPr sz="1600" spc="-430" dirty="0">
                <a:solidFill>
                  <a:srgbClr val="007725"/>
                </a:solidFill>
                <a:latin typeface="Arial MT"/>
                <a:cs typeface="Arial MT"/>
              </a:rPr>
              <a:t> </a:t>
            </a:r>
            <a:endParaRPr lang="es-AR" sz="1600" spc="-430" dirty="0">
              <a:solidFill>
                <a:srgbClr val="007725"/>
              </a:solidFill>
              <a:latin typeface="Arial MT"/>
              <a:cs typeface="Arial MT"/>
            </a:endParaRPr>
          </a:p>
          <a:p>
            <a:pPr marL="121285" marR="2463165" indent="-109220">
              <a:lnSpc>
                <a:spcPts val="1789"/>
              </a:lnSpc>
              <a:spcBef>
                <a:spcPts val="95"/>
              </a:spcBef>
            </a:pPr>
            <a:r>
              <a:rPr sz="1600" spc="-5" dirty="0" err="1">
                <a:solidFill>
                  <a:srgbClr val="007725"/>
                </a:solidFill>
                <a:latin typeface="Arial MT"/>
                <a:cs typeface="Arial MT"/>
              </a:rPr>
              <a:t>NroDoc</a:t>
            </a:r>
            <a:r>
              <a:rPr sz="1600" spc="-5" dirty="0">
                <a:solidFill>
                  <a:srgbClr val="007725"/>
                </a:solidFill>
                <a:latin typeface="Arial MT"/>
                <a:cs typeface="Arial MT"/>
              </a:rPr>
              <a:t> bigint not null, </a:t>
            </a:r>
            <a:r>
              <a:rPr sz="1600" dirty="0">
                <a:solidFill>
                  <a:srgbClr val="007725"/>
                </a:solidFill>
                <a:latin typeface="Arial MT"/>
                <a:cs typeface="Arial MT"/>
              </a:rPr>
              <a:t> </a:t>
            </a:r>
            <a:endParaRPr lang="es-AR" sz="1600" dirty="0">
              <a:solidFill>
                <a:srgbClr val="007725"/>
              </a:solidFill>
              <a:latin typeface="Arial MT"/>
              <a:cs typeface="Arial MT"/>
            </a:endParaRPr>
          </a:p>
          <a:p>
            <a:pPr marL="121285" marR="2463165" indent="-109220">
              <a:lnSpc>
                <a:spcPts val="1789"/>
              </a:lnSpc>
              <a:spcBef>
                <a:spcPts val="95"/>
              </a:spcBef>
            </a:pPr>
            <a:r>
              <a:rPr sz="1600" spc="-5" dirty="0" err="1">
                <a:solidFill>
                  <a:srgbClr val="007725"/>
                </a:solidFill>
                <a:latin typeface="Arial MT"/>
                <a:cs typeface="Arial MT"/>
              </a:rPr>
              <a:t>FechaInicio</a:t>
            </a:r>
            <a:r>
              <a:rPr sz="1600" spc="-5" dirty="0">
                <a:solidFill>
                  <a:srgbClr val="007725"/>
                </a:solidFill>
                <a:latin typeface="Arial MT"/>
                <a:cs typeface="Arial MT"/>
              </a:rPr>
              <a:t> date, </a:t>
            </a:r>
            <a:r>
              <a:rPr sz="1600" dirty="0">
                <a:solidFill>
                  <a:srgbClr val="007725"/>
                </a:solidFill>
                <a:latin typeface="Arial MT"/>
                <a:cs typeface="Arial MT"/>
              </a:rPr>
              <a:t> </a:t>
            </a:r>
            <a:endParaRPr lang="es-AR" sz="1600" dirty="0">
              <a:solidFill>
                <a:srgbClr val="007725"/>
              </a:solidFill>
              <a:latin typeface="Arial MT"/>
              <a:cs typeface="Arial MT"/>
            </a:endParaRPr>
          </a:p>
          <a:p>
            <a:pPr marL="121285" marR="2463165" indent="-109220">
              <a:lnSpc>
                <a:spcPts val="1789"/>
              </a:lnSpc>
              <a:spcBef>
                <a:spcPts val="95"/>
              </a:spcBef>
            </a:pPr>
            <a:r>
              <a:rPr sz="1600" spc="-5" dirty="0">
                <a:solidFill>
                  <a:srgbClr val="007725"/>
                </a:solidFill>
                <a:latin typeface="Arial MT"/>
                <a:cs typeface="Arial MT"/>
              </a:rPr>
              <a:t>constraint</a:t>
            </a:r>
            <a:r>
              <a:rPr sz="1600" spc="-10" dirty="0">
                <a:solidFill>
                  <a:srgbClr val="007725"/>
                </a:solidFill>
                <a:latin typeface="Arial MT"/>
                <a:cs typeface="Arial MT"/>
              </a:rPr>
              <a:t> </a:t>
            </a:r>
            <a:r>
              <a:rPr sz="1600" spc="-15" dirty="0" err="1">
                <a:solidFill>
                  <a:srgbClr val="007725"/>
                </a:solidFill>
                <a:latin typeface="Arial MT"/>
                <a:cs typeface="Arial MT"/>
              </a:rPr>
              <a:t>PKTrabaja</a:t>
            </a:r>
            <a:r>
              <a:rPr lang="es-AR" sz="1600" spc="-15" dirty="0">
                <a:solidFill>
                  <a:srgbClr val="007725"/>
                </a:solidFill>
                <a:latin typeface="Arial MT"/>
                <a:cs typeface="Arial MT"/>
              </a:rPr>
              <a:t> </a:t>
            </a:r>
            <a:r>
              <a:rPr sz="1600" spc="-5" dirty="0">
                <a:solidFill>
                  <a:srgbClr val="007725"/>
                </a:solidFill>
                <a:latin typeface="Arial MT"/>
                <a:cs typeface="Arial MT"/>
              </a:rPr>
              <a:t>primary </a:t>
            </a:r>
            <a:r>
              <a:rPr sz="1600" dirty="0">
                <a:solidFill>
                  <a:srgbClr val="007725"/>
                </a:solidFill>
                <a:latin typeface="Arial MT"/>
                <a:cs typeface="Arial MT"/>
              </a:rPr>
              <a:t>key </a:t>
            </a:r>
            <a:r>
              <a:rPr sz="1600" spc="-10" dirty="0">
                <a:solidFill>
                  <a:srgbClr val="007725"/>
                </a:solidFill>
                <a:latin typeface="Arial MT"/>
                <a:cs typeface="Arial MT"/>
              </a:rPr>
              <a:t>(idproyecto,tipodoc,nrodoc), </a:t>
            </a:r>
            <a:r>
              <a:rPr sz="1600" spc="-5" dirty="0">
                <a:solidFill>
                  <a:srgbClr val="007725"/>
                </a:solidFill>
                <a:latin typeface="Arial MT"/>
                <a:cs typeface="Arial MT"/>
              </a:rPr>
              <a:t> </a:t>
            </a:r>
            <a:endParaRPr lang="es-AR" sz="1600" spc="-5" dirty="0">
              <a:solidFill>
                <a:srgbClr val="007725"/>
              </a:solidFill>
              <a:latin typeface="Arial MT"/>
              <a:cs typeface="Arial MT"/>
            </a:endParaRPr>
          </a:p>
          <a:p>
            <a:pPr marL="121285" marR="2463165" indent="-109220">
              <a:lnSpc>
                <a:spcPts val="1789"/>
              </a:lnSpc>
              <a:spcBef>
                <a:spcPts val="95"/>
              </a:spcBef>
            </a:pPr>
            <a:r>
              <a:rPr sz="1600" spc="-5" dirty="0">
                <a:solidFill>
                  <a:srgbClr val="007725"/>
                </a:solidFill>
                <a:latin typeface="Arial MT"/>
                <a:cs typeface="Arial MT"/>
              </a:rPr>
              <a:t>constraint</a:t>
            </a:r>
            <a:r>
              <a:rPr sz="1600" dirty="0">
                <a:solidFill>
                  <a:srgbClr val="007725"/>
                </a:solidFill>
                <a:latin typeface="Arial MT"/>
                <a:cs typeface="Arial MT"/>
              </a:rPr>
              <a:t> </a:t>
            </a:r>
            <a:r>
              <a:rPr sz="1600" spc="-15" dirty="0">
                <a:solidFill>
                  <a:srgbClr val="007725"/>
                </a:solidFill>
                <a:latin typeface="Arial MT"/>
                <a:cs typeface="Arial MT"/>
              </a:rPr>
              <a:t>FK1Trabaja</a:t>
            </a:r>
            <a:r>
              <a:rPr sz="1600" spc="-5" dirty="0">
                <a:solidFill>
                  <a:srgbClr val="007725"/>
                </a:solidFill>
                <a:latin typeface="Arial MT"/>
                <a:cs typeface="Arial MT"/>
              </a:rPr>
              <a:t> foreign</a:t>
            </a:r>
            <a:r>
              <a:rPr sz="1600" spc="5" dirty="0">
                <a:solidFill>
                  <a:srgbClr val="007725"/>
                </a:solidFill>
                <a:latin typeface="Arial MT"/>
                <a:cs typeface="Arial MT"/>
              </a:rPr>
              <a:t> </a:t>
            </a:r>
            <a:r>
              <a:rPr sz="1600" dirty="0">
                <a:solidFill>
                  <a:srgbClr val="007725"/>
                </a:solidFill>
                <a:latin typeface="Arial MT"/>
                <a:cs typeface="Arial MT"/>
              </a:rPr>
              <a:t>key</a:t>
            </a:r>
            <a:r>
              <a:rPr sz="1600" spc="-30" dirty="0">
                <a:solidFill>
                  <a:srgbClr val="007725"/>
                </a:solidFill>
                <a:latin typeface="Arial MT"/>
                <a:cs typeface="Arial MT"/>
              </a:rPr>
              <a:t> </a:t>
            </a:r>
            <a:r>
              <a:rPr sz="1600" spc="-10" dirty="0">
                <a:solidFill>
                  <a:srgbClr val="007725"/>
                </a:solidFill>
                <a:latin typeface="Arial MT"/>
                <a:cs typeface="Arial MT"/>
              </a:rPr>
              <a:t>(</a:t>
            </a:r>
            <a:r>
              <a:rPr sz="1600" spc="-10" dirty="0" err="1">
                <a:solidFill>
                  <a:srgbClr val="007725"/>
                </a:solidFill>
                <a:latin typeface="Arial MT"/>
                <a:cs typeface="Arial MT"/>
              </a:rPr>
              <a:t>idproyecto</a:t>
            </a:r>
            <a:r>
              <a:rPr sz="1600" spc="-10" dirty="0">
                <a:solidFill>
                  <a:srgbClr val="007725"/>
                </a:solidFill>
                <a:latin typeface="Arial MT"/>
                <a:cs typeface="Arial MT"/>
              </a:rPr>
              <a:t>)</a:t>
            </a:r>
            <a:r>
              <a:rPr lang="es-AR" sz="1600" spc="-10" dirty="0">
                <a:solidFill>
                  <a:srgbClr val="007725"/>
                </a:solidFill>
                <a:latin typeface="Arial MT"/>
                <a:cs typeface="Arial MT"/>
              </a:rPr>
              <a:t> </a:t>
            </a:r>
            <a:r>
              <a:rPr sz="1600" spc="-10" dirty="0">
                <a:solidFill>
                  <a:srgbClr val="007725"/>
                </a:solidFill>
                <a:latin typeface="Arial MT"/>
                <a:cs typeface="Arial MT"/>
              </a:rPr>
              <a:t>references Proyecto</a:t>
            </a:r>
            <a:r>
              <a:rPr sz="1600" spc="-15" dirty="0">
                <a:solidFill>
                  <a:srgbClr val="007725"/>
                </a:solidFill>
                <a:latin typeface="Arial MT"/>
                <a:cs typeface="Arial MT"/>
              </a:rPr>
              <a:t> </a:t>
            </a:r>
            <a:r>
              <a:rPr sz="1600" spc="-5" dirty="0">
                <a:solidFill>
                  <a:srgbClr val="007725"/>
                </a:solidFill>
                <a:latin typeface="Arial MT"/>
                <a:cs typeface="Arial MT"/>
              </a:rPr>
              <a:t>(ID),</a:t>
            </a:r>
            <a:endParaRPr lang="es-AR" sz="1600" dirty="0">
              <a:latin typeface="Arial MT"/>
              <a:cs typeface="Arial MT"/>
            </a:endParaRPr>
          </a:p>
          <a:p>
            <a:pPr marL="121285" marR="2463165" indent="-109220">
              <a:lnSpc>
                <a:spcPts val="1789"/>
              </a:lnSpc>
              <a:spcBef>
                <a:spcPts val="95"/>
              </a:spcBef>
            </a:pPr>
            <a:r>
              <a:rPr sz="1600" spc="-5" dirty="0">
                <a:solidFill>
                  <a:srgbClr val="007725"/>
                </a:solidFill>
                <a:latin typeface="Arial MT"/>
                <a:cs typeface="Arial MT"/>
              </a:rPr>
              <a:t>constraint </a:t>
            </a:r>
            <a:r>
              <a:rPr sz="1600" spc="-15" dirty="0">
                <a:solidFill>
                  <a:srgbClr val="007725"/>
                </a:solidFill>
                <a:latin typeface="Arial MT"/>
                <a:cs typeface="Arial MT"/>
              </a:rPr>
              <a:t>FK2Trabaja </a:t>
            </a:r>
            <a:r>
              <a:rPr sz="1600" spc="-5" dirty="0">
                <a:solidFill>
                  <a:srgbClr val="007725"/>
                </a:solidFill>
                <a:latin typeface="Arial MT"/>
                <a:cs typeface="Arial MT"/>
              </a:rPr>
              <a:t>foreign </a:t>
            </a:r>
            <a:r>
              <a:rPr sz="1600" dirty="0">
                <a:solidFill>
                  <a:srgbClr val="007725"/>
                </a:solidFill>
                <a:latin typeface="Arial MT"/>
                <a:cs typeface="Arial MT"/>
              </a:rPr>
              <a:t>key </a:t>
            </a:r>
            <a:r>
              <a:rPr sz="1600" spc="-5" dirty="0">
                <a:solidFill>
                  <a:srgbClr val="007725"/>
                </a:solidFill>
                <a:latin typeface="Arial MT"/>
                <a:cs typeface="Arial MT"/>
              </a:rPr>
              <a:t>(nrodoc,tipodoc) </a:t>
            </a:r>
            <a:r>
              <a:rPr sz="1600" spc="-430" dirty="0">
                <a:solidFill>
                  <a:srgbClr val="007725"/>
                </a:solidFill>
                <a:latin typeface="Arial MT"/>
                <a:cs typeface="Arial MT"/>
              </a:rPr>
              <a:t> </a:t>
            </a:r>
            <a:r>
              <a:rPr sz="1600" spc="-10" dirty="0">
                <a:solidFill>
                  <a:srgbClr val="007725"/>
                </a:solidFill>
                <a:latin typeface="Arial MT"/>
                <a:cs typeface="Arial MT"/>
              </a:rPr>
              <a:t>references</a:t>
            </a:r>
            <a:r>
              <a:rPr sz="1600" spc="-5" dirty="0">
                <a:solidFill>
                  <a:srgbClr val="007725"/>
                </a:solidFill>
                <a:latin typeface="Arial MT"/>
                <a:cs typeface="Arial MT"/>
              </a:rPr>
              <a:t> </a:t>
            </a:r>
            <a:r>
              <a:rPr sz="1600" spc="-5" dirty="0" err="1">
                <a:solidFill>
                  <a:srgbClr val="007725"/>
                </a:solidFill>
                <a:latin typeface="Arial MT"/>
                <a:cs typeface="Arial MT"/>
              </a:rPr>
              <a:t>Empleado</a:t>
            </a:r>
            <a:r>
              <a:rPr lang="es-AR" sz="1600" spc="-5" dirty="0">
                <a:solidFill>
                  <a:srgbClr val="007725"/>
                </a:solidFill>
                <a:latin typeface="Arial MT"/>
                <a:cs typeface="Arial MT"/>
              </a:rPr>
              <a:t> (</a:t>
            </a:r>
            <a:r>
              <a:rPr sz="1600" spc="-5" dirty="0" err="1">
                <a:solidFill>
                  <a:srgbClr val="007725"/>
                </a:solidFill>
                <a:latin typeface="Arial MT"/>
                <a:cs typeface="Arial MT"/>
              </a:rPr>
              <a:t>nrodoc,tipodoc</a:t>
            </a:r>
            <a:r>
              <a:rPr sz="1600" spc="-5" dirty="0">
                <a:solidFill>
                  <a:srgbClr val="007725"/>
                </a:solidFill>
                <a:latin typeface="Arial MT"/>
                <a:cs typeface="Arial MT"/>
              </a:rPr>
              <a:t>)</a:t>
            </a:r>
            <a:endParaRPr lang="es-AR" sz="1600" spc="-5" dirty="0">
              <a:solidFill>
                <a:srgbClr val="007725"/>
              </a:solidFill>
              <a:latin typeface="Arial MT"/>
              <a:cs typeface="Arial MT"/>
            </a:endParaRPr>
          </a:p>
          <a:p>
            <a:pPr marL="121285" marR="2463165" indent="-109220">
              <a:lnSpc>
                <a:spcPts val="1789"/>
              </a:lnSpc>
              <a:spcBef>
                <a:spcPts val="95"/>
              </a:spcBef>
            </a:pPr>
            <a:r>
              <a:rPr sz="1600" spc="-5" dirty="0">
                <a:solidFill>
                  <a:srgbClr val="007725"/>
                </a:solidFill>
                <a:latin typeface="Arial MT"/>
                <a:cs typeface="Arial MT"/>
              </a:rPr>
              <a:t>)</a:t>
            </a:r>
            <a:endParaRPr sz="1600" dirty="0">
              <a:latin typeface="Arial MT"/>
              <a:cs typeface="Arial MT"/>
            </a:endParaRPr>
          </a:p>
        </p:txBody>
      </p:sp>
    </p:spTree>
    <p:extLst>
      <p:ext uri="{BB962C8B-B14F-4D97-AF65-F5344CB8AC3E}">
        <p14:creationId xmlns:p14="http://schemas.microsoft.com/office/powerpoint/2010/main" val="184316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09524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55" dirty="0"/>
              <a:t> </a:t>
            </a:r>
            <a:r>
              <a:rPr spc="-5" dirty="0"/>
              <a:t>DROP</a:t>
            </a:r>
            <a:r>
              <a:rPr spc="-110"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8650" y="1978660"/>
            <a:ext cx="142240" cy="142239"/>
          </a:xfrm>
          <a:prstGeom prst="rect">
            <a:avLst/>
          </a:prstGeom>
        </p:spPr>
      </p:pic>
      <p:sp>
        <p:nvSpPr>
          <p:cNvPr id="6" name="object 6"/>
          <p:cNvSpPr txBox="1"/>
          <p:nvPr/>
        </p:nvSpPr>
        <p:spPr>
          <a:xfrm>
            <a:off x="828039" y="1887220"/>
            <a:ext cx="5231130" cy="11506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Sintaxis</a:t>
            </a:r>
            <a:r>
              <a:rPr sz="1800" b="1" spc="-45" dirty="0">
                <a:latin typeface="Arial"/>
                <a:cs typeface="Arial"/>
              </a:rPr>
              <a:t> </a:t>
            </a:r>
            <a:r>
              <a:rPr sz="1800" b="1" spc="-5" dirty="0">
                <a:latin typeface="Arial"/>
                <a:cs typeface="Arial"/>
              </a:rPr>
              <a:t>Simple:</a:t>
            </a:r>
            <a:endParaRPr sz="1800">
              <a:latin typeface="Arial"/>
              <a:cs typeface="Arial"/>
            </a:endParaRPr>
          </a:p>
          <a:p>
            <a:pPr>
              <a:lnSpc>
                <a:spcPct val="100000"/>
              </a:lnSpc>
            </a:pPr>
            <a:endParaRPr sz="2000">
              <a:latin typeface="Arial"/>
              <a:cs typeface="Arial"/>
            </a:endParaRPr>
          </a:p>
          <a:p>
            <a:pPr marL="1529715">
              <a:lnSpc>
                <a:spcPct val="100000"/>
              </a:lnSpc>
              <a:spcBef>
                <a:spcPts val="1760"/>
              </a:spcBef>
            </a:pPr>
            <a:r>
              <a:rPr sz="2200" spc="-5" dirty="0">
                <a:latin typeface="Courier New"/>
                <a:cs typeface="Courier New"/>
              </a:rPr>
              <a:t>DROP</a:t>
            </a:r>
            <a:r>
              <a:rPr sz="2200" spc="-50" dirty="0">
                <a:latin typeface="Courier New"/>
                <a:cs typeface="Courier New"/>
              </a:rPr>
              <a:t> </a:t>
            </a:r>
            <a:r>
              <a:rPr sz="2200" spc="-5" dirty="0">
                <a:latin typeface="Courier New"/>
                <a:cs typeface="Courier New"/>
              </a:rPr>
              <a:t>TABLE</a:t>
            </a:r>
            <a:r>
              <a:rPr sz="2200" spc="-40" dirty="0">
                <a:latin typeface="Courier New"/>
                <a:cs typeface="Courier New"/>
              </a:rPr>
              <a:t> </a:t>
            </a:r>
            <a:r>
              <a:rPr sz="2200" i="1" spc="-5" dirty="0">
                <a:latin typeface="Courier New"/>
                <a:cs typeface="Courier New"/>
              </a:rPr>
              <a:t>NombreTabla</a:t>
            </a:r>
            <a:endParaRPr sz="2200">
              <a:latin typeface="Courier New"/>
              <a:cs typeface="Courier New"/>
            </a:endParaRPr>
          </a:p>
        </p:txBody>
      </p:sp>
      <p:pic>
        <p:nvPicPr>
          <p:cNvPr id="7" name="object 7"/>
          <p:cNvPicPr/>
          <p:nvPr/>
        </p:nvPicPr>
        <p:blipFill>
          <a:blip r:embed="rId4" cstate="print"/>
          <a:stretch>
            <a:fillRect/>
          </a:stretch>
        </p:blipFill>
        <p:spPr>
          <a:xfrm>
            <a:off x="670559" y="3994150"/>
            <a:ext cx="142240" cy="142239"/>
          </a:xfrm>
          <a:prstGeom prst="rect">
            <a:avLst/>
          </a:prstGeom>
        </p:spPr>
      </p:pic>
      <p:sp>
        <p:nvSpPr>
          <p:cNvPr id="8" name="object 8"/>
          <p:cNvSpPr txBox="1"/>
          <p:nvPr/>
        </p:nvSpPr>
        <p:spPr>
          <a:xfrm>
            <a:off x="868680" y="3903979"/>
            <a:ext cx="18034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Ejemplo</a:t>
            </a:r>
            <a:r>
              <a:rPr sz="1800" b="1" spc="-65" dirty="0">
                <a:latin typeface="Arial"/>
                <a:cs typeface="Arial"/>
              </a:rPr>
              <a:t> </a:t>
            </a:r>
            <a:r>
              <a:rPr sz="1800" b="1" spc="-5" dirty="0">
                <a:latin typeface="Arial"/>
                <a:cs typeface="Arial"/>
              </a:rPr>
              <a:t>Simple:</a:t>
            </a:r>
            <a:endParaRPr sz="1800">
              <a:latin typeface="Arial"/>
              <a:cs typeface="Arial"/>
            </a:endParaRPr>
          </a:p>
        </p:txBody>
      </p:sp>
      <p:graphicFrame>
        <p:nvGraphicFramePr>
          <p:cNvPr id="9" name="object 9"/>
          <p:cNvGraphicFramePr>
            <a:graphicFrameLocks noGrp="1"/>
          </p:cNvGraphicFramePr>
          <p:nvPr/>
        </p:nvGraphicFramePr>
        <p:xfrm>
          <a:off x="2381250" y="5004873"/>
          <a:ext cx="2912744" cy="915946"/>
        </p:xfrm>
        <a:graphic>
          <a:graphicData uri="http://schemas.openxmlformats.org/drawingml/2006/table">
            <a:tbl>
              <a:tblPr firstRow="1" bandRow="1">
                <a:tableStyleId>{2D5ABB26-0587-4C30-8999-92F81FD0307C}</a:tableStyleId>
              </a:tblPr>
              <a:tblGrid>
                <a:gridCol w="786130">
                  <a:extLst>
                    <a:ext uri="{9D8B030D-6E8A-4147-A177-3AD203B41FA5}">
                      <a16:colId xmlns:a16="http://schemas.microsoft.com/office/drawing/2014/main" val="20000"/>
                    </a:ext>
                  </a:extLst>
                </a:gridCol>
                <a:gridCol w="1005839">
                  <a:extLst>
                    <a:ext uri="{9D8B030D-6E8A-4147-A177-3AD203B41FA5}">
                      <a16:colId xmlns:a16="http://schemas.microsoft.com/office/drawing/2014/main" val="20001"/>
                    </a:ext>
                  </a:extLst>
                </a:gridCol>
                <a:gridCol w="1120775">
                  <a:extLst>
                    <a:ext uri="{9D8B030D-6E8A-4147-A177-3AD203B41FA5}">
                      <a16:colId xmlns:a16="http://schemas.microsoft.com/office/drawing/2014/main" val="20002"/>
                    </a:ext>
                  </a:extLst>
                </a:gridCol>
              </a:tblGrid>
              <a:tr h="457973">
                <a:tc>
                  <a:txBody>
                    <a:bodyPr/>
                    <a:lstStyle/>
                    <a:p>
                      <a:pPr marR="44450" algn="ctr">
                        <a:lnSpc>
                          <a:spcPts val="2270"/>
                        </a:lnSpc>
                      </a:pPr>
                      <a:r>
                        <a:rPr sz="2200" spc="-5" dirty="0">
                          <a:latin typeface="Courier New"/>
                          <a:cs typeface="Courier New"/>
                        </a:rPr>
                        <a:t>DROP</a:t>
                      </a:r>
                      <a:endParaRPr sz="2200">
                        <a:latin typeface="Courier New"/>
                        <a:cs typeface="Courier New"/>
                      </a:endParaRPr>
                    </a:p>
                  </a:txBody>
                  <a:tcPr marL="0" marR="0" marT="0" marB="0"/>
                </a:tc>
                <a:tc>
                  <a:txBody>
                    <a:bodyPr/>
                    <a:lstStyle/>
                    <a:p>
                      <a:pPr algn="ctr">
                        <a:lnSpc>
                          <a:spcPts val="2270"/>
                        </a:lnSpc>
                      </a:pPr>
                      <a:r>
                        <a:rPr sz="2200" spc="-5" dirty="0">
                          <a:latin typeface="Courier New"/>
                          <a:cs typeface="Courier New"/>
                        </a:rPr>
                        <a:t>TABLE</a:t>
                      </a:r>
                      <a:endParaRPr sz="2200">
                        <a:latin typeface="Courier New"/>
                        <a:cs typeface="Courier New"/>
                      </a:endParaRPr>
                    </a:p>
                  </a:txBody>
                  <a:tcPr marL="0" marR="0" marT="0" marB="0"/>
                </a:tc>
                <a:tc>
                  <a:txBody>
                    <a:bodyPr/>
                    <a:lstStyle/>
                    <a:p>
                      <a:pPr marL="83820">
                        <a:lnSpc>
                          <a:spcPts val="2270"/>
                        </a:lnSpc>
                      </a:pPr>
                      <a:r>
                        <a:rPr sz="2200" i="1" spc="-5" dirty="0">
                          <a:latin typeface="Courier New"/>
                          <a:cs typeface="Courier New"/>
                        </a:rPr>
                        <a:t>Curso</a:t>
                      </a:r>
                      <a:endParaRPr sz="2200">
                        <a:latin typeface="Courier New"/>
                        <a:cs typeface="Courier New"/>
                      </a:endParaRPr>
                    </a:p>
                  </a:txBody>
                  <a:tcPr marL="0" marR="0" marT="0" marB="0"/>
                </a:tc>
                <a:extLst>
                  <a:ext uri="{0D108BD9-81ED-4DB2-BD59-A6C34878D82A}">
                    <a16:rowId xmlns:a16="http://schemas.microsoft.com/office/drawing/2014/main" val="10000"/>
                  </a:ext>
                </a:extLst>
              </a:tr>
              <a:tr h="457973">
                <a:tc>
                  <a:txBody>
                    <a:bodyPr/>
                    <a:lstStyle/>
                    <a:p>
                      <a:pPr marR="44450" algn="ctr">
                        <a:lnSpc>
                          <a:spcPct val="100000"/>
                        </a:lnSpc>
                        <a:spcBef>
                          <a:spcPts val="745"/>
                        </a:spcBef>
                      </a:pPr>
                      <a:r>
                        <a:rPr sz="2200" spc="-5" dirty="0">
                          <a:latin typeface="Courier New"/>
                          <a:cs typeface="Courier New"/>
                        </a:rPr>
                        <a:t>DROP</a:t>
                      </a:r>
                      <a:endParaRPr sz="2200">
                        <a:latin typeface="Courier New"/>
                        <a:cs typeface="Courier New"/>
                      </a:endParaRPr>
                    </a:p>
                  </a:txBody>
                  <a:tcPr marL="0" marR="0" marT="94615" marB="0"/>
                </a:tc>
                <a:tc>
                  <a:txBody>
                    <a:bodyPr/>
                    <a:lstStyle/>
                    <a:p>
                      <a:pPr algn="ctr">
                        <a:lnSpc>
                          <a:spcPct val="100000"/>
                        </a:lnSpc>
                        <a:spcBef>
                          <a:spcPts val="745"/>
                        </a:spcBef>
                      </a:pPr>
                      <a:r>
                        <a:rPr sz="2200" spc="-5" dirty="0">
                          <a:latin typeface="Courier New"/>
                          <a:cs typeface="Courier New"/>
                        </a:rPr>
                        <a:t>TABLE</a:t>
                      </a:r>
                      <a:endParaRPr sz="2200">
                        <a:latin typeface="Courier New"/>
                        <a:cs typeface="Courier New"/>
                      </a:endParaRPr>
                    </a:p>
                  </a:txBody>
                  <a:tcPr marL="0" marR="0" marT="94615" marB="0"/>
                </a:tc>
                <a:tc>
                  <a:txBody>
                    <a:bodyPr/>
                    <a:lstStyle/>
                    <a:p>
                      <a:pPr marL="84455">
                        <a:lnSpc>
                          <a:spcPct val="100000"/>
                        </a:lnSpc>
                        <a:spcBef>
                          <a:spcPts val="745"/>
                        </a:spcBef>
                      </a:pPr>
                      <a:r>
                        <a:rPr sz="2200" i="1" spc="-10" dirty="0">
                          <a:latin typeface="Courier New"/>
                          <a:cs typeface="Courier New"/>
                        </a:rPr>
                        <a:t>Alumno</a:t>
                      </a:r>
                      <a:endParaRPr sz="2200">
                        <a:latin typeface="Courier New"/>
                        <a:cs typeface="Courier New"/>
                      </a:endParaRPr>
                    </a:p>
                  </a:txBody>
                  <a:tcPr marL="0" marR="0" marT="94615" marB="0"/>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29082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204" dirty="0"/>
              <a:t> </a:t>
            </a:r>
            <a:r>
              <a:rPr spc="-70" dirty="0"/>
              <a:t>ALTER</a:t>
            </a:r>
            <a:r>
              <a:rPr spc="-50" dirty="0"/>
              <a:t> </a:t>
            </a:r>
            <a:r>
              <a:rPr spc="-70" dirty="0"/>
              <a:t>TABLE</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8650" y="1762760"/>
            <a:ext cx="142240" cy="142239"/>
          </a:xfrm>
          <a:prstGeom prst="rect">
            <a:avLst/>
          </a:prstGeom>
        </p:spPr>
      </p:pic>
      <p:sp>
        <p:nvSpPr>
          <p:cNvPr id="6" name="object 6"/>
          <p:cNvSpPr txBox="1"/>
          <p:nvPr/>
        </p:nvSpPr>
        <p:spPr>
          <a:xfrm>
            <a:off x="828039" y="1576069"/>
            <a:ext cx="8857615" cy="5701030"/>
          </a:xfrm>
          <a:prstGeom prst="rect">
            <a:avLst/>
          </a:prstGeom>
        </p:spPr>
        <p:txBody>
          <a:bodyPr vert="horz" wrap="square" lIns="0" tIns="107950" rIns="0" bIns="0" rtlCol="0">
            <a:spAutoFit/>
          </a:bodyPr>
          <a:lstStyle/>
          <a:p>
            <a:pPr marL="12700">
              <a:lnSpc>
                <a:spcPct val="100000"/>
              </a:lnSpc>
              <a:spcBef>
                <a:spcPts val="850"/>
              </a:spcBef>
            </a:pPr>
            <a:r>
              <a:rPr sz="1800" b="1" spc="-5" dirty="0">
                <a:latin typeface="Arial"/>
                <a:cs typeface="Arial"/>
              </a:rPr>
              <a:t>Sintaxis</a:t>
            </a:r>
            <a:r>
              <a:rPr sz="1800" b="1" spc="-45" dirty="0">
                <a:latin typeface="Arial"/>
                <a:cs typeface="Arial"/>
              </a:rPr>
              <a:t> </a:t>
            </a:r>
            <a:r>
              <a:rPr sz="1800" b="1" spc="-5" dirty="0">
                <a:latin typeface="Arial"/>
                <a:cs typeface="Arial"/>
              </a:rPr>
              <a:t>Simple:</a:t>
            </a:r>
            <a:endParaRPr sz="1800">
              <a:latin typeface="Arial"/>
              <a:cs typeface="Arial"/>
            </a:endParaRPr>
          </a:p>
          <a:p>
            <a:pPr marL="953769">
              <a:lnSpc>
                <a:spcPts val="2039"/>
              </a:lnSpc>
              <a:spcBef>
                <a:spcPts val="75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Nombretabla</a:t>
            </a:r>
            <a:endParaRPr sz="1800">
              <a:latin typeface="Courier New"/>
              <a:cs typeface="Courier New"/>
            </a:endParaRPr>
          </a:p>
          <a:p>
            <a:pPr marL="1402715">
              <a:lnSpc>
                <a:spcPts val="2039"/>
              </a:lnSpc>
            </a:pPr>
            <a:r>
              <a:rPr sz="1800" spc="-5" dirty="0">
                <a:latin typeface="Courier New"/>
                <a:cs typeface="Courier New"/>
              </a:rPr>
              <a:t>ADD</a:t>
            </a:r>
            <a:r>
              <a:rPr sz="1800" spc="-30" dirty="0">
                <a:latin typeface="Courier New"/>
                <a:cs typeface="Courier New"/>
              </a:rPr>
              <a:t> </a:t>
            </a:r>
            <a:r>
              <a:rPr sz="1800" spc="-5">
                <a:latin typeface="Courier New"/>
                <a:cs typeface="Courier New"/>
              </a:rPr>
              <a:t>NombreCampo</a:t>
            </a:r>
            <a:r>
              <a:rPr sz="1800" spc="-30">
                <a:latin typeface="Courier New"/>
                <a:cs typeface="Courier New"/>
              </a:rPr>
              <a:t> </a:t>
            </a:r>
            <a:r>
              <a:rPr sz="1800" spc="-5">
                <a:latin typeface="Courier New"/>
                <a:cs typeface="Courier New"/>
              </a:rPr>
              <a:t>tipodatos</a:t>
            </a:r>
            <a:endParaRPr sz="1800">
              <a:latin typeface="Courier New"/>
              <a:cs typeface="Courier New"/>
            </a:endParaRPr>
          </a:p>
          <a:p>
            <a:pPr marL="953769">
              <a:lnSpc>
                <a:spcPts val="2035"/>
              </a:lnSpc>
              <a:spcBef>
                <a:spcPts val="170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Nombretabla</a:t>
            </a:r>
            <a:endParaRPr sz="1800">
              <a:latin typeface="Courier New"/>
              <a:cs typeface="Courier New"/>
            </a:endParaRPr>
          </a:p>
          <a:p>
            <a:pPr marL="1402715">
              <a:lnSpc>
                <a:spcPts val="2035"/>
              </a:lnSpc>
            </a:pPr>
            <a:r>
              <a:rPr sz="1800" spc="-5" dirty="0">
                <a:latin typeface="Courier New"/>
                <a:cs typeface="Courier New"/>
              </a:rPr>
              <a:t>DROP</a:t>
            </a:r>
            <a:r>
              <a:rPr sz="1800" spc="-30" dirty="0">
                <a:latin typeface="Courier New"/>
                <a:cs typeface="Courier New"/>
              </a:rPr>
              <a:t> </a:t>
            </a:r>
            <a:r>
              <a:rPr sz="1800" spc="-5" dirty="0">
                <a:latin typeface="Courier New"/>
                <a:cs typeface="Courier New"/>
              </a:rPr>
              <a:t>COLUMN</a:t>
            </a:r>
            <a:r>
              <a:rPr sz="1800" spc="-30" dirty="0">
                <a:latin typeface="Courier New"/>
                <a:cs typeface="Courier New"/>
              </a:rPr>
              <a:t> </a:t>
            </a:r>
            <a:r>
              <a:rPr sz="1800" spc="-5" dirty="0">
                <a:latin typeface="Courier New"/>
                <a:cs typeface="Courier New"/>
              </a:rPr>
              <a:t>NombreCampo</a:t>
            </a:r>
            <a:r>
              <a:rPr sz="1800" spc="-30" dirty="0">
                <a:latin typeface="Courier New"/>
                <a:cs typeface="Courier New"/>
              </a:rPr>
              <a:t> </a:t>
            </a:r>
            <a:r>
              <a:rPr sz="1800" spc="-5" dirty="0">
                <a:latin typeface="Courier New"/>
                <a:cs typeface="Courier New"/>
              </a:rPr>
              <a:t>[,NombreCampoN]</a:t>
            </a:r>
            <a:endParaRPr sz="1800">
              <a:latin typeface="Courier New"/>
              <a:cs typeface="Courier New"/>
            </a:endParaRPr>
          </a:p>
          <a:p>
            <a:pPr marL="953769">
              <a:lnSpc>
                <a:spcPts val="2035"/>
              </a:lnSpc>
              <a:spcBef>
                <a:spcPts val="171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Nombretabla</a:t>
            </a:r>
            <a:endParaRPr sz="1800">
              <a:latin typeface="Courier New"/>
              <a:cs typeface="Courier New"/>
            </a:endParaRPr>
          </a:p>
          <a:p>
            <a:pPr marL="1402715">
              <a:lnSpc>
                <a:spcPts val="2035"/>
              </a:lnSpc>
            </a:pPr>
            <a:r>
              <a:rPr sz="1800" spc="-5" dirty="0">
                <a:latin typeface="Courier New"/>
                <a:cs typeface="Courier New"/>
              </a:rPr>
              <a:t>ALTER</a:t>
            </a:r>
            <a:r>
              <a:rPr sz="1800" spc="-25" dirty="0">
                <a:latin typeface="Courier New"/>
                <a:cs typeface="Courier New"/>
              </a:rPr>
              <a:t> </a:t>
            </a:r>
            <a:r>
              <a:rPr sz="1800" spc="-5" dirty="0">
                <a:latin typeface="Courier New"/>
                <a:cs typeface="Courier New"/>
              </a:rPr>
              <a:t>COLUMN</a:t>
            </a:r>
            <a:r>
              <a:rPr sz="1800" spc="-25" dirty="0">
                <a:latin typeface="Courier New"/>
                <a:cs typeface="Courier New"/>
              </a:rPr>
              <a:t> </a:t>
            </a:r>
            <a:r>
              <a:rPr sz="1800" spc="-5" dirty="0">
                <a:latin typeface="Courier New"/>
                <a:cs typeface="Courier New"/>
              </a:rPr>
              <a:t>NombreCampo</a:t>
            </a:r>
            <a:r>
              <a:rPr sz="1800" spc="-20" dirty="0">
                <a:latin typeface="Courier New"/>
                <a:cs typeface="Courier New"/>
              </a:rPr>
              <a:t> </a:t>
            </a:r>
            <a:r>
              <a:rPr sz="1800" spc="-5">
                <a:latin typeface="Courier New"/>
                <a:cs typeface="Courier New"/>
              </a:rPr>
              <a:t>tipodatos</a:t>
            </a:r>
            <a:r>
              <a:rPr sz="1800" spc="-25">
                <a:latin typeface="Courier New"/>
                <a:cs typeface="Courier New"/>
              </a:rPr>
              <a:t> </a:t>
            </a:r>
            <a:endParaRPr sz="1800">
              <a:latin typeface="Courier New"/>
              <a:cs typeface="Courier New"/>
            </a:endParaRPr>
          </a:p>
          <a:p>
            <a:pPr marL="988694">
              <a:lnSpc>
                <a:spcPts val="2035"/>
              </a:lnSpc>
              <a:spcBef>
                <a:spcPts val="110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Nombretabla</a:t>
            </a:r>
            <a:endParaRPr sz="1800">
              <a:latin typeface="Courier New"/>
              <a:cs typeface="Courier New"/>
            </a:endParaRPr>
          </a:p>
          <a:p>
            <a:pPr marL="1439545">
              <a:lnSpc>
                <a:spcPts val="2035"/>
              </a:lnSpc>
            </a:pPr>
            <a:r>
              <a:rPr sz="1800" spc="-5" dirty="0">
                <a:latin typeface="Courier New"/>
                <a:cs typeface="Courier New"/>
              </a:rPr>
              <a:t>ADD</a:t>
            </a:r>
            <a:r>
              <a:rPr sz="1800" spc="-20" dirty="0">
                <a:latin typeface="Courier New"/>
                <a:cs typeface="Courier New"/>
              </a:rPr>
              <a:t> </a:t>
            </a:r>
            <a:r>
              <a:rPr sz="1800" spc="-5" dirty="0">
                <a:latin typeface="Courier New"/>
                <a:cs typeface="Courier New"/>
              </a:rPr>
              <a:t>CONSTRAINT</a:t>
            </a:r>
            <a:r>
              <a:rPr sz="1800" spc="-15" dirty="0">
                <a:latin typeface="Courier New"/>
                <a:cs typeface="Courier New"/>
              </a:rPr>
              <a:t> </a:t>
            </a:r>
            <a:r>
              <a:rPr sz="1800" spc="-5" dirty="0">
                <a:latin typeface="Courier New"/>
                <a:cs typeface="Courier New"/>
              </a:rPr>
              <a:t>nombreC</a:t>
            </a:r>
            <a:r>
              <a:rPr sz="1800" spc="-15" dirty="0">
                <a:latin typeface="Courier New"/>
                <a:cs typeface="Courier New"/>
              </a:rPr>
              <a:t> </a:t>
            </a:r>
            <a:r>
              <a:rPr sz="1800" spc="-5" dirty="0">
                <a:latin typeface="Courier New"/>
                <a:cs typeface="Courier New"/>
              </a:rPr>
              <a:t>[PRIMARY</a:t>
            </a:r>
            <a:r>
              <a:rPr sz="1800" spc="-15" dirty="0">
                <a:latin typeface="Courier New"/>
                <a:cs typeface="Courier New"/>
              </a:rPr>
              <a:t> </a:t>
            </a:r>
            <a:r>
              <a:rPr sz="1800" spc="-5" dirty="0">
                <a:latin typeface="Courier New"/>
                <a:cs typeface="Courier New"/>
              </a:rPr>
              <a:t>KEY|FOREIGN</a:t>
            </a:r>
            <a:r>
              <a:rPr sz="1800" spc="-15" dirty="0">
                <a:latin typeface="Courier New"/>
                <a:cs typeface="Courier New"/>
              </a:rPr>
              <a:t> </a:t>
            </a:r>
            <a:r>
              <a:rPr sz="1800" spc="-5" dirty="0">
                <a:latin typeface="Courier New"/>
                <a:cs typeface="Courier New"/>
              </a:rPr>
              <a:t>KEY]</a:t>
            </a:r>
            <a:r>
              <a:rPr sz="1800" spc="-15" dirty="0">
                <a:latin typeface="Courier New"/>
                <a:cs typeface="Courier New"/>
              </a:rPr>
              <a:t> </a:t>
            </a:r>
            <a:r>
              <a:rPr sz="1800" dirty="0">
                <a:latin typeface="Courier New"/>
                <a:cs typeface="Courier New"/>
              </a:rPr>
              <a:t>…</a:t>
            </a:r>
            <a:endParaRPr sz="1800">
              <a:latin typeface="Courier New"/>
              <a:cs typeface="Courier New"/>
            </a:endParaRPr>
          </a:p>
          <a:p>
            <a:pPr marL="988694">
              <a:lnSpc>
                <a:spcPts val="2035"/>
              </a:lnSpc>
              <a:spcBef>
                <a:spcPts val="171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Nombretabla</a:t>
            </a:r>
            <a:endParaRPr sz="1800">
              <a:latin typeface="Courier New"/>
              <a:cs typeface="Courier New"/>
            </a:endParaRPr>
          </a:p>
          <a:p>
            <a:pPr marL="1439545">
              <a:lnSpc>
                <a:spcPts val="2035"/>
              </a:lnSpc>
            </a:pPr>
            <a:r>
              <a:rPr sz="1800" spc="-5" dirty="0">
                <a:latin typeface="Courier New"/>
                <a:cs typeface="Courier New"/>
              </a:rPr>
              <a:t>DROP</a:t>
            </a:r>
            <a:r>
              <a:rPr sz="1800" spc="-45" dirty="0">
                <a:latin typeface="Courier New"/>
                <a:cs typeface="Courier New"/>
              </a:rPr>
              <a:t> </a:t>
            </a:r>
            <a:r>
              <a:rPr sz="1800" spc="-5" dirty="0">
                <a:latin typeface="Courier New"/>
                <a:cs typeface="Courier New"/>
              </a:rPr>
              <a:t>CONSTRAINT</a:t>
            </a:r>
            <a:r>
              <a:rPr sz="1800" spc="-40" dirty="0">
                <a:latin typeface="Courier New"/>
                <a:cs typeface="Courier New"/>
              </a:rPr>
              <a:t> </a:t>
            </a:r>
            <a:r>
              <a:rPr sz="1800" spc="-5" dirty="0">
                <a:latin typeface="Courier New"/>
                <a:cs typeface="Courier New"/>
              </a:rPr>
              <a:t>nombreC</a:t>
            </a:r>
            <a:endParaRPr sz="1800">
              <a:latin typeface="Courier New"/>
              <a:cs typeface="Courier New"/>
            </a:endParaRPr>
          </a:p>
          <a:p>
            <a:pPr marL="12700">
              <a:lnSpc>
                <a:spcPct val="100000"/>
              </a:lnSpc>
              <a:spcBef>
                <a:spcPts val="840"/>
              </a:spcBef>
            </a:pPr>
            <a:r>
              <a:rPr sz="1800" b="1" spc="-5" dirty="0">
                <a:latin typeface="Arial"/>
                <a:cs typeface="Arial"/>
              </a:rPr>
              <a:t>Ejemplo</a:t>
            </a:r>
            <a:r>
              <a:rPr sz="1800" b="1" spc="-45" dirty="0">
                <a:latin typeface="Arial"/>
                <a:cs typeface="Arial"/>
              </a:rPr>
              <a:t> </a:t>
            </a:r>
            <a:r>
              <a:rPr sz="1800" b="1" spc="-5" dirty="0">
                <a:latin typeface="Arial"/>
                <a:cs typeface="Arial"/>
              </a:rPr>
              <a:t>Simple:</a:t>
            </a:r>
            <a:endParaRPr sz="1800">
              <a:latin typeface="Arial"/>
              <a:cs typeface="Arial"/>
            </a:endParaRPr>
          </a:p>
          <a:p>
            <a:pPr marL="852169">
              <a:lnSpc>
                <a:spcPts val="2035"/>
              </a:lnSpc>
              <a:spcBef>
                <a:spcPts val="161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Empleado</a:t>
            </a:r>
            <a:endParaRPr sz="1800">
              <a:latin typeface="Courier New"/>
              <a:cs typeface="Courier New"/>
            </a:endParaRPr>
          </a:p>
          <a:p>
            <a:pPr marL="1301115">
              <a:lnSpc>
                <a:spcPts val="2035"/>
              </a:lnSpc>
            </a:pPr>
            <a:r>
              <a:rPr sz="1800" spc="-5" dirty="0">
                <a:latin typeface="Courier New"/>
                <a:cs typeface="Courier New"/>
              </a:rPr>
              <a:t>ADD</a:t>
            </a:r>
            <a:r>
              <a:rPr sz="1800" spc="-20" dirty="0">
                <a:latin typeface="Courier New"/>
                <a:cs typeface="Courier New"/>
              </a:rPr>
              <a:t> </a:t>
            </a:r>
            <a:r>
              <a:rPr sz="1800" spc="-5" dirty="0">
                <a:latin typeface="Courier New"/>
                <a:cs typeface="Courier New"/>
              </a:rPr>
              <a:t>CONSTRAINT</a:t>
            </a:r>
            <a:r>
              <a:rPr sz="1800" spc="-15" dirty="0">
                <a:latin typeface="Courier New"/>
                <a:cs typeface="Courier New"/>
              </a:rPr>
              <a:t> </a:t>
            </a:r>
            <a:r>
              <a:rPr sz="1800" spc="-5" dirty="0">
                <a:latin typeface="Courier New"/>
                <a:cs typeface="Courier New"/>
              </a:rPr>
              <a:t>PKEmpleado</a:t>
            </a:r>
            <a:r>
              <a:rPr sz="1800" spc="-15" dirty="0">
                <a:latin typeface="Courier New"/>
                <a:cs typeface="Courier New"/>
              </a:rPr>
              <a:t> </a:t>
            </a:r>
            <a:r>
              <a:rPr sz="1800" spc="-5" dirty="0">
                <a:latin typeface="Courier New"/>
                <a:cs typeface="Courier New"/>
              </a:rPr>
              <a:t>PRIMARY</a:t>
            </a:r>
            <a:r>
              <a:rPr sz="1800" spc="-15" dirty="0">
                <a:latin typeface="Courier New"/>
                <a:cs typeface="Courier New"/>
              </a:rPr>
              <a:t> </a:t>
            </a:r>
            <a:r>
              <a:rPr sz="1800" spc="-5" dirty="0">
                <a:latin typeface="Courier New"/>
                <a:cs typeface="Courier New"/>
              </a:rPr>
              <a:t>KEY</a:t>
            </a:r>
            <a:r>
              <a:rPr sz="1800" spc="-20" dirty="0">
                <a:latin typeface="Courier New"/>
                <a:cs typeface="Courier New"/>
              </a:rPr>
              <a:t> </a:t>
            </a:r>
            <a:r>
              <a:rPr sz="1800" spc="-5" dirty="0">
                <a:latin typeface="Courier New"/>
                <a:cs typeface="Courier New"/>
              </a:rPr>
              <a:t>(NroDoc,</a:t>
            </a:r>
            <a:r>
              <a:rPr sz="1800" spc="-15" dirty="0">
                <a:latin typeface="Courier New"/>
                <a:cs typeface="Courier New"/>
              </a:rPr>
              <a:t> </a:t>
            </a:r>
            <a:r>
              <a:rPr sz="1800" spc="-5" dirty="0">
                <a:latin typeface="Courier New"/>
                <a:cs typeface="Courier New"/>
              </a:rPr>
              <a:t>TipoDoc)</a:t>
            </a:r>
            <a:endParaRPr sz="1800">
              <a:latin typeface="Courier New"/>
              <a:cs typeface="Courier New"/>
            </a:endParaRPr>
          </a:p>
          <a:p>
            <a:pPr marL="852169">
              <a:lnSpc>
                <a:spcPts val="2035"/>
              </a:lnSpc>
              <a:spcBef>
                <a:spcPts val="1700"/>
              </a:spcBef>
            </a:pPr>
            <a:r>
              <a:rPr sz="1800" spc="-5" dirty="0">
                <a:latin typeface="Courier New"/>
                <a:cs typeface="Courier New"/>
              </a:rPr>
              <a:t>ALTER</a:t>
            </a:r>
            <a:r>
              <a:rPr sz="1800" spc="-45" dirty="0">
                <a:latin typeface="Courier New"/>
                <a:cs typeface="Courier New"/>
              </a:rPr>
              <a:t> </a:t>
            </a:r>
            <a:r>
              <a:rPr sz="1800" spc="-5" dirty="0">
                <a:latin typeface="Courier New"/>
                <a:cs typeface="Courier New"/>
              </a:rPr>
              <a:t>TABLE</a:t>
            </a:r>
            <a:r>
              <a:rPr sz="1800" spc="-35" dirty="0">
                <a:latin typeface="Courier New"/>
                <a:cs typeface="Courier New"/>
              </a:rPr>
              <a:t> </a:t>
            </a:r>
            <a:r>
              <a:rPr sz="1800" i="1" spc="-5" dirty="0">
                <a:latin typeface="Courier New"/>
                <a:cs typeface="Courier New"/>
              </a:rPr>
              <a:t>Empleado</a:t>
            </a:r>
            <a:endParaRPr sz="1800">
              <a:latin typeface="Courier New"/>
              <a:cs typeface="Courier New"/>
            </a:endParaRPr>
          </a:p>
          <a:p>
            <a:pPr marL="1301115">
              <a:lnSpc>
                <a:spcPts val="2035"/>
              </a:lnSpc>
            </a:pPr>
            <a:r>
              <a:rPr sz="1800" spc="-5" dirty="0">
                <a:latin typeface="Courier New"/>
                <a:cs typeface="Courier New"/>
              </a:rPr>
              <a:t>ADD</a:t>
            </a:r>
            <a:r>
              <a:rPr sz="1800" spc="-45" dirty="0">
                <a:latin typeface="Courier New"/>
                <a:cs typeface="Courier New"/>
              </a:rPr>
              <a:t> </a:t>
            </a:r>
            <a:r>
              <a:rPr sz="1800" spc="-5" dirty="0">
                <a:latin typeface="Courier New"/>
                <a:cs typeface="Courier New"/>
              </a:rPr>
              <a:t>Mail</a:t>
            </a:r>
            <a:r>
              <a:rPr sz="1800" spc="-40" dirty="0">
                <a:latin typeface="Courier New"/>
                <a:cs typeface="Courier New"/>
              </a:rPr>
              <a:t> </a:t>
            </a:r>
            <a:r>
              <a:rPr sz="1800" spc="-5" dirty="0">
                <a:latin typeface="Courier New"/>
                <a:cs typeface="Courier New"/>
              </a:rPr>
              <a:t>varchar(200)</a:t>
            </a:r>
            <a:endParaRPr sz="1800">
              <a:latin typeface="Courier New"/>
              <a:cs typeface="Courier New"/>
            </a:endParaRPr>
          </a:p>
        </p:txBody>
      </p:sp>
      <p:pic>
        <p:nvPicPr>
          <p:cNvPr id="7" name="object 7"/>
          <p:cNvPicPr/>
          <p:nvPr/>
        </p:nvPicPr>
        <p:blipFill>
          <a:blip r:embed="rId4" cstate="print"/>
          <a:stretch>
            <a:fillRect/>
          </a:stretch>
        </p:blipFill>
        <p:spPr>
          <a:xfrm>
            <a:off x="628650" y="5613400"/>
            <a:ext cx="142240" cy="1435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1490" y="553720"/>
            <a:ext cx="5290820" cy="695960"/>
          </a:xfrm>
          <a:prstGeom prst="rect">
            <a:avLst/>
          </a:prstGeom>
        </p:spPr>
        <p:txBody>
          <a:bodyPr vert="horz" wrap="square" lIns="0" tIns="12700" rIns="0" bIns="0" rtlCol="0">
            <a:spAutoFit/>
          </a:bodyPr>
          <a:lstStyle/>
          <a:p>
            <a:pPr marL="12700">
              <a:lnSpc>
                <a:spcPct val="100000"/>
              </a:lnSpc>
              <a:spcBef>
                <a:spcPts val="100"/>
              </a:spcBef>
            </a:pPr>
            <a:r>
              <a:rPr sz="4400" b="1" spc="-5">
                <a:solidFill>
                  <a:srgbClr val="007725"/>
                </a:solidFill>
                <a:latin typeface="Arial"/>
                <a:cs typeface="Arial"/>
              </a:rPr>
              <a:t>D</a:t>
            </a:r>
            <a:r>
              <a:rPr lang="en-US" sz="4400" b="1" spc="-5">
                <a:solidFill>
                  <a:srgbClr val="007725"/>
                </a:solidFill>
                <a:latin typeface="Arial"/>
                <a:cs typeface="Arial"/>
              </a:rPr>
              <a:t>M</a:t>
            </a:r>
            <a:r>
              <a:rPr sz="4400" b="1" spc="-5">
                <a:solidFill>
                  <a:srgbClr val="007725"/>
                </a:solidFill>
                <a:latin typeface="Arial"/>
                <a:cs typeface="Arial"/>
              </a:rPr>
              <a:t>L:</a:t>
            </a:r>
            <a:r>
              <a:rPr sz="4400" b="1" spc="-204">
                <a:solidFill>
                  <a:srgbClr val="007725"/>
                </a:solidFill>
                <a:latin typeface="Arial"/>
                <a:cs typeface="Arial"/>
              </a:rPr>
              <a:t> </a:t>
            </a:r>
            <a:r>
              <a:rPr lang="en-US" sz="4400" b="1" spc="-70">
                <a:solidFill>
                  <a:srgbClr val="007725"/>
                </a:solidFill>
                <a:latin typeface="Arial"/>
                <a:cs typeface="Arial"/>
              </a:rPr>
              <a:t>INSERT</a:t>
            </a:r>
            <a:endParaRPr sz="4400">
              <a:latin typeface="Arial"/>
              <a:cs typeface="Arial"/>
            </a:endParaRP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8650" y="1978660"/>
            <a:ext cx="142240" cy="142239"/>
          </a:xfrm>
          <a:prstGeom prst="rect">
            <a:avLst/>
          </a:prstGeom>
        </p:spPr>
      </p:pic>
      <p:sp>
        <p:nvSpPr>
          <p:cNvPr id="6" name="object 6"/>
          <p:cNvSpPr txBox="1"/>
          <p:nvPr/>
        </p:nvSpPr>
        <p:spPr>
          <a:xfrm>
            <a:off x="828038" y="1887220"/>
            <a:ext cx="4061461" cy="289823"/>
          </a:xfrm>
          <a:prstGeom prst="rect">
            <a:avLst/>
          </a:prstGeom>
        </p:spPr>
        <p:txBody>
          <a:bodyPr vert="horz" wrap="square" lIns="0" tIns="12700" rIns="0" bIns="0" rtlCol="0">
            <a:spAutoFit/>
          </a:bodyPr>
          <a:lstStyle/>
          <a:p>
            <a:pPr marL="12700">
              <a:lnSpc>
                <a:spcPct val="100000"/>
              </a:lnSpc>
              <a:spcBef>
                <a:spcPts val="100"/>
              </a:spcBef>
            </a:pPr>
            <a:r>
              <a:rPr lang="en-US" sz="1800" b="1" spc="-5">
                <a:latin typeface="Arial"/>
                <a:cs typeface="Arial"/>
              </a:rPr>
              <a:t>Indicando campos y orden</a:t>
            </a:r>
            <a:endParaRPr sz="1800">
              <a:latin typeface="Arial"/>
              <a:cs typeface="Arial"/>
            </a:endParaRPr>
          </a:p>
        </p:txBody>
      </p:sp>
      <p:pic>
        <p:nvPicPr>
          <p:cNvPr id="9" name="Picture 8">
            <a:extLst>
              <a:ext uri="{FF2B5EF4-FFF2-40B4-BE49-F238E27FC236}">
                <a16:creationId xmlns:a16="http://schemas.microsoft.com/office/drawing/2014/main" id="{56EFEFC9-9F53-4A29-B657-A723FC1A2217}"/>
              </a:ext>
            </a:extLst>
          </p:cNvPr>
          <p:cNvPicPr>
            <a:picLocks noChangeAspect="1"/>
          </p:cNvPicPr>
          <p:nvPr/>
        </p:nvPicPr>
        <p:blipFill>
          <a:blip r:embed="rId4"/>
          <a:stretch>
            <a:fillRect/>
          </a:stretch>
        </p:blipFill>
        <p:spPr>
          <a:xfrm>
            <a:off x="1155700" y="2559050"/>
            <a:ext cx="5734050" cy="581025"/>
          </a:xfrm>
          <a:prstGeom prst="rect">
            <a:avLst/>
          </a:prstGeom>
        </p:spPr>
      </p:pic>
      <p:pic>
        <p:nvPicPr>
          <p:cNvPr id="10" name="object 5">
            <a:extLst>
              <a:ext uri="{FF2B5EF4-FFF2-40B4-BE49-F238E27FC236}">
                <a16:creationId xmlns:a16="http://schemas.microsoft.com/office/drawing/2014/main" id="{C8BBFBFB-51B0-2220-AB66-767796E430DA}"/>
              </a:ext>
            </a:extLst>
          </p:cNvPr>
          <p:cNvPicPr/>
          <p:nvPr/>
        </p:nvPicPr>
        <p:blipFill>
          <a:blip r:embed="rId3" cstate="print"/>
          <a:stretch>
            <a:fillRect/>
          </a:stretch>
        </p:blipFill>
        <p:spPr>
          <a:xfrm>
            <a:off x="628650" y="3836036"/>
            <a:ext cx="142240" cy="142239"/>
          </a:xfrm>
          <a:prstGeom prst="rect">
            <a:avLst/>
          </a:prstGeom>
        </p:spPr>
      </p:pic>
      <p:sp>
        <p:nvSpPr>
          <p:cNvPr id="11" name="object 6">
            <a:extLst>
              <a:ext uri="{FF2B5EF4-FFF2-40B4-BE49-F238E27FC236}">
                <a16:creationId xmlns:a16="http://schemas.microsoft.com/office/drawing/2014/main" id="{29180801-BD95-C490-E402-E9C692C31520}"/>
              </a:ext>
            </a:extLst>
          </p:cNvPr>
          <p:cNvSpPr txBox="1"/>
          <p:nvPr/>
        </p:nvSpPr>
        <p:spPr>
          <a:xfrm>
            <a:off x="828038" y="3744596"/>
            <a:ext cx="4061461" cy="289823"/>
          </a:xfrm>
          <a:prstGeom prst="rect">
            <a:avLst/>
          </a:prstGeom>
        </p:spPr>
        <p:txBody>
          <a:bodyPr vert="horz" wrap="square" lIns="0" tIns="12700" rIns="0" bIns="0" rtlCol="0">
            <a:spAutoFit/>
          </a:bodyPr>
          <a:lstStyle/>
          <a:p>
            <a:pPr marL="12700">
              <a:lnSpc>
                <a:spcPct val="100000"/>
              </a:lnSpc>
              <a:spcBef>
                <a:spcPts val="100"/>
              </a:spcBef>
            </a:pPr>
            <a:r>
              <a:rPr lang="en-US" sz="1800" b="1" spc="-5">
                <a:latin typeface="Arial"/>
                <a:cs typeface="Arial"/>
              </a:rPr>
              <a:t>Sin indicar campos</a:t>
            </a:r>
            <a:endParaRPr sz="1800">
              <a:latin typeface="Arial"/>
              <a:cs typeface="Arial"/>
            </a:endParaRPr>
          </a:p>
        </p:txBody>
      </p:sp>
      <p:pic>
        <p:nvPicPr>
          <p:cNvPr id="16" name="Picture 15">
            <a:extLst>
              <a:ext uri="{FF2B5EF4-FFF2-40B4-BE49-F238E27FC236}">
                <a16:creationId xmlns:a16="http://schemas.microsoft.com/office/drawing/2014/main" id="{EAB4EB71-D868-BCE0-5D71-92591D30625C}"/>
              </a:ext>
            </a:extLst>
          </p:cNvPr>
          <p:cNvPicPr>
            <a:picLocks noChangeAspect="1"/>
          </p:cNvPicPr>
          <p:nvPr/>
        </p:nvPicPr>
        <p:blipFill>
          <a:blip r:embed="rId5"/>
          <a:stretch>
            <a:fillRect/>
          </a:stretch>
        </p:blipFill>
        <p:spPr>
          <a:xfrm>
            <a:off x="1157514" y="4464050"/>
            <a:ext cx="4038600" cy="600075"/>
          </a:xfrm>
          <a:prstGeom prst="rect">
            <a:avLst/>
          </a:prstGeom>
        </p:spPr>
      </p:pic>
      <p:pic>
        <p:nvPicPr>
          <p:cNvPr id="17" name="object 5">
            <a:extLst>
              <a:ext uri="{FF2B5EF4-FFF2-40B4-BE49-F238E27FC236}">
                <a16:creationId xmlns:a16="http://schemas.microsoft.com/office/drawing/2014/main" id="{CEBCBF13-F7BF-3184-555B-A974FE20D395}"/>
              </a:ext>
            </a:extLst>
          </p:cNvPr>
          <p:cNvPicPr/>
          <p:nvPr/>
        </p:nvPicPr>
        <p:blipFill>
          <a:blip r:embed="rId3" cstate="print"/>
          <a:stretch>
            <a:fillRect/>
          </a:stretch>
        </p:blipFill>
        <p:spPr>
          <a:xfrm>
            <a:off x="622689" y="5673793"/>
            <a:ext cx="142240" cy="142239"/>
          </a:xfrm>
          <a:prstGeom prst="rect">
            <a:avLst/>
          </a:prstGeom>
        </p:spPr>
      </p:pic>
      <p:sp>
        <p:nvSpPr>
          <p:cNvPr id="18" name="object 6">
            <a:extLst>
              <a:ext uri="{FF2B5EF4-FFF2-40B4-BE49-F238E27FC236}">
                <a16:creationId xmlns:a16="http://schemas.microsoft.com/office/drawing/2014/main" id="{6398E05D-8164-F657-A956-B49778326CFB}"/>
              </a:ext>
            </a:extLst>
          </p:cNvPr>
          <p:cNvSpPr txBox="1"/>
          <p:nvPr/>
        </p:nvSpPr>
        <p:spPr>
          <a:xfrm>
            <a:off x="886177" y="5615023"/>
            <a:ext cx="4456948" cy="289823"/>
          </a:xfrm>
          <a:prstGeom prst="rect">
            <a:avLst/>
          </a:prstGeom>
        </p:spPr>
        <p:txBody>
          <a:bodyPr vert="horz" wrap="square" lIns="0" tIns="12700" rIns="0" bIns="0" rtlCol="0">
            <a:spAutoFit/>
          </a:bodyPr>
          <a:lstStyle/>
          <a:p>
            <a:pPr marL="12700">
              <a:lnSpc>
                <a:spcPct val="100000"/>
              </a:lnSpc>
              <a:spcBef>
                <a:spcPts val="100"/>
              </a:spcBef>
            </a:pPr>
            <a:r>
              <a:rPr lang="en-US" sz="1800" b="1" spc="-5">
                <a:latin typeface="Arial"/>
                <a:cs typeface="Arial"/>
              </a:rPr>
              <a:t>Indicando campos y multiples valores</a:t>
            </a:r>
            <a:endParaRPr sz="1800">
              <a:latin typeface="Arial"/>
              <a:cs typeface="Arial"/>
            </a:endParaRPr>
          </a:p>
        </p:txBody>
      </p:sp>
      <p:pic>
        <p:nvPicPr>
          <p:cNvPr id="20" name="Picture 19">
            <a:extLst>
              <a:ext uri="{FF2B5EF4-FFF2-40B4-BE49-F238E27FC236}">
                <a16:creationId xmlns:a16="http://schemas.microsoft.com/office/drawing/2014/main" id="{D5AB46DC-E8C2-B5C1-A566-6AF3897DA365}"/>
              </a:ext>
            </a:extLst>
          </p:cNvPr>
          <p:cNvPicPr>
            <a:picLocks noChangeAspect="1"/>
          </p:cNvPicPr>
          <p:nvPr/>
        </p:nvPicPr>
        <p:blipFill>
          <a:blip r:embed="rId6"/>
          <a:stretch>
            <a:fillRect/>
          </a:stretch>
        </p:blipFill>
        <p:spPr>
          <a:xfrm>
            <a:off x="1155701" y="6218855"/>
            <a:ext cx="6553200" cy="434034"/>
          </a:xfrm>
          <a:prstGeom prst="rect">
            <a:avLst/>
          </a:prstGeom>
        </p:spPr>
      </p:pic>
    </p:spTree>
    <p:extLst>
      <p:ext uri="{BB962C8B-B14F-4D97-AF65-F5344CB8AC3E}">
        <p14:creationId xmlns:p14="http://schemas.microsoft.com/office/powerpoint/2010/main" val="3211516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7827010" cy="689932"/>
          </a:xfrm>
          <a:prstGeom prst="rect">
            <a:avLst/>
          </a:prstGeom>
        </p:spPr>
        <p:txBody>
          <a:bodyPr vert="horz" wrap="square" lIns="0" tIns="12700" rIns="0" bIns="0" rtlCol="0">
            <a:spAutoFit/>
          </a:bodyPr>
          <a:lstStyle/>
          <a:p>
            <a:pPr marL="12700">
              <a:lnSpc>
                <a:spcPct val="100000"/>
              </a:lnSpc>
              <a:spcBef>
                <a:spcPts val="100"/>
              </a:spcBef>
            </a:pPr>
            <a:r>
              <a:rPr spc="-5" dirty="0"/>
              <a:t>DML</a:t>
            </a:r>
            <a:r>
              <a:rPr lang="es-AR" spc="-5" dirty="0"/>
              <a:t> – UPDATE y DELETE</a:t>
            </a:r>
            <a:endParaRPr spc="-5"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092200" y="2087879"/>
            <a:ext cx="142240" cy="143510"/>
          </a:xfrm>
          <a:prstGeom prst="rect">
            <a:avLst/>
          </a:prstGeom>
        </p:spPr>
      </p:pic>
      <p:sp>
        <p:nvSpPr>
          <p:cNvPr id="6" name="object 6"/>
          <p:cNvSpPr txBox="1"/>
          <p:nvPr/>
        </p:nvSpPr>
        <p:spPr>
          <a:xfrm>
            <a:off x="1460500" y="1718311"/>
            <a:ext cx="1006475" cy="602216"/>
          </a:xfrm>
          <a:prstGeom prst="rect">
            <a:avLst/>
          </a:prstGeom>
        </p:spPr>
        <p:txBody>
          <a:bodyPr vert="horz" wrap="square" lIns="0" tIns="12700" rIns="0" bIns="0" rtlCol="0">
            <a:spAutoFit/>
          </a:bodyPr>
          <a:lstStyle/>
          <a:p>
            <a:pPr marL="12700" marR="5080">
              <a:lnSpc>
                <a:spcPts val="5350"/>
              </a:lnSpc>
              <a:spcBef>
                <a:spcPts val="590"/>
              </a:spcBef>
            </a:pPr>
            <a:r>
              <a:rPr sz="2400" spc="-5">
                <a:latin typeface="Arial MT"/>
                <a:cs typeface="Arial MT"/>
              </a:rPr>
              <a:t>U</a:t>
            </a:r>
            <a:r>
              <a:rPr sz="2400" spc="-10">
                <a:latin typeface="Arial MT"/>
                <a:cs typeface="Arial MT"/>
              </a:rPr>
              <a:t>pda</a:t>
            </a:r>
            <a:r>
              <a:rPr sz="2400">
                <a:latin typeface="Arial MT"/>
                <a:cs typeface="Arial MT"/>
              </a:rPr>
              <a:t>te</a:t>
            </a:r>
          </a:p>
        </p:txBody>
      </p:sp>
      <p:pic>
        <p:nvPicPr>
          <p:cNvPr id="9" name="object 9"/>
          <p:cNvPicPr/>
          <p:nvPr/>
        </p:nvPicPr>
        <p:blipFill>
          <a:blip r:embed="rId4" cstate="print"/>
          <a:stretch>
            <a:fillRect/>
          </a:stretch>
        </p:blipFill>
        <p:spPr>
          <a:xfrm>
            <a:off x="1163320" y="4768850"/>
            <a:ext cx="142240" cy="142239"/>
          </a:xfrm>
          <a:prstGeom prst="rect">
            <a:avLst/>
          </a:prstGeom>
        </p:spPr>
      </p:pic>
      <p:sp>
        <p:nvSpPr>
          <p:cNvPr id="10" name="object 6">
            <a:extLst>
              <a:ext uri="{FF2B5EF4-FFF2-40B4-BE49-F238E27FC236}">
                <a16:creationId xmlns:a16="http://schemas.microsoft.com/office/drawing/2014/main" id="{C00340DA-D400-D43C-44C9-39A8A40BC632}"/>
              </a:ext>
            </a:extLst>
          </p:cNvPr>
          <p:cNvSpPr txBox="1"/>
          <p:nvPr/>
        </p:nvSpPr>
        <p:spPr>
          <a:xfrm>
            <a:off x="1491861" y="4467742"/>
            <a:ext cx="1006475" cy="602216"/>
          </a:xfrm>
          <a:prstGeom prst="rect">
            <a:avLst/>
          </a:prstGeom>
        </p:spPr>
        <p:txBody>
          <a:bodyPr vert="horz" wrap="square" lIns="0" tIns="12700" rIns="0" bIns="0" rtlCol="0">
            <a:spAutoFit/>
          </a:bodyPr>
          <a:lstStyle/>
          <a:p>
            <a:pPr marL="12700" marR="5080">
              <a:lnSpc>
                <a:spcPts val="5350"/>
              </a:lnSpc>
              <a:spcBef>
                <a:spcPts val="590"/>
              </a:spcBef>
            </a:pPr>
            <a:r>
              <a:rPr lang="en-US" sz="2400" spc="-5">
                <a:latin typeface="Arial MT"/>
                <a:cs typeface="Arial MT"/>
              </a:rPr>
              <a:t>Delete</a:t>
            </a:r>
            <a:endParaRPr sz="2400">
              <a:latin typeface="Arial MT"/>
              <a:cs typeface="Arial MT"/>
            </a:endParaRPr>
          </a:p>
        </p:txBody>
      </p:sp>
      <p:pic>
        <p:nvPicPr>
          <p:cNvPr id="12" name="Picture 11">
            <a:extLst>
              <a:ext uri="{FF2B5EF4-FFF2-40B4-BE49-F238E27FC236}">
                <a16:creationId xmlns:a16="http://schemas.microsoft.com/office/drawing/2014/main" id="{9C76B763-0BCA-426A-32F9-BC0CC2DBE9F1}"/>
              </a:ext>
            </a:extLst>
          </p:cNvPr>
          <p:cNvPicPr>
            <a:picLocks noChangeAspect="1"/>
          </p:cNvPicPr>
          <p:nvPr/>
        </p:nvPicPr>
        <p:blipFill>
          <a:blip r:embed="rId5"/>
          <a:stretch>
            <a:fillRect/>
          </a:stretch>
        </p:blipFill>
        <p:spPr>
          <a:xfrm>
            <a:off x="1457908" y="2545801"/>
            <a:ext cx="4791075" cy="828675"/>
          </a:xfrm>
          <a:prstGeom prst="rect">
            <a:avLst/>
          </a:prstGeom>
        </p:spPr>
      </p:pic>
      <p:pic>
        <p:nvPicPr>
          <p:cNvPr id="14" name="Picture 13">
            <a:extLst>
              <a:ext uri="{FF2B5EF4-FFF2-40B4-BE49-F238E27FC236}">
                <a16:creationId xmlns:a16="http://schemas.microsoft.com/office/drawing/2014/main" id="{A290AEA7-DB03-0BF8-1C93-2D0811FED251}"/>
              </a:ext>
            </a:extLst>
          </p:cNvPr>
          <p:cNvPicPr>
            <a:picLocks noChangeAspect="1"/>
          </p:cNvPicPr>
          <p:nvPr/>
        </p:nvPicPr>
        <p:blipFill>
          <a:blip r:embed="rId6"/>
          <a:stretch>
            <a:fillRect/>
          </a:stretch>
        </p:blipFill>
        <p:spPr>
          <a:xfrm>
            <a:off x="1491861" y="5378450"/>
            <a:ext cx="4181475" cy="342900"/>
          </a:xfrm>
          <a:prstGeom prst="rect">
            <a:avLst/>
          </a:prstGeom>
        </p:spPr>
      </p:pic>
      <p:pic>
        <p:nvPicPr>
          <p:cNvPr id="16" name="Picture 15">
            <a:extLst>
              <a:ext uri="{FF2B5EF4-FFF2-40B4-BE49-F238E27FC236}">
                <a16:creationId xmlns:a16="http://schemas.microsoft.com/office/drawing/2014/main" id="{6A740CA6-30A6-E3D0-DC43-84486611AF1E}"/>
              </a:ext>
            </a:extLst>
          </p:cNvPr>
          <p:cNvPicPr>
            <a:picLocks noChangeAspect="1"/>
          </p:cNvPicPr>
          <p:nvPr/>
        </p:nvPicPr>
        <p:blipFill>
          <a:blip r:embed="rId7"/>
          <a:stretch>
            <a:fillRect/>
          </a:stretch>
        </p:blipFill>
        <p:spPr>
          <a:xfrm>
            <a:off x="1425510" y="3778537"/>
            <a:ext cx="4791075" cy="398617"/>
          </a:xfrm>
          <a:prstGeom prst="rect">
            <a:avLst/>
          </a:prstGeom>
        </p:spPr>
      </p:pic>
      <p:pic>
        <p:nvPicPr>
          <p:cNvPr id="22" name="Picture 21">
            <a:extLst>
              <a:ext uri="{FF2B5EF4-FFF2-40B4-BE49-F238E27FC236}">
                <a16:creationId xmlns:a16="http://schemas.microsoft.com/office/drawing/2014/main" id="{43A41119-9132-6661-171F-012BA75551A6}"/>
              </a:ext>
            </a:extLst>
          </p:cNvPr>
          <p:cNvPicPr>
            <a:picLocks noChangeAspect="1"/>
          </p:cNvPicPr>
          <p:nvPr/>
        </p:nvPicPr>
        <p:blipFill>
          <a:blip r:embed="rId8"/>
          <a:stretch>
            <a:fillRect/>
          </a:stretch>
        </p:blipFill>
        <p:spPr>
          <a:xfrm>
            <a:off x="1485900" y="6352659"/>
            <a:ext cx="3092839" cy="310022"/>
          </a:xfrm>
          <a:prstGeom prst="rect">
            <a:avLst/>
          </a:prstGeom>
        </p:spPr>
      </p:pic>
    </p:spTree>
    <p:extLst>
      <p:ext uri="{BB962C8B-B14F-4D97-AF65-F5344CB8AC3E}">
        <p14:creationId xmlns:p14="http://schemas.microsoft.com/office/powerpoint/2010/main" val="2142846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225165"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85" dirty="0"/>
              <a:t> </a:t>
            </a:r>
            <a:r>
              <a:rPr spc="-5" dirty="0"/>
              <a:t>Select</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9412" y="1978152"/>
            <a:ext cx="141731" cy="143255"/>
          </a:xfrm>
          <a:prstGeom prst="rect">
            <a:avLst/>
          </a:prstGeom>
        </p:spPr>
      </p:pic>
      <p:sp>
        <p:nvSpPr>
          <p:cNvPr id="6" name="object 6"/>
          <p:cNvSpPr txBox="1"/>
          <p:nvPr/>
        </p:nvSpPr>
        <p:spPr>
          <a:xfrm>
            <a:off x="827633" y="1749044"/>
            <a:ext cx="8295640" cy="2021839"/>
          </a:xfrm>
          <a:prstGeom prst="rect">
            <a:avLst/>
          </a:prstGeom>
        </p:spPr>
        <p:txBody>
          <a:bodyPr vert="horz" wrap="square" lIns="0" tIns="144780" rIns="0" bIns="0" rtlCol="0">
            <a:spAutoFit/>
          </a:bodyPr>
          <a:lstStyle/>
          <a:p>
            <a:pPr marL="12700">
              <a:lnSpc>
                <a:spcPct val="100000"/>
              </a:lnSpc>
              <a:spcBef>
                <a:spcPts val="1140"/>
              </a:spcBef>
            </a:pPr>
            <a:r>
              <a:rPr sz="1800" b="1" spc="-5" dirty="0">
                <a:latin typeface="Arial"/>
                <a:cs typeface="Arial"/>
              </a:rPr>
              <a:t>Sintaxis</a:t>
            </a:r>
            <a:r>
              <a:rPr sz="1800" b="1" spc="-85" dirty="0">
                <a:latin typeface="Arial"/>
                <a:cs typeface="Arial"/>
              </a:rPr>
              <a:t> </a:t>
            </a:r>
            <a:r>
              <a:rPr sz="1800" b="1" dirty="0">
                <a:latin typeface="Arial"/>
                <a:cs typeface="Arial"/>
              </a:rPr>
              <a:t>Simple:</a:t>
            </a:r>
            <a:endParaRPr sz="1800">
              <a:latin typeface="Arial"/>
              <a:cs typeface="Arial"/>
            </a:endParaRPr>
          </a:p>
          <a:p>
            <a:pPr marL="1085850" marR="394335">
              <a:lnSpc>
                <a:spcPts val="1900"/>
              </a:lnSpc>
              <a:spcBef>
                <a:spcPts val="1325"/>
              </a:spcBef>
              <a:tabLst>
                <a:tab pos="2182495" algn="l"/>
              </a:tabLst>
            </a:pPr>
            <a:r>
              <a:rPr sz="1800" spc="-15" dirty="0">
                <a:latin typeface="Courier New"/>
                <a:cs typeface="Courier New"/>
              </a:rPr>
              <a:t>SELECT	</a:t>
            </a:r>
            <a:r>
              <a:rPr sz="1800" spc="-10" dirty="0">
                <a:latin typeface="Courier New"/>
                <a:cs typeface="Courier New"/>
              </a:rPr>
              <a:t>[top n] </a:t>
            </a:r>
            <a:r>
              <a:rPr sz="1800" spc="-15" dirty="0">
                <a:latin typeface="Courier New"/>
                <a:cs typeface="Courier New"/>
              </a:rPr>
              <a:t>[distinct] </a:t>
            </a:r>
            <a:r>
              <a:rPr sz="1800" spc="-5" dirty="0">
                <a:latin typeface="Courier New"/>
                <a:cs typeface="Courier New"/>
              </a:rPr>
              <a:t>[* </a:t>
            </a:r>
            <a:r>
              <a:rPr sz="1800" dirty="0">
                <a:latin typeface="Courier New"/>
                <a:cs typeface="Courier New"/>
              </a:rPr>
              <a:t>| </a:t>
            </a:r>
            <a:r>
              <a:rPr sz="1800" spc="-15" dirty="0">
                <a:latin typeface="Courier New"/>
                <a:cs typeface="Courier New"/>
              </a:rPr>
              <a:t>&lt;lista </a:t>
            </a:r>
            <a:r>
              <a:rPr sz="1800" spc="-5" dirty="0">
                <a:latin typeface="Courier New"/>
                <a:cs typeface="Courier New"/>
              </a:rPr>
              <a:t>de </a:t>
            </a:r>
            <a:r>
              <a:rPr sz="1800" spc="-15" dirty="0">
                <a:latin typeface="Courier New"/>
                <a:cs typeface="Courier New"/>
              </a:rPr>
              <a:t>campos&gt;] </a:t>
            </a:r>
            <a:r>
              <a:rPr sz="1800" spc="-1075" dirty="0">
                <a:latin typeface="Courier New"/>
                <a:cs typeface="Courier New"/>
              </a:rPr>
              <a:t> </a:t>
            </a:r>
            <a:r>
              <a:rPr sz="1800" spc="-10" dirty="0">
                <a:latin typeface="Courier New"/>
                <a:cs typeface="Courier New"/>
              </a:rPr>
              <a:t>FROM</a:t>
            </a:r>
            <a:r>
              <a:rPr sz="1800" spc="-35" dirty="0">
                <a:latin typeface="Courier New"/>
                <a:cs typeface="Courier New"/>
              </a:rPr>
              <a:t> </a:t>
            </a:r>
            <a:r>
              <a:rPr sz="1800" spc="-15" dirty="0">
                <a:latin typeface="Courier New"/>
                <a:cs typeface="Courier New"/>
              </a:rPr>
              <a:t>tabla1</a:t>
            </a:r>
            <a:r>
              <a:rPr sz="1800" spc="-30" dirty="0">
                <a:latin typeface="Courier New"/>
                <a:cs typeface="Courier New"/>
              </a:rPr>
              <a:t> </a:t>
            </a:r>
            <a:r>
              <a:rPr sz="1800" spc="-15" dirty="0">
                <a:latin typeface="Courier New"/>
                <a:cs typeface="Courier New"/>
              </a:rPr>
              <a:t>[,tabla2, </a:t>
            </a:r>
            <a:r>
              <a:rPr sz="1800" dirty="0">
                <a:latin typeface="Courier New"/>
                <a:cs typeface="Courier New"/>
              </a:rPr>
              <a:t>…</a:t>
            </a:r>
            <a:r>
              <a:rPr sz="1800" spc="-25" dirty="0">
                <a:latin typeface="Courier New"/>
                <a:cs typeface="Courier New"/>
              </a:rPr>
              <a:t> </a:t>
            </a:r>
            <a:r>
              <a:rPr sz="1800" spc="-10" dirty="0">
                <a:latin typeface="Courier New"/>
                <a:cs typeface="Courier New"/>
              </a:rPr>
              <a:t>tablan]</a:t>
            </a:r>
            <a:endParaRPr sz="1800">
              <a:latin typeface="Courier New"/>
              <a:cs typeface="Courier New"/>
            </a:endParaRPr>
          </a:p>
          <a:p>
            <a:pPr marL="1085850">
              <a:lnSpc>
                <a:spcPts val="1700"/>
              </a:lnSpc>
            </a:pPr>
            <a:r>
              <a:rPr sz="1800" spc="-10" dirty="0">
                <a:latin typeface="Courier New"/>
                <a:cs typeface="Courier New"/>
              </a:rPr>
              <a:t>[WHERE</a:t>
            </a:r>
            <a:r>
              <a:rPr sz="1800" spc="-20" dirty="0">
                <a:latin typeface="Courier New"/>
                <a:cs typeface="Courier New"/>
              </a:rPr>
              <a:t> </a:t>
            </a:r>
            <a:r>
              <a:rPr sz="1800" spc="-15" dirty="0">
                <a:latin typeface="Courier New"/>
                <a:cs typeface="Courier New"/>
              </a:rPr>
              <a:t>&lt;condicion&gt;</a:t>
            </a:r>
            <a:r>
              <a:rPr sz="1800" spc="-20" dirty="0">
                <a:latin typeface="Courier New"/>
                <a:cs typeface="Courier New"/>
              </a:rPr>
              <a:t> </a:t>
            </a:r>
            <a:r>
              <a:rPr sz="1800" spc="-10" dirty="0">
                <a:latin typeface="Courier New"/>
                <a:cs typeface="Courier New"/>
              </a:rPr>
              <a:t>[AND|OR</a:t>
            </a:r>
            <a:r>
              <a:rPr sz="1800" spc="-60" dirty="0">
                <a:latin typeface="Courier New"/>
                <a:cs typeface="Courier New"/>
              </a:rPr>
              <a:t> </a:t>
            </a:r>
            <a:r>
              <a:rPr sz="1800" spc="-15" dirty="0">
                <a:latin typeface="Courier New"/>
                <a:cs typeface="Courier New"/>
              </a:rPr>
              <a:t>&lt;condicion&gt;]]</a:t>
            </a:r>
            <a:endParaRPr sz="1800">
              <a:latin typeface="Courier New"/>
              <a:cs typeface="Courier New"/>
            </a:endParaRPr>
          </a:p>
          <a:p>
            <a:pPr marL="1085850">
              <a:lnSpc>
                <a:spcPts val="2060"/>
              </a:lnSpc>
            </a:pPr>
            <a:r>
              <a:rPr sz="1800" spc="-15" dirty="0">
                <a:latin typeface="Courier New"/>
                <a:cs typeface="Courier New"/>
              </a:rPr>
              <a:t>[ORDER</a:t>
            </a:r>
            <a:r>
              <a:rPr sz="1800" spc="-20" dirty="0">
                <a:latin typeface="Courier New"/>
                <a:cs typeface="Courier New"/>
              </a:rPr>
              <a:t> </a:t>
            </a:r>
            <a:r>
              <a:rPr sz="1800" spc="-10" dirty="0">
                <a:latin typeface="Courier New"/>
                <a:cs typeface="Courier New"/>
              </a:rPr>
              <a:t>BY</a:t>
            </a:r>
            <a:r>
              <a:rPr sz="1800" dirty="0">
                <a:latin typeface="Courier New"/>
                <a:cs typeface="Courier New"/>
              </a:rPr>
              <a:t> </a:t>
            </a:r>
            <a:r>
              <a:rPr sz="1800" spc="-15" dirty="0">
                <a:latin typeface="Courier New"/>
                <a:cs typeface="Courier New"/>
              </a:rPr>
              <a:t>campo1 [</a:t>
            </a:r>
            <a:r>
              <a:rPr sz="1800" u="sng" spc="-15" dirty="0">
                <a:uFill>
                  <a:solidFill>
                    <a:srgbClr val="000000"/>
                  </a:solidFill>
                </a:uFill>
                <a:latin typeface="Courier New"/>
                <a:cs typeface="Courier New"/>
              </a:rPr>
              <a:t>asc</a:t>
            </a:r>
            <a:r>
              <a:rPr sz="1800" spc="-15" dirty="0">
                <a:latin typeface="Courier New"/>
                <a:cs typeface="Courier New"/>
              </a:rPr>
              <a:t>|desc] [,campo2</a:t>
            </a:r>
            <a:r>
              <a:rPr sz="1800" dirty="0">
                <a:latin typeface="Courier New"/>
                <a:cs typeface="Courier New"/>
              </a:rPr>
              <a:t> </a:t>
            </a:r>
            <a:r>
              <a:rPr sz="1800" spc="-15" dirty="0">
                <a:latin typeface="Courier New"/>
                <a:cs typeface="Courier New"/>
              </a:rPr>
              <a:t>[</a:t>
            </a:r>
            <a:r>
              <a:rPr sz="1800" u="sng" spc="-15" dirty="0">
                <a:uFill>
                  <a:solidFill>
                    <a:srgbClr val="000000"/>
                  </a:solidFill>
                </a:uFill>
                <a:latin typeface="Courier New"/>
                <a:cs typeface="Courier New"/>
              </a:rPr>
              <a:t>asc</a:t>
            </a:r>
            <a:r>
              <a:rPr sz="1800" spc="-15" dirty="0">
                <a:latin typeface="Courier New"/>
                <a:cs typeface="Courier New"/>
              </a:rPr>
              <a:t>|desc]</a:t>
            </a:r>
            <a:r>
              <a:rPr sz="1800" spc="-70" dirty="0">
                <a:latin typeface="Courier New"/>
                <a:cs typeface="Courier New"/>
              </a:rPr>
              <a:t> </a:t>
            </a:r>
            <a:r>
              <a:rPr sz="1800" spc="-15" dirty="0">
                <a:latin typeface="Courier New"/>
                <a:cs typeface="Courier New"/>
              </a:rPr>
              <a:t>...]]</a:t>
            </a:r>
            <a:endParaRPr sz="1800">
              <a:latin typeface="Courier New"/>
              <a:cs typeface="Courier New"/>
            </a:endParaRPr>
          </a:p>
          <a:p>
            <a:pPr marL="52705">
              <a:lnSpc>
                <a:spcPct val="100000"/>
              </a:lnSpc>
              <a:spcBef>
                <a:spcPts val="1470"/>
              </a:spcBef>
            </a:pPr>
            <a:r>
              <a:rPr sz="1800" b="1" dirty="0">
                <a:latin typeface="Arial"/>
                <a:cs typeface="Arial"/>
              </a:rPr>
              <a:t>Ejemplo</a:t>
            </a:r>
            <a:r>
              <a:rPr sz="1800" b="1" spc="-120" dirty="0">
                <a:latin typeface="Arial"/>
                <a:cs typeface="Arial"/>
              </a:rPr>
              <a:t> </a:t>
            </a:r>
            <a:r>
              <a:rPr sz="1800" b="1" spc="-5" dirty="0">
                <a:latin typeface="Arial"/>
                <a:cs typeface="Arial"/>
              </a:rPr>
              <a:t>Simple:</a:t>
            </a:r>
            <a:endParaRPr sz="1800">
              <a:latin typeface="Arial"/>
              <a:cs typeface="Arial"/>
            </a:endParaRPr>
          </a:p>
        </p:txBody>
      </p:sp>
      <p:pic>
        <p:nvPicPr>
          <p:cNvPr id="7" name="object 7"/>
          <p:cNvPicPr/>
          <p:nvPr/>
        </p:nvPicPr>
        <p:blipFill>
          <a:blip r:embed="rId4" cstate="print"/>
          <a:stretch>
            <a:fillRect/>
          </a:stretch>
        </p:blipFill>
        <p:spPr>
          <a:xfrm>
            <a:off x="670559" y="3567684"/>
            <a:ext cx="141731" cy="140208"/>
          </a:xfrm>
          <a:prstGeom prst="rect">
            <a:avLst/>
          </a:prstGeom>
        </p:spPr>
      </p:pic>
      <p:graphicFrame>
        <p:nvGraphicFramePr>
          <p:cNvPr id="8" name="object 8"/>
          <p:cNvGraphicFramePr>
            <a:graphicFrameLocks noGrp="1"/>
          </p:cNvGraphicFramePr>
          <p:nvPr/>
        </p:nvGraphicFramePr>
        <p:xfrm>
          <a:off x="1857755" y="3859843"/>
          <a:ext cx="7951469" cy="1229494"/>
        </p:xfrm>
        <a:graphic>
          <a:graphicData uri="http://schemas.openxmlformats.org/drawingml/2006/table">
            <a:tbl>
              <a:tblPr firstRow="1" bandRow="1">
                <a:tableStyleId>{2D5ABB26-0587-4C30-8999-92F81FD0307C}</a:tableStyleId>
              </a:tblPr>
              <a:tblGrid>
                <a:gridCol w="989330">
                  <a:extLst>
                    <a:ext uri="{9D8B030D-6E8A-4147-A177-3AD203B41FA5}">
                      <a16:colId xmlns:a16="http://schemas.microsoft.com/office/drawing/2014/main" val="20000"/>
                    </a:ext>
                  </a:extLst>
                </a:gridCol>
                <a:gridCol w="5236210">
                  <a:extLst>
                    <a:ext uri="{9D8B030D-6E8A-4147-A177-3AD203B41FA5}">
                      <a16:colId xmlns:a16="http://schemas.microsoft.com/office/drawing/2014/main" val="20001"/>
                    </a:ext>
                  </a:extLst>
                </a:gridCol>
                <a:gridCol w="541020">
                  <a:extLst>
                    <a:ext uri="{9D8B030D-6E8A-4147-A177-3AD203B41FA5}">
                      <a16:colId xmlns:a16="http://schemas.microsoft.com/office/drawing/2014/main" val="20002"/>
                    </a:ext>
                  </a:extLst>
                </a:gridCol>
                <a:gridCol w="1184909">
                  <a:extLst>
                    <a:ext uri="{9D8B030D-6E8A-4147-A177-3AD203B41FA5}">
                      <a16:colId xmlns:a16="http://schemas.microsoft.com/office/drawing/2014/main" val="20003"/>
                    </a:ext>
                  </a:extLst>
                </a:gridCol>
              </a:tblGrid>
              <a:tr h="374590">
                <a:tc>
                  <a:txBody>
                    <a:bodyPr/>
                    <a:lstStyle/>
                    <a:p>
                      <a:pPr marL="31750">
                        <a:lnSpc>
                          <a:spcPts val="1900"/>
                        </a:lnSpc>
                      </a:pPr>
                      <a:r>
                        <a:rPr sz="1800" spc="-15" dirty="0">
                          <a:latin typeface="Courier New"/>
                          <a:cs typeface="Courier New"/>
                        </a:rPr>
                        <a:t>SELECT</a:t>
                      </a:r>
                      <a:endParaRPr sz="1800">
                        <a:latin typeface="Courier New"/>
                        <a:cs typeface="Courier New"/>
                      </a:endParaRPr>
                    </a:p>
                  </a:txBody>
                  <a:tcPr marL="0" marR="0" marT="0" marB="0"/>
                </a:tc>
                <a:tc>
                  <a:txBody>
                    <a:bodyPr/>
                    <a:lstStyle/>
                    <a:p>
                      <a:pPr marL="139700">
                        <a:lnSpc>
                          <a:spcPts val="1860"/>
                        </a:lnSpc>
                      </a:pPr>
                      <a:r>
                        <a:rPr sz="1800" dirty="0">
                          <a:latin typeface="Courier New"/>
                          <a:cs typeface="Courier New"/>
                        </a:rPr>
                        <a:t>*</a:t>
                      </a:r>
                      <a:r>
                        <a:rPr sz="1800" spc="-45" dirty="0">
                          <a:latin typeface="Courier New"/>
                          <a:cs typeface="Courier New"/>
                        </a:rPr>
                        <a:t> </a:t>
                      </a:r>
                      <a:r>
                        <a:rPr sz="1800" spc="-10" dirty="0">
                          <a:latin typeface="Courier New"/>
                          <a:cs typeface="Courier New"/>
                        </a:rPr>
                        <a:t>FROM</a:t>
                      </a:r>
                      <a:r>
                        <a:rPr sz="1800" spc="-145" dirty="0">
                          <a:latin typeface="Courier New"/>
                          <a:cs typeface="Courier New"/>
                        </a:rPr>
                        <a:t> </a:t>
                      </a:r>
                      <a:r>
                        <a:rPr sz="1800" spc="-15" dirty="0">
                          <a:latin typeface="Courier New"/>
                          <a:cs typeface="Courier New"/>
                        </a:rPr>
                        <a:t>empleado</a:t>
                      </a:r>
                      <a:endParaRPr sz="1800">
                        <a:latin typeface="Courier New"/>
                        <a:cs typeface="Courier New"/>
                      </a:endParaRPr>
                    </a:p>
                  </a:txBody>
                  <a:tcPr marL="0" marR="0" marT="0" marB="0"/>
                </a:tc>
                <a:tc gridSpan="2">
                  <a:txBody>
                    <a:bodyPr/>
                    <a:lstStyle/>
                    <a:p>
                      <a:pPr>
                        <a:lnSpc>
                          <a:spcPct val="100000"/>
                        </a:lnSpc>
                      </a:pPr>
                      <a:endParaRPr sz="18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54904">
                <a:tc>
                  <a:txBody>
                    <a:bodyPr/>
                    <a:lstStyle/>
                    <a:p>
                      <a:pPr marL="31750">
                        <a:lnSpc>
                          <a:spcPct val="100000"/>
                        </a:lnSpc>
                        <a:spcBef>
                          <a:spcPts val="570"/>
                        </a:spcBef>
                      </a:pPr>
                      <a:r>
                        <a:rPr sz="1800" spc="-15" dirty="0">
                          <a:latin typeface="Courier New"/>
                          <a:cs typeface="Courier New"/>
                        </a:rPr>
                        <a:t>SELECT</a:t>
                      </a:r>
                      <a:endParaRPr sz="1800">
                        <a:latin typeface="Courier New"/>
                        <a:cs typeface="Courier New"/>
                      </a:endParaRPr>
                    </a:p>
                    <a:p>
                      <a:pPr marL="31750">
                        <a:lnSpc>
                          <a:spcPct val="100000"/>
                        </a:lnSpc>
                        <a:spcBef>
                          <a:spcPts val="1660"/>
                        </a:spcBef>
                      </a:pPr>
                      <a:r>
                        <a:rPr sz="1800" spc="-15" dirty="0">
                          <a:latin typeface="Courier New"/>
                          <a:cs typeface="Courier New"/>
                        </a:rPr>
                        <a:t>SELECT</a:t>
                      </a:r>
                      <a:endParaRPr sz="1800">
                        <a:latin typeface="Courier New"/>
                        <a:cs typeface="Courier New"/>
                      </a:endParaRPr>
                    </a:p>
                  </a:txBody>
                  <a:tcPr marL="0" marR="0" marT="72390" marB="0"/>
                </a:tc>
                <a:tc>
                  <a:txBody>
                    <a:bodyPr/>
                    <a:lstStyle/>
                    <a:p>
                      <a:pPr marL="139700">
                        <a:lnSpc>
                          <a:spcPct val="100000"/>
                        </a:lnSpc>
                        <a:spcBef>
                          <a:spcPts val="570"/>
                        </a:spcBef>
                      </a:pPr>
                      <a:r>
                        <a:rPr sz="1800" spc="-10" dirty="0">
                          <a:latin typeface="Courier New"/>
                          <a:cs typeface="Courier New"/>
                        </a:rPr>
                        <a:t>mail</a:t>
                      </a:r>
                      <a:r>
                        <a:rPr sz="1800" spc="-25" dirty="0">
                          <a:latin typeface="Courier New"/>
                          <a:cs typeface="Courier New"/>
                        </a:rPr>
                        <a:t> </a:t>
                      </a:r>
                      <a:r>
                        <a:rPr sz="1800" spc="-10" dirty="0">
                          <a:latin typeface="Courier New"/>
                          <a:cs typeface="Courier New"/>
                        </a:rPr>
                        <a:t>FROM</a:t>
                      </a:r>
                      <a:r>
                        <a:rPr sz="1800" spc="-35" dirty="0">
                          <a:latin typeface="Courier New"/>
                          <a:cs typeface="Courier New"/>
                        </a:rPr>
                        <a:t> </a:t>
                      </a:r>
                      <a:r>
                        <a:rPr sz="1800" spc="-15" dirty="0">
                          <a:latin typeface="Courier New"/>
                          <a:cs typeface="Courier New"/>
                        </a:rPr>
                        <a:t>empleado</a:t>
                      </a:r>
                      <a:r>
                        <a:rPr sz="1800" spc="-35" dirty="0">
                          <a:latin typeface="Courier New"/>
                          <a:cs typeface="Courier New"/>
                        </a:rPr>
                        <a:t> </a:t>
                      </a:r>
                      <a:r>
                        <a:rPr sz="1800" spc="-10" dirty="0">
                          <a:latin typeface="Courier New"/>
                          <a:cs typeface="Courier New"/>
                        </a:rPr>
                        <a:t>WHERE</a:t>
                      </a:r>
                      <a:r>
                        <a:rPr sz="1800" spc="-110" dirty="0">
                          <a:latin typeface="Courier New"/>
                          <a:cs typeface="Courier New"/>
                        </a:rPr>
                        <a:t> </a:t>
                      </a:r>
                      <a:r>
                        <a:rPr sz="1800" spc="-15" dirty="0">
                          <a:latin typeface="Courier New"/>
                          <a:cs typeface="Courier New"/>
                        </a:rPr>
                        <a:t>legajo=1</a:t>
                      </a:r>
                      <a:endParaRPr sz="1800">
                        <a:latin typeface="Courier New"/>
                        <a:cs typeface="Courier New"/>
                      </a:endParaRPr>
                    </a:p>
                    <a:p>
                      <a:pPr marL="139700">
                        <a:lnSpc>
                          <a:spcPct val="100000"/>
                        </a:lnSpc>
                        <a:spcBef>
                          <a:spcPts val="1660"/>
                        </a:spcBef>
                      </a:pPr>
                      <a:r>
                        <a:rPr sz="1800" spc="-15" dirty="0">
                          <a:latin typeface="Courier New"/>
                          <a:cs typeface="Courier New"/>
                        </a:rPr>
                        <a:t>mail,nya</a:t>
                      </a:r>
                      <a:r>
                        <a:rPr sz="1800" spc="-20" dirty="0">
                          <a:latin typeface="Courier New"/>
                          <a:cs typeface="Courier New"/>
                        </a:rPr>
                        <a:t> </a:t>
                      </a:r>
                      <a:r>
                        <a:rPr sz="1800" spc="-15" dirty="0">
                          <a:latin typeface="Courier New"/>
                          <a:cs typeface="Courier New"/>
                        </a:rPr>
                        <a:t>FROM empleado</a:t>
                      </a:r>
                      <a:r>
                        <a:rPr sz="1800" spc="-30" dirty="0">
                          <a:latin typeface="Courier New"/>
                          <a:cs typeface="Courier New"/>
                        </a:rPr>
                        <a:t> </a:t>
                      </a:r>
                      <a:r>
                        <a:rPr sz="1800" spc="-10" dirty="0">
                          <a:latin typeface="Courier New"/>
                          <a:cs typeface="Courier New"/>
                        </a:rPr>
                        <a:t>WHERE</a:t>
                      </a:r>
                      <a:r>
                        <a:rPr sz="1800" spc="-30" dirty="0">
                          <a:latin typeface="Courier New"/>
                          <a:cs typeface="Courier New"/>
                        </a:rPr>
                        <a:t> </a:t>
                      </a:r>
                      <a:r>
                        <a:rPr sz="1800" spc="-15" dirty="0">
                          <a:latin typeface="Courier New"/>
                          <a:cs typeface="Courier New"/>
                        </a:rPr>
                        <a:t>legajo&gt;6</a:t>
                      </a:r>
                      <a:endParaRPr sz="1800">
                        <a:latin typeface="Courier New"/>
                        <a:cs typeface="Courier New"/>
                      </a:endParaRPr>
                    </a:p>
                  </a:txBody>
                  <a:tcPr marL="0" marR="0" marT="72390" marB="0"/>
                </a:tc>
                <a:tc>
                  <a:txBody>
                    <a:bodyPr/>
                    <a:lstStyle/>
                    <a:p>
                      <a:pPr>
                        <a:lnSpc>
                          <a:spcPct val="100000"/>
                        </a:lnSpc>
                      </a:pPr>
                      <a:endParaRPr sz="2000">
                        <a:latin typeface="Times New Roman"/>
                        <a:cs typeface="Times New Roman"/>
                      </a:endParaRPr>
                    </a:p>
                    <a:p>
                      <a:pPr>
                        <a:lnSpc>
                          <a:spcPct val="100000"/>
                        </a:lnSpc>
                        <a:spcBef>
                          <a:spcPts val="20"/>
                        </a:spcBef>
                      </a:pPr>
                      <a:endParaRPr sz="1800">
                        <a:latin typeface="Times New Roman"/>
                        <a:cs typeface="Times New Roman"/>
                      </a:endParaRPr>
                    </a:p>
                    <a:p>
                      <a:pPr marL="66675">
                        <a:lnSpc>
                          <a:spcPct val="100000"/>
                        </a:lnSpc>
                      </a:pPr>
                      <a:r>
                        <a:rPr sz="1800" spc="-10" dirty="0">
                          <a:latin typeface="Courier New"/>
                          <a:cs typeface="Courier New"/>
                        </a:rPr>
                        <a:t>and</a:t>
                      </a:r>
                      <a:endParaRPr sz="1800">
                        <a:latin typeface="Courier New"/>
                        <a:cs typeface="Courier New"/>
                      </a:endParaRPr>
                    </a:p>
                  </a:txBody>
                  <a:tcPr marL="0" marR="0" marT="0" marB="0"/>
                </a:tc>
                <a:tc>
                  <a:txBody>
                    <a:bodyPr/>
                    <a:lstStyle/>
                    <a:p>
                      <a:pPr>
                        <a:lnSpc>
                          <a:spcPct val="100000"/>
                        </a:lnSpc>
                      </a:pPr>
                      <a:endParaRPr sz="2000">
                        <a:latin typeface="Times New Roman"/>
                        <a:cs typeface="Times New Roman"/>
                      </a:endParaRPr>
                    </a:p>
                    <a:p>
                      <a:pPr>
                        <a:lnSpc>
                          <a:spcPct val="100000"/>
                        </a:lnSpc>
                        <a:spcBef>
                          <a:spcPts val="20"/>
                        </a:spcBef>
                      </a:pPr>
                      <a:endParaRPr sz="1800">
                        <a:latin typeface="Times New Roman"/>
                        <a:cs typeface="Times New Roman"/>
                      </a:endParaRPr>
                    </a:p>
                    <a:p>
                      <a:pPr marL="64769">
                        <a:lnSpc>
                          <a:spcPct val="100000"/>
                        </a:lnSpc>
                      </a:pPr>
                      <a:r>
                        <a:rPr sz="1800" spc="-15" dirty="0">
                          <a:latin typeface="Courier New"/>
                          <a:cs typeface="Courier New"/>
                        </a:rPr>
                        <a:t>nac='AR'</a:t>
                      </a:r>
                      <a:endParaRPr sz="18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graphicFrame>
        <p:nvGraphicFramePr>
          <p:cNvPr id="9" name="object 9"/>
          <p:cNvGraphicFramePr>
            <a:graphicFrameLocks noGrp="1"/>
          </p:cNvGraphicFramePr>
          <p:nvPr/>
        </p:nvGraphicFramePr>
        <p:xfrm>
          <a:off x="1763395" y="5330884"/>
          <a:ext cx="7893682" cy="1215462"/>
        </p:xfrm>
        <a:graphic>
          <a:graphicData uri="http://schemas.openxmlformats.org/drawingml/2006/table">
            <a:tbl>
              <a:tblPr firstRow="1" bandRow="1">
                <a:tableStyleId>{2D5ABB26-0587-4C30-8999-92F81FD0307C}</a:tableStyleId>
              </a:tblPr>
              <a:tblGrid>
                <a:gridCol w="1089660">
                  <a:extLst>
                    <a:ext uri="{9D8B030D-6E8A-4147-A177-3AD203B41FA5}">
                      <a16:colId xmlns:a16="http://schemas.microsoft.com/office/drawing/2014/main" val="20000"/>
                    </a:ext>
                  </a:extLst>
                </a:gridCol>
                <a:gridCol w="618490">
                  <a:extLst>
                    <a:ext uri="{9D8B030D-6E8A-4147-A177-3AD203B41FA5}">
                      <a16:colId xmlns:a16="http://schemas.microsoft.com/office/drawing/2014/main" val="20001"/>
                    </a:ext>
                  </a:extLst>
                </a:gridCol>
                <a:gridCol w="683894">
                  <a:extLst>
                    <a:ext uri="{9D8B030D-6E8A-4147-A177-3AD203B41FA5}">
                      <a16:colId xmlns:a16="http://schemas.microsoft.com/office/drawing/2014/main" val="20002"/>
                    </a:ext>
                  </a:extLst>
                </a:gridCol>
                <a:gridCol w="1232534">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gridCol w="3446779">
                  <a:extLst>
                    <a:ext uri="{9D8B030D-6E8A-4147-A177-3AD203B41FA5}">
                      <a16:colId xmlns:a16="http://schemas.microsoft.com/office/drawing/2014/main" val="20005"/>
                    </a:ext>
                  </a:extLst>
                </a:gridCol>
              </a:tblGrid>
              <a:tr h="364938">
                <a:tc>
                  <a:txBody>
                    <a:bodyPr/>
                    <a:lstStyle/>
                    <a:p>
                      <a:pPr marL="127000">
                        <a:lnSpc>
                          <a:spcPts val="1860"/>
                        </a:lnSpc>
                      </a:pPr>
                      <a:r>
                        <a:rPr sz="1800" spc="-15" dirty="0">
                          <a:latin typeface="Courier New"/>
                          <a:cs typeface="Courier New"/>
                        </a:rPr>
                        <a:t>SELECT</a:t>
                      </a:r>
                      <a:endParaRPr sz="1800">
                        <a:latin typeface="Courier New"/>
                        <a:cs typeface="Courier New"/>
                      </a:endParaRPr>
                    </a:p>
                  </a:txBody>
                  <a:tcPr marL="0" marR="0" marT="0" marB="0"/>
                </a:tc>
                <a:tc>
                  <a:txBody>
                    <a:bodyPr/>
                    <a:lstStyle/>
                    <a:p>
                      <a:pPr marR="58419" algn="r">
                        <a:lnSpc>
                          <a:spcPts val="1860"/>
                        </a:lnSpc>
                      </a:pPr>
                      <a:r>
                        <a:rPr sz="1800" spc="-15" dirty="0">
                          <a:latin typeface="Courier New"/>
                          <a:cs typeface="Courier New"/>
                        </a:rPr>
                        <a:t>nya</a:t>
                      </a:r>
                      <a:endParaRPr sz="1800">
                        <a:latin typeface="Courier New"/>
                        <a:cs typeface="Courier New"/>
                      </a:endParaRPr>
                    </a:p>
                  </a:txBody>
                  <a:tcPr marL="0" marR="0" marT="0" marB="0"/>
                </a:tc>
                <a:tc>
                  <a:txBody>
                    <a:bodyPr/>
                    <a:lstStyle/>
                    <a:p>
                      <a:pPr algn="ctr">
                        <a:lnSpc>
                          <a:spcPts val="1860"/>
                        </a:lnSpc>
                      </a:pPr>
                      <a:r>
                        <a:rPr sz="1800" spc="-10" dirty="0">
                          <a:latin typeface="Courier New"/>
                          <a:cs typeface="Courier New"/>
                        </a:rPr>
                        <a:t>FROM</a:t>
                      </a:r>
                      <a:endParaRPr sz="1800">
                        <a:latin typeface="Courier New"/>
                        <a:cs typeface="Courier New"/>
                      </a:endParaRPr>
                    </a:p>
                  </a:txBody>
                  <a:tcPr marL="0" marR="0" marT="0" marB="0"/>
                </a:tc>
                <a:tc>
                  <a:txBody>
                    <a:bodyPr/>
                    <a:lstStyle/>
                    <a:p>
                      <a:pPr algn="ctr">
                        <a:lnSpc>
                          <a:spcPts val="1860"/>
                        </a:lnSpc>
                      </a:pPr>
                      <a:r>
                        <a:rPr sz="1800" spc="-15" dirty="0">
                          <a:latin typeface="Courier New"/>
                          <a:cs typeface="Courier New"/>
                        </a:rPr>
                        <a:t>empleado</a:t>
                      </a:r>
                      <a:endParaRPr sz="1800">
                        <a:latin typeface="Courier New"/>
                        <a:cs typeface="Courier New"/>
                      </a:endParaRPr>
                    </a:p>
                  </a:txBody>
                  <a:tcPr marL="0" marR="0" marT="0" marB="0"/>
                </a:tc>
                <a:tc>
                  <a:txBody>
                    <a:bodyPr/>
                    <a:lstStyle/>
                    <a:p>
                      <a:pPr marL="1905" algn="ctr">
                        <a:lnSpc>
                          <a:spcPts val="1860"/>
                        </a:lnSpc>
                      </a:pPr>
                      <a:r>
                        <a:rPr sz="1800" spc="-10" dirty="0">
                          <a:latin typeface="Courier New"/>
                          <a:cs typeface="Courier New"/>
                        </a:rPr>
                        <a:t>WHERE</a:t>
                      </a:r>
                      <a:endParaRPr sz="1800">
                        <a:latin typeface="Courier New"/>
                        <a:cs typeface="Courier New"/>
                      </a:endParaRPr>
                    </a:p>
                  </a:txBody>
                  <a:tcPr marL="0" marR="0" marT="0" marB="0"/>
                </a:tc>
                <a:tc>
                  <a:txBody>
                    <a:bodyPr/>
                    <a:lstStyle/>
                    <a:p>
                      <a:pPr marL="68580">
                        <a:lnSpc>
                          <a:spcPts val="1860"/>
                        </a:lnSpc>
                      </a:pPr>
                      <a:r>
                        <a:rPr sz="1800" spc="-15" dirty="0">
                          <a:latin typeface="Courier New"/>
                          <a:cs typeface="Courier New"/>
                        </a:rPr>
                        <a:t>legajo&gt;=100</a:t>
                      </a:r>
                      <a:r>
                        <a:rPr sz="1800" spc="-50" dirty="0">
                          <a:latin typeface="Courier New"/>
                          <a:cs typeface="Courier New"/>
                        </a:rPr>
                        <a:t> </a:t>
                      </a:r>
                      <a:r>
                        <a:rPr sz="1800" spc="-10" dirty="0">
                          <a:latin typeface="Courier New"/>
                          <a:cs typeface="Courier New"/>
                        </a:rPr>
                        <a:t>order</a:t>
                      </a:r>
                      <a:r>
                        <a:rPr sz="1800" spc="-45" dirty="0">
                          <a:latin typeface="Courier New"/>
                          <a:cs typeface="Courier New"/>
                        </a:rPr>
                        <a:t> </a:t>
                      </a:r>
                      <a:r>
                        <a:rPr sz="1800" spc="-10" dirty="0">
                          <a:latin typeface="Courier New"/>
                          <a:cs typeface="Courier New"/>
                        </a:rPr>
                        <a:t>by</a:t>
                      </a:r>
                      <a:r>
                        <a:rPr sz="1800" spc="-105" dirty="0">
                          <a:latin typeface="Courier New"/>
                          <a:cs typeface="Courier New"/>
                        </a:rPr>
                        <a:t> </a:t>
                      </a:r>
                      <a:r>
                        <a:rPr sz="1800" spc="-15" dirty="0">
                          <a:latin typeface="Courier New"/>
                          <a:cs typeface="Courier New"/>
                        </a:rPr>
                        <a:t>nya</a:t>
                      </a:r>
                      <a:endParaRPr sz="1800">
                        <a:latin typeface="Courier New"/>
                        <a:cs typeface="Courier New"/>
                      </a:endParaRPr>
                    </a:p>
                  </a:txBody>
                  <a:tcPr marL="0" marR="0" marT="0" marB="0"/>
                </a:tc>
                <a:extLst>
                  <a:ext uri="{0D108BD9-81ED-4DB2-BD59-A6C34878D82A}">
                    <a16:rowId xmlns:a16="http://schemas.microsoft.com/office/drawing/2014/main" val="10000"/>
                  </a:ext>
                </a:extLst>
              </a:tr>
              <a:tr h="478251">
                <a:tc>
                  <a:txBody>
                    <a:bodyPr/>
                    <a:lstStyle/>
                    <a:p>
                      <a:pPr marL="127000">
                        <a:lnSpc>
                          <a:spcPct val="100000"/>
                        </a:lnSpc>
                        <a:spcBef>
                          <a:spcPts val="535"/>
                        </a:spcBef>
                      </a:pPr>
                      <a:r>
                        <a:rPr sz="1800" spc="-10" dirty="0">
                          <a:latin typeface="Courier New"/>
                          <a:cs typeface="Courier New"/>
                        </a:rPr>
                        <a:t>SELECT</a:t>
                      </a:r>
                      <a:endParaRPr sz="1800">
                        <a:latin typeface="Courier New"/>
                        <a:cs typeface="Courier New"/>
                      </a:endParaRPr>
                    </a:p>
                  </a:txBody>
                  <a:tcPr marL="0" marR="0" marT="67945" marB="0"/>
                </a:tc>
                <a:tc>
                  <a:txBody>
                    <a:bodyPr/>
                    <a:lstStyle/>
                    <a:p>
                      <a:pPr marR="58419" algn="r">
                        <a:lnSpc>
                          <a:spcPct val="100000"/>
                        </a:lnSpc>
                        <a:spcBef>
                          <a:spcPts val="535"/>
                        </a:spcBef>
                      </a:pPr>
                      <a:r>
                        <a:rPr sz="1800" spc="-15" dirty="0">
                          <a:latin typeface="Courier New"/>
                          <a:cs typeface="Courier New"/>
                        </a:rPr>
                        <a:t>nya</a:t>
                      </a:r>
                      <a:endParaRPr sz="1800">
                        <a:latin typeface="Courier New"/>
                        <a:cs typeface="Courier New"/>
                      </a:endParaRPr>
                    </a:p>
                  </a:txBody>
                  <a:tcPr marL="0" marR="0" marT="67945" marB="0"/>
                </a:tc>
                <a:tc>
                  <a:txBody>
                    <a:bodyPr/>
                    <a:lstStyle/>
                    <a:p>
                      <a:pPr algn="ctr">
                        <a:lnSpc>
                          <a:spcPct val="100000"/>
                        </a:lnSpc>
                        <a:spcBef>
                          <a:spcPts val="535"/>
                        </a:spcBef>
                      </a:pPr>
                      <a:r>
                        <a:rPr sz="1800" spc="-10" dirty="0">
                          <a:latin typeface="Courier New"/>
                          <a:cs typeface="Courier New"/>
                        </a:rPr>
                        <a:t>FROM</a:t>
                      </a:r>
                      <a:endParaRPr sz="1800">
                        <a:latin typeface="Courier New"/>
                        <a:cs typeface="Courier New"/>
                      </a:endParaRPr>
                    </a:p>
                  </a:txBody>
                  <a:tcPr marL="0" marR="0" marT="67945" marB="0"/>
                </a:tc>
                <a:tc>
                  <a:txBody>
                    <a:bodyPr/>
                    <a:lstStyle/>
                    <a:p>
                      <a:pPr algn="ctr">
                        <a:lnSpc>
                          <a:spcPct val="100000"/>
                        </a:lnSpc>
                        <a:spcBef>
                          <a:spcPts val="535"/>
                        </a:spcBef>
                      </a:pPr>
                      <a:r>
                        <a:rPr sz="1800" spc="-15" dirty="0">
                          <a:latin typeface="Courier New"/>
                          <a:cs typeface="Courier New"/>
                        </a:rPr>
                        <a:t>empleado</a:t>
                      </a:r>
                      <a:endParaRPr sz="1800">
                        <a:latin typeface="Courier New"/>
                        <a:cs typeface="Courier New"/>
                      </a:endParaRPr>
                    </a:p>
                  </a:txBody>
                  <a:tcPr marL="0" marR="0" marT="67945" marB="0"/>
                </a:tc>
                <a:tc>
                  <a:txBody>
                    <a:bodyPr/>
                    <a:lstStyle/>
                    <a:p>
                      <a:pPr marL="2540" algn="ctr">
                        <a:lnSpc>
                          <a:spcPct val="100000"/>
                        </a:lnSpc>
                        <a:spcBef>
                          <a:spcPts val="535"/>
                        </a:spcBef>
                      </a:pPr>
                      <a:r>
                        <a:rPr sz="1800" spc="-10" dirty="0">
                          <a:latin typeface="Courier New"/>
                          <a:cs typeface="Courier New"/>
                        </a:rPr>
                        <a:t>order</a:t>
                      </a:r>
                      <a:endParaRPr sz="1800">
                        <a:latin typeface="Courier New"/>
                        <a:cs typeface="Courier New"/>
                      </a:endParaRPr>
                    </a:p>
                  </a:txBody>
                  <a:tcPr marL="0" marR="0" marT="67945" marB="0"/>
                </a:tc>
                <a:tc>
                  <a:txBody>
                    <a:bodyPr/>
                    <a:lstStyle/>
                    <a:p>
                      <a:pPr marL="68580">
                        <a:lnSpc>
                          <a:spcPct val="100000"/>
                        </a:lnSpc>
                        <a:spcBef>
                          <a:spcPts val="535"/>
                        </a:spcBef>
                      </a:pPr>
                      <a:r>
                        <a:rPr sz="1800" spc="-10" dirty="0">
                          <a:latin typeface="Courier New"/>
                          <a:cs typeface="Courier New"/>
                        </a:rPr>
                        <a:t>by</a:t>
                      </a:r>
                      <a:r>
                        <a:rPr sz="1800" spc="-40" dirty="0">
                          <a:latin typeface="Courier New"/>
                          <a:cs typeface="Courier New"/>
                        </a:rPr>
                        <a:t> </a:t>
                      </a:r>
                      <a:r>
                        <a:rPr sz="1800" spc="-15" dirty="0">
                          <a:latin typeface="Courier New"/>
                          <a:cs typeface="Courier New"/>
                        </a:rPr>
                        <a:t>legajo</a:t>
                      </a:r>
                      <a:r>
                        <a:rPr sz="1800" spc="-55" dirty="0">
                          <a:latin typeface="Courier New"/>
                          <a:cs typeface="Courier New"/>
                        </a:rPr>
                        <a:t> </a:t>
                      </a:r>
                      <a:r>
                        <a:rPr sz="1800" spc="-15" dirty="0">
                          <a:latin typeface="Courier New"/>
                          <a:cs typeface="Courier New"/>
                        </a:rPr>
                        <a:t>desc</a:t>
                      </a:r>
                      <a:endParaRPr sz="1800">
                        <a:latin typeface="Courier New"/>
                        <a:cs typeface="Courier New"/>
                      </a:endParaRPr>
                    </a:p>
                  </a:txBody>
                  <a:tcPr marL="0" marR="0" marT="67945" marB="0"/>
                </a:tc>
                <a:extLst>
                  <a:ext uri="{0D108BD9-81ED-4DB2-BD59-A6C34878D82A}">
                    <a16:rowId xmlns:a16="http://schemas.microsoft.com/office/drawing/2014/main" val="10001"/>
                  </a:ext>
                </a:extLst>
              </a:tr>
              <a:tr h="372273">
                <a:tc>
                  <a:txBody>
                    <a:bodyPr/>
                    <a:lstStyle/>
                    <a:p>
                      <a:pPr marL="127000">
                        <a:lnSpc>
                          <a:spcPct val="100000"/>
                        </a:lnSpc>
                        <a:spcBef>
                          <a:spcPts val="590"/>
                        </a:spcBef>
                      </a:pPr>
                      <a:r>
                        <a:rPr sz="1800" spc="-10" dirty="0">
                          <a:latin typeface="Courier New"/>
                          <a:cs typeface="Courier New"/>
                        </a:rPr>
                        <a:t>SELECT</a:t>
                      </a:r>
                      <a:endParaRPr sz="1800">
                        <a:latin typeface="Courier New"/>
                        <a:cs typeface="Courier New"/>
                      </a:endParaRPr>
                    </a:p>
                  </a:txBody>
                  <a:tcPr marL="0" marR="0" marT="74930" marB="0"/>
                </a:tc>
                <a:tc>
                  <a:txBody>
                    <a:bodyPr/>
                    <a:lstStyle/>
                    <a:p>
                      <a:pPr marR="58419" algn="r">
                        <a:lnSpc>
                          <a:spcPct val="100000"/>
                        </a:lnSpc>
                        <a:spcBef>
                          <a:spcPts val="590"/>
                        </a:spcBef>
                      </a:pPr>
                      <a:r>
                        <a:rPr sz="1800" spc="-15" dirty="0">
                          <a:latin typeface="Courier New"/>
                          <a:cs typeface="Courier New"/>
                        </a:rPr>
                        <a:t>nya</a:t>
                      </a:r>
                      <a:endParaRPr sz="1800">
                        <a:latin typeface="Courier New"/>
                        <a:cs typeface="Courier New"/>
                      </a:endParaRPr>
                    </a:p>
                  </a:txBody>
                  <a:tcPr marL="0" marR="0" marT="74930" marB="0"/>
                </a:tc>
                <a:tc>
                  <a:txBody>
                    <a:bodyPr/>
                    <a:lstStyle/>
                    <a:p>
                      <a:pPr algn="ctr">
                        <a:lnSpc>
                          <a:spcPct val="100000"/>
                        </a:lnSpc>
                        <a:spcBef>
                          <a:spcPts val="590"/>
                        </a:spcBef>
                      </a:pPr>
                      <a:r>
                        <a:rPr sz="1800" spc="-10" dirty="0">
                          <a:latin typeface="Courier New"/>
                          <a:cs typeface="Courier New"/>
                        </a:rPr>
                        <a:t>FROM</a:t>
                      </a:r>
                      <a:endParaRPr sz="1800">
                        <a:latin typeface="Courier New"/>
                        <a:cs typeface="Courier New"/>
                      </a:endParaRPr>
                    </a:p>
                  </a:txBody>
                  <a:tcPr marL="0" marR="0" marT="74930" marB="0"/>
                </a:tc>
                <a:tc>
                  <a:txBody>
                    <a:bodyPr/>
                    <a:lstStyle/>
                    <a:p>
                      <a:pPr algn="ctr">
                        <a:lnSpc>
                          <a:spcPct val="100000"/>
                        </a:lnSpc>
                        <a:spcBef>
                          <a:spcPts val="590"/>
                        </a:spcBef>
                      </a:pPr>
                      <a:r>
                        <a:rPr sz="1800" spc="-15" dirty="0">
                          <a:latin typeface="Courier New"/>
                          <a:cs typeface="Courier New"/>
                        </a:rPr>
                        <a:t>empleado</a:t>
                      </a:r>
                      <a:endParaRPr sz="1800">
                        <a:latin typeface="Courier New"/>
                        <a:cs typeface="Courier New"/>
                      </a:endParaRPr>
                    </a:p>
                  </a:txBody>
                  <a:tcPr marL="0" marR="0" marT="74930" marB="0"/>
                </a:tc>
                <a:tc>
                  <a:txBody>
                    <a:bodyPr/>
                    <a:lstStyle/>
                    <a:p>
                      <a:pPr marL="2540" algn="ctr">
                        <a:lnSpc>
                          <a:spcPct val="100000"/>
                        </a:lnSpc>
                        <a:spcBef>
                          <a:spcPts val="590"/>
                        </a:spcBef>
                      </a:pPr>
                      <a:r>
                        <a:rPr sz="1800" spc="-10" dirty="0">
                          <a:latin typeface="Courier New"/>
                          <a:cs typeface="Courier New"/>
                        </a:rPr>
                        <a:t>order</a:t>
                      </a:r>
                      <a:endParaRPr sz="1800">
                        <a:latin typeface="Courier New"/>
                        <a:cs typeface="Courier New"/>
                      </a:endParaRPr>
                    </a:p>
                  </a:txBody>
                  <a:tcPr marL="0" marR="0" marT="74930" marB="0"/>
                </a:tc>
                <a:tc>
                  <a:txBody>
                    <a:bodyPr/>
                    <a:lstStyle/>
                    <a:p>
                      <a:pPr marL="68580">
                        <a:lnSpc>
                          <a:spcPct val="100000"/>
                        </a:lnSpc>
                        <a:spcBef>
                          <a:spcPts val="590"/>
                        </a:spcBef>
                      </a:pPr>
                      <a:r>
                        <a:rPr sz="1800" spc="-10" dirty="0">
                          <a:latin typeface="Courier New"/>
                          <a:cs typeface="Courier New"/>
                        </a:rPr>
                        <a:t>by</a:t>
                      </a:r>
                      <a:r>
                        <a:rPr sz="1800" spc="-35" dirty="0">
                          <a:latin typeface="Courier New"/>
                          <a:cs typeface="Courier New"/>
                        </a:rPr>
                        <a:t> </a:t>
                      </a:r>
                      <a:r>
                        <a:rPr sz="1800" spc="-10" dirty="0">
                          <a:latin typeface="Courier New"/>
                          <a:cs typeface="Courier New"/>
                        </a:rPr>
                        <a:t>nya</a:t>
                      </a:r>
                      <a:r>
                        <a:rPr sz="1800" spc="-40" dirty="0">
                          <a:latin typeface="Courier New"/>
                          <a:cs typeface="Courier New"/>
                        </a:rPr>
                        <a:t> </a:t>
                      </a:r>
                      <a:r>
                        <a:rPr sz="1800" spc="-10" dirty="0">
                          <a:latin typeface="Courier New"/>
                          <a:cs typeface="Courier New"/>
                        </a:rPr>
                        <a:t>desc,</a:t>
                      </a:r>
                      <a:r>
                        <a:rPr sz="1800" spc="-40" dirty="0">
                          <a:latin typeface="Courier New"/>
                          <a:cs typeface="Courier New"/>
                        </a:rPr>
                        <a:t> </a:t>
                      </a:r>
                      <a:r>
                        <a:rPr sz="1800" spc="-10" dirty="0">
                          <a:latin typeface="Courier New"/>
                          <a:cs typeface="Courier New"/>
                        </a:rPr>
                        <a:t>legajo</a:t>
                      </a:r>
                      <a:r>
                        <a:rPr sz="1800" spc="-110" dirty="0">
                          <a:latin typeface="Courier New"/>
                          <a:cs typeface="Courier New"/>
                        </a:rPr>
                        <a:t> </a:t>
                      </a:r>
                      <a:r>
                        <a:rPr sz="1800" spc="-15" dirty="0">
                          <a:latin typeface="Courier New"/>
                          <a:cs typeface="Courier New"/>
                        </a:rPr>
                        <a:t>asc</a:t>
                      </a:r>
                      <a:endParaRPr sz="1800">
                        <a:latin typeface="Courier New"/>
                        <a:cs typeface="Courier New"/>
                      </a:endParaRPr>
                    </a:p>
                  </a:txBody>
                  <a:tcPr marL="0" marR="0" marT="74930" marB="0"/>
                </a:tc>
                <a:extLst>
                  <a:ext uri="{0D108BD9-81ED-4DB2-BD59-A6C34878D82A}">
                    <a16:rowId xmlns:a16="http://schemas.microsoft.com/office/drawing/2014/main" val="10002"/>
                  </a:ext>
                </a:extLst>
              </a:tr>
            </a:tbl>
          </a:graphicData>
        </a:graphic>
      </p:graphicFrame>
      <p:sp>
        <p:nvSpPr>
          <p:cNvPr id="10" name="object 10"/>
          <p:cNvSpPr txBox="1"/>
          <p:nvPr/>
        </p:nvSpPr>
        <p:spPr>
          <a:xfrm>
            <a:off x="1876805" y="6721551"/>
            <a:ext cx="4638675" cy="79057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ourier New"/>
                <a:cs typeface="Courier New"/>
              </a:rPr>
              <a:t>SELECT</a:t>
            </a:r>
            <a:r>
              <a:rPr sz="1800" spc="-35" dirty="0">
                <a:latin typeface="Courier New"/>
                <a:cs typeface="Courier New"/>
              </a:rPr>
              <a:t> </a:t>
            </a:r>
            <a:r>
              <a:rPr sz="1800" spc="-10" dirty="0">
                <a:latin typeface="Courier New"/>
                <a:cs typeface="Courier New"/>
              </a:rPr>
              <a:t>TOP</a:t>
            </a:r>
            <a:r>
              <a:rPr sz="1800" spc="-30" dirty="0">
                <a:latin typeface="Courier New"/>
                <a:cs typeface="Courier New"/>
              </a:rPr>
              <a:t> </a:t>
            </a:r>
            <a:r>
              <a:rPr sz="1800" spc="-10" dirty="0">
                <a:latin typeface="Courier New"/>
                <a:cs typeface="Courier New"/>
              </a:rPr>
              <a:t>10</a:t>
            </a:r>
            <a:r>
              <a:rPr sz="1800" spc="-15" dirty="0">
                <a:latin typeface="Courier New"/>
                <a:cs typeface="Courier New"/>
              </a:rPr>
              <a:t> legajo FROM</a:t>
            </a:r>
            <a:r>
              <a:rPr sz="1800" spc="-70" dirty="0">
                <a:latin typeface="Courier New"/>
                <a:cs typeface="Courier New"/>
              </a:rPr>
              <a:t> </a:t>
            </a:r>
            <a:r>
              <a:rPr sz="1800" spc="-15" dirty="0">
                <a:latin typeface="Courier New"/>
                <a:cs typeface="Courier New"/>
              </a:rPr>
              <a:t>empleado</a:t>
            </a:r>
            <a:endParaRPr sz="1800">
              <a:latin typeface="Courier New"/>
              <a:cs typeface="Courier New"/>
            </a:endParaRPr>
          </a:p>
          <a:p>
            <a:pPr marL="12700">
              <a:lnSpc>
                <a:spcPct val="100000"/>
              </a:lnSpc>
              <a:spcBef>
                <a:spcPts val="1700"/>
              </a:spcBef>
            </a:pPr>
            <a:r>
              <a:rPr sz="1800" spc="-10" dirty="0">
                <a:latin typeface="Courier New"/>
                <a:cs typeface="Courier New"/>
              </a:rPr>
              <a:t>SELECT</a:t>
            </a:r>
            <a:r>
              <a:rPr sz="1800" spc="-45" dirty="0">
                <a:latin typeface="Courier New"/>
                <a:cs typeface="Courier New"/>
              </a:rPr>
              <a:t> </a:t>
            </a:r>
            <a:r>
              <a:rPr sz="1800" i="1" spc="-10" dirty="0">
                <a:latin typeface="Courier New"/>
                <a:cs typeface="Courier New"/>
              </a:rPr>
              <a:t>distinct</a:t>
            </a:r>
            <a:r>
              <a:rPr sz="1800" i="1" spc="-40" dirty="0">
                <a:latin typeface="Courier New"/>
                <a:cs typeface="Courier New"/>
              </a:rPr>
              <a:t> </a:t>
            </a:r>
            <a:r>
              <a:rPr sz="1800" spc="-10" dirty="0">
                <a:latin typeface="Courier New"/>
                <a:cs typeface="Courier New"/>
              </a:rPr>
              <a:t>nya</a:t>
            </a:r>
            <a:r>
              <a:rPr sz="1800" spc="-25" dirty="0">
                <a:latin typeface="Courier New"/>
                <a:cs typeface="Courier New"/>
              </a:rPr>
              <a:t> </a:t>
            </a:r>
            <a:r>
              <a:rPr sz="1800" spc="-10" dirty="0">
                <a:latin typeface="Courier New"/>
                <a:cs typeface="Courier New"/>
              </a:rPr>
              <a:t>FROM</a:t>
            </a:r>
            <a:r>
              <a:rPr sz="1800" spc="-90" dirty="0">
                <a:latin typeface="Courier New"/>
                <a:cs typeface="Courier New"/>
              </a:rPr>
              <a:t> </a:t>
            </a:r>
            <a:r>
              <a:rPr sz="1800" spc="-15" dirty="0">
                <a:latin typeface="Courier New"/>
                <a:cs typeface="Courier New"/>
              </a:rPr>
              <a:t>empleado</a:t>
            </a:r>
            <a:endParaRPr sz="1800">
              <a:latin typeface="Courier New"/>
              <a:cs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6874509"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5" dirty="0"/>
              <a:t> </a:t>
            </a:r>
            <a:r>
              <a:rPr dirty="0"/>
              <a:t>Select.</a:t>
            </a:r>
            <a:r>
              <a:rPr spc="-160" dirty="0"/>
              <a:t> </a:t>
            </a:r>
            <a:r>
              <a:rPr dirty="0"/>
              <a:t>Condiciones</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724916" y="1950847"/>
            <a:ext cx="8348980" cy="553085"/>
          </a:xfrm>
          <a:prstGeom prst="rect">
            <a:avLst/>
          </a:prstGeom>
        </p:spPr>
        <p:txBody>
          <a:bodyPr vert="horz" wrap="square" lIns="0" tIns="38735" rIns="0" bIns="0" rtlCol="0">
            <a:spAutoFit/>
          </a:bodyPr>
          <a:lstStyle/>
          <a:p>
            <a:pPr marL="12700" marR="5080">
              <a:lnSpc>
                <a:spcPts val="1989"/>
              </a:lnSpc>
              <a:spcBef>
                <a:spcPts val="305"/>
              </a:spcBef>
            </a:pPr>
            <a:r>
              <a:rPr sz="1800" spc="-15" dirty="0">
                <a:latin typeface="Arial MT"/>
                <a:cs typeface="Arial MT"/>
              </a:rPr>
              <a:t>Las</a:t>
            </a:r>
            <a:r>
              <a:rPr sz="1800" spc="-10" dirty="0">
                <a:latin typeface="Arial MT"/>
                <a:cs typeface="Arial MT"/>
              </a:rPr>
              <a:t> </a:t>
            </a:r>
            <a:r>
              <a:rPr sz="1800" spc="-20" dirty="0">
                <a:latin typeface="Arial MT"/>
                <a:cs typeface="Arial MT"/>
              </a:rPr>
              <a:t>condiciones</a:t>
            </a:r>
            <a:r>
              <a:rPr sz="1800" spc="35" dirty="0">
                <a:latin typeface="Arial MT"/>
                <a:cs typeface="Arial MT"/>
              </a:rPr>
              <a:t> </a:t>
            </a:r>
            <a:r>
              <a:rPr sz="1800" spc="-20" dirty="0">
                <a:latin typeface="Arial MT"/>
                <a:cs typeface="Arial MT"/>
              </a:rPr>
              <a:t>armadas</a:t>
            </a:r>
            <a:r>
              <a:rPr sz="1800" spc="20" dirty="0">
                <a:latin typeface="Arial MT"/>
                <a:cs typeface="Arial MT"/>
              </a:rPr>
              <a:t> </a:t>
            </a:r>
            <a:r>
              <a:rPr sz="1800" spc="-15" dirty="0">
                <a:latin typeface="Arial MT"/>
                <a:cs typeface="Arial MT"/>
              </a:rPr>
              <a:t>en</a:t>
            </a:r>
            <a:r>
              <a:rPr sz="1800" spc="-5" dirty="0">
                <a:latin typeface="Arial MT"/>
                <a:cs typeface="Arial MT"/>
              </a:rPr>
              <a:t> un </a:t>
            </a:r>
            <a:r>
              <a:rPr sz="1800" spc="-25" dirty="0">
                <a:latin typeface="Arial MT"/>
                <a:cs typeface="Arial MT"/>
              </a:rPr>
              <a:t>where,</a:t>
            </a:r>
            <a:r>
              <a:rPr sz="1800" spc="15" dirty="0">
                <a:latin typeface="Arial MT"/>
                <a:cs typeface="Arial MT"/>
              </a:rPr>
              <a:t> </a:t>
            </a:r>
            <a:r>
              <a:rPr sz="1800" spc="-5" dirty="0">
                <a:latin typeface="Arial MT"/>
                <a:cs typeface="Arial MT"/>
              </a:rPr>
              <a:t>podrían</a:t>
            </a:r>
            <a:r>
              <a:rPr sz="1800" spc="-30" dirty="0">
                <a:latin typeface="Arial MT"/>
                <a:cs typeface="Arial MT"/>
              </a:rPr>
              <a:t> </a:t>
            </a:r>
            <a:r>
              <a:rPr sz="1800" spc="-5" dirty="0">
                <a:latin typeface="Arial MT"/>
                <a:cs typeface="Arial MT"/>
              </a:rPr>
              <a:t>utilizar</a:t>
            </a:r>
            <a:r>
              <a:rPr sz="1800" spc="-25" dirty="0">
                <a:latin typeface="Arial MT"/>
                <a:cs typeface="Arial MT"/>
              </a:rPr>
              <a:t> </a:t>
            </a:r>
            <a:r>
              <a:rPr sz="1800" spc="-20" dirty="0">
                <a:latin typeface="Arial MT"/>
                <a:cs typeface="Arial MT"/>
              </a:rPr>
              <a:t>cualquiera</a:t>
            </a:r>
            <a:r>
              <a:rPr sz="1800" spc="40" dirty="0">
                <a:latin typeface="Arial MT"/>
                <a:cs typeface="Arial MT"/>
              </a:rPr>
              <a:t> </a:t>
            </a:r>
            <a:r>
              <a:rPr sz="1800" spc="-5" dirty="0">
                <a:latin typeface="Arial MT"/>
                <a:cs typeface="Arial MT"/>
              </a:rPr>
              <a:t>de </a:t>
            </a:r>
            <a:r>
              <a:rPr sz="1800" spc="-15" dirty="0">
                <a:latin typeface="Arial MT"/>
                <a:cs typeface="Arial MT"/>
              </a:rPr>
              <a:t>los</a:t>
            </a:r>
            <a:r>
              <a:rPr sz="1800" spc="-5" dirty="0">
                <a:latin typeface="Arial MT"/>
                <a:cs typeface="Arial MT"/>
              </a:rPr>
              <a:t> </a:t>
            </a:r>
            <a:r>
              <a:rPr sz="1800" spc="-20" dirty="0">
                <a:latin typeface="Arial MT"/>
                <a:cs typeface="Arial MT"/>
              </a:rPr>
              <a:t>siguientes </a:t>
            </a:r>
            <a:r>
              <a:rPr sz="1800" spc="-484" dirty="0">
                <a:latin typeface="Arial MT"/>
                <a:cs typeface="Arial MT"/>
              </a:rPr>
              <a:t> </a:t>
            </a:r>
            <a:r>
              <a:rPr sz="1800" spc="-20" dirty="0">
                <a:latin typeface="Arial MT"/>
                <a:cs typeface="Arial MT"/>
              </a:rPr>
              <a:t>Operadores:</a:t>
            </a:r>
            <a:endParaRPr sz="1800">
              <a:latin typeface="Arial MT"/>
              <a:cs typeface="Arial MT"/>
            </a:endParaRPr>
          </a:p>
        </p:txBody>
      </p:sp>
      <p:graphicFrame>
        <p:nvGraphicFramePr>
          <p:cNvPr id="6" name="object 6"/>
          <p:cNvGraphicFramePr>
            <a:graphicFrameLocks noGrp="1"/>
          </p:cNvGraphicFramePr>
          <p:nvPr/>
        </p:nvGraphicFramePr>
        <p:xfrm>
          <a:off x="1949450" y="2703830"/>
          <a:ext cx="6257925" cy="4372606"/>
        </p:xfrm>
        <a:graphic>
          <a:graphicData uri="http://schemas.openxmlformats.org/drawingml/2006/table">
            <a:tbl>
              <a:tblPr firstRow="1" bandRow="1">
                <a:tableStyleId>{2D5ABB26-0587-4C30-8999-92F81FD0307C}</a:tableStyleId>
              </a:tblPr>
              <a:tblGrid>
                <a:gridCol w="1721485">
                  <a:extLst>
                    <a:ext uri="{9D8B030D-6E8A-4147-A177-3AD203B41FA5}">
                      <a16:colId xmlns:a16="http://schemas.microsoft.com/office/drawing/2014/main" val="20000"/>
                    </a:ext>
                  </a:extLst>
                </a:gridCol>
                <a:gridCol w="4536440">
                  <a:extLst>
                    <a:ext uri="{9D8B030D-6E8A-4147-A177-3AD203B41FA5}">
                      <a16:colId xmlns:a16="http://schemas.microsoft.com/office/drawing/2014/main" val="20001"/>
                    </a:ext>
                  </a:extLst>
                </a:gridCol>
              </a:tblGrid>
              <a:tr h="356869">
                <a:tc>
                  <a:txBody>
                    <a:bodyPr/>
                    <a:lstStyle/>
                    <a:p>
                      <a:pPr marL="431165">
                        <a:lnSpc>
                          <a:spcPct val="100000"/>
                        </a:lnSpc>
                        <a:spcBef>
                          <a:spcPts val="185"/>
                        </a:spcBef>
                      </a:pPr>
                      <a:r>
                        <a:rPr sz="1800" b="1" spc="-5" dirty="0">
                          <a:latin typeface="Arial"/>
                          <a:cs typeface="Arial"/>
                        </a:rPr>
                        <a:t>Operador</a:t>
                      </a:r>
                      <a:endParaRPr sz="1800">
                        <a:latin typeface="Arial"/>
                        <a:cs typeface="Arial"/>
                      </a:endParaRPr>
                    </a:p>
                  </a:txBody>
                  <a:tcPr marL="0" marR="0" marT="23495" marB="0">
                    <a:solidFill>
                      <a:srgbClr val="5B8424"/>
                    </a:solidFill>
                  </a:tcPr>
                </a:tc>
                <a:tc>
                  <a:txBody>
                    <a:bodyPr/>
                    <a:lstStyle/>
                    <a:p>
                      <a:pPr marL="173355" algn="ctr">
                        <a:lnSpc>
                          <a:spcPct val="100000"/>
                        </a:lnSpc>
                        <a:spcBef>
                          <a:spcPts val="185"/>
                        </a:spcBef>
                      </a:pPr>
                      <a:r>
                        <a:rPr sz="1800" b="1" dirty="0">
                          <a:latin typeface="Arial"/>
                          <a:cs typeface="Arial"/>
                        </a:rPr>
                        <a:t>Ejemplo</a:t>
                      </a:r>
                      <a:endParaRPr sz="1800">
                        <a:latin typeface="Arial"/>
                        <a:cs typeface="Arial"/>
                      </a:endParaRPr>
                    </a:p>
                  </a:txBody>
                  <a:tcPr marL="0" marR="0" marT="23495"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45"/>
                        </a:spcBef>
                      </a:pPr>
                      <a:r>
                        <a:rPr sz="1800" dirty="0">
                          <a:latin typeface="Arial MT"/>
                          <a:cs typeface="Arial MT"/>
                        </a:rPr>
                        <a:t>=</a:t>
                      </a:r>
                      <a:endParaRPr sz="1800">
                        <a:latin typeface="Arial MT"/>
                        <a:cs typeface="Arial MT"/>
                      </a:endParaRPr>
                    </a:p>
                  </a:txBody>
                  <a:tcPr marL="0" marR="0" marT="18415" marB="0">
                    <a:solidFill>
                      <a:srgbClr val="92BB5D"/>
                    </a:solidFill>
                  </a:tcPr>
                </a:tc>
                <a:tc>
                  <a:txBody>
                    <a:bodyPr/>
                    <a:lstStyle/>
                    <a:p>
                      <a:pPr marL="260985">
                        <a:lnSpc>
                          <a:spcPct val="100000"/>
                        </a:lnSpc>
                        <a:spcBef>
                          <a:spcPts val="145"/>
                        </a:spcBef>
                      </a:pPr>
                      <a:r>
                        <a:rPr sz="1800" spc="-20" dirty="0">
                          <a:latin typeface="Arial MT"/>
                          <a:cs typeface="Arial MT"/>
                        </a:rPr>
                        <a:t>legajo</a:t>
                      </a:r>
                      <a:r>
                        <a:rPr sz="1800" spc="-15" dirty="0">
                          <a:latin typeface="Arial MT"/>
                          <a:cs typeface="Arial MT"/>
                        </a:rPr>
                        <a:t> </a:t>
                      </a:r>
                      <a:r>
                        <a:rPr sz="1800" dirty="0">
                          <a:latin typeface="Arial MT"/>
                          <a:cs typeface="Arial MT"/>
                        </a:rPr>
                        <a:t>=</a:t>
                      </a:r>
                      <a:r>
                        <a:rPr sz="1800" spc="-30" dirty="0">
                          <a:latin typeface="Arial MT"/>
                          <a:cs typeface="Arial MT"/>
                        </a:rPr>
                        <a:t> </a:t>
                      </a:r>
                      <a:r>
                        <a:rPr sz="1800" spc="-5" dirty="0">
                          <a:latin typeface="Arial MT"/>
                          <a:cs typeface="Arial MT"/>
                        </a:rPr>
                        <a:t>1</a:t>
                      </a:r>
                      <a:endParaRPr sz="1800">
                        <a:latin typeface="Arial MT"/>
                        <a:cs typeface="Arial MT"/>
                      </a:endParaRPr>
                    </a:p>
                  </a:txBody>
                  <a:tcPr marL="0" marR="0" marT="1841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45"/>
                        </a:spcBef>
                      </a:pPr>
                      <a:r>
                        <a:rPr sz="1800" dirty="0">
                          <a:latin typeface="Arial MT"/>
                          <a:cs typeface="Arial MT"/>
                        </a:rPr>
                        <a:t>&lt;&gt;</a:t>
                      </a:r>
                      <a:endParaRPr sz="1800">
                        <a:latin typeface="Arial MT"/>
                        <a:cs typeface="Arial MT"/>
                      </a:endParaRPr>
                    </a:p>
                  </a:txBody>
                  <a:tcPr marL="0" marR="0" marT="18415" marB="0">
                    <a:solidFill>
                      <a:srgbClr val="FFFFCC"/>
                    </a:solidFill>
                  </a:tcPr>
                </a:tc>
                <a:tc>
                  <a:txBody>
                    <a:bodyPr/>
                    <a:lstStyle/>
                    <a:p>
                      <a:pPr marL="260985">
                        <a:lnSpc>
                          <a:spcPct val="100000"/>
                        </a:lnSpc>
                        <a:spcBef>
                          <a:spcPts val="145"/>
                        </a:spcBef>
                      </a:pPr>
                      <a:r>
                        <a:rPr sz="1800" spc="-15" dirty="0">
                          <a:latin typeface="Arial MT"/>
                          <a:cs typeface="Arial MT"/>
                        </a:rPr>
                        <a:t>nombre</a:t>
                      </a:r>
                      <a:r>
                        <a:rPr sz="1800" spc="-30" dirty="0">
                          <a:latin typeface="Arial MT"/>
                          <a:cs typeface="Arial MT"/>
                        </a:rPr>
                        <a:t> </a:t>
                      </a:r>
                      <a:r>
                        <a:rPr sz="1800" dirty="0">
                          <a:latin typeface="Arial MT"/>
                          <a:cs typeface="Arial MT"/>
                        </a:rPr>
                        <a:t>&lt;&gt;</a:t>
                      </a:r>
                      <a:r>
                        <a:rPr sz="1800" spc="-40" dirty="0">
                          <a:latin typeface="Arial MT"/>
                          <a:cs typeface="Arial MT"/>
                        </a:rPr>
                        <a:t> </a:t>
                      </a:r>
                      <a:r>
                        <a:rPr sz="1800" spc="-5" dirty="0">
                          <a:latin typeface="Arial MT"/>
                          <a:cs typeface="Arial MT"/>
                        </a:rPr>
                        <a:t>'Juan'</a:t>
                      </a:r>
                      <a:endParaRPr sz="1800">
                        <a:latin typeface="Arial MT"/>
                        <a:cs typeface="Arial MT"/>
                      </a:endParaRPr>
                    </a:p>
                  </a:txBody>
                  <a:tcPr marL="0" marR="0" marT="18415" marB="0">
                    <a:solidFill>
                      <a:srgbClr val="FFFFCC"/>
                    </a:solidFill>
                  </a:tcPr>
                </a:tc>
                <a:extLst>
                  <a:ext uri="{0D108BD9-81ED-4DB2-BD59-A6C34878D82A}">
                    <a16:rowId xmlns:a16="http://schemas.microsoft.com/office/drawing/2014/main" val="10002"/>
                  </a:ext>
                </a:extLst>
              </a:tr>
              <a:tr h="349250">
                <a:tc>
                  <a:txBody>
                    <a:bodyPr/>
                    <a:lstStyle/>
                    <a:p>
                      <a:pPr marL="90170">
                        <a:lnSpc>
                          <a:spcPct val="100000"/>
                        </a:lnSpc>
                        <a:spcBef>
                          <a:spcPts val="150"/>
                        </a:spcBef>
                      </a:pPr>
                      <a:r>
                        <a:rPr sz="1800" dirty="0">
                          <a:latin typeface="Arial MT"/>
                          <a:cs typeface="Arial MT"/>
                        </a:rPr>
                        <a:t>&gt;</a:t>
                      </a:r>
                      <a:endParaRPr sz="1800">
                        <a:latin typeface="Arial MT"/>
                        <a:cs typeface="Arial MT"/>
                      </a:endParaRPr>
                    </a:p>
                  </a:txBody>
                  <a:tcPr marL="0" marR="0" marT="19050" marB="0">
                    <a:solidFill>
                      <a:srgbClr val="92BB5D"/>
                    </a:solidFill>
                  </a:tcPr>
                </a:tc>
                <a:tc>
                  <a:txBody>
                    <a:bodyPr/>
                    <a:lstStyle/>
                    <a:p>
                      <a:pPr marL="260985">
                        <a:lnSpc>
                          <a:spcPct val="100000"/>
                        </a:lnSpc>
                        <a:spcBef>
                          <a:spcPts val="150"/>
                        </a:spcBef>
                      </a:pPr>
                      <a:r>
                        <a:rPr sz="1800" spc="-20" dirty="0">
                          <a:latin typeface="Arial MT"/>
                          <a:cs typeface="Arial MT"/>
                        </a:rPr>
                        <a:t>fechaNac </a:t>
                      </a:r>
                      <a:r>
                        <a:rPr sz="1800" dirty="0">
                          <a:latin typeface="Arial MT"/>
                          <a:cs typeface="Arial MT"/>
                        </a:rPr>
                        <a:t>&gt;</a:t>
                      </a:r>
                      <a:r>
                        <a:rPr sz="1800" spc="-5" dirty="0">
                          <a:latin typeface="Arial MT"/>
                          <a:cs typeface="Arial MT"/>
                        </a:rPr>
                        <a:t> '2015-01-01'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3"/>
                  </a:ext>
                </a:extLst>
              </a:tr>
              <a:tr h="350519">
                <a:tc>
                  <a:txBody>
                    <a:bodyPr/>
                    <a:lstStyle/>
                    <a:p>
                      <a:pPr marL="90170">
                        <a:lnSpc>
                          <a:spcPct val="100000"/>
                        </a:lnSpc>
                        <a:spcBef>
                          <a:spcPts val="150"/>
                        </a:spcBef>
                      </a:pPr>
                      <a:r>
                        <a:rPr sz="1800" dirty="0">
                          <a:latin typeface="Arial MT"/>
                          <a:cs typeface="Arial MT"/>
                        </a:rPr>
                        <a:t>&lt;</a:t>
                      </a:r>
                      <a:endParaRPr sz="1800">
                        <a:latin typeface="Arial MT"/>
                        <a:cs typeface="Arial MT"/>
                      </a:endParaRPr>
                    </a:p>
                  </a:txBody>
                  <a:tcPr marL="0" marR="0" marT="19050" marB="0">
                    <a:solidFill>
                      <a:srgbClr val="FFFFCC"/>
                    </a:solidFill>
                  </a:tcPr>
                </a:tc>
                <a:tc>
                  <a:txBody>
                    <a:bodyPr/>
                    <a:lstStyle/>
                    <a:p>
                      <a:pPr marL="260985">
                        <a:lnSpc>
                          <a:spcPct val="100000"/>
                        </a:lnSpc>
                        <a:spcBef>
                          <a:spcPts val="150"/>
                        </a:spcBef>
                      </a:pPr>
                      <a:r>
                        <a:rPr sz="1800" spc="-20" dirty="0">
                          <a:latin typeface="Arial MT"/>
                          <a:cs typeface="Arial MT"/>
                        </a:rPr>
                        <a:t>lejajo</a:t>
                      </a:r>
                      <a:r>
                        <a:rPr sz="1800" spc="-15" dirty="0">
                          <a:latin typeface="Arial MT"/>
                          <a:cs typeface="Arial MT"/>
                        </a:rPr>
                        <a:t> </a:t>
                      </a:r>
                      <a:r>
                        <a:rPr sz="1800" dirty="0">
                          <a:latin typeface="Arial MT"/>
                          <a:cs typeface="Arial MT"/>
                        </a:rPr>
                        <a:t>&lt;</a:t>
                      </a:r>
                      <a:r>
                        <a:rPr sz="1800" spc="-25" dirty="0">
                          <a:latin typeface="Arial MT"/>
                          <a:cs typeface="Arial MT"/>
                        </a:rPr>
                        <a:t> 100</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0"/>
                        </a:spcBef>
                      </a:pPr>
                      <a:r>
                        <a:rPr sz="1800" dirty="0">
                          <a:latin typeface="Arial MT"/>
                          <a:cs typeface="Arial MT"/>
                        </a:rPr>
                        <a:t>&gt;=</a:t>
                      </a:r>
                      <a:endParaRPr sz="1800">
                        <a:latin typeface="Arial MT"/>
                        <a:cs typeface="Arial MT"/>
                      </a:endParaRPr>
                    </a:p>
                  </a:txBody>
                  <a:tcPr marL="0" marR="0" marT="19050" marB="0">
                    <a:solidFill>
                      <a:srgbClr val="92BB5D"/>
                    </a:solidFill>
                  </a:tcPr>
                </a:tc>
                <a:tc>
                  <a:txBody>
                    <a:bodyPr/>
                    <a:lstStyle/>
                    <a:p>
                      <a:pPr marL="260985">
                        <a:lnSpc>
                          <a:spcPct val="100000"/>
                        </a:lnSpc>
                        <a:spcBef>
                          <a:spcPts val="150"/>
                        </a:spcBef>
                      </a:pPr>
                      <a:r>
                        <a:rPr sz="1800" spc="-20" dirty="0">
                          <a:latin typeface="Arial MT"/>
                          <a:cs typeface="Arial MT"/>
                        </a:rPr>
                        <a:t>fechaing</a:t>
                      </a:r>
                      <a:r>
                        <a:rPr sz="1800" spc="10" dirty="0">
                          <a:latin typeface="Arial MT"/>
                          <a:cs typeface="Arial MT"/>
                        </a:rPr>
                        <a:t> </a:t>
                      </a:r>
                      <a:r>
                        <a:rPr sz="1800" spc="-20" dirty="0">
                          <a:latin typeface="Arial MT"/>
                          <a:cs typeface="Arial MT"/>
                        </a:rPr>
                        <a:t>&gt;='2020-01-01'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5"/>
                  </a:ext>
                </a:extLst>
              </a:tr>
              <a:tr h="350520">
                <a:tc>
                  <a:txBody>
                    <a:bodyPr/>
                    <a:lstStyle/>
                    <a:p>
                      <a:pPr marL="90170">
                        <a:lnSpc>
                          <a:spcPct val="100000"/>
                        </a:lnSpc>
                        <a:spcBef>
                          <a:spcPts val="150"/>
                        </a:spcBef>
                      </a:pPr>
                      <a:r>
                        <a:rPr sz="1800" dirty="0">
                          <a:latin typeface="Arial MT"/>
                          <a:cs typeface="Arial MT"/>
                        </a:rPr>
                        <a:t>&lt;=</a:t>
                      </a:r>
                      <a:endParaRPr sz="1800">
                        <a:latin typeface="Arial MT"/>
                        <a:cs typeface="Arial MT"/>
                      </a:endParaRPr>
                    </a:p>
                  </a:txBody>
                  <a:tcPr marL="0" marR="0" marT="19050" marB="0">
                    <a:solidFill>
                      <a:srgbClr val="FFFFCC"/>
                    </a:solidFill>
                  </a:tcPr>
                </a:tc>
                <a:tc>
                  <a:txBody>
                    <a:bodyPr/>
                    <a:lstStyle/>
                    <a:p>
                      <a:pPr marL="260985">
                        <a:lnSpc>
                          <a:spcPct val="100000"/>
                        </a:lnSpc>
                        <a:spcBef>
                          <a:spcPts val="150"/>
                        </a:spcBef>
                      </a:pPr>
                      <a:r>
                        <a:rPr sz="1800" spc="-20" dirty="0">
                          <a:latin typeface="Arial MT"/>
                          <a:cs typeface="Arial MT"/>
                        </a:rPr>
                        <a:t>sueldo</a:t>
                      </a:r>
                      <a:r>
                        <a:rPr sz="1800" spc="-25" dirty="0">
                          <a:latin typeface="Arial MT"/>
                          <a:cs typeface="Arial MT"/>
                        </a:rPr>
                        <a:t> </a:t>
                      </a:r>
                      <a:r>
                        <a:rPr sz="1800" dirty="0">
                          <a:latin typeface="Arial MT"/>
                          <a:cs typeface="Arial MT"/>
                        </a:rPr>
                        <a:t>&lt;=</a:t>
                      </a:r>
                      <a:r>
                        <a:rPr sz="1800" spc="-5" dirty="0">
                          <a:latin typeface="Arial MT"/>
                          <a:cs typeface="Arial MT"/>
                        </a:rPr>
                        <a:t> </a:t>
                      </a:r>
                      <a:r>
                        <a:rPr sz="1800" spc="-25" dirty="0">
                          <a:latin typeface="Arial MT"/>
                          <a:cs typeface="Arial MT"/>
                        </a:rPr>
                        <a:t>20000</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6"/>
                  </a:ext>
                </a:extLst>
              </a:tr>
              <a:tr h="607059">
                <a:tc>
                  <a:txBody>
                    <a:bodyPr/>
                    <a:lstStyle/>
                    <a:p>
                      <a:pPr marL="90170">
                        <a:lnSpc>
                          <a:spcPct val="100000"/>
                        </a:lnSpc>
                        <a:spcBef>
                          <a:spcPts val="150"/>
                        </a:spcBef>
                      </a:pPr>
                      <a:r>
                        <a:rPr sz="1800" spc="-15" dirty="0">
                          <a:latin typeface="Arial MT"/>
                          <a:cs typeface="Arial MT"/>
                        </a:rPr>
                        <a:t>Like</a:t>
                      </a:r>
                      <a:endParaRPr sz="1800">
                        <a:latin typeface="Arial MT"/>
                        <a:cs typeface="Arial MT"/>
                      </a:endParaRPr>
                    </a:p>
                  </a:txBody>
                  <a:tcPr marL="0" marR="0" marT="19050" marB="0">
                    <a:solidFill>
                      <a:srgbClr val="92BB5D"/>
                    </a:solidFill>
                  </a:tcPr>
                </a:tc>
                <a:tc>
                  <a:txBody>
                    <a:bodyPr/>
                    <a:lstStyle/>
                    <a:p>
                      <a:pPr marL="260985">
                        <a:lnSpc>
                          <a:spcPts val="2075"/>
                        </a:lnSpc>
                        <a:spcBef>
                          <a:spcPts val="170"/>
                        </a:spcBef>
                      </a:pPr>
                      <a:r>
                        <a:rPr sz="1800" spc="-20" dirty="0">
                          <a:latin typeface="Arial MT"/>
                          <a:cs typeface="Arial MT"/>
                        </a:rPr>
                        <a:t>nya </a:t>
                      </a:r>
                      <a:r>
                        <a:rPr sz="1800" spc="-5" dirty="0">
                          <a:latin typeface="Arial MT"/>
                          <a:cs typeface="Arial MT"/>
                        </a:rPr>
                        <a:t>like</a:t>
                      </a:r>
                      <a:r>
                        <a:rPr sz="1800" spc="-20" dirty="0">
                          <a:latin typeface="Arial MT"/>
                          <a:cs typeface="Arial MT"/>
                        </a:rPr>
                        <a:t> </a:t>
                      </a:r>
                      <a:r>
                        <a:rPr sz="1800" spc="-15" dirty="0">
                          <a:latin typeface="Arial MT"/>
                          <a:cs typeface="Arial MT"/>
                        </a:rPr>
                        <a:t>'Perez%'</a:t>
                      </a:r>
                      <a:r>
                        <a:rPr sz="1800" spc="-20" dirty="0">
                          <a:latin typeface="Arial MT"/>
                          <a:cs typeface="Arial MT"/>
                        </a:rPr>
                        <a:t> </a:t>
                      </a:r>
                      <a:r>
                        <a:rPr sz="1800" dirty="0">
                          <a:latin typeface="Arial MT"/>
                          <a:cs typeface="Arial MT"/>
                        </a:rPr>
                        <a:t>/ </a:t>
                      </a:r>
                      <a:r>
                        <a:rPr sz="1800" spc="-20" dirty="0">
                          <a:latin typeface="Arial MT"/>
                          <a:cs typeface="Arial MT"/>
                        </a:rPr>
                        <a:t>nya </a:t>
                      </a:r>
                      <a:r>
                        <a:rPr sz="1800" spc="-5" dirty="0">
                          <a:latin typeface="Arial MT"/>
                          <a:cs typeface="Arial MT"/>
                        </a:rPr>
                        <a:t>like</a:t>
                      </a:r>
                      <a:r>
                        <a:rPr sz="1800" spc="-25" dirty="0">
                          <a:latin typeface="Arial MT"/>
                          <a:cs typeface="Arial MT"/>
                        </a:rPr>
                        <a:t> </a:t>
                      </a:r>
                      <a:r>
                        <a:rPr sz="1800" spc="-5" dirty="0">
                          <a:latin typeface="Arial MT"/>
                          <a:cs typeface="Arial MT"/>
                        </a:rPr>
                        <a:t>'%perez%'</a:t>
                      </a:r>
                      <a:r>
                        <a:rPr sz="1800" spc="-55" dirty="0">
                          <a:latin typeface="Arial MT"/>
                          <a:cs typeface="Arial MT"/>
                        </a:rPr>
                        <a:t> </a:t>
                      </a:r>
                      <a:r>
                        <a:rPr sz="1800" dirty="0">
                          <a:latin typeface="Arial MT"/>
                          <a:cs typeface="Arial MT"/>
                        </a:rPr>
                        <a:t>/</a:t>
                      </a:r>
                      <a:endParaRPr sz="1800">
                        <a:latin typeface="Arial MT"/>
                        <a:cs typeface="Arial MT"/>
                      </a:endParaRPr>
                    </a:p>
                    <a:p>
                      <a:pPr marL="260985">
                        <a:lnSpc>
                          <a:spcPts val="2075"/>
                        </a:lnSpc>
                      </a:pPr>
                      <a:r>
                        <a:rPr sz="1800" spc="-25" dirty="0">
                          <a:latin typeface="Arial MT"/>
                          <a:cs typeface="Arial MT"/>
                        </a:rPr>
                        <a:t>nya</a:t>
                      </a:r>
                      <a:r>
                        <a:rPr sz="1800" spc="-30" dirty="0">
                          <a:latin typeface="Arial MT"/>
                          <a:cs typeface="Arial MT"/>
                        </a:rPr>
                        <a:t> </a:t>
                      </a:r>
                      <a:r>
                        <a:rPr sz="1800" spc="-5" dirty="0">
                          <a:latin typeface="Arial MT"/>
                          <a:cs typeface="Arial MT"/>
                        </a:rPr>
                        <a:t>like</a:t>
                      </a:r>
                      <a:r>
                        <a:rPr sz="1800" spc="-15" dirty="0">
                          <a:latin typeface="Arial MT"/>
                          <a:cs typeface="Arial MT"/>
                        </a:rPr>
                        <a:t> </a:t>
                      </a:r>
                      <a:r>
                        <a:rPr sz="1800" spc="-20" dirty="0">
                          <a:latin typeface="Arial MT"/>
                          <a:cs typeface="Arial MT"/>
                        </a:rPr>
                        <a:t>'_perez'</a:t>
                      </a:r>
                      <a:endParaRPr sz="1800">
                        <a:latin typeface="Arial MT"/>
                        <a:cs typeface="Arial MT"/>
                      </a:endParaRPr>
                    </a:p>
                  </a:txBody>
                  <a:tcPr marL="0" marR="0" marT="21590" marB="0">
                    <a:solidFill>
                      <a:srgbClr val="92BB5D"/>
                    </a:solidFill>
                  </a:tcPr>
                </a:tc>
                <a:extLst>
                  <a:ext uri="{0D108BD9-81ED-4DB2-BD59-A6C34878D82A}">
                    <a16:rowId xmlns:a16="http://schemas.microsoft.com/office/drawing/2014/main" val="10007"/>
                  </a:ext>
                </a:extLst>
              </a:tr>
              <a:tr h="349250">
                <a:tc>
                  <a:txBody>
                    <a:bodyPr/>
                    <a:lstStyle/>
                    <a:p>
                      <a:pPr marL="90170">
                        <a:lnSpc>
                          <a:spcPct val="100000"/>
                        </a:lnSpc>
                        <a:spcBef>
                          <a:spcPts val="150"/>
                        </a:spcBef>
                      </a:pPr>
                      <a:r>
                        <a:rPr sz="1800" spc="-25" dirty="0">
                          <a:latin typeface="Arial MT"/>
                          <a:cs typeface="Arial MT"/>
                        </a:rPr>
                        <a:t>between</a:t>
                      </a:r>
                      <a:endParaRPr sz="1800">
                        <a:latin typeface="Arial MT"/>
                        <a:cs typeface="Arial MT"/>
                      </a:endParaRPr>
                    </a:p>
                  </a:txBody>
                  <a:tcPr marL="0" marR="0" marT="19050" marB="0">
                    <a:solidFill>
                      <a:srgbClr val="FFFFCC"/>
                    </a:solidFill>
                  </a:tcPr>
                </a:tc>
                <a:tc>
                  <a:txBody>
                    <a:bodyPr/>
                    <a:lstStyle/>
                    <a:p>
                      <a:pPr marL="260985">
                        <a:lnSpc>
                          <a:spcPct val="100000"/>
                        </a:lnSpc>
                        <a:spcBef>
                          <a:spcPts val="150"/>
                        </a:spcBef>
                      </a:pPr>
                      <a:r>
                        <a:rPr sz="1800" spc="-20" dirty="0">
                          <a:latin typeface="Arial MT"/>
                          <a:cs typeface="Arial MT"/>
                        </a:rPr>
                        <a:t>Legajo</a:t>
                      </a:r>
                      <a:r>
                        <a:rPr sz="1800" spc="-5" dirty="0">
                          <a:latin typeface="Arial MT"/>
                          <a:cs typeface="Arial MT"/>
                        </a:rPr>
                        <a:t> </a:t>
                      </a:r>
                      <a:r>
                        <a:rPr sz="1800" spc="-25" dirty="0">
                          <a:latin typeface="Arial MT"/>
                          <a:cs typeface="Arial MT"/>
                        </a:rPr>
                        <a:t>between</a:t>
                      </a:r>
                      <a:r>
                        <a:rPr sz="1800" spc="-5" dirty="0">
                          <a:latin typeface="Arial MT"/>
                          <a:cs typeface="Arial MT"/>
                        </a:rPr>
                        <a:t> 20</a:t>
                      </a:r>
                      <a:r>
                        <a:rPr sz="1800" spc="-25" dirty="0">
                          <a:latin typeface="Arial MT"/>
                          <a:cs typeface="Arial MT"/>
                        </a:rPr>
                        <a:t> </a:t>
                      </a:r>
                      <a:r>
                        <a:rPr sz="1800" spc="-5" dirty="0">
                          <a:latin typeface="Arial MT"/>
                          <a:cs typeface="Arial MT"/>
                        </a:rPr>
                        <a:t>and</a:t>
                      </a:r>
                      <a:r>
                        <a:rPr sz="1800" spc="-20" dirty="0">
                          <a:latin typeface="Arial MT"/>
                          <a:cs typeface="Arial MT"/>
                        </a:rPr>
                        <a:t> </a:t>
                      </a:r>
                      <a:r>
                        <a:rPr sz="1800" spc="-25" dirty="0">
                          <a:latin typeface="Arial MT"/>
                          <a:cs typeface="Arial MT"/>
                        </a:rPr>
                        <a:t>50</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8"/>
                  </a:ext>
                </a:extLst>
              </a:tr>
              <a:tr h="607060">
                <a:tc>
                  <a:txBody>
                    <a:bodyPr/>
                    <a:lstStyle/>
                    <a:p>
                      <a:pPr marL="90170" marR="600710">
                        <a:lnSpc>
                          <a:spcPts val="1989"/>
                        </a:lnSpc>
                        <a:spcBef>
                          <a:spcPts val="385"/>
                        </a:spcBef>
                      </a:pPr>
                      <a:r>
                        <a:rPr sz="1800" dirty="0">
                          <a:latin typeface="Arial MT"/>
                          <a:cs typeface="Arial MT"/>
                        </a:rPr>
                        <a:t>IN</a:t>
                      </a:r>
                      <a:r>
                        <a:rPr sz="1800" spc="-25" dirty="0">
                          <a:latin typeface="Arial MT"/>
                          <a:cs typeface="Arial MT"/>
                        </a:rPr>
                        <a:t> </a:t>
                      </a:r>
                      <a:r>
                        <a:rPr sz="1800" dirty="0">
                          <a:latin typeface="Arial MT"/>
                          <a:cs typeface="Arial MT"/>
                        </a:rPr>
                        <a:t>(</a:t>
                      </a:r>
                      <a:r>
                        <a:rPr sz="1400" dirty="0">
                          <a:latin typeface="Arial MT"/>
                          <a:cs typeface="Arial MT"/>
                        </a:rPr>
                        <a:t>&lt;lis</a:t>
                      </a:r>
                      <a:r>
                        <a:rPr sz="1400" spc="5" dirty="0">
                          <a:latin typeface="Arial MT"/>
                          <a:cs typeface="Arial MT"/>
                        </a:rPr>
                        <a:t>t</a:t>
                      </a:r>
                      <a:r>
                        <a:rPr sz="1400" dirty="0">
                          <a:latin typeface="Arial MT"/>
                          <a:cs typeface="Arial MT"/>
                        </a:rPr>
                        <a:t>a</a:t>
                      </a:r>
                      <a:r>
                        <a:rPr sz="1400" spc="-105" dirty="0">
                          <a:latin typeface="Arial MT"/>
                          <a:cs typeface="Arial MT"/>
                        </a:rPr>
                        <a:t> </a:t>
                      </a:r>
                      <a:r>
                        <a:rPr sz="1400" dirty="0">
                          <a:latin typeface="Arial MT"/>
                          <a:cs typeface="Arial MT"/>
                        </a:rPr>
                        <a:t>de  </a:t>
                      </a:r>
                      <a:r>
                        <a:rPr sz="1400" spc="-5" dirty="0">
                          <a:latin typeface="Arial MT"/>
                          <a:cs typeface="Arial MT"/>
                        </a:rPr>
                        <a:t>valores&gt;</a:t>
                      </a:r>
                      <a:r>
                        <a:rPr sz="1800" spc="-5" dirty="0">
                          <a:latin typeface="Arial MT"/>
                          <a:cs typeface="Arial MT"/>
                        </a:rPr>
                        <a:t>)</a:t>
                      </a:r>
                      <a:endParaRPr sz="1800">
                        <a:latin typeface="Arial MT"/>
                        <a:cs typeface="Arial MT"/>
                      </a:endParaRPr>
                    </a:p>
                  </a:txBody>
                  <a:tcPr marL="0" marR="0" marT="48895" marB="0">
                    <a:solidFill>
                      <a:srgbClr val="92BB5D"/>
                    </a:solidFill>
                  </a:tcPr>
                </a:tc>
                <a:tc>
                  <a:txBody>
                    <a:bodyPr/>
                    <a:lstStyle/>
                    <a:p>
                      <a:pPr marL="260985">
                        <a:lnSpc>
                          <a:spcPts val="2130"/>
                        </a:lnSpc>
                        <a:spcBef>
                          <a:spcPts val="90"/>
                        </a:spcBef>
                      </a:pPr>
                      <a:r>
                        <a:rPr sz="1800" spc="-20" dirty="0">
                          <a:latin typeface="Arial MT"/>
                          <a:cs typeface="Arial MT"/>
                        </a:rPr>
                        <a:t>legajo</a:t>
                      </a:r>
                      <a:r>
                        <a:rPr sz="1800" spc="-10" dirty="0">
                          <a:latin typeface="Arial MT"/>
                          <a:cs typeface="Arial MT"/>
                        </a:rPr>
                        <a:t> </a:t>
                      </a:r>
                      <a:r>
                        <a:rPr sz="1800" dirty="0">
                          <a:latin typeface="Arial MT"/>
                          <a:cs typeface="Arial MT"/>
                        </a:rPr>
                        <a:t>IN</a:t>
                      </a:r>
                      <a:r>
                        <a:rPr sz="1800" spc="-35" dirty="0">
                          <a:latin typeface="Arial MT"/>
                          <a:cs typeface="Arial MT"/>
                        </a:rPr>
                        <a:t> </a:t>
                      </a:r>
                      <a:r>
                        <a:rPr sz="1800" spc="-5" dirty="0">
                          <a:latin typeface="Arial MT"/>
                          <a:cs typeface="Arial MT"/>
                        </a:rPr>
                        <a:t>(10,20,30)</a:t>
                      </a:r>
                      <a:r>
                        <a:rPr sz="1800" spc="-45" dirty="0">
                          <a:latin typeface="Arial MT"/>
                          <a:cs typeface="Arial MT"/>
                        </a:rPr>
                        <a:t> </a:t>
                      </a:r>
                      <a:r>
                        <a:rPr sz="1800" dirty="0">
                          <a:latin typeface="Arial MT"/>
                          <a:cs typeface="Arial MT"/>
                        </a:rPr>
                        <a:t>/</a:t>
                      </a:r>
                      <a:endParaRPr sz="1800">
                        <a:latin typeface="Arial MT"/>
                        <a:cs typeface="Arial MT"/>
                      </a:endParaRPr>
                    </a:p>
                    <a:p>
                      <a:pPr marL="260985">
                        <a:lnSpc>
                          <a:spcPts val="2130"/>
                        </a:lnSpc>
                      </a:pPr>
                      <a:r>
                        <a:rPr sz="1800" spc="-20" dirty="0">
                          <a:latin typeface="Arial MT"/>
                          <a:cs typeface="Arial MT"/>
                        </a:rPr>
                        <a:t>nombre</a:t>
                      </a:r>
                      <a:r>
                        <a:rPr sz="1800" spc="-5" dirty="0">
                          <a:latin typeface="Arial MT"/>
                          <a:cs typeface="Arial MT"/>
                        </a:rPr>
                        <a:t> </a:t>
                      </a:r>
                      <a:r>
                        <a:rPr sz="1800" dirty="0">
                          <a:latin typeface="Arial MT"/>
                          <a:cs typeface="Arial MT"/>
                        </a:rPr>
                        <a:t>IN</a:t>
                      </a:r>
                      <a:r>
                        <a:rPr sz="1800" spc="-10" dirty="0">
                          <a:latin typeface="Arial MT"/>
                          <a:cs typeface="Arial MT"/>
                        </a:rPr>
                        <a:t> ('Juan','Ana','Lola')</a:t>
                      </a:r>
                      <a:endParaRPr sz="1800">
                        <a:latin typeface="Arial MT"/>
                        <a:cs typeface="Arial MT"/>
                      </a:endParaRPr>
                    </a:p>
                  </a:txBody>
                  <a:tcPr marL="0" marR="0" marT="11430" marB="0">
                    <a:solidFill>
                      <a:srgbClr val="92BB5D"/>
                    </a:solidFill>
                  </a:tcPr>
                </a:tc>
                <a:extLst>
                  <a:ext uri="{0D108BD9-81ED-4DB2-BD59-A6C34878D82A}">
                    <a16:rowId xmlns:a16="http://schemas.microsoft.com/office/drawing/2014/main" val="10009"/>
                  </a:ext>
                </a:extLst>
              </a:tr>
              <a:tr h="350519">
                <a:tc>
                  <a:txBody>
                    <a:bodyPr/>
                    <a:lstStyle/>
                    <a:p>
                      <a:pPr marL="90170">
                        <a:lnSpc>
                          <a:spcPct val="100000"/>
                        </a:lnSpc>
                        <a:spcBef>
                          <a:spcPts val="155"/>
                        </a:spcBef>
                      </a:pPr>
                      <a:r>
                        <a:rPr sz="1800" dirty="0">
                          <a:latin typeface="Arial MT"/>
                          <a:cs typeface="Arial MT"/>
                        </a:rPr>
                        <a:t>Is</a:t>
                      </a:r>
                      <a:r>
                        <a:rPr sz="1800" spc="-45" dirty="0">
                          <a:latin typeface="Arial MT"/>
                          <a:cs typeface="Arial MT"/>
                        </a:rPr>
                        <a:t> </a:t>
                      </a:r>
                      <a:r>
                        <a:rPr sz="1800" dirty="0">
                          <a:latin typeface="Arial MT"/>
                          <a:cs typeface="Arial MT"/>
                        </a:rPr>
                        <a:t>/</a:t>
                      </a:r>
                      <a:r>
                        <a:rPr sz="1800" spc="-25" dirty="0">
                          <a:latin typeface="Arial MT"/>
                          <a:cs typeface="Arial MT"/>
                        </a:rPr>
                        <a:t> </a:t>
                      </a:r>
                      <a:r>
                        <a:rPr sz="1800" spc="-5" dirty="0">
                          <a:latin typeface="Arial MT"/>
                          <a:cs typeface="Arial MT"/>
                        </a:rPr>
                        <a:t>is</a:t>
                      </a:r>
                      <a:r>
                        <a:rPr sz="1800" spc="-35" dirty="0">
                          <a:latin typeface="Arial MT"/>
                          <a:cs typeface="Arial MT"/>
                        </a:rPr>
                        <a:t> </a:t>
                      </a:r>
                      <a:r>
                        <a:rPr sz="1800" spc="-20" dirty="0">
                          <a:latin typeface="Arial MT"/>
                          <a:cs typeface="Arial MT"/>
                        </a:rPr>
                        <a:t>not</a:t>
                      </a:r>
                      <a:endParaRPr sz="1800">
                        <a:latin typeface="Arial MT"/>
                        <a:cs typeface="Arial MT"/>
                      </a:endParaRPr>
                    </a:p>
                  </a:txBody>
                  <a:tcPr marL="0" marR="0" marT="19685" marB="0">
                    <a:solidFill>
                      <a:srgbClr val="FFFFCC"/>
                    </a:solidFill>
                  </a:tcPr>
                </a:tc>
                <a:tc>
                  <a:txBody>
                    <a:bodyPr/>
                    <a:lstStyle/>
                    <a:p>
                      <a:pPr marL="260985">
                        <a:lnSpc>
                          <a:spcPct val="100000"/>
                        </a:lnSpc>
                        <a:spcBef>
                          <a:spcPts val="155"/>
                        </a:spcBef>
                      </a:pPr>
                      <a:r>
                        <a:rPr sz="1800" spc="-5" dirty="0">
                          <a:latin typeface="Arial MT"/>
                          <a:cs typeface="Arial MT"/>
                        </a:rPr>
                        <a:t>mail</a:t>
                      </a:r>
                      <a:r>
                        <a:rPr sz="1800" spc="-20" dirty="0">
                          <a:latin typeface="Arial MT"/>
                          <a:cs typeface="Arial MT"/>
                        </a:rPr>
                        <a:t> </a:t>
                      </a:r>
                      <a:r>
                        <a:rPr sz="1800" spc="-5" dirty="0">
                          <a:latin typeface="Arial MT"/>
                          <a:cs typeface="Arial MT"/>
                        </a:rPr>
                        <a:t>is</a:t>
                      </a:r>
                      <a:r>
                        <a:rPr sz="1800" spc="-25" dirty="0">
                          <a:latin typeface="Arial MT"/>
                          <a:cs typeface="Arial MT"/>
                        </a:rPr>
                        <a:t> </a:t>
                      </a:r>
                      <a:r>
                        <a:rPr sz="1800" spc="-20" dirty="0">
                          <a:latin typeface="Arial MT"/>
                          <a:cs typeface="Arial MT"/>
                        </a:rPr>
                        <a:t>null</a:t>
                      </a:r>
                      <a:r>
                        <a:rPr sz="1800" spc="-5" dirty="0">
                          <a:latin typeface="Arial MT"/>
                          <a:cs typeface="Arial MT"/>
                        </a:rPr>
                        <a:t> </a:t>
                      </a:r>
                      <a:r>
                        <a:rPr sz="1800" dirty="0">
                          <a:latin typeface="Arial MT"/>
                          <a:cs typeface="Arial MT"/>
                        </a:rPr>
                        <a:t>/</a:t>
                      </a:r>
                      <a:r>
                        <a:rPr sz="1800" spc="-5" dirty="0">
                          <a:latin typeface="Arial MT"/>
                          <a:cs typeface="Arial MT"/>
                        </a:rPr>
                        <a:t> mail</a:t>
                      </a:r>
                      <a:r>
                        <a:rPr sz="1800" spc="-20" dirty="0">
                          <a:latin typeface="Arial MT"/>
                          <a:cs typeface="Arial MT"/>
                        </a:rPr>
                        <a:t> </a:t>
                      </a:r>
                      <a:r>
                        <a:rPr sz="1800" spc="-5" dirty="0">
                          <a:latin typeface="Arial MT"/>
                          <a:cs typeface="Arial MT"/>
                        </a:rPr>
                        <a:t>is</a:t>
                      </a:r>
                      <a:r>
                        <a:rPr sz="1800" spc="-15" dirty="0">
                          <a:latin typeface="Arial MT"/>
                          <a:cs typeface="Arial MT"/>
                        </a:rPr>
                        <a:t> not</a:t>
                      </a:r>
                      <a:r>
                        <a:rPr sz="1800" spc="-10" dirty="0">
                          <a:latin typeface="Arial MT"/>
                          <a:cs typeface="Arial MT"/>
                        </a:rPr>
                        <a:t> </a:t>
                      </a:r>
                      <a:r>
                        <a:rPr sz="1800" spc="-20" dirty="0">
                          <a:latin typeface="Arial MT"/>
                          <a:cs typeface="Arial MT"/>
                        </a:rPr>
                        <a:t>null</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738879"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45" dirty="0"/>
              <a:t> </a:t>
            </a:r>
            <a:r>
              <a:rPr dirty="0"/>
              <a:t>Like</a:t>
            </a:r>
            <a:r>
              <a:rPr spc="-40" dirty="0"/>
              <a:t> </a:t>
            </a:r>
            <a:r>
              <a:rPr dirty="0"/>
              <a:t>-</a:t>
            </a:r>
            <a:r>
              <a:rPr spc="-120" dirty="0"/>
              <a:t> </a:t>
            </a:r>
            <a:r>
              <a:rPr dirty="0"/>
              <a:t>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1208" y="1871472"/>
            <a:ext cx="143256" cy="141732"/>
          </a:xfrm>
          <a:prstGeom prst="rect">
            <a:avLst/>
          </a:prstGeom>
        </p:spPr>
      </p:pic>
      <p:sp>
        <p:nvSpPr>
          <p:cNvPr id="6" name="object 6"/>
          <p:cNvSpPr txBox="1"/>
          <p:nvPr/>
        </p:nvSpPr>
        <p:spPr>
          <a:xfrm>
            <a:off x="720953" y="1773682"/>
            <a:ext cx="7862570" cy="184594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Like</a:t>
            </a:r>
            <a:r>
              <a:rPr sz="1800" spc="-5" dirty="0">
                <a:latin typeface="Arial MT"/>
                <a:cs typeface="Arial MT"/>
              </a:rPr>
              <a:t>:</a:t>
            </a:r>
            <a:r>
              <a:rPr sz="1800" spc="-30" dirty="0">
                <a:latin typeface="Arial MT"/>
                <a:cs typeface="Arial MT"/>
              </a:rPr>
              <a:t> </a:t>
            </a:r>
            <a:r>
              <a:rPr sz="1800" dirty="0">
                <a:latin typeface="Arial MT"/>
                <a:cs typeface="Arial MT"/>
              </a:rPr>
              <a:t>Es</a:t>
            </a:r>
            <a:r>
              <a:rPr sz="1800" spc="-20" dirty="0">
                <a:latin typeface="Arial MT"/>
                <a:cs typeface="Arial MT"/>
              </a:rPr>
              <a:t> </a:t>
            </a:r>
            <a:r>
              <a:rPr sz="1800" spc="-5" dirty="0">
                <a:latin typeface="Arial MT"/>
                <a:cs typeface="Arial MT"/>
              </a:rPr>
              <a:t>un</a:t>
            </a:r>
            <a:r>
              <a:rPr sz="1800" spc="-10" dirty="0">
                <a:latin typeface="Arial MT"/>
                <a:cs typeface="Arial MT"/>
              </a:rPr>
              <a:t> </a:t>
            </a:r>
            <a:r>
              <a:rPr sz="1800" spc="-20" dirty="0">
                <a:latin typeface="Arial MT"/>
                <a:cs typeface="Arial MT"/>
              </a:rPr>
              <a:t>operador</a:t>
            </a:r>
            <a:r>
              <a:rPr sz="1800" spc="25" dirty="0">
                <a:latin typeface="Arial MT"/>
                <a:cs typeface="Arial MT"/>
              </a:rPr>
              <a:t> </a:t>
            </a:r>
            <a:r>
              <a:rPr sz="1800" spc="-5" dirty="0">
                <a:latin typeface="Arial MT"/>
                <a:cs typeface="Arial MT"/>
              </a:rPr>
              <a:t>que</a:t>
            </a:r>
            <a:r>
              <a:rPr sz="1800" spc="-10" dirty="0">
                <a:latin typeface="Arial MT"/>
                <a:cs typeface="Arial MT"/>
              </a:rPr>
              <a:t> </a:t>
            </a:r>
            <a:r>
              <a:rPr sz="1800" spc="-5" dirty="0">
                <a:latin typeface="Arial MT"/>
                <a:cs typeface="Arial MT"/>
              </a:rPr>
              <a:t>permite</a:t>
            </a:r>
            <a:r>
              <a:rPr sz="1800" spc="-35" dirty="0">
                <a:latin typeface="Arial MT"/>
                <a:cs typeface="Arial MT"/>
              </a:rPr>
              <a:t> </a:t>
            </a:r>
            <a:r>
              <a:rPr sz="1800" spc="-20" dirty="0">
                <a:latin typeface="Arial MT"/>
                <a:cs typeface="Arial MT"/>
              </a:rPr>
              <a:t>utilizar</a:t>
            </a:r>
            <a:r>
              <a:rPr sz="1800" spc="35" dirty="0">
                <a:latin typeface="Arial MT"/>
                <a:cs typeface="Arial MT"/>
              </a:rPr>
              <a:t> </a:t>
            </a:r>
            <a:r>
              <a:rPr sz="1800" spc="-5" dirty="0">
                <a:latin typeface="Arial MT"/>
                <a:cs typeface="Arial MT"/>
              </a:rPr>
              <a:t>comodines.</a:t>
            </a:r>
            <a:endParaRPr sz="1800">
              <a:latin typeface="Arial MT"/>
              <a:cs typeface="Arial MT"/>
            </a:endParaRPr>
          </a:p>
          <a:p>
            <a:pPr>
              <a:lnSpc>
                <a:spcPct val="100000"/>
              </a:lnSpc>
              <a:spcBef>
                <a:spcPts val="50"/>
              </a:spcBef>
            </a:pPr>
            <a:endParaRPr sz="2050">
              <a:latin typeface="Arial MT"/>
              <a:cs typeface="Arial MT"/>
            </a:endParaRPr>
          </a:p>
          <a:p>
            <a:pPr marL="911860">
              <a:lnSpc>
                <a:spcPct val="100000"/>
              </a:lnSpc>
              <a:spcBef>
                <a:spcPts val="5"/>
              </a:spcBef>
            </a:pPr>
            <a:r>
              <a:rPr sz="1800" u="heavy" spc="-10" dirty="0">
                <a:uFill>
                  <a:solidFill>
                    <a:srgbClr val="000000"/>
                  </a:solidFill>
                </a:uFill>
                <a:latin typeface="Courier New"/>
                <a:cs typeface="Courier New"/>
              </a:rPr>
              <a:t>Por</a:t>
            </a:r>
            <a:r>
              <a:rPr sz="1800" u="heavy" spc="-70" dirty="0">
                <a:uFill>
                  <a:solidFill>
                    <a:srgbClr val="000000"/>
                  </a:solidFill>
                </a:uFill>
                <a:latin typeface="Courier New"/>
                <a:cs typeface="Courier New"/>
              </a:rPr>
              <a:t> </a:t>
            </a:r>
            <a:r>
              <a:rPr sz="1800" u="heavy" spc="-15" dirty="0">
                <a:uFill>
                  <a:solidFill>
                    <a:srgbClr val="000000"/>
                  </a:solidFill>
                </a:uFill>
                <a:latin typeface="Courier New"/>
                <a:cs typeface="Courier New"/>
              </a:rPr>
              <a:t>ejemplo</a:t>
            </a:r>
            <a:r>
              <a:rPr sz="1800" spc="-15" dirty="0">
                <a:latin typeface="Courier New"/>
                <a:cs typeface="Courier New"/>
              </a:rPr>
              <a:t>:</a:t>
            </a:r>
            <a:endParaRPr sz="1800">
              <a:latin typeface="Courier New"/>
              <a:cs typeface="Courier New"/>
            </a:endParaRPr>
          </a:p>
          <a:p>
            <a:pPr marL="911860">
              <a:lnSpc>
                <a:spcPct val="100000"/>
              </a:lnSpc>
              <a:spcBef>
                <a:spcPts val="1630"/>
              </a:spcBef>
            </a:pPr>
            <a:r>
              <a:rPr sz="1800" spc="-10" dirty="0">
                <a:latin typeface="Courier New"/>
                <a:cs typeface="Courier New"/>
              </a:rPr>
              <a:t>SELECT</a:t>
            </a:r>
            <a:r>
              <a:rPr sz="1800" spc="-20" dirty="0">
                <a:latin typeface="Courier New"/>
                <a:cs typeface="Courier New"/>
              </a:rPr>
              <a:t> </a:t>
            </a:r>
            <a:r>
              <a:rPr sz="1800" dirty="0">
                <a:latin typeface="Courier New"/>
                <a:cs typeface="Courier New"/>
              </a:rPr>
              <a:t>*</a:t>
            </a:r>
            <a:r>
              <a:rPr sz="1800" spc="-30" dirty="0">
                <a:latin typeface="Courier New"/>
                <a:cs typeface="Courier New"/>
              </a:rPr>
              <a:t> </a:t>
            </a:r>
            <a:r>
              <a:rPr sz="1800" spc="-10" dirty="0">
                <a:latin typeface="Courier New"/>
                <a:cs typeface="Courier New"/>
              </a:rPr>
              <a:t>FROM</a:t>
            </a:r>
            <a:r>
              <a:rPr sz="1800" spc="-15" dirty="0">
                <a:latin typeface="Courier New"/>
                <a:cs typeface="Courier New"/>
              </a:rPr>
              <a:t> EMPLEADO</a:t>
            </a:r>
            <a:r>
              <a:rPr sz="1800" spc="-25" dirty="0">
                <a:latin typeface="Courier New"/>
                <a:cs typeface="Courier New"/>
              </a:rPr>
              <a:t> </a:t>
            </a:r>
            <a:r>
              <a:rPr sz="1800" spc="-10" dirty="0">
                <a:latin typeface="Courier New"/>
                <a:cs typeface="Courier New"/>
              </a:rPr>
              <a:t>WHERE</a:t>
            </a:r>
            <a:r>
              <a:rPr sz="1800" spc="-25" dirty="0">
                <a:latin typeface="Courier New"/>
                <a:cs typeface="Courier New"/>
              </a:rPr>
              <a:t> </a:t>
            </a:r>
            <a:r>
              <a:rPr sz="1800" spc="-10" dirty="0">
                <a:latin typeface="Courier New"/>
                <a:cs typeface="Courier New"/>
              </a:rPr>
              <a:t>APELLIDO</a:t>
            </a:r>
            <a:r>
              <a:rPr sz="1800" spc="-30" dirty="0">
                <a:latin typeface="Courier New"/>
                <a:cs typeface="Courier New"/>
              </a:rPr>
              <a:t> </a:t>
            </a:r>
            <a:r>
              <a:rPr sz="1800" spc="-10" dirty="0">
                <a:latin typeface="Courier New"/>
                <a:cs typeface="Courier New"/>
              </a:rPr>
              <a:t>LIKE</a:t>
            </a:r>
            <a:r>
              <a:rPr sz="1800" spc="-15" dirty="0">
                <a:latin typeface="Courier New"/>
                <a:cs typeface="Courier New"/>
              </a:rPr>
              <a:t> 'PEREZ%'</a:t>
            </a:r>
            <a:endParaRPr sz="1800">
              <a:latin typeface="Courier New"/>
              <a:cs typeface="Courier New"/>
            </a:endParaRPr>
          </a:p>
          <a:p>
            <a:pPr marL="911860">
              <a:lnSpc>
                <a:spcPct val="100000"/>
              </a:lnSpc>
              <a:spcBef>
                <a:spcPts val="1645"/>
              </a:spcBef>
            </a:pPr>
            <a:r>
              <a:rPr sz="1800" spc="-15" dirty="0">
                <a:latin typeface="Courier New"/>
                <a:cs typeface="Courier New"/>
              </a:rPr>
              <a:t>SELECT</a:t>
            </a:r>
            <a:r>
              <a:rPr sz="1800" spc="-10" dirty="0">
                <a:latin typeface="Courier New"/>
                <a:cs typeface="Courier New"/>
              </a:rPr>
              <a:t> </a:t>
            </a:r>
            <a:r>
              <a:rPr sz="1800" dirty="0">
                <a:latin typeface="Courier New"/>
                <a:cs typeface="Courier New"/>
              </a:rPr>
              <a:t>*</a:t>
            </a:r>
            <a:r>
              <a:rPr sz="1800" spc="-20" dirty="0">
                <a:latin typeface="Courier New"/>
                <a:cs typeface="Courier New"/>
              </a:rPr>
              <a:t> </a:t>
            </a:r>
            <a:r>
              <a:rPr sz="1800" spc="-10" dirty="0">
                <a:latin typeface="Courier New"/>
                <a:cs typeface="Courier New"/>
              </a:rPr>
              <a:t>FROM </a:t>
            </a:r>
            <a:r>
              <a:rPr sz="1800" spc="-15" dirty="0">
                <a:latin typeface="Courier New"/>
                <a:cs typeface="Courier New"/>
              </a:rPr>
              <a:t>EMPLEADO</a:t>
            </a:r>
            <a:r>
              <a:rPr sz="1800" spc="-25" dirty="0">
                <a:latin typeface="Courier New"/>
                <a:cs typeface="Courier New"/>
              </a:rPr>
              <a:t> </a:t>
            </a:r>
            <a:r>
              <a:rPr sz="1800" spc="-10" dirty="0">
                <a:latin typeface="Courier New"/>
                <a:cs typeface="Courier New"/>
              </a:rPr>
              <a:t>WHERE</a:t>
            </a:r>
            <a:r>
              <a:rPr sz="1800" spc="-25" dirty="0">
                <a:latin typeface="Courier New"/>
                <a:cs typeface="Courier New"/>
              </a:rPr>
              <a:t> </a:t>
            </a:r>
            <a:r>
              <a:rPr sz="1800" spc="-15" dirty="0">
                <a:latin typeface="Courier New"/>
                <a:cs typeface="Courier New"/>
              </a:rPr>
              <a:t>APELLIDO</a:t>
            </a:r>
            <a:r>
              <a:rPr sz="1800" spc="-25" dirty="0">
                <a:latin typeface="Courier New"/>
                <a:cs typeface="Courier New"/>
              </a:rPr>
              <a:t> </a:t>
            </a:r>
            <a:r>
              <a:rPr sz="1800" spc="-15" dirty="0">
                <a:latin typeface="Courier New"/>
                <a:cs typeface="Courier New"/>
              </a:rPr>
              <a:t>LIKE</a:t>
            </a:r>
            <a:r>
              <a:rPr sz="1800" spc="-60" dirty="0">
                <a:latin typeface="Courier New"/>
                <a:cs typeface="Courier New"/>
              </a:rPr>
              <a:t> </a:t>
            </a:r>
            <a:r>
              <a:rPr sz="1800" spc="-15" dirty="0">
                <a:latin typeface="Courier New"/>
                <a:cs typeface="Courier New"/>
              </a:rPr>
              <a:t>'PEREZ_'</a:t>
            </a:r>
            <a:endParaRPr sz="1800">
              <a:latin typeface="Courier New"/>
              <a:cs typeface="Courier New"/>
            </a:endParaRPr>
          </a:p>
        </p:txBody>
      </p:sp>
      <p:pic>
        <p:nvPicPr>
          <p:cNvPr id="7" name="object 7"/>
          <p:cNvPicPr/>
          <p:nvPr/>
        </p:nvPicPr>
        <p:blipFill>
          <a:blip r:embed="rId4" cstate="print"/>
          <a:stretch>
            <a:fillRect/>
          </a:stretch>
        </p:blipFill>
        <p:spPr>
          <a:xfrm>
            <a:off x="597408" y="4570476"/>
            <a:ext cx="143256" cy="141731"/>
          </a:xfrm>
          <a:prstGeom prst="rect">
            <a:avLst/>
          </a:prstGeom>
        </p:spPr>
      </p:pic>
      <p:sp>
        <p:nvSpPr>
          <p:cNvPr id="8" name="object 8"/>
          <p:cNvSpPr txBox="1"/>
          <p:nvPr/>
        </p:nvSpPr>
        <p:spPr>
          <a:xfrm>
            <a:off x="797153" y="4476750"/>
            <a:ext cx="8655685" cy="1051560"/>
          </a:xfrm>
          <a:prstGeom prst="rect">
            <a:avLst/>
          </a:prstGeom>
        </p:spPr>
        <p:txBody>
          <a:bodyPr vert="horz" wrap="square" lIns="0" tIns="38735" rIns="0" bIns="0" rtlCol="0">
            <a:spAutoFit/>
          </a:bodyPr>
          <a:lstStyle/>
          <a:p>
            <a:pPr marL="12700" marR="5080">
              <a:lnSpc>
                <a:spcPts val="1989"/>
              </a:lnSpc>
              <a:spcBef>
                <a:spcPts val="305"/>
              </a:spcBef>
            </a:pPr>
            <a:r>
              <a:rPr sz="1800" b="1" spc="-5" dirty="0">
                <a:latin typeface="Arial"/>
                <a:cs typeface="Arial"/>
              </a:rPr>
              <a:t>IN</a:t>
            </a:r>
            <a:r>
              <a:rPr sz="1800" spc="-5" dirty="0">
                <a:latin typeface="Arial MT"/>
                <a:cs typeface="Arial MT"/>
              </a:rPr>
              <a:t>: </a:t>
            </a:r>
            <a:r>
              <a:rPr sz="1800" dirty="0">
                <a:latin typeface="Arial MT"/>
                <a:cs typeface="Arial MT"/>
              </a:rPr>
              <a:t>Es </a:t>
            </a:r>
            <a:r>
              <a:rPr sz="1800" spc="-5" dirty="0">
                <a:latin typeface="Arial MT"/>
                <a:cs typeface="Arial MT"/>
              </a:rPr>
              <a:t>un </a:t>
            </a:r>
            <a:r>
              <a:rPr sz="1800" spc="-20" dirty="0">
                <a:latin typeface="Arial MT"/>
                <a:cs typeface="Arial MT"/>
              </a:rPr>
              <a:t>operador </a:t>
            </a:r>
            <a:r>
              <a:rPr sz="1800" spc="-15" dirty="0">
                <a:latin typeface="Arial MT"/>
                <a:cs typeface="Arial MT"/>
              </a:rPr>
              <a:t>que permite </a:t>
            </a:r>
            <a:r>
              <a:rPr sz="1800" spc="-5" dirty="0">
                <a:latin typeface="Arial MT"/>
                <a:cs typeface="Arial MT"/>
              </a:rPr>
              <a:t>realizar comparaciones </a:t>
            </a:r>
            <a:r>
              <a:rPr sz="1800" spc="-15" dirty="0">
                <a:latin typeface="Arial MT"/>
                <a:cs typeface="Arial MT"/>
              </a:rPr>
              <a:t>de </a:t>
            </a:r>
            <a:r>
              <a:rPr sz="1800" dirty="0">
                <a:latin typeface="Arial MT"/>
                <a:cs typeface="Arial MT"/>
              </a:rPr>
              <a:t>OR </a:t>
            </a:r>
            <a:r>
              <a:rPr sz="1800" spc="-5" dirty="0">
                <a:latin typeface="Arial MT"/>
                <a:cs typeface="Arial MT"/>
              </a:rPr>
              <a:t>con </a:t>
            </a:r>
            <a:r>
              <a:rPr sz="1800" spc="-15" dirty="0">
                <a:latin typeface="Arial MT"/>
                <a:cs typeface="Arial MT"/>
              </a:rPr>
              <a:t>uno </a:t>
            </a:r>
            <a:r>
              <a:rPr sz="1800" spc="-5" dirty="0">
                <a:latin typeface="Arial MT"/>
                <a:cs typeface="Arial MT"/>
              </a:rPr>
              <a:t>o más </a:t>
            </a:r>
            <a:r>
              <a:rPr sz="1800" spc="-20" dirty="0">
                <a:latin typeface="Arial MT"/>
                <a:cs typeface="Arial MT"/>
              </a:rPr>
              <a:t>valores </a:t>
            </a:r>
            <a:r>
              <a:rPr sz="1800" spc="-490" dirty="0">
                <a:latin typeface="Arial MT"/>
                <a:cs typeface="Arial MT"/>
              </a:rPr>
              <a:t> </a:t>
            </a:r>
            <a:r>
              <a:rPr sz="1800" spc="-15" dirty="0">
                <a:latin typeface="Arial MT"/>
                <a:cs typeface="Arial MT"/>
              </a:rPr>
              <a:t>de</a:t>
            </a:r>
            <a:r>
              <a:rPr sz="1800" spc="-20" dirty="0">
                <a:latin typeface="Arial MT"/>
                <a:cs typeface="Arial MT"/>
              </a:rPr>
              <a:t> </a:t>
            </a:r>
            <a:r>
              <a:rPr sz="1800" spc="-5" dirty="0">
                <a:latin typeface="Arial MT"/>
                <a:cs typeface="Arial MT"/>
              </a:rPr>
              <a:t>la lista.</a:t>
            </a:r>
            <a:endParaRPr sz="1800">
              <a:latin typeface="Arial MT"/>
              <a:cs typeface="Arial MT"/>
            </a:endParaRPr>
          </a:p>
          <a:p>
            <a:pPr marL="763905">
              <a:lnSpc>
                <a:spcPct val="100000"/>
              </a:lnSpc>
              <a:spcBef>
                <a:spcPts val="1730"/>
              </a:spcBef>
            </a:pPr>
            <a:r>
              <a:rPr sz="1800" u="heavy" spc="-10" dirty="0">
                <a:uFill>
                  <a:solidFill>
                    <a:srgbClr val="000000"/>
                  </a:solidFill>
                </a:uFill>
                <a:latin typeface="Courier New"/>
                <a:cs typeface="Courier New"/>
              </a:rPr>
              <a:t>Por</a:t>
            </a:r>
            <a:r>
              <a:rPr sz="1800" u="heavy" spc="-70" dirty="0">
                <a:uFill>
                  <a:solidFill>
                    <a:srgbClr val="000000"/>
                  </a:solidFill>
                </a:uFill>
                <a:latin typeface="Courier New"/>
                <a:cs typeface="Courier New"/>
              </a:rPr>
              <a:t> </a:t>
            </a:r>
            <a:r>
              <a:rPr sz="1800" u="heavy" spc="-15" dirty="0">
                <a:uFill>
                  <a:solidFill>
                    <a:srgbClr val="000000"/>
                  </a:solidFill>
                </a:uFill>
                <a:latin typeface="Courier New"/>
                <a:cs typeface="Courier New"/>
              </a:rPr>
              <a:t>ejemplo</a:t>
            </a:r>
            <a:r>
              <a:rPr sz="1800" spc="-15" dirty="0">
                <a:latin typeface="Courier New"/>
                <a:cs typeface="Courier New"/>
              </a:rPr>
              <a:t>:</a:t>
            </a:r>
            <a:endParaRPr sz="1800">
              <a:latin typeface="Courier New"/>
              <a:cs typeface="Courier New"/>
            </a:endParaRPr>
          </a:p>
        </p:txBody>
      </p:sp>
      <p:graphicFrame>
        <p:nvGraphicFramePr>
          <p:cNvPr id="9" name="object 9"/>
          <p:cNvGraphicFramePr>
            <a:graphicFrameLocks noGrp="1"/>
          </p:cNvGraphicFramePr>
          <p:nvPr/>
        </p:nvGraphicFramePr>
        <p:xfrm>
          <a:off x="1440941" y="5775257"/>
          <a:ext cx="8291195" cy="1215701"/>
        </p:xfrm>
        <a:graphic>
          <a:graphicData uri="http://schemas.openxmlformats.org/drawingml/2006/table">
            <a:tbl>
              <a:tblPr firstRow="1" bandRow="1">
                <a:tableStyleId>{2D5ABB26-0587-4C30-8999-92F81FD0307C}</a:tableStyleId>
              </a:tblPr>
              <a:tblGrid>
                <a:gridCol w="1024890">
                  <a:extLst>
                    <a:ext uri="{9D8B030D-6E8A-4147-A177-3AD203B41FA5}">
                      <a16:colId xmlns:a16="http://schemas.microsoft.com/office/drawing/2014/main" val="20000"/>
                    </a:ext>
                  </a:extLst>
                </a:gridCol>
                <a:gridCol w="958215">
                  <a:extLst>
                    <a:ext uri="{9D8B030D-6E8A-4147-A177-3AD203B41FA5}">
                      <a16:colId xmlns:a16="http://schemas.microsoft.com/office/drawing/2014/main" val="20001"/>
                    </a:ext>
                  </a:extLst>
                </a:gridCol>
                <a:gridCol w="1228090">
                  <a:extLst>
                    <a:ext uri="{9D8B030D-6E8A-4147-A177-3AD203B41FA5}">
                      <a16:colId xmlns:a16="http://schemas.microsoft.com/office/drawing/2014/main" val="20002"/>
                    </a:ext>
                  </a:extLst>
                </a:gridCol>
                <a:gridCol w="816610">
                  <a:extLst>
                    <a:ext uri="{9D8B030D-6E8A-4147-A177-3AD203B41FA5}">
                      <a16:colId xmlns:a16="http://schemas.microsoft.com/office/drawing/2014/main" val="20003"/>
                    </a:ext>
                  </a:extLst>
                </a:gridCol>
                <a:gridCol w="4263390">
                  <a:extLst>
                    <a:ext uri="{9D8B030D-6E8A-4147-A177-3AD203B41FA5}">
                      <a16:colId xmlns:a16="http://schemas.microsoft.com/office/drawing/2014/main" val="20004"/>
                    </a:ext>
                  </a:extLst>
                </a:gridCol>
              </a:tblGrid>
              <a:tr h="365230">
                <a:tc>
                  <a:txBody>
                    <a:bodyPr/>
                    <a:lstStyle/>
                    <a:p>
                      <a:pPr marR="73660" algn="r">
                        <a:lnSpc>
                          <a:spcPts val="1860"/>
                        </a:lnSpc>
                      </a:pPr>
                      <a:r>
                        <a:rPr sz="1800" spc="-15" dirty="0">
                          <a:latin typeface="Courier New"/>
                          <a:cs typeface="Courier New"/>
                        </a:rPr>
                        <a:t>SELECT</a:t>
                      </a:r>
                      <a:endParaRPr sz="1800">
                        <a:latin typeface="Courier New"/>
                        <a:cs typeface="Courier New"/>
                      </a:endParaRPr>
                    </a:p>
                  </a:txBody>
                  <a:tcPr marL="0" marR="0" marT="0" marB="0"/>
                </a:tc>
                <a:tc>
                  <a:txBody>
                    <a:bodyPr/>
                    <a:lstStyle/>
                    <a:p>
                      <a:pPr marL="6985" algn="ctr">
                        <a:lnSpc>
                          <a:spcPts val="1860"/>
                        </a:lnSpc>
                      </a:pPr>
                      <a:r>
                        <a:rPr sz="1800" dirty="0">
                          <a:latin typeface="Courier New"/>
                          <a:cs typeface="Courier New"/>
                        </a:rPr>
                        <a:t>*</a:t>
                      </a:r>
                      <a:r>
                        <a:rPr sz="1800" spc="-175" dirty="0">
                          <a:latin typeface="Courier New"/>
                          <a:cs typeface="Courier New"/>
                        </a:rPr>
                        <a:t> </a:t>
                      </a:r>
                      <a:r>
                        <a:rPr sz="1800" spc="-15" dirty="0">
                          <a:latin typeface="Courier New"/>
                          <a:cs typeface="Courier New"/>
                        </a:rPr>
                        <a:t>FROM</a:t>
                      </a:r>
                      <a:endParaRPr sz="1800">
                        <a:latin typeface="Courier New"/>
                        <a:cs typeface="Courier New"/>
                      </a:endParaRPr>
                    </a:p>
                  </a:txBody>
                  <a:tcPr marL="0" marR="0" marT="0" marB="0"/>
                </a:tc>
                <a:tc>
                  <a:txBody>
                    <a:bodyPr/>
                    <a:lstStyle/>
                    <a:p>
                      <a:pPr marL="6985" algn="ctr">
                        <a:lnSpc>
                          <a:spcPts val="1860"/>
                        </a:lnSpc>
                      </a:pPr>
                      <a:r>
                        <a:rPr sz="1800" spc="-15" dirty="0">
                          <a:latin typeface="Courier New"/>
                          <a:cs typeface="Courier New"/>
                        </a:rPr>
                        <a:t>EMPLEADO</a:t>
                      </a:r>
                      <a:endParaRPr sz="1800">
                        <a:latin typeface="Courier New"/>
                        <a:cs typeface="Courier New"/>
                      </a:endParaRPr>
                    </a:p>
                  </a:txBody>
                  <a:tcPr marL="0" marR="0" marT="0" marB="0"/>
                </a:tc>
                <a:tc>
                  <a:txBody>
                    <a:bodyPr/>
                    <a:lstStyle/>
                    <a:p>
                      <a:pPr marL="66675">
                        <a:lnSpc>
                          <a:spcPts val="1860"/>
                        </a:lnSpc>
                      </a:pPr>
                      <a:r>
                        <a:rPr sz="1800" spc="-10" dirty="0">
                          <a:latin typeface="Courier New"/>
                          <a:cs typeface="Courier New"/>
                        </a:rPr>
                        <a:t>WHERE</a:t>
                      </a:r>
                      <a:endParaRPr sz="1800">
                        <a:latin typeface="Courier New"/>
                        <a:cs typeface="Courier New"/>
                      </a:endParaRPr>
                    </a:p>
                  </a:txBody>
                  <a:tcPr marL="0" marR="0" marT="0" marB="0"/>
                </a:tc>
                <a:tc>
                  <a:txBody>
                    <a:bodyPr/>
                    <a:lstStyle/>
                    <a:p>
                      <a:pPr marL="69215">
                        <a:lnSpc>
                          <a:spcPts val="1860"/>
                        </a:lnSpc>
                      </a:pPr>
                      <a:r>
                        <a:rPr sz="1800" spc="-15" dirty="0">
                          <a:latin typeface="Courier New"/>
                          <a:cs typeface="Courier New"/>
                        </a:rPr>
                        <a:t>APELLIDO</a:t>
                      </a:r>
                      <a:r>
                        <a:rPr sz="1800" spc="-20" dirty="0">
                          <a:latin typeface="Courier New"/>
                          <a:cs typeface="Courier New"/>
                        </a:rPr>
                        <a:t> </a:t>
                      </a:r>
                      <a:r>
                        <a:rPr sz="1800" spc="-10" dirty="0">
                          <a:latin typeface="Courier New"/>
                          <a:cs typeface="Courier New"/>
                        </a:rPr>
                        <a:t>IN</a:t>
                      </a:r>
                      <a:r>
                        <a:rPr sz="1800" spc="-35" dirty="0">
                          <a:latin typeface="Courier New"/>
                          <a:cs typeface="Courier New"/>
                        </a:rPr>
                        <a:t> </a:t>
                      </a:r>
                      <a:r>
                        <a:rPr sz="1800" spc="-15" dirty="0">
                          <a:latin typeface="Courier New"/>
                          <a:cs typeface="Courier New"/>
                        </a:rPr>
                        <a:t>('Perez',</a:t>
                      </a:r>
                      <a:r>
                        <a:rPr sz="1800" spc="-100" dirty="0">
                          <a:latin typeface="Courier New"/>
                          <a:cs typeface="Courier New"/>
                        </a:rPr>
                        <a:t> </a:t>
                      </a:r>
                      <a:r>
                        <a:rPr sz="1800" spc="-15" dirty="0">
                          <a:latin typeface="Courier New"/>
                          <a:cs typeface="Courier New"/>
                        </a:rPr>
                        <a:t>'Lopez')</a:t>
                      </a:r>
                      <a:endParaRPr sz="1800">
                        <a:latin typeface="Courier New"/>
                        <a:cs typeface="Courier New"/>
                      </a:endParaRPr>
                    </a:p>
                  </a:txBody>
                  <a:tcPr marL="0" marR="0" marT="0" marB="0"/>
                </a:tc>
                <a:extLst>
                  <a:ext uri="{0D108BD9-81ED-4DB2-BD59-A6C34878D82A}">
                    <a16:rowId xmlns:a16="http://schemas.microsoft.com/office/drawing/2014/main" val="10000"/>
                  </a:ext>
                </a:extLst>
              </a:tr>
              <a:tr h="478370">
                <a:tc>
                  <a:txBody>
                    <a:bodyPr/>
                    <a:lstStyle/>
                    <a:p>
                      <a:pPr marR="73660" algn="r">
                        <a:lnSpc>
                          <a:spcPct val="100000"/>
                        </a:lnSpc>
                        <a:spcBef>
                          <a:spcPts val="535"/>
                        </a:spcBef>
                      </a:pPr>
                      <a:r>
                        <a:rPr sz="1800" spc="-15" dirty="0">
                          <a:latin typeface="Courier New"/>
                          <a:cs typeface="Courier New"/>
                        </a:rPr>
                        <a:t>SELECT</a:t>
                      </a:r>
                      <a:endParaRPr sz="1800">
                        <a:latin typeface="Courier New"/>
                        <a:cs typeface="Courier New"/>
                      </a:endParaRPr>
                    </a:p>
                  </a:txBody>
                  <a:tcPr marL="0" marR="0" marT="67945" marB="0"/>
                </a:tc>
                <a:tc>
                  <a:txBody>
                    <a:bodyPr/>
                    <a:lstStyle/>
                    <a:p>
                      <a:pPr marL="6985" algn="ctr">
                        <a:lnSpc>
                          <a:spcPct val="100000"/>
                        </a:lnSpc>
                        <a:spcBef>
                          <a:spcPts val="535"/>
                        </a:spcBef>
                      </a:pPr>
                      <a:r>
                        <a:rPr sz="1800" dirty="0">
                          <a:latin typeface="Courier New"/>
                          <a:cs typeface="Courier New"/>
                        </a:rPr>
                        <a:t>*</a:t>
                      </a:r>
                      <a:r>
                        <a:rPr sz="1800" spc="-175" dirty="0">
                          <a:latin typeface="Courier New"/>
                          <a:cs typeface="Courier New"/>
                        </a:rPr>
                        <a:t> </a:t>
                      </a:r>
                      <a:r>
                        <a:rPr sz="1800" spc="-15" dirty="0">
                          <a:latin typeface="Courier New"/>
                          <a:cs typeface="Courier New"/>
                        </a:rPr>
                        <a:t>FROM</a:t>
                      </a:r>
                      <a:endParaRPr sz="1800">
                        <a:latin typeface="Courier New"/>
                        <a:cs typeface="Courier New"/>
                      </a:endParaRPr>
                    </a:p>
                  </a:txBody>
                  <a:tcPr marL="0" marR="0" marT="67945" marB="0"/>
                </a:tc>
                <a:tc>
                  <a:txBody>
                    <a:bodyPr/>
                    <a:lstStyle/>
                    <a:p>
                      <a:pPr marL="6985" algn="ctr">
                        <a:lnSpc>
                          <a:spcPct val="100000"/>
                        </a:lnSpc>
                        <a:spcBef>
                          <a:spcPts val="535"/>
                        </a:spcBef>
                      </a:pPr>
                      <a:r>
                        <a:rPr sz="1800" spc="-15" dirty="0">
                          <a:latin typeface="Courier New"/>
                          <a:cs typeface="Courier New"/>
                        </a:rPr>
                        <a:t>EMPLEADO</a:t>
                      </a:r>
                      <a:endParaRPr sz="1800">
                        <a:latin typeface="Courier New"/>
                        <a:cs typeface="Courier New"/>
                      </a:endParaRPr>
                    </a:p>
                  </a:txBody>
                  <a:tcPr marL="0" marR="0" marT="67945" marB="0"/>
                </a:tc>
                <a:tc>
                  <a:txBody>
                    <a:bodyPr/>
                    <a:lstStyle/>
                    <a:p>
                      <a:pPr marL="66675">
                        <a:lnSpc>
                          <a:spcPct val="100000"/>
                        </a:lnSpc>
                        <a:spcBef>
                          <a:spcPts val="535"/>
                        </a:spcBef>
                      </a:pPr>
                      <a:r>
                        <a:rPr sz="1800" spc="-10" dirty="0">
                          <a:latin typeface="Courier New"/>
                          <a:cs typeface="Courier New"/>
                        </a:rPr>
                        <a:t>WHERE</a:t>
                      </a:r>
                      <a:endParaRPr sz="1800">
                        <a:latin typeface="Courier New"/>
                        <a:cs typeface="Courier New"/>
                      </a:endParaRPr>
                    </a:p>
                  </a:txBody>
                  <a:tcPr marL="0" marR="0" marT="67945" marB="0"/>
                </a:tc>
                <a:tc>
                  <a:txBody>
                    <a:bodyPr/>
                    <a:lstStyle/>
                    <a:p>
                      <a:pPr marL="69215">
                        <a:lnSpc>
                          <a:spcPct val="100000"/>
                        </a:lnSpc>
                        <a:spcBef>
                          <a:spcPts val="535"/>
                        </a:spcBef>
                      </a:pPr>
                      <a:r>
                        <a:rPr sz="1800" spc="-15" dirty="0">
                          <a:latin typeface="Courier New"/>
                          <a:cs typeface="Courier New"/>
                        </a:rPr>
                        <a:t>IDCargo</a:t>
                      </a:r>
                      <a:r>
                        <a:rPr sz="1800" spc="-45" dirty="0">
                          <a:latin typeface="Courier New"/>
                          <a:cs typeface="Courier New"/>
                        </a:rPr>
                        <a:t> </a:t>
                      </a:r>
                      <a:r>
                        <a:rPr sz="1800" spc="-5" dirty="0">
                          <a:latin typeface="Courier New"/>
                          <a:cs typeface="Courier New"/>
                        </a:rPr>
                        <a:t>IN</a:t>
                      </a:r>
                      <a:r>
                        <a:rPr sz="1800" spc="-60" dirty="0">
                          <a:latin typeface="Courier New"/>
                          <a:cs typeface="Courier New"/>
                        </a:rPr>
                        <a:t> </a:t>
                      </a:r>
                      <a:r>
                        <a:rPr sz="1800" spc="-15" dirty="0">
                          <a:latin typeface="Courier New"/>
                          <a:cs typeface="Courier New"/>
                        </a:rPr>
                        <a:t>(1,2,10,55)</a:t>
                      </a:r>
                      <a:endParaRPr sz="1800">
                        <a:latin typeface="Courier New"/>
                        <a:cs typeface="Courier New"/>
                      </a:endParaRPr>
                    </a:p>
                  </a:txBody>
                  <a:tcPr marL="0" marR="0" marT="67945" marB="0"/>
                </a:tc>
                <a:extLst>
                  <a:ext uri="{0D108BD9-81ED-4DB2-BD59-A6C34878D82A}">
                    <a16:rowId xmlns:a16="http://schemas.microsoft.com/office/drawing/2014/main" val="10001"/>
                  </a:ext>
                </a:extLst>
              </a:tr>
              <a:tr h="372101">
                <a:tc>
                  <a:txBody>
                    <a:bodyPr/>
                    <a:lstStyle/>
                    <a:p>
                      <a:pPr marR="73660" algn="r">
                        <a:lnSpc>
                          <a:spcPct val="100000"/>
                        </a:lnSpc>
                        <a:spcBef>
                          <a:spcPts val="590"/>
                        </a:spcBef>
                      </a:pPr>
                      <a:r>
                        <a:rPr sz="1800" spc="-15" dirty="0">
                          <a:latin typeface="Courier New"/>
                          <a:cs typeface="Courier New"/>
                        </a:rPr>
                        <a:t>SELECT</a:t>
                      </a:r>
                      <a:endParaRPr sz="1800">
                        <a:latin typeface="Courier New"/>
                        <a:cs typeface="Courier New"/>
                      </a:endParaRPr>
                    </a:p>
                  </a:txBody>
                  <a:tcPr marL="0" marR="0" marT="74930" marB="0"/>
                </a:tc>
                <a:tc>
                  <a:txBody>
                    <a:bodyPr/>
                    <a:lstStyle/>
                    <a:p>
                      <a:pPr marL="6985" algn="ctr">
                        <a:lnSpc>
                          <a:spcPct val="100000"/>
                        </a:lnSpc>
                        <a:spcBef>
                          <a:spcPts val="590"/>
                        </a:spcBef>
                      </a:pPr>
                      <a:r>
                        <a:rPr sz="1800" dirty="0">
                          <a:latin typeface="Courier New"/>
                          <a:cs typeface="Courier New"/>
                        </a:rPr>
                        <a:t>*</a:t>
                      </a:r>
                      <a:r>
                        <a:rPr sz="1800" spc="-175" dirty="0">
                          <a:latin typeface="Courier New"/>
                          <a:cs typeface="Courier New"/>
                        </a:rPr>
                        <a:t> </a:t>
                      </a:r>
                      <a:r>
                        <a:rPr sz="1800" spc="-15" dirty="0">
                          <a:latin typeface="Courier New"/>
                          <a:cs typeface="Courier New"/>
                        </a:rPr>
                        <a:t>FROM</a:t>
                      </a:r>
                      <a:endParaRPr sz="1800">
                        <a:latin typeface="Courier New"/>
                        <a:cs typeface="Courier New"/>
                      </a:endParaRPr>
                    </a:p>
                  </a:txBody>
                  <a:tcPr marL="0" marR="0" marT="74930" marB="0"/>
                </a:tc>
                <a:tc>
                  <a:txBody>
                    <a:bodyPr/>
                    <a:lstStyle/>
                    <a:p>
                      <a:pPr marL="6985" algn="ctr">
                        <a:lnSpc>
                          <a:spcPct val="100000"/>
                        </a:lnSpc>
                        <a:spcBef>
                          <a:spcPts val="590"/>
                        </a:spcBef>
                      </a:pPr>
                      <a:r>
                        <a:rPr sz="1800" spc="-15" dirty="0">
                          <a:latin typeface="Courier New"/>
                          <a:cs typeface="Courier New"/>
                        </a:rPr>
                        <a:t>EMPLEADO</a:t>
                      </a:r>
                      <a:endParaRPr sz="1800">
                        <a:latin typeface="Courier New"/>
                        <a:cs typeface="Courier New"/>
                      </a:endParaRPr>
                    </a:p>
                  </a:txBody>
                  <a:tcPr marL="0" marR="0" marT="74930" marB="0"/>
                </a:tc>
                <a:tc>
                  <a:txBody>
                    <a:bodyPr/>
                    <a:lstStyle/>
                    <a:p>
                      <a:pPr marL="66675">
                        <a:lnSpc>
                          <a:spcPct val="100000"/>
                        </a:lnSpc>
                        <a:spcBef>
                          <a:spcPts val="590"/>
                        </a:spcBef>
                      </a:pPr>
                      <a:r>
                        <a:rPr sz="1800" spc="-10" dirty="0">
                          <a:latin typeface="Courier New"/>
                          <a:cs typeface="Courier New"/>
                        </a:rPr>
                        <a:t>WHERE</a:t>
                      </a:r>
                      <a:endParaRPr sz="1800">
                        <a:latin typeface="Courier New"/>
                        <a:cs typeface="Courier New"/>
                      </a:endParaRPr>
                    </a:p>
                  </a:txBody>
                  <a:tcPr marL="0" marR="0" marT="74930" marB="0"/>
                </a:tc>
                <a:tc>
                  <a:txBody>
                    <a:bodyPr/>
                    <a:lstStyle/>
                    <a:p>
                      <a:pPr marL="69215">
                        <a:lnSpc>
                          <a:spcPct val="100000"/>
                        </a:lnSpc>
                        <a:spcBef>
                          <a:spcPts val="590"/>
                        </a:spcBef>
                      </a:pPr>
                      <a:r>
                        <a:rPr sz="1800" spc="-15" dirty="0">
                          <a:latin typeface="Courier New"/>
                          <a:cs typeface="Courier New"/>
                        </a:rPr>
                        <a:t>IDCargo</a:t>
                      </a:r>
                      <a:r>
                        <a:rPr sz="1800" spc="-40" dirty="0">
                          <a:latin typeface="Courier New"/>
                          <a:cs typeface="Courier New"/>
                        </a:rPr>
                        <a:t> </a:t>
                      </a:r>
                      <a:r>
                        <a:rPr sz="1800" spc="-10" dirty="0">
                          <a:latin typeface="Courier New"/>
                          <a:cs typeface="Courier New"/>
                        </a:rPr>
                        <a:t>NOT</a:t>
                      </a:r>
                      <a:r>
                        <a:rPr sz="1800" spc="-40" dirty="0">
                          <a:latin typeface="Courier New"/>
                          <a:cs typeface="Courier New"/>
                        </a:rPr>
                        <a:t> </a:t>
                      </a:r>
                      <a:r>
                        <a:rPr sz="1800" spc="-10" dirty="0">
                          <a:latin typeface="Courier New"/>
                          <a:cs typeface="Courier New"/>
                        </a:rPr>
                        <a:t>IN</a:t>
                      </a:r>
                      <a:r>
                        <a:rPr sz="1800" spc="-50" dirty="0">
                          <a:latin typeface="Courier New"/>
                          <a:cs typeface="Courier New"/>
                        </a:rPr>
                        <a:t> </a:t>
                      </a:r>
                      <a:r>
                        <a:rPr sz="1800" spc="-15" dirty="0">
                          <a:latin typeface="Courier New"/>
                          <a:cs typeface="Courier New"/>
                        </a:rPr>
                        <a:t>(1,2,10,55)</a:t>
                      </a:r>
                      <a:endParaRPr sz="1800">
                        <a:latin typeface="Courier New"/>
                        <a:cs typeface="Courier New"/>
                      </a:endParaRPr>
                    </a:p>
                  </a:txBody>
                  <a:tcPr marL="0" marR="0" marT="74930" marB="0"/>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5267960" cy="695960"/>
          </a:xfrm>
          <a:prstGeom prst="rect">
            <a:avLst/>
          </a:prstGeom>
        </p:spPr>
        <p:txBody>
          <a:bodyPr vert="horz" wrap="square" lIns="0" tIns="12700" rIns="0" bIns="0" rtlCol="0">
            <a:spAutoFit/>
          </a:bodyPr>
          <a:lstStyle/>
          <a:p>
            <a:pPr marL="12700">
              <a:lnSpc>
                <a:spcPct val="100000"/>
              </a:lnSpc>
              <a:spcBef>
                <a:spcPts val="100"/>
              </a:spcBef>
            </a:pPr>
            <a:r>
              <a:rPr spc="-5" dirty="0"/>
              <a:t>ISO:</a:t>
            </a:r>
            <a:r>
              <a:rPr spc="-40" dirty="0"/>
              <a:t> </a:t>
            </a:r>
            <a:r>
              <a:rPr spc="-35" dirty="0"/>
              <a:t>Versiones</a:t>
            </a:r>
            <a:r>
              <a:rPr spc="-40" dirty="0"/>
              <a:t> </a:t>
            </a:r>
            <a:r>
              <a:rPr spc="-5" dirty="0"/>
              <a:t>SQL</a:t>
            </a:r>
          </a:p>
        </p:txBody>
      </p:sp>
      <p:sp>
        <p:nvSpPr>
          <p:cNvPr id="3" name="object 3"/>
          <p:cNvSpPr txBox="1"/>
          <p:nvPr/>
        </p:nvSpPr>
        <p:spPr>
          <a:xfrm>
            <a:off x="466090" y="2162809"/>
            <a:ext cx="2118995" cy="4159250"/>
          </a:xfrm>
          <a:prstGeom prst="rect">
            <a:avLst/>
          </a:prstGeom>
        </p:spPr>
        <p:txBody>
          <a:bodyPr vert="horz" wrap="square" lIns="0" tIns="12700" rIns="0" bIns="0" rtlCol="0">
            <a:spAutoFit/>
          </a:bodyPr>
          <a:lstStyle/>
          <a:p>
            <a:pPr marL="254000" indent="-215900">
              <a:lnSpc>
                <a:spcPts val="3715"/>
              </a:lnSpc>
              <a:spcBef>
                <a:spcPts val="100"/>
              </a:spcBef>
              <a:buSzPct val="45312"/>
              <a:buFont typeface="Trebuchet MS"/>
              <a:buChar char="●"/>
              <a:tabLst>
                <a:tab pos="254000" algn="l"/>
              </a:tabLst>
            </a:pPr>
            <a:r>
              <a:rPr sz="3200" i="1" spc="-5" dirty="0">
                <a:latin typeface="Arial"/>
                <a:cs typeface="Arial"/>
              </a:rPr>
              <a:t>SQL-86</a:t>
            </a:r>
            <a:endParaRPr sz="3200">
              <a:latin typeface="Arial"/>
              <a:cs typeface="Arial"/>
            </a:endParaRPr>
          </a:p>
          <a:p>
            <a:pPr marL="254000" indent="-215900">
              <a:lnSpc>
                <a:spcPts val="3585"/>
              </a:lnSpc>
              <a:buSzPct val="45312"/>
              <a:buFont typeface="Trebuchet MS"/>
              <a:buChar char="●"/>
              <a:tabLst>
                <a:tab pos="254000" algn="l"/>
              </a:tabLst>
            </a:pPr>
            <a:r>
              <a:rPr sz="3200" i="1" spc="-5" dirty="0">
                <a:latin typeface="Arial"/>
                <a:cs typeface="Arial"/>
              </a:rPr>
              <a:t>SQL-89</a:t>
            </a:r>
            <a:endParaRPr sz="3200">
              <a:latin typeface="Arial"/>
              <a:cs typeface="Arial"/>
            </a:endParaRPr>
          </a:p>
          <a:p>
            <a:pPr marL="254000" indent="-215900">
              <a:lnSpc>
                <a:spcPts val="3585"/>
              </a:lnSpc>
              <a:buSzPct val="45312"/>
              <a:buFont typeface="Trebuchet MS"/>
              <a:buChar char="●"/>
              <a:tabLst>
                <a:tab pos="254000" algn="l"/>
              </a:tabLst>
            </a:pPr>
            <a:r>
              <a:rPr sz="3200" i="1" spc="-5" dirty="0">
                <a:latin typeface="Arial"/>
                <a:cs typeface="Arial"/>
              </a:rPr>
              <a:t>SQL-92</a:t>
            </a:r>
            <a:endParaRPr sz="3200">
              <a:latin typeface="Arial"/>
              <a:cs typeface="Arial"/>
            </a:endParaRPr>
          </a:p>
          <a:p>
            <a:pPr marL="254000" indent="-215900">
              <a:lnSpc>
                <a:spcPts val="3590"/>
              </a:lnSpc>
              <a:buSzPct val="45312"/>
              <a:buFont typeface="Trebuchet MS"/>
              <a:buChar char="●"/>
              <a:tabLst>
                <a:tab pos="254000" algn="l"/>
              </a:tabLst>
            </a:pPr>
            <a:r>
              <a:rPr sz="3200" i="1" spc="-10" dirty="0">
                <a:latin typeface="Arial"/>
                <a:cs typeface="Arial"/>
              </a:rPr>
              <a:t>SQL:1999</a:t>
            </a:r>
            <a:endParaRPr sz="3200">
              <a:latin typeface="Arial"/>
              <a:cs typeface="Arial"/>
            </a:endParaRPr>
          </a:p>
          <a:p>
            <a:pPr marL="254000" indent="-215900">
              <a:lnSpc>
                <a:spcPts val="3590"/>
              </a:lnSpc>
              <a:buSzPct val="45312"/>
              <a:buFont typeface="Trebuchet MS"/>
              <a:buChar char="●"/>
              <a:tabLst>
                <a:tab pos="254000" algn="l"/>
              </a:tabLst>
            </a:pPr>
            <a:r>
              <a:rPr sz="3200" i="1" spc="-10" dirty="0">
                <a:latin typeface="Arial"/>
                <a:cs typeface="Arial"/>
              </a:rPr>
              <a:t>SQL:2003</a:t>
            </a:r>
            <a:endParaRPr sz="3200">
              <a:latin typeface="Arial"/>
              <a:cs typeface="Arial"/>
            </a:endParaRPr>
          </a:p>
          <a:p>
            <a:pPr marL="254000" indent="-215900">
              <a:lnSpc>
                <a:spcPts val="3590"/>
              </a:lnSpc>
              <a:buSzPct val="45312"/>
              <a:buFont typeface="Trebuchet MS"/>
              <a:buChar char="●"/>
              <a:tabLst>
                <a:tab pos="254000" algn="l"/>
              </a:tabLst>
            </a:pPr>
            <a:r>
              <a:rPr sz="3200" i="1" spc="-10" dirty="0">
                <a:latin typeface="Arial"/>
                <a:cs typeface="Arial"/>
              </a:rPr>
              <a:t>SQL:2006</a:t>
            </a:r>
            <a:endParaRPr sz="3200">
              <a:latin typeface="Arial"/>
              <a:cs typeface="Arial"/>
            </a:endParaRPr>
          </a:p>
          <a:p>
            <a:pPr marL="254000" indent="-215900">
              <a:lnSpc>
                <a:spcPts val="3590"/>
              </a:lnSpc>
              <a:buSzPct val="45312"/>
              <a:buFont typeface="Trebuchet MS"/>
              <a:buChar char="●"/>
              <a:tabLst>
                <a:tab pos="254000" algn="l"/>
              </a:tabLst>
            </a:pPr>
            <a:r>
              <a:rPr sz="3200" i="1" spc="-10" dirty="0">
                <a:latin typeface="Arial"/>
                <a:cs typeface="Arial"/>
              </a:rPr>
              <a:t>SQL:2008</a:t>
            </a:r>
            <a:endParaRPr sz="3200">
              <a:latin typeface="Arial"/>
              <a:cs typeface="Arial"/>
            </a:endParaRPr>
          </a:p>
          <a:p>
            <a:pPr marL="254000" indent="-215900">
              <a:lnSpc>
                <a:spcPts val="3590"/>
              </a:lnSpc>
              <a:buSzPct val="45312"/>
              <a:buFont typeface="Trebuchet MS"/>
              <a:buChar char="●"/>
              <a:tabLst>
                <a:tab pos="254000" algn="l"/>
              </a:tabLst>
            </a:pPr>
            <a:r>
              <a:rPr sz="3200" i="1" spc="-40" dirty="0">
                <a:latin typeface="Arial"/>
                <a:cs typeface="Arial"/>
              </a:rPr>
              <a:t>SQL:2011</a:t>
            </a:r>
            <a:endParaRPr sz="3200">
              <a:latin typeface="Arial"/>
              <a:cs typeface="Arial"/>
            </a:endParaRPr>
          </a:p>
          <a:p>
            <a:pPr marL="254000" indent="-215900">
              <a:lnSpc>
                <a:spcPts val="3715"/>
              </a:lnSpc>
              <a:buSzPct val="45312"/>
              <a:buFont typeface="Trebuchet MS"/>
              <a:buChar char="●"/>
              <a:tabLst>
                <a:tab pos="254000" algn="l"/>
              </a:tabLst>
            </a:pPr>
            <a:r>
              <a:rPr sz="3200" i="1" spc="-10" dirty="0">
                <a:latin typeface="Arial"/>
                <a:cs typeface="Arial"/>
              </a:rPr>
              <a:t>SQL:2016</a:t>
            </a:r>
            <a:endParaRPr sz="3200">
              <a:latin typeface="Arial"/>
              <a:cs typeface="Arial"/>
            </a:endParaRPr>
          </a:p>
        </p:txBody>
      </p:sp>
      <p:pic>
        <p:nvPicPr>
          <p:cNvPr id="4" name="object 4"/>
          <p:cNvPicPr/>
          <p:nvPr/>
        </p:nvPicPr>
        <p:blipFill>
          <a:blip r:embed="rId2" cstate="print"/>
          <a:stretch>
            <a:fillRect/>
          </a:stretch>
        </p:blipFill>
        <p:spPr>
          <a:xfrm>
            <a:off x="8928100" y="300990"/>
            <a:ext cx="935990" cy="778509"/>
          </a:xfrm>
          <a:prstGeom prst="rect">
            <a:avLst/>
          </a:prstGeom>
        </p:spPr>
      </p:pic>
      <p:sp>
        <p:nvSpPr>
          <p:cNvPr id="5" name="object 5"/>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288036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280" dirty="0"/>
              <a:t> </a:t>
            </a:r>
            <a:r>
              <a:rPr spc="-5" dirty="0"/>
              <a:t>Alias</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9412" y="4750308"/>
            <a:ext cx="141731" cy="141731"/>
          </a:xfrm>
          <a:prstGeom prst="rect">
            <a:avLst/>
          </a:prstGeom>
        </p:spPr>
      </p:pic>
      <p:sp>
        <p:nvSpPr>
          <p:cNvPr id="6" name="object 6"/>
          <p:cNvSpPr txBox="1"/>
          <p:nvPr/>
        </p:nvSpPr>
        <p:spPr>
          <a:xfrm>
            <a:off x="652373" y="1940179"/>
            <a:ext cx="8506460" cy="4766310"/>
          </a:xfrm>
          <a:prstGeom prst="rect">
            <a:avLst/>
          </a:prstGeom>
        </p:spPr>
        <p:txBody>
          <a:bodyPr vert="horz" wrap="square" lIns="0" tIns="12700" rIns="0" bIns="0" rtlCol="0">
            <a:spAutoFit/>
          </a:bodyPr>
          <a:lstStyle/>
          <a:p>
            <a:pPr marL="12700">
              <a:lnSpc>
                <a:spcPts val="2130"/>
              </a:lnSpc>
              <a:spcBef>
                <a:spcPts val="100"/>
              </a:spcBef>
            </a:pPr>
            <a:r>
              <a:rPr sz="1800" spc="-5" dirty="0">
                <a:latin typeface="Arial MT"/>
                <a:cs typeface="Arial MT"/>
              </a:rPr>
              <a:t>Los </a:t>
            </a:r>
            <a:r>
              <a:rPr sz="1800" spc="-20" dirty="0">
                <a:latin typeface="Arial MT"/>
                <a:cs typeface="Arial MT"/>
              </a:rPr>
              <a:t>nombres</a:t>
            </a:r>
            <a:r>
              <a:rPr sz="1800" spc="5" dirty="0">
                <a:latin typeface="Arial MT"/>
                <a:cs typeface="Arial MT"/>
              </a:rPr>
              <a:t> </a:t>
            </a:r>
            <a:r>
              <a:rPr sz="1800" spc="-15" dirty="0">
                <a:latin typeface="Arial MT"/>
                <a:cs typeface="Arial MT"/>
              </a:rPr>
              <a:t>de</a:t>
            </a:r>
            <a:r>
              <a:rPr sz="1800" spc="-10" dirty="0">
                <a:latin typeface="Arial MT"/>
                <a:cs typeface="Arial MT"/>
              </a:rPr>
              <a:t> </a:t>
            </a:r>
            <a:r>
              <a:rPr sz="1800" spc="-5" dirty="0">
                <a:latin typeface="Arial MT"/>
                <a:cs typeface="Arial MT"/>
              </a:rPr>
              <a:t>los campos</a:t>
            </a:r>
            <a:r>
              <a:rPr sz="1800" spc="-30" dirty="0">
                <a:latin typeface="Arial MT"/>
                <a:cs typeface="Arial MT"/>
              </a:rPr>
              <a:t> </a:t>
            </a:r>
            <a:r>
              <a:rPr sz="1800" dirty="0">
                <a:latin typeface="Arial MT"/>
                <a:cs typeface="Arial MT"/>
              </a:rPr>
              <a:t>y</a:t>
            </a:r>
            <a:r>
              <a:rPr sz="1800" spc="5" dirty="0">
                <a:latin typeface="Arial MT"/>
                <a:cs typeface="Arial MT"/>
              </a:rPr>
              <a:t> </a:t>
            </a:r>
            <a:r>
              <a:rPr sz="1800" spc="-5" dirty="0">
                <a:latin typeface="Arial MT"/>
                <a:cs typeface="Arial MT"/>
              </a:rPr>
              <a:t>las</a:t>
            </a:r>
            <a:r>
              <a:rPr sz="1800" dirty="0">
                <a:latin typeface="Arial MT"/>
                <a:cs typeface="Arial MT"/>
              </a:rPr>
              <a:t> </a:t>
            </a:r>
            <a:r>
              <a:rPr sz="1800" spc="-20" dirty="0">
                <a:latin typeface="Arial MT"/>
                <a:cs typeface="Arial MT"/>
              </a:rPr>
              <a:t>tablas</a:t>
            </a:r>
            <a:r>
              <a:rPr sz="1800" spc="-5" dirty="0">
                <a:latin typeface="Arial MT"/>
                <a:cs typeface="Arial MT"/>
              </a:rPr>
              <a:t> se</a:t>
            </a:r>
            <a:r>
              <a:rPr sz="1800" dirty="0">
                <a:latin typeface="Arial MT"/>
                <a:cs typeface="Arial MT"/>
              </a:rPr>
              <a:t> </a:t>
            </a:r>
            <a:r>
              <a:rPr sz="1800" spc="-20" dirty="0">
                <a:latin typeface="Arial MT"/>
                <a:cs typeface="Arial MT"/>
              </a:rPr>
              <a:t>pueden</a:t>
            </a:r>
            <a:r>
              <a:rPr sz="1800" spc="15" dirty="0">
                <a:latin typeface="Arial MT"/>
                <a:cs typeface="Arial MT"/>
              </a:rPr>
              <a:t> </a:t>
            </a:r>
            <a:r>
              <a:rPr sz="1800" spc="-5" dirty="0">
                <a:latin typeface="Arial MT"/>
                <a:cs typeface="Arial MT"/>
              </a:rPr>
              <a:t>llamar</a:t>
            </a:r>
            <a:r>
              <a:rPr sz="1800" spc="-15" dirty="0">
                <a:latin typeface="Arial MT"/>
                <a:cs typeface="Arial MT"/>
              </a:rPr>
              <a:t> </a:t>
            </a:r>
            <a:r>
              <a:rPr sz="1800" spc="-5" dirty="0">
                <a:latin typeface="Arial MT"/>
                <a:cs typeface="Arial MT"/>
              </a:rPr>
              <a:t>a</a:t>
            </a:r>
            <a:r>
              <a:rPr sz="1800" dirty="0">
                <a:latin typeface="Arial MT"/>
                <a:cs typeface="Arial MT"/>
              </a:rPr>
              <a:t> </a:t>
            </a:r>
            <a:r>
              <a:rPr sz="1800" spc="-15" dirty="0">
                <a:latin typeface="Arial MT"/>
                <a:cs typeface="Arial MT"/>
              </a:rPr>
              <a:t>través</a:t>
            </a:r>
            <a:r>
              <a:rPr sz="1800" spc="15"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un</a:t>
            </a:r>
            <a:r>
              <a:rPr sz="1800" spc="10" dirty="0">
                <a:latin typeface="Arial MT"/>
                <a:cs typeface="Arial MT"/>
              </a:rPr>
              <a:t> </a:t>
            </a:r>
            <a:r>
              <a:rPr sz="1800" spc="-20" dirty="0">
                <a:latin typeface="Arial MT"/>
                <a:cs typeface="Arial MT"/>
              </a:rPr>
              <a:t>alias.</a:t>
            </a:r>
            <a:endParaRPr sz="1800">
              <a:latin typeface="Arial MT"/>
              <a:cs typeface="Arial MT"/>
            </a:endParaRPr>
          </a:p>
          <a:p>
            <a:pPr marL="12700" marR="5080">
              <a:lnSpc>
                <a:spcPts val="2000"/>
              </a:lnSpc>
              <a:spcBef>
                <a:spcPts val="170"/>
              </a:spcBef>
            </a:pPr>
            <a:r>
              <a:rPr sz="1800" spc="-5" dirty="0">
                <a:latin typeface="Arial MT"/>
                <a:cs typeface="Arial MT"/>
              </a:rPr>
              <a:t>Para</a:t>
            </a:r>
            <a:r>
              <a:rPr sz="1800" spc="-20" dirty="0">
                <a:latin typeface="Arial MT"/>
                <a:cs typeface="Arial MT"/>
              </a:rPr>
              <a:t> </a:t>
            </a:r>
            <a:r>
              <a:rPr sz="1800" spc="-15" dirty="0">
                <a:latin typeface="Arial MT"/>
                <a:cs typeface="Arial MT"/>
              </a:rPr>
              <a:t>las</a:t>
            </a:r>
            <a:r>
              <a:rPr sz="1800" spc="-10" dirty="0">
                <a:latin typeface="Arial MT"/>
                <a:cs typeface="Arial MT"/>
              </a:rPr>
              <a:t> </a:t>
            </a:r>
            <a:r>
              <a:rPr sz="1800" spc="-15" dirty="0">
                <a:latin typeface="Arial MT"/>
                <a:cs typeface="Arial MT"/>
              </a:rPr>
              <a:t>tablas,</a:t>
            </a:r>
            <a:r>
              <a:rPr sz="1800" spc="15" dirty="0">
                <a:latin typeface="Arial MT"/>
                <a:cs typeface="Arial MT"/>
              </a:rPr>
              <a:t> </a:t>
            </a:r>
            <a:r>
              <a:rPr sz="1800" dirty="0">
                <a:latin typeface="Arial MT"/>
                <a:cs typeface="Arial MT"/>
              </a:rPr>
              <a:t>esto</a:t>
            </a:r>
            <a:r>
              <a:rPr sz="1800" spc="-20" dirty="0">
                <a:latin typeface="Arial MT"/>
                <a:cs typeface="Arial MT"/>
              </a:rPr>
              <a:t> </a:t>
            </a:r>
            <a:r>
              <a:rPr sz="1800" spc="-5" dirty="0">
                <a:latin typeface="Arial MT"/>
                <a:cs typeface="Arial MT"/>
              </a:rPr>
              <a:t>permite</a:t>
            </a:r>
            <a:r>
              <a:rPr sz="1800" spc="-25" dirty="0">
                <a:latin typeface="Arial MT"/>
                <a:cs typeface="Arial MT"/>
              </a:rPr>
              <a:t> </a:t>
            </a:r>
            <a:r>
              <a:rPr sz="1800" spc="-15" dirty="0">
                <a:latin typeface="Arial MT"/>
                <a:cs typeface="Arial MT"/>
              </a:rPr>
              <a:t>que</a:t>
            </a:r>
            <a:r>
              <a:rPr sz="1800" dirty="0">
                <a:latin typeface="Arial MT"/>
                <a:cs typeface="Arial MT"/>
              </a:rPr>
              <a:t> </a:t>
            </a:r>
            <a:r>
              <a:rPr sz="1800" spc="-20" dirty="0">
                <a:latin typeface="Arial MT"/>
                <a:cs typeface="Arial MT"/>
              </a:rPr>
              <a:t>podamos</a:t>
            </a:r>
            <a:r>
              <a:rPr sz="1800" dirty="0">
                <a:latin typeface="Arial MT"/>
                <a:cs typeface="Arial MT"/>
              </a:rPr>
              <a:t> </a:t>
            </a:r>
            <a:r>
              <a:rPr sz="1800" spc="-5" dirty="0">
                <a:latin typeface="Arial MT"/>
                <a:cs typeface="Arial MT"/>
              </a:rPr>
              <a:t>referenciarla</a:t>
            </a:r>
            <a:r>
              <a:rPr sz="1800" spc="-45" dirty="0">
                <a:latin typeface="Arial MT"/>
                <a:cs typeface="Arial MT"/>
              </a:rPr>
              <a:t> </a:t>
            </a:r>
            <a:r>
              <a:rPr sz="1800" spc="-15" dirty="0">
                <a:latin typeface="Arial MT"/>
                <a:cs typeface="Arial MT"/>
              </a:rPr>
              <a:t>por</a:t>
            </a:r>
            <a:r>
              <a:rPr sz="1800" dirty="0">
                <a:latin typeface="Arial MT"/>
                <a:cs typeface="Arial MT"/>
              </a:rPr>
              <a:t> </a:t>
            </a:r>
            <a:r>
              <a:rPr sz="1800" spc="-5" dirty="0">
                <a:latin typeface="Arial MT"/>
                <a:cs typeface="Arial MT"/>
              </a:rPr>
              <a:t>el</a:t>
            </a:r>
            <a:r>
              <a:rPr sz="1800" spc="-15" dirty="0">
                <a:latin typeface="Arial MT"/>
                <a:cs typeface="Arial MT"/>
              </a:rPr>
              <a:t> </a:t>
            </a:r>
            <a:r>
              <a:rPr sz="1800" spc="-20" dirty="0">
                <a:latin typeface="Arial MT"/>
                <a:cs typeface="Arial MT"/>
              </a:rPr>
              <a:t>alias</a:t>
            </a:r>
            <a:r>
              <a:rPr sz="1800" spc="5" dirty="0">
                <a:latin typeface="Arial MT"/>
                <a:cs typeface="Arial MT"/>
              </a:rPr>
              <a:t> </a:t>
            </a:r>
            <a:r>
              <a:rPr sz="1800" spc="-15" dirty="0">
                <a:latin typeface="Arial MT"/>
                <a:cs typeface="Arial MT"/>
              </a:rPr>
              <a:t>en </a:t>
            </a:r>
            <a:r>
              <a:rPr sz="1800" spc="-20" dirty="0">
                <a:latin typeface="Arial MT"/>
                <a:cs typeface="Arial MT"/>
              </a:rPr>
              <a:t>lugar</a:t>
            </a:r>
            <a:r>
              <a:rPr sz="1800" spc="15"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usar </a:t>
            </a:r>
            <a:r>
              <a:rPr sz="1800" spc="-484" dirty="0">
                <a:latin typeface="Arial MT"/>
                <a:cs typeface="Arial MT"/>
              </a:rPr>
              <a:t> </a:t>
            </a:r>
            <a:r>
              <a:rPr sz="1800" spc="-5" dirty="0">
                <a:latin typeface="Arial MT"/>
                <a:cs typeface="Arial MT"/>
              </a:rPr>
              <a:t>el</a:t>
            </a:r>
            <a:r>
              <a:rPr sz="1800" spc="-25" dirty="0">
                <a:latin typeface="Arial MT"/>
                <a:cs typeface="Arial MT"/>
              </a:rPr>
              <a:t> </a:t>
            </a:r>
            <a:r>
              <a:rPr sz="1800" spc="-5" dirty="0">
                <a:latin typeface="Arial MT"/>
                <a:cs typeface="Arial MT"/>
              </a:rPr>
              <a:t>nombre</a:t>
            </a:r>
            <a:r>
              <a:rPr sz="1800" spc="-30" dirty="0">
                <a:latin typeface="Arial MT"/>
                <a:cs typeface="Arial MT"/>
              </a:rPr>
              <a:t> </a:t>
            </a:r>
            <a:r>
              <a:rPr sz="1800" spc="-15" dirty="0">
                <a:latin typeface="Arial MT"/>
                <a:cs typeface="Arial MT"/>
              </a:rPr>
              <a:t>de </a:t>
            </a:r>
            <a:r>
              <a:rPr sz="1800" spc="-5" dirty="0">
                <a:latin typeface="Arial MT"/>
                <a:cs typeface="Arial MT"/>
              </a:rPr>
              <a:t>la </a:t>
            </a:r>
            <a:r>
              <a:rPr sz="1800" spc="-20" dirty="0">
                <a:latin typeface="Arial MT"/>
                <a:cs typeface="Arial MT"/>
              </a:rPr>
              <a:t>tabla.</a:t>
            </a:r>
            <a:endParaRPr sz="1800">
              <a:latin typeface="Arial MT"/>
              <a:cs typeface="Arial MT"/>
            </a:endParaRPr>
          </a:p>
          <a:p>
            <a:pPr marL="12700">
              <a:lnSpc>
                <a:spcPts val="1880"/>
              </a:lnSpc>
            </a:pPr>
            <a:r>
              <a:rPr sz="1800" spc="-5" dirty="0">
                <a:latin typeface="Arial MT"/>
                <a:cs typeface="Arial MT"/>
              </a:rPr>
              <a:t>En</a:t>
            </a:r>
            <a:r>
              <a:rPr sz="1800" spc="-10" dirty="0">
                <a:latin typeface="Arial MT"/>
                <a:cs typeface="Arial MT"/>
              </a:rPr>
              <a:t> </a:t>
            </a:r>
            <a:r>
              <a:rPr sz="1800" spc="-15" dirty="0">
                <a:latin typeface="Arial MT"/>
                <a:cs typeface="Arial MT"/>
              </a:rPr>
              <a:t>el</a:t>
            </a:r>
            <a:r>
              <a:rPr sz="1800" spc="-10" dirty="0">
                <a:latin typeface="Arial MT"/>
                <a:cs typeface="Arial MT"/>
              </a:rPr>
              <a:t> </a:t>
            </a:r>
            <a:r>
              <a:rPr sz="1800" spc="-5" dirty="0">
                <a:latin typeface="Arial MT"/>
                <a:cs typeface="Arial MT"/>
              </a:rPr>
              <a:t>caso</a:t>
            </a:r>
            <a:r>
              <a:rPr sz="1800" dirty="0">
                <a:latin typeface="Arial MT"/>
                <a:cs typeface="Arial MT"/>
              </a:rPr>
              <a:t> </a:t>
            </a:r>
            <a:r>
              <a:rPr sz="1800" spc="-15" dirty="0">
                <a:latin typeface="Arial MT"/>
                <a:cs typeface="Arial MT"/>
              </a:rPr>
              <a:t>de</a:t>
            </a:r>
            <a:r>
              <a:rPr sz="1800" spc="-5" dirty="0">
                <a:latin typeface="Arial MT"/>
                <a:cs typeface="Arial MT"/>
              </a:rPr>
              <a:t> los</a:t>
            </a:r>
            <a:r>
              <a:rPr sz="1800" spc="-15" dirty="0">
                <a:latin typeface="Arial MT"/>
                <a:cs typeface="Arial MT"/>
              </a:rPr>
              <a:t> </a:t>
            </a:r>
            <a:r>
              <a:rPr sz="1800" spc="-5" dirty="0">
                <a:latin typeface="Arial MT"/>
                <a:cs typeface="Arial MT"/>
              </a:rPr>
              <a:t>campos,</a:t>
            </a:r>
            <a:r>
              <a:rPr sz="1800" spc="-30" dirty="0">
                <a:latin typeface="Arial MT"/>
                <a:cs typeface="Arial MT"/>
              </a:rPr>
              <a:t> </a:t>
            </a:r>
            <a:r>
              <a:rPr sz="1800" spc="-5" dirty="0">
                <a:latin typeface="Arial MT"/>
                <a:cs typeface="Arial MT"/>
              </a:rPr>
              <a:t>también</a:t>
            </a:r>
            <a:r>
              <a:rPr sz="1800" spc="-20" dirty="0">
                <a:latin typeface="Arial MT"/>
                <a:cs typeface="Arial MT"/>
              </a:rPr>
              <a:t> podemos</a:t>
            </a:r>
            <a:r>
              <a:rPr sz="1800" spc="15" dirty="0">
                <a:latin typeface="Arial MT"/>
                <a:cs typeface="Arial MT"/>
              </a:rPr>
              <a:t> </a:t>
            </a:r>
            <a:r>
              <a:rPr sz="1800" spc="-5" dirty="0">
                <a:latin typeface="Arial MT"/>
                <a:cs typeface="Arial MT"/>
              </a:rPr>
              <a:t>colocarle</a:t>
            </a:r>
            <a:r>
              <a:rPr sz="1800" spc="-45" dirty="0">
                <a:latin typeface="Arial MT"/>
                <a:cs typeface="Arial MT"/>
              </a:rPr>
              <a:t> </a:t>
            </a:r>
            <a:r>
              <a:rPr sz="1800" spc="-15" dirty="0">
                <a:latin typeface="Arial MT"/>
                <a:cs typeface="Arial MT"/>
              </a:rPr>
              <a:t>un</a:t>
            </a:r>
            <a:r>
              <a:rPr sz="1800" spc="-10" dirty="0">
                <a:latin typeface="Arial MT"/>
                <a:cs typeface="Arial MT"/>
              </a:rPr>
              <a:t> </a:t>
            </a:r>
            <a:r>
              <a:rPr sz="1800" spc="-5" dirty="0">
                <a:latin typeface="Arial MT"/>
                <a:cs typeface="Arial MT"/>
              </a:rPr>
              <a:t>alias </a:t>
            </a:r>
            <a:r>
              <a:rPr sz="1800" dirty="0">
                <a:latin typeface="Arial MT"/>
                <a:cs typeface="Arial MT"/>
              </a:rPr>
              <a:t>y</a:t>
            </a:r>
            <a:r>
              <a:rPr sz="1800" spc="-5" dirty="0">
                <a:latin typeface="Arial MT"/>
                <a:cs typeface="Arial MT"/>
              </a:rPr>
              <a:t> </a:t>
            </a:r>
            <a:r>
              <a:rPr sz="1800" spc="-15" dirty="0">
                <a:latin typeface="Arial MT"/>
                <a:cs typeface="Arial MT"/>
              </a:rPr>
              <a:t>en</a:t>
            </a:r>
            <a:r>
              <a:rPr sz="1800" spc="-10" dirty="0">
                <a:latin typeface="Arial MT"/>
                <a:cs typeface="Arial MT"/>
              </a:rPr>
              <a:t> el </a:t>
            </a:r>
            <a:r>
              <a:rPr sz="1800" spc="-5" dirty="0">
                <a:latin typeface="Arial MT"/>
                <a:cs typeface="Arial MT"/>
              </a:rPr>
              <a:t>caso</a:t>
            </a:r>
            <a:endParaRPr sz="1800">
              <a:latin typeface="Arial MT"/>
              <a:cs typeface="Arial MT"/>
            </a:endParaRPr>
          </a:p>
          <a:p>
            <a:pPr marL="12700">
              <a:lnSpc>
                <a:spcPts val="2080"/>
              </a:lnSpc>
            </a:pPr>
            <a:r>
              <a:rPr sz="1800" spc="-5" dirty="0">
                <a:latin typeface="Arial MT"/>
                <a:cs typeface="Arial MT"/>
              </a:rPr>
              <a:t>que</a:t>
            </a:r>
            <a:r>
              <a:rPr sz="1800" spc="-15" dirty="0">
                <a:latin typeface="Arial MT"/>
                <a:cs typeface="Arial MT"/>
              </a:rPr>
              <a:t> </a:t>
            </a:r>
            <a:r>
              <a:rPr sz="1800" spc="-10" dirty="0">
                <a:latin typeface="Arial MT"/>
                <a:cs typeface="Arial MT"/>
              </a:rPr>
              <a:t>se</a:t>
            </a:r>
            <a:r>
              <a:rPr sz="1800" spc="-20" dirty="0">
                <a:latin typeface="Arial MT"/>
                <a:cs typeface="Arial MT"/>
              </a:rPr>
              <a:t> encuentren</a:t>
            </a:r>
            <a:r>
              <a:rPr sz="1800" spc="25" dirty="0">
                <a:latin typeface="Arial MT"/>
                <a:cs typeface="Arial MT"/>
              </a:rPr>
              <a:t> </a:t>
            </a:r>
            <a:r>
              <a:rPr sz="1800" spc="-15" dirty="0">
                <a:latin typeface="Arial MT"/>
                <a:cs typeface="Arial MT"/>
              </a:rPr>
              <a:t>en </a:t>
            </a:r>
            <a:r>
              <a:rPr sz="1800" spc="-5" dirty="0">
                <a:latin typeface="Arial MT"/>
                <a:cs typeface="Arial MT"/>
              </a:rPr>
              <a:t>el</a:t>
            </a:r>
            <a:r>
              <a:rPr sz="1800" spc="-15" dirty="0">
                <a:latin typeface="Arial MT"/>
                <a:cs typeface="Arial MT"/>
              </a:rPr>
              <a:t> Select,</a:t>
            </a:r>
            <a:r>
              <a:rPr sz="1800" dirty="0">
                <a:latin typeface="Arial MT"/>
                <a:cs typeface="Arial MT"/>
              </a:rPr>
              <a:t> mostrará</a:t>
            </a:r>
            <a:r>
              <a:rPr sz="1800" spc="-45" dirty="0">
                <a:latin typeface="Arial MT"/>
                <a:cs typeface="Arial MT"/>
              </a:rPr>
              <a:t> </a:t>
            </a:r>
            <a:r>
              <a:rPr sz="1800" spc="-15" dirty="0">
                <a:latin typeface="Arial MT"/>
                <a:cs typeface="Arial MT"/>
              </a:rPr>
              <a:t>con</a:t>
            </a:r>
            <a:r>
              <a:rPr sz="1800" spc="-10" dirty="0">
                <a:latin typeface="Arial MT"/>
                <a:cs typeface="Arial MT"/>
              </a:rPr>
              <a:t> </a:t>
            </a:r>
            <a:r>
              <a:rPr sz="1800" spc="-5" dirty="0">
                <a:latin typeface="Arial MT"/>
                <a:cs typeface="Arial MT"/>
              </a:rPr>
              <a:t>ese</a:t>
            </a:r>
            <a:r>
              <a:rPr sz="1800" spc="-15" dirty="0">
                <a:latin typeface="Arial MT"/>
                <a:cs typeface="Arial MT"/>
              </a:rPr>
              <a:t> </a:t>
            </a:r>
            <a:r>
              <a:rPr sz="1800" spc="-5" dirty="0">
                <a:latin typeface="Arial MT"/>
                <a:cs typeface="Arial MT"/>
              </a:rPr>
              <a:t>valor</a:t>
            </a:r>
            <a:r>
              <a:rPr sz="1800" spc="-25" dirty="0">
                <a:latin typeface="Arial MT"/>
                <a:cs typeface="Arial MT"/>
              </a:rPr>
              <a:t> </a:t>
            </a:r>
            <a:r>
              <a:rPr sz="1800" spc="-5" dirty="0">
                <a:latin typeface="Arial MT"/>
                <a:cs typeface="Arial MT"/>
              </a:rPr>
              <a:t>la</a:t>
            </a:r>
            <a:r>
              <a:rPr sz="1800" spc="45" dirty="0">
                <a:latin typeface="Arial MT"/>
                <a:cs typeface="Arial MT"/>
              </a:rPr>
              <a:t> </a:t>
            </a:r>
            <a:r>
              <a:rPr sz="1800" spc="-20" dirty="0">
                <a:latin typeface="Arial MT"/>
                <a:cs typeface="Arial MT"/>
              </a:rPr>
              <a:t>salida.</a:t>
            </a:r>
            <a:endParaRPr sz="1800">
              <a:latin typeface="Arial MT"/>
              <a:cs typeface="Arial MT"/>
            </a:endParaRPr>
          </a:p>
          <a:p>
            <a:pPr marL="1539875">
              <a:lnSpc>
                <a:spcPct val="100000"/>
              </a:lnSpc>
              <a:spcBef>
                <a:spcPts val="1035"/>
              </a:spcBef>
            </a:pPr>
            <a:r>
              <a:rPr sz="1800" spc="-15" dirty="0">
                <a:latin typeface="Courier New"/>
                <a:cs typeface="Courier New"/>
              </a:rPr>
              <a:t>SELECT</a:t>
            </a:r>
            <a:r>
              <a:rPr sz="1800" spc="-40" dirty="0">
                <a:latin typeface="Courier New"/>
                <a:cs typeface="Courier New"/>
              </a:rPr>
              <a:t> </a:t>
            </a:r>
            <a:r>
              <a:rPr sz="1800" spc="-10" dirty="0">
                <a:latin typeface="Courier New"/>
                <a:cs typeface="Courier New"/>
              </a:rPr>
              <a:t>campo</a:t>
            </a:r>
            <a:r>
              <a:rPr sz="1800" spc="-40" dirty="0">
                <a:latin typeface="Courier New"/>
                <a:cs typeface="Courier New"/>
              </a:rPr>
              <a:t> </a:t>
            </a:r>
            <a:r>
              <a:rPr sz="1800" spc="-10" dirty="0">
                <a:latin typeface="Courier New"/>
                <a:cs typeface="Courier New"/>
              </a:rPr>
              <a:t>[as]</a:t>
            </a:r>
            <a:r>
              <a:rPr sz="1800" spc="-40" dirty="0">
                <a:latin typeface="Courier New"/>
                <a:cs typeface="Courier New"/>
              </a:rPr>
              <a:t> </a:t>
            </a:r>
            <a:r>
              <a:rPr sz="1800" spc="-15" dirty="0">
                <a:latin typeface="Courier New"/>
                <a:cs typeface="Courier New"/>
              </a:rPr>
              <a:t>aliascampo</a:t>
            </a:r>
            <a:endParaRPr sz="1800">
              <a:latin typeface="Courier New"/>
              <a:cs typeface="Courier New"/>
            </a:endParaRPr>
          </a:p>
          <a:p>
            <a:pPr marL="1539875">
              <a:lnSpc>
                <a:spcPct val="100000"/>
              </a:lnSpc>
              <a:spcBef>
                <a:spcPts val="1700"/>
              </a:spcBef>
            </a:pPr>
            <a:r>
              <a:rPr sz="1800" spc="-10" dirty="0">
                <a:latin typeface="Courier New"/>
                <a:cs typeface="Courier New"/>
              </a:rPr>
              <a:t>FROM</a:t>
            </a:r>
            <a:r>
              <a:rPr sz="1800" spc="-50" dirty="0">
                <a:latin typeface="Courier New"/>
                <a:cs typeface="Courier New"/>
              </a:rPr>
              <a:t> </a:t>
            </a:r>
            <a:r>
              <a:rPr sz="1800" spc="-10" dirty="0">
                <a:latin typeface="Courier New"/>
                <a:cs typeface="Courier New"/>
              </a:rPr>
              <a:t>tabla</a:t>
            </a:r>
            <a:r>
              <a:rPr sz="1800" spc="-45" dirty="0">
                <a:latin typeface="Courier New"/>
                <a:cs typeface="Courier New"/>
              </a:rPr>
              <a:t> </a:t>
            </a:r>
            <a:r>
              <a:rPr sz="1800" spc="-10" dirty="0">
                <a:latin typeface="Courier New"/>
                <a:cs typeface="Courier New"/>
              </a:rPr>
              <a:t>[as]</a:t>
            </a:r>
            <a:r>
              <a:rPr sz="1800" spc="-50" dirty="0">
                <a:latin typeface="Courier New"/>
                <a:cs typeface="Courier New"/>
              </a:rPr>
              <a:t> </a:t>
            </a:r>
            <a:r>
              <a:rPr sz="1800" spc="-15" dirty="0">
                <a:latin typeface="Courier New"/>
                <a:cs typeface="Courier New"/>
              </a:rPr>
              <a:t>aliastabla</a:t>
            </a:r>
            <a:endParaRPr sz="1800">
              <a:latin typeface="Courier New"/>
              <a:cs typeface="Courier New"/>
            </a:endParaRPr>
          </a:p>
          <a:p>
            <a:pPr>
              <a:lnSpc>
                <a:spcPct val="100000"/>
              </a:lnSpc>
            </a:pPr>
            <a:endParaRPr sz="2000">
              <a:latin typeface="Courier New"/>
              <a:cs typeface="Courier New"/>
            </a:endParaRPr>
          </a:p>
          <a:p>
            <a:pPr>
              <a:lnSpc>
                <a:spcPct val="100000"/>
              </a:lnSpc>
              <a:spcBef>
                <a:spcPts val="30"/>
              </a:spcBef>
            </a:pPr>
            <a:endParaRPr sz="1650">
              <a:latin typeface="Courier New"/>
              <a:cs typeface="Courier New"/>
            </a:endParaRPr>
          </a:p>
          <a:p>
            <a:pPr marL="187960">
              <a:lnSpc>
                <a:spcPct val="100000"/>
              </a:lnSpc>
            </a:pPr>
            <a:r>
              <a:rPr sz="1800" b="1" spc="-5" dirty="0">
                <a:latin typeface="Arial"/>
                <a:cs typeface="Arial"/>
              </a:rPr>
              <a:t>Ejemplo</a:t>
            </a:r>
            <a:r>
              <a:rPr sz="1800" b="1" spc="-65" dirty="0">
                <a:latin typeface="Arial"/>
                <a:cs typeface="Arial"/>
              </a:rPr>
              <a:t> </a:t>
            </a:r>
            <a:r>
              <a:rPr sz="1800" b="1" spc="-5" dirty="0">
                <a:latin typeface="Arial"/>
                <a:cs typeface="Arial"/>
              </a:rPr>
              <a:t>Simple:</a:t>
            </a:r>
            <a:endParaRPr sz="1800">
              <a:latin typeface="Arial"/>
              <a:cs typeface="Arial"/>
            </a:endParaRPr>
          </a:p>
          <a:p>
            <a:pPr>
              <a:lnSpc>
                <a:spcPct val="100000"/>
              </a:lnSpc>
              <a:spcBef>
                <a:spcPts val="20"/>
              </a:spcBef>
            </a:pPr>
            <a:endParaRPr sz="1900">
              <a:latin typeface="Arial"/>
              <a:cs typeface="Arial"/>
            </a:endParaRPr>
          </a:p>
          <a:p>
            <a:pPr marL="1261110" marR="714375">
              <a:lnSpc>
                <a:spcPts val="1900"/>
              </a:lnSpc>
            </a:pPr>
            <a:r>
              <a:rPr sz="1800" spc="-15" dirty="0">
                <a:latin typeface="Courier New"/>
                <a:cs typeface="Courier New"/>
              </a:rPr>
              <a:t>SELECT e.nombreyapellido </a:t>
            </a:r>
            <a:r>
              <a:rPr sz="1800" spc="-10" dirty="0">
                <a:latin typeface="Courier New"/>
                <a:cs typeface="Courier New"/>
              </a:rPr>
              <a:t>as nya, </a:t>
            </a:r>
            <a:r>
              <a:rPr sz="1800" spc="-15" dirty="0">
                <a:latin typeface="Courier New"/>
                <a:cs typeface="Courier New"/>
              </a:rPr>
              <a:t>e.legajo </a:t>
            </a:r>
            <a:r>
              <a:rPr sz="1800" spc="-10" dirty="0">
                <a:latin typeface="Courier New"/>
                <a:cs typeface="Courier New"/>
              </a:rPr>
              <a:t>as leg </a:t>
            </a:r>
            <a:r>
              <a:rPr sz="1800" spc="-1070" dirty="0">
                <a:latin typeface="Courier New"/>
                <a:cs typeface="Courier New"/>
              </a:rPr>
              <a:t> </a:t>
            </a:r>
            <a:r>
              <a:rPr sz="1800" spc="-10" dirty="0">
                <a:latin typeface="Courier New"/>
                <a:cs typeface="Courier New"/>
              </a:rPr>
              <a:t>FROM</a:t>
            </a:r>
            <a:r>
              <a:rPr sz="1800" spc="-35" dirty="0">
                <a:latin typeface="Courier New"/>
                <a:cs typeface="Courier New"/>
              </a:rPr>
              <a:t> </a:t>
            </a:r>
            <a:r>
              <a:rPr sz="1800" spc="-15" dirty="0">
                <a:latin typeface="Courier New"/>
                <a:cs typeface="Courier New"/>
              </a:rPr>
              <a:t>empleado</a:t>
            </a:r>
            <a:r>
              <a:rPr sz="1800" spc="-20" dirty="0">
                <a:latin typeface="Courier New"/>
                <a:cs typeface="Courier New"/>
              </a:rPr>
              <a:t> </a:t>
            </a:r>
            <a:r>
              <a:rPr sz="1800" dirty="0">
                <a:latin typeface="Courier New"/>
                <a:cs typeface="Courier New"/>
              </a:rPr>
              <a:t>e</a:t>
            </a:r>
            <a:endParaRPr sz="1800">
              <a:latin typeface="Courier New"/>
              <a:cs typeface="Courier New"/>
            </a:endParaRPr>
          </a:p>
          <a:p>
            <a:pPr marL="1261110">
              <a:lnSpc>
                <a:spcPts val="1885"/>
              </a:lnSpc>
            </a:pPr>
            <a:r>
              <a:rPr sz="1800" spc="-10" dirty="0">
                <a:latin typeface="Courier New"/>
                <a:cs typeface="Courier New"/>
              </a:rPr>
              <a:t>Where</a:t>
            </a:r>
            <a:r>
              <a:rPr sz="1800" spc="-40" dirty="0">
                <a:latin typeface="Courier New"/>
                <a:cs typeface="Courier New"/>
              </a:rPr>
              <a:t> </a:t>
            </a:r>
            <a:r>
              <a:rPr sz="1800" spc="-15" dirty="0">
                <a:latin typeface="Courier New"/>
                <a:cs typeface="Courier New"/>
              </a:rPr>
              <a:t>e.legajo</a:t>
            </a:r>
            <a:r>
              <a:rPr sz="1800" spc="-25" dirty="0">
                <a:latin typeface="Courier New"/>
                <a:cs typeface="Courier New"/>
              </a:rPr>
              <a:t> </a:t>
            </a:r>
            <a:r>
              <a:rPr sz="1800" spc="-15" dirty="0">
                <a:latin typeface="Courier New"/>
                <a:cs typeface="Courier New"/>
              </a:rPr>
              <a:t>between</a:t>
            </a:r>
            <a:r>
              <a:rPr sz="1800" spc="-35" dirty="0">
                <a:latin typeface="Courier New"/>
                <a:cs typeface="Courier New"/>
              </a:rPr>
              <a:t> </a:t>
            </a:r>
            <a:r>
              <a:rPr sz="1800" spc="-10" dirty="0">
                <a:latin typeface="Courier New"/>
                <a:cs typeface="Courier New"/>
              </a:rPr>
              <a:t>10</a:t>
            </a:r>
            <a:r>
              <a:rPr sz="1800" spc="-25" dirty="0">
                <a:latin typeface="Courier New"/>
                <a:cs typeface="Courier New"/>
              </a:rPr>
              <a:t> </a:t>
            </a:r>
            <a:r>
              <a:rPr sz="1800" spc="-10" dirty="0">
                <a:latin typeface="Courier New"/>
                <a:cs typeface="Courier New"/>
              </a:rPr>
              <a:t>and</a:t>
            </a:r>
            <a:r>
              <a:rPr sz="1800" spc="-30" dirty="0">
                <a:latin typeface="Courier New"/>
                <a:cs typeface="Courier New"/>
              </a:rPr>
              <a:t> </a:t>
            </a:r>
            <a:r>
              <a:rPr sz="1800" spc="-15" dirty="0">
                <a:latin typeface="Courier New"/>
                <a:cs typeface="Courier New"/>
              </a:rPr>
              <a:t>20</a:t>
            </a:r>
            <a:endParaRPr sz="1800">
              <a:latin typeface="Courier New"/>
              <a:cs typeface="Courier New"/>
            </a:endParaRPr>
          </a:p>
          <a:p>
            <a:pPr>
              <a:lnSpc>
                <a:spcPct val="100000"/>
              </a:lnSpc>
            </a:pPr>
            <a:endParaRPr sz="2000">
              <a:latin typeface="Courier New"/>
              <a:cs typeface="Courier New"/>
            </a:endParaRPr>
          </a:p>
          <a:p>
            <a:pPr marL="1261110">
              <a:lnSpc>
                <a:spcPct val="100000"/>
              </a:lnSpc>
              <a:spcBef>
                <a:spcPts val="1370"/>
              </a:spcBef>
            </a:pPr>
            <a:r>
              <a:rPr sz="1800" spc="-15" dirty="0">
                <a:latin typeface="Courier New"/>
                <a:cs typeface="Courier New"/>
              </a:rPr>
              <a:t>SELECT</a:t>
            </a:r>
            <a:r>
              <a:rPr sz="1800" spc="-40" dirty="0">
                <a:latin typeface="Courier New"/>
                <a:cs typeface="Courier New"/>
              </a:rPr>
              <a:t> </a:t>
            </a:r>
            <a:r>
              <a:rPr sz="1800" spc="-10" dirty="0">
                <a:latin typeface="Courier New"/>
                <a:cs typeface="Courier New"/>
              </a:rPr>
              <a:t>e.*</a:t>
            </a:r>
            <a:r>
              <a:rPr sz="1800" spc="-40" dirty="0">
                <a:latin typeface="Courier New"/>
                <a:cs typeface="Courier New"/>
              </a:rPr>
              <a:t> </a:t>
            </a:r>
            <a:r>
              <a:rPr sz="1800" spc="-10" dirty="0">
                <a:latin typeface="Courier New"/>
                <a:cs typeface="Courier New"/>
              </a:rPr>
              <a:t>FROM</a:t>
            </a:r>
            <a:r>
              <a:rPr sz="1800" spc="-35" dirty="0">
                <a:latin typeface="Courier New"/>
                <a:cs typeface="Courier New"/>
              </a:rPr>
              <a:t> </a:t>
            </a:r>
            <a:r>
              <a:rPr sz="1800" spc="-15" dirty="0">
                <a:latin typeface="Courier New"/>
                <a:cs typeface="Courier New"/>
              </a:rPr>
              <a:t>EMPLEADO</a:t>
            </a:r>
            <a:r>
              <a:rPr sz="1800" spc="-20" dirty="0">
                <a:latin typeface="Courier New"/>
                <a:cs typeface="Courier New"/>
              </a:rPr>
              <a:t> </a:t>
            </a:r>
            <a:r>
              <a:rPr sz="1800" dirty="0">
                <a:latin typeface="Courier New"/>
                <a:cs typeface="Courier New"/>
              </a:rPr>
              <a:t>e</a:t>
            </a:r>
            <a:endParaRPr sz="180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538734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40" dirty="0"/>
              <a:t> </a:t>
            </a:r>
            <a:r>
              <a:rPr spc="-85" dirty="0"/>
              <a:t>A</a:t>
            </a:r>
            <a:r>
              <a:rPr spc="-90" dirty="0"/>
              <a:t>ny</a:t>
            </a:r>
            <a:r>
              <a:rPr dirty="0"/>
              <a:t>.</a:t>
            </a:r>
            <a:r>
              <a:rPr spc="-180" dirty="0"/>
              <a:t> </a:t>
            </a:r>
            <a:r>
              <a:rPr dirty="0"/>
              <a:t>S</a:t>
            </a:r>
            <a:r>
              <a:rPr spc="-25" dirty="0"/>
              <a:t>o</a:t>
            </a:r>
            <a:r>
              <a:rPr spc="-10" dirty="0"/>
              <a:t>m</a:t>
            </a:r>
            <a:r>
              <a:rPr dirty="0"/>
              <a:t>e.</a:t>
            </a:r>
            <a:r>
              <a:rPr spc="-345" dirty="0"/>
              <a:t> </a:t>
            </a:r>
            <a:r>
              <a:rPr spc="-5" dirty="0"/>
              <a:t>All</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505155" y="1772793"/>
            <a:ext cx="7830820" cy="807720"/>
          </a:xfrm>
          <a:prstGeom prst="rect">
            <a:avLst/>
          </a:prstGeom>
        </p:spPr>
        <p:txBody>
          <a:bodyPr vert="horz" wrap="square" lIns="0" tIns="38735" rIns="0" bIns="0" rtlCol="0">
            <a:spAutoFit/>
          </a:bodyPr>
          <a:lstStyle/>
          <a:p>
            <a:pPr marL="12700" marR="5080">
              <a:lnSpc>
                <a:spcPts val="1989"/>
              </a:lnSpc>
              <a:spcBef>
                <a:spcPts val="305"/>
              </a:spcBef>
            </a:pPr>
            <a:r>
              <a:rPr sz="1800" dirty="0">
                <a:latin typeface="Arial MT"/>
                <a:cs typeface="Arial MT"/>
              </a:rPr>
              <a:t>Estas </a:t>
            </a:r>
            <a:r>
              <a:rPr sz="1800" spc="-5" dirty="0">
                <a:latin typeface="Arial MT"/>
                <a:cs typeface="Arial MT"/>
              </a:rPr>
              <a:t>sentencias permiten comparar un campo, </a:t>
            </a:r>
            <a:r>
              <a:rPr sz="1800" spc="-20" dirty="0">
                <a:latin typeface="Arial MT"/>
                <a:cs typeface="Arial MT"/>
              </a:rPr>
              <a:t>utilizando cualquier </a:t>
            </a:r>
            <a:r>
              <a:rPr sz="1800" spc="-40" dirty="0">
                <a:latin typeface="Arial MT"/>
                <a:cs typeface="Arial MT"/>
              </a:rPr>
              <a:t>operador, </a:t>
            </a:r>
            <a:r>
              <a:rPr sz="1800" spc="-490" dirty="0">
                <a:latin typeface="Arial MT"/>
                <a:cs typeface="Arial MT"/>
              </a:rPr>
              <a:t> </a:t>
            </a:r>
            <a:r>
              <a:rPr sz="1800" spc="-5" dirty="0">
                <a:latin typeface="Arial MT"/>
                <a:cs typeface="Arial MT"/>
              </a:rPr>
              <a:t>con</a:t>
            </a:r>
            <a:r>
              <a:rPr sz="1800" spc="-15" dirty="0">
                <a:latin typeface="Arial MT"/>
                <a:cs typeface="Arial MT"/>
              </a:rPr>
              <a:t> </a:t>
            </a:r>
            <a:r>
              <a:rPr sz="1800" spc="-5" dirty="0">
                <a:latin typeface="Arial MT"/>
                <a:cs typeface="Arial MT"/>
              </a:rPr>
              <a:t>un</a:t>
            </a:r>
            <a:r>
              <a:rPr sz="1800" spc="-15" dirty="0">
                <a:latin typeface="Arial MT"/>
                <a:cs typeface="Arial MT"/>
              </a:rPr>
              <a:t> </a:t>
            </a:r>
            <a:r>
              <a:rPr sz="1800" spc="-20" dirty="0">
                <a:latin typeface="Arial MT"/>
                <a:cs typeface="Arial MT"/>
              </a:rPr>
              <a:t>conjunto</a:t>
            </a:r>
            <a:r>
              <a:rPr sz="1800" spc="15"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valores</a:t>
            </a:r>
            <a:r>
              <a:rPr sz="1800" spc="-30" dirty="0">
                <a:latin typeface="Arial MT"/>
                <a:cs typeface="Arial MT"/>
              </a:rPr>
              <a:t> </a:t>
            </a:r>
            <a:r>
              <a:rPr sz="1800" spc="-20" dirty="0">
                <a:latin typeface="Arial MT"/>
                <a:cs typeface="Arial MT"/>
              </a:rPr>
              <a:t>devueltos</a:t>
            </a:r>
            <a:r>
              <a:rPr sz="1800" spc="20" dirty="0">
                <a:latin typeface="Arial MT"/>
                <a:cs typeface="Arial MT"/>
              </a:rPr>
              <a:t> </a:t>
            </a:r>
            <a:r>
              <a:rPr sz="1800" spc="-5" dirty="0">
                <a:latin typeface="Arial MT"/>
                <a:cs typeface="Arial MT"/>
              </a:rPr>
              <a:t>a</a:t>
            </a:r>
            <a:r>
              <a:rPr sz="1800" dirty="0">
                <a:latin typeface="Arial MT"/>
                <a:cs typeface="Arial MT"/>
              </a:rPr>
              <a:t> </a:t>
            </a:r>
            <a:r>
              <a:rPr sz="1800" spc="-5" dirty="0">
                <a:latin typeface="Arial MT"/>
                <a:cs typeface="Arial MT"/>
              </a:rPr>
              <a:t>través</a:t>
            </a:r>
            <a:r>
              <a:rPr sz="1800" spc="-30" dirty="0">
                <a:latin typeface="Arial MT"/>
                <a:cs typeface="Arial MT"/>
              </a:rPr>
              <a:t> </a:t>
            </a:r>
            <a:r>
              <a:rPr sz="1800" spc="-5" dirty="0">
                <a:latin typeface="Arial MT"/>
                <a:cs typeface="Arial MT"/>
              </a:rPr>
              <a:t>de </a:t>
            </a:r>
            <a:r>
              <a:rPr sz="1800" spc="-15" dirty="0">
                <a:latin typeface="Arial MT"/>
                <a:cs typeface="Arial MT"/>
              </a:rPr>
              <a:t>una</a:t>
            </a:r>
            <a:r>
              <a:rPr sz="1800" spc="-5" dirty="0">
                <a:latin typeface="Arial MT"/>
                <a:cs typeface="Arial MT"/>
              </a:rPr>
              <a:t> consulta</a:t>
            </a:r>
            <a:r>
              <a:rPr sz="1800" spc="5" dirty="0">
                <a:latin typeface="Arial MT"/>
                <a:cs typeface="Arial MT"/>
              </a:rPr>
              <a:t> </a:t>
            </a:r>
            <a:r>
              <a:rPr sz="1800" spc="-20" dirty="0">
                <a:latin typeface="Arial MT"/>
                <a:cs typeface="Arial MT"/>
              </a:rPr>
              <a:t>dinámica.</a:t>
            </a:r>
            <a:endParaRPr sz="1800">
              <a:latin typeface="Arial MT"/>
              <a:cs typeface="Arial MT"/>
            </a:endParaRPr>
          </a:p>
          <a:p>
            <a:pPr marL="12700">
              <a:lnSpc>
                <a:spcPts val="1970"/>
              </a:lnSpc>
            </a:pPr>
            <a:r>
              <a:rPr sz="1800" b="1" i="1" dirty="0">
                <a:latin typeface="Arial"/>
                <a:cs typeface="Arial"/>
              </a:rPr>
              <a:t>Any</a:t>
            </a:r>
            <a:r>
              <a:rPr sz="1800" b="1" i="1" spc="-25" dirty="0">
                <a:latin typeface="Arial"/>
                <a:cs typeface="Arial"/>
              </a:rPr>
              <a:t> </a:t>
            </a:r>
            <a:r>
              <a:rPr sz="1800" dirty="0">
                <a:latin typeface="Arial MT"/>
                <a:cs typeface="Arial MT"/>
              </a:rPr>
              <a:t>y</a:t>
            </a:r>
            <a:r>
              <a:rPr sz="1800" spc="5" dirty="0">
                <a:latin typeface="Arial MT"/>
                <a:cs typeface="Arial MT"/>
              </a:rPr>
              <a:t> </a:t>
            </a:r>
            <a:r>
              <a:rPr sz="1800" b="1" i="1" spc="-5" dirty="0">
                <a:latin typeface="Arial"/>
                <a:cs typeface="Arial"/>
              </a:rPr>
              <a:t>Some</a:t>
            </a:r>
            <a:r>
              <a:rPr sz="1800" b="1" i="1" spc="-25" dirty="0">
                <a:latin typeface="Arial"/>
                <a:cs typeface="Arial"/>
              </a:rPr>
              <a:t> </a:t>
            </a:r>
            <a:r>
              <a:rPr sz="1800" spc="-5" dirty="0">
                <a:latin typeface="Arial MT"/>
                <a:cs typeface="Arial MT"/>
              </a:rPr>
              <a:t>actúan</a:t>
            </a:r>
            <a:r>
              <a:rPr sz="1800" spc="-25" dirty="0">
                <a:latin typeface="Arial MT"/>
                <a:cs typeface="Arial MT"/>
              </a:rPr>
              <a:t> </a:t>
            </a:r>
            <a:r>
              <a:rPr sz="1800" spc="-5" dirty="0">
                <a:latin typeface="Arial MT"/>
                <a:cs typeface="Arial MT"/>
              </a:rPr>
              <a:t>de</a:t>
            </a:r>
            <a:r>
              <a:rPr sz="1800" spc="-10" dirty="0">
                <a:latin typeface="Arial MT"/>
                <a:cs typeface="Arial MT"/>
              </a:rPr>
              <a:t> </a:t>
            </a:r>
            <a:r>
              <a:rPr sz="1800" spc="-20" dirty="0">
                <a:latin typeface="Arial MT"/>
                <a:cs typeface="Arial MT"/>
              </a:rPr>
              <a:t>igual</a:t>
            </a:r>
            <a:r>
              <a:rPr sz="1800" dirty="0">
                <a:latin typeface="Arial MT"/>
                <a:cs typeface="Arial MT"/>
              </a:rPr>
              <a:t> </a:t>
            </a:r>
            <a:r>
              <a:rPr sz="1800" spc="-5" dirty="0">
                <a:latin typeface="Arial MT"/>
                <a:cs typeface="Arial MT"/>
              </a:rPr>
              <a:t>modo </a:t>
            </a:r>
            <a:r>
              <a:rPr sz="1800" dirty="0">
                <a:latin typeface="Arial MT"/>
                <a:cs typeface="Arial MT"/>
              </a:rPr>
              <a:t>y</a:t>
            </a:r>
            <a:r>
              <a:rPr sz="1800" spc="-5" dirty="0">
                <a:latin typeface="Arial MT"/>
                <a:cs typeface="Arial MT"/>
              </a:rPr>
              <a:t> sólo</a:t>
            </a:r>
            <a:r>
              <a:rPr sz="1800" spc="-15" dirty="0">
                <a:latin typeface="Arial MT"/>
                <a:cs typeface="Arial MT"/>
              </a:rPr>
              <a:t> </a:t>
            </a:r>
            <a:r>
              <a:rPr sz="1800" spc="-20" dirty="0">
                <a:latin typeface="Arial MT"/>
                <a:cs typeface="Arial MT"/>
              </a:rPr>
              <a:t>existen</a:t>
            </a:r>
            <a:r>
              <a:rPr sz="1800" spc="10" dirty="0">
                <a:latin typeface="Arial MT"/>
                <a:cs typeface="Arial MT"/>
              </a:rPr>
              <a:t> </a:t>
            </a:r>
            <a:r>
              <a:rPr sz="1800" spc="-15" dirty="0">
                <a:latin typeface="Arial MT"/>
                <a:cs typeface="Arial MT"/>
              </a:rPr>
              <a:t>ambos</a:t>
            </a:r>
            <a:r>
              <a:rPr sz="1800" spc="5" dirty="0">
                <a:latin typeface="Arial MT"/>
                <a:cs typeface="Arial MT"/>
              </a:rPr>
              <a:t> </a:t>
            </a:r>
            <a:r>
              <a:rPr sz="1800" spc="-15" dirty="0">
                <a:latin typeface="Arial MT"/>
                <a:cs typeface="Arial MT"/>
              </a:rPr>
              <a:t>por</a:t>
            </a:r>
            <a:r>
              <a:rPr sz="1800" spc="40" dirty="0">
                <a:latin typeface="Arial MT"/>
                <a:cs typeface="Arial MT"/>
              </a:rPr>
              <a:t> </a:t>
            </a:r>
            <a:r>
              <a:rPr sz="1800" spc="-20" dirty="0">
                <a:latin typeface="Arial MT"/>
                <a:cs typeface="Arial MT"/>
              </a:rPr>
              <a:t>compatibilidad.</a:t>
            </a:r>
            <a:endParaRPr sz="1800">
              <a:latin typeface="Arial MT"/>
              <a:cs typeface="Arial MT"/>
            </a:endParaRPr>
          </a:p>
        </p:txBody>
      </p:sp>
      <p:graphicFrame>
        <p:nvGraphicFramePr>
          <p:cNvPr id="6" name="object 6"/>
          <p:cNvGraphicFramePr>
            <a:graphicFrameLocks noGrp="1"/>
          </p:cNvGraphicFramePr>
          <p:nvPr/>
        </p:nvGraphicFramePr>
        <p:xfrm>
          <a:off x="1481455" y="2768659"/>
          <a:ext cx="5967730" cy="1249045"/>
        </p:xfrm>
        <a:graphic>
          <a:graphicData uri="http://schemas.openxmlformats.org/drawingml/2006/table">
            <a:tbl>
              <a:tblPr firstRow="1" bandRow="1">
                <a:tableStyleId>{2D5ABB26-0587-4C30-8999-92F81FD0307C}</a:tableStyleId>
              </a:tblPr>
              <a:tblGrid>
                <a:gridCol w="885825">
                  <a:extLst>
                    <a:ext uri="{9D8B030D-6E8A-4147-A177-3AD203B41FA5}">
                      <a16:colId xmlns:a16="http://schemas.microsoft.com/office/drawing/2014/main" val="20000"/>
                    </a:ext>
                  </a:extLst>
                </a:gridCol>
                <a:gridCol w="1504314">
                  <a:extLst>
                    <a:ext uri="{9D8B030D-6E8A-4147-A177-3AD203B41FA5}">
                      <a16:colId xmlns:a16="http://schemas.microsoft.com/office/drawing/2014/main" val="20001"/>
                    </a:ext>
                  </a:extLst>
                </a:gridCol>
                <a:gridCol w="3578225">
                  <a:extLst>
                    <a:ext uri="{9D8B030D-6E8A-4147-A177-3AD203B41FA5}">
                      <a16:colId xmlns:a16="http://schemas.microsoft.com/office/drawing/2014/main" val="20002"/>
                    </a:ext>
                  </a:extLst>
                </a:gridCol>
              </a:tblGrid>
              <a:tr h="373510">
                <a:tc>
                  <a:txBody>
                    <a:bodyPr/>
                    <a:lstStyle/>
                    <a:p>
                      <a:pPr marR="69850" algn="r">
                        <a:lnSpc>
                          <a:spcPts val="1860"/>
                        </a:lnSpc>
                      </a:pPr>
                      <a:r>
                        <a:rPr sz="1800" spc="-10" dirty="0">
                          <a:latin typeface="Courier New"/>
                          <a:cs typeface="Courier New"/>
                        </a:rPr>
                        <a:t>campo</a:t>
                      </a:r>
                      <a:endParaRPr sz="1800">
                        <a:latin typeface="Courier New"/>
                        <a:cs typeface="Courier New"/>
                      </a:endParaRPr>
                    </a:p>
                  </a:txBody>
                  <a:tcPr marL="0" marR="0" marT="0" marB="0"/>
                </a:tc>
                <a:tc>
                  <a:txBody>
                    <a:bodyPr/>
                    <a:lstStyle/>
                    <a:p>
                      <a:pPr marL="14604" algn="ctr">
                        <a:lnSpc>
                          <a:spcPts val="1860"/>
                        </a:lnSpc>
                      </a:pPr>
                      <a:r>
                        <a:rPr sz="1800" spc="-10" dirty="0">
                          <a:latin typeface="Courier New"/>
                          <a:cs typeface="Courier New"/>
                        </a:rPr>
                        <a:t>&lt;operador&gt;</a:t>
                      </a:r>
                      <a:endParaRPr sz="1800">
                        <a:latin typeface="Courier New"/>
                        <a:cs typeface="Courier New"/>
                      </a:endParaRPr>
                    </a:p>
                  </a:txBody>
                  <a:tcPr marL="0" marR="0" marT="0" marB="0"/>
                </a:tc>
                <a:tc>
                  <a:txBody>
                    <a:bodyPr/>
                    <a:lstStyle/>
                    <a:p>
                      <a:pPr marL="62230">
                        <a:lnSpc>
                          <a:spcPts val="1860"/>
                        </a:lnSpc>
                      </a:pPr>
                      <a:r>
                        <a:rPr sz="1800" b="1" spc="-10" dirty="0">
                          <a:latin typeface="Courier New"/>
                          <a:cs typeface="Courier New"/>
                        </a:rPr>
                        <a:t>ANY</a:t>
                      </a:r>
                      <a:r>
                        <a:rPr sz="1800" b="1" spc="-30" dirty="0">
                          <a:latin typeface="Courier New"/>
                          <a:cs typeface="Courier New"/>
                        </a:rPr>
                        <a:t> </a:t>
                      </a:r>
                      <a:r>
                        <a:rPr sz="1800" spc="-15" dirty="0">
                          <a:latin typeface="Courier New"/>
                          <a:cs typeface="Courier New"/>
                        </a:rPr>
                        <a:t>(&lt;sentencia</a:t>
                      </a:r>
                      <a:r>
                        <a:rPr sz="1800" spc="-95" dirty="0">
                          <a:latin typeface="Courier New"/>
                          <a:cs typeface="Courier New"/>
                        </a:rPr>
                        <a:t> </a:t>
                      </a:r>
                      <a:r>
                        <a:rPr sz="1800" spc="-15" dirty="0">
                          <a:latin typeface="Courier New"/>
                          <a:cs typeface="Courier New"/>
                        </a:rPr>
                        <a:t>select&gt;)</a:t>
                      </a:r>
                      <a:endParaRPr sz="1800">
                        <a:latin typeface="Courier New"/>
                        <a:cs typeface="Courier New"/>
                      </a:endParaRPr>
                    </a:p>
                  </a:txBody>
                  <a:tcPr marL="0" marR="0" marT="0" marB="0"/>
                </a:tc>
                <a:extLst>
                  <a:ext uri="{0D108BD9-81ED-4DB2-BD59-A6C34878D82A}">
                    <a16:rowId xmlns:a16="http://schemas.microsoft.com/office/drawing/2014/main" val="10000"/>
                  </a:ext>
                </a:extLst>
              </a:tr>
              <a:tr h="494855">
                <a:tc>
                  <a:txBody>
                    <a:bodyPr/>
                    <a:lstStyle/>
                    <a:p>
                      <a:pPr marR="69850" algn="r">
                        <a:lnSpc>
                          <a:spcPct val="100000"/>
                        </a:lnSpc>
                        <a:spcBef>
                          <a:spcPts val="600"/>
                        </a:spcBef>
                      </a:pPr>
                      <a:r>
                        <a:rPr sz="1800" spc="-10" dirty="0">
                          <a:latin typeface="Courier New"/>
                          <a:cs typeface="Courier New"/>
                        </a:rPr>
                        <a:t>campo</a:t>
                      </a:r>
                      <a:endParaRPr sz="1800">
                        <a:latin typeface="Courier New"/>
                        <a:cs typeface="Courier New"/>
                      </a:endParaRPr>
                    </a:p>
                  </a:txBody>
                  <a:tcPr marL="0" marR="0" marT="76200" marB="0"/>
                </a:tc>
                <a:tc>
                  <a:txBody>
                    <a:bodyPr/>
                    <a:lstStyle/>
                    <a:p>
                      <a:pPr marL="14604" algn="ctr">
                        <a:lnSpc>
                          <a:spcPct val="100000"/>
                        </a:lnSpc>
                        <a:spcBef>
                          <a:spcPts val="600"/>
                        </a:spcBef>
                      </a:pPr>
                      <a:r>
                        <a:rPr sz="1800" spc="-10" dirty="0">
                          <a:latin typeface="Courier New"/>
                          <a:cs typeface="Courier New"/>
                        </a:rPr>
                        <a:t>&lt;operador&gt;</a:t>
                      </a:r>
                      <a:endParaRPr sz="1800">
                        <a:latin typeface="Courier New"/>
                        <a:cs typeface="Courier New"/>
                      </a:endParaRPr>
                    </a:p>
                  </a:txBody>
                  <a:tcPr marL="0" marR="0" marT="76200" marB="0"/>
                </a:tc>
                <a:tc>
                  <a:txBody>
                    <a:bodyPr/>
                    <a:lstStyle/>
                    <a:p>
                      <a:pPr marL="62230">
                        <a:lnSpc>
                          <a:spcPct val="100000"/>
                        </a:lnSpc>
                        <a:spcBef>
                          <a:spcPts val="600"/>
                        </a:spcBef>
                      </a:pPr>
                      <a:r>
                        <a:rPr sz="1800" b="1" spc="-10" dirty="0">
                          <a:latin typeface="Courier New"/>
                          <a:cs typeface="Courier New"/>
                        </a:rPr>
                        <a:t>SOME</a:t>
                      </a:r>
                      <a:r>
                        <a:rPr sz="1800" b="1" spc="-40" dirty="0">
                          <a:latin typeface="Courier New"/>
                          <a:cs typeface="Courier New"/>
                        </a:rPr>
                        <a:t> </a:t>
                      </a:r>
                      <a:r>
                        <a:rPr sz="1800" spc="-15" dirty="0">
                          <a:latin typeface="Courier New"/>
                          <a:cs typeface="Courier New"/>
                        </a:rPr>
                        <a:t>(&lt;sentencia</a:t>
                      </a:r>
                      <a:r>
                        <a:rPr sz="1800" spc="-120" dirty="0">
                          <a:latin typeface="Courier New"/>
                          <a:cs typeface="Courier New"/>
                        </a:rPr>
                        <a:t> </a:t>
                      </a:r>
                      <a:r>
                        <a:rPr sz="1800" spc="-15" dirty="0">
                          <a:latin typeface="Courier New"/>
                          <a:cs typeface="Courier New"/>
                        </a:rPr>
                        <a:t>select&gt;)</a:t>
                      </a:r>
                      <a:endParaRPr sz="1800">
                        <a:latin typeface="Courier New"/>
                        <a:cs typeface="Courier New"/>
                      </a:endParaRPr>
                    </a:p>
                  </a:txBody>
                  <a:tcPr marL="0" marR="0" marT="76200" marB="0"/>
                </a:tc>
                <a:extLst>
                  <a:ext uri="{0D108BD9-81ED-4DB2-BD59-A6C34878D82A}">
                    <a16:rowId xmlns:a16="http://schemas.microsoft.com/office/drawing/2014/main" val="10001"/>
                  </a:ext>
                </a:extLst>
              </a:tr>
              <a:tr h="380305">
                <a:tc>
                  <a:txBody>
                    <a:bodyPr/>
                    <a:lstStyle/>
                    <a:p>
                      <a:pPr marR="69850" algn="r">
                        <a:lnSpc>
                          <a:spcPct val="100000"/>
                        </a:lnSpc>
                        <a:spcBef>
                          <a:spcPts val="655"/>
                        </a:spcBef>
                      </a:pPr>
                      <a:r>
                        <a:rPr sz="1800" spc="-10" dirty="0">
                          <a:latin typeface="Courier New"/>
                          <a:cs typeface="Courier New"/>
                        </a:rPr>
                        <a:t>campo</a:t>
                      </a:r>
                      <a:endParaRPr sz="1800">
                        <a:latin typeface="Courier New"/>
                        <a:cs typeface="Courier New"/>
                      </a:endParaRPr>
                    </a:p>
                  </a:txBody>
                  <a:tcPr marL="0" marR="0" marT="83185" marB="0"/>
                </a:tc>
                <a:tc>
                  <a:txBody>
                    <a:bodyPr/>
                    <a:lstStyle/>
                    <a:p>
                      <a:pPr marL="14604" algn="ctr">
                        <a:lnSpc>
                          <a:spcPct val="100000"/>
                        </a:lnSpc>
                        <a:spcBef>
                          <a:spcPts val="655"/>
                        </a:spcBef>
                      </a:pPr>
                      <a:r>
                        <a:rPr sz="1800" spc="-10" dirty="0">
                          <a:latin typeface="Courier New"/>
                          <a:cs typeface="Courier New"/>
                        </a:rPr>
                        <a:t>&lt;operador&gt;</a:t>
                      </a:r>
                      <a:endParaRPr sz="1800">
                        <a:latin typeface="Courier New"/>
                        <a:cs typeface="Courier New"/>
                      </a:endParaRPr>
                    </a:p>
                  </a:txBody>
                  <a:tcPr marL="0" marR="0" marT="83185" marB="0"/>
                </a:tc>
                <a:tc>
                  <a:txBody>
                    <a:bodyPr/>
                    <a:lstStyle/>
                    <a:p>
                      <a:pPr marL="62230">
                        <a:lnSpc>
                          <a:spcPct val="100000"/>
                        </a:lnSpc>
                        <a:spcBef>
                          <a:spcPts val="655"/>
                        </a:spcBef>
                      </a:pPr>
                      <a:r>
                        <a:rPr sz="1800" b="1" spc="-10" dirty="0">
                          <a:latin typeface="Courier New"/>
                          <a:cs typeface="Courier New"/>
                        </a:rPr>
                        <a:t>ALL</a:t>
                      </a:r>
                      <a:r>
                        <a:rPr sz="1800" b="1" spc="-30" dirty="0">
                          <a:latin typeface="Courier New"/>
                          <a:cs typeface="Courier New"/>
                        </a:rPr>
                        <a:t> </a:t>
                      </a:r>
                      <a:r>
                        <a:rPr sz="1800" spc="-15" dirty="0">
                          <a:latin typeface="Courier New"/>
                          <a:cs typeface="Courier New"/>
                        </a:rPr>
                        <a:t>(&lt;sentencia</a:t>
                      </a:r>
                      <a:r>
                        <a:rPr sz="1800" spc="-95" dirty="0">
                          <a:latin typeface="Courier New"/>
                          <a:cs typeface="Courier New"/>
                        </a:rPr>
                        <a:t> </a:t>
                      </a:r>
                      <a:r>
                        <a:rPr sz="1800" spc="-15" dirty="0">
                          <a:latin typeface="Courier New"/>
                          <a:cs typeface="Courier New"/>
                        </a:rPr>
                        <a:t>select&gt;)</a:t>
                      </a:r>
                      <a:endParaRPr sz="1800">
                        <a:latin typeface="Courier New"/>
                        <a:cs typeface="Courier New"/>
                      </a:endParaRPr>
                    </a:p>
                  </a:txBody>
                  <a:tcPr marL="0" marR="0" marT="83185" marB="0"/>
                </a:tc>
                <a:extLst>
                  <a:ext uri="{0D108BD9-81ED-4DB2-BD59-A6C34878D82A}">
                    <a16:rowId xmlns:a16="http://schemas.microsoft.com/office/drawing/2014/main" val="10002"/>
                  </a:ext>
                </a:extLst>
              </a:tr>
            </a:tbl>
          </a:graphicData>
        </a:graphic>
      </p:graphicFrame>
      <p:pic>
        <p:nvPicPr>
          <p:cNvPr id="7" name="object 7"/>
          <p:cNvPicPr/>
          <p:nvPr/>
        </p:nvPicPr>
        <p:blipFill>
          <a:blip r:embed="rId3" cstate="print"/>
          <a:stretch>
            <a:fillRect/>
          </a:stretch>
        </p:blipFill>
        <p:spPr>
          <a:xfrm>
            <a:off x="454151" y="4930140"/>
            <a:ext cx="143256" cy="141731"/>
          </a:xfrm>
          <a:prstGeom prst="rect">
            <a:avLst/>
          </a:prstGeom>
        </p:spPr>
      </p:pic>
      <p:sp>
        <p:nvSpPr>
          <p:cNvPr id="8" name="object 8"/>
          <p:cNvSpPr txBox="1"/>
          <p:nvPr/>
        </p:nvSpPr>
        <p:spPr>
          <a:xfrm>
            <a:off x="508812" y="4686367"/>
            <a:ext cx="9135110" cy="871219"/>
          </a:xfrm>
          <a:prstGeom prst="rect">
            <a:avLst/>
          </a:prstGeom>
        </p:spPr>
        <p:txBody>
          <a:bodyPr vert="horz" wrap="square" lIns="0" tIns="161290" rIns="0" bIns="0" rtlCol="0">
            <a:spAutoFit/>
          </a:bodyPr>
          <a:lstStyle/>
          <a:p>
            <a:pPr marL="155575">
              <a:lnSpc>
                <a:spcPct val="100000"/>
              </a:lnSpc>
              <a:spcBef>
                <a:spcPts val="1270"/>
              </a:spcBef>
            </a:pPr>
            <a:r>
              <a:rPr sz="1800" b="1" spc="-5" dirty="0">
                <a:latin typeface="Arial"/>
                <a:cs typeface="Arial"/>
              </a:rPr>
              <a:t>Ejemplo</a:t>
            </a:r>
            <a:r>
              <a:rPr sz="1800" b="1" spc="-65" dirty="0">
                <a:latin typeface="Arial"/>
                <a:cs typeface="Arial"/>
              </a:rPr>
              <a:t> </a:t>
            </a:r>
            <a:r>
              <a:rPr sz="1800" b="1" spc="-5" dirty="0">
                <a:latin typeface="Arial"/>
                <a:cs typeface="Arial"/>
              </a:rPr>
              <a:t>Simple:</a:t>
            </a:r>
            <a:endParaRPr sz="1800">
              <a:latin typeface="Arial"/>
              <a:cs typeface="Arial"/>
            </a:endParaRPr>
          </a:p>
          <a:p>
            <a:pPr marL="12700">
              <a:lnSpc>
                <a:spcPct val="100000"/>
              </a:lnSpc>
              <a:spcBef>
                <a:spcPts val="1165"/>
              </a:spcBef>
            </a:pPr>
            <a:r>
              <a:rPr sz="1800" spc="-15" dirty="0">
                <a:latin typeface="Courier New"/>
                <a:cs typeface="Courier New"/>
              </a:rPr>
              <a:t>SELECT</a:t>
            </a:r>
            <a:r>
              <a:rPr sz="1800" spc="-10" dirty="0">
                <a:latin typeface="Courier New"/>
                <a:cs typeface="Courier New"/>
              </a:rPr>
              <a:t> </a:t>
            </a:r>
            <a:r>
              <a:rPr sz="1800" dirty="0">
                <a:latin typeface="Courier New"/>
                <a:cs typeface="Courier New"/>
              </a:rPr>
              <a:t>*</a:t>
            </a:r>
            <a:r>
              <a:rPr sz="1800" spc="-25" dirty="0">
                <a:latin typeface="Courier New"/>
                <a:cs typeface="Courier New"/>
              </a:rPr>
              <a:t> </a:t>
            </a:r>
            <a:r>
              <a:rPr sz="1800" spc="-10" dirty="0">
                <a:latin typeface="Courier New"/>
                <a:cs typeface="Courier New"/>
              </a:rPr>
              <a:t>FROM</a:t>
            </a:r>
            <a:r>
              <a:rPr sz="1800" spc="-15" dirty="0">
                <a:latin typeface="Courier New"/>
                <a:cs typeface="Courier New"/>
              </a:rPr>
              <a:t> empleado</a:t>
            </a:r>
            <a:r>
              <a:rPr sz="1800" spc="-30" dirty="0">
                <a:latin typeface="Courier New"/>
                <a:cs typeface="Courier New"/>
              </a:rPr>
              <a:t> </a:t>
            </a:r>
            <a:r>
              <a:rPr sz="1800" spc="-10" dirty="0">
                <a:latin typeface="Courier New"/>
                <a:cs typeface="Courier New"/>
              </a:rPr>
              <a:t>WHERE</a:t>
            </a:r>
            <a:r>
              <a:rPr sz="1800" spc="-30" dirty="0">
                <a:latin typeface="Courier New"/>
                <a:cs typeface="Courier New"/>
              </a:rPr>
              <a:t> </a:t>
            </a:r>
            <a:r>
              <a:rPr sz="1800" spc="-15" dirty="0">
                <a:latin typeface="Courier New"/>
                <a:cs typeface="Courier New"/>
              </a:rPr>
              <a:t>legajo</a:t>
            </a:r>
            <a:r>
              <a:rPr sz="1800" spc="5" dirty="0">
                <a:latin typeface="Courier New"/>
                <a:cs typeface="Courier New"/>
              </a:rPr>
              <a:t> </a:t>
            </a:r>
            <a:r>
              <a:rPr sz="1800" dirty="0">
                <a:latin typeface="Courier New"/>
                <a:cs typeface="Courier New"/>
              </a:rPr>
              <a:t>=</a:t>
            </a:r>
            <a:r>
              <a:rPr sz="1800" spc="-15" dirty="0">
                <a:latin typeface="Courier New"/>
                <a:cs typeface="Courier New"/>
              </a:rPr>
              <a:t> </a:t>
            </a:r>
            <a:r>
              <a:rPr sz="1800" spc="-10" dirty="0">
                <a:latin typeface="Courier New"/>
                <a:cs typeface="Courier New"/>
              </a:rPr>
              <a:t>ANY</a:t>
            </a:r>
            <a:r>
              <a:rPr sz="1800" spc="-30" dirty="0">
                <a:latin typeface="Courier New"/>
                <a:cs typeface="Courier New"/>
              </a:rPr>
              <a:t> </a:t>
            </a:r>
            <a:r>
              <a:rPr sz="1800" spc="-10" dirty="0">
                <a:latin typeface="Courier New"/>
                <a:cs typeface="Courier New"/>
              </a:rPr>
              <a:t>(select</a:t>
            </a:r>
            <a:r>
              <a:rPr sz="1800" spc="-30" dirty="0">
                <a:latin typeface="Courier New"/>
                <a:cs typeface="Courier New"/>
              </a:rPr>
              <a:t> </a:t>
            </a:r>
            <a:r>
              <a:rPr sz="1800" spc="-15" dirty="0">
                <a:latin typeface="Courier New"/>
                <a:cs typeface="Courier New"/>
              </a:rPr>
              <a:t>legajo</a:t>
            </a:r>
            <a:r>
              <a:rPr sz="1800" spc="-30" dirty="0">
                <a:latin typeface="Courier New"/>
                <a:cs typeface="Courier New"/>
              </a:rPr>
              <a:t> </a:t>
            </a:r>
            <a:r>
              <a:rPr sz="1800" spc="-10" dirty="0">
                <a:latin typeface="Courier New"/>
                <a:cs typeface="Courier New"/>
              </a:rPr>
              <a:t>from</a:t>
            </a:r>
            <a:r>
              <a:rPr sz="1800" spc="-30" dirty="0">
                <a:latin typeface="Courier New"/>
                <a:cs typeface="Courier New"/>
              </a:rPr>
              <a:t> </a:t>
            </a:r>
            <a:r>
              <a:rPr sz="1800" spc="-10" dirty="0">
                <a:latin typeface="Courier New"/>
                <a:cs typeface="Courier New"/>
              </a:rPr>
              <a:t>hist)</a:t>
            </a:r>
            <a:endParaRPr sz="1800">
              <a:latin typeface="Courier New"/>
              <a:cs typeface="Courier New"/>
            </a:endParaRPr>
          </a:p>
        </p:txBody>
      </p:sp>
      <p:graphicFrame>
        <p:nvGraphicFramePr>
          <p:cNvPr id="9" name="object 9"/>
          <p:cNvGraphicFramePr>
            <a:graphicFrameLocks noGrp="1"/>
          </p:cNvGraphicFramePr>
          <p:nvPr/>
        </p:nvGraphicFramePr>
        <p:xfrm>
          <a:off x="489762" y="5791386"/>
          <a:ext cx="9313545" cy="1224280"/>
        </p:xfrm>
        <a:graphic>
          <a:graphicData uri="http://schemas.openxmlformats.org/drawingml/2006/table">
            <a:tbl>
              <a:tblPr firstRow="1" bandRow="1">
                <a:tableStyleId>{2D5ABB26-0587-4C30-8999-92F81FD0307C}</a:tableStyleId>
              </a:tblPr>
              <a:tblGrid>
                <a:gridCol w="916940">
                  <a:extLst>
                    <a:ext uri="{9D8B030D-6E8A-4147-A177-3AD203B41FA5}">
                      <a16:colId xmlns:a16="http://schemas.microsoft.com/office/drawing/2014/main" val="20000"/>
                    </a:ext>
                  </a:extLst>
                </a:gridCol>
                <a:gridCol w="952499">
                  <a:extLst>
                    <a:ext uri="{9D8B030D-6E8A-4147-A177-3AD203B41FA5}">
                      <a16:colId xmlns:a16="http://schemas.microsoft.com/office/drawing/2014/main" val="20001"/>
                    </a:ext>
                  </a:extLst>
                </a:gridCol>
                <a:gridCol w="1223010">
                  <a:extLst>
                    <a:ext uri="{9D8B030D-6E8A-4147-A177-3AD203B41FA5}">
                      <a16:colId xmlns:a16="http://schemas.microsoft.com/office/drawing/2014/main" val="20002"/>
                    </a:ext>
                  </a:extLst>
                </a:gridCol>
                <a:gridCol w="815339">
                  <a:extLst>
                    <a:ext uri="{9D8B030D-6E8A-4147-A177-3AD203B41FA5}">
                      <a16:colId xmlns:a16="http://schemas.microsoft.com/office/drawing/2014/main" val="20003"/>
                    </a:ext>
                  </a:extLst>
                </a:gridCol>
                <a:gridCol w="951864">
                  <a:extLst>
                    <a:ext uri="{9D8B030D-6E8A-4147-A177-3AD203B41FA5}">
                      <a16:colId xmlns:a16="http://schemas.microsoft.com/office/drawing/2014/main" val="20004"/>
                    </a:ext>
                  </a:extLst>
                </a:gridCol>
                <a:gridCol w="951229">
                  <a:extLst>
                    <a:ext uri="{9D8B030D-6E8A-4147-A177-3AD203B41FA5}">
                      <a16:colId xmlns:a16="http://schemas.microsoft.com/office/drawing/2014/main" val="20005"/>
                    </a:ext>
                  </a:extLst>
                </a:gridCol>
                <a:gridCol w="1087754">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gridCol w="678815">
                  <a:extLst>
                    <a:ext uri="{9D8B030D-6E8A-4147-A177-3AD203B41FA5}">
                      <a16:colId xmlns:a16="http://schemas.microsoft.com/office/drawing/2014/main" val="20008"/>
                    </a:ext>
                  </a:extLst>
                </a:gridCol>
                <a:gridCol w="785495">
                  <a:extLst>
                    <a:ext uri="{9D8B030D-6E8A-4147-A177-3AD203B41FA5}">
                      <a16:colId xmlns:a16="http://schemas.microsoft.com/office/drawing/2014/main" val="20009"/>
                    </a:ext>
                  </a:extLst>
                </a:gridCol>
              </a:tblGrid>
              <a:tr h="370145">
                <a:tc>
                  <a:txBody>
                    <a:bodyPr/>
                    <a:lstStyle/>
                    <a:p>
                      <a:pPr marL="31750">
                        <a:lnSpc>
                          <a:spcPts val="1860"/>
                        </a:lnSpc>
                      </a:pPr>
                      <a:r>
                        <a:rPr sz="1800" spc="-15" dirty="0">
                          <a:latin typeface="Courier New"/>
                          <a:cs typeface="Courier New"/>
                        </a:rPr>
                        <a:t>SELECT</a:t>
                      </a:r>
                      <a:endParaRPr sz="1800">
                        <a:latin typeface="Courier New"/>
                        <a:cs typeface="Courier New"/>
                      </a:endParaRPr>
                    </a:p>
                  </a:txBody>
                  <a:tcPr marL="0" marR="0" marT="0" marB="0"/>
                </a:tc>
                <a:tc>
                  <a:txBody>
                    <a:bodyPr/>
                    <a:lstStyle/>
                    <a:p>
                      <a:pPr algn="ctr">
                        <a:lnSpc>
                          <a:spcPts val="1860"/>
                        </a:lnSpc>
                      </a:pPr>
                      <a:r>
                        <a:rPr sz="1800" dirty="0">
                          <a:latin typeface="Courier New"/>
                          <a:cs typeface="Courier New"/>
                        </a:rPr>
                        <a:t>*</a:t>
                      </a:r>
                      <a:r>
                        <a:rPr sz="1800" spc="-90" dirty="0">
                          <a:latin typeface="Courier New"/>
                          <a:cs typeface="Courier New"/>
                        </a:rPr>
                        <a:t> </a:t>
                      </a:r>
                      <a:r>
                        <a:rPr sz="1800" spc="-10" dirty="0">
                          <a:latin typeface="Courier New"/>
                          <a:cs typeface="Courier New"/>
                        </a:rPr>
                        <a:t>FROM</a:t>
                      </a:r>
                      <a:endParaRPr sz="1800">
                        <a:latin typeface="Courier New"/>
                        <a:cs typeface="Courier New"/>
                      </a:endParaRPr>
                    </a:p>
                  </a:txBody>
                  <a:tcPr marL="0" marR="0" marT="0" marB="0"/>
                </a:tc>
                <a:tc>
                  <a:txBody>
                    <a:bodyPr/>
                    <a:lstStyle/>
                    <a:p>
                      <a:pPr algn="ctr">
                        <a:lnSpc>
                          <a:spcPts val="1860"/>
                        </a:lnSpc>
                      </a:pPr>
                      <a:r>
                        <a:rPr sz="1800" spc="-15" dirty="0">
                          <a:latin typeface="Courier New"/>
                          <a:cs typeface="Courier New"/>
                        </a:rPr>
                        <a:t>empleado</a:t>
                      </a:r>
                      <a:endParaRPr sz="1800">
                        <a:latin typeface="Courier New"/>
                        <a:cs typeface="Courier New"/>
                      </a:endParaRPr>
                    </a:p>
                  </a:txBody>
                  <a:tcPr marL="0" marR="0" marT="0" marB="0"/>
                </a:tc>
                <a:tc>
                  <a:txBody>
                    <a:bodyPr/>
                    <a:lstStyle/>
                    <a:p>
                      <a:pPr marL="66040">
                        <a:lnSpc>
                          <a:spcPts val="1860"/>
                        </a:lnSpc>
                      </a:pPr>
                      <a:r>
                        <a:rPr sz="1800" spc="-10" dirty="0">
                          <a:latin typeface="Courier New"/>
                          <a:cs typeface="Courier New"/>
                        </a:rPr>
                        <a:t>WHERE</a:t>
                      </a:r>
                      <a:endParaRPr sz="1800">
                        <a:latin typeface="Courier New"/>
                        <a:cs typeface="Courier New"/>
                      </a:endParaRPr>
                    </a:p>
                  </a:txBody>
                  <a:tcPr marL="0" marR="0" marT="0" marB="0"/>
                </a:tc>
                <a:tc>
                  <a:txBody>
                    <a:bodyPr/>
                    <a:lstStyle/>
                    <a:p>
                      <a:pPr algn="ctr">
                        <a:lnSpc>
                          <a:spcPts val="1860"/>
                        </a:lnSpc>
                      </a:pPr>
                      <a:r>
                        <a:rPr sz="1800" spc="-15" dirty="0">
                          <a:latin typeface="Courier New"/>
                          <a:cs typeface="Courier New"/>
                        </a:rPr>
                        <a:t>legajo</a:t>
                      </a:r>
                      <a:endParaRPr sz="1800">
                        <a:latin typeface="Courier New"/>
                        <a:cs typeface="Courier New"/>
                      </a:endParaRPr>
                    </a:p>
                  </a:txBody>
                  <a:tcPr marL="0" marR="0" marT="0" marB="0"/>
                </a:tc>
                <a:tc>
                  <a:txBody>
                    <a:bodyPr/>
                    <a:lstStyle/>
                    <a:p>
                      <a:pPr marR="58419" algn="r">
                        <a:lnSpc>
                          <a:spcPts val="1860"/>
                        </a:lnSpc>
                      </a:pPr>
                      <a:r>
                        <a:rPr sz="1800" dirty="0">
                          <a:latin typeface="Courier New"/>
                          <a:cs typeface="Courier New"/>
                        </a:rPr>
                        <a:t>=</a:t>
                      </a:r>
                      <a:r>
                        <a:rPr sz="1800" spc="-75" dirty="0">
                          <a:latin typeface="Courier New"/>
                          <a:cs typeface="Courier New"/>
                        </a:rPr>
                        <a:t> </a:t>
                      </a:r>
                      <a:r>
                        <a:rPr sz="1800" spc="-15" dirty="0">
                          <a:latin typeface="Courier New"/>
                          <a:cs typeface="Courier New"/>
                        </a:rPr>
                        <a:t>SOME</a:t>
                      </a:r>
                      <a:endParaRPr sz="1800">
                        <a:latin typeface="Courier New"/>
                        <a:cs typeface="Courier New"/>
                      </a:endParaRPr>
                    </a:p>
                  </a:txBody>
                  <a:tcPr marL="0" marR="0" marT="0" marB="0"/>
                </a:tc>
                <a:tc>
                  <a:txBody>
                    <a:bodyPr/>
                    <a:lstStyle/>
                    <a:p>
                      <a:pPr marL="3175" algn="ctr">
                        <a:lnSpc>
                          <a:spcPts val="1860"/>
                        </a:lnSpc>
                      </a:pPr>
                      <a:r>
                        <a:rPr sz="1800" spc="-15" dirty="0">
                          <a:latin typeface="Courier New"/>
                          <a:cs typeface="Courier New"/>
                        </a:rPr>
                        <a:t>(select</a:t>
                      </a:r>
                      <a:endParaRPr sz="1800">
                        <a:latin typeface="Courier New"/>
                        <a:cs typeface="Courier New"/>
                      </a:endParaRPr>
                    </a:p>
                  </a:txBody>
                  <a:tcPr marL="0" marR="0" marT="0" marB="0"/>
                </a:tc>
                <a:tc>
                  <a:txBody>
                    <a:bodyPr/>
                    <a:lstStyle/>
                    <a:p>
                      <a:pPr marR="59055" algn="r">
                        <a:lnSpc>
                          <a:spcPts val="1860"/>
                        </a:lnSpc>
                      </a:pPr>
                      <a:r>
                        <a:rPr sz="1800" spc="-15" dirty="0">
                          <a:latin typeface="Courier New"/>
                          <a:cs typeface="Courier New"/>
                        </a:rPr>
                        <a:t>legajo</a:t>
                      </a:r>
                      <a:endParaRPr sz="1800">
                        <a:latin typeface="Courier New"/>
                        <a:cs typeface="Courier New"/>
                      </a:endParaRPr>
                    </a:p>
                  </a:txBody>
                  <a:tcPr marL="0" marR="0" marT="0" marB="0"/>
                </a:tc>
                <a:tc>
                  <a:txBody>
                    <a:bodyPr/>
                    <a:lstStyle/>
                    <a:p>
                      <a:pPr marL="67945">
                        <a:lnSpc>
                          <a:spcPts val="1860"/>
                        </a:lnSpc>
                      </a:pPr>
                      <a:r>
                        <a:rPr sz="1800" spc="-15" dirty="0">
                          <a:latin typeface="Courier New"/>
                          <a:cs typeface="Courier New"/>
                        </a:rPr>
                        <a:t>from</a:t>
                      </a:r>
                      <a:endParaRPr sz="1800">
                        <a:latin typeface="Courier New"/>
                        <a:cs typeface="Courier New"/>
                      </a:endParaRPr>
                    </a:p>
                  </a:txBody>
                  <a:tcPr marL="0" marR="0" marT="0" marB="0"/>
                </a:tc>
                <a:tc>
                  <a:txBody>
                    <a:bodyPr/>
                    <a:lstStyle/>
                    <a:p>
                      <a:pPr marL="31750" algn="ctr">
                        <a:lnSpc>
                          <a:spcPts val="1860"/>
                        </a:lnSpc>
                      </a:pPr>
                      <a:r>
                        <a:rPr sz="1800" spc="-10" dirty="0">
                          <a:latin typeface="Courier New"/>
                          <a:cs typeface="Courier New"/>
                        </a:rPr>
                        <a:t>hist)</a:t>
                      </a:r>
                      <a:endParaRPr sz="1800">
                        <a:latin typeface="Courier New"/>
                        <a:cs typeface="Courier New"/>
                      </a:endParaRPr>
                    </a:p>
                  </a:txBody>
                  <a:tcPr marL="0" marR="0" marT="0" marB="0"/>
                </a:tc>
                <a:extLst>
                  <a:ext uri="{0D108BD9-81ED-4DB2-BD59-A6C34878D82A}">
                    <a16:rowId xmlns:a16="http://schemas.microsoft.com/office/drawing/2014/main" val="10000"/>
                  </a:ext>
                </a:extLst>
              </a:tr>
              <a:tr h="482671">
                <a:tc>
                  <a:txBody>
                    <a:bodyPr/>
                    <a:lstStyle/>
                    <a:p>
                      <a:pPr marL="31750">
                        <a:lnSpc>
                          <a:spcPct val="100000"/>
                        </a:lnSpc>
                        <a:spcBef>
                          <a:spcPts val="575"/>
                        </a:spcBef>
                      </a:pPr>
                      <a:r>
                        <a:rPr sz="1800" spc="-10" dirty="0">
                          <a:latin typeface="Courier New"/>
                          <a:cs typeface="Courier New"/>
                        </a:rPr>
                        <a:t>SELECT</a:t>
                      </a:r>
                      <a:endParaRPr sz="1800">
                        <a:latin typeface="Courier New"/>
                        <a:cs typeface="Courier New"/>
                      </a:endParaRPr>
                    </a:p>
                  </a:txBody>
                  <a:tcPr marL="0" marR="0" marT="73025" marB="0"/>
                </a:tc>
                <a:tc>
                  <a:txBody>
                    <a:bodyPr/>
                    <a:lstStyle/>
                    <a:p>
                      <a:pPr algn="ctr">
                        <a:lnSpc>
                          <a:spcPct val="100000"/>
                        </a:lnSpc>
                        <a:spcBef>
                          <a:spcPts val="575"/>
                        </a:spcBef>
                      </a:pPr>
                      <a:r>
                        <a:rPr sz="1800" dirty="0">
                          <a:latin typeface="Courier New"/>
                          <a:cs typeface="Courier New"/>
                        </a:rPr>
                        <a:t>*</a:t>
                      </a:r>
                      <a:r>
                        <a:rPr sz="1800" spc="-90" dirty="0">
                          <a:latin typeface="Courier New"/>
                          <a:cs typeface="Courier New"/>
                        </a:rPr>
                        <a:t> </a:t>
                      </a:r>
                      <a:r>
                        <a:rPr sz="1800" spc="-10" dirty="0">
                          <a:latin typeface="Courier New"/>
                          <a:cs typeface="Courier New"/>
                        </a:rPr>
                        <a:t>FROM</a:t>
                      </a:r>
                      <a:endParaRPr sz="1800">
                        <a:latin typeface="Courier New"/>
                        <a:cs typeface="Courier New"/>
                      </a:endParaRPr>
                    </a:p>
                  </a:txBody>
                  <a:tcPr marL="0" marR="0" marT="73025" marB="0"/>
                </a:tc>
                <a:tc>
                  <a:txBody>
                    <a:bodyPr/>
                    <a:lstStyle/>
                    <a:p>
                      <a:pPr marL="1905" algn="ctr">
                        <a:lnSpc>
                          <a:spcPct val="100000"/>
                        </a:lnSpc>
                        <a:spcBef>
                          <a:spcPts val="575"/>
                        </a:spcBef>
                      </a:pPr>
                      <a:r>
                        <a:rPr sz="1800" spc="-15" dirty="0">
                          <a:latin typeface="Courier New"/>
                          <a:cs typeface="Courier New"/>
                        </a:rPr>
                        <a:t>empleado</a:t>
                      </a:r>
                      <a:endParaRPr sz="1800">
                        <a:latin typeface="Courier New"/>
                        <a:cs typeface="Courier New"/>
                      </a:endParaRPr>
                    </a:p>
                  </a:txBody>
                  <a:tcPr marL="0" marR="0" marT="73025" marB="0"/>
                </a:tc>
                <a:tc>
                  <a:txBody>
                    <a:bodyPr/>
                    <a:lstStyle/>
                    <a:p>
                      <a:pPr marL="67945">
                        <a:lnSpc>
                          <a:spcPct val="100000"/>
                        </a:lnSpc>
                        <a:spcBef>
                          <a:spcPts val="575"/>
                        </a:spcBef>
                      </a:pPr>
                      <a:r>
                        <a:rPr sz="1800" spc="-10" dirty="0">
                          <a:latin typeface="Courier New"/>
                          <a:cs typeface="Courier New"/>
                        </a:rPr>
                        <a:t>WHERE</a:t>
                      </a:r>
                      <a:endParaRPr sz="1800">
                        <a:latin typeface="Courier New"/>
                        <a:cs typeface="Courier New"/>
                      </a:endParaRPr>
                    </a:p>
                  </a:txBody>
                  <a:tcPr marL="0" marR="0" marT="73025" marB="0"/>
                </a:tc>
                <a:tc>
                  <a:txBody>
                    <a:bodyPr/>
                    <a:lstStyle/>
                    <a:p>
                      <a:pPr marL="1905" algn="ctr">
                        <a:lnSpc>
                          <a:spcPct val="100000"/>
                        </a:lnSpc>
                        <a:spcBef>
                          <a:spcPts val="575"/>
                        </a:spcBef>
                      </a:pPr>
                      <a:r>
                        <a:rPr sz="1800" spc="-10" dirty="0">
                          <a:latin typeface="Courier New"/>
                          <a:cs typeface="Courier New"/>
                        </a:rPr>
                        <a:t>legajo</a:t>
                      </a:r>
                      <a:endParaRPr sz="1800">
                        <a:latin typeface="Courier New"/>
                        <a:cs typeface="Courier New"/>
                      </a:endParaRPr>
                    </a:p>
                  </a:txBody>
                  <a:tcPr marL="0" marR="0" marT="73025" marB="0"/>
                </a:tc>
                <a:tc>
                  <a:txBody>
                    <a:bodyPr/>
                    <a:lstStyle/>
                    <a:p>
                      <a:pPr marR="57785" algn="r">
                        <a:lnSpc>
                          <a:spcPct val="100000"/>
                        </a:lnSpc>
                        <a:spcBef>
                          <a:spcPts val="575"/>
                        </a:spcBef>
                      </a:pPr>
                      <a:r>
                        <a:rPr sz="1800" spc="-10" dirty="0">
                          <a:latin typeface="Courier New"/>
                          <a:cs typeface="Courier New"/>
                        </a:rPr>
                        <a:t>&gt;=</a:t>
                      </a:r>
                      <a:r>
                        <a:rPr sz="1800" spc="-85" dirty="0">
                          <a:latin typeface="Courier New"/>
                          <a:cs typeface="Courier New"/>
                        </a:rPr>
                        <a:t> </a:t>
                      </a:r>
                      <a:r>
                        <a:rPr sz="1800" spc="-10" dirty="0">
                          <a:latin typeface="Courier New"/>
                          <a:cs typeface="Courier New"/>
                        </a:rPr>
                        <a:t>ANY</a:t>
                      </a:r>
                      <a:endParaRPr sz="1800">
                        <a:latin typeface="Courier New"/>
                        <a:cs typeface="Courier New"/>
                      </a:endParaRPr>
                    </a:p>
                  </a:txBody>
                  <a:tcPr marL="0" marR="0" marT="73025" marB="0"/>
                </a:tc>
                <a:tc>
                  <a:txBody>
                    <a:bodyPr/>
                    <a:lstStyle/>
                    <a:p>
                      <a:pPr marL="5715" algn="ctr">
                        <a:lnSpc>
                          <a:spcPct val="100000"/>
                        </a:lnSpc>
                        <a:spcBef>
                          <a:spcPts val="575"/>
                        </a:spcBef>
                      </a:pPr>
                      <a:r>
                        <a:rPr sz="1800" spc="-10" dirty="0">
                          <a:latin typeface="Courier New"/>
                          <a:cs typeface="Courier New"/>
                        </a:rPr>
                        <a:t>(select</a:t>
                      </a:r>
                      <a:endParaRPr sz="1800">
                        <a:latin typeface="Courier New"/>
                        <a:cs typeface="Courier New"/>
                      </a:endParaRPr>
                    </a:p>
                  </a:txBody>
                  <a:tcPr marL="0" marR="0" marT="73025" marB="0"/>
                </a:tc>
                <a:tc>
                  <a:txBody>
                    <a:bodyPr/>
                    <a:lstStyle/>
                    <a:p>
                      <a:pPr marR="56515" algn="r">
                        <a:lnSpc>
                          <a:spcPct val="100000"/>
                        </a:lnSpc>
                        <a:spcBef>
                          <a:spcPts val="575"/>
                        </a:spcBef>
                      </a:pPr>
                      <a:r>
                        <a:rPr sz="1800" spc="-10" dirty="0">
                          <a:latin typeface="Courier New"/>
                          <a:cs typeface="Courier New"/>
                        </a:rPr>
                        <a:t>legajo</a:t>
                      </a:r>
                      <a:endParaRPr sz="1800">
                        <a:latin typeface="Courier New"/>
                        <a:cs typeface="Courier New"/>
                      </a:endParaRPr>
                    </a:p>
                  </a:txBody>
                  <a:tcPr marL="0" marR="0" marT="73025" marB="0"/>
                </a:tc>
                <a:tc>
                  <a:txBody>
                    <a:bodyPr/>
                    <a:lstStyle/>
                    <a:p>
                      <a:pPr marL="71120">
                        <a:lnSpc>
                          <a:spcPct val="100000"/>
                        </a:lnSpc>
                        <a:spcBef>
                          <a:spcPts val="575"/>
                        </a:spcBef>
                      </a:pPr>
                      <a:r>
                        <a:rPr sz="1800" spc="-10" dirty="0">
                          <a:latin typeface="Courier New"/>
                          <a:cs typeface="Courier New"/>
                        </a:rPr>
                        <a:t>from</a:t>
                      </a:r>
                      <a:endParaRPr sz="1800">
                        <a:latin typeface="Courier New"/>
                        <a:cs typeface="Courier New"/>
                      </a:endParaRPr>
                    </a:p>
                  </a:txBody>
                  <a:tcPr marL="0" marR="0" marT="73025" marB="0"/>
                </a:tc>
                <a:tc>
                  <a:txBody>
                    <a:bodyPr/>
                    <a:lstStyle/>
                    <a:p>
                      <a:pPr marL="39370" algn="ctr">
                        <a:lnSpc>
                          <a:spcPct val="100000"/>
                        </a:lnSpc>
                        <a:spcBef>
                          <a:spcPts val="575"/>
                        </a:spcBef>
                      </a:pPr>
                      <a:r>
                        <a:rPr sz="1800" spc="-10" dirty="0">
                          <a:latin typeface="Courier New"/>
                          <a:cs typeface="Courier New"/>
                        </a:rPr>
                        <a:t>hist)</a:t>
                      </a:r>
                      <a:endParaRPr sz="1800">
                        <a:latin typeface="Courier New"/>
                        <a:cs typeface="Courier New"/>
                      </a:endParaRPr>
                    </a:p>
                  </a:txBody>
                  <a:tcPr marL="0" marR="0" marT="73025" marB="0"/>
                </a:tc>
                <a:extLst>
                  <a:ext uri="{0D108BD9-81ED-4DB2-BD59-A6C34878D82A}">
                    <a16:rowId xmlns:a16="http://schemas.microsoft.com/office/drawing/2014/main" val="10001"/>
                  </a:ext>
                </a:extLst>
              </a:tr>
              <a:tr h="371141">
                <a:tc>
                  <a:txBody>
                    <a:bodyPr/>
                    <a:lstStyle/>
                    <a:p>
                      <a:pPr marL="31750">
                        <a:lnSpc>
                          <a:spcPct val="100000"/>
                        </a:lnSpc>
                        <a:spcBef>
                          <a:spcPts val="580"/>
                        </a:spcBef>
                      </a:pPr>
                      <a:r>
                        <a:rPr sz="1800" spc="-15" dirty="0">
                          <a:latin typeface="Courier New"/>
                          <a:cs typeface="Courier New"/>
                        </a:rPr>
                        <a:t>SELECT</a:t>
                      </a:r>
                      <a:endParaRPr sz="1800">
                        <a:latin typeface="Courier New"/>
                        <a:cs typeface="Courier New"/>
                      </a:endParaRPr>
                    </a:p>
                  </a:txBody>
                  <a:tcPr marL="0" marR="0" marT="73660" marB="0"/>
                </a:tc>
                <a:tc>
                  <a:txBody>
                    <a:bodyPr/>
                    <a:lstStyle/>
                    <a:p>
                      <a:pPr algn="ctr">
                        <a:lnSpc>
                          <a:spcPct val="100000"/>
                        </a:lnSpc>
                        <a:spcBef>
                          <a:spcPts val="580"/>
                        </a:spcBef>
                      </a:pPr>
                      <a:r>
                        <a:rPr sz="1800" dirty="0">
                          <a:latin typeface="Courier New"/>
                          <a:cs typeface="Courier New"/>
                        </a:rPr>
                        <a:t>*</a:t>
                      </a:r>
                      <a:r>
                        <a:rPr sz="1800" spc="-90" dirty="0">
                          <a:latin typeface="Courier New"/>
                          <a:cs typeface="Courier New"/>
                        </a:rPr>
                        <a:t> </a:t>
                      </a:r>
                      <a:r>
                        <a:rPr sz="1800" spc="-10" dirty="0">
                          <a:latin typeface="Courier New"/>
                          <a:cs typeface="Courier New"/>
                        </a:rPr>
                        <a:t>FROM</a:t>
                      </a:r>
                      <a:endParaRPr sz="1800">
                        <a:latin typeface="Courier New"/>
                        <a:cs typeface="Courier New"/>
                      </a:endParaRPr>
                    </a:p>
                  </a:txBody>
                  <a:tcPr marL="0" marR="0" marT="73660" marB="0"/>
                </a:tc>
                <a:tc>
                  <a:txBody>
                    <a:bodyPr/>
                    <a:lstStyle/>
                    <a:p>
                      <a:pPr algn="ctr">
                        <a:lnSpc>
                          <a:spcPct val="100000"/>
                        </a:lnSpc>
                        <a:spcBef>
                          <a:spcPts val="580"/>
                        </a:spcBef>
                      </a:pPr>
                      <a:r>
                        <a:rPr sz="1800" spc="-15" dirty="0">
                          <a:latin typeface="Courier New"/>
                          <a:cs typeface="Courier New"/>
                        </a:rPr>
                        <a:t>empleado</a:t>
                      </a:r>
                      <a:endParaRPr sz="1800">
                        <a:latin typeface="Courier New"/>
                        <a:cs typeface="Courier New"/>
                      </a:endParaRPr>
                    </a:p>
                  </a:txBody>
                  <a:tcPr marL="0" marR="0" marT="73660" marB="0"/>
                </a:tc>
                <a:tc>
                  <a:txBody>
                    <a:bodyPr/>
                    <a:lstStyle/>
                    <a:p>
                      <a:pPr marL="66040">
                        <a:lnSpc>
                          <a:spcPct val="100000"/>
                        </a:lnSpc>
                        <a:spcBef>
                          <a:spcPts val="580"/>
                        </a:spcBef>
                      </a:pPr>
                      <a:r>
                        <a:rPr sz="1800" spc="-10" dirty="0">
                          <a:latin typeface="Courier New"/>
                          <a:cs typeface="Courier New"/>
                        </a:rPr>
                        <a:t>WHERE</a:t>
                      </a:r>
                      <a:endParaRPr sz="1800">
                        <a:latin typeface="Courier New"/>
                        <a:cs typeface="Courier New"/>
                      </a:endParaRPr>
                    </a:p>
                  </a:txBody>
                  <a:tcPr marL="0" marR="0" marT="73660" marB="0"/>
                </a:tc>
                <a:tc>
                  <a:txBody>
                    <a:bodyPr/>
                    <a:lstStyle/>
                    <a:p>
                      <a:pPr algn="ctr">
                        <a:lnSpc>
                          <a:spcPct val="100000"/>
                        </a:lnSpc>
                        <a:spcBef>
                          <a:spcPts val="580"/>
                        </a:spcBef>
                      </a:pPr>
                      <a:r>
                        <a:rPr sz="1800" spc="-15" dirty="0">
                          <a:latin typeface="Courier New"/>
                          <a:cs typeface="Courier New"/>
                        </a:rPr>
                        <a:t>legajo</a:t>
                      </a:r>
                      <a:endParaRPr sz="1800">
                        <a:latin typeface="Courier New"/>
                        <a:cs typeface="Courier New"/>
                      </a:endParaRPr>
                    </a:p>
                  </a:txBody>
                  <a:tcPr marL="0" marR="0" marT="73660" marB="0"/>
                </a:tc>
                <a:tc>
                  <a:txBody>
                    <a:bodyPr/>
                    <a:lstStyle/>
                    <a:p>
                      <a:pPr marR="62230" algn="r">
                        <a:lnSpc>
                          <a:spcPct val="100000"/>
                        </a:lnSpc>
                        <a:spcBef>
                          <a:spcPts val="580"/>
                        </a:spcBef>
                      </a:pPr>
                      <a:r>
                        <a:rPr sz="1800" spc="-10" dirty="0">
                          <a:latin typeface="Courier New"/>
                          <a:cs typeface="Courier New"/>
                        </a:rPr>
                        <a:t>&gt;=</a:t>
                      </a:r>
                      <a:r>
                        <a:rPr sz="1800" spc="-95" dirty="0">
                          <a:latin typeface="Courier New"/>
                          <a:cs typeface="Courier New"/>
                        </a:rPr>
                        <a:t> </a:t>
                      </a:r>
                      <a:r>
                        <a:rPr sz="1800" spc="-10" dirty="0">
                          <a:latin typeface="Courier New"/>
                          <a:cs typeface="Courier New"/>
                        </a:rPr>
                        <a:t>ALL</a:t>
                      </a:r>
                      <a:endParaRPr sz="1800">
                        <a:latin typeface="Courier New"/>
                        <a:cs typeface="Courier New"/>
                      </a:endParaRPr>
                    </a:p>
                  </a:txBody>
                  <a:tcPr marL="0" marR="0" marT="73660" marB="0"/>
                </a:tc>
                <a:tc>
                  <a:txBody>
                    <a:bodyPr/>
                    <a:lstStyle/>
                    <a:p>
                      <a:pPr algn="ctr">
                        <a:lnSpc>
                          <a:spcPct val="100000"/>
                        </a:lnSpc>
                        <a:spcBef>
                          <a:spcPts val="580"/>
                        </a:spcBef>
                      </a:pPr>
                      <a:r>
                        <a:rPr sz="1800" spc="-15" dirty="0">
                          <a:latin typeface="Courier New"/>
                          <a:cs typeface="Courier New"/>
                        </a:rPr>
                        <a:t>(select</a:t>
                      </a:r>
                      <a:endParaRPr sz="1800">
                        <a:latin typeface="Courier New"/>
                        <a:cs typeface="Courier New"/>
                      </a:endParaRPr>
                    </a:p>
                  </a:txBody>
                  <a:tcPr marL="0" marR="0" marT="73660" marB="0"/>
                </a:tc>
                <a:tc>
                  <a:txBody>
                    <a:bodyPr/>
                    <a:lstStyle/>
                    <a:p>
                      <a:pPr marR="62865" algn="r">
                        <a:lnSpc>
                          <a:spcPct val="100000"/>
                        </a:lnSpc>
                        <a:spcBef>
                          <a:spcPts val="580"/>
                        </a:spcBef>
                      </a:pPr>
                      <a:r>
                        <a:rPr sz="1800" spc="-15" dirty="0">
                          <a:latin typeface="Courier New"/>
                          <a:cs typeface="Courier New"/>
                        </a:rPr>
                        <a:t>legajo</a:t>
                      </a:r>
                      <a:endParaRPr sz="1800">
                        <a:latin typeface="Courier New"/>
                        <a:cs typeface="Courier New"/>
                      </a:endParaRPr>
                    </a:p>
                  </a:txBody>
                  <a:tcPr marL="0" marR="0" marT="73660" marB="0"/>
                </a:tc>
                <a:tc>
                  <a:txBody>
                    <a:bodyPr/>
                    <a:lstStyle/>
                    <a:p>
                      <a:pPr marL="64135">
                        <a:lnSpc>
                          <a:spcPct val="100000"/>
                        </a:lnSpc>
                        <a:spcBef>
                          <a:spcPts val="580"/>
                        </a:spcBef>
                      </a:pPr>
                      <a:r>
                        <a:rPr sz="1800" spc="-15" dirty="0">
                          <a:latin typeface="Courier New"/>
                          <a:cs typeface="Courier New"/>
                        </a:rPr>
                        <a:t>from</a:t>
                      </a:r>
                      <a:endParaRPr sz="1800">
                        <a:latin typeface="Courier New"/>
                        <a:cs typeface="Courier New"/>
                      </a:endParaRPr>
                    </a:p>
                  </a:txBody>
                  <a:tcPr marL="0" marR="0" marT="73660" marB="0"/>
                </a:tc>
                <a:tc>
                  <a:txBody>
                    <a:bodyPr/>
                    <a:lstStyle/>
                    <a:p>
                      <a:pPr marL="17780" algn="ctr">
                        <a:lnSpc>
                          <a:spcPct val="100000"/>
                        </a:lnSpc>
                        <a:spcBef>
                          <a:spcPts val="580"/>
                        </a:spcBef>
                      </a:pPr>
                      <a:r>
                        <a:rPr sz="1800" spc="-15" dirty="0">
                          <a:latin typeface="Courier New"/>
                          <a:cs typeface="Courier New"/>
                        </a:rPr>
                        <a:t>hist)</a:t>
                      </a:r>
                      <a:endParaRPr sz="1800">
                        <a:latin typeface="Courier New"/>
                        <a:cs typeface="Courier New"/>
                      </a:endParaRPr>
                    </a:p>
                  </a:txBody>
                  <a:tcPr marL="0" marR="0" marT="73660" marB="0"/>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417576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5" dirty="0"/>
              <a:t> </a:t>
            </a:r>
            <a:r>
              <a:rPr spc="-10" dirty="0"/>
              <a:t>In.</a:t>
            </a:r>
            <a:r>
              <a:rPr spc="-110" dirty="0"/>
              <a:t> </a:t>
            </a:r>
            <a:r>
              <a:rPr dirty="0"/>
              <a:t>Exists.</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graphicFrame>
        <p:nvGraphicFramePr>
          <p:cNvPr id="5" name="object 5"/>
          <p:cNvGraphicFramePr>
            <a:graphicFrameLocks noGrp="1"/>
          </p:cNvGraphicFramePr>
          <p:nvPr/>
        </p:nvGraphicFramePr>
        <p:xfrm>
          <a:off x="395427" y="5326820"/>
          <a:ext cx="9028429" cy="730510"/>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959485">
                  <a:extLst>
                    <a:ext uri="{9D8B030D-6E8A-4147-A177-3AD203B41FA5}">
                      <a16:colId xmlns:a16="http://schemas.microsoft.com/office/drawing/2014/main" val="20001"/>
                    </a:ext>
                  </a:extLst>
                </a:gridCol>
                <a:gridCol w="1239520">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2727325">
                  <a:extLst>
                    <a:ext uri="{9D8B030D-6E8A-4147-A177-3AD203B41FA5}">
                      <a16:colId xmlns:a16="http://schemas.microsoft.com/office/drawing/2014/main" val="20006"/>
                    </a:ext>
                  </a:extLst>
                </a:gridCol>
                <a:gridCol w="892809">
                  <a:extLst>
                    <a:ext uri="{9D8B030D-6E8A-4147-A177-3AD203B41FA5}">
                      <a16:colId xmlns:a16="http://schemas.microsoft.com/office/drawing/2014/main" val="20007"/>
                    </a:ext>
                  </a:extLst>
                </a:gridCol>
              </a:tblGrid>
              <a:tr h="365255">
                <a:tc>
                  <a:txBody>
                    <a:bodyPr/>
                    <a:lstStyle/>
                    <a:p>
                      <a:pPr marL="55244" algn="ctr">
                        <a:lnSpc>
                          <a:spcPts val="1860"/>
                        </a:lnSpc>
                      </a:pPr>
                      <a:r>
                        <a:rPr sz="1800" spc="-15" dirty="0">
                          <a:latin typeface="Courier New"/>
                          <a:cs typeface="Courier New"/>
                        </a:rPr>
                        <a:t>SELECT</a:t>
                      </a:r>
                      <a:endParaRPr sz="1800">
                        <a:latin typeface="Courier New"/>
                        <a:cs typeface="Courier New"/>
                      </a:endParaRPr>
                    </a:p>
                  </a:txBody>
                  <a:tcPr marL="0" marR="0" marT="0" marB="0"/>
                </a:tc>
                <a:tc>
                  <a:txBody>
                    <a:bodyPr/>
                    <a:lstStyle/>
                    <a:p>
                      <a:pPr marL="71120">
                        <a:lnSpc>
                          <a:spcPts val="1860"/>
                        </a:lnSpc>
                      </a:pPr>
                      <a:r>
                        <a:rPr sz="1800" dirty="0">
                          <a:latin typeface="Courier New"/>
                          <a:cs typeface="Courier New"/>
                        </a:rPr>
                        <a:t>*</a:t>
                      </a:r>
                      <a:r>
                        <a:rPr sz="1800" spc="-145" dirty="0">
                          <a:latin typeface="Courier New"/>
                          <a:cs typeface="Courier New"/>
                        </a:rPr>
                        <a:t> </a:t>
                      </a:r>
                      <a:r>
                        <a:rPr sz="1800" spc="-10" dirty="0">
                          <a:latin typeface="Courier New"/>
                          <a:cs typeface="Courier New"/>
                        </a:rPr>
                        <a:t>FROM</a:t>
                      </a:r>
                      <a:endParaRPr sz="1800">
                        <a:latin typeface="Courier New"/>
                        <a:cs typeface="Courier New"/>
                      </a:endParaRPr>
                    </a:p>
                  </a:txBody>
                  <a:tcPr marL="0" marR="0" marT="0" marB="0"/>
                </a:tc>
                <a:tc>
                  <a:txBody>
                    <a:bodyPr/>
                    <a:lstStyle/>
                    <a:p>
                      <a:pPr marL="6350" algn="ctr">
                        <a:lnSpc>
                          <a:spcPts val="1860"/>
                        </a:lnSpc>
                      </a:pPr>
                      <a:r>
                        <a:rPr sz="1800" spc="-10" dirty="0">
                          <a:latin typeface="Courier New"/>
                          <a:cs typeface="Courier New"/>
                        </a:rPr>
                        <a:t>empleado</a:t>
                      </a:r>
                      <a:endParaRPr sz="1800">
                        <a:latin typeface="Courier New"/>
                        <a:cs typeface="Courier New"/>
                      </a:endParaRPr>
                    </a:p>
                  </a:txBody>
                  <a:tcPr marL="0" marR="0" marT="0" marB="0"/>
                </a:tc>
                <a:tc>
                  <a:txBody>
                    <a:bodyPr/>
                    <a:lstStyle/>
                    <a:p>
                      <a:pPr algn="ctr">
                        <a:lnSpc>
                          <a:spcPts val="1860"/>
                        </a:lnSpc>
                      </a:pPr>
                      <a:r>
                        <a:rPr sz="1800" spc="-10" dirty="0">
                          <a:latin typeface="Courier New"/>
                          <a:cs typeface="Courier New"/>
                        </a:rPr>
                        <a:t>WHERE</a:t>
                      </a:r>
                      <a:endParaRPr sz="1800">
                        <a:latin typeface="Courier New"/>
                        <a:cs typeface="Courier New"/>
                      </a:endParaRPr>
                    </a:p>
                  </a:txBody>
                  <a:tcPr marL="0" marR="0" marT="0" marB="0"/>
                </a:tc>
                <a:tc>
                  <a:txBody>
                    <a:bodyPr/>
                    <a:lstStyle/>
                    <a:p>
                      <a:pPr marR="57785" algn="r">
                        <a:lnSpc>
                          <a:spcPts val="1860"/>
                        </a:lnSpc>
                      </a:pPr>
                      <a:r>
                        <a:rPr sz="1800" spc="-15" dirty="0">
                          <a:latin typeface="Courier New"/>
                          <a:cs typeface="Courier New"/>
                        </a:rPr>
                        <a:t>legajo</a:t>
                      </a:r>
                      <a:endParaRPr sz="1800">
                        <a:latin typeface="Courier New"/>
                        <a:cs typeface="Courier New"/>
                      </a:endParaRPr>
                    </a:p>
                  </a:txBody>
                  <a:tcPr marL="0" marR="0" marT="0" marB="0"/>
                </a:tc>
                <a:tc>
                  <a:txBody>
                    <a:bodyPr/>
                    <a:lstStyle/>
                    <a:p>
                      <a:pPr marR="61594" algn="r">
                        <a:lnSpc>
                          <a:spcPts val="1860"/>
                        </a:lnSpc>
                      </a:pPr>
                      <a:r>
                        <a:rPr sz="1800" spc="-15" dirty="0">
                          <a:latin typeface="Courier New"/>
                          <a:cs typeface="Courier New"/>
                        </a:rPr>
                        <a:t>IN</a:t>
                      </a:r>
                      <a:endParaRPr sz="1800">
                        <a:latin typeface="Courier New"/>
                        <a:cs typeface="Courier New"/>
                      </a:endParaRPr>
                    </a:p>
                  </a:txBody>
                  <a:tcPr marL="0" marR="0" marT="0" marB="0"/>
                </a:tc>
                <a:tc>
                  <a:txBody>
                    <a:bodyPr/>
                    <a:lstStyle/>
                    <a:p>
                      <a:pPr marL="69215">
                        <a:lnSpc>
                          <a:spcPts val="1860"/>
                        </a:lnSpc>
                      </a:pPr>
                      <a:r>
                        <a:rPr sz="1800" spc="-15" dirty="0">
                          <a:latin typeface="Courier New"/>
                          <a:cs typeface="Courier New"/>
                        </a:rPr>
                        <a:t>(10,20,30)</a:t>
                      </a:r>
                      <a:endParaRPr sz="1800">
                        <a:latin typeface="Courier New"/>
                        <a:cs typeface="Courier New"/>
                      </a:endParaRPr>
                    </a:p>
                  </a:txBody>
                  <a:tcPr marL="0" marR="0" marT="0" marB="0"/>
                </a:tc>
                <a:tc>
                  <a:txBody>
                    <a:bodyPr/>
                    <a:lstStyle/>
                    <a:p>
                      <a:pPr>
                        <a:lnSpc>
                          <a:spcPct val="100000"/>
                        </a:lnSpc>
                      </a:pPr>
                      <a:endParaRPr sz="1800">
                        <a:latin typeface="Times New Roman"/>
                        <a:cs typeface="Times New Roman"/>
                      </a:endParaRPr>
                    </a:p>
                  </a:txBody>
                  <a:tcPr marL="0" marR="0" marT="0" marB="0"/>
                </a:tc>
                <a:extLst>
                  <a:ext uri="{0D108BD9-81ED-4DB2-BD59-A6C34878D82A}">
                    <a16:rowId xmlns:a16="http://schemas.microsoft.com/office/drawing/2014/main" val="10000"/>
                  </a:ext>
                </a:extLst>
              </a:tr>
              <a:tr h="365255">
                <a:tc>
                  <a:txBody>
                    <a:bodyPr/>
                    <a:lstStyle/>
                    <a:p>
                      <a:pPr marL="55244" algn="ctr">
                        <a:lnSpc>
                          <a:spcPct val="100000"/>
                        </a:lnSpc>
                        <a:spcBef>
                          <a:spcPts val="535"/>
                        </a:spcBef>
                      </a:pPr>
                      <a:r>
                        <a:rPr sz="1800" spc="-15" dirty="0">
                          <a:latin typeface="Courier New"/>
                          <a:cs typeface="Courier New"/>
                        </a:rPr>
                        <a:t>SELECT</a:t>
                      </a:r>
                      <a:endParaRPr sz="1800">
                        <a:latin typeface="Courier New"/>
                        <a:cs typeface="Courier New"/>
                      </a:endParaRPr>
                    </a:p>
                  </a:txBody>
                  <a:tcPr marL="0" marR="0" marT="67945" marB="0"/>
                </a:tc>
                <a:tc>
                  <a:txBody>
                    <a:bodyPr/>
                    <a:lstStyle/>
                    <a:p>
                      <a:pPr marL="71120">
                        <a:lnSpc>
                          <a:spcPct val="100000"/>
                        </a:lnSpc>
                        <a:spcBef>
                          <a:spcPts val="535"/>
                        </a:spcBef>
                      </a:pPr>
                      <a:r>
                        <a:rPr sz="1800" dirty="0">
                          <a:latin typeface="Courier New"/>
                          <a:cs typeface="Courier New"/>
                        </a:rPr>
                        <a:t>*</a:t>
                      </a:r>
                      <a:r>
                        <a:rPr sz="1800" spc="-145" dirty="0">
                          <a:latin typeface="Courier New"/>
                          <a:cs typeface="Courier New"/>
                        </a:rPr>
                        <a:t> </a:t>
                      </a:r>
                      <a:r>
                        <a:rPr sz="1800" spc="-10" dirty="0">
                          <a:latin typeface="Courier New"/>
                          <a:cs typeface="Courier New"/>
                        </a:rPr>
                        <a:t>FROM</a:t>
                      </a:r>
                      <a:endParaRPr sz="1800">
                        <a:latin typeface="Courier New"/>
                        <a:cs typeface="Courier New"/>
                      </a:endParaRPr>
                    </a:p>
                  </a:txBody>
                  <a:tcPr marL="0" marR="0" marT="67945" marB="0"/>
                </a:tc>
                <a:tc>
                  <a:txBody>
                    <a:bodyPr/>
                    <a:lstStyle/>
                    <a:p>
                      <a:pPr marL="6350" algn="ctr">
                        <a:lnSpc>
                          <a:spcPct val="100000"/>
                        </a:lnSpc>
                        <a:spcBef>
                          <a:spcPts val="535"/>
                        </a:spcBef>
                      </a:pPr>
                      <a:r>
                        <a:rPr sz="1800" spc="-10" dirty="0">
                          <a:latin typeface="Courier New"/>
                          <a:cs typeface="Courier New"/>
                        </a:rPr>
                        <a:t>empleado</a:t>
                      </a:r>
                      <a:endParaRPr sz="1800">
                        <a:latin typeface="Courier New"/>
                        <a:cs typeface="Courier New"/>
                      </a:endParaRPr>
                    </a:p>
                  </a:txBody>
                  <a:tcPr marL="0" marR="0" marT="67945" marB="0"/>
                </a:tc>
                <a:tc>
                  <a:txBody>
                    <a:bodyPr/>
                    <a:lstStyle/>
                    <a:p>
                      <a:pPr algn="ctr">
                        <a:lnSpc>
                          <a:spcPct val="100000"/>
                        </a:lnSpc>
                        <a:spcBef>
                          <a:spcPts val="535"/>
                        </a:spcBef>
                      </a:pPr>
                      <a:r>
                        <a:rPr sz="1800" spc="-10" dirty="0">
                          <a:latin typeface="Courier New"/>
                          <a:cs typeface="Courier New"/>
                        </a:rPr>
                        <a:t>WHERE</a:t>
                      </a:r>
                      <a:endParaRPr sz="1800">
                        <a:latin typeface="Courier New"/>
                        <a:cs typeface="Courier New"/>
                      </a:endParaRPr>
                    </a:p>
                  </a:txBody>
                  <a:tcPr marL="0" marR="0" marT="67945" marB="0"/>
                </a:tc>
                <a:tc>
                  <a:txBody>
                    <a:bodyPr/>
                    <a:lstStyle/>
                    <a:p>
                      <a:pPr marR="57785" algn="r">
                        <a:lnSpc>
                          <a:spcPct val="100000"/>
                        </a:lnSpc>
                        <a:spcBef>
                          <a:spcPts val="535"/>
                        </a:spcBef>
                      </a:pPr>
                      <a:r>
                        <a:rPr sz="1800" spc="-15" dirty="0">
                          <a:latin typeface="Courier New"/>
                          <a:cs typeface="Courier New"/>
                        </a:rPr>
                        <a:t>legajo</a:t>
                      </a:r>
                      <a:endParaRPr sz="1800">
                        <a:latin typeface="Courier New"/>
                        <a:cs typeface="Courier New"/>
                      </a:endParaRPr>
                    </a:p>
                  </a:txBody>
                  <a:tcPr marL="0" marR="0" marT="67945" marB="0"/>
                </a:tc>
                <a:tc>
                  <a:txBody>
                    <a:bodyPr/>
                    <a:lstStyle/>
                    <a:p>
                      <a:pPr marR="61594" algn="r">
                        <a:lnSpc>
                          <a:spcPct val="100000"/>
                        </a:lnSpc>
                        <a:spcBef>
                          <a:spcPts val="535"/>
                        </a:spcBef>
                      </a:pPr>
                      <a:r>
                        <a:rPr sz="1800" spc="-15" dirty="0">
                          <a:latin typeface="Courier New"/>
                          <a:cs typeface="Courier New"/>
                        </a:rPr>
                        <a:t>IN</a:t>
                      </a:r>
                      <a:endParaRPr sz="1800">
                        <a:latin typeface="Courier New"/>
                        <a:cs typeface="Courier New"/>
                      </a:endParaRPr>
                    </a:p>
                  </a:txBody>
                  <a:tcPr marL="0" marR="0" marT="67945" marB="0"/>
                </a:tc>
                <a:tc>
                  <a:txBody>
                    <a:bodyPr/>
                    <a:lstStyle/>
                    <a:p>
                      <a:pPr marL="69215">
                        <a:lnSpc>
                          <a:spcPct val="100000"/>
                        </a:lnSpc>
                        <a:spcBef>
                          <a:spcPts val="535"/>
                        </a:spcBef>
                      </a:pPr>
                      <a:r>
                        <a:rPr sz="1800" spc="-15" dirty="0">
                          <a:latin typeface="Courier New"/>
                          <a:cs typeface="Courier New"/>
                        </a:rPr>
                        <a:t>(select</a:t>
                      </a:r>
                      <a:r>
                        <a:rPr sz="1800" spc="-50" dirty="0">
                          <a:latin typeface="Courier New"/>
                          <a:cs typeface="Courier New"/>
                        </a:rPr>
                        <a:t> </a:t>
                      </a:r>
                      <a:r>
                        <a:rPr sz="1800" spc="-15" dirty="0">
                          <a:latin typeface="Courier New"/>
                          <a:cs typeface="Courier New"/>
                        </a:rPr>
                        <a:t>legajo</a:t>
                      </a:r>
                      <a:r>
                        <a:rPr sz="1800" spc="-95" dirty="0">
                          <a:latin typeface="Courier New"/>
                          <a:cs typeface="Courier New"/>
                        </a:rPr>
                        <a:t> </a:t>
                      </a:r>
                      <a:r>
                        <a:rPr sz="1800" spc="-15" dirty="0">
                          <a:latin typeface="Courier New"/>
                          <a:cs typeface="Courier New"/>
                        </a:rPr>
                        <a:t>from</a:t>
                      </a:r>
                      <a:endParaRPr sz="1800">
                        <a:latin typeface="Courier New"/>
                        <a:cs typeface="Courier New"/>
                      </a:endParaRPr>
                    </a:p>
                  </a:txBody>
                  <a:tcPr marL="0" marR="0" marT="67945" marB="0"/>
                </a:tc>
                <a:tc>
                  <a:txBody>
                    <a:bodyPr/>
                    <a:lstStyle/>
                    <a:p>
                      <a:pPr marL="84455">
                        <a:lnSpc>
                          <a:spcPct val="100000"/>
                        </a:lnSpc>
                        <a:spcBef>
                          <a:spcPts val="535"/>
                        </a:spcBef>
                      </a:pPr>
                      <a:r>
                        <a:rPr sz="1800" spc="-10" dirty="0">
                          <a:latin typeface="Courier New"/>
                          <a:cs typeface="Courier New"/>
                        </a:rPr>
                        <a:t>hist)</a:t>
                      </a:r>
                      <a:endParaRPr sz="1800">
                        <a:latin typeface="Courier New"/>
                        <a:cs typeface="Courier New"/>
                      </a:endParaRPr>
                    </a:p>
                  </a:txBody>
                  <a:tcPr marL="0" marR="0" marT="67945" marB="0"/>
                </a:tc>
                <a:extLst>
                  <a:ext uri="{0D108BD9-81ED-4DB2-BD59-A6C34878D82A}">
                    <a16:rowId xmlns:a16="http://schemas.microsoft.com/office/drawing/2014/main" val="10001"/>
                  </a:ext>
                </a:extLst>
              </a:tr>
            </a:tbl>
          </a:graphicData>
        </a:graphic>
      </p:graphicFrame>
      <p:sp>
        <p:nvSpPr>
          <p:cNvPr id="6" name="object 6"/>
          <p:cNvSpPr txBox="1"/>
          <p:nvPr/>
        </p:nvSpPr>
        <p:spPr>
          <a:xfrm>
            <a:off x="508812" y="6232652"/>
            <a:ext cx="9586595" cy="1029969"/>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ourier New"/>
                <a:cs typeface="Courier New"/>
              </a:rPr>
              <a:t>SELECT</a:t>
            </a:r>
            <a:r>
              <a:rPr sz="1800" spc="-10" dirty="0">
                <a:latin typeface="Courier New"/>
                <a:cs typeface="Courier New"/>
              </a:rPr>
              <a:t> </a:t>
            </a:r>
            <a:r>
              <a:rPr sz="1800" dirty="0">
                <a:latin typeface="Courier New"/>
                <a:cs typeface="Courier New"/>
              </a:rPr>
              <a:t>*</a:t>
            </a:r>
            <a:r>
              <a:rPr sz="1800" spc="-25" dirty="0">
                <a:latin typeface="Courier New"/>
                <a:cs typeface="Courier New"/>
              </a:rPr>
              <a:t> </a:t>
            </a:r>
            <a:r>
              <a:rPr sz="1800" spc="-10" dirty="0">
                <a:latin typeface="Courier New"/>
                <a:cs typeface="Courier New"/>
              </a:rPr>
              <a:t>FROM</a:t>
            </a:r>
            <a:r>
              <a:rPr sz="1800" spc="-15" dirty="0">
                <a:latin typeface="Courier New"/>
                <a:cs typeface="Courier New"/>
              </a:rPr>
              <a:t> empleado</a:t>
            </a:r>
            <a:r>
              <a:rPr sz="1800" spc="-30" dirty="0">
                <a:latin typeface="Courier New"/>
                <a:cs typeface="Courier New"/>
              </a:rPr>
              <a:t> </a:t>
            </a:r>
            <a:r>
              <a:rPr sz="1800" spc="-10" dirty="0">
                <a:latin typeface="Courier New"/>
                <a:cs typeface="Courier New"/>
              </a:rPr>
              <a:t>WHERE</a:t>
            </a:r>
            <a:r>
              <a:rPr sz="1800" spc="-25" dirty="0">
                <a:latin typeface="Courier New"/>
                <a:cs typeface="Courier New"/>
              </a:rPr>
              <a:t> </a:t>
            </a:r>
            <a:r>
              <a:rPr sz="1800" spc="-15" dirty="0">
                <a:latin typeface="Courier New"/>
                <a:cs typeface="Courier New"/>
              </a:rPr>
              <a:t>legajo </a:t>
            </a:r>
            <a:r>
              <a:rPr sz="1800" spc="-10" dirty="0">
                <a:latin typeface="Courier New"/>
                <a:cs typeface="Courier New"/>
              </a:rPr>
              <a:t>NOT</a:t>
            </a:r>
            <a:r>
              <a:rPr sz="1800" spc="-30" dirty="0">
                <a:latin typeface="Courier New"/>
                <a:cs typeface="Courier New"/>
              </a:rPr>
              <a:t> </a:t>
            </a:r>
            <a:r>
              <a:rPr sz="1800" spc="-10" dirty="0">
                <a:latin typeface="Courier New"/>
                <a:cs typeface="Courier New"/>
              </a:rPr>
              <a:t>IN</a:t>
            </a:r>
            <a:r>
              <a:rPr sz="1800" spc="-30" dirty="0">
                <a:latin typeface="Courier New"/>
                <a:cs typeface="Courier New"/>
              </a:rPr>
              <a:t> </a:t>
            </a:r>
            <a:r>
              <a:rPr sz="1800" spc="-15" dirty="0">
                <a:latin typeface="Courier New"/>
                <a:cs typeface="Courier New"/>
              </a:rPr>
              <a:t>(40,50,60)</a:t>
            </a:r>
            <a:endParaRPr sz="1800">
              <a:latin typeface="Courier New"/>
              <a:cs typeface="Courier New"/>
            </a:endParaRPr>
          </a:p>
          <a:p>
            <a:pPr marL="12700">
              <a:lnSpc>
                <a:spcPts val="2080"/>
              </a:lnSpc>
              <a:spcBef>
                <a:spcPts val="1580"/>
              </a:spcBef>
            </a:pPr>
            <a:r>
              <a:rPr sz="1800" spc="-15" dirty="0">
                <a:latin typeface="Courier New"/>
                <a:cs typeface="Courier New"/>
              </a:rPr>
              <a:t>SELECT</a:t>
            </a:r>
            <a:r>
              <a:rPr sz="1800" spc="-10" dirty="0">
                <a:latin typeface="Courier New"/>
                <a:cs typeface="Courier New"/>
              </a:rPr>
              <a:t> </a:t>
            </a:r>
            <a:r>
              <a:rPr sz="1800" dirty="0">
                <a:latin typeface="Courier New"/>
                <a:cs typeface="Courier New"/>
              </a:rPr>
              <a:t>*</a:t>
            </a:r>
            <a:r>
              <a:rPr sz="1800" spc="-20" dirty="0">
                <a:latin typeface="Courier New"/>
                <a:cs typeface="Courier New"/>
              </a:rPr>
              <a:t> </a:t>
            </a:r>
            <a:r>
              <a:rPr sz="1800" spc="-10" dirty="0">
                <a:latin typeface="Courier New"/>
                <a:cs typeface="Courier New"/>
              </a:rPr>
              <a:t>FROM</a:t>
            </a:r>
            <a:r>
              <a:rPr sz="1800" spc="-15" dirty="0">
                <a:latin typeface="Courier New"/>
                <a:cs typeface="Courier New"/>
              </a:rPr>
              <a:t> empleado</a:t>
            </a:r>
            <a:r>
              <a:rPr sz="1800" spc="-25" dirty="0">
                <a:latin typeface="Courier New"/>
                <a:cs typeface="Courier New"/>
              </a:rPr>
              <a:t> </a:t>
            </a:r>
            <a:r>
              <a:rPr sz="1800" spc="-10" dirty="0">
                <a:latin typeface="Courier New"/>
                <a:cs typeface="Courier New"/>
              </a:rPr>
              <a:t>WHERE</a:t>
            </a:r>
            <a:r>
              <a:rPr sz="1800" spc="-30" dirty="0">
                <a:latin typeface="Courier New"/>
                <a:cs typeface="Courier New"/>
              </a:rPr>
              <a:t> </a:t>
            </a:r>
            <a:r>
              <a:rPr sz="1800" spc="-15" dirty="0">
                <a:latin typeface="Courier New"/>
                <a:cs typeface="Courier New"/>
              </a:rPr>
              <a:t>exists</a:t>
            </a:r>
            <a:r>
              <a:rPr sz="1800" spc="-10" dirty="0">
                <a:latin typeface="Courier New"/>
                <a:cs typeface="Courier New"/>
              </a:rPr>
              <a:t> </a:t>
            </a:r>
            <a:r>
              <a:rPr sz="1800" spc="-15" dirty="0">
                <a:latin typeface="Courier New"/>
                <a:cs typeface="Courier New"/>
              </a:rPr>
              <a:t>(select</a:t>
            </a:r>
            <a:r>
              <a:rPr sz="1800" spc="-5" dirty="0">
                <a:latin typeface="Courier New"/>
                <a:cs typeface="Courier New"/>
              </a:rPr>
              <a:t> </a:t>
            </a:r>
            <a:r>
              <a:rPr sz="1800" dirty="0">
                <a:latin typeface="Courier New"/>
                <a:cs typeface="Courier New"/>
              </a:rPr>
              <a:t>1</a:t>
            </a:r>
            <a:r>
              <a:rPr sz="1800" spc="-10" dirty="0">
                <a:latin typeface="Courier New"/>
                <a:cs typeface="Courier New"/>
              </a:rPr>
              <a:t> from</a:t>
            </a:r>
            <a:r>
              <a:rPr sz="1800" spc="-70" dirty="0">
                <a:latin typeface="Courier New"/>
                <a:cs typeface="Courier New"/>
              </a:rPr>
              <a:t> </a:t>
            </a:r>
            <a:r>
              <a:rPr sz="1800" spc="-10" dirty="0">
                <a:latin typeface="Courier New"/>
                <a:cs typeface="Courier New"/>
              </a:rPr>
              <a:t>hist</a:t>
            </a:r>
            <a:endParaRPr sz="1800">
              <a:latin typeface="Courier New"/>
              <a:cs typeface="Courier New"/>
            </a:endParaRPr>
          </a:p>
          <a:p>
            <a:pPr marL="4963160">
              <a:lnSpc>
                <a:spcPts val="2080"/>
              </a:lnSpc>
            </a:pPr>
            <a:r>
              <a:rPr sz="1800" spc="-10" dirty="0">
                <a:latin typeface="Courier New"/>
                <a:cs typeface="Courier New"/>
              </a:rPr>
              <a:t>where</a:t>
            </a:r>
            <a:r>
              <a:rPr sz="1800" spc="-140" dirty="0">
                <a:latin typeface="Courier New"/>
                <a:cs typeface="Courier New"/>
              </a:rPr>
              <a:t> </a:t>
            </a:r>
            <a:r>
              <a:rPr sz="1800" spc="-15" dirty="0">
                <a:latin typeface="Courier New"/>
                <a:cs typeface="Courier New"/>
              </a:rPr>
              <a:t>empleado.legajo=hist.legajo)</a:t>
            </a:r>
            <a:endParaRPr sz="1800">
              <a:latin typeface="Courier New"/>
              <a:cs typeface="Courier New"/>
            </a:endParaRPr>
          </a:p>
        </p:txBody>
      </p:sp>
      <p:pic>
        <p:nvPicPr>
          <p:cNvPr id="7" name="object 7"/>
          <p:cNvPicPr/>
          <p:nvPr/>
        </p:nvPicPr>
        <p:blipFill>
          <a:blip r:embed="rId3" cstate="print"/>
          <a:stretch>
            <a:fillRect/>
          </a:stretch>
        </p:blipFill>
        <p:spPr>
          <a:xfrm>
            <a:off x="454151" y="4930140"/>
            <a:ext cx="143256" cy="141731"/>
          </a:xfrm>
          <a:prstGeom prst="rect">
            <a:avLst/>
          </a:prstGeom>
        </p:spPr>
      </p:pic>
      <p:sp>
        <p:nvSpPr>
          <p:cNvPr id="8" name="object 8"/>
          <p:cNvSpPr txBox="1"/>
          <p:nvPr/>
        </p:nvSpPr>
        <p:spPr>
          <a:xfrm>
            <a:off x="549351" y="1772793"/>
            <a:ext cx="9380855" cy="3394075"/>
          </a:xfrm>
          <a:prstGeom prst="rect">
            <a:avLst/>
          </a:prstGeom>
        </p:spPr>
        <p:txBody>
          <a:bodyPr vert="horz" wrap="square" lIns="0" tIns="38735" rIns="0" bIns="0" rtlCol="0">
            <a:spAutoFit/>
          </a:bodyPr>
          <a:lstStyle/>
          <a:p>
            <a:pPr marL="12700" marR="5080">
              <a:lnSpc>
                <a:spcPts val="1989"/>
              </a:lnSpc>
              <a:spcBef>
                <a:spcPts val="305"/>
              </a:spcBef>
            </a:pPr>
            <a:r>
              <a:rPr sz="1800" dirty="0">
                <a:latin typeface="Arial MT"/>
                <a:cs typeface="Arial MT"/>
              </a:rPr>
              <a:t>Estos</a:t>
            </a:r>
            <a:r>
              <a:rPr sz="1800" spc="-25" dirty="0">
                <a:latin typeface="Arial MT"/>
                <a:cs typeface="Arial MT"/>
              </a:rPr>
              <a:t> </a:t>
            </a:r>
            <a:r>
              <a:rPr sz="1800" spc="-5" dirty="0">
                <a:latin typeface="Arial MT"/>
                <a:cs typeface="Arial MT"/>
              </a:rPr>
              <a:t>operadores</a:t>
            </a:r>
            <a:r>
              <a:rPr sz="1800" spc="-10" dirty="0">
                <a:latin typeface="Arial MT"/>
                <a:cs typeface="Arial MT"/>
              </a:rPr>
              <a:t> </a:t>
            </a:r>
            <a:r>
              <a:rPr sz="1800" spc="-5" dirty="0">
                <a:latin typeface="Arial MT"/>
                <a:cs typeface="Arial MT"/>
              </a:rPr>
              <a:t>permiten</a:t>
            </a:r>
            <a:r>
              <a:rPr sz="1800" spc="-70" dirty="0">
                <a:latin typeface="Arial MT"/>
                <a:cs typeface="Arial MT"/>
              </a:rPr>
              <a:t> </a:t>
            </a:r>
            <a:r>
              <a:rPr sz="1800" spc="-20" dirty="0">
                <a:latin typeface="Arial MT"/>
                <a:cs typeface="Arial MT"/>
              </a:rPr>
              <a:t>también</a:t>
            </a:r>
            <a:r>
              <a:rPr sz="1800" spc="5" dirty="0">
                <a:latin typeface="Arial MT"/>
                <a:cs typeface="Arial MT"/>
              </a:rPr>
              <a:t> </a:t>
            </a:r>
            <a:r>
              <a:rPr sz="1800" spc="-5" dirty="0">
                <a:latin typeface="Arial MT"/>
                <a:cs typeface="Arial MT"/>
              </a:rPr>
              <a:t>verificar</a:t>
            </a:r>
            <a:r>
              <a:rPr sz="1800" spc="-20" dirty="0">
                <a:latin typeface="Arial MT"/>
                <a:cs typeface="Arial MT"/>
              </a:rPr>
              <a:t> </a:t>
            </a:r>
            <a:r>
              <a:rPr sz="1800" spc="-5" dirty="0">
                <a:latin typeface="Arial MT"/>
                <a:cs typeface="Arial MT"/>
              </a:rPr>
              <a:t>si</a:t>
            </a:r>
            <a:r>
              <a:rPr sz="1800" spc="10" dirty="0">
                <a:latin typeface="Arial MT"/>
                <a:cs typeface="Arial MT"/>
              </a:rPr>
              <a:t> </a:t>
            </a:r>
            <a:r>
              <a:rPr sz="1800" spc="-15" dirty="0">
                <a:latin typeface="Arial MT"/>
                <a:cs typeface="Arial MT"/>
              </a:rPr>
              <a:t>un</a:t>
            </a:r>
            <a:r>
              <a:rPr sz="1800" spc="-5" dirty="0">
                <a:latin typeface="Arial MT"/>
                <a:cs typeface="Arial MT"/>
              </a:rPr>
              <a:t> </a:t>
            </a:r>
            <a:r>
              <a:rPr sz="1800" spc="-15" dirty="0">
                <a:latin typeface="Arial MT"/>
                <a:cs typeface="Arial MT"/>
              </a:rPr>
              <a:t>valor</a:t>
            </a:r>
            <a:r>
              <a:rPr sz="1800" dirty="0">
                <a:latin typeface="Arial MT"/>
                <a:cs typeface="Arial MT"/>
              </a:rPr>
              <a:t> </a:t>
            </a:r>
            <a:r>
              <a:rPr sz="1800" spc="-5" dirty="0">
                <a:latin typeface="Arial MT"/>
                <a:cs typeface="Arial MT"/>
              </a:rPr>
              <a:t>escalar</a:t>
            </a:r>
            <a:r>
              <a:rPr sz="1800" spc="-20" dirty="0">
                <a:latin typeface="Arial MT"/>
                <a:cs typeface="Arial MT"/>
              </a:rPr>
              <a:t> </a:t>
            </a:r>
            <a:r>
              <a:rPr sz="1800" spc="-5" dirty="0">
                <a:latin typeface="Arial MT"/>
                <a:cs typeface="Arial MT"/>
              </a:rPr>
              <a:t>o</a:t>
            </a:r>
            <a:r>
              <a:rPr sz="1800" spc="10" dirty="0">
                <a:latin typeface="Arial MT"/>
                <a:cs typeface="Arial MT"/>
              </a:rPr>
              <a:t> </a:t>
            </a:r>
            <a:r>
              <a:rPr sz="1800" spc="-5" dirty="0">
                <a:latin typeface="Arial MT"/>
                <a:cs typeface="Arial MT"/>
              </a:rPr>
              <a:t>campo</a:t>
            </a:r>
            <a:r>
              <a:rPr sz="1800" spc="20" dirty="0">
                <a:latin typeface="Arial MT"/>
                <a:cs typeface="Arial MT"/>
              </a:rPr>
              <a:t> </a:t>
            </a:r>
            <a:r>
              <a:rPr sz="1800" spc="-5" dirty="0">
                <a:latin typeface="Arial MT"/>
                <a:cs typeface="Arial MT"/>
              </a:rPr>
              <a:t>se</a:t>
            </a:r>
            <a:r>
              <a:rPr sz="1800" spc="15" dirty="0">
                <a:latin typeface="Arial MT"/>
                <a:cs typeface="Arial MT"/>
              </a:rPr>
              <a:t> </a:t>
            </a:r>
            <a:r>
              <a:rPr sz="1800" spc="-20" dirty="0">
                <a:latin typeface="Arial MT"/>
                <a:cs typeface="Arial MT"/>
              </a:rPr>
              <a:t>encuentra</a:t>
            </a:r>
            <a:r>
              <a:rPr sz="1800" spc="15" dirty="0">
                <a:latin typeface="Arial MT"/>
                <a:cs typeface="Arial MT"/>
              </a:rPr>
              <a:t> </a:t>
            </a:r>
            <a:r>
              <a:rPr sz="1800" spc="-15" dirty="0">
                <a:latin typeface="Arial MT"/>
                <a:cs typeface="Arial MT"/>
              </a:rPr>
              <a:t>dentro </a:t>
            </a:r>
            <a:r>
              <a:rPr sz="1800" spc="-484" dirty="0">
                <a:latin typeface="Arial MT"/>
                <a:cs typeface="Arial MT"/>
              </a:rPr>
              <a:t> </a:t>
            </a:r>
            <a:r>
              <a:rPr sz="1800" spc="-5" dirty="0">
                <a:latin typeface="Arial MT"/>
                <a:cs typeface="Arial MT"/>
              </a:rPr>
              <a:t>de</a:t>
            </a:r>
            <a:r>
              <a:rPr sz="1800" spc="-15" dirty="0">
                <a:latin typeface="Arial MT"/>
                <a:cs typeface="Arial MT"/>
              </a:rPr>
              <a:t> un</a:t>
            </a:r>
            <a:r>
              <a:rPr sz="1800" spc="-10" dirty="0">
                <a:latin typeface="Arial MT"/>
                <a:cs typeface="Arial MT"/>
              </a:rPr>
              <a:t> </a:t>
            </a:r>
            <a:r>
              <a:rPr sz="1800" spc="-5" dirty="0">
                <a:latin typeface="Arial MT"/>
                <a:cs typeface="Arial MT"/>
              </a:rPr>
              <a:t>conjunto</a:t>
            </a:r>
            <a:r>
              <a:rPr sz="1800" spc="-35" dirty="0">
                <a:latin typeface="Arial MT"/>
                <a:cs typeface="Arial MT"/>
              </a:rPr>
              <a:t> </a:t>
            </a:r>
            <a:r>
              <a:rPr sz="1800" spc="-15" dirty="0">
                <a:latin typeface="Arial MT"/>
                <a:cs typeface="Arial MT"/>
              </a:rPr>
              <a:t>de </a:t>
            </a:r>
            <a:r>
              <a:rPr sz="1800" spc="-5" dirty="0">
                <a:latin typeface="Arial MT"/>
                <a:cs typeface="Arial MT"/>
              </a:rPr>
              <a:t>valores.</a:t>
            </a:r>
            <a:r>
              <a:rPr sz="1800" spc="-20" dirty="0">
                <a:latin typeface="Arial MT"/>
                <a:cs typeface="Arial MT"/>
              </a:rPr>
              <a:t> </a:t>
            </a:r>
            <a:r>
              <a:rPr sz="1800" dirty="0">
                <a:latin typeface="Arial MT"/>
                <a:cs typeface="Arial MT"/>
              </a:rPr>
              <a:t>Estos</a:t>
            </a:r>
            <a:r>
              <a:rPr sz="1800" spc="-55" dirty="0">
                <a:latin typeface="Arial MT"/>
                <a:cs typeface="Arial MT"/>
              </a:rPr>
              <a:t> </a:t>
            </a:r>
            <a:r>
              <a:rPr sz="1800" spc="-20" dirty="0">
                <a:latin typeface="Arial MT"/>
                <a:cs typeface="Arial MT"/>
              </a:rPr>
              <a:t>valores</a:t>
            </a:r>
            <a:r>
              <a:rPr sz="1800" spc="15" dirty="0">
                <a:latin typeface="Arial MT"/>
                <a:cs typeface="Arial MT"/>
              </a:rPr>
              <a:t> </a:t>
            </a:r>
            <a:r>
              <a:rPr sz="1800" spc="-20" dirty="0">
                <a:latin typeface="Arial MT"/>
                <a:cs typeface="Arial MT"/>
              </a:rPr>
              <a:t>podrán</a:t>
            </a:r>
            <a:r>
              <a:rPr sz="1800" dirty="0">
                <a:latin typeface="Arial MT"/>
                <a:cs typeface="Arial MT"/>
              </a:rPr>
              <a:t> </a:t>
            </a:r>
            <a:r>
              <a:rPr sz="1800" spc="-5" dirty="0">
                <a:latin typeface="Arial MT"/>
                <a:cs typeface="Arial MT"/>
              </a:rPr>
              <a:t>estar</a:t>
            </a:r>
            <a:r>
              <a:rPr sz="1800" spc="-15" dirty="0">
                <a:latin typeface="Arial MT"/>
                <a:cs typeface="Arial MT"/>
              </a:rPr>
              <a:t> </a:t>
            </a:r>
            <a:r>
              <a:rPr sz="1800" spc="-5" dirty="0">
                <a:latin typeface="Arial MT"/>
                <a:cs typeface="Arial MT"/>
              </a:rPr>
              <a:t>compuestos</a:t>
            </a:r>
            <a:r>
              <a:rPr sz="1800" spc="-40" dirty="0">
                <a:latin typeface="Arial MT"/>
                <a:cs typeface="Arial MT"/>
              </a:rPr>
              <a:t> </a:t>
            </a:r>
            <a:r>
              <a:rPr sz="1800" spc="-15" dirty="0">
                <a:latin typeface="Arial MT"/>
                <a:cs typeface="Arial MT"/>
              </a:rPr>
              <a:t>por</a:t>
            </a:r>
            <a:r>
              <a:rPr sz="1800" spc="-10" dirty="0">
                <a:latin typeface="Arial MT"/>
                <a:cs typeface="Arial MT"/>
              </a:rPr>
              <a:t> </a:t>
            </a:r>
            <a:r>
              <a:rPr sz="1800" spc="-5" dirty="0">
                <a:latin typeface="Arial MT"/>
                <a:cs typeface="Arial MT"/>
              </a:rPr>
              <a:t>el</a:t>
            </a:r>
            <a:r>
              <a:rPr sz="1800" spc="50" dirty="0">
                <a:latin typeface="Arial MT"/>
                <a:cs typeface="Arial MT"/>
              </a:rPr>
              <a:t> </a:t>
            </a:r>
            <a:r>
              <a:rPr sz="1800" spc="-5" dirty="0">
                <a:latin typeface="Arial MT"/>
                <a:cs typeface="Arial MT"/>
              </a:rPr>
              <a:t>resultado</a:t>
            </a:r>
            <a:endParaRPr sz="1800">
              <a:latin typeface="Arial MT"/>
              <a:cs typeface="Arial MT"/>
            </a:endParaRPr>
          </a:p>
          <a:p>
            <a:pPr marL="12700">
              <a:lnSpc>
                <a:spcPts val="1970"/>
              </a:lnSpc>
            </a:pPr>
            <a:r>
              <a:rPr sz="1800" spc="-5" dirty="0">
                <a:latin typeface="Arial MT"/>
                <a:cs typeface="Arial MT"/>
              </a:rPr>
              <a:t>de</a:t>
            </a:r>
            <a:r>
              <a:rPr sz="1800" spc="-15" dirty="0">
                <a:latin typeface="Arial MT"/>
                <a:cs typeface="Arial MT"/>
              </a:rPr>
              <a:t> una</a:t>
            </a:r>
            <a:r>
              <a:rPr sz="1800" spc="-10" dirty="0">
                <a:latin typeface="Arial MT"/>
                <a:cs typeface="Arial MT"/>
              </a:rPr>
              <a:t> </a:t>
            </a:r>
            <a:r>
              <a:rPr sz="1800" spc="-5" dirty="0">
                <a:latin typeface="Arial MT"/>
                <a:cs typeface="Arial MT"/>
              </a:rPr>
              <a:t>consulta</a:t>
            </a:r>
            <a:r>
              <a:rPr sz="1800" spc="-25" dirty="0">
                <a:latin typeface="Arial MT"/>
                <a:cs typeface="Arial MT"/>
              </a:rPr>
              <a:t> </a:t>
            </a:r>
            <a:r>
              <a:rPr sz="1800" dirty="0">
                <a:latin typeface="Arial MT"/>
                <a:cs typeface="Arial MT"/>
              </a:rPr>
              <a:t>o </a:t>
            </a:r>
            <a:r>
              <a:rPr sz="1800" spc="-15" dirty="0">
                <a:latin typeface="Arial MT"/>
                <a:cs typeface="Arial MT"/>
              </a:rPr>
              <a:t>una </a:t>
            </a:r>
            <a:r>
              <a:rPr sz="1800" spc="-5" dirty="0">
                <a:latin typeface="Arial MT"/>
                <a:cs typeface="Arial MT"/>
              </a:rPr>
              <a:t>lista</a:t>
            </a:r>
            <a:r>
              <a:rPr sz="1800" spc="-20" dirty="0">
                <a:latin typeface="Arial MT"/>
                <a:cs typeface="Arial MT"/>
              </a:rPr>
              <a:t> </a:t>
            </a:r>
            <a:r>
              <a:rPr sz="1800" spc="-5" dirty="0">
                <a:latin typeface="Arial MT"/>
                <a:cs typeface="Arial MT"/>
              </a:rPr>
              <a:t>estática,</a:t>
            </a:r>
            <a:r>
              <a:rPr sz="1800" spc="-45" dirty="0">
                <a:latin typeface="Arial MT"/>
                <a:cs typeface="Arial MT"/>
              </a:rPr>
              <a:t> </a:t>
            </a:r>
            <a:r>
              <a:rPr sz="1800" spc="-5" dirty="0">
                <a:latin typeface="Arial MT"/>
                <a:cs typeface="Arial MT"/>
              </a:rPr>
              <a:t>pero</a:t>
            </a:r>
            <a:r>
              <a:rPr sz="1800" spc="-25" dirty="0">
                <a:latin typeface="Arial MT"/>
                <a:cs typeface="Arial MT"/>
              </a:rPr>
              <a:t> </a:t>
            </a:r>
            <a:r>
              <a:rPr sz="1800" spc="-10" dirty="0">
                <a:latin typeface="Arial MT"/>
                <a:cs typeface="Arial MT"/>
              </a:rPr>
              <a:t>en </a:t>
            </a:r>
            <a:r>
              <a:rPr sz="1800" spc="-5" dirty="0">
                <a:latin typeface="Arial MT"/>
                <a:cs typeface="Arial MT"/>
              </a:rPr>
              <a:t>este</a:t>
            </a:r>
            <a:r>
              <a:rPr sz="1800" spc="-25" dirty="0">
                <a:latin typeface="Arial MT"/>
                <a:cs typeface="Arial MT"/>
              </a:rPr>
              <a:t> </a:t>
            </a:r>
            <a:r>
              <a:rPr sz="1800" spc="-5" dirty="0">
                <a:latin typeface="Arial MT"/>
                <a:cs typeface="Arial MT"/>
              </a:rPr>
              <a:t>caso</a:t>
            </a:r>
            <a:r>
              <a:rPr sz="1800" dirty="0">
                <a:latin typeface="Arial MT"/>
                <a:cs typeface="Arial MT"/>
              </a:rPr>
              <a:t> </a:t>
            </a:r>
            <a:r>
              <a:rPr sz="1800" spc="-5" dirty="0">
                <a:latin typeface="Arial MT"/>
                <a:cs typeface="Arial MT"/>
              </a:rPr>
              <a:t>sólo</a:t>
            </a:r>
            <a:r>
              <a:rPr sz="1800" spc="-15" dirty="0">
                <a:latin typeface="Arial MT"/>
                <a:cs typeface="Arial MT"/>
              </a:rPr>
              <a:t> funcionará</a:t>
            </a:r>
            <a:r>
              <a:rPr sz="1800" spc="25" dirty="0">
                <a:latin typeface="Arial MT"/>
                <a:cs typeface="Arial MT"/>
              </a:rPr>
              <a:t> </a:t>
            </a:r>
            <a:r>
              <a:rPr sz="1800" spc="-20" dirty="0">
                <a:latin typeface="Arial MT"/>
                <a:cs typeface="Arial MT"/>
              </a:rPr>
              <a:t>igualdad.</a:t>
            </a:r>
            <a:endParaRPr sz="1800">
              <a:latin typeface="Arial MT"/>
              <a:cs typeface="Arial MT"/>
            </a:endParaRPr>
          </a:p>
          <a:p>
            <a:pPr marL="728980" marR="1578610">
              <a:lnSpc>
                <a:spcPts val="3410"/>
              </a:lnSpc>
              <a:spcBef>
                <a:spcPts val="215"/>
              </a:spcBef>
            </a:pPr>
            <a:r>
              <a:rPr sz="1800" spc="-10" dirty="0">
                <a:latin typeface="Courier New"/>
                <a:cs typeface="Courier New"/>
              </a:rPr>
              <a:t>campo IN </a:t>
            </a:r>
            <a:r>
              <a:rPr sz="1800" spc="-15" dirty="0">
                <a:latin typeface="Courier New"/>
                <a:cs typeface="Courier New"/>
              </a:rPr>
              <a:t>(&lt;sentencia select&gt;|&lt;lista </a:t>
            </a:r>
            <a:r>
              <a:rPr sz="1800" spc="-10" dirty="0">
                <a:latin typeface="Courier New"/>
                <a:cs typeface="Courier New"/>
              </a:rPr>
              <a:t>de </a:t>
            </a:r>
            <a:r>
              <a:rPr sz="1800" spc="-15" dirty="0">
                <a:latin typeface="Courier New"/>
                <a:cs typeface="Courier New"/>
              </a:rPr>
              <a:t>valores&gt;) </a:t>
            </a:r>
            <a:r>
              <a:rPr sz="1800" spc="-10" dirty="0">
                <a:latin typeface="Courier New"/>
                <a:cs typeface="Courier New"/>
              </a:rPr>
              <a:t> campo</a:t>
            </a:r>
            <a:r>
              <a:rPr sz="1800" spc="-30" dirty="0">
                <a:latin typeface="Courier New"/>
                <a:cs typeface="Courier New"/>
              </a:rPr>
              <a:t> </a:t>
            </a:r>
            <a:r>
              <a:rPr sz="1800" spc="-10" dirty="0">
                <a:latin typeface="Courier New"/>
                <a:cs typeface="Courier New"/>
              </a:rPr>
              <a:t>NOT</a:t>
            </a:r>
            <a:r>
              <a:rPr sz="1800" spc="-15" dirty="0">
                <a:latin typeface="Courier New"/>
                <a:cs typeface="Courier New"/>
              </a:rPr>
              <a:t> </a:t>
            </a:r>
            <a:r>
              <a:rPr sz="1800" spc="-10" dirty="0">
                <a:latin typeface="Courier New"/>
                <a:cs typeface="Courier New"/>
              </a:rPr>
              <a:t>IN</a:t>
            </a:r>
            <a:r>
              <a:rPr sz="1800" spc="-30" dirty="0">
                <a:latin typeface="Courier New"/>
                <a:cs typeface="Courier New"/>
              </a:rPr>
              <a:t> </a:t>
            </a:r>
            <a:r>
              <a:rPr sz="1800" spc="-15" dirty="0">
                <a:latin typeface="Courier New"/>
                <a:cs typeface="Courier New"/>
              </a:rPr>
              <a:t>(&lt;sentencia select&gt;|&lt;lista</a:t>
            </a:r>
            <a:r>
              <a:rPr sz="1800" spc="-30" dirty="0">
                <a:latin typeface="Courier New"/>
                <a:cs typeface="Courier New"/>
              </a:rPr>
              <a:t> </a:t>
            </a:r>
            <a:r>
              <a:rPr sz="1800" spc="-10" dirty="0">
                <a:latin typeface="Courier New"/>
                <a:cs typeface="Courier New"/>
              </a:rPr>
              <a:t>de</a:t>
            </a:r>
            <a:r>
              <a:rPr sz="1800" spc="-15" dirty="0">
                <a:latin typeface="Courier New"/>
                <a:cs typeface="Courier New"/>
              </a:rPr>
              <a:t> valores&gt;)</a:t>
            </a:r>
            <a:endParaRPr sz="1800">
              <a:latin typeface="Courier New"/>
              <a:cs typeface="Courier New"/>
            </a:endParaRPr>
          </a:p>
          <a:p>
            <a:pPr marL="728980">
              <a:lnSpc>
                <a:spcPct val="100000"/>
              </a:lnSpc>
              <a:spcBef>
                <a:spcPts val="1335"/>
              </a:spcBef>
            </a:pPr>
            <a:r>
              <a:rPr sz="1800" spc="-10" dirty="0">
                <a:latin typeface="Courier New"/>
                <a:cs typeface="Courier New"/>
              </a:rPr>
              <a:t>exists</a:t>
            </a:r>
            <a:r>
              <a:rPr sz="1800" spc="-30" dirty="0">
                <a:latin typeface="Courier New"/>
                <a:cs typeface="Courier New"/>
              </a:rPr>
              <a:t> </a:t>
            </a:r>
            <a:r>
              <a:rPr sz="1800" spc="-15" dirty="0">
                <a:latin typeface="Courier New"/>
                <a:cs typeface="Courier New"/>
              </a:rPr>
              <a:t>(&lt;sentencia</a:t>
            </a:r>
            <a:r>
              <a:rPr sz="1800" spc="-40" dirty="0">
                <a:latin typeface="Courier New"/>
                <a:cs typeface="Courier New"/>
              </a:rPr>
              <a:t> </a:t>
            </a:r>
            <a:r>
              <a:rPr sz="1800" spc="-15" dirty="0">
                <a:latin typeface="Courier New"/>
                <a:cs typeface="Courier New"/>
              </a:rPr>
              <a:t>select&gt;)</a:t>
            </a:r>
            <a:endParaRPr sz="1800">
              <a:latin typeface="Courier New"/>
              <a:cs typeface="Courier New"/>
            </a:endParaRPr>
          </a:p>
          <a:p>
            <a:pPr>
              <a:lnSpc>
                <a:spcPct val="100000"/>
              </a:lnSpc>
              <a:spcBef>
                <a:spcPts val="15"/>
              </a:spcBef>
            </a:pPr>
            <a:endParaRPr sz="1850">
              <a:latin typeface="Courier New"/>
              <a:cs typeface="Courier New"/>
            </a:endParaRPr>
          </a:p>
          <a:p>
            <a:pPr marL="728980">
              <a:lnSpc>
                <a:spcPct val="100000"/>
              </a:lnSpc>
            </a:pPr>
            <a:r>
              <a:rPr sz="1800" spc="-10" dirty="0">
                <a:latin typeface="Courier New"/>
                <a:cs typeface="Courier New"/>
              </a:rPr>
              <a:t>not</a:t>
            </a:r>
            <a:r>
              <a:rPr sz="1800" spc="-20" dirty="0">
                <a:latin typeface="Courier New"/>
                <a:cs typeface="Courier New"/>
              </a:rPr>
              <a:t> </a:t>
            </a:r>
            <a:r>
              <a:rPr sz="1800" spc="-15" dirty="0">
                <a:latin typeface="Courier New"/>
                <a:cs typeface="Courier New"/>
              </a:rPr>
              <a:t>exists</a:t>
            </a:r>
            <a:r>
              <a:rPr sz="1800" spc="-35" dirty="0">
                <a:latin typeface="Courier New"/>
                <a:cs typeface="Courier New"/>
              </a:rPr>
              <a:t> </a:t>
            </a:r>
            <a:r>
              <a:rPr sz="1800" spc="-15" dirty="0">
                <a:latin typeface="Courier New"/>
                <a:cs typeface="Courier New"/>
              </a:rPr>
              <a:t>(&lt;sentencia</a:t>
            </a:r>
            <a:r>
              <a:rPr sz="1800" spc="-25" dirty="0">
                <a:latin typeface="Courier New"/>
                <a:cs typeface="Courier New"/>
              </a:rPr>
              <a:t> </a:t>
            </a:r>
            <a:r>
              <a:rPr sz="1800" spc="-15" dirty="0">
                <a:latin typeface="Courier New"/>
                <a:cs typeface="Courier New"/>
              </a:rPr>
              <a:t>select&gt;)</a:t>
            </a:r>
            <a:endParaRPr sz="1800">
              <a:latin typeface="Courier New"/>
              <a:cs typeface="Courier New"/>
            </a:endParaRPr>
          </a:p>
          <a:p>
            <a:pPr>
              <a:lnSpc>
                <a:spcPct val="100000"/>
              </a:lnSpc>
            </a:pPr>
            <a:endParaRPr sz="2000">
              <a:latin typeface="Courier New"/>
              <a:cs typeface="Courier New"/>
            </a:endParaRPr>
          </a:p>
          <a:p>
            <a:pPr marL="116205">
              <a:lnSpc>
                <a:spcPct val="100000"/>
              </a:lnSpc>
              <a:spcBef>
                <a:spcPts val="1145"/>
              </a:spcBef>
            </a:pPr>
            <a:r>
              <a:rPr sz="1800" b="1" spc="-5" dirty="0">
                <a:latin typeface="Arial"/>
                <a:cs typeface="Arial"/>
              </a:rPr>
              <a:t>Ejemplo</a:t>
            </a:r>
            <a:r>
              <a:rPr sz="1800" b="1" spc="-70" dirty="0">
                <a:latin typeface="Arial"/>
                <a:cs typeface="Arial"/>
              </a:rPr>
              <a:t> </a:t>
            </a:r>
            <a:r>
              <a:rPr sz="1800" b="1" dirty="0">
                <a:latin typeface="Arial"/>
                <a:cs typeface="Arial"/>
              </a:rPr>
              <a:t>Simple:</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581152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40" dirty="0"/>
              <a:t> </a:t>
            </a:r>
            <a:r>
              <a:rPr dirty="0"/>
              <a:t>Union.</a:t>
            </a:r>
            <a:r>
              <a:rPr spc="-55" dirty="0"/>
              <a:t> </a:t>
            </a:r>
            <a:r>
              <a:rPr dirty="0"/>
              <a:t>Union</a:t>
            </a:r>
            <a:r>
              <a:rPr spc="-160" dirty="0"/>
              <a:t> </a:t>
            </a:r>
            <a:r>
              <a:rPr spc="-5" dirty="0"/>
              <a:t>all</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797153" y="1868805"/>
            <a:ext cx="8347075" cy="1329055"/>
          </a:xfrm>
          <a:prstGeom prst="rect">
            <a:avLst/>
          </a:prstGeom>
        </p:spPr>
        <p:txBody>
          <a:bodyPr vert="horz" wrap="square" lIns="0" tIns="12700" rIns="0" bIns="0" rtlCol="0">
            <a:spAutoFit/>
          </a:bodyPr>
          <a:lstStyle/>
          <a:p>
            <a:pPr marL="12700">
              <a:lnSpc>
                <a:spcPts val="2130"/>
              </a:lnSpc>
              <a:spcBef>
                <a:spcPts val="100"/>
              </a:spcBef>
            </a:pPr>
            <a:r>
              <a:rPr sz="1800" dirty="0">
                <a:latin typeface="Arial MT"/>
                <a:cs typeface="Arial MT"/>
              </a:rPr>
              <a:t>Estos</a:t>
            </a:r>
            <a:r>
              <a:rPr sz="1800" spc="-30" dirty="0">
                <a:latin typeface="Arial MT"/>
                <a:cs typeface="Arial MT"/>
              </a:rPr>
              <a:t> </a:t>
            </a:r>
            <a:r>
              <a:rPr sz="1800" spc="-15" dirty="0">
                <a:latin typeface="Arial MT"/>
                <a:cs typeface="Arial MT"/>
              </a:rPr>
              <a:t>operadores</a:t>
            </a:r>
            <a:r>
              <a:rPr sz="1800" spc="35" dirty="0">
                <a:latin typeface="Arial MT"/>
                <a:cs typeface="Arial MT"/>
              </a:rPr>
              <a:t> </a:t>
            </a:r>
            <a:r>
              <a:rPr sz="1800" spc="-15" dirty="0">
                <a:latin typeface="Arial MT"/>
                <a:cs typeface="Arial MT"/>
              </a:rPr>
              <a:t>permiten</a:t>
            </a:r>
            <a:r>
              <a:rPr sz="1800" spc="15" dirty="0">
                <a:latin typeface="Arial MT"/>
                <a:cs typeface="Arial MT"/>
              </a:rPr>
              <a:t> </a:t>
            </a:r>
            <a:r>
              <a:rPr sz="1800" spc="-15" dirty="0">
                <a:latin typeface="Arial MT"/>
                <a:cs typeface="Arial MT"/>
              </a:rPr>
              <a:t>unir</a:t>
            </a:r>
            <a:r>
              <a:rPr sz="1800" dirty="0">
                <a:latin typeface="Arial MT"/>
                <a:cs typeface="Arial MT"/>
              </a:rPr>
              <a:t> </a:t>
            </a:r>
            <a:r>
              <a:rPr sz="1800" spc="-10" dirty="0">
                <a:latin typeface="Arial MT"/>
                <a:cs typeface="Arial MT"/>
              </a:rPr>
              <a:t>el</a:t>
            </a:r>
            <a:r>
              <a:rPr sz="1800" spc="-55" dirty="0">
                <a:latin typeface="Arial MT"/>
                <a:cs typeface="Arial MT"/>
              </a:rPr>
              <a:t> </a:t>
            </a:r>
            <a:r>
              <a:rPr sz="1800" spc="-5" dirty="0">
                <a:latin typeface="Arial MT"/>
                <a:cs typeface="Arial MT"/>
              </a:rPr>
              <a:t>resutlado</a:t>
            </a:r>
            <a:r>
              <a:rPr sz="1800" spc="-35" dirty="0">
                <a:latin typeface="Arial MT"/>
                <a:cs typeface="Arial MT"/>
              </a:rPr>
              <a:t> </a:t>
            </a:r>
            <a:r>
              <a:rPr sz="1800" spc="-5" dirty="0">
                <a:latin typeface="Arial MT"/>
                <a:cs typeface="Arial MT"/>
              </a:rPr>
              <a:t>de</a:t>
            </a:r>
            <a:r>
              <a:rPr sz="1800" spc="-15" dirty="0">
                <a:latin typeface="Arial MT"/>
                <a:cs typeface="Arial MT"/>
              </a:rPr>
              <a:t> dos</a:t>
            </a:r>
            <a:r>
              <a:rPr sz="1800" spc="-5" dirty="0">
                <a:latin typeface="Arial MT"/>
                <a:cs typeface="Arial MT"/>
              </a:rPr>
              <a:t> o</a:t>
            </a:r>
            <a:r>
              <a:rPr sz="1800" spc="5" dirty="0">
                <a:latin typeface="Arial MT"/>
                <a:cs typeface="Arial MT"/>
              </a:rPr>
              <a:t> </a:t>
            </a:r>
            <a:r>
              <a:rPr sz="1800" dirty="0">
                <a:latin typeface="Arial MT"/>
                <a:cs typeface="Arial MT"/>
              </a:rPr>
              <a:t>más</a:t>
            </a:r>
            <a:r>
              <a:rPr sz="1800" spc="-20" dirty="0">
                <a:latin typeface="Arial MT"/>
                <a:cs typeface="Arial MT"/>
              </a:rPr>
              <a:t> </a:t>
            </a:r>
            <a:r>
              <a:rPr sz="1800" spc="-5" dirty="0">
                <a:latin typeface="Arial MT"/>
                <a:cs typeface="Arial MT"/>
              </a:rPr>
              <a:t>consultas</a:t>
            </a:r>
            <a:r>
              <a:rPr sz="1800" spc="55" dirty="0">
                <a:latin typeface="Arial MT"/>
                <a:cs typeface="Arial MT"/>
              </a:rPr>
              <a:t> </a:t>
            </a:r>
            <a:r>
              <a:rPr sz="1800" spc="-20" dirty="0">
                <a:latin typeface="Arial MT"/>
                <a:cs typeface="Arial MT"/>
              </a:rPr>
              <a:t>distintas.</a:t>
            </a:r>
            <a:endParaRPr sz="1800">
              <a:latin typeface="Arial MT"/>
              <a:cs typeface="Arial MT"/>
            </a:endParaRPr>
          </a:p>
          <a:p>
            <a:pPr marL="12700">
              <a:lnSpc>
                <a:spcPts val="2055"/>
              </a:lnSpc>
            </a:pPr>
            <a:r>
              <a:rPr sz="1800" spc="-15" dirty="0">
                <a:latin typeface="Arial MT"/>
                <a:cs typeface="Arial MT"/>
              </a:rPr>
              <a:t>Las </a:t>
            </a:r>
            <a:r>
              <a:rPr sz="1800" spc="-20" dirty="0">
                <a:latin typeface="Arial MT"/>
                <a:cs typeface="Arial MT"/>
              </a:rPr>
              <a:t>condiciones</a:t>
            </a:r>
            <a:r>
              <a:rPr sz="1800" spc="30" dirty="0">
                <a:latin typeface="Arial MT"/>
                <a:cs typeface="Arial MT"/>
              </a:rPr>
              <a:t> </a:t>
            </a:r>
            <a:r>
              <a:rPr sz="1800" spc="-15" dirty="0">
                <a:latin typeface="Arial MT"/>
                <a:cs typeface="Arial MT"/>
              </a:rPr>
              <a:t>que</a:t>
            </a:r>
            <a:r>
              <a:rPr sz="1800" spc="-5" dirty="0">
                <a:latin typeface="Arial MT"/>
                <a:cs typeface="Arial MT"/>
              </a:rPr>
              <a:t> </a:t>
            </a:r>
            <a:r>
              <a:rPr sz="1800" spc="-15" dirty="0">
                <a:latin typeface="Arial MT"/>
                <a:cs typeface="Arial MT"/>
              </a:rPr>
              <a:t>deben</a:t>
            </a:r>
            <a:r>
              <a:rPr sz="1800" dirty="0">
                <a:latin typeface="Arial MT"/>
                <a:cs typeface="Arial MT"/>
              </a:rPr>
              <a:t> </a:t>
            </a:r>
            <a:r>
              <a:rPr sz="1800" spc="-15" dirty="0">
                <a:latin typeface="Arial MT"/>
                <a:cs typeface="Arial MT"/>
              </a:rPr>
              <a:t>tener</a:t>
            </a:r>
            <a:r>
              <a:rPr sz="1800" dirty="0">
                <a:latin typeface="Arial MT"/>
                <a:cs typeface="Arial MT"/>
              </a:rPr>
              <a:t> </a:t>
            </a:r>
            <a:r>
              <a:rPr sz="1800" spc="-5" dirty="0">
                <a:latin typeface="Arial MT"/>
                <a:cs typeface="Arial MT"/>
              </a:rPr>
              <a:t>estas</a:t>
            </a:r>
            <a:r>
              <a:rPr sz="1800" spc="-30" dirty="0">
                <a:latin typeface="Arial MT"/>
                <a:cs typeface="Arial MT"/>
              </a:rPr>
              <a:t> </a:t>
            </a:r>
            <a:r>
              <a:rPr sz="1800" spc="-5" dirty="0">
                <a:latin typeface="Arial MT"/>
                <a:cs typeface="Arial MT"/>
              </a:rPr>
              <a:t>consultas,</a:t>
            </a:r>
            <a:r>
              <a:rPr sz="1800" spc="-40" dirty="0">
                <a:latin typeface="Arial MT"/>
                <a:cs typeface="Arial MT"/>
              </a:rPr>
              <a:t> </a:t>
            </a:r>
            <a:r>
              <a:rPr sz="1800" spc="-5" dirty="0">
                <a:latin typeface="Arial MT"/>
                <a:cs typeface="Arial MT"/>
              </a:rPr>
              <a:t>es </a:t>
            </a:r>
            <a:r>
              <a:rPr sz="1800" spc="-15" dirty="0">
                <a:latin typeface="Arial MT"/>
                <a:cs typeface="Arial MT"/>
              </a:rPr>
              <a:t>que</a:t>
            </a:r>
            <a:r>
              <a:rPr sz="1800" spc="-20" dirty="0">
                <a:latin typeface="Arial MT"/>
                <a:cs typeface="Arial MT"/>
              </a:rPr>
              <a:t> </a:t>
            </a:r>
            <a:r>
              <a:rPr sz="1800" spc="-15" dirty="0">
                <a:latin typeface="Arial MT"/>
                <a:cs typeface="Arial MT"/>
              </a:rPr>
              <a:t>deben</a:t>
            </a:r>
            <a:r>
              <a:rPr sz="1800" dirty="0">
                <a:latin typeface="Arial MT"/>
                <a:cs typeface="Arial MT"/>
              </a:rPr>
              <a:t> </a:t>
            </a:r>
            <a:r>
              <a:rPr sz="1800" spc="-5" dirty="0">
                <a:latin typeface="Arial MT"/>
                <a:cs typeface="Arial MT"/>
              </a:rPr>
              <a:t>ser</a:t>
            </a:r>
            <a:r>
              <a:rPr sz="1800" spc="-10" dirty="0">
                <a:latin typeface="Arial MT"/>
                <a:cs typeface="Arial MT"/>
              </a:rPr>
              <a:t> de</a:t>
            </a:r>
            <a:r>
              <a:rPr sz="1800" spc="-15" dirty="0">
                <a:latin typeface="Arial MT"/>
                <a:cs typeface="Arial MT"/>
              </a:rPr>
              <a:t> igual</a:t>
            </a:r>
            <a:r>
              <a:rPr sz="1800" dirty="0">
                <a:latin typeface="Arial MT"/>
                <a:cs typeface="Arial MT"/>
              </a:rPr>
              <a:t> </a:t>
            </a:r>
            <a:r>
              <a:rPr sz="1800" spc="-15" dirty="0">
                <a:latin typeface="Arial MT"/>
                <a:cs typeface="Arial MT"/>
              </a:rPr>
              <a:t>grado</a:t>
            </a:r>
            <a:endParaRPr sz="1800">
              <a:latin typeface="Arial MT"/>
              <a:cs typeface="Arial MT"/>
            </a:endParaRPr>
          </a:p>
          <a:p>
            <a:pPr marL="12700">
              <a:lnSpc>
                <a:spcPts val="2000"/>
              </a:lnSpc>
            </a:pPr>
            <a:r>
              <a:rPr sz="1800" spc="-5" dirty="0">
                <a:latin typeface="Arial MT"/>
                <a:cs typeface="Arial MT"/>
              </a:rPr>
              <a:t>(misma</a:t>
            </a:r>
            <a:r>
              <a:rPr sz="1800" spc="-35" dirty="0">
                <a:latin typeface="Arial MT"/>
                <a:cs typeface="Arial MT"/>
              </a:rPr>
              <a:t> </a:t>
            </a:r>
            <a:r>
              <a:rPr sz="1800" spc="-5" dirty="0">
                <a:latin typeface="Arial MT"/>
                <a:cs typeface="Arial MT"/>
              </a:rPr>
              <a:t>cantidad</a:t>
            </a:r>
            <a:r>
              <a:rPr sz="1800" spc="-20" dirty="0">
                <a:latin typeface="Arial MT"/>
                <a:cs typeface="Arial MT"/>
              </a:rPr>
              <a:t> </a:t>
            </a:r>
            <a:r>
              <a:rPr sz="1800" spc="-15" dirty="0">
                <a:latin typeface="Arial MT"/>
                <a:cs typeface="Arial MT"/>
              </a:rPr>
              <a:t>de</a:t>
            </a:r>
            <a:r>
              <a:rPr sz="1800" spc="-10" dirty="0">
                <a:latin typeface="Arial MT"/>
                <a:cs typeface="Arial MT"/>
              </a:rPr>
              <a:t> </a:t>
            </a:r>
            <a:r>
              <a:rPr sz="1800" spc="-15" dirty="0">
                <a:latin typeface="Arial MT"/>
                <a:cs typeface="Arial MT"/>
              </a:rPr>
              <a:t>campos)</a:t>
            </a:r>
            <a:r>
              <a:rPr sz="1800" spc="10" dirty="0">
                <a:latin typeface="Arial MT"/>
                <a:cs typeface="Arial MT"/>
              </a:rPr>
              <a:t> </a:t>
            </a:r>
            <a:r>
              <a:rPr sz="1800" spc="-5" dirty="0">
                <a:latin typeface="Arial MT"/>
                <a:cs typeface="Arial MT"/>
              </a:rPr>
              <a:t>e</a:t>
            </a:r>
            <a:r>
              <a:rPr sz="1800" spc="5" dirty="0">
                <a:latin typeface="Arial MT"/>
                <a:cs typeface="Arial MT"/>
              </a:rPr>
              <a:t> </a:t>
            </a:r>
            <a:r>
              <a:rPr sz="1800" spc="-20" dirty="0">
                <a:latin typeface="Arial MT"/>
                <a:cs typeface="Arial MT"/>
              </a:rPr>
              <a:t>igual</a:t>
            </a:r>
            <a:r>
              <a:rPr sz="1800" dirty="0">
                <a:latin typeface="Arial MT"/>
                <a:cs typeface="Arial MT"/>
              </a:rPr>
              <a:t> </a:t>
            </a:r>
            <a:r>
              <a:rPr sz="1800" spc="-20" dirty="0">
                <a:latin typeface="Arial MT"/>
                <a:cs typeface="Arial MT"/>
              </a:rPr>
              <a:t>dominio</a:t>
            </a:r>
            <a:r>
              <a:rPr sz="1800" spc="2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los</a:t>
            </a:r>
            <a:r>
              <a:rPr sz="1800" dirty="0">
                <a:latin typeface="Arial MT"/>
                <a:cs typeface="Arial MT"/>
              </a:rPr>
              <a:t> </a:t>
            </a:r>
            <a:r>
              <a:rPr sz="1800" spc="-5" dirty="0">
                <a:latin typeface="Arial MT"/>
                <a:cs typeface="Arial MT"/>
              </a:rPr>
              <a:t>campos</a:t>
            </a:r>
            <a:r>
              <a:rPr sz="1800" spc="-20" dirty="0">
                <a:latin typeface="Arial MT"/>
                <a:cs typeface="Arial MT"/>
              </a:rPr>
              <a:t> </a:t>
            </a:r>
            <a:r>
              <a:rPr sz="1800" spc="-15" dirty="0">
                <a:latin typeface="Arial MT"/>
                <a:cs typeface="Arial MT"/>
              </a:rPr>
              <a:t>de</a:t>
            </a:r>
            <a:r>
              <a:rPr sz="1800" spc="-10" dirty="0">
                <a:latin typeface="Arial MT"/>
                <a:cs typeface="Arial MT"/>
              </a:rPr>
              <a:t> </a:t>
            </a:r>
            <a:r>
              <a:rPr sz="1800" spc="-20" dirty="0">
                <a:latin typeface="Arial MT"/>
                <a:cs typeface="Arial MT"/>
              </a:rPr>
              <a:t>igual</a:t>
            </a:r>
            <a:r>
              <a:rPr sz="1800" spc="75" dirty="0">
                <a:latin typeface="Arial MT"/>
                <a:cs typeface="Arial MT"/>
              </a:rPr>
              <a:t> </a:t>
            </a:r>
            <a:r>
              <a:rPr sz="1800" spc="-20" dirty="0">
                <a:latin typeface="Arial MT"/>
                <a:cs typeface="Arial MT"/>
              </a:rPr>
              <a:t>orden.</a:t>
            </a:r>
            <a:endParaRPr sz="1800">
              <a:latin typeface="Arial MT"/>
              <a:cs typeface="Arial MT"/>
            </a:endParaRPr>
          </a:p>
          <a:p>
            <a:pPr marL="12700" marR="170180">
              <a:lnSpc>
                <a:spcPts val="2000"/>
              </a:lnSpc>
              <a:spcBef>
                <a:spcPts val="114"/>
              </a:spcBef>
            </a:pPr>
            <a:r>
              <a:rPr sz="1800" spc="-15" dirty="0">
                <a:latin typeface="Arial MT"/>
                <a:cs typeface="Arial MT"/>
              </a:rPr>
              <a:t>La </a:t>
            </a:r>
            <a:r>
              <a:rPr sz="1800" spc="-20" dirty="0">
                <a:latin typeface="Arial MT"/>
                <a:cs typeface="Arial MT"/>
              </a:rPr>
              <a:t>diferencia</a:t>
            </a:r>
            <a:r>
              <a:rPr sz="1800" spc="15" dirty="0">
                <a:latin typeface="Arial MT"/>
                <a:cs typeface="Arial MT"/>
              </a:rPr>
              <a:t> </a:t>
            </a:r>
            <a:r>
              <a:rPr sz="1800" spc="-15" dirty="0">
                <a:latin typeface="Arial MT"/>
                <a:cs typeface="Arial MT"/>
              </a:rPr>
              <a:t>entre</a:t>
            </a:r>
            <a:r>
              <a:rPr sz="1800" dirty="0">
                <a:latin typeface="Arial MT"/>
                <a:cs typeface="Arial MT"/>
              </a:rPr>
              <a:t> </a:t>
            </a:r>
            <a:r>
              <a:rPr sz="1800" spc="-20" dirty="0">
                <a:latin typeface="Arial MT"/>
                <a:cs typeface="Arial MT"/>
              </a:rPr>
              <a:t>Union</a:t>
            </a:r>
            <a:r>
              <a:rPr sz="1800" spc="10" dirty="0">
                <a:latin typeface="Arial MT"/>
                <a:cs typeface="Arial MT"/>
              </a:rPr>
              <a:t> </a:t>
            </a:r>
            <a:r>
              <a:rPr sz="1800" dirty="0">
                <a:latin typeface="Arial MT"/>
                <a:cs typeface="Arial MT"/>
              </a:rPr>
              <a:t>y</a:t>
            </a:r>
            <a:r>
              <a:rPr sz="1800" spc="10" dirty="0">
                <a:latin typeface="Arial MT"/>
                <a:cs typeface="Arial MT"/>
              </a:rPr>
              <a:t> </a:t>
            </a:r>
            <a:r>
              <a:rPr sz="1800" spc="-20" dirty="0">
                <a:latin typeface="Arial MT"/>
                <a:cs typeface="Arial MT"/>
              </a:rPr>
              <a:t>Union</a:t>
            </a:r>
            <a:r>
              <a:rPr sz="1800" spc="5" dirty="0">
                <a:latin typeface="Arial MT"/>
                <a:cs typeface="Arial MT"/>
              </a:rPr>
              <a:t> </a:t>
            </a:r>
            <a:r>
              <a:rPr sz="1800" spc="-20" dirty="0">
                <a:latin typeface="Arial MT"/>
                <a:cs typeface="Arial MT"/>
              </a:rPr>
              <a:t>all,</a:t>
            </a:r>
            <a:r>
              <a:rPr sz="1800" spc="5" dirty="0">
                <a:latin typeface="Arial MT"/>
                <a:cs typeface="Arial MT"/>
              </a:rPr>
              <a:t> </a:t>
            </a:r>
            <a:r>
              <a:rPr sz="1800" spc="-5" dirty="0">
                <a:latin typeface="Arial MT"/>
                <a:cs typeface="Arial MT"/>
              </a:rPr>
              <a:t>es</a:t>
            </a:r>
            <a:r>
              <a:rPr sz="1800" spc="-10" dirty="0">
                <a:latin typeface="Arial MT"/>
                <a:cs typeface="Arial MT"/>
              </a:rPr>
              <a:t> </a:t>
            </a:r>
            <a:r>
              <a:rPr sz="1800" spc="-5" dirty="0">
                <a:latin typeface="Arial MT"/>
                <a:cs typeface="Arial MT"/>
              </a:rPr>
              <a:t>que </a:t>
            </a:r>
            <a:r>
              <a:rPr sz="1800" spc="-20" dirty="0">
                <a:latin typeface="Arial MT"/>
                <a:cs typeface="Arial MT"/>
              </a:rPr>
              <a:t>Union</a:t>
            </a:r>
            <a:r>
              <a:rPr sz="1800" dirty="0">
                <a:latin typeface="Arial MT"/>
                <a:cs typeface="Arial MT"/>
              </a:rPr>
              <a:t> </a:t>
            </a:r>
            <a:r>
              <a:rPr sz="1800" spc="-15" dirty="0">
                <a:latin typeface="Arial MT"/>
                <a:cs typeface="Arial MT"/>
              </a:rPr>
              <a:t>permite</a:t>
            </a:r>
            <a:r>
              <a:rPr sz="1800" spc="5" dirty="0">
                <a:latin typeface="Arial MT"/>
                <a:cs typeface="Arial MT"/>
              </a:rPr>
              <a:t> </a:t>
            </a:r>
            <a:r>
              <a:rPr sz="1800" spc="-20" dirty="0">
                <a:latin typeface="Arial MT"/>
                <a:cs typeface="Arial MT"/>
              </a:rPr>
              <a:t>anular</a:t>
            </a:r>
            <a:r>
              <a:rPr sz="1800" spc="25" dirty="0">
                <a:latin typeface="Arial MT"/>
                <a:cs typeface="Arial MT"/>
              </a:rPr>
              <a:t> </a:t>
            </a:r>
            <a:r>
              <a:rPr sz="1800" spc="-5" dirty="0">
                <a:latin typeface="Arial MT"/>
                <a:cs typeface="Arial MT"/>
              </a:rPr>
              <a:t>los</a:t>
            </a:r>
            <a:r>
              <a:rPr sz="1800" spc="-15" dirty="0">
                <a:latin typeface="Arial MT"/>
                <a:cs typeface="Arial MT"/>
              </a:rPr>
              <a:t> </a:t>
            </a:r>
            <a:r>
              <a:rPr sz="1800" spc="-20" dirty="0">
                <a:latin typeface="Arial MT"/>
                <a:cs typeface="Arial MT"/>
              </a:rPr>
              <a:t>duplicados, </a:t>
            </a:r>
            <a:r>
              <a:rPr sz="1800" spc="-484" dirty="0">
                <a:latin typeface="Arial MT"/>
                <a:cs typeface="Arial MT"/>
              </a:rPr>
              <a:t> </a:t>
            </a:r>
            <a:r>
              <a:rPr sz="1800" spc="-20" dirty="0">
                <a:latin typeface="Arial MT"/>
                <a:cs typeface="Arial MT"/>
              </a:rPr>
              <a:t>realizando</a:t>
            </a:r>
            <a:r>
              <a:rPr sz="1800" spc="20" dirty="0">
                <a:latin typeface="Arial MT"/>
                <a:cs typeface="Arial MT"/>
              </a:rPr>
              <a:t> </a:t>
            </a:r>
            <a:r>
              <a:rPr sz="1800" spc="-5" dirty="0">
                <a:latin typeface="Arial MT"/>
                <a:cs typeface="Arial MT"/>
              </a:rPr>
              <a:t>un</a:t>
            </a:r>
            <a:r>
              <a:rPr sz="1800" spc="-15" dirty="0">
                <a:latin typeface="Arial MT"/>
                <a:cs typeface="Arial MT"/>
              </a:rPr>
              <a:t> </a:t>
            </a:r>
            <a:r>
              <a:rPr sz="1800" spc="-20" dirty="0">
                <a:latin typeface="Arial MT"/>
                <a:cs typeface="Arial MT"/>
              </a:rPr>
              <a:t>distinct</a:t>
            </a:r>
            <a:r>
              <a:rPr sz="1800" spc="5" dirty="0">
                <a:latin typeface="Arial MT"/>
                <a:cs typeface="Arial MT"/>
              </a:rPr>
              <a:t> </a:t>
            </a:r>
            <a:r>
              <a:rPr sz="1800" spc="-20" dirty="0">
                <a:latin typeface="Arial MT"/>
                <a:cs typeface="Arial MT"/>
              </a:rPr>
              <a:t>luego</a:t>
            </a:r>
            <a:r>
              <a:rPr sz="1800" spc="-5" dirty="0">
                <a:latin typeface="Arial MT"/>
                <a:cs typeface="Arial MT"/>
              </a:rPr>
              <a:t> </a:t>
            </a:r>
            <a:r>
              <a:rPr sz="1800" spc="-15" dirty="0">
                <a:latin typeface="Arial MT"/>
                <a:cs typeface="Arial MT"/>
              </a:rPr>
              <a:t>de</a:t>
            </a:r>
            <a:r>
              <a:rPr sz="1800" spc="-10" dirty="0">
                <a:latin typeface="Arial MT"/>
                <a:cs typeface="Arial MT"/>
              </a:rPr>
              <a:t> </a:t>
            </a:r>
            <a:r>
              <a:rPr sz="1800" spc="-5" dirty="0">
                <a:latin typeface="Arial MT"/>
                <a:cs typeface="Arial MT"/>
              </a:rPr>
              <a:t>la</a:t>
            </a:r>
            <a:r>
              <a:rPr sz="1800" spc="35" dirty="0">
                <a:latin typeface="Arial MT"/>
                <a:cs typeface="Arial MT"/>
              </a:rPr>
              <a:t> </a:t>
            </a:r>
            <a:r>
              <a:rPr sz="1800" spc="-20" dirty="0">
                <a:latin typeface="Arial MT"/>
                <a:cs typeface="Arial MT"/>
              </a:rPr>
              <a:t>union.</a:t>
            </a:r>
            <a:endParaRPr sz="1800">
              <a:latin typeface="Arial MT"/>
              <a:cs typeface="Arial MT"/>
            </a:endParaRPr>
          </a:p>
        </p:txBody>
      </p:sp>
      <p:graphicFrame>
        <p:nvGraphicFramePr>
          <p:cNvPr id="6" name="object 6"/>
          <p:cNvGraphicFramePr>
            <a:graphicFrameLocks noGrp="1"/>
          </p:cNvGraphicFramePr>
          <p:nvPr/>
        </p:nvGraphicFramePr>
        <p:xfrm>
          <a:off x="1860042" y="3426138"/>
          <a:ext cx="4777740" cy="1216031"/>
        </p:xfrm>
        <a:graphic>
          <a:graphicData uri="http://schemas.openxmlformats.org/drawingml/2006/table">
            <a:tbl>
              <a:tblPr firstRow="1" bandRow="1">
                <a:tableStyleId>{2D5ABB26-0587-4C30-8999-92F81FD0307C}</a:tableStyleId>
              </a:tblPr>
              <a:tblGrid>
                <a:gridCol w="1015365">
                  <a:extLst>
                    <a:ext uri="{9D8B030D-6E8A-4147-A177-3AD203B41FA5}">
                      <a16:colId xmlns:a16="http://schemas.microsoft.com/office/drawing/2014/main" val="20000"/>
                    </a:ext>
                  </a:extLst>
                </a:gridCol>
                <a:gridCol w="2046605">
                  <a:extLst>
                    <a:ext uri="{9D8B030D-6E8A-4147-A177-3AD203B41FA5}">
                      <a16:colId xmlns:a16="http://schemas.microsoft.com/office/drawing/2014/main" val="20001"/>
                    </a:ext>
                  </a:extLst>
                </a:gridCol>
                <a:gridCol w="69977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849125">
                <a:tc>
                  <a:txBody>
                    <a:bodyPr/>
                    <a:lstStyle/>
                    <a:p>
                      <a:pPr marL="127000">
                        <a:lnSpc>
                          <a:spcPts val="1860"/>
                        </a:lnSpc>
                      </a:pPr>
                      <a:r>
                        <a:rPr sz="1800" spc="-10" dirty="0">
                          <a:latin typeface="Courier New"/>
                          <a:cs typeface="Courier New"/>
                        </a:rPr>
                        <a:t>SELECT</a:t>
                      </a:r>
                      <a:endParaRPr sz="1800">
                        <a:latin typeface="Courier New"/>
                        <a:cs typeface="Courier New"/>
                      </a:endParaRPr>
                    </a:p>
                    <a:p>
                      <a:pPr marL="127000">
                        <a:lnSpc>
                          <a:spcPct val="100000"/>
                        </a:lnSpc>
                        <a:spcBef>
                          <a:spcPts val="1635"/>
                        </a:spcBef>
                      </a:pPr>
                      <a:r>
                        <a:rPr sz="1800" spc="-15" dirty="0">
                          <a:latin typeface="Courier New"/>
                          <a:cs typeface="Courier New"/>
                        </a:rPr>
                        <a:t>[UNION</a:t>
                      </a:r>
                      <a:endParaRPr sz="1800">
                        <a:latin typeface="Courier New"/>
                        <a:cs typeface="Courier New"/>
                      </a:endParaRPr>
                    </a:p>
                  </a:txBody>
                  <a:tcPr marL="0" marR="0" marT="0" marB="0"/>
                </a:tc>
                <a:tc>
                  <a:txBody>
                    <a:bodyPr/>
                    <a:lstStyle/>
                    <a:p>
                      <a:pPr marL="71120">
                        <a:lnSpc>
                          <a:spcPts val="1860"/>
                        </a:lnSpc>
                      </a:pPr>
                      <a:r>
                        <a:rPr sz="1800" spc="-10" dirty="0">
                          <a:latin typeface="Courier New"/>
                          <a:cs typeface="Courier New"/>
                        </a:rPr>
                        <a:t>campo1,</a:t>
                      </a:r>
                      <a:r>
                        <a:rPr sz="1800" spc="-150" dirty="0">
                          <a:latin typeface="Courier New"/>
                          <a:cs typeface="Courier New"/>
                        </a:rPr>
                        <a:t> </a:t>
                      </a:r>
                      <a:r>
                        <a:rPr sz="1800" spc="-15" dirty="0">
                          <a:latin typeface="Courier New"/>
                          <a:cs typeface="Courier New"/>
                        </a:rPr>
                        <a:t>campo2</a:t>
                      </a:r>
                      <a:endParaRPr sz="1800">
                        <a:latin typeface="Courier New"/>
                        <a:cs typeface="Courier New"/>
                      </a:endParaRPr>
                    </a:p>
                    <a:p>
                      <a:pPr marL="71120">
                        <a:lnSpc>
                          <a:spcPct val="100000"/>
                        </a:lnSpc>
                        <a:spcBef>
                          <a:spcPts val="1635"/>
                        </a:spcBef>
                      </a:pPr>
                      <a:r>
                        <a:rPr sz="1800" spc="-15" dirty="0">
                          <a:latin typeface="Courier New"/>
                          <a:cs typeface="Courier New"/>
                        </a:rPr>
                        <a:t>ALL|UNION]</a:t>
                      </a:r>
                      <a:endParaRPr sz="1800">
                        <a:latin typeface="Courier New"/>
                        <a:cs typeface="Courier New"/>
                      </a:endParaRPr>
                    </a:p>
                  </a:txBody>
                  <a:tcPr marL="0" marR="0" marT="0" marB="0"/>
                </a:tc>
                <a:tc>
                  <a:txBody>
                    <a:bodyPr/>
                    <a:lstStyle/>
                    <a:p>
                      <a:pPr marL="10160" algn="ctr">
                        <a:lnSpc>
                          <a:spcPts val="1860"/>
                        </a:lnSpc>
                      </a:pPr>
                      <a:r>
                        <a:rPr sz="1800" spc="-10" dirty="0">
                          <a:latin typeface="Courier New"/>
                          <a:cs typeface="Courier New"/>
                        </a:rPr>
                        <a:t>FROM</a:t>
                      </a:r>
                      <a:endParaRPr sz="1800">
                        <a:latin typeface="Courier New"/>
                        <a:cs typeface="Courier New"/>
                      </a:endParaRPr>
                    </a:p>
                  </a:txBody>
                  <a:tcPr marL="0" marR="0" marT="0" marB="0"/>
                </a:tc>
                <a:tc>
                  <a:txBody>
                    <a:bodyPr/>
                    <a:lstStyle/>
                    <a:p>
                      <a:pPr marL="71120">
                        <a:lnSpc>
                          <a:spcPts val="1860"/>
                        </a:lnSpc>
                      </a:pPr>
                      <a:r>
                        <a:rPr sz="1800" spc="-10" dirty="0">
                          <a:latin typeface="Courier New"/>
                          <a:cs typeface="Courier New"/>
                        </a:rPr>
                        <a:t>tabla1</a:t>
                      </a:r>
                      <a:endParaRPr sz="1800">
                        <a:latin typeface="Courier New"/>
                        <a:cs typeface="Courier New"/>
                      </a:endParaRPr>
                    </a:p>
                  </a:txBody>
                  <a:tcPr marL="0" marR="0" marT="0" marB="0"/>
                </a:tc>
                <a:extLst>
                  <a:ext uri="{0D108BD9-81ED-4DB2-BD59-A6C34878D82A}">
                    <a16:rowId xmlns:a16="http://schemas.microsoft.com/office/drawing/2014/main" val="10000"/>
                  </a:ext>
                </a:extLst>
              </a:tr>
              <a:tr h="366906">
                <a:tc>
                  <a:txBody>
                    <a:bodyPr/>
                    <a:lstStyle/>
                    <a:p>
                      <a:pPr marL="127000">
                        <a:lnSpc>
                          <a:spcPct val="100000"/>
                        </a:lnSpc>
                        <a:spcBef>
                          <a:spcPts val="545"/>
                        </a:spcBef>
                      </a:pPr>
                      <a:r>
                        <a:rPr sz="1800" spc="-15" dirty="0">
                          <a:latin typeface="Courier New"/>
                          <a:cs typeface="Courier New"/>
                        </a:rPr>
                        <a:t>SELECT</a:t>
                      </a:r>
                      <a:endParaRPr sz="1800">
                        <a:latin typeface="Courier New"/>
                        <a:cs typeface="Courier New"/>
                      </a:endParaRPr>
                    </a:p>
                  </a:txBody>
                  <a:tcPr marL="0" marR="0" marT="69215" marB="0"/>
                </a:tc>
                <a:tc>
                  <a:txBody>
                    <a:bodyPr/>
                    <a:lstStyle/>
                    <a:p>
                      <a:pPr marL="71120">
                        <a:lnSpc>
                          <a:spcPct val="100000"/>
                        </a:lnSpc>
                        <a:spcBef>
                          <a:spcPts val="545"/>
                        </a:spcBef>
                      </a:pPr>
                      <a:r>
                        <a:rPr sz="1800" spc="-15" dirty="0">
                          <a:latin typeface="Courier New"/>
                          <a:cs typeface="Courier New"/>
                        </a:rPr>
                        <a:t>campo1,</a:t>
                      </a:r>
                      <a:r>
                        <a:rPr sz="1800" spc="-130" dirty="0">
                          <a:latin typeface="Courier New"/>
                          <a:cs typeface="Courier New"/>
                        </a:rPr>
                        <a:t> </a:t>
                      </a:r>
                      <a:r>
                        <a:rPr sz="1800" spc="-15" dirty="0">
                          <a:latin typeface="Courier New"/>
                          <a:cs typeface="Courier New"/>
                        </a:rPr>
                        <a:t>campo2</a:t>
                      </a:r>
                      <a:endParaRPr sz="1800">
                        <a:latin typeface="Courier New"/>
                        <a:cs typeface="Courier New"/>
                      </a:endParaRPr>
                    </a:p>
                  </a:txBody>
                  <a:tcPr marL="0" marR="0" marT="69215" marB="0"/>
                </a:tc>
                <a:tc>
                  <a:txBody>
                    <a:bodyPr/>
                    <a:lstStyle/>
                    <a:p>
                      <a:pPr marL="9525" algn="ctr">
                        <a:lnSpc>
                          <a:spcPct val="100000"/>
                        </a:lnSpc>
                        <a:spcBef>
                          <a:spcPts val="545"/>
                        </a:spcBef>
                      </a:pPr>
                      <a:r>
                        <a:rPr sz="1800" spc="-10" dirty="0">
                          <a:latin typeface="Courier New"/>
                          <a:cs typeface="Courier New"/>
                        </a:rPr>
                        <a:t>FROM</a:t>
                      </a:r>
                      <a:endParaRPr sz="1800">
                        <a:latin typeface="Courier New"/>
                        <a:cs typeface="Courier New"/>
                      </a:endParaRPr>
                    </a:p>
                  </a:txBody>
                  <a:tcPr marL="0" marR="0" marT="69215" marB="0"/>
                </a:tc>
                <a:tc>
                  <a:txBody>
                    <a:bodyPr/>
                    <a:lstStyle/>
                    <a:p>
                      <a:pPr marL="71120">
                        <a:lnSpc>
                          <a:spcPct val="100000"/>
                        </a:lnSpc>
                        <a:spcBef>
                          <a:spcPts val="545"/>
                        </a:spcBef>
                      </a:pPr>
                      <a:r>
                        <a:rPr sz="1800" spc="-15" dirty="0">
                          <a:latin typeface="Courier New"/>
                          <a:cs typeface="Courier New"/>
                        </a:rPr>
                        <a:t>tabla2</a:t>
                      </a:r>
                      <a:endParaRPr sz="1800">
                        <a:latin typeface="Courier New"/>
                        <a:cs typeface="Courier New"/>
                      </a:endParaRPr>
                    </a:p>
                  </a:txBody>
                  <a:tcPr marL="0" marR="0" marT="69215" marB="0"/>
                </a:tc>
                <a:extLst>
                  <a:ext uri="{0D108BD9-81ED-4DB2-BD59-A6C34878D82A}">
                    <a16:rowId xmlns:a16="http://schemas.microsoft.com/office/drawing/2014/main" val="10001"/>
                  </a:ext>
                </a:extLst>
              </a:tr>
            </a:tbl>
          </a:graphicData>
        </a:graphic>
      </p:graphicFrame>
      <p:pic>
        <p:nvPicPr>
          <p:cNvPr id="7" name="object 7"/>
          <p:cNvPicPr/>
          <p:nvPr/>
        </p:nvPicPr>
        <p:blipFill>
          <a:blip r:embed="rId3" cstate="print"/>
          <a:stretch>
            <a:fillRect/>
          </a:stretch>
        </p:blipFill>
        <p:spPr>
          <a:xfrm>
            <a:off x="701040" y="5006340"/>
            <a:ext cx="141731" cy="143256"/>
          </a:xfrm>
          <a:prstGeom prst="rect">
            <a:avLst/>
          </a:prstGeom>
        </p:spPr>
      </p:pic>
      <p:sp>
        <p:nvSpPr>
          <p:cNvPr id="8" name="object 8"/>
          <p:cNvSpPr txBox="1"/>
          <p:nvPr/>
        </p:nvSpPr>
        <p:spPr>
          <a:xfrm>
            <a:off x="898956" y="4910785"/>
            <a:ext cx="6647815" cy="182943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Ejemplo</a:t>
            </a:r>
            <a:r>
              <a:rPr sz="1800" b="1" spc="-75" dirty="0">
                <a:latin typeface="Arial"/>
                <a:cs typeface="Arial"/>
              </a:rPr>
              <a:t> </a:t>
            </a:r>
            <a:r>
              <a:rPr sz="1800" b="1" spc="-5" dirty="0">
                <a:latin typeface="Arial"/>
                <a:cs typeface="Arial"/>
              </a:rPr>
              <a:t>Simple:</a:t>
            </a:r>
            <a:endParaRPr sz="1800">
              <a:latin typeface="Arial"/>
              <a:cs typeface="Arial"/>
            </a:endParaRPr>
          </a:p>
          <a:p>
            <a:pPr marL="1063625" marR="5080">
              <a:lnSpc>
                <a:spcPct val="176700"/>
              </a:lnSpc>
              <a:spcBef>
                <a:spcPts val="135"/>
              </a:spcBef>
            </a:pPr>
            <a:r>
              <a:rPr sz="1800" spc="-15" dirty="0">
                <a:latin typeface="Courier New"/>
                <a:cs typeface="Courier New"/>
              </a:rPr>
              <a:t>SELECT legajo,fechaingreso from empleado1 </a:t>
            </a:r>
            <a:r>
              <a:rPr sz="1800" spc="-1070" dirty="0">
                <a:latin typeface="Courier New"/>
                <a:cs typeface="Courier New"/>
              </a:rPr>
              <a:t> </a:t>
            </a:r>
            <a:r>
              <a:rPr sz="1800" spc="-10" dirty="0">
                <a:latin typeface="Courier New"/>
                <a:cs typeface="Courier New"/>
              </a:rPr>
              <a:t>UNION</a:t>
            </a:r>
            <a:endParaRPr sz="1800">
              <a:latin typeface="Courier New"/>
              <a:cs typeface="Courier New"/>
            </a:endParaRPr>
          </a:p>
          <a:p>
            <a:pPr>
              <a:lnSpc>
                <a:spcPct val="100000"/>
              </a:lnSpc>
              <a:spcBef>
                <a:spcPts val="15"/>
              </a:spcBef>
            </a:pPr>
            <a:endParaRPr sz="1850">
              <a:latin typeface="Courier New"/>
              <a:cs typeface="Courier New"/>
            </a:endParaRPr>
          </a:p>
          <a:p>
            <a:pPr marL="1063625">
              <a:lnSpc>
                <a:spcPct val="100000"/>
              </a:lnSpc>
              <a:spcBef>
                <a:spcPts val="5"/>
              </a:spcBef>
            </a:pPr>
            <a:r>
              <a:rPr sz="1800" spc="-15" dirty="0">
                <a:latin typeface="Courier New"/>
                <a:cs typeface="Courier New"/>
              </a:rPr>
              <a:t>SELECT</a:t>
            </a:r>
            <a:r>
              <a:rPr sz="1800" spc="-40" dirty="0">
                <a:latin typeface="Courier New"/>
                <a:cs typeface="Courier New"/>
              </a:rPr>
              <a:t> </a:t>
            </a:r>
            <a:r>
              <a:rPr sz="1800" spc="-10" dirty="0">
                <a:latin typeface="Courier New"/>
                <a:cs typeface="Courier New"/>
              </a:rPr>
              <a:t>leg,</a:t>
            </a:r>
            <a:r>
              <a:rPr sz="1800" spc="-40" dirty="0">
                <a:latin typeface="Courier New"/>
                <a:cs typeface="Courier New"/>
              </a:rPr>
              <a:t> </a:t>
            </a:r>
            <a:r>
              <a:rPr sz="1800" spc="-10" dirty="0">
                <a:latin typeface="Courier New"/>
                <a:cs typeface="Courier New"/>
              </a:rPr>
              <a:t>fing</a:t>
            </a:r>
            <a:r>
              <a:rPr sz="1800" spc="-35" dirty="0">
                <a:latin typeface="Courier New"/>
                <a:cs typeface="Courier New"/>
              </a:rPr>
              <a:t> </a:t>
            </a:r>
            <a:r>
              <a:rPr sz="1800" spc="-10" dirty="0">
                <a:latin typeface="Courier New"/>
                <a:cs typeface="Courier New"/>
              </a:rPr>
              <a:t>FROM</a:t>
            </a:r>
            <a:r>
              <a:rPr sz="1800" spc="-45" dirty="0">
                <a:latin typeface="Courier New"/>
                <a:cs typeface="Courier New"/>
              </a:rPr>
              <a:t> </a:t>
            </a:r>
            <a:r>
              <a:rPr sz="1800" spc="-15" dirty="0">
                <a:latin typeface="Courier New"/>
                <a:cs typeface="Courier New"/>
              </a:rPr>
              <a:t>empleado2</a:t>
            </a:r>
            <a:endParaRPr sz="18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89636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65" dirty="0"/>
              <a:t> </a:t>
            </a:r>
            <a:r>
              <a:rPr spc="-15" dirty="0"/>
              <a:t>Intersect</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743712" y="4646676"/>
            <a:ext cx="141731" cy="141731"/>
          </a:xfrm>
          <a:prstGeom prst="rect">
            <a:avLst/>
          </a:prstGeom>
        </p:spPr>
      </p:pic>
      <p:sp>
        <p:nvSpPr>
          <p:cNvPr id="6" name="object 6"/>
          <p:cNvSpPr txBox="1"/>
          <p:nvPr/>
        </p:nvSpPr>
        <p:spPr>
          <a:xfrm>
            <a:off x="797153" y="1880438"/>
            <a:ext cx="8133080" cy="4636770"/>
          </a:xfrm>
          <a:prstGeom prst="rect">
            <a:avLst/>
          </a:prstGeom>
        </p:spPr>
        <p:txBody>
          <a:bodyPr vert="horz" wrap="square" lIns="0" tIns="12700" rIns="0" bIns="0" rtlCol="0">
            <a:spAutoFit/>
          </a:bodyPr>
          <a:lstStyle/>
          <a:p>
            <a:pPr marL="12700">
              <a:lnSpc>
                <a:spcPts val="2075"/>
              </a:lnSpc>
              <a:spcBef>
                <a:spcPts val="100"/>
              </a:spcBef>
            </a:pPr>
            <a:r>
              <a:rPr sz="1800" dirty="0">
                <a:latin typeface="Arial MT"/>
                <a:cs typeface="Arial MT"/>
              </a:rPr>
              <a:t>Este</a:t>
            </a:r>
            <a:r>
              <a:rPr sz="1800" spc="-30" dirty="0">
                <a:latin typeface="Arial MT"/>
                <a:cs typeface="Arial MT"/>
              </a:rPr>
              <a:t> </a:t>
            </a:r>
            <a:r>
              <a:rPr sz="1800" spc="-20" dirty="0">
                <a:latin typeface="Arial MT"/>
                <a:cs typeface="Arial MT"/>
              </a:rPr>
              <a:t>operador</a:t>
            </a:r>
            <a:r>
              <a:rPr sz="1800" spc="20" dirty="0">
                <a:latin typeface="Arial MT"/>
                <a:cs typeface="Arial MT"/>
              </a:rPr>
              <a:t> </a:t>
            </a:r>
            <a:r>
              <a:rPr sz="1800" spc="-5" dirty="0">
                <a:latin typeface="Arial MT"/>
                <a:cs typeface="Arial MT"/>
              </a:rPr>
              <a:t>devuelve</a:t>
            </a:r>
            <a:r>
              <a:rPr sz="1800" spc="-30" dirty="0">
                <a:latin typeface="Arial MT"/>
                <a:cs typeface="Arial MT"/>
              </a:rPr>
              <a:t> </a:t>
            </a:r>
            <a:r>
              <a:rPr sz="1800" spc="-15" dirty="0">
                <a:latin typeface="Arial MT"/>
                <a:cs typeface="Arial MT"/>
              </a:rPr>
              <a:t>todas</a:t>
            </a:r>
            <a:r>
              <a:rPr sz="1800" spc="-10" dirty="0">
                <a:latin typeface="Arial MT"/>
                <a:cs typeface="Arial MT"/>
              </a:rPr>
              <a:t> </a:t>
            </a:r>
            <a:r>
              <a:rPr sz="1800" spc="-5" dirty="0">
                <a:latin typeface="Arial MT"/>
                <a:cs typeface="Arial MT"/>
              </a:rPr>
              <a:t>las filas</a:t>
            </a:r>
            <a:r>
              <a:rPr sz="1800" spc="-20" dirty="0">
                <a:latin typeface="Arial MT"/>
                <a:cs typeface="Arial MT"/>
              </a:rPr>
              <a:t> </a:t>
            </a:r>
            <a:r>
              <a:rPr sz="1800" spc="-5" dirty="0">
                <a:latin typeface="Arial MT"/>
                <a:cs typeface="Arial MT"/>
              </a:rPr>
              <a:t>en</a:t>
            </a:r>
            <a:r>
              <a:rPr sz="1800" spc="-15" dirty="0">
                <a:latin typeface="Arial MT"/>
                <a:cs typeface="Arial MT"/>
              </a:rPr>
              <a:t> </a:t>
            </a:r>
            <a:r>
              <a:rPr sz="1800" spc="-5" dirty="0">
                <a:latin typeface="Arial MT"/>
                <a:cs typeface="Arial MT"/>
              </a:rPr>
              <a:t>común</a:t>
            </a:r>
            <a:r>
              <a:rPr sz="1800" spc="-25" dirty="0">
                <a:latin typeface="Arial MT"/>
                <a:cs typeface="Arial MT"/>
              </a:rPr>
              <a:t> </a:t>
            </a:r>
            <a:r>
              <a:rPr sz="1800" spc="-10" dirty="0">
                <a:latin typeface="Arial MT"/>
                <a:cs typeface="Arial MT"/>
              </a:rPr>
              <a:t>de </a:t>
            </a:r>
            <a:r>
              <a:rPr sz="1800" spc="-5" dirty="0">
                <a:latin typeface="Arial MT"/>
                <a:cs typeface="Arial MT"/>
              </a:rPr>
              <a:t>las</a:t>
            </a:r>
            <a:r>
              <a:rPr sz="1800" spc="-20" dirty="0">
                <a:latin typeface="Arial MT"/>
                <a:cs typeface="Arial MT"/>
              </a:rPr>
              <a:t> </a:t>
            </a:r>
            <a:r>
              <a:rPr sz="1800" spc="-15" dirty="0">
                <a:latin typeface="Arial MT"/>
                <a:cs typeface="Arial MT"/>
              </a:rPr>
              <a:t>tablas</a:t>
            </a:r>
            <a:r>
              <a:rPr sz="1800" dirty="0">
                <a:latin typeface="Arial MT"/>
                <a:cs typeface="Arial MT"/>
              </a:rPr>
              <a:t> </a:t>
            </a:r>
            <a:r>
              <a:rPr sz="1800" spc="-20" dirty="0">
                <a:latin typeface="Arial MT"/>
                <a:cs typeface="Arial MT"/>
              </a:rPr>
              <a:t>involucradas</a:t>
            </a:r>
            <a:r>
              <a:rPr sz="1800" spc="45" dirty="0">
                <a:latin typeface="Arial MT"/>
                <a:cs typeface="Arial MT"/>
              </a:rPr>
              <a:t> </a:t>
            </a:r>
            <a:r>
              <a:rPr sz="1800" spc="-5" dirty="0">
                <a:latin typeface="Arial MT"/>
                <a:cs typeface="Arial MT"/>
              </a:rPr>
              <a:t>en</a:t>
            </a:r>
            <a:r>
              <a:rPr sz="1800" spc="-10" dirty="0">
                <a:latin typeface="Arial MT"/>
                <a:cs typeface="Arial MT"/>
              </a:rPr>
              <a:t> </a:t>
            </a:r>
            <a:r>
              <a:rPr sz="1800" dirty="0">
                <a:latin typeface="Arial MT"/>
                <a:cs typeface="Arial MT"/>
              </a:rPr>
              <a:t>la</a:t>
            </a:r>
            <a:endParaRPr sz="1800">
              <a:latin typeface="Arial MT"/>
              <a:cs typeface="Arial MT"/>
            </a:endParaRPr>
          </a:p>
          <a:p>
            <a:pPr marL="12700">
              <a:lnSpc>
                <a:spcPts val="2075"/>
              </a:lnSpc>
            </a:pPr>
            <a:r>
              <a:rPr sz="1800" spc="-20" dirty="0">
                <a:latin typeface="Arial MT"/>
                <a:cs typeface="Arial MT"/>
              </a:rPr>
              <a:t>operación.</a:t>
            </a:r>
            <a:r>
              <a:rPr sz="1800" spc="-5" dirty="0">
                <a:latin typeface="Arial MT"/>
                <a:cs typeface="Arial MT"/>
              </a:rPr>
              <a:t> </a:t>
            </a:r>
            <a:r>
              <a:rPr sz="1800" spc="-65" dirty="0">
                <a:latin typeface="Arial MT"/>
                <a:cs typeface="Arial MT"/>
              </a:rPr>
              <a:t>También</a:t>
            </a:r>
            <a:r>
              <a:rPr sz="1800" spc="-50" dirty="0">
                <a:latin typeface="Arial MT"/>
                <a:cs typeface="Arial MT"/>
              </a:rPr>
              <a:t> </a:t>
            </a:r>
            <a:r>
              <a:rPr sz="1800" spc="-20" dirty="0">
                <a:latin typeface="Arial MT"/>
                <a:cs typeface="Arial MT"/>
              </a:rPr>
              <a:t>deben</a:t>
            </a:r>
            <a:r>
              <a:rPr sz="1800" spc="5" dirty="0">
                <a:latin typeface="Arial MT"/>
                <a:cs typeface="Arial MT"/>
              </a:rPr>
              <a:t> </a:t>
            </a:r>
            <a:r>
              <a:rPr sz="1800" spc="-5" dirty="0">
                <a:latin typeface="Arial MT"/>
                <a:cs typeface="Arial MT"/>
              </a:rPr>
              <a:t>ser</a:t>
            </a:r>
            <a:r>
              <a:rPr sz="1800" spc="5" dirty="0">
                <a:latin typeface="Arial MT"/>
                <a:cs typeface="Arial MT"/>
              </a:rPr>
              <a:t> </a:t>
            </a:r>
            <a:r>
              <a:rPr sz="1800" spc="-5" dirty="0">
                <a:latin typeface="Arial MT"/>
                <a:cs typeface="Arial MT"/>
              </a:rPr>
              <a:t>compatibles,</a:t>
            </a:r>
            <a:r>
              <a:rPr sz="1800" spc="-40" dirty="0">
                <a:latin typeface="Arial MT"/>
                <a:cs typeface="Arial MT"/>
              </a:rPr>
              <a:t> </a:t>
            </a:r>
            <a:r>
              <a:rPr sz="1800" spc="-10" dirty="0">
                <a:latin typeface="Arial MT"/>
                <a:cs typeface="Arial MT"/>
              </a:rPr>
              <a:t>es</a:t>
            </a:r>
            <a:r>
              <a:rPr sz="1800" dirty="0">
                <a:latin typeface="Arial MT"/>
                <a:cs typeface="Arial MT"/>
              </a:rPr>
              <a:t> </a:t>
            </a:r>
            <a:r>
              <a:rPr sz="1800" spc="-40" dirty="0">
                <a:latin typeface="Arial MT"/>
                <a:cs typeface="Arial MT"/>
              </a:rPr>
              <a:t>decir,</a:t>
            </a:r>
            <a:r>
              <a:rPr sz="1800" spc="-50" dirty="0">
                <a:latin typeface="Arial MT"/>
                <a:cs typeface="Arial MT"/>
              </a:rPr>
              <a:t> </a:t>
            </a:r>
            <a:r>
              <a:rPr sz="1800" spc="-20" dirty="0">
                <a:latin typeface="Arial MT"/>
                <a:cs typeface="Arial MT"/>
              </a:rPr>
              <a:t>igual</a:t>
            </a:r>
            <a:r>
              <a:rPr sz="1800" spc="5" dirty="0">
                <a:latin typeface="Arial MT"/>
                <a:cs typeface="Arial MT"/>
              </a:rPr>
              <a:t> </a:t>
            </a:r>
            <a:r>
              <a:rPr sz="1800" spc="-20" dirty="0">
                <a:latin typeface="Arial MT"/>
                <a:cs typeface="Arial MT"/>
              </a:rPr>
              <a:t>grado</a:t>
            </a:r>
            <a:r>
              <a:rPr sz="1800" spc="5" dirty="0">
                <a:latin typeface="Arial MT"/>
                <a:cs typeface="Arial MT"/>
              </a:rPr>
              <a:t> </a:t>
            </a:r>
            <a:r>
              <a:rPr sz="1800" spc="-5" dirty="0">
                <a:latin typeface="Arial MT"/>
                <a:cs typeface="Arial MT"/>
              </a:rPr>
              <a:t>e</a:t>
            </a:r>
            <a:r>
              <a:rPr sz="1800" dirty="0">
                <a:latin typeface="Arial MT"/>
                <a:cs typeface="Arial MT"/>
              </a:rPr>
              <a:t> </a:t>
            </a:r>
            <a:r>
              <a:rPr sz="1800" spc="-20" dirty="0">
                <a:latin typeface="Arial MT"/>
                <a:cs typeface="Arial MT"/>
              </a:rPr>
              <a:t>igual</a:t>
            </a:r>
            <a:r>
              <a:rPr sz="1800" spc="125" dirty="0">
                <a:latin typeface="Arial MT"/>
                <a:cs typeface="Arial MT"/>
              </a:rPr>
              <a:t> </a:t>
            </a:r>
            <a:r>
              <a:rPr sz="1800" spc="-5" dirty="0">
                <a:latin typeface="Arial MT"/>
                <a:cs typeface="Arial MT"/>
              </a:rPr>
              <a:t>dominio.</a:t>
            </a:r>
            <a:endParaRPr sz="1800">
              <a:latin typeface="Arial MT"/>
              <a:cs typeface="Arial MT"/>
            </a:endParaRPr>
          </a:p>
          <a:p>
            <a:pPr marL="1164590" marR="2475230">
              <a:lnSpc>
                <a:spcPct val="176700"/>
              </a:lnSpc>
              <a:spcBef>
                <a:spcPts val="635"/>
              </a:spcBef>
            </a:pPr>
            <a:r>
              <a:rPr sz="1800" spc="-15" dirty="0">
                <a:latin typeface="Courier New"/>
                <a:cs typeface="Courier New"/>
              </a:rPr>
              <a:t>SELECT campo1, campo2 </a:t>
            </a:r>
            <a:r>
              <a:rPr sz="1800" spc="-10" dirty="0">
                <a:latin typeface="Courier New"/>
                <a:cs typeface="Courier New"/>
              </a:rPr>
              <a:t>FROM </a:t>
            </a:r>
            <a:r>
              <a:rPr sz="1800" spc="-15" dirty="0">
                <a:latin typeface="Courier New"/>
                <a:cs typeface="Courier New"/>
              </a:rPr>
              <a:t>tabla1 </a:t>
            </a:r>
            <a:r>
              <a:rPr sz="1800" spc="-1070" dirty="0">
                <a:latin typeface="Courier New"/>
                <a:cs typeface="Courier New"/>
              </a:rPr>
              <a:t> </a:t>
            </a:r>
            <a:r>
              <a:rPr sz="1800" spc="-15" dirty="0">
                <a:latin typeface="Courier New"/>
                <a:cs typeface="Courier New"/>
              </a:rPr>
              <a:t>INTERSECT</a:t>
            </a:r>
            <a:endParaRPr sz="1800">
              <a:latin typeface="Courier New"/>
              <a:cs typeface="Courier New"/>
            </a:endParaRPr>
          </a:p>
          <a:p>
            <a:pPr>
              <a:lnSpc>
                <a:spcPct val="100000"/>
              </a:lnSpc>
              <a:spcBef>
                <a:spcPts val="20"/>
              </a:spcBef>
            </a:pPr>
            <a:endParaRPr sz="1850">
              <a:latin typeface="Courier New"/>
              <a:cs typeface="Courier New"/>
            </a:endParaRPr>
          </a:p>
          <a:p>
            <a:pPr marL="1164590">
              <a:lnSpc>
                <a:spcPct val="100000"/>
              </a:lnSpc>
            </a:pPr>
            <a:r>
              <a:rPr sz="1800" spc="-15" dirty="0">
                <a:latin typeface="Courier New"/>
                <a:cs typeface="Courier New"/>
              </a:rPr>
              <a:t>SELECT</a:t>
            </a:r>
            <a:r>
              <a:rPr sz="1800" spc="-30" dirty="0">
                <a:latin typeface="Courier New"/>
                <a:cs typeface="Courier New"/>
              </a:rPr>
              <a:t> </a:t>
            </a:r>
            <a:r>
              <a:rPr sz="1800" spc="-15" dirty="0">
                <a:latin typeface="Courier New"/>
                <a:cs typeface="Courier New"/>
              </a:rPr>
              <a:t>campo1, campo2</a:t>
            </a:r>
            <a:r>
              <a:rPr sz="1800" spc="-30" dirty="0">
                <a:latin typeface="Courier New"/>
                <a:cs typeface="Courier New"/>
              </a:rPr>
              <a:t> </a:t>
            </a:r>
            <a:r>
              <a:rPr sz="1800" spc="-10" dirty="0">
                <a:latin typeface="Courier New"/>
                <a:cs typeface="Courier New"/>
              </a:rPr>
              <a:t>FROM</a:t>
            </a:r>
            <a:r>
              <a:rPr sz="1800" spc="-20" dirty="0">
                <a:latin typeface="Courier New"/>
                <a:cs typeface="Courier New"/>
              </a:rPr>
              <a:t> </a:t>
            </a:r>
            <a:r>
              <a:rPr sz="1800" spc="-15" dirty="0">
                <a:latin typeface="Courier New"/>
                <a:cs typeface="Courier New"/>
              </a:rPr>
              <a:t>tabla2</a:t>
            </a:r>
            <a:endParaRPr sz="1800">
              <a:latin typeface="Courier New"/>
              <a:cs typeface="Courier New"/>
            </a:endParaRPr>
          </a:p>
          <a:p>
            <a:pPr>
              <a:lnSpc>
                <a:spcPct val="100000"/>
              </a:lnSpc>
            </a:pPr>
            <a:endParaRPr sz="2000">
              <a:latin typeface="Courier New"/>
              <a:cs typeface="Courier New"/>
            </a:endParaRPr>
          </a:p>
          <a:p>
            <a:pPr>
              <a:lnSpc>
                <a:spcPct val="100000"/>
              </a:lnSpc>
              <a:spcBef>
                <a:spcPts val="20"/>
              </a:spcBef>
            </a:pPr>
            <a:endParaRPr sz="2050">
              <a:latin typeface="Courier New"/>
              <a:cs typeface="Courier New"/>
            </a:endParaRPr>
          </a:p>
          <a:p>
            <a:pPr marL="155575">
              <a:lnSpc>
                <a:spcPct val="100000"/>
              </a:lnSpc>
            </a:pPr>
            <a:r>
              <a:rPr sz="1800" b="1" spc="-5" dirty="0">
                <a:latin typeface="Arial"/>
                <a:cs typeface="Arial"/>
              </a:rPr>
              <a:t>Ejemplo</a:t>
            </a:r>
            <a:r>
              <a:rPr sz="1800" b="1" spc="-80" dirty="0">
                <a:latin typeface="Arial"/>
                <a:cs typeface="Arial"/>
              </a:rPr>
              <a:t> </a:t>
            </a:r>
            <a:r>
              <a:rPr sz="1800" b="1" dirty="0">
                <a:latin typeface="Arial"/>
                <a:cs typeface="Arial"/>
              </a:rPr>
              <a:t>Simple:</a:t>
            </a:r>
            <a:endParaRPr sz="1800">
              <a:latin typeface="Arial"/>
              <a:cs typeface="Arial"/>
            </a:endParaRPr>
          </a:p>
          <a:p>
            <a:pPr marL="1093470" marR="1460500">
              <a:lnSpc>
                <a:spcPct val="177200"/>
              </a:lnSpc>
              <a:spcBef>
                <a:spcPts val="915"/>
              </a:spcBef>
            </a:pPr>
            <a:r>
              <a:rPr sz="1800" spc="-15" dirty="0">
                <a:latin typeface="Courier New"/>
                <a:cs typeface="Courier New"/>
              </a:rPr>
              <a:t>SELECT legajo,fechaingreso from empleado1 </a:t>
            </a:r>
            <a:r>
              <a:rPr sz="1800" spc="-1070" dirty="0">
                <a:latin typeface="Courier New"/>
                <a:cs typeface="Courier New"/>
              </a:rPr>
              <a:t> </a:t>
            </a:r>
            <a:r>
              <a:rPr sz="1800" spc="-15" dirty="0">
                <a:latin typeface="Courier New"/>
                <a:cs typeface="Courier New"/>
              </a:rPr>
              <a:t>INTERSECT</a:t>
            </a:r>
            <a:endParaRPr sz="1800">
              <a:latin typeface="Courier New"/>
              <a:cs typeface="Courier New"/>
            </a:endParaRPr>
          </a:p>
          <a:p>
            <a:pPr>
              <a:lnSpc>
                <a:spcPct val="100000"/>
              </a:lnSpc>
              <a:spcBef>
                <a:spcPts val="15"/>
              </a:spcBef>
            </a:pPr>
            <a:endParaRPr sz="1850">
              <a:latin typeface="Courier New"/>
              <a:cs typeface="Courier New"/>
            </a:endParaRPr>
          </a:p>
          <a:p>
            <a:pPr marL="1093470">
              <a:lnSpc>
                <a:spcPct val="100000"/>
              </a:lnSpc>
            </a:pPr>
            <a:r>
              <a:rPr sz="1800" spc="-10" dirty="0">
                <a:latin typeface="Courier New"/>
                <a:cs typeface="Courier New"/>
              </a:rPr>
              <a:t>SELECT</a:t>
            </a:r>
            <a:r>
              <a:rPr sz="1800" spc="-35" dirty="0">
                <a:latin typeface="Courier New"/>
                <a:cs typeface="Courier New"/>
              </a:rPr>
              <a:t> </a:t>
            </a:r>
            <a:r>
              <a:rPr sz="1800" spc="-10" dirty="0">
                <a:latin typeface="Courier New"/>
                <a:cs typeface="Courier New"/>
              </a:rPr>
              <a:t>leg,</a:t>
            </a:r>
            <a:r>
              <a:rPr sz="1800" spc="-30" dirty="0">
                <a:latin typeface="Courier New"/>
                <a:cs typeface="Courier New"/>
              </a:rPr>
              <a:t> </a:t>
            </a:r>
            <a:r>
              <a:rPr sz="1800" spc="-10" dirty="0">
                <a:latin typeface="Courier New"/>
                <a:cs typeface="Courier New"/>
              </a:rPr>
              <a:t>fing</a:t>
            </a:r>
            <a:r>
              <a:rPr sz="1800" spc="-30" dirty="0">
                <a:latin typeface="Courier New"/>
                <a:cs typeface="Courier New"/>
              </a:rPr>
              <a:t> </a:t>
            </a:r>
            <a:r>
              <a:rPr sz="1800" spc="-10" dirty="0">
                <a:latin typeface="Courier New"/>
                <a:cs typeface="Courier New"/>
              </a:rPr>
              <a:t>FROM</a:t>
            </a:r>
            <a:r>
              <a:rPr sz="1800" spc="-55" dirty="0">
                <a:latin typeface="Courier New"/>
                <a:cs typeface="Courier New"/>
              </a:rPr>
              <a:t> </a:t>
            </a:r>
            <a:r>
              <a:rPr sz="1800" spc="-15" dirty="0">
                <a:latin typeface="Courier New"/>
                <a:cs typeface="Courier New"/>
              </a:rPr>
              <a:t>empleado2</a:t>
            </a:r>
            <a:endParaRPr sz="1800">
              <a:latin typeface="Courier New"/>
              <a:cs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410585"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75" dirty="0"/>
              <a:t> </a:t>
            </a:r>
            <a:r>
              <a:rPr spc="-5" dirty="0"/>
              <a:t>Except</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743712" y="4646676"/>
            <a:ext cx="141731" cy="141731"/>
          </a:xfrm>
          <a:prstGeom prst="rect">
            <a:avLst/>
          </a:prstGeom>
        </p:spPr>
      </p:pic>
      <p:sp>
        <p:nvSpPr>
          <p:cNvPr id="6" name="object 6"/>
          <p:cNvSpPr txBox="1"/>
          <p:nvPr/>
        </p:nvSpPr>
        <p:spPr>
          <a:xfrm>
            <a:off x="797153" y="1880438"/>
            <a:ext cx="8233409" cy="4646295"/>
          </a:xfrm>
          <a:prstGeom prst="rect">
            <a:avLst/>
          </a:prstGeom>
        </p:spPr>
        <p:txBody>
          <a:bodyPr vert="horz" wrap="square" lIns="0" tIns="12700" rIns="0" bIns="0" rtlCol="0">
            <a:spAutoFit/>
          </a:bodyPr>
          <a:lstStyle/>
          <a:p>
            <a:pPr marL="12700">
              <a:lnSpc>
                <a:spcPts val="2075"/>
              </a:lnSpc>
              <a:spcBef>
                <a:spcPts val="100"/>
              </a:spcBef>
            </a:pPr>
            <a:r>
              <a:rPr sz="1800" dirty="0">
                <a:latin typeface="Arial MT"/>
                <a:cs typeface="Arial MT"/>
              </a:rPr>
              <a:t>Este</a:t>
            </a:r>
            <a:r>
              <a:rPr sz="1800" spc="-30" dirty="0">
                <a:latin typeface="Arial MT"/>
                <a:cs typeface="Arial MT"/>
              </a:rPr>
              <a:t> </a:t>
            </a:r>
            <a:r>
              <a:rPr sz="1800" spc="-20" dirty="0">
                <a:latin typeface="Arial MT"/>
                <a:cs typeface="Arial MT"/>
              </a:rPr>
              <a:t>operador</a:t>
            </a:r>
            <a:r>
              <a:rPr sz="1800" spc="20" dirty="0">
                <a:latin typeface="Arial MT"/>
                <a:cs typeface="Arial MT"/>
              </a:rPr>
              <a:t> </a:t>
            </a:r>
            <a:r>
              <a:rPr sz="1800" spc="-5" dirty="0">
                <a:latin typeface="Arial MT"/>
                <a:cs typeface="Arial MT"/>
              </a:rPr>
              <a:t>devuelve</a:t>
            </a:r>
            <a:r>
              <a:rPr sz="1800" spc="-35" dirty="0">
                <a:latin typeface="Arial MT"/>
                <a:cs typeface="Arial MT"/>
              </a:rPr>
              <a:t> </a:t>
            </a:r>
            <a:r>
              <a:rPr sz="1800" spc="-15" dirty="0">
                <a:latin typeface="Arial MT"/>
                <a:cs typeface="Arial MT"/>
              </a:rPr>
              <a:t>todas</a:t>
            </a:r>
            <a:r>
              <a:rPr sz="1800" spc="-5" dirty="0">
                <a:latin typeface="Arial MT"/>
                <a:cs typeface="Arial MT"/>
              </a:rPr>
              <a:t> las filas</a:t>
            </a:r>
            <a:r>
              <a:rPr sz="1800" spc="-25" dirty="0">
                <a:latin typeface="Arial MT"/>
                <a:cs typeface="Arial MT"/>
              </a:rPr>
              <a:t> </a:t>
            </a:r>
            <a:r>
              <a:rPr sz="1800" spc="-15" dirty="0">
                <a:latin typeface="Arial MT"/>
                <a:cs typeface="Arial MT"/>
              </a:rPr>
              <a:t>que</a:t>
            </a:r>
            <a:r>
              <a:rPr sz="1800" spc="-10" dirty="0">
                <a:latin typeface="Arial MT"/>
                <a:cs typeface="Arial MT"/>
              </a:rPr>
              <a:t> </a:t>
            </a:r>
            <a:r>
              <a:rPr sz="1800" spc="-5" dirty="0">
                <a:latin typeface="Arial MT"/>
                <a:cs typeface="Arial MT"/>
              </a:rPr>
              <a:t>no</a:t>
            </a:r>
            <a:r>
              <a:rPr sz="1800" spc="-15" dirty="0">
                <a:latin typeface="Arial MT"/>
                <a:cs typeface="Arial MT"/>
              </a:rPr>
              <a:t> </a:t>
            </a:r>
            <a:r>
              <a:rPr sz="1800" spc="-5" dirty="0">
                <a:latin typeface="Arial MT"/>
                <a:cs typeface="Arial MT"/>
              </a:rPr>
              <a:t>están</a:t>
            </a:r>
            <a:r>
              <a:rPr sz="1800" spc="-30" dirty="0">
                <a:latin typeface="Arial MT"/>
                <a:cs typeface="Arial MT"/>
              </a:rPr>
              <a:t> </a:t>
            </a:r>
            <a:r>
              <a:rPr sz="1800" spc="-10" dirty="0">
                <a:latin typeface="Arial MT"/>
                <a:cs typeface="Arial MT"/>
              </a:rPr>
              <a:t>en</a:t>
            </a:r>
            <a:r>
              <a:rPr sz="1800" spc="-15" dirty="0">
                <a:latin typeface="Arial MT"/>
                <a:cs typeface="Arial MT"/>
              </a:rPr>
              <a:t> </a:t>
            </a:r>
            <a:r>
              <a:rPr sz="1800" spc="-10" dirty="0">
                <a:latin typeface="Arial MT"/>
                <a:cs typeface="Arial MT"/>
              </a:rPr>
              <a:t>el</a:t>
            </a:r>
            <a:r>
              <a:rPr sz="1800" spc="-30" dirty="0">
                <a:latin typeface="Arial MT"/>
                <a:cs typeface="Arial MT"/>
              </a:rPr>
              <a:t> </a:t>
            </a:r>
            <a:r>
              <a:rPr sz="1800" spc="-5" dirty="0">
                <a:latin typeface="Arial MT"/>
                <a:cs typeface="Arial MT"/>
              </a:rPr>
              <a:t>resto</a:t>
            </a:r>
            <a:r>
              <a:rPr sz="1800" spc="-20" dirty="0">
                <a:latin typeface="Arial MT"/>
                <a:cs typeface="Arial MT"/>
              </a:rPr>
              <a:t> </a:t>
            </a:r>
            <a:r>
              <a:rPr sz="1800" spc="-5" dirty="0">
                <a:latin typeface="Arial MT"/>
                <a:cs typeface="Arial MT"/>
              </a:rPr>
              <a:t>de</a:t>
            </a:r>
            <a:r>
              <a:rPr sz="1800" spc="-15" dirty="0">
                <a:latin typeface="Arial MT"/>
                <a:cs typeface="Arial MT"/>
              </a:rPr>
              <a:t> las</a:t>
            </a:r>
            <a:r>
              <a:rPr sz="1800" spc="-10" dirty="0">
                <a:latin typeface="Arial MT"/>
                <a:cs typeface="Arial MT"/>
              </a:rPr>
              <a:t> </a:t>
            </a:r>
            <a:r>
              <a:rPr sz="1800" spc="-15" dirty="0">
                <a:latin typeface="Arial MT"/>
                <a:cs typeface="Arial MT"/>
              </a:rPr>
              <a:t>tablas</a:t>
            </a:r>
            <a:r>
              <a:rPr sz="1800" spc="5" dirty="0">
                <a:latin typeface="Arial MT"/>
                <a:cs typeface="Arial MT"/>
              </a:rPr>
              <a:t> </a:t>
            </a:r>
            <a:r>
              <a:rPr sz="1800" spc="-5" dirty="0">
                <a:latin typeface="Arial MT"/>
                <a:cs typeface="Arial MT"/>
              </a:rPr>
              <a:t>de</a:t>
            </a:r>
            <a:r>
              <a:rPr sz="1800" spc="-15" dirty="0">
                <a:latin typeface="Arial MT"/>
                <a:cs typeface="Arial MT"/>
              </a:rPr>
              <a:t> </a:t>
            </a:r>
            <a:r>
              <a:rPr sz="1800" dirty="0">
                <a:latin typeface="Arial MT"/>
                <a:cs typeface="Arial MT"/>
              </a:rPr>
              <a:t>la</a:t>
            </a:r>
            <a:endParaRPr sz="1800">
              <a:latin typeface="Arial MT"/>
              <a:cs typeface="Arial MT"/>
            </a:endParaRPr>
          </a:p>
          <a:p>
            <a:pPr marL="12700" marR="1250315">
              <a:lnSpc>
                <a:spcPts val="2000"/>
              </a:lnSpc>
              <a:spcBef>
                <a:spcPts val="120"/>
              </a:spcBef>
            </a:pPr>
            <a:r>
              <a:rPr sz="1800" spc="-20" dirty="0">
                <a:latin typeface="Arial MT"/>
                <a:cs typeface="Arial MT"/>
              </a:rPr>
              <a:t>operación.</a:t>
            </a:r>
            <a:r>
              <a:rPr sz="1800" spc="15" dirty="0">
                <a:latin typeface="Arial MT"/>
                <a:cs typeface="Arial MT"/>
              </a:rPr>
              <a:t> </a:t>
            </a:r>
            <a:r>
              <a:rPr sz="1800" spc="-5" dirty="0">
                <a:latin typeface="Arial MT"/>
                <a:cs typeface="Arial MT"/>
              </a:rPr>
              <a:t>Simula</a:t>
            </a:r>
            <a:r>
              <a:rPr sz="1800" spc="-20" dirty="0">
                <a:latin typeface="Arial MT"/>
                <a:cs typeface="Arial MT"/>
              </a:rPr>
              <a:t> </a:t>
            </a:r>
            <a:r>
              <a:rPr sz="1800" spc="-5" dirty="0">
                <a:latin typeface="Arial MT"/>
                <a:cs typeface="Arial MT"/>
              </a:rPr>
              <a:t>ser</a:t>
            </a:r>
            <a:r>
              <a:rPr sz="1800" spc="-20" dirty="0">
                <a:latin typeface="Arial MT"/>
                <a:cs typeface="Arial MT"/>
              </a:rPr>
              <a:t> </a:t>
            </a:r>
            <a:r>
              <a:rPr sz="1800" spc="-5" dirty="0">
                <a:latin typeface="Arial MT"/>
                <a:cs typeface="Arial MT"/>
              </a:rPr>
              <a:t>una</a:t>
            </a:r>
            <a:r>
              <a:rPr sz="1800" spc="-15" dirty="0">
                <a:latin typeface="Arial MT"/>
                <a:cs typeface="Arial MT"/>
              </a:rPr>
              <a:t> </a:t>
            </a:r>
            <a:r>
              <a:rPr sz="1800" dirty="0">
                <a:latin typeface="Arial MT"/>
                <a:cs typeface="Arial MT"/>
              </a:rPr>
              <a:t>resta</a:t>
            </a:r>
            <a:r>
              <a:rPr sz="1800" spc="-30" dirty="0">
                <a:latin typeface="Arial MT"/>
                <a:cs typeface="Arial MT"/>
              </a:rPr>
              <a:t> </a:t>
            </a:r>
            <a:r>
              <a:rPr sz="1800" spc="-15" dirty="0">
                <a:latin typeface="Arial MT"/>
                <a:cs typeface="Arial MT"/>
              </a:rPr>
              <a:t>de</a:t>
            </a:r>
            <a:r>
              <a:rPr sz="1800" spc="-20" dirty="0">
                <a:latin typeface="Arial MT"/>
                <a:cs typeface="Arial MT"/>
              </a:rPr>
              <a:t> </a:t>
            </a:r>
            <a:r>
              <a:rPr sz="1800" spc="-15" dirty="0">
                <a:latin typeface="Arial MT"/>
                <a:cs typeface="Arial MT"/>
              </a:rPr>
              <a:t>las </a:t>
            </a:r>
            <a:r>
              <a:rPr sz="1800" spc="-20" dirty="0">
                <a:latin typeface="Arial MT"/>
                <a:cs typeface="Arial MT"/>
              </a:rPr>
              <a:t>operaciones</a:t>
            </a:r>
            <a:r>
              <a:rPr sz="1800" spc="75" dirty="0">
                <a:latin typeface="Arial MT"/>
                <a:cs typeface="Arial MT"/>
              </a:rPr>
              <a:t> </a:t>
            </a:r>
            <a:r>
              <a:rPr sz="1800" spc="-5" dirty="0">
                <a:latin typeface="Arial MT"/>
                <a:cs typeface="Arial MT"/>
              </a:rPr>
              <a:t>algebráicas. </a:t>
            </a:r>
            <a:r>
              <a:rPr sz="1800" dirty="0">
                <a:latin typeface="Arial MT"/>
                <a:cs typeface="Arial MT"/>
              </a:rPr>
              <a:t> </a:t>
            </a:r>
            <a:r>
              <a:rPr sz="1800" spc="-65" dirty="0">
                <a:latin typeface="Arial MT"/>
                <a:cs typeface="Arial MT"/>
              </a:rPr>
              <a:t>También</a:t>
            </a:r>
            <a:r>
              <a:rPr sz="1800" spc="-55" dirty="0">
                <a:latin typeface="Arial MT"/>
                <a:cs typeface="Arial MT"/>
              </a:rPr>
              <a:t> </a:t>
            </a:r>
            <a:r>
              <a:rPr sz="1800" spc="-20" dirty="0">
                <a:latin typeface="Arial MT"/>
                <a:cs typeface="Arial MT"/>
              </a:rPr>
              <a:t>deben</a:t>
            </a:r>
            <a:r>
              <a:rPr sz="1800" dirty="0">
                <a:latin typeface="Arial MT"/>
                <a:cs typeface="Arial MT"/>
              </a:rPr>
              <a:t> </a:t>
            </a:r>
            <a:r>
              <a:rPr sz="1800" spc="-5" dirty="0">
                <a:latin typeface="Arial MT"/>
                <a:cs typeface="Arial MT"/>
              </a:rPr>
              <a:t>ser compatibles,</a:t>
            </a:r>
            <a:r>
              <a:rPr sz="1800" spc="-40" dirty="0">
                <a:latin typeface="Arial MT"/>
                <a:cs typeface="Arial MT"/>
              </a:rPr>
              <a:t> </a:t>
            </a:r>
            <a:r>
              <a:rPr sz="1800" spc="-5" dirty="0">
                <a:latin typeface="Arial MT"/>
                <a:cs typeface="Arial MT"/>
              </a:rPr>
              <a:t>es</a:t>
            </a:r>
            <a:r>
              <a:rPr sz="1800" spc="-15" dirty="0">
                <a:latin typeface="Arial MT"/>
                <a:cs typeface="Arial MT"/>
              </a:rPr>
              <a:t> </a:t>
            </a:r>
            <a:r>
              <a:rPr sz="1800" spc="-40" dirty="0">
                <a:latin typeface="Arial MT"/>
                <a:cs typeface="Arial MT"/>
              </a:rPr>
              <a:t>decir, </a:t>
            </a:r>
            <a:r>
              <a:rPr sz="1800" spc="-20" dirty="0">
                <a:latin typeface="Arial MT"/>
                <a:cs typeface="Arial MT"/>
              </a:rPr>
              <a:t>igual</a:t>
            </a:r>
            <a:r>
              <a:rPr sz="1800" spc="5" dirty="0">
                <a:latin typeface="Arial MT"/>
                <a:cs typeface="Arial MT"/>
              </a:rPr>
              <a:t> </a:t>
            </a:r>
            <a:r>
              <a:rPr sz="1800" spc="-20" dirty="0">
                <a:latin typeface="Arial MT"/>
                <a:cs typeface="Arial MT"/>
              </a:rPr>
              <a:t>grado</a:t>
            </a:r>
            <a:r>
              <a:rPr sz="1800" dirty="0">
                <a:latin typeface="Arial MT"/>
                <a:cs typeface="Arial MT"/>
              </a:rPr>
              <a:t> </a:t>
            </a:r>
            <a:r>
              <a:rPr sz="1800" spc="-5" dirty="0">
                <a:latin typeface="Arial MT"/>
                <a:cs typeface="Arial MT"/>
              </a:rPr>
              <a:t>e</a:t>
            </a:r>
            <a:r>
              <a:rPr sz="1800" spc="5" dirty="0">
                <a:latin typeface="Arial MT"/>
                <a:cs typeface="Arial MT"/>
              </a:rPr>
              <a:t> </a:t>
            </a:r>
            <a:r>
              <a:rPr sz="1800" spc="-20" dirty="0">
                <a:latin typeface="Arial MT"/>
                <a:cs typeface="Arial MT"/>
              </a:rPr>
              <a:t>igual</a:t>
            </a:r>
            <a:r>
              <a:rPr sz="1800" spc="125" dirty="0">
                <a:latin typeface="Arial MT"/>
                <a:cs typeface="Arial MT"/>
              </a:rPr>
              <a:t> </a:t>
            </a:r>
            <a:r>
              <a:rPr sz="1800" spc="-20" dirty="0">
                <a:latin typeface="Arial MT"/>
                <a:cs typeface="Arial MT"/>
              </a:rPr>
              <a:t>dominio.</a:t>
            </a:r>
            <a:endParaRPr sz="1800">
              <a:latin typeface="Arial MT"/>
              <a:cs typeface="Arial MT"/>
            </a:endParaRPr>
          </a:p>
          <a:p>
            <a:pPr marL="1164590">
              <a:lnSpc>
                <a:spcPct val="100000"/>
              </a:lnSpc>
              <a:spcBef>
                <a:spcPts val="695"/>
              </a:spcBef>
            </a:pPr>
            <a:r>
              <a:rPr sz="1800" spc="-15" dirty="0">
                <a:latin typeface="Courier New"/>
                <a:cs typeface="Courier New"/>
              </a:rPr>
              <a:t>SELECT</a:t>
            </a:r>
            <a:r>
              <a:rPr sz="1800" spc="-30" dirty="0">
                <a:latin typeface="Courier New"/>
                <a:cs typeface="Courier New"/>
              </a:rPr>
              <a:t> </a:t>
            </a:r>
            <a:r>
              <a:rPr sz="1800" spc="-15" dirty="0">
                <a:latin typeface="Courier New"/>
                <a:cs typeface="Courier New"/>
              </a:rPr>
              <a:t>campo1, campo2</a:t>
            </a:r>
            <a:r>
              <a:rPr sz="1800" spc="-30" dirty="0">
                <a:latin typeface="Courier New"/>
                <a:cs typeface="Courier New"/>
              </a:rPr>
              <a:t> </a:t>
            </a:r>
            <a:r>
              <a:rPr sz="1800" spc="-10" dirty="0">
                <a:latin typeface="Courier New"/>
                <a:cs typeface="Courier New"/>
              </a:rPr>
              <a:t>FROM</a:t>
            </a:r>
            <a:r>
              <a:rPr sz="1800" spc="-20" dirty="0">
                <a:latin typeface="Courier New"/>
                <a:cs typeface="Courier New"/>
              </a:rPr>
              <a:t> </a:t>
            </a:r>
            <a:r>
              <a:rPr sz="1800" spc="-15" dirty="0">
                <a:latin typeface="Courier New"/>
                <a:cs typeface="Courier New"/>
              </a:rPr>
              <a:t>tabla1</a:t>
            </a:r>
            <a:endParaRPr sz="1800">
              <a:latin typeface="Courier New"/>
              <a:cs typeface="Courier New"/>
            </a:endParaRPr>
          </a:p>
          <a:p>
            <a:pPr marL="1164590">
              <a:lnSpc>
                <a:spcPct val="100000"/>
              </a:lnSpc>
              <a:spcBef>
                <a:spcPts val="1705"/>
              </a:spcBef>
            </a:pPr>
            <a:r>
              <a:rPr sz="1800" spc="-15" dirty="0">
                <a:latin typeface="Courier New"/>
                <a:cs typeface="Courier New"/>
              </a:rPr>
              <a:t>EXCEPT</a:t>
            </a:r>
            <a:endParaRPr sz="1800">
              <a:latin typeface="Courier New"/>
              <a:cs typeface="Courier New"/>
            </a:endParaRPr>
          </a:p>
          <a:p>
            <a:pPr marL="1164590">
              <a:lnSpc>
                <a:spcPct val="100000"/>
              </a:lnSpc>
              <a:spcBef>
                <a:spcPts val="1705"/>
              </a:spcBef>
            </a:pPr>
            <a:r>
              <a:rPr sz="1800" spc="-15" dirty="0">
                <a:latin typeface="Courier New"/>
                <a:cs typeface="Courier New"/>
              </a:rPr>
              <a:t>SELECT</a:t>
            </a:r>
            <a:r>
              <a:rPr sz="1800" spc="-30" dirty="0">
                <a:latin typeface="Courier New"/>
                <a:cs typeface="Courier New"/>
              </a:rPr>
              <a:t> </a:t>
            </a:r>
            <a:r>
              <a:rPr sz="1800" spc="-15" dirty="0">
                <a:latin typeface="Courier New"/>
                <a:cs typeface="Courier New"/>
              </a:rPr>
              <a:t>campo1, campo2</a:t>
            </a:r>
            <a:r>
              <a:rPr sz="1800" spc="-30" dirty="0">
                <a:latin typeface="Courier New"/>
                <a:cs typeface="Courier New"/>
              </a:rPr>
              <a:t> </a:t>
            </a:r>
            <a:r>
              <a:rPr sz="1800" spc="-10" dirty="0">
                <a:latin typeface="Courier New"/>
                <a:cs typeface="Courier New"/>
              </a:rPr>
              <a:t>FROM</a:t>
            </a:r>
            <a:r>
              <a:rPr sz="1800" spc="-20" dirty="0">
                <a:latin typeface="Courier New"/>
                <a:cs typeface="Courier New"/>
              </a:rPr>
              <a:t> </a:t>
            </a:r>
            <a:r>
              <a:rPr sz="1800" spc="-15" dirty="0">
                <a:latin typeface="Courier New"/>
                <a:cs typeface="Courier New"/>
              </a:rPr>
              <a:t>tabla2</a:t>
            </a:r>
            <a:endParaRPr sz="1800">
              <a:latin typeface="Courier New"/>
              <a:cs typeface="Courier New"/>
            </a:endParaRPr>
          </a:p>
          <a:p>
            <a:pPr>
              <a:lnSpc>
                <a:spcPct val="100000"/>
              </a:lnSpc>
            </a:pPr>
            <a:endParaRPr sz="2000">
              <a:latin typeface="Courier New"/>
              <a:cs typeface="Courier New"/>
            </a:endParaRPr>
          </a:p>
          <a:p>
            <a:pPr>
              <a:lnSpc>
                <a:spcPct val="100000"/>
              </a:lnSpc>
              <a:spcBef>
                <a:spcPts val="5"/>
              </a:spcBef>
            </a:pPr>
            <a:endParaRPr sz="2050">
              <a:latin typeface="Courier New"/>
              <a:cs typeface="Courier New"/>
            </a:endParaRPr>
          </a:p>
          <a:p>
            <a:pPr marL="155575">
              <a:lnSpc>
                <a:spcPct val="100000"/>
              </a:lnSpc>
              <a:spcBef>
                <a:spcPts val="5"/>
              </a:spcBef>
            </a:pPr>
            <a:r>
              <a:rPr sz="1800" b="1" spc="-5" dirty="0">
                <a:latin typeface="Arial"/>
                <a:cs typeface="Arial"/>
              </a:rPr>
              <a:t>Eje</a:t>
            </a:r>
            <a:r>
              <a:rPr sz="1800" b="1" spc="-15" dirty="0">
                <a:latin typeface="Arial"/>
                <a:cs typeface="Arial"/>
              </a:rPr>
              <a:t>m</a:t>
            </a:r>
            <a:r>
              <a:rPr sz="1800" b="1" dirty="0">
                <a:latin typeface="Arial"/>
                <a:cs typeface="Arial"/>
              </a:rPr>
              <a:t>p</a:t>
            </a:r>
            <a:r>
              <a:rPr sz="1800" b="1" spc="5" dirty="0">
                <a:latin typeface="Arial"/>
                <a:cs typeface="Arial"/>
              </a:rPr>
              <a:t>l</a:t>
            </a:r>
            <a:r>
              <a:rPr sz="1800" b="1" dirty="0">
                <a:latin typeface="Arial"/>
                <a:cs typeface="Arial"/>
              </a:rPr>
              <a:t>o</a:t>
            </a:r>
            <a:r>
              <a:rPr sz="1800" b="1" spc="-120" dirty="0">
                <a:latin typeface="Arial"/>
                <a:cs typeface="Arial"/>
              </a:rPr>
              <a:t> </a:t>
            </a:r>
            <a:r>
              <a:rPr sz="1800" b="1" dirty="0">
                <a:latin typeface="Arial"/>
                <a:cs typeface="Arial"/>
              </a:rPr>
              <a:t>Simp</a:t>
            </a:r>
            <a:r>
              <a:rPr sz="1800" b="1" spc="5" dirty="0">
                <a:latin typeface="Arial"/>
                <a:cs typeface="Arial"/>
              </a:rPr>
              <a:t>l</a:t>
            </a:r>
            <a:r>
              <a:rPr sz="1800" b="1" spc="-5" dirty="0">
                <a:latin typeface="Arial"/>
                <a:cs typeface="Arial"/>
              </a:rPr>
              <a:t>e:</a:t>
            </a:r>
            <a:endParaRPr sz="1800">
              <a:latin typeface="Arial"/>
              <a:cs typeface="Arial"/>
            </a:endParaRPr>
          </a:p>
          <a:p>
            <a:pPr marL="1093470" marR="1560830">
              <a:lnSpc>
                <a:spcPct val="176700"/>
              </a:lnSpc>
              <a:spcBef>
                <a:spcPts val="935"/>
              </a:spcBef>
            </a:pPr>
            <a:r>
              <a:rPr sz="1800" spc="-15" dirty="0">
                <a:latin typeface="Courier New"/>
                <a:cs typeface="Courier New"/>
              </a:rPr>
              <a:t>SELECT legajo,fechaingreso from empleado1 </a:t>
            </a:r>
            <a:r>
              <a:rPr sz="1800" spc="-1070" dirty="0">
                <a:latin typeface="Courier New"/>
                <a:cs typeface="Courier New"/>
              </a:rPr>
              <a:t> </a:t>
            </a:r>
            <a:r>
              <a:rPr sz="1800" spc="-15" dirty="0">
                <a:latin typeface="Courier New"/>
                <a:cs typeface="Courier New"/>
              </a:rPr>
              <a:t>EXCEPT</a:t>
            </a:r>
            <a:endParaRPr sz="1800">
              <a:latin typeface="Courier New"/>
              <a:cs typeface="Courier New"/>
            </a:endParaRPr>
          </a:p>
          <a:p>
            <a:pPr>
              <a:lnSpc>
                <a:spcPct val="100000"/>
              </a:lnSpc>
              <a:spcBef>
                <a:spcPts val="15"/>
              </a:spcBef>
            </a:pPr>
            <a:endParaRPr sz="1850">
              <a:latin typeface="Courier New"/>
              <a:cs typeface="Courier New"/>
            </a:endParaRPr>
          </a:p>
          <a:p>
            <a:pPr marL="1093470">
              <a:lnSpc>
                <a:spcPct val="100000"/>
              </a:lnSpc>
            </a:pPr>
            <a:r>
              <a:rPr sz="1800" spc="-10" dirty="0">
                <a:latin typeface="Courier New"/>
                <a:cs typeface="Courier New"/>
              </a:rPr>
              <a:t>SELECT</a:t>
            </a:r>
            <a:r>
              <a:rPr sz="1800" spc="-35" dirty="0">
                <a:latin typeface="Courier New"/>
                <a:cs typeface="Courier New"/>
              </a:rPr>
              <a:t> </a:t>
            </a:r>
            <a:r>
              <a:rPr sz="1800" spc="-10" dirty="0">
                <a:latin typeface="Courier New"/>
                <a:cs typeface="Courier New"/>
              </a:rPr>
              <a:t>leg,</a:t>
            </a:r>
            <a:r>
              <a:rPr sz="1800" spc="-30" dirty="0">
                <a:latin typeface="Courier New"/>
                <a:cs typeface="Courier New"/>
              </a:rPr>
              <a:t> </a:t>
            </a:r>
            <a:r>
              <a:rPr sz="1800" spc="-10" dirty="0">
                <a:latin typeface="Courier New"/>
                <a:cs typeface="Courier New"/>
              </a:rPr>
              <a:t>fing</a:t>
            </a:r>
            <a:r>
              <a:rPr sz="1800" spc="-30" dirty="0">
                <a:latin typeface="Courier New"/>
                <a:cs typeface="Courier New"/>
              </a:rPr>
              <a:t> </a:t>
            </a:r>
            <a:r>
              <a:rPr sz="1800" spc="-10" dirty="0">
                <a:latin typeface="Courier New"/>
                <a:cs typeface="Courier New"/>
              </a:rPr>
              <a:t>FROM</a:t>
            </a:r>
            <a:r>
              <a:rPr sz="1800" spc="-55" dirty="0">
                <a:latin typeface="Courier New"/>
                <a:cs typeface="Courier New"/>
              </a:rPr>
              <a:t> </a:t>
            </a:r>
            <a:r>
              <a:rPr sz="1800" spc="-15" dirty="0">
                <a:latin typeface="Courier New"/>
                <a:cs typeface="Courier New"/>
              </a:rPr>
              <a:t>empleado2</a:t>
            </a:r>
            <a:endParaRPr sz="1800">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272542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95" dirty="0"/>
              <a:t> </a:t>
            </a:r>
            <a:r>
              <a:rPr spc="-5"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813816" y="2702052"/>
            <a:ext cx="141731" cy="143255"/>
          </a:xfrm>
          <a:prstGeom prst="rect">
            <a:avLst/>
          </a:prstGeom>
        </p:spPr>
      </p:pic>
      <p:pic>
        <p:nvPicPr>
          <p:cNvPr id="6" name="object 6"/>
          <p:cNvPicPr/>
          <p:nvPr/>
        </p:nvPicPr>
        <p:blipFill>
          <a:blip r:embed="rId4" cstate="print"/>
          <a:stretch>
            <a:fillRect/>
          </a:stretch>
        </p:blipFill>
        <p:spPr>
          <a:xfrm>
            <a:off x="2400300" y="3415284"/>
            <a:ext cx="140207" cy="140208"/>
          </a:xfrm>
          <a:prstGeom prst="rect">
            <a:avLst/>
          </a:prstGeom>
        </p:spPr>
      </p:pic>
      <p:pic>
        <p:nvPicPr>
          <p:cNvPr id="7" name="object 7"/>
          <p:cNvPicPr/>
          <p:nvPr/>
        </p:nvPicPr>
        <p:blipFill>
          <a:blip r:embed="rId5" cstate="print"/>
          <a:stretch>
            <a:fillRect/>
          </a:stretch>
        </p:blipFill>
        <p:spPr>
          <a:xfrm>
            <a:off x="2400300" y="3927348"/>
            <a:ext cx="140207" cy="141732"/>
          </a:xfrm>
          <a:prstGeom prst="rect">
            <a:avLst/>
          </a:prstGeom>
        </p:spPr>
      </p:pic>
      <p:pic>
        <p:nvPicPr>
          <p:cNvPr id="8" name="object 8"/>
          <p:cNvPicPr/>
          <p:nvPr/>
        </p:nvPicPr>
        <p:blipFill>
          <a:blip r:embed="rId6" cstate="print"/>
          <a:stretch>
            <a:fillRect/>
          </a:stretch>
        </p:blipFill>
        <p:spPr>
          <a:xfrm>
            <a:off x="2400300" y="4439412"/>
            <a:ext cx="140207" cy="143256"/>
          </a:xfrm>
          <a:prstGeom prst="rect">
            <a:avLst/>
          </a:prstGeom>
        </p:spPr>
      </p:pic>
      <p:pic>
        <p:nvPicPr>
          <p:cNvPr id="9" name="object 9"/>
          <p:cNvPicPr/>
          <p:nvPr/>
        </p:nvPicPr>
        <p:blipFill>
          <a:blip r:embed="rId7" cstate="print"/>
          <a:stretch>
            <a:fillRect/>
          </a:stretch>
        </p:blipFill>
        <p:spPr>
          <a:xfrm>
            <a:off x="2400300" y="4953000"/>
            <a:ext cx="140207" cy="141731"/>
          </a:xfrm>
          <a:prstGeom prst="rect">
            <a:avLst/>
          </a:prstGeom>
        </p:spPr>
      </p:pic>
      <p:pic>
        <p:nvPicPr>
          <p:cNvPr id="10" name="object 10"/>
          <p:cNvPicPr/>
          <p:nvPr/>
        </p:nvPicPr>
        <p:blipFill>
          <a:blip r:embed="rId8" cstate="print"/>
          <a:stretch>
            <a:fillRect/>
          </a:stretch>
        </p:blipFill>
        <p:spPr>
          <a:xfrm>
            <a:off x="2400300" y="5465064"/>
            <a:ext cx="140207" cy="141731"/>
          </a:xfrm>
          <a:prstGeom prst="rect">
            <a:avLst/>
          </a:prstGeom>
        </p:spPr>
      </p:pic>
      <p:pic>
        <p:nvPicPr>
          <p:cNvPr id="11" name="object 11"/>
          <p:cNvPicPr/>
          <p:nvPr/>
        </p:nvPicPr>
        <p:blipFill>
          <a:blip r:embed="rId9" cstate="print"/>
          <a:stretch>
            <a:fillRect/>
          </a:stretch>
        </p:blipFill>
        <p:spPr>
          <a:xfrm>
            <a:off x="850391" y="6260592"/>
            <a:ext cx="143256" cy="143256"/>
          </a:xfrm>
          <a:prstGeom prst="rect">
            <a:avLst/>
          </a:prstGeom>
        </p:spPr>
      </p:pic>
      <p:sp>
        <p:nvSpPr>
          <p:cNvPr id="12" name="object 12"/>
          <p:cNvSpPr txBox="1"/>
          <p:nvPr/>
        </p:nvSpPr>
        <p:spPr>
          <a:xfrm>
            <a:off x="797153" y="1876425"/>
            <a:ext cx="8512175" cy="530161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MT"/>
                <a:cs typeface="Arial MT"/>
              </a:rPr>
              <a:t>Las</a:t>
            </a:r>
            <a:r>
              <a:rPr sz="1800" spc="-10" dirty="0">
                <a:latin typeface="Arial MT"/>
                <a:cs typeface="Arial MT"/>
              </a:rPr>
              <a:t> </a:t>
            </a:r>
            <a:r>
              <a:rPr sz="1800" spc="-15" dirty="0">
                <a:latin typeface="Arial MT"/>
                <a:cs typeface="Arial MT"/>
              </a:rPr>
              <a:t>juntas</a:t>
            </a:r>
            <a:r>
              <a:rPr sz="1800" spc="10" dirty="0">
                <a:latin typeface="Arial MT"/>
                <a:cs typeface="Arial MT"/>
              </a:rPr>
              <a:t> </a:t>
            </a:r>
            <a:r>
              <a:rPr sz="1800" spc="-20" dirty="0">
                <a:latin typeface="Arial MT"/>
                <a:cs typeface="Arial MT"/>
              </a:rPr>
              <a:t>permiten</a:t>
            </a:r>
            <a:r>
              <a:rPr sz="1800" dirty="0">
                <a:latin typeface="Arial MT"/>
                <a:cs typeface="Arial MT"/>
              </a:rPr>
              <a:t> </a:t>
            </a:r>
            <a:r>
              <a:rPr sz="1800" spc="-20" dirty="0">
                <a:latin typeface="Arial MT"/>
                <a:cs typeface="Arial MT"/>
              </a:rPr>
              <a:t>unir</a:t>
            </a:r>
            <a:r>
              <a:rPr sz="1800" spc="10" dirty="0">
                <a:latin typeface="Arial MT"/>
                <a:cs typeface="Arial MT"/>
              </a:rPr>
              <a:t> </a:t>
            </a:r>
            <a:r>
              <a:rPr sz="1800" spc="-20" dirty="0">
                <a:latin typeface="Arial MT"/>
                <a:cs typeface="Arial MT"/>
              </a:rPr>
              <a:t>tuplas</a:t>
            </a:r>
            <a:r>
              <a:rPr sz="1800" spc="10" dirty="0">
                <a:latin typeface="Arial MT"/>
                <a:cs typeface="Arial MT"/>
              </a:rPr>
              <a:t> </a:t>
            </a:r>
            <a:r>
              <a:rPr sz="1800" spc="-15" dirty="0">
                <a:latin typeface="Arial MT"/>
                <a:cs typeface="Arial MT"/>
              </a:rPr>
              <a:t>de distintas</a:t>
            </a:r>
            <a:r>
              <a:rPr sz="1800" spc="10" dirty="0">
                <a:latin typeface="Arial MT"/>
                <a:cs typeface="Arial MT"/>
              </a:rPr>
              <a:t> </a:t>
            </a:r>
            <a:r>
              <a:rPr sz="1800" spc="-20" dirty="0">
                <a:latin typeface="Arial MT"/>
                <a:cs typeface="Arial MT"/>
              </a:rPr>
              <a:t>relaciones</a:t>
            </a:r>
            <a:r>
              <a:rPr sz="1800" spc="45" dirty="0">
                <a:latin typeface="Arial MT"/>
                <a:cs typeface="Arial MT"/>
              </a:rPr>
              <a:t> </a:t>
            </a:r>
            <a:r>
              <a:rPr sz="1800" spc="-5" dirty="0">
                <a:latin typeface="Arial MT"/>
                <a:cs typeface="Arial MT"/>
              </a:rPr>
              <a:t>para</a:t>
            </a:r>
            <a:r>
              <a:rPr sz="1800" spc="-20" dirty="0">
                <a:latin typeface="Arial MT"/>
                <a:cs typeface="Arial MT"/>
              </a:rPr>
              <a:t> generar</a:t>
            </a:r>
            <a:r>
              <a:rPr sz="1800" spc="20" dirty="0">
                <a:latin typeface="Arial MT"/>
                <a:cs typeface="Arial MT"/>
              </a:rPr>
              <a:t> </a:t>
            </a:r>
            <a:r>
              <a:rPr sz="1800" spc="-15" dirty="0">
                <a:latin typeface="Arial MT"/>
                <a:cs typeface="Arial MT"/>
              </a:rPr>
              <a:t>una</a:t>
            </a:r>
            <a:r>
              <a:rPr sz="1800" spc="-10" dirty="0">
                <a:latin typeface="Arial MT"/>
                <a:cs typeface="Arial MT"/>
              </a:rPr>
              <a:t> </a:t>
            </a:r>
            <a:r>
              <a:rPr sz="1800" spc="-15" dirty="0">
                <a:latin typeface="Arial MT"/>
                <a:cs typeface="Arial MT"/>
              </a:rPr>
              <a:t>nueva</a:t>
            </a:r>
            <a:r>
              <a:rPr sz="1800" spc="254" dirty="0">
                <a:latin typeface="Arial MT"/>
                <a:cs typeface="Arial MT"/>
              </a:rPr>
              <a:t> </a:t>
            </a:r>
            <a:r>
              <a:rPr sz="1800" spc="-20" dirty="0">
                <a:latin typeface="Arial MT"/>
                <a:cs typeface="Arial MT"/>
              </a:rPr>
              <a:t>tupla.</a:t>
            </a:r>
            <a:endParaRPr sz="1800">
              <a:latin typeface="Arial MT"/>
              <a:cs typeface="Arial MT"/>
            </a:endParaRPr>
          </a:p>
          <a:p>
            <a:pPr>
              <a:lnSpc>
                <a:spcPct val="100000"/>
              </a:lnSpc>
            </a:pPr>
            <a:endParaRPr sz="2000">
              <a:latin typeface="Arial MT"/>
              <a:cs typeface="Arial MT"/>
            </a:endParaRPr>
          </a:p>
          <a:p>
            <a:pPr marL="228600">
              <a:lnSpc>
                <a:spcPct val="100000"/>
              </a:lnSpc>
              <a:spcBef>
                <a:spcPts val="1400"/>
              </a:spcBef>
            </a:pPr>
            <a:r>
              <a:rPr sz="1800" b="1" spc="-15" dirty="0">
                <a:latin typeface="Arial"/>
                <a:cs typeface="Arial"/>
              </a:rPr>
              <a:t>Tipos</a:t>
            </a:r>
            <a:r>
              <a:rPr sz="1800" b="1" spc="-55" dirty="0">
                <a:latin typeface="Arial"/>
                <a:cs typeface="Arial"/>
              </a:rPr>
              <a:t> </a:t>
            </a:r>
            <a:r>
              <a:rPr sz="1800" b="1" dirty="0">
                <a:latin typeface="Arial"/>
                <a:cs typeface="Arial"/>
              </a:rPr>
              <a:t>de</a:t>
            </a:r>
            <a:r>
              <a:rPr sz="1800" b="1" spc="-55" dirty="0">
                <a:latin typeface="Arial"/>
                <a:cs typeface="Arial"/>
              </a:rPr>
              <a:t> </a:t>
            </a:r>
            <a:r>
              <a:rPr sz="1800" b="1" dirty="0">
                <a:latin typeface="Arial"/>
                <a:cs typeface="Arial"/>
              </a:rPr>
              <a:t>Joins:</a:t>
            </a:r>
            <a:endParaRPr sz="1800">
              <a:latin typeface="Arial"/>
              <a:cs typeface="Arial"/>
            </a:endParaRPr>
          </a:p>
          <a:p>
            <a:pPr marL="1812289" marR="5629910">
              <a:lnSpc>
                <a:spcPct val="187000"/>
              </a:lnSpc>
              <a:spcBef>
                <a:spcPts val="900"/>
              </a:spcBef>
            </a:pPr>
            <a:r>
              <a:rPr sz="1800" spc="-15" dirty="0">
                <a:latin typeface="Arial MT"/>
                <a:cs typeface="Arial MT"/>
              </a:rPr>
              <a:t>Inner Join </a:t>
            </a:r>
            <a:r>
              <a:rPr sz="1800" spc="-10" dirty="0">
                <a:latin typeface="Arial MT"/>
                <a:cs typeface="Arial MT"/>
              </a:rPr>
              <a:t> </a:t>
            </a:r>
            <a:r>
              <a:rPr sz="1800" spc="-5" dirty="0">
                <a:latin typeface="Arial MT"/>
                <a:cs typeface="Arial MT"/>
              </a:rPr>
              <a:t>Left Join </a:t>
            </a:r>
            <a:r>
              <a:rPr sz="1800" dirty="0">
                <a:latin typeface="Arial MT"/>
                <a:cs typeface="Arial MT"/>
              </a:rPr>
              <a:t> </a:t>
            </a:r>
            <a:r>
              <a:rPr sz="1800" spc="-5" dirty="0">
                <a:latin typeface="Arial MT"/>
                <a:cs typeface="Arial MT"/>
              </a:rPr>
              <a:t>Right Join </a:t>
            </a:r>
            <a:r>
              <a:rPr sz="1800" spc="-490" dirty="0">
                <a:latin typeface="Arial MT"/>
                <a:cs typeface="Arial MT"/>
              </a:rPr>
              <a:t> </a:t>
            </a:r>
            <a:r>
              <a:rPr sz="1800" spc="-5" dirty="0">
                <a:latin typeface="Arial MT"/>
                <a:cs typeface="Arial MT"/>
              </a:rPr>
              <a:t>Cr</a:t>
            </a:r>
            <a:r>
              <a:rPr sz="1800" spc="-15" dirty="0">
                <a:latin typeface="Arial MT"/>
                <a:cs typeface="Arial MT"/>
              </a:rPr>
              <a:t>o</a:t>
            </a:r>
            <a:r>
              <a:rPr sz="1800" dirty="0">
                <a:latin typeface="Arial MT"/>
                <a:cs typeface="Arial MT"/>
              </a:rPr>
              <a:t>ss</a:t>
            </a:r>
            <a:r>
              <a:rPr sz="1800" spc="-95" dirty="0">
                <a:latin typeface="Arial MT"/>
                <a:cs typeface="Arial MT"/>
              </a:rPr>
              <a:t> </a:t>
            </a:r>
            <a:r>
              <a:rPr sz="1800" spc="-15" dirty="0">
                <a:latin typeface="Arial MT"/>
                <a:cs typeface="Arial MT"/>
              </a:rPr>
              <a:t>J</a:t>
            </a:r>
            <a:r>
              <a:rPr sz="1800" spc="-25" dirty="0">
                <a:latin typeface="Arial MT"/>
                <a:cs typeface="Arial MT"/>
              </a:rPr>
              <a:t>oi</a:t>
            </a:r>
            <a:r>
              <a:rPr sz="1800" spc="-5" dirty="0">
                <a:latin typeface="Arial MT"/>
                <a:cs typeface="Arial MT"/>
              </a:rPr>
              <a:t>n  Full</a:t>
            </a:r>
            <a:r>
              <a:rPr sz="1800" spc="-60" dirty="0">
                <a:latin typeface="Arial MT"/>
                <a:cs typeface="Arial MT"/>
              </a:rPr>
              <a:t> </a:t>
            </a:r>
            <a:r>
              <a:rPr sz="1800" spc="-15" dirty="0">
                <a:latin typeface="Arial MT"/>
                <a:cs typeface="Arial MT"/>
              </a:rPr>
              <a:t>Join</a:t>
            </a:r>
            <a:endParaRPr sz="1800">
              <a:latin typeface="Arial MT"/>
              <a:cs typeface="Arial MT"/>
            </a:endParaRPr>
          </a:p>
          <a:p>
            <a:pPr>
              <a:lnSpc>
                <a:spcPct val="100000"/>
              </a:lnSpc>
            </a:pPr>
            <a:endParaRPr sz="2000">
              <a:latin typeface="Arial MT"/>
              <a:cs typeface="Arial MT"/>
            </a:endParaRPr>
          </a:p>
          <a:p>
            <a:pPr>
              <a:lnSpc>
                <a:spcPct val="100000"/>
              </a:lnSpc>
              <a:spcBef>
                <a:spcPts val="15"/>
              </a:spcBef>
            </a:pPr>
            <a:endParaRPr sz="2300">
              <a:latin typeface="Arial MT"/>
              <a:cs typeface="Arial MT"/>
            </a:endParaRPr>
          </a:p>
          <a:p>
            <a:pPr marL="263525">
              <a:lnSpc>
                <a:spcPct val="100000"/>
              </a:lnSpc>
            </a:pPr>
            <a:r>
              <a:rPr sz="1800" b="1" spc="-5" dirty="0">
                <a:latin typeface="Arial"/>
                <a:cs typeface="Arial"/>
              </a:rPr>
              <a:t>Sintaxis:</a:t>
            </a:r>
            <a:endParaRPr sz="1800">
              <a:latin typeface="Arial"/>
              <a:cs typeface="Arial"/>
            </a:endParaRPr>
          </a:p>
          <a:p>
            <a:pPr marL="1019810">
              <a:lnSpc>
                <a:spcPts val="2030"/>
              </a:lnSpc>
              <a:spcBef>
                <a:spcPts val="1245"/>
              </a:spcBef>
            </a:pPr>
            <a:r>
              <a:rPr sz="1800" spc="-10" dirty="0">
                <a:latin typeface="Courier New"/>
                <a:cs typeface="Courier New"/>
              </a:rPr>
              <a:t>TABLA1</a:t>
            </a:r>
            <a:r>
              <a:rPr sz="1800" spc="-20" dirty="0">
                <a:latin typeface="Courier New"/>
                <a:cs typeface="Courier New"/>
              </a:rPr>
              <a:t> </a:t>
            </a:r>
            <a:r>
              <a:rPr sz="1800" spc="-10" dirty="0">
                <a:latin typeface="Courier New"/>
                <a:cs typeface="Courier New"/>
              </a:rPr>
              <a:t>T1 </a:t>
            </a:r>
            <a:r>
              <a:rPr sz="1800" spc="-15" dirty="0">
                <a:latin typeface="Courier New"/>
                <a:cs typeface="Courier New"/>
              </a:rPr>
              <a:t>[INNER|LEFT|RIGHT|CROSS|FULL]</a:t>
            </a:r>
            <a:r>
              <a:rPr sz="1800" spc="-20" dirty="0">
                <a:latin typeface="Courier New"/>
                <a:cs typeface="Courier New"/>
              </a:rPr>
              <a:t> </a:t>
            </a:r>
            <a:r>
              <a:rPr sz="1800" spc="-10" dirty="0">
                <a:latin typeface="Courier New"/>
                <a:cs typeface="Courier New"/>
              </a:rPr>
              <a:t>JOIN</a:t>
            </a:r>
            <a:r>
              <a:rPr sz="1800" spc="-15" dirty="0">
                <a:latin typeface="Courier New"/>
                <a:cs typeface="Courier New"/>
              </a:rPr>
              <a:t> </a:t>
            </a:r>
            <a:r>
              <a:rPr sz="1800" spc="-10" dirty="0">
                <a:latin typeface="Courier New"/>
                <a:cs typeface="Courier New"/>
              </a:rPr>
              <a:t>TABLA2</a:t>
            </a:r>
            <a:r>
              <a:rPr sz="1800" spc="-20" dirty="0">
                <a:latin typeface="Courier New"/>
                <a:cs typeface="Courier New"/>
              </a:rPr>
              <a:t> </a:t>
            </a:r>
            <a:r>
              <a:rPr sz="1800" spc="-5" dirty="0">
                <a:latin typeface="Courier New"/>
                <a:cs typeface="Courier New"/>
              </a:rPr>
              <a:t>T2</a:t>
            </a:r>
            <a:endParaRPr sz="1800">
              <a:latin typeface="Courier New"/>
              <a:cs typeface="Courier New"/>
            </a:endParaRPr>
          </a:p>
          <a:p>
            <a:pPr marL="1019810">
              <a:lnSpc>
                <a:spcPts val="2030"/>
              </a:lnSpc>
            </a:pPr>
            <a:r>
              <a:rPr sz="1800" spc="-10" dirty="0">
                <a:latin typeface="Courier New"/>
                <a:cs typeface="Courier New"/>
              </a:rPr>
              <a:t>ON</a:t>
            </a:r>
            <a:r>
              <a:rPr sz="1800" spc="-60" dirty="0">
                <a:latin typeface="Courier New"/>
                <a:cs typeface="Courier New"/>
              </a:rPr>
              <a:t> </a:t>
            </a:r>
            <a:r>
              <a:rPr sz="1800" spc="-15" dirty="0">
                <a:latin typeface="Courier New"/>
                <a:cs typeface="Courier New"/>
              </a:rPr>
              <a:t>T1.CAMPO1=T2.CAMPO2</a:t>
            </a:r>
            <a:endParaRPr sz="1800">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4233545"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45" dirty="0"/>
              <a:t> </a:t>
            </a:r>
            <a:r>
              <a:rPr spc="-15" dirty="0"/>
              <a:t>Inner</a:t>
            </a:r>
            <a:r>
              <a:rPr spc="-105" dirty="0"/>
              <a:t> </a:t>
            </a:r>
            <a:r>
              <a:rPr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797153" y="1879473"/>
            <a:ext cx="7947659" cy="553085"/>
          </a:xfrm>
          <a:prstGeom prst="rect">
            <a:avLst/>
          </a:prstGeom>
        </p:spPr>
        <p:txBody>
          <a:bodyPr vert="horz" wrap="square" lIns="0" tIns="12700" rIns="0" bIns="0" rtlCol="0">
            <a:spAutoFit/>
          </a:bodyPr>
          <a:lstStyle/>
          <a:p>
            <a:pPr marL="12700">
              <a:lnSpc>
                <a:spcPts val="2075"/>
              </a:lnSpc>
              <a:spcBef>
                <a:spcPts val="100"/>
              </a:spcBef>
            </a:pPr>
            <a:r>
              <a:rPr sz="1800" dirty="0">
                <a:latin typeface="Arial MT"/>
                <a:cs typeface="Arial MT"/>
              </a:rPr>
              <a:t>Este</a:t>
            </a:r>
            <a:r>
              <a:rPr sz="1800" spc="-20" dirty="0">
                <a:latin typeface="Arial MT"/>
                <a:cs typeface="Arial MT"/>
              </a:rPr>
              <a:t> </a:t>
            </a:r>
            <a:r>
              <a:rPr sz="1800" spc="-5" dirty="0">
                <a:latin typeface="Arial MT"/>
                <a:cs typeface="Arial MT"/>
              </a:rPr>
              <a:t>tipo</a:t>
            </a:r>
            <a:r>
              <a:rPr sz="1800" spc="-25" dirty="0">
                <a:latin typeface="Arial MT"/>
                <a:cs typeface="Arial MT"/>
              </a:rPr>
              <a:t> </a:t>
            </a:r>
            <a:r>
              <a:rPr sz="1800" spc="-15" dirty="0">
                <a:latin typeface="Arial MT"/>
                <a:cs typeface="Arial MT"/>
              </a:rPr>
              <a:t>de junta,</a:t>
            </a:r>
            <a:r>
              <a:rPr sz="1800" spc="-5" dirty="0">
                <a:latin typeface="Arial MT"/>
                <a:cs typeface="Arial MT"/>
              </a:rPr>
              <a:t> solo</a:t>
            </a:r>
            <a:r>
              <a:rPr sz="1800" spc="-10" dirty="0">
                <a:latin typeface="Arial MT"/>
                <a:cs typeface="Arial MT"/>
              </a:rPr>
              <a:t> </a:t>
            </a:r>
            <a:r>
              <a:rPr sz="1800" spc="-20" dirty="0">
                <a:latin typeface="Arial MT"/>
                <a:cs typeface="Arial MT"/>
              </a:rPr>
              <a:t>devuelve</a:t>
            </a:r>
            <a:r>
              <a:rPr sz="1800" spc="10" dirty="0">
                <a:latin typeface="Arial MT"/>
                <a:cs typeface="Arial MT"/>
              </a:rPr>
              <a:t> </a:t>
            </a:r>
            <a:r>
              <a:rPr sz="1800" spc="-15" dirty="0">
                <a:latin typeface="Arial MT"/>
                <a:cs typeface="Arial MT"/>
              </a:rPr>
              <a:t>una tupla</a:t>
            </a:r>
            <a:r>
              <a:rPr sz="1800" dirty="0">
                <a:latin typeface="Arial MT"/>
                <a:cs typeface="Arial MT"/>
              </a:rPr>
              <a:t> </a:t>
            </a:r>
            <a:r>
              <a:rPr sz="1800" spc="-20" dirty="0">
                <a:latin typeface="Arial MT"/>
                <a:cs typeface="Arial MT"/>
              </a:rPr>
              <a:t>cuando</a:t>
            </a:r>
            <a:r>
              <a:rPr sz="1800" spc="5" dirty="0">
                <a:latin typeface="Arial MT"/>
                <a:cs typeface="Arial MT"/>
              </a:rPr>
              <a:t> </a:t>
            </a:r>
            <a:r>
              <a:rPr sz="1800" spc="-20" dirty="0">
                <a:latin typeface="Arial MT"/>
                <a:cs typeface="Arial MT"/>
              </a:rPr>
              <a:t>encuentra</a:t>
            </a:r>
            <a:r>
              <a:rPr sz="1800" spc="15" dirty="0">
                <a:latin typeface="Arial MT"/>
                <a:cs typeface="Arial MT"/>
              </a:rPr>
              <a:t> </a:t>
            </a:r>
            <a:r>
              <a:rPr sz="1800" spc="-5" dirty="0">
                <a:latin typeface="Arial MT"/>
                <a:cs typeface="Arial MT"/>
              </a:rPr>
              <a:t>exactamente</a:t>
            </a:r>
            <a:r>
              <a:rPr sz="1800" spc="-30" dirty="0">
                <a:latin typeface="Arial MT"/>
                <a:cs typeface="Arial MT"/>
              </a:rPr>
              <a:t> </a:t>
            </a:r>
            <a:r>
              <a:rPr sz="1800" spc="-15" dirty="0">
                <a:latin typeface="Arial MT"/>
                <a:cs typeface="Arial MT"/>
              </a:rPr>
              <a:t>una</a:t>
            </a:r>
            <a:endParaRPr sz="1800">
              <a:latin typeface="Arial MT"/>
              <a:cs typeface="Arial MT"/>
            </a:endParaRPr>
          </a:p>
          <a:p>
            <a:pPr marL="12700">
              <a:lnSpc>
                <a:spcPts val="2075"/>
              </a:lnSpc>
            </a:pPr>
            <a:r>
              <a:rPr sz="1800" spc="-20" dirty="0">
                <a:latin typeface="Arial MT"/>
                <a:cs typeface="Arial MT"/>
              </a:rPr>
              <a:t>coincidencia</a:t>
            </a:r>
            <a:r>
              <a:rPr sz="1800" spc="30" dirty="0">
                <a:latin typeface="Arial MT"/>
                <a:cs typeface="Arial MT"/>
              </a:rPr>
              <a:t> </a:t>
            </a:r>
            <a:r>
              <a:rPr sz="1800" spc="-10" dirty="0">
                <a:latin typeface="Arial MT"/>
                <a:cs typeface="Arial MT"/>
              </a:rPr>
              <a:t>en</a:t>
            </a:r>
            <a:r>
              <a:rPr sz="1800" spc="-15" dirty="0">
                <a:latin typeface="Arial MT"/>
                <a:cs typeface="Arial MT"/>
              </a:rPr>
              <a:t> </a:t>
            </a:r>
            <a:r>
              <a:rPr sz="1800" dirty="0">
                <a:latin typeface="Arial MT"/>
                <a:cs typeface="Arial MT"/>
              </a:rPr>
              <a:t>la</a:t>
            </a:r>
            <a:r>
              <a:rPr sz="1800" spc="-20" dirty="0">
                <a:latin typeface="Arial MT"/>
                <a:cs typeface="Arial MT"/>
              </a:rPr>
              <a:t> </a:t>
            </a:r>
            <a:r>
              <a:rPr sz="1800" spc="-5" dirty="0">
                <a:latin typeface="Arial MT"/>
                <a:cs typeface="Arial MT"/>
              </a:rPr>
              <a:t>otra</a:t>
            </a:r>
            <a:r>
              <a:rPr sz="1800" spc="-15" dirty="0">
                <a:latin typeface="Arial MT"/>
                <a:cs typeface="Arial MT"/>
              </a:rPr>
              <a:t> </a:t>
            </a:r>
            <a:r>
              <a:rPr sz="1800" spc="-20" dirty="0">
                <a:latin typeface="Arial MT"/>
                <a:cs typeface="Arial MT"/>
              </a:rPr>
              <a:t>relación.</a:t>
            </a:r>
            <a:endParaRPr sz="1800">
              <a:latin typeface="Arial MT"/>
              <a:cs typeface="Arial MT"/>
            </a:endParaRPr>
          </a:p>
        </p:txBody>
      </p:sp>
      <p:sp>
        <p:nvSpPr>
          <p:cNvPr id="6" name="object 6"/>
          <p:cNvSpPr txBox="1"/>
          <p:nvPr/>
        </p:nvSpPr>
        <p:spPr>
          <a:xfrm>
            <a:off x="983284" y="2897147"/>
            <a:ext cx="650240" cy="226695"/>
          </a:xfrm>
          <a:prstGeom prst="rect">
            <a:avLst/>
          </a:prstGeom>
        </p:spPr>
        <p:txBody>
          <a:bodyPr vert="horz" wrap="square" lIns="0" tIns="0" rIns="0" bIns="0" rtlCol="0">
            <a:spAutoFit/>
          </a:bodyPr>
          <a:lstStyle/>
          <a:p>
            <a:pPr>
              <a:lnSpc>
                <a:spcPts val="1764"/>
              </a:lnSpc>
            </a:pPr>
            <a:r>
              <a:rPr sz="1600" b="1" spc="-25" dirty="0">
                <a:latin typeface="Arial"/>
                <a:cs typeface="Arial"/>
              </a:rPr>
              <a:t>L</a:t>
            </a:r>
            <a:r>
              <a:rPr sz="1600" b="1" spc="-5" dirty="0">
                <a:latin typeface="Arial"/>
                <a:cs typeface="Arial"/>
              </a:rPr>
              <a:t>e</a:t>
            </a:r>
            <a:r>
              <a:rPr sz="1600" b="1" spc="-25" dirty="0">
                <a:latin typeface="Arial"/>
                <a:cs typeface="Arial"/>
              </a:rPr>
              <a:t>g</a:t>
            </a:r>
            <a:r>
              <a:rPr sz="1600" b="1" spc="-5" dirty="0">
                <a:latin typeface="Arial"/>
                <a:cs typeface="Arial"/>
              </a:rPr>
              <a:t>ajo</a:t>
            </a:r>
            <a:endParaRPr sz="1600">
              <a:latin typeface="Arial"/>
              <a:cs typeface="Arial"/>
            </a:endParaRPr>
          </a:p>
        </p:txBody>
      </p:sp>
      <p:graphicFrame>
        <p:nvGraphicFramePr>
          <p:cNvPr id="7" name="object 7"/>
          <p:cNvGraphicFramePr>
            <a:graphicFrameLocks noGrp="1"/>
          </p:cNvGraphicFramePr>
          <p:nvPr/>
        </p:nvGraphicFramePr>
        <p:xfrm>
          <a:off x="891539" y="2847340"/>
          <a:ext cx="1804670" cy="2101850"/>
        </p:xfrm>
        <a:graphic>
          <a:graphicData uri="http://schemas.openxmlformats.org/drawingml/2006/table">
            <a:tbl>
              <a:tblPr firstRow="1" bandRow="1">
                <a:tableStyleId>{2D5ABB26-0587-4C30-8999-92F81FD0307C}</a:tableStyleId>
              </a:tblPr>
              <a:tblGrid>
                <a:gridCol w="83185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tblGrid>
              <a:tr h="349249">
                <a:tc>
                  <a:txBody>
                    <a:bodyPr/>
                    <a:lstStyle/>
                    <a:p>
                      <a:pPr marL="91440">
                        <a:lnSpc>
                          <a:spcPct val="100000"/>
                        </a:lnSpc>
                        <a:spcBef>
                          <a:spcPts val="204"/>
                        </a:spcBef>
                      </a:pPr>
                      <a:r>
                        <a:rPr sz="1600" b="1" spc="-15" dirty="0">
                          <a:latin typeface="Arial"/>
                          <a:cs typeface="Arial"/>
                        </a:rPr>
                        <a:t>Legajo</a:t>
                      </a:r>
                      <a:endParaRPr sz="1600">
                        <a:latin typeface="Arial"/>
                        <a:cs typeface="Arial"/>
                      </a:endParaRPr>
                    </a:p>
                  </a:txBody>
                  <a:tcPr marL="0" marR="0" marT="26034" marB="0">
                    <a:solidFill>
                      <a:srgbClr val="5B8424"/>
                    </a:solidFill>
                  </a:tcPr>
                </a:tc>
                <a:tc>
                  <a:txBody>
                    <a:bodyPr/>
                    <a:lstStyle/>
                    <a:p>
                      <a:pPr marL="290830">
                        <a:lnSpc>
                          <a:spcPct val="100000"/>
                        </a:lnSpc>
                        <a:spcBef>
                          <a:spcPts val="204"/>
                        </a:spcBef>
                      </a:pPr>
                      <a:r>
                        <a:rPr sz="1600" b="1" spc="-30" dirty="0">
                          <a:latin typeface="Arial"/>
                          <a:cs typeface="Arial"/>
                        </a:rPr>
                        <a:t>NyA</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Juan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10"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Ana</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19">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Lola</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5" dirty="0">
                          <a:latin typeface="Arial MT"/>
                          <a:cs typeface="Arial MT"/>
                        </a:rPr>
                        <a:t>L4</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Pedro</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5"/>
                        </a:spcBef>
                      </a:pPr>
                      <a:r>
                        <a:rPr sz="1600" spc="-5" dirty="0">
                          <a:latin typeface="Arial MT"/>
                          <a:cs typeface="Arial MT"/>
                        </a:rPr>
                        <a:t>L5</a:t>
                      </a:r>
                      <a:endParaRPr sz="1600">
                        <a:latin typeface="Arial MT"/>
                        <a:cs typeface="Arial MT"/>
                      </a:endParaRPr>
                    </a:p>
                  </a:txBody>
                  <a:tcPr marL="0" marR="0" marT="19685" marB="0">
                    <a:solidFill>
                      <a:srgbClr val="92BB5D"/>
                    </a:solidFill>
                  </a:tcPr>
                </a:tc>
                <a:tc>
                  <a:txBody>
                    <a:bodyPr/>
                    <a:lstStyle/>
                    <a:p>
                      <a:pPr marL="93980">
                        <a:lnSpc>
                          <a:spcPct val="100000"/>
                        </a:lnSpc>
                        <a:spcBef>
                          <a:spcPts val="155"/>
                        </a:spcBef>
                      </a:pPr>
                      <a:r>
                        <a:rPr sz="1600" spc="-5" dirty="0">
                          <a:latin typeface="Arial MT"/>
                          <a:cs typeface="Arial MT"/>
                        </a:rPr>
                        <a:t>Martín</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bl>
          </a:graphicData>
        </a:graphic>
      </p:graphicFrame>
      <p:graphicFrame>
        <p:nvGraphicFramePr>
          <p:cNvPr id="8" name="object 8"/>
          <p:cNvGraphicFramePr>
            <a:graphicFrameLocks noGrp="1"/>
          </p:cNvGraphicFramePr>
          <p:nvPr/>
        </p:nvGraphicFramePr>
        <p:xfrm>
          <a:off x="4968240" y="2766060"/>
          <a:ext cx="2015489" cy="1400810"/>
        </p:xfrm>
        <a:graphic>
          <a:graphicData uri="http://schemas.openxmlformats.org/drawingml/2006/table">
            <a:tbl>
              <a:tblPr firstRow="1" bandRow="1">
                <a:tableStyleId>{2D5ABB26-0587-4C30-8999-92F81FD0307C}</a:tableStyleId>
              </a:tblPr>
              <a:tblGrid>
                <a:gridCol w="2015489">
                  <a:extLst>
                    <a:ext uri="{9D8B030D-6E8A-4147-A177-3AD203B41FA5}">
                      <a16:colId xmlns:a16="http://schemas.microsoft.com/office/drawing/2014/main" val="20000"/>
                    </a:ext>
                  </a:extLst>
                </a:gridCol>
              </a:tblGrid>
              <a:tr h="350520">
                <a:tc>
                  <a:txBody>
                    <a:bodyPr/>
                    <a:lstStyle/>
                    <a:p>
                      <a:pPr marL="297815">
                        <a:lnSpc>
                          <a:spcPct val="100000"/>
                        </a:lnSpc>
                        <a:spcBef>
                          <a:spcPts val="215"/>
                        </a:spcBef>
                        <a:tabLst>
                          <a:tab pos="1231900" algn="l"/>
                        </a:tabLst>
                      </a:pPr>
                      <a:r>
                        <a:rPr sz="1600" b="1" spc="-5" dirty="0">
                          <a:latin typeface="Arial"/>
                          <a:cs typeface="Arial"/>
                        </a:rPr>
                        <a:t>IDP	</a:t>
                      </a:r>
                      <a:r>
                        <a:rPr sz="1600" b="1" spc="-20" dirty="0">
                          <a:latin typeface="Arial"/>
                          <a:cs typeface="Arial"/>
                        </a:rPr>
                        <a:t>Desc</a:t>
                      </a:r>
                      <a:endParaRPr sz="1600">
                        <a:latin typeface="Arial"/>
                        <a:cs typeface="Arial"/>
                      </a:endParaRPr>
                    </a:p>
                  </a:txBody>
                  <a:tcPr marL="0" marR="0" marT="27305"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tabLst>
                          <a:tab pos="1022985" algn="l"/>
                        </a:tabLst>
                      </a:pPr>
                      <a:r>
                        <a:rPr sz="1600" spc="-5" dirty="0">
                          <a:latin typeface="Arial MT"/>
                          <a:cs typeface="Arial MT"/>
                        </a:rPr>
                        <a:t>PR1	Migración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55"/>
                        </a:spcBef>
                        <a:tabLst>
                          <a:tab pos="1022985" algn="l"/>
                        </a:tabLst>
                      </a:pPr>
                      <a:r>
                        <a:rPr sz="1600" spc="-5" dirty="0">
                          <a:latin typeface="Arial MT"/>
                          <a:cs typeface="Arial MT"/>
                        </a:rPr>
                        <a:t>PR2	Analisis</a:t>
                      </a:r>
                      <a:endParaRPr sz="1600">
                        <a:latin typeface="Arial MT"/>
                        <a:cs typeface="Arial MT"/>
                      </a:endParaRPr>
                    </a:p>
                  </a:txBody>
                  <a:tcPr marL="0" marR="0" marT="19685" marB="0">
                    <a:solidFill>
                      <a:srgbClr val="FFFFCC"/>
                    </a:solidFill>
                  </a:tcPr>
                </a:tc>
                <a:extLst>
                  <a:ext uri="{0D108BD9-81ED-4DB2-BD59-A6C34878D82A}">
                    <a16:rowId xmlns:a16="http://schemas.microsoft.com/office/drawing/2014/main" val="10002"/>
                  </a:ext>
                </a:extLst>
              </a:tr>
              <a:tr h="349250">
                <a:tc>
                  <a:txBody>
                    <a:bodyPr/>
                    <a:lstStyle/>
                    <a:p>
                      <a:pPr marL="90805">
                        <a:lnSpc>
                          <a:spcPct val="100000"/>
                        </a:lnSpc>
                        <a:spcBef>
                          <a:spcPts val="155"/>
                        </a:spcBef>
                        <a:tabLst>
                          <a:tab pos="1022985" algn="l"/>
                        </a:tabLst>
                      </a:pPr>
                      <a:r>
                        <a:rPr sz="1600" spc="-5" dirty="0">
                          <a:latin typeface="Arial MT"/>
                          <a:cs typeface="Arial MT"/>
                        </a:rPr>
                        <a:t>PR3	Patch</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2936239" y="2805430"/>
          <a:ext cx="1805305" cy="1751330"/>
        </p:xfrm>
        <a:graphic>
          <a:graphicData uri="http://schemas.openxmlformats.org/drawingml/2006/table">
            <a:tbl>
              <a:tblPr firstRow="1" bandRow="1">
                <a:tableStyleId>{2D5ABB26-0587-4C30-8999-92F81FD0307C}</a:tableStyleId>
              </a:tblPr>
              <a:tblGrid>
                <a:gridCol w="835025">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tblGrid>
              <a:tr h="350520">
                <a:tc>
                  <a:txBody>
                    <a:bodyPr/>
                    <a:lstStyle/>
                    <a:p>
                      <a:pPr marL="91440">
                        <a:lnSpc>
                          <a:spcPct val="100000"/>
                        </a:lnSpc>
                        <a:spcBef>
                          <a:spcPts val="204"/>
                        </a:spcBef>
                      </a:pPr>
                      <a:r>
                        <a:rPr sz="1600" b="1" spc="-5" dirty="0">
                          <a:latin typeface="Arial"/>
                          <a:cs typeface="Arial"/>
                        </a:rPr>
                        <a:t>Legajo</a:t>
                      </a:r>
                      <a:endParaRPr sz="1600">
                        <a:latin typeface="Arial"/>
                        <a:cs typeface="Arial"/>
                      </a:endParaRPr>
                    </a:p>
                  </a:txBody>
                  <a:tcPr marL="0" marR="0" marT="26034" marB="0">
                    <a:solidFill>
                      <a:srgbClr val="5B8424"/>
                    </a:solidFill>
                  </a:tcPr>
                </a:tc>
                <a:tc>
                  <a:txBody>
                    <a:bodyPr/>
                    <a:lstStyle/>
                    <a:p>
                      <a:pPr marL="316230">
                        <a:lnSpc>
                          <a:spcPct val="100000"/>
                        </a:lnSpc>
                        <a:spcBef>
                          <a:spcPts val="204"/>
                        </a:spcBef>
                      </a:pPr>
                      <a:r>
                        <a:rPr sz="1600" b="1" spc="-5" dirty="0">
                          <a:latin typeface="Arial"/>
                          <a:cs typeface="Arial"/>
                        </a:rPr>
                        <a:t>IDP</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49249">
                <a:tc>
                  <a:txBody>
                    <a:bodyPr/>
                    <a:lstStyle/>
                    <a:p>
                      <a:pPr marL="90170">
                        <a:lnSpc>
                          <a:spcPct val="100000"/>
                        </a:lnSpc>
                        <a:spcBef>
                          <a:spcPts val="155"/>
                        </a:spcBef>
                      </a:pPr>
                      <a:r>
                        <a:rPr sz="1600" spc="-5" dirty="0">
                          <a:latin typeface="Arial MT"/>
                          <a:cs typeface="Arial MT"/>
                        </a:rPr>
                        <a:t>L1</a:t>
                      </a:r>
                      <a:endParaRPr sz="16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600" spc="-5" dirty="0">
                          <a:latin typeface="Arial MT"/>
                          <a:cs typeface="Arial MT"/>
                        </a:rPr>
                        <a:t>PR1</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20">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0805">
                        <a:lnSpc>
                          <a:spcPct val="100000"/>
                        </a:lnSpc>
                        <a:spcBef>
                          <a:spcPts val="165"/>
                        </a:spcBef>
                      </a:pPr>
                      <a:r>
                        <a:rPr sz="1600" spc="-5" dirty="0">
                          <a:latin typeface="Arial MT"/>
                          <a:cs typeface="Arial MT"/>
                        </a:rPr>
                        <a:t>PR1</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10" dirty="0">
                          <a:latin typeface="Arial MT"/>
                          <a:cs typeface="Arial MT"/>
                        </a:rPr>
                        <a:t>L3</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1171752" y="2497582"/>
            <a:ext cx="2881630" cy="299720"/>
          </a:xfrm>
          <a:prstGeom prst="rect">
            <a:avLst/>
          </a:prstGeom>
        </p:spPr>
        <p:txBody>
          <a:bodyPr vert="horz" wrap="square" lIns="0" tIns="12700" rIns="0" bIns="0" rtlCol="0">
            <a:spAutoFit/>
          </a:bodyPr>
          <a:lstStyle/>
          <a:p>
            <a:pPr marL="12700">
              <a:lnSpc>
                <a:spcPct val="100000"/>
              </a:lnSpc>
              <a:spcBef>
                <a:spcPts val="100"/>
              </a:spcBef>
              <a:tabLst>
                <a:tab pos="2085339" algn="l"/>
              </a:tabLst>
            </a:pPr>
            <a:r>
              <a:rPr sz="1800" b="1" dirty="0">
                <a:latin typeface="Arial"/>
                <a:cs typeface="Arial"/>
              </a:rPr>
              <a:t>Empleado	</a:t>
            </a:r>
            <a:r>
              <a:rPr sz="2700" b="1" spc="-60" baseline="1543" dirty="0">
                <a:latin typeface="Arial"/>
                <a:cs typeface="Arial"/>
              </a:rPr>
              <a:t>Trabaja</a:t>
            </a:r>
            <a:endParaRPr sz="2700" baseline="1543">
              <a:latin typeface="Arial"/>
              <a:cs typeface="Arial"/>
            </a:endParaRPr>
          </a:p>
        </p:txBody>
      </p:sp>
      <p:sp>
        <p:nvSpPr>
          <p:cNvPr id="11" name="object 11"/>
          <p:cNvSpPr txBox="1"/>
          <p:nvPr/>
        </p:nvSpPr>
        <p:spPr>
          <a:xfrm>
            <a:off x="5356097" y="2458339"/>
            <a:ext cx="98996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Proyecto</a:t>
            </a:r>
            <a:endParaRPr sz="1800">
              <a:latin typeface="Arial"/>
              <a:cs typeface="Arial"/>
            </a:endParaRPr>
          </a:p>
        </p:txBody>
      </p:sp>
      <p:sp>
        <p:nvSpPr>
          <p:cNvPr id="12" name="object 12"/>
          <p:cNvSpPr txBox="1"/>
          <p:nvPr/>
        </p:nvSpPr>
        <p:spPr>
          <a:xfrm>
            <a:off x="562152" y="5628894"/>
            <a:ext cx="6041390" cy="792480"/>
          </a:xfrm>
          <a:prstGeom prst="rect">
            <a:avLst/>
          </a:prstGeom>
        </p:spPr>
        <p:txBody>
          <a:bodyPr vert="horz" wrap="square" lIns="0" tIns="48260" rIns="0" bIns="0" rtlCol="0">
            <a:spAutoFit/>
          </a:bodyPr>
          <a:lstStyle/>
          <a:p>
            <a:pPr marL="12700" marR="3030220">
              <a:lnSpc>
                <a:spcPts val="1900"/>
              </a:lnSpc>
              <a:spcBef>
                <a:spcPts val="380"/>
              </a:spcBef>
            </a:pPr>
            <a:r>
              <a:rPr sz="1800" spc="-15" dirty="0">
                <a:latin typeface="Courier New"/>
                <a:cs typeface="Courier New"/>
              </a:rPr>
              <a:t>SELECT</a:t>
            </a:r>
            <a:r>
              <a:rPr sz="1800" spc="-50" dirty="0">
                <a:latin typeface="Courier New"/>
                <a:cs typeface="Courier New"/>
              </a:rPr>
              <a:t> </a:t>
            </a:r>
            <a:r>
              <a:rPr sz="1800" spc="-15" dirty="0">
                <a:latin typeface="Courier New"/>
                <a:cs typeface="Courier New"/>
              </a:rPr>
              <a:t>e.legajo,</a:t>
            </a:r>
            <a:r>
              <a:rPr sz="1800" spc="-50" dirty="0">
                <a:latin typeface="Courier New"/>
                <a:cs typeface="Courier New"/>
              </a:rPr>
              <a:t> </a:t>
            </a:r>
            <a:r>
              <a:rPr sz="1800" spc="-10" dirty="0">
                <a:latin typeface="Courier New"/>
                <a:cs typeface="Courier New"/>
              </a:rPr>
              <a:t>e.NyA </a:t>
            </a:r>
            <a:r>
              <a:rPr sz="1800" spc="-1065" dirty="0">
                <a:latin typeface="Courier New"/>
                <a:cs typeface="Courier New"/>
              </a:rPr>
              <a:t> </a:t>
            </a:r>
            <a:r>
              <a:rPr sz="1800" spc="-10" dirty="0">
                <a:latin typeface="Courier New"/>
                <a:cs typeface="Courier New"/>
              </a:rPr>
              <a:t>from</a:t>
            </a:r>
            <a:r>
              <a:rPr sz="1800" spc="-40" dirty="0">
                <a:latin typeface="Courier New"/>
                <a:cs typeface="Courier New"/>
              </a:rPr>
              <a:t> </a:t>
            </a:r>
            <a:r>
              <a:rPr sz="1800" spc="-15" dirty="0">
                <a:latin typeface="Courier New"/>
                <a:cs typeface="Courier New"/>
              </a:rPr>
              <a:t>empleado</a:t>
            </a:r>
            <a:r>
              <a:rPr sz="1800" spc="-40" dirty="0">
                <a:latin typeface="Courier New"/>
                <a:cs typeface="Courier New"/>
              </a:rPr>
              <a:t> </a:t>
            </a:r>
            <a:r>
              <a:rPr sz="1800" dirty="0">
                <a:latin typeface="Courier New"/>
                <a:cs typeface="Courier New"/>
              </a:rPr>
              <a:t>e</a:t>
            </a:r>
            <a:endParaRPr sz="1800">
              <a:latin typeface="Courier New"/>
              <a:cs typeface="Courier New"/>
            </a:endParaRPr>
          </a:p>
          <a:p>
            <a:pPr marL="462280">
              <a:lnSpc>
                <a:spcPts val="1955"/>
              </a:lnSpc>
            </a:pPr>
            <a:r>
              <a:rPr sz="1800" b="1" spc="-10" dirty="0">
                <a:latin typeface="Courier New"/>
                <a:cs typeface="Courier New"/>
              </a:rPr>
              <a:t>inner</a:t>
            </a:r>
            <a:r>
              <a:rPr sz="1800" b="1" spc="-35" dirty="0">
                <a:latin typeface="Courier New"/>
                <a:cs typeface="Courier New"/>
              </a:rPr>
              <a:t> </a:t>
            </a:r>
            <a:r>
              <a:rPr sz="1800" spc="-10" dirty="0">
                <a:latin typeface="Courier New"/>
                <a:cs typeface="Courier New"/>
              </a:rPr>
              <a:t>join</a:t>
            </a:r>
            <a:r>
              <a:rPr sz="1800" spc="-30" dirty="0">
                <a:latin typeface="Courier New"/>
                <a:cs typeface="Courier New"/>
              </a:rPr>
              <a:t> </a:t>
            </a:r>
            <a:r>
              <a:rPr sz="1800" spc="-10" dirty="0">
                <a:latin typeface="Courier New"/>
                <a:cs typeface="Courier New"/>
              </a:rPr>
              <a:t>trabaja</a:t>
            </a:r>
            <a:r>
              <a:rPr sz="1800" spc="-20" dirty="0">
                <a:latin typeface="Courier New"/>
                <a:cs typeface="Courier New"/>
              </a:rPr>
              <a:t> </a:t>
            </a:r>
            <a:r>
              <a:rPr sz="1800" dirty="0">
                <a:latin typeface="Courier New"/>
                <a:cs typeface="Courier New"/>
              </a:rPr>
              <a:t>t</a:t>
            </a:r>
            <a:r>
              <a:rPr sz="1800" spc="-15" dirty="0">
                <a:latin typeface="Courier New"/>
                <a:cs typeface="Courier New"/>
              </a:rPr>
              <a:t> </a:t>
            </a:r>
            <a:r>
              <a:rPr sz="1800" spc="-10" dirty="0">
                <a:latin typeface="Courier New"/>
                <a:cs typeface="Courier New"/>
              </a:rPr>
              <a:t>on</a:t>
            </a:r>
            <a:r>
              <a:rPr sz="1800" spc="-110" dirty="0">
                <a:latin typeface="Courier New"/>
                <a:cs typeface="Courier New"/>
              </a:rPr>
              <a:t> </a:t>
            </a:r>
            <a:r>
              <a:rPr sz="1800" spc="-15" dirty="0">
                <a:latin typeface="Courier New"/>
                <a:cs typeface="Courier New"/>
              </a:rPr>
              <a:t>e.legajo=t.legajo</a:t>
            </a:r>
            <a:endParaRPr sz="1800">
              <a:latin typeface="Courier New"/>
              <a:cs typeface="Courier New"/>
            </a:endParaRPr>
          </a:p>
        </p:txBody>
      </p:sp>
      <p:graphicFrame>
        <p:nvGraphicFramePr>
          <p:cNvPr id="13" name="object 13"/>
          <p:cNvGraphicFramePr>
            <a:graphicFrameLocks noGrp="1"/>
          </p:cNvGraphicFramePr>
          <p:nvPr/>
        </p:nvGraphicFramePr>
        <p:xfrm>
          <a:off x="7233919" y="5118100"/>
          <a:ext cx="1770380" cy="1751330"/>
        </p:xfrm>
        <a:graphic>
          <a:graphicData uri="http://schemas.openxmlformats.org/drawingml/2006/table">
            <a:tbl>
              <a:tblPr firstRow="1" bandRow="1">
                <a:tableStyleId>{2D5ABB26-0587-4C30-8999-92F81FD0307C}</a:tableStyleId>
              </a:tblPr>
              <a:tblGrid>
                <a:gridCol w="880744">
                  <a:extLst>
                    <a:ext uri="{9D8B030D-6E8A-4147-A177-3AD203B41FA5}">
                      <a16:colId xmlns:a16="http://schemas.microsoft.com/office/drawing/2014/main" val="20000"/>
                    </a:ext>
                  </a:extLst>
                </a:gridCol>
                <a:gridCol w="889634">
                  <a:extLst>
                    <a:ext uri="{9D8B030D-6E8A-4147-A177-3AD203B41FA5}">
                      <a16:colId xmlns:a16="http://schemas.microsoft.com/office/drawing/2014/main" val="20001"/>
                    </a:ext>
                  </a:extLst>
                </a:gridCol>
              </a:tblGrid>
              <a:tr h="350520">
                <a:tc>
                  <a:txBody>
                    <a:bodyPr/>
                    <a:lstStyle/>
                    <a:p>
                      <a:pPr marL="92075">
                        <a:lnSpc>
                          <a:spcPct val="100000"/>
                        </a:lnSpc>
                        <a:spcBef>
                          <a:spcPts val="220"/>
                        </a:spcBef>
                      </a:pPr>
                      <a:r>
                        <a:rPr sz="1600" b="1" spc="-15" dirty="0">
                          <a:latin typeface="Arial"/>
                          <a:cs typeface="Arial"/>
                        </a:rPr>
                        <a:t>Legajo</a:t>
                      </a:r>
                      <a:endParaRPr sz="1600">
                        <a:latin typeface="Arial"/>
                        <a:cs typeface="Arial"/>
                      </a:endParaRPr>
                    </a:p>
                  </a:txBody>
                  <a:tcPr marL="0" marR="0" marT="27940" marB="0">
                    <a:solidFill>
                      <a:srgbClr val="5B8424"/>
                    </a:solidFill>
                  </a:tcPr>
                </a:tc>
                <a:tc>
                  <a:txBody>
                    <a:bodyPr/>
                    <a:lstStyle/>
                    <a:p>
                      <a:pPr marL="200025">
                        <a:lnSpc>
                          <a:spcPct val="100000"/>
                        </a:lnSpc>
                        <a:spcBef>
                          <a:spcPts val="220"/>
                        </a:spcBef>
                      </a:pPr>
                      <a:r>
                        <a:rPr sz="1600" spc="-10" dirty="0">
                          <a:latin typeface="Arial MT"/>
                          <a:cs typeface="Arial MT"/>
                        </a:rPr>
                        <a:t>NyA</a:t>
                      </a:r>
                      <a:endParaRPr sz="1600">
                        <a:latin typeface="Arial MT"/>
                        <a:cs typeface="Arial MT"/>
                      </a:endParaRPr>
                    </a:p>
                  </a:txBody>
                  <a:tcPr marL="0" marR="0" marT="27940" marB="0">
                    <a:solidFill>
                      <a:srgbClr val="5B8424"/>
                    </a:solidFill>
                  </a:tcPr>
                </a:tc>
                <a:extLst>
                  <a:ext uri="{0D108BD9-81ED-4DB2-BD59-A6C34878D82A}">
                    <a16:rowId xmlns:a16="http://schemas.microsoft.com/office/drawing/2014/main" val="10000"/>
                  </a:ext>
                </a:extLst>
              </a:tr>
              <a:tr h="350520">
                <a:tc>
                  <a:txBody>
                    <a:bodyPr/>
                    <a:lstStyle/>
                    <a:p>
                      <a:pPr marL="90805">
                        <a:lnSpc>
                          <a:spcPct val="100000"/>
                        </a:lnSpc>
                        <a:spcBef>
                          <a:spcPts val="160"/>
                        </a:spcBef>
                      </a:pPr>
                      <a:r>
                        <a:rPr sz="1600" spc="-5" dirty="0">
                          <a:latin typeface="Arial MT"/>
                          <a:cs typeface="Arial MT"/>
                        </a:rPr>
                        <a:t>L1</a:t>
                      </a:r>
                      <a:endParaRPr sz="1600">
                        <a:latin typeface="Arial MT"/>
                        <a:cs typeface="Arial MT"/>
                      </a:endParaRPr>
                    </a:p>
                  </a:txBody>
                  <a:tcPr marL="0" marR="0" marT="20320" marB="0">
                    <a:solidFill>
                      <a:srgbClr val="92BB5D"/>
                    </a:solidFill>
                  </a:tcPr>
                </a:tc>
                <a:tc>
                  <a:txBody>
                    <a:bodyPr/>
                    <a:lstStyle/>
                    <a:p>
                      <a:pPr marL="142240">
                        <a:lnSpc>
                          <a:spcPct val="100000"/>
                        </a:lnSpc>
                        <a:spcBef>
                          <a:spcPts val="160"/>
                        </a:spcBef>
                      </a:pPr>
                      <a:r>
                        <a:rPr sz="1600" spc="-5" dirty="0">
                          <a:latin typeface="Arial MT"/>
                          <a:cs typeface="Arial MT"/>
                        </a:rPr>
                        <a:t>Juan</a:t>
                      </a:r>
                      <a:endParaRPr sz="1600">
                        <a:latin typeface="Arial MT"/>
                        <a:cs typeface="Arial MT"/>
                      </a:endParaRPr>
                    </a:p>
                  </a:txBody>
                  <a:tcPr marL="0" marR="0" marT="20320" marB="0">
                    <a:solidFill>
                      <a:srgbClr val="92BB5D"/>
                    </a:solidFill>
                  </a:tcPr>
                </a:tc>
                <a:extLst>
                  <a:ext uri="{0D108BD9-81ED-4DB2-BD59-A6C34878D82A}">
                    <a16:rowId xmlns:a16="http://schemas.microsoft.com/office/drawing/2014/main" val="10001"/>
                  </a:ext>
                </a:extLst>
              </a:tr>
              <a:tr h="349250">
                <a:tc>
                  <a:txBody>
                    <a:bodyPr/>
                    <a:lstStyle/>
                    <a:p>
                      <a:pPr marL="90805">
                        <a:lnSpc>
                          <a:spcPct val="100000"/>
                        </a:lnSpc>
                        <a:spcBef>
                          <a:spcPts val="160"/>
                        </a:spcBef>
                      </a:pPr>
                      <a:r>
                        <a:rPr sz="1600" spc="-5" dirty="0">
                          <a:latin typeface="Arial MT"/>
                          <a:cs typeface="Arial MT"/>
                        </a:rPr>
                        <a:t>L2</a:t>
                      </a:r>
                      <a:endParaRPr sz="1600">
                        <a:latin typeface="Arial MT"/>
                        <a:cs typeface="Arial MT"/>
                      </a:endParaRPr>
                    </a:p>
                  </a:txBody>
                  <a:tcPr marL="0" marR="0" marT="20320" marB="0">
                    <a:solidFill>
                      <a:srgbClr val="FFFFCC"/>
                    </a:solidFill>
                  </a:tcPr>
                </a:tc>
                <a:tc>
                  <a:txBody>
                    <a:bodyPr/>
                    <a:lstStyle/>
                    <a:p>
                      <a:pPr marL="142240">
                        <a:lnSpc>
                          <a:spcPct val="100000"/>
                        </a:lnSpc>
                        <a:spcBef>
                          <a:spcPts val="160"/>
                        </a:spcBef>
                      </a:pPr>
                      <a:r>
                        <a:rPr sz="1600" spc="-5" dirty="0">
                          <a:latin typeface="Arial MT"/>
                          <a:cs typeface="Arial MT"/>
                        </a:rPr>
                        <a:t>Ana</a:t>
                      </a:r>
                      <a:endParaRPr sz="1600">
                        <a:latin typeface="Arial MT"/>
                        <a:cs typeface="Arial MT"/>
                      </a:endParaRPr>
                    </a:p>
                  </a:txBody>
                  <a:tcPr marL="0" marR="0" marT="20320" marB="0">
                    <a:solidFill>
                      <a:srgbClr val="FFFFCC"/>
                    </a:solidFill>
                  </a:tcPr>
                </a:tc>
                <a:extLst>
                  <a:ext uri="{0D108BD9-81ED-4DB2-BD59-A6C34878D82A}">
                    <a16:rowId xmlns:a16="http://schemas.microsoft.com/office/drawing/2014/main" val="10002"/>
                  </a:ext>
                </a:extLst>
              </a:tr>
              <a:tr h="350519">
                <a:tc>
                  <a:txBody>
                    <a:bodyPr/>
                    <a:lstStyle/>
                    <a:p>
                      <a:pPr marL="90805">
                        <a:lnSpc>
                          <a:spcPct val="100000"/>
                        </a:lnSpc>
                        <a:spcBef>
                          <a:spcPts val="170"/>
                        </a:spcBef>
                      </a:pPr>
                      <a:r>
                        <a:rPr sz="1600" spc="-5" dirty="0">
                          <a:latin typeface="Arial MT"/>
                          <a:cs typeface="Arial MT"/>
                        </a:rPr>
                        <a:t>L3</a:t>
                      </a:r>
                      <a:endParaRPr sz="1600">
                        <a:latin typeface="Arial MT"/>
                        <a:cs typeface="Arial MT"/>
                      </a:endParaRPr>
                    </a:p>
                  </a:txBody>
                  <a:tcPr marL="0" marR="0" marT="21590" marB="0">
                    <a:solidFill>
                      <a:srgbClr val="92BB5D"/>
                    </a:solidFill>
                  </a:tcPr>
                </a:tc>
                <a:tc>
                  <a:txBody>
                    <a:bodyPr/>
                    <a:lstStyle/>
                    <a:p>
                      <a:pPr marL="142240">
                        <a:lnSpc>
                          <a:spcPct val="100000"/>
                        </a:lnSpc>
                        <a:spcBef>
                          <a:spcPts val="170"/>
                        </a:spcBef>
                      </a:pPr>
                      <a:r>
                        <a:rPr sz="1600" spc="-5" dirty="0">
                          <a:latin typeface="Arial MT"/>
                          <a:cs typeface="Arial MT"/>
                        </a:rPr>
                        <a:t>Lola</a:t>
                      </a:r>
                      <a:endParaRPr sz="1600">
                        <a:latin typeface="Arial MT"/>
                        <a:cs typeface="Arial MT"/>
                      </a:endParaRPr>
                    </a:p>
                  </a:txBody>
                  <a:tcPr marL="0" marR="0" marT="21590" marB="0">
                    <a:solidFill>
                      <a:srgbClr val="92BB5D"/>
                    </a:solidFill>
                  </a:tcPr>
                </a:tc>
                <a:extLst>
                  <a:ext uri="{0D108BD9-81ED-4DB2-BD59-A6C34878D82A}">
                    <a16:rowId xmlns:a16="http://schemas.microsoft.com/office/drawing/2014/main" val="10003"/>
                  </a:ext>
                </a:extLst>
              </a:tr>
              <a:tr h="350519">
                <a:tc>
                  <a:txBody>
                    <a:bodyPr/>
                    <a:lstStyle/>
                    <a:p>
                      <a:pPr marL="90805">
                        <a:lnSpc>
                          <a:spcPct val="100000"/>
                        </a:lnSpc>
                        <a:spcBef>
                          <a:spcPts val="170"/>
                        </a:spcBef>
                      </a:pPr>
                      <a:r>
                        <a:rPr sz="1600" spc="-5" dirty="0">
                          <a:latin typeface="Arial MT"/>
                          <a:cs typeface="Arial MT"/>
                        </a:rPr>
                        <a:t>L3</a:t>
                      </a:r>
                      <a:endParaRPr sz="1600">
                        <a:latin typeface="Arial MT"/>
                        <a:cs typeface="Arial MT"/>
                      </a:endParaRPr>
                    </a:p>
                  </a:txBody>
                  <a:tcPr marL="0" marR="0" marT="21590" marB="0">
                    <a:solidFill>
                      <a:srgbClr val="FFFFCC"/>
                    </a:solidFill>
                  </a:tcPr>
                </a:tc>
                <a:tc>
                  <a:txBody>
                    <a:bodyPr/>
                    <a:lstStyle/>
                    <a:p>
                      <a:pPr marL="142240">
                        <a:lnSpc>
                          <a:spcPct val="100000"/>
                        </a:lnSpc>
                        <a:spcBef>
                          <a:spcPts val="170"/>
                        </a:spcBef>
                      </a:pPr>
                      <a:r>
                        <a:rPr sz="1600" spc="-5" dirty="0">
                          <a:latin typeface="Arial MT"/>
                          <a:cs typeface="Arial MT"/>
                        </a:rPr>
                        <a:t>Lola</a:t>
                      </a:r>
                      <a:endParaRPr sz="1600">
                        <a:latin typeface="Arial MT"/>
                        <a:cs typeface="Arial MT"/>
                      </a:endParaRPr>
                    </a:p>
                  </a:txBody>
                  <a:tcPr marL="0" marR="0" marT="21590" marB="0">
                    <a:solidFill>
                      <a:srgbClr val="FFFFCC"/>
                    </a:solidFill>
                  </a:tcPr>
                </a:tc>
                <a:extLst>
                  <a:ext uri="{0D108BD9-81ED-4DB2-BD59-A6C34878D82A}">
                    <a16:rowId xmlns:a16="http://schemas.microsoft.com/office/drawing/2014/main" val="10004"/>
                  </a:ext>
                </a:extLst>
              </a:tr>
            </a:tbl>
          </a:graphicData>
        </a:graphic>
      </p:graphicFrame>
      <p:grpSp>
        <p:nvGrpSpPr>
          <p:cNvPr id="14" name="object 14"/>
          <p:cNvGrpSpPr/>
          <p:nvPr/>
        </p:nvGrpSpPr>
        <p:grpSpPr>
          <a:xfrm>
            <a:off x="6496748" y="5672264"/>
            <a:ext cx="506095" cy="363220"/>
            <a:chOff x="6496748" y="5672264"/>
            <a:chExt cx="506095" cy="363220"/>
          </a:xfrm>
        </p:grpSpPr>
        <p:sp>
          <p:nvSpPr>
            <p:cNvPr id="15" name="object 15"/>
            <p:cNvSpPr/>
            <p:nvPr/>
          </p:nvSpPr>
          <p:spPr>
            <a:xfrm>
              <a:off x="6498335" y="5673852"/>
              <a:ext cx="502920" cy="360045"/>
            </a:xfrm>
            <a:custGeom>
              <a:avLst/>
              <a:gdLst/>
              <a:ahLst/>
              <a:cxnLst/>
              <a:rect l="l" t="t" r="r" b="b"/>
              <a:pathLst>
                <a:path w="502920" h="360045">
                  <a:moveTo>
                    <a:pt x="377443" y="0"/>
                  </a:moveTo>
                  <a:lnTo>
                    <a:pt x="377443" y="90169"/>
                  </a:lnTo>
                  <a:lnTo>
                    <a:pt x="0" y="90169"/>
                  </a:lnTo>
                  <a:lnTo>
                    <a:pt x="63372" y="179196"/>
                  </a:lnTo>
                  <a:lnTo>
                    <a:pt x="0" y="269366"/>
                  </a:lnTo>
                  <a:lnTo>
                    <a:pt x="377443" y="269366"/>
                  </a:lnTo>
                  <a:lnTo>
                    <a:pt x="377443" y="359663"/>
                  </a:lnTo>
                  <a:lnTo>
                    <a:pt x="502919" y="179196"/>
                  </a:lnTo>
                  <a:lnTo>
                    <a:pt x="377443" y="0"/>
                  </a:lnTo>
                  <a:close/>
                </a:path>
              </a:pathLst>
            </a:custGeom>
            <a:solidFill>
              <a:srgbClr val="66FF66"/>
            </a:solidFill>
          </p:spPr>
          <p:txBody>
            <a:bodyPr wrap="square" lIns="0" tIns="0" rIns="0" bIns="0" rtlCol="0"/>
            <a:lstStyle/>
            <a:p>
              <a:endParaRPr/>
            </a:p>
          </p:txBody>
        </p:sp>
        <p:sp>
          <p:nvSpPr>
            <p:cNvPr id="16" name="object 16"/>
            <p:cNvSpPr/>
            <p:nvPr/>
          </p:nvSpPr>
          <p:spPr>
            <a:xfrm>
              <a:off x="6498335" y="5673852"/>
              <a:ext cx="502920" cy="360045"/>
            </a:xfrm>
            <a:custGeom>
              <a:avLst/>
              <a:gdLst/>
              <a:ahLst/>
              <a:cxnLst/>
              <a:rect l="l" t="t" r="r" b="b"/>
              <a:pathLst>
                <a:path w="502920" h="360045">
                  <a:moveTo>
                    <a:pt x="0" y="90169"/>
                  </a:moveTo>
                  <a:lnTo>
                    <a:pt x="377443" y="90169"/>
                  </a:lnTo>
                  <a:lnTo>
                    <a:pt x="377443" y="0"/>
                  </a:lnTo>
                  <a:lnTo>
                    <a:pt x="502919" y="179196"/>
                  </a:lnTo>
                  <a:lnTo>
                    <a:pt x="377443" y="359663"/>
                  </a:lnTo>
                  <a:lnTo>
                    <a:pt x="377443" y="269366"/>
                  </a:lnTo>
                  <a:lnTo>
                    <a:pt x="0" y="269366"/>
                  </a:lnTo>
                  <a:lnTo>
                    <a:pt x="63372" y="179196"/>
                  </a:lnTo>
                  <a:lnTo>
                    <a:pt x="0" y="90169"/>
                  </a:lnTo>
                  <a:close/>
                </a:path>
              </a:pathLst>
            </a:custGeom>
            <a:ln w="3175">
              <a:solidFill>
                <a:srgbClr val="7E7E7E"/>
              </a:solidFill>
            </a:ln>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89255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5" dirty="0"/>
              <a:t> </a:t>
            </a:r>
            <a:r>
              <a:rPr dirty="0"/>
              <a:t>Left</a:t>
            </a:r>
            <a:r>
              <a:rPr spc="-160" dirty="0"/>
              <a:t> </a:t>
            </a:r>
            <a:r>
              <a:rPr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689254" y="1734693"/>
            <a:ext cx="9023350" cy="553085"/>
          </a:xfrm>
          <a:prstGeom prst="rect">
            <a:avLst/>
          </a:prstGeom>
        </p:spPr>
        <p:txBody>
          <a:bodyPr vert="horz" wrap="square" lIns="0" tIns="38735" rIns="0" bIns="0" rtlCol="0">
            <a:spAutoFit/>
          </a:bodyPr>
          <a:lstStyle/>
          <a:p>
            <a:pPr marL="12700" marR="5080">
              <a:lnSpc>
                <a:spcPts val="1989"/>
              </a:lnSpc>
              <a:spcBef>
                <a:spcPts val="305"/>
              </a:spcBef>
            </a:pPr>
            <a:r>
              <a:rPr sz="1800" dirty="0">
                <a:latin typeface="Arial MT"/>
                <a:cs typeface="Arial MT"/>
              </a:rPr>
              <a:t>Este</a:t>
            </a:r>
            <a:r>
              <a:rPr sz="1800" spc="-20" dirty="0">
                <a:latin typeface="Arial MT"/>
                <a:cs typeface="Arial MT"/>
              </a:rPr>
              <a:t> </a:t>
            </a:r>
            <a:r>
              <a:rPr sz="1800" spc="-5" dirty="0">
                <a:latin typeface="Arial MT"/>
                <a:cs typeface="Arial MT"/>
              </a:rPr>
              <a:t>tipo</a:t>
            </a:r>
            <a:r>
              <a:rPr sz="1800" spc="-25" dirty="0">
                <a:latin typeface="Arial MT"/>
                <a:cs typeface="Arial MT"/>
              </a:rPr>
              <a:t> </a:t>
            </a:r>
            <a:r>
              <a:rPr sz="1800" spc="-15" dirty="0">
                <a:latin typeface="Arial MT"/>
                <a:cs typeface="Arial MT"/>
              </a:rPr>
              <a:t>de</a:t>
            </a:r>
            <a:r>
              <a:rPr sz="1800" spc="-10" dirty="0">
                <a:latin typeface="Arial MT"/>
                <a:cs typeface="Arial MT"/>
              </a:rPr>
              <a:t> </a:t>
            </a:r>
            <a:r>
              <a:rPr sz="1800" spc="-15" dirty="0">
                <a:latin typeface="Arial MT"/>
                <a:cs typeface="Arial MT"/>
              </a:rPr>
              <a:t>junta,</a:t>
            </a:r>
            <a:r>
              <a:rPr sz="1800" spc="5" dirty="0">
                <a:latin typeface="Arial MT"/>
                <a:cs typeface="Arial MT"/>
              </a:rPr>
              <a:t> </a:t>
            </a:r>
            <a:r>
              <a:rPr sz="1800" spc="-5" dirty="0">
                <a:latin typeface="Arial MT"/>
                <a:cs typeface="Arial MT"/>
              </a:rPr>
              <a:t>solo </a:t>
            </a:r>
            <a:r>
              <a:rPr sz="1800" spc="-20" dirty="0">
                <a:latin typeface="Arial MT"/>
                <a:cs typeface="Arial MT"/>
              </a:rPr>
              <a:t>devuelve</a:t>
            </a:r>
            <a:r>
              <a:rPr sz="1800" spc="15" dirty="0">
                <a:latin typeface="Arial MT"/>
                <a:cs typeface="Arial MT"/>
              </a:rPr>
              <a:t> </a:t>
            </a:r>
            <a:r>
              <a:rPr sz="1800" spc="-15" dirty="0">
                <a:latin typeface="Arial MT"/>
                <a:cs typeface="Arial MT"/>
              </a:rPr>
              <a:t>una</a:t>
            </a:r>
            <a:r>
              <a:rPr sz="1800" spc="-5" dirty="0">
                <a:latin typeface="Arial MT"/>
                <a:cs typeface="Arial MT"/>
              </a:rPr>
              <a:t> tupla</a:t>
            </a:r>
            <a:r>
              <a:rPr sz="1800" spc="-20" dirty="0">
                <a:latin typeface="Arial MT"/>
                <a:cs typeface="Arial MT"/>
              </a:rPr>
              <a:t> cuando</a:t>
            </a:r>
            <a:r>
              <a:rPr sz="1800" spc="15" dirty="0">
                <a:latin typeface="Arial MT"/>
                <a:cs typeface="Arial MT"/>
              </a:rPr>
              <a:t> </a:t>
            </a:r>
            <a:r>
              <a:rPr sz="1800" spc="-20" dirty="0">
                <a:latin typeface="Arial MT"/>
                <a:cs typeface="Arial MT"/>
              </a:rPr>
              <a:t>encuentra</a:t>
            </a:r>
            <a:r>
              <a:rPr sz="1800" spc="20" dirty="0">
                <a:latin typeface="Arial MT"/>
                <a:cs typeface="Arial MT"/>
              </a:rPr>
              <a:t> </a:t>
            </a:r>
            <a:r>
              <a:rPr sz="1800" spc="-5" dirty="0">
                <a:latin typeface="Arial MT"/>
                <a:cs typeface="Arial MT"/>
              </a:rPr>
              <a:t>en</a:t>
            </a:r>
            <a:r>
              <a:rPr sz="1800" spc="-10" dirty="0">
                <a:latin typeface="Arial MT"/>
                <a:cs typeface="Arial MT"/>
              </a:rPr>
              <a:t> </a:t>
            </a:r>
            <a:r>
              <a:rPr sz="1800" spc="-5" dirty="0">
                <a:latin typeface="Arial MT"/>
                <a:cs typeface="Arial MT"/>
              </a:rPr>
              <a:t>la</a:t>
            </a:r>
            <a:r>
              <a:rPr sz="1800" spc="-10" dirty="0">
                <a:latin typeface="Arial MT"/>
                <a:cs typeface="Arial MT"/>
              </a:rPr>
              <a:t> </a:t>
            </a:r>
            <a:r>
              <a:rPr sz="1800" spc="-15" dirty="0">
                <a:latin typeface="Arial MT"/>
                <a:cs typeface="Arial MT"/>
              </a:rPr>
              <a:t>primer</a:t>
            </a:r>
            <a:r>
              <a:rPr sz="1800" spc="15" dirty="0">
                <a:latin typeface="Arial MT"/>
                <a:cs typeface="Arial MT"/>
              </a:rPr>
              <a:t> </a:t>
            </a:r>
            <a:r>
              <a:rPr sz="1800" spc="-15" dirty="0">
                <a:latin typeface="Arial MT"/>
                <a:cs typeface="Arial MT"/>
              </a:rPr>
              <a:t>tabla</a:t>
            </a:r>
            <a:r>
              <a:rPr sz="1800" spc="-10" dirty="0">
                <a:latin typeface="Arial MT"/>
                <a:cs typeface="Arial MT"/>
              </a:rPr>
              <a:t> </a:t>
            </a:r>
            <a:r>
              <a:rPr sz="1800" spc="-5" dirty="0">
                <a:latin typeface="Arial MT"/>
                <a:cs typeface="Arial MT"/>
              </a:rPr>
              <a:t>(left</a:t>
            </a:r>
            <a:r>
              <a:rPr sz="1800" spc="-25" dirty="0">
                <a:latin typeface="Arial MT"/>
                <a:cs typeface="Arial MT"/>
              </a:rPr>
              <a:t> </a:t>
            </a:r>
            <a:r>
              <a:rPr sz="1800" spc="-20" dirty="0">
                <a:latin typeface="Arial MT"/>
                <a:cs typeface="Arial MT"/>
              </a:rPr>
              <a:t>table) </a:t>
            </a:r>
            <a:r>
              <a:rPr sz="1800" spc="-484" dirty="0">
                <a:latin typeface="Arial MT"/>
                <a:cs typeface="Arial MT"/>
              </a:rPr>
              <a:t> </a:t>
            </a:r>
            <a:r>
              <a:rPr sz="1800" spc="-15" dirty="0">
                <a:latin typeface="Arial MT"/>
                <a:cs typeface="Arial MT"/>
              </a:rPr>
              <a:t>del </a:t>
            </a:r>
            <a:r>
              <a:rPr sz="1800" spc="-5" dirty="0">
                <a:latin typeface="Arial MT"/>
                <a:cs typeface="Arial MT"/>
              </a:rPr>
              <a:t>Join,</a:t>
            </a:r>
            <a:r>
              <a:rPr sz="1800" spc="-25" dirty="0">
                <a:latin typeface="Arial MT"/>
                <a:cs typeface="Arial MT"/>
              </a:rPr>
              <a:t> </a:t>
            </a:r>
            <a:r>
              <a:rPr sz="1800" spc="-20" dirty="0">
                <a:latin typeface="Arial MT"/>
                <a:cs typeface="Arial MT"/>
              </a:rPr>
              <a:t>independientemente</a:t>
            </a:r>
            <a:r>
              <a:rPr sz="1800" spc="30" dirty="0">
                <a:latin typeface="Arial MT"/>
                <a:cs typeface="Arial MT"/>
              </a:rPr>
              <a:t> </a:t>
            </a:r>
            <a:r>
              <a:rPr sz="1800" spc="-15" dirty="0">
                <a:latin typeface="Arial MT"/>
                <a:cs typeface="Arial MT"/>
              </a:rPr>
              <a:t>que</a:t>
            </a:r>
            <a:r>
              <a:rPr sz="1800" spc="-5" dirty="0">
                <a:latin typeface="Arial MT"/>
                <a:cs typeface="Arial MT"/>
              </a:rPr>
              <a:t> no</a:t>
            </a:r>
            <a:r>
              <a:rPr sz="1800" spc="-10" dirty="0">
                <a:latin typeface="Arial MT"/>
                <a:cs typeface="Arial MT"/>
              </a:rPr>
              <a:t> </a:t>
            </a:r>
            <a:r>
              <a:rPr sz="1800" spc="-20" dirty="0">
                <a:latin typeface="Arial MT"/>
                <a:cs typeface="Arial MT"/>
              </a:rPr>
              <a:t>exista</a:t>
            </a:r>
            <a:r>
              <a:rPr sz="1800" spc="-5" dirty="0">
                <a:latin typeface="Arial MT"/>
                <a:cs typeface="Arial MT"/>
              </a:rPr>
              <a:t> en</a:t>
            </a:r>
            <a:r>
              <a:rPr sz="1800" spc="-15" dirty="0">
                <a:latin typeface="Arial MT"/>
                <a:cs typeface="Arial MT"/>
              </a:rPr>
              <a:t> </a:t>
            </a:r>
            <a:r>
              <a:rPr sz="1800" spc="-5" dirty="0">
                <a:latin typeface="Arial MT"/>
                <a:cs typeface="Arial MT"/>
              </a:rPr>
              <a:t>la</a:t>
            </a:r>
            <a:r>
              <a:rPr sz="1800" spc="-15" dirty="0">
                <a:latin typeface="Arial MT"/>
                <a:cs typeface="Arial MT"/>
              </a:rPr>
              <a:t> </a:t>
            </a:r>
            <a:r>
              <a:rPr sz="1800" spc="-20" dirty="0">
                <a:latin typeface="Arial MT"/>
                <a:cs typeface="Arial MT"/>
              </a:rPr>
              <a:t>segunda</a:t>
            </a:r>
            <a:r>
              <a:rPr sz="1800" spc="45" dirty="0">
                <a:latin typeface="Arial MT"/>
                <a:cs typeface="Arial MT"/>
              </a:rPr>
              <a:t> </a:t>
            </a:r>
            <a:r>
              <a:rPr sz="1800" spc="-20" dirty="0">
                <a:latin typeface="Arial MT"/>
                <a:cs typeface="Arial MT"/>
              </a:rPr>
              <a:t>tabla.</a:t>
            </a:r>
            <a:endParaRPr sz="1800">
              <a:latin typeface="Arial MT"/>
              <a:cs typeface="Arial MT"/>
            </a:endParaRPr>
          </a:p>
        </p:txBody>
      </p:sp>
      <p:sp>
        <p:nvSpPr>
          <p:cNvPr id="6" name="object 6"/>
          <p:cNvSpPr txBox="1"/>
          <p:nvPr/>
        </p:nvSpPr>
        <p:spPr>
          <a:xfrm>
            <a:off x="983284" y="2897147"/>
            <a:ext cx="650240" cy="226695"/>
          </a:xfrm>
          <a:prstGeom prst="rect">
            <a:avLst/>
          </a:prstGeom>
        </p:spPr>
        <p:txBody>
          <a:bodyPr vert="horz" wrap="square" lIns="0" tIns="0" rIns="0" bIns="0" rtlCol="0">
            <a:spAutoFit/>
          </a:bodyPr>
          <a:lstStyle/>
          <a:p>
            <a:pPr>
              <a:lnSpc>
                <a:spcPts val="1764"/>
              </a:lnSpc>
            </a:pPr>
            <a:r>
              <a:rPr sz="1600" b="1" spc="-25" dirty="0">
                <a:latin typeface="Arial"/>
                <a:cs typeface="Arial"/>
              </a:rPr>
              <a:t>L</a:t>
            </a:r>
            <a:r>
              <a:rPr sz="1600" b="1" spc="-5" dirty="0">
                <a:latin typeface="Arial"/>
                <a:cs typeface="Arial"/>
              </a:rPr>
              <a:t>e</a:t>
            </a:r>
            <a:r>
              <a:rPr sz="1600" b="1" spc="-25" dirty="0">
                <a:latin typeface="Arial"/>
                <a:cs typeface="Arial"/>
              </a:rPr>
              <a:t>g</a:t>
            </a:r>
            <a:r>
              <a:rPr sz="1600" b="1" spc="-5" dirty="0">
                <a:latin typeface="Arial"/>
                <a:cs typeface="Arial"/>
              </a:rPr>
              <a:t>ajo</a:t>
            </a:r>
            <a:endParaRPr sz="1600">
              <a:latin typeface="Arial"/>
              <a:cs typeface="Arial"/>
            </a:endParaRPr>
          </a:p>
        </p:txBody>
      </p:sp>
      <p:graphicFrame>
        <p:nvGraphicFramePr>
          <p:cNvPr id="7" name="object 7"/>
          <p:cNvGraphicFramePr>
            <a:graphicFrameLocks noGrp="1"/>
          </p:cNvGraphicFramePr>
          <p:nvPr/>
        </p:nvGraphicFramePr>
        <p:xfrm>
          <a:off x="891539" y="2847340"/>
          <a:ext cx="1804670" cy="2101850"/>
        </p:xfrm>
        <a:graphic>
          <a:graphicData uri="http://schemas.openxmlformats.org/drawingml/2006/table">
            <a:tbl>
              <a:tblPr firstRow="1" bandRow="1">
                <a:tableStyleId>{2D5ABB26-0587-4C30-8999-92F81FD0307C}</a:tableStyleId>
              </a:tblPr>
              <a:tblGrid>
                <a:gridCol w="83185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tblGrid>
              <a:tr h="349249">
                <a:tc>
                  <a:txBody>
                    <a:bodyPr/>
                    <a:lstStyle/>
                    <a:p>
                      <a:pPr marL="91440">
                        <a:lnSpc>
                          <a:spcPct val="100000"/>
                        </a:lnSpc>
                        <a:spcBef>
                          <a:spcPts val="204"/>
                        </a:spcBef>
                      </a:pPr>
                      <a:r>
                        <a:rPr sz="1600" b="1" spc="-15" dirty="0">
                          <a:latin typeface="Arial"/>
                          <a:cs typeface="Arial"/>
                        </a:rPr>
                        <a:t>Legajo</a:t>
                      </a:r>
                      <a:endParaRPr sz="1600">
                        <a:latin typeface="Arial"/>
                        <a:cs typeface="Arial"/>
                      </a:endParaRPr>
                    </a:p>
                  </a:txBody>
                  <a:tcPr marL="0" marR="0" marT="26034" marB="0">
                    <a:solidFill>
                      <a:srgbClr val="5B8424"/>
                    </a:solidFill>
                  </a:tcPr>
                </a:tc>
                <a:tc>
                  <a:txBody>
                    <a:bodyPr/>
                    <a:lstStyle/>
                    <a:p>
                      <a:pPr marL="290830">
                        <a:lnSpc>
                          <a:spcPct val="100000"/>
                        </a:lnSpc>
                        <a:spcBef>
                          <a:spcPts val="204"/>
                        </a:spcBef>
                      </a:pPr>
                      <a:r>
                        <a:rPr sz="1600" b="1" spc="-30" dirty="0">
                          <a:latin typeface="Arial"/>
                          <a:cs typeface="Arial"/>
                        </a:rPr>
                        <a:t>NyA</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Juan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10"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Ana</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19">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Lola</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5" dirty="0">
                          <a:latin typeface="Arial MT"/>
                          <a:cs typeface="Arial MT"/>
                        </a:rPr>
                        <a:t>L4</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Pedro</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5"/>
                        </a:spcBef>
                      </a:pPr>
                      <a:r>
                        <a:rPr sz="1600" spc="-5" dirty="0">
                          <a:latin typeface="Arial MT"/>
                          <a:cs typeface="Arial MT"/>
                        </a:rPr>
                        <a:t>L5</a:t>
                      </a:r>
                      <a:endParaRPr sz="1600">
                        <a:latin typeface="Arial MT"/>
                        <a:cs typeface="Arial MT"/>
                      </a:endParaRPr>
                    </a:p>
                  </a:txBody>
                  <a:tcPr marL="0" marR="0" marT="19685" marB="0">
                    <a:solidFill>
                      <a:srgbClr val="92BB5D"/>
                    </a:solidFill>
                  </a:tcPr>
                </a:tc>
                <a:tc>
                  <a:txBody>
                    <a:bodyPr/>
                    <a:lstStyle/>
                    <a:p>
                      <a:pPr marL="93980">
                        <a:lnSpc>
                          <a:spcPct val="100000"/>
                        </a:lnSpc>
                        <a:spcBef>
                          <a:spcPts val="155"/>
                        </a:spcBef>
                      </a:pPr>
                      <a:r>
                        <a:rPr sz="1600" spc="-5" dirty="0">
                          <a:latin typeface="Arial MT"/>
                          <a:cs typeface="Arial MT"/>
                        </a:rPr>
                        <a:t>Martín</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bl>
          </a:graphicData>
        </a:graphic>
      </p:graphicFrame>
      <p:graphicFrame>
        <p:nvGraphicFramePr>
          <p:cNvPr id="8" name="object 8"/>
          <p:cNvGraphicFramePr>
            <a:graphicFrameLocks noGrp="1"/>
          </p:cNvGraphicFramePr>
          <p:nvPr/>
        </p:nvGraphicFramePr>
        <p:xfrm>
          <a:off x="4968240" y="2766060"/>
          <a:ext cx="2015489" cy="1400810"/>
        </p:xfrm>
        <a:graphic>
          <a:graphicData uri="http://schemas.openxmlformats.org/drawingml/2006/table">
            <a:tbl>
              <a:tblPr firstRow="1" bandRow="1">
                <a:tableStyleId>{2D5ABB26-0587-4C30-8999-92F81FD0307C}</a:tableStyleId>
              </a:tblPr>
              <a:tblGrid>
                <a:gridCol w="2015489">
                  <a:extLst>
                    <a:ext uri="{9D8B030D-6E8A-4147-A177-3AD203B41FA5}">
                      <a16:colId xmlns:a16="http://schemas.microsoft.com/office/drawing/2014/main" val="20000"/>
                    </a:ext>
                  </a:extLst>
                </a:gridCol>
              </a:tblGrid>
              <a:tr h="350520">
                <a:tc>
                  <a:txBody>
                    <a:bodyPr/>
                    <a:lstStyle/>
                    <a:p>
                      <a:pPr marL="297815">
                        <a:lnSpc>
                          <a:spcPct val="100000"/>
                        </a:lnSpc>
                        <a:spcBef>
                          <a:spcPts val="215"/>
                        </a:spcBef>
                        <a:tabLst>
                          <a:tab pos="1231900" algn="l"/>
                        </a:tabLst>
                      </a:pPr>
                      <a:r>
                        <a:rPr sz="1600" b="1" spc="-5" dirty="0">
                          <a:latin typeface="Arial"/>
                          <a:cs typeface="Arial"/>
                        </a:rPr>
                        <a:t>IDP	</a:t>
                      </a:r>
                      <a:r>
                        <a:rPr sz="1600" b="1" spc="-20" dirty="0">
                          <a:latin typeface="Arial"/>
                          <a:cs typeface="Arial"/>
                        </a:rPr>
                        <a:t>Desc</a:t>
                      </a:r>
                      <a:endParaRPr sz="1600">
                        <a:latin typeface="Arial"/>
                        <a:cs typeface="Arial"/>
                      </a:endParaRPr>
                    </a:p>
                  </a:txBody>
                  <a:tcPr marL="0" marR="0" marT="27305"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tabLst>
                          <a:tab pos="1022985" algn="l"/>
                        </a:tabLst>
                      </a:pPr>
                      <a:r>
                        <a:rPr sz="1600" spc="-5" dirty="0">
                          <a:latin typeface="Arial MT"/>
                          <a:cs typeface="Arial MT"/>
                        </a:rPr>
                        <a:t>PR1	Migración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55"/>
                        </a:spcBef>
                        <a:tabLst>
                          <a:tab pos="1022985" algn="l"/>
                        </a:tabLst>
                      </a:pPr>
                      <a:r>
                        <a:rPr sz="1600" spc="-5" dirty="0">
                          <a:latin typeface="Arial MT"/>
                          <a:cs typeface="Arial MT"/>
                        </a:rPr>
                        <a:t>PR2	Analisis</a:t>
                      </a:r>
                      <a:endParaRPr sz="1600">
                        <a:latin typeface="Arial MT"/>
                        <a:cs typeface="Arial MT"/>
                      </a:endParaRPr>
                    </a:p>
                  </a:txBody>
                  <a:tcPr marL="0" marR="0" marT="19685" marB="0">
                    <a:solidFill>
                      <a:srgbClr val="FFFFCC"/>
                    </a:solidFill>
                  </a:tcPr>
                </a:tc>
                <a:extLst>
                  <a:ext uri="{0D108BD9-81ED-4DB2-BD59-A6C34878D82A}">
                    <a16:rowId xmlns:a16="http://schemas.microsoft.com/office/drawing/2014/main" val="10002"/>
                  </a:ext>
                </a:extLst>
              </a:tr>
              <a:tr h="349250">
                <a:tc>
                  <a:txBody>
                    <a:bodyPr/>
                    <a:lstStyle/>
                    <a:p>
                      <a:pPr marL="90805">
                        <a:lnSpc>
                          <a:spcPct val="100000"/>
                        </a:lnSpc>
                        <a:spcBef>
                          <a:spcPts val="155"/>
                        </a:spcBef>
                        <a:tabLst>
                          <a:tab pos="1022985" algn="l"/>
                        </a:tabLst>
                      </a:pPr>
                      <a:r>
                        <a:rPr sz="1600" spc="-5" dirty="0">
                          <a:latin typeface="Arial MT"/>
                          <a:cs typeface="Arial MT"/>
                        </a:rPr>
                        <a:t>PR3	Patch</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2936239" y="2805430"/>
          <a:ext cx="1805305" cy="1751330"/>
        </p:xfrm>
        <a:graphic>
          <a:graphicData uri="http://schemas.openxmlformats.org/drawingml/2006/table">
            <a:tbl>
              <a:tblPr firstRow="1" bandRow="1">
                <a:tableStyleId>{2D5ABB26-0587-4C30-8999-92F81FD0307C}</a:tableStyleId>
              </a:tblPr>
              <a:tblGrid>
                <a:gridCol w="835025">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tblGrid>
              <a:tr h="350520">
                <a:tc>
                  <a:txBody>
                    <a:bodyPr/>
                    <a:lstStyle/>
                    <a:p>
                      <a:pPr marL="91440">
                        <a:lnSpc>
                          <a:spcPct val="100000"/>
                        </a:lnSpc>
                        <a:spcBef>
                          <a:spcPts val="204"/>
                        </a:spcBef>
                      </a:pPr>
                      <a:r>
                        <a:rPr sz="1600" b="1" spc="-5" dirty="0">
                          <a:latin typeface="Arial"/>
                          <a:cs typeface="Arial"/>
                        </a:rPr>
                        <a:t>Legajo</a:t>
                      </a:r>
                      <a:endParaRPr sz="1600">
                        <a:latin typeface="Arial"/>
                        <a:cs typeface="Arial"/>
                      </a:endParaRPr>
                    </a:p>
                  </a:txBody>
                  <a:tcPr marL="0" marR="0" marT="26034" marB="0">
                    <a:solidFill>
                      <a:srgbClr val="5B8424"/>
                    </a:solidFill>
                  </a:tcPr>
                </a:tc>
                <a:tc>
                  <a:txBody>
                    <a:bodyPr/>
                    <a:lstStyle/>
                    <a:p>
                      <a:pPr marL="316230">
                        <a:lnSpc>
                          <a:spcPct val="100000"/>
                        </a:lnSpc>
                        <a:spcBef>
                          <a:spcPts val="204"/>
                        </a:spcBef>
                      </a:pPr>
                      <a:r>
                        <a:rPr sz="1600" b="1" spc="-5" dirty="0">
                          <a:latin typeface="Arial"/>
                          <a:cs typeface="Arial"/>
                        </a:rPr>
                        <a:t>IDP</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49249">
                <a:tc>
                  <a:txBody>
                    <a:bodyPr/>
                    <a:lstStyle/>
                    <a:p>
                      <a:pPr marL="90170">
                        <a:lnSpc>
                          <a:spcPct val="100000"/>
                        </a:lnSpc>
                        <a:spcBef>
                          <a:spcPts val="155"/>
                        </a:spcBef>
                      </a:pPr>
                      <a:r>
                        <a:rPr sz="1600" spc="-5" dirty="0">
                          <a:latin typeface="Arial MT"/>
                          <a:cs typeface="Arial MT"/>
                        </a:rPr>
                        <a:t>L1</a:t>
                      </a:r>
                      <a:endParaRPr sz="16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600" spc="-5" dirty="0">
                          <a:latin typeface="Arial MT"/>
                          <a:cs typeface="Arial MT"/>
                        </a:rPr>
                        <a:t>PR1</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20">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0805">
                        <a:lnSpc>
                          <a:spcPct val="100000"/>
                        </a:lnSpc>
                        <a:spcBef>
                          <a:spcPts val="165"/>
                        </a:spcBef>
                      </a:pPr>
                      <a:r>
                        <a:rPr sz="1600" spc="-5" dirty="0">
                          <a:latin typeface="Arial MT"/>
                          <a:cs typeface="Arial MT"/>
                        </a:rPr>
                        <a:t>PR1</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10" dirty="0">
                          <a:latin typeface="Arial MT"/>
                          <a:cs typeface="Arial MT"/>
                        </a:rPr>
                        <a:t>L3</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1171752" y="2497582"/>
            <a:ext cx="2881630" cy="299720"/>
          </a:xfrm>
          <a:prstGeom prst="rect">
            <a:avLst/>
          </a:prstGeom>
        </p:spPr>
        <p:txBody>
          <a:bodyPr vert="horz" wrap="square" lIns="0" tIns="12700" rIns="0" bIns="0" rtlCol="0">
            <a:spAutoFit/>
          </a:bodyPr>
          <a:lstStyle/>
          <a:p>
            <a:pPr marL="12700">
              <a:lnSpc>
                <a:spcPct val="100000"/>
              </a:lnSpc>
              <a:spcBef>
                <a:spcPts val="100"/>
              </a:spcBef>
              <a:tabLst>
                <a:tab pos="2085339" algn="l"/>
              </a:tabLst>
            </a:pPr>
            <a:r>
              <a:rPr sz="1800" b="1" dirty="0">
                <a:latin typeface="Arial"/>
                <a:cs typeface="Arial"/>
              </a:rPr>
              <a:t>Empleado	</a:t>
            </a:r>
            <a:r>
              <a:rPr sz="2700" b="1" spc="-60" baseline="1543" dirty="0">
                <a:latin typeface="Arial"/>
                <a:cs typeface="Arial"/>
              </a:rPr>
              <a:t>Trabaja</a:t>
            </a:r>
            <a:endParaRPr sz="2700" baseline="1543">
              <a:latin typeface="Arial"/>
              <a:cs typeface="Arial"/>
            </a:endParaRPr>
          </a:p>
        </p:txBody>
      </p:sp>
      <p:sp>
        <p:nvSpPr>
          <p:cNvPr id="11" name="object 11"/>
          <p:cNvSpPr txBox="1"/>
          <p:nvPr/>
        </p:nvSpPr>
        <p:spPr>
          <a:xfrm>
            <a:off x="5356097" y="2458339"/>
            <a:ext cx="98996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Proyecto</a:t>
            </a:r>
            <a:endParaRPr sz="1800">
              <a:latin typeface="Arial"/>
              <a:cs typeface="Arial"/>
            </a:endParaRPr>
          </a:p>
        </p:txBody>
      </p:sp>
      <p:sp>
        <p:nvSpPr>
          <p:cNvPr id="12" name="object 12"/>
          <p:cNvSpPr txBox="1"/>
          <p:nvPr/>
        </p:nvSpPr>
        <p:spPr>
          <a:xfrm>
            <a:off x="652373" y="5655691"/>
            <a:ext cx="5904865" cy="792480"/>
          </a:xfrm>
          <a:prstGeom prst="rect">
            <a:avLst/>
          </a:prstGeom>
        </p:spPr>
        <p:txBody>
          <a:bodyPr vert="horz" wrap="square" lIns="0" tIns="48260" rIns="0" bIns="0" rtlCol="0">
            <a:spAutoFit/>
          </a:bodyPr>
          <a:lstStyle/>
          <a:p>
            <a:pPr marL="12700" marR="2893695">
              <a:lnSpc>
                <a:spcPts val="1900"/>
              </a:lnSpc>
              <a:spcBef>
                <a:spcPts val="380"/>
              </a:spcBef>
            </a:pPr>
            <a:r>
              <a:rPr sz="1800" spc="-15" dirty="0">
                <a:latin typeface="Courier New"/>
                <a:cs typeface="Courier New"/>
              </a:rPr>
              <a:t>SELECT</a:t>
            </a:r>
            <a:r>
              <a:rPr sz="1800" spc="-50" dirty="0">
                <a:latin typeface="Courier New"/>
                <a:cs typeface="Courier New"/>
              </a:rPr>
              <a:t> </a:t>
            </a:r>
            <a:r>
              <a:rPr sz="1800" spc="-15" dirty="0">
                <a:latin typeface="Courier New"/>
                <a:cs typeface="Courier New"/>
              </a:rPr>
              <a:t>e.legajo,</a:t>
            </a:r>
            <a:r>
              <a:rPr sz="1800" spc="-50" dirty="0">
                <a:latin typeface="Courier New"/>
                <a:cs typeface="Courier New"/>
              </a:rPr>
              <a:t> </a:t>
            </a:r>
            <a:r>
              <a:rPr sz="1800" spc="-10" dirty="0">
                <a:latin typeface="Courier New"/>
                <a:cs typeface="Courier New"/>
              </a:rPr>
              <a:t>t.idp </a:t>
            </a:r>
            <a:r>
              <a:rPr sz="1800" spc="-1065" dirty="0">
                <a:latin typeface="Courier New"/>
                <a:cs typeface="Courier New"/>
              </a:rPr>
              <a:t> </a:t>
            </a:r>
            <a:r>
              <a:rPr sz="1800" spc="-10" dirty="0">
                <a:latin typeface="Courier New"/>
                <a:cs typeface="Courier New"/>
              </a:rPr>
              <a:t>from</a:t>
            </a:r>
            <a:r>
              <a:rPr sz="1800" spc="-40" dirty="0">
                <a:latin typeface="Courier New"/>
                <a:cs typeface="Courier New"/>
              </a:rPr>
              <a:t> </a:t>
            </a:r>
            <a:r>
              <a:rPr sz="1800" spc="-15" dirty="0">
                <a:latin typeface="Courier New"/>
                <a:cs typeface="Courier New"/>
              </a:rPr>
              <a:t>empleado</a:t>
            </a:r>
            <a:r>
              <a:rPr sz="1800" spc="-40" dirty="0">
                <a:latin typeface="Courier New"/>
                <a:cs typeface="Courier New"/>
              </a:rPr>
              <a:t> </a:t>
            </a:r>
            <a:r>
              <a:rPr sz="1800" dirty="0">
                <a:latin typeface="Courier New"/>
                <a:cs typeface="Courier New"/>
              </a:rPr>
              <a:t>e</a:t>
            </a:r>
            <a:endParaRPr sz="1800">
              <a:latin typeface="Courier New"/>
              <a:cs typeface="Courier New"/>
            </a:endParaRPr>
          </a:p>
          <a:p>
            <a:pPr marL="463550">
              <a:lnSpc>
                <a:spcPts val="1955"/>
              </a:lnSpc>
            </a:pPr>
            <a:r>
              <a:rPr sz="1800" b="1" spc="-10" dirty="0">
                <a:latin typeface="Courier New"/>
                <a:cs typeface="Courier New"/>
              </a:rPr>
              <a:t>left</a:t>
            </a:r>
            <a:r>
              <a:rPr sz="1800" b="1" spc="-30" dirty="0">
                <a:latin typeface="Courier New"/>
                <a:cs typeface="Courier New"/>
              </a:rPr>
              <a:t> </a:t>
            </a:r>
            <a:r>
              <a:rPr sz="1800" spc="-15" dirty="0">
                <a:latin typeface="Courier New"/>
                <a:cs typeface="Courier New"/>
              </a:rPr>
              <a:t>join trabaja</a:t>
            </a:r>
            <a:r>
              <a:rPr sz="1800" spc="-5" dirty="0">
                <a:latin typeface="Courier New"/>
                <a:cs typeface="Courier New"/>
              </a:rPr>
              <a:t> </a:t>
            </a:r>
            <a:r>
              <a:rPr sz="1800" dirty="0">
                <a:latin typeface="Courier New"/>
                <a:cs typeface="Courier New"/>
              </a:rPr>
              <a:t>t</a:t>
            </a:r>
            <a:r>
              <a:rPr sz="1800" spc="-25" dirty="0">
                <a:latin typeface="Courier New"/>
                <a:cs typeface="Courier New"/>
              </a:rPr>
              <a:t> </a:t>
            </a:r>
            <a:r>
              <a:rPr sz="1800" spc="-5" dirty="0">
                <a:latin typeface="Courier New"/>
                <a:cs typeface="Courier New"/>
              </a:rPr>
              <a:t>on</a:t>
            </a:r>
            <a:r>
              <a:rPr sz="1800" spc="-110" dirty="0">
                <a:latin typeface="Courier New"/>
                <a:cs typeface="Courier New"/>
              </a:rPr>
              <a:t> </a:t>
            </a:r>
            <a:r>
              <a:rPr sz="1800" spc="-15" dirty="0">
                <a:latin typeface="Courier New"/>
                <a:cs typeface="Courier New"/>
              </a:rPr>
              <a:t>e.legajo=t.legajo</a:t>
            </a:r>
            <a:endParaRPr sz="1800">
              <a:latin typeface="Courier New"/>
              <a:cs typeface="Courier New"/>
            </a:endParaRPr>
          </a:p>
        </p:txBody>
      </p:sp>
      <p:graphicFrame>
        <p:nvGraphicFramePr>
          <p:cNvPr id="13" name="object 13"/>
          <p:cNvGraphicFramePr>
            <a:graphicFrameLocks noGrp="1"/>
          </p:cNvGraphicFramePr>
          <p:nvPr/>
        </p:nvGraphicFramePr>
        <p:xfrm>
          <a:off x="7553959" y="5036820"/>
          <a:ext cx="1671955" cy="2458720"/>
        </p:xfrm>
        <a:graphic>
          <a:graphicData uri="http://schemas.openxmlformats.org/drawingml/2006/table">
            <a:tbl>
              <a:tblPr firstRow="1" bandRow="1">
                <a:tableStyleId>{2D5ABB26-0587-4C30-8999-92F81FD0307C}</a:tableStyleId>
              </a:tblPr>
              <a:tblGrid>
                <a:gridCol w="836294">
                  <a:extLst>
                    <a:ext uri="{9D8B030D-6E8A-4147-A177-3AD203B41FA5}">
                      <a16:colId xmlns:a16="http://schemas.microsoft.com/office/drawing/2014/main" val="20000"/>
                    </a:ext>
                  </a:extLst>
                </a:gridCol>
                <a:gridCol w="836294">
                  <a:extLst>
                    <a:ext uri="{9D8B030D-6E8A-4147-A177-3AD203B41FA5}">
                      <a16:colId xmlns:a16="http://schemas.microsoft.com/office/drawing/2014/main" val="20001"/>
                    </a:ext>
                  </a:extLst>
                </a:gridCol>
              </a:tblGrid>
              <a:tr h="356870">
                <a:tc>
                  <a:txBody>
                    <a:bodyPr/>
                    <a:lstStyle/>
                    <a:p>
                      <a:pPr marL="92075">
                        <a:lnSpc>
                          <a:spcPct val="100000"/>
                        </a:lnSpc>
                        <a:spcBef>
                          <a:spcPts val="210"/>
                        </a:spcBef>
                      </a:pPr>
                      <a:r>
                        <a:rPr sz="1600" b="1" spc="-5" dirty="0">
                          <a:latin typeface="Arial"/>
                          <a:cs typeface="Arial"/>
                        </a:rPr>
                        <a:t>Legajo</a:t>
                      </a:r>
                      <a:endParaRPr sz="1600">
                        <a:latin typeface="Arial"/>
                        <a:cs typeface="Arial"/>
                      </a:endParaRPr>
                    </a:p>
                  </a:txBody>
                  <a:tcPr marL="0" marR="0" marT="26670" marB="0">
                    <a:solidFill>
                      <a:srgbClr val="5B8424"/>
                    </a:solidFill>
                  </a:tcPr>
                </a:tc>
                <a:tc>
                  <a:txBody>
                    <a:bodyPr/>
                    <a:lstStyle/>
                    <a:p>
                      <a:pPr marL="227965">
                        <a:lnSpc>
                          <a:spcPct val="100000"/>
                        </a:lnSpc>
                        <a:spcBef>
                          <a:spcPts val="190"/>
                        </a:spcBef>
                      </a:pPr>
                      <a:r>
                        <a:rPr sz="1800" b="1" dirty="0">
                          <a:latin typeface="Arial"/>
                          <a:cs typeface="Arial"/>
                        </a:rPr>
                        <a:t>IDP</a:t>
                      </a:r>
                      <a:endParaRPr sz="1800">
                        <a:latin typeface="Arial"/>
                        <a:cs typeface="Arial"/>
                      </a:endParaRPr>
                    </a:p>
                  </a:txBody>
                  <a:tcPr marL="0" marR="0" marT="24130"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0805">
                        <a:lnSpc>
                          <a:spcPct val="100000"/>
                        </a:lnSpc>
                        <a:spcBef>
                          <a:spcPts val="150"/>
                        </a:spcBef>
                      </a:pPr>
                      <a:r>
                        <a:rPr sz="1800" spc="-5" dirty="0">
                          <a:latin typeface="Arial MT"/>
                          <a:cs typeface="Arial MT"/>
                        </a:rPr>
                        <a:t>PR1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50"/>
                        </a:spcBef>
                      </a:pPr>
                      <a:r>
                        <a:rPr sz="1800" spc="-5" dirty="0">
                          <a:latin typeface="Arial MT"/>
                          <a:cs typeface="Arial MT"/>
                        </a:rPr>
                        <a:t>PR2</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2"/>
                  </a:ext>
                </a:extLst>
              </a:tr>
              <a:tr h="350519">
                <a:tc>
                  <a:txBody>
                    <a:bodyPr/>
                    <a:lstStyle/>
                    <a:p>
                      <a:pPr marL="90805">
                        <a:lnSpc>
                          <a:spcPct val="100000"/>
                        </a:lnSpc>
                        <a:spcBef>
                          <a:spcPts val="160"/>
                        </a:spcBef>
                      </a:pPr>
                      <a:r>
                        <a:rPr sz="1600" spc="-10" dirty="0">
                          <a:latin typeface="Arial MT"/>
                          <a:cs typeface="Arial MT"/>
                        </a:rPr>
                        <a:t>L3</a:t>
                      </a:r>
                      <a:endParaRPr sz="1600">
                        <a:latin typeface="Arial MT"/>
                        <a:cs typeface="Arial MT"/>
                      </a:endParaRPr>
                    </a:p>
                  </a:txBody>
                  <a:tcPr marL="0" marR="0" marT="20320" marB="0">
                    <a:solidFill>
                      <a:srgbClr val="92BB5D"/>
                    </a:solidFill>
                  </a:tcPr>
                </a:tc>
                <a:tc>
                  <a:txBody>
                    <a:bodyPr/>
                    <a:lstStyle/>
                    <a:p>
                      <a:pPr marL="90805">
                        <a:lnSpc>
                          <a:spcPct val="100000"/>
                        </a:lnSpc>
                        <a:spcBef>
                          <a:spcPts val="150"/>
                        </a:spcBef>
                      </a:pPr>
                      <a:r>
                        <a:rPr sz="1800" spc="-5" dirty="0">
                          <a:latin typeface="Arial MT"/>
                          <a:cs typeface="Arial MT"/>
                        </a:rPr>
                        <a:t>PR1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3"/>
                  </a:ext>
                </a:extLst>
              </a:tr>
              <a:tr h="349250">
                <a:tc>
                  <a:txBody>
                    <a:bodyPr/>
                    <a:lstStyle/>
                    <a:p>
                      <a:pPr marL="90805">
                        <a:lnSpc>
                          <a:spcPct val="100000"/>
                        </a:lnSpc>
                        <a:spcBef>
                          <a:spcPts val="160"/>
                        </a:spcBef>
                      </a:pPr>
                      <a:r>
                        <a:rPr sz="1600" spc="-5" dirty="0">
                          <a:latin typeface="Arial MT"/>
                          <a:cs typeface="Arial MT"/>
                        </a:rPr>
                        <a:t>L3</a:t>
                      </a:r>
                      <a:endParaRPr sz="1600">
                        <a:latin typeface="Arial MT"/>
                        <a:cs typeface="Arial MT"/>
                      </a:endParaRPr>
                    </a:p>
                  </a:txBody>
                  <a:tcPr marL="0" marR="0" marT="20320" marB="0">
                    <a:solidFill>
                      <a:srgbClr val="FFFFCC"/>
                    </a:solidFill>
                  </a:tcPr>
                </a:tc>
                <a:tc>
                  <a:txBody>
                    <a:bodyPr/>
                    <a:lstStyle/>
                    <a:p>
                      <a:pPr marL="90805">
                        <a:lnSpc>
                          <a:spcPct val="100000"/>
                        </a:lnSpc>
                        <a:spcBef>
                          <a:spcPts val="155"/>
                        </a:spcBef>
                      </a:pPr>
                      <a:r>
                        <a:rPr sz="1800" spc="-5" dirty="0">
                          <a:latin typeface="Arial MT"/>
                          <a:cs typeface="Arial MT"/>
                        </a:rPr>
                        <a:t>PR2</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4"/>
                  </a:ext>
                </a:extLst>
              </a:tr>
              <a:tr h="350517">
                <a:tc>
                  <a:txBody>
                    <a:bodyPr/>
                    <a:lstStyle/>
                    <a:p>
                      <a:pPr marL="90805">
                        <a:lnSpc>
                          <a:spcPct val="100000"/>
                        </a:lnSpc>
                        <a:spcBef>
                          <a:spcPts val="155"/>
                        </a:spcBef>
                      </a:pPr>
                      <a:r>
                        <a:rPr sz="1800" spc="-25" dirty="0">
                          <a:latin typeface="Arial MT"/>
                          <a:cs typeface="Arial MT"/>
                        </a:rPr>
                        <a:t>L4</a:t>
                      </a:r>
                      <a:endParaRPr sz="18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800" spc="-20" dirty="0">
                          <a:latin typeface="Arial MT"/>
                          <a:cs typeface="Arial MT"/>
                        </a:rPr>
                        <a:t>null</a:t>
                      </a:r>
                      <a:endParaRPr sz="18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r h="350520">
                <a:tc>
                  <a:txBody>
                    <a:bodyPr/>
                    <a:lstStyle/>
                    <a:p>
                      <a:pPr marL="90805">
                        <a:lnSpc>
                          <a:spcPct val="100000"/>
                        </a:lnSpc>
                        <a:spcBef>
                          <a:spcPts val="155"/>
                        </a:spcBef>
                      </a:pPr>
                      <a:r>
                        <a:rPr sz="1800" spc="-25" dirty="0">
                          <a:latin typeface="Arial MT"/>
                          <a:cs typeface="Arial MT"/>
                        </a:rPr>
                        <a:t>L5</a:t>
                      </a:r>
                      <a:endParaRPr sz="1800">
                        <a:latin typeface="Arial MT"/>
                        <a:cs typeface="Arial MT"/>
                      </a:endParaRPr>
                    </a:p>
                  </a:txBody>
                  <a:tcPr marL="0" marR="0" marT="19685" marB="0">
                    <a:solidFill>
                      <a:srgbClr val="FFFFCC"/>
                    </a:solidFill>
                  </a:tcPr>
                </a:tc>
                <a:tc>
                  <a:txBody>
                    <a:bodyPr/>
                    <a:lstStyle/>
                    <a:p>
                      <a:pPr marL="90805">
                        <a:lnSpc>
                          <a:spcPct val="100000"/>
                        </a:lnSpc>
                        <a:spcBef>
                          <a:spcPts val="155"/>
                        </a:spcBef>
                      </a:pPr>
                      <a:r>
                        <a:rPr sz="1800" spc="-20" dirty="0">
                          <a:latin typeface="Arial MT"/>
                          <a:cs typeface="Arial MT"/>
                        </a:rPr>
                        <a:t>null</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6"/>
                  </a:ext>
                </a:extLst>
              </a:tr>
            </a:tbl>
          </a:graphicData>
        </a:graphic>
      </p:graphicFrame>
      <p:grpSp>
        <p:nvGrpSpPr>
          <p:cNvPr id="14" name="object 14"/>
          <p:cNvGrpSpPr/>
          <p:nvPr/>
        </p:nvGrpSpPr>
        <p:grpSpPr>
          <a:xfrm>
            <a:off x="6693344" y="5757608"/>
            <a:ext cx="508000" cy="364490"/>
            <a:chOff x="6693344" y="5757608"/>
            <a:chExt cx="508000" cy="364490"/>
          </a:xfrm>
        </p:grpSpPr>
        <p:sp>
          <p:nvSpPr>
            <p:cNvPr id="15" name="object 15"/>
            <p:cNvSpPr/>
            <p:nvPr/>
          </p:nvSpPr>
          <p:spPr>
            <a:xfrm>
              <a:off x="6694931" y="5759196"/>
              <a:ext cx="504825" cy="361315"/>
            </a:xfrm>
            <a:custGeom>
              <a:avLst/>
              <a:gdLst/>
              <a:ahLst/>
              <a:cxnLst/>
              <a:rect l="l" t="t" r="r" b="b"/>
              <a:pathLst>
                <a:path w="504825" h="361314">
                  <a:moveTo>
                    <a:pt x="378587" y="0"/>
                  </a:moveTo>
                  <a:lnTo>
                    <a:pt x="378587" y="90297"/>
                  </a:lnTo>
                  <a:lnTo>
                    <a:pt x="0" y="90297"/>
                  </a:lnTo>
                  <a:lnTo>
                    <a:pt x="63500" y="180594"/>
                  </a:lnTo>
                  <a:lnTo>
                    <a:pt x="0" y="270891"/>
                  </a:lnTo>
                  <a:lnTo>
                    <a:pt x="378587" y="270891"/>
                  </a:lnTo>
                  <a:lnTo>
                    <a:pt x="378587" y="361188"/>
                  </a:lnTo>
                  <a:lnTo>
                    <a:pt x="504444" y="180594"/>
                  </a:lnTo>
                  <a:lnTo>
                    <a:pt x="378587" y="0"/>
                  </a:lnTo>
                  <a:close/>
                </a:path>
              </a:pathLst>
            </a:custGeom>
            <a:solidFill>
              <a:srgbClr val="66FF66"/>
            </a:solidFill>
          </p:spPr>
          <p:txBody>
            <a:bodyPr wrap="square" lIns="0" tIns="0" rIns="0" bIns="0" rtlCol="0"/>
            <a:lstStyle/>
            <a:p>
              <a:endParaRPr/>
            </a:p>
          </p:txBody>
        </p:sp>
        <p:sp>
          <p:nvSpPr>
            <p:cNvPr id="16" name="object 16"/>
            <p:cNvSpPr/>
            <p:nvPr/>
          </p:nvSpPr>
          <p:spPr>
            <a:xfrm>
              <a:off x="6694931" y="5759196"/>
              <a:ext cx="504825" cy="361315"/>
            </a:xfrm>
            <a:custGeom>
              <a:avLst/>
              <a:gdLst/>
              <a:ahLst/>
              <a:cxnLst/>
              <a:rect l="l" t="t" r="r" b="b"/>
              <a:pathLst>
                <a:path w="504825" h="361314">
                  <a:moveTo>
                    <a:pt x="0" y="90297"/>
                  </a:moveTo>
                  <a:lnTo>
                    <a:pt x="378587" y="90297"/>
                  </a:lnTo>
                  <a:lnTo>
                    <a:pt x="378587" y="0"/>
                  </a:lnTo>
                  <a:lnTo>
                    <a:pt x="504444" y="180594"/>
                  </a:lnTo>
                  <a:lnTo>
                    <a:pt x="378587" y="361188"/>
                  </a:lnTo>
                  <a:lnTo>
                    <a:pt x="378587" y="270891"/>
                  </a:lnTo>
                  <a:lnTo>
                    <a:pt x="0" y="270891"/>
                  </a:lnTo>
                  <a:lnTo>
                    <a:pt x="63500" y="180594"/>
                  </a:lnTo>
                  <a:lnTo>
                    <a:pt x="0" y="90297"/>
                  </a:lnTo>
                  <a:close/>
                </a:path>
              </a:pathLst>
            </a:custGeom>
            <a:ln w="3175">
              <a:solidFill>
                <a:srgbClr val="7E7E7E"/>
              </a:solidFill>
            </a:ln>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4294505"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0" dirty="0"/>
              <a:t> </a:t>
            </a:r>
            <a:r>
              <a:rPr dirty="0"/>
              <a:t>Right</a:t>
            </a:r>
            <a:r>
              <a:rPr spc="-170" dirty="0"/>
              <a:t> </a:t>
            </a:r>
            <a:r>
              <a:rPr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531672" y="1664970"/>
            <a:ext cx="9396730" cy="553085"/>
          </a:xfrm>
          <a:prstGeom prst="rect">
            <a:avLst/>
          </a:prstGeom>
        </p:spPr>
        <p:txBody>
          <a:bodyPr vert="horz" wrap="square" lIns="0" tIns="38735" rIns="0" bIns="0" rtlCol="0">
            <a:spAutoFit/>
          </a:bodyPr>
          <a:lstStyle/>
          <a:p>
            <a:pPr marL="12700" marR="5080">
              <a:lnSpc>
                <a:spcPts val="1989"/>
              </a:lnSpc>
              <a:spcBef>
                <a:spcPts val="305"/>
              </a:spcBef>
            </a:pPr>
            <a:r>
              <a:rPr sz="1800" dirty="0">
                <a:latin typeface="Arial MT"/>
                <a:cs typeface="Arial MT"/>
              </a:rPr>
              <a:t>Este</a:t>
            </a:r>
            <a:r>
              <a:rPr sz="1800" spc="-20" dirty="0">
                <a:latin typeface="Arial MT"/>
                <a:cs typeface="Arial MT"/>
              </a:rPr>
              <a:t> </a:t>
            </a:r>
            <a:r>
              <a:rPr sz="1800" spc="-15" dirty="0">
                <a:latin typeface="Arial MT"/>
                <a:cs typeface="Arial MT"/>
              </a:rPr>
              <a:t>tipo</a:t>
            </a:r>
            <a:r>
              <a:rPr sz="180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junta,</a:t>
            </a:r>
            <a:r>
              <a:rPr sz="1800" spc="-25" dirty="0">
                <a:latin typeface="Arial MT"/>
                <a:cs typeface="Arial MT"/>
              </a:rPr>
              <a:t> </a:t>
            </a:r>
            <a:r>
              <a:rPr sz="1800" spc="-5" dirty="0">
                <a:latin typeface="Arial MT"/>
                <a:cs typeface="Arial MT"/>
              </a:rPr>
              <a:t>solo</a:t>
            </a:r>
            <a:r>
              <a:rPr sz="1800" spc="20" dirty="0">
                <a:latin typeface="Arial MT"/>
                <a:cs typeface="Arial MT"/>
              </a:rPr>
              <a:t> </a:t>
            </a:r>
            <a:r>
              <a:rPr sz="1800" spc="-20" dirty="0">
                <a:latin typeface="Arial MT"/>
                <a:cs typeface="Arial MT"/>
              </a:rPr>
              <a:t>devuelve</a:t>
            </a:r>
            <a:r>
              <a:rPr sz="1800" spc="15" dirty="0">
                <a:latin typeface="Arial MT"/>
                <a:cs typeface="Arial MT"/>
              </a:rPr>
              <a:t> </a:t>
            </a:r>
            <a:r>
              <a:rPr sz="1800" spc="-15" dirty="0">
                <a:latin typeface="Arial MT"/>
                <a:cs typeface="Arial MT"/>
              </a:rPr>
              <a:t>una tupla</a:t>
            </a:r>
            <a:r>
              <a:rPr sz="1800" spc="5" dirty="0">
                <a:latin typeface="Arial MT"/>
                <a:cs typeface="Arial MT"/>
              </a:rPr>
              <a:t> </a:t>
            </a:r>
            <a:r>
              <a:rPr sz="1800" spc="-20" dirty="0">
                <a:latin typeface="Arial MT"/>
                <a:cs typeface="Arial MT"/>
              </a:rPr>
              <a:t>cuando</a:t>
            </a:r>
            <a:r>
              <a:rPr sz="1800" spc="15" dirty="0">
                <a:latin typeface="Arial MT"/>
                <a:cs typeface="Arial MT"/>
              </a:rPr>
              <a:t> </a:t>
            </a:r>
            <a:r>
              <a:rPr sz="1800" spc="-5" dirty="0">
                <a:latin typeface="Arial MT"/>
                <a:cs typeface="Arial MT"/>
              </a:rPr>
              <a:t>encuentra</a:t>
            </a:r>
            <a:r>
              <a:rPr sz="1800" spc="-30" dirty="0">
                <a:latin typeface="Arial MT"/>
                <a:cs typeface="Arial MT"/>
              </a:rPr>
              <a:t> </a:t>
            </a:r>
            <a:r>
              <a:rPr sz="1800" spc="-10" dirty="0">
                <a:latin typeface="Arial MT"/>
                <a:cs typeface="Arial MT"/>
              </a:rPr>
              <a:t>en </a:t>
            </a:r>
            <a:r>
              <a:rPr sz="1800" spc="-5" dirty="0">
                <a:latin typeface="Arial MT"/>
                <a:cs typeface="Arial MT"/>
              </a:rPr>
              <a:t>la</a:t>
            </a:r>
            <a:r>
              <a:rPr sz="1800" spc="-10" dirty="0">
                <a:latin typeface="Arial MT"/>
                <a:cs typeface="Arial MT"/>
              </a:rPr>
              <a:t> </a:t>
            </a:r>
            <a:r>
              <a:rPr sz="1800" spc="-20" dirty="0">
                <a:latin typeface="Arial MT"/>
                <a:cs typeface="Arial MT"/>
              </a:rPr>
              <a:t>segunda</a:t>
            </a:r>
            <a:r>
              <a:rPr sz="1800" spc="10" dirty="0">
                <a:latin typeface="Arial MT"/>
                <a:cs typeface="Arial MT"/>
              </a:rPr>
              <a:t> </a:t>
            </a:r>
            <a:r>
              <a:rPr sz="1800" spc="-15" dirty="0">
                <a:latin typeface="Arial MT"/>
                <a:cs typeface="Arial MT"/>
              </a:rPr>
              <a:t>tabla</a:t>
            </a:r>
            <a:r>
              <a:rPr sz="1800" spc="-5" dirty="0">
                <a:latin typeface="Arial MT"/>
                <a:cs typeface="Arial MT"/>
              </a:rPr>
              <a:t> (right</a:t>
            </a:r>
            <a:r>
              <a:rPr sz="1800" spc="-20" dirty="0">
                <a:latin typeface="Arial MT"/>
                <a:cs typeface="Arial MT"/>
              </a:rPr>
              <a:t> table) </a:t>
            </a:r>
            <a:r>
              <a:rPr sz="1800" spc="-484" dirty="0">
                <a:latin typeface="Arial MT"/>
                <a:cs typeface="Arial MT"/>
              </a:rPr>
              <a:t> </a:t>
            </a:r>
            <a:r>
              <a:rPr sz="1800" spc="-15" dirty="0">
                <a:latin typeface="Arial MT"/>
                <a:cs typeface="Arial MT"/>
              </a:rPr>
              <a:t>del </a:t>
            </a:r>
            <a:r>
              <a:rPr sz="1800" spc="-5" dirty="0">
                <a:latin typeface="Arial MT"/>
                <a:cs typeface="Arial MT"/>
              </a:rPr>
              <a:t>Join,</a:t>
            </a:r>
            <a:r>
              <a:rPr sz="1800" spc="-20" dirty="0">
                <a:latin typeface="Arial MT"/>
                <a:cs typeface="Arial MT"/>
              </a:rPr>
              <a:t> independientemente</a:t>
            </a:r>
            <a:r>
              <a:rPr sz="1800" spc="30" dirty="0">
                <a:latin typeface="Arial MT"/>
                <a:cs typeface="Arial MT"/>
              </a:rPr>
              <a:t> </a:t>
            </a:r>
            <a:r>
              <a:rPr sz="1800" spc="-15" dirty="0">
                <a:latin typeface="Arial MT"/>
                <a:cs typeface="Arial MT"/>
              </a:rPr>
              <a:t>que</a:t>
            </a:r>
            <a:r>
              <a:rPr sz="1800" spc="-5" dirty="0">
                <a:latin typeface="Arial MT"/>
                <a:cs typeface="Arial MT"/>
              </a:rPr>
              <a:t> no</a:t>
            </a:r>
            <a:r>
              <a:rPr sz="1800" spc="-15" dirty="0">
                <a:latin typeface="Arial MT"/>
                <a:cs typeface="Arial MT"/>
              </a:rPr>
              <a:t> </a:t>
            </a:r>
            <a:r>
              <a:rPr sz="1800" spc="-20" dirty="0">
                <a:latin typeface="Arial MT"/>
                <a:cs typeface="Arial MT"/>
              </a:rPr>
              <a:t>exista</a:t>
            </a:r>
            <a:r>
              <a:rPr sz="1800" spc="5" dirty="0">
                <a:latin typeface="Arial MT"/>
                <a:cs typeface="Arial MT"/>
              </a:rPr>
              <a:t> </a:t>
            </a:r>
            <a:r>
              <a:rPr sz="1800" spc="-5" dirty="0">
                <a:latin typeface="Arial MT"/>
                <a:cs typeface="Arial MT"/>
              </a:rPr>
              <a:t>en</a:t>
            </a:r>
            <a:r>
              <a:rPr sz="1800" spc="-20" dirty="0">
                <a:latin typeface="Arial MT"/>
                <a:cs typeface="Arial MT"/>
              </a:rPr>
              <a:t> </a:t>
            </a:r>
            <a:r>
              <a:rPr sz="1800" spc="-5" dirty="0">
                <a:latin typeface="Arial MT"/>
                <a:cs typeface="Arial MT"/>
              </a:rPr>
              <a:t>la</a:t>
            </a:r>
            <a:r>
              <a:rPr sz="1800" spc="-20" dirty="0">
                <a:latin typeface="Arial MT"/>
                <a:cs typeface="Arial MT"/>
              </a:rPr>
              <a:t> </a:t>
            </a:r>
            <a:r>
              <a:rPr sz="1800" spc="-5" dirty="0">
                <a:latin typeface="Arial MT"/>
                <a:cs typeface="Arial MT"/>
              </a:rPr>
              <a:t>primer</a:t>
            </a:r>
            <a:r>
              <a:rPr sz="1800" spc="25" dirty="0">
                <a:latin typeface="Arial MT"/>
                <a:cs typeface="Arial MT"/>
              </a:rPr>
              <a:t> </a:t>
            </a:r>
            <a:r>
              <a:rPr sz="1800" spc="-20" dirty="0">
                <a:latin typeface="Arial MT"/>
                <a:cs typeface="Arial MT"/>
              </a:rPr>
              <a:t>tabla.</a:t>
            </a:r>
            <a:endParaRPr sz="1800">
              <a:latin typeface="Arial MT"/>
              <a:cs typeface="Arial MT"/>
            </a:endParaRPr>
          </a:p>
        </p:txBody>
      </p:sp>
      <p:sp>
        <p:nvSpPr>
          <p:cNvPr id="6" name="object 6"/>
          <p:cNvSpPr txBox="1"/>
          <p:nvPr/>
        </p:nvSpPr>
        <p:spPr>
          <a:xfrm>
            <a:off x="983284" y="2897147"/>
            <a:ext cx="650240" cy="226695"/>
          </a:xfrm>
          <a:prstGeom prst="rect">
            <a:avLst/>
          </a:prstGeom>
        </p:spPr>
        <p:txBody>
          <a:bodyPr vert="horz" wrap="square" lIns="0" tIns="0" rIns="0" bIns="0" rtlCol="0">
            <a:spAutoFit/>
          </a:bodyPr>
          <a:lstStyle/>
          <a:p>
            <a:pPr>
              <a:lnSpc>
                <a:spcPts val="1764"/>
              </a:lnSpc>
            </a:pPr>
            <a:r>
              <a:rPr sz="1600" b="1" spc="-25" dirty="0">
                <a:latin typeface="Arial"/>
                <a:cs typeface="Arial"/>
              </a:rPr>
              <a:t>L</a:t>
            </a:r>
            <a:r>
              <a:rPr sz="1600" b="1" spc="-5" dirty="0">
                <a:latin typeface="Arial"/>
                <a:cs typeface="Arial"/>
              </a:rPr>
              <a:t>e</a:t>
            </a:r>
            <a:r>
              <a:rPr sz="1600" b="1" spc="-25" dirty="0">
                <a:latin typeface="Arial"/>
                <a:cs typeface="Arial"/>
              </a:rPr>
              <a:t>g</a:t>
            </a:r>
            <a:r>
              <a:rPr sz="1600" b="1" spc="-5" dirty="0">
                <a:latin typeface="Arial"/>
                <a:cs typeface="Arial"/>
              </a:rPr>
              <a:t>ajo</a:t>
            </a:r>
            <a:endParaRPr sz="1600">
              <a:latin typeface="Arial"/>
              <a:cs typeface="Arial"/>
            </a:endParaRPr>
          </a:p>
        </p:txBody>
      </p:sp>
      <p:graphicFrame>
        <p:nvGraphicFramePr>
          <p:cNvPr id="7" name="object 7"/>
          <p:cNvGraphicFramePr>
            <a:graphicFrameLocks noGrp="1"/>
          </p:cNvGraphicFramePr>
          <p:nvPr/>
        </p:nvGraphicFramePr>
        <p:xfrm>
          <a:off x="891539" y="2847340"/>
          <a:ext cx="1804670" cy="2101850"/>
        </p:xfrm>
        <a:graphic>
          <a:graphicData uri="http://schemas.openxmlformats.org/drawingml/2006/table">
            <a:tbl>
              <a:tblPr firstRow="1" bandRow="1">
                <a:tableStyleId>{2D5ABB26-0587-4C30-8999-92F81FD0307C}</a:tableStyleId>
              </a:tblPr>
              <a:tblGrid>
                <a:gridCol w="83185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tblGrid>
              <a:tr h="349249">
                <a:tc>
                  <a:txBody>
                    <a:bodyPr/>
                    <a:lstStyle/>
                    <a:p>
                      <a:pPr marL="91440">
                        <a:lnSpc>
                          <a:spcPct val="100000"/>
                        </a:lnSpc>
                        <a:spcBef>
                          <a:spcPts val="204"/>
                        </a:spcBef>
                      </a:pPr>
                      <a:r>
                        <a:rPr sz="1600" b="1" spc="-15" dirty="0">
                          <a:latin typeface="Arial"/>
                          <a:cs typeface="Arial"/>
                        </a:rPr>
                        <a:t>Legajo</a:t>
                      </a:r>
                      <a:endParaRPr sz="1600">
                        <a:latin typeface="Arial"/>
                        <a:cs typeface="Arial"/>
                      </a:endParaRPr>
                    </a:p>
                  </a:txBody>
                  <a:tcPr marL="0" marR="0" marT="26034" marB="0">
                    <a:solidFill>
                      <a:srgbClr val="5B8424"/>
                    </a:solidFill>
                  </a:tcPr>
                </a:tc>
                <a:tc>
                  <a:txBody>
                    <a:bodyPr/>
                    <a:lstStyle/>
                    <a:p>
                      <a:pPr marL="290830">
                        <a:lnSpc>
                          <a:spcPct val="100000"/>
                        </a:lnSpc>
                        <a:spcBef>
                          <a:spcPts val="204"/>
                        </a:spcBef>
                      </a:pPr>
                      <a:r>
                        <a:rPr sz="1600" b="1" spc="-30" dirty="0">
                          <a:latin typeface="Arial"/>
                          <a:cs typeface="Arial"/>
                        </a:rPr>
                        <a:t>NyA</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Juan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10"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Ana</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19">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Lola</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5" dirty="0">
                          <a:latin typeface="Arial MT"/>
                          <a:cs typeface="Arial MT"/>
                        </a:rPr>
                        <a:t>L4</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Pedro</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5"/>
                        </a:spcBef>
                      </a:pPr>
                      <a:r>
                        <a:rPr sz="1600" spc="-5" dirty="0">
                          <a:latin typeface="Arial MT"/>
                          <a:cs typeface="Arial MT"/>
                        </a:rPr>
                        <a:t>L5</a:t>
                      </a:r>
                      <a:endParaRPr sz="1600">
                        <a:latin typeface="Arial MT"/>
                        <a:cs typeface="Arial MT"/>
                      </a:endParaRPr>
                    </a:p>
                  </a:txBody>
                  <a:tcPr marL="0" marR="0" marT="19685" marB="0">
                    <a:solidFill>
                      <a:srgbClr val="92BB5D"/>
                    </a:solidFill>
                  </a:tcPr>
                </a:tc>
                <a:tc>
                  <a:txBody>
                    <a:bodyPr/>
                    <a:lstStyle/>
                    <a:p>
                      <a:pPr marL="93980">
                        <a:lnSpc>
                          <a:spcPct val="100000"/>
                        </a:lnSpc>
                        <a:spcBef>
                          <a:spcPts val="155"/>
                        </a:spcBef>
                      </a:pPr>
                      <a:r>
                        <a:rPr sz="1600" spc="-5" dirty="0">
                          <a:latin typeface="Arial MT"/>
                          <a:cs typeface="Arial MT"/>
                        </a:rPr>
                        <a:t>Martín</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bl>
          </a:graphicData>
        </a:graphic>
      </p:graphicFrame>
      <p:graphicFrame>
        <p:nvGraphicFramePr>
          <p:cNvPr id="8" name="object 8"/>
          <p:cNvGraphicFramePr>
            <a:graphicFrameLocks noGrp="1"/>
          </p:cNvGraphicFramePr>
          <p:nvPr/>
        </p:nvGraphicFramePr>
        <p:xfrm>
          <a:off x="4968240" y="2766060"/>
          <a:ext cx="2015489" cy="1400810"/>
        </p:xfrm>
        <a:graphic>
          <a:graphicData uri="http://schemas.openxmlformats.org/drawingml/2006/table">
            <a:tbl>
              <a:tblPr firstRow="1" bandRow="1">
                <a:tableStyleId>{2D5ABB26-0587-4C30-8999-92F81FD0307C}</a:tableStyleId>
              </a:tblPr>
              <a:tblGrid>
                <a:gridCol w="2015489">
                  <a:extLst>
                    <a:ext uri="{9D8B030D-6E8A-4147-A177-3AD203B41FA5}">
                      <a16:colId xmlns:a16="http://schemas.microsoft.com/office/drawing/2014/main" val="20000"/>
                    </a:ext>
                  </a:extLst>
                </a:gridCol>
              </a:tblGrid>
              <a:tr h="350520">
                <a:tc>
                  <a:txBody>
                    <a:bodyPr/>
                    <a:lstStyle/>
                    <a:p>
                      <a:pPr marL="297815">
                        <a:lnSpc>
                          <a:spcPct val="100000"/>
                        </a:lnSpc>
                        <a:spcBef>
                          <a:spcPts val="215"/>
                        </a:spcBef>
                        <a:tabLst>
                          <a:tab pos="1231900" algn="l"/>
                        </a:tabLst>
                      </a:pPr>
                      <a:r>
                        <a:rPr sz="1600" b="1" spc="-5" dirty="0">
                          <a:latin typeface="Arial"/>
                          <a:cs typeface="Arial"/>
                        </a:rPr>
                        <a:t>IDP	</a:t>
                      </a:r>
                      <a:r>
                        <a:rPr sz="1600" b="1" spc="-20" dirty="0">
                          <a:latin typeface="Arial"/>
                          <a:cs typeface="Arial"/>
                        </a:rPr>
                        <a:t>Desc</a:t>
                      </a:r>
                      <a:endParaRPr sz="1600">
                        <a:latin typeface="Arial"/>
                        <a:cs typeface="Arial"/>
                      </a:endParaRPr>
                    </a:p>
                  </a:txBody>
                  <a:tcPr marL="0" marR="0" marT="27305"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tabLst>
                          <a:tab pos="1022985" algn="l"/>
                        </a:tabLst>
                      </a:pPr>
                      <a:r>
                        <a:rPr sz="1600" spc="-5" dirty="0">
                          <a:latin typeface="Arial MT"/>
                          <a:cs typeface="Arial MT"/>
                        </a:rPr>
                        <a:t>PR1	Migración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55"/>
                        </a:spcBef>
                        <a:tabLst>
                          <a:tab pos="1022985" algn="l"/>
                        </a:tabLst>
                      </a:pPr>
                      <a:r>
                        <a:rPr sz="1600" spc="-5" dirty="0">
                          <a:latin typeface="Arial MT"/>
                          <a:cs typeface="Arial MT"/>
                        </a:rPr>
                        <a:t>PR2	Analisis</a:t>
                      </a:r>
                      <a:endParaRPr sz="1600">
                        <a:latin typeface="Arial MT"/>
                        <a:cs typeface="Arial MT"/>
                      </a:endParaRPr>
                    </a:p>
                  </a:txBody>
                  <a:tcPr marL="0" marR="0" marT="19685" marB="0">
                    <a:solidFill>
                      <a:srgbClr val="FFFFCC"/>
                    </a:solidFill>
                  </a:tcPr>
                </a:tc>
                <a:extLst>
                  <a:ext uri="{0D108BD9-81ED-4DB2-BD59-A6C34878D82A}">
                    <a16:rowId xmlns:a16="http://schemas.microsoft.com/office/drawing/2014/main" val="10002"/>
                  </a:ext>
                </a:extLst>
              </a:tr>
              <a:tr h="349250">
                <a:tc>
                  <a:txBody>
                    <a:bodyPr/>
                    <a:lstStyle/>
                    <a:p>
                      <a:pPr marL="90805">
                        <a:lnSpc>
                          <a:spcPct val="100000"/>
                        </a:lnSpc>
                        <a:spcBef>
                          <a:spcPts val="155"/>
                        </a:spcBef>
                        <a:tabLst>
                          <a:tab pos="1022985" algn="l"/>
                        </a:tabLst>
                      </a:pPr>
                      <a:r>
                        <a:rPr sz="1600" spc="-5" dirty="0">
                          <a:latin typeface="Arial MT"/>
                          <a:cs typeface="Arial MT"/>
                        </a:rPr>
                        <a:t>PR3	Patch</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2936239" y="2805430"/>
          <a:ext cx="1805305" cy="1751330"/>
        </p:xfrm>
        <a:graphic>
          <a:graphicData uri="http://schemas.openxmlformats.org/drawingml/2006/table">
            <a:tbl>
              <a:tblPr firstRow="1" bandRow="1">
                <a:tableStyleId>{2D5ABB26-0587-4C30-8999-92F81FD0307C}</a:tableStyleId>
              </a:tblPr>
              <a:tblGrid>
                <a:gridCol w="835025">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tblGrid>
              <a:tr h="350520">
                <a:tc>
                  <a:txBody>
                    <a:bodyPr/>
                    <a:lstStyle/>
                    <a:p>
                      <a:pPr marL="91440">
                        <a:lnSpc>
                          <a:spcPct val="100000"/>
                        </a:lnSpc>
                        <a:spcBef>
                          <a:spcPts val="204"/>
                        </a:spcBef>
                      </a:pPr>
                      <a:r>
                        <a:rPr sz="1600" b="1" spc="-5" dirty="0">
                          <a:latin typeface="Arial"/>
                          <a:cs typeface="Arial"/>
                        </a:rPr>
                        <a:t>Legajo</a:t>
                      </a:r>
                      <a:endParaRPr sz="1600">
                        <a:latin typeface="Arial"/>
                        <a:cs typeface="Arial"/>
                      </a:endParaRPr>
                    </a:p>
                  </a:txBody>
                  <a:tcPr marL="0" marR="0" marT="26034" marB="0">
                    <a:solidFill>
                      <a:srgbClr val="5B8424"/>
                    </a:solidFill>
                  </a:tcPr>
                </a:tc>
                <a:tc>
                  <a:txBody>
                    <a:bodyPr/>
                    <a:lstStyle/>
                    <a:p>
                      <a:pPr marL="316230">
                        <a:lnSpc>
                          <a:spcPct val="100000"/>
                        </a:lnSpc>
                        <a:spcBef>
                          <a:spcPts val="204"/>
                        </a:spcBef>
                      </a:pPr>
                      <a:r>
                        <a:rPr sz="1600" b="1" spc="-5" dirty="0">
                          <a:latin typeface="Arial"/>
                          <a:cs typeface="Arial"/>
                        </a:rPr>
                        <a:t>IDP</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49249">
                <a:tc>
                  <a:txBody>
                    <a:bodyPr/>
                    <a:lstStyle/>
                    <a:p>
                      <a:pPr marL="90170">
                        <a:lnSpc>
                          <a:spcPct val="100000"/>
                        </a:lnSpc>
                        <a:spcBef>
                          <a:spcPts val="155"/>
                        </a:spcBef>
                      </a:pPr>
                      <a:r>
                        <a:rPr sz="1600" spc="-5" dirty="0">
                          <a:latin typeface="Arial MT"/>
                          <a:cs typeface="Arial MT"/>
                        </a:rPr>
                        <a:t>L1</a:t>
                      </a:r>
                      <a:endParaRPr sz="16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600" spc="-5" dirty="0">
                          <a:latin typeface="Arial MT"/>
                          <a:cs typeface="Arial MT"/>
                        </a:rPr>
                        <a:t>PR1</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20">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0805">
                        <a:lnSpc>
                          <a:spcPct val="100000"/>
                        </a:lnSpc>
                        <a:spcBef>
                          <a:spcPts val="165"/>
                        </a:spcBef>
                      </a:pPr>
                      <a:r>
                        <a:rPr sz="1600" spc="-5" dirty="0">
                          <a:latin typeface="Arial MT"/>
                          <a:cs typeface="Arial MT"/>
                        </a:rPr>
                        <a:t>PR1</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10" dirty="0">
                          <a:latin typeface="Arial MT"/>
                          <a:cs typeface="Arial MT"/>
                        </a:rPr>
                        <a:t>L3</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1171752" y="2497582"/>
            <a:ext cx="2881630" cy="299720"/>
          </a:xfrm>
          <a:prstGeom prst="rect">
            <a:avLst/>
          </a:prstGeom>
        </p:spPr>
        <p:txBody>
          <a:bodyPr vert="horz" wrap="square" lIns="0" tIns="12700" rIns="0" bIns="0" rtlCol="0">
            <a:spAutoFit/>
          </a:bodyPr>
          <a:lstStyle/>
          <a:p>
            <a:pPr marL="12700">
              <a:lnSpc>
                <a:spcPct val="100000"/>
              </a:lnSpc>
              <a:spcBef>
                <a:spcPts val="100"/>
              </a:spcBef>
              <a:tabLst>
                <a:tab pos="2085339" algn="l"/>
              </a:tabLst>
            </a:pPr>
            <a:r>
              <a:rPr sz="1800" b="1" dirty="0">
                <a:latin typeface="Arial"/>
                <a:cs typeface="Arial"/>
              </a:rPr>
              <a:t>Empleado	</a:t>
            </a:r>
            <a:r>
              <a:rPr sz="2700" b="1" spc="-60" baseline="1543" dirty="0">
                <a:latin typeface="Arial"/>
                <a:cs typeface="Arial"/>
              </a:rPr>
              <a:t>Trabaja</a:t>
            </a:r>
            <a:endParaRPr sz="2700" baseline="1543">
              <a:latin typeface="Arial"/>
              <a:cs typeface="Arial"/>
            </a:endParaRPr>
          </a:p>
        </p:txBody>
      </p:sp>
      <p:sp>
        <p:nvSpPr>
          <p:cNvPr id="11" name="object 11"/>
          <p:cNvSpPr txBox="1"/>
          <p:nvPr/>
        </p:nvSpPr>
        <p:spPr>
          <a:xfrm>
            <a:off x="5356097" y="2458339"/>
            <a:ext cx="98996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Proyecto</a:t>
            </a:r>
            <a:endParaRPr sz="1800">
              <a:latin typeface="Arial"/>
              <a:cs typeface="Arial"/>
            </a:endParaRPr>
          </a:p>
        </p:txBody>
      </p:sp>
      <p:sp>
        <p:nvSpPr>
          <p:cNvPr id="12" name="object 12"/>
          <p:cNvSpPr txBox="1"/>
          <p:nvPr/>
        </p:nvSpPr>
        <p:spPr>
          <a:xfrm>
            <a:off x="652373" y="5655691"/>
            <a:ext cx="6176010" cy="792480"/>
          </a:xfrm>
          <a:prstGeom prst="rect">
            <a:avLst/>
          </a:prstGeom>
        </p:spPr>
        <p:txBody>
          <a:bodyPr vert="horz" wrap="square" lIns="0" tIns="48260" rIns="0" bIns="0" rtlCol="0">
            <a:spAutoFit/>
          </a:bodyPr>
          <a:lstStyle/>
          <a:p>
            <a:pPr marL="12700" marR="3164840">
              <a:lnSpc>
                <a:spcPts val="1900"/>
              </a:lnSpc>
              <a:spcBef>
                <a:spcPts val="380"/>
              </a:spcBef>
            </a:pPr>
            <a:r>
              <a:rPr sz="1800" spc="-15" dirty="0">
                <a:latin typeface="Courier New"/>
                <a:cs typeface="Courier New"/>
              </a:rPr>
              <a:t>SELECT</a:t>
            </a:r>
            <a:r>
              <a:rPr sz="1800" spc="-50" dirty="0">
                <a:latin typeface="Courier New"/>
                <a:cs typeface="Courier New"/>
              </a:rPr>
              <a:t> </a:t>
            </a:r>
            <a:r>
              <a:rPr sz="1800" spc="-15" dirty="0">
                <a:latin typeface="Courier New"/>
                <a:cs typeface="Courier New"/>
              </a:rPr>
              <a:t>e.legajo,</a:t>
            </a:r>
            <a:r>
              <a:rPr sz="1800" spc="-50" dirty="0">
                <a:latin typeface="Courier New"/>
                <a:cs typeface="Courier New"/>
              </a:rPr>
              <a:t> </a:t>
            </a:r>
            <a:r>
              <a:rPr sz="1800" spc="-10" dirty="0">
                <a:latin typeface="Courier New"/>
                <a:cs typeface="Courier New"/>
              </a:rPr>
              <a:t>t.idp </a:t>
            </a:r>
            <a:r>
              <a:rPr sz="1800" spc="-1065" dirty="0">
                <a:latin typeface="Courier New"/>
                <a:cs typeface="Courier New"/>
              </a:rPr>
              <a:t> </a:t>
            </a:r>
            <a:r>
              <a:rPr sz="1800" spc="-10" dirty="0">
                <a:latin typeface="Courier New"/>
                <a:cs typeface="Courier New"/>
              </a:rPr>
              <a:t>from</a:t>
            </a:r>
            <a:r>
              <a:rPr sz="1800" spc="-40" dirty="0">
                <a:latin typeface="Courier New"/>
                <a:cs typeface="Courier New"/>
              </a:rPr>
              <a:t> </a:t>
            </a:r>
            <a:r>
              <a:rPr sz="1800" spc="-15" dirty="0">
                <a:latin typeface="Courier New"/>
                <a:cs typeface="Courier New"/>
              </a:rPr>
              <a:t>trabaja</a:t>
            </a:r>
            <a:r>
              <a:rPr sz="1800" spc="-35" dirty="0">
                <a:latin typeface="Courier New"/>
                <a:cs typeface="Courier New"/>
              </a:rPr>
              <a:t> </a:t>
            </a:r>
            <a:r>
              <a:rPr sz="1800" dirty="0">
                <a:latin typeface="Courier New"/>
                <a:cs typeface="Courier New"/>
              </a:rPr>
              <a:t>t</a:t>
            </a:r>
            <a:endParaRPr sz="1800">
              <a:latin typeface="Courier New"/>
              <a:cs typeface="Courier New"/>
            </a:endParaRPr>
          </a:p>
          <a:p>
            <a:pPr marL="463550">
              <a:lnSpc>
                <a:spcPts val="1955"/>
              </a:lnSpc>
            </a:pPr>
            <a:r>
              <a:rPr sz="1800" b="1" spc="-10" dirty="0">
                <a:latin typeface="Courier New"/>
                <a:cs typeface="Courier New"/>
              </a:rPr>
              <a:t>right</a:t>
            </a:r>
            <a:r>
              <a:rPr sz="1800" b="1" spc="-35" dirty="0">
                <a:latin typeface="Courier New"/>
                <a:cs typeface="Courier New"/>
              </a:rPr>
              <a:t> </a:t>
            </a:r>
            <a:r>
              <a:rPr sz="1800" spc="-10" dirty="0">
                <a:latin typeface="Courier New"/>
                <a:cs typeface="Courier New"/>
              </a:rPr>
              <a:t>join</a:t>
            </a:r>
            <a:r>
              <a:rPr sz="1800" spc="-35" dirty="0">
                <a:latin typeface="Courier New"/>
                <a:cs typeface="Courier New"/>
              </a:rPr>
              <a:t> </a:t>
            </a:r>
            <a:r>
              <a:rPr sz="1800" spc="-15" dirty="0">
                <a:latin typeface="Courier New"/>
                <a:cs typeface="Courier New"/>
              </a:rPr>
              <a:t>empleado</a:t>
            </a:r>
            <a:r>
              <a:rPr sz="1800" spc="-10" dirty="0">
                <a:latin typeface="Courier New"/>
                <a:cs typeface="Courier New"/>
              </a:rPr>
              <a:t> </a:t>
            </a:r>
            <a:r>
              <a:rPr sz="1800" dirty="0">
                <a:latin typeface="Courier New"/>
                <a:cs typeface="Courier New"/>
              </a:rPr>
              <a:t>e</a:t>
            </a:r>
            <a:r>
              <a:rPr sz="1800" spc="-20" dirty="0">
                <a:latin typeface="Courier New"/>
                <a:cs typeface="Courier New"/>
              </a:rPr>
              <a:t> </a:t>
            </a:r>
            <a:r>
              <a:rPr sz="1800" spc="-10" dirty="0">
                <a:latin typeface="Courier New"/>
                <a:cs typeface="Courier New"/>
              </a:rPr>
              <a:t>on</a:t>
            </a:r>
            <a:r>
              <a:rPr sz="1800" spc="-105" dirty="0">
                <a:latin typeface="Courier New"/>
                <a:cs typeface="Courier New"/>
              </a:rPr>
              <a:t> </a:t>
            </a:r>
            <a:r>
              <a:rPr sz="1800" spc="-15" dirty="0">
                <a:latin typeface="Courier New"/>
                <a:cs typeface="Courier New"/>
              </a:rPr>
              <a:t>e.legajo=t.legajo</a:t>
            </a:r>
            <a:endParaRPr sz="1800">
              <a:latin typeface="Courier New"/>
              <a:cs typeface="Courier New"/>
            </a:endParaRPr>
          </a:p>
        </p:txBody>
      </p:sp>
      <p:graphicFrame>
        <p:nvGraphicFramePr>
          <p:cNvPr id="13" name="object 13"/>
          <p:cNvGraphicFramePr>
            <a:graphicFrameLocks noGrp="1"/>
          </p:cNvGraphicFramePr>
          <p:nvPr/>
        </p:nvGraphicFramePr>
        <p:xfrm>
          <a:off x="7553959" y="5036820"/>
          <a:ext cx="1671955" cy="2458720"/>
        </p:xfrm>
        <a:graphic>
          <a:graphicData uri="http://schemas.openxmlformats.org/drawingml/2006/table">
            <a:tbl>
              <a:tblPr firstRow="1" bandRow="1">
                <a:tableStyleId>{2D5ABB26-0587-4C30-8999-92F81FD0307C}</a:tableStyleId>
              </a:tblPr>
              <a:tblGrid>
                <a:gridCol w="836294">
                  <a:extLst>
                    <a:ext uri="{9D8B030D-6E8A-4147-A177-3AD203B41FA5}">
                      <a16:colId xmlns:a16="http://schemas.microsoft.com/office/drawing/2014/main" val="20000"/>
                    </a:ext>
                  </a:extLst>
                </a:gridCol>
                <a:gridCol w="836294">
                  <a:extLst>
                    <a:ext uri="{9D8B030D-6E8A-4147-A177-3AD203B41FA5}">
                      <a16:colId xmlns:a16="http://schemas.microsoft.com/office/drawing/2014/main" val="20001"/>
                    </a:ext>
                  </a:extLst>
                </a:gridCol>
              </a:tblGrid>
              <a:tr h="356870">
                <a:tc>
                  <a:txBody>
                    <a:bodyPr/>
                    <a:lstStyle/>
                    <a:p>
                      <a:pPr marL="92075">
                        <a:lnSpc>
                          <a:spcPct val="100000"/>
                        </a:lnSpc>
                        <a:spcBef>
                          <a:spcPts val="210"/>
                        </a:spcBef>
                      </a:pPr>
                      <a:r>
                        <a:rPr sz="1600" b="1" spc="-5" dirty="0">
                          <a:latin typeface="Arial"/>
                          <a:cs typeface="Arial"/>
                        </a:rPr>
                        <a:t>Legajo</a:t>
                      </a:r>
                      <a:endParaRPr sz="1600">
                        <a:latin typeface="Arial"/>
                        <a:cs typeface="Arial"/>
                      </a:endParaRPr>
                    </a:p>
                  </a:txBody>
                  <a:tcPr marL="0" marR="0" marT="26670" marB="0">
                    <a:solidFill>
                      <a:srgbClr val="5B8424"/>
                    </a:solidFill>
                  </a:tcPr>
                </a:tc>
                <a:tc>
                  <a:txBody>
                    <a:bodyPr/>
                    <a:lstStyle/>
                    <a:p>
                      <a:pPr marL="227965">
                        <a:lnSpc>
                          <a:spcPct val="100000"/>
                        </a:lnSpc>
                        <a:spcBef>
                          <a:spcPts val="190"/>
                        </a:spcBef>
                      </a:pPr>
                      <a:r>
                        <a:rPr sz="1800" b="1" dirty="0">
                          <a:latin typeface="Arial"/>
                          <a:cs typeface="Arial"/>
                        </a:rPr>
                        <a:t>IDP</a:t>
                      </a:r>
                      <a:endParaRPr sz="1800">
                        <a:latin typeface="Arial"/>
                        <a:cs typeface="Arial"/>
                      </a:endParaRPr>
                    </a:p>
                  </a:txBody>
                  <a:tcPr marL="0" marR="0" marT="24130"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0805">
                        <a:lnSpc>
                          <a:spcPct val="100000"/>
                        </a:lnSpc>
                        <a:spcBef>
                          <a:spcPts val="150"/>
                        </a:spcBef>
                      </a:pPr>
                      <a:r>
                        <a:rPr sz="1800" spc="-5" dirty="0">
                          <a:latin typeface="Arial MT"/>
                          <a:cs typeface="Arial MT"/>
                        </a:rPr>
                        <a:t>PR1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50"/>
                        </a:spcBef>
                      </a:pPr>
                      <a:r>
                        <a:rPr sz="1800" spc="-5" dirty="0">
                          <a:latin typeface="Arial MT"/>
                          <a:cs typeface="Arial MT"/>
                        </a:rPr>
                        <a:t>PR2</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2"/>
                  </a:ext>
                </a:extLst>
              </a:tr>
              <a:tr h="350519">
                <a:tc>
                  <a:txBody>
                    <a:bodyPr/>
                    <a:lstStyle/>
                    <a:p>
                      <a:pPr marL="90805">
                        <a:lnSpc>
                          <a:spcPct val="100000"/>
                        </a:lnSpc>
                        <a:spcBef>
                          <a:spcPts val="160"/>
                        </a:spcBef>
                      </a:pPr>
                      <a:r>
                        <a:rPr sz="1600" spc="-10" dirty="0">
                          <a:latin typeface="Arial MT"/>
                          <a:cs typeface="Arial MT"/>
                        </a:rPr>
                        <a:t>L3</a:t>
                      </a:r>
                      <a:endParaRPr sz="1600">
                        <a:latin typeface="Arial MT"/>
                        <a:cs typeface="Arial MT"/>
                      </a:endParaRPr>
                    </a:p>
                  </a:txBody>
                  <a:tcPr marL="0" marR="0" marT="20320" marB="0">
                    <a:solidFill>
                      <a:srgbClr val="92BB5D"/>
                    </a:solidFill>
                  </a:tcPr>
                </a:tc>
                <a:tc>
                  <a:txBody>
                    <a:bodyPr/>
                    <a:lstStyle/>
                    <a:p>
                      <a:pPr marL="90805">
                        <a:lnSpc>
                          <a:spcPct val="100000"/>
                        </a:lnSpc>
                        <a:spcBef>
                          <a:spcPts val="150"/>
                        </a:spcBef>
                      </a:pPr>
                      <a:r>
                        <a:rPr sz="1800" spc="-5" dirty="0">
                          <a:latin typeface="Arial MT"/>
                          <a:cs typeface="Arial MT"/>
                        </a:rPr>
                        <a:t>PR1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3"/>
                  </a:ext>
                </a:extLst>
              </a:tr>
              <a:tr h="349250">
                <a:tc>
                  <a:txBody>
                    <a:bodyPr/>
                    <a:lstStyle/>
                    <a:p>
                      <a:pPr marL="90805">
                        <a:lnSpc>
                          <a:spcPct val="100000"/>
                        </a:lnSpc>
                        <a:spcBef>
                          <a:spcPts val="160"/>
                        </a:spcBef>
                      </a:pPr>
                      <a:r>
                        <a:rPr sz="1600" spc="-5" dirty="0">
                          <a:latin typeface="Arial MT"/>
                          <a:cs typeface="Arial MT"/>
                        </a:rPr>
                        <a:t>L3</a:t>
                      </a:r>
                      <a:endParaRPr sz="1600">
                        <a:latin typeface="Arial MT"/>
                        <a:cs typeface="Arial MT"/>
                      </a:endParaRPr>
                    </a:p>
                  </a:txBody>
                  <a:tcPr marL="0" marR="0" marT="20320" marB="0">
                    <a:solidFill>
                      <a:srgbClr val="FFFFCC"/>
                    </a:solidFill>
                  </a:tcPr>
                </a:tc>
                <a:tc>
                  <a:txBody>
                    <a:bodyPr/>
                    <a:lstStyle/>
                    <a:p>
                      <a:pPr marL="90805">
                        <a:lnSpc>
                          <a:spcPct val="100000"/>
                        </a:lnSpc>
                        <a:spcBef>
                          <a:spcPts val="155"/>
                        </a:spcBef>
                      </a:pPr>
                      <a:r>
                        <a:rPr sz="1800" spc="-5" dirty="0">
                          <a:latin typeface="Arial MT"/>
                          <a:cs typeface="Arial MT"/>
                        </a:rPr>
                        <a:t>PR2</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4"/>
                  </a:ext>
                </a:extLst>
              </a:tr>
              <a:tr h="350517">
                <a:tc>
                  <a:txBody>
                    <a:bodyPr/>
                    <a:lstStyle/>
                    <a:p>
                      <a:pPr marL="90805">
                        <a:lnSpc>
                          <a:spcPct val="100000"/>
                        </a:lnSpc>
                        <a:spcBef>
                          <a:spcPts val="155"/>
                        </a:spcBef>
                      </a:pPr>
                      <a:r>
                        <a:rPr sz="1800" spc="-25" dirty="0">
                          <a:latin typeface="Arial MT"/>
                          <a:cs typeface="Arial MT"/>
                        </a:rPr>
                        <a:t>L4</a:t>
                      </a:r>
                      <a:endParaRPr sz="18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800" spc="-20" dirty="0">
                          <a:latin typeface="Arial MT"/>
                          <a:cs typeface="Arial MT"/>
                        </a:rPr>
                        <a:t>null</a:t>
                      </a:r>
                      <a:endParaRPr sz="18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r h="350520">
                <a:tc>
                  <a:txBody>
                    <a:bodyPr/>
                    <a:lstStyle/>
                    <a:p>
                      <a:pPr marL="90805">
                        <a:lnSpc>
                          <a:spcPct val="100000"/>
                        </a:lnSpc>
                        <a:spcBef>
                          <a:spcPts val="155"/>
                        </a:spcBef>
                      </a:pPr>
                      <a:r>
                        <a:rPr sz="1800" spc="-25" dirty="0">
                          <a:latin typeface="Arial MT"/>
                          <a:cs typeface="Arial MT"/>
                        </a:rPr>
                        <a:t>L5</a:t>
                      </a:r>
                      <a:endParaRPr sz="1800">
                        <a:latin typeface="Arial MT"/>
                        <a:cs typeface="Arial MT"/>
                      </a:endParaRPr>
                    </a:p>
                  </a:txBody>
                  <a:tcPr marL="0" marR="0" marT="19685" marB="0">
                    <a:solidFill>
                      <a:srgbClr val="FFFFCC"/>
                    </a:solidFill>
                  </a:tcPr>
                </a:tc>
                <a:tc>
                  <a:txBody>
                    <a:bodyPr/>
                    <a:lstStyle/>
                    <a:p>
                      <a:pPr marL="90805">
                        <a:lnSpc>
                          <a:spcPct val="100000"/>
                        </a:lnSpc>
                        <a:spcBef>
                          <a:spcPts val="155"/>
                        </a:spcBef>
                      </a:pPr>
                      <a:r>
                        <a:rPr sz="1800" spc="-20" dirty="0">
                          <a:latin typeface="Arial MT"/>
                          <a:cs typeface="Arial MT"/>
                        </a:rPr>
                        <a:t>null</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6"/>
                  </a:ext>
                </a:extLst>
              </a:tr>
            </a:tbl>
          </a:graphicData>
        </a:graphic>
      </p:graphicFrame>
      <p:grpSp>
        <p:nvGrpSpPr>
          <p:cNvPr id="14" name="object 14"/>
          <p:cNvGrpSpPr/>
          <p:nvPr/>
        </p:nvGrpSpPr>
        <p:grpSpPr>
          <a:xfrm>
            <a:off x="6693344" y="5757608"/>
            <a:ext cx="508000" cy="364490"/>
            <a:chOff x="6693344" y="5757608"/>
            <a:chExt cx="508000" cy="364490"/>
          </a:xfrm>
        </p:grpSpPr>
        <p:sp>
          <p:nvSpPr>
            <p:cNvPr id="15" name="object 15"/>
            <p:cNvSpPr/>
            <p:nvPr/>
          </p:nvSpPr>
          <p:spPr>
            <a:xfrm>
              <a:off x="6694931" y="5759196"/>
              <a:ext cx="504825" cy="361315"/>
            </a:xfrm>
            <a:custGeom>
              <a:avLst/>
              <a:gdLst/>
              <a:ahLst/>
              <a:cxnLst/>
              <a:rect l="l" t="t" r="r" b="b"/>
              <a:pathLst>
                <a:path w="504825" h="361314">
                  <a:moveTo>
                    <a:pt x="378587" y="0"/>
                  </a:moveTo>
                  <a:lnTo>
                    <a:pt x="378587" y="90297"/>
                  </a:lnTo>
                  <a:lnTo>
                    <a:pt x="0" y="90297"/>
                  </a:lnTo>
                  <a:lnTo>
                    <a:pt x="63500" y="180594"/>
                  </a:lnTo>
                  <a:lnTo>
                    <a:pt x="0" y="270891"/>
                  </a:lnTo>
                  <a:lnTo>
                    <a:pt x="378587" y="270891"/>
                  </a:lnTo>
                  <a:lnTo>
                    <a:pt x="378587" y="361188"/>
                  </a:lnTo>
                  <a:lnTo>
                    <a:pt x="504444" y="180594"/>
                  </a:lnTo>
                  <a:lnTo>
                    <a:pt x="378587" y="0"/>
                  </a:lnTo>
                  <a:close/>
                </a:path>
              </a:pathLst>
            </a:custGeom>
            <a:solidFill>
              <a:srgbClr val="66FF66"/>
            </a:solidFill>
          </p:spPr>
          <p:txBody>
            <a:bodyPr wrap="square" lIns="0" tIns="0" rIns="0" bIns="0" rtlCol="0"/>
            <a:lstStyle/>
            <a:p>
              <a:endParaRPr/>
            </a:p>
          </p:txBody>
        </p:sp>
        <p:sp>
          <p:nvSpPr>
            <p:cNvPr id="16" name="object 16"/>
            <p:cNvSpPr/>
            <p:nvPr/>
          </p:nvSpPr>
          <p:spPr>
            <a:xfrm>
              <a:off x="6694931" y="5759196"/>
              <a:ext cx="504825" cy="361315"/>
            </a:xfrm>
            <a:custGeom>
              <a:avLst/>
              <a:gdLst/>
              <a:ahLst/>
              <a:cxnLst/>
              <a:rect l="l" t="t" r="r" b="b"/>
              <a:pathLst>
                <a:path w="504825" h="361314">
                  <a:moveTo>
                    <a:pt x="0" y="90297"/>
                  </a:moveTo>
                  <a:lnTo>
                    <a:pt x="378587" y="90297"/>
                  </a:lnTo>
                  <a:lnTo>
                    <a:pt x="378587" y="0"/>
                  </a:lnTo>
                  <a:lnTo>
                    <a:pt x="504444" y="180594"/>
                  </a:lnTo>
                  <a:lnTo>
                    <a:pt x="378587" y="361188"/>
                  </a:lnTo>
                  <a:lnTo>
                    <a:pt x="378587" y="270891"/>
                  </a:lnTo>
                  <a:lnTo>
                    <a:pt x="0" y="270891"/>
                  </a:lnTo>
                  <a:lnTo>
                    <a:pt x="63500" y="180594"/>
                  </a:lnTo>
                  <a:lnTo>
                    <a:pt x="0" y="90297"/>
                  </a:lnTo>
                  <a:close/>
                </a:path>
              </a:pathLst>
            </a:custGeom>
            <a:ln w="3175">
              <a:solidFill>
                <a:srgbClr val="7E7E7E"/>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7827010" cy="689932"/>
          </a:xfrm>
          <a:prstGeom prst="rect">
            <a:avLst/>
          </a:prstGeom>
        </p:spPr>
        <p:txBody>
          <a:bodyPr vert="horz" wrap="square" lIns="0" tIns="12700" rIns="0" bIns="0" rtlCol="0">
            <a:spAutoFit/>
          </a:bodyPr>
          <a:lstStyle/>
          <a:p>
            <a:pPr marL="12700">
              <a:lnSpc>
                <a:spcPct val="100000"/>
              </a:lnSpc>
              <a:spcBef>
                <a:spcPts val="100"/>
              </a:spcBef>
            </a:pPr>
            <a:r>
              <a:rPr lang="es-AR" spc="-5" dirty="0"/>
              <a:t>Instrucciones: </a:t>
            </a:r>
            <a:r>
              <a:rPr spc="-5" dirty="0" err="1"/>
              <a:t>Clasificación</a:t>
            </a:r>
            <a:endParaRPr spc="-5" dirty="0"/>
          </a:p>
        </p:txBody>
      </p:sp>
      <p:sp>
        <p:nvSpPr>
          <p:cNvPr id="3" name="object 3"/>
          <p:cNvSpPr txBox="1"/>
          <p:nvPr/>
        </p:nvSpPr>
        <p:spPr>
          <a:xfrm>
            <a:off x="466090" y="1846579"/>
            <a:ext cx="8973820" cy="4408170"/>
          </a:xfrm>
          <a:prstGeom prst="rect">
            <a:avLst/>
          </a:prstGeom>
        </p:spPr>
        <p:txBody>
          <a:bodyPr vert="horz" wrap="square" lIns="0" tIns="53340" rIns="0" bIns="0" rtlCol="0">
            <a:spAutoFit/>
          </a:bodyPr>
          <a:lstStyle/>
          <a:p>
            <a:pPr marL="254000" marR="30480" indent="-215900">
              <a:lnSpc>
                <a:spcPts val="3100"/>
              </a:lnSpc>
              <a:spcBef>
                <a:spcPts val="420"/>
              </a:spcBef>
              <a:buSzPct val="44642"/>
              <a:buFont typeface="Trebuchet MS"/>
              <a:buChar char="●"/>
              <a:tabLst>
                <a:tab pos="254000" algn="l"/>
              </a:tabLst>
            </a:pPr>
            <a:r>
              <a:rPr sz="2800" b="1" i="1" spc="-10" dirty="0">
                <a:latin typeface="Arial"/>
                <a:cs typeface="Arial"/>
              </a:rPr>
              <a:t>DDL </a:t>
            </a:r>
            <a:r>
              <a:rPr sz="2800" b="1" i="1" spc="-5" dirty="0">
                <a:latin typeface="Arial"/>
                <a:cs typeface="Arial"/>
              </a:rPr>
              <a:t>(Data Definition Language)</a:t>
            </a:r>
            <a:r>
              <a:rPr sz="2800" i="1" spc="-5" dirty="0">
                <a:latin typeface="Arial"/>
                <a:cs typeface="Arial"/>
              </a:rPr>
              <a:t>: Son todas aquellas </a:t>
            </a:r>
            <a:r>
              <a:rPr sz="2800" i="1" dirty="0">
                <a:latin typeface="Arial"/>
                <a:cs typeface="Arial"/>
              </a:rPr>
              <a:t> </a:t>
            </a:r>
            <a:r>
              <a:rPr sz="2800" i="1" spc="-5" dirty="0">
                <a:latin typeface="Arial"/>
                <a:cs typeface="Arial"/>
              </a:rPr>
              <a:t>instrucciones</a:t>
            </a:r>
            <a:r>
              <a:rPr sz="2800" i="1" spc="10" dirty="0">
                <a:latin typeface="Arial"/>
                <a:cs typeface="Arial"/>
              </a:rPr>
              <a:t> </a:t>
            </a:r>
            <a:r>
              <a:rPr sz="2800" i="1" spc="-5" dirty="0">
                <a:latin typeface="Arial"/>
                <a:cs typeface="Arial"/>
              </a:rPr>
              <a:t>que</a:t>
            </a:r>
            <a:r>
              <a:rPr sz="2800" i="1" spc="5" dirty="0">
                <a:latin typeface="Arial"/>
                <a:cs typeface="Arial"/>
              </a:rPr>
              <a:t> </a:t>
            </a:r>
            <a:r>
              <a:rPr sz="2800" i="1" spc="-5" dirty="0">
                <a:latin typeface="Arial"/>
                <a:cs typeface="Arial"/>
              </a:rPr>
              <a:t>permiten</a:t>
            </a:r>
            <a:r>
              <a:rPr sz="2800" i="1" spc="5" dirty="0">
                <a:latin typeface="Arial"/>
                <a:cs typeface="Arial"/>
              </a:rPr>
              <a:t> </a:t>
            </a:r>
            <a:r>
              <a:rPr sz="2800" i="1" spc="-5" dirty="0">
                <a:latin typeface="Arial"/>
                <a:cs typeface="Arial"/>
              </a:rPr>
              <a:t>la</a:t>
            </a:r>
            <a:r>
              <a:rPr sz="2800" i="1" dirty="0">
                <a:latin typeface="Arial"/>
                <a:cs typeface="Arial"/>
              </a:rPr>
              <a:t> </a:t>
            </a:r>
            <a:r>
              <a:rPr sz="2800" i="1" spc="-5" dirty="0">
                <a:latin typeface="Arial"/>
                <a:cs typeface="Arial"/>
              </a:rPr>
              <a:t>definición</a:t>
            </a:r>
            <a:r>
              <a:rPr sz="2800" i="1" spc="5" dirty="0">
                <a:latin typeface="Arial"/>
                <a:cs typeface="Arial"/>
              </a:rPr>
              <a:t> </a:t>
            </a:r>
            <a:r>
              <a:rPr sz="2800" i="1" spc="-5" dirty="0">
                <a:latin typeface="Arial"/>
                <a:cs typeface="Arial"/>
              </a:rPr>
              <a:t>de</a:t>
            </a:r>
            <a:r>
              <a:rPr sz="2800" i="1" spc="5" dirty="0">
                <a:latin typeface="Arial"/>
                <a:cs typeface="Arial"/>
              </a:rPr>
              <a:t> </a:t>
            </a:r>
            <a:r>
              <a:rPr sz="2800" i="1" spc="-5" dirty="0">
                <a:latin typeface="Arial"/>
                <a:cs typeface="Arial"/>
              </a:rPr>
              <a:t>los</a:t>
            </a:r>
            <a:r>
              <a:rPr sz="2800" i="1" spc="5" dirty="0">
                <a:latin typeface="Arial"/>
                <a:cs typeface="Arial"/>
              </a:rPr>
              <a:t> </a:t>
            </a:r>
            <a:r>
              <a:rPr sz="2800" i="1" spc="-5" dirty="0">
                <a:latin typeface="Arial"/>
                <a:cs typeface="Arial"/>
              </a:rPr>
              <a:t>distintos </a:t>
            </a:r>
            <a:r>
              <a:rPr sz="2800" i="1" spc="-760" dirty="0">
                <a:latin typeface="Arial"/>
                <a:cs typeface="Arial"/>
              </a:rPr>
              <a:t> </a:t>
            </a:r>
            <a:r>
              <a:rPr sz="2800" i="1" spc="-5" dirty="0">
                <a:latin typeface="Arial"/>
                <a:cs typeface="Arial"/>
              </a:rPr>
              <a:t>objetos</a:t>
            </a:r>
            <a:r>
              <a:rPr sz="2800" i="1" dirty="0">
                <a:latin typeface="Arial"/>
                <a:cs typeface="Arial"/>
              </a:rPr>
              <a:t> </a:t>
            </a:r>
            <a:r>
              <a:rPr sz="2800" i="1" spc="-5" dirty="0">
                <a:latin typeface="Arial"/>
                <a:cs typeface="Arial"/>
              </a:rPr>
              <a:t>de la base de</a:t>
            </a:r>
            <a:r>
              <a:rPr sz="2800" i="1" spc="5" dirty="0">
                <a:latin typeface="Arial"/>
                <a:cs typeface="Arial"/>
              </a:rPr>
              <a:t> </a:t>
            </a:r>
            <a:r>
              <a:rPr sz="2800" i="1" spc="-5" dirty="0">
                <a:latin typeface="Arial"/>
                <a:cs typeface="Arial"/>
              </a:rPr>
              <a:t>datos.</a:t>
            </a:r>
            <a:endParaRPr sz="2800">
              <a:latin typeface="Arial"/>
              <a:cs typeface="Arial"/>
            </a:endParaRPr>
          </a:p>
          <a:p>
            <a:pPr>
              <a:lnSpc>
                <a:spcPct val="100000"/>
              </a:lnSpc>
              <a:spcBef>
                <a:spcPts val="5"/>
              </a:spcBef>
              <a:buFont typeface="Trebuchet MS"/>
              <a:buChar char="●"/>
            </a:pPr>
            <a:endParaRPr sz="2750">
              <a:latin typeface="Arial"/>
              <a:cs typeface="Arial"/>
            </a:endParaRPr>
          </a:p>
          <a:p>
            <a:pPr marL="254000" marR="70485" indent="-215900">
              <a:lnSpc>
                <a:spcPts val="3100"/>
              </a:lnSpc>
              <a:buSzPct val="44642"/>
              <a:buFont typeface="Trebuchet MS"/>
              <a:buChar char="●"/>
              <a:tabLst>
                <a:tab pos="254000" algn="l"/>
              </a:tabLst>
            </a:pPr>
            <a:r>
              <a:rPr sz="2800" b="1" i="1" spc="-15" dirty="0">
                <a:latin typeface="Arial"/>
                <a:cs typeface="Arial"/>
              </a:rPr>
              <a:t>DML </a:t>
            </a:r>
            <a:r>
              <a:rPr sz="2800" b="1" i="1" spc="-5" dirty="0">
                <a:latin typeface="Arial"/>
                <a:cs typeface="Arial"/>
              </a:rPr>
              <a:t>(Data </a:t>
            </a:r>
            <a:r>
              <a:rPr sz="2800" b="1" i="1" spc="-10" dirty="0">
                <a:latin typeface="Arial"/>
                <a:cs typeface="Arial"/>
              </a:rPr>
              <a:t>Manipulation </a:t>
            </a:r>
            <a:r>
              <a:rPr sz="2800" b="1" i="1" spc="-5" dirty="0">
                <a:latin typeface="Arial"/>
                <a:cs typeface="Arial"/>
              </a:rPr>
              <a:t>Language)</a:t>
            </a:r>
            <a:r>
              <a:rPr sz="2800" i="1" spc="-5" dirty="0">
                <a:latin typeface="Arial"/>
                <a:cs typeface="Arial"/>
              </a:rPr>
              <a:t>: Son aquellas </a:t>
            </a:r>
            <a:r>
              <a:rPr sz="2800" i="1" dirty="0">
                <a:latin typeface="Arial"/>
                <a:cs typeface="Arial"/>
              </a:rPr>
              <a:t> </a:t>
            </a:r>
            <a:r>
              <a:rPr sz="2800" i="1" spc="-5" dirty="0">
                <a:latin typeface="Arial"/>
                <a:cs typeface="Arial"/>
              </a:rPr>
              <a:t>instrucciones</a:t>
            </a:r>
            <a:r>
              <a:rPr sz="2800" i="1" spc="5" dirty="0">
                <a:latin typeface="Arial"/>
                <a:cs typeface="Arial"/>
              </a:rPr>
              <a:t> </a:t>
            </a:r>
            <a:r>
              <a:rPr sz="2800" i="1" spc="-5" dirty="0">
                <a:latin typeface="Arial"/>
                <a:cs typeface="Arial"/>
              </a:rPr>
              <a:t>que permite la manipulación</a:t>
            </a:r>
            <a:r>
              <a:rPr sz="2800" i="1" spc="10" dirty="0">
                <a:latin typeface="Arial"/>
                <a:cs typeface="Arial"/>
              </a:rPr>
              <a:t> </a:t>
            </a:r>
            <a:r>
              <a:rPr sz="2800" i="1" spc="-5" dirty="0">
                <a:latin typeface="Arial"/>
                <a:cs typeface="Arial"/>
              </a:rPr>
              <a:t>de</a:t>
            </a:r>
            <a:r>
              <a:rPr sz="2800" i="1" spc="10" dirty="0">
                <a:latin typeface="Arial"/>
                <a:cs typeface="Arial"/>
              </a:rPr>
              <a:t> </a:t>
            </a:r>
            <a:r>
              <a:rPr sz="2800" i="1" spc="-5" dirty="0">
                <a:latin typeface="Arial"/>
                <a:cs typeface="Arial"/>
              </a:rPr>
              <a:t>los datos </a:t>
            </a:r>
            <a:r>
              <a:rPr sz="2800" i="1" spc="-760" dirty="0">
                <a:latin typeface="Arial"/>
                <a:cs typeface="Arial"/>
              </a:rPr>
              <a:t> </a:t>
            </a:r>
            <a:r>
              <a:rPr sz="2800" i="1" spc="-5" dirty="0">
                <a:latin typeface="Arial"/>
                <a:cs typeface="Arial"/>
              </a:rPr>
              <a:t>almacenados</a:t>
            </a:r>
            <a:r>
              <a:rPr sz="2800" i="1" spc="-10" dirty="0">
                <a:latin typeface="Arial"/>
                <a:cs typeface="Arial"/>
              </a:rPr>
              <a:t> </a:t>
            </a:r>
            <a:r>
              <a:rPr sz="2800" i="1" spc="-5" dirty="0">
                <a:latin typeface="Arial"/>
                <a:cs typeface="Arial"/>
              </a:rPr>
              <a:t>en la base de datos.</a:t>
            </a:r>
            <a:endParaRPr sz="2800">
              <a:latin typeface="Arial"/>
              <a:cs typeface="Arial"/>
            </a:endParaRPr>
          </a:p>
          <a:p>
            <a:pPr>
              <a:lnSpc>
                <a:spcPct val="100000"/>
              </a:lnSpc>
              <a:spcBef>
                <a:spcPts val="20"/>
              </a:spcBef>
              <a:buFont typeface="Trebuchet MS"/>
              <a:buChar char="●"/>
            </a:pPr>
            <a:endParaRPr sz="2750">
              <a:latin typeface="Arial"/>
              <a:cs typeface="Arial"/>
            </a:endParaRPr>
          </a:p>
          <a:p>
            <a:pPr marL="254000" marR="543560" indent="-215900">
              <a:lnSpc>
                <a:spcPts val="3100"/>
              </a:lnSpc>
              <a:buSzPct val="44642"/>
              <a:buFont typeface="Trebuchet MS"/>
              <a:buChar char="●"/>
              <a:tabLst>
                <a:tab pos="254000" algn="l"/>
              </a:tabLst>
            </a:pPr>
            <a:r>
              <a:rPr sz="2800" b="1" i="1" spc="-10" dirty="0">
                <a:latin typeface="Arial"/>
                <a:cs typeface="Arial"/>
              </a:rPr>
              <a:t>DCL </a:t>
            </a:r>
            <a:r>
              <a:rPr sz="2800" b="1" i="1" spc="-5" dirty="0">
                <a:latin typeface="Arial"/>
                <a:cs typeface="Arial"/>
              </a:rPr>
              <a:t>(Data Control Language)</a:t>
            </a:r>
            <a:r>
              <a:rPr sz="2800" i="1" spc="-5" dirty="0">
                <a:latin typeface="Arial"/>
                <a:cs typeface="Arial"/>
              </a:rPr>
              <a:t>: Son las aquellas </a:t>
            </a:r>
            <a:r>
              <a:rPr sz="2800" i="1" dirty="0">
                <a:latin typeface="Arial"/>
                <a:cs typeface="Arial"/>
              </a:rPr>
              <a:t> </a:t>
            </a:r>
            <a:r>
              <a:rPr sz="2800" i="1" spc="-5" dirty="0">
                <a:latin typeface="Arial"/>
                <a:cs typeface="Arial"/>
              </a:rPr>
              <a:t>instrucciones que permite el control </a:t>
            </a:r>
            <a:r>
              <a:rPr sz="2800" i="1" spc="5" dirty="0">
                <a:latin typeface="Arial"/>
                <a:cs typeface="Arial"/>
              </a:rPr>
              <a:t>de </a:t>
            </a:r>
            <a:r>
              <a:rPr sz="2800" i="1" dirty="0">
                <a:latin typeface="Arial"/>
                <a:cs typeface="Arial"/>
              </a:rPr>
              <a:t>acceso a </a:t>
            </a:r>
            <a:r>
              <a:rPr sz="2800" i="1" spc="-5" dirty="0">
                <a:latin typeface="Arial"/>
                <a:cs typeface="Arial"/>
              </a:rPr>
              <a:t>los </a:t>
            </a:r>
            <a:r>
              <a:rPr sz="2800" i="1" spc="-765" dirty="0">
                <a:latin typeface="Arial"/>
                <a:cs typeface="Arial"/>
              </a:rPr>
              <a:t> </a:t>
            </a:r>
            <a:r>
              <a:rPr sz="2800" i="1" spc="-5" dirty="0">
                <a:latin typeface="Arial"/>
                <a:cs typeface="Arial"/>
              </a:rPr>
              <a:t>datos.</a:t>
            </a:r>
            <a:endParaRPr sz="2800">
              <a:latin typeface="Arial"/>
              <a:cs typeface="Arial"/>
            </a:endParaRPr>
          </a:p>
        </p:txBody>
      </p:sp>
      <p:pic>
        <p:nvPicPr>
          <p:cNvPr id="4" name="object 4"/>
          <p:cNvPicPr/>
          <p:nvPr/>
        </p:nvPicPr>
        <p:blipFill>
          <a:blip r:embed="rId2" cstate="print"/>
          <a:stretch>
            <a:fillRect/>
          </a:stretch>
        </p:blipFill>
        <p:spPr>
          <a:xfrm>
            <a:off x="8928100" y="300990"/>
            <a:ext cx="935990" cy="778509"/>
          </a:xfrm>
          <a:prstGeom prst="rect">
            <a:avLst/>
          </a:prstGeom>
        </p:spPr>
      </p:pic>
      <p:sp>
        <p:nvSpPr>
          <p:cNvPr id="5" name="object 5"/>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860800"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0" dirty="0"/>
              <a:t> </a:t>
            </a:r>
            <a:r>
              <a:rPr dirty="0"/>
              <a:t>Full</a:t>
            </a:r>
            <a:r>
              <a:rPr spc="-130" dirty="0"/>
              <a:t> </a:t>
            </a:r>
            <a:r>
              <a:rPr spc="-10"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531672" y="1664970"/>
            <a:ext cx="9396730" cy="807720"/>
          </a:xfrm>
          <a:prstGeom prst="rect">
            <a:avLst/>
          </a:prstGeom>
        </p:spPr>
        <p:txBody>
          <a:bodyPr vert="horz" wrap="square" lIns="0" tIns="38735" rIns="0" bIns="0" rtlCol="0">
            <a:spAutoFit/>
          </a:bodyPr>
          <a:lstStyle/>
          <a:p>
            <a:pPr marL="12700" marR="5080">
              <a:lnSpc>
                <a:spcPts val="1989"/>
              </a:lnSpc>
              <a:spcBef>
                <a:spcPts val="305"/>
              </a:spcBef>
            </a:pPr>
            <a:r>
              <a:rPr sz="1800" dirty="0">
                <a:latin typeface="Arial MT"/>
                <a:cs typeface="Arial MT"/>
              </a:rPr>
              <a:t>Este</a:t>
            </a:r>
            <a:r>
              <a:rPr sz="1800" spc="-20" dirty="0">
                <a:latin typeface="Arial MT"/>
                <a:cs typeface="Arial MT"/>
              </a:rPr>
              <a:t> </a:t>
            </a:r>
            <a:r>
              <a:rPr sz="1800" spc="-15" dirty="0">
                <a:latin typeface="Arial MT"/>
                <a:cs typeface="Arial MT"/>
              </a:rPr>
              <a:t>tipo</a:t>
            </a:r>
            <a:r>
              <a:rPr sz="180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junta,</a:t>
            </a:r>
            <a:r>
              <a:rPr sz="1800" spc="-25" dirty="0">
                <a:latin typeface="Arial MT"/>
                <a:cs typeface="Arial MT"/>
              </a:rPr>
              <a:t> </a:t>
            </a:r>
            <a:r>
              <a:rPr sz="1800" spc="-5" dirty="0">
                <a:latin typeface="Arial MT"/>
                <a:cs typeface="Arial MT"/>
              </a:rPr>
              <a:t>solo</a:t>
            </a:r>
            <a:r>
              <a:rPr sz="1800" spc="20" dirty="0">
                <a:latin typeface="Arial MT"/>
                <a:cs typeface="Arial MT"/>
              </a:rPr>
              <a:t> </a:t>
            </a:r>
            <a:r>
              <a:rPr sz="1800" spc="-20" dirty="0">
                <a:latin typeface="Arial MT"/>
                <a:cs typeface="Arial MT"/>
              </a:rPr>
              <a:t>devuelve</a:t>
            </a:r>
            <a:r>
              <a:rPr sz="1800" spc="15" dirty="0">
                <a:latin typeface="Arial MT"/>
                <a:cs typeface="Arial MT"/>
              </a:rPr>
              <a:t> </a:t>
            </a:r>
            <a:r>
              <a:rPr sz="1800" spc="-15" dirty="0">
                <a:latin typeface="Arial MT"/>
                <a:cs typeface="Arial MT"/>
              </a:rPr>
              <a:t>una tupla</a:t>
            </a:r>
            <a:r>
              <a:rPr sz="1800" spc="5" dirty="0">
                <a:latin typeface="Arial MT"/>
                <a:cs typeface="Arial MT"/>
              </a:rPr>
              <a:t> </a:t>
            </a:r>
            <a:r>
              <a:rPr sz="1800" spc="-20" dirty="0">
                <a:latin typeface="Arial MT"/>
                <a:cs typeface="Arial MT"/>
              </a:rPr>
              <a:t>cuando</a:t>
            </a:r>
            <a:r>
              <a:rPr sz="1800" spc="15" dirty="0">
                <a:latin typeface="Arial MT"/>
                <a:cs typeface="Arial MT"/>
              </a:rPr>
              <a:t> </a:t>
            </a:r>
            <a:r>
              <a:rPr sz="1800" spc="-5" dirty="0">
                <a:latin typeface="Arial MT"/>
                <a:cs typeface="Arial MT"/>
              </a:rPr>
              <a:t>encuentra</a:t>
            </a:r>
            <a:r>
              <a:rPr sz="1800" spc="-30" dirty="0">
                <a:latin typeface="Arial MT"/>
                <a:cs typeface="Arial MT"/>
              </a:rPr>
              <a:t> </a:t>
            </a:r>
            <a:r>
              <a:rPr sz="1800" spc="-10" dirty="0">
                <a:latin typeface="Arial MT"/>
                <a:cs typeface="Arial MT"/>
              </a:rPr>
              <a:t>en </a:t>
            </a:r>
            <a:r>
              <a:rPr sz="1800" spc="-5" dirty="0">
                <a:latin typeface="Arial MT"/>
                <a:cs typeface="Arial MT"/>
              </a:rPr>
              <a:t>la</a:t>
            </a:r>
            <a:r>
              <a:rPr sz="1800" spc="-10" dirty="0">
                <a:latin typeface="Arial MT"/>
                <a:cs typeface="Arial MT"/>
              </a:rPr>
              <a:t> </a:t>
            </a:r>
            <a:r>
              <a:rPr sz="1800" spc="-20" dirty="0">
                <a:latin typeface="Arial MT"/>
                <a:cs typeface="Arial MT"/>
              </a:rPr>
              <a:t>segunda</a:t>
            </a:r>
            <a:r>
              <a:rPr sz="1800" spc="10" dirty="0">
                <a:latin typeface="Arial MT"/>
                <a:cs typeface="Arial MT"/>
              </a:rPr>
              <a:t> </a:t>
            </a:r>
            <a:r>
              <a:rPr sz="1800" spc="-15" dirty="0">
                <a:latin typeface="Arial MT"/>
                <a:cs typeface="Arial MT"/>
              </a:rPr>
              <a:t>tabla</a:t>
            </a:r>
            <a:r>
              <a:rPr sz="1800" spc="-5" dirty="0">
                <a:latin typeface="Arial MT"/>
                <a:cs typeface="Arial MT"/>
              </a:rPr>
              <a:t> (right</a:t>
            </a:r>
            <a:r>
              <a:rPr sz="1800" spc="-20" dirty="0">
                <a:latin typeface="Arial MT"/>
                <a:cs typeface="Arial MT"/>
              </a:rPr>
              <a:t> table) </a:t>
            </a:r>
            <a:r>
              <a:rPr sz="1800" spc="-484" dirty="0">
                <a:latin typeface="Arial MT"/>
                <a:cs typeface="Arial MT"/>
              </a:rPr>
              <a:t> </a:t>
            </a:r>
            <a:r>
              <a:rPr sz="1800" spc="-15" dirty="0">
                <a:latin typeface="Arial MT"/>
                <a:cs typeface="Arial MT"/>
              </a:rPr>
              <a:t>del </a:t>
            </a:r>
            <a:r>
              <a:rPr sz="1800" spc="-5" dirty="0">
                <a:latin typeface="Arial MT"/>
                <a:cs typeface="Arial MT"/>
              </a:rPr>
              <a:t>Join</a:t>
            </a:r>
            <a:r>
              <a:rPr sz="1800" spc="10" dirty="0">
                <a:latin typeface="Arial MT"/>
                <a:cs typeface="Arial MT"/>
              </a:rPr>
              <a:t> </a:t>
            </a:r>
            <a:r>
              <a:rPr sz="1800" spc="-5" dirty="0">
                <a:latin typeface="Arial MT"/>
                <a:cs typeface="Arial MT"/>
              </a:rPr>
              <a:t>o</a:t>
            </a:r>
            <a:r>
              <a:rPr sz="1800" spc="5" dirty="0">
                <a:latin typeface="Arial MT"/>
                <a:cs typeface="Arial MT"/>
              </a:rPr>
              <a:t> </a:t>
            </a:r>
            <a:r>
              <a:rPr sz="1800" spc="-15" dirty="0">
                <a:latin typeface="Arial MT"/>
                <a:cs typeface="Arial MT"/>
              </a:rPr>
              <a:t>en</a:t>
            </a:r>
            <a:r>
              <a:rPr sz="1800" spc="-10" dirty="0">
                <a:latin typeface="Arial MT"/>
                <a:cs typeface="Arial MT"/>
              </a:rPr>
              <a:t> </a:t>
            </a:r>
            <a:r>
              <a:rPr sz="1800" spc="-5" dirty="0">
                <a:latin typeface="Arial MT"/>
                <a:cs typeface="Arial MT"/>
              </a:rPr>
              <a:t>la</a:t>
            </a:r>
            <a:r>
              <a:rPr sz="1800" spc="-15" dirty="0">
                <a:latin typeface="Arial MT"/>
                <a:cs typeface="Arial MT"/>
              </a:rPr>
              <a:t> </a:t>
            </a:r>
            <a:r>
              <a:rPr sz="1800" spc="-5" dirty="0">
                <a:latin typeface="Arial MT"/>
                <a:cs typeface="Arial MT"/>
              </a:rPr>
              <a:t>primer</a:t>
            </a:r>
            <a:r>
              <a:rPr sz="1800" spc="-25" dirty="0">
                <a:latin typeface="Arial MT"/>
                <a:cs typeface="Arial MT"/>
              </a:rPr>
              <a:t> </a:t>
            </a:r>
            <a:r>
              <a:rPr sz="1800" spc="-15" dirty="0">
                <a:latin typeface="Arial MT"/>
                <a:cs typeface="Arial MT"/>
              </a:rPr>
              <a:t>tabla</a:t>
            </a:r>
            <a:r>
              <a:rPr sz="1800" spc="-10" dirty="0">
                <a:latin typeface="Arial MT"/>
                <a:cs typeface="Arial MT"/>
              </a:rPr>
              <a:t> </a:t>
            </a:r>
            <a:r>
              <a:rPr sz="1800" spc="-5" dirty="0">
                <a:latin typeface="Arial MT"/>
                <a:cs typeface="Arial MT"/>
              </a:rPr>
              <a:t>(left</a:t>
            </a:r>
            <a:r>
              <a:rPr sz="1800" spc="-10" dirty="0">
                <a:latin typeface="Arial MT"/>
                <a:cs typeface="Arial MT"/>
              </a:rPr>
              <a:t> </a:t>
            </a:r>
            <a:r>
              <a:rPr sz="1800" spc="-20" dirty="0">
                <a:latin typeface="Arial MT"/>
                <a:cs typeface="Arial MT"/>
              </a:rPr>
              <a:t>table).</a:t>
            </a:r>
            <a:r>
              <a:rPr sz="1800" spc="-100" dirty="0">
                <a:latin typeface="Arial MT"/>
                <a:cs typeface="Arial MT"/>
              </a:rPr>
              <a:t> </a:t>
            </a:r>
            <a:r>
              <a:rPr sz="1800" spc="-20" dirty="0">
                <a:latin typeface="Arial MT"/>
                <a:cs typeface="Arial MT"/>
              </a:rPr>
              <a:t>Aquellos</a:t>
            </a:r>
            <a:r>
              <a:rPr sz="1800" spc="15" dirty="0">
                <a:latin typeface="Arial MT"/>
                <a:cs typeface="Arial MT"/>
              </a:rPr>
              <a:t> </a:t>
            </a:r>
            <a:r>
              <a:rPr sz="1800" spc="-5" dirty="0">
                <a:latin typeface="Arial MT"/>
                <a:cs typeface="Arial MT"/>
              </a:rPr>
              <a:t>datos</a:t>
            </a:r>
            <a:r>
              <a:rPr sz="1800" spc="-20" dirty="0">
                <a:latin typeface="Arial MT"/>
                <a:cs typeface="Arial MT"/>
              </a:rPr>
              <a:t> </a:t>
            </a:r>
            <a:r>
              <a:rPr sz="1800" spc="-15" dirty="0">
                <a:latin typeface="Arial MT"/>
                <a:cs typeface="Arial MT"/>
              </a:rPr>
              <a:t>que</a:t>
            </a:r>
            <a:r>
              <a:rPr sz="1800" spc="-10" dirty="0">
                <a:latin typeface="Arial MT"/>
                <a:cs typeface="Arial MT"/>
              </a:rPr>
              <a:t> </a:t>
            </a:r>
            <a:r>
              <a:rPr sz="1800" spc="-5" dirty="0">
                <a:latin typeface="Arial MT"/>
                <a:cs typeface="Arial MT"/>
              </a:rPr>
              <a:t>no</a:t>
            </a:r>
            <a:r>
              <a:rPr sz="1800" spc="-10" dirty="0">
                <a:latin typeface="Arial MT"/>
                <a:cs typeface="Arial MT"/>
              </a:rPr>
              <a:t> </a:t>
            </a:r>
            <a:r>
              <a:rPr sz="1800" spc="-15" dirty="0">
                <a:latin typeface="Arial MT"/>
                <a:cs typeface="Arial MT"/>
              </a:rPr>
              <a:t>pueda</a:t>
            </a:r>
            <a:r>
              <a:rPr sz="1800" spc="5" dirty="0">
                <a:latin typeface="Arial MT"/>
                <a:cs typeface="Arial MT"/>
              </a:rPr>
              <a:t> </a:t>
            </a:r>
            <a:r>
              <a:rPr sz="1800" spc="-5" dirty="0">
                <a:latin typeface="Arial MT"/>
                <a:cs typeface="Arial MT"/>
              </a:rPr>
              <a:t>completar</a:t>
            </a:r>
            <a:r>
              <a:rPr sz="1800" spc="-45" dirty="0">
                <a:latin typeface="Arial MT"/>
                <a:cs typeface="Arial MT"/>
              </a:rPr>
              <a:t> </a:t>
            </a:r>
            <a:r>
              <a:rPr sz="1800" spc="-5" dirty="0">
                <a:latin typeface="Arial MT"/>
                <a:cs typeface="Arial MT"/>
              </a:rPr>
              <a:t>porque</a:t>
            </a:r>
            <a:endParaRPr sz="1800">
              <a:latin typeface="Arial MT"/>
              <a:cs typeface="Arial MT"/>
            </a:endParaRPr>
          </a:p>
          <a:p>
            <a:pPr marL="12700">
              <a:lnSpc>
                <a:spcPts val="1970"/>
              </a:lnSpc>
            </a:pPr>
            <a:r>
              <a:rPr sz="1800" spc="-5" dirty="0">
                <a:latin typeface="Arial MT"/>
                <a:cs typeface="Arial MT"/>
              </a:rPr>
              <a:t>no</a:t>
            </a:r>
            <a:r>
              <a:rPr sz="1800" spc="-15" dirty="0">
                <a:latin typeface="Arial MT"/>
                <a:cs typeface="Arial MT"/>
              </a:rPr>
              <a:t> </a:t>
            </a:r>
            <a:r>
              <a:rPr sz="1800" spc="-20" dirty="0">
                <a:latin typeface="Arial MT"/>
                <a:cs typeface="Arial MT"/>
              </a:rPr>
              <a:t>exista</a:t>
            </a:r>
            <a:r>
              <a:rPr sz="1800" spc="15" dirty="0">
                <a:latin typeface="Arial MT"/>
                <a:cs typeface="Arial MT"/>
              </a:rPr>
              <a:t> </a:t>
            </a:r>
            <a:r>
              <a:rPr sz="1800" spc="-5" dirty="0">
                <a:latin typeface="Arial MT"/>
                <a:cs typeface="Arial MT"/>
              </a:rPr>
              <a:t>coincidencia</a:t>
            </a:r>
            <a:r>
              <a:rPr sz="1800" spc="-35" dirty="0">
                <a:latin typeface="Arial MT"/>
                <a:cs typeface="Arial MT"/>
              </a:rPr>
              <a:t> </a:t>
            </a:r>
            <a:r>
              <a:rPr sz="1800" spc="-15" dirty="0">
                <a:latin typeface="Arial MT"/>
                <a:cs typeface="Arial MT"/>
              </a:rPr>
              <a:t>en</a:t>
            </a:r>
            <a:r>
              <a:rPr sz="1800" spc="-10" dirty="0">
                <a:latin typeface="Arial MT"/>
                <a:cs typeface="Arial MT"/>
              </a:rPr>
              <a:t> </a:t>
            </a:r>
            <a:r>
              <a:rPr sz="1800" spc="-5" dirty="0">
                <a:latin typeface="Arial MT"/>
                <a:cs typeface="Arial MT"/>
              </a:rPr>
              <a:t>la</a:t>
            </a:r>
            <a:r>
              <a:rPr sz="1800" spc="-15" dirty="0">
                <a:latin typeface="Arial MT"/>
                <a:cs typeface="Arial MT"/>
              </a:rPr>
              <a:t> </a:t>
            </a:r>
            <a:r>
              <a:rPr sz="1800" spc="-5" dirty="0">
                <a:latin typeface="Arial MT"/>
                <a:cs typeface="Arial MT"/>
              </a:rPr>
              <a:t>tupla,</a:t>
            </a:r>
            <a:r>
              <a:rPr sz="1800" spc="-25" dirty="0">
                <a:latin typeface="Arial MT"/>
                <a:cs typeface="Arial MT"/>
              </a:rPr>
              <a:t> </a:t>
            </a:r>
            <a:r>
              <a:rPr sz="1800" spc="-5" dirty="0">
                <a:latin typeface="Arial MT"/>
                <a:cs typeface="Arial MT"/>
              </a:rPr>
              <a:t>se</a:t>
            </a:r>
            <a:r>
              <a:rPr sz="1800" dirty="0">
                <a:latin typeface="Arial MT"/>
                <a:cs typeface="Arial MT"/>
              </a:rPr>
              <a:t> </a:t>
            </a:r>
            <a:r>
              <a:rPr sz="1800" spc="-5" dirty="0">
                <a:latin typeface="Arial MT"/>
                <a:cs typeface="Arial MT"/>
              </a:rPr>
              <a:t>visualizará</a:t>
            </a:r>
            <a:r>
              <a:rPr sz="1800" spc="-30" dirty="0">
                <a:latin typeface="Arial MT"/>
                <a:cs typeface="Arial MT"/>
              </a:rPr>
              <a:t> </a:t>
            </a:r>
            <a:r>
              <a:rPr sz="1800" spc="-5" dirty="0">
                <a:latin typeface="Arial MT"/>
                <a:cs typeface="Arial MT"/>
              </a:rPr>
              <a:t>con</a:t>
            </a:r>
            <a:r>
              <a:rPr sz="1800" spc="10" dirty="0">
                <a:latin typeface="Arial MT"/>
                <a:cs typeface="Arial MT"/>
              </a:rPr>
              <a:t> </a:t>
            </a:r>
            <a:r>
              <a:rPr sz="1800" spc="-20" dirty="0">
                <a:latin typeface="Arial MT"/>
                <a:cs typeface="Arial MT"/>
              </a:rPr>
              <a:t>null.</a:t>
            </a:r>
            <a:endParaRPr sz="1800">
              <a:latin typeface="Arial MT"/>
              <a:cs typeface="Arial MT"/>
            </a:endParaRPr>
          </a:p>
        </p:txBody>
      </p:sp>
      <p:sp>
        <p:nvSpPr>
          <p:cNvPr id="6" name="object 6"/>
          <p:cNvSpPr txBox="1"/>
          <p:nvPr/>
        </p:nvSpPr>
        <p:spPr>
          <a:xfrm>
            <a:off x="983284" y="2897147"/>
            <a:ext cx="650240" cy="226695"/>
          </a:xfrm>
          <a:prstGeom prst="rect">
            <a:avLst/>
          </a:prstGeom>
        </p:spPr>
        <p:txBody>
          <a:bodyPr vert="horz" wrap="square" lIns="0" tIns="0" rIns="0" bIns="0" rtlCol="0">
            <a:spAutoFit/>
          </a:bodyPr>
          <a:lstStyle/>
          <a:p>
            <a:pPr>
              <a:lnSpc>
                <a:spcPts val="1764"/>
              </a:lnSpc>
            </a:pPr>
            <a:r>
              <a:rPr sz="1600" b="1" spc="-25" dirty="0">
                <a:latin typeface="Arial"/>
                <a:cs typeface="Arial"/>
              </a:rPr>
              <a:t>L</a:t>
            </a:r>
            <a:r>
              <a:rPr sz="1600" b="1" spc="-5" dirty="0">
                <a:latin typeface="Arial"/>
                <a:cs typeface="Arial"/>
              </a:rPr>
              <a:t>e</a:t>
            </a:r>
            <a:r>
              <a:rPr sz="1600" b="1" spc="-25" dirty="0">
                <a:latin typeface="Arial"/>
                <a:cs typeface="Arial"/>
              </a:rPr>
              <a:t>g</a:t>
            </a:r>
            <a:r>
              <a:rPr sz="1600" b="1" spc="-5" dirty="0">
                <a:latin typeface="Arial"/>
                <a:cs typeface="Arial"/>
              </a:rPr>
              <a:t>ajo</a:t>
            </a:r>
            <a:endParaRPr sz="1600">
              <a:latin typeface="Arial"/>
              <a:cs typeface="Arial"/>
            </a:endParaRPr>
          </a:p>
        </p:txBody>
      </p:sp>
      <p:graphicFrame>
        <p:nvGraphicFramePr>
          <p:cNvPr id="7" name="object 7"/>
          <p:cNvGraphicFramePr>
            <a:graphicFrameLocks noGrp="1"/>
          </p:cNvGraphicFramePr>
          <p:nvPr/>
        </p:nvGraphicFramePr>
        <p:xfrm>
          <a:off x="891539" y="2847340"/>
          <a:ext cx="1804670" cy="2101850"/>
        </p:xfrm>
        <a:graphic>
          <a:graphicData uri="http://schemas.openxmlformats.org/drawingml/2006/table">
            <a:tbl>
              <a:tblPr firstRow="1" bandRow="1">
                <a:tableStyleId>{2D5ABB26-0587-4C30-8999-92F81FD0307C}</a:tableStyleId>
              </a:tblPr>
              <a:tblGrid>
                <a:gridCol w="83185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tblGrid>
              <a:tr h="349249">
                <a:tc>
                  <a:txBody>
                    <a:bodyPr/>
                    <a:lstStyle/>
                    <a:p>
                      <a:pPr marL="91440">
                        <a:lnSpc>
                          <a:spcPct val="100000"/>
                        </a:lnSpc>
                        <a:spcBef>
                          <a:spcPts val="204"/>
                        </a:spcBef>
                      </a:pPr>
                      <a:r>
                        <a:rPr sz="1600" b="1" spc="-15" dirty="0">
                          <a:latin typeface="Arial"/>
                          <a:cs typeface="Arial"/>
                        </a:rPr>
                        <a:t>Legajo</a:t>
                      </a:r>
                      <a:endParaRPr sz="1600">
                        <a:latin typeface="Arial"/>
                        <a:cs typeface="Arial"/>
                      </a:endParaRPr>
                    </a:p>
                  </a:txBody>
                  <a:tcPr marL="0" marR="0" marT="26034" marB="0">
                    <a:solidFill>
                      <a:srgbClr val="5B8424"/>
                    </a:solidFill>
                  </a:tcPr>
                </a:tc>
                <a:tc>
                  <a:txBody>
                    <a:bodyPr/>
                    <a:lstStyle/>
                    <a:p>
                      <a:pPr marL="290830">
                        <a:lnSpc>
                          <a:spcPct val="100000"/>
                        </a:lnSpc>
                        <a:spcBef>
                          <a:spcPts val="204"/>
                        </a:spcBef>
                      </a:pPr>
                      <a:r>
                        <a:rPr sz="1600" b="1" spc="-30" dirty="0">
                          <a:latin typeface="Arial"/>
                          <a:cs typeface="Arial"/>
                        </a:rPr>
                        <a:t>NyA</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Juan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10"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Ana</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19">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Lola</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5" dirty="0">
                          <a:latin typeface="Arial MT"/>
                          <a:cs typeface="Arial MT"/>
                        </a:rPr>
                        <a:t>L4</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Pedro</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5"/>
                        </a:spcBef>
                      </a:pPr>
                      <a:r>
                        <a:rPr sz="1600" spc="-5" dirty="0">
                          <a:latin typeface="Arial MT"/>
                          <a:cs typeface="Arial MT"/>
                        </a:rPr>
                        <a:t>L5</a:t>
                      </a:r>
                      <a:endParaRPr sz="1600">
                        <a:latin typeface="Arial MT"/>
                        <a:cs typeface="Arial MT"/>
                      </a:endParaRPr>
                    </a:p>
                  </a:txBody>
                  <a:tcPr marL="0" marR="0" marT="19685" marB="0">
                    <a:solidFill>
                      <a:srgbClr val="92BB5D"/>
                    </a:solidFill>
                  </a:tcPr>
                </a:tc>
                <a:tc>
                  <a:txBody>
                    <a:bodyPr/>
                    <a:lstStyle/>
                    <a:p>
                      <a:pPr marL="93980">
                        <a:lnSpc>
                          <a:spcPct val="100000"/>
                        </a:lnSpc>
                        <a:spcBef>
                          <a:spcPts val="155"/>
                        </a:spcBef>
                      </a:pPr>
                      <a:r>
                        <a:rPr sz="1600" spc="-5" dirty="0">
                          <a:latin typeface="Arial MT"/>
                          <a:cs typeface="Arial MT"/>
                        </a:rPr>
                        <a:t>Martín</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bl>
          </a:graphicData>
        </a:graphic>
      </p:graphicFrame>
      <p:graphicFrame>
        <p:nvGraphicFramePr>
          <p:cNvPr id="8" name="object 8"/>
          <p:cNvGraphicFramePr>
            <a:graphicFrameLocks noGrp="1"/>
          </p:cNvGraphicFramePr>
          <p:nvPr/>
        </p:nvGraphicFramePr>
        <p:xfrm>
          <a:off x="4968240" y="2766060"/>
          <a:ext cx="2015489" cy="1400810"/>
        </p:xfrm>
        <a:graphic>
          <a:graphicData uri="http://schemas.openxmlformats.org/drawingml/2006/table">
            <a:tbl>
              <a:tblPr firstRow="1" bandRow="1">
                <a:tableStyleId>{2D5ABB26-0587-4C30-8999-92F81FD0307C}</a:tableStyleId>
              </a:tblPr>
              <a:tblGrid>
                <a:gridCol w="2015489">
                  <a:extLst>
                    <a:ext uri="{9D8B030D-6E8A-4147-A177-3AD203B41FA5}">
                      <a16:colId xmlns:a16="http://schemas.microsoft.com/office/drawing/2014/main" val="20000"/>
                    </a:ext>
                  </a:extLst>
                </a:gridCol>
              </a:tblGrid>
              <a:tr h="350520">
                <a:tc>
                  <a:txBody>
                    <a:bodyPr/>
                    <a:lstStyle/>
                    <a:p>
                      <a:pPr marL="297815">
                        <a:lnSpc>
                          <a:spcPct val="100000"/>
                        </a:lnSpc>
                        <a:spcBef>
                          <a:spcPts val="215"/>
                        </a:spcBef>
                        <a:tabLst>
                          <a:tab pos="1231900" algn="l"/>
                        </a:tabLst>
                      </a:pPr>
                      <a:r>
                        <a:rPr sz="1600" b="1" spc="-5" dirty="0">
                          <a:latin typeface="Arial"/>
                          <a:cs typeface="Arial"/>
                        </a:rPr>
                        <a:t>IDP	</a:t>
                      </a:r>
                      <a:r>
                        <a:rPr sz="1600" b="1" spc="-20" dirty="0">
                          <a:latin typeface="Arial"/>
                          <a:cs typeface="Arial"/>
                        </a:rPr>
                        <a:t>Desc</a:t>
                      </a:r>
                      <a:endParaRPr sz="1600">
                        <a:latin typeface="Arial"/>
                        <a:cs typeface="Arial"/>
                      </a:endParaRPr>
                    </a:p>
                  </a:txBody>
                  <a:tcPr marL="0" marR="0" marT="27305"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tabLst>
                          <a:tab pos="1022985" algn="l"/>
                        </a:tabLst>
                      </a:pPr>
                      <a:r>
                        <a:rPr sz="1600" spc="-5" dirty="0">
                          <a:latin typeface="Arial MT"/>
                          <a:cs typeface="Arial MT"/>
                        </a:rPr>
                        <a:t>PR1	Migración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55"/>
                        </a:spcBef>
                        <a:tabLst>
                          <a:tab pos="1022985" algn="l"/>
                        </a:tabLst>
                      </a:pPr>
                      <a:r>
                        <a:rPr sz="1600" spc="-5" dirty="0">
                          <a:latin typeface="Arial MT"/>
                          <a:cs typeface="Arial MT"/>
                        </a:rPr>
                        <a:t>PR2	Analisis</a:t>
                      </a:r>
                      <a:endParaRPr sz="1600">
                        <a:latin typeface="Arial MT"/>
                        <a:cs typeface="Arial MT"/>
                      </a:endParaRPr>
                    </a:p>
                  </a:txBody>
                  <a:tcPr marL="0" marR="0" marT="19685" marB="0">
                    <a:solidFill>
                      <a:srgbClr val="FFFFCC"/>
                    </a:solidFill>
                  </a:tcPr>
                </a:tc>
                <a:extLst>
                  <a:ext uri="{0D108BD9-81ED-4DB2-BD59-A6C34878D82A}">
                    <a16:rowId xmlns:a16="http://schemas.microsoft.com/office/drawing/2014/main" val="10002"/>
                  </a:ext>
                </a:extLst>
              </a:tr>
              <a:tr h="349250">
                <a:tc>
                  <a:txBody>
                    <a:bodyPr/>
                    <a:lstStyle/>
                    <a:p>
                      <a:pPr marL="90805">
                        <a:lnSpc>
                          <a:spcPct val="100000"/>
                        </a:lnSpc>
                        <a:spcBef>
                          <a:spcPts val="155"/>
                        </a:spcBef>
                        <a:tabLst>
                          <a:tab pos="1022985" algn="l"/>
                        </a:tabLst>
                      </a:pPr>
                      <a:r>
                        <a:rPr sz="1600" spc="-5" dirty="0">
                          <a:latin typeface="Arial MT"/>
                          <a:cs typeface="Arial MT"/>
                        </a:rPr>
                        <a:t>PR3	Patch</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2936239" y="2805430"/>
          <a:ext cx="1805305" cy="1751330"/>
        </p:xfrm>
        <a:graphic>
          <a:graphicData uri="http://schemas.openxmlformats.org/drawingml/2006/table">
            <a:tbl>
              <a:tblPr firstRow="1" bandRow="1">
                <a:tableStyleId>{2D5ABB26-0587-4C30-8999-92F81FD0307C}</a:tableStyleId>
              </a:tblPr>
              <a:tblGrid>
                <a:gridCol w="835025">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tblGrid>
              <a:tr h="350520">
                <a:tc>
                  <a:txBody>
                    <a:bodyPr/>
                    <a:lstStyle/>
                    <a:p>
                      <a:pPr marL="91440">
                        <a:lnSpc>
                          <a:spcPct val="100000"/>
                        </a:lnSpc>
                        <a:spcBef>
                          <a:spcPts val="204"/>
                        </a:spcBef>
                      </a:pPr>
                      <a:r>
                        <a:rPr sz="1600" b="1" spc="-5" dirty="0">
                          <a:latin typeface="Arial"/>
                          <a:cs typeface="Arial"/>
                        </a:rPr>
                        <a:t>Legajo</a:t>
                      </a:r>
                      <a:endParaRPr sz="1600">
                        <a:latin typeface="Arial"/>
                        <a:cs typeface="Arial"/>
                      </a:endParaRPr>
                    </a:p>
                  </a:txBody>
                  <a:tcPr marL="0" marR="0" marT="26034" marB="0">
                    <a:solidFill>
                      <a:srgbClr val="5B8424"/>
                    </a:solidFill>
                  </a:tcPr>
                </a:tc>
                <a:tc>
                  <a:txBody>
                    <a:bodyPr/>
                    <a:lstStyle/>
                    <a:p>
                      <a:pPr marL="316230">
                        <a:lnSpc>
                          <a:spcPct val="100000"/>
                        </a:lnSpc>
                        <a:spcBef>
                          <a:spcPts val="204"/>
                        </a:spcBef>
                      </a:pPr>
                      <a:r>
                        <a:rPr sz="1600" b="1" spc="-5" dirty="0">
                          <a:latin typeface="Arial"/>
                          <a:cs typeface="Arial"/>
                        </a:rPr>
                        <a:t>IDP</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49249">
                <a:tc>
                  <a:txBody>
                    <a:bodyPr/>
                    <a:lstStyle/>
                    <a:p>
                      <a:pPr marL="90170">
                        <a:lnSpc>
                          <a:spcPct val="100000"/>
                        </a:lnSpc>
                        <a:spcBef>
                          <a:spcPts val="155"/>
                        </a:spcBef>
                      </a:pPr>
                      <a:r>
                        <a:rPr sz="1600" spc="-5" dirty="0">
                          <a:latin typeface="Arial MT"/>
                          <a:cs typeface="Arial MT"/>
                        </a:rPr>
                        <a:t>L1</a:t>
                      </a:r>
                      <a:endParaRPr sz="16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600" spc="-5" dirty="0">
                          <a:latin typeface="Arial MT"/>
                          <a:cs typeface="Arial MT"/>
                        </a:rPr>
                        <a:t>PR1</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20">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0805">
                        <a:lnSpc>
                          <a:spcPct val="100000"/>
                        </a:lnSpc>
                        <a:spcBef>
                          <a:spcPts val="165"/>
                        </a:spcBef>
                      </a:pPr>
                      <a:r>
                        <a:rPr sz="1600" spc="-5" dirty="0">
                          <a:latin typeface="Arial MT"/>
                          <a:cs typeface="Arial MT"/>
                        </a:rPr>
                        <a:t>PR1</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10" dirty="0">
                          <a:latin typeface="Arial MT"/>
                          <a:cs typeface="Arial MT"/>
                        </a:rPr>
                        <a:t>L3</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1171752" y="2497582"/>
            <a:ext cx="2881630" cy="299720"/>
          </a:xfrm>
          <a:prstGeom prst="rect">
            <a:avLst/>
          </a:prstGeom>
        </p:spPr>
        <p:txBody>
          <a:bodyPr vert="horz" wrap="square" lIns="0" tIns="12700" rIns="0" bIns="0" rtlCol="0">
            <a:spAutoFit/>
          </a:bodyPr>
          <a:lstStyle/>
          <a:p>
            <a:pPr marL="12700">
              <a:lnSpc>
                <a:spcPct val="100000"/>
              </a:lnSpc>
              <a:spcBef>
                <a:spcPts val="100"/>
              </a:spcBef>
              <a:tabLst>
                <a:tab pos="2085339" algn="l"/>
              </a:tabLst>
            </a:pPr>
            <a:r>
              <a:rPr sz="1800" b="1" dirty="0">
                <a:latin typeface="Arial"/>
                <a:cs typeface="Arial"/>
              </a:rPr>
              <a:t>Empleado	</a:t>
            </a:r>
            <a:r>
              <a:rPr sz="2700" b="1" spc="-60" baseline="1543" dirty="0">
                <a:latin typeface="Arial"/>
                <a:cs typeface="Arial"/>
              </a:rPr>
              <a:t>Trabaja</a:t>
            </a:r>
            <a:endParaRPr sz="2700" baseline="1543">
              <a:latin typeface="Arial"/>
              <a:cs typeface="Arial"/>
            </a:endParaRPr>
          </a:p>
        </p:txBody>
      </p:sp>
      <p:sp>
        <p:nvSpPr>
          <p:cNvPr id="11" name="object 11"/>
          <p:cNvSpPr txBox="1"/>
          <p:nvPr/>
        </p:nvSpPr>
        <p:spPr>
          <a:xfrm>
            <a:off x="5356097" y="2458339"/>
            <a:ext cx="98996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Proyecto</a:t>
            </a:r>
            <a:endParaRPr sz="1800">
              <a:latin typeface="Arial"/>
              <a:cs typeface="Arial"/>
            </a:endParaRPr>
          </a:p>
        </p:txBody>
      </p:sp>
      <p:sp>
        <p:nvSpPr>
          <p:cNvPr id="12" name="object 12"/>
          <p:cNvSpPr txBox="1"/>
          <p:nvPr/>
        </p:nvSpPr>
        <p:spPr>
          <a:xfrm>
            <a:off x="652373" y="5655691"/>
            <a:ext cx="6040755" cy="1043940"/>
          </a:xfrm>
          <a:prstGeom prst="rect">
            <a:avLst/>
          </a:prstGeom>
        </p:spPr>
        <p:txBody>
          <a:bodyPr vert="horz" wrap="square" lIns="0" tIns="48260" rIns="0" bIns="0" rtlCol="0">
            <a:spAutoFit/>
          </a:bodyPr>
          <a:lstStyle/>
          <a:p>
            <a:pPr marL="12700" marR="3311525">
              <a:lnSpc>
                <a:spcPts val="1900"/>
              </a:lnSpc>
              <a:spcBef>
                <a:spcPts val="380"/>
              </a:spcBef>
            </a:pPr>
            <a:r>
              <a:rPr sz="1800" spc="-15" dirty="0">
                <a:latin typeface="Courier New"/>
                <a:cs typeface="Courier New"/>
              </a:rPr>
              <a:t>SELECT</a:t>
            </a:r>
            <a:r>
              <a:rPr sz="1800" spc="-45" dirty="0">
                <a:latin typeface="Courier New"/>
                <a:cs typeface="Courier New"/>
              </a:rPr>
              <a:t> </a:t>
            </a:r>
            <a:r>
              <a:rPr sz="1800" spc="-15" dirty="0">
                <a:latin typeface="Courier New"/>
                <a:cs typeface="Courier New"/>
              </a:rPr>
              <a:t>e.nya,</a:t>
            </a:r>
            <a:r>
              <a:rPr sz="1800" spc="-114" dirty="0">
                <a:latin typeface="Courier New"/>
                <a:cs typeface="Courier New"/>
              </a:rPr>
              <a:t> </a:t>
            </a:r>
            <a:r>
              <a:rPr sz="1800" spc="-15" dirty="0">
                <a:latin typeface="Courier New"/>
                <a:cs typeface="Courier New"/>
              </a:rPr>
              <a:t>p.desc </a:t>
            </a:r>
            <a:r>
              <a:rPr sz="1800" spc="-1065" dirty="0">
                <a:latin typeface="Courier New"/>
                <a:cs typeface="Courier New"/>
              </a:rPr>
              <a:t> </a:t>
            </a:r>
            <a:r>
              <a:rPr sz="1800" spc="-10" dirty="0">
                <a:latin typeface="Courier New"/>
                <a:cs typeface="Courier New"/>
              </a:rPr>
              <a:t>from</a:t>
            </a:r>
            <a:r>
              <a:rPr sz="1800" spc="-40" dirty="0">
                <a:latin typeface="Courier New"/>
                <a:cs typeface="Courier New"/>
              </a:rPr>
              <a:t> </a:t>
            </a:r>
            <a:r>
              <a:rPr sz="1800" spc="-15" dirty="0">
                <a:latin typeface="Courier New"/>
                <a:cs typeface="Courier New"/>
              </a:rPr>
              <a:t>trabaja</a:t>
            </a:r>
            <a:r>
              <a:rPr sz="1800" spc="-40" dirty="0">
                <a:latin typeface="Courier New"/>
                <a:cs typeface="Courier New"/>
              </a:rPr>
              <a:t> </a:t>
            </a:r>
            <a:r>
              <a:rPr sz="1800" dirty="0">
                <a:latin typeface="Courier New"/>
                <a:cs typeface="Courier New"/>
              </a:rPr>
              <a:t>t</a:t>
            </a:r>
            <a:endParaRPr sz="1800">
              <a:latin typeface="Courier New"/>
              <a:cs typeface="Courier New"/>
            </a:endParaRPr>
          </a:p>
          <a:p>
            <a:pPr marL="463550">
              <a:lnSpc>
                <a:spcPts val="1830"/>
              </a:lnSpc>
            </a:pPr>
            <a:r>
              <a:rPr sz="1800" b="1" spc="-10" dirty="0">
                <a:latin typeface="Courier New"/>
                <a:cs typeface="Courier New"/>
              </a:rPr>
              <a:t>full</a:t>
            </a:r>
            <a:r>
              <a:rPr sz="1800" b="1" spc="-30" dirty="0">
                <a:latin typeface="Courier New"/>
                <a:cs typeface="Courier New"/>
              </a:rPr>
              <a:t> </a:t>
            </a:r>
            <a:r>
              <a:rPr sz="1800" spc="-15" dirty="0">
                <a:latin typeface="Courier New"/>
                <a:cs typeface="Courier New"/>
              </a:rPr>
              <a:t>join</a:t>
            </a:r>
            <a:r>
              <a:rPr sz="1800" spc="-20" dirty="0">
                <a:latin typeface="Courier New"/>
                <a:cs typeface="Courier New"/>
              </a:rPr>
              <a:t> </a:t>
            </a:r>
            <a:r>
              <a:rPr sz="1800" spc="-15" dirty="0">
                <a:latin typeface="Courier New"/>
                <a:cs typeface="Courier New"/>
              </a:rPr>
              <a:t>empleado</a:t>
            </a:r>
            <a:r>
              <a:rPr sz="1800" spc="-5" dirty="0">
                <a:latin typeface="Courier New"/>
                <a:cs typeface="Courier New"/>
              </a:rPr>
              <a:t> </a:t>
            </a:r>
            <a:r>
              <a:rPr sz="1800" dirty="0">
                <a:latin typeface="Courier New"/>
                <a:cs typeface="Courier New"/>
              </a:rPr>
              <a:t>e</a:t>
            </a:r>
            <a:r>
              <a:rPr sz="1800" spc="-20" dirty="0">
                <a:latin typeface="Courier New"/>
                <a:cs typeface="Courier New"/>
              </a:rPr>
              <a:t> </a:t>
            </a:r>
            <a:r>
              <a:rPr sz="1800" spc="-10" dirty="0">
                <a:latin typeface="Courier New"/>
                <a:cs typeface="Courier New"/>
              </a:rPr>
              <a:t>on</a:t>
            </a:r>
            <a:r>
              <a:rPr sz="1800" spc="-100" dirty="0">
                <a:latin typeface="Courier New"/>
                <a:cs typeface="Courier New"/>
              </a:rPr>
              <a:t> </a:t>
            </a:r>
            <a:r>
              <a:rPr sz="1800" spc="-15" dirty="0">
                <a:latin typeface="Courier New"/>
                <a:cs typeface="Courier New"/>
              </a:rPr>
              <a:t>e.legajo=t.legajo</a:t>
            </a:r>
            <a:endParaRPr sz="1800">
              <a:latin typeface="Courier New"/>
              <a:cs typeface="Courier New"/>
            </a:endParaRPr>
          </a:p>
          <a:p>
            <a:pPr marL="424180">
              <a:lnSpc>
                <a:spcPts val="2105"/>
              </a:lnSpc>
            </a:pPr>
            <a:r>
              <a:rPr sz="1800" b="1" spc="-10" dirty="0">
                <a:latin typeface="Courier New"/>
                <a:cs typeface="Courier New"/>
              </a:rPr>
              <a:t>full</a:t>
            </a:r>
            <a:r>
              <a:rPr sz="1800" b="1" spc="-30" dirty="0">
                <a:latin typeface="Courier New"/>
                <a:cs typeface="Courier New"/>
              </a:rPr>
              <a:t> </a:t>
            </a:r>
            <a:r>
              <a:rPr sz="1800" spc="-15" dirty="0">
                <a:latin typeface="Courier New"/>
                <a:cs typeface="Courier New"/>
              </a:rPr>
              <a:t>join</a:t>
            </a:r>
            <a:r>
              <a:rPr sz="1800" spc="-20" dirty="0">
                <a:latin typeface="Courier New"/>
                <a:cs typeface="Courier New"/>
              </a:rPr>
              <a:t> </a:t>
            </a:r>
            <a:r>
              <a:rPr sz="1800" spc="-15" dirty="0">
                <a:latin typeface="Courier New"/>
                <a:cs typeface="Courier New"/>
              </a:rPr>
              <a:t>proyecto</a:t>
            </a:r>
            <a:r>
              <a:rPr sz="1800" spc="-10" dirty="0">
                <a:latin typeface="Courier New"/>
                <a:cs typeface="Courier New"/>
              </a:rPr>
              <a:t> </a:t>
            </a:r>
            <a:r>
              <a:rPr sz="1800" dirty="0">
                <a:latin typeface="Courier New"/>
                <a:cs typeface="Courier New"/>
              </a:rPr>
              <a:t>p</a:t>
            </a:r>
            <a:r>
              <a:rPr sz="1800" spc="-20" dirty="0">
                <a:latin typeface="Courier New"/>
                <a:cs typeface="Courier New"/>
              </a:rPr>
              <a:t> </a:t>
            </a:r>
            <a:r>
              <a:rPr sz="1800" spc="-10" dirty="0">
                <a:latin typeface="Courier New"/>
                <a:cs typeface="Courier New"/>
              </a:rPr>
              <a:t>on</a:t>
            </a:r>
            <a:r>
              <a:rPr sz="1800" spc="-70" dirty="0">
                <a:latin typeface="Courier New"/>
                <a:cs typeface="Courier New"/>
              </a:rPr>
              <a:t> </a:t>
            </a:r>
            <a:r>
              <a:rPr sz="1800" spc="-15" dirty="0">
                <a:latin typeface="Courier New"/>
                <a:cs typeface="Courier New"/>
              </a:rPr>
              <a:t>t.IDP=p.IDP</a:t>
            </a:r>
            <a:endParaRPr sz="1800">
              <a:latin typeface="Courier New"/>
              <a:cs typeface="Courier New"/>
            </a:endParaRPr>
          </a:p>
        </p:txBody>
      </p:sp>
      <p:sp>
        <p:nvSpPr>
          <p:cNvPr id="13" name="object 13"/>
          <p:cNvSpPr/>
          <p:nvPr/>
        </p:nvSpPr>
        <p:spPr>
          <a:xfrm>
            <a:off x="7479792" y="4747260"/>
            <a:ext cx="861060" cy="358140"/>
          </a:xfrm>
          <a:custGeom>
            <a:avLst/>
            <a:gdLst/>
            <a:ahLst/>
            <a:cxnLst/>
            <a:rect l="l" t="t" r="r" b="b"/>
            <a:pathLst>
              <a:path w="861059" h="358139">
                <a:moveTo>
                  <a:pt x="861059" y="0"/>
                </a:moveTo>
                <a:lnTo>
                  <a:pt x="0" y="0"/>
                </a:lnTo>
                <a:lnTo>
                  <a:pt x="0" y="358139"/>
                </a:lnTo>
                <a:lnTo>
                  <a:pt x="861059" y="358139"/>
                </a:lnTo>
                <a:lnTo>
                  <a:pt x="861059" y="0"/>
                </a:lnTo>
                <a:close/>
              </a:path>
            </a:pathLst>
          </a:custGeom>
          <a:solidFill>
            <a:srgbClr val="5B8424"/>
          </a:solidFill>
        </p:spPr>
        <p:txBody>
          <a:bodyPr wrap="square" lIns="0" tIns="0" rIns="0" bIns="0" rtlCol="0"/>
          <a:lstStyle/>
          <a:p>
            <a:endParaRPr/>
          </a:p>
        </p:txBody>
      </p:sp>
      <p:sp>
        <p:nvSpPr>
          <p:cNvPr id="14" name="object 14"/>
          <p:cNvSpPr txBox="1"/>
          <p:nvPr/>
        </p:nvSpPr>
        <p:spPr>
          <a:xfrm>
            <a:off x="7713853" y="4762881"/>
            <a:ext cx="409575" cy="269240"/>
          </a:xfrm>
          <a:prstGeom prst="rect">
            <a:avLst/>
          </a:prstGeom>
        </p:spPr>
        <p:txBody>
          <a:bodyPr vert="horz" wrap="square" lIns="0" tIns="12065" rIns="0" bIns="0" rtlCol="0">
            <a:spAutoFit/>
          </a:bodyPr>
          <a:lstStyle/>
          <a:p>
            <a:pPr>
              <a:lnSpc>
                <a:spcPct val="100000"/>
              </a:lnSpc>
              <a:spcBef>
                <a:spcPts val="95"/>
              </a:spcBef>
            </a:pPr>
            <a:r>
              <a:rPr sz="1600" b="1" spc="-20" dirty="0">
                <a:latin typeface="Arial"/>
                <a:cs typeface="Arial"/>
              </a:rPr>
              <a:t>N</a:t>
            </a:r>
            <a:r>
              <a:rPr sz="1600" b="1" spc="-65" dirty="0">
                <a:latin typeface="Arial"/>
                <a:cs typeface="Arial"/>
              </a:rPr>
              <a:t>y</a:t>
            </a:r>
            <a:r>
              <a:rPr sz="1600" b="1" spc="-5" dirty="0">
                <a:latin typeface="Arial"/>
                <a:cs typeface="Arial"/>
              </a:rPr>
              <a:t>A</a:t>
            </a:r>
            <a:endParaRPr sz="1600">
              <a:latin typeface="Arial"/>
              <a:cs typeface="Arial"/>
            </a:endParaRPr>
          </a:p>
        </p:txBody>
      </p:sp>
      <p:sp>
        <p:nvSpPr>
          <p:cNvPr id="15" name="object 15"/>
          <p:cNvSpPr/>
          <p:nvPr/>
        </p:nvSpPr>
        <p:spPr>
          <a:xfrm>
            <a:off x="8340852" y="4747260"/>
            <a:ext cx="1396365" cy="358140"/>
          </a:xfrm>
          <a:custGeom>
            <a:avLst/>
            <a:gdLst/>
            <a:ahLst/>
            <a:cxnLst/>
            <a:rect l="l" t="t" r="r" b="b"/>
            <a:pathLst>
              <a:path w="1396365" h="358139">
                <a:moveTo>
                  <a:pt x="1395983" y="0"/>
                </a:moveTo>
                <a:lnTo>
                  <a:pt x="0" y="0"/>
                </a:lnTo>
                <a:lnTo>
                  <a:pt x="0" y="358139"/>
                </a:lnTo>
                <a:lnTo>
                  <a:pt x="1395983" y="358139"/>
                </a:lnTo>
                <a:lnTo>
                  <a:pt x="1395983" y="0"/>
                </a:lnTo>
                <a:close/>
              </a:path>
            </a:pathLst>
          </a:custGeom>
          <a:solidFill>
            <a:srgbClr val="5B8424"/>
          </a:solidFill>
        </p:spPr>
        <p:txBody>
          <a:bodyPr wrap="square" lIns="0" tIns="0" rIns="0" bIns="0" rtlCol="0"/>
          <a:lstStyle/>
          <a:p>
            <a:endParaRPr/>
          </a:p>
        </p:txBody>
      </p:sp>
      <p:sp>
        <p:nvSpPr>
          <p:cNvPr id="16" name="object 16"/>
          <p:cNvSpPr txBox="1"/>
          <p:nvPr/>
        </p:nvSpPr>
        <p:spPr>
          <a:xfrm>
            <a:off x="8768206" y="4760214"/>
            <a:ext cx="555625" cy="299720"/>
          </a:xfrm>
          <a:prstGeom prst="rect">
            <a:avLst/>
          </a:prstGeom>
        </p:spPr>
        <p:txBody>
          <a:bodyPr vert="horz" wrap="square" lIns="0" tIns="12700" rIns="0" bIns="0" rtlCol="0">
            <a:spAutoFit/>
          </a:bodyPr>
          <a:lstStyle/>
          <a:p>
            <a:pPr>
              <a:lnSpc>
                <a:spcPct val="100000"/>
              </a:lnSpc>
              <a:spcBef>
                <a:spcPts val="100"/>
              </a:spcBef>
            </a:pPr>
            <a:r>
              <a:rPr sz="1800" b="1" spc="-25" dirty="0">
                <a:latin typeface="Arial"/>
                <a:cs typeface="Arial"/>
              </a:rPr>
              <a:t>D</a:t>
            </a:r>
            <a:r>
              <a:rPr sz="1800" b="1" spc="-10" dirty="0">
                <a:latin typeface="Arial"/>
                <a:cs typeface="Arial"/>
              </a:rPr>
              <a:t>esc</a:t>
            </a:r>
            <a:endParaRPr sz="1800">
              <a:latin typeface="Arial"/>
              <a:cs typeface="Arial"/>
            </a:endParaRPr>
          </a:p>
        </p:txBody>
      </p:sp>
      <p:sp>
        <p:nvSpPr>
          <p:cNvPr id="17" name="object 17"/>
          <p:cNvSpPr/>
          <p:nvPr/>
        </p:nvSpPr>
        <p:spPr>
          <a:xfrm>
            <a:off x="7479792" y="5105400"/>
            <a:ext cx="861060" cy="350520"/>
          </a:xfrm>
          <a:custGeom>
            <a:avLst/>
            <a:gdLst/>
            <a:ahLst/>
            <a:cxnLst/>
            <a:rect l="l" t="t" r="r" b="b"/>
            <a:pathLst>
              <a:path w="861059" h="350520">
                <a:moveTo>
                  <a:pt x="861059" y="0"/>
                </a:moveTo>
                <a:lnTo>
                  <a:pt x="0" y="0"/>
                </a:lnTo>
                <a:lnTo>
                  <a:pt x="0" y="350520"/>
                </a:lnTo>
                <a:lnTo>
                  <a:pt x="861059" y="350520"/>
                </a:lnTo>
                <a:lnTo>
                  <a:pt x="861059" y="0"/>
                </a:lnTo>
                <a:close/>
              </a:path>
            </a:pathLst>
          </a:custGeom>
          <a:solidFill>
            <a:srgbClr val="92BB5D"/>
          </a:solidFill>
        </p:spPr>
        <p:txBody>
          <a:bodyPr wrap="square" lIns="0" tIns="0" rIns="0" bIns="0" rtlCol="0"/>
          <a:lstStyle/>
          <a:p>
            <a:endParaRPr/>
          </a:p>
        </p:txBody>
      </p:sp>
      <p:sp>
        <p:nvSpPr>
          <p:cNvPr id="18" name="object 18"/>
          <p:cNvSpPr txBox="1"/>
          <p:nvPr/>
        </p:nvSpPr>
        <p:spPr>
          <a:xfrm>
            <a:off x="7571867" y="5114671"/>
            <a:ext cx="452755" cy="269240"/>
          </a:xfrm>
          <a:prstGeom prst="rect">
            <a:avLst/>
          </a:prstGeom>
        </p:spPr>
        <p:txBody>
          <a:bodyPr vert="horz" wrap="square" lIns="0" tIns="12065" rIns="0" bIns="0" rtlCol="0">
            <a:spAutoFit/>
          </a:bodyPr>
          <a:lstStyle/>
          <a:p>
            <a:pPr>
              <a:lnSpc>
                <a:spcPct val="100000"/>
              </a:lnSpc>
              <a:spcBef>
                <a:spcPts val="95"/>
              </a:spcBef>
            </a:pPr>
            <a:r>
              <a:rPr sz="1600" spc="-5" dirty="0">
                <a:latin typeface="Arial MT"/>
                <a:cs typeface="Arial MT"/>
              </a:rPr>
              <a:t>Juan</a:t>
            </a:r>
            <a:endParaRPr sz="1600">
              <a:latin typeface="Arial MT"/>
              <a:cs typeface="Arial MT"/>
            </a:endParaRPr>
          </a:p>
        </p:txBody>
      </p:sp>
      <p:sp>
        <p:nvSpPr>
          <p:cNvPr id="19" name="object 19"/>
          <p:cNvSpPr/>
          <p:nvPr/>
        </p:nvSpPr>
        <p:spPr>
          <a:xfrm>
            <a:off x="8340852" y="5105400"/>
            <a:ext cx="1396365" cy="350520"/>
          </a:xfrm>
          <a:custGeom>
            <a:avLst/>
            <a:gdLst/>
            <a:ahLst/>
            <a:cxnLst/>
            <a:rect l="l" t="t" r="r" b="b"/>
            <a:pathLst>
              <a:path w="1396365" h="350520">
                <a:moveTo>
                  <a:pt x="1395983" y="0"/>
                </a:moveTo>
                <a:lnTo>
                  <a:pt x="0" y="0"/>
                </a:lnTo>
                <a:lnTo>
                  <a:pt x="0" y="350520"/>
                </a:lnTo>
                <a:lnTo>
                  <a:pt x="1395983" y="350520"/>
                </a:lnTo>
                <a:lnTo>
                  <a:pt x="1395983" y="0"/>
                </a:lnTo>
                <a:close/>
              </a:path>
            </a:pathLst>
          </a:custGeom>
          <a:solidFill>
            <a:srgbClr val="92BB5D"/>
          </a:solidFill>
        </p:spPr>
        <p:txBody>
          <a:bodyPr wrap="square" lIns="0" tIns="0" rIns="0" bIns="0" rtlCol="0"/>
          <a:lstStyle/>
          <a:p>
            <a:endParaRPr/>
          </a:p>
        </p:txBody>
      </p:sp>
      <p:sp>
        <p:nvSpPr>
          <p:cNvPr id="20" name="object 20"/>
          <p:cNvSpPr txBox="1"/>
          <p:nvPr/>
        </p:nvSpPr>
        <p:spPr>
          <a:xfrm>
            <a:off x="8431656" y="5111877"/>
            <a:ext cx="997585" cy="299720"/>
          </a:xfrm>
          <a:prstGeom prst="rect">
            <a:avLst/>
          </a:prstGeom>
        </p:spPr>
        <p:txBody>
          <a:bodyPr vert="horz" wrap="square" lIns="0" tIns="12700" rIns="0" bIns="0" rtlCol="0">
            <a:spAutoFit/>
          </a:bodyPr>
          <a:lstStyle/>
          <a:p>
            <a:pPr>
              <a:lnSpc>
                <a:spcPct val="100000"/>
              </a:lnSpc>
              <a:spcBef>
                <a:spcPts val="100"/>
              </a:spcBef>
            </a:pPr>
            <a:r>
              <a:rPr sz="1800" spc="-10" dirty="0">
                <a:latin typeface="Arial MT"/>
                <a:cs typeface="Arial MT"/>
              </a:rPr>
              <a:t>Migracion</a:t>
            </a:r>
            <a:endParaRPr sz="1800">
              <a:latin typeface="Arial MT"/>
              <a:cs typeface="Arial MT"/>
            </a:endParaRPr>
          </a:p>
        </p:txBody>
      </p:sp>
      <p:sp>
        <p:nvSpPr>
          <p:cNvPr id="21" name="object 21"/>
          <p:cNvSpPr/>
          <p:nvPr/>
        </p:nvSpPr>
        <p:spPr>
          <a:xfrm>
            <a:off x="7479792" y="5455920"/>
            <a:ext cx="861060" cy="349250"/>
          </a:xfrm>
          <a:custGeom>
            <a:avLst/>
            <a:gdLst/>
            <a:ahLst/>
            <a:cxnLst/>
            <a:rect l="l" t="t" r="r" b="b"/>
            <a:pathLst>
              <a:path w="861059" h="349250">
                <a:moveTo>
                  <a:pt x="861059" y="0"/>
                </a:moveTo>
                <a:lnTo>
                  <a:pt x="0" y="0"/>
                </a:lnTo>
                <a:lnTo>
                  <a:pt x="0" y="348996"/>
                </a:lnTo>
                <a:lnTo>
                  <a:pt x="861059" y="348996"/>
                </a:lnTo>
                <a:lnTo>
                  <a:pt x="861059" y="0"/>
                </a:lnTo>
                <a:close/>
              </a:path>
            </a:pathLst>
          </a:custGeom>
          <a:solidFill>
            <a:srgbClr val="FFFFCC"/>
          </a:solidFill>
        </p:spPr>
        <p:txBody>
          <a:bodyPr wrap="square" lIns="0" tIns="0" rIns="0" bIns="0" rtlCol="0"/>
          <a:lstStyle/>
          <a:p>
            <a:endParaRPr/>
          </a:p>
        </p:txBody>
      </p:sp>
      <p:sp>
        <p:nvSpPr>
          <p:cNvPr id="22" name="object 22"/>
          <p:cNvSpPr txBox="1"/>
          <p:nvPr/>
        </p:nvSpPr>
        <p:spPr>
          <a:xfrm>
            <a:off x="7571867" y="5463921"/>
            <a:ext cx="372745" cy="269240"/>
          </a:xfrm>
          <a:prstGeom prst="rect">
            <a:avLst/>
          </a:prstGeom>
        </p:spPr>
        <p:txBody>
          <a:bodyPr vert="horz" wrap="square" lIns="0" tIns="12065" rIns="0" bIns="0" rtlCol="0">
            <a:spAutoFit/>
          </a:bodyPr>
          <a:lstStyle/>
          <a:p>
            <a:pPr>
              <a:lnSpc>
                <a:spcPct val="100000"/>
              </a:lnSpc>
              <a:spcBef>
                <a:spcPts val="95"/>
              </a:spcBef>
            </a:pPr>
            <a:r>
              <a:rPr sz="1600" spc="-5" dirty="0">
                <a:latin typeface="Arial MT"/>
                <a:cs typeface="Arial MT"/>
              </a:rPr>
              <a:t>A</a:t>
            </a:r>
            <a:r>
              <a:rPr sz="1600" spc="-20" dirty="0">
                <a:latin typeface="Arial MT"/>
                <a:cs typeface="Arial MT"/>
              </a:rPr>
              <a:t>n</a:t>
            </a:r>
            <a:r>
              <a:rPr sz="1600" spc="-5" dirty="0">
                <a:latin typeface="Arial MT"/>
                <a:cs typeface="Arial MT"/>
              </a:rPr>
              <a:t>a</a:t>
            </a:r>
            <a:endParaRPr sz="1600">
              <a:latin typeface="Arial MT"/>
              <a:cs typeface="Arial MT"/>
            </a:endParaRPr>
          </a:p>
        </p:txBody>
      </p:sp>
      <p:sp>
        <p:nvSpPr>
          <p:cNvPr id="23" name="object 23"/>
          <p:cNvSpPr/>
          <p:nvPr/>
        </p:nvSpPr>
        <p:spPr>
          <a:xfrm>
            <a:off x="8340852" y="5455920"/>
            <a:ext cx="1396365" cy="349250"/>
          </a:xfrm>
          <a:custGeom>
            <a:avLst/>
            <a:gdLst/>
            <a:ahLst/>
            <a:cxnLst/>
            <a:rect l="l" t="t" r="r" b="b"/>
            <a:pathLst>
              <a:path w="1396365" h="349250">
                <a:moveTo>
                  <a:pt x="1395983" y="0"/>
                </a:moveTo>
                <a:lnTo>
                  <a:pt x="0" y="0"/>
                </a:lnTo>
                <a:lnTo>
                  <a:pt x="0" y="348996"/>
                </a:lnTo>
                <a:lnTo>
                  <a:pt x="1395983" y="348996"/>
                </a:lnTo>
                <a:lnTo>
                  <a:pt x="1395983" y="0"/>
                </a:lnTo>
                <a:close/>
              </a:path>
            </a:pathLst>
          </a:custGeom>
          <a:solidFill>
            <a:srgbClr val="FFFFCC"/>
          </a:solidFill>
        </p:spPr>
        <p:txBody>
          <a:bodyPr wrap="square" lIns="0" tIns="0" rIns="0" bIns="0" rtlCol="0"/>
          <a:lstStyle/>
          <a:p>
            <a:endParaRPr/>
          </a:p>
        </p:txBody>
      </p:sp>
      <p:sp>
        <p:nvSpPr>
          <p:cNvPr id="24" name="object 24"/>
          <p:cNvSpPr txBox="1"/>
          <p:nvPr/>
        </p:nvSpPr>
        <p:spPr>
          <a:xfrm>
            <a:off x="8431656" y="5462397"/>
            <a:ext cx="795020" cy="299720"/>
          </a:xfrm>
          <a:prstGeom prst="rect">
            <a:avLst/>
          </a:prstGeom>
        </p:spPr>
        <p:txBody>
          <a:bodyPr vert="horz" wrap="square" lIns="0" tIns="12700" rIns="0" bIns="0" rtlCol="0">
            <a:spAutoFit/>
          </a:bodyPr>
          <a:lstStyle/>
          <a:p>
            <a:pPr>
              <a:lnSpc>
                <a:spcPct val="100000"/>
              </a:lnSpc>
              <a:spcBef>
                <a:spcPts val="100"/>
              </a:spcBef>
            </a:pPr>
            <a:r>
              <a:rPr sz="1800" spc="-10" dirty="0">
                <a:latin typeface="Arial MT"/>
                <a:cs typeface="Arial MT"/>
              </a:rPr>
              <a:t>An</a:t>
            </a:r>
            <a:r>
              <a:rPr sz="1800" spc="-25" dirty="0">
                <a:latin typeface="Arial MT"/>
                <a:cs typeface="Arial MT"/>
              </a:rPr>
              <a:t>a</a:t>
            </a:r>
            <a:r>
              <a:rPr sz="1800" spc="-10" dirty="0">
                <a:latin typeface="Arial MT"/>
                <a:cs typeface="Arial MT"/>
              </a:rPr>
              <a:t>l</a:t>
            </a:r>
            <a:r>
              <a:rPr sz="1800" spc="-25" dirty="0">
                <a:latin typeface="Arial MT"/>
                <a:cs typeface="Arial MT"/>
              </a:rPr>
              <a:t>i</a:t>
            </a:r>
            <a:r>
              <a:rPr sz="1800" spc="-5" dirty="0">
                <a:latin typeface="Arial MT"/>
                <a:cs typeface="Arial MT"/>
              </a:rPr>
              <a:t>sis</a:t>
            </a:r>
            <a:endParaRPr sz="1800">
              <a:latin typeface="Arial MT"/>
              <a:cs typeface="Arial MT"/>
            </a:endParaRPr>
          </a:p>
        </p:txBody>
      </p:sp>
      <p:sp>
        <p:nvSpPr>
          <p:cNvPr id="25" name="object 25"/>
          <p:cNvSpPr/>
          <p:nvPr/>
        </p:nvSpPr>
        <p:spPr>
          <a:xfrm>
            <a:off x="7479792" y="5804916"/>
            <a:ext cx="861060" cy="350520"/>
          </a:xfrm>
          <a:custGeom>
            <a:avLst/>
            <a:gdLst/>
            <a:ahLst/>
            <a:cxnLst/>
            <a:rect l="l" t="t" r="r" b="b"/>
            <a:pathLst>
              <a:path w="861059" h="350520">
                <a:moveTo>
                  <a:pt x="861059" y="0"/>
                </a:moveTo>
                <a:lnTo>
                  <a:pt x="0" y="0"/>
                </a:lnTo>
                <a:lnTo>
                  <a:pt x="0" y="350519"/>
                </a:lnTo>
                <a:lnTo>
                  <a:pt x="861059" y="350519"/>
                </a:lnTo>
                <a:lnTo>
                  <a:pt x="861059" y="0"/>
                </a:lnTo>
                <a:close/>
              </a:path>
            </a:pathLst>
          </a:custGeom>
          <a:solidFill>
            <a:srgbClr val="92BB5D"/>
          </a:solidFill>
        </p:spPr>
        <p:txBody>
          <a:bodyPr wrap="square" lIns="0" tIns="0" rIns="0" bIns="0" rtlCol="0"/>
          <a:lstStyle/>
          <a:p>
            <a:endParaRPr/>
          </a:p>
        </p:txBody>
      </p:sp>
      <p:sp>
        <p:nvSpPr>
          <p:cNvPr id="26" name="object 26"/>
          <p:cNvSpPr txBox="1"/>
          <p:nvPr/>
        </p:nvSpPr>
        <p:spPr>
          <a:xfrm>
            <a:off x="7571867" y="5814136"/>
            <a:ext cx="396240" cy="269240"/>
          </a:xfrm>
          <a:prstGeom prst="rect">
            <a:avLst/>
          </a:prstGeom>
        </p:spPr>
        <p:txBody>
          <a:bodyPr vert="horz" wrap="square" lIns="0" tIns="12065" rIns="0" bIns="0" rtlCol="0">
            <a:spAutoFit/>
          </a:bodyPr>
          <a:lstStyle/>
          <a:p>
            <a:pPr>
              <a:lnSpc>
                <a:spcPct val="100000"/>
              </a:lnSpc>
              <a:spcBef>
                <a:spcPts val="95"/>
              </a:spcBef>
            </a:pPr>
            <a:r>
              <a:rPr sz="1600" spc="-20" dirty="0">
                <a:latin typeface="Arial MT"/>
                <a:cs typeface="Arial MT"/>
              </a:rPr>
              <a:t>L</a:t>
            </a:r>
            <a:r>
              <a:rPr sz="1600" spc="-10" dirty="0">
                <a:latin typeface="Arial MT"/>
                <a:cs typeface="Arial MT"/>
              </a:rPr>
              <a:t>o</a:t>
            </a:r>
            <a:r>
              <a:rPr sz="1600" dirty="0">
                <a:latin typeface="Arial MT"/>
                <a:cs typeface="Arial MT"/>
              </a:rPr>
              <a:t>la</a:t>
            </a:r>
            <a:endParaRPr sz="1600">
              <a:latin typeface="Arial MT"/>
              <a:cs typeface="Arial MT"/>
            </a:endParaRPr>
          </a:p>
        </p:txBody>
      </p:sp>
      <p:sp>
        <p:nvSpPr>
          <p:cNvPr id="27" name="object 27"/>
          <p:cNvSpPr/>
          <p:nvPr/>
        </p:nvSpPr>
        <p:spPr>
          <a:xfrm>
            <a:off x="8340852" y="5804916"/>
            <a:ext cx="1396365" cy="350520"/>
          </a:xfrm>
          <a:custGeom>
            <a:avLst/>
            <a:gdLst/>
            <a:ahLst/>
            <a:cxnLst/>
            <a:rect l="l" t="t" r="r" b="b"/>
            <a:pathLst>
              <a:path w="1396365" h="350520">
                <a:moveTo>
                  <a:pt x="1395983" y="0"/>
                </a:moveTo>
                <a:lnTo>
                  <a:pt x="0" y="0"/>
                </a:lnTo>
                <a:lnTo>
                  <a:pt x="0" y="350519"/>
                </a:lnTo>
                <a:lnTo>
                  <a:pt x="1395983" y="350519"/>
                </a:lnTo>
                <a:lnTo>
                  <a:pt x="1395983" y="0"/>
                </a:lnTo>
                <a:close/>
              </a:path>
            </a:pathLst>
          </a:custGeom>
          <a:solidFill>
            <a:srgbClr val="92BB5D"/>
          </a:solidFill>
        </p:spPr>
        <p:txBody>
          <a:bodyPr wrap="square" lIns="0" tIns="0" rIns="0" bIns="0" rtlCol="0"/>
          <a:lstStyle/>
          <a:p>
            <a:endParaRPr/>
          </a:p>
        </p:txBody>
      </p:sp>
      <p:sp>
        <p:nvSpPr>
          <p:cNvPr id="28" name="object 28"/>
          <p:cNvSpPr txBox="1"/>
          <p:nvPr/>
        </p:nvSpPr>
        <p:spPr>
          <a:xfrm>
            <a:off x="8431656" y="5811774"/>
            <a:ext cx="997585" cy="299720"/>
          </a:xfrm>
          <a:prstGeom prst="rect">
            <a:avLst/>
          </a:prstGeom>
        </p:spPr>
        <p:txBody>
          <a:bodyPr vert="horz" wrap="square" lIns="0" tIns="12700" rIns="0" bIns="0" rtlCol="0">
            <a:spAutoFit/>
          </a:bodyPr>
          <a:lstStyle/>
          <a:p>
            <a:pPr>
              <a:lnSpc>
                <a:spcPct val="100000"/>
              </a:lnSpc>
              <a:spcBef>
                <a:spcPts val="100"/>
              </a:spcBef>
            </a:pPr>
            <a:r>
              <a:rPr sz="1800" spc="-10" dirty="0">
                <a:latin typeface="Arial MT"/>
                <a:cs typeface="Arial MT"/>
              </a:rPr>
              <a:t>Migracion</a:t>
            </a:r>
            <a:endParaRPr sz="1800">
              <a:latin typeface="Arial MT"/>
              <a:cs typeface="Arial MT"/>
            </a:endParaRPr>
          </a:p>
        </p:txBody>
      </p:sp>
      <p:sp>
        <p:nvSpPr>
          <p:cNvPr id="29" name="object 29"/>
          <p:cNvSpPr/>
          <p:nvPr/>
        </p:nvSpPr>
        <p:spPr>
          <a:xfrm>
            <a:off x="7479792" y="6155436"/>
            <a:ext cx="861060" cy="350520"/>
          </a:xfrm>
          <a:custGeom>
            <a:avLst/>
            <a:gdLst/>
            <a:ahLst/>
            <a:cxnLst/>
            <a:rect l="l" t="t" r="r" b="b"/>
            <a:pathLst>
              <a:path w="861059" h="350520">
                <a:moveTo>
                  <a:pt x="861059" y="0"/>
                </a:moveTo>
                <a:lnTo>
                  <a:pt x="0" y="0"/>
                </a:lnTo>
                <a:lnTo>
                  <a:pt x="0" y="350519"/>
                </a:lnTo>
                <a:lnTo>
                  <a:pt x="861059" y="350519"/>
                </a:lnTo>
                <a:lnTo>
                  <a:pt x="861059" y="0"/>
                </a:lnTo>
                <a:close/>
              </a:path>
            </a:pathLst>
          </a:custGeom>
          <a:solidFill>
            <a:srgbClr val="FFFFCC"/>
          </a:solidFill>
        </p:spPr>
        <p:txBody>
          <a:bodyPr wrap="square" lIns="0" tIns="0" rIns="0" bIns="0" rtlCol="0"/>
          <a:lstStyle/>
          <a:p>
            <a:endParaRPr/>
          </a:p>
        </p:txBody>
      </p:sp>
      <p:sp>
        <p:nvSpPr>
          <p:cNvPr id="30" name="object 30"/>
          <p:cNvSpPr txBox="1"/>
          <p:nvPr/>
        </p:nvSpPr>
        <p:spPr>
          <a:xfrm>
            <a:off x="7571867" y="6165291"/>
            <a:ext cx="396240" cy="269240"/>
          </a:xfrm>
          <a:prstGeom prst="rect">
            <a:avLst/>
          </a:prstGeom>
        </p:spPr>
        <p:txBody>
          <a:bodyPr vert="horz" wrap="square" lIns="0" tIns="12065" rIns="0" bIns="0" rtlCol="0">
            <a:spAutoFit/>
          </a:bodyPr>
          <a:lstStyle/>
          <a:p>
            <a:pPr>
              <a:lnSpc>
                <a:spcPct val="100000"/>
              </a:lnSpc>
              <a:spcBef>
                <a:spcPts val="95"/>
              </a:spcBef>
            </a:pPr>
            <a:r>
              <a:rPr sz="1600" spc="-20" dirty="0">
                <a:latin typeface="Arial MT"/>
                <a:cs typeface="Arial MT"/>
              </a:rPr>
              <a:t>L</a:t>
            </a:r>
            <a:r>
              <a:rPr sz="1600" spc="-5" dirty="0">
                <a:latin typeface="Arial MT"/>
                <a:cs typeface="Arial MT"/>
              </a:rPr>
              <a:t>o</a:t>
            </a:r>
            <a:r>
              <a:rPr sz="1600" dirty="0">
                <a:latin typeface="Arial MT"/>
                <a:cs typeface="Arial MT"/>
              </a:rPr>
              <a:t>la</a:t>
            </a:r>
            <a:endParaRPr sz="1600">
              <a:latin typeface="Arial MT"/>
              <a:cs typeface="Arial MT"/>
            </a:endParaRPr>
          </a:p>
        </p:txBody>
      </p:sp>
      <p:sp>
        <p:nvSpPr>
          <p:cNvPr id="31" name="object 31"/>
          <p:cNvSpPr/>
          <p:nvPr/>
        </p:nvSpPr>
        <p:spPr>
          <a:xfrm>
            <a:off x="8340852" y="6155436"/>
            <a:ext cx="1396365" cy="350520"/>
          </a:xfrm>
          <a:custGeom>
            <a:avLst/>
            <a:gdLst/>
            <a:ahLst/>
            <a:cxnLst/>
            <a:rect l="l" t="t" r="r" b="b"/>
            <a:pathLst>
              <a:path w="1396365" h="350520">
                <a:moveTo>
                  <a:pt x="1395983" y="0"/>
                </a:moveTo>
                <a:lnTo>
                  <a:pt x="0" y="0"/>
                </a:lnTo>
                <a:lnTo>
                  <a:pt x="0" y="350519"/>
                </a:lnTo>
                <a:lnTo>
                  <a:pt x="1395983" y="350519"/>
                </a:lnTo>
                <a:lnTo>
                  <a:pt x="1395983" y="0"/>
                </a:lnTo>
                <a:close/>
              </a:path>
            </a:pathLst>
          </a:custGeom>
          <a:solidFill>
            <a:srgbClr val="FFFFCC"/>
          </a:solidFill>
        </p:spPr>
        <p:txBody>
          <a:bodyPr wrap="square" lIns="0" tIns="0" rIns="0" bIns="0" rtlCol="0"/>
          <a:lstStyle/>
          <a:p>
            <a:endParaRPr/>
          </a:p>
        </p:txBody>
      </p:sp>
      <p:sp>
        <p:nvSpPr>
          <p:cNvPr id="32" name="object 32"/>
          <p:cNvSpPr txBox="1"/>
          <p:nvPr/>
        </p:nvSpPr>
        <p:spPr>
          <a:xfrm>
            <a:off x="8431656" y="6161938"/>
            <a:ext cx="795655" cy="300355"/>
          </a:xfrm>
          <a:prstGeom prst="rect">
            <a:avLst/>
          </a:prstGeom>
        </p:spPr>
        <p:txBody>
          <a:bodyPr vert="horz" wrap="square" lIns="0" tIns="12700" rIns="0" bIns="0" rtlCol="0">
            <a:spAutoFit/>
          </a:bodyPr>
          <a:lstStyle/>
          <a:p>
            <a:pPr>
              <a:lnSpc>
                <a:spcPct val="100000"/>
              </a:lnSpc>
              <a:spcBef>
                <a:spcPts val="100"/>
              </a:spcBef>
            </a:pPr>
            <a:r>
              <a:rPr sz="1800" spc="-10" dirty="0">
                <a:latin typeface="Arial MT"/>
                <a:cs typeface="Arial MT"/>
              </a:rPr>
              <a:t>Analisis</a:t>
            </a:r>
            <a:endParaRPr sz="1800">
              <a:latin typeface="Arial MT"/>
              <a:cs typeface="Arial MT"/>
            </a:endParaRPr>
          </a:p>
        </p:txBody>
      </p:sp>
      <p:sp>
        <p:nvSpPr>
          <p:cNvPr id="33" name="object 33"/>
          <p:cNvSpPr/>
          <p:nvPr/>
        </p:nvSpPr>
        <p:spPr>
          <a:xfrm>
            <a:off x="7479792" y="6505956"/>
            <a:ext cx="2257425" cy="350520"/>
          </a:xfrm>
          <a:custGeom>
            <a:avLst/>
            <a:gdLst/>
            <a:ahLst/>
            <a:cxnLst/>
            <a:rect l="l" t="t" r="r" b="b"/>
            <a:pathLst>
              <a:path w="2257425" h="350520">
                <a:moveTo>
                  <a:pt x="2257044" y="0"/>
                </a:moveTo>
                <a:lnTo>
                  <a:pt x="0" y="0"/>
                </a:lnTo>
                <a:lnTo>
                  <a:pt x="0" y="350520"/>
                </a:lnTo>
                <a:lnTo>
                  <a:pt x="2257044" y="350520"/>
                </a:lnTo>
                <a:lnTo>
                  <a:pt x="2257044" y="0"/>
                </a:lnTo>
                <a:close/>
              </a:path>
            </a:pathLst>
          </a:custGeom>
          <a:solidFill>
            <a:srgbClr val="92BB5D"/>
          </a:solidFill>
        </p:spPr>
        <p:txBody>
          <a:bodyPr wrap="square" lIns="0" tIns="0" rIns="0" bIns="0" rtlCol="0"/>
          <a:lstStyle/>
          <a:p>
            <a:endParaRPr/>
          </a:p>
        </p:txBody>
      </p:sp>
      <p:sp>
        <p:nvSpPr>
          <p:cNvPr id="34" name="object 34"/>
          <p:cNvSpPr txBox="1"/>
          <p:nvPr/>
        </p:nvSpPr>
        <p:spPr>
          <a:xfrm>
            <a:off x="7571485" y="6513068"/>
            <a:ext cx="1222375" cy="299720"/>
          </a:xfrm>
          <a:prstGeom prst="rect">
            <a:avLst/>
          </a:prstGeom>
        </p:spPr>
        <p:txBody>
          <a:bodyPr vert="horz" wrap="square" lIns="0" tIns="12700" rIns="0" bIns="0" rtlCol="0">
            <a:spAutoFit/>
          </a:bodyPr>
          <a:lstStyle/>
          <a:p>
            <a:pPr>
              <a:lnSpc>
                <a:spcPct val="100000"/>
              </a:lnSpc>
              <a:spcBef>
                <a:spcPts val="100"/>
              </a:spcBef>
              <a:tabLst>
                <a:tab pos="859155" algn="l"/>
              </a:tabLst>
            </a:pPr>
            <a:r>
              <a:rPr sz="1800" spc="-15" dirty="0">
                <a:latin typeface="Arial MT"/>
                <a:cs typeface="Arial MT"/>
              </a:rPr>
              <a:t>P</a:t>
            </a:r>
            <a:r>
              <a:rPr sz="1800" spc="-25" dirty="0">
                <a:latin typeface="Arial MT"/>
                <a:cs typeface="Arial MT"/>
              </a:rPr>
              <a:t>ed</a:t>
            </a:r>
            <a:r>
              <a:rPr sz="1800" spc="-15" dirty="0">
                <a:latin typeface="Arial MT"/>
                <a:cs typeface="Arial MT"/>
              </a:rPr>
              <a:t>r</a:t>
            </a:r>
            <a:r>
              <a:rPr sz="1800" spc="-5" dirty="0">
                <a:latin typeface="Arial MT"/>
                <a:cs typeface="Arial MT"/>
              </a:rPr>
              <a:t>o</a:t>
            </a:r>
            <a:r>
              <a:rPr sz="1800" dirty="0">
                <a:latin typeface="Arial MT"/>
                <a:cs typeface="Arial MT"/>
              </a:rPr>
              <a:t>	</a:t>
            </a:r>
            <a:r>
              <a:rPr sz="1800" spc="-25" dirty="0">
                <a:latin typeface="Arial MT"/>
                <a:cs typeface="Arial MT"/>
              </a:rPr>
              <a:t>nul</a:t>
            </a:r>
            <a:r>
              <a:rPr sz="1800" spc="-5" dirty="0">
                <a:latin typeface="Arial MT"/>
                <a:cs typeface="Arial MT"/>
              </a:rPr>
              <a:t>l</a:t>
            </a:r>
            <a:endParaRPr sz="1800">
              <a:latin typeface="Arial MT"/>
              <a:cs typeface="Arial MT"/>
            </a:endParaRPr>
          </a:p>
        </p:txBody>
      </p:sp>
      <p:sp>
        <p:nvSpPr>
          <p:cNvPr id="35" name="object 35"/>
          <p:cNvSpPr txBox="1"/>
          <p:nvPr/>
        </p:nvSpPr>
        <p:spPr>
          <a:xfrm>
            <a:off x="7479792" y="6856476"/>
            <a:ext cx="2257425" cy="350520"/>
          </a:xfrm>
          <a:prstGeom prst="rect">
            <a:avLst/>
          </a:prstGeom>
          <a:solidFill>
            <a:srgbClr val="FFFFCC"/>
          </a:solidFill>
        </p:spPr>
        <p:txBody>
          <a:bodyPr vert="horz" wrap="square" lIns="0" tIns="19685" rIns="0" bIns="0" rtlCol="0">
            <a:spAutoFit/>
          </a:bodyPr>
          <a:lstStyle/>
          <a:p>
            <a:pPr marL="91440">
              <a:lnSpc>
                <a:spcPct val="100000"/>
              </a:lnSpc>
              <a:spcBef>
                <a:spcPts val="155"/>
              </a:spcBef>
              <a:tabLst>
                <a:tab pos="950594" algn="l"/>
              </a:tabLst>
            </a:pPr>
            <a:r>
              <a:rPr sz="1800" spc="-5" dirty="0">
                <a:latin typeface="Arial MT"/>
                <a:cs typeface="Arial MT"/>
              </a:rPr>
              <a:t>Martin	</a:t>
            </a:r>
            <a:r>
              <a:rPr sz="1800" spc="-20" dirty="0">
                <a:latin typeface="Arial MT"/>
                <a:cs typeface="Arial MT"/>
              </a:rPr>
              <a:t>null</a:t>
            </a:r>
            <a:endParaRPr sz="1800">
              <a:latin typeface="Arial MT"/>
              <a:cs typeface="Arial MT"/>
            </a:endParaRPr>
          </a:p>
        </p:txBody>
      </p:sp>
      <p:sp>
        <p:nvSpPr>
          <p:cNvPr id="36" name="object 36"/>
          <p:cNvSpPr/>
          <p:nvPr/>
        </p:nvSpPr>
        <p:spPr>
          <a:xfrm>
            <a:off x="7479792" y="7206996"/>
            <a:ext cx="2257425" cy="349250"/>
          </a:xfrm>
          <a:custGeom>
            <a:avLst/>
            <a:gdLst/>
            <a:ahLst/>
            <a:cxnLst/>
            <a:rect l="l" t="t" r="r" b="b"/>
            <a:pathLst>
              <a:path w="2257425" h="349250">
                <a:moveTo>
                  <a:pt x="2257043" y="0"/>
                </a:moveTo>
                <a:lnTo>
                  <a:pt x="0" y="0"/>
                </a:lnTo>
                <a:lnTo>
                  <a:pt x="0" y="348995"/>
                </a:lnTo>
                <a:lnTo>
                  <a:pt x="2257043" y="348995"/>
                </a:lnTo>
                <a:lnTo>
                  <a:pt x="2257043" y="0"/>
                </a:lnTo>
                <a:close/>
              </a:path>
            </a:pathLst>
          </a:custGeom>
          <a:solidFill>
            <a:srgbClr val="92BB5D"/>
          </a:solidFill>
        </p:spPr>
        <p:txBody>
          <a:bodyPr wrap="square" lIns="0" tIns="0" rIns="0" bIns="0" rtlCol="0"/>
          <a:lstStyle/>
          <a:p>
            <a:endParaRPr/>
          </a:p>
        </p:txBody>
      </p:sp>
      <p:sp>
        <p:nvSpPr>
          <p:cNvPr id="37" name="object 37"/>
          <p:cNvSpPr txBox="1"/>
          <p:nvPr/>
        </p:nvSpPr>
        <p:spPr>
          <a:xfrm>
            <a:off x="7571867" y="7214108"/>
            <a:ext cx="1456690" cy="299720"/>
          </a:xfrm>
          <a:prstGeom prst="rect">
            <a:avLst/>
          </a:prstGeom>
        </p:spPr>
        <p:txBody>
          <a:bodyPr vert="horz" wrap="square" lIns="0" tIns="12700" rIns="0" bIns="0" rtlCol="0">
            <a:spAutoFit/>
          </a:bodyPr>
          <a:lstStyle/>
          <a:p>
            <a:pPr>
              <a:lnSpc>
                <a:spcPct val="100000"/>
              </a:lnSpc>
              <a:spcBef>
                <a:spcPts val="100"/>
              </a:spcBef>
              <a:tabLst>
                <a:tab pos="859155" algn="l"/>
              </a:tabLst>
            </a:pPr>
            <a:r>
              <a:rPr sz="1800" spc="-25" dirty="0">
                <a:latin typeface="Arial MT"/>
                <a:cs typeface="Arial MT"/>
              </a:rPr>
              <a:t>n</a:t>
            </a:r>
            <a:r>
              <a:rPr sz="1800" spc="-10" dirty="0">
                <a:latin typeface="Arial MT"/>
                <a:cs typeface="Arial MT"/>
              </a:rPr>
              <a:t>u</a:t>
            </a:r>
            <a:r>
              <a:rPr sz="1800" spc="-25" dirty="0">
                <a:latin typeface="Arial MT"/>
                <a:cs typeface="Arial MT"/>
              </a:rPr>
              <a:t>l</a:t>
            </a:r>
            <a:r>
              <a:rPr sz="1800" spc="-5" dirty="0">
                <a:latin typeface="Arial MT"/>
                <a:cs typeface="Arial MT"/>
              </a:rPr>
              <a:t>l</a:t>
            </a:r>
            <a:r>
              <a:rPr sz="1800" dirty="0">
                <a:latin typeface="Arial MT"/>
                <a:cs typeface="Arial MT"/>
              </a:rPr>
              <a:t>	</a:t>
            </a:r>
            <a:r>
              <a:rPr sz="1800" spc="-5" dirty="0">
                <a:latin typeface="Arial MT"/>
                <a:cs typeface="Arial MT"/>
              </a:rPr>
              <a:t>P</a:t>
            </a:r>
            <a:r>
              <a:rPr sz="1800" spc="-15" dirty="0">
                <a:latin typeface="Arial MT"/>
                <a:cs typeface="Arial MT"/>
              </a:rPr>
              <a:t>a</a:t>
            </a:r>
            <a:r>
              <a:rPr sz="1800" dirty="0">
                <a:latin typeface="Arial MT"/>
                <a:cs typeface="Arial MT"/>
              </a:rPr>
              <a:t>tch</a:t>
            </a:r>
            <a:endParaRPr sz="1800">
              <a:latin typeface="Arial MT"/>
              <a:cs typeface="Arial MT"/>
            </a:endParaRPr>
          </a:p>
        </p:txBody>
      </p:sp>
      <p:grpSp>
        <p:nvGrpSpPr>
          <p:cNvPr id="38" name="object 38"/>
          <p:cNvGrpSpPr/>
          <p:nvPr/>
        </p:nvGrpSpPr>
        <p:grpSpPr>
          <a:xfrm>
            <a:off x="6693344" y="5757608"/>
            <a:ext cx="508000" cy="364490"/>
            <a:chOff x="6693344" y="5757608"/>
            <a:chExt cx="508000" cy="364490"/>
          </a:xfrm>
        </p:grpSpPr>
        <p:sp>
          <p:nvSpPr>
            <p:cNvPr id="39" name="object 39"/>
            <p:cNvSpPr/>
            <p:nvPr/>
          </p:nvSpPr>
          <p:spPr>
            <a:xfrm>
              <a:off x="6694931" y="5759196"/>
              <a:ext cx="504825" cy="361315"/>
            </a:xfrm>
            <a:custGeom>
              <a:avLst/>
              <a:gdLst/>
              <a:ahLst/>
              <a:cxnLst/>
              <a:rect l="l" t="t" r="r" b="b"/>
              <a:pathLst>
                <a:path w="504825" h="361314">
                  <a:moveTo>
                    <a:pt x="378587" y="0"/>
                  </a:moveTo>
                  <a:lnTo>
                    <a:pt x="378587" y="90297"/>
                  </a:lnTo>
                  <a:lnTo>
                    <a:pt x="0" y="90297"/>
                  </a:lnTo>
                  <a:lnTo>
                    <a:pt x="63500" y="180594"/>
                  </a:lnTo>
                  <a:lnTo>
                    <a:pt x="0" y="270891"/>
                  </a:lnTo>
                  <a:lnTo>
                    <a:pt x="378587" y="270891"/>
                  </a:lnTo>
                  <a:lnTo>
                    <a:pt x="378587" y="361188"/>
                  </a:lnTo>
                  <a:lnTo>
                    <a:pt x="504444" y="180594"/>
                  </a:lnTo>
                  <a:lnTo>
                    <a:pt x="378587" y="0"/>
                  </a:lnTo>
                  <a:close/>
                </a:path>
              </a:pathLst>
            </a:custGeom>
            <a:solidFill>
              <a:srgbClr val="66FF66"/>
            </a:solidFill>
          </p:spPr>
          <p:txBody>
            <a:bodyPr wrap="square" lIns="0" tIns="0" rIns="0" bIns="0" rtlCol="0"/>
            <a:lstStyle/>
            <a:p>
              <a:endParaRPr/>
            </a:p>
          </p:txBody>
        </p:sp>
        <p:sp>
          <p:nvSpPr>
            <p:cNvPr id="40" name="object 40"/>
            <p:cNvSpPr/>
            <p:nvPr/>
          </p:nvSpPr>
          <p:spPr>
            <a:xfrm>
              <a:off x="6694931" y="5759196"/>
              <a:ext cx="504825" cy="361315"/>
            </a:xfrm>
            <a:custGeom>
              <a:avLst/>
              <a:gdLst/>
              <a:ahLst/>
              <a:cxnLst/>
              <a:rect l="l" t="t" r="r" b="b"/>
              <a:pathLst>
                <a:path w="504825" h="361314">
                  <a:moveTo>
                    <a:pt x="0" y="90297"/>
                  </a:moveTo>
                  <a:lnTo>
                    <a:pt x="378587" y="90297"/>
                  </a:lnTo>
                  <a:lnTo>
                    <a:pt x="378587" y="0"/>
                  </a:lnTo>
                  <a:lnTo>
                    <a:pt x="504444" y="180594"/>
                  </a:lnTo>
                  <a:lnTo>
                    <a:pt x="378587" y="361188"/>
                  </a:lnTo>
                  <a:lnTo>
                    <a:pt x="378587" y="270891"/>
                  </a:lnTo>
                  <a:lnTo>
                    <a:pt x="0" y="270891"/>
                  </a:lnTo>
                  <a:lnTo>
                    <a:pt x="63500" y="180594"/>
                  </a:lnTo>
                  <a:lnTo>
                    <a:pt x="0" y="90297"/>
                  </a:lnTo>
                  <a:close/>
                </a:path>
              </a:pathLst>
            </a:custGeom>
            <a:ln w="3175">
              <a:solidFill>
                <a:srgbClr val="7E7E7E"/>
              </a:solidFill>
            </a:ln>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4451985" cy="697230"/>
          </a:xfrm>
          <a:prstGeom prst="rect">
            <a:avLst/>
          </a:prstGeom>
        </p:spPr>
        <p:txBody>
          <a:bodyPr vert="horz" wrap="square" lIns="0" tIns="13335" rIns="0" bIns="0" rtlCol="0">
            <a:spAutoFit/>
          </a:bodyPr>
          <a:lstStyle/>
          <a:p>
            <a:pPr marL="12700">
              <a:lnSpc>
                <a:spcPct val="100000"/>
              </a:lnSpc>
              <a:spcBef>
                <a:spcPts val="105"/>
              </a:spcBef>
            </a:pPr>
            <a:r>
              <a:rPr dirty="0"/>
              <a:t>DML:</a:t>
            </a:r>
            <a:r>
              <a:rPr spc="-50" dirty="0"/>
              <a:t> </a:t>
            </a:r>
            <a:r>
              <a:rPr dirty="0"/>
              <a:t>Cross</a:t>
            </a:r>
            <a:r>
              <a:rPr spc="-165" dirty="0"/>
              <a:t> </a:t>
            </a:r>
            <a:r>
              <a:rPr dirty="0"/>
              <a:t>Join</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5" name="object 5"/>
          <p:cNvSpPr txBox="1"/>
          <p:nvPr/>
        </p:nvSpPr>
        <p:spPr>
          <a:xfrm>
            <a:off x="531672" y="1664970"/>
            <a:ext cx="8557260" cy="553085"/>
          </a:xfrm>
          <a:prstGeom prst="rect">
            <a:avLst/>
          </a:prstGeom>
        </p:spPr>
        <p:txBody>
          <a:bodyPr vert="horz" wrap="square" lIns="0" tIns="38735" rIns="0" bIns="0" rtlCol="0">
            <a:spAutoFit/>
          </a:bodyPr>
          <a:lstStyle/>
          <a:p>
            <a:pPr marL="12700" marR="5080">
              <a:lnSpc>
                <a:spcPts val="1989"/>
              </a:lnSpc>
              <a:spcBef>
                <a:spcPts val="305"/>
              </a:spcBef>
            </a:pPr>
            <a:r>
              <a:rPr sz="1800" spc="-20" dirty="0">
                <a:latin typeface="Arial MT"/>
                <a:cs typeface="Arial MT"/>
              </a:rPr>
              <a:t>Realiza </a:t>
            </a:r>
            <a:r>
              <a:rPr sz="1800" spc="-5" dirty="0">
                <a:latin typeface="Arial MT"/>
                <a:cs typeface="Arial MT"/>
              </a:rPr>
              <a:t>un producto cartesiado con </a:t>
            </a:r>
            <a:r>
              <a:rPr sz="1800" spc="-20" dirty="0">
                <a:latin typeface="Arial MT"/>
                <a:cs typeface="Arial MT"/>
              </a:rPr>
              <a:t>ambas tablas. </a:t>
            </a:r>
            <a:r>
              <a:rPr sz="1800" spc="-5" dirty="0">
                <a:latin typeface="Arial MT"/>
                <a:cs typeface="Arial MT"/>
              </a:rPr>
              <a:t>En </a:t>
            </a:r>
            <a:r>
              <a:rPr sz="1800" dirty="0">
                <a:latin typeface="Arial MT"/>
                <a:cs typeface="Arial MT"/>
              </a:rPr>
              <a:t>este </a:t>
            </a:r>
            <a:r>
              <a:rPr sz="1800" spc="-5" dirty="0">
                <a:latin typeface="Arial MT"/>
                <a:cs typeface="Arial MT"/>
              </a:rPr>
              <a:t>caso </a:t>
            </a:r>
            <a:r>
              <a:rPr sz="1800" spc="-15" dirty="0">
                <a:latin typeface="Arial MT"/>
                <a:cs typeface="Arial MT"/>
              </a:rPr>
              <a:t>el </a:t>
            </a:r>
            <a:r>
              <a:rPr sz="1800" dirty="0">
                <a:latin typeface="Arial MT"/>
                <a:cs typeface="Arial MT"/>
              </a:rPr>
              <a:t>cross </a:t>
            </a:r>
            <a:r>
              <a:rPr sz="1800" spc="-5" dirty="0">
                <a:latin typeface="Arial MT"/>
                <a:cs typeface="Arial MT"/>
              </a:rPr>
              <a:t>join no </a:t>
            </a:r>
            <a:r>
              <a:rPr sz="1800" spc="-15" dirty="0">
                <a:latin typeface="Arial MT"/>
                <a:cs typeface="Arial MT"/>
              </a:rPr>
              <a:t>tiene </a:t>
            </a:r>
            <a:r>
              <a:rPr sz="1800" spc="-490" dirty="0">
                <a:latin typeface="Arial MT"/>
                <a:cs typeface="Arial MT"/>
              </a:rPr>
              <a:t> </a:t>
            </a:r>
            <a:r>
              <a:rPr sz="1800" spc="-5" dirty="0">
                <a:latin typeface="Arial MT"/>
                <a:cs typeface="Arial MT"/>
              </a:rPr>
              <a:t>condición</a:t>
            </a:r>
            <a:r>
              <a:rPr sz="1800" spc="-30" dirty="0">
                <a:latin typeface="Arial MT"/>
                <a:cs typeface="Arial MT"/>
              </a:rPr>
              <a:t> </a:t>
            </a:r>
            <a:r>
              <a:rPr sz="1800" spc="-15" dirty="0">
                <a:latin typeface="Arial MT"/>
                <a:cs typeface="Arial MT"/>
              </a:rPr>
              <a:t>de</a:t>
            </a:r>
            <a:r>
              <a:rPr sz="1800" spc="-20" dirty="0">
                <a:latin typeface="Arial MT"/>
                <a:cs typeface="Arial MT"/>
              </a:rPr>
              <a:t> </a:t>
            </a:r>
            <a:r>
              <a:rPr sz="1800" spc="-15" dirty="0">
                <a:latin typeface="Arial MT"/>
                <a:cs typeface="Arial MT"/>
              </a:rPr>
              <a:t>junta,</a:t>
            </a:r>
            <a:r>
              <a:rPr sz="1800" spc="-10" dirty="0">
                <a:latin typeface="Arial MT"/>
                <a:cs typeface="Arial MT"/>
              </a:rPr>
              <a:t> </a:t>
            </a:r>
            <a:r>
              <a:rPr sz="1800" spc="-20" dirty="0">
                <a:latin typeface="Arial MT"/>
                <a:cs typeface="Arial MT"/>
              </a:rPr>
              <a:t>ya</a:t>
            </a:r>
            <a:r>
              <a:rPr sz="1800" spc="5" dirty="0">
                <a:latin typeface="Arial MT"/>
                <a:cs typeface="Arial MT"/>
              </a:rPr>
              <a:t> </a:t>
            </a:r>
            <a:r>
              <a:rPr sz="1800" spc="-15" dirty="0">
                <a:latin typeface="Arial MT"/>
                <a:cs typeface="Arial MT"/>
              </a:rPr>
              <a:t>que </a:t>
            </a:r>
            <a:r>
              <a:rPr sz="1800" spc="-5" dirty="0">
                <a:latin typeface="Arial MT"/>
                <a:cs typeface="Arial MT"/>
              </a:rPr>
              <a:t>junta</a:t>
            </a:r>
            <a:r>
              <a:rPr sz="1800" spc="-30" dirty="0">
                <a:latin typeface="Arial MT"/>
                <a:cs typeface="Arial MT"/>
              </a:rPr>
              <a:t> </a:t>
            </a:r>
            <a:r>
              <a:rPr sz="1800" spc="-15" dirty="0">
                <a:latin typeface="Arial MT"/>
                <a:cs typeface="Arial MT"/>
              </a:rPr>
              <a:t>todas</a:t>
            </a:r>
            <a:r>
              <a:rPr sz="1800" dirty="0">
                <a:latin typeface="Arial MT"/>
                <a:cs typeface="Arial MT"/>
              </a:rPr>
              <a:t> </a:t>
            </a:r>
            <a:r>
              <a:rPr sz="1800" spc="-5" dirty="0">
                <a:latin typeface="Arial MT"/>
                <a:cs typeface="Arial MT"/>
              </a:rPr>
              <a:t>las</a:t>
            </a:r>
            <a:r>
              <a:rPr sz="1800" spc="15" dirty="0">
                <a:latin typeface="Arial MT"/>
                <a:cs typeface="Arial MT"/>
              </a:rPr>
              <a:t> </a:t>
            </a:r>
            <a:r>
              <a:rPr sz="1800" spc="-20" dirty="0">
                <a:latin typeface="Arial MT"/>
                <a:cs typeface="Arial MT"/>
              </a:rPr>
              <a:t>tuplas.</a:t>
            </a:r>
            <a:endParaRPr sz="1800">
              <a:latin typeface="Arial MT"/>
              <a:cs typeface="Arial MT"/>
            </a:endParaRPr>
          </a:p>
        </p:txBody>
      </p:sp>
      <p:sp>
        <p:nvSpPr>
          <p:cNvPr id="6" name="object 6"/>
          <p:cNvSpPr txBox="1"/>
          <p:nvPr/>
        </p:nvSpPr>
        <p:spPr>
          <a:xfrm>
            <a:off x="983284" y="2897147"/>
            <a:ext cx="650240" cy="226695"/>
          </a:xfrm>
          <a:prstGeom prst="rect">
            <a:avLst/>
          </a:prstGeom>
        </p:spPr>
        <p:txBody>
          <a:bodyPr vert="horz" wrap="square" lIns="0" tIns="0" rIns="0" bIns="0" rtlCol="0">
            <a:spAutoFit/>
          </a:bodyPr>
          <a:lstStyle/>
          <a:p>
            <a:pPr>
              <a:lnSpc>
                <a:spcPts val="1764"/>
              </a:lnSpc>
            </a:pPr>
            <a:r>
              <a:rPr sz="1600" b="1" spc="-25" dirty="0">
                <a:latin typeface="Arial"/>
                <a:cs typeface="Arial"/>
              </a:rPr>
              <a:t>L</a:t>
            </a:r>
            <a:r>
              <a:rPr sz="1600" b="1" spc="-5" dirty="0">
                <a:latin typeface="Arial"/>
                <a:cs typeface="Arial"/>
              </a:rPr>
              <a:t>e</a:t>
            </a:r>
            <a:r>
              <a:rPr sz="1600" b="1" spc="-25" dirty="0">
                <a:latin typeface="Arial"/>
                <a:cs typeface="Arial"/>
              </a:rPr>
              <a:t>g</a:t>
            </a:r>
            <a:r>
              <a:rPr sz="1600" b="1" spc="-5" dirty="0">
                <a:latin typeface="Arial"/>
                <a:cs typeface="Arial"/>
              </a:rPr>
              <a:t>ajo</a:t>
            </a:r>
            <a:endParaRPr sz="1600">
              <a:latin typeface="Arial"/>
              <a:cs typeface="Arial"/>
            </a:endParaRPr>
          </a:p>
        </p:txBody>
      </p:sp>
      <p:graphicFrame>
        <p:nvGraphicFramePr>
          <p:cNvPr id="7" name="object 7"/>
          <p:cNvGraphicFramePr>
            <a:graphicFrameLocks noGrp="1"/>
          </p:cNvGraphicFramePr>
          <p:nvPr/>
        </p:nvGraphicFramePr>
        <p:xfrm>
          <a:off x="891539" y="2847340"/>
          <a:ext cx="1805305" cy="2101848"/>
        </p:xfrm>
        <a:graphic>
          <a:graphicData uri="http://schemas.openxmlformats.org/drawingml/2006/table">
            <a:tbl>
              <a:tblPr firstRow="1" bandRow="1">
                <a:tableStyleId>{2D5ABB26-0587-4C30-8999-92F81FD0307C}</a:tableStyleId>
              </a:tblPr>
              <a:tblGrid>
                <a:gridCol w="83185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tblGrid>
              <a:tr h="349249">
                <a:tc>
                  <a:txBody>
                    <a:bodyPr/>
                    <a:lstStyle/>
                    <a:p>
                      <a:pPr marL="91440">
                        <a:lnSpc>
                          <a:spcPct val="100000"/>
                        </a:lnSpc>
                        <a:spcBef>
                          <a:spcPts val="204"/>
                        </a:spcBef>
                      </a:pPr>
                      <a:r>
                        <a:rPr sz="1600" b="1" spc="-15" dirty="0">
                          <a:latin typeface="Arial"/>
                          <a:cs typeface="Arial"/>
                        </a:rPr>
                        <a:t>Legajo</a:t>
                      </a:r>
                      <a:endParaRPr sz="1600">
                        <a:latin typeface="Arial"/>
                        <a:cs typeface="Arial"/>
                      </a:endParaRPr>
                    </a:p>
                  </a:txBody>
                  <a:tcPr marL="0" marR="0" marT="26034" marB="0">
                    <a:solidFill>
                      <a:srgbClr val="5B8424"/>
                    </a:solidFill>
                  </a:tcPr>
                </a:tc>
                <a:tc>
                  <a:txBody>
                    <a:bodyPr/>
                    <a:lstStyle/>
                    <a:p>
                      <a:pPr marL="290830">
                        <a:lnSpc>
                          <a:spcPct val="100000"/>
                        </a:lnSpc>
                        <a:spcBef>
                          <a:spcPts val="204"/>
                        </a:spcBef>
                      </a:pPr>
                      <a:r>
                        <a:rPr sz="1600" b="1" spc="-30" dirty="0">
                          <a:latin typeface="Arial"/>
                          <a:cs typeface="Arial"/>
                        </a:rPr>
                        <a:t>NyA</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50520">
                <a:tc>
                  <a:txBody>
                    <a:bodyPr/>
                    <a:lstStyle/>
                    <a:p>
                      <a:pPr marL="90170">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Juan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10"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Ana</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19">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3980">
                        <a:lnSpc>
                          <a:spcPct val="100000"/>
                        </a:lnSpc>
                        <a:spcBef>
                          <a:spcPts val="165"/>
                        </a:spcBef>
                      </a:pPr>
                      <a:r>
                        <a:rPr sz="1600" spc="-5" dirty="0">
                          <a:latin typeface="Arial MT"/>
                          <a:cs typeface="Arial MT"/>
                        </a:rPr>
                        <a:t>Lola</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5" dirty="0">
                          <a:latin typeface="Arial MT"/>
                          <a:cs typeface="Arial MT"/>
                        </a:rPr>
                        <a:t>L4</a:t>
                      </a:r>
                      <a:endParaRPr sz="1600">
                        <a:latin typeface="Arial MT"/>
                        <a:cs typeface="Arial MT"/>
                      </a:endParaRPr>
                    </a:p>
                  </a:txBody>
                  <a:tcPr marL="0" marR="0" marT="20955" marB="0">
                    <a:solidFill>
                      <a:srgbClr val="FFFFCC"/>
                    </a:solidFill>
                  </a:tcPr>
                </a:tc>
                <a:tc>
                  <a:txBody>
                    <a:bodyPr/>
                    <a:lstStyle/>
                    <a:p>
                      <a:pPr marL="93980">
                        <a:lnSpc>
                          <a:spcPct val="100000"/>
                        </a:lnSpc>
                        <a:spcBef>
                          <a:spcPts val="165"/>
                        </a:spcBef>
                      </a:pPr>
                      <a:r>
                        <a:rPr sz="1600" spc="-5" dirty="0">
                          <a:latin typeface="Arial MT"/>
                          <a:cs typeface="Arial MT"/>
                        </a:rPr>
                        <a:t>Pedro</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r h="350520">
                <a:tc>
                  <a:txBody>
                    <a:bodyPr/>
                    <a:lstStyle/>
                    <a:p>
                      <a:pPr marL="90170">
                        <a:lnSpc>
                          <a:spcPct val="100000"/>
                        </a:lnSpc>
                        <a:spcBef>
                          <a:spcPts val="155"/>
                        </a:spcBef>
                      </a:pPr>
                      <a:r>
                        <a:rPr sz="1600" spc="-5" dirty="0">
                          <a:latin typeface="Arial MT"/>
                          <a:cs typeface="Arial MT"/>
                        </a:rPr>
                        <a:t>L5</a:t>
                      </a:r>
                      <a:endParaRPr sz="1600">
                        <a:latin typeface="Arial MT"/>
                        <a:cs typeface="Arial MT"/>
                      </a:endParaRPr>
                    </a:p>
                  </a:txBody>
                  <a:tcPr marL="0" marR="0" marT="19685" marB="0">
                    <a:solidFill>
                      <a:srgbClr val="92BB5D"/>
                    </a:solidFill>
                  </a:tcPr>
                </a:tc>
                <a:tc>
                  <a:txBody>
                    <a:bodyPr/>
                    <a:lstStyle/>
                    <a:p>
                      <a:pPr marL="93980">
                        <a:lnSpc>
                          <a:spcPct val="100000"/>
                        </a:lnSpc>
                        <a:spcBef>
                          <a:spcPts val="155"/>
                        </a:spcBef>
                      </a:pPr>
                      <a:r>
                        <a:rPr sz="1600" spc="-5" dirty="0">
                          <a:latin typeface="Arial MT"/>
                          <a:cs typeface="Arial MT"/>
                        </a:rPr>
                        <a:t>Martín</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bl>
          </a:graphicData>
        </a:graphic>
      </p:graphicFrame>
      <p:graphicFrame>
        <p:nvGraphicFramePr>
          <p:cNvPr id="8" name="object 8"/>
          <p:cNvGraphicFramePr>
            <a:graphicFrameLocks noGrp="1"/>
          </p:cNvGraphicFramePr>
          <p:nvPr/>
        </p:nvGraphicFramePr>
        <p:xfrm>
          <a:off x="4968240" y="2766060"/>
          <a:ext cx="2015489" cy="1400809"/>
        </p:xfrm>
        <a:graphic>
          <a:graphicData uri="http://schemas.openxmlformats.org/drawingml/2006/table">
            <a:tbl>
              <a:tblPr firstRow="1" bandRow="1">
                <a:tableStyleId>{2D5ABB26-0587-4C30-8999-92F81FD0307C}</a:tableStyleId>
              </a:tblPr>
              <a:tblGrid>
                <a:gridCol w="2015489">
                  <a:extLst>
                    <a:ext uri="{9D8B030D-6E8A-4147-A177-3AD203B41FA5}">
                      <a16:colId xmlns:a16="http://schemas.microsoft.com/office/drawing/2014/main" val="20000"/>
                    </a:ext>
                  </a:extLst>
                </a:gridCol>
              </a:tblGrid>
              <a:tr h="350520">
                <a:tc>
                  <a:txBody>
                    <a:bodyPr/>
                    <a:lstStyle/>
                    <a:p>
                      <a:pPr marL="297815">
                        <a:lnSpc>
                          <a:spcPct val="100000"/>
                        </a:lnSpc>
                        <a:spcBef>
                          <a:spcPts val="215"/>
                        </a:spcBef>
                        <a:tabLst>
                          <a:tab pos="1231900" algn="l"/>
                        </a:tabLst>
                      </a:pPr>
                      <a:r>
                        <a:rPr sz="1600" b="1" spc="-5" dirty="0">
                          <a:latin typeface="Arial"/>
                          <a:cs typeface="Arial"/>
                        </a:rPr>
                        <a:t>IDP	</a:t>
                      </a:r>
                      <a:r>
                        <a:rPr sz="1600" b="1" spc="-20" dirty="0">
                          <a:latin typeface="Arial"/>
                          <a:cs typeface="Arial"/>
                        </a:rPr>
                        <a:t>Desc</a:t>
                      </a:r>
                      <a:endParaRPr sz="1600">
                        <a:latin typeface="Arial"/>
                        <a:cs typeface="Arial"/>
                      </a:endParaRPr>
                    </a:p>
                  </a:txBody>
                  <a:tcPr marL="0" marR="0" marT="27305"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tabLst>
                          <a:tab pos="1022985" algn="l"/>
                        </a:tabLst>
                      </a:pPr>
                      <a:r>
                        <a:rPr sz="1600" spc="-5" dirty="0">
                          <a:latin typeface="Arial MT"/>
                          <a:cs typeface="Arial MT"/>
                        </a:rPr>
                        <a:t>PR1	Migración</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55"/>
                        </a:spcBef>
                        <a:tabLst>
                          <a:tab pos="1022985" algn="l"/>
                        </a:tabLst>
                      </a:pPr>
                      <a:r>
                        <a:rPr sz="1600" spc="-5" dirty="0">
                          <a:latin typeface="Arial MT"/>
                          <a:cs typeface="Arial MT"/>
                        </a:rPr>
                        <a:t>PR2	Analisis</a:t>
                      </a:r>
                      <a:endParaRPr sz="1600">
                        <a:latin typeface="Arial MT"/>
                        <a:cs typeface="Arial MT"/>
                      </a:endParaRPr>
                    </a:p>
                  </a:txBody>
                  <a:tcPr marL="0" marR="0" marT="19685" marB="0">
                    <a:solidFill>
                      <a:srgbClr val="FFFFCC"/>
                    </a:solidFill>
                  </a:tcPr>
                </a:tc>
                <a:extLst>
                  <a:ext uri="{0D108BD9-81ED-4DB2-BD59-A6C34878D82A}">
                    <a16:rowId xmlns:a16="http://schemas.microsoft.com/office/drawing/2014/main" val="10002"/>
                  </a:ext>
                </a:extLst>
              </a:tr>
              <a:tr h="349250">
                <a:tc>
                  <a:txBody>
                    <a:bodyPr/>
                    <a:lstStyle/>
                    <a:p>
                      <a:pPr marL="90805">
                        <a:lnSpc>
                          <a:spcPct val="100000"/>
                        </a:lnSpc>
                        <a:spcBef>
                          <a:spcPts val="155"/>
                        </a:spcBef>
                        <a:tabLst>
                          <a:tab pos="1022985" algn="l"/>
                        </a:tabLst>
                      </a:pPr>
                      <a:r>
                        <a:rPr sz="1600" spc="-5" dirty="0">
                          <a:latin typeface="Arial MT"/>
                          <a:cs typeface="Arial MT"/>
                        </a:rPr>
                        <a:t>PR3	Patch</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3"/>
                  </a:ext>
                </a:extLst>
              </a:tr>
            </a:tbl>
          </a:graphicData>
        </a:graphic>
      </p:graphicFrame>
      <p:graphicFrame>
        <p:nvGraphicFramePr>
          <p:cNvPr id="9" name="object 9"/>
          <p:cNvGraphicFramePr>
            <a:graphicFrameLocks noGrp="1"/>
          </p:cNvGraphicFramePr>
          <p:nvPr/>
        </p:nvGraphicFramePr>
        <p:xfrm>
          <a:off x="2936239" y="2805430"/>
          <a:ext cx="1804669" cy="1751329"/>
        </p:xfrm>
        <a:graphic>
          <a:graphicData uri="http://schemas.openxmlformats.org/drawingml/2006/table">
            <a:tbl>
              <a:tblPr firstRow="1" bandRow="1">
                <a:tableStyleId>{2D5ABB26-0587-4C30-8999-92F81FD0307C}</a:tableStyleId>
              </a:tblPr>
              <a:tblGrid>
                <a:gridCol w="835025">
                  <a:extLst>
                    <a:ext uri="{9D8B030D-6E8A-4147-A177-3AD203B41FA5}">
                      <a16:colId xmlns:a16="http://schemas.microsoft.com/office/drawing/2014/main" val="20000"/>
                    </a:ext>
                  </a:extLst>
                </a:gridCol>
                <a:gridCol w="969644">
                  <a:extLst>
                    <a:ext uri="{9D8B030D-6E8A-4147-A177-3AD203B41FA5}">
                      <a16:colId xmlns:a16="http://schemas.microsoft.com/office/drawing/2014/main" val="20001"/>
                    </a:ext>
                  </a:extLst>
                </a:gridCol>
              </a:tblGrid>
              <a:tr h="350520">
                <a:tc>
                  <a:txBody>
                    <a:bodyPr/>
                    <a:lstStyle/>
                    <a:p>
                      <a:pPr marL="91440">
                        <a:lnSpc>
                          <a:spcPct val="100000"/>
                        </a:lnSpc>
                        <a:spcBef>
                          <a:spcPts val="204"/>
                        </a:spcBef>
                      </a:pPr>
                      <a:r>
                        <a:rPr sz="1600" b="1" spc="-5" dirty="0">
                          <a:latin typeface="Arial"/>
                          <a:cs typeface="Arial"/>
                        </a:rPr>
                        <a:t>Legajo</a:t>
                      </a:r>
                      <a:endParaRPr sz="1600">
                        <a:latin typeface="Arial"/>
                        <a:cs typeface="Arial"/>
                      </a:endParaRPr>
                    </a:p>
                  </a:txBody>
                  <a:tcPr marL="0" marR="0" marT="26034" marB="0">
                    <a:solidFill>
                      <a:srgbClr val="5B8424"/>
                    </a:solidFill>
                  </a:tcPr>
                </a:tc>
                <a:tc>
                  <a:txBody>
                    <a:bodyPr/>
                    <a:lstStyle/>
                    <a:p>
                      <a:pPr marL="316230">
                        <a:lnSpc>
                          <a:spcPct val="100000"/>
                        </a:lnSpc>
                        <a:spcBef>
                          <a:spcPts val="204"/>
                        </a:spcBef>
                      </a:pPr>
                      <a:r>
                        <a:rPr sz="1600" b="1" spc="-5" dirty="0">
                          <a:latin typeface="Arial"/>
                          <a:cs typeface="Arial"/>
                        </a:rPr>
                        <a:t>IDP</a:t>
                      </a:r>
                      <a:endParaRPr sz="1600">
                        <a:latin typeface="Arial"/>
                        <a:cs typeface="Arial"/>
                      </a:endParaRPr>
                    </a:p>
                  </a:txBody>
                  <a:tcPr marL="0" marR="0" marT="26034" marB="0">
                    <a:solidFill>
                      <a:srgbClr val="5B8424"/>
                    </a:solidFill>
                  </a:tcPr>
                </a:tc>
                <a:extLst>
                  <a:ext uri="{0D108BD9-81ED-4DB2-BD59-A6C34878D82A}">
                    <a16:rowId xmlns:a16="http://schemas.microsoft.com/office/drawing/2014/main" val="10000"/>
                  </a:ext>
                </a:extLst>
              </a:tr>
              <a:tr h="349249">
                <a:tc>
                  <a:txBody>
                    <a:bodyPr/>
                    <a:lstStyle/>
                    <a:p>
                      <a:pPr marL="90170">
                        <a:lnSpc>
                          <a:spcPct val="100000"/>
                        </a:lnSpc>
                        <a:spcBef>
                          <a:spcPts val="155"/>
                        </a:spcBef>
                      </a:pPr>
                      <a:r>
                        <a:rPr sz="1600" spc="-5" dirty="0">
                          <a:latin typeface="Arial MT"/>
                          <a:cs typeface="Arial MT"/>
                        </a:rPr>
                        <a:t>L1</a:t>
                      </a:r>
                      <a:endParaRPr sz="16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600" spc="-5" dirty="0">
                          <a:latin typeface="Arial MT"/>
                          <a:cs typeface="Arial MT"/>
                        </a:rPr>
                        <a:t>PR1</a:t>
                      </a:r>
                      <a:endParaRPr sz="1600">
                        <a:latin typeface="Arial MT"/>
                        <a:cs typeface="Arial MT"/>
                      </a:endParaRPr>
                    </a:p>
                  </a:txBody>
                  <a:tcPr marL="0" marR="0" marT="19685" marB="0">
                    <a:solidFill>
                      <a:srgbClr val="92BB5D"/>
                    </a:solidFill>
                  </a:tcPr>
                </a:tc>
                <a:extLst>
                  <a:ext uri="{0D108BD9-81ED-4DB2-BD59-A6C34878D82A}">
                    <a16:rowId xmlns:a16="http://schemas.microsoft.com/office/drawing/2014/main" val="10001"/>
                  </a:ext>
                </a:extLst>
              </a:tr>
              <a:tr h="350520">
                <a:tc>
                  <a:txBody>
                    <a:bodyPr/>
                    <a:lstStyle/>
                    <a:p>
                      <a:pPr marL="90170">
                        <a:lnSpc>
                          <a:spcPct val="100000"/>
                        </a:lnSpc>
                        <a:spcBef>
                          <a:spcPts val="165"/>
                        </a:spcBef>
                      </a:pPr>
                      <a:r>
                        <a:rPr sz="1600" spc="-5" dirty="0">
                          <a:latin typeface="Arial MT"/>
                          <a:cs typeface="Arial MT"/>
                        </a:rPr>
                        <a:t>L2</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2"/>
                  </a:ext>
                </a:extLst>
              </a:tr>
              <a:tr h="350520">
                <a:tc>
                  <a:txBody>
                    <a:bodyPr/>
                    <a:lstStyle/>
                    <a:p>
                      <a:pPr marL="90170">
                        <a:lnSpc>
                          <a:spcPct val="100000"/>
                        </a:lnSpc>
                        <a:spcBef>
                          <a:spcPts val="165"/>
                        </a:spcBef>
                      </a:pPr>
                      <a:r>
                        <a:rPr sz="1600" spc="-5" dirty="0">
                          <a:latin typeface="Arial MT"/>
                          <a:cs typeface="Arial MT"/>
                        </a:rPr>
                        <a:t>L3</a:t>
                      </a:r>
                      <a:endParaRPr sz="1600">
                        <a:latin typeface="Arial MT"/>
                        <a:cs typeface="Arial MT"/>
                      </a:endParaRPr>
                    </a:p>
                  </a:txBody>
                  <a:tcPr marL="0" marR="0" marT="20955" marB="0">
                    <a:solidFill>
                      <a:srgbClr val="92BB5D"/>
                    </a:solidFill>
                  </a:tcPr>
                </a:tc>
                <a:tc>
                  <a:txBody>
                    <a:bodyPr/>
                    <a:lstStyle/>
                    <a:p>
                      <a:pPr marL="90805">
                        <a:lnSpc>
                          <a:spcPct val="100000"/>
                        </a:lnSpc>
                        <a:spcBef>
                          <a:spcPts val="165"/>
                        </a:spcBef>
                      </a:pPr>
                      <a:r>
                        <a:rPr sz="1600" spc="-5" dirty="0">
                          <a:latin typeface="Arial MT"/>
                          <a:cs typeface="Arial MT"/>
                        </a:rPr>
                        <a:t>PR1</a:t>
                      </a:r>
                      <a:endParaRPr sz="1600">
                        <a:latin typeface="Arial MT"/>
                        <a:cs typeface="Arial MT"/>
                      </a:endParaRPr>
                    </a:p>
                  </a:txBody>
                  <a:tcPr marL="0" marR="0" marT="20955" marB="0">
                    <a:solidFill>
                      <a:srgbClr val="92BB5D"/>
                    </a:solidFill>
                  </a:tcPr>
                </a:tc>
                <a:extLst>
                  <a:ext uri="{0D108BD9-81ED-4DB2-BD59-A6C34878D82A}">
                    <a16:rowId xmlns:a16="http://schemas.microsoft.com/office/drawing/2014/main" val="10003"/>
                  </a:ext>
                </a:extLst>
              </a:tr>
              <a:tr h="350520">
                <a:tc>
                  <a:txBody>
                    <a:bodyPr/>
                    <a:lstStyle/>
                    <a:p>
                      <a:pPr marL="90170">
                        <a:lnSpc>
                          <a:spcPct val="100000"/>
                        </a:lnSpc>
                        <a:spcBef>
                          <a:spcPts val="165"/>
                        </a:spcBef>
                      </a:pPr>
                      <a:r>
                        <a:rPr sz="1600" spc="-10" dirty="0">
                          <a:latin typeface="Arial MT"/>
                          <a:cs typeface="Arial MT"/>
                        </a:rPr>
                        <a:t>L3</a:t>
                      </a:r>
                      <a:endParaRPr sz="1600">
                        <a:latin typeface="Arial MT"/>
                        <a:cs typeface="Arial MT"/>
                      </a:endParaRPr>
                    </a:p>
                  </a:txBody>
                  <a:tcPr marL="0" marR="0" marT="20955" marB="0">
                    <a:solidFill>
                      <a:srgbClr val="FFFFCC"/>
                    </a:solidFill>
                  </a:tcPr>
                </a:tc>
                <a:tc>
                  <a:txBody>
                    <a:bodyPr/>
                    <a:lstStyle/>
                    <a:p>
                      <a:pPr marL="90805">
                        <a:lnSpc>
                          <a:spcPct val="100000"/>
                        </a:lnSpc>
                        <a:spcBef>
                          <a:spcPts val="165"/>
                        </a:spcBef>
                      </a:pPr>
                      <a:r>
                        <a:rPr sz="1600" spc="-5" dirty="0">
                          <a:latin typeface="Arial MT"/>
                          <a:cs typeface="Arial MT"/>
                        </a:rPr>
                        <a:t>PR2</a:t>
                      </a:r>
                      <a:endParaRPr sz="1600">
                        <a:latin typeface="Arial MT"/>
                        <a:cs typeface="Arial MT"/>
                      </a:endParaRPr>
                    </a:p>
                  </a:txBody>
                  <a:tcPr marL="0" marR="0" marT="20955" marB="0">
                    <a:solidFill>
                      <a:srgbClr val="FFFFCC"/>
                    </a:solidFill>
                  </a:tcPr>
                </a:tc>
                <a:extLst>
                  <a:ext uri="{0D108BD9-81ED-4DB2-BD59-A6C34878D82A}">
                    <a16:rowId xmlns:a16="http://schemas.microsoft.com/office/drawing/2014/main" val="10004"/>
                  </a:ext>
                </a:extLst>
              </a:tr>
            </a:tbl>
          </a:graphicData>
        </a:graphic>
      </p:graphicFrame>
      <p:sp>
        <p:nvSpPr>
          <p:cNvPr id="10" name="object 10"/>
          <p:cNvSpPr txBox="1"/>
          <p:nvPr/>
        </p:nvSpPr>
        <p:spPr>
          <a:xfrm>
            <a:off x="1171752" y="2497582"/>
            <a:ext cx="2881630" cy="299720"/>
          </a:xfrm>
          <a:prstGeom prst="rect">
            <a:avLst/>
          </a:prstGeom>
        </p:spPr>
        <p:txBody>
          <a:bodyPr vert="horz" wrap="square" lIns="0" tIns="12700" rIns="0" bIns="0" rtlCol="0">
            <a:spAutoFit/>
          </a:bodyPr>
          <a:lstStyle/>
          <a:p>
            <a:pPr marL="12700">
              <a:lnSpc>
                <a:spcPct val="100000"/>
              </a:lnSpc>
              <a:spcBef>
                <a:spcPts val="100"/>
              </a:spcBef>
              <a:tabLst>
                <a:tab pos="2085339" algn="l"/>
              </a:tabLst>
            </a:pPr>
            <a:r>
              <a:rPr sz="1800" b="1" dirty="0">
                <a:latin typeface="Arial"/>
                <a:cs typeface="Arial"/>
              </a:rPr>
              <a:t>Empleado	</a:t>
            </a:r>
            <a:r>
              <a:rPr sz="2700" b="1" spc="-60" baseline="1543" dirty="0">
                <a:latin typeface="Arial"/>
                <a:cs typeface="Arial"/>
              </a:rPr>
              <a:t>Trabaja</a:t>
            </a:r>
            <a:endParaRPr sz="2700" baseline="1543">
              <a:latin typeface="Arial"/>
              <a:cs typeface="Arial"/>
            </a:endParaRPr>
          </a:p>
        </p:txBody>
      </p:sp>
      <p:sp>
        <p:nvSpPr>
          <p:cNvPr id="11" name="object 11"/>
          <p:cNvSpPr txBox="1"/>
          <p:nvPr/>
        </p:nvSpPr>
        <p:spPr>
          <a:xfrm>
            <a:off x="5356097" y="2458339"/>
            <a:ext cx="989965"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Proyecto</a:t>
            </a:r>
            <a:endParaRPr sz="1800">
              <a:latin typeface="Arial"/>
              <a:cs typeface="Arial"/>
            </a:endParaRPr>
          </a:p>
        </p:txBody>
      </p:sp>
      <p:sp>
        <p:nvSpPr>
          <p:cNvPr id="12" name="object 12"/>
          <p:cNvSpPr txBox="1"/>
          <p:nvPr/>
        </p:nvSpPr>
        <p:spPr>
          <a:xfrm>
            <a:off x="652373" y="5655691"/>
            <a:ext cx="3957320" cy="1059180"/>
          </a:xfrm>
          <a:prstGeom prst="rect">
            <a:avLst/>
          </a:prstGeom>
        </p:spPr>
        <p:txBody>
          <a:bodyPr vert="horz" wrap="square" lIns="0" tIns="48260" rIns="0" bIns="0" rtlCol="0">
            <a:spAutoFit/>
          </a:bodyPr>
          <a:lstStyle/>
          <a:p>
            <a:pPr marL="12700" marR="946150">
              <a:lnSpc>
                <a:spcPts val="1900"/>
              </a:lnSpc>
              <a:spcBef>
                <a:spcPts val="380"/>
              </a:spcBef>
            </a:pPr>
            <a:r>
              <a:rPr sz="1800" spc="-15" dirty="0">
                <a:latin typeface="Courier New"/>
                <a:cs typeface="Courier New"/>
              </a:rPr>
              <a:t>SELECT</a:t>
            </a:r>
            <a:r>
              <a:rPr sz="1800" spc="-50" dirty="0">
                <a:latin typeface="Courier New"/>
                <a:cs typeface="Courier New"/>
              </a:rPr>
              <a:t> </a:t>
            </a:r>
            <a:r>
              <a:rPr sz="1800" spc="-15" dirty="0">
                <a:latin typeface="Courier New"/>
                <a:cs typeface="Courier New"/>
              </a:rPr>
              <a:t>e.legajo,</a:t>
            </a:r>
            <a:r>
              <a:rPr sz="1800" spc="-50" dirty="0">
                <a:latin typeface="Courier New"/>
                <a:cs typeface="Courier New"/>
              </a:rPr>
              <a:t> </a:t>
            </a:r>
            <a:r>
              <a:rPr sz="1800" spc="-10" dirty="0">
                <a:latin typeface="Courier New"/>
                <a:cs typeface="Courier New"/>
              </a:rPr>
              <a:t>p.idp </a:t>
            </a:r>
            <a:r>
              <a:rPr sz="1800" spc="-1065" dirty="0">
                <a:latin typeface="Courier New"/>
                <a:cs typeface="Courier New"/>
              </a:rPr>
              <a:t> </a:t>
            </a:r>
            <a:r>
              <a:rPr sz="1800" spc="-10" dirty="0">
                <a:latin typeface="Courier New"/>
                <a:cs typeface="Courier New"/>
              </a:rPr>
              <a:t>from</a:t>
            </a:r>
            <a:r>
              <a:rPr sz="1800" spc="-40" dirty="0">
                <a:latin typeface="Courier New"/>
                <a:cs typeface="Courier New"/>
              </a:rPr>
              <a:t> </a:t>
            </a:r>
            <a:r>
              <a:rPr sz="1800" spc="-15" dirty="0">
                <a:latin typeface="Courier New"/>
                <a:cs typeface="Courier New"/>
              </a:rPr>
              <a:t>empleado</a:t>
            </a:r>
            <a:r>
              <a:rPr sz="1800" spc="-40" dirty="0">
                <a:latin typeface="Courier New"/>
                <a:cs typeface="Courier New"/>
              </a:rPr>
              <a:t> </a:t>
            </a:r>
            <a:r>
              <a:rPr sz="1800" dirty="0">
                <a:latin typeface="Courier New"/>
                <a:cs typeface="Courier New"/>
              </a:rPr>
              <a:t>e</a:t>
            </a:r>
            <a:endParaRPr sz="1800">
              <a:latin typeface="Courier New"/>
              <a:cs typeface="Courier New"/>
            </a:endParaRPr>
          </a:p>
          <a:p>
            <a:pPr marL="12700" marR="5080" indent="450850">
              <a:lnSpc>
                <a:spcPts val="2000"/>
              </a:lnSpc>
              <a:spcBef>
                <a:spcPts val="90"/>
              </a:spcBef>
            </a:pPr>
            <a:r>
              <a:rPr sz="1800" b="1" spc="-10" dirty="0">
                <a:latin typeface="Courier New"/>
                <a:cs typeface="Courier New"/>
              </a:rPr>
              <a:t>cross </a:t>
            </a:r>
            <a:r>
              <a:rPr sz="1800" spc="-10" dirty="0">
                <a:latin typeface="Courier New"/>
                <a:cs typeface="Courier New"/>
              </a:rPr>
              <a:t>join </a:t>
            </a:r>
            <a:r>
              <a:rPr sz="1800" spc="-15" dirty="0">
                <a:latin typeface="Courier New"/>
                <a:cs typeface="Courier New"/>
              </a:rPr>
              <a:t>proyecto </a:t>
            </a:r>
            <a:r>
              <a:rPr sz="1800" dirty="0">
                <a:latin typeface="Courier New"/>
                <a:cs typeface="Courier New"/>
              </a:rPr>
              <a:t>p </a:t>
            </a:r>
            <a:r>
              <a:rPr sz="1800" spc="5" dirty="0">
                <a:latin typeface="Courier New"/>
                <a:cs typeface="Courier New"/>
              </a:rPr>
              <a:t> </a:t>
            </a:r>
            <a:r>
              <a:rPr sz="1800" spc="-10" dirty="0">
                <a:latin typeface="Courier New"/>
                <a:cs typeface="Courier New"/>
              </a:rPr>
              <a:t>Where</a:t>
            </a:r>
            <a:r>
              <a:rPr sz="1800" spc="-45" dirty="0">
                <a:latin typeface="Courier New"/>
                <a:cs typeface="Courier New"/>
              </a:rPr>
              <a:t> </a:t>
            </a:r>
            <a:r>
              <a:rPr sz="1800" spc="-15" dirty="0">
                <a:latin typeface="Courier New"/>
                <a:cs typeface="Courier New"/>
              </a:rPr>
              <a:t>e.legajo</a:t>
            </a:r>
            <a:r>
              <a:rPr sz="1800" spc="-25" dirty="0">
                <a:latin typeface="Courier New"/>
                <a:cs typeface="Courier New"/>
              </a:rPr>
              <a:t> </a:t>
            </a:r>
            <a:r>
              <a:rPr sz="1800" spc="-10" dirty="0">
                <a:latin typeface="Courier New"/>
                <a:cs typeface="Courier New"/>
              </a:rPr>
              <a:t>in</a:t>
            </a:r>
            <a:r>
              <a:rPr sz="1800" spc="-110" dirty="0">
                <a:latin typeface="Courier New"/>
                <a:cs typeface="Courier New"/>
              </a:rPr>
              <a:t> </a:t>
            </a:r>
            <a:r>
              <a:rPr sz="1800" spc="-15" dirty="0">
                <a:latin typeface="Courier New"/>
                <a:cs typeface="Courier New"/>
              </a:rPr>
              <a:t>('L1','L2')</a:t>
            </a:r>
            <a:endParaRPr sz="1800">
              <a:latin typeface="Courier New"/>
              <a:cs typeface="Courier New"/>
            </a:endParaRPr>
          </a:p>
        </p:txBody>
      </p:sp>
      <p:graphicFrame>
        <p:nvGraphicFramePr>
          <p:cNvPr id="13" name="object 13"/>
          <p:cNvGraphicFramePr>
            <a:graphicFrameLocks noGrp="1"/>
          </p:cNvGraphicFramePr>
          <p:nvPr/>
        </p:nvGraphicFramePr>
        <p:xfrm>
          <a:off x="7553959" y="5036820"/>
          <a:ext cx="1672588" cy="2458715"/>
        </p:xfrm>
        <a:graphic>
          <a:graphicData uri="http://schemas.openxmlformats.org/drawingml/2006/table">
            <a:tbl>
              <a:tblPr firstRow="1" bandRow="1">
                <a:tableStyleId>{2D5ABB26-0587-4C30-8999-92F81FD0307C}</a:tableStyleId>
              </a:tblPr>
              <a:tblGrid>
                <a:gridCol w="836294">
                  <a:extLst>
                    <a:ext uri="{9D8B030D-6E8A-4147-A177-3AD203B41FA5}">
                      <a16:colId xmlns:a16="http://schemas.microsoft.com/office/drawing/2014/main" val="20000"/>
                    </a:ext>
                  </a:extLst>
                </a:gridCol>
                <a:gridCol w="836294">
                  <a:extLst>
                    <a:ext uri="{9D8B030D-6E8A-4147-A177-3AD203B41FA5}">
                      <a16:colId xmlns:a16="http://schemas.microsoft.com/office/drawing/2014/main" val="20001"/>
                    </a:ext>
                  </a:extLst>
                </a:gridCol>
              </a:tblGrid>
              <a:tr h="356870">
                <a:tc>
                  <a:txBody>
                    <a:bodyPr/>
                    <a:lstStyle/>
                    <a:p>
                      <a:pPr marL="92075">
                        <a:lnSpc>
                          <a:spcPct val="100000"/>
                        </a:lnSpc>
                        <a:spcBef>
                          <a:spcPts val="210"/>
                        </a:spcBef>
                      </a:pPr>
                      <a:r>
                        <a:rPr sz="1600" b="1" spc="-5" dirty="0">
                          <a:latin typeface="Arial"/>
                          <a:cs typeface="Arial"/>
                        </a:rPr>
                        <a:t>Legajo</a:t>
                      </a:r>
                      <a:endParaRPr sz="1600">
                        <a:latin typeface="Arial"/>
                        <a:cs typeface="Arial"/>
                      </a:endParaRPr>
                    </a:p>
                  </a:txBody>
                  <a:tcPr marL="0" marR="0" marT="26670" marB="0">
                    <a:solidFill>
                      <a:srgbClr val="5B8424"/>
                    </a:solidFill>
                  </a:tcPr>
                </a:tc>
                <a:tc>
                  <a:txBody>
                    <a:bodyPr/>
                    <a:lstStyle/>
                    <a:p>
                      <a:pPr marL="227965">
                        <a:lnSpc>
                          <a:spcPct val="100000"/>
                        </a:lnSpc>
                        <a:spcBef>
                          <a:spcPts val="190"/>
                        </a:spcBef>
                      </a:pPr>
                      <a:r>
                        <a:rPr sz="1800" b="1" dirty="0">
                          <a:latin typeface="Arial"/>
                          <a:cs typeface="Arial"/>
                        </a:rPr>
                        <a:t>IDP</a:t>
                      </a:r>
                      <a:endParaRPr sz="1800">
                        <a:latin typeface="Arial"/>
                        <a:cs typeface="Arial"/>
                      </a:endParaRPr>
                    </a:p>
                  </a:txBody>
                  <a:tcPr marL="0" marR="0" marT="24130" marB="0">
                    <a:solidFill>
                      <a:srgbClr val="5B8424"/>
                    </a:solidFill>
                  </a:tcPr>
                </a:tc>
                <a:extLst>
                  <a:ext uri="{0D108BD9-81ED-4DB2-BD59-A6C34878D82A}">
                    <a16:rowId xmlns:a16="http://schemas.microsoft.com/office/drawing/2014/main" val="10000"/>
                  </a:ext>
                </a:extLst>
              </a:tr>
              <a:tr h="350519">
                <a:tc>
                  <a:txBody>
                    <a:bodyPr/>
                    <a:lstStyle/>
                    <a:p>
                      <a:pPr marL="90805">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92BB5D"/>
                    </a:solidFill>
                  </a:tcPr>
                </a:tc>
                <a:tc>
                  <a:txBody>
                    <a:bodyPr/>
                    <a:lstStyle/>
                    <a:p>
                      <a:pPr marL="90805">
                        <a:lnSpc>
                          <a:spcPct val="100000"/>
                        </a:lnSpc>
                        <a:spcBef>
                          <a:spcPts val="150"/>
                        </a:spcBef>
                      </a:pPr>
                      <a:r>
                        <a:rPr sz="1800" spc="-5" dirty="0">
                          <a:latin typeface="Arial MT"/>
                          <a:cs typeface="Arial MT"/>
                        </a:rPr>
                        <a:t>PR1</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1"/>
                  </a:ext>
                </a:extLst>
              </a:tr>
              <a:tr h="350520">
                <a:tc>
                  <a:txBody>
                    <a:bodyPr/>
                    <a:lstStyle/>
                    <a:p>
                      <a:pPr marL="90805">
                        <a:lnSpc>
                          <a:spcPct val="100000"/>
                        </a:lnSpc>
                        <a:spcBef>
                          <a:spcPts val="165"/>
                        </a:spcBef>
                      </a:pPr>
                      <a:r>
                        <a:rPr sz="1600" spc="-5" dirty="0">
                          <a:latin typeface="Arial MT"/>
                          <a:cs typeface="Arial MT"/>
                        </a:rPr>
                        <a:t>L1</a:t>
                      </a:r>
                      <a:endParaRPr sz="1600">
                        <a:latin typeface="Arial MT"/>
                        <a:cs typeface="Arial MT"/>
                      </a:endParaRPr>
                    </a:p>
                  </a:txBody>
                  <a:tcPr marL="0" marR="0" marT="20955" marB="0">
                    <a:solidFill>
                      <a:srgbClr val="FFFFCC"/>
                    </a:solidFill>
                  </a:tcPr>
                </a:tc>
                <a:tc>
                  <a:txBody>
                    <a:bodyPr/>
                    <a:lstStyle/>
                    <a:p>
                      <a:pPr marL="90805">
                        <a:lnSpc>
                          <a:spcPct val="100000"/>
                        </a:lnSpc>
                        <a:spcBef>
                          <a:spcPts val="150"/>
                        </a:spcBef>
                      </a:pPr>
                      <a:r>
                        <a:rPr sz="1800" spc="-5" dirty="0">
                          <a:latin typeface="Arial MT"/>
                          <a:cs typeface="Arial MT"/>
                        </a:rPr>
                        <a:t>PR2</a:t>
                      </a:r>
                      <a:endParaRPr sz="1800">
                        <a:latin typeface="Arial MT"/>
                        <a:cs typeface="Arial MT"/>
                      </a:endParaRPr>
                    </a:p>
                  </a:txBody>
                  <a:tcPr marL="0" marR="0" marT="19050" marB="0">
                    <a:solidFill>
                      <a:srgbClr val="FFFFCC"/>
                    </a:solidFill>
                  </a:tcPr>
                </a:tc>
                <a:extLst>
                  <a:ext uri="{0D108BD9-81ED-4DB2-BD59-A6C34878D82A}">
                    <a16:rowId xmlns:a16="http://schemas.microsoft.com/office/drawing/2014/main" val="10002"/>
                  </a:ext>
                </a:extLst>
              </a:tr>
              <a:tr h="350519">
                <a:tc>
                  <a:txBody>
                    <a:bodyPr/>
                    <a:lstStyle/>
                    <a:p>
                      <a:pPr marL="90805">
                        <a:lnSpc>
                          <a:spcPct val="100000"/>
                        </a:lnSpc>
                        <a:spcBef>
                          <a:spcPts val="160"/>
                        </a:spcBef>
                      </a:pPr>
                      <a:r>
                        <a:rPr sz="1600" spc="-10" dirty="0">
                          <a:latin typeface="Arial MT"/>
                          <a:cs typeface="Arial MT"/>
                        </a:rPr>
                        <a:t>L1</a:t>
                      </a:r>
                      <a:endParaRPr sz="1600">
                        <a:latin typeface="Arial MT"/>
                        <a:cs typeface="Arial MT"/>
                      </a:endParaRPr>
                    </a:p>
                  </a:txBody>
                  <a:tcPr marL="0" marR="0" marT="20320" marB="0">
                    <a:solidFill>
                      <a:srgbClr val="92BB5D"/>
                    </a:solidFill>
                  </a:tcPr>
                </a:tc>
                <a:tc>
                  <a:txBody>
                    <a:bodyPr/>
                    <a:lstStyle/>
                    <a:p>
                      <a:pPr marL="90805">
                        <a:lnSpc>
                          <a:spcPct val="100000"/>
                        </a:lnSpc>
                        <a:spcBef>
                          <a:spcPts val="150"/>
                        </a:spcBef>
                      </a:pPr>
                      <a:r>
                        <a:rPr sz="1800" spc="-5" dirty="0">
                          <a:latin typeface="Arial MT"/>
                          <a:cs typeface="Arial MT"/>
                        </a:rPr>
                        <a:t>PR3</a:t>
                      </a:r>
                      <a:endParaRPr sz="1800">
                        <a:latin typeface="Arial MT"/>
                        <a:cs typeface="Arial MT"/>
                      </a:endParaRPr>
                    </a:p>
                  </a:txBody>
                  <a:tcPr marL="0" marR="0" marT="19050" marB="0">
                    <a:solidFill>
                      <a:srgbClr val="92BB5D"/>
                    </a:solidFill>
                  </a:tcPr>
                </a:tc>
                <a:extLst>
                  <a:ext uri="{0D108BD9-81ED-4DB2-BD59-A6C34878D82A}">
                    <a16:rowId xmlns:a16="http://schemas.microsoft.com/office/drawing/2014/main" val="10003"/>
                  </a:ext>
                </a:extLst>
              </a:tr>
              <a:tr h="349250">
                <a:tc>
                  <a:txBody>
                    <a:bodyPr/>
                    <a:lstStyle/>
                    <a:p>
                      <a:pPr marL="90805">
                        <a:lnSpc>
                          <a:spcPct val="100000"/>
                        </a:lnSpc>
                        <a:spcBef>
                          <a:spcPts val="160"/>
                        </a:spcBef>
                      </a:pPr>
                      <a:r>
                        <a:rPr sz="1600" spc="-5" dirty="0">
                          <a:latin typeface="Arial MT"/>
                          <a:cs typeface="Arial MT"/>
                        </a:rPr>
                        <a:t>L2</a:t>
                      </a:r>
                      <a:endParaRPr sz="1600">
                        <a:latin typeface="Arial MT"/>
                        <a:cs typeface="Arial MT"/>
                      </a:endParaRPr>
                    </a:p>
                  </a:txBody>
                  <a:tcPr marL="0" marR="0" marT="20320" marB="0">
                    <a:solidFill>
                      <a:srgbClr val="FFFFCC"/>
                    </a:solidFill>
                  </a:tcPr>
                </a:tc>
                <a:tc>
                  <a:txBody>
                    <a:bodyPr/>
                    <a:lstStyle/>
                    <a:p>
                      <a:pPr marL="90805">
                        <a:lnSpc>
                          <a:spcPct val="100000"/>
                        </a:lnSpc>
                        <a:spcBef>
                          <a:spcPts val="155"/>
                        </a:spcBef>
                      </a:pPr>
                      <a:r>
                        <a:rPr sz="1800" spc="-5" dirty="0">
                          <a:latin typeface="Arial MT"/>
                          <a:cs typeface="Arial MT"/>
                        </a:rPr>
                        <a:t>PR1</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4"/>
                  </a:ext>
                </a:extLst>
              </a:tr>
              <a:tr h="350517">
                <a:tc>
                  <a:txBody>
                    <a:bodyPr/>
                    <a:lstStyle/>
                    <a:p>
                      <a:pPr marL="90805">
                        <a:lnSpc>
                          <a:spcPct val="100000"/>
                        </a:lnSpc>
                        <a:spcBef>
                          <a:spcPts val="155"/>
                        </a:spcBef>
                      </a:pPr>
                      <a:r>
                        <a:rPr sz="1800" spc="-25" dirty="0">
                          <a:latin typeface="Arial MT"/>
                          <a:cs typeface="Arial MT"/>
                        </a:rPr>
                        <a:t>L2</a:t>
                      </a:r>
                      <a:endParaRPr sz="1800">
                        <a:latin typeface="Arial MT"/>
                        <a:cs typeface="Arial MT"/>
                      </a:endParaRPr>
                    </a:p>
                  </a:txBody>
                  <a:tcPr marL="0" marR="0" marT="19685" marB="0">
                    <a:solidFill>
                      <a:srgbClr val="92BB5D"/>
                    </a:solidFill>
                  </a:tcPr>
                </a:tc>
                <a:tc>
                  <a:txBody>
                    <a:bodyPr/>
                    <a:lstStyle/>
                    <a:p>
                      <a:pPr marL="90805">
                        <a:lnSpc>
                          <a:spcPct val="100000"/>
                        </a:lnSpc>
                        <a:spcBef>
                          <a:spcPts val="155"/>
                        </a:spcBef>
                      </a:pPr>
                      <a:r>
                        <a:rPr sz="1800" spc="-5" dirty="0">
                          <a:latin typeface="Arial MT"/>
                          <a:cs typeface="Arial MT"/>
                        </a:rPr>
                        <a:t>PR2</a:t>
                      </a:r>
                      <a:endParaRPr sz="1800">
                        <a:latin typeface="Arial MT"/>
                        <a:cs typeface="Arial MT"/>
                      </a:endParaRPr>
                    </a:p>
                  </a:txBody>
                  <a:tcPr marL="0" marR="0" marT="19685" marB="0">
                    <a:solidFill>
                      <a:srgbClr val="92BB5D"/>
                    </a:solidFill>
                  </a:tcPr>
                </a:tc>
                <a:extLst>
                  <a:ext uri="{0D108BD9-81ED-4DB2-BD59-A6C34878D82A}">
                    <a16:rowId xmlns:a16="http://schemas.microsoft.com/office/drawing/2014/main" val="10005"/>
                  </a:ext>
                </a:extLst>
              </a:tr>
              <a:tr h="350520">
                <a:tc>
                  <a:txBody>
                    <a:bodyPr/>
                    <a:lstStyle/>
                    <a:p>
                      <a:pPr marL="90805">
                        <a:lnSpc>
                          <a:spcPct val="100000"/>
                        </a:lnSpc>
                        <a:spcBef>
                          <a:spcPts val="155"/>
                        </a:spcBef>
                      </a:pPr>
                      <a:r>
                        <a:rPr sz="1800" spc="-25" dirty="0">
                          <a:latin typeface="Arial MT"/>
                          <a:cs typeface="Arial MT"/>
                        </a:rPr>
                        <a:t>L2</a:t>
                      </a:r>
                      <a:endParaRPr sz="1800">
                        <a:latin typeface="Arial MT"/>
                        <a:cs typeface="Arial MT"/>
                      </a:endParaRPr>
                    </a:p>
                  </a:txBody>
                  <a:tcPr marL="0" marR="0" marT="19685" marB="0">
                    <a:solidFill>
                      <a:srgbClr val="FFFFCC"/>
                    </a:solidFill>
                  </a:tcPr>
                </a:tc>
                <a:tc>
                  <a:txBody>
                    <a:bodyPr/>
                    <a:lstStyle/>
                    <a:p>
                      <a:pPr marL="90805">
                        <a:lnSpc>
                          <a:spcPct val="100000"/>
                        </a:lnSpc>
                        <a:spcBef>
                          <a:spcPts val="155"/>
                        </a:spcBef>
                      </a:pPr>
                      <a:r>
                        <a:rPr sz="1800" spc="-5" dirty="0">
                          <a:latin typeface="Arial MT"/>
                          <a:cs typeface="Arial MT"/>
                        </a:rPr>
                        <a:t>PR3</a:t>
                      </a:r>
                      <a:endParaRPr sz="1800">
                        <a:latin typeface="Arial MT"/>
                        <a:cs typeface="Arial MT"/>
                      </a:endParaRPr>
                    </a:p>
                  </a:txBody>
                  <a:tcPr marL="0" marR="0" marT="19685" marB="0">
                    <a:solidFill>
                      <a:srgbClr val="FFFFCC"/>
                    </a:solidFill>
                  </a:tcPr>
                </a:tc>
                <a:extLst>
                  <a:ext uri="{0D108BD9-81ED-4DB2-BD59-A6C34878D82A}">
                    <a16:rowId xmlns:a16="http://schemas.microsoft.com/office/drawing/2014/main" val="10006"/>
                  </a:ext>
                </a:extLst>
              </a:tr>
            </a:tbl>
          </a:graphicData>
        </a:graphic>
      </p:graphicFrame>
      <p:grpSp>
        <p:nvGrpSpPr>
          <p:cNvPr id="14" name="object 14"/>
          <p:cNvGrpSpPr/>
          <p:nvPr/>
        </p:nvGrpSpPr>
        <p:grpSpPr>
          <a:xfrm>
            <a:off x="6262052" y="5757608"/>
            <a:ext cx="508000" cy="364490"/>
            <a:chOff x="6262052" y="5757608"/>
            <a:chExt cx="508000" cy="364490"/>
          </a:xfrm>
        </p:grpSpPr>
        <p:sp>
          <p:nvSpPr>
            <p:cNvPr id="15" name="object 15"/>
            <p:cNvSpPr/>
            <p:nvPr/>
          </p:nvSpPr>
          <p:spPr>
            <a:xfrm>
              <a:off x="6263640" y="5759196"/>
              <a:ext cx="504825" cy="361315"/>
            </a:xfrm>
            <a:custGeom>
              <a:avLst/>
              <a:gdLst/>
              <a:ahLst/>
              <a:cxnLst/>
              <a:rect l="l" t="t" r="r" b="b"/>
              <a:pathLst>
                <a:path w="504825" h="361314">
                  <a:moveTo>
                    <a:pt x="378713" y="0"/>
                  </a:moveTo>
                  <a:lnTo>
                    <a:pt x="378713" y="90297"/>
                  </a:lnTo>
                  <a:lnTo>
                    <a:pt x="0" y="90297"/>
                  </a:lnTo>
                  <a:lnTo>
                    <a:pt x="63500" y="180594"/>
                  </a:lnTo>
                  <a:lnTo>
                    <a:pt x="0" y="270891"/>
                  </a:lnTo>
                  <a:lnTo>
                    <a:pt x="378713" y="270891"/>
                  </a:lnTo>
                  <a:lnTo>
                    <a:pt x="378713" y="361188"/>
                  </a:lnTo>
                  <a:lnTo>
                    <a:pt x="504443" y="180594"/>
                  </a:lnTo>
                  <a:lnTo>
                    <a:pt x="378713" y="0"/>
                  </a:lnTo>
                  <a:close/>
                </a:path>
              </a:pathLst>
            </a:custGeom>
            <a:solidFill>
              <a:srgbClr val="66FF66"/>
            </a:solidFill>
          </p:spPr>
          <p:txBody>
            <a:bodyPr wrap="square" lIns="0" tIns="0" rIns="0" bIns="0" rtlCol="0"/>
            <a:lstStyle/>
            <a:p>
              <a:endParaRPr/>
            </a:p>
          </p:txBody>
        </p:sp>
        <p:sp>
          <p:nvSpPr>
            <p:cNvPr id="16" name="object 16"/>
            <p:cNvSpPr/>
            <p:nvPr/>
          </p:nvSpPr>
          <p:spPr>
            <a:xfrm>
              <a:off x="6263640" y="5759196"/>
              <a:ext cx="504825" cy="361315"/>
            </a:xfrm>
            <a:custGeom>
              <a:avLst/>
              <a:gdLst/>
              <a:ahLst/>
              <a:cxnLst/>
              <a:rect l="l" t="t" r="r" b="b"/>
              <a:pathLst>
                <a:path w="504825" h="361314">
                  <a:moveTo>
                    <a:pt x="0" y="90297"/>
                  </a:moveTo>
                  <a:lnTo>
                    <a:pt x="378713" y="90297"/>
                  </a:lnTo>
                  <a:lnTo>
                    <a:pt x="378713" y="0"/>
                  </a:lnTo>
                  <a:lnTo>
                    <a:pt x="504443" y="180594"/>
                  </a:lnTo>
                  <a:lnTo>
                    <a:pt x="378713" y="361188"/>
                  </a:lnTo>
                  <a:lnTo>
                    <a:pt x="378713" y="270891"/>
                  </a:lnTo>
                  <a:lnTo>
                    <a:pt x="0" y="270891"/>
                  </a:lnTo>
                  <a:lnTo>
                    <a:pt x="63500" y="180594"/>
                  </a:lnTo>
                  <a:lnTo>
                    <a:pt x="0" y="90297"/>
                  </a:lnTo>
                  <a:close/>
                </a:path>
              </a:pathLst>
            </a:custGeom>
            <a:ln w="3175">
              <a:solidFill>
                <a:srgbClr val="7E7E7E"/>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3944620" cy="697230"/>
          </a:xfrm>
          <a:prstGeom prst="rect">
            <a:avLst/>
          </a:prstGeom>
        </p:spPr>
        <p:txBody>
          <a:bodyPr vert="horz" wrap="square" lIns="0" tIns="13335" rIns="0" bIns="0" rtlCol="0">
            <a:spAutoFit/>
          </a:bodyPr>
          <a:lstStyle/>
          <a:p>
            <a:pPr marL="12700">
              <a:lnSpc>
                <a:spcPct val="100000"/>
              </a:lnSpc>
              <a:spcBef>
                <a:spcPts val="105"/>
              </a:spcBef>
            </a:pPr>
            <a:r>
              <a:rPr dirty="0"/>
              <a:t>Revisión</a:t>
            </a:r>
            <a:r>
              <a:rPr spc="-80" dirty="0"/>
              <a:t> </a:t>
            </a:r>
            <a:r>
              <a:rPr dirty="0"/>
              <a:t>SQL</a:t>
            </a:r>
            <a:r>
              <a:rPr spc="-225" dirty="0"/>
              <a:t> </a:t>
            </a:r>
            <a:r>
              <a:rPr dirty="0"/>
              <a:t>I</a:t>
            </a:r>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092708" y="2087880"/>
            <a:ext cx="141731" cy="143255"/>
          </a:xfrm>
          <a:prstGeom prst="rect">
            <a:avLst/>
          </a:prstGeom>
        </p:spPr>
      </p:pic>
      <p:sp>
        <p:nvSpPr>
          <p:cNvPr id="6" name="object 6"/>
          <p:cNvSpPr txBox="1"/>
          <p:nvPr/>
        </p:nvSpPr>
        <p:spPr>
          <a:xfrm>
            <a:off x="1291208" y="1937385"/>
            <a:ext cx="5873115" cy="5158105"/>
          </a:xfrm>
          <a:prstGeom prst="rect">
            <a:avLst/>
          </a:prstGeom>
        </p:spPr>
        <p:txBody>
          <a:bodyPr vert="horz" wrap="square" lIns="0" tIns="38100" rIns="0" bIns="0" rtlCol="0">
            <a:spAutoFit/>
          </a:bodyPr>
          <a:lstStyle/>
          <a:p>
            <a:pPr marL="12700" marR="3376929">
              <a:lnSpc>
                <a:spcPct val="93000"/>
              </a:lnSpc>
              <a:spcBef>
                <a:spcPts val="300"/>
              </a:spcBef>
            </a:pPr>
            <a:r>
              <a:rPr sz="2400" u="heavy" spc="-50" dirty="0">
                <a:solidFill>
                  <a:srgbClr val="006600"/>
                </a:solidFill>
                <a:uFill>
                  <a:solidFill>
                    <a:srgbClr val="006600"/>
                  </a:solidFill>
                </a:uFill>
                <a:latin typeface="Arial MT"/>
                <a:cs typeface="Arial MT"/>
              </a:rPr>
              <a:t>CR</a:t>
            </a:r>
            <a:r>
              <a:rPr sz="2400" u="heavy" spc="-45" dirty="0">
                <a:solidFill>
                  <a:srgbClr val="006600"/>
                </a:solidFill>
                <a:uFill>
                  <a:solidFill>
                    <a:srgbClr val="006600"/>
                  </a:solidFill>
                </a:uFill>
                <a:latin typeface="Arial MT"/>
                <a:cs typeface="Arial MT"/>
              </a:rPr>
              <a:t>E</a:t>
            </a:r>
            <a:r>
              <a:rPr sz="2400" u="heavy" spc="-225" dirty="0">
                <a:solidFill>
                  <a:srgbClr val="006600"/>
                </a:solidFill>
                <a:uFill>
                  <a:solidFill>
                    <a:srgbClr val="006600"/>
                  </a:solidFill>
                </a:uFill>
                <a:latin typeface="Arial MT"/>
                <a:cs typeface="Arial MT"/>
              </a:rPr>
              <a:t>A</a:t>
            </a:r>
            <a:r>
              <a:rPr sz="2400" u="heavy" spc="-40" dirty="0">
                <a:solidFill>
                  <a:srgbClr val="006600"/>
                </a:solidFill>
                <a:uFill>
                  <a:solidFill>
                    <a:srgbClr val="006600"/>
                  </a:solidFill>
                </a:uFill>
                <a:latin typeface="Arial MT"/>
                <a:cs typeface="Arial MT"/>
              </a:rPr>
              <a:t>T</a:t>
            </a:r>
            <a:r>
              <a:rPr sz="2400" u="heavy" dirty="0">
                <a:solidFill>
                  <a:srgbClr val="006600"/>
                </a:solidFill>
                <a:uFill>
                  <a:solidFill>
                    <a:srgbClr val="006600"/>
                  </a:solidFill>
                </a:uFill>
                <a:latin typeface="Arial MT"/>
                <a:cs typeface="Arial MT"/>
              </a:rPr>
              <a:t>E</a:t>
            </a:r>
            <a:r>
              <a:rPr sz="2400" u="heavy" spc="-120" dirty="0">
                <a:solidFill>
                  <a:srgbClr val="006600"/>
                </a:solidFill>
                <a:uFill>
                  <a:solidFill>
                    <a:srgbClr val="006600"/>
                  </a:solidFill>
                </a:uFill>
                <a:latin typeface="Arial MT"/>
                <a:cs typeface="Arial MT"/>
              </a:rPr>
              <a:t> </a:t>
            </a:r>
            <a:r>
              <a:rPr sz="2400" u="heavy" spc="-235" dirty="0">
                <a:solidFill>
                  <a:srgbClr val="006600"/>
                </a:solidFill>
                <a:uFill>
                  <a:solidFill>
                    <a:srgbClr val="006600"/>
                  </a:solidFill>
                </a:uFill>
                <a:latin typeface="Arial MT"/>
                <a:cs typeface="Arial MT"/>
              </a:rPr>
              <a:t>T</a:t>
            </a:r>
            <a:r>
              <a:rPr sz="2400" u="heavy" spc="-55" dirty="0">
                <a:solidFill>
                  <a:srgbClr val="006600"/>
                </a:solidFill>
                <a:uFill>
                  <a:solidFill>
                    <a:srgbClr val="006600"/>
                  </a:solidFill>
                </a:uFill>
                <a:latin typeface="Arial MT"/>
                <a:cs typeface="Arial MT"/>
              </a:rPr>
              <a:t>AB</a:t>
            </a:r>
            <a:r>
              <a:rPr sz="2400" u="heavy" spc="-60" dirty="0">
                <a:solidFill>
                  <a:srgbClr val="006600"/>
                </a:solidFill>
                <a:uFill>
                  <a:solidFill>
                    <a:srgbClr val="006600"/>
                  </a:solidFill>
                </a:uFill>
                <a:latin typeface="Arial MT"/>
                <a:cs typeface="Arial MT"/>
              </a:rPr>
              <a:t>L</a:t>
            </a:r>
            <a:r>
              <a:rPr sz="2400" u="heavy" dirty="0">
                <a:solidFill>
                  <a:srgbClr val="006600"/>
                </a:solidFill>
                <a:uFill>
                  <a:solidFill>
                    <a:srgbClr val="006600"/>
                  </a:solidFill>
                </a:uFill>
                <a:latin typeface="Arial MT"/>
                <a:cs typeface="Arial MT"/>
              </a:rPr>
              <a:t>E </a:t>
            </a:r>
            <a:r>
              <a:rPr sz="2400" dirty="0">
                <a:solidFill>
                  <a:srgbClr val="006600"/>
                </a:solidFill>
                <a:latin typeface="Arial MT"/>
                <a:cs typeface="Arial MT"/>
              </a:rPr>
              <a:t> </a:t>
            </a:r>
            <a:r>
              <a:rPr sz="2400" u="heavy" spc="-55" dirty="0">
                <a:solidFill>
                  <a:srgbClr val="006600"/>
                </a:solidFill>
                <a:uFill>
                  <a:solidFill>
                    <a:srgbClr val="006600"/>
                  </a:solidFill>
                </a:uFill>
                <a:latin typeface="Arial MT"/>
                <a:cs typeface="Arial MT"/>
              </a:rPr>
              <a:t>A</a:t>
            </a:r>
            <a:r>
              <a:rPr sz="2400" u="heavy" spc="-240" dirty="0">
                <a:solidFill>
                  <a:srgbClr val="006600"/>
                </a:solidFill>
                <a:uFill>
                  <a:solidFill>
                    <a:srgbClr val="006600"/>
                  </a:solidFill>
                </a:uFill>
                <a:latin typeface="Arial MT"/>
                <a:cs typeface="Arial MT"/>
              </a:rPr>
              <a:t>L</a:t>
            </a:r>
            <a:r>
              <a:rPr sz="2400" u="heavy" spc="-55" dirty="0">
                <a:solidFill>
                  <a:srgbClr val="006600"/>
                </a:solidFill>
                <a:uFill>
                  <a:solidFill>
                    <a:srgbClr val="006600"/>
                  </a:solidFill>
                </a:uFill>
                <a:latin typeface="Arial MT"/>
                <a:cs typeface="Arial MT"/>
              </a:rPr>
              <a:t>TE</a:t>
            </a:r>
            <a:r>
              <a:rPr sz="2400" u="heavy" spc="-5" dirty="0">
                <a:solidFill>
                  <a:srgbClr val="006600"/>
                </a:solidFill>
                <a:uFill>
                  <a:solidFill>
                    <a:srgbClr val="006600"/>
                  </a:solidFill>
                </a:uFill>
                <a:latin typeface="Arial MT"/>
                <a:cs typeface="Arial MT"/>
              </a:rPr>
              <a:t>R</a:t>
            </a:r>
            <a:r>
              <a:rPr sz="2400" u="heavy" spc="-110" dirty="0">
                <a:solidFill>
                  <a:srgbClr val="006600"/>
                </a:solidFill>
                <a:uFill>
                  <a:solidFill>
                    <a:srgbClr val="006600"/>
                  </a:solidFill>
                </a:uFill>
                <a:latin typeface="Arial MT"/>
                <a:cs typeface="Arial MT"/>
              </a:rPr>
              <a:t> </a:t>
            </a:r>
            <a:r>
              <a:rPr sz="2400" u="heavy" spc="-235" dirty="0">
                <a:solidFill>
                  <a:srgbClr val="006600"/>
                </a:solidFill>
                <a:uFill>
                  <a:solidFill>
                    <a:srgbClr val="006600"/>
                  </a:solidFill>
                </a:uFill>
                <a:latin typeface="Arial MT"/>
                <a:cs typeface="Arial MT"/>
              </a:rPr>
              <a:t>T</a:t>
            </a:r>
            <a:r>
              <a:rPr sz="2400" u="heavy" spc="-55" dirty="0">
                <a:solidFill>
                  <a:srgbClr val="006600"/>
                </a:solidFill>
                <a:uFill>
                  <a:solidFill>
                    <a:srgbClr val="006600"/>
                  </a:solidFill>
                </a:uFill>
                <a:latin typeface="Arial MT"/>
                <a:cs typeface="Arial MT"/>
              </a:rPr>
              <a:t>AB</a:t>
            </a:r>
            <a:r>
              <a:rPr sz="2400" u="heavy" spc="-60" dirty="0">
                <a:solidFill>
                  <a:srgbClr val="006600"/>
                </a:solidFill>
                <a:uFill>
                  <a:solidFill>
                    <a:srgbClr val="006600"/>
                  </a:solidFill>
                </a:uFill>
                <a:latin typeface="Arial MT"/>
                <a:cs typeface="Arial MT"/>
              </a:rPr>
              <a:t>L</a:t>
            </a:r>
            <a:r>
              <a:rPr sz="2400" u="heavy" dirty="0">
                <a:solidFill>
                  <a:srgbClr val="006600"/>
                </a:solidFill>
                <a:uFill>
                  <a:solidFill>
                    <a:srgbClr val="006600"/>
                  </a:solidFill>
                </a:uFill>
                <a:latin typeface="Arial MT"/>
                <a:cs typeface="Arial MT"/>
              </a:rPr>
              <a:t>E </a:t>
            </a:r>
            <a:r>
              <a:rPr sz="2400" dirty="0">
                <a:solidFill>
                  <a:srgbClr val="006600"/>
                </a:solidFill>
                <a:latin typeface="Arial MT"/>
                <a:cs typeface="Arial MT"/>
              </a:rPr>
              <a:t> </a:t>
            </a:r>
            <a:r>
              <a:rPr sz="2400" u="heavy" spc="-5" dirty="0">
                <a:solidFill>
                  <a:srgbClr val="006600"/>
                </a:solidFill>
                <a:uFill>
                  <a:solidFill>
                    <a:srgbClr val="006600"/>
                  </a:solidFill>
                </a:uFill>
                <a:latin typeface="Arial MT"/>
                <a:cs typeface="Arial MT"/>
              </a:rPr>
              <a:t>DROP </a:t>
            </a:r>
            <a:r>
              <a:rPr sz="2400" u="heavy" spc="-85" dirty="0">
                <a:solidFill>
                  <a:srgbClr val="006600"/>
                </a:solidFill>
                <a:uFill>
                  <a:solidFill>
                    <a:srgbClr val="006600"/>
                  </a:solidFill>
                </a:uFill>
                <a:latin typeface="Arial MT"/>
                <a:cs typeface="Arial MT"/>
              </a:rPr>
              <a:t>TABLE </a:t>
            </a:r>
            <a:r>
              <a:rPr sz="2400" spc="-80" dirty="0">
                <a:solidFill>
                  <a:srgbClr val="006600"/>
                </a:solidFill>
                <a:latin typeface="Arial MT"/>
                <a:cs typeface="Arial MT"/>
              </a:rPr>
              <a:t> </a:t>
            </a:r>
            <a:r>
              <a:rPr sz="2400" u="heavy" spc="-20" dirty="0">
                <a:solidFill>
                  <a:srgbClr val="006600"/>
                </a:solidFill>
                <a:uFill>
                  <a:solidFill>
                    <a:srgbClr val="006600"/>
                  </a:solidFill>
                </a:uFill>
                <a:latin typeface="Arial MT"/>
                <a:cs typeface="Arial MT"/>
              </a:rPr>
              <a:t>SELECT</a:t>
            </a:r>
            <a:r>
              <a:rPr sz="2400" u="heavy" spc="-70"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a:t>
            </a:r>
            <a:r>
              <a:rPr sz="2400" u="heavy" spc="-165"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FROM</a:t>
            </a:r>
            <a:endParaRPr sz="2400">
              <a:latin typeface="Arial MT"/>
              <a:cs typeface="Arial MT"/>
            </a:endParaRPr>
          </a:p>
          <a:p>
            <a:pPr marL="12700" marR="1379220">
              <a:lnSpc>
                <a:spcPts val="2700"/>
              </a:lnSpc>
              <a:spcBef>
                <a:spcPts val="60"/>
              </a:spcBef>
            </a:pPr>
            <a:r>
              <a:rPr sz="2400" u="heavy" spc="-20" dirty="0">
                <a:solidFill>
                  <a:srgbClr val="006600"/>
                </a:solidFill>
                <a:uFill>
                  <a:solidFill>
                    <a:srgbClr val="006600"/>
                  </a:solidFill>
                </a:uFill>
                <a:latin typeface="Arial MT"/>
                <a:cs typeface="Arial MT"/>
              </a:rPr>
              <a:t>SELECT</a:t>
            </a:r>
            <a:r>
              <a:rPr sz="2400" u="heavy" spc="-45"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a:t>
            </a:r>
            <a:r>
              <a:rPr sz="2400" u="heavy" spc="-20"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FROM</a:t>
            </a:r>
            <a:r>
              <a:rPr sz="2400" u="heavy" spc="-30"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a:t>
            </a:r>
            <a:r>
              <a:rPr sz="2400" u="heavy" spc="-20"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WHERE</a:t>
            </a:r>
            <a:r>
              <a:rPr sz="2400" u="heavy" spc="-125"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 </a:t>
            </a:r>
            <a:r>
              <a:rPr sz="2400" spc="-655" dirty="0">
                <a:solidFill>
                  <a:srgbClr val="006600"/>
                </a:solidFill>
                <a:latin typeface="Arial MT"/>
                <a:cs typeface="Arial MT"/>
              </a:rPr>
              <a:t> </a:t>
            </a:r>
            <a:r>
              <a:rPr sz="2400" u="heavy" spc="-5" dirty="0">
                <a:solidFill>
                  <a:srgbClr val="006600"/>
                </a:solidFill>
                <a:uFill>
                  <a:solidFill>
                    <a:srgbClr val="006600"/>
                  </a:solidFill>
                </a:uFill>
                <a:latin typeface="Arial MT"/>
                <a:cs typeface="Arial MT"/>
              </a:rPr>
              <a:t>ORDER</a:t>
            </a:r>
            <a:r>
              <a:rPr sz="2400" u="heavy" spc="-30"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BY</a:t>
            </a:r>
            <a:endParaRPr sz="2400">
              <a:latin typeface="Arial MT"/>
              <a:cs typeface="Arial MT"/>
            </a:endParaRPr>
          </a:p>
          <a:p>
            <a:pPr marL="12700" marR="4451350">
              <a:lnSpc>
                <a:spcPct val="90500"/>
              </a:lnSpc>
              <a:spcBef>
                <a:spcPts val="35"/>
              </a:spcBef>
            </a:pPr>
            <a:r>
              <a:rPr sz="2400" u="heavy" spc="-10" dirty="0">
                <a:solidFill>
                  <a:srgbClr val="006600"/>
                </a:solidFill>
                <a:uFill>
                  <a:solidFill>
                    <a:srgbClr val="006600"/>
                  </a:solidFill>
                </a:uFill>
                <a:latin typeface="Arial MT"/>
                <a:cs typeface="Arial MT"/>
              </a:rPr>
              <a:t>D</a:t>
            </a:r>
            <a:r>
              <a:rPr sz="2400" u="heavy" dirty="0">
                <a:solidFill>
                  <a:srgbClr val="006600"/>
                </a:solidFill>
                <a:uFill>
                  <a:solidFill>
                    <a:srgbClr val="006600"/>
                  </a:solidFill>
                </a:uFill>
                <a:latin typeface="Arial MT"/>
                <a:cs typeface="Arial MT"/>
              </a:rPr>
              <a:t>I</a:t>
            </a:r>
            <a:r>
              <a:rPr sz="2400" u="heavy" spc="-20" dirty="0">
                <a:solidFill>
                  <a:srgbClr val="006600"/>
                </a:solidFill>
                <a:uFill>
                  <a:solidFill>
                    <a:srgbClr val="006600"/>
                  </a:solidFill>
                </a:uFill>
                <a:latin typeface="Arial MT"/>
                <a:cs typeface="Arial MT"/>
              </a:rPr>
              <a:t>S</a:t>
            </a:r>
            <a:r>
              <a:rPr sz="2400" u="heavy" dirty="0">
                <a:solidFill>
                  <a:srgbClr val="006600"/>
                </a:solidFill>
                <a:uFill>
                  <a:solidFill>
                    <a:srgbClr val="006600"/>
                  </a:solidFill>
                </a:uFill>
                <a:latin typeface="Arial MT"/>
                <a:cs typeface="Arial MT"/>
              </a:rPr>
              <a:t>T</a:t>
            </a:r>
            <a:r>
              <a:rPr sz="2400" u="heavy" spc="5" dirty="0">
                <a:solidFill>
                  <a:srgbClr val="006600"/>
                </a:solidFill>
                <a:uFill>
                  <a:solidFill>
                    <a:srgbClr val="006600"/>
                  </a:solidFill>
                </a:uFill>
                <a:latin typeface="Arial MT"/>
                <a:cs typeface="Arial MT"/>
              </a:rPr>
              <a:t>I</a:t>
            </a:r>
            <a:r>
              <a:rPr sz="2400" u="heavy" spc="-10" dirty="0">
                <a:solidFill>
                  <a:srgbClr val="006600"/>
                </a:solidFill>
                <a:uFill>
                  <a:solidFill>
                    <a:srgbClr val="006600"/>
                  </a:solidFill>
                </a:uFill>
                <a:latin typeface="Arial MT"/>
                <a:cs typeface="Arial MT"/>
              </a:rPr>
              <a:t>N</a:t>
            </a:r>
            <a:r>
              <a:rPr sz="2400" u="heavy" spc="-25" dirty="0">
                <a:solidFill>
                  <a:srgbClr val="006600"/>
                </a:solidFill>
                <a:uFill>
                  <a:solidFill>
                    <a:srgbClr val="006600"/>
                  </a:solidFill>
                </a:uFill>
                <a:latin typeface="Arial MT"/>
                <a:cs typeface="Arial MT"/>
              </a:rPr>
              <a:t>C</a:t>
            </a:r>
            <a:r>
              <a:rPr sz="2400" u="heavy" dirty="0">
                <a:solidFill>
                  <a:srgbClr val="006600"/>
                </a:solidFill>
                <a:uFill>
                  <a:solidFill>
                    <a:srgbClr val="006600"/>
                  </a:solidFill>
                </a:uFill>
                <a:latin typeface="Arial MT"/>
                <a:cs typeface="Arial MT"/>
              </a:rPr>
              <a:t>T </a:t>
            </a:r>
            <a:r>
              <a:rPr sz="2400" dirty="0">
                <a:solidFill>
                  <a:srgbClr val="006600"/>
                </a:solidFill>
                <a:latin typeface="Arial MT"/>
                <a:cs typeface="Arial MT"/>
              </a:rPr>
              <a:t> </a:t>
            </a:r>
            <a:r>
              <a:rPr sz="2400" u="heavy" spc="-35" dirty="0">
                <a:solidFill>
                  <a:srgbClr val="006600"/>
                </a:solidFill>
                <a:uFill>
                  <a:solidFill>
                    <a:srgbClr val="006600"/>
                  </a:solidFill>
                </a:uFill>
                <a:latin typeface="Arial MT"/>
                <a:cs typeface="Arial MT"/>
              </a:rPr>
              <a:t>TOP </a:t>
            </a:r>
            <a:r>
              <a:rPr sz="2400" spc="-30" dirty="0">
                <a:solidFill>
                  <a:srgbClr val="006600"/>
                </a:solidFill>
                <a:latin typeface="Arial MT"/>
                <a:cs typeface="Arial MT"/>
              </a:rPr>
              <a:t> </a:t>
            </a:r>
            <a:r>
              <a:rPr sz="2400" u="heavy" spc="-15" dirty="0">
                <a:solidFill>
                  <a:srgbClr val="006600"/>
                </a:solidFill>
                <a:uFill>
                  <a:solidFill>
                    <a:srgbClr val="006600"/>
                  </a:solidFill>
                </a:uFill>
                <a:latin typeface="Arial MT"/>
                <a:cs typeface="Arial MT"/>
              </a:rPr>
              <a:t>ALIAS</a:t>
            </a:r>
            <a:endParaRPr sz="2400">
              <a:latin typeface="Arial MT"/>
              <a:cs typeface="Arial MT"/>
            </a:endParaRPr>
          </a:p>
          <a:p>
            <a:pPr marL="12700" marR="3145155">
              <a:lnSpc>
                <a:spcPct val="93000"/>
              </a:lnSpc>
              <a:spcBef>
                <a:spcPts val="90"/>
              </a:spcBef>
            </a:pPr>
            <a:r>
              <a:rPr sz="2400" u="heavy" spc="-90" dirty="0">
                <a:solidFill>
                  <a:srgbClr val="006600"/>
                </a:solidFill>
                <a:uFill>
                  <a:solidFill>
                    <a:srgbClr val="006600"/>
                  </a:solidFill>
                </a:uFill>
                <a:latin typeface="Arial MT"/>
                <a:cs typeface="Arial MT"/>
              </a:rPr>
              <a:t>A</a:t>
            </a:r>
            <a:r>
              <a:rPr sz="2400" u="heavy" spc="-95" dirty="0">
                <a:solidFill>
                  <a:srgbClr val="006600"/>
                </a:solidFill>
                <a:uFill>
                  <a:solidFill>
                    <a:srgbClr val="006600"/>
                  </a:solidFill>
                </a:uFill>
                <a:latin typeface="Arial MT"/>
                <a:cs typeface="Arial MT"/>
              </a:rPr>
              <a:t>N</a:t>
            </a:r>
            <a:r>
              <a:rPr sz="2400" u="heavy" spc="-405" dirty="0">
                <a:solidFill>
                  <a:srgbClr val="006600"/>
                </a:solidFill>
                <a:uFill>
                  <a:solidFill>
                    <a:srgbClr val="006600"/>
                  </a:solidFill>
                </a:uFill>
                <a:latin typeface="Arial MT"/>
                <a:cs typeface="Arial MT"/>
              </a:rPr>
              <a:t>Y</a:t>
            </a:r>
            <a:r>
              <a:rPr sz="2400" u="heavy" dirty="0">
                <a:solidFill>
                  <a:srgbClr val="006600"/>
                </a:solidFill>
                <a:uFill>
                  <a:solidFill>
                    <a:srgbClr val="006600"/>
                  </a:solidFill>
                </a:uFill>
                <a:latin typeface="Arial MT"/>
                <a:cs typeface="Arial MT"/>
              </a:rPr>
              <a:t>.</a:t>
            </a:r>
            <a:r>
              <a:rPr sz="2400" u="heavy" spc="-155"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SOME.</a:t>
            </a:r>
            <a:r>
              <a:rPr sz="2400" u="heavy" spc="-185"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A</a:t>
            </a:r>
            <a:r>
              <a:rPr sz="2400" u="heavy" spc="-15" dirty="0">
                <a:solidFill>
                  <a:srgbClr val="006600"/>
                </a:solidFill>
                <a:uFill>
                  <a:solidFill>
                    <a:srgbClr val="006600"/>
                  </a:solidFill>
                </a:uFill>
                <a:latin typeface="Arial MT"/>
                <a:cs typeface="Arial MT"/>
              </a:rPr>
              <a:t>L</a:t>
            </a:r>
            <a:r>
              <a:rPr sz="2400" u="heavy" spc="-5" dirty="0">
                <a:solidFill>
                  <a:srgbClr val="006600"/>
                </a:solidFill>
                <a:uFill>
                  <a:solidFill>
                    <a:srgbClr val="006600"/>
                  </a:solidFill>
                </a:uFill>
                <a:latin typeface="Arial MT"/>
                <a:cs typeface="Arial MT"/>
              </a:rPr>
              <a:t>L </a:t>
            </a:r>
            <a:r>
              <a:rPr sz="2400" spc="-5" dirty="0">
                <a:solidFill>
                  <a:srgbClr val="006600"/>
                </a:solidFill>
                <a:latin typeface="Arial MT"/>
                <a:cs typeface="Arial MT"/>
              </a:rPr>
              <a:t> </a:t>
            </a:r>
            <a:r>
              <a:rPr sz="2400" u="heavy" dirty="0">
                <a:solidFill>
                  <a:srgbClr val="006600"/>
                </a:solidFill>
                <a:uFill>
                  <a:solidFill>
                    <a:srgbClr val="006600"/>
                  </a:solidFill>
                </a:uFill>
                <a:latin typeface="Arial MT"/>
                <a:cs typeface="Arial MT"/>
              </a:rPr>
              <a:t>IN.</a:t>
            </a:r>
            <a:r>
              <a:rPr sz="2400" u="heavy" spc="770" dirty="0">
                <a:solidFill>
                  <a:srgbClr val="006600"/>
                </a:solidFill>
                <a:uFill>
                  <a:solidFill>
                    <a:srgbClr val="006600"/>
                  </a:solidFill>
                </a:uFill>
                <a:latin typeface="Arial MT"/>
                <a:cs typeface="Arial MT"/>
              </a:rPr>
              <a:t> </a:t>
            </a:r>
            <a:r>
              <a:rPr sz="2400" u="heavy" spc="-15" dirty="0">
                <a:solidFill>
                  <a:srgbClr val="006600"/>
                </a:solidFill>
                <a:uFill>
                  <a:solidFill>
                    <a:srgbClr val="006600"/>
                  </a:solidFill>
                </a:uFill>
                <a:latin typeface="Arial MT"/>
                <a:cs typeface="Arial MT"/>
              </a:rPr>
              <a:t>EXISTS </a:t>
            </a:r>
            <a:r>
              <a:rPr sz="2400" spc="-10" dirty="0">
                <a:solidFill>
                  <a:srgbClr val="006600"/>
                </a:solidFill>
                <a:latin typeface="Arial MT"/>
                <a:cs typeface="Arial MT"/>
              </a:rPr>
              <a:t> </a:t>
            </a:r>
            <a:r>
              <a:rPr sz="2400" u="heavy" dirty="0">
                <a:solidFill>
                  <a:srgbClr val="006600"/>
                </a:solidFill>
                <a:uFill>
                  <a:solidFill>
                    <a:srgbClr val="006600"/>
                  </a:solidFill>
                </a:uFill>
                <a:latin typeface="Arial MT"/>
                <a:cs typeface="Arial MT"/>
              </a:rPr>
              <a:t>U</a:t>
            </a:r>
            <a:r>
              <a:rPr sz="2400" u="heavy" spc="-15" dirty="0">
                <a:solidFill>
                  <a:srgbClr val="006600"/>
                </a:solidFill>
                <a:uFill>
                  <a:solidFill>
                    <a:srgbClr val="006600"/>
                  </a:solidFill>
                </a:uFill>
                <a:latin typeface="Arial MT"/>
                <a:cs typeface="Arial MT"/>
              </a:rPr>
              <a:t>N</a:t>
            </a:r>
            <a:r>
              <a:rPr sz="2400" u="heavy" dirty="0">
                <a:solidFill>
                  <a:srgbClr val="006600"/>
                </a:solidFill>
                <a:uFill>
                  <a:solidFill>
                    <a:srgbClr val="006600"/>
                  </a:solidFill>
                </a:uFill>
                <a:latin typeface="Arial MT"/>
                <a:cs typeface="Arial MT"/>
              </a:rPr>
              <a:t>ION.</a:t>
            </a:r>
            <a:r>
              <a:rPr sz="2400" u="heavy" spc="-40"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U</a:t>
            </a:r>
            <a:r>
              <a:rPr sz="2400" u="heavy" spc="-15" dirty="0">
                <a:solidFill>
                  <a:srgbClr val="006600"/>
                </a:solidFill>
                <a:uFill>
                  <a:solidFill>
                    <a:srgbClr val="006600"/>
                  </a:solidFill>
                </a:uFill>
                <a:latin typeface="Arial MT"/>
                <a:cs typeface="Arial MT"/>
              </a:rPr>
              <a:t>N</a:t>
            </a:r>
            <a:r>
              <a:rPr sz="2400" u="heavy" dirty="0">
                <a:solidFill>
                  <a:srgbClr val="006600"/>
                </a:solidFill>
                <a:uFill>
                  <a:solidFill>
                    <a:srgbClr val="006600"/>
                  </a:solidFill>
                </a:uFill>
                <a:latin typeface="Arial MT"/>
                <a:cs typeface="Arial MT"/>
              </a:rPr>
              <a:t>ION</a:t>
            </a:r>
            <a:r>
              <a:rPr sz="2400" u="heavy" spc="-345" dirty="0">
                <a:solidFill>
                  <a:srgbClr val="006600"/>
                </a:solidFill>
                <a:uFill>
                  <a:solidFill>
                    <a:srgbClr val="006600"/>
                  </a:solidFill>
                </a:uFill>
                <a:latin typeface="Arial MT"/>
                <a:cs typeface="Arial MT"/>
              </a:rPr>
              <a:t> </a:t>
            </a:r>
            <a:r>
              <a:rPr sz="2400" u="heavy" spc="-20" dirty="0">
                <a:solidFill>
                  <a:srgbClr val="006600"/>
                </a:solidFill>
                <a:uFill>
                  <a:solidFill>
                    <a:srgbClr val="006600"/>
                  </a:solidFill>
                </a:uFill>
                <a:latin typeface="Arial MT"/>
                <a:cs typeface="Arial MT"/>
              </a:rPr>
              <a:t>AL</a:t>
            </a:r>
            <a:r>
              <a:rPr sz="2400" u="heavy" dirty="0">
                <a:solidFill>
                  <a:srgbClr val="006600"/>
                </a:solidFill>
                <a:uFill>
                  <a:solidFill>
                    <a:srgbClr val="006600"/>
                  </a:solidFill>
                </a:uFill>
                <a:latin typeface="Arial MT"/>
                <a:cs typeface="Arial MT"/>
              </a:rPr>
              <a:t>L </a:t>
            </a:r>
            <a:r>
              <a:rPr sz="2400" dirty="0">
                <a:solidFill>
                  <a:srgbClr val="006600"/>
                </a:solidFill>
                <a:latin typeface="Arial MT"/>
                <a:cs typeface="Arial MT"/>
              </a:rPr>
              <a:t> </a:t>
            </a:r>
            <a:r>
              <a:rPr sz="2400" u="heavy" spc="-20" dirty="0">
                <a:solidFill>
                  <a:srgbClr val="006600"/>
                </a:solidFill>
                <a:uFill>
                  <a:solidFill>
                    <a:srgbClr val="006600"/>
                  </a:solidFill>
                </a:uFill>
                <a:latin typeface="Arial MT"/>
                <a:cs typeface="Arial MT"/>
              </a:rPr>
              <a:t>INTERSECT </a:t>
            </a:r>
            <a:r>
              <a:rPr sz="2400" spc="-15" dirty="0">
                <a:solidFill>
                  <a:srgbClr val="006600"/>
                </a:solidFill>
                <a:latin typeface="Arial MT"/>
                <a:cs typeface="Arial MT"/>
              </a:rPr>
              <a:t> </a:t>
            </a:r>
            <a:r>
              <a:rPr sz="2400" u="heavy" spc="-20" dirty="0">
                <a:solidFill>
                  <a:srgbClr val="006600"/>
                </a:solidFill>
                <a:uFill>
                  <a:solidFill>
                    <a:srgbClr val="006600"/>
                  </a:solidFill>
                </a:uFill>
                <a:latin typeface="Arial MT"/>
                <a:cs typeface="Arial MT"/>
              </a:rPr>
              <a:t>EXCEPT</a:t>
            </a:r>
            <a:endParaRPr sz="2400">
              <a:latin typeface="Arial MT"/>
              <a:cs typeface="Arial MT"/>
            </a:endParaRPr>
          </a:p>
          <a:p>
            <a:pPr marL="12700">
              <a:lnSpc>
                <a:spcPts val="2700"/>
              </a:lnSpc>
            </a:pPr>
            <a:r>
              <a:rPr sz="2400" u="heavy" dirty="0">
                <a:solidFill>
                  <a:srgbClr val="006600"/>
                </a:solidFill>
                <a:uFill>
                  <a:solidFill>
                    <a:srgbClr val="006600"/>
                  </a:solidFill>
                </a:uFill>
                <a:latin typeface="Arial MT"/>
                <a:cs typeface="Arial MT"/>
              </a:rPr>
              <a:t>JO</a:t>
            </a:r>
            <a:r>
              <a:rPr sz="2400" u="heavy" spc="5" dirty="0">
                <a:solidFill>
                  <a:srgbClr val="006600"/>
                </a:solidFill>
                <a:uFill>
                  <a:solidFill>
                    <a:srgbClr val="006600"/>
                  </a:solidFill>
                </a:uFill>
                <a:latin typeface="Arial MT"/>
                <a:cs typeface="Arial MT"/>
              </a:rPr>
              <a:t>I</a:t>
            </a:r>
            <a:r>
              <a:rPr sz="2400" u="heavy" spc="-5" dirty="0">
                <a:solidFill>
                  <a:srgbClr val="006600"/>
                </a:solidFill>
                <a:uFill>
                  <a:solidFill>
                    <a:srgbClr val="006600"/>
                  </a:solidFill>
                </a:uFill>
                <a:latin typeface="Arial MT"/>
                <a:cs typeface="Arial MT"/>
              </a:rPr>
              <a:t>N</a:t>
            </a:r>
            <a:r>
              <a:rPr sz="2400" u="heavy" dirty="0">
                <a:solidFill>
                  <a:srgbClr val="006600"/>
                </a:solidFill>
                <a:uFill>
                  <a:solidFill>
                    <a:srgbClr val="006600"/>
                  </a:solidFill>
                </a:uFill>
                <a:latin typeface="Arial MT"/>
                <a:cs typeface="Arial MT"/>
              </a:rPr>
              <a:t>.</a:t>
            </a:r>
            <a:r>
              <a:rPr sz="2400" u="heavy" spc="-55" dirty="0">
                <a:solidFill>
                  <a:srgbClr val="006600"/>
                </a:solidFill>
                <a:uFill>
                  <a:solidFill>
                    <a:srgbClr val="006600"/>
                  </a:solidFill>
                </a:uFill>
                <a:latin typeface="Arial MT"/>
                <a:cs typeface="Arial MT"/>
              </a:rPr>
              <a:t> </a:t>
            </a:r>
            <a:r>
              <a:rPr sz="2400" u="heavy" dirty="0">
                <a:solidFill>
                  <a:srgbClr val="006600"/>
                </a:solidFill>
                <a:uFill>
                  <a:solidFill>
                    <a:srgbClr val="006600"/>
                  </a:solidFill>
                </a:uFill>
                <a:latin typeface="Arial MT"/>
                <a:cs typeface="Arial MT"/>
              </a:rPr>
              <a:t>INN</a:t>
            </a:r>
            <a:r>
              <a:rPr sz="2400" u="heavy" spc="-10" dirty="0">
                <a:solidFill>
                  <a:srgbClr val="006600"/>
                </a:solidFill>
                <a:uFill>
                  <a:solidFill>
                    <a:srgbClr val="006600"/>
                  </a:solidFill>
                </a:uFill>
                <a:latin typeface="Arial MT"/>
                <a:cs typeface="Arial MT"/>
              </a:rPr>
              <a:t>E</a:t>
            </a:r>
            <a:r>
              <a:rPr sz="2400" u="heavy" spc="-5" dirty="0">
                <a:solidFill>
                  <a:srgbClr val="006600"/>
                </a:solidFill>
                <a:uFill>
                  <a:solidFill>
                    <a:srgbClr val="006600"/>
                  </a:solidFill>
                </a:uFill>
                <a:latin typeface="Arial MT"/>
                <a:cs typeface="Arial MT"/>
              </a:rPr>
              <a:t>R</a:t>
            </a:r>
            <a:r>
              <a:rPr sz="2400" u="heavy" dirty="0">
                <a:solidFill>
                  <a:srgbClr val="006600"/>
                </a:solidFill>
                <a:uFill>
                  <a:solidFill>
                    <a:srgbClr val="006600"/>
                  </a:solidFill>
                </a:uFill>
                <a:latin typeface="Arial MT"/>
                <a:cs typeface="Arial MT"/>
              </a:rPr>
              <a:t>.</a:t>
            </a:r>
            <a:r>
              <a:rPr sz="2400" u="heavy" spc="-15" dirty="0">
                <a:solidFill>
                  <a:srgbClr val="006600"/>
                </a:solidFill>
                <a:uFill>
                  <a:solidFill>
                    <a:srgbClr val="006600"/>
                  </a:solidFill>
                </a:uFill>
                <a:latin typeface="Arial MT"/>
                <a:cs typeface="Arial MT"/>
              </a:rPr>
              <a:t> </a:t>
            </a:r>
            <a:r>
              <a:rPr sz="2400" u="heavy" spc="-70" dirty="0">
                <a:solidFill>
                  <a:srgbClr val="006600"/>
                </a:solidFill>
                <a:uFill>
                  <a:solidFill>
                    <a:srgbClr val="006600"/>
                  </a:solidFill>
                </a:uFill>
                <a:latin typeface="Arial MT"/>
                <a:cs typeface="Arial MT"/>
              </a:rPr>
              <a:t>L</a:t>
            </a:r>
            <a:r>
              <a:rPr sz="2400" u="heavy" spc="-65" dirty="0">
                <a:solidFill>
                  <a:srgbClr val="006600"/>
                </a:solidFill>
                <a:uFill>
                  <a:solidFill>
                    <a:srgbClr val="006600"/>
                  </a:solidFill>
                </a:uFill>
                <a:latin typeface="Arial MT"/>
                <a:cs typeface="Arial MT"/>
              </a:rPr>
              <a:t>EF</a:t>
            </a:r>
            <a:r>
              <a:rPr sz="2400" u="heavy" spc="-330" dirty="0">
                <a:solidFill>
                  <a:srgbClr val="006600"/>
                </a:solidFill>
                <a:uFill>
                  <a:solidFill>
                    <a:srgbClr val="006600"/>
                  </a:solidFill>
                </a:uFill>
                <a:latin typeface="Arial MT"/>
                <a:cs typeface="Arial MT"/>
              </a:rPr>
              <a:t>T</a:t>
            </a:r>
            <a:r>
              <a:rPr sz="2400" u="heavy" dirty="0">
                <a:solidFill>
                  <a:srgbClr val="006600"/>
                </a:solidFill>
                <a:uFill>
                  <a:solidFill>
                    <a:srgbClr val="006600"/>
                  </a:solidFill>
                </a:uFill>
                <a:latin typeface="Arial MT"/>
                <a:cs typeface="Arial MT"/>
              </a:rPr>
              <a:t>.</a:t>
            </a:r>
            <a:r>
              <a:rPr sz="2400" u="heavy" spc="-135" dirty="0">
                <a:solidFill>
                  <a:srgbClr val="006600"/>
                </a:solidFill>
                <a:uFill>
                  <a:solidFill>
                    <a:srgbClr val="006600"/>
                  </a:solidFill>
                </a:uFill>
                <a:latin typeface="Arial MT"/>
                <a:cs typeface="Arial MT"/>
              </a:rPr>
              <a:t> </a:t>
            </a:r>
            <a:r>
              <a:rPr sz="2400" u="heavy" spc="-60" dirty="0">
                <a:solidFill>
                  <a:srgbClr val="006600"/>
                </a:solidFill>
                <a:uFill>
                  <a:solidFill>
                    <a:srgbClr val="006600"/>
                  </a:solidFill>
                </a:uFill>
                <a:latin typeface="Arial MT"/>
                <a:cs typeface="Arial MT"/>
              </a:rPr>
              <a:t>R</a:t>
            </a:r>
            <a:r>
              <a:rPr sz="2400" u="heavy" spc="-45" dirty="0">
                <a:solidFill>
                  <a:srgbClr val="006600"/>
                </a:solidFill>
                <a:uFill>
                  <a:solidFill>
                    <a:srgbClr val="006600"/>
                  </a:solidFill>
                </a:uFill>
                <a:latin typeface="Arial MT"/>
                <a:cs typeface="Arial MT"/>
              </a:rPr>
              <a:t>IG</a:t>
            </a:r>
            <a:r>
              <a:rPr sz="2400" u="heavy" spc="-60" dirty="0">
                <a:solidFill>
                  <a:srgbClr val="006600"/>
                </a:solidFill>
                <a:uFill>
                  <a:solidFill>
                    <a:srgbClr val="006600"/>
                  </a:solidFill>
                </a:uFill>
                <a:latin typeface="Arial MT"/>
                <a:cs typeface="Arial MT"/>
              </a:rPr>
              <a:t>H</a:t>
            </a:r>
            <a:r>
              <a:rPr sz="2400" u="heavy" spc="-315" dirty="0">
                <a:solidFill>
                  <a:srgbClr val="006600"/>
                </a:solidFill>
                <a:uFill>
                  <a:solidFill>
                    <a:srgbClr val="006600"/>
                  </a:solidFill>
                </a:uFill>
                <a:latin typeface="Arial MT"/>
                <a:cs typeface="Arial MT"/>
              </a:rPr>
              <a:t>T</a:t>
            </a:r>
            <a:r>
              <a:rPr sz="2400" u="heavy" dirty="0">
                <a:solidFill>
                  <a:srgbClr val="006600"/>
                </a:solidFill>
                <a:uFill>
                  <a:solidFill>
                    <a:srgbClr val="006600"/>
                  </a:solidFill>
                </a:uFill>
                <a:latin typeface="Arial MT"/>
                <a:cs typeface="Arial MT"/>
              </a:rPr>
              <a:t>.</a:t>
            </a:r>
            <a:r>
              <a:rPr sz="2400" u="heavy" spc="-125" dirty="0">
                <a:solidFill>
                  <a:srgbClr val="006600"/>
                </a:solidFill>
                <a:uFill>
                  <a:solidFill>
                    <a:srgbClr val="006600"/>
                  </a:solidFill>
                </a:uFill>
                <a:latin typeface="Arial MT"/>
                <a:cs typeface="Arial MT"/>
              </a:rPr>
              <a:t> </a:t>
            </a:r>
            <a:r>
              <a:rPr sz="2400" u="heavy" spc="-15" dirty="0">
                <a:solidFill>
                  <a:srgbClr val="006600"/>
                </a:solidFill>
                <a:uFill>
                  <a:solidFill>
                    <a:srgbClr val="006600"/>
                  </a:solidFill>
                </a:uFill>
                <a:latin typeface="Arial MT"/>
                <a:cs typeface="Arial MT"/>
              </a:rPr>
              <a:t>F</a:t>
            </a:r>
            <a:r>
              <a:rPr sz="2400" u="heavy" spc="-25" dirty="0">
                <a:solidFill>
                  <a:srgbClr val="006600"/>
                </a:solidFill>
                <a:uFill>
                  <a:solidFill>
                    <a:srgbClr val="006600"/>
                  </a:solidFill>
                </a:uFill>
                <a:latin typeface="Arial MT"/>
                <a:cs typeface="Arial MT"/>
              </a:rPr>
              <a:t>U</a:t>
            </a:r>
            <a:r>
              <a:rPr sz="2400" u="heavy" spc="-20" dirty="0">
                <a:solidFill>
                  <a:srgbClr val="006600"/>
                </a:solidFill>
                <a:uFill>
                  <a:solidFill>
                    <a:srgbClr val="006600"/>
                  </a:solidFill>
                </a:uFill>
                <a:latin typeface="Arial MT"/>
                <a:cs typeface="Arial MT"/>
              </a:rPr>
              <a:t>LL</a:t>
            </a:r>
            <a:r>
              <a:rPr sz="2400" u="heavy" dirty="0">
                <a:solidFill>
                  <a:srgbClr val="006600"/>
                </a:solidFill>
                <a:uFill>
                  <a:solidFill>
                    <a:srgbClr val="006600"/>
                  </a:solidFill>
                </a:uFill>
                <a:latin typeface="Arial MT"/>
                <a:cs typeface="Arial MT"/>
              </a:rPr>
              <a:t>.</a:t>
            </a:r>
            <a:r>
              <a:rPr sz="2400" u="heavy" spc="120" dirty="0">
                <a:solidFill>
                  <a:srgbClr val="006600"/>
                </a:solidFill>
                <a:uFill>
                  <a:solidFill>
                    <a:srgbClr val="006600"/>
                  </a:solidFill>
                </a:uFill>
                <a:latin typeface="Arial MT"/>
                <a:cs typeface="Arial MT"/>
              </a:rPr>
              <a:t> </a:t>
            </a:r>
            <a:r>
              <a:rPr sz="2400" u="heavy" spc="-5" dirty="0">
                <a:solidFill>
                  <a:srgbClr val="006600"/>
                </a:solidFill>
                <a:uFill>
                  <a:solidFill>
                    <a:srgbClr val="006600"/>
                  </a:solidFill>
                </a:uFill>
                <a:latin typeface="Arial MT"/>
                <a:cs typeface="Arial MT"/>
              </a:rPr>
              <a:t>C</a:t>
            </a:r>
            <a:r>
              <a:rPr sz="2400" u="heavy" spc="-15" dirty="0">
                <a:solidFill>
                  <a:srgbClr val="006600"/>
                </a:solidFill>
                <a:uFill>
                  <a:solidFill>
                    <a:srgbClr val="006600"/>
                  </a:solidFill>
                </a:uFill>
                <a:latin typeface="Arial MT"/>
                <a:cs typeface="Arial MT"/>
              </a:rPr>
              <a:t>R</a:t>
            </a:r>
            <a:r>
              <a:rPr sz="2400" u="heavy" dirty="0">
                <a:solidFill>
                  <a:srgbClr val="006600"/>
                </a:solidFill>
                <a:uFill>
                  <a:solidFill>
                    <a:srgbClr val="006600"/>
                  </a:solidFill>
                </a:uFill>
                <a:latin typeface="Arial MT"/>
                <a:cs typeface="Arial MT"/>
              </a:rPr>
              <a:t>OSS</a:t>
            </a:r>
            <a:endParaRPr sz="2400">
              <a:latin typeface="Arial MT"/>
              <a:cs typeface="Arial MT"/>
            </a:endParaRPr>
          </a:p>
        </p:txBody>
      </p:sp>
      <p:pic>
        <p:nvPicPr>
          <p:cNvPr id="7" name="object 7"/>
          <p:cNvPicPr/>
          <p:nvPr/>
        </p:nvPicPr>
        <p:blipFill>
          <a:blip r:embed="rId4" cstate="print"/>
          <a:stretch>
            <a:fillRect/>
          </a:stretch>
        </p:blipFill>
        <p:spPr>
          <a:xfrm>
            <a:off x="1092708" y="2427732"/>
            <a:ext cx="141731" cy="143255"/>
          </a:xfrm>
          <a:prstGeom prst="rect">
            <a:avLst/>
          </a:prstGeom>
        </p:spPr>
      </p:pic>
      <p:pic>
        <p:nvPicPr>
          <p:cNvPr id="8" name="object 8"/>
          <p:cNvPicPr/>
          <p:nvPr/>
        </p:nvPicPr>
        <p:blipFill>
          <a:blip r:embed="rId5" cstate="print"/>
          <a:stretch>
            <a:fillRect/>
          </a:stretch>
        </p:blipFill>
        <p:spPr>
          <a:xfrm>
            <a:off x="1092708" y="2769108"/>
            <a:ext cx="141731" cy="141732"/>
          </a:xfrm>
          <a:prstGeom prst="rect">
            <a:avLst/>
          </a:prstGeom>
        </p:spPr>
      </p:pic>
      <p:pic>
        <p:nvPicPr>
          <p:cNvPr id="9" name="object 9"/>
          <p:cNvPicPr/>
          <p:nvPr/>
        </p:nvPicPr>
        <p:blipFill>
          <a:blip r:embed="rId6" cstate="print"/>
          <a:stretch>
            <a:fillRect/>
          </a:stretch>
        </p:blipFill>
        <p:spPr>
          <a:xfrm>
            <a:off x="1092708" y="3107436"/>
            <a:ext cx="141731" cy="141732"/>
          </a:xfrm>
          <a:prstGeom prst="rect">
            <a:avLst/>
          </a:prstGeom>
        </p:spPr>
      </p:pic>
      <p:pic>
        <p:nvPicPr>
          <p:cNvPr id="10" name="object 10"/>
          <p:cNvPicPr/>
          <p:nvPr/>
        </p:nvPicPr>
        <p:blipFill>
          <a:blip r:embed="rId7" cstate="print"/>
          <a:stretch>
            <a:fillRect/>
          </a:stretch>
        </p:blipFill>
        <p:spPr>
          <a:xfrm>
            <a:off x="1092708" y="3448812"/>
            <a:ext cx="141731" cy="141732"/>
          </a:xfrm>
          <a:prstGeom prst="rect">
            <a:avLst/>
          </a:prstGeom>
        </p:spPr>
      </p:pic>
      <p:pic>
        <p:nvPicPr>
          <p:cNvPr id="11" name="object 11"/>
          <p:cNvPicPr/>
          <p:nvPr/>
        </p:nvPicPr>
        <p:blipFill>
          <a:blip r:embed="rId8" cstate="print"/>
          <a:stretch>
            <a:fillRect/>
          </a:stretch>
        </p:blipFill>
        <p:spPr>
          <a:xfrm>
            <a:off x="1092708" y="3787140"/>
            <a:ext cx="141731" cy="141732"/>
          </a:xfrm>
          <a:prstGeom prst="rect">
            <a:avLst/>
          </a:prstGeom>
        </p:spPr>
      </p:pic>
      <p:pic>
        <p:nvPicPr>
          <p:cNvPr id="12" name="object 12"/>
          <p:cNvPicPr/>
          <p:nvPr/>
        </p:nvPicPr>
        <p:blipFill>
          <a:blip r:embed="rId9" cstate="print"/>
          <a:stretch>
            <a:fillRect/>
          </a:stretch>
        </p:blipFill>
        <p:spPr>
          <a:xfrm>
            <a:off x="1092708" y="4126992"/>
            <a:ext cx="141731" cy="143255"/>
          </a:xfrm>
          <a:prstGeom prst="rect">
            <a:avLst/>
          </a:prstGeom>
        </p:spPr>
      </p:pic>
      <p:pic>
        <p:nvPicPr>
          <p:cNvPr id="13" name="object 13"/>
          <p:cNvPicPr/>
          <p:nvPr/>
        </p:nvPicPr>
        <p:blipFill>
          <a:blip r:embed="rId10" cstate="print"/>
          <a:stretch>
            <a:fillRect/>
          </a:stretch>
        </p:blipFill>
        <p:spPr>
          <a:xfrm>
            <a:off x="1092708" y="4466844"/>
            <a:ext cx="141731" cy="143256"/>
          </a:xfrm>
          <a:prstGeom prst="rect">
            <a:avLst/>
          </a:prstGeom>
        </p:spPr>
      </p:pic>
      <p:pic>
        <p:nvPicPr>
          <p:cNvPr id="14" name="object 14"/>
          <p:cNvPicPr/>
          <p:nvPr/>
        </p:nvPicPr>
        <p:blipFill>
          <a:blip r:embed="rId11" cstate="print"/>
          <a:stretch>
            <a:fillRect/>
          </a:stretch>
        </p:blipFill>
        <p:spPr>
          <a:xfrm>
            <a:off x="1092708" y="4806696"/>
            <a:ext cx="141731" cy="141731"/>
          </a:xfrm>
          <a:prstGeom prst="rect">
            <a:avLst/>
          </a:prstGeom>
        </p:spPr>
      </p:pic>
      <p:pic>
        <p:nvPicPr>
          <p:cNvPr id="15" name="object 15"/>
          <p:cNvPicPr/>
          <p:nvPr/>
        </p:nvPicPr>
        <p:blipFill>
          <a:blip r:embed="rId12" cstate="print"/>
          <a:stretch>
            <a:fillRect/>
          </a:stretch>
        </p:blipFill>
        <p:spPr>
          <a:xfrm>
            <a:off x="1092708" y="5146548"/>
            <a:ext cx="141731" cy="143256"/>
          </a:xfrm>
          <a:prstGeom prst="rect">
            <a:avLst/>
          </a:prstGeom>
        </p:spPr>
      </p:pic>
      <p:pic>
        <p:nvPicPr>
          <p:cNvPr id="16" name="object 16"/>
          <p:cNvPicPr/>
          <p:nvPr/>
        </p:nvPicPr>
        <p:blipFill>
          <a:blip r:embed="rId13" cstate="print"/>
          <a:stretch>
            <a:fillRect/>
          </a:stretch>
        </p:blipFill>
        <p:spPr>
          <a:xfrm>
            <a:off x="1092708" y="5486400"/>
            <a:ext cx="141731" cy="141731"/>
          </a:xfrm>
          <a:prstGeom prst="rect">
            <a:avLst/>
          </a:prstGeom>
        </p:spPr>
      </p:pic>
      <p:pic>
        <p:nvPicPr>
          <p:cNvPr id="17" name="object 17"/>
          <p:cNvPicPr/>
          <p:nvPr/>
        </p:nvPicPr>
        <p:blipFill>
          <a:blip r:embed="rId14" cstate="print"/>
          <a:stretch>
            <a:fillRect/>
          </a:stretch>
        </p:blipFill>
        <p:spPr>
          <a:xfrm>
            <a:off x="1092708" y="5826252"/>
            <a:ext cx="141731" cy="143255"/>
          </a:xfrm>
          <a:prstGeom prst="rect">
            <a:avLst/>
          </a:prstGeom>
        </p:spPr>
      </p:pic>
      <p:pic>
        <p:nvPicPr>
          <p:cNvPr id="18" name="object 18"/>
          <p:cNvPicPr/>
          <p:nvPr/>
        </p:nvPicPr>
        <p:blipFill>
          <a:blip r:embed="rId15" cstate="print"/>
          <a:stretch>
            <a:fillRect/>
          </a:stretch>
        </p:blipFill>
        <p:spPr>
          <a:xfrm>
            <a:off x="1092708" y="6166104"/>
            <a:ext cx="141731" cy="143256"/>
          </a:xfrm>
          <a:prstGeom prst="rect">
            <a:avLst/>
          </a:prstGeom>
        </p:spPr>
      </p:pic>
      <p:pic>
        <p:nvPicPr>
          <p:cNvPr id="19" name="object 19"/>
          <p:cNvPicPr/>
          <p:nvPr/>
        </p:nvPicPr>
        <p:blipFill>
          <a:blip r:embed="rId16" cstate="print"/>
          <a:stretch>
            <a:fillRect/>
          </a:stretch>
        </p:blipFill>
        <p:spPr>
          <a:xfrm>
            <a:off x="1092708" y="6505956"/>
            <a:ext cx="141731" cy="141731"/>
          </a:xfrm>
          <a:prstGeom prst="rect">
            <a:avLst/>
          </a:prstGeom>
        </p:spPr>
      </p:pic>
      <p:pic>
        <p:nvPicPr>
          <p:cNvPr id="20" name="object 20"/>
          <p:cNvPicPr/>
          <p:nvPr/>
        </p:nvPicPr>
        <p:blipFill>
          <a:blip r:embed="rId17" cstate="print"/>
          <a:stretch>
            <a:fillRect/>
          </a:stretch>
        </p:blipFill>
        <p:spPr>
          <a:xfrm>
            <a:off x="1092708" y="6845808"/>
            <a:ext cx="141731" cy="14325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2725420" cy="695960"/>
          </a:xfrm>
          <a:prstGeom prst="rect">
            <a:avLst/>
          </a:prstGeom>
        </p:spPr>
        <p:txBody>
          <a:bodyPr vert="horz" wrap="square" lIns="0" tIns="12700" rIns="0" bIns="0" rtlCol="0">
            <a:spAutoFit/>
          </a:bodyPr>
          <a:lstStyle/>
          <a:p>
            <a:pPr marL="12700">
              <a:lnSpc>
                <a:spcPct val="100000"/>
              </a:lnSpc>
              <a:spcBef>
                <a:spcPts val="100"/>
              </a:spcBef>
            </a:pPr>
            <a:r>
              <a:rPr spc="-10" dirty="0"/>
              <a:t>Consultas</a:t>
            </a:r>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5" name="object 5"/>
          <p:cNvSpPr txBox="1"/>
          <p:nvPr/>
        </p:nvSpPr>
        <p:spPr>
          <a:xfrm>
            <a:off x="8644890" y="7059930"/>
            <a:ext cx="12280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6600"/>
                </a:solidFill>
                <a:latin typeface="Arial"/>
                <a:cs typeface="Arial"/>
              </a:rPr>
              <a:t>Gr</a:t>
            </a:r>
            <a:r>
              <a:rPr sz="2400" b="1" spc="-10" dirty="0">
                <a:solidFill>
                  <a:srgbClr val="006600"/>
                </a:solidFill>
                <a:latin typeface="Arial"/>
                <a:cs typeface="Arial"/>
              </a:rPr>
              <a:t>ac</a:t>
            </a:r>
            <a:r>
              <a:rPr sz="2400" b="1" spc="10" dirty="0">
                <a:solidFill>
                  <a:srgbClr val="006600"/>
                </a:solidFill>
                <a:latin typeface="Arial"/>
                <a:cs typeface="Arial"/>
              </a:rPr>
              <a:t>i</a:t>
            </a:r>
            <a:r>
              <a:rPr sz="2400" b="1" spc="-10" dirty="0">
                <a:solidFill>
                  <a:srgbClr val="006600"/>
                </a:solidFill>
                <a:latin typeface="Arial"/>
                <a:cs typeface="Arial"/>
              </a:rPr>
              <a:t>as</a:t>
            </a:r>
            <a:r>
              <a:rPr sz="2400" b="1" dirty="0">
                <a:solidFill>
                  <a:srgbClr val="006600"/>
                </a:solidFill>
                <a:latin typeface="Arial"/>
                <a:cs typeface="Arial"/>
              </a:rPr>
              <a:t>.</a:t>
            </a:r>
            <a:endParaRPr sz="2400">
              <a:latin typeface="Arial"/>
              <a:cs typeface="Arial"/>
            </a:endParaRPr>
          </a:p>
        </p:txBody>
      </p:sp>
      <p:pic>
        <p:nvPicPr>
          <p:cNvPr id="6" name="object 6"/>
          <p:cNvPicPr/>
          <p:nvPr/>
        </p:nvPicPr>
        <p:blipFill>
          <a:blip r:embed="rId3" cstate="print"/>
          <a:stretch>
            <a:fillRect/>
          </a:stretch>
        </p:blipFill>
        <p:spPr>
          <a:xfrm>
            <a:off x="4171950" y="2472689"/>
            <a:ext cx="1752600" cy="2609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3471545" cy="695960"/>
          </a:xfrm>
          <a:prstGeom prst="rect">
            <a:avLst/>
          </a:prstGeom>
        </p:spPr>
        <p:txBody>
          <a:bodyPr vert="horz" wrap="square" lIns="0" tIns="12700" rIns="0" bIns="0" rtlCol="0">
            <a:spAutoFit/>
          </a:bodyPr>
          <a:lstStyle/>
          <a:p>
            <a:pPr marL="12700">
              <a:lnSpc>
                <a:spcPct val="100000"/>
              </a:lnSpc>
              <a:spcBef>
                <a:spcPts val="100"/>
              </a:spcBef>
            </a:pPr>
            <a:r>
              <a:rPr spc="-5" dirty="0"/>
              <a:t>Clasificación</a:t>
            </a:r>
          </a:p>
        </p:txBody>
      </p:sp>
      <p:sp>
        <p:nvSpPr>
          <p:cNvPr id="3" name="object 3"/>
          <p:cNvSpPr txBox="1"/>
          <p:nvPr/>
        </p:nvSpPr>
        <p:spPr>
          <a:xfrm>
            <a:off x="491490" y="2219959"/>
            <a:ext cx="970280" cy="452120"/>
          </a:xfrm>
          <a:prstGeom prst="rect">
            <a:avLst/>
          </a:prstGeom>
        </p:spPr>
        <p:txBody>
          <a:bodyPr vert="horz" wrap="square" lIns="0" tIns="12700" rIns="0" bIns="0" rtlCol="0">
            <a:spAutoFit/>
          </a:bodyPr>
          <a:lstStyle/>
          <a:p>
            <a:pPr marL="228600" indent="-215900">
              <a:lnSpc>
                <a:spcPct val="100000"/>
              </a:lnSpc>
              <a:spcBef>
                <a:spcPts val="100"/>
              </a:spcBef>
              <a:buSzPct val="44642"/>
              <a:buFont typeface="Trebuchet MS"/>
              <a:buChar char="●"/>
              <a:tabLst>
                <a:tab pos="228600" algn="l"/>
              </a:tabLst>
            </a:pPr>
            <a:r>
              <a:rPr sz="2800" b="1" i="1" spc="-15" dirty="0">
                <a:latin typeface="Arial"/>
                <a:cs typeface="Arial"/>
              </a:rPr>
              <a:t>D</a:t>
            </a:r>
            <a:r>
              <a:rPr sz="2800" b="1" i="1" spc="-5" dirty="0">
                <a:latin typeface="Arial"/>
                <a:cs typeface="Arial"/>
              </a:rPr>
              <a:t>D</a:t>
            </a:r>
            <a:r>
              <a:rPr sz="2800" b="1" i="1" dirty="0">
                <a:latin typeface="Arial"/>
                <a:cs typeface="Arial"/>
              </a:rPr>
              <a:t>L</a:t>
            </a:r>
            <a:endParaRPr sz="2800">
              <a:latin typeface="Arial"/>
              <a:cs typeface="Arial"/>
            </a:endParaRPr>
          </a:p>
        </p:txBody>
      </p:sp>
      <p:sp>
        <p:nvSpPr>
          <p:cNvPr id="4" name="object 4"/>
          <p:cNvSpPr txBox="1"/>
          <p:nvPr/>
        </p:nvSpPr>
        <p:spPr>
          <a:xfrm>
            <a:off x="491490" y="4229100"/>
            <a:ext cx="1007744" cy="452120"/>
          </a:xfrm>
          <a:prstGeom prst="rect">
            <a:avLst/>
          </a:prstGeom>
        </p:spPr>
        <p:txBody>
          <a:bodyPr vert="horz" wrap="square" lIns="0" tIns="12700" rIns="0" bIns="0" rtlCol="0">
            <a:spAutoFit/>
          </a:bodyPr>
          <a:lstStyle/>
          <a:p>
            <a:pPr marL="228600" indent="-215900">
              <a:lnSpc>
                <a:spcPct val="100000"/>
              </a:lnSpc>
              <a:spcBef>
                <a:spcPts val="100"/>
              </a:spcBef>
              <a:buSzPct val="44642"/>
              <a:buFont typeface="Trebuchet MS"/>
              <a:buChar char="●"/>
              <a:tabLst>
                <a:tab pos="228600" algn="l"/>
              </a:tabLst>
            </a:pPr>
            <a:r>
              <a:rPr sz="2800" b="1" i="1" spc="-15" dirty="0">
                <a:latin typeface="Arial"/>
                <a:cs typeface="Arial"/>
              </a:rPr>
              <a:t>D</a:t>
            </a:r>
            <a:r>
              <a:rPr sz="2800" b="1" i="1" spc="-25" dirty="0">
                <a:latin typeface="Arial"/>
                <a:cs typeface="Arial"/>
              </a:rPr>
              <a:t>M</a:t>
            </a:r>
            <a:r>
              <a:rPr sz="2800" b="1" i="1" dirty="0">
                <a:latin typeface="Arial"/>
                <a:cs typeface="Arial"/>
              </a:rPr>
              <a:t>L</a:t>
            </a:r>
            <a:endParaRPr sz="2800">
              <a:latin typeface="Arial"/>
              <a:cs typeface="Arial"/>
            </a:endParaRPr>
          </a:p>
        </p:txBody>
      </p:sp>
      <p:sp>
        <p:nvSpPr>
          <p:cNvPr id="5" name="object 5"/>
          <p:cNvSpPr txBox="1"/>
          <p:nvPr/>
        </p:nvSpPr>
        <p:spPr>
          <a:xfrm>
            <a:off x="491490" y="6238240"/>
            <a:ext cx="970280" cy="452120"/>
          </a:xfrm>
          <a:prstGeom prst="rect">
            <a:avLst/>
          </a:prstGeom>
        </p:spPr>
        <p:txBody>
          <a:bodyPr vert="horz" wrap="square" lIns="0" tIns="12700" rIns="0" bIns="0" rtlCol="0">
            <a:spAutoFit/>
          </a:bodyPr>
          <a:lstStyle/>
          <a:p>
            <a:pPr marL="228600" indent="-215900">
              <a:lnSpc>
                <a:spcPct val="100000"/>
              </a:lnSpc>
              <a:spcBef>
                <a:spcPts val="100"/>
              </a:spcBef>
              <a:buSzPct val="44642"/>
              <a:buFont typeface="Trebuchet MS"/>
              <a:buChar char="●"/>
              <a:tabLst>
                <a:tab pos="228600" algn="l"/>
              </a:tabLst>
            </a:pPr>
            <a:r>
              <a:rPr sz="2800" b="1" i="1" spc="-15" dirty="0">
                <a:latin typeface="Arial"/>
                <a:cs typeface="Arial"/>
              </a:rPr>
              <a:t>D</a:t>
            </a:r>
            <a:r>
              <a:rPr sz="2800" b="1" i="1" spc="-5" dirty="0">
                <a:latin typeface="Arial"/>
                <a:cs typeface="Arial"/>
              </a:rPr>
              <a:t>C</a:t>
            </a:r>
            <a:r>
              <a:rPr sz="2800" b="1" i="1" dirty="0">
                <a:latin typeface="Arial"/>
                <a:cs typeface="Arial"/>
              </a:rPr>
              <a:t>L</a:t>
            </a:r>
            <a:endParaRPr sz="2800">
              <a:latin typeface="Arial"/>
              <a:cs typeface="Arial"/>
            </a:endParaRPr>
          </a:p>
        </p:txBody>
      </p:sp>
      <p:pic>
        <p:nvPicPr>
          <p:cNvPr id="6" name="object 6"/>
          <p:cNvPicPr/>
          <p:nvPr/>
        </p:nvPicPr>
        <p:blipFill>
          <a:blip r:embed="rId2" cstate="print"/>
          <a:stretch>
            <a:fillRect/>
          </a:stretch>
        </p:blipFill>
        <p:spPr>
          <a:xfrm>
            <a:off x="8928100" y="300990"/>
            <a:ext cx="935990" cy="778509"/>
          </a:xfrm>
          <a:prstGeom prst="rect">
            <a:avLst/>
          </a:prstGeom>
        </p:spPr>
      </p:pic>
      <p:sp>
        <p:nvSpPr>
          <p:cNvPr id="7" name="object 7"/>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grpSp>
        <p:nvGrpSpPr>
          <p:cNvPr id="8" name="object 8"/>
          <p:cNvGrpSpPr/>
          <p:nvPr/>
        </p:nvGrpSpPr>
        <p:grpSpPr>
          <a:xfrm>
            <a:off x="1512569" y="3671570"/>
            <a:ext cx="956310" cy="1512570"/>
            <a:chOff x="1512569" y="3671570"/>
            <a:chExt cx="956310" cy="1512570"/>
          </a:xfrm>
        </p:grpSpPr>
        <p:sp>
          <p:nvSpPr>
            <p:cNvPr id="9" name="object 9"/>
            <p:cNvSpPr/>
            <p:nvPr/>
          </p:nvSpPr>
          <p:spPr>
            <a:xfrm>
              <a:off x="1512569" y="3671570"/>
              <a:ext cx="935990" cy="1512570"/>
            </a:xfrm>
            <a:custGeom>
              <a:avLst/>
              <a:gdLst/>
              <a:ahLst/>
              <a:cxnLst/>
              <a:rect l="l" t="t" r="r" b="b"/>
              <a:pathLst>
                <a:path w="935989" h="1512570">
                  <a:moveTo>
                    <a:pt x="935990" y="0"/>
                  </a:moveTo>
                  <a:lnTo>
                    <a:pt x="872118" y="1404"/>
                  </a:lnTo>
                  <a:lnTo>
                    <a:pt x="809358" y="5442"/>
                  </a:lnTo>
                  <a:lnTo>
                    <a:pt x="748756" y="11850"/>
                  </a:lnTo>
                  <a:lnTo>
                    <a:pt x="691359" y="20365"/>
                  </a:lnTo>
                  <a:lnTo>
                    <a:pt x="638217" y="30724"/>
                  </a:lnTo>
                  <a:lnTo>
                    <a:pt x="590376" y="42662"/>
                  </a:lnTo>
                  <a:lnTo>
                    <a:pt x="548884" y="55918"/>
                  </a:lnTo>
                  <a:lnTo>
                    <a:pt x="489137" y="85325"/>
                  </a:lnTo>
                  <a:lnTo>
                    <a:pt x="467360" y="116839"/>
                  </a:lnTo>
                  <a:lnTo>
                    <a:pt x="467360" y="640079"/>
                  </a:lnTo>
                  <a:lnTo>
                    <a:pt x="460583" y="657547"/>
                  </a:lnTo>
                  <a:lnTo>
                    <a:pt x="410575" y="691080"/>
                  </a:lnTo>
                  <a:lnTo>
                    <a:pt x="370149" y="706445"/>
                  </a:lnTo>
                  <a:lnTo>
                    <a:pt x="321310" y="720407"/>
                  </a:lnTo>
                  <a:lnTo>
                    <a:pt x="265460" y="732617"/>
                  </a:lnTo>
                  <a:lnTo>
                    <a:pt x="204002" y="742723"/>
                  </a:lnTo>
                  <a:lnTo>
                    <a:pt x="138338" y="750376"/>
                  </a:lnTo>
                  <a:lnTo>
                    <a:pt x="69870" y="755225"/>
                  </a:lnTo>
                  <a:lnTo>
                    <a:pt x="0" y="756919"/>
                  </a:lnTo>
                  <a:lnTo>
                    <a:pt x="69870" y="758578"/>
                  </a:lnTo>
                  <a:lnTo>
                    <a:pt x="138338" y="763330"/>
                  </a:lnTo>
                  <a:lnTo>
                    <a:pt x="204002" y="770841"/>
                  </a:lnTo>
                  <a:lnTo>
                    <a:pt x="265460" y="780775"/>
                  </a:lnTo>
                  <a:lnTo>
                    <a:pt x="321310" y="792797"/>
                  </a:lnTo>
                  <a:lnTo>
                    <a:pt x="370149" y="806571"/>
                  </a:lnTo>
                  <a:lnTo>
                    <a:pt x="410575" y="821763"/>
                  </a:lnTo>
                  <a:lnTo>
                    <a:pt x="460583" y="855057"/>
                  </a:lnTo>
                  <a:lnTo>
                    <a:pt x="467360" y="872489"/>
                  </a:lnTo>
                  <a:lnTo>
                    <a:pt x="467360" y="1396999"/>
                  </a:lnTo>
                  <a:lnTo>
                    <a:pt x="472979" y="1412859"/>
                  </a:lnTo>
                  <a:lnTo>
                    <a:pt x="514788" y="1443381"/>
                  </a:lnTo>
                  <a:lnTo>
                    <a:pt x="590376" y="1470628"/>
                  </a:lnTo>
                  <a:lnTo>
                    <a:pt x="638217" y="1482394"/>
                  </a:lnTo>
                  <a:lnTo>
                    <a:pt x="691359" y="1492585"/>
                  </a:lnTo>
                  <a:lnTo>
                    <a:pt x="748756" y="1500951"/>
                  </a:lnTo>
                  <a:lnTo>
                    <a:pt x="809358" y="1507238"/>
                  </a:lnTo>
                  <a:lnTo>
                    <a:pt x="872118" y="1511195"/>
                  </a:lnTo>
                  <a:lnTo>
                    <a:pt x="935990" y="1512569"/>
                  </a:lnTo>
                </a:path>
              </a:pathLst>
            </a:custGeom>
            <a:ln w="3175">
              <a:solidFill>
                <a:srgbClr val="007725"/>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2326734" y="3893820"/>
              <a:ext cx="142145" cy="142239"/>
            </a:xfrm>
            <a:prstGeom prst="rect">
              <a:avLst/>
            </a:prstGeom>
          </p:spPr>
        </p:pic>
        <p:pic>
          <p:nvPicPr>
            <p:cNvPr id="11" name="object 11"/>
            <p:cNvPicPr/>
            <p:nvPr/>
          </p:nvPicPr>
          <p:blipFill>
            <a:blip r:embed="rId4" cstate="print"/>
            <a:stretch>
              <a:fillRect/>
            </a:stretch>
          </p:blipFill>
          <p:spPr>
            <a:xfrm>
              <a:off x="2326639" y="4234180"/>
              <a:ext cx="142240" cy="142240"/>
            </a:xfrm>
            <a:prstGeom prst="rect">
              <a:avLst/>
            </a:prstGeom>
          </p:spPr>
        </p:pic>
        <p:pic>
          <p:nvPicPr>
            <p:cNvPr id="12" name="object 12"/>
            <p:cNvPicPr/>
            <p:nvPr/>
          </p:nvPicPr>
          <p:blipFill>
            <a:blip r:embed="rId5" cstate="print"/>
            <a:stretch>
              <a:fillRect/>
            </a:stretch>
          </p:blipFill>
          <p:spPr>
            <a:xfrm>
              <a:off x="2326639" y="4574540"/>
              <a:ext cx="142240" cy="142240"/>
            </a:xfrm>
            <a:prstGeom prst="rect">
              <a:avLst/>
            </a:prstGeom>
          </p:spPr>
        </p:pic>
        <p:pic>
          <p:nvPicPr>
            <p:cNvPr id="13" name="object 13"/>
            <p:cNvPicPr/>
            <p:nvPr/>
          </p:nvPicPr>
          <p:blipFill>
            <a:blip r:embed="rId6" cstate="print"/>
            <a:stretch>
              <a:fillRect/>
            </a:stretch>
          </p:blipFill>
          <p:spPr>
            <a:xfrm>
              <a:off x="2326639" y="4913630"/>
              <a:ext cx="142240" cy="140969"/>
            </a:xfrm>
            <a:prstGeom prst="rect">
              <a:avLst/>
            </a:prstGeom>
          </p:spPr>
        </p:pic>
      </p:grpSp>
      <p:grpSp>
        <p:nvGrpSpPr>
          <p:cNvPr id="14" name="object 14"/>
          <p:cNvGrpSpPr/>
          <p:nvPr/>
        </p:nvGrpSpPr>
        <p:grpSpPr>
          <a:xfrm>
            <a:off x="1512569" y="5688329"/>
            <a:ext cx="967740" cy="1512570"/>
            <a:chOff x="1512569" y="5688329"/>
            <a:chExt cx="967740" cy="1512570"/>
          </a:xfrm>
        </p:grpSpPr>
        <p:sp>
          <p:nvSpPr>
            <p:cNvPr id="15" name="object 15"/>
            <p:cNvSpPr/>
            <p:nvPr/>
          </p:nvSpPr>
          <p:spPr>
            <a:xfrm>
              <a:off x="1512569" y="5688329"/>
              <a:ext cx="935990" cy="1512570"/>
            </a:xfrm>
            <a:custGeom>
              <a:avLst/>
              <a:gdLst/>
              <a:ahLst/>
              <a:cxnLst/>
              <a:rect l="l" t="t" r="r" b="b"/>
              <a:pathLst>
                <a:path w="935989" h="1512570">
                  <a:moveTo>
                    <a:pt x="935990" y="0"/>
                  </a:moveTo>
                  <a:lnTo>
                    <a:pt x="872118" y="1374"/>
                  </a:lnTo>
                  <a:lnTo>
                    <a:pt x="809358" y="5331"/>
                  </a:lnTo>
                  <a:lnTo>
                    <a:pt x="748756" y="11618"/>
                  </a:lnTo>
                  <a:lnTo>
                    <a:pt x="691359" y="19984"/>
                  </a:lnTo>
                  <a:lnTo>
                    <a:pt x="638217" y="30175"/>
                  </a:lnTo>
                  <a:lnTo>
                    <a:pt x="590376" y="41941"/>
                  </a:lnTo>
                  <a:lnTo>
                    <a:pt x="548884" y="55029"/>
                  </a:lnTo>
                  <a:lnTo>
                    <a:pt x="489137" y="84166"/>
                  </a:lnTo>
                  <a:lnTo>
                    <a:pt x="467360" y="115570"/>
                  </a:lnTo>
                  <a:lnTo>
                    <a:pt x="467360" y="640080"/>
                  </a:lnTo>
                  <a:lnTo>
                    <a:pt x="460583" y="657203"/>
                  </a:lnTo>
                  <a:lnTo>
                    <a:pt x="410575" y="690246"/>
                  </a:lnTo>
                  <a:lnTo>
                    <a:pt x="370149" y="705449"/>
                  </a:lnTo>
                  <a:lnTo>
                    <a:pt x="321310" y="719296"/>
                  </a:lnTo>
                  <a:lnTo>
                    <a:pt x="265460" y="731428"/>
                  </a:lnTo>
                  <a:lnTo>
                    <a:pt x="204002" y="741488"/>
                  </a:lnTo>
                  <a:lnTo>
                    <a:pt x="138338" y="749117"/>
                  </a:lnTo>
                  <a:lnTo>
                    <a:pt x="69870" y="753957"/>
                  </a:lnTo>
                  <a:lnTo>
                    <a:pt x="0" y="755650"/>
                  </a:lnTo>
                  <a:lnTo>
                    <a:pt x="69870" y="757342"/>
                  </a:lnTo>
                  <a:lnTo>
                    <a:pt x="138338" y="762182"/>
                  </a:lnTo>
                  <a:lnTo>
                    <a:pt x="204002" y="769811"/>
                  </a:lnTo>
                  <a:lnTo>
                    <a:pt x="265460" y="779871"/>
                  </a:lnTo>
                  <a:lnTo>
                    <a:pt x="321310" y="792003"/>
                  </a:lnTo>
                  <a:lnTo>
                    <a:pt x="370149" y="805850"/>
                  </a:lnTo>
                  <a:lnTo>
                    <a:pt x="410575" y="821053"/>
                  </a:lnTo>
                  <a:lnTo>
                    <a:pt x="460583" y="854096"/>
                  </a:lnTo>
                  <a:lnTo>
                    <a:pt x="467360" y="871220"/>
                  </a:lnTo>
                  <a:lnTo>
                    <a:pt x="467360" y="1395730"/>
                  </a:lnTo>
                  <a:lnTo>
                    <a:pt x="472979" y="1411618"/>
                  </a:lnTo>
                  <a:lnTo>
                    <a:pt x="514788" y="1442343"/>
                  </a:lnTo>
                  <a:lnTo>
                    <a:pt x="590376" y="1469907"/>
                  </a:lnTo>
                  <a:lnTo>
                    <a:pt x="638217" y="1481845"/>
                  </a:lnTo>
                  <a:lnTo>
                    <a:pt x="691359" y="1492204"/>
                  </a:lnTo>
                  <a:lnTo>
                    <a:pt x="748756" y="1500719"/>
                  </a:lnTo>
                  <a:lnTo>
                    <a:pt x="809358" y="1507127"/>
                  </a:lnTo>
                  <a:lnTo>
                    <a:pt x="872118" y="1511165"/>
                  </a:lnTo>
                  <a:lnTo>
                    <a:pt x="935990" y="1512570"/>
                  </a:lnTo>
                </a:path>
              </a:pathLst>
            </a:custGeom>
            <a:ln w="3175">
              <a:solidFill>
                <a:srgbClr val="007725"/>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2338069" y="5976619"/>
              <a:ext cx="142240" cy="142240"/>
            </a:xfrm>
            <a:prstGeom prst="rect">
              <a:avLst/>
            </a:prstGeom>
          </p:spPr>
        </p:pic>
        <p:pic>
          <p:nvPicPr>
            <p:cNvPr id="17" name="object 17"/>
            <p:cNvPicPr/>
            <p:nvPr/>
          </p:nvPicPr>
          <p:blipFill>
            <a:blip r:embed="rId8" cstate="print"/>
            <a:stretch>
              <a:fillRect/>
            </a:stretch>
          </p:blipFill>
          <p:spPr>
            <a:xfrm>
              <a:off x="2338069" y="6315709"/>
              <a:ext cx="142240" cy="143509"/>
            </a:xfrm>
            <a:prstGeom prst="rect">
              <a:avLst/>
            </a:prstGeom>
          </p:spPr>
        </p:pic>
        <p:pic>
          <p:nvPicPr>
            <p:cNvPr id="18" name="object 18"/>
            <p:cNvPicPr/>
            <p:nvPr/>
          </p:nvPicPr>
          <p:blipFill>
            <a:blip r:embed="rId9" cstate="print"/>
            <a:stretch>
              <a:fillRect/>
            </a:stretch>
          </p:blipFill>
          <p:spPr>
            <a:xfrm>
              <a:off x="2338069" y="6654799"/>
              <a:ext cx="142240" cy="143509"/>
            </a:xfrm>
            <a:prstGeom prst="rect">
              <a:avLst/>
            </a:prstGeom>
          </p:spPr>
        </p:pic>
      </p:grpSp>
      <p:grpSp>
        <p:nvGrpSpPr>
          <p:cNvPr id="19" name="object 19"/>
          <p:cNvGrpSpPr/>
          <p:nvPr/>
        </p:nvGrpSpPr>
        <p:grpSpPr>
          <a:xfrm>
            <a:off x="1512569" y="1656079"/>
            <a:ext cx="956310" cy="1512570"/>
            <a:chOff x="1512569" y="1656079"/>
            <a:chExt cx="956310" cy="1512570"/>
          </a:xfrm>
        </p:grpSpPr>
        <p:pic>
          <p:nvPicPr>
            <p:cNvPr id="20" name="object 20"/>
            <p:cNvPicPr/>
            <p:nvPr/>
          </p:nvPicPr>
          <p:blipFill>
            <a:blip r:embed="rId10" cstate="print"/>
            <a:stretch>
              <a:fillRect/>
            </a:stretch>
          </p:blipFill>
          <p:spPr>
            <a:xfrm>
              <a:off x="1512569" y="1656079"/>
              <a:ext cx="956310" cy="1512570"/>
            </a:xfrm>
            <a:prstGeom prst="rect">
              <a:avLst/>
            </a:prstGeom>
          </p:spPr>
        </p:pic>
        <p:pic>
          <p:nvPicPr>
            <p:cNvPr id="21" name="object 21"/>
            <p:cNvPicPr/>
            <p:nvPr/>
          </p:nvPicPr>
          <p:blipFill>
            <a:blip r:embed="rId11" cstate="print"/>
            <a:stretch>
              <a:fillRect/>
            </a:stretch>
          </p:blipFill>
          <p:spPr>
            <a:xfrm>
              <a:off x="2326639" y="2355849"/>
              <a:ext cx="142240" cy="142239"/>
            </a:xfrm>
            <a:prstGeom prst="rect">
              <a:avLst/>
            </a:prstGeom>
          </p:spPr>
        </p:pic>
        <p:pic>
          <p:nvPicPr>
            <p:cNvPr id="22" name="object 22"/>
            <p:cNvPicPr/>
            <p:nvPr/>
          </p:nvPicPr>
          <p:blipFill>
            <a:blip r:embed="rId12" cstate="print"/>
            <a:stretch>
              <a:fillRect/>
            </a:stretch>
          </p:blipFill>
          <p:spPr>
            <a:xfrm>
              <a:off x="2326639" y="2696209"/>
              <a:ext cx="142240" cy="142239"/>
            </a:xfrm>
            <a:prstGeom prst="rect">
              <a:avLst/>
            </a:prstGeom>
          </p:spPr>
        </p:pic>
      </p:grpSp>
      <p:sp>
        <p:nvSpPr>
          <p:cNvPr id="23" name="object 23"/>
          <p:cNvSpPr txBox="1"/>
          <p:nvPr/>
        </p:nvSpPr>
        <p:spPr>
          <a:xfrm>
            <a:off x="2524760" y="1871979"/>
            <a:ext cx="940435" cy="1070610"/>
          </a:xfrm>
          <a:prstGeom prst="rect">
            <a:avLst/>
          </a:prstGeom>
        </p:spPr>
        <p:txBody>
          <a:bodyPr vert="horz" wrap="square" lIns="0" tIns="38735" rIns="0" bIns="0" rtlCol="0">
            <a:spAutoFit/>
          </a:bodyPr>
          <a:lstStyle/>
          <a:p>
            <a:pPr marL="12700" marR="5080">
              <a:lnSpc>
                <a:spcPct val="92900"/>
              </a:lnSpc>
              <a:spcBef>
                <a:spcPts val="305"/>
              </a:spcBef>
            </a:pPr>
            <a:r>
              <a:rPr sz="2400" spc="-5" dirty="0">
                <a:latin typeface="Arial MT"/>
                <a:cs typeface="Arial MT"/>
              </a:rPr>
              <a:t>C</a:t>
            </a:r>
            <a:r>
              <a:rPr sz="2400" spc="5" dirty="0">
                <a:latin typeface="Arial MT"/>
                <a:cs typeface="Arial MT"/>
              </a:rPr>
              <a:t>r</a:t>
            </a:r>
            <a:r>
              <a:rPr sz="2400" spc="-10" dirty="0">
                <a:latin typeface="Arial MT"/>
                <a:cs typeface="Arial MT"/>
              </a:rPr>
              <a:t>ea</a:t>
            </a:r>
            <a:r>
              <a:rPr sz="2400" dirty="0">
                <a:latin typeface="Arial MT"/>
                <a:cs typeface="Arial MT"/>
              </a:rPr>
              <a:t>te  </a:t>
            </a:r>
            <a:r>
              <a:rPr sz="2400" spc="-5" dirty="0">
                <a:latin typeface="Arial MT"/>
                <a:cs typeface="Arial MT"/>
              </a:rPr>
              <a:t>Alter </a:t>
            </a:r>
            <a:r>
              <a:rPr sz="2400" dirty="0">
                <a:latin typeface="Arial MT"/>
                <a:cs typeface="Arial MT"/>
              </a:rPr>
              <a:t> </a:t>
            </a:r>
            <a:r>
              <a:rPr sz="2400" spc="-5" dirty="0">
                <a:latin typeface="Arial MT"/>
                <a:cs typeface="Arial MT"/>
              </a:rPr>
              <a:t>Drop</a:t>
            </a:r>
            <a:endParaRPr sz="2400">
              <a:latin typeface="Arial MT"/>
              <a:cs typeface="Arial MT"/>
            </a:endParaRPr>
          </a:p>
        </p:txBody>
      </p:sp>
      <p:sp>
        <p:nvSpPr>
          <p:cNvPr id="24" name="object 24"/>
          <p:cNvSpPr txBox="1"/>
          <p:nvPr/>
        </p:nvSpPr>
        <p:spPr>
          <a:xfrm>
            <a:off x="2524760" y="3750309"/>
            <a:ext cx="1007110" cy="1410970"/>
          </a:xfrm>
          <a:prstGeom prst="rect">
            <a:avLst/>
          </a:prstGeom>
        </p:spPr>
        <p:txBody>
          <a:bodyPr vert="horz" wrap="square" lIns="0" tIns="38735" rIns="0" bIns="0" rtlCol="0">
            <a:spAutoFit/>
          </a:bodyPr>
          <a:lstStyle/>
          <a:p>
            <a:pPr marL="12700" marR="5080">
              <a:lnSpc>
                <a:spcPct val="92900"/>
              </a:lnSpc>
              <a:spcBef>
                <a:spcPts val="305"/>
              </a:spcBef>
            </a:pPr>
            <a:r>
              <a:rPr sz="2400" spc="-5" dirty="0">
                <a:latin typeface="Arial MT"/>
                <a:cs typeface="Arial MT"/>
              </a:rPr>
              <a:t>Select </a:t>
            </a:r>
            <a:r>
              <a:rPr sz="2400" dirty="0">
                <a:latin typeface="Arial MT"/>
                <a:cs typeface="Arial MT"/>
              </a:rPr>
              <a:t> </a:t>
            </a:r>
            <a:r>
              <a:rPr sz="2400" spc="-5" dirty="0">
                <a:latin typeface="Arial MT"/>
                <a:cs typeface="Arial MT"/>
              </a:rPr>
              <a:t>U</a:t>
            </a:r>
            <a:r>
              <a:rPr sz="2400" dirty="0">
                <a:latin typeface="Arial MT"/>
                <a:cs typeface="Arial MT"/>
              </a:rPr>
              <a:t>p</a:t>
            </a:r>
            <a:r>
              <a:rPr sz="2400" spc="-10" dirty="0">
                <a:latin typeface="Arial MT"/>
                <a:cs typeface="Arial MT"/>
              </a:rPr>
              <a:t>da</a:t>
            </a:r>
            <a:r>
              <a:rPr sz="2400" dirty="0">
                <a:latin typeface="Arial MT"/>
                <a:cs typeface="Arial MT"/>
              </a:rPr>
              <a:t>te  </a:t>
            </a:r>
            <a:r>
              <a:rPr sz="2400" spc="-5" dirty="0">
                <a:latin typeface="Arial MT"/>
                <a:cs typeface="Arial MT"/>
              </a:rPr>
              <a:t>Delete </a:t>
            </a:r>
            <a:r>
              <a:rPr sz="2400" dirty="0">
                <a:latin typeface="Arial MT"/>
                <a:cs typeface="Arial MT"/>
              </a:rPr>
              <a:t> </a:t>
            </a:r>
            <a:r>
              <a:rPr sz="2400" spc="-5" dirty="0">
                <a:latin typeface="Arial MT"/>
                <a:cs typeface="Arial MT"/>
              </a:rPr>
              <a:t>Insert</a:t>
            </a:r>
            <a:endParaRPr sz="2400">
              <a:latin typeface="Arial MT"/>
              <a:cs typeface="Arial MT"/>
            </a:endParaRPr>
          </a:p>
        </p:txBody>
      </p:sp>
      <p:sp>
        <p:nvSpPr>
          <p:cNvPr id="25" name="object 25"/>
          <p:cNvSpPr txBox="1"/>
          <p:nvPr/>
        </p:nvSpPr>
        <p:spPr>
          <a:xfrm>
            <a:off x="2536189" y="5831840"/>
            <a:ext cx="1058545" cy="1071880"/>
          </a:xfrm>
          <a:prstGeom prst="rect">
            <a:avLst/>
          </a:prstGeom>
        </p:spPr>
        <p:txBody>
          <a:bodyPr vert="horz" wrap="square" lIns="0" tIns="45085" rIns="0" bIns="0" rtlCol="0">
            <a:spAutoFit/>
          </a:bodyPr>
          <a:lstStyle/>
          <a:p>
            <a:pPr marL="12700" marR="5080">
              <a:lnSpc>
                <a:spcPts val="2680"/>
              </a:lnSpc>
              <a:spcBef>
                <a:spcPts val="355"/>
              </a:spcBef>
            </a:pPr>
            <a:r>
              <a:rPr sz="2400" spc="-5" dirty="0">
                <a:latin typeface="Arial MT"/>
                <a:cs typeface="Arial MT"/>
              </a:rPr>
              <a:t>R</a:t>
            </a:r>
            <a:r>
              <a:rPr sz="2400" dirty="0">
                <a:latin typeface="Arial MT"/>
                <a:cs typeface="Arial MT"/>
              </a:rPr>
              <a:t>ev</a:t>
            </a:r>
            <a:r>
              <a:rPr sz="2400" spc="-5" dirty="0">
                <a:latin typeface="Arial MT"/>
                <a:cs typeface="Arial MT"/>
              </a:rPr>
              <a:t>o</a:t>
            </a:r>
            <a:r>
              <a:rPr sz="2400" dirty="0">
                <a:latin typeface="Arial MT"/>
                <a:cs typeface="Arial MT"/>
              </a:rPr>
              <a:t>ke  Grant </a:t>
            </a:r>
            <a:r>
              <a:rPr sz="2400" spc="5" dirty="0">
                <a:latin typeface="Arial MT"/>
                <a:cs typeface="Arial MT"/>
              </a:rPr>
              <a:t> </a:t>
            </a:r>
            <a:r>
              <a:rPr sz="2400" spc="-5" dirty="0">
                <a:latin typeface="Arial MT"/>
                <a:cs typeface="Arial MT"/>
              </a:rPr>
              <a:t>Deny</a:t>
            </a:r>
            <a:endParaRPr sz="2400">
              <a:latin typeface="Arial MT"/>
              <a:cs typeface="Arial MT"/>
            </a:endParaRPr>
          </a:p>
        </p:txBody>
      </p:sp>
      <p:grpSp>
        <p:nvGrpSpPr>
          <p:cNvPr id="26" name="object 26"/>
          <p:cNvGrpSpPr/>
          <p:nvPr/>
        </p:nvGrpSpPr>
        <p:grpSpPr>
          <a:xfrm>
            <a:off x="6192520" y="2087879"/>
            <a:ext cx="647700" cy="433070"/>
            <a:chOff x="6192520" y="2087879"/>
            <a:chExt cx="647700" cy="433070"/>
          </a:xfrm>
        </p:grpSpPr>
        <p:sp>
          <p:nvSpPr>
            <p:cNvPr id="27" name="object 27"/>
            <p:cNvSpPr/>
            <p:nvPr/>
          </p:nvSpPr>
          <p:spPr>
            <a:xfrm>
              <a:off x="6192520" y="2087879"/>
              <a:ext cx="647700" cy="433070"/>
            </a:xfrm>
            <a:custGeom>
              <a:avLst/>
              <a:gdLst/>
              <a:ahLst/>
              <a:cxnLst/>
              <a:rect l="l" t="t" r="r" b="b"/>
              <a:pathLst>
                <a:path w="647700" h="433069">
                  <a:moveTo>
                    <a:pt x="485139" y="0"/>
                  </a:moveTo>
                  <a:lnTo>
                    <a:pt x="485139" y="107950"/>
                  </a:lnTo>
                  <a:lnTo>
                    <a:pt x="0" y="107950"/>
                  </a:lnTo>
                  <a:lnTo>
                    <a:pt x="0" y="323850"/>
                  </a:lnTo>
                  <a:lnTo>
                    <a:pt x="485139" y="323850"/>
                  </a:lnTo>
                  <a:lnTo>
                    <a:pt x="485139" y="433070"/>
                  </a:lnTo>
                  <a:lnTo>
                    <a:pt x="647700" y="215900"/>
                  </a:lnTo>
                  <a:lnTo>
                    <a:pt x="485139" y="0"/>
                  </a:lnTo>
                  <a:close/>
                </a:path>
              </a:pathLst>
            </a:custGeom>
            <a:solidFill>
              <a:srgbClr val="00CC00"/>
            </a:solidFill>
          </p:spPr>
          <p:txBody>
            <a:bodyPr wrap="square" lIns="0" tIns="0" rIns="0" bIns="0" rtlCol="0"/>
            <a:lstStyle/>
            <a:p>
              <a:endParaRPr/>
            </a:p>
          </p:txBody>
        </p:sp>
        <p:sp>
          <p:nvSpPr>
            <p:cNvPr id="28" name="object 28"/>
            <p:cNvSpPr/>
            <p:nvPr/>
          </p:nvSpPr>
          <p:spPr>
            <a:xfrm>
              <a:off x="6192520" y="2087879"/>
              <a:ext cx="647700" cy="433070"/>
            </a:xfrm>
            <a:custGeom>
              <a:avLst/>
              <a:gdLst/>
              <a:ahLst/>
              <a:cxnLst/>
              <a:rect l="l" t="t" r="r" b="b"/>
              <a:pathLst>
                <a:path w="647700" h="433069">
                  <a:moveTo>
                    <a:pt x="0" y="107950"/>
                  </a:moveTo>
                  <a:lnTo>
                    <a:pt x="485139" y="107950"/>
                  </a:lnTo>
                  <a:lnTo>
                    <a:pt x="485139" y="0"/>
                  </a:lnTo>
                  <a:lnTo>
                    <a:pt x="647700" y="215900"/>
                  </a:lnTo>
                  <a:lnTo>
                    <a:pt x="485139" y="433070"/>
                  </a:lnTo>
                  <a:lnTo>
                    <a:pt x="485139" y="323850"/>
                  </a:lnTo>
                  <a:lnTo>
                    <a:pt x="0" y="323850"/>
                  </a:lnTo>
                  <a:lnTo>
                    <a:pt x="0" y="107950"/>
                  </a:lnTo>
                  <a:close/>
                </a:path>
              </a:pathLst>
            </a:custGeom>
            <a:ln w="3175">
              <a:solidFill>
                <a:srgbClr val="00CC00"/>
              </a:solidFill>
            </a:ln>
          </p:spPr>
          <p:txBody>
            <a:bodyPr wrap="square" lIns="0" tIns="0" rIns="0" bIns="0" rtlCol="0"/>
            <a:lstStyle/>
            <a:p>
              <a:endParaRPr/>
            </a:p>
          </p:txBody>
        </p:sp>
      </p:grpSp>
      <p:sp>
        <p:nvSpPr>
          <p:cNvPr id="29" name="object 29"/>
          <p:cNvSpPr txBox="1"/>
          <p:nvPr/>
        </p:nvSpPr>
        <p:spPr>
          <a:xfrm>
            <a:off x="4643120" y="2117090"/>
            <a:ext cx="14268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45" dirty="0">
                <a:latin typeface="Arial"/>
                <a:cs typeface="Arial"/>
              </a:rPr>
              <a:t> </a:t>
            </a:r>
            <a:r>
              <a:rPr sz="1800" b="1" spc="-10" dirty="0">
                <a:latin typeface="Arial"/>
                <a:cs typeface="Arial"/>
              </a:rPr>
              <a:t>TipoObjeto</a:t>
            </a:r>
            <a:endParaRPr sz="1800">
              <a:latin typeface="Arial"/>
              <a:cs typeface="Arial"/>
            </a:endParaRPr>
          </a:p>
        </p:txBody>
      </p:sp>
      <p:grpSp>
        <p:nvGrpSpPr>
          <p:cNvPr id="30" name="object 30"/>
          <p:cNvGrpSpPr/>
          <p:nvPr/>
        </p:nvGrpSpPr>
        <p:grpSpPr>
          <a:xfrm>
            <a:off x="3887470" y="2087879"/>
            <a:ext cx="648970" cy="433070"/>
            <a:chOff x="3887470" y="2087879"/>
            <a:chExt cx="648970" cy="433070"/>
          </a:xfrm>
        </p:grpSpPr>
        <p:sp>
          <p:nvSpPr>
            <p:cNvPr id="31" name="object 31"/>
            <p:cNvSpPr/>
            <p:nvPr/>
          </p:nvSpPr>
          <p:spPr>
            <a:xfrm>
              <a:off x="3887470" y="2087879"/>
              <a:ext cx="648970" cy="433070"/>
            </a:xfrm>
            <a:custGeom>
              <a:avLst/>
              <a:gdLst/>
              <a:ahLst/>
              <a:cxnLst/>
              <a:rect l="l" t="t" r="r" b="b"/>
              <a:pathLst>
                <a:path w="648970" h="433069">
                  <a:moveTo>
                    <a:pt x="486409" y="0"/>
                  </a:moveTo>
                  <a:lnTo>
                    <a:pt x="486409" y="107950"/>
                  </a:lnTo>
                  <a:lnTo>
                    <a:pt x="0" y="107950"/>
                  </a:lnTo>
                  <a:lnTo>
                    <a:pt x="0" y="323850"/>
                  </a:lnTo>
                  <a:lnTo>
                    <a:pt x="486409" y="323850"/>
                  </a:lnTo>
                  <a:lnTo>
                    <a:pt x="486409" y="433070"/>
                  </a:lnTo>
                  <a:lnTo>
                    <a:pt x="648969" y="215900"/>
                  </a:lnTo>
                  <a:lnTo>
                    <a:pt x="486409" y="0"/>
                  </a:lnTo>
                  <a:close/>
                </a:path>
              </a:pathLst>
            </a:custGeom>
            <a:solidFill>
              <a:srgbClr val="00CC00"/>
            </a:solidFill>
          </p:spPr>
          <p:txBody>
            <a:bodyPr wrap="square" lIns="0" tIns="0" rIns="0" bIns="0" rtlCol="0"/>
            <a:lstStyle/>
            <a:p>
              <a:endParaRPr/>
            </a:p>
          </p:txBody>
        </p:sp>
        <p:sp>
          <p:nvSpPr>
            <p:cNvPr id="32" name="object 32"/>
            <p:cNvSpPr/>
            <p:nvPr/>
          </p:nvSpPr>
          <p:spPr>
            <a:xfrm>
              <a:off x="3887470" y="2087879"/>
              <a:ext cx="648970" cy="433070"/>
            </a:xfrm>
            <a:custGeom>
              <a:avLst/>
              <a:gdLst/>
              <a:ahLst/>
              <a:cxnLst/>
              <a:rect l="l" t="t" r="r" b="b"/>
              <a:pathLst>
                <a:path w="648970" h="433069">
                  <a:moveTo>
                    <a:pt x="0" y="107950"/>
                  </a:moveTo>
                  <a:lnTo>
                    <a:pt x="486409" y="107950"/>
                  </a:lnTo>
                  <a:lnTo>
                    <a:pt x="486409" y="0"/>
                  </a:lnTo>
                  <a:lnTo>
                    <a:pt x="648969" y="215900"/>
                  </a:lnTo>
                  <a:lnTo>
                    <a:pt x="486409" y="433070"/>
                  </a:lnTo>
                  <a:lnTo>
                    <a:pt x="486409" y="323850"/>
                  </a:lnTo>
                  <a:lnTo>
                    <a:pt x="0" y="323850"/>
                  </a:lnTo>
                  <a:lnTo>
                    <a:pt x="0" y="107950"/>
                  </a:lnTo>
                  <a:close/>
                </a:path>
              </a:pathLst>
            </a:custGeom>
            <a:ln w="3175">
              <a:solidFill>
                <a:srgbClr val="00CC00"/>
              </a:solidFill>
            </a:ln>
          </p:spPr>
          <p:txBody>
            <a:bodyPr wrap="square" lIns="0" tIns="0" rIns="0" bIns="0" rtlCol="0"/>
            <a:lstStyle/>
            <a:p>
              <a:endParaRPr/>
            </a:p>
          </p:txBody>
        </p:sp>
      </p:grpSp>
      <p:pic>
        <p:nvPicPr>
          <p:cNvPr id="33" name="object 33"/>
          <p:cNvPicPr/>
          <p:nvPr/>
        </p:nvPicPr>
        <p:blipFill>
          <a:blip r:embed="rId13" cstate="print"/>
          <a:stretch>
            <a:fillRect/>
          </a:stretch>
        </p:blipFill>
        <p:spPr>
          <a:xfrm>
            <a:off x="7366000" y="1778000"/>
            <a:ext cx="143509" cy="142239"/>
          </a:xfrm>
          <a:prstGeom prst="rect">
            <a:avLst/>
          </a:prstGeom>
        </p:spPr>
      </p:pic>
      <p:sp>
        <p:nvSpPr>
          <p:cNvPr id="34" name="object 34"/>
          <p:cNvSpPr txBox="1"/>
          <p:nvPr/>
        </p:nvSpPr>
        <p:spPr>
          <a:xfrm>
            <a:off x="7565390" y="1667509"/>
            <a:ext cx="1200785" cy="2611120"/>
          </a:xfrm>
          <a:prstGeom prst="rect">
            <a:avLst/>
          </a:prstGeom>
        </p:spPr>
        <p:txBody>
          <a:bodyPr vert="horz" wrap="square" lIns="0" tIns="31750" rIns="0" bIns="0" rtlCol="0">
            <a:spAutoFit/>
          </a:bodyPr>
          <a:lstStyle/>
          <a:p>
            <a:pPr marL="12700" marR="5080">
              <a:lnSpc>
                <a:spcPct val="93600"/>
              </a:lnSpc>
              <a:spcBef>
                <a:spcPts val="250"/>
              </a:spcBef>
            </a:pPr>
            <a:r>
              <a:rPr sz="2000" dirty="0">
                <a:latin typeface="Arial MT"/>
                <a:cs typeface="Arial MT"/>
              </a:rPr>
              <a:t>Database </a:t>
            </a:r>
            <a:r>
              <a:rPr sz="2000" spc="5" dirty="0">
                <a:latin typeface="Arial MT"/>
                <a:cs typeface="Arial MT"/>
              </a:rPr>
              <a:t> </a:t>
            </a:r>
            <a:r>
              <a:rPr sz="2000" spc="-50" dirty="0">
                <a:latin typeface="Arial MT"/>
                <a:cs typeface="Arial MT"/>
              </a:rPr>
              <a:t>Table </a:t>
            </a:r>
            <a:r>
              <a:rPr sz="2000" spc="-45" dirty="0">
                <a:latin typeface="Arial MT"/>
                <a:cs typeface="Arial MT"/>
              </a:rPr>
              <a:t> </a:t>
            </a:r>
            <a:r>
              <a:rPr sz="2000" spc="-10" dirty="0">
                <a:latin typeface="Arial MT"/>
                <a:cs typeface="Arial MT"/>
              </a:rPr>
              <a:t>View </a:t>
            </a:r>
            <a:r>
              <a:rPr sz="2000" spc="-5" dirty="0">
                <a:latin typeface="Arial MT"/>
                <a:cs typeface="Arial MT"/>
              </a:rPr>
              <a:t> P</a:t>
            </a:r>
            <a:r>
              <a:rPr sz="2000" dirty="0">
                <a:latin typeface="Arial MT"/>
                <a:cs typeface="Arial MT"/>
              </a:rPr>
              <a:t>r</a:t>
            </a:r>
            <a:r>
              <a:rPr sz="2000" spc="5" dirty="0">
                <a:latin typeface="Arial MT"/>
                <a:cs typeface="Arial MT"/>
              </a:rPr>
              <a:t>oc</a:t>
            </a:r>
            <a:r>
              <a:rPr sz="2000" spc="-5" dirty="0">
                <a:latin typeface="Arial MT"/>
                <a:cs typeface="Arial MT"/>
              </a:rPr>
              <a:t>e</a:t>
            </a:r>
            <a:r>
              <a:rPr sz="2000" spc="5" dirty="0">
                <a:latin typeface="Arial MT"/>
                <a:cs typeface="Arial MT"/>
              </a:rPr>
              <a:t>d</a:t>
            </a:r>
            <a:r>
              <a:rPr sz="2000" spc="-5" dirty="0">
                <a:latin typeface="Arial MT"/>
                <a:cs typeface="Arial MT"/>
              </a:rPr>
              <a:t>u</a:t>
            </a:r>
            <a:r>
              <a:rPr sz="2000" spc="10" dirty="0">
                <a:latin typeface="Arial MT"/>
                <a:cs typeface="Arial MT"/>
              </a:rPr>
              <a:t>r</a:t>
            </a:r>
            <a:r>
              <a:rPr sz="2000" dirty="0">
                <a:latin typeface="Arial MT"/>
                <a:cs typeface="Arial MT"/>
              </a:rPr>
              <a:t>e  </a:t>
            </a:r>
            <a:r>
              <a:rPr sz="2000" spc="-15" dirty="0">
                <a:latin typeface="Arial MT"/>
                <a:cs typeface="Arial MT"/>
              </a:rPr>
              <a:t>Trigger </a:t>
            </a:r>
            <a:r>
              <a:rPr sz="2000" spc="-10" dirty="0">
                <a:latin typeface="Arial MT"/>
                <a:cs typeface="Arial MT"/>
              </a:rPr>
              <a:t> </a:t>
            </a:r>
            <a:r>
              <a:rPr sz="2000" spc="-5" dirty="0">
                <a:latin typeface="Arial MT"/>
                <a:cs typeface="Arial MT"/>
              </a:rPr>
              <a:t>Function </a:t>
            </a:r>
            <a:r>
              <a:rPr sz="2000" dirty="0">
                <a:latin typeface="Arial MT"/>
                <a:cs typeface="Arial MT"/>
              </a:rPr>
              <a:t> User </a:t>
            </a:r>
            <a:r>
              <a:rPr sz="2000" spc="5" dirty="0">
                <a:latin typeface="Arial MT"/>
                <a:cs typeface="Arial MT"/>
              </a:rPr>
              <a:t> </a:t>
            </a:r>
            <a:r>
              <a:rPr sz="2000" dirty="0">
                <a:latin typeface="Arial MT"/>
                <a:cs typeface="Arial MT"/>
              </a:rPr>
              <a:t>Schema</a:t>
            </a:r>
            <a:endParaRPr sz="2000">
              <a:latin typeface="Arial MT"/>
              <a:cs typeface="Arial MT"/>
            </a:endParaRPr>
          </a:p>
          <a:p>
            <a:pPr marL="12700">
              <a:lnSpc>
                <a:spcPts val="2240"/>
              </a:lnSpc>
            </a:pPr>
            <a:r>
              <a:rPr sz="2000" spc="-10" dirty="0">
                <a:latin typeface="Arial MT"/>
                <a:cs typeface="Arial MT"/>
              </a:rPr>
              <a:t>...</a:t>
            </a:r>
            <a:endParaRPr sz="2000">
              <a:latin typeface="Arial MT"/>
              <a:cs typeface="Arial MT"/>
            </a:endParaRPr>
          </a:p>
        </p:txBody>
      </p:sp>
      <p:pic>
        <p:nvPicPr>
          <p:cNvPr id="35" name="object 35"/>
          <p:cNvPicPr/>
          <p:nvPr/>
        </p:nvPicPr>
        <p:blipFill>
          <a:blip r:embed="rId14" cstate="print"/>
          <a:stretch>
            <a:fillRect/>
          </a:stretch>
        </p:blipFill>
        <p:spPr>
          <a:xfrm>
            <a:off x="7366000" y="2062479"/>
            <a:ext cx="143509" cy="142240"/>
          </a:xfrm>
          <a:prstGeom prst="rect">
            <a:avLst/>
          </a:prstGeom>
        </p:spPr>
      </p:pic>
      <p:pic>
        <p:nvPicPr>
          <p:cNvPr id="36" name="object 36"/>
          <p:cNvPicPr/>
          <p:nvPr/>
        </p:nvPicPr>
        <p:blipFill>
          <a:blip r:embed="rId15" cstate="print"/>
          <a:stretch>
            <a:fillRect/>
          </a:stretch>
        </p:blipFill>
        <p:spPr>
          <a:xfrm>
            <a:off x="7366000" y="2348229"/>
            <a:ext cx="143509" cy="140970"/>
          </a:xfrm>
          <a:prstGeom prst="rect">
            <a:avLst/>
          </a:prstGeom>
        </p:spPr>
      </p:pic>
      <p:pic>
        <p:nvPicPr>
          <p:cNvPr id="37" name="object 37"/>
          <p:cNvPicPr/>
          <p:nvPr/>
        </p:nvPicPr>
        <p:blipFill>
          <a:blip r:embed="rId16" cstate="print"/>
          <a:stretch>
            <a:fillRect/>
          </a:stretch>
        </p:blipFill>
        <p:spPr>
          <a:xfrm>
            <a:off x="7366000" y="2632710"/>
            <a:ext cx="143509" cy="142239"/>
          </a:xfrm>
          <a:prstGeom prst="rect">
            <a:avLst/>
          </a:prstGeom>
        </p:spPr>
      </p:pic>
      <p:pic>
        <p:nvPicPr>
          <p:cNvPr id="38" name="object 38"/>
          <p:cNvPicPr/>
          <p:nvPr/>
        </p:nvPicPr>
        <p:blipFill>
          <a:blip r:embed="rId17" cstate="print"/>
          <a:stretch>
            <a:fillRect/>
          </a:stretch>
        </p:blipFill>
        <p:spPr>
          <a:xfrm>
            <a:off x="7366000" y="2918460"/>
            <a:ext cx="143509" cy="142239"/>
          </a:xfrm>
          <a:prstGeom prst="rect">
            <a:avLst/>
          </a:prstGeom>
        </p:spPr>
      </p:pic>
      <p:pic>
        <p:nvPicPr>
          <p:cNvPr id="39" name="object 39"/>
          <p:cNvPicPr/>
          <p:nvPr/>
        </p:nvPicPr>
        <p:blipFill>
          <a:blip r:embed="rId18" cstate="print"/>
          <a:stretch>
            <a:fillRect/>
          </a:stretch>
        </p:blipFill>
        <p:spPr>
          <a:xfrm>
            <a:off x="7366000" y="3202939"/>
            <a:ext cx="143509" cy="142239"/>
          </a:xfrm>
          <a:prstGeom prst="rect">
            <a:avLst/>
          </a:prstGeom>
        </p:spPr>
      </p:pic>
      <p:pic>
        <p:nvPicPr>
          <p:cNvPr id="40" name="object 40"/>
          <p:cNvPicPr/>
          <p:nvPr/>
        </p:nvPicPr>
        <p:blipFill>
          <a:blip r:embed="rId19" cstate="print"/>
          <a:stretch>
            <a:fillRect/>
          </a:stretch>
        </p:blipFill>
        <p:spPr>
          <a:xfrm>
            <a:off x="7366000" y="3488690"/>
            <a:ext cx="143509" cy="142239"/>
          </a:xfrm>
          <a:prstGeom prst="rect">
            <a:avLst/>
          </a:prstGeom>
        </p:spPr>
      </p:pic>
      <p:pic>
        <p:nvPicPr>
          <p:cNvPr id="41" name="object 41"/>
          <p:cNvPicPr/>
          <p:nvPr/>
        </p:nvPicPr>
        <p:blipFill>
          <a:blip r:embed="rId20" cstate="print"/>
          <a:stretch>
            <a:fillRect/>
          </a:stretch>
        </p:blipFill>
        <p:spPr>
          <a:xfrm>
            <a:off x="7366000" y="3771900"/>
            <a:ext cx="143509" cy="143510"/>
          </a:xfrm>
          <a:prstGeom prst="rect">
            <a:avLst/>
          </a:prstGeom>
        </p:spPr>
      </p:pic>
      <p:pic>
        <p:nvPicPr>
          <p:cNvPr id="42" name="object 42"/>
          <p:cNvPicPr/>
          <p:nvPr/>
        </p:nvPicPr>
        <p:blipFill>
          <a:blip r:embed="rId21" cstate="print"/>
          <a:stretch>
            <a:fillRect/>
          </a:stretch>
        </p:blipFill>
        <p:spPr>
          <a:xfrm>
            <a:off x="7366000" y="4058920"/>
            <a:ext cx="143509" cy="1422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4770755" cy="695960"/>
          </a:xfrm>
          <a:prstGeom prst="rect">
            <a:avLst/>
          </a:prstGeom>
        </p:spPr>
        <p:txBody>
          <a:bodyPr vert="horz" wrap="square" lIns="0" tIns="12700" rIns="0" bIns="0" rtlCol="0">
            <a:spAutoFit/>
          </a:bodyPr>
          <a:lstStyle/>
          <a:p>
            <a:pPr marL="12700">
              <a:lnSpc>
                <a:spcPct val="100000"/>
              </a:lnSpc>
              <a:spcBef>
                <a:spcPts val="100"/>
              </a:spcBef>
            </a:pPr>
            <a:r>
              <a:rPr spc="-5" dirty="0"/>
              <a:t>Etapas</a:t>
            </a:r>
            <a:r>
              <a:rPr spc="-50" dirty="0"/>
              <a:t> </a:t>
            </a:r>
            <a:r>
              <a:rPr spc="-5" dirty="0"/>
              <a:t>del</a:t>
            </a:r>
            <a:r>
              <a:rPr spc="-45" dirty="0"/>
              <a:t> </a:t>
            </a:r>
            <a:r>
              <a:rPr spc="-5" dirty="0"/>
              <a:t>diseño</a:t>
            </a:r>
          </a:p>
        </p:txBody>
      </p:sp>
      <p:sp>
        <p:nvSpPr>
          <p:cNvPr id="3" name="object 3"/>
          <p:cNvSpPr/>
          <p:nvPr/>
        </p:nvSpPr>
        <p:spPr>
          <a:xfrm>
            <a:off x="935989" y="2376170"/>
            <a:ext cx="2303780" cy="791210"/>
          </a:xfrm>
          <a:custGeom>
            <a:avLst/>
            <a:gdLst/>
            <a:ahLst/>
            <a:cxnLst/>
            <a:rect l="l" t="t" r="r" b="b"/>
            <a:pathLst>
              <a:path w="2303780" h="791210">
                <a:moveTo>
                  <a:pt x="2303779" y="0"/>
                </a:moveTo>
                <a:lnTo>
                  <a:pt x="0" y="0"/>
                </a:lnTo>
                <a:lnTo>
                  <a:pt x="0" y="791209"/>
                </a:lnTo>
                <a:lnTo>
                  <a:pt x="1151890" y="791209"/>
                </a:lnTo>
                <a:lnTo>
                  <a:pt x="2303779" y="791209"/>
                </a:lnTo>
                <a:lnTo>
                  <a:pt x="2303779" y="0"/>
                </a:lnTo>
                <a:close/>
              </a:path>
            </a:pathLst>
          </a:custGeom>
          <a:solidFill>
            <a:srgbClr val="009900"/>
          </a:solidFill>
        </p:spPr>
        <p:txBody>
          <a:bodyPr wrap="square" lIns="0" tIns="0" rIns="0" bIns="0" rtlCol="0"/>
          <a:lstStyle/>
          <a:p>
            <a:endParaRPr/>
          </a:p>
        </p:txBody>
      </p:sp>
      <p:sp>
        <p:nvSpPr>
          <p:cNvPr id="4" name="object 4"/>
          <p:cNvSpPr txBox="1"/>
          <p:nvPr/>
        </p:nvSpPr>
        <p:spPr>
          <a:xfrm>
            <a:off x="935989" y="2376170"/>
            <a:ext cx="2303780" cy="791210"/>
          </a:xfrm>
          <a:prstGeom prst="rect">
            <a:avLst/>
          </a:prstGeom>
          <a:ln w="3175">
            <a:solidFill>
              <a:srgbClr val="006600"/>
            </a:solidFill>
          </a:ln>
        </p:spPr>
        <p:txBody>
          <a:bodyPr vert="horz" wrap="square" lIns="0" tIns="215900" rIns="0" bIns="0" rtlCol="0">
            <a:spAutoFit/>
          </a:bodyPr>
          <a:lstStyle/>
          <a:p>
            <a:pPr marL="95885">
              <a:lnSpc>
                <a:spcPct val="100000"/>
              </a:lnSpc>
              <a:spcBef>
                <a:spcPts val="1700"/>
              </a:spcBef>
            </a:pPr>
            <a:r>
              <a:rPr sz="2200" b="1" spc="-5" dirty="0">
                <a:latin typeface="Arial"/>
                <a:cs typeface="Arial"/>
              </a:rPr>
              <a:t>Requerimientos</a:t>
            </a:r>
            <a:endParaRPr sz="2200">
              <a:latin typeface="Arial"/>
              <a:cs typeface="Arial"/>
            </a:endParaRPr>
          </a:p>
        </p:txBody>
      </p:sp>
      <p:sp>
        <p:nvSpPr>
          <p:cNvPr id="5" name="object 5"/>
          <p:cNvSpPr/>
          <p:nvPr/>
        </p:nvSpPr>
        <p:spPr>
          <a:xfrm>
            <a:off x="3671570" y="4607559"/>
            <a:ext cx="2305050" cy="792480"/>
          </a:xfrm>
          <a:custGeom>
            <a:avLst/>
            <a:gdLst/>
            <a:ahLst/>
            <a:cxnLst/>
            <a:rect l="l" t="t" r="r" b="b"/>
            <a:pathLst>
              <a:path w="2305050" h="792479">
                <a:moveTo>
                  <a:pt x="2305050" y="0"/>
                </a:moveTo>
                <a:lnTo>
                  <a:pt x="0" y="0"/>
                </a:lnTo>
                <a:lnTo>
                  <a:pt x="0" y="792479"/>
                </a:lnTo>
                <a:lnTo>
                  <a:pt x="1151889" y="792479"/>
                </a:lnTo>
                <a:lnTo>
                  <a:pt x="2305050" y="792479"/>
                </a:lnTo>
                <a:lnTo>
                  <a:pt x="2305050" y="0"/>
                </a:lnTo>
                <a:close/>
              </a:path>
            </a:pathLst>
          </a:custGeom>
          <a:solidFill>
            <a:srgbClr val="009900"/>
          </a:solidFill>
        </p:spPr>
        <p:txBody>
          <a:bodyPr wrap="square" lIns="0" tIns="0" rIns="0" bIns="0" rtlCol="0"/>
          <a:lstStyle/>
          <a:p>
            <a:endParaRPr/>
          </a:p>
        </p:txBody>
      </p:sp>
      <p:sp>
        <p:nvSpPr>
          <p:cNvPr id="6" name="object 6"/>
          <p:cNvSpPr txBox="1"/>
          <p:nvPr/>
        </p:nvSpPr>
        <p:spPr>
          <a:xfrm>
            <a:off x="3671570" y="4607559"/>
            <a:ext cx="2305050" cy="792480"/>
          </a:xfrm>
          <a:prstGeom prst="rect">
            <a:avLst/>
          </a:prstGeom>
          <a:ln w="3175">
            <a:solidFill>
              <a:srgbClr val="006600"/>
            </a:solidFill>
          </a:ln>
        </p:spPr>
        <p:txBody>
          <a:bodyPr vert="horz" wrap="square" lIns="0" tIns="217170" rIns="0" bIns="0" rtlCol="0">
            <a:spAutoFit/>
          </a:bodyPr>
          <a:lstStyle/>
          <a:p>
            <a:pPr marL="167005">
              <a:lnSpc>
                <a:spcPct val="100000"/>
              </a:lnSpc>
              <a:spcBef>
                <a:spcPts val="1710"/>
              </a:spcBef>
            </a:pPr>
            <a:r>
              <a:rPr sz="2200" b="1" spc="-5" dirty="0">
                <a:latin typeface="Arial"/>
                <a:cs typeface="Arial"/>
              </a:rPr>
              <a:t>Modelo</a:t>
            </a:r>
            <a:r>
              <a:rPr sz="2200" b="1" spc="-40" dirty="0">
                <a:latin typeface="Arial"/>
                <a:cs typeface="Arial"/>
              </a:rPr>
              <a:t> </a:t>
            </a:r>
            <a:r>
              <a:rPr sz="2200" b="1" spc="-5" dirty="0">
                <a:latin typeface="Arial"/>
                <a:cs typeface="Arial"/>
              </a:rPr>
              <a:t>Lógico</a:t>
            </a:r>
            <a:endParaRPr sz="2200">
              <a:latin typeface="Arial"/>
              <a:cs typeface="Arial"/>
            </a:endParaRPr>
          </a:p>
        </p:txBody>
      </p:sp>
      <p:sp>
        <p:nvSpPr>
          <p:cNvPr id="7" name="object 7"/>
          <p:cNvSpPr/>
          <p:nvPr/>
        </p:nvSpPr>
        <p:spPr>
          <a:xfrm>
            <a:off x="5327650" y="5688329"/>
            <a:ext cx="2303780" cy="791210"/>
          </a:xfrm>
          <a:custGeom>
            <a:avLst/>
            <a:gdLst/>
            <a:ahLst/>
            <a:cxnLst/>
            <a:rect l="l" t="t" r="r" b="b"/>
            <a:pathLst>
              <a:path w="2303779" h="791210">
                <a:moveTo>
                  <a:pt x="2303779" y="0"/>
                </a:moveTo>
                <a:lnTo>
                  <a:pt x="0" y="0"/>
                </a:lnTo>
                <a:lnTo>
                  <a:pt x="0" y="791210"/>
                </a:lnTo>
                <a:lnTo>
                  <a:pt x="1151889" y="791210"/>
                </a:lnTo>
                <a:lnTo>
                  <a:pt x="2303779" y="791210"/>
                </a:lnTo>
                <a:lnTo>
                  <a:pt x="2303779" y="0"/>
                </a:lnTo>
                <a:close/>
              </a:path>
            </a:pathLst>
          </a:custGeom>
          <a:solidFill>
            <a:srgbClr val="009900"/>
          </a:solidFill>
        </p:spPr>
        <p:txBody>
          <a:bodyPr wrap="square" lIns="0" tIns="0" rIns="0" bIns="0" rtlCol="0"/>
          <a:lstStyle/>
          <a:p>
            <a:endParaRPr/>
          </a:p>
        </p:txBody>
      </p:sp>
      <p:sp>
        <p:nvSpPr>
          <p:cNvPr id="8" name="object 8"/>
          <p:cNvSpPr txBox="1"/>
          <p:nvPr/>
        </p:nvSpPr>
        <p:spPr>
          <a:xfrm>
            <a:off x="5327650" y="5688329"/>
            <a:ext cx="2303780" cy="791210"/>
          </a:xfrm>
          <a:prstGeom prst="rect">
            <a:avLst/>
          </a:prstGeom>
          <a:ln w="3175">
            <a:solidFill>
              <a:srgbClr val="006600"/>
            </a:solidFill>
          </a:ln>
        </p:spPr>
        <p:txBody>
          <a:bodyPr vert="horz" wrap="square" lIns="0" tIns="215900" rIns="0" bIns="0" rtlCol="0">
            <a:spAutoFit/>
          </a:bodyPr>
          <a:lstStyle/>
          <a:p>
            <a:pPr marL="220345">
              <a:lnSpc>
                <a:spcPct val="100000"/>
              </a:lnSpc>
              <a:spcBef>
                <a:spcPts val="1700"/>
              </a:spcBef>
            </a:pPr>
            <a:r>
              <a:rPr sz="2200" b="1" spc="-5" dirty="0">
                <a:latin typeface="Arial"/>
                <a:cs typeface="Arial"/>
              </a:rPr>
              <a:t>Modelo</a:t>
            </a:r>
            <a:r>
              <a:rPr sz="2200" b="1" spc="-45" dirty="0">
                <a:latin typeface="Arial"/>
                <a:cs typeface="Arial"/>
              </a:rPr>
              <a:t> </a:t>
            </a:r>
            <a:r>
              <a:rPr sz="2200" b="1" spc="-5" dirty="0">
                <a:latin typeface="Arial"/>
                <a:cs typeface="Arial"/>
              </a:rPr>
              <a:t>Físico</a:t>
            </a:r>
            <a:endParaRPr sz="2200">
              <a:latin typeface="Arial"/>
              <a:cs typeface="Arial"/>
            </a:endParaRPr>
          </a:p>
        </p:txBody>
      </p:sp>
      <p:grpSp>
        <p:nvGrpSpPr>
          <p:cNvPr id="9" name="object 9"/>
          <p:cNvGrpSpPr/>
          <p:nvPr/>
        </p:nvGrpSpPr>
        <p:grpSpPr>
          <a:xfrm>
            <a:off x="2160270" y="2720975"/>
            <a:ext cx="3542665" cy="1527175"/>
            <a:chOff x="2160270" y="2720975"/>
            <a:chExt cx="3542665" cy="1527175"/>
          </a:xfrm>
        </p:grpSpPr>
        <p:sp>
          <p:nvSpPr>
            <p:cNvPr id="10" name="object 10"/>
            <p:cNvSpPr/>
            <p:nvPr/>
          </p:nvSpPr>
          <p:spPr>
            <a:xfrm>
              <a:off x="3239770" y="2735579"/>
              <a:ext cx="863600" cy="0"/>
            </a:xfrm>
            <a:custGeom>
              <a:avLst/>
              <a:gdLst/>
              <a:ahLst/>
              <a:cxnLst/>
              <a:rect l="l" t="t" r="r" b="b"/>
              <a:pathLst>
                <a:path w="863600">
                  <a:moveTo>
                    <a:pt x="0" y="0"/>
                  </a:moveTo>
                  <a:lnTo>
                    <a:pt x="863600" y="0"/>
                  </a:lnTo>
                </a:path>
              </a:pathLst>
            </a:custGeom>
            <a:ln w="29112">
              <a:solidFill>
                <a:srgbClr val="006600"/>
              </a:solidFill>
            </a:ln>
          </p:spPr>
          <p:txBody>
            <a:bodyPr wrap="square" lIns="0" tIns="0" rIns="0" bIns="0" rtlCol="0"/>
            <a:lstStyle/>
            <a:p>
              <a:endParaRPr/>
            </a:p>
          </p:txBody>
        </p:sp>
        <p:sp>
          <p:nvSpPr>
            <p:cNvPr id="11" name="object 11"/>
            <p:cNvSpPr/>
            <p:nvPr/>
          </p:nvSpPr>
          <p:spPr>
            <a:xfrm>
              <a:off x="4103370" y="2735579"/>
              <a:ext cx="0" cy="524510"/>
            </a:xfrm>
            <a:custGeom>
              <a:avLst/>
              <a:gdLst/>
              <a:ahLst/>
              <a:cxnLst/>
              <a:rect l="l" t="t" r="r" b="b"/>
              <a:pathLst>
                <a:path h="524510">
                  <a:moveTo>
                    <a:pt x="0" y="0"/>
                  </a:moveTo>
                  <a:lnTo>
                    <a:pt x="0" y="524510"/>
                  </a:lnTo>
                </a:path>
              </a:pathLst>
            </a:custGeom>
            <a:ln w="19048">
              <a:solidFill>
                <a:srgbClr val="006600"/>
              </a:solidFill>
            </a:ln>
          </p:spPr>
          <p:txBody>
            <a:bodyPr wrap="square" lIns="0" tIns="0" rIns="0" bIns="0" rtlCol="0"/>
            <a:lstStyle/>
            <a:p>
              <a:endParaRPr/>
            </a:p>
          </p:txBody>
        </p:sp>
        <p:sp>
          <p:nvSpPr>
            <p:cNvPr id="12" name="object 12"/>
            <p:cNvSpPr/>
            <p:nvPr/>
          </p:nvSpPr>
          <p:spPr>
            <a:xfrm>
              <a:off x="4036060" y="3251200"/>
              <a:ext cx="135890" cy="204470"/>
            </a:xfrm>
            <a:custGeom>
              <a:avLst/>
              <a:gdLst/>
              <a:ahLst/>
              <a:cxnLst/>
              <a:rect l="l" t="t" r="r" b="b"/>
              <a:pathLst>
                <a:path w="135889" h="204470">
                  <a:moveTo>
                    <a:pt x="135889" y="0"/>
                  </a:moveTo>
                  <a:lnTo>
                    <a:pt x="0" y="0"/>
                  </a:lnTo>
                  <a:lnTo>
                    <a:pt x="67310" y="204470"/>
                  </a:lnTo>
                  <a:lnTo>
                    <a:pt x="135889" y="0"/>
                  </a:lnTo>
                  <a:close/>
                </a:path>
              </a:pathLst>
            </a:custGeom>
            <a:solidFill>
              <a:srgbClr val="006600"/>
            </a:solidFill>
          </p:spPr>
          <p:txBody>
            <a:bodyPr wrap="square" lIns="0" tIns="0" rIns="0" bIns="0" rtlCol="0"/>
            <a:lstStyle/>
            <a:p>
              <a:endParaRPr/>
            </a:p>
          </p:txBody>
        </p:sp>
        <p:sp>
          <p:nvSpPr>
            <p:cNvPr id="13" name="object 13"/>
            <p:cNvSpPr/>
            <p:nvPr/>
          </p:nvSpPr>
          <p:spPr>
            <a:xfrm>
              <a:off x="4968240" y="3816350"/>
              <a:ext cx="720090" cy="0"/>
            </a:xfrm>
            <a:custGeom>
              <a:avLst/>
              <a:gdLst/>
              <a:ahLst/>
              <a:cxnLst/>
              <a:rect l="l" t="t" r="r" b="b"/>
              <a:pathLst>
                <a:path w="720089">
                  <a:moveTo>
                    <a:pt x="0" y="0"/>
                  </a:moveTo>
                  <a:lnTo>
                    <a:pt x="720089" y="0"/>
                  </a:lnTo>
                </a:path>
              </a:pathLst>
            </a:custGeom>
            <a:ln w="29112">
              <a:solidFill>
                <a:srgbClr val="006600"/>
              </a:solidFill>
            </a:ln>
          </p:spPr>
          <p:txBody>
            <a:bodyPr wrap="square" lIns="0" tIns="0" rIns="0" bIns="0" rtlCol="0"/>
            <a:lstStyle/>
            <a:p>
              <a:endParaRPr/>
            </a:p>
          </p:txBody>
        </p:sp>
        <p:sp>
          <p:nvSpPr>
            <p:cNvPr id="14" name="object 14"/>
            <p:cNvSpPr/>
            <p:nvPr/>
          </p:nvSpPr>
          <p:spPr>
            <a:xfrm>
              <a:off x="2160270" y="3455669"/>
              <a:ext cx="2807970" cy="792480"/>
            </a:xfrm>
            <a:custGeom>
              <a:avLst/>
              <a:gdLst/>
              <a:ahLst/>
              <a:cxnLst/>
              <a:rect l="l" t="t" r="r" b="b"/>
              <a:pathLst>
                <a:path w="2807970" h="792479">
                  <a:moveTo>
                    <a:pt x="2807970" y="0"/>
                  </a:moveTo>
                  <a:lnTo>
                    <a:pt x="0" y="0"/>
                  </a:lnTo>
                  <a:lnTo>
                    <a:pt x="0" y="792479"/>
                  </a:lnTo>
                  <a:lnTo>
                    <a:pt x="1403350" y="792479"/>
                  </a:lnTo>
                  <a:lnTo>
                    <a:pt x="2807970" y="792479"/>
                  </a:lnTo>
                  <a:lnTo>
                    <a:pt x="2807970" y="0"/>
                  </a:lnTo>
                  <a:close/>
                </a:path>
              </a:pathLst>
            </a:custGeom>
            <a:solidFill>
              <a:srgbClr val="009900"/>
            </a:solidFill>
          </p:spPr>
          <p:txBody>
            <a:bodyPr wrap="square" lIns="0" tIns="0" rIns="0" bIns="0" rtlCol="0"/>
            <a:lstStyle/>
            <a:p>
              <a:endParaRPr/>
            </a:p>
          </p:txBody>
        </p:sp>
      </p:grpSp>
      <p:sp>
        <p:nvSpPr>
          <p:cNvPr id="15" name="object 15"/>
          <p:cNvSpPr txBox="1"/>
          <p:nvPr/>
        </p:nvSpPr>
        <p:spPr>
          <a:xfrm>
            <a:off x="2160270" y="3455670"/>
            <a:ext cx="2807970" cy="792480"/>
          </a:xfrm>
          <a:prstGeom prst="rect">
            <a:avLst/>
          </a:prstGeom>
          <a:ln w="3175">
            <a:solidFill>
              <a:srgbClr val="006600"/>
            </a:solidFill>
          </a:ln>
        </p:spPr>
        <p:txBody>
          <a:bodyPr vert="horz" wrap="square" lIns="0" tIns="217170" rIns="0" bIns="0" rtlCol="0">
            <a:spAutoFit/>
          </a:bodyPr>
          <a:lstStyle/>
          <a:p>
            <a:pPr marL="114935">
              <a:lnSpc>
                <a:spcPct val="100000"/>
              </a:lnSpc>
              <a:spcBef>
                <a:spcPts val="1710"/>
              </a:spcBef>
            </a:pPr>
            <a:r>
              <a:rPr sz="2200" b="1" spc="-5" dirty="0">
                <a:latin typeface="Arial"/>
                <a:cs typeface="Arial"/>
              </a:rPr>
              <a:t>Modelo</a:t>
            </a:r>
            <a:r>
              <a:rPr sz="2200" b="1" spc="-35" dirty="0">
                <a:latin typeface="Arial"/>
                <a:cs typeface="Arial"/>
              </a:rPr>
              <a:t> </a:t>
            </a:r>
            <a:r>
              <a:rPr sz="2200" b="1" spc="-5" dirty="0">
                <a:latin typeface="Arial"/>
                <a:cs typeface="Arial"/>
              </a:rPr>
              <a:t>Conceptual</a:t>
            </a:r>
            <a:endParaRPr sz="2200">
              <a:latin typeface="Arial"/>
              <a:cs typeface="Arial"/>
            </a:endParaRPr>
          </a:p>
        </p:txBody>
      </p:sp>
      <p:grpSp>
        <p:nvGrpSpPr>
          <p:cNvPr id="16" name="object 16"/>
          <p:cNvGrpSpPr/>
          <p:nvPr/>
        </p:nvGrpSpPr>
        <p:grpSpPr>
          <a:xfrm>
            <a:off x="5619750" y="3816350"/>
            <a:ext cx="1289050" cy="1871980"/>
            <a:chOff x="5619750" y="3816350"/>
            <a:chExt cx="1289050" cy="1871980"/>
          </a:xfrm>
        </p:grpSpPr>
        <p:sp>
          <p:nvSpPr>
            <p:cNvPr id="17" name="object 17"/>
            <p:cNvSpPr/>
            <p:nvPr/>
          </p:nvSpPr>
          <p:spPr>
            <a:xfrm>
              <a:off x="5688330" y="3816350"/>
              <a:ext cx="0" cy="595630"/>
            </a:xfrm>
            <a:custGeom>
              <a:avLst/>
              <a:gdLst/>
              <a:ahLst/>
              <a:cxnLst/>
              <a:rect l="l" t="t" r="r" b="b"/>
              <a:pathLst>
                <a:path h="595629">
                  <a:moveTo>
                    <a:pt x="0" y="0"/>
                  </a:moveTo>
                  <a:lnTo>
                    <a:pt x="0" y="595630"/>
                  </a:lnTo>
                </a:path>
              </a:pathLst>
            </a:custGeom>
            <a:ln w="19048">
              <a:solidFill>
                <a:srgbClr val="006600"/>
              </a:solidFill>
            </a:ln>
          </p:spPr>
          <p:txBody>
            <a:bodyPr wrap="square" lIns="0" tIns="0" rIns="0" bIns="0" rtlCol="0"/>
            <a:lstStyle/>
            <a:p>
              <a:endParaRPr/>
            </a:p>
          </p:txBody>
        </p:sp>
        <p:sp>
          <p:nvSpPr>
            <p:cNvPr id="18" name="object 18"/>
            <p:cNvSpPr/>
            <p:nvPr/>
          </p:nvSpPr>
          <p:spPr>
            <a:xfrm>
              <a:off x="5619750" y="4403090"/>
              <a:ext cx="137160" cy="204470"/>
            </a:xfrm>
            <a:custGeom>
              <a:avLst/>
              <a:gdLst/>
              <a:ahLst/>
              <a:cxnLst/>
              <a:rect l="l" t="t" r="r" b="b"/>
              <a:pathLst>
                <a:path w="137160" h="204470">
                  <a:moveTo>
                    <a:pt x="137160" y="0"/>
                  </a:moveTo>
                  <a:lnTo>
                    <a:pt x="0" y="0"/>
                  </a:lnTo>
                  <a:lnTo>
                    <a:pt x="68579" y="204470"/>
                  </a:lnTo>
                  <a:lnTo>
                    <a:pt x="137160" y="0"/>
                  </a:lnTo>
                  <a:close/>
                </a:path>
              </a:pathLst>
            </a:custGeom>
            <a:solidFill>
              <a:srgbClr val="006600"/>
            </a:solidFill>
          </p:spPr>
          <p:txBody>
            <a:bodyPr wrap="square" lIns="0" tIns="0" rIns="0" bIns="0" rtlCol="0"/>
            <a:lstStyle/>
            <a:p>
              <a:endParaRPr/>
            </a:p>
          </p:txBody>
        </p:sp>
        <p:sp>
          <p:nvSpPr>
            <p:cNvPr id="19" name="object 19"/>
            <p:cNvSpPr/>
            <p:nvPr/>
          </p:nvSpPr>
          <p:spPr>
            <a:xfrm>
              <a:off x="6840219" y="5040630"/>
              <a:ext cx="0" cy="452120"/>
            </a:xfrm>
            <a:custGeom>
              <a:avLst/>
              <a:gdLst/>
              <a:ahLst/>
              <a:cxnLst/>
              <a:rect l="l" t="t" r="r" b="b"/>
              <a:pathLst>
                <a:path h="452120">
                  <a:moveTo>
                    <a:pt x="0" y="0"/>
                  </a:moveTo>
                  <a:lnTo>
                    <a:pt x="0" y="452120"/>
                  </a:lnTo>
                </a:path>
              </a:pathLst>
            </a:custGeom>
            <a:ln w="19048">
              <a:solidFill>
                <a:srgbClr val="006600"/>
              </a:solidFill>
            </a:ln>
          </p:spPr>
          <p:txBody>
            <a:bodyPr wrap="square" lIns="0" tIns="0" rIns="0" bIns="0" rtlCol="0"/>
            <a:lstStyle/>
            <a:p>
              <a:endParaRPr/>
            </a:p>
          </p:txBody>
        </p:sp>
        <p:sp>
          <p:nvSpPr>
            <p:cNvPr id="20" name="object 20"/>
            <p:cNvSpPr/>
            <p:nvPr/>
          </p:nvSpPr>
          <p:spPr>
            <a:xfrm>
              <a:off x="6771639" y="5483860"/>
              <a:ext cx="137160" cy="204470"/>
            </a:xfrm>
            <a:custGeom>
              <a:avLst/>
              <a:gdLst/>
              <a:ahLst/>
              <a:cxnLst/>
              <a:rect l="l" t="t" r="r" b="b"/>
              <a:pathLst>
                <a:path w="137159" h="204470">
                  <a:moveTo>
                    <a:pt x="137159" y="0"/>
                  </a:moveTo>
                  <a:lnTo>
                    <a:pt x="0" y="0"/>
                  </a:lnTo>
                  <a:lnTo>
                    <a:pt x="68579" y="204469"/>
                  </a:lnTo>
                  <a:lnTo>
                    <a:pt x="137159" y="0"/>
                  </a:lnTo>
                  <a:close/>
                </a:path>
              </a:pathLst>
            </a:custGeom>
            <a:solidFill>
              <a:srgbClr val="006600"/>
            </a:solidFill>
          </p:spPr>
          <p:txBody>
            <a:bodyPr wrap="square" lIns="0" tIns="0" rIns="0" bIns="0" rtlCol="0"/>
            <a:lstStyle/>
            <a:p>
              <a:endParaRPr/>
            </a:p>
          </p:txBody>
        </p:sp>
        <p:sp>
          <p:nvSpPr>
            <p:cNvPr id="21" name="object 21"/>
            <p:cNvSpPr/>
            <p:nvPr/>
          </p:nvSpPr>
          <p:spPr>
            <a:xfrm>
              <a:off x="5976620" y="5040630"/>
              <a:ext cx="863600" cy="0"/>
            </a:xfrm>
            <a:custGeom>
              <a:avLst/>
              <a:gdLst/>
              <a:ahLst/>
              <a:cxnLst/>
              <a:rect l="l" t="t" r="r" b="b"/>
              <a:pathLst>
                <a:path w="863600">
                  <a:moveTo>
                    <a:pt x="0" y="0"/>
                  </a:moveTo>
                  <a:lnTo>
                    <a:pt x="863600" y="0"/>
                  </a:lnTo>
                </a:path>
              </a:pathLst>
            </a:custGeom>
            <a:ln w="29112">
              <a:solidFill>
                <a:srgbClr val="006600"/>
              </a:solidFill>
            </a:ln>
          </p:spPr>
          <p:txBody>
            <a:bodyPr wrap="square" lIns="0" tIns="0" rIns="0" bIns="0" rtlCol="0"/>
            <a:lstStyle/>
            <a:p>
              <a:endParaRPr/>
            </a:p>
          </p:txBody>
        </p:sp>
      </p:grpSp>
      <p:pic>
        <p:nvPicPr>
          <p:cNvPr id="22" name="object 22"/>
          <p:cNvPicPr/>
          <p:nvPr/>
        </p:nvPicPr>
        <p:blipFill>
          <a:blip r:embed="rId2" cstate="print"/>
          <a:stretch>
            <a:fillRect/>
          </a:stretch>
        </p:blipFill>
        <p:spPr>
          <a:xfrm>
            <a:off x="8928100" y="300990"/>
            <a:ext cx="935990" cy="778509"/>
          </a:xfrm>
          <a:prstGeom prst="rect">
            <a:avLst/>
          </a:prstGeom>
        </p:spPr>
      </p:pic>
      <p:sp>
        <p:nvSpPr>
          <p:cNvPr id="23" name="object 23"/>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24" name="object 24"/>
          <p:cNvSpPr txBox="1"/>
          <p:nvPr/>
        </p:nvSpPr>
        <p:spPr>
          <a:xfrm>
            <a:off x="6186170" y="4702809"/>
            <a:ext cx="912494"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Arial"/>
                <a:cs typeface="Arial"/>
              </a:rPr>
              <a:t>Relación</a:t>
            </a:r>
            <a:endParaRPr sz="1800">
              <a:latin typeface="Arial"/>
              <a:cs typeface="Arial"/>
            </a:endParaRPr>
          </a:p>
        </p:txBody>
      </p:sp>
      <p:sp>
        <p:nvSpPr>
          <p:cNvPr id="25" name="object 25"/>
          <p:cNvSpPr txBox="1"/>
          <p:nvPr/>
        </p:nvSpPr>
        <p:spPr>
          <a:xfrm>
            <a:off x="7708900" y="5842000"/>
            <a:ext cx="575945" cy="299720"/>
          </a:xfrm>
          <a:prstGeom prst="rect">
            <a:avLst/>
          </a:prstGeom>
        </p:spPr>
        <p:txBody>
          <a:bodyPr vert="horz" wrap="square" lIns="0" tIns="12700" rIns="0" bIns="0" rtlCol="0">
            <a:spAutoFit/>
          </a:bodyPr>
          <a:lstStyle/>
          <a:p>
            <a:pPr marL="12700">
              <a:lnSpc>
                <a:spcPct val="100000"/>
              </a:lnSpc>
              <a:spcBef>
                <a:spcPts val="100"/>
              </a:spcBef>
            </a:pPr>
            <a:r>
              <a:rPr sz="1800" i="1" spc="-160" dirty="0">
                <a:latin typeface="Arial"/>
                <a:cs typeface="Arial"/>
              </a:rPr>
              <a:t>T</a:t>
            </a:r>
            <a:r>
              <a:rPr sz="1800" i="1" spc="-5" dirty="0">
                <a:latin typeface="Arial"/>
                <a:cs typeface="Arial"/>
              </a:rPr>
              <a:t>a</a:t>
            </a:r>
            <a:r>
              <a:rPr sz="1800" i="1" spc="-15" dirty="0">
                <a:latin typeface="Arial"/>
                <a:cs typeface="Arial"/>
              </a:rPr>
              <a:t>b</a:t>
            </a:r>
            <a:r>
              <a:rPr sz="1800" i="1" spc="-5" dirty="0">
                <a:latin typeface="Arial"/>
                <a:cs typeface="Arial"/>
              </a:rPr>
              <a:t>la</a:t>
            </a:r>
            <a:endParaRPr sz="1800">
              <a:latin typeface="Arial"/>
              <a:cs typeface="Arial"/>
            </a:endParaRPr>
          </a:p>
        </p:txBody>
      </p:sp>
      <p:sp>
        <p:nvSpPr>
          <p:cNvPr id="26" name="object 26"/>
          <p:cNvSpPr txBox="1"/>
          <p:nvPr/>
        </p:nvSpPr>
        <p:spPr>
          <a:xfrm>
            <a:off x="5045709" y="3465829"/>
            <a:ext cx="1887855"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Arial"/>
                <a:cs typeface="Arial"/>
              </a:rPr>
              <a:t>Entidad</a:t>
            </a:r>
            <a:r>
              <a:rPr sz="1800" i="1" spc="-40" dirty="0">
                <a:latin typeface="Arial"/>
                <a:cs typeface="Arial"/>
              </a:rPr>
              <a:t> </a:t>
            </a:r>
            <a:r>
              <a:rPr sz="1800" i="1" dirty="0">
                <a:latin typeface="Arial"/>
                <a:cs typeface="Arial"/>
              </a:rPr>
              <a:t>-</a:t>
            </a:r>
            <a:r>
              <a:rPr sz="1800" i="1" spc="-30" dirty="0">
                <a:latin typeface="Arial"/>
                <a:cs typeface="Arial"/>
              </a:rPr>
              <a:t> </a:t>
            </a:r>
            <a:r>
              <a:rPr sz="1800" i="1" spc="-5" dirty="0">
                <a:latin typeface="Arial"/>
                <a:cs typeface="Arial"/>
              </a:rPr>
              <a:t>Relación</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736981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40" dirty="0"/>
              <a:t> </a:t>
            </a:r>
            <a:r>
              <a:rPr lang="es-AR" spc="-40" dirty="0"/>
              <a:t>CREATE </a:t>
            </a:r>
            <a:r>
              <a:rPr lang="es-AR" spc="-70" dirty="0"/>
              <a:t>DATABASE</a:t>
            </a:r>
            <a:endParaRPr spc="-70"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pic>
        <p:nvPicPr>
          <p:cNvPr id="5" name="object 5"/>
          <p:cNvPicPr/>
          <p:nvPr/>
        </p:nvPicPr>
        <p:blipFill>
          <a:blip r:embed="rId3" cstate="print"/>
          <a:stretch>
            <a:fillRect/>
          </a:stretch>
        </p:blipFill>
        <p:spPr>
          <a:xfrm>
            <a:off x="628650" y="1794510"/>
            <a:ext cx="142240" cy="142239"/>
          </a:xfrm>
          <a:prstGeom prst="rect">
            <a:avLst/>
          </a:prstGeom>
        </p:spPr>
      </p:pic>
      <p:sp>
        <p:nvSpPr>
          <p:cNvPr id="6" name="object 6"/>
          <p:cNvSpPr txBox="1"/>
          <p:nvPr/>
        </p:nvSpPr>
        <p:spPr>
          <a:xfrm>
            <a:off x="840739" y="1583213"/>
            <a:ext cx="8511540" cy="409086"/>
          </a:xfrm>
          <a:prstGeom prst="rect">
            <a:avLst/>
          </a:prstGeom>
        </p:spPr>
        <p:txBody>
          <a:bodyPr vert="horz" wrap="square" lIns="0" tIns="130810" rIns="0" bIns="0" rtlCol="0">
            <a:spAutoFit/>
          </a:bodyPr>
          <a:lstStyle/>
          <a:p>
            <a:pPr>
              <a:lnSpc>
                <a:spcPct val="100000"/>
              </a:lnSpc>
              <a:spcBef>
                <a:spcPts val="1030"/>
              </a:spcBef>
            </a:pPr>
            <a:r>
              <a:rPr sz="1800" spc="-10">
                <a:latin typeface="Arial MT"/>
                <a:cs typeface="Arial MT"/>
              </a:rPr>
              <a:t>Sintaxis:</a:t>
            </a:r>
            <a:endParaRPr sz="1800">
              <a:latin typeface="Arial MT"/>
              <a:cs typeface="Arial MT"/>
            </a:endParaRPr>
          </a:p>
        </p:txBody>
      </p:sp>
      <p:pic>
        <p:nvPicPr>
          <p:cNvPr id="13" name="Picture 12">
            <a:extLst>
              <a:ext uri="{FF2B5EF4-FFF2-40B4-BE49-F238E27FC236}">
                <a16:creationId xmlns:a16="http://schemas.microsoft.com/office/drawing/2014/main" id="{B7F54751-E45A-7FFB-9A79-2D33B10E6A90}"/>
              </a:ext>
            </a:extLst>
          </p:cNvPr>
          <p:cNvPicPr>
            <a:picLocks noChangeAspect="1"/>
          </p:cNvPicPr>
          <p:nvPr/>
        </p:nvPicPr>
        <p:blipFill>
          <a:blip r:embed="rId4"/>
          <a:stretch>
            <a:fillRect/>
          </a:stretch>
        </p:blipFill>
        <p:spPr>
          <a:xfrm>
            <a:off x="5041894" y="3778249"/>
            <a:ext cx="11" cy="1"/>
          </a:xfrm>
          <a:prstGeom prst="rect">
            <a:avLst/>
          </a:prstGeom>
        </p:spPr>
      </p:pic>
      <p:pic>
        <p:nvPicPr>
          <p:cNvPr id="15" name="Picture 14">
            <a:extLst>
              <a:ext uri="{FF2B5EF4-FFF2-40B4-BE49-F238E27FC236}">
                <a16:creationId xmlns:a16="http://schemas.microsoft.com/office/drawing/2014/main" id="{88DAAF18-064C-4015-342F-7F5DC8A4A3B1}"/>
              </a:ext>
            </a:extLst>
          </p:cNvPr>
          <p:cNvPicPr>
            <a:picLocks noChangeAspect="1"/>
          </p:cNvPicPr>
          <p:nvPr/>
        </p:nvPicPr>
        <p:blipFill>
          <a:blip r:embed="rId4"/>
          <a:stretch>
            <a:fillRect/>
          </a:stretch>
        </p:blipFill>
        <p:spPr>
          <a:xfrm>
            <a:off x="5041894" y="3778249"/>
            <a:ext cx="11" cy="1"/>
          </a:xfrm>
          <a:prstGeom prst="rect">
            <a:avLst/>
          </a:prstGeom>
        </p:spPr>
      </p:pic>
      <p:pic>
        <p:nvPicPr>
          <p:cNvPr id="19" name="Picture 18">
            <a:extLst>
              <a:ext uri="{FF2B5EF4-FFF2-40B4-BE49-F238E27FC236}">
                <a16:creationId xmlns:a16="http://schemas.microsoft.com/office/drawing/2014/main" id="{BDD44E61-9CBA-1C96-4195-CE07C26E9223}"/>
              </a:ext>
            </a:extLst>
          </p:cNvPr>
          <p:cNvPicPr>
            <a:picLocks noChangeAspect="1"/>
          </p:cNvPicPr>
          <p:nvPr/>
        </p:nvPicPr>
        <p:blipFill>
          <a:blip r:embed="rId5"/>
          <a:stretch>
            <a:fillRect/>
          </a:stretch>
        </p:blipFill>
        <p:spPr>
          <a:xfrm>
            <a:off x="770890" y="2304436"/>
            <a:ext cx="3181350" cy="381000"/>
          </a:xfrm>
          <a:prstGeom prst="rect">
            <a:avLst/>
          </a:prstGeom>
        </p:spPr>
      </p:pic>
      <p:pic>
        <p:nvPicPr>
          <p:cNvPr id="23" name="Picture 22">
            <a:extLst>
              <a:ext uri="{FF2B5EF4-FFF2-40B4-BE49-F238E27FC236}">
                <a16:creationId xmlns:a16="http://schemas.microsoft.com/office/drawing/2014/main" id="{7B4F831F-B4D2-C98E-3010-ECB9462B3242}"/>
              </a:ext>
            </a:extLst>
          </p:cNvPr>
          <p:cNvPicPr>
            <a:picLocks noChangeAspect="1"/>
          </p:cNvPicPr>
          <p:nvPr/>
        </p:nvPicPr>
        <p:blipFill>
          <a:blip r:embed="rId6"/>
          <a:stretch>
            <a:fillRect/>
          </a:stretch>
        </p:blipFill>
        <p:spPr>
          <a:xfrm>
            <a:off x="734284" y="3773392"/>
            <a:ext cx="3743325" cy="419100"/>
          </a:xfrm>
          <a:prstGeom prst="rect">
            <a:avLst/>
          </a:prstGeom>
        </p:spPr>
      </p:pic>
      <p:pic>
        <p:nvPicPr>
          <p:cNvPr id="24" name="object 5">
            <a:extLst>
              <a:ext uri="{FF2B5EF4-FFF2-40B4-BE49-F238E27FC236}">
                <a16:creationId xmlns:a16="http://schemas.microsoft.com/office/drawing/2014/main" id="{8DDFB64A-AAC6-201B-28AB-FE0D378297E6}"/>
              </a:ext>
            </a:extLst>
          </p:cNvPr>
          <p:cNvPicPr/>
          <p:nvPr/>
        </p:nvPicPr>
        <p:blipFill>
          <a:blip r:embed="rId3" cstate="print"/>
          <a:stretch>
            <a:fillRect/>
          </a:stretch>
        </p:blipFill>
        <p:spPr>
          <a:xfrm>
            <a:off x="558801" y="3391528"/>
            <a:ext cx="142240" cy="142239"/>
          </a:xfrm>
          <a:prstGeom prst="rect">
            <a:avLst/>
          </a:prstGeom>
        </p:spPr>
      </p:pic>
      <p:sp>
        <p:nvSpPr>
          <p:cNvPr id="25" name="object 6">
            <a:extLst>
              <a:ext uri="{FF2B5EF4-FFF2-40B4-BE49-F238E27FC236}">
                <a16:creationId xmlns:a16="http://schemas.microsoft.com/office/drawing/2014/main" id="{97EBBD3F-734D-5B33-BE4B-8E8E9EF69C1C}"/>
              </a:ext>
            </a:extLst>
          </p:cNvPr>
          <p:cNvSpPr txBox="1"/>
          <p:nvPr/>
        </p:nvSpPr>
        <p:spPr>
          <a:xfrm>
            <a:off x="770890" y="3180231"/>
            <a:ext cx="8511540" cy="409086"/>
          </a:xfrm>
          <a:prstGeom prst="rect">
            <a:avLst/>
          </a:prstGeom>
        </p:spPr>
        <p:txBody>
          <a:bodyPr vert="horz" wrap="square" lIns="0" tIns="130810" rIns="0" bIns="0" rtlCol="0">
            <a:spAutoFit/>
          </a:bodyPr>
          <a:lstStyle/>
          <a:p>
            <a:pPr>
              <a:lnSpc>
                <a:spcPct val="100000"/>
              </a:lnSpc>
              <a:spcBef>
                <a:spcPts val="1030"/>
              </a:spcBef>
            </a:pPr>
            <a:r>
              <a:rPr lang="es-AR" spc="-10">
                <a:latin typeface="Arial MT"/>
                <a:cs typeface="Arial MT"/>
              </a:rPr>
              <a:t>Ejemplo</a:t>
            </a:r>
            <a:r>
              <a:rPr sz="1800" spc="-10">
                <a:latin typeface="Arial MT"/>
                <a:cs typeface="Arial MT"/>
              </a:rPr>
              <a:t>:</a:t>
            </a:r>
            <a:endParaRPr sz="18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490" y="553720"/>
            <a:ext cx="7369810" cy="695960"/>
          </a:xfrm>
          <a:prstGeom prst="rect">
            <a:avLst/>
          </a:prstGeom>
        </p:spPr>
        <p:txBody>
          <a:bodyPr vert="horz" wrap="square" lIns="0" tIns="12700" rIns="0" bIns="0" rtlCol="0">
            <a:spAutoFit/>
          </a:bodyPr>
          <a:lstStyle/>
          <a:p>
            <a:pPr marL="12700">
              <a:lnSpc>
                <a:spcPct val="100000"/>
              </a:lnSpc>
              <a:spcBef>
                <a:spcPts val="100"/>
              </a:spcBef>
            </a:pPr>
            <a:r>
              <a:rPr spc="-5" dirty="0"/>
              <a:t>DDL:</a:t>
            </a:r>
            <a:r>
              <a:rPr spc="-40" dirty="0"/>
              <a:t> </a:t>
            </a:r>
            <a:r>
              <a:rPr lang="es-AR" spc="-40" dirty="0"/>
              <a:t>ALTER </a:t>
            </a:r>
            <a:r>
              <a:rPr lang="es-AR" spc="-70" dirty="0"/>
              <a:t>DATABASE</a:t>
            </a:r>
            <a:endParaRPr spc="-70" dirty="0"/>
          </a:p>
        </p:txBody>
      </p:sp>
      <p:pic>
        <p:nvPicPr>
          <p:cNvPr id="3" name="object 3"/>
          <p:cNvPicPr/>
          <p:nvPr/>
        </p:nvPicPr>
        <p:blipFill>
          <a:blip r:embed="rId2" cstate="print"/>
          <a:stretch>
            <a:fillRect/>
          </a:stretch>
        </p:blipFill>
        <p:spPr>
          <a:xfrm>
            <a:off x="8928100" y="300990"/>
            <a:ext cx="935990" cy="778509"/>
          </a:xfrm>
          <a:prstGeom prst="rect">
            <a:avLst/>
          </a:prstGeom>
        </p:spPr>
      </p:pic>
      <p:sp>
        <p:nvSpPr>
          <p:cNvPr id="4" name="object 4"/>
          <p:cNvSpPr/>
          <p:nvPr/>
        </p:nvSpPr>
        <p:spPr>
          <a:xfrm>
            <a:off x="0" y="1548130"/>
            <a:ext cx="10079990" cy="0"/>
          </a:xfrm>
          <a:custGeom>
            <a:avLst/>
            <a:gdLst/>
            <a:ahLst/>
            <a:cxnLst/>
            <a:rect l="l" t="t" r="r" b="b"/>
            <a:pathLst>
              <a:path w="10079990">
                <a:moveTo>
                  <a:pt x="0" y="0"/>
                </a:moveTo>
                <a:lnTo>
                  <a:pt x="10079990" y="0"/>
                </a:lnTo>
              </a:path>
            </a:pathLst>
          </a:custGeom>
          <a:ln w="29112">
            <a:solidFill>
              <a:srgbClr val="007725"/>
            </a:solidFill>
          </a:ln>
        </p:spPr>
        <p:txBody>
          <a:bodyPr wrap="square" lIns="0" tIns="0" rIns="0" bIns="0" rtlCol="0"/>
          <a:lstStyle/>
          <a:p>
            <a:endParaRPr/>
          </a:p>
        </p:txBody>
      </p:sp>
      <p:sp>
        <p:nvSpPr>
          <p:cNvPr id="6" name="object 6"/>
          <p:cNvSpPr txBox="1"/>
          <p:nvPr/>
        </p:nvSpPr>
        <p:spPr>
          <a:xfrm>
            <a:off x="698500" y="1583213"/>
            <a:ext cx="8653779" cy="409086"/>
          </a:xfrm>
          <a:prstGeom prst="rect">
            <a:avLst/>
          </a:prstGeom>
        </p:spPr>
        <p:txBody>
          <a:bodyPr vert="horz" wrap="square" lIns="0" tIns="130810" rIns="0" bIns="0" rtlCol="0">
            <a:spAutoFit/>
          </a:bodyPr>
          <a:lstStyle/>
          <a:p>
            <a:pPr>
              <a:lnSpc>
                <a:spcPct val="100000"/>
              </a:lnSpc>
              <a:spcBef>
                <a:spcPts val="1030"/>
              </a:spcBef>
            </a:pPr>
            <a:r>
              <a:rPr sz="1800" spc="-10" dirty="0" err="1">
                <a:latin typeface="Arial MT"/>
                <a:cs typeface="Arial MT"/>
              </a:rPr>
              <a:t>Sintaxis</a:t>
            </a:r>
            <a:r>
              <a:rPr sz="1800" spc="-10" dirty="0">
                <a:latin typeface="Arial MT"/>
                <a:cs typeface="Arial MT"/>
              </a:rPr>
              <a:t>:</a:t>
            </a:r>
            <a:endParaRPr sz="1800" dirty="0">
              <a:latin typeface="Arial MT"/>
              <a:cs typeface="Arial MT"/>
            </a:endParaRPr>
          </a:p>
        </p:txBody>
      </p:sp>
      <p:pic>
        <p:nvPicPr>
          <p:cNvPr id="13" name="Picture 12">
            <a:extLst>
              <a:ext uri="{FF2B5EF4-FFF2-40B4-BE49-F238E27FC236}">
                <a16:creationId xmlns:a16="http://schemas.microsoft.com/office/drawing/2014/main" id="{B7F54751-E45A-7FFB-9A79-2D33B10E6A90}"/>
              </a:ext>
            </a:extLst>
          </p:cNvPr>
          <p:cNvPicPr>
            <a:picLocks noChangeAspect="1"/>
          </p:cNvPicPr>
          <p:nvPr/>
        </p:nvPicPr>
        <p:blipFill>
          <a:blip r:embed="rId3"/>
          <a:stretch>
            <a:fillRect/>
          </a:stretch>
        </p:blipFill>
        <p:spPr>
          <a:xfrm>
            <a:off x="5041894" y="3778249"/>
            <a:ext cx="11" cy="1"/>
          </a:xfrm>
          <a:prstGeom prst="rect">
            <a:avLst/>
          </a:prstGeom>
        </p:spPr>
      </p:pic>
      <p:pic>
        <p:nvPicPr>
          <p:cNvPr id="15" name="Picture 14">
            <a:extLst>
              <a:ext uri="{FF2B5EF4-FFF2-40B4-BE49-F238E27FC236}">
                <a16:creationId xmlns:a16="http://schemas.microsoft.com/office/drawing/2014/main" id="{88DAAF18-064C-4015-342F-7F5DC8A4A3B1}"/>
              </a:ext>
            </a:extLst>
          </p:cNvPr>
          <p:cNvPicPr>
            <a:picLocks noChangeAspect="1"/>
          </p:cNvPicPr>
          <p:nvPr/>
        </p:nvPicPr>
        <p:blipFill>
          <a:blip r:embed="rId3"/>
          <a:stretch>
            <a:fillRect/>
          </a:stretch>
        </p:blipFill>
        <p:spPr>
          <a:xfrm>
            <a:off x="5041894" y="3778249"/>
            <a:ext cx="11" cy="1"/>
          </a:xfrm>
          <a:prstGeom prst="rect">
            <a:avLst/>
          </a:prstGeom>
        </p:spPr>
      </p:pic>
      <p:sp>
        <p:nvSpPr>
          <p:cNvPr id="25" name="object 6">
            <a:extLst>
              <a:ext uri="{FF2B5EF4-FFF2-40B4-BE49-F238E27FC236}">
                <a16:creationId xmlns:a16="http://schemas.microsoft.com/office/drawing/2014/main" id="{97EBBD3F-734D-5B33-BE4B-8E8E9EF69C1C}"/>
              </a:ext>
            </a:extLst>
          </p:cNvPr>
          <p:cNvSpPr txBox="1"/>
          <p:nvPr/>
        </p:nvSpPr>
        <p:spPr>
          <a:xfrm>
            <a:off x="698500" y="2503041"/>
            <a:ext cx="8511540" cy="409086"/>
          </a:xfrm>
          <a:prstGeom prst="rect">
            <a:avLst/>
          </a:prstGeom>
        </p:spPr>
        <p:txBody>
          <a:bodyPr vert="horz" wrap="square" lIns="0" tIns="130810" rIns="0" bIns="0" rtlCol="0">
            <a:spAutoFit/>
          </a:bodyPr>
          <a:lstStyle/>
          <a:p>
            <a:pPr>
              <a:lnSpc>
                <a:spcPct val="100000"/>
              </a:lnSpc>
              <a:spcBef>
                <a:spcPts val="1030"/>
              </a:spcBef>
            </a:pPr>
            <a:r>
              <a:rPr lang="es-AR" spc="-10" dirty="0">
                <a:latin typeface="Arial MT"/>
                <a:cs typeface="Arial MT"/>
              </a:rPr>
              <a:t>Ejemplo</a:t>
            </a:r>
            <a:r>
              <a:rPr sz="1800" spc="-10" dirty="0">
                <a:latin typeface="Arial MT"/>
                <a:cs typeface="Arial MT"/>
              </a:rPr>
              <a:t>:</a:t>
            </a:r>
            <a:endParaRPr sz="1800" dirty="0">
              <a:latin typeface="Arial MT"/>
              <a:cs typeface="Arial MT"/>
            </a:endParaRPr>
          </a:p>
        </p:txBody>
      </p:sp>
      <p:sp>
        <p:nvSpPr>
          <p:cNvPr id="8" name="TextBox 7">
            <a:extLst>
              <a:ext uri="{FF2B5EF4-FFF2-40B4-BE49-F238E27FC236}">
                <a16:creationId xmlns:a16="http://schemas.microsoft.com/office/drawing/2014/main" id="{E54FA031-DF03-7A47-30EB-FD1872BC7A9A}"/>
              </a:ext>
            </a:extLst>
          </p:cNvPr>
          <p:cNvSpPr txBox="1"/>
          <p:nvPr/>
        </p:nvSpPr>
        <p:spPr>
          <a:xfrm>
            <a:off x="491490" y="2045528"/>
            <a:ext cx="9351010" cy="369332"/>
          </a:xfrm>
          <a:prstGeom prst="rect">
            <a:avLst/>
          </a:prstGeom>
          <a:noFill/>
        </p:spPr>
        <p:txBody>
          <a:bodyPr wrap="square">
            <a:spAutoFit/>
          </a:bodyPr>
          <a:lstStyle/>
          <a:p>
            <a:r>
              <a:rPr lang="en-US" b="0" dirty="0">
                <a:effectLst/>
                <a:latin typeface="Consolas" panose="020B0609020204030204" pitchFamily="49" charset="0"/>
              </a:rPr>
              <a:t> ALTER DATABASE </a:t>
            </a:r>
            <a:r>
              <a:rPr lang="en-US" dirty="0">
                <a:latin typeface="Consolas" panose="020B0609020204030204" pitchFamily="49" charset="0"/>
              </a:rPr>
              <a:t>“NOMBRE” </a:t>
            </a:r>
            <a:r>
              <a:rPr lang="en-US" b="0" dirty="0">
                <a:effectLst/>
                <a:latin typeface="Consolas" panose="020B0609020204030204" pitchFamily="49" charset="0"/>
              </a:rPr>
              <a:t>MODIFY NAME = “NOMBRE NUEVO”</a:t>
            </a:r>
          </a:p>
        </p:txBody>
      </p:sp>
      <p:sp>
        <p:nvSpPr>
          <p:cNvPr id="9" name="TextBox 8">
            <a:extLst>
              <a:ext uri="{FF2B5EF4-FFF2-40B4-BE49-F238E27FC236}">
                <a16:creationId xmlns:a16="http://schemas.microsoft.com/office/drawing/2014/main" id="{4CE5147D-DFAC-A5C5-CCA5-715E0237D247}"/>
              </a:ext>
            </a:extLst>
          </p:cNvPr>
          <p:cNvSpPr txBox="1"/>
          <p:nvPr/>
        </p:nvSpPr>
        <p:spPr>
          <a:xfrm>
            <a:off x="491490" y="3096316"/>
            <a:ext cx="9351010" cy="369332"/>
          </a:xfrm>
          <a:prstGeom prst="rect">
            <a:avLst/>
          </a:prstGeom>
          <a:noFill/>
        </p:spPr>
        <p:txBody>
          <a:bodyPr wrap="square">
            <a:spAutoFit/>
          </a:bodyPr>
          <a:lstStyle/>
          <a:p>
            <a:r>
              <a:rPr lang="en-US" b="0" dirty="0">
                <a:effectLst/>
                <a:latin typeface="Consolas" panose="020B0609020204030204" pitchFamily="49" charset="0"/>
              </a:rPr>
              <a:t> ALTER DATABASE </a:t>
            </a:r>
            <a:r>
              <a:rPr lang="en-US" b="0" dirty="0" err="1">
                <a:solidFill>
                  <a:srgbClr val="0070C0"/>
                </a:solidFill>
                <a:effectLst/>
                <a:latin typeface="Consolas" panose="020B0609020204030204" pitchFamily="49" charset="0"/>
              </a:rPr>
              <a:t>ejemplo</a:t>
            </a:r>
            <a:r>
              <a:rPr lang="en-US" b="0" dirty="0">
                <a:effectLst/>
                <a:latin typeface="Consolas" panose="020B0609020204030204" pitchFamily="49" charset="0"/>
              </a:rPr>
              <a:t> MODIFY NAME = </a:t>
            </a:r>
            <a:r>
              <a:rPr lang="en-US" dirty="0" err="1">
                <a:solidFill>
                  <a:srgbClr val="0070C0"/>
                </a:solidFill>
                <a:latin typeface="Consolas" panose="020B0609020204030204" pitchFamily="49" charset="0"/>
              </a:rPr>
              <a:t>proveedores</a:t>
            </a:r>
            <a:endParaRPr lang="en-US" b="0" dirty="0">
              <a:solidFill>
                <a:srgbClr val="0070C0"/>
              </a:solidFill>
              <a:effectLst/>
              <a:latin typeface="Consolas" panose="020B0609020204030204" pitchFamily="49" charset="0"/>
            </a:endParaRPr>
          </a:p>
        </p:txBody>
      </p:sp>
      <p:sp>
        <p:nvSpPr>
          <p:cNvPr id="10" name="object 6">
            <a:extLst>
              <a:ext uri="{FF2B5EF4-FFF2-40B4-BE49-F238E27FC236}">
                <a16:creationId xmlns:a16="http://schemas.microsoft.com/office/drawing/2014/main" id="{305C3166-89A8-184C-E493-D421FFA20B13}"/>
              </a:ext>
            </a:extLst>
          </p:cNvPr>
          <p:cNvSpPr txBox="1"/>
          <p:nvPr/>
        </p:nvSpPr>
        <p:spPr>
          <a:xfrm>
            <a:off x="720090" y="4235485"/>
            <a:ext cx="8653779" cy="439864"/>
          </a:xfrm>
          <a:prstGeom prst="rect">
            <a:avLst/>
          </a:prstGeom>
        </p:spPr>
        <p:txBody>
          <a:bodyPr vert="horz" wrap="square" lIns="0" tIns="130810" rIns="0" bIns="0" rtlCol="0">
            <a:spAutoFit/>
          </a:bodyPr>
          <a:lstStyle/>
          <a:p>
            <a:pPr>
              <a:lnSpc>
                <a:spcPct val="100000"/>
              </a:lnSpc>
              <a:spcBef>
                <a:spcPts val="1030"/>
              </a:spcBef>
            </a:pPr>
            <a:r>
              <a:rPr lang="es-AR" sz="2000" b="1" dirty="0">
                <a:latin typeface="Arial MT"/>
                <a:cs typeface="Arial MT"/>
              </a:rPr>
              <a:t>Eliminar una base de datos</a:t>
            </a:r>
            <a:endParaRPr sz="2000" b="1" dirty="0">
              <a:latin typeface="Arial MT"/>
              <a:cs typeface="Arial MT"/>
            </a:endParaRPr>
          </a:p>
        </p:txBody>
      </p:sp>
      <p:sp>
        <p:nvSpPr>
          <p:cNvPr id="11" name="object 6">
            <a:extLst>
              <a:ext uri="{FF2B5EF4-FFF2-40B4-BE49-F238E27FC236}">
                <a16:creationId xmlns:a16="http://schemas.microsoft.com/office/drawing/2014/main" id="{8AEB0855-E457-7383-96B0-94F67AE454CB}"/>
              </a:ext>
            </a:extLst>
          </p:cNvPr>
          <p:cNvSpPr txBox="1"/>
          <p:nvPr/>
        </p:nvSpPr>
        <p:spPr>
          <a:xfrm>
            <a:off x="720090" y="5928175"/>
            <a:ext cx="8511540" cy="409086"/>
          </a:xfrm>
          <a:prstGeom prst="rect">
            <a:avLst/>
          </a:prstGeom>
        </p:spPr>
        <p:txBody>
          <a:bodyPr vert="horz" wrap="square" lIns="0" tIns="130810" rIns="0" bIns="0" rtlCol="0">
            <a:spAutoFit/>
          </a:bodyPr>
          <a:lstStyle/>
          <a:p>
            <a:pPr>
              <a:lnSpc>
                <a:spcPct val="100000"/>
              </a:lnSpc>
              <a:spcBef>
                <a:spcPts val="1030"/>
              </a:spcBef>
            </a:pPr>
            <a:r>
              <a:rPr lang="es-AR" spc="-10" dirty="0">
                <a:latin typeface="Arial MT"/>
                <a:cs typeface="Arial MT"/>
              </a:rPr>
              <a:t>Ejemplo</a:t>
            </a:r>
            <a:r>
              <a:rPr sz="1800" spc="-10" dirty="0">
                <a:latin typeface="Arial MT"/>
                <a:cs typeface="Arial MT"/>
              </a:rPr>
              <a:t>:</a:t>
            </a:r>
            <a:endParaRPr sz="1800" dirty="0">
              <a:latin typeface="Arial MT"/>
              <a:cs typeface="Arial MT"/>
            </a:endParaRPr>
          </a:p>
        </p:txBody>
      </p:sp>
      <p:sp>
        <p:nvSpPr>
          <p:cNvPr id="12" name="TextBox 11">
            <a:extLst>
              <a:ext uri="{FF2B5EF4-FFF2-40B4-BE49-F238E27FC236}">
                <a16:creationId xmlns:a16="http://schemas.microsoft.com/office/drawing/2014/main" id="{1D75B41F-A7D6-CC99-CD83-9944077566A8}"/>
              </a:ext>
            </a:extLst>
          </p:cNvPr>
          <p:cNvSpPr txBox="1"/>
          <p:nvPr/>
        </p:nvSpPr>
        <p:spPr>
          <a:xfrm>
            <a:off x="622300" y="5470662"/>
            <a:ext cx="9351010" cy="369332"/>
          </a:xfrm>
          <a:prstGeom prst="rect">
            <a:avLst/>
          </a:prstGeom>
          <a:noFill/>
        </p:spPr>
        <p:txBody>
          <a:bodyPr wrap="square">
            <a:spAutoFit/>
          </a:bodyPr>
          <a:lstStyle/>
          <a:p>
            <a:r>
              <a:rPr lang="en-US" b="0" dirty="0">
                <a:effectLst/>
                <a:latin typeface="Consolas" panose="020B0609020204030204" pitchFamily="49" charset="0"/>
              </a:rPr>
              <a:t>DROP DATABASE </a:t>
            </a:r>
            <a:r>
              <a:rPr lang="en-US" dirty="0">
                <a:latin typeface="Consolas" panose="020B0609020204030204" pitchFamily="49" charset="0"/>
              </a:rPr>
              <a:t>“NOMBRE”</a:t>
            </a:r>
            <a:endParaRPr lang="en-US" b="0" dirty="0">
              <a:effectLst/>
              <a:latin typeface="Consolas" panose="020B0609020204030204" pitchFamily="49" charset="0"/>
            </a:endParaRPr>
          </a:p>
        </p:txBody>
      </p:sp>
      <p:sp>
        <p:nvSpPr>
          <p:cNvPr id="14" name="TextBox 13">
            <a:extLst>
              <a:ext uri="{FF2B5EF4-FFF2-40B4-BE49-F238E27FC236}">
                <a16:creationId xmlns:a16="http://schemas.microsoft.com/office/drawing/2014/main" id="{63A0F897-195D-AF47-BEF8-72B218138DA9}"/>
              </a:ext>
            </a:extLst>
          </p:cNvPr>
          <p:cNvSpPr txBox="1"/>
          <p:nvPr/>
        </p:nvSpPr>
        <p:spPr>
          <a:xfrm>
            <a:off x="513080" y="6521450"/>
            <a:ext cx="9351010" cy="369332"/>
          </a:xfrm>
          <a:prstGeom prst="rect">
            <a:avLst/>
          </a:prstGeom>
          <a:noFill/>
        </p:spPr>
        <p:txBody>
          <a:bodyPr wrap="square">
            <a:spAutoFit/>
          </a:bodyPr>
          <a:lstStyle/>
          <a:p>
            <a:r>
              <a:rPr lang="en-US" b="0" dirty="0">
                <a:effectLst/>
                <a:latin typeface="Consolas" panose="020B0609020204030204" pitchFamily="49" charset="0"/>
              </a:rPr>
              <a:t> DROP DATABASE </a:t>
            </a:r>
            <a:r>
              <a:rPr lang="en-US" dirty="0" err="1">
                <a:solidFill>
                  <a:srgbClr val="0070C0"/>
                </a:solidFill>
                <a:latin typeface="Consolas" panose="020B0609020204030204" pitchFamily="49" charset="0"/>
              </a:rPr>
              <a:t>proveedores</a:t>
            </a:r>
            <a:endParaRPr lang="en-US" b="0" dirty="0">
              <a:solidFill>
                <a:srgbClr val="0070C0"/>
              </a:solidFill>
              <a:effectLst/>
              <a:latin typeface="Consolas" panose="020B0609020204030204" pitchFamily="49" charset="0"/>
            </a:endParaRPr>
          </a:p>
        </p:txBody>
      </p:sp>
      <p:sp>
        <p:nvSpPr>
          <p:cNvPr id="16" name="object 6">
            <a:extLst>
              <a:ext uri="{FF2B5EF4-FFF2-40B4-BE49-F238E27FC236}">
                <a16:creationId xmlns:a16="http://schemas.microsoft.com/office/drawing/2014/main" id="{04D00BC9-3CD7-0139-0D70-1D6EA3533C36}"/>
              </a:ext>
            </a:extLst>
          </p:cNvPr>
          <p:cNvSpPr txBox="1"/>
          <p:nvPr/>
        </p:nvSpPr>
        <p:spPr>
          <a:xfrm>
            <a:off x="720090" y="4776155"/>
            <a:ext cx="8653779" cy="409086"/>
          </a:xfrm>
          <a:prstGeom prst="rect">
            <a:avLst/>
          </a:prstGeom>
        </p:spPr>
        <p:txBody>
          <a:bodyPr vert="horz" wrap="square" lIns="0" tIns="130810" rIns="0" bIns="0" rtlCol="0">
            <a:spAutoFit/>
          </a:bodyPr>
          <a:lstStyle/>
          <a:p>
            <a:pPr>
              <a:lnSpc>
                <a:spcPct val="100000"/>
              </a:lnSpc>
              <a:spcBef>
                <a:spcPts val="1030"/>
              </a:spcBef>
            </a:pPr>
            <a:r>
              <a:rPr sz="1800" spc="-10" dirty="0" err="1">
                <a:latin typeface="Arial MT"/>
                <a:cs typeface="Arial MT"/>
              </a:rPr>
              <a:t>Sintaxis</a:t>
            </a:r>
            <a:r>
              <a:rPr sz="1800" spc="-10" dirty="0">
                <a:latin typeface="Arial MT"/>
                <a:cs typeface="Arial MT"/>
              </a:rPr>
              <a:t>:</a:t>
            </a:r>
            <a:endParaRPr sz="1800" dirty="0">
              <a:latin typeface="Arial MT"/>
              <a:cs typeface="Arial MT"/>
            </a:endParaRPr>
          </a:p>
        </p:txBody>
      </p:sp>
    </p:spTree>
    <p:extLst>
      <p:ext uri="{BB962C8B-B14F-4D97-AF65-F5344CB8AC3E}">
        <p14:creationId xmlns:p14="http://schemas.microsoft.com/office/powerpoint/2010/main" val="3255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134" y="538429"/>
            <a:ext cx="7065366" cy="690574"/>
          </a:xfrm>
          <a:prstGeom prst="rect">
            <a:avLst/>
          </a:prstGeom>
        </p:spPr>
        <p:txBody>
          <a:bodyPr vert="horz" wrap="square" lIns="0" tIns="13335" rIns="0" bIns="0" rtlCol="0">
            <a:spAutoFit/>
          </a:bodyPr>
          <a:lstStyle/>
          <a:p>
            <a:pPr marL="12700">
              <a:lnSpc>
                <a:spcPct val="100000"/>
              </a:lnSpc>
              <a:spcBef>
                <a:spcPts val="105"/>
              </a:spcBef>
            </a:pPr>
            <a:r>
              <a:rPr dirty="0"/>
              <a:t>DDL:</a:t>
            </a:r>
            <a:r>
              <a:rPr spc="-185" dirty="0"/>
              <a:t> </a:t>
            </a:r>
            <a:r>
              <a:rPr lang="es-AR" spc="-60" dirty="0"/>
              <a:t>Tipos de datos</a:t>
            </a:r>
            <a:endParaRPr spc="-60" dirty="0"/>
          </a:p>
        </p:txBody>
      </p:sp>
      <p:pic>
        <p:nvPicPr>
          <p:cNvPr id="3" name="object 3"/>
          <p:cNvPicPr/>
          <p:nvPr/>
        </p:nvPicPr>
        <p:blipFill>
          <a:blip r:embed="rId2" cstate="print"/>
          <a:stretch>
            <a:fillRect/>
          </a:stretch>
        </p:blipFill>
        <p:spPr>
          <a:xfrm>
            <a:off x="8927592" y="301752"/>
            <a:ext cx="937259" cy="777240"/>
          </a:xfrm>
          <a:prstGeom prst="rect">
            <a:avLst/>
          </a:prstGeom>
        </p:spPr>
      </p:pic>
      <p:sp>
        <p:nvSpPr>
          <p:cNvPr id="4" name="object 4"/>
          <p:cNvSpPr/>
          <p:nvPr/>
        </p:nvSpPr>
        <p:spPr>
          <a:xfrm>
            <a:off x="761" y="1549146"/>
            <a:ext cx="10079990" cy="0"/>
          </a:xfrm>
          <a:custGeom>
            <a:avLst/>
            <a:gdLst/>
            <a:ahLst/>
            <a:cxnLst/>
            <a:rect l="l" t="t" r="r" b="b"/>
            <a:pathLst>
              <a:path w="10079990">
                <a:moveTo>
                  <a:pt x="0" y="0"/>
                </a:moveTo>
                <a:lnTo>
                  <a:pt x="10079736" y="0"/>
                </a:lnTo>
              </a:path>
            </a:pathLst>
          </a:custGeom>
          <a:ln w="29112">
            <a:solidFill>
              <a:srgbClr val="007724"/>
            </a:solidFill>
          </a:ln>
        </p:spPr>
        <p:txBody>
          <a:bodyPr wrap="square" lIns="0" tIns="0" rIns="0" bIns="0" rtlCol="0"/>
          <a:lstStyle/>
          <a:p>
            <a:endParaRPr/>
          </a:p>
        </p:txBody>
      </p:sp>
      <p:sp>
        <p:nvSpPr>
          <p:cNvPr id="26" name="TextBox 25">
            <a:extLst>
              <a:ext uri="{FF2B5EF4-FFF2-40B4-BE49-F238E27FC236}">
                <a16:creationId xmlns:a16="http://schemas.microsoft.com/office/drawing/2014/main" id="{0E77C991-88A3-AF79-E613-8401EA5ED8FD}"/>
              </a:ext>
            </a:extLst>
          </p:cNvPr>
          <p:cNvSpPr txBox="1"/>
          <p:nvPr/>
        </p:nvSpPr>
        <p:spPr>
          <a:xfrm>
            <a:off x="241300" y="2019301"/>
            <a:ext cx="9677400" cy="5632311"/>
          </a:xfrm>
          <a:prstGeom prst="rect">
            <a:avLst/>
          </a:prstGeom>
          <a:noFill/>
        </p:spPr>
        <p:txBody>
          <a:bodyPr wrap="square">
            <a:spAutoFit/>
          </a:bodyPr>
          <a:lstStyle/>
          <a:p>
            <a:r>
              <a:rPr lang="en-US" dirty="0" err="1"/>
              <a:t>Tipos</a:t>
            </a:r>
            <a:r>
              <a:rPr lang="en-US" dirty="0"/>
              <a:t> de </a:t>
            </a:r>
            <a:r>
              <a:rPr lang="en-US" dirty="0" err="1"/>
              <a:t>datos</a:t>
            </a:r>
            <a:r>
              <a:rPr lang="en-US" dirty="0"/>
              <a:t> </a:t>
            </a:r>
            <a:r>
              <a:rPr lang="en-US" dirty="0" err="1"/>
              <a:t>predefinidos</a:t>
            </a:r>
            <a:endParaRPr lang="en-US" dirty="0"/>
          </a:p>
          <a:p>
            <a:endParaRPr lang="en-US" dirty="0"/>
          </a:p>
          <a:p>
            <a:r>
              <a:rPr lang="en-US" b="1" dirty="0"/>
              <a:t>Bit</a:t>
            </a:r>
            <a:r>
              <a:rPr lang="en-US" dirty="0"/>
              <a:t>: </a:t>
            </a:r>
            <a:r>
              <a:rPr lang="en-US" dirty="0" err="1"/>
              <a:t>Booleano</a:t>
            </a:r>
            <a:r>
              <a:rPr lang="en-US" dirty="0"/>
              <a:t>. 1 / 0 / Null. 1 Byte</a:t>
            </a:r>
          </a:p>
          <a:p>
            <a:endParaRPr lang="en-US" dirty="0"/>
          </a:p>
          <a:p>
            <a:r>
              <a:rPr lang="en-US" b="1" dirty="0"/>
              <a:t>CHAR (N): </a:t>
            </a:r>
            <a:r>
              <a:rPr lang="en-US" dirty="0" err="1"/>
              <a:t>Almacena</a:t>
            </a:r>
            <a:r>
              <a:rPr lang="en-US" dirty="0"/>
              <a:t> la </a:t>
            </a:r>
            <a:r>
              <a:rPr lang="en-US" dirty="0" err="1"/>
              <a:t>cantidad</a:t>
            </a:r>
            <a:r>
              <a:rPr lang="en-US" dirty="0"/>
              <a:t> </a:t>
            </a:r>
            <a:r>
              <a:rPr lang="en-US" dirty="0" err="1"/>
              <a:t>indicada</a:t>
            </a:r>
            <a:r>
              <a:rPr lang="en-US" dirty="0"/>
              <a:t> </a:t>
            </a:r>
            <a:r>
              <a:rPr lang="en-US" dirty="0" err="1"/>
              <a:t>en</a:t>
            </a:r>
            <a:r>
              <a:rPr lang="en-US" dirty="0"/>
              <a:t> N. </a:t>
            </a:r>
            <a:endParaRPr lang="en-US" b="1" dirty="0"/>
          </a:p>
          <a:p>
            <a:endParaRPr lang="en-US" b="1" dirty="0"/>
          </a:p>
          <a:p>
            <a:r>
              <a:rPr lang="en-US" b="1" dirty="0"/>
              <a:t>VARCHAR (N): </a:t>
            </a:r>
            <a:r>
              <a:rPr lang="en-US" dirty="0" err="1"/>
              <a:t>Almacena</a:t>
            </a:r>
            <a:r>
              <a:rPr lang="en-US" dirty="0"/>
              <a:t> la </a:t>
            </a:r>
            <a:r>
              <a:rPr lang="en-US" dirty="0" err="1"/>
              <a:t>cadena</a:t>
            </a:r>
            <a:r>
              <a:rPr lang="en-US" dirty="0"/>
              <a:t> </a:t>
            </a:r>
            <a:r>
              <a:rPr lang="en-US" dirty="0" err="1"/>
              <a:t>ingresada</a:t>
            </a:r>
            <a:r>
              <a:rPr lang="en-US" dirty="0"/>
              <a:t>. Se suman 2 </a:t>
            </a:r>
            <a:r>
              <a:rPr lang="en-US" dirty="0" err="1"/>
              <a:t>posiciones</a:t>
            </a:r>
            <a:r>
              <a:rPr lang="en-US" dirty="0"/>
              <a:t> para Offset.</a:t>
            </a:r>
            <a:endParaRPr lang="en-US" b="1" dirty="0"/>
          </a:p>
          <a:p>
            <a:endParaRPr lang="en-US" dirty="0"/>
          </a:p>
          <a:p>
            <a:r>
              <a:rPr lang="en-US" b="1" dirty="0"/>
              <a:t>NUMERIC</a:t>
            </a:r>
            <a:r>
              <a:rPr lang="en-US" dirty="0"/>
              <a:t> (</a:t>
            </a:r>
            <a:r>
              <a:rPr lang="en-US" dirty="0" err="1"/>
              <a:t>precisión</a:t>
            </a:r>
            <a:r>
              <a:rPr lang="en-US" dirty="0"/>
              <a:t>, </a:t>
            </a:r>
            <a:r>
              <a:rPr lang="en-US" dirty="0" err="1"/>
              <a:t>escala</a:t>
            </a:r>
            <a:r>
              <a:rPr lang="en-US" dirty="0"/>
              <a:t>) </a:t>
            </a:r>
            <a:r>
              <a:rPr lang="en-US" dirty="0" err="1"/>
              <a:t>Número</a:t>
            </a:r>
            <a:r>
              <a:rPr lang="en-US" dirty="0"/>
              <a:t> </a:t>
            </a:r>
            <a:r>
              <a:rPr lang="en-US" dirty="0" err="1"/>
              <a:t>decimales</a:t>
            </a:r>
            <a:r>
              <a:rPr lang="en-US" dirty="0"/>
              <a:t> con tantos </a:t>
            </a:r>
            <a:r>
              <a:rPr lang="en-US" dirty="0" err="1"/>
              <a:t>dígitos</a:t>
            </a:r>
            <a:r>
              <a:rPr lang="en-US" dirty="0"/>
              <a:t> </a:t>
            </a:r>
            <a:r>
              <a:rPr lang="en-US" dirty="0" err="1"/>
              <a:t>como</a:t>
            </a:r>
            <a:r>
              <a:rPr lang="en-US" dirty="0"/>
              <a:t> </a:t>
            </a:r>
            <a:r>
              <a:rPr lang="en-US" dirty="0" err="1"/>
              <a:t>indique</a:t>
            </a:r>
            <a:r>
              <a:rPr lang="en-US" dirty="0"/>
              <a:t> la </a:t>
            </a:r>
            <a:r>
              <a:rPr lang="en-US" dirty="0" err="1"/>
              <a:t>precisión</a:t>
            </a:r>
            <a:r>
              <a:rPr lang="en-US" dirty="0"/>
              <a:t> y tantos </a:t>
            </a:r>
            <a:r>
              <a:rPr lang="en-US" dirty="0" err="1"/>
              <a:t>decimales</a:t>
            </a:r>
            <a:r>
              <a:rPr lang="en-US" dirty="0"/>
              <a:t> </a:t>
            </a:r>
            <a:r>
              <a:rPr lang="en-US" dirty="0" err="1"/>
              <a:t>como</a:t>
            </a:r>
            <a:r>
              <a:rPr lang="en-US" dirty="0"/>
              <a:t> </a:t>
            </a:r>
            <a:r>
              <a:rPr lang="en-US" dirty="0" err="1"/>
              <a:t>indique</a:t>
            </a:r>
            <a:r>
              <a:rPr lang="en-US" dirty="0"/>
              <a:t> la </a:t>
            </a:r>
            <a:r>
              <a:rPr lang="en-US" dirty="0" err="1"/>
              <a:t>escala</a:t>
            </a:r>
            <a:r>
              <a:rPr lang="en-US" dirty="0"/>
              <a:t>. Mas </a:t>
            </a:r>
            <a:r>
              <a:rPr lang="en-US" dirty="0" err="1"/>
              <a:t>estricto</a:t>
            </a:r>
            <a:r>
              <a:rPr lang="en-US" dirty="0"/>
              <a:t> que </a:t>
            </a:r>
            <a:r>
              <a:rPr lang="en-US" dirty="0" err="1"/>
              <a:t>el</a:t>
            </a:r>
            <a:r>
              <a:rPr lang="en-US" dirty="0"/>
              <a:t> decimal </a:t>
            </a:r>
            <a:r>
              <a:rPr lang="en-US" dirty="0" err="1"/>
              <a:t>en</a:t>
            </a:r>
            <a:r>
              <a:rPr lang="en-US" dirty="0"/>
              <a:t> precision y Escala.</a:t>
            </a:r>
          </a:p>
          <a:p>
            <a:endParaRPr lang="en-US" dirty="0"/>
          </a:p>
          <a:p>
            <a:r>
              <a:rPr lang="en-US" b="1" dirty="0"/>
              <a:t>DECIMAL</a:t>
            </a:r>
            <a:r>
              <a:rPr lang="en-US" dirty="0"/>
              <a:t> (</a:t>
            </a:r>
            <a:r>
              <a:rPr lang="en-US" dirty="0" err="1"/>
              <a:t>precisión</a:t>
            </a:r>
            <a:r>
              <a:rPr lang="en-US" dirty="0"/>
              <a:t>, </a:t>
            </a:r>
            <a:r>
              <a:rPr lang="en-US" dirty="0" err="1"/>
              <a:t>escala</a:t>
            </a:r>
            <a:r>
              <a:rPr lang="en-US" dirty="0"/>
              <a:t>) </a:t>
            </a:r>
            <a:r>
              <a:rPr lang="en-US" dirty="0" err="1"/>
              <a:t>Número</a:t>
            </a:r>
            <a:r>
              <a:rPr lang="en-US" dirty="0"/>
              <a:t> </a:t>
            </a:r>
            <a:r>
              <a:rPr lang="en-US" dirty="0" err="1"/>
              <a:t>decimales</a:t>
            </a:r>
            <a:r>
              <a:rPr lang="en-US" dirty="0"/>
              <a:t> con tantos </a:t>
            </a:r>
            <a:r>
              <a:rPr lang="en-US" dirty="0" err="1"/>
              <a:t>dígitos</a:t>
            </a:r>
            <a:r>
              <a:rPr lang="en-US" dirty="0"/>
              <a:t> </a:t>
            </a:r>
            <a:r>
              <a:rPr lang="en-US" dirty="0" err="1"/>
              <a:t>como</a:t>
            </a:r>
            <a:r>
              <a:rPr lang="en-US" dirty="0"/>
              <a:t> </a:t>
            </a:r>
            <a:r>
              <a:rPr lang="en-US" dirty="0" err="1"/>
              <a:t>indique</a:t>
            </a:r>
            <a:r>
              <a:rPr lang="en-US" dirty="0"/>
              <a:t> la </a:t>
            </a:r>
            <a:r>
              <a:rPr lang="en-US" dirty="0" err="1"/>
              <a:t>precisión</a:t>
            </a:r>
            <a:r>
              <a:rPr lang="en-US" dirty="0"/>
              <a:t> y tantos </a:t>
            </a:r>
            <a:r>
              <a:rPr lang="en-US" dirty="0" err="1"/>
              <a:t>decimales</a:t>
            </a:r>
            <a:r>
              <a:rPr lang="en-US" dirty="0"/>
              <a:t> </a:t>
            </a:r>
            <a:r>
              <a:rPr lang="en-US" dirty="0" err="1"/>
              <a:t>como</a:t>
            </a:r>
            <a:r>
              <a:rPr lang="en-US" dirty="0"/>
              <a:t> </a:t>
            </a:r>
            <a:r>
              <a:rPr lang="en-US" dirty="0" err="1"/>
              <a:t>indique</a:t>
            </a:r>
            <a:r>
              <a:rPr lang="en-US" dirty="0"/>
              <a:t> la </a:t>
            </a:r>
            <a:r>
              <a:rPr lang="en-US" dirty="0" err="1"/>
              <a:t>escala</a:t>
            </a:r>
            <a:r>
              <a:rPr lang="en-US" dirty="0"/>
              <a:t>.</a:t>
            </a:r>
          </a:p>
          <a:p>
            <a:endParaRPr lang="en-US" dirty="0"/>
          </a:p>
          <a:p>
            <a:r>
              <a:rPr lang="en-US" b="1" dirty="0"/>
              <a:t>INTEGER</a:t>
            </a:r>
            <a:r>
              <a:rPr lang="en-US" dirty="0"/>
              <a:t> </a:t>
            </a:r>
            <a:r>
              <a:rPr lang="en-US" dirty="0" err="1"/>
              <a:t>Números</a:t>
            </a:r>
            <a:r>
              <a:rPr lang="en-US" dirty="0"/>
              <a:t> </a:t>
            </a:r>
            <a:r>
              <a:rPr lang="en-US" dirty="0" err="1"/>
              <a:t>enteros</a:t>
            </a:r>
            <a:r>
              <a:rPr lang="en-US" dirty="0"/>
              <a:t>. 4 Bytes</a:t>
            </a:r>
          </a:p>
          <a:p>
            <a:endParaRPr lang="en-US" dirty="0"/>
          </a:p>
          <a:p>
            <a:r>
              <a:rPr lang="en-US" b="1" dirty="0"/>
              <a:t>SMALLINT</a:t>
            </a:r>
            <a:r>
              <a:rPr lang="en-US" dirty="0"/>
              <a:t> </a:t>
            </a:r>
            <a:r>
              <a:rPr lang="en-US" dirty="0" err="1"/>
              <a:t>Números</a:t>
            </a:r>
            <a:r>
              <a:rPr lang="en-US" dirty="0"/>
              <a:t> </a:t>
            </a:r>
            <a:r>
              <a:rPr lang="en-US" dirty="0" err="1"/>
              <a:t>enteros</a:t>
            </a:r>
            <a:r>
              <a:rPr lang="en-US" dirty="0"/>
              <a:t> </a:t>
            </a:r>
            <a:r>
              <a:rPr lang="en-US" dirty="0" err="1"/>
              <a:t>pequeños</a:t>
            </a:r>
            <a:r>
              <a:rPr lang="en-US" dirty="0"/>
              <a:t>. 2 Bytes</a:t>
            </a:r>
          </a:p>
          <a:p>
            <a:endParaRPr lang="en-US" dirty="0"/>
          </a:p>
          <a:p>
            <a:r>
              <a:rPr lang="en-US" b="1" dirty="0"/>
              <a:t>BIGINT</a:t>
            </a:r>
            <a:r>
              <a:rPr lang="en-US" dirty="0"/>
              <a:t>: </a:t>
            </a:r>
            <a:r>
              <a:rPr lang="en-US" dirty="0" err="1"/>
              <a:t>Números</a:t>
            </a:r>
            <a:r>
              <a:rPr lang="en-US" dirty="0"/>
              <a:t> </a:t>
            </a:r>
            <a:r>
              <a:rPr lang="en-US" dirty="0" err="1"/>
              <a:t>enteros</a:t>
            </a:r>
            <a:r>
              <a:rPr lang="en-US" dirty="0"/>
              <a:t>. 8 bytes</a:t>
            </a:r>
          </a:p>
          <a:p>
            <a:endParaRPr lang="en-US" dirty="0"/>
          </a:p>
        </p:txBody>
      </p:sp>
    </p:spTree>
    <p:extLst>
      <p:ext uri="{BB962C8B-B14F-4D97-AF65-F5344CB8AC3E}">
        <p14:creationId xmlns:p14="http://schemas.microsoft.com/office/powerpoint/2010/main" val="23525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3218</Words>
  <Application>Microsoft Office PowerPoint</Application>
  <PresentationFormat>Custom</PresentationFormat>
  <Paragraphs>730</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MT</vt:lpstr>
      <vt:lpstr>Calibri</vt:lpstr>
      <vt:lpstr>Consolas</vt:lpstr>
      <vt:lpstr>Courier New</vt:lpstr>
      <vt:lpstr>Proxima Nova</vt:lpstr>
      <vt:lpstr>Times New Roman</vt:lpstr>
      <vt:lpstr>Trebuchet MS</vt:lpstr>
      <vt:lpstr>Office Theme</vt:lpstr>
      <vt:lpstr>UNLAM - Base de datos</vt:lpstr>
      <vt:lpstr>Presentación</vt:lpstr>
      <vt:lpstr>ISO: Versiones SQL</vt:lpstr>
      <vt:lpstr>Instrucciones: Clasificación</vt:lpstr>
      <vt:lpstr>Clasificación</vt:lpstr>
      <vt:lpstr>Etapas del diseño</vt:lpstr>
      <vt:lpstr>DDL: CREATE DATABASE</vt:lpstr>
      <vt:lpstr>DDL: ALTER DATABASE</vt:lpstr>
      <vt:lpstr>DDL: Tipos de datos</vt:lpstr>
      <vt:lpstr>DDL: Tipos de datos</vt:lpstr>
      <vt:lpstr>DDL: Schema</vt:lpstr>
      <vt:lpstr>DDL: Table</vt:lpstr>
      <vt:lpstr>DDL: CREATE TABLE</vt:lpstr>
      <vt:lpstr>PowerPoint Presentation</vt:lpstr>
      <vt:lpstr>CREATE TABLE CONSTRAINTS</vt:lpstr>
      <vt:lpstr>CREATE TABLE CONSTRAINTS</vt:lpstr>
      <vt:lpstr>CREATE TABLE CONSTRAINTS</vt:lpstr>
      <vt:lpstr>CREATE TABLE CONSTRAINTS</vt:lpstr>
      <vt:lpstr>DDL: CREATE TABLE</vt:lpstr>
      <vt:lpstr>DDL: CREATE TABLE</vt:lpstr>
      <vt:lpstr>CREATE TABLE -&gt; ORDEN</vt:lpstr>
      <vt:lpstr>CREATE TABLE -&gt; ORDEN</vt:lpstr>
      <vt:lpstr>DDL: DROP TABLE</vt:lpstr>
      <vt:lpstr>DDL: ALTER TABLE</vt:lpstr>
      <vt:lpstr>PowerPoint Presentation</vt:lpstr>
      <vt:lpstr>DML – UPDATE y DELETE</vt:lpstr>
      <vt:lpstr>DML: Select</vt:lpstr>
      <vt:lpstr>DML: Select. Condiciones</vt:lpstr>
      <vt:lpstr>DML: Like - IN</vt:lpstr>
      <vt:lpstr>DML: Alias</vt:lpstr>
      <vt:lpstr>DML: Any. Some. All</vt:lpstr>
      <vt:lpstr>DML: In. Exists.</vt:lpstr>
      <vt:lpstr>DML: Union. Union all</vt:lpstr>
      <vt:lpstr>DML: Intersect</vt:lpstr>
      <vt:lpstr>DML: Except</vt:lpstr>
      <vt:lpstr>DML: Join</vt:lpstr>
      <vt:lpstr>DML: Inner Join</vt:lpstr>
      <vt:lpstr>DML: Left Join</vt:lpstr>
      <vt:lpstr>DML: Right Join</vt:lpstr>
      <vt:lpstr>DML: Full Join</vt:lpstr>
      <vt:lpstr>DML: Cross Join</vt:lpstr>
      <vt:lpstr>Revisión SQL I</vt:lpstr>
      <vt:lpstr>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UNLAM - Base de datos</dc:title>
  <dc:creator>Natalia C</dc:creator>
  <cp:lastModifiedBy>FERNANDO YBARRA</cp:lastModifiedBy>
  <cp:revision>32</cp:revision>
  <dcterms:created xsi:type="dcterms:W3CDTF">2023-05-16T15:20:33Z</dcterms:created>
  <dcterms:modified xsi:type="dcterms:W3CDTF">2024-05-28T23:32:29Z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2020-05-21T00:00:00Z</vt:filetime>
  </property>
  <property fmtid="{D5CDD505-2E9C-101B-9397-08002B2CF9AE}" pid="3" name="Creator">
    <vt:lpwstr>Impress</vt:lpwstr>
  </property>
  <property fmtid="{D5CDD505-2E9C-101B-9397-08002B2CF9AE}" pid="4" name="LastSaved">
    <vt:filetime>2020-05-21T00:00:00Z</vt:filetime>
  </property>
</Properties>
</file>