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19" r:id="rId4"/>
    <p:sldId id="304" r:id="rId5"/>
    <p:sldId id="311" r:id="rId6"/>
    <p:sldId id="312" r:id="rId7"/>
    <p:sldId id="320" r:id="rId8"/>
    <p:sldId id="315" r:id="rId9"/>
    <p:sldId id="316" r:id="rId10"/>
    <p:sldId id="321" r:id="rId11"/>
    <p:sldId id="317" r:id="rId12"/>
    <p:sldId id="318" r:id="rId13"/>
    <p:sldId id="322" r:id="rId14"/>
    <p:sldId id="295" r:id="rId15"/>
    <p:sldId id="297" r:id="rId16"/>
    <p:sldId id="306" r:id="rId17"/>
    <p:sldId id="298" r:id="rId18"/>
    <p:sldId id="299" r:id="rId19"/>
    <p:sldId id="323" r:id="rId20"/>
    <p:sldId id="300" r:id="rId21"/>
    <p:sldId id="307" r:id="rId22"/>
    <p:sldId id="324" r:id="rId23"/>
    <p:sldId id="301" r:id="rId24"/>
    <p:sldId id="309" r:id="rId25"/>
    <p:sldId id="325" r:id="rId26"/>
    <p:sldId id="308" r:id="rId27"/>
    <p:sldId id="294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80" r:id="rId45"/>
    <p:sldId id="281" r:id="rId46"/>
    <p:sldId id="282" r:id="rId47"/>
    <p:sldId id="283" r:id="rId48"/>
    <p:sldId id="284" r:id="rId49"/>
    <p:sldId id="285" r:id="rId50"/>
    <p:sldId id="274" r:id="rId51"/>
    <p:sldId id="275" r:id="rId52"/>
    <p:sldId id="276" r:id="rId53"/>
    <p:sldId id="277" r:id="rId54"/>
    <p:sldId id="278" r:id="rId55"/>
    <p:sldId id="279" r:id="rId5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4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7D5B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7D5B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D5B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7D5B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D5B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7D5B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7D5B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7D5B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7D5B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0476" y="270128"/>
            <a:ext cx="209359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7D5B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528952"/>
            <a:ext cx="6614159" cy="4512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91985" y="6520459"/>
            <a:ext cx="19462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7D5B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90" y="2030729"/>
            <a:ext cx="6657340" cy="122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99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Universidad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Nacional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La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Matanza</a:t>
            </a:r>
          </a:p>
          <a:p>
            <a:pPr marL="2540" algn="ctr">
              <a:lnSpc>
                <a:spcPts val="5430"/>
              </a:lnSpc>
            </a:pPr>
            <a:r>
              <a:rPr sz="4800" spc="-70" dirty="0">
                <a:solidFill>
                  <a:srgbClr val="000000"/>
                </a:solidFill>
              </a:rPr>
              <a:t>Catedra</a:t>
            </a:r>
            <a:r>
              <a:rPr sz="4800" spc="-190" dirty="0">
                <a:solidFill>
                  <a:srgbClr val="000000"/>
                </a:solidFill>
              </a:rPr>
              <a:t> </a:t>
            </a:r>
            <a:r>
              <a:rPr sz="4800" dirty="0">
                <a:solidFill>
                  <a:srgbClr val="000000"/>
                </a:solidFill>
              </a:rPr>
              <a:t>de</a:t>
            </a:r>
            <a:r>
              <a:rPr sz="4800" spc="-185" dirty="0">
                <a:solidFill>
                  <a:srgbClr val="000000"/>
                </a:solidFill>
              </a:rPr>
              <a:t> </a:t>
            </a:r>
            <a:r>
              <a:rPr sz="4800" spc="-10" dirty="0">
                <a:solidFill>
                  <a:srgbClr val="000000"/>
                </a:solidFill>
              </a:rPr>
              <a:t>Base</a:t>
            </a:r>
            <a:r>
              <a:rPr sz="4800" spc="-204" dirty="0">
                <a:solidFill>
                  <a:srgbClr val="000000"/>
                </a:solidFill>
              </a:rPr>
              <a:t> </a:t>
            </a:r>
            <a:r>
              <a:rPr sz="4800" dirty="0">
                <a:solidFill>
                  <a:srgbClr val="000000"/>
                </a:solidFill>
              </a:rPr>
              <a:t>de</a:t>
            </a:r>
            <a:r>
              <a:rPr sz="4800" spc="-175" dirty="0">
                <a:solidFill>
                  <a:srgbClr val="000000"/>
                </a:solidFill>
              </a:rPr>
              <a:t> </a:t>
            </a:r>
            <a:r>
              <a:rPr sz="4800" spc="-10" dirty="0">
                <a:solidFill>
                  <a:srgbClr val="000000"/>
                </a:solidFill>
              </a:rPr>
              <a:t>Datos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2177033" y="3647738"/>
            <a:ext cx="4951095" cy="1268937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3200" dirty="0">
                <a:latin typeface="Calibri"/>
                <a:cs typeface="Calibri"/>
              </a:rPr>
              <a:t>SQL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lang="es-AR" sz="3200" dirty="0">
                <a:latin typeface="Calibri"/>
                <a:cs typeface="Calibri"/>
              </a:rPr>
              <a:t>Clase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lang="es-AR" sz="3200" spc="-50" dirty="0">
                <a:latin typeface="Calibri"/>
                <a:cs typeface="Calibri"/>
              </a:rPr>
              <a:t>3</a:t>
            </a: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lang="es-AR" sz="3200" spc="-50" dirty="0">
                <a:latin typeface="Calibri"/>
                <a:cs typeface="Calibri"/>
              </a:rPr>
              <a:t>2024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9184" y="716280"/>
            <a:ext cx="1129284" cy="1127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3FAC2DE-7C85-80A4-9BC1-BCD19DED3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C83FD667-7457-6D3F-6D13-8FF3A6C57E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BA47700-2DF8-54F3-32A4-740D56C67A29}"/>
              </a:ext>
            </a:extLst>
          </p:cNvPr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BD8B85B-A7CC-EC5D-E60F-D7549B422D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pc="-10" dirty="0"/>
              <a:t>EJERCICIO 1 </a:t>
            </a:r>
            <a:r>
              <a:rPr lang="es-AR" spc="-10" dirty="0">
                <a:sym typeface="Wingdings" panose="05000000000000000000" pitchFamily="2" charset="2"/>
              </a:rPr>
              <a:t> ITEM 4 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266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7226045" y="3551301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4"/>
                </a:lnTo>
                <a:lnTo>
                  <a:pt x="4572" y="2438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284879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pc="-10" dirty="0"/>
              <a:t>INTERSECT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s-AR" sz="1800" b="0" dirty="0">
                <a:latin typeface="Calibri"/>
                <a:cs typeface="Calibri"/>
              </a:rPr>
              <a:t>Trabaja sobre el conjunto de tuplas obtenidas entre  2 diferentes consultas. Lista las tuplas resultantes de la primera consulta que coinciden con las de la segunda consulta (Intersección). </a:t>
            </a:r>
            <a:r>
              <a:rPr lang="es-AR" sz="1800" b="0" dirty="0"/>
              <a:t>Los 2 conjuntos deben ser UNION COMPATIBLES. </a:t>
            </a:r>
            <a:endParaRPr sz="1800" b="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s-AR" sz="1600" b="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 err="1">
                <a:latin typeface="Calibri"/>
                <a:cs typeface="Calibri"/>
              </a:rPr>
              <a:t>Ejemplo</a:t>
            </a:r>
            <a:r>
              <a:rPr sz="1600" b="0" spc="-10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sz="1400" b="0" dirty="0">
                <a:latin typeface="Calibri"/>
                <a:cs typeface="Calibri"/>
              </a:rPr>
              <a:t>EMPLEADO</a:t>
            </a:r>
            <a:r>
              <a:rPr sz="1400" b="0" spc="-7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(</a:t>
            </a:r>
            <a:r>
              <a:rPr sz="14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sz="1400" b="0" spc="-10" dirty="0">
                <a:latin typeface="Calibri"/>
                <a:cs typeface="Calibri"/>
              </a:rPr>
              <a:t>,</a:t>
            </a:r>
            <a:r>
              <a:rPr sz="1400" b="0" spc="-6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nom,</a:t>
            </a:r>
            <a:r>
              <a:rPr sz="1400" b="0" spc="-6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ape,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salario,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categoría,</a:t>
            </a:r>
            <a:r>
              <a:rPr sz="1400" b="0" spc="-4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tel,</a:t>
            </a:r>
            <a:r>
              <a:rPr sz="1400" b="0" spc="-30" dirty="0">
                <a:latin typeface="Calibri"/>
                <a:cs typeface="Calibri"/>
              </a:rPr>
              <a:t> </a:t>
            </a:r>
            <a:r>
              <a:rPr sz="14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1400" b="0" spc="-10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1400" b="0" spc="-40" dirty="0">
                <a:latin typeface="Calibri"/>
                <a:cs typeface="Calibri"/>
              </a:rPr>
              <a:t>DEPARTAMENTO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(</a:t>
            </a:r>
            <a:r>
              <a:rPr sz="14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1400" b="0" spc="-10" dirty="0">
                <a:latin typeface="Calibri"/>
                <a:cs typeface="Calibri"/>
              </a:rPr>
              <a:t>,</a:t>
            </a:r>
            <a:r>
              <a:rPr sz="1400" b="0" dirty="0">
                <a:latin typeface="Calibri"/>
                <a:cs typeface="Calibri"/>
              </a:rPr>
              <a:t> </a:t>
            </a:r>
            <a:r>
              <a:rPr sz="1400" b="0" spc="-10" dirty="0" err="1">
                <a:latin typeface="Calibri"/>
                <a:cs typeface="Calibri"/>
              </a:rPr>
              <a:t>descripcion</a:t>
            </a:r>
            <a:r>
              <a:rPr sz="1400" b="0" spc="-10" dirty="0">
                <a:latin typeface="Calibri"/>
                <a:cs typeface="Calibri"/>
              </a:rPr>
              <a:t>)</a:t>
            </a:r>
            <a:endParaRPr lang="es-AR" sz="1400" b="0" spc="-1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s-AR" sz="1400" b="0" spc="-10" dirty="0"/>
              <a:t>ASIGNADO (</a:t>
            </a:r>
            <a:r>
              <a:rPr lang="es-AR" sz="1400" b="0" u="sng" spc="-10" dirty="0" err="1">
                <a:uFill>
                  <a:solidFill>
                    <a:srgbClr val="000000"/>
                  </a:solidFill>
                </a:uFill>
              </a:rPr>
              <a:t>cod_proyecto</a:t>
            </a:r>
            <a:r>
              <a:rPr lang="es-AR" sz="1400" b="0" u="sng" spc="-10" dirty="0">
                <a:uFill>
                  <a:solidFill>
                    <a:srgbClr val="000000"/>
                  </a:solidFill>
                </a:uFill>
              </a:rPr>
              <a:t>, legajo</a:t>
            </a:r>
            <a:r>
              <a:rPr lang="es-AR" sz="1400" b="0" spc="-10" dirty="0"/>
              <a:t>)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A7726-EE38-A839-27ED-19B46E18950C}"/>
              </a:ext>
            </a:extLst>
          </p:cNvPr>
          <p:cNvSpPr txBox="1"/>
          <p:nvPr/>
        </p:nvSpPr>
        <p:spPr>
          <a:xfrm>
            <a:off x="217192" y="4191794"/>
            <a:ext cx="6248400" cy="243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280"/>
              </a:lnSpc>
            </a:pPr>
            <a:r>
              <a:rPr lang="es-AR" sz="1400" b="0" spc="-10" dirty="0"/>
              <a:t>Listar los empleados cuyo sueldo sea mayor a $1.000.000 y que estén asignados a algún proyecto</a:t>
            </a:r>
            <a:endParaRPr lang="es-AR" sz="1600" b="0" spc="-10" dirty="0"/>
          </a:p>
          <a:p>
            <a:pPr marL="2755900" lvl="6">
              <a:lnSpc>
                <a:spcPts val="2280"/>
              </a:lnSpc>
            </a:pPr>
            <a:r>
              <a:rPr lang="es-AR" sz="1600" b="0" spc="-10" dirty="0" err="1">
                <a:solidFill>
                  <a:schemeClr val="tx1"/>
                </a:solidFill>
              </a:rPr>
              <a:t>Select</a:t>
            </a:r>
            <a:r>
              <a:rPr lang="es-AR" sz="1600" b="0" spc="-10" dirty="0">
                <a:solidFill>
                  <a:schemeClr val="tx1"/>
                </a:solidFill>
              </a:rPr>
              <a:t> </a:t>
            </a:r>
            <a:r>
              <a:rPr lang="es-AR" sz="1600" b="0" spc="-10" dirty="0" err="1">
                <a:solidFill>
                  <a:schemeClr val="tx1"/>
                </a:solidFill>
              </a:rPr>
              <a:t>e.legajo</a:t>
            </a:r>
            <a:endParaRPr lang="es-AR" sz="1600" b="0" spc="-10" dirty="0">
              <a:solidFill>
                <a:schemeClr val="tx1"/>
              </a:solidFill>
            </a:endParaRPr>
          </a:p>
          <a:p>
            <a:pPr marL="2755900" lvl="6">
              <a:lnSpc>
                <a:spcPts val="2280"/>
              </a:lnSpc>
            </a:pPr>
            <a:r>
              <a:rPr lang="es-AR" sz="1600" b="0" spc="-10" dirty="0" err="1">
                <a:solidFill>
                  <a:schemeClr val="tx1"/>
                </a:solidFill>
                <a:latin typeface="Calibri"/>
                <a:cs typeface="Calibri"/>
              </a:rPr>
              <a:t>From</a:t>
            </a:r>
            <a:r>
              <a:rPr lang="es-AR" sz="1600" b="0" spc="-10" dirty="0">
                <a:solidFill>
                  <a:schemeClr val="tx1"/>
                </a:solidFill>
                <a:latin typeface="Calibri"/>
                <a:cs typeface="Calibri"/>
              </a:rPr>
              <a:t> empleado e</a:t>
            </a:r>
          </a:p>
          <a:p>
            <a:pPr marL="2755900" lvl="6">
              <a:lnSpc>
                <a:spcPts val="2280"/>
              </a:lnSpc>
            </a:pPr>
            <a:r>
              <a:rPr lang="es-AR" sz="1600" b="0" spc="-10" dirty="0" err="1">
                <a:solidFill>
                  <a:schemeClr val="tx1"/>
                </a:solidFill>
              </a:rPr>
              <a:t>Where</a:t>
            </a:r>
            <a:r>
              <a:rPr lang="es-AR" sz="1600" b="0" spc="-10" dirty="0">
                <a:solidFill>
                  <a:schemeClr val="tx1"/>
                </a:solidFill>
              </a:rPr>
              <a:t> </a:t>
            </a:r>
            <a:r>
              <a:rPr lang="es-AR" sz="1600" b="0" spc="-10" dirty="0" err="1">
                <a:solidFill>
                  <a:schemeClr val="tx1"/>
                </a:solidFill>
              </a:rPr>
              <a:t>e.salario</a:t>
            </a:r>
            <a:r>
              <a:rPr lang="es-AR" sz="1600" b="0" spc="-10" dirty="0">
                <a:solidFill>
                  <a:schemeClr val="tx1"/>
                </a:solidFill>
              </a:rPr>
              <a:t> &gt; 1000000</a:t>
            </a:r>
          </a:p>
          <a:p>
            <a:pPr marL="2755900" lvl="6">
              <a:lnSpc>
                <a:spcPts val="2280"/>
              </a:lnSpc>
            </a:pPr>
            <a:r>
              <a:rPr lang="es-AR" sz="1600" b="0" spc="-10" dirty="0">
                <a:solidFill>
                  <a:schemeClr val="tx1"/>
                </a:solidFill>
                <a:latin typeface="Calibri"/>
                <a:cs typeface="Calibri"/>
              </a:rPr>
              <a:t>INTERSECT</a:t>
            </a:r>
          </a:p>
          <a:p>
            <a:pPr marL="2755900" lvl="6">
              <a:lnSpc>
                <a:spcPts val="2280"/>
              </a:lnSpc>
            </a:pPr>
            <a:r>
              <a:rPr lang="es-AR" sz="1600" b="0" spc="-10" dirty="0" err="1">
                <a:solidFill>
                  <a:schemeClr val="tx1"/>
                </a:solidFill>
              </a:rPr>
              <a:t>Select</a:t>
            </a:r>
            <a:r>
              <a:rPr lang="es-AR" sz="1600" b="0" spc="-10" dirty="0">
                <a:solidFill>
                  <a:schemeClr val="tx1"/>
                </a:solidFill>
              </a:rPr>
              <a:t> </a:t>
            </a:r>
            <a:r>
              <a:rPr lang="es-AR" sz="1600" spc="-10" dirty="0" err="1">
                <a:solidFill>
                  <a:schemeClr val="tx1"/>
                </a:solidFill>
              </a:rPr>
              <a:t>a</a:t>
            </a:r>
            <a:r>
              <a:rPr lang="es-AR" sz="1600" b="0" spc="-10" dirty="0" err="1">
                <a:solidFill>
                  <a:schemeClr val="tx1"/>
                </a:solidFill>
              </a:rPr>
              <a:t>.legajo</a:t>
            </a:r>
            <a:endParaRPr lang="es-AR" sz="1600" b="0" spc="-10" dirty="0">
              <a:solidFill>
                <a:schemeClr val="tx1"/>
              </a:solidFill>
            </a:endParaRPr>
          </a:p>
          <a:p>
            <a:pPr marL="2755900" lvl="6">
              <a:lnSpc>
                <a:spcPts val="2280"/>
              </a:lnSpc>
            </a:pPr>
            <a:r>
              <a:rPr lang="es-AR" sz="1600" b="0" spc="-10" dirty="0" err="1">
                <a:solidFill>
                  <a:schemeClr val="tx1"/>
                </a:solidFill>
                <a:latin typeface="Calibri"/>
                <a:cs typeface="Calibri"/>
              </a:rPr>
              <a:t>From</a:t>
            </a:r>
            <a:r>
              <a:rPr lang="es-AR" sz="1600" b="0" spc="-10" dirty="0">
                <a:solidFill>
                  <a:schemeClr val="tx1"/>
                </a:solidFill>
                <a:latin typeface="Calibri"/>
                <a:cs typeface="Calibri"/>
              </a:rPr>
              <a:t> asignado 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C7FF4A-29EB-941F-50F3-9C033EFC3931}"/>
              </a:ext>
            </a:extLst>
          </p:cNvPr>
          <p:cNvSpPr/>
          <p:nvPr/>
        </p:nvSpPr>
        <p:spPr>
          <a:xfrm>
            <a:off x="6347521" y="2851377"/>
            <a:ext cx="1371600" cy="15262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650"/>
            <a:r>
              <a:rPr lang="es-AR" dirty="0" err="1">
                <a:solidFill>
                  <a:schemeClr val="tx1"/>
                </a:solidFill>
              </a:rPr>
              <a:t>Query</a:t>
            </a:r>
            <a:r>
              <a:rPr lang="es-AR" dirty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40023-9A46-FF3E-525A-89E693F5099F}"/>
              </a:ext>
            </a:extLst>
          </p:cNvPr>
          <p:cNvSpPr/>
          <p:nvPr/>
        </p:nvSpPr>
        <p:spPr>
          <a:xfrm>
            <a:off x="7450684" y="2841852"/>
            <a:ext cx="1371600" cy="1526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tx1"/>
                </a:solidFill>
              </a:rPr>
              <a:t>Query</a:t>
            </a:r>
            <a:r>
              <a:rPr lang="es-AR" dirty="0">
                <a:solidFill>
                  <a:schemeClr val="tx1"/>
                </a:solidFill>
              </a:rPr>
              <a:t>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DCD49C-6A1A-4C52-C304-6551BB41AEFC}"/>
              </a:ext>
            </a:extLst>
          </p:cNvPr>
          <p:cNvSpPr/>
          <p:nvPr/>
        </p:nvSpPr>
        <p:spPr>
          <a:xfrm>
            <a:off x="7450684" y="3185895"/>
            <a:ext cx="268437" cy="838200"/>
          </a:xfrm>
          <a:prstGeom prst="ellipse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7226045" y="3551301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4"/>
                </a:lnTo>
                <a:lnTo>
                  <a:pt x="4572" y="2438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174150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spcBef>
                <a:spcPts val="820"/>
              </a:spcBef>
            </a:pPr>
            <a:r>
              <a:rPr lang="es-AR" spc="-10" dirty="0"/>
              <a:t>INTERSECT </a:t>
            </a:r>
            <a:r>
              <a:rPr lang="es-ES" spc="-10" dirty="0"/>
              <a:t>(Con que otros operadores puedo hacer lo mismo?)</a:t>
            </a: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endParaRPr spc="-10" dirty="0"/>
          </a:p>
          <a:p>
            <a:pPr marL="12700">
              <a:lnSpc>
                <a:spcPts val="2280"/>
              </a:lnSpc>
            </a:pP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8699D-4539-ADA6-60C4-B9303D1D9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07" y="1728215"/>
            <a:ext cx="4396915" cy="1981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A745AC-1444-8AD7-6A55-76AD6910B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80" y="1729012"/>
            <a:ext cx="3883036" cy="15475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DF1B6C-4968-1735-C06D-C11946F48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038600"/>
            <a:ext cx="5257800" cy="23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4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3FAC2DE-7C85-80A4-9BC1-BCD19DED3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C83FD667-7457-6D3F-6D13-8FF3A6C57E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BA47700-2DF8-54F3-32A4-740D56C67A29}"/>
              </a:ext>
            </a:extLst>
          </p:cNvPr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BD8B85B-A7CC-EC5D-E60F-D7549B422D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pc="-10" dirty="0"/>
              <a:t>EJERCICIO 1 </a:t>
            </a:r>
            <a:r>
              <a:rPr lang="es-AR" spc="-10" dirty="0">
                <a:sym typeface="Wingdings" panose="05000000000000000000" pitchFamily="2" charset="2"/>
              </a:rPr>
              <a:t> ITEM 7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067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28952"/>
            <a:ext cx="7218045" cy="330603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ipos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juntas: </a:t>
            </a: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lvl="7" indent="-342900"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Inner Join </a:t>
            </a:r>
          </a:p>
          <a:p>
            <a:pPr marL="355600" lvl="7" indent="-342900"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Left Join</a:t>
            </a:r>
          </a:p>
          <a:p>
            <a:pPr marL="355600" lvl="7" indent="-342900"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Right Join</a:t>
            </a:r>
          </a:p>
          <a:p>
            <a:pPr marL="355600" lvl="7" indent="-342900"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 Outer Join</a:t>
            </a:r>
          </a:p>
          <a:p>
            <a:pPr marL="355600" lvl="7" indent="-342900"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Cross Join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91202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5561" y="1277113"/>
            <a:ext cx="8686039" cy="15853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z="2400" b="1" dirty="0" err="1">
                <a:latin typeface="Calibri"/>
                <a:cs typeface="Calibri"/>
              </a:rPr>
              <a:t>Inner</a:t>
            </a:r>
            <a:r>
              <a:rPr lang="es-AR" sz="2400" b="1" dirty="0">
                <a:latin typeface="Calibri"/>
                <a:cs typeface="Calibri"/>
              </a:rPr>
              <a:t> </a:t>
            </a:r>
            <a:r>
              <a:rPr lang="es-AR" sz="2400" b="1" dirty="0" err="1">
                <a:latin typeface="Calibri"/>
                <a:cs typeface="Calibri"/>
              </a:rPr>
              <a:t>Join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600"/>
              </a:lnSpc>
              <a:spcBef>
                <a:spcPts val="1040"/>
              </a:spcBef>
            </a:pPr>
            <a:r>
              <a:rPr lang="es-AR" dirty="0">
                <a:latin typeface="Calibri"/>
                <a:cs typeface="Calibri"/>
              </a:rPr>
              <a:t>Junta entre 2 tablas A y B. </a:t>
            </a:r>
            <a:r>
              <a:rPr lang="es-ES" dirty="0"/>
              <a:t>Se utiliza esta sentencia SQL para unir ciertas filas de una tabla con filas de otra tabla a través de uno o varios campos que cumplan la condición de junta. Usualmente la condición es de igualdad.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95D18-FA8A-2858-63EA-FB7616A103B3}"/>
              </a:ext>
            </a:extLst>
          </p:cNvPr>
          <p:cNvSpPr txBox="1"/>
          <p:nvPr/>
        </p:nvSpPr>
        <p:spPr>
          <a:xfrm>
            <a:off x="254889" y="3323168"/>
            <a:ext cx="6186424" cy="10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>
                <a:latin typeface="Calibri"/>
                <a:cs typeface="Calibri"/>
              </a:rPr>
              <a:t>Ejemplo:</a:t>
            </a:r>
            <a:endParaRPr lang="es-ES" sz="16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lang="es-ES" sz="1600" b="0" dirty="0">
                <a:latin typeface="Calibri"/>
                <a:cs typeface="Calibri"/>
              </a:rPr>
              <a:t>EMPLEADO</a:t>
            </a:r>
            <a:r>
              <a:rPr lang="es-ES" sz="1600" b="0" spc="-70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(</a:t>
            </a:r>
            <a:r>
              <a:rPr lang="es-ES" sz="16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lang="es-ES" sz="1600" b="0" spc="-10" dirty="0">
                <a:latin typeface="Calibri"/>
                <a:cs typeface="Calibri"/>
              </a:rPr>
              <a:t>,</a:t>
            </a:r>
            <a:r>
              <a:rPr lang="es-ES" sz="1600" b="0" spc="-6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nom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6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ape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35" dirty="0">
                <a:latin typeface="Calibri"/>
                <a:cs typeface="Calibri"/>
              </a:rPr>
              <a:t> </a:t>
            </a:r>
            <a:r>
              <a:rPr lang="es-ES" sz="1600" b="0" dirty="0">
                <a:latin typeface="Calibri"/>
                <a:cs typeface="Calibri"/>
              </a:rPr>
              <a:t>salario,</a:t>
            </a:r>
            <a:r>
              <a:rPr lang="es-ES" sz="1600" b="0" spc="-25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categoría,</a:t>
            </a:r>
            <a:r>
              <a:rPr lang="es-ES" sz="1600" b="0" spc="-4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tel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30" dirty="0">
                <a:latin typeface="Calibri"/>
                <a:cs typeface="Calibri"/>
              </a:rPr>
              <a:t> </a:t>
            </a:r>
            <a:r>
              <a:rPr lang="es-ES" sz="1600" b="0" u="heavy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lang="es-ES" sz="1600" b="0" spc="-10" dirty="0">
                <a:latin typeface="Calibri"/>
                <a:cs typeface="Calibri"/>
              </a:rPr>
              <a:t>)</a:t>
            </a:r>
            <a:endParaRPr lang="es-ES" sz="16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s-ES" sz="1600" b="0" spc="-40" dirty="0">
                <a:latin typeface="Calibri"/>
                <a:cs typeface="Calibri"/>
              </a:rPr>
              <a:t>DEPARTAMENTO</a:t>
            </a:r>
            <a:r>
              <a:rPr lang="es-ES" sz="1600" b="0" spc="-25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(</a:t>
            </a:r>
            <a:r>
              <a:rPr lang="es-ES" sz="1600" b="0" u="sng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lang="es-ES" sz="1600" b="0" spc="-10" dirty="0">
                <a:latin typeface="Calibri"/>
                <a:cs typeface="Calibri"/>
              </a:rPr>
              <a:t>,</a:t>
            </a:r>
            <a:r>
              <a:rPr lang="es-ES" sz="1600" b="0" dirty="0">
                <a:latin typeface="Calibri"/>
                <a:cs typeface="Calibri"/>
              </a:rPr>
              <a:t> </a:t>
            </a:r>
            <a:r>
              <a:rPr lang="es-ES" sz="1600" b="0" spc="-10" dirty="0" err="1">
                <a:latin typeface="Calibri"/>
                <a:cs typeface="Calibri"/>
              </a:rPr>
              <a:t>descripcion</a:t>
            </a:r>
            <a:r>
              <a:rPr lang="es-ES" sz="1600" b="0" spc="-10" dirty="0">
                <a:latin typeface="Calibri"/>
                <a:cs typeface="Calibri"/>
              </a:rPr>
              <a:t>)</a:t>
            </a:r>
            <a:endParaRPr lang="es-ES" sz="1600" dirty="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4EECC-03EA-2BBA-0FC2-2DB1F1AC6F4E}"/>
              </a:ext>
            </a:extLst>
          </p:cNvPr>
          <p:cNvSpPr txBox="1"/>
          <p:nvPr/>
        </p:nvSpPr>
        <p:spPr>
          <a:xfrm>
            <a:off x="254889" y="4854894"/>
            <a:ext cx="85444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>
                <a:latin typeface="Calibri"/>
                <a:cs typeface="Calibri"/>
              </a:rPr>
              <a:t>Selecciona legajo, nombre y apellido de los empleados y la descripción del departamento en el que trabajan, para aquellos empleados que tienen departamento asignado (Condición de igualdad)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s-ES" sz="16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 err="1">
                <a:latin typeface="Calibri"/>
                <a:cs typeface="Calibri"/>
              </a:rPr>
              <a:t>Select</a:t>
            </a:r>
            <a:r>
              <a:rPr lang="es-ES" sz="1600" b="0" spc="-10" dirty="0">
                <a:latin typeface="Calibri"/>
                <a:cs typeface="Calibri"/>
              </a:rPr>
              <a:t> </a:t>
            </a:r>
            <a:r>
              <a:rPr lang="es-ES" sz="1600" b="0" spc="-10" dirty="0" err="1">
                <a:latin typeface="Calibri"/>
                <a:cs typeface="Calibri"/>
              </a:rPr>
              <a:t>e.Legajo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e.nom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e.ape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d.descripcion</a:t>
            </a:r>
            <a:r>
              <a:rPr lang="es-ES" sz="1600" b="0" spc="-10" dirty="0">
                <a:latin typeface="Calibri"/>
                <a:cs typeface="Calibr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spc="-10" dirty="0" err="1">
                <a:latin typeface="Calibri"/>
                <a:cs typeface="Calibri"/>
              </a:rPr>
              <a:t>From</a:t>
            </a:r>
            <a:r>
              <a:rPr lang="es-ES" sz="1600" spc="-10" dirty="0">
                <a:latin typeface="Calibri"/>
                <a:cs typeface="Calibri"/>
              </a:rPr>
              <a:t> empleado e </a:t>
            </a: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inner</a:t>
            </a:r>
            <a:r>
              <a:rPr lang="es-ES" sz="16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join</a:t>
            </a:r>
            <a:r>
              <a:rPr lang="es-ES" sz="16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1600" spc="-10" dirty="0">
                <a:latin typeface="Calibri"/>
                <a:cs typeface="Calibri"/>
              </a:rPr>
              <a:t>departamento d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on</a:t>
            </a:r>
            <a:r>
              <a:rPr lang="es-ES" sz="16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s-ES" sz="1600" spc="-10" dirty="0" err="1">
                <a:solidFill>
                  <a:schemeClr val="tx1"/>
                </a:solidFill>
                <a:latin typeface="Calibri"/>
                <a:cs typeface="Calibri"/>
              </a:rPr>
              <a:t>e.cod_depto</a:t>
            </a:r>
            <a:r>
              <a:rPr lang="es-ES" sz="1600" spc="-10" dirty="0">
                <a:solidFill>
                  <a:schemeClr val="tx1"/>
                </a:solidFill>
                <a:latin typeface="Calibri"/>
                <a:cs typeface="Calibri"/>
              </a:rPr>
              <a:t> = </a:t>
            </a:r>
            <a:r>
              <a:rPr lang="es-ES" sz="1600" spc="-10" dirty="0" err="1">
                <a:solidFill>
                  <a:schemeClr val="tx1"/>
                </a:solidFill>
                <a:latin typeface="Calibri"/>
                <a:cs typeface="Calibri"/>
              </a:rPr>
              <a:t>d.cod_depto</a:t>
            </a:r>
            <a:endParaRPr lang="es-ES" sz="1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227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5561" y="1277113"/>
            <a:ext cx="8686039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z="2400" b="1" dirty="0" err="1">
                <a:latin typeface="Calibri"/>
                <a:cs typeface="Calibri"/>
              </a:rPr>
              <a:t>Inner</a:t>
            </a:r>
            <a:r>
              <a:rPr lang="es-AR" sz="2400" b="1" dirty="0">
                <a:latin typeface="Calibri"/>
                <a:cs typeface="Calibri"/>
              </a:rPr>
              <a:t> </a:t>
            </a:r>
            <a:r>
              <a:rPr lang="es-AR" sz="2400" b="1" dirty="0" err="1">
                <a:latin typeface="Calibri"/>
                <a:cs typeface="Calibri"/>
              </a:rPr>
              <a:t>Join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C43715-BEC6-048D-49F7-22094FF4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846120"/>
            <a:ext cx="3886200" cy="16816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921378-2A3F-9B3D-4D30-93FA31C2598D}"/>
              </a:ext>
            </a:extLst>
          </p:cNvPr>
          <p:cNvSpPr/>
          <p:nvPr/>
        </p:nvSpPr>
        <p:spPr>
          <a:xfrm>
            <a:off x="4953000" y="3002976"/>
            <a:ext cx="1371600" cy="1524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DA45E-F08F-AB01-C069-EFE9E7452357}"/>
              </a:ext>
            </a:extLst>
          </p:cNvPr>
          <p:cNvSpPr/>
          <p:nvPr/>
        </p:nvSpPr>
        <p:spPr>
          <a:xfrm>
            <a:off x="4953000" y="3173694"/>
            <a:ext cx="1371600" cy="152400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E92CA1-E545-85C2-B730-0B106ACEF47A}"/>
              </a:ext>
            </a:extLst>
          </p:cNvPr>
          <p:cNvSpPr/>
          <p:nvPr/>
        </p:nvSpPr>
        <p:spPr>
          <a:xfrm>
            <a:off x="4956464" y="3312107"/>
            <a:ext cx="1371600" cy="15240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2D811E-501B-4003-6F3D-C6E388BFB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73" y="3956661"/>
            <a:ext cx="6553200" cy="16708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F8143A-9DB0-02E8-C74F-5894606DC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1" y="1870968"/>
            <a:ext cx="3657600" cy="188258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ACCCFC-7A67-38DE-F93C-1842BC6C488E}"/>
              </a:ext>
            </a:extLst>
          </p:cNvPr>
          <p:cNvSpPr/>
          <p:nvPr/>
        </p:nvSpPr>
        <p:spPr>
          <a:xfrm>
            <a:off x="3289046" y="2762172"/>
            <a:ext cx="581888" cy="28705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CA8BF2-D856-F8BD-A80F-3E9AD0C9AF7C}"/>
              </a:ext>
            </a:extLst>
          </p:cNvPr>
          <p:cNvSpPr/>
          <p:nvPr/>
        </p:nvSpPr>
        <p:spPr>
          <a:xfrm>
            <a:off x="3289046" y="3049226"/>
            <a:ext cx="581888" cy="403528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B31A50-CA33-226C-C117-1AB09C68D17E}"/>
              </a:ext>
            </a:extLst>
          </p:cNvPr>
          <p:cNvSpPr/>
          <p:nvPr/>
        </p:nvSpPr>
        <p:spPr>
          <a:xfrm>
            <a:off x="3289046" y="3452754"/>
            <a:ext cx="581888" cy="129874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1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5561" y="1277113"/>
            <a:ext cx="8686039" cy="191219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z="2400" b="1" dirty="0" err="1">
                <a:latin typeface="Calibri"/>
                <a:cs typeface="Calibri"/>
              </a:rPr>
              <a:t>Left</a:t>
            </a:r>
            <a:r>
              <a:rPr lang="es-AR" sz="2400" b="1" dirty="0">
                <a:latin typeface="Calibri"/>
                <a:cs typeface="Calibri"/>
              </a:rPr>
              <a:t> </a:t>
            </a:r>
            <a:r>
              <a:rPr lang="es-AR" sz="2400" b="1" dirty="0" err="1">
                <a:latin typeface="Calibri"/>
                <a:cs typeface="Calibri"/>
              </a:rPr>
              <a:t>Join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600"/>
              </a:lnSpc>
              <a:spcBef>
                <a:spcPts val="1040"/>
              </a:spcBef>
            </a:pPr>
            <a:r>
              <a:rPr lang="es-AR" dirty="0">
                <a:latin typeface="Calibri"/>
                <a:cs typeface="Calibri"/>
              </a:rPr>
              <a:t>Junta entre 2 tablas A y B. </a:t>
            </a:r>
            <a:r>
              <a:rPr lang="es-ES" dirty="0"/>
              <a:t>Se utiliza esta sentencia SQL para unir ciertas filas de una tabla con filas de otra tabla a través de uno o varios campos que cumplan la condición de junta, sumando además, aquellas tuplas de A, que no cumplen la condición de junta. Usualmente la condición es de igualdad.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95D18-FA8A-2858-63EA-FB7616A103B3}"/>
              </a:ext>
            </a:extLst>
          </p:cNvPr>
          <p:cNvSpPr txBox="1"/>
          <p:nvPr/>
        </p:nvSpPr>
        <p:spPr>
          <a:xfrm>
            <a:off x="254889" y="3323168"/>
            <a:ext cx="6186424" cy="10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>
                <a:latin typeface="Calibri"/>
                <a:cs typeface="Calibri"/>
              </a:rPr>
              <a:t>Ejemplo:</a:t>
            </a:r>
            <a:endParaRPr lang="es-ES" sz="16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lang="es-ES" sz="1600" b="0" dirty="0">
                <a:latin typeface="Calibri"/>
                <a:cs typeface="Calibri"/>
              </a:rPr>
              <a:t>EMPLEADO</a:t>
            </a:r>
            <a:r>
              <a:rPr lang="es-ES" sz="1600" b="0" spc="-70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(</a:t>
            </a:r>
            <a:r>
              <a:rPr lang="es-ES" sz="16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lang="es-ES" sz="1600" b="0" spc="-10" dirty="0">
                <a:latin typeface="Calibri"/>
                <a:cs typeface="Calibri"/>
              </a:rPr>
              <a:t>,</a:t>
            </a:r>
            <a:r>
              <a:rPr lang="es-ES" sz="1600" b="0" spc="-6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nom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6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ape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35" dirty="0">
                <a:latin typeface="Calibri"/>
                <a:cs typeface="Calibri"/>
              </a:rPr>
              <a:t> </a:t>
            </a:r>
            <a:r>
              <a:rPr lang="es-ES" sz="1600" b="0" dirty="0">
                <a:latin typeface="Calibri"/>
                <a:cs typeface="Calibri"/>
              </a:rPr>
              <a:t>salario,</a:t>
            </a:r>
            <a:r>
              <a:rPr lang="es-ES" sz="1600" b="0" spc="-25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categoría,</a:t>
            </a:r>
            <a:r>
              <a:rPr lang="es-ES" sz="1600" b="0" spc="-4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tel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30" dirty="0">
                <a:latin typeface="Calibri"/>
                <a:cs typeface="Calibri"/>
              </a:rPr>
              <a:t> </a:t>
            </a:r>
            <a:r>
              <a:rPr lang="es-ES" sz="1600" b="0" u="heavy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lang="es-ES" sz="1600" b="0" spc="-10" dirty="0">
                <a:latin typeface="Calibri"/>
                <a:cs typeface="Calibri"/>
              </a:rPr>
              <a:t>)</a:t>
            </a:r>
            <a:endParaRPr lang="es-ES" sz="16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s-ES" sz="1600" b="0" spc="-40" dirty="0">
                <a:latin typeface="Calibri"/>
                <a:cs typeface="Calibri"/>
              </a:rPr>
              <a:t>DEPARTAMENTO</a:t>
            </a:r>
            <a:r>
              <a:rPr lang="es-ES" sz="1600" b="0" spc="-25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(</a:t>
            </a:r>
            <a:r>
              <a:rPr lang="es-ES" sz="1600" b="0" u="sng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lang="es-ES" sz="1600" b="0" spc="-10" dirty="0">
                <a:latin typeface="Calibri"/>
                <a:cs typeface="Calibri"/>
              </a:rPr>
              <a:t>,</a:t>
            </a:r>
            <a:r>
              <a:rPr lang="es-ES" sz="1600" b="0" dirty="0">
                <a:latin typeface="Calibri"/>
                <a:cs typeface="Calibri"/>
              </a:rPr>
              <a:t> </a:t>
            </a:r>
            <a:r>
              <a:rPr lang="es-ES" sz="1600" b="0" spc="-10" dirty="0" err="1">
                <a:latin typeface="Calibri"/>
                <a:cs typeface="Calibri"/>
              </a:rPr>
              <a:t>descripcion</a:t>
            </a:r>
            <a:r>
              <a:rPr lang="es-ES" sz="1600" b="0" spc="-10" dirty="0">
                <a:latin typeface="Calibri"/>
                <a:cs typeface="Calibri"/>
              </a:rPr>
              <a:t>)</a:t>
            </a:r>
            <a:endParaRPr lang="es-ES" sz="1600" dirty="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4EECC-03EA-2BBA-0FC2-2DB1F1AC6F4E}"/>
              </a:ext>
            </a:extLst>
          </p:cNvPr>
          <p:cNvSpPr txBox="1"/>
          <p:nvPr/>
        </p:nvSpPr>
        <p:spPr>
          <a:xfrm>
            <a:off x="254889" y="4854894"/>
            <a:ext cx="85444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>
                <a:latin typeface="Calibri"/>
                <a:cs typeface="Calibri"/>
              </a:rPr>
              <a:t>Selecciona legajo, nombre y apellido de los empleados y la descripción del departamento en el que trabajan</a:t>
            </a:r>
            <a:r>
              <a:rPr lang="es-ES" sz="1600" spc="-10" dirty="0">
                <a:latin typeface="Calibri"/>
                <a:cs typeface="Calibri"/>
              </a:rPr>
              <a:t>. Se listan, además. Aquellos empleados que no tienen un departamento asignado.</a:t>
            </a:r>
            <a:endParaRPr lang="es-ES" sz="1600" b="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s-ES" sz="16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 err="1">
                <a:latin typeface="Calibri"/>
                <a:cs typeface="Calibri"/>
              </a:rPr>
              <a:t>Select</a:t>
            </a:r>
            <a:r>
              <a:rPr lang="es-ES" sz="1600" b="0" spc="-10" dirty="0">
                <a:latin typeface="Calibri"/>
                <a:cs typeface="Calibri"/>
              </a:rPr>
              <a:t> </a:t>
            </a:r>
            <a:r>
              <a:rPr lang="es-ES" sz="1600" b="0" spc="-10" dirty="0" err="1">
                <a:latin typeface="Calibri"/>
                <a:cs typeface="Calibri"/>
              </a:rPr>
              <a:t>e.Legajo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e.nom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e.ape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d.descripcion</a:t>
            </a:r>
            <a:r>
              <a:rPr lang="es-ES" sz="1600" b="0" spc="-10" dirty="0">
                <a:latin typeface="Calibri"/>
                <a:cs typeface="Calibr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spc="-10" dirty="0" err="1">
                <a:latin typeface="Calibri"/>
                <a:cs typeface="Calibri"/>
              </a:rPr>
              <a:t>From</a:t>
            </a:r>
            <a:r>
              <a:rPr lang="es-ES" sz="1600" spc="-10" dirty="0">
                <a:latin typeface="Calibri"/>
                <a:cs typeface="Calibri"/>
              </a:rPr>
              <a:t> empleado e </a:t>
            </a: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left</a:t>
            </a:r>
            <a:r>
              <a:rPr lang="es-ES" sz="16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join</a:t>
            </a:r>
            <a:r>
              <a:rPr lang="es-ES" sz="16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1600" spc="-10" dirty="0">
                <a:latin typeface="Calibri"/>
                <a:cs typeface="Calibri"/>
              </a:rPr>
              <a:t>departamento d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on</a:t>
            </a:r>
            <a:r>
              <a:rPr lang="es-ES" sz="16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s-ES" sz="1600" spc="-10" dirty="0" err="1">
                <a:solidFill>
                  <a:schemeClr val="tx1"/>
                </a:solidFill>
                <a:latin typeface="Calibri"/>
                <a:cs typeface="Calibri"/>
              </a:rPr>
              <a:t>e.cod_depto</a:t>
            </a:r>
            <a:r>
              <a:rPr lang="es-ES" sz="1600" spc="-10" dirty="0">
                <a:solidFill>
                  <a:schemeClr val="tx1"/>
                </a:solidFill>
                <a:latin typeface="Calibri"/>
                <a:cs typeface="Calibri"/>
              </a:rPr>
              <a:t> = </a:t>
            </a:r>
            <a:r>
              <a:rPr lang="es-ES" sz="1600" spc="-10" dirty="0" err="1">
                <a:solidFill>
                  <a:schemeClr val="tx1"/>
                </a:solidFill>
                <a:latin typeface="Calibri"/>
                <a:cs typeface="Calibri"/>
              </a:rPr>
              <a:t>d.cod_depto</a:t>
            </a:r>
            <a:endParaRPr lang="es-ES" sz="1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16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5561" y="1277113"/>
            <a:ext cx="8686039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z="2400" b="1" dirty="0" err="1">
                <a:latin typeface="Calibri"/>
                <a:cs typeface="Calibri"/>
              </a:rPr>
              <a:t>Left</a:t>
            </a:r>
            <a:r>
              <a:rPr lang="es-AR" sz="2400" b="1" dirty="0">
                <a:latin typeface="Calibri"/>
                <a:cs typeface="Calibri"/>
              </a:rPr>
              <a:t> </a:t>
            </a:r>
            <a:r>
              <a:rPr lang="es-AR" sz="2400" b="1" dirty="0" err="1">
                <a:latin typeface="Calibri"/>
                <a:cs typeface="Calibri"/>
              </a:rPr>
              <a:t>Join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B92EC2-225D-C37B-F72B-85EDA789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1" y="1870968"/>
            <a:ext cx="3657600" cy="18825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8C372A-C6A1-3185-1497-40BE5663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720" y="1922291"/>
            <a:ext cx="3886200" cy="16816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713D05-D4BC-D524-D6F3-929D6EACB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60" y="4267200"/>
            <a:ext cx="7924039" cy="210140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A325E53-67E6-9405-27EB-894B45C10CF2}"/>
              </a:ext>
            </a:extLst>
          </p:cNvPr>
          <p:cNvSpPr/>
          <p:nvPr/>
        </p:nvSpPr>
        <p:spPr>
          <a:xfrm>
            <a:off x="228600" y="6181523"/>
            <a:ext cx="2286000" cy="186793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10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3FAC2DE-7C85-80A4-9BC1-BCD19DED3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C83FD667-7457-6D3F-6D13-8FF3A6C57E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BA47700-2DF8-54F3-32A4-740D56C67A29}"/>
              </a:ext>
            </a:extLst>
          </p:cNvPr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BD8B85B-A7CC-EC5D-E60F-D7549B422D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pc="-10" dirty="0"/>
              <a:t>EJERCICIO 1 </a:t>
            </a:r>
            <a:r>
              <a:rPr lang="es-AR" spc="-10" dirty="0">
                <a:sym typeface="Wingdings" panose="05000000000000000000" pitchFamily="2" charset="2"/>
              </a:rPr>
              <a:t> ITEM 4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622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28952"/>
            <a:ext cx="7218045" cy="283410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Operadores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55600" lvl="1" indent="-342900"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Union</a:t>
            </a:r>
          </a:p>
          <a:p>
            <a:pPr marL="355600" lvl="1" indent="-342900"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Union All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5600" lvl="1" indent="-342900"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Intersect</a:t>
            </a:r>
          </a:p>
          <a:p>
            <a:pPr marL="355600" lvl="1" indent="-342900"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Except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5561" y="1277113"/>
            <a:ext cx="8686039" cy="191219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z="2400" b="1" dirty="0" err="1">
                <a:latin typeface="Calibri"/>
                <a:cs typeface="Calibri"/>
              </a:rPr>
              <a:t>Right</a:t>
            </a:r>
            <a:r>
              <a:rPr lang="es-AR" sz="2400" b="1" dirty="0">
                <a:latin typeface="Calibri"/>
                <a:cs typeface="Calibri"/>
              </a:rPr>
              <a:t> </a:t>
            </a:r>
            <a:r>
              <a:rPr lang="es-AR" sz="2400" b="1" dirty="0" err="1">
                <a:latin typeface="Calibri"/>
                <a:cs typeface="Calibri"/>
              </a:rPr>
              <a:t>Join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600"/>
              </a:lnSpc>
              <a:spcBef>
                <a:spcPts val="1040"/>
              </a:spcBef>
            </a:pPr>
            <a:r>
              <a:rPr lang="es-ES" dirty="0">
                <a:latin typeface="Calibri"/>
                <a:cs typeface="Calibri"/>
              </a:rPr>
              <a:t>Junta entre 2 tablas A y B. </a:t>
            </a:r>
            <a:r>
              <a:rPr lang="es-ES" dirty="0"/>
              <a:t>Se utiliza esta sentencia SQL para unir ciertas filas de una tabla con filas de otra tabla a través de uno o varios campos que cumplan la condición de junta, sumando además, aquellas tuplas de B, que no cumplen la condición de junta. Usualmente la condición es de igualdad.</a:t>
            </a:r>
            <a:endParaRPr lang="es-ES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95D18-FA8A-2858-63EA-FB7616A103B3}"/>
              </a:ext>
            </a:extLst>
          </p:cNvPr>
          <p:cNvSpPr txBox="1"/>
          <p:nvPr/>
        </p:nvSpPr>
        <p:spPr>
          <a:xfrm>
            <a:off x="254889" y="3323168"/>
            <a:ext cx="6186424" cy="10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>
                <a:latin typeface="Calibri"/>
                <a:cs typeface="Calibri"/>
              </a:rPr>
              <a:t>Ejemplo:</a:t>
            </a:r>
            <a:endParaRPr lang="es-ES" sz="16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lang="es-ES" sz="1600" b="0" dirty="0">
                <a:latin typeface="Calibri"/>
                <a:cs typeface="Calibri"/>
              </a:rPr>
              <a:t>EMPLEADO</a:t>
            </a:r>
            <a:r>
              <a:rPr lang="es-ES" sz="1600" b="0" spc="-70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(</a:t>
            </a:r>
            <a:r>
              <a:rPr lang="es-ES" sz="16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lang="es-ES" sz="1600" b="0" spc="-10" dirty="0">
                <a:latin typeface="Calibri"/>
                <a:cs typeface="Calibri"/>
              </a:rPr>
              <a:t>,</a:t>
            </a:r>
            <a:r>
              <a:rPr lang="es-ES" sz="1600" b="0" spc="-6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nom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6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ape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35" dirty="0">
                <a:latin typeface="Calibri"/>
                <a:cs typeface="Calibri"/>
              </a:rPr>
              <a:t> </a:t>
            </a:r>
            <a:r>
              <a:rPr lang="es-ES" sz="1600" b="0" dirty="0">
                <a:latin typeface="Calibri"/>
                <a:cs typeface="Calibri"/>
              </a:rPr>
              <a:t>salario,</a:t>
            </a:r>
            <a:r>
              <a:rPr lang="es-ES" sz="1600" b="0" spc="-25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categoría,</a:t>
            </a:r>
            <a:r>
              <a:rPr lang="es-ES" sz="1600" b="0" spc="-4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tel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30" dirty="0">
                <a:latin typeface="Calibri"/>
                <a:cs typeface="Calibri"/>
              </a:rPr>
              <a:t> </a:t>
            </a:r>
            <a:r>
              <a:rPr lang="es-ES" sz="1600" b="0" u="heavy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lang="es-ES" sz="1600" b="0" spc="-10" dirty="0">
                <a:latin typeface="Calibri"/>
                <a:cs typeface="Calibri"/>
              </a:rPr>
              <a:t>)</a:t>
            </a:r>
            <a:endParaRPr lang="es-ES" sz="16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s-ES" sz="1600" b="0" spc="-40" dirty="0">
                <a:latin typeface="Calibri"/>
                <a:cs typeface="Calibri"/>
              </a:rPr>
              <a:t>DEPARTAMENTO</a:t>
            </a:r>
            <a:r>
              <a:rPr lang="es-ES" sz="1600" b="0" spc="-25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(</a:t>
            </a:r>
            <a:r>
              <a:rPr lang="es-ES" sz="1600" b="0" u="sng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lang="es-ES" sz="1600" b="0" spc="-10" dirty="0">
                <a:latin typeface="Calibri"/>
                <a:cs typeface="Calibri"/>
              </a:rPr>
              <a:t>,</a:t>
            </a:r>
            <a:r>
              <a:rPr lang="es-ES" sz="1600" b="0" dirty="0">
                <a:latin typeface="Calibri"/>
                <a:cs typeface="Calibri"/>
              </a:rPr>
              <a:t> </a:t>
            </a:r>
            <a:r>
              <a:rPr lang="es-ES" sz="1600" b="0" spc="-10" dirty="0" err="1">
                <a:latin typeface="Calibri"/>
                <a:cs typeface="Calibri"/>
              </a:rPr>
              <a:t>descripcion</a:t>
            </a:r>
            <a:r>
              <a:rPr lang="es-ES" sz="1600" b="0" spc="-10" dirty="0">
                <a:latin typeface="Calibri"/>
                <a:cs typeface="Calibri"/>
              </a:rPr>
              <a:t>)</a:t>
            </a:r>
            <a:endParaRPr lang="es-ES" sz="1600" dirty="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4EECC-03EA-2BBA-0FC2-2DB1F1AC6F4E}"/>
              </a:ext>
            </a:extLst>
          </p:cNvPr>
          <p:cNvSpPr txBox="1"/>
          <p:nvPr/>
        </p:nvSpPr>
        <p:spPr>
          <a:xfrm>
            <a:off x="254889" y="4854894"/>
            <a:ext cx="85444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>
                <a:latin typeface="Calibri"/>
                <a:cs typeface="Calibri"/>
              </a:rPr>
              <a:t>Selecciona legajo, nombre y apellido de los empleados y la descripción del departamento en el que trabajan. Se listan además, los nombres de los departamentos que no tiene empleados asignados.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s-ES" sz="16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 err="1">
                <a:latin typeface="Calibri"/>
                <a:cs typeface="Calibri"/>
              </a:rPr>
              <a:t>Select</a:t>
            </a:r>
            <a:r>
              <a:rPr lang="es-ES" sz="1600" b="0" spc="-10" dirty="0">
                <a:latin typeface="Calibri"/>
                <a:cs typeface="Calibri"/>
              </a:rPr>
              <a:t> </a:t>
            </a:r>
            <a:r>
              <a:rPr lang="es-ES" sz="1600" b="0" spc="-10" dirty="0" err="1">
                <a:latin typeface="Calibri"/>
                <a:cs typeface="Calibri"/>
              </a:rPr>
              <a:t>e.Legajo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e.nom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e.ape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d.descripcion</a:t>
            </a:r>
            <a:r>
              <a:rPr lang="es-ES" sz="1600" b="0" spc="-10" dirty="0">
                <a:latin typeface="Calibri"/>
                <a:cs typeface="Calibr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spc="-10" dirty="0" err="1">
                <a:latin typeface="Calibri"/>
                <a:cs typeface="Calibri"/>
              </a:rPr>
              <a:t>From</a:t>
            </a:r>
            <a:r>
              <a:rPr lang="es-ES" sz="1600" spc="-10" dirty="0">
                <a:latin typeface="Calibri"/>
                <a:cs typeface="Calibri"/>
              </a:rPr>
              <a:t> empleado e </a:t>
            </a: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right</a:t>
            </a:r>
            <a:r>
              <a:rPr lang="es-ES" sz="16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join</a:t>
            </a:r>
            <a:r>
              <a:rPr lang="es-ES" sz="16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1600" spc="-10" dirty="0">
                <a:latin typeface="Calibri"/>
                <a:cs typeface="Calibri"/>
              </a:rPr>
              <a:t>departamento d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on</a:t>
            </a:r>
            <a:r>
              <a:rPr lang="es-ES" sz="16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s-ES" sz="1600" spc="-10" dirty="0" err="1">
                <a:solidFill>
                  <a:schemeClr val="tx1"/>
                </a:solidFill>
                <a:latin typeface="Calibri"/>
                <a:cs typeface="Calibri"/>
              </a:rPr>
              <a:t>e.cod_depto</a:t>
            </a:r>
            <a:r>
              <a:rPr lang="es-ES" sz="1600" spc="-10" dirty="0">
                <a:solidFill>
                  <a:schemeClr val="tx1"/>
                </a:solidFill>
                <a:latin typeface="Calibri"/>
                <a:cs typeface="Calibri"/>
              </a:rPr>
              <a:t> = </a:t>
            </a:r>
            <a:r>
              <a:rPr lang="es-ES" sz="1600" spc="-10" dirty="0" err="1">
                <a:solidFill>
                  <a:schemeClr val="tx1"/>
                </a:solidFill>
                <a:latin typeface="Calibri"/>
                <a:cs typeface="Calibri"/>
              </a:rPr>
              <a:t>d.cod_depto</a:t>
            </a:r>
            <a:endParaRPr lang="es-ES" sz="1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9760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5561" y="1277113"/>
            <a:ext cx="8686039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z="2400" b="1" dirty="0" err="1">
                <a:latin typeface="Calibri"/>
                <a:cs typeface="Calibri"/>
              </a:rPr>
              <a:t>Right</a:t>
            </a:r>
            <a:r>
              <a:rPr lang="es-AR" sz="2400" b="1" dirty="0">
                <a:latin typeface="Calibri"/>
                <a:cs typeface="Calibri"/>
              </a:rPr>
              <a:t> </a:t>
            </a:r>
            <a:r>
              <a:rPr lang="es-AR" sz="2400" b="1" dirty="0" err="1">
                <a:latin typeface="Calibri"/>
                <a:cs typeface="Calibri"/>
              </a:rPr>
              <a:t>Join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5C76E-10E6-203D-9E58-AE4F3F7ED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1" y="1870968"/>
            <a:ext cx="3657600" cy="1882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B8DBB-A162-23BA-5522-458B2C44F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720" y="1922291"/>
            <a:ext cx="3886200" cy="1681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08031-86AC-F119-00DA-E1B188644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81" y="3912814"/>
            <a:ext cx="8149524" cy="22593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718407-A457-0034-E805-D6FFF4A9FE45}"/>
              </a:ext>
            </a:extLst>
          </p:cNvPr>
          <p:cNvSpPr/>
          <p:nvPr/>
        </p:nvSpPr>
        <p:spPr>
          <a:xfrm>
            <a:off x="228600" y="5061557"/>
            <a:ext cx="2514600" cy="184814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3FAC2DE-7C85-80A4-9BC1-BCD19DED3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C83FD667-7457-6D3F-6D13-8FF3A6C57E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BA47700-2DF8-54F3-32A4-740D56C67A29}"/>
              </a:ext>
            </a:extLst>
          </p:cNvPr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BD8B85B-A7CC-EC5D-E60F-D7549B422D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pc="-10" dirty="0"/>
              <a:t>EJERCICIO 1 </a:t>
            </a:r>
            <a:r>
              <a:rPr lang="es-AR" spc="-10" dirty="0">
                <a:sym typeface="Wingdings" panose="05000000000000000000" pitchFamily="2" charset="2"/>
              </a:rPr>
              <a:t> ITEM 6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11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5561" y="1277113"/>
            <a:ext cx="8686039" cy="19187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z="2400" b="1" dirty="0">
                <a:latin typeface="Calibri"/>
                <a:cs typeface="Calibri"/>
              </a:rPr>
              <a:t>Full </a:t>
            </a:r>
            <a:r>
              <a:rPr lang="es-AR" sz="2400" b="1" dirty="0" err="1">
                <a:latin typeface="Calibri"/>
                <a:cs typeface="Calibri"/>
              </a:rPr>
              <a:t>Join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600"/>
              </a:lnSpc>
              <a:spcBef>
                <a:spcPts val="1040"/>
              </a:spcBef>
            </a:pPr>
            <a:r>
              <a:rPr lang="es-ES" dirty="0">
                <a:latin typeface="Calibri"/>
                <a:cs typeface="Calibri"/>
              </a:rPr>
              <a:t>Junta entre 2 tablas A y B. </a:t>
            </a:r>
            <a:r>
              <a:rPr lang="es-ES" dirty="0"/>
              <a:t>Se utiliza esta sentencia SQL para unir ciertas filas de una tabla con filas de otra tabla a través de uno o varios campos que cumplan la condición de junta, sumando además, aquellas tuplas de A y B, que no cumplen la condición de junta. Usualmente la condición es de igualdad.</a:t>
            </a:r>
            <a:endParaRPr lang="es-ES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95D18-FA8A-2858-63EA-FB7616A103B3}"/>
              </a:ext>
            </a:extLst>
          </p:cNvPr>
          <p:cNvSpPr txBox="1"/>
          <p:nvPr/>
        </p:nvSpPr>
        <p:spPr>
          <a:xfrm>
            <a:off x="254889" y="3323168"/>
            <a:ext cx="6186424" cy="10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>
                <a:latin typeface="Calibri"/>
                <a:cs typeface="Calibri"/>
              </a:rPr>
              <a:t>Ejemplo:</a:t>
            </a:r>
            <a:endParaRPr lang="es-ES" sz="16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lang="es-ES" sz="1600" b="0" dirty="0">
                <a:latin typeface="Calibri"/>
                <a:cs typeface="Calibri"/>
              </a:rPr>
              <a:t>EMPLEADO</a:t>
            </a:r>
            <a:r>
              <a:rPr lang="es-ES" sz="1600" b="0" spc="-70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(</a:t>
            </a:r>
            <a:r>
              <a:rPr lang="es-ES" sz="16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lang="es-ES" sz="1600" b="0" spc="-10" dirty="0">
                <a:latin typeface="Calibri"/>
                <a:cs typeface="Calibri"/>
              </a:rPr>
              <a:t>,</a:t>
            </a:r>
            <a:r>
              <a:rPr lang="es-ES" sz="1600" b="0" spc="-6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nom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6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ape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35" dirty="0">
                <a:latin typeface="Calibri"/>
                <a:cs typeface="Calibri"/>
              </a:rPr>
              <a:t> </a:t>
            </a:r>
            <a:r>
              <a:rPr lang="es-ES" sz="1600" b="0" dirty="0">
                <a:latin typeface="Calibri"/>
                <a:cs typeface="Calibri"/>
              </a:rPr>
              <a:t>salario,</a:t>
            </a:r>
            <a:r>
              <a:rPr lang="es-ES" sz="1600" b="0" spc="-25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categoría,</a:t>
            </a:r>
            <a:r>
              <a:rPr lang="es-ES" sz="1600" b="0" spc="-4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tel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30" dirty="0">
                <a:latin typeface="Calibri"/>
                <a:cs typeface="Calibri"/>
              </a:rPr>
              <a:t> </a:t>
            </a:r>
            <a:r>
              <a:rPr lang="es-ES" sz="1600" b="0" u="heavy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lang="es-ES" sz="1600" b="0" spc="-10" dirty="0">
                <a:latin typeface="Calibri"/>
                <a:cs typeface="Calibri"/>
              </a:rPr>
              <a:t>)</a:t>
            </a:r>
            <a:endParaRPr lang="es-ES" sz="16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s-ES" sz="1600" b="0" spc="-40" dirty="0">
                <a:latin typeface="Calibri"/>
                <a:cs typeface="Calibri"/>
              </a:rPr>
              <a:t>DEPARTAMENTO</a:t>
            </a:r>
            <a:r>
              <a:rPr lang="es-ES" sz="1600" b="0" spc="-25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(</a:t>
            </a:r>
            <a:r>
              <a:rPr lang="es-ES" sz="1600" b="0" u="sng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lang="es-ES" sz="1600" b="0" spc="-10" dirty="0">
                <a:latin typeface="Calibri"/>
                <a:cs typeface="Calibri"/>
              </a:rPr>
              <a:t>,</a:t>
            </a:r>
            <a:r>
              <a:rPr lang="es-ES" sz="1600" b="0" dirty="0">
                <a:latin typeface="Calibri"/>
                <a:cs typeface="Calibri"/>
              </a:rPr>
              <a:t> </a:t>
            </a:r>
            <a:r>
              <a:rPr lang="es-ES" sz="1600" b="0" spc="-10" dirty="0" err="1">
                <a:latin typeface="Calibri"/>
                <a:cs typeface="Calibri"/>
              </a:rPr>
              <a:t>descripcion</a:t>
            </a:r>
            <a:r>
              <a:rPr lang="es-ES" sz="1600" b="0" spc="-10" dirty="0">
                <a:latin typeface="Calibri"/>
                <a:cs typeface="Calibri"/>
              </a:rPr>
              <a:t>)</a:t>
            </a:r>
            <a:endParaRPr lang="es-ES" sz="1600" dirty="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4EECC-03EA-2BBA-0FC2-2DB1F1AC6F4E}"/>
              </a:ext>
            </a:extLst>
          </p:cNvPr>
          <p:cNvSpPr txBox="1"/>
          <p:nvPr/>
        </p:nvSpPr>
        <p:spPr>
          <a:xfrm>
            <a:off x="254889" y="4854894"/>
            <a:ext cx="85444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>
                <a:latin typeface="Calibri"/>
                <a:cs typeface="Calibri"/>
              </a:rPr>
              <a:t>Selecciona legajo, nombre y apellido de los empleados y </a:t>
            </a:r>
            <a:r>
              <a:rPr lang="es-ES" sz="1600" spc="-10" dirty="0">
                <a:latin typeface="Calibri"/>
                <a:cs typeface="Calibri"/>
              </a:rPr>
              <a:t>la descripción </a:t>
            </a:r>
            <a:r>
              <a:rPr lang="es-ES" sz="1600" b="0" spc="-10" dirty="0">
                <a:latin typeface="Calibri"/>
                <a:cs typeface="Calibri"/>
              </a:rPr>
              <a:t>departamento en el que trabajan. Se suman empleados sin departamento asignado y departamentos sin asignación de empleados.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s-ES" sz="16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 err="1">
                <a:latin typeface="Calibri"/>
                <a:cs typeface="Calibri"/>
              </a:rPr>
              <a:t>Select</a:t>
            </a:r>
            <a:r>
              <a:rPr lang="es-ES" sz="1600" b="0" spc="-10" dirty="0">
                <a:latin typeface="Calibri"/>
                <a:cs typeface="Calibri"/>
              </a:rPr>
              <a:t> </a:t>
            </a:r>
            <a:r>
              <a:rPr lang="es-ES" sz="1600" b="0" spc="-10" dirty="0" err="1">
                <a:latin typeface="Calibri"/>
                <a:cs typeface="Calibri"/>
              </a:rPr>
              <a:t>e.Legajo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e.nom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e.ape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d.descripcion</a:t>
            </a:r>
            <a:r>
              <a:rPr lang="es-ES" sz="1600" b="0" spc="-10" dirty="0">
                <a:latin typeface="Calibri"/>
                <a:cs typeface="Calibr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spc="-10" dirty="0" err="1">
                <a:latin typeface="Calibri"/>
                <a:cs typeface="Calibri"/>
              </a:rPr>
              <a:t>From</a:t>
            </a:r>
            <a:r>
              <a:rPr lang="es-ES" sz="1600" spc="-10" dirty="0">
                <a:latin typeface="Calibri"/>
                <a:cs typeface="Calibri"/>
              </a:rPr>
              <a:t> empleado e </a:t>
            </a:r>
            <a:r>
              <a:rPr lang="es-ES" sz="16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full </a:t>
            </a: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join</a:t>
            </a:r>
            <a:r>
              <a:rPr lang="es-ES" sz="16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1600" spc="-10" dirty="0">
                <a:latin typeface="Calibri"/>
                <a:cs typeface="Calibri"/>
              </a:rPr>
              <a:t>departamento d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on</a:t>
            </a:r>
            <a:r>
              <a:rPr lang="es-ES" sz="16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s-ES" sz="1600" spc="-10" dirty="0" err="1">
                <a:solidFill>
                  <a:schemeClr val="tx1"/>
                </a:solidFill>
                <a:latin typeface="Calibri"/>
                <a:cs typeface="Calibri"/>
              </a:rPr>
              <a:t>e.cod_depto</a:t>
            </a:r>
            <a:r>
              <a:rPr lang="es-ES" sz="1600" spc="-10" dirty="0">
                <a:solidFill>
                  <a:schemeClr val="tx1"/>
                </a:solidFill>
                <a:latin typeface="Calibri"/>
                <a:cs typeface="Calibri"/>
              </a:rPr>
              <a:t> = </a:t>
            </a:r>
            <a:r>
              <a:rPr lang="es-ES" sz="1600" spc="-10" dirty="0" err="1">
                <a:solidFill>
                  <a:schemeClr val="tx1"/>
                </a:solidFill>
                <a:latin typeface="Calibri"/>
                <a:cs typeface="Calibri"/>
              </a:rPr>
              <a:t>d.cod_depto</a:t>
            </a:r>
            <a:endParaRPr lang="es-ES" sz="1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954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5561" y="1277113"/>
            <a:ext cx="8686039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z="2400" b="1" dirty="0">
                <a:latin typeface="Calibri"/>
                <a:cs typeface="Calibri"/>
              </a:rPr>
              <a:t>Full </a:t>
            </a:r>
            <a:r>
              <a:rPr lang="es-AR" sz="2400" b="1" dirty="0" err="1">
                <a:latin typeface="Calibri"/>
                <a:cs typeface="Calibri"/>
              </a:rPr>
              <a:t>Join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5C76E-10E6-203D-9E58-AE4F3F7ED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1" y="1870968"/>
            <a:ext cx="3657600" cy="1882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B8DBB-A162-23BA-5522-458B2C44F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720" y="1922291"/>
            <a:ext cx="3886200" cy="1681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D75021-E126-74F5-4093-3F0C5937F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41" y="3916616"/>
            <a:ext cx="8305800" cy="22911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6A5406-9771-C0A0-FA8D-F2694A859573}"/>
              </a:ext>
            </a:extLst>
          </p:cNvPr>
          <p:cNvSpPr/>
          <p:nvPr/>
        </p:nvSpPr>
        <p:spPr>
          <a:xfrm>
            <a:off x="228600" y="5859780"/>
            <a:ext cx="2514600" cy="184814"/>
          </a:xfrm>
          <a:prstGeom prst="rect">
            <a:avLst/>
          </a:prstGeom>
          <a:solidFill>
            <a:srgbClr val="4F81BD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718407-A457-0034-E805-D6FFF4A9FE45}"/>
              </a:ext>
            </a:extLst>
          </p:cNvPr>
          <p:cNvSpPr/>
          <p:nvPr/>
        </p:nvSpPr>
        <p:spPr>
          <a:xfrm>
            <a:off x="228600" y="6044594"/>
            <a:ext cx="2514600" cy="184814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89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3FAC2DE-7C85-80A4-9BC1-BCD19DED3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C83FD667-7457-6D3F-6D13-8FF3A6C57E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BA47700-2DF8-54F3-32A4-740D56C67A29}"/>
              </a:ext>
            </a:extLst>
          </p:cNvPr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BD8B85B-A7CC-EC5D-E60F-D7549B422D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pc="-10" dirty="0"/>
              <a:t>EJERCICIO 1 </a:t>
            </a:r>
            <a:r>
              <a:rPr lang="es-AR" spc="-10" dirty="0">
                <a:sym typeface="Wingdings" panose="05000000000000000000" pitchFamily="2" charset="2"/>
              </a:rPr>
              <a:t> ITEM 5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89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5561" y="1277113"/>
            <a:ext cx="8686039" cy="125393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z="2400" b="1" dirty="0">
                <a:latin typeface="Calibri"/>
                <a:cs typeface="Calibri"/>
              </a:rPr>
              <a:t>Cross </a:t>
            </a:r>
            <a:r>
              <a:rPr lang="es-AR" sz="2400" b="1" dirty="0" err="1">
                <a:latin typeface="Calibri"/>
                <a:cs typeface="Calibri"/>
              </a:rPr>
              <a:t>Join</a:t>
            </a:r>
            <a:r>
              <a:rPr sz="2400" b="1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600"/>
              </a:lnSpc>
              <a:spcBef>
                <a:spcPts val="1040"/>
              </a:spcBef>
            </a:pPr>
            <a:r>
              <a:rPr lang="es-AR" sz="2000" dirty="0">
                <a:latin typeface="Calibri"/>
                <a:cs typeface="Calibri"/>
              </a:rPr>
              <a:t>Realiza un producto cartesiano entre dos tablas A y B. Se obtienen todas las combinaciones posibles entre las tuplas de A y las tuplas de B.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95D18-FA8A-2858-63EA-FB7616A103B3}"/>
              </a:ext>
            </a:extLst>
          </p:cNvPr>
          <p:cNvSpPr txBox="1"/>
          <p:nvPr/>
        </p:nvSpPr>
        <p:spPr>
          <a:xfrm>
            <a:off x="254889" y="2667445"/>
            <a:ext cx="6186424" cy="10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>
                <a:latin typeface="Calibri"/>
                <a:cs typeface="Calibri"/>
              </a:rPr>
              <a:t>Ejemplo:</a:t>
            </a:r>
            <a:endParaRPr lang="es-ES" sz="16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lang="es-ES" sz="1600" b="0" dirty="0">
                <a:latin typeface="Calibri"/>
                <a:cs typeface="Calibri"/>
              </a:rPr>
              <a:t>EMPLEADO</a:t>
            </a:r>
            <a:r>
              <a:rPr lang="es-ES" sz="1600" b="0" spc="-70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(</a:t>
            </a:r>
            <a:r>
              <a:rPr lang="es-ES" sz="16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lang="es-ES" sz="1600" b="0" spc="-10" dirty="0">
                <a:latin typeface="Calibri"/>
                <a:cs typeface="Calibri"/>
              </a:rPr>
              <a:t>,</a:t>
            </a:r>
            <a:r>
              <a:rPr lang="es-ES" sz="1600" b="0" spc="-6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nom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6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ape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35" dirty="0">
                <a:latin typeface="Calibri"/>
                <a:cs typeface="Calibri"/>
              </a:rPr>
              <a:t> </a:t>
            </a:r>
            <a:r>
              <a:rPr lang="es-ES" sz="1600" b="0" dirty="0">
                <a:latin typeface="Calibri"/>
                <a:cs typeface="Calibri"/>
              </a:rPr>
              <a:t>salario,</a:t>
            </a:r>
            <a:r>
              <a:rPr lang="es-ES" sz="1600" b="0" spc="-25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categoría,</a:t>
            </a:r>
            <a:r>
              <a:rPr lang="es-ES" sz="1600" b="0" spc="-40" dirty="0">
                <a:latin typeface="Calibri"/>
                <a:cs typeface="Calibri"/>
              </a:rPr>
              <a:t> </a:t>
            </a:r>
            <a:r>
              <a:rPr lang="es-ES" sz="1600" b="0" dirty="0" err="1">
                <a:latin typeface="Calibri"/>
                <a:cs typeface="Calibri"/>
              </a:rPr>
              <a:t>tel</a:t>
            </a:r>
            <a:r>
              <a:rPr lang="es-ES" sz="1600" b="0" dirty="0">
                <a:latin typeface="Calibri"/>
                <a:cs typeface="Calibri"/>
              </a:rPr>
              <a:t>,</a:t>
            </a:r>
            <a:r>
              <a:rPr lang="es-ES" sz="1600" b="0" spc="-30" dirty="0">
                <a:latin typeface="Calibri"/>
                <a:cs typeface="Calibri"/>
              </a:rPr>
              <a:t> </a:t>
            </a:r>
            <a:r>
              <a:rPr lang="es-ES" sz="1600" b="0" u="heavy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lang="es-ES" sz="1600" b="0" spc="-10" dirty="0">
                <a:latin typeface="Calibri"/>
                <a:cs typeface="Calibri"/>
              </a:rPr>
              <a:t>)</a:t>
            </a:r>
            <a:endParaRPr lang="es-ES" sz="16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s-ES" sz="1600" b="0" spc="-40" dirty="0">
                <a:latin typeface="Calibri"/>
                <a:cs typeface="Calibri"/>
              </a:rPr>
              <a:t>DEPARTAMENTO</a:t>
            </a:r>
            <a:r>
              <a:rPr lang="es-ES" sz="1600" b="0" spc="-25" dirty="0">
                <a:latin typeface="Calibri"/>
                <a:cs typeface="Calibri"/>
              </a:rPr>
              <a:t> </a:t>
            </a:r>
            <a:r>
              <a:rPr lang="es-ES" sz="1600" b="0" spc="-10" dirty="0">
                <a:latin typeface="Calibri"/>
                <a:cs typeface="Calibri"/>
              </a:rPr>
              <a:t>(</a:t>
            </a:r>
            <a:r>
              <a:rPr lang="es-ES" sz="1600" b="0" u="sng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lang="es-ES" sz="1600" b="0" spc="-10" dirty="0">
                <a:latin typeface="Calibri"/>
                <a:cs typeface="Calibri"/>
              </a:rPr>
              <a:t>,</a:t>
            </a:r>
            <a:r>
              <a:rPr lang="es-ES" sz="1600" b="0" dirty="0">
                <a:latin typeface="Calibri"/>
                <a:cs typeface="Calibri"/>
              </a:rPr>
              <a:t> </a:t>
            </a:r>
            <a:r>
              <a:rPr lang="es-ES" sz="1600" b="0" spc="-10" dirty="0" err="1">
                <a:latin typeface="Calibri"/>
                <a:cs typeface="Calibri"/>
              </a:rPr>
              <a:t>descripcion</a:t>
            </a:r>
            <a:r>
              <a:rPr lang="es-ES" sz="1600" b="0" spc="-10" dirty="0">
                <a:latin typeface="Calibri"/>
                <a:cs typeface="Calibri"/>
              </a:rPr>
              <a:t>)</a:t>
            </a:r>
            <a:endParaRPr lang="es-ES" sz="1600" dirty="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4EECC-03EA-2BBA-0FC2-2DB1F1AC6F4E}"/>
              </a:ext>
            </a:extLst>
          </p:cNvPr>
          <p:cNvSpPr txBox="1"/>
          <p:nvPr/>
        </p:nvSpPr>
        <p:spPr>
          <a:xfrm>
            <a:off x="270129" y="3716450"/>
            <a:ext cx="85444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s-ES" sz="1600" b="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s-ES" sz="16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b="0" spc="-10" dirty="0" err="1">
                <a:latin typeface="Calibri"/>
                <a:cs typeface="Calibri"/>
              </a:rPr>
              <a:t>Select</a:t>
            </a:r>
            <a:r>
              <a:rPr lang="es-ES" sz="1600" b="0" spc="-10" dirty="0">
                <a:latin typeface="Calibri"/>
                <a:cs typeface="Calibri"/>
              </a:rPr>
              <a:t> </a:t>
            </a:r>
            <a:r>
              <a:rPr lang="es-ES" sz="1600" b="0" spc="-10" dirty="0" err="1">
                <a:latin typeface="Calibri"/>
                <a:cs typeface="Calibri"/>
              </a:rPr>
              <a:t>e.Legajo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e.nom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e.ape</a:t>
            </a:r>
            <a:r>
              <a:rPr lang="es-ES" sz="1600" b="0" spc="-10" dirty="0">
                <a:latin typeface="Calibri"/>
                <a:cs typeface="Calibri"/>
              </a:rPr>
              <a:t>, </a:t>
            </a:r>
            <a:r>
              <a:rPr lang="es-ES" sz="1600" b="0" spc="-10" dirty="0" err="1">
                <a:latin typeface="Calibri"/>
                <a:cs typeface="Calibri"/>
              </a:rPr>
              <a:t>d.descripcion</a:t>
            </a:r>
            <a:r>
              <a:rPr lang="es-ES" sz="1600" b="0" spc="-10" dirty="0">
                <a:latin typeface="Calibri"/>
                <a:cs typeface="Calibr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600" spc="-10" dirty="0" err="1">
                <a:latin typeface="Calibri"/>
                <a:cs typeface="Calibri"/>
              </a:rPr>
              <a:t>From</a:t>
            </a:r>
            <a:r>
              <a:rPr lang="es-ES" sz="1600" spc="-10" dirty="0">
                <a:latin typeface="Calibri"/>
                <a:cs typeface="Calibri"/>
              </a:rPr>
              <a:t> empleado e </a:t>
            </a: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cross</a:t>
            </a:r>
            <a:r>
              <a:rPr lang="es-ES" sz="16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1600" b="1" spc="-10" dirty="0" err="1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join</a:t>
            </a:r>
            <a:r>
              <a:rPr lang="es-ES" sz="1600" b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1600" spc="-10" dirty="0">
                <a:latin typeface="Calibri"/>
                <a:cs typeface="Calibri"/>
              </a:rPr>
              <a:t>departamento 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801CD2-8FA1-E001-EC7B-26F57618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52" y="2534064"/>
            <a:ext cx="2379328" cy="42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82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28952"/>
            <a:ext cx="7218045" cy="38792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Calibri"/>
                <a:cs typeface="Calibri"/>
              </a:rPr>
              <a:t>Funciones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agregación: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00"/>
              </a:lnSpc>
              <a:spcBef>
                <a:spcPts val="1040"/>
              </a:spcBef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aplican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sobre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conjunto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devuelven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único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ellas.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45"/>
              </a:lnSpc>
            </a:pPr>
            <a:r>
              <a:rPr sz="2400" dirty="0">
                <a:latin typeface="Calibri"/>
                <a:cs typeface="Calibri"/>
              </a:rPr>
              <a:t>Hay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muchas,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utilizan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son: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SUM()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MAX()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MIN()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AVG()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COUNT()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1654253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7226045" y="3551301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4"/>
                </a:lnTo>
                <a:lnTo>
                  <a:pt x="4572" y="2438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pc="-10" dirty="0"/>
              <a:t>SUM()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b="0" dirty="0">
                <a:latin typeface="Calibri"/>
                <a:cs typeface="Calibri"/>
              </a:rPr>
              <a:t>Calcula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la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suma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valores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una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columna.</a:t>
            </a: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b="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0" spc="-10" dirty="0">
                <a:latin typeface="Calibri"/>
                <a:cs typeface="Calibri"/>
              </a:rPr>
              <a:t>Ejemplo: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sz="2000" b="0" dirty="0">
                <a:latin typeface="Calibri"/>
                <a:cs typeface="Calibri"/>
              </a:rPr>
              <a:t>EMPLEADO</a:t>
            </a:r>
            <a:r>
              <a:rPr sz="2000" b="0" spc="-7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(</a:t>
            </a:r>
            <a:r>
              <a:rPr sz="20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sz="2000" b="0" spc="-10" dirty="0">
                <a:latin typeface="Calibri"/>
                <a:cs typeface="Calibri"/>
              </a:rPr>
              <a:t>,</a:t>
            </a:r>
            <a:r>
              <a:rPr sz="2000" b="0" spc="-6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nom,</a:t>
            </a:r>
            <a:r>
              <a:rPr sz="2000" b="0" spc="-6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ape,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salario,</a:t>
            </a:r>
            <a:r>
              <a:rPr sz="2000" b="0" spc="-2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categoría,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tel,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b="0" spc="-10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b="0" spc="-40" dirty="0">
                <a:latin typeface="Calibri"/>
                <a:cs typeface="Calibri"/>
              </a:rPr>
              <a:t>DEPARTAMENTO</a:t>
            </a:r>
            <a:r>
              <a:rPr sz="2000" b="0" spc="-2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(</a:t>
            </a:r>
            <a:r>
              <a:rPr sz="20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b="0" spc="-10" dirty="0">
                <a:latin typeface="Calibri"/>
                <a:cs typeface="Calibri"/>
              </a:rPr>
              <a:t>,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descripcion)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0" dirty="0">
                <a:latin typeface="Calibri"/>
                <a:cs typeface="Calibri"/>
              </a:rPr>
              <a:t>Suma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de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salarios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de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todos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los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empleados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680"/>
              </a:spcBef>
              <a:tabLst>
                <a:tab pos="1024255" algn="l"/>
              </a:tabLst>
            </a:pPr>
            <a:r>
              <a:rPr b="0" spc="-10" dirty="0">
                <a:latin typeface="Calibri"/>
                <a:cs typeface="Calibri"/>
              </a:rPr>
              <a:t>SELECT</a:t>
            </a:r>
            <a:r>
              <a:rPr b="0" dirty="0">
                <a:latin typeface="Calibri"/>
                <a:cs typeface="Calibri"/>
              </a:rPr>
              <a:t>	</a:t>
            </a:r>
            <a:r>
              <a:rPr b="0" spc="-10" dirty="0">
                <a:latin typeface="Calibri"/>
                <a:cs typeface="Calibri"/>
              </a:rPr>
              <a:t>SUM(salario)</a:t>
            </a:r>
          </a:p>
          <a:p>
            <a:pPr marL="12700">
              <a:lnSpc>
                <a:spcPts val="2735"/>
              </a:lnSpc>
              <a:tabLst>
                <a:tab pos="982344" algn="l"/>
              </a:tabLst>
            </a:pPr>
            <a:r>
              <a:rPr b="0" spc="-20" dirty="0">
                <a:latin typeface="Calibri"/>
                <a:cs typeface="Calibri"/>
              </a:rPr>
              <a:t>FROM</a:t>
            </a:r>
            <a:r>
              <a:rPr b="0" dirty="0">
                <a:latin typeface="Calibri"/>
                <a:cs typeface="Calibri"/>
              </a:rPr>
              <a:t>	</a:t>
            </a:r>
            <a:r>
              <a:rPr b="0" spc="-10" dirty="0">
                <a:latin typeface="Calibri"/>
                <a:cs typeface="Calibri"/>
              </a:rPr>
              <a:t>Empleado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7226045" y="3551301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4"/>
                </a:lnTo>
                <a:lnTo>
                  <a:pt x="4572" y="2438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pc="-10" dirty="0"/>
              <a:t>SUM()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b="0" dirty="0">
                <a:latin typeface="Calibri"/>
                <a:cs typeface="Calibri"/>
              </a:rPr>
              <a:t>Calcula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la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suma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valores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una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columna.</a:t>
            </a: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b="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0" spc="-10" dirty="0">
                <a:latin typeface="Calibri"/>
                <a:cs typeface="Calibri"/>
              </a:rPr>
              <a:t>Ejemplo2: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sz="2000" b="0" dirty="0">
                <a:latin typeface="Calibri"/>
                <a:cs typeface="Calibri"/>
              </a:rPr>
              <a:t>EMPLEADO</a:t>
            </a:r>
            <a:r>
              <a:rPr sz="2000" b="0" spc="-7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(</a:t>
            </a:r>
            <a:r>
              <a:rPr sz="20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sz="2000" b="0" spc="-10" dirty="0">
                <a:latin typeface="Calibri"/>
                <a:cs typeface="Calibri"/>
              </a:rPr>
              <a:t>,</a:t>
            </a:r>
            <a:r>
              <a:rPr sz="2000" b="0" spc="-6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nom,</a:t>
            </a:r>
            <a:r>
              <a:rPr sz="2000" b="0" spc="-6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ape,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salario,</a:t>
            </a:r>
            <a:r>
              <a:rPr sz="2000" b="0" spc="-2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categoría,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tel,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b="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b="0" spc="-40" dirty="0">
                <a:latin typeface="Calibri"/>
                <a:cs typeface="Calibri"/>
              </a:rPr>
              <a:t>DEPARTAMENTO</a:t>
            </a:r>
            <a:r>
              <a:rPr sz="2000" b="0" spc="-2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(</a:t>
            </a:r>
            <a:r>
              <a:rPr sz="20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b="0" spc="-10" dirty="0">
                <a:latin typeface="Calibri"/>
                <a:cs typeface="Calibri"/>
              </a:rPr>
              <a:t>,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descripcion)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0" dirty="0">
                <a:latin typeface="Calibri"/>
                <a:cs typeface="Calibri"/>
              </a:rPr>
              <a:t>Suma</a:t>
            </a:r>
            <a:r>
              <a:rPr sz="2200" b="0" spc="-35" dirty="0"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de</a:t>
            </a:r>
            <a:r>
              <a:rPr sz="2200" b="0" spc="-45" dirty="0"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salarios</a:t>
            </a:r>
            <a:r>
              <a:rPr sz="2200" b="0" spc="-50" dirty="0"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de</a:t>
            </a:r>
            <a:r>
              <a:rPr sz="2200" b="0" spc="-45" dirty="0"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todos</a:t>
            </a:r>
            <a:r>
              <a:rPr sz="2200" b="0" spc="-30" dirty="0"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los</a:t>
            </a:r>
            <a:r>
              <a:rPr sz="2200" b="0" spc="-35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empleados</a:t>
            </a:r>
            <a:r>
              <a:rPr sz="2200" b="0" spc="-30" dirty="0"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de</a:t>
            </a:r>
            <a:r>
              <a:rPr sz="2200" b="0" spc="-40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Sistemas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745"/>
              </a:spcBef>
              <a:tabLst>
                <a:tab pos="941069" algn="l"/>
              </a:tabLst>
            </a:pPr>
            <a:r>
              <a:rPr sz="2200" b="0" spc="-10" dirty="0">
                <a:latin typeface="Calibri"/>
                <a:cs typeface="Calibri"/>
              </a:rPr>
              <a:t>SELECT</a:t>
            </a:r>
            <a:r>
              <a:rPr sz="2200" b="0" dirty="0">
                <a:latin typeface="Calibri"/>
                <a:cs typeface="Calibri"/>
              </a:rPr>
              <a:t>	</a:t>
            </a:r>
            <a:r>
              <a:rPr sz="2200" b="0" spc="-10" dirty="0">
                <a:latin typeface="Calibri"/>
                <a:cs typeface="Calibri"/>
              </a:rPr>
              <a:t>SUM(salario)</a:t>
            </a:r>
            <a:endParaRPr sz="2200">
              <a:latin typeface="Calibri"/>
              <a:cs typeface="Calibri"/>
            </a:endParaRPr>
          </a:p>
          <a:p>
            <a:pPr marL="12700" marR="2364105">
              <a:lnSpc>
                <a:spcPts val="2380"/>
              </a:lnSpc>
              <a:spcBef>
                <a:spcPts val="165"/>
              </a:spcBef>
              <a:tabLst>
                <a:tab pos="904875" algn="l"/>
              </a:tabLst>
            </a:pPr>
            <a:r>
              <a:rPr sz="2200" b="0" spc="-20" dirty="0">
                <a:latin typeface="Calibri"/>
                <a:cs typeface="Calibri"/>
              </a:rPr>
              <a:t>FROM</a:t>
            </a:r>
            <a:r>
              <a:rPr sz="2200" b="0" dirty="0">
                <a:latin typeface="Calibri"/>
                <a:cs typeface="Calibri"/>
              </a:rPr>
              <a:t>	Empleado</a:t>
            </a:r>
            <a:r>
              <a:rPr sz="2200" b="0" spc="-75" dirty="0"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e,</a:t>
            </a:r>
            <a:r>
              <a:rPr sz="2200" b="0" spc="-75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Departamento</a:t>
            </a:r>
            <a:r>
              <a:rPr sz="2200" b="0" spc="-65" dirty="0">
                <a:latin typeface="Calibri"/>
                <a:cs typeface="Calibri"/>
              </a:rPr>
              <a:t> </a:t>
            </a:r>
            <a:r>
              <a:rPr sz="2200" b="0" spc="-50" dirty="0">
                <a:latin typeface="Calibri"/>
                <a:cs typeface="Calibri"/>
              </a:rPr>
              <a:t>d </a:t>
            </a:r>
            <a:r>
              <a:rPr sz="2200" b="0" dirty="0">
                <a:latin typeface="Calibri"/>
                <a:cs typeface="Calibri"/>
              </a:rPr>
              <a:t>WHERE</a:t>
            </a:r>
            <a:r>
              <a:rPr sz="2200" b="0" spc="-35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e.cod_depto</a:t>
            </a:r>
            <a:r>
              <a:rPr sz="2200" b="0" spc="-15" dirty="0"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=</a:t>
            </a:r>
            <a:r>
              <a:rPr sz="2200" b="0" spc="-50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d.cod_depto </a:t>
            </a:r>
            <a:r>
              <a:rPr sz="2200" b="0" spc="-25" dirty="0">
                <a:latin typeface="Calibri"/>
                <a:cs typeface="Calibri"/>
              </a:rPr>
              <a:t>AND</a:t>
            </a:r>
            <a:r>
              <a:rPr sz="2200" b="0" dirty="0">
                <a:latin typeface="Calibri"/>
                <a:cs typeface="Calibri"/>
              </a:rPr>
              <a:t>	</a:t>
            </a:r>
            <a:r>
              <a:rPr sz="2200" b="0" spc="-484" dirty="0"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d.descripción</a:t>
            </a:r>
            <a:r>
              <a:rPr sz="2200" b="0" spc="-25" dirty="0"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=</a:t>
            </a:r>
            <a:r>
              <a:rPr sz="2200" b="0" spc="-20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‘Sistemas’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5561" y="1277113"/>
            <a:ext cx="3656839" cy="94641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U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saremos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 las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siguientes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Calibri"/>
              </a:rPr>
              <a:t>tablas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FF54E-30A7-2BF3-D9B0-B3AD602D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277113"/>
            <a:ext cx="5104639" cy="54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82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620392"/>
            <a:ext cx="83439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MAX()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b="1" dirty="0">
                <a:latin typeface="Calibri"/>
                <a:cs typeface="Calibri"/>
              </a:rPr>
              <a:t>MIN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6889" y="1620392"/>
            <a:ext cx="509079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254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alibri"/>
                <a:cs typeface="Calibri"/>
              </a:rPr>
              <a:t>Devuelve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columna </a:t>
            </a:r>
            <a:r>
              <a:rPr sz="2400" dirty="0">
                <a:latin typeface="Calibri"/>
                <a:cs typeface="Calibri"/>
              </a:rPr>
              <a:t>Devuelve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26045" y="3496436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4"/>
                </a:lnTo>
                <a:lnTo>
                  <a:pt x="4572" y="2438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7542" y="2721711"/>
            <a:ext cx="6624955" cy="29635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10" dirty="0">
                <a:latin typeface="Calibri"/>
                <a:cs typeface="Calibri"/>
              </a:rPr>
              <a:t>Ejemplo: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EMPLEADO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nom,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salario,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categoría,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tel,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40" dirty="0">
                <a:latin typeface="Calibri"/>
                <a:cs typeface="Calibri"/>
              </a:rPr>
              <a:t>DEPARTAMENTO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descripcion)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Salario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Mínimo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Máximo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empleados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categoría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745"/>
              </a:spcBef>
              <a:tabLst>
                <a:tab pos="941069" algn="l"/>
              </a:tabLst>
            </a:pPr>
            <a:r>
              <a:rPr sz="2200" spc="-10" dirty="0">
                <a:latin typeface="Calibri"/>
                <a:cs typeface="Calibri"/>
              </a:rPr>
              <a:t>SELECT</a:t>
            </a:r>
            <a:r>
              <a:rPr sz="2200" dirty="0">
                <a:latin typeface="Calibri"/>
                <a:cs typeface="Calibri"/>
              </a:rPr>
              <a:t>	MIN(salario),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MAX(salario)</a:t>
            </a:r>
            <a:endParaRPr sz="2200">
              <a:latin typeface="Calibri"/>
              <a:cs typeface="Calibri"/>
            </a:endParaRPr>
          </a:p>
          <a:p>
            <a:pPr marL="12700" marR="4236720">
              <a:lnSpc>
                <a:spcPts val="2380"/>
              </a:lnSpc>
              <a:spcBef>
                <a:spcPts val="165"/>
              </a:spcBef>
              <a:tabLst>
                <a:tab pos="904875" algn="l"/>
              </a:tabLst>
            </a:pPr>
            <a:r>
              <a:rPr sz="2200" spc="-20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Empleado </a:t>
            </a:r>
            <a:r>
              <a:rPr sz="2200" dirty="0">
                <a:latin typeface="Calibri"/>
                <a:cs typeface="Calibri"/>
              </a:rPr>
              <a:t>WHERE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categoria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2348" y="2273553"/>
            <a:ext cx="7389495" cy="263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78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COUNT(*)</a:t>
            </a:r>
            <a:endParaRPr sz="2400">
              <a:latin typeface="Calibri"/>
              <a:cs typeface="Calibri"/>
            </a:endParaRPr>
          </a:p>
          <a:p>
            <a:pPr marL="2597785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Calibri"/>
                <a:cs typeface="Calibri"/>
              </a:rPr>
              <a:t>Cuenta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cantidad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filas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COUNT()</a:t>
            </a:r>
            <a:endParaRPr sz="2400">
              <a:latin typeface="Calibri"/>
              <a:cs typeface="Calibri"/>
            </a:endParaRPr>
          </a:p>
          <a:p>
            <a:pPr marL="2597785">
              <a:lnSpc>
                <a:spcPct val="100000"/>
              </a:lnSpc>
              <a:spcBef>
                <a:spcPts val="1480"/>
              </a:spcBef>
            </a:pPr>
            <a:r>
              <a:rPr sz="2400" b="1" spc="-10" dirty="0">
                <a:latin typeface="Calibri"/>
                <a:cs typeface="Calibri"/>
              </a:rPr>
              <a:t>COUNT(nombre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columna)</a:t>
            </a:r>
            <a:endParaRPr sz="2400">
              <a:latin typeface="Calibri"/>
              <a:cs typeface="Calibri"/>
            </a:endParaRPr>
          </a:p>
          <a:p>
            <a:pPr marL="2597785" marR="508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Calibri"/>
                <a:cs typeface="Calibri"/>
              </a:rPr>
              <a:t>Cuenta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cantidad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tienen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valor </a:t>
            </a:r>
            <a:r>
              <a:rPr sz="2000" dirty="0">
                <a:latin typeface="Calibri"/>
                <a:cs typeface="Calibri"/>
              </a:rPr>
              <a:t>nulo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esa</a:t>
            </a:r>
            <a:r>
              <a:rPr sz="2000" spc="-10" dirty="0">
                <a:latin typeface="Calibri"/>
                <a:cs typeface="Calibri"/>
              </a:rPr>
              <a:t> columna.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2028" y="2799587"/>
            <a:ext cx="1140460" cy="1395730"/>
          </a:xfrm>
          <a:custGeom>
            <a:avLst/>
            <a:gdLst/>
            <a:ahLst/>
            <a:cxnLst/>
            <a:rect l="l" t="t" r="r" b="b"/>
            <a:pathLst>
              <a:path w="1140460" h="1395729">
                <a:moveTo>
                  <a:pt x="1139952" y="0"/>
                </a:moveTo>
                <a:lnTo>
                  <a:pt x="1055497" y="11176"/>
                </a:lnTo>
                <a:lnTo>
                  <a:pt x="1073277" y="37490"/>
                </a:lnTo>
                <a:lnTo>
                  <a:pt x="0" y="764159"/>
                </a:lnTo>
                <a:lnTo>
                  <a:pt x="3149" y="768845"/>
                </a:lnTo>
                <a:lnTo>
                  <a:pt x="508" y="773684"/>
                </a:lnTo>
                <a:lnTo>
                  <a:pt x="1070178" y="1363967"/>
                </a:lnTo>
                <a:lnTo>
                  <a:pt x="1054862" y="1391793"/>
                </a:lnTo>
                <a:lnTo>
                  <a:pt x="1139952" y="1395222"/>
                </a:lnTo>
                <a:lnTo>
                  <a:pt x="1122591" y="1370076"/>
                </a:lnTo>
                <a:lnTo>
                  <a:pt x="1091565" y="1325118"/>
                </a:lnTo>
                <a:lnTo>
                  <a:pt x="1076261" y="1352905"/>
                </a:lnTo>
                <a:lnTo>
                  <a:pt x="16789" y="768146"/>
                </a:lnTo>
                <a:lnTo>
                  <a:pt x="1080401" y="48031"/>
                </a:lnTo>
                <a:lnTo>
                  <a:pt x="1098169" y="74295"/>
                </a:lnTo>
                <a:lnTo>
                  <a:pt x="1122870" y="30353"/>
                </a:lnTo>
                <a:lnTo>
                  <a:pt x="1139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7226045" y="3167252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4"/>
                </a:lnTo>
                <a:lnTo>
                  <a:pt x="4572" y="2438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COUNT()</a:t>
            </a: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z="2000" b="0" spc="-10" dirty="0">
                <a:latin typeface="Calibri"/>
                <a:cs typeface="Calibri"/>
              </a:rPr>
              <a:t>Ejemplo: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025"/>
              </a:spcBef>
            </a:pPr>
            <a:r>
              <a:rPr sz="2000" b="0" dirty="0">
                <a:latin typeface="Calibri"/>
                <a:cs typeface="Calibri"/>
              </a:rPr>
              <a:t>EMPLEADO</a:t>
            </a:r>
            <a:r>
              <a:rPr sz="2000" b="0" spc="-7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(</a:t>
            </a:r>
            <a:r>
              <a:rPr sz="20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sz="2000" b="0" spc="-10" dirty="0">
                <a:latin typeface="Calibri"/>
                <a:cs typeface="Calibri"/>
              </a:rPr>
              <a:t>,</a:t>
            </a:r>
            <a:r>
              <a:rPr sz="2000" b="0" spc="-6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nom,</a:t>
            </a:r>
            <a:r>
              <a:rPr sz="2000" b="0" spc="-6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ape,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salario,</a:t>
            </a:r>
            <a:r>
              <a:rPr sz="2000" b="0" spc="-2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categoría,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tel,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b="0" spc="-10" dirty="0">
                <a:latin typeface="Calibri"/>
                <a:cs typeface="Calibri"/>
              </a:rPr>
              <a:t>) </a:t>
            </a:r>
            <a:r>
              <a:rPr sz="2000" b="0" spc="-40" dirty="0">
                <a:latin typeface="Calibri"/>
                <a:cs typeface="Calibri"/>
              </a:rPr>
              <a:t>DEPARTAMENTO</a:t>
            </a:r>
            <a:r>
              <a:rPr sz="2000" b="0" spc="-7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(</a:t>
            </a:r>
            <a:r>
              <a:rPr sz="2000" b="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b="0" dirty="0">
                <a:latin typeface="Calibri"/>
                <a:cs typeface="Calibri"/>
              </a:rPr>
              <a:t>,</a:t>
            </a:r>
            <a:r>
              <a:rPr sz="2000" b="0" spc="-5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descripcion)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2000">
              <a:latin typeface="Calibri"/>
              <a:cs typeface="Calibri"/>
            </a:endParaRPr>
          </a:p>
          <a:p>
            <a:pPr marL="12700" marR="3409315">
              <a:lnSpc>
                <a:spcPct val="128200"/>
              </a:lnSpc>
              <a:tabLst>
                <a:tab pos="941705" algn="l"/>
              </a:tabLst>
            </a:pPr>
            <a:r>
              <a:rPr sz="2200" b="0" dirty="0">
                <a:latin typeface="Calibri"/>
                <a:cs typeface="Calibri"/>
              </a:rPr>
              <a:t>Cantidad</a:t>
            </a:r>
            <a:r>
              <a:rPr sz="2200" b="0" spc="-70" dirty="0"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de</a:t>
            </a:r>
            <a:r>
              <a:rPr sz="2200" b="0" spc="-25" dirty="0">
                <a:latin typeface="Calibri"/>
                <a:cs typeface="Calibri"/>
              </a:rPr>
              <a:t> </a:t>
            </a:r>
            <a:r>
              <a:rPr sz="2200" b="0" spc="-10" dirty="0">
                <a:latin typeface="Calibri"/>
                <a:cs typeface="Calibri"/>
              </a:rPr>
              <a:t>Departamentos SELECT</a:t>
            </a:r>
            <a:r>
              <a:rPr sz="2200" b="0" dirty="0">
                <a:latin typeface="Calibri"/>
                <a:cs typeface="Calibri"/>
              </a:rPr>
              <a:t>	</a:t>
            </a:r>
            <a:r>
              <a:rPr sz="2200" b="0" spc="-10" dirty="0">
                <a:latin typeface="Calibri"/>
                <a:cs typeface="Calibri"/>
              </a:rPr>
              <a:t>COUNT(*)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tabLst>
                <a:tab pos="904240" algn="l"/>
              </a:tabLst>
            </a:pPr>
            <a:r>
              <a:rPr sz="2200" b="0" spc="-20" dirty="0">
                <a:latin typeface="Calibri"/>
                <a:cs typeface="Calibri"/>
              </a:rPr>
              <a:t>FROM</a:t>
            </a:r>
            <a:r>
              <a:rPr sz="2200" b="0" dirty="0">
                <a:latin typeface="Calibri"/>
                <a:cs typeface="Calibri"/>
              </a:rPr>
              <a:t>	</a:t>
            </a:r>
            <a:r>
              <a:rPr sz="2200" b="0" spc="-10" dirty="0">
                <a:latin typeface="Calibri"/>
                <a:cs typeface="Calibri"/>
              </a:rPr>
              <a:t>Departamento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7226045" y="3167252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4"/>
                </a:lnTo>
                <a:lnTo>
                  <a:pt x="4572" y="2438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542" y="1620392"/>
            <a:ext cx="7160895" cy="3735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COUNT()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Ejemplo2:</a:t>
            </a:r>
            <a:endParaRPr sz="2000">
              <a:latin typeface="Calibri"/>
              <a:cs typeface="Calibri"/>
            </a:endParaRPr>
          </a:p>
          <a:p>
            <a:pPr marL="12700" marR="551815">
              <a:lnSpc>
                <a:spcPts val="2160"/>
              </a:lnSpc>
              <a:spcBef>
                <a:spcPts val="1025"/>
              </a:spcBef>
            </a:pPr>
            <a:r>
              <a:rPr sz="2000" dirty="0">
                <a:latin typeface="Calibri"/>
                <a:cs typeface="Calibri"/>
              </a:rPr>
              <a:t>EMPLEADO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nom,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salario,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categoría,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tel,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spc="-10" dirty="0">
                <a:latin typeface="Calibri"/>
                <a:cs typeface="Calibri"/>
              </a:rPr>
              <a:t>) </a:t>
            </a:r>
            <a:r>
              <a:rPr sz="2000" spc="-40" dirty="0">
                <a:latin typeface="Calibri"/>
                <a:cs typeface="Calibri"/>
              </a:rPr>
              <a:t>DEPARTAMENTO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descripcion)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28200"/>
              </a:lnSpc>
              <a:tabLst>
                <a:tab pos="941705" algn="l"/>
              </a:tabLst>
            </a:pPr>
            <a:r>
              <a:rPr sz="2200" dirty="0">
                <a:latin typeface="Calibri"/>
                <a:cs typeface="Calibri"/>
              </a:rPr>
              <a:t>Cantidad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total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Empleados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cuantos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ellos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tienen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teléfono SELECT</a:t>
            </a:r>
            <a:r>
              <a:rPr sz="2200" dirty="0">
                <a:latin typeface="Calibri"/>
                <a:cs typeface="Calibri"/>
              </a:rPr>
              <a:t>	COUNT(*)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cant_empleados,</a:t>
            </a:r>
            <a:endParaRPr sz="2200">
              <a:latin typeface="Calibri"/>
              <a:cs typeface="Calibri"/>
            </a:endParaRPr>
          </a:p>
          <a:p>
            <a:pPr marL="964565">
              <a:lnSpc>
                <a:spcPts val="2245"/>
              </a:lnSpc>
            </a:pPr>
            <a:r>
              <a:rPr sz="2200" dirty="0">
                <a:latin typeface="Calibri"/>
                <a:cs typeface="Calibri"/>
              </a:rPr>
              <a:t>COUNT(tel)</a:t>
            </a:r>
            <a:r>
              <a:rPr sz="2200" spc="-1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cant_con_tel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tabLst>
                <a:tab pos="904875" algn="l"/>
              </a:tabLst>
            </a:pPr>
            <a:r>
              <a:rPr sz="2200" spc="-20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Empleado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7226045" y="3679316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3"/>
                </a:lnTo>
                <a:lnTo>
                  <a:pt x="4572" y="24383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542" y="1538097"/>
            <a:ext cx="7571105" cy="41344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b="1" dirty="0">
                <a:latin typeface="Calibri"/>
                <a:cs typeface="Calibri"/>
              </a:rPr>
              <a:t>GROUP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980"/>
              </a:spcBef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consulta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grupos,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según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atributos.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75"/>
              </a:spcBef>
            </a:pPr>
            <a:r>
              <a:rPr sz="2000" spc="-10" dirty="0">
                <a:latin typeface="Calibri"/>
                <a:cs typeface="Calibri"/>
              </a:rPr>
              <a:t>Ejemplo: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515"/>
              </a:spcBef>
            </a:pPr>
            <a:r>
              <a:rPr sz="2000" dirty="0">
                <a:latin typeface="Calibri"/>
                <a:cs typeface="Calibri"/>
              </a:rPr>
              <a:t>EMPLEADO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nom,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salario,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categoría,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tel,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40" dirty="0">
                <a:latin typeface="Calibri"/>
                <a:cs typeface="Calibri"/>
              </a:rPr>
              <a:t>DEPARTAMENTO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descripcion)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Contar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cantidad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empleados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cada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categoría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spcBef>
                <a:spcPts val="465"/>
              </a:spcBef>
              <a:tabLst>
                <a:tab pos="941705" algn="l"/>
              </a:tabLst>
            </a:pPr>
            <a:r>
              <a:rPr sz="2200" spc="-10" dirty="0">
                <a:latin typeface="Calibri"/>
                <a:cs typeface="Calibri"/>
              </a:rPr>
              <a:t>SELECT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categoria,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COUNT(*)</a:t>
            </a:r>
            <a:endParaRPr sz="2200">
              <a:latin typeface="Calibri"/>
              <a:cs typeface="Calibri"/>
            </a:endParaRPr>
          </a:p>
          <a:p>
            <a:pPr marL="12700" marR="5260340">
              <a:lnSpc>
                <a:spcPts val="2110"/>
              </a:lnSpc>
              <a:spcBef>
                <a:spcPts val="250"/>
              </a:spcBef>
              <a:tabLst>
                <a:tab pos="904875" algn="l"/>
              </a:tabLst>
            </a:pPr>
            <a:r>
              <a:rPr sz="2200" spc="-20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Empleado </a:t>
            </a:r>
            <a:r>
              <a:rPr sz="2200" dirty="0">
                <a:latin typeface="Calibri"/>
                <a:cs typeface="Calibri"/>
              </a:rPr>
              <a:t>GROUP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categoria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15461"/>
            <a:ext cx="3268345" cy="15309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400" b="1" dirty="0">
                <a:latin typeface="Calibri"/>
                <a:cs typeface="Calibri"/>
              </a:rPr>
              <a:t>GROUP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750"/>
              </a:spcBef>
              <a:tabLst>
                <a:tab pos="941705" algn="l"/>
              </a:tabLst>
            </a:pPr>
            <a:r>
              <a:rPr sz="2200" spc="-10" dirty="0">
                <a:latin typeface="Calibri"/>
                <a:cs typeface="Calibri"/>
              </a:rPr>
              <a:t>SELECT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categoria,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COUNT(*)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tabLst>
                <a:tab pos="904240" algn="l"/>
              </a:tabLst>
            </a:pPr>
            <a:r>
              <a:rPr sz="2200" spc="-20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Empleado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GROUP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categoria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76394" y="2326639"/>
            <a:ext cx="36449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Las</a:t>
            </a:r>
            <a:r>
              <a:rPr sz="1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columnas</a:t>
            </a:r>
            <a:r>
              <a:rPr sz="1600" spc="-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normales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(no</a:t>
            </a:r>
            <a:r>
              <a:rPr sz="1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agrupadas)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siempre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DEBEN</a:t>
            </a:r>
            <a:r>
              <a:rPr sz="16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estar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en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GROUP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15236" y="1332611"/>
            <a:ext cx="5111750" cy="1214120"/>
            <a:chOff x="1515236" y="1332611"/>
            <a:chExt cx="5111750" cy="1214120"/>
          </a:xfrm>
        </p:grpSpPr>
        <p:sp>
          <p:nvSpPr>
            <p:cNvPr id="8" name="object 8"/>
            <p:cNvSpPr/>
            <p:nvPr/>
          </p:nvSpPr>
          <p:spPr>
            <a:xfrm>
              <a:off x="1524761" y="2059686"/>
              <a:ext cx="1351915" cy="477520"/>
            </a:xfrm>
            <a:custGeom>
              <a:avLst/>
              <a:gdLst/>
              <a:ahLst/>
              <a:cxnLst/>
              <a:rect l="l" t="t" r="r" b="b"/>
              <a:pathLst>
                <a:path w="1351914" h="477519">
                  <a:moveTo>
                    <a:pt x="0" y="238505"/>
                  </a:moveTo>
                  <a:lnTo>
                    <a:pt x="13733" y="190445"/>
                  </a:lnTo>
                  <a:lnTo>
                    <a:pt x="53119" y="145678"/>
                  </a:lnTo>
                  <a:lnTo>
                    <a:pt x="115440" y="105165"/>
                  </a:lnTo>
                  <a:lnTo>
                    <a:pt x="154351" y="86804"/>
                  </a:lnTo>
                  <a:lnTo>
                    <a:pt x="197977" y="69865"/>
                  </a:lnTo>
                  <a:lnTo>
                    <a:pt x="245976" y="54471"/>
                  </a:lnTo>
                  <a:lnTo>
                    <a:pt x="298009" y="40739"/>
                  </a:lnTo>
                  <a:lnTo>
                    <a:pt x="353737" y="28791"/>
                  </a:lnTo>
                  <a:lnTo>
                    <a:pt x="412819" y="18746"/>
                  </a:lnTo>
                  <a:lnTo>
                    <a:pt x="474916" y="10724"/>
                  </a:lnTo>
                  <a:lnTo>
                    <a:pt x="539687" y="4846"/>
                  </a:lnTo>
                  <a:lnTo>
                    <a:pt x="606793" y="1231"/>
                  </a:lnTo>
                  <a:lnTo>
                    <a:pt x="675894" y="0"/>
                  </a:lnTo>
                  <a:lnTo>
                    <a:pt x="744994" y="1231"/>
                  </a:lnTo>
                  <a:lnTo>
                    <a:pt x="812100" y="4846"/>
                  </a:lnTo>
                  <a:lnTo>
                    <a:pt x="876871" y="10724"/>
                  </a:lnTo>
                  <a:lnTo>
                    <a:pt x="938968" y="18746"/>
                  </a:lnTo>
                  <a:lnTo>
                    <a:pt x="998050" y="28791"/>
                  </a:lnTo>
                  <a:lnTo>
                    <a:pt x="1053778" y="40739"/>
                  </a:lnTo>
                  <a:lnTo>
                    <a:pt x="1105811" y="54471"/>
                  </a:lnTo>
                  <a:lnTo>
                    <a:pt x="1153810" y="69865"/>
                  </a:lnTo>
                  <a:lnTo>
                    <a:pt x="1197436" y="86804"/>
                  </a:lnTo>
                  <a:lnTo>
                    <a:pt x="1236347" y="105165"/>
                  </a:lnTo>
                  <a:lnTo>
                    <a:pt x="1270204" y="124830"/>
                  </a:lnTo>
                  <a:lnTo>
                    <a:pt x="1321398" y="167590"/>
                  </a:lnTo>
                  <a:lnTo>
                    <a:pt x="1348298" y="214124"/>
                  </a:lnTo>
                  <a:lnTo>
                    <a:pt x="1351788" y="238505"/>
                  </a:lnTo>
                  <a:lnTo>
                    <a:pt x="1348298" y="262887"/>
                  </a:lnTo>
                  <a:lnTo>
                    <a:pt x="1321398" y="309421"/>
                  </a:lnTo>
                  <a:lnTo>
                    <a:pt x="1270204" y="352181"/>
                  </a:lnTo>
                  <a:lnTo>
                    <a:pt x="1236347" y="371846"/>
                  </a:lnTo>
                  <a:lnTo>
                    <a:pt x="1197436" y="390207"/>
                  </a:lnTo>
                  <a:lnTo>
                    <a:pt x="1153810" y="407146"/>
                  </a:lnTo>
                  <a:lnTo>
                    <a:pt x="1105811" y="422540"/>
                  </a:lnTo>
                  <a:lnTo>
                    <a:pt x="1053778" y="436272"/>
                  </a:lnTo>
                  <a:lnTo>
                    <a:pt x="998050" y="448220"/>
                  </a:lnTo>
                  <a:lnTo>
                    <a:pt x="938968" y="458265"/>
                  </a:lnTo>
                  <a:lnTo>
                    <a:pt x="876871" y="466287"/>
                  </a:lnTo>
                  <a:lnTo>
                    <a:pt x="812100" y="472165"/>
                  </a:lnTo>
                  <a:lnTo>
                    <a:pt x="744994" y="475780"/>
                  </a:lnTo>
                  <a:lnTo>
                    <a:pt x="675894" y="477012"/>
                  </a:lnTo>
                  <a:lnTo>
                    <a:pt x="606793" y="475780"/>
                  </a:lnTo>
                  <a:lnTo>
                    <a:pt x="539687" y="472165"/>
                  </a:lnTo>
                  <a:lnTo>
                    <a:pt x="474916" y="466287"/>
                  </a:lnTo>
                  <a:lnTo>
                    <a:pt x="412819" y="458265"/>
                  </a:lnTo>
                  <a:lnTo>
                    <a:pt x="353737" y="448220"/>
                  </a:lnTo>
                  <a:lnTo>
                    <a:pt x="298009" y="436272"/>
                  </a:lnTo>
                  <a:lnTo>
                    <a:pt x="245976" y="422540"/>
                  </a:lnTo>
                  <a:lnTo>
                    <a:pt x="197977" y="407146"/>
                  </a:lnTo>
                  <a:lnTo>
                    <a:pt x="154351" y="390207"/>
                  </a:lnTo>
                  <a:lnTo>
                    <a:pt x="115440" y="371846"/>
                  </a:lnTo>
                  <a:lnTo>
                    <a:pt x="81583" y="352181"/>
                  </a:lnTo>
                  <a:lnTo>
                    <a:pt x="30389" y="309421"/>
                  </a:lnTo>
                  <a:lnTo>
                    <a:pt x="3489" y="262887"/>
                  </a:lnTo>
                  <a:lnTo>
                    <a:pt x="0" y="238505"/>
                  </a:lnTo>
                  <a:close/>
                </a:path>
              </a:pathLst>
            </a:custGeom>
            <a:ln w="190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4583" y="1332611"/>
              <a:ext cx="3732529" cy="859155"/>
            </a:xfrm>
            <a:custGeom>
              <a:avLst/>
              <a:gdLst/>
              <a:ahLst/>
              <a:cxnLst/>
              <a:rect l="l" t="t" r="r" b="b"/>
              <a:pathLst>
                <a:path w="3732529" h="859155">
                  <a:moveTo>
                    <a:pt x="3688170" y="783942"/>
                  </a:moveTo>
                  <a:lnTo>
                    <a:pt x="3656838" y="788162"/>
                  </a:lnTo>
                  <a:lnTo>
                    <a:pt x="3704590" y="858647"/>
                  </a:lnTo>
                  <a:lnTo>
                    <a:pt x="3725910" y="796543"/>
                  </a:lnTo>
                  <a:lnTo>
                    <a:pt x="3689985" y="796543"/>
                  </a:lnTo>
                  <a:lnTo>
                    <a:pt x="3688170" y="783942"/>
                  </a:lnTo>
                  <a:close/>
                </a:path>
                <a:path w="3732529" h="859155">
                  <a:moveTo>
                    <a:pt x="3700769" y="782245"/>
                  </a:moveTo>
                  <a:lnTo>
                    <a:pt x="3688170" y="783942"/>
                  </a:lnTo>
                  <a:lnTo>
                    <a:pt x="3689985" y="796543"/>
                  </a:lnTo>
                  <a:lnTo>
                    <a:pt x="3702558" y="794765"/>
                  </a:lnTo>
                  <a:lnTo>
                    <a:pt x="3700769" y="782245"/>
                  </a:lnTo>
                  <a:close/>
                </a:path>
                <a:path w="3732529" h="859155">
                  <a:moveTo>
                    <a:pt x="3732276" y="778001"/>
                  </a:moveTo>
                  <a:lnTo>
                    <a:pt x="3700769" y="782245"/>
                  </a:lnTo>
                  <a:lnTo>
                    <a:pt x="3702558" y="794765"/>
                  </a:lnTo>
                  <a:lnTo>
                    <a:pt x="3689985" y="796543"/>
                  </a:lnTo>
                  <a:lnTo>
                    <a:pt x="3725910" y="796543"/>
                  </a:lnTo>
                  <a:lnTo>
                    <a:pt x="3732276" y="778001"/>
                  </a:lnTo>
                  <a:close/>
                </a:path>
                <a:path w="3732529" h="859155">
                  <a:moveTo>
                    <a:pt x="3671866" y="670305"/>
                  </a:moveTo>
                  <a:lnTo>
                    <a:pt x="3658616" y="670305"/>
                  </a:lnTo>
                  <a:lnTo>
                    <a:pt x="3658743" y="670687"/>
                  </a:lnTo>
                  <a:lnTo>
                    <a:pt x="3670173" y="706501"/>
                  </a:lnTo>
                  <a:lnTo>
                    <a:pt x="3679952" y="743330"/>
                  </a:lnTo>
                  <a:lnTo>
                    <a:pt x="3687826" y="781176"/>
                  </a:lnTo>
                  <a:lnTo>
                    <a:pt x="3688170" y="783942"/>
                  </a:lnTo>
                  <a:lnTo>
                    <a:pt x="3700769" y="782245"/>
                  </a:lnTo>
                  <a:lnTo>
                    <a:pt x="3700272" y="778763"/>
                  </a:lnTo>
                  <a:lnTo>
                    <a:pt x="3692271" y="740283"/>
                  </a:lnTo>
                  <a:lnTo>
                    <a:pt x="3682365" y="702817"/>
                  </a:lnTo>
                  <a:lnTo>
                    <a:pt x="3671866" y="670305"/>
                  </a:lnTo>
                  <a:close/>
                </a:path>
                <a:path w="3732529" h="859155">
                  <a:moveTo>
                    <a:pt x="3687699" y="780668"/>
                  </a:moveTo>
                  <a:lnTo>
                    <a:pt x="3687772" y="781176"/>
                  </a:lnTo>
                  <a:lnTo>
                    <a:pt x="3687699" y="780668"/>
                  </a:lnTo>
                  <a:close/>
                </a:path>
                <a:path w="3732529" h="859155">
                  <a:moveTo>
                    <a:pt x="3679825" y="743076"/>
                  </a:moveTo>
                  <a:lnTo>
                    <a:pt x="3679878" y="743330"/>
                  </a:lnTo>
                  <a:lnTo>
                    <a:pt x="3679825" y="743076"/>
                  </a:lnTo>
                  <a:close/>
                </a:path>
                <a:path w="3732529" h="859155">
                  <a:moveTo>
                    <a:pt x="3670046" y="706247"/>
                  </a:moveTo>
                  <a:lnTo>
                    <a:pt x="3670113" y="706501"/>
                  </a:lnTo>
                  <a:lnTo>
                    <a:pt x="3670046" y="706247"/>
                  </a:lnTo>
                  <a:close/>
                </a:path>
                <a:path w="3732529" h="859155">
                  <a:moveTo>
                    <a:pt x="3658710" y="670600"/>
                  </a:moveTo>
                  <a:close/>
                </a:path>
                <a:path w="3732529" h="859155">
                  <a:moveTo>
                    <a:pt x="3609910" y="535686"/>
                  </a:moveTo>
                  <a:lnTo>
                    <a:pt x="3595370" y="535686"/>
                  </a:lnTo>
                  <a:lnTo>
                    <a:pt x="3613912" y="568325"/>
                  </a:lnTo>
                  <a:lnTo>
                    <a:pt x="3630422" y="601472"/>
                  </a:lnTo>
                  <a:lnTo>
                    <a:pt x="3645408" y="635635"/>
                  </a:lnTo>
                  <a:lnTo>
                    <a:pt x="3658710" y="670600"/>
                  </a:lnTo>
                  <a:lnTo>
                    <a:pt x="3658616" y="670305"/>
                  </a:lnTo>
                  <a:lnTo>
                    <a:pt x="3671866" y="670305"/>
                  </a:lnTo>
                  <a:lnTo>
                    <a:pt x="3670554" y="666241"/>
                  </a:lnTo>
                  <a:lnTo>
                    <a:pt x="3657092" y="630681"/>
                  </a:lnTo>
                  <a:lnTo>
                    <a:pt x="3641852" y="596011"/>
                  </a:lnTo>
                  <a:lnTo>
                    <a:pt x="3624961" y="562101"/>
                  </a:lnTo>
                  <a:lnTo>
                    <a:pt x="3609910" y="535686"/>
                  </a:lnTo>
                  <a:close/>
                </a:path>
                <a:path w="3732529" h="859155">
                  <a:moveTo>
                    <a:pt x="3645281" y="635380"/>
                  </a:moveTo>
                  <a:lnTo>
                    <a:pt x="3645377" y="635635"/>
                  </a:lnTo>
                  <a:lnTo>
                    <a:pt x="3645281" y="635380"/>
                  </a:lnTo>
                  <a:close/>
                </a:path>
                <a:path w="3732529" h="859155">
                  <a:moveTo>
                    <a:pt x="3630295" y="601218"/>
                  </a:moveTo>
                  <a:lnTo>
                    <a:pt x="3630406" y="601472"/>
                  </a:lnTo>
                  <a:lnTo>
                    <a:pt x="3630295" y="601218"/>
                  </a:lnTo>
                  <a:close/>
                </a:path>
                <a:path w="3732529" h="859155">
                  <a:moveTo>
                    <a:pt x="2202053" y="0"/>
                  </a:moveTo>
                  <a:lnTo>
                    <a:pt x="2077846" y="4190"/>
                  </a:lnTo>
                  <a:lnTo>
                    <a:pt x="1950210" y="12700"/>
                  </a:lnTo>
                  <a:lnTo>
                    <a:pt x="1819656" y="25526"/>
                  </a:lnTo>
                  <a:lnTo>
                    <a:pt x="1686052" y="42925"/>
                  </a:lnTo>
                  <a:lnTo>
                    <a:pt x="1549654" y="64642"/>
                  </a:lnTo>
                  <a:lnTo>
                    <a:pt x="1410843" y="90931"/>
                  </a:lnTo>
                  <a:lnTo>
                    <a:pt x="1269492" y="121665"/>
                  </a:lnTo>
                  <a:lnTo>
                    <a:pt x="1126108" y="156972"/>
                  </a:lnTo>
                  <a:lnTo>
                    <a:pt x="980694" y="196850"/>
                  </a:lnTo>
                  <a:lnTo>
                    <a:pt x="833501" y="241426"/>
                  </a:lnTo>
                  <a:lnTo>
                    <a:pt x="684657" y="290575"/>
                  </a:lnTo>
                  <a:lnTo>
                    <a:pt x="597789" y="321310"/>
                  </a:lnTo>
                  <a:lnTo>
                    <a:pt x="511175" y="353313"/>
                  </a:lnTo>
                  <a:lnTo>
                    <a:pt x="424815" y="386588"/>
                  </a:lnTo>
                  <a:lnTo>
                    <a:pt x="338836" y="421386"/>
                  </a:lnTo>
                  <a:lnTo>
                    <a:pt x="253365" y="457326"/>
                  </a:lnTo>
                  <a:lnTo>
                    <a:pt x="168275" y="494538"/>
                  </a:lnTo>
                  <a:lnTo>
                    <a:pt x="83820" y="533146"/>
                  </a:lnTo>
                  <a:lnTo>
                    <a:pt x="0" y="572769"/>
                  </a:lnTo>
                  <a:lnTo>
                    <a:pt x="5461" y="584200"/>
                  </a:lnTo>
                  <a:lnTo>
                    <a:pt x="89154" y="544576"/>
                  </a:lnTo>
                  <a:lnTo>
                    <a:pt x="173482" y="506094"/>
                  </a:lnTo>
                  <a:lnTo>
                    <a:pt x="173644" y="506094"/>
                  </a:lnTo>
                  <a:lnTo>
                    <a:pt x="258318" y="469011"/>
                  </a:lnTo>
                  <a:lnTo>
                    <a:pt x="343662" y="433069"/>
                  </a:lnTo>
                  <a:lnTo>
                    <a:pt x="429514" y="398399"/>
                  </a:lnTo>
                  <a:lnTo>
                    <a:pt x="429841" y="398399"/>
                  </a:lnTo>
                  <a:lnTo>
                    <a:pt x="515619" y="365125"/>
                  </a:lnTo>
                  <a:lnTo>
                    <a:pt x="602107" y="333248"/>
                  </a:lnTo>
                  <a:lnTo>
                    <a:pt x="688848" y="302640"/>
                  </a:lnTo>
                  <a:lnTo>
                    <a:pt x="688720" y="302640"/>
                  </a:lnTo>
                  <a:lnTo>
                    <a:pt x="837438" y="253491"/>
                  </a:lnTo>
                  <a:lnTo>
                    <a:pt x="837602" y="253491"/>
                  </a:lnTo>
                  <a:lnTo>
                    <a:pt x="984250" y="209041"/>
                  </a:lnTo>
                  <a:lnTo>
                    <a:pt x="984584" y="209041"/>
                  </a:lnTo>
                  <a:lnTo>
                    <a:pt x="1129411" y="169163"/>
                  </a:lnTo>
                  <a:lnTo>
                    <a:pt x="1129799" y="169163"/>
                  </a:lnTo>
                  <a:lnTo>
                    <a:pt x="1272540" y="133985"/>
                  </a:lnTo>
                  <a:lnTo>
                    <a:pt x="1272866" y="133985"/>
                  </a:lnTo>
                  <a:lnTo>
                    <a:pt x="1413383" y="103250"/>
                  </a:lnTo>
                  <a:lnTo>
                    <a:pt x="1413925" y="103250"/>
                  </a:lnTo>
                  <a:lnTo>
                    <a:pt x="1551940" y="77088"/>
                  </a:lnTo>
                  <a:lnTo>
                    <a:pt x="1552482" y="77088"/>
                  </a:lnTo>
                  <a:lnTo>
                    <a:pt x="1687957" y="55499"/>
                  </a:lnTo>
                  <a:lnTo>
                    <a:pt x="1687703" y="55499"/>
                  </a:lnTo>
                  <a:lnTo>
                    <a:pt x="1821180" y="38100"/>
                  </a:lnTo>
                  <a:lnTo>
                    <a:pt x="1822330" y="38100"/>
                  </a:lnTo>
                  <a:lnTo>
                    <a:pt x="1951355" y="25273"/>
                  </a:lnTo>
                  <a:lnTo>
                    <a:pt x="2078608" y="16890"/>
                  </a:lnTo>
                  <a:lnTo>
                    <a:pt x="2078355" y="16890"/>
                  </a:lnTo>
                  <a:lnTo>
                    <a:pt x="2202303" y="12700"/>
                  </a:lnTo>
                  <a:lnTo>
                    <a:pt x="2548014" y="12700"/>
                  </a:lnTo>
                  <a:lnTo>
                    <a:pt x="2439924" y="4572"/>
                  </a:lnTo>
                  <a:lnTo>
                    <a:pt x="2322830" y="126"/>
                  </a:lnTo>
                  <a:lnTo>
                    <a:pt x="2202053" y="0"/>
                  </a:lnTo>
                  <a:close/>
                </a:path>
                <a:path w="3732529" h="859155">
                  <a:moveTo>
                    <a:pt x="3613658" y="567943"/>
                  </a:moveTo>
                  <a:lnTo>
                    <a:pt x="3613848" y="568325"/>
                  </a:lnTo>
                  <a:lnTo>
                    <a:pt x="3613658" y="567943"/>
                  </a:lnTo>
                  <a:close/>
                </a:path>
                <a:path w="3732529" h="859155">
                  <a:moveTo>
                    <a:pt x="3569409" y="473963"/>
                  </a:moveTo>
                  <a:lnTo>
                    <a:pt x="3553841" y="473963"/>
                  </a:lnTo>
                  <a:lnTo>
                    <a:pt x="3575557" y="504571"/>
                  </a:lnTo>
                  <a:lnTo>
                    <a:pt x="3595497" y="535939"/>
                  </a:lnTo>
                  <a:lnTo>
                    <a:pt x="3595370" y="535686"/>
                  </a:lnTo>
                  <a:lnTo>
                    <a:pt x="3609910" y="535686"/>
                  </a:lnTo>
                  <a:lnTo>
                    <a:pt x="3606292" y="529336"/>
                  </a:lnTo>
                  <a:lnTo>
                    <a:pt x="3585972" y="497459"/>
                  </a:lnTo>
                  <a:lnTo>
                    <a:pt x="3569409" y="473963"/>
                  </a:lnTo>
                  <a:close/>
                </a:path>
                <a:path w="3732529" h="859155">
                  <a:moveTo>
                    <a:pt x="173644" y="506094"/>
                  </a:moveTo>
                  <a:lnTo>
                    <a:pt x="173482" y="506094"/>
                  </a:lnTo>
                  <a:lnTo>
                    <a:pt x="173355" y="506222"/>
                  </a:lnTo>
                  <a:lnTo>
                    <a:pt x="173644" y="506094"/>
                  </a:lnTo>
                  <a:close/>
                </a:path>
                <a:path w="3732529" h="859155">
                  <a:moveTo>
                    <a:pt x="3575304" y="504316"/>
                  </a:moveTo>
                  <a:lnTo>
                    <a:pt x="3575466" y="504571"/>
                  </a:lnTo>
                  <a:lnTo>
                    <a:pt x="3575304" y="504316"/>
                  </a:lnTo>
                  <a:close/>
                </a:path>
                <a:path w="3732529" h="859155">
                  <a:moveTo>
                    <a:pt x="3546785" y="444373"/>
                  </a:moveTo>
                  <a:lnTo>
                    <a:pt x="3530600" y="444373"/>
                  </a:lnTo>
                  <a:lnTo>
                    <a:pt x="3553968" y="474217"/>
                  </a:lnTo>
                  <a:lnTo>
                    <a:pt x="3553841" y="473963"/>
                  </a:lnTo>
                  <a:lnTo>
                    <a:pt x="3569409" y="473963"/>
                  </a:lnTo>
                  <a:lnTo>
                    <a:pt x="3564128" y="466471"/>
                  </a:lnTo>
                  <a:lnTo>
                    <a:pt x="3546785" y="444373"/>
                  </a:lnTo>
                  <a:close/>
                </a:path>
                <a:path w="3732529" h="859155">
                  <a:moveTo>
                    <a:pt x="3496929" y="388112"/>
                  </a:moveTo>
                  <a:lnTo>
                    <a:pt x="3479419" y="388112"/>
                  </a:lnTo>
                  <a:lnTo>
                    <a:pt x="3479673" y="388365"/>
                  </a:lnTo>
                  <a:lnTo>
                    <a:pt x="3505962" y="416051"/>
                  </a:lnTo>
                  <a:lnTo>
                    <a:pt x="3530727" y="444626"/>
                  </a:lnTo>
                  <a:lnTo>
                    <a:pt x="3530600" y="444373"/>
                  </a:lnTo>
                  <a:lnTo>
                    <a:pt x="3546785" y="444373"/>
                  </a:lnTo>
                  <a:lnTo>
                    <a:pt x="3540505" y="436372"/>
                  </a:lnTo>
                  <a:lnTo>
                    <a:pt x="3515360" y="407415"/>
                  </a:lnTo>
                  <a:lnTo>
                    <a:pt x="3496929" y="388112"/>
                  </a:lnTo>
                  <a:close/>
                </a:path>
                <a:path w="3732529" h="859155">
                  <a:moveTo>
                    <a:pt x="3505835" y="415925"/>
                  </a:moveTo>
                  <a:close/>
                </a:path>
                <a:path w="3732529" h="859155">
                  <a:moveTo>
                    <a:pt x="429841" y="398399"/>
                  </a:moveTo>
                  <a:lnTo>
                    <a:pt x="429514" y="398399"/>
                  </a:lnTo>
                  <a:lnTo>
                    <a:pt x="429841" y="398399"/>
                  </a:lnTo>
                  <a:close/>
                </a:path>
                <a:path w="3732529" h="859155">
                  <a:moveTo>
                    <a:pt x="3479542" y="388241"/>
                  </a:moveTo>
                  <a:lnTo>
                    <a:pt x="3479673" y="388365"/>
                  </a:lnTo>
                  <a:lnTo>
                    <a:pt x="3479542" y="388241"/>
                  </a:lnTo>
                  <a:close/>
                </a:path>
                <a:path w="3732529" h="859155">
                  <a:moveTo>
                    <a:pt x="3379751" y="287019"/>
                  </a:moveTo>
                  <a:lnTo>
                    <a:pt x="3358896" y="287019"/>
                  </a:lnTo>
                  <a:lnTo>
                    <a:pt x="3359277" y="287274"/>
                  </a:lnTo>
                  <a:lnTo>
                    <a:pt x="3422523" y="335914"/>
                  </a:lnTo>
                  <a:lnTo>
                    <a:pt x="3451732" y="361696"/>
                  </a:lnTo>
                  <a:lnTo>
                    <a:pt x="3479542" y="388241"/>
                  </a:lnTo>
                  <a:lnTo>
                    <a:pt x="3479419" y="388112"/>
                  </a:lnTo>
                  <a:lnTo>
                    <a:pt x="3496929" y="388112"/>
                  </a:lnTo>
                  <a:lnTo>
                    <a:pt x="3488563" y="379349"/>
                  </a:lnTo>
                  <a:lnTo>
                    <a:pt x="3460242" y="352298"/>
                  </a:lnTo>
                  <a:lnTo>
                    <a:pt x="3430397" y="326009"/>
                  </a:lnTo>
                  <a:lnTo>
                    <a:pt x="3379751" y="287019"/>
                  </a:lnTo>
                  <a:close/>
                </a:path>
                <a:path w="3732529" h="859155">
                  <a:moveTo>
                    <a:pt x="3451479" y="361568"/>
                  </a:moveTo>
                  <a:lnTo>
                    <a:pt x="3451612" y="361696"/>
                  </a:lnTo>
                  <a:lnTo>
                    <a:pt x="3451479" y="361568"/>
                  </a:lnTo>
                  <a:close/>
                </a:path>
                <a:path w="3732529" h="859155">
                  <a:moveTo>
                    <a:pt x="3422142" y="335661"/>
                  </a:moveTo>
                  <a:lnTo>
                    <a:pt x="3422430" y="335914"/>
                  </a:lnTo>
                  <a:lnTo>
                    <a:pt x="3422142" y="335661"/>
                  </a:lnTo>
                  <a:close/>
                </a:path>
                <a:path w="3732529" h="859155">
                  <a:moveTo>
                    <a:pt x="3358949" y="287060"/>
                  </a:moveTo>
                  <a:lnTo>
                    <a:pt x="3359226" y="287274"/>
                  </a:lnTo>
                  <a:lnTo>
                    <a:pt x="3358949" y="287060"/>
                  </a:lnTo>
                  <a:close/>
                </a:path>
                <a:path w="3732529" h="859155">
                  <a:moveTo>
                    <a:pt x="3313169" y="242188"/>
                  </a:moveTo>
                  <a:lnTo>
                    <a:pt x="3289935" y="242188"/>
                  </a:lnTo>
                  <a:lnTo>
                    <a:pt x="3358949" y="287060"/>
                  </a:lnTo>
                  <a:lnTo>
                    <a:pt x="3379751" y="287019"/>
                  </a:lnTo>
                  <a:lnTo>
                    <a:pt x="3366389" y="276733"/>
                  </a:lnTo>
                  <a:lnTo>
                    <a:pt x="3313169" y="242188"/>
                  </a:lnTo>
                  <a:close/>
                </a:path>
                <a:path w="3732529" h="859155">
                  <a:moveTo>
                    <a:pt x="837602" y="253491"/>
                  </a:moveTo>
                  <a:lnTo>
                    <a:pt x="837438" y="253491"/>
                  </a:lnTo>
                  <a:lnTo>
                    <a:pt x="837183" y="253618"/>
                  </a:lnTo>
                  <a:lnTo>
                    <a:pt x="837602" y="253491"/>
                  </a:lnTo>
                  <a:close/>
                </a:path>
                <a:path w="3732529" h="859155">
                  <a:moveTo>
                    <a:pt x="3215259" y="201167"/>
                  </a:moveTo>
                  <a:lnTo>
                    <a:pt x="3290316" y="242442"/>
                  </a:lnTo>
                  <a:lnTo>
                    <a:pt x="3289935" y="242188"/>
                  </a:lnTo>
                  <a:lnTo>
                    <a:pt x="3313169" y="242188"/>
                  </a:lnTo>
                  <a:lnTo>
                    <a:pt x="3296539" y="231393"/>
                  </a:lnTo>
                  <a:lnTo>
                    <a:pt x="3241863" y="201294"/>
                  </a:lnTo>
                  <a:lnTo>
                    <a:pt x="3215640" y="201294"/>
                  </a:lnTo>
                  <a:lnTo>
                    <a:pt x="3215259" y="201167"/>
                  </a:lnTo>
                  <a:close/>
                </a:path>
                <a:path w="3732529" h="859155">
                  <a:moveTo>
                    <a:pt x="984584" y="209041"/>
                  </a:moveTo>
                  <a:lnTo>
                    <a:pt x="984250" y="209041"/>
                  </a:lnTo>
                  <a:lnTo>
                    <a:pt x="984584" y="209041"/>
                  </a:lnTo>
                  <a:close/>
                </a:path>
                <a:path w="3732529" h="859155">
                  <a:moveTo>
                    <a:pt x="3165245" y="163956"/>
                  </a:moveTo>
                  <a:lnTo>
                    <a:pt x="3135249" y="163956"/>
                  </a:lnTo>
                  <a:lnTo>
                    <a:pt x="3215640" y="201294"/>
                  </a:lnTo>
                  <a:lnTo>
                    <a:pt x="3241863" y="201294"/>
                  </a:lnTo>
                  <a:lnTo>
                    <a:pt x="3221101" y="189864"/>
                  </a:lnTo>
                  <a:lnTo>
                    <a:pt x="3165245" y="163956"/>
                  </a:lnTo>
                  <a:close/>
                </a:path>
                <a:path w="3732529" h="859155">
                  <a:moveTo>
                    <a:pt x="1129799" y="169163"/>
                  </a:moveTo>
                  <a:lnTo>
                    <a:pt x="1129411" y="169163"/>
                  </a:lnTo>
                  <a:lnTo>
                    <a:pt x="1129283" y="169290"/>
                  </a:lnTo>
                  <a:lnTo>
                    <a:pt x="1129799" y="169163"/>
                  </a:lnTo>
                  <a:close/>
                </a:path>
                <a:path w="3732529" h="859155">
                  <a:moveTo>
                    <a:pt x="3085080" y="130937"/>
                  </a:moveTo>
                  <a:lnTo>
                    <a:pt x="3049905" y="130937"/>
                  </a:lnTo>
                  <a:lnTo>
                    <a:pt x="3050286" y="131063"/>
                  </a:lnTo>
                  <a:lnTo>
                    <a:pt x="3135630" y="164211"/>
                  </a:lnTo>
                  <a:lnTo>
                    <a:pt x="3135249" y="163956"/>
                  </a:lnTo>
                  <a:lnTo>
                    <a:pt x="3165245" y="163956"/>
                  </a:lnTo>
                  <a:lnTo>
                    <a:pt x="3140329" y="152400"/>
                  </a:lnTo>
                  <a:lnTo>
                    <a:pt x="3085080" y="130937"/>
                  </a:lnTo>
                  <a:close/>
                </a:path>
                <a:path w="3732529" h="859155">
                  <a:moveTo>
                    <a:pt x="1272866" y="133985"/>
                  </a:moveTo>
                  <a:lnTo>
                    <a:pt x="1272540" y="133985"/>
                  </a:lnTo>
                  <a:lnTo>
                    <a:pt x="1272286" y="134112"/>
                  </a:lnTo>
                  <a:lnTo>
                    <a:pt x="1272866" y="133985"/>
                  </a:lnTo>
                  <a:close/>
                </a:path>
                <a:path w="3732529" h="859155">
                  <a:moveTo>
                    <a:pt x="3049962" y="130959"/>
                  </a:moveTo>
                  <a:lnTo>
                    <a:pt x="3050232" y="131063"/>
                  </a:lnTo>
                  <a:lnTo>
                    <a:pt x="3049962" y="130959"/>
                  </a:lnTo>
                  <a:close/>
                </a:path>
                <a:path w="3732529" h="859155">
                  <a:moveTo>
                    <a:pt x="3001045" y="101726"/>
                  </a:moveTo>
                  <a:lnTo>
                    <a:pt x="2959608" y="101726"/>
                  </a:lnTo>
                  <a:lnTo>
                    <a:pt x="3049962" y="130959"/>
                  </a:lnTo>
                  <a:lnTo>
                    <a:pt x="3085080" y="130937"/>
                  </a:lnTo>
                  <a:lnTo>
                    <a:pt x="3054350" y="118999"/>
                  </a:lnTo>
                  <a:lnTo>
                    <a:pt x="3001045" y="101726"/>
                  </a:lnTo>
                  <a:close/>
                </a:path>
                <a:path w="3732529" h="859155">
                  <a:moveTo>
                    <a:pt x="1413925" y="103250"/>
                  </a:moveTo>
                  <a:lnTo>
                    <a:pt x="1413383" y="103250"/>
                  </a:lnTo>
                  <a:lnTo>
                    <a:pt x="1413925" y="103250"/>
                  </a:lnTo>
                  <a:close/>
                </a:path>
                <a:path w="3732529" h="859155">
                  <a:moveTo>
                    <a:pt x="2548014" y="12700"/>
                  </a:moveTo>
                  <a:lnTo>
                    <a:pt x="2202303" y="12700"/>
                  </a:lnTo>
                  <a:lnTo>
                    <a:pt x="2322703" y="12826"/>
                  </a:lnTo>
                  <a:lnTo>
                    <a:pt x="2322449" y="12826"/>
                  </a:lnTo>
                  <a:lnTo>
                    <a:pt x="2439289" y="17272"/>
                  </a:lnTo>
                  <a:lnTo>
                    <a:pt x="2439035" y="17272"/>
                  </a:lnTo>
                  <a:lnTo>
                    <a:pt x="2551938" y="25780"/>
                  </a:lnTo>
                  <a:lnTo>
                    <a:pt x="2551684" y="25780"/>
                  </a:lnTo>
                  <a:lnTo>
                    <a:pt x="2660650" y="38608"/>
                  </a:lnTo>
                  <a:lnTo>
                    <a:pt x="2660269" y="38608"/>
                  </a:lnTo>
                  <a:lnTo>
                    <a:pt x="2764917" y="55625"/>
                  </a:lnTo>
                  <a:lnTo>
                    <a:pt x="2764663" y="55625"/>
                  </a:lnTo>
                  <a:lnTo>
                    <a:pt x="2864739" y="76708"/>
                  </a:lnTo>
                  <a:lnTo>
                    <a:pt x="2864485" y="76708"/>
                  </a:lnTo>
                  <a:lnTo>
                    <a:pt x="2959989" y="101853"/>
                  </a:lnTo>
                  <a:lnTo>
                    <a:pt x="2959608" y="101726"/>
                  </a:lnTo>
                  <a:lnTo>
                    <a:pt x="3001045" y="101726"/>
                  </a:lnTo>
                  <a:lnTo>
                    <a:pt x="2963418" y="89535"/>
                  </a:lnTo>
                  <a:lnTo>
                    <a:pt x="2867533" y="64388"/>
                  </a:lnTo>
                  <a:lnTo>
                    <a:pt x="2767076" y="43179"/>
                  </a:lnTo>
                  <a:lnTo>
                    <a:pt x="2662174" y="26035"/>
                  </a:lnTo>
                  <a:lnTo>
                    <a:pt x="2553081" y="13080"/>
                  </a:lnTo>
                  <a:lnTo>
                    <a:pt x="2548014" y="12700"/>
                  </a:lnTo>
                  <a:close/>
                </a:path>
                <a:path w="3732529" h="859155">
                  <a:moveTo>
                    <a:pt x="1552482" y="77088"/>
                  </a:moveTo>
                  <a:lnTo>
                    <a:pt x="1551940" y="77088"/>
                  </a:lnTo>
                  <a:lnTo>
                    <a:pt x="1551686" y="77215"/>
                  </a:lnTo>
                  <a:lnTo>
                    <a:pt x="1552482" y="77088"/>
                  </a:lnTo>
                  <a:close/>
                </a:path>
                <a:path w="3732529" h="859155">
                  <a:moveTo>
                    <a:pt x="1822330" y="38100"/>
                  </a:moveTo>
                  <a:lnTo>
                    <a:pt x="1821180" y="38100"/>
                  </a:lnTo>
                  <a:lnTo>
                    <a:pt x="1822330" y="381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421889" y="3140075"/>
            <a:ext cx="4227195" cy="1208405"/>
          </a:xfrm>
          <a:custGeom>
            <a:avLst/>
            <a:gdLst/>
            <a:ahLst/>
            <a:cxnLst/>
            <a:rect l="l" t="t" r="r" b="b"/>
            <a:pathLst>
              <a:path w="4227195" h="1208404">
                <a:moveTo>
                  <a:pt x="42843" y="218876"/>
                </a:moveTo>
                <a:lnTo>
                  <a:pt x="30694" y="222461"/>
                </a:lnTo>
                <a:lnTo>
                  <a:pt x="38399" y="247014"/>
                </a:lnTo>
                <a:lnTo>
                  <a:pt x="55372" y="294004"/>
                </a:lnTo>
                <a:lnTo>
                  <a:pt x="73914" y="340105"/>
                </a:lnTo>
                <a:lnTo>
                  <a:pt x="115570" y="428878"/>
                </a:lnTo>
                <a:lnTo>
                  <a:pt x="162941" y="513080"/>
                </a:lnTo>
                <a:lnTo>
                  <a:pt x="215900" y="592708"/>
                </a:lnTo>
                <a:lnTo>
                  <a:pt x="274193" y="667766"/>
                </a:lnTo>
                <a:lnTo>
                  <a:pt x="337947" y="738124"/>
                </a:lnTo>
                <a:lnTo>
                  <a:pt x="406400" y="803782"/>
                </a:lnTo>
                <a:lnTo>
                  <a:pt x="479806" y="864616"/>
                </a:lnTo>
                <a:lnTo>
                  <a:pt x="557784" y="920750"/>
                </a:lnTo>
                <a:lnTo>
                  <a:pt x="640207" y="971931"/>
                </a:lnTo>
                <a:lnTo>
                  <a:pt x="726948" y="1018286"/>
                </a:lnTo>
                <a:lnTo>
                  <a:pt x="817626" y="1059688"/>
                </a:lnTo>
                <a:lnTo>
                  <a:pt x="912113" y="1096137"/>
                </a:lnTo>
                <a:lnTo>
                  <a:pt x="1010285" y="1127633"/>
                </a:lnTo>
                <a:lnTo>
                  <a:pt x="1111885" y="1153922"/>
                </a:lnTo>
                <a:lnTo>
                  <a:pt x="1216787" y="1175258"/>
                </a:lnTo>
                <a:lnTo>
                  <a:pt x="1324737" y="1191387"/>
                </a:lnTo>
                <a:lnTo>
                  <a:pt x="1435608" y="1202308"/>
                </a:lnTo>
                <a:lnTo>
                  <a:pt x="1549146" y="1208024"/>
                </a:lnTo>
                <a:lnTo>
                  <a:pt x="1665097" y="1208405"/>
                </a:lnTo>
                <a:lnTo>
                  <a:pt x="1783461" y="1203706"/>
                </a:lnTo>
                <a:lnTo>
                  <a:pt x="1877102" y="1195705"/>
                </a:lnTo>
                <a:lnTo>
                  <a:pt x="1664715" y="1195705"/>
                </a:lnTo>
                <a:lnTo>
                  <a:pt x="1549654" y="1195324"/>
                </a:lnTo>
                <a:lnTo>
                  <a:pt x="1436370" y="1189608"/>
                </a:lnTo>
                <a:lnTo>
                  <a:pt x="1436624" y="1189608"/>
                </a:lnTo>
                <a:lnTo>
                  <a:pt x="1327418" y="1178814"/>
                </a:lnTo>
                <a:lnTo>
                  <a:pt x="1326514" y="1178814"/>
                </a:lnTo>
                <a:lnTo>
                  <a:pt x="1218819" y="1162685"/>
                </a:lnTo>
                <a:lnTo>
                  <a:pt x="1219200" y="1162685"/>
                </a:lnTo>
                <a:lnTo>
                  <a:pt x="1114552" y="1141602"/>
                </a:lnTo>
                <a:lnTo>
                  <a:pt x="1114933" y="1141602"/>
                </a:lnTo>
                <a:lnTo>
                  <a:pt x="1014202" y="1115441"/>
                </a:lnTo>
                <a:lnTo>
                  <a:pt x="1013968" y="1115441"/>
                </a:lnTo>
                <a:lnTo>
                  <a:pt x="916177" y="1084072"/>
                </a:lnTo>
                <a:lnTo>
                  <a:pt x="822325" y="1048004"/>
                </a:lnTo>
                <a:lnTo>
                  <a:pt x="732409" y="1006856"/>
                </a:lnTo>
                <a:lnTo>
                  <a:pt x="732552" y="1006856"/>
                </a:lnTo>
                <a:lnTo>
                  <a:pt x="646430" y="960882"/>
                </a:lnTo>
                <a:lnTo>
                  <a:pt x="646606" y="960882"/>
                </a:lnTo>
                <a:lnTo>
                  <a:pt x="565051" y="910336"/>
                </a:lnTo>
                <a:lnTo>
                  <a:pt x="564642" y="910082"/>
                </a:lnTo>
                <a:lnTo>
                  <a:pt x="487426" y="854456"/>
                </a:lnTo>
                <a:lnTo>
                  <a:pt x="414655" y="794131"/>
                </a:lnTo>
                <a:lnTo>
                  <a:pt x="346837" y="729107"/>
                </a:lnTo>
                <a:lnTo>
                  <a:pt x="346987" y="729107"/>
                </a:lnTo>
                <a:lnTo>
                  <a:pt x="284190" y="659764"/>
                </a:lnTo>
                <a:lnTo>
                  <a:pt x="226060" y="585088"/>
                </a:lnTo>
                <a:lnTo>
                  <a:pt x="173609" y="506222"/>
                </a:lnTo>
                <a:lnTo>
                  <a:pt x="126746" y="422910"/>
                </a:lnTo>
                <a:lnTo>
                  <a:pt x="85650" y="335279"/>
                </a:lnTo>
                <a:lnTo>
                  <a:pt x="67285" y="289687"/>
                </a:lnTo>
                <a:lnTo>
                  <a:pt x="67218" y="289433"/>
                </a:lnTo>
                <a:lnTo>
                  <a:pt x="50383" y="242950"/>
                </a:lnTo>
                <a:lnTo>
                  <a:pt x="50339" y="242697"/>
                </a:lnTo>
                <a:lnTo>
                  <a:pt x="42843" y="218876"/>
                </a:lnTo>
                <a:close/>
              </a:path>
              <a:path w="4227195" h="1208404">
                <a:moveTo>
                  <a:pt x="1664735" y="1195704"/>
                </a:moveTo>
                <a:lnTo>
                  <a:pt x="1664970" y="1195705"/>
                </a:lnTo>
                <a:lnTo>
                  <a:pt x="1664735" y="1195704"/>
                </a:lnTo>
                <a:close/>
              </a:path>
              <a:path w="4227195" h="1208404">
                <a:moveTo>
                  <a:pt x="2148078" y="1144143"/>
                </a:moveTo>
                <a:lnTo>
                  <a:pt x="2024252" y="1165225"/>
                </a:lnTo>
                <a:lnTo>
                  <a:pt x="2024507" y="1165225"/>
                </a:lnTo>
                <a:lnTo>
                  <a:pt x="1902460" y="1180845"/>
                </a:lnTo>
                <a:lnTo>
                  <a:pt x="1902714" y="1180845"/>
                </a:lnTo>
                <a:lnTo>
                  <a:pt x="1782445" y="1191006"/>
                </a:lnTo>
                <a:lnTo>
                  <a:pt x="1782699" y="1191006"/>
                </a:lnTo>
                <a:lnTo>
                  <a:pt x="1664735" y="1195704"/>
                </a:lnTo>
                <a:lnTo>
                  <a:pt x="1877111" y="1195704"/>
                </a:lnTo>
                <a:lnTo>
                  <a:pt x="1903857" y="1193419"/>
                </a:lnTo>
                <a:lnTo>
                  <a:pt x="2026285" y="1177798"/>
                </a:lnTo>
                <a:lnTo>
                  <a:pt x="2150364" y="1156716"/>
                </a:lnTo>
                <a:lnTo>
                  <a:pt x="2209318" y="1144270"/>
                </a:lnTo>
                <a:lnTo>
                  <a:pt x="2147824" y="1144270"/>
                </a:lnTo>
                <a:lnTo>
                  <a:pt x="2148078" y="1144143"/>
                </a:lnTo>
                <a:close/>
              </a:path>
              <a:path w="4227195" h="1208404">
                <a:moveTo>
                  <a:pt x="1326134" y="1178687"/>
                </a:moveTo>
                <a:lnTo>
                  <a:pt x="1326514" y="1178814"/>
                </a:lnTo>
                <a:lnTo>
                  <a:pt x="1327418" y="1178814"/>
                </a:lnTo>
                <a:lnTo>
                  <a:pt x="1326134" y="1178687"/>
                </a:lnTo>
                <a:close/>
              </a:path>
              <a:path w="4227195" h="1208404">
                <a:moveTo>
                  <a:pt x="2273300" y="1117727"/>
                </a:moveTo>
                <a:lnTo>
                  <a:pt x="2147824" y="1144270"/>
                </a:lnTo>
                <a:lnTo>
                  <a:pt x="2209318" y="1144270"/>
                </a:lnTo>
                <a:lnTo>
                  <a:pt x="2276094" y="1130173"/>
                </a:lnTo>
                <a:lnTo>
                  <a:pt x="2324785" y="1117854"/>
                </a:lnTo>
                <a:lnTo>
                  <a:pt x="2273046" y="1117854"/>
                </a:lnTo>
                <a:lnTo>
                  <a:pt x="2273300" y="1117727"/>
                </a:lnTo>
                <a:close/>
              </a:path>
              <a:path w="4227195" h="1208404">
                <a:moveTo>
                  <a:pt x="2915793" y="902081"/>
                </a:moveTo>
                <a:lnTo>
                  <a:pt x="2785491" y="956563"/>
                </a:lnTo>
                <a:lnTo>
                  <a:pt x="2656078" y="1005332"/>
                </a:lnTo>
                <a:lnTo>
                  <a:pt x="2656205" y="1005332"/>
                </a:lnTo>
                <a:lnTo>
                  <a:pt x="2527300" y="1048385"/>
                </a:lnTo>
                <a:lnTo>
                  <a:pt x="2527554" y="1048385"/>
                </a:lnTo>
                <a:lnTo>
                  <a:pt x="2399538" y="1085850"/>
                </a:lnTo>
                <a:lnTo>
                  <a:pt x="2399792" y="1085850"/>
                </a:lnTo>
                <a:lnTo>
                  <a:pt x="2273046" y="1117854"/>
                </a:lnTo>
                <a:lnTo>
                  <a:pt x="2324785" y="1117854"/>
                </a:lnTo>
                <a:lnTo>
                  <a:pt x="2403094" y="1098042"/>
                </a:lnTo>
                <a:lnTo>
                  <a:pt x="2531237" y="1060450"/>
                </a:lnTo>
                <a:lnTo>
                  <a:pt x="2660396" y="1017269"/>
                </a:lnTo>
                <a:lnTo>
                  <a:pt x="2790317" y="968375"/>
                </a:lnTo>
                <a:lnTo>
                  <a:pt x="2920873" y="913764"/>
                </a:lnTo>
                <a:lnTo>
                  <a:pt x="2945957" y="902207"/>
                </a:lnTo>
                <a:lnTo>
                  <a:pt x="2915666" y="902207"/>
                </a:lnTo>
                <a:lnTo>
                  <a:pt x="2915793" y="902081"/>
                </a:lnTo>
                <a:close/>
              </a:path>
              <a:path w="4227195" h="1208404">
                <a:moveTo>
                  <a:pt x="1013713" y="1115314"/>
                </a:moveTo>
                <a:lnTo>
                  <a:pt x="1013968" y="1115441"/>
                </a:lnTo>
                <a:lnTo>
                  <a:pt x="1014202" y="1115441"/>
                </a:lnTo>
                <a:lnTo>
                  <a:pt x="1013713" y="1115314"/>
                </a:lnTo>
                <a:close/>
              </a:path>
              <a:path w="4227195" h="1208404">
                <a:moveTo>
                  <a:pt x="916483" y="1084169"/>
                </a:moveTo>
                <a:close/>
              </a:path>
              <a:path w="4227195" h="1208404">
                <a:moveTo>
                  <a:pt x="916228" y="1084072"/>
                </a:moveTo>
                <a:lnTo>
                  <a:pt x="916483" y="1084169"/>
                </a:lnTo>
                <a:lnTo>
                  <a:pt x="916228" y="1084072"/>
                </a:lnTo>
                <a:close/>
              </a:path>
              <a:path w="4227195" h="1208404">
                <a:moveTo>
                  <a:pt x="822428" y="1048004"/>
                </a:moveTo>
                <a:lnTo>
                  <a:pt x="822706" y="1048131"/>
                </a:lnTo>
                <a:lnTo>
                  <a:pt x="822428" y="1048004"/>
                </a:lnTo>
                <a:close/>
              </a:path>
              <a:path w="4227195" h="1208404">
                <a:moveTo>
                  <a:pt x="732552" y="1006856"/>
                </a:moveTo>
                <a:lnTo>
                  <a:pt x="732409" y="1006856"/>
                </a:lnTo>
                <a:lnTo>
                  <a:pt x="732790" y="1006982"/>
                </a:lnTo>
                <a:lnTo>
                  <a:pt x="732552" y="1006856"/>
                </a:lnTo>
                <a:close/>
              </a:path>
              <a:path w="4227195" h="1208404">
                <a:moveTo>
                  <a:pt x="646606" y="960882"/>
                </a:moveTo>
                <a:lnTo>
                  <a:pt x="646430" y="960882"/>
                </a:lnTo>
                <a:lnTo>
                  <a:pt x="646811" y="961008"/>
                </a:lnTo>
                <a:lnTo>
                  <a:pt x="646606" y="960882"/>
                </a:lnTo>
                <a:close/>
              </a:path>
              <a:path w="4227195" h="1208404">
                <a:moveTo>
                  <a:pt x="2785745" y="956437"/>
                </a:moveTo>
                <a:lnTo>
                  <a:pt x="2785408" y="956563"/>
                </a:lnTo>
                <a:lnTo>
                  <a:pt x="2785745" y="956437"/>
                </a:lnTo>
                <a:close/>
              </a:path>
              <a:path w="4227195" h="1208404">
                <a:moveTo>
                  <a:pt x="564844" y="910207"/>
                </a:moveTo>
                <a:lnTo>
                  <a:pt x="565023" y="910336"/>
                </a:lnTo>
                <a:lnTo>
                  <a:pt x="564844" y="910207"/>
                </a:lnTo>
                <a:close/>
              </a:path>
              <a:path w="4227195" h="1208404">
                <a:moveTo>
                  <a:pt x="564670" y="910082"/>
                </a:moveTo>
                <a:lnTo>
                  <a:pt x="564844" y="910207"/>
                </a:lnTo>
                <a:lnTo>
                  <a:pt x="564670" y="910082"/>
                </a:lnTo>
                <a:close/>
              </a:path>
              <a:path w="4227195" h="1208404">
                <a:moveTo>
                  <a:pt x="3127248" y="801751"/>
                </a:moveTo>
                <a:lnTo>
                  <a:pt x="3046222" y="842010"/>
                </a:lnTo>
                <a:lnTo>
                  <a:pt x="2915666" y="902207"/>
                </a:lnTo>
                <a:lnTo>
                  <a:pt x="2945957" y="902207"/>
                </a:lnTo>
                <a:lnTo>
                  <a:pt x="3051810" y="853439"/>
                </a:lnTo>
                <a:lnTo>
                  <a:pt x="3132963" y="813181"/>
                </a:lnTo>
                <a:lnTo>
                  <a:pt x="3154479" y="801877"/>
                </a:lnTo>
                <a:lnTo>
                  <a:pt x="3127121" y="801877"/>
                </a:lnTo>
                <a:close/>
              </a:path>
              <a:path w="4227195" h="1208404">
                <a:moveTo>
                  <a:pt x="487500" y="854456"/>
                </a:moveTo>
                <a:lnTo>
                  <a:pt x="487807" y="854710"/>
                </a:lnTo>
                <a:lnTo>
                  <a:pt x="487500" y="854456"/>
                </a:lnTo>
                <a:close/>
              </a:path>
              <a:path w="4227195" h="1208404">
                <a:moveTo>
                  <a:pt x="3741928" y="417449"/>
                </a:moveTo>
                <a:lnTo>
                  <a:pt x="3668649" y="471297"/>
                </a:lnTo>
                <a:lnTo>
                  <a:pt x="3594227" y="523620"/>
                </a:lnTo>
                <a:lnTo>
                  <a:pt x="3594354" y="523620"/>
                </a:lnTo>
                <a:lnTo>
                  <a:pt x="3518789" y="574294"/>
                </a:lnTo>
                <a:lnTo>
                  <a:pt x="3442335" y="623188"/>
                </a:lnTo>
                <a:lnTo>
                  <a:pt x="3364738" y="670560"/>
                </a:lnTo>
                <a:lnTo>
                  <a:pt x="3286379" y="716152"/>
                </a:lnTo>
                <a:lnTo>
                  <a:pt x="3207131" y="759841"/>
                </a:lnTo>
                <a:lnTo>
                  <a:pt x="3127121" y="801877"/>
                </a:lnTo>
                <a:lnTo>
                  <a:pt x="3154479" y="801877"/>
                </a:lnTo>
                <a:lnTo>
                  <a:pt x="3213227" y="771017"/>
                </a:lnTo>
                <a:lnTo>
                  <a:pt x="3292729" y="727201"/>
                </a:lnTo>
                <a:lnTo>
                  <a:pt x="3371342" y="681482"/>
                </a:lnTo>
                <a:lnTo>
                  <a:pt x="3449066" y="633983"/>
                </a:lnTo>
                <a:lnTo>
                  <a:pt x="3525774" y="584835"/>
                </a:lnTo>
                <a:lnTo>
                  <a:pt x="3601466" y="534035"/>
                </a:lnTo>
                <a:lnTo>
                  <a:pt x="3676142" y="481583"/>
                </a:lnTo>
                <a:lnTo>
                  <a:pt x="3749548" y="427609"/>
                </a:lnTo>
                <a:lnTo>
                  <a:pt x="3762611" y="417575"/>
                </a:lnTo>
                <a:lnTo>
                  <a:pt x="3741928" y="417575"/>
                </a:lnTo>
                <a:close/>
              </a:path>
              <a:path w="4227195" h="1208404">
                <a:moveTo>
                  <a:pt x="414770" y="794131"/>
                </a:moveTo>
                <a:lnTo>
                  <a:pt x="415036" y="794385"/>
                </a:lnTo>
                <a:lnTo>
                  <a:pt x="414770" y="794131"/>
                </a:lnTo>
                <a:close/>
              </a:path>
              <a:path w="4227195" h="1208404">
                <a:moveTo>
                  <a:pt x="346987" y="729107"/>
                </a:moveTo>
                <a:lnTo>
                  <a:pt x="346837" y="729107"/>
                </a:lnTo>
                <a:lnTo>
                  <a:pt x="347218" y="729361"/>
                </a:lnTo>
                <a:lnTo>
                  <a:pt x="346987" y="729107"/>
                </a:lnTo>
                <a:close/>
              </a:path>
              <a:path w="4227195" h="1208404">
                <a:moveTo>
                  <a:pt x="3286506" y="716026"/>
                </a:moveTo>
                <a:lnTo>
                  <a:pt x="3286275" y="716152"/>
                </a:lnTo>
                <a:lnTo>
                  <a:pt x="3286506" y="716026"/>
                </a:lnTo>
                <a:close/>
              </a:path>
              <a:path w="4227195" h="1208404">
                <a:moveTo>
                  <a:pt x="283845" y="659383"/>
                </a:moveTo>
                <a:lnTo>
                  <a:pt x="284099" y="659764"/>
                </a:lnTo>
                <a:lnTo>
                  <a:pt x="283845" y="659383"/>
                </a:lnTo>
                <a:close/>
              </a:path>
              <a:path w="4227195" h="1208404">
                <a:moveTo>
                  <a:pt x="226187" y="585088"/>
                </a:moveTo>
                <a:lnTo>
                  <a:pt x="226441" y="585469"/>
                </a:lnTo>
                <a:lnTo>
                  <a:pt x="226187" y="585088"/>
                </a:lnTo>
                <a:close/>
              </a:path>
              <a:path w="4227195" h="1208404">
                <a:moveTo>
                  <a:pt x="3518916" y="574167"/>
                </a:moveTo>
                <a:lnTo>
                  <a:pt x="3518717" y="574294"/>
                </a:lnTo>
                <a:lnTo>
                  <a:pt x="3518916" y="574167"/>
                </a:lnTo>
                <a:close/>
              </a:path>
              <a:path w="4227195" h="1208404">
                <a:moveTo>
                  <a:pt x="173648" y="506222"/>
                </a:moveTo>
                <a:lnTo>
                  <a:pt x="173862" y="506602"/>
                </a:lnTo>
                <a:lnTo>
                  <a:pt x="173648" y="506222"/>
                </a:lnTo>
                <a:close/>
              </a:path>
              <a:path w="4227195" h="1208404">
                <a:moveTo>
                  <a:pt x="126820" y="422910"/>
                </a:moveTo>
                <a:lnTo>
                  <a:pt x="127000" y="423290"/>
                </a:lnTo>
                <a:lnTo>
                  <a:pt x="126820" y="422910"/>
                </a:lnTo>
                <a:close/>
              </a:path>
              <a:path w="4227195" h="1208404">
                <a:moveTo>
                  <a:pt x="3884676" y="305180"/>
                </a:moveTo>
                <a:lnTo>
                  <a:pt x="3813810" y="362203"/>
                </a:lnTo>
                <a:lnTo>
                  <a:pt x="3741928" y="417575"/>
                </a:lnTo>
                <a:lnTo>
                  <a:pt x="3762611" y="417575"/>
                </a:lnTo>
                <a:lnTo>
                  <a:pt x="3821811" y="372110"/>
                </a:lnTo>
                <a:lnTo>
                  <a:pt x="3892677" y="315087"/>
                </a:lnTo>
                <a:lnTo>
                  <a:pt x="3904322" y="305308"/>
                </a:lnTo>
                <a:lnTo>
                  <a:pt x="3884676" y="305308"/>
                </a:lnTo>
                <a:lnTo>
                  <a:pt x="3884676" y="305180"/>
                </a:lnTo>
                <a:close/>
              </a:path>
              <a:path w="4227195" h="1208404">
                <a:moveTo>
                  <a:pt x="3813937" y="362076"/>
                </a:moveTo>
                <a:lnTo>
                  <a:pt x="3813772" y="362203"/>
                </a:lnTo>
                <a:lnTo>
                  <a:pt x="3813937" y="362076"/>
                </a:lnTo>
                <a:close/>
              </a:path>
              <a:path w="4227195" h="1208404">
                <a:moveTo>
                  <a:pt x="85471" y="334899"/>
                </a:moveTo>
                <a:lnTo>
                  <a:pt x="85598" y="335279"/>
                </a:lnTo>
                <a:lnTo>
                  <a:pt x="85471" y="334899"/>
                </a:lnTo>
                <a:close/>
              </a:path>
              <a:path w="4227195" h="1208404">
                <a:moveTo>
                  <a:pt x="4172058" y="63753"/>
                </a:moveTo>
                <a:lnTo>
                  <a:pt x="4154042" y="63753"/>
                </a:lnTo>
                <a:lnTo>
                  <a:pt x="4088765" y="126237"/>
                </a:lnTo>
                <a:lnTo>
                  <a:pt x="4022090" y="187325"/>
                </a:lnTo>
                <a:lnTo>
                  <a:pt x="3954018" y="247014"/>
                </a:lnTo>
                <a:lnTo>
                  <a:pt x="3884676" y="305308"/>
                </a:lnTo>
                <a:lnTo>
                  <a:pt x="3904322" y="305308"/>
                </a:lnTo>
                <a:lnTo>
                  <a:pt x="3962400" y="256539"/>
                </a:lnTo>
                <a:lnTo>
                  <a:pt x="4030726" y="196723"/>
                </a:lnTo>
                <a:lnTo>
                  <a:pt x="4097528" y="135382"/>
                </a:lnTo>
                <a:lnTo>
                  <a:pt x="4162933" y="72898"/>
                </a:lnTo>
                <a:lnTo>
                  <a:pt x="4172058" y="63753"/>
                </a:lnTo>
                <a:close/>
              </a:path>
              <a:path w="4227195" h="1208404">
                <a:moveTo>
                  <a:pt x="67218" y="289433"/>
                </a:moveTo>
                <a:lnTo>
                  <a:pt x="67310" y="289687"/>
                </a:lnTo>
                <a:lnTo>
                  <a:pt x="67218" y="289433"/>
                </a:lnTo>
                <a:close/>
              </a:path>
              <a:path w="4227195" h="1208404">
                <a:moveTo>
                  <a:pt x="3954145" y="246887"/>
                </a:moveTo>
                <a:lnTo>
                  <a:pt x="3953993" y="247014"/>
                </a:lnTo>
                <a:lnTo>
                  <a:pt x="3954145" y="246887"/>
                </a:lnTo>
                <a:close/>
              </a:path>
              <a:path w="4227195" h="1208404">
                <a:moveTo>
                  <a:pt x="50339" y="242697"/>
                </a:moveTo>
                <a:lnTo>
                  <a:pt x="50418" y="242950"/>
                </a:lnTo>
                <a:lnTo>
                  <a:pt x="50339" y="242697"/>
                </a:lnTo>
                <a:close/>
              </a:path>
              <a:path w="4227195" h="1208404">
                <a:moveTo>
                  <a:pt x="14986" y="147700"/>
                </a:moveTo>
                <a:lnTo>
                  <a:pt x="0" y="231521"/>
                </a:lnTo>
                <a:lnTo>
                  <a:pt x="30694" y="222461"/>
                </a:lnTo>
                <a:lnTo>
                  <a:pt x="26924" y="210438"/>
                </a:lnTo>
                <a:lnTo>
                  <a:pt x="38989" y="206628"/>
                </a:lnTo>
                <a:lnTo>
                  <a:pt x="70065" y="206628"/>
                </a:lnTo>
                <a:lnTo>
                  <a:pt x="14986" y="147700"/>
                </a:lnTo>
                <a:close/>
              </a:path>
              <a:path w="4227195" h="1208404">
                <a:moveTo>
                  <a:pt x="38989" y="206628"/>
                </a:moveTo>
                <a:lnTo>
                  <a:pt x="26924" y="210438"/>
                </a:lnTo>
                <a:lnTo>
                  <a:pt x="30694" y="222461"/>
                </a:lnTo>
                <a:lnTo>
                  <a:pt x="42843" y="218876"/>
                </a:lnTo>
                <a:lnTo>
                  <a:pt x="38989" y="206628"/>
                </a:lnTo>
                <a:close/>
              </a:path>
              <a:path w="4227195" h="1208404">
                <a:moveTo>
                  <a:pt x="70065" y="206628"/>
                </a:moveTo>
                <a:lnTo>
                  <a:pt x="38989" y="206628"/>
                </a:lnTo>
                <a:lnTo>
                  <a:pt x="42843" y="218876"/>
                </a:lnTo>
                <a:lnTo>
                  <a:pt x="73152" y="209930"/>
                </a:lnTo>
                <a:lnTo>
                  <a:pt x="70065" y="206628"/>
                </a:lnTo>
                <a:close/>
              </a:path>
              <a:path w="4227195" h="1208404">
                <a:moveTo>
                  <a:pt x="4217670" y="0"/>
                </a:moveTo>
                <a:lnTo>
                  <a:pt x="4154037" y="63759"/>
                </a:lnTo>
                <a:lnTo>
                  <a:pt x="4172058" y="63753"/>
                </a:lnTo>
                <a:lnTo>
                  <a:pt x="4226687" y="9016"/>
                </a:lnTo>
                <a:lnTo>
                  <a:pt x="42176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15461"/>
            <a:ext cx="2315210" cy="15309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400" b="1" dirty="0">
                <a:latin typeface="Calibri"/>
                <a:cs typeface="Calibri"/>
              </a:rPr>
              <a:t>GROUP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750"/>
              </a:spcBef>
              <a:tabLst>
                <a:tab pos="941705" algn="l"/>
              </a:tabLst>
            </a:pPr>
            <a:r>
              <a:rPr sz="2200" spc="-10" dirty="0">
                <a:latin typeface="Calibri"/>
                <a:cs typeface="Calibri"/>
              </a:rPr>
              <a:t>SELECT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COUNT(*)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tabLst>
                <a:tab pos="904240" algn="l"/>
              </a:tabLst>
            </a:pPr>
            <a:r>
              <a:rPr sz="2200" spc="-20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Empleado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GROUP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categoria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00778" y="2366517"/>
            <a:ext cx="37534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Pero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en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GROUP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es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posible</a:t>
            </a:r>
            <a:r>
              <a:rPr sz="1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colocar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columnas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que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estén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en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SELECT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7377" y="1332611"/>
            <a:ext cx="3708400" cy="859790"/>
          </a:xfrm>
          <a:custGeom>
            <a:avLst/>
            <a:gdLst/>
            <a:ahLst/>
            <a:cxnLst/>
            <a:rect l="l" t="t" r="r" b="b"/>
            <a:pathLst>
              <a:path w="3708400" h="859789">
                <a:moveTo>
                  <a:pt x="3703870" y="819530"/>
                </a:moveTo>
                <a:lnTo>
                  <a:pt x="3691128" y="819530"/>
                </a:lnTo>
                <a:lnTo>
                  <a:pt x="3695573" y="859281"/>
                </a:lnTo>
                <a:lnTo>
                  <a:pt x="3708146" y="857885"/>
                </a:lnTo>
                <a:lnTo>
                  <a:pt x="3703870" y="819530"/>
                </a:lnTo>
                <a:close/>
              </a:path>
              <a:path w="3708400" h="859789">
                <a:moveTo>
                  <a:pt x="3697819" y="780796"/>
                </a:moveTo>
                <a:lnTo>
                  <a:pt x="3685031" y="780796"/>
                </a:lnTo>
                <a:lnTo>
                  <a:pt x="3691128" y="819785"/>
                </a:lnTo>
                <a:lnTo>
                  <a:pt x="3691128" y="819530"/>
                </a:lnTo>
                <a:lnTo>
                  <a:pt x="3703870" y="819530"/>
                </a:lnTo>
                <a:lnTo>
                  <a:pt x="3703701" y="818006"/>
                </a:lnTo>
                <a:lnTo>
                  <a:pt x="3697819" y="780796"/>
                </a:lnTo>
                <a:close/>
              </a:path>
              <a:path w="3708400" h="859789">
                <a:moveTo>
                  <a:pt x="3669072" y="670305"/>
                </a:moveTo>
                <a:lnTo>
                  <a:pt x="3655822" y="670305"/>
                </a:lnTo>
                <a:lnTo>
                  <a:pt x="3655949" y="670687"/>
                </a:lnTo>
                <a:lnTo>
                  <a:pt x="3667379" y="706501"/>
                </a:lnTo>
                <a:lnTo>
                  <a:pt x="3677157" y="743330"/>
                </a:lnTo>
                <a:lnTo>
                  <a:pt x="3685031" y="781176"/>
                </a:lnTo>
                <a:lnTo>
                  <a:pt x="3685031" y="780796"/>
                </a:lnTo>
                <a:lnTo>
                  <a:pt x="3697819" y="780796"/>
                </a:lnTo>
                <a:lnTo>
                  <a:pt x="3697478" y="778637"/>
                </a:lnTo>
                <a:lnTo>
                  <a:pt x="3689477" y="740283"/>
                </a:lnTo>
                <a:lnTo>
                  <a:pt x="3679571" y="702817"/>
                </a:lnTo>
                <a:lnTo>
                  <a:pt x="3669072" y="670305"/>
                </a:lnTo>
                <a:close/>
              </a:path>
              <a:path w="3708400" h="859789">
                <a:moveTo>
                  <a:pt x="3677030" y="743076"/>
                </a:moveTo>
                <a:lnTo>
                  <a:pt x="3677084" y="743330"/>
                </a:lnTo>
                <a:lnTo>
                  <a:pt x="3677030" y="743076"/>
                </a:lnTo>
                <a:close/>
              </a:path>
              <a:path w="3708400" h="859789">
                <a:moveTo>
                  <a:pt x="3667252" y="706247"/>
                </a:moveTo>
                <a:lnTo>
                  <a:pt x="3667319" y="706501"/>
                </a:lnTo>
                <a:lnTo>
                  <a:pt x="3667252" y="706247"/>
                </a:lnTo>
                <a:close/>
              </a:path>
              <a:path w="3708400" h="859789">
                <a:moveTo>
                  <a:pt x="3655916" y="670600"/>
                </a:moveTo>
                <a:close/>
              </a:path>
              <a:path w="3708400" h="859789">
                <a:moveTo>
                  <a:pt x="3607116" y="535686"/>
                </a:moveTo>
                <a:lnTo>
                  <a:pt x="3592576" y="535686"/>
                </a:lnTo>
                <a:lnTo>
                  <a:pt x="3611118" y="568325"/>
                </a:lnTo>
                <a:lnTo>
                  <a:pt x="3627628" y="601472"/>
                </a:lnTo>
                <a:lnTo>
                  <a:pt x="3642614" y="635635"/>
                </a:lnTo>
                <a:lnTo>
                  <a:pt x="3655916" y="670600"/>
                </a:lnTo>
                <a:lnTo>
                  <a:pt x="3655822" y="670305"/>
                </a:lnTo>
                <a:lnTo>
                  <a:pt x="3669072" y="670305"/>
                </a:lnTo>
                <a:lnTo>
                  <a:pt x="3667760" y="666241"/>
                </a:lnTo>
                <a:lnTo>
                  <a:pt x="3654298" y="630681"/>
                </a:lnTo>
                <a:lnTo>
                  <a:pt x="3639057" y="596011"/>
                </a:lnTo>
                <a:lnTo>
                  <a:pt x="3622167" y="562101"/>
                </a:lnTo>
                <a:lnTo>
                  <a:pt x="3607116" y="535686"/>
                </a:lnTo>
                <a:close/>
              </a:path>
              <a:path w="3708400" h="859789">
                <a:moveTo>
                  <a:pt x="3642487" y="635380"/>
                </a:moveTo>
                <a:lnTo>
                  <a:pt x="3642583" y="635635"/>
                </a:lnTo>
                <a:lnTo>
                  <a:pt x="3642487" y="635380"/>
                </a:lnTo>
                <a:close/>
              </a:path>
              <a:path w="3708400" h="859789">
                <a:moveTo>
                  <a:pt x="3627501" y="601218"/>
                </a:moveTo>
                <a:lnTo>
                  <a:pt x="3627612" y="601472"/>
                </a:lnTo>
                <a:lnTo>
                  <a:pt x="3627501" y="601218"/>
                </a:lnTo>
                <a:close/>
              </a:path>
              <a:path w="3708400" h="859789">
                <a:moveTo>
                  <a:pt x="52578" y="511428"/>
                </a:moveTo>
                <a:lnTo>
                  <a:pt x="0" y="578485"/>
                </a:lnTo>
                <a:lnTo>
                  <a:pt x="85090" y="580389"/>
                </a:lnTo>
                <a:lnTo>
                  <a:pt x="74073" y="557022"/>
                </a:lnTo>
                <a:lnTo>
                  <a:pt x="60071" y="557022"/>
                </a:lnTo>
                <a:lnTo>
                  <a:pt x="54610" y="545591"/>
                </a:lnTo>
                <a:lnTo>
                  <a:pt x="66126" y="540166"/>
                </a:lnTo>
                <a:lnTo>
                  <a:pt x="52578" y="511428"/>
                </a:lnTo>
                <a:close/>
              </a:path>
              <a:path w="3708400" h="859789">
                <a:moveTo>
                  <a:pt x="3610864" y="567943"/>
                </a:moveTo>
                <a:lnTo>
                  <a:pt x="3611054" y="568325"/>
                </a:lnTo>
                <a:lnTo>
                  <a:pt x="3610864" y="567943"/>
                </a:lnTo>
                <a:close/>
              </a:path>
              <a:path w="3708400" h="859789">
                <a:moveTo>
                  <a:pt x="66126" y="540166"/>
                </a:moveTo>
                <a:lnTo>
                  <a:pt x="54610" y="545591"/>
                </a:lnTo>
                <a:lnTo>
                  <a:pt x="60071" y="557022"/>
                </a:lnTo>
                <a:lnTo>
                  <a:pt x="71518" y="551602"/>
                </a:lnTo>
                <a:lnTo>
                  <a:pt x="66126" y="540166"/>
                </a:lnTo>
                <a:close/>
              </a:path>
              <a:path w="3708400" h="859789">
                <a:moveTo>
                  <a:pt x="71518" y="551602"/>
                </a:moveTo>
                <a:lnTo>
                  <a:pt x="60071" y="557022"/>
                </a:lnTo>
                <a:lnTo>
                  <a:pt x="74073" y="557022"/>
                </a:lnTo>
                <a:lnTo>
                  <a:pt x="71518" y="551602"/>
                </a:lnTo>
                <a:close/>
              </a:path>
              <a:path w="3708400" h="859789">
                <a:moveTo>
                  <a:pt x="2199259" y="0"/>
                </a:moveTo>
                <a:lnTo>
                  <a:pt x="2075052" y="4190"/>
                </a:lnTo>
                <a:lnTo>
                  <a:pt x="1947416" y="12700"/>
                </a:lnTo>
                <a:lnTo>
                  <a:pt x="1816862" y="25526"/>
                </a:lnTo>
                <a:lnTo>
                  <a:pt x="1683258" y="42925"/>
                </a:lnTo>
                <a:lnTo>
                  <a:pt x="1546860" y="64642"/>
                </a:lnTo>
                <a:lnTo>
                  <a:pt x="1408049" y="90931"/>
                </a:lnTo>
                <a:lnTo>
                  <a:pt x="1266698" y="121665"/>
                </a:lnTo>
                <a:lnTo>
                  <a:pt x="1123314" y="156972"/>
                </a:lnTo>
                <a:lnTo>
                  <a:pt x="977900" y="196850"/>
                </a:lnTo>
                <a:lnTo>
                  <a:pt x="830707" y="241426"/>
                </a:lnTo>
                <a:lnTo>
                  <a:pt x="681863" y="290575"/>
                </a:lnTo>
                <a:lnTo>
                  <a:pt x="594995" y="321310"/>
                </a:lnTo>
                <a:lnTo>
                  <a:pt x="508381" y="353313"/>
                </a:lnTo>
                <a:lnTo>
                  <a:pt x="422021" y="386588"/>
                </a:lnTo>
                <a:lnTo>
                  <a:pt x="336042" y="421386"/>
                </a:lnTo>
                <a:lnTo>
                  <a:pt x="250571" y="457326"/>
                </a:lnTo>
                <a:lnTo>
                  <a:pt x="165481" y="494538"/>
                </a:lnTo>
                <a:lnTo>
                  <a:pt x="81026" y="533146"/>
                </a:lnTo>
                <a:lnTo>
                  <a:pt x="66126" y="540166"/>
                </a:lnTo>
                <a:lnTo>
                  <a:pt x="71518" y="551602"/>
                </a:lnTo>
                <a:lnTo>
                  <a:pt x="86360" y="544576"/>
                </a:lnTo>
                <a:lnTo>
                  <a:pt x="170688" y="506094"/>
                </a:lnTo>
                <a:lnTo>
                  <a:pt x="170850" y="506094"/>
                </a:lnTo>
                <a:lnTo>
                  <a:pt x="255524" y="469011"/>
                </a:lnTo>
                <a:lnTo>
                  <a:pt x="340868" y="433069"/>
                </a:lnTo>
                <a:lnTo>
                  <a:pt x="426720" y="398399"/>
                </a:lnTo>
                <a:lnTo>
                  <a:pt x="427047" y="398399"/>
                </a:lnTo>
                <a:lnTo>
                  <a:pt x="512825" y="365125"/>
                </a:lnTo>
                <a:lnTo>
                  <a:pt x="599313" y="333248"/>
                </a:lnTo>
                <a:lnTo>
                  <a:pt x="686054" y="302640"/>
                </a:lnTo>
                <a:lnTo>
                  <a:pt x="685926" y="302640"/>
                </a:lnTo>
                <a:lnTo>
                  <a:pt x="834644" y="253491"/>
                </a:lnTo>
                <a:lnTo>
                  <a:pt x="834808" y="253491"/>
                </a:lnTo>
                <a:lnTo>
                  <a:pt x="981456" y="209041"/>
                </a:lnTo>
                <a:lnTo>
                  <a:pt x="981790" y="209041"/>
                </a:lnTo>
                <a:lnTo>
                  <a:pt x="1126617" y="169163"/>
                </a:lnTo>
                <a:lnTo>
                  <a:pt x="1127005" y="169163"/>
                </a:lnTo>
                <a:lnTo>
                  <a:pt x="1269746" y="133985"/>
                </a:lnTo>
                <a:lnTo>
                  <a:pt x="1270072" y="133985"/>
                </a:lnTo>
                <a:lnTo>
                  <a:pt x="1410589" y="103250"/>
                </a:lnTo>
                <a:lnTo>
                  <a:pt x="1411131" y="103250"/>
                </a:lnTo>
                <a:lnTo>
                  <a:pt x="1549146" y="77088"/>
                </a:lnTo>
                <a:lnTo>
                  <a:pt x="1549688" y="77088"/>
                </a:lnTo>
                <a:lnTo>
                  <a:pt x="1685163" y="55499"/>
                </a:lnTo>
                <a:lnTo>
                  <a:pt x="1684909" y="55499"/>
                </a:lnTo>
                <a:lnTo>
                  <a:pt x="1818386" y="38100"/>
                </a:lnTo>
                <a:lnTo>
                  <a:pt x="1819536" y="38100"/>
                </a:lnTo>
                <a:lnTo>
                  <a:pt x="1948561" y="25273"/>
                </a:lnTo>
                <a:lnTo>
                  <a:pt x="2075814" y="16890"/>
                </a:lnTo>
                <a:lnTo>
                  <a:pt x="2075561" y="16890"/>
                </a:lnTo>
                <a:lnTo>
                  <a:pt x="2199509" y="12700"/>
                </a:lnTo>
                <a:lnTo>
                  <a:pt x="2545220" y="12700"/>
                </a:lnTo>
                <a:lnTo>
                  <a:pt x="2437130" y="4572"/>
                </a:lnTo>
                <a:lnTo>
                  <a:pt x="2320036" y="126"/>
                </a:lnTo>
                <a:lnTo>
                  <a:pt x="2199259" y="0"/>
                </a:lnTo>
                <a:close/>
              </a:path>
              <a:path w="3708400" h="859789">
                <a:moveTo>
                  <a:pt x="3566615" y="473963"/>
                </a:moveTo>
                <a:lnTo>
                  <a:pt x="3551047" y="473963"/>
                </a:lnTo>
                <a:lnTo>
                  <a:pt x="3572764" y="504571"/>
                </a:lnTo>
                <a:lnTo>
                  <a:pt x="3592703" y="535939"/>
                </a:lnTo>
                <a:lnTo>
                  <a:pt x="3592576" y="535686"/>
                </a:lnTo>
                <a:lnTo>
                  <a:pt x="3607116" y="535686"/>
                </a:lnTo>
                <a:lnTo>
                  <a:pt x="3603498" y="529336"/>
                </a:lnTo>
                <a:lnTo>
                  <a:pt x="3583178" y="497459"/>
                </a:lnTo>
                <a:lnTo>
                  <a:pt x="3566615" y="473963"/>
                </a:lnTo>
                <a:close/>
              </a:path>
              <a:path w="3708400" h="859789">
                <a:moveTo>
                  <a:pt x="170850" y="506094"/>
                </a:moveTo>
                <a:lnTo>
                  <a:pt x="170688" y="506094"/>
                </a:lnTo>
                <a:lnTo>
                  <a:pt x="170561" y="506222"/>
                </a:lnTo>
                <a:lnTo>
                  <a:pt x="170850" y="506094"/>
                </a:lnTo>
                <a:close/>
              </a:path>
              <a:path w="3708400" h="859789">
                <a:moveTo>
                  <a:pt x="3572510" y="504316"/>
                </a:moveTo>
                <a:lnTo>
                  <a:pt x="3572672" y="504571"/>
                </a:lnTo>
                <a:lnTo>
                  <a:pt x="3572510" y="504316"/>
                </a:lnTo>
                <a:close/>
              </a:path>
              <a:path w="3708400" h="859789">
                <a:moveTo>
                  <a:pt x="3543991" y="444373"/>
                </a:moveTo>
                <a:lnTo>
                  <a:pt x="3527806" y="444373"/>
                </a:lnTo>
                <a:lnTo>
                  <a:pt x="3551174" y="474217"/>
                </a:lnTo>
                <a:lnTo>
                  <a:pt x="3551047" y="473963"/>
                </a:lnTo>
                <a:lnTo>
                  <a:pt x="3566615" y="473963"/>
                </a:lnTo>
                <a:lnTo>
                  <a:pt x="3561334" y="466471"/>
                </a:lnTo>
                <a:lnTo>
                  <a:pt x="3543991" y="444373"/>
                </a:lnTo>
                <a:close/>
              </a:path>
              <a:path w="3708400" h="859789">
                <a:moveTo>
                  <a:pt x="3494135" y="388112"/>
                </a:moveTo>
                <a:lnTo>
                  <a:pt x="3476625" y="388112"/>
                </a:lnTo>
                <a:lnTo>
                  <a:pt x="3476879" y="388365"/>
                </a:lnTo>
                <a:lnTo>
                  <a:pt x="3503168" y="416051"/>
                </a:lnTo>
                <a:lnTo>
                  <a:pt x="3527933" y="444626"/>
                </a:lnTo>
                <a:lnTo>
                  <a:pt x="3527806" y="444373"/>
                </a:lnTo>
                <a:lnTo>
                  <a:pt x="3543991" y="444373"/>
                </a:lnTo>
                <a:lnTo>
                  <a:pt x="3537712" y="436372"/>
                </a:lnTo>
                <a:lnTo>
                  <a:pt x="3512566" y="407415"/>
                </a:lnTo>
                <a:lnTo>
                  <a:pt x="3494135" y="388112"/>
                </a:lnTo>
                <a:close/>
              </a:path>
              <a:path w="3708400" h="859789">
                <a:moveTo>
                  <a:pt x="3503041" y="415925"/>
                </a:moveTo>
                <a:close/>
              </a:path>
              <a:path w="3708400" h="859789">
                <a:moveTo>
                  <a:pt x="427047" y="398399"/>
                </a:moveTo>
                <a:lnTo>
                  <a:pt x="426720" y="398399"/>
                </a:lnTo>
                <a:lnTo>
                  <a:pt x="427047" y="398399"/>
                </a:lnTo>
                <a:close/>
              </a:path>
              <a:path w="3708400" h="859789">
                <a:moveTo>
                  <a:pt x="3476748" y="388241"/>
                </a:moveTo>
                <a:lnTo>
                  <a:pt x="3476879" y="388365"/>
                </a:lnTo>
                <a:lnTo>
                  <a:pt x="3476748" y="388241"/>
                </a:lnTo>
                <a:close/>
              </a:path>
              <a:path w="3708400" h="859789">
                <a:moveTo>
                  <a:pt x="3376957" y="287019"/>
                </a:moveTo>
                <a:lnTo>
                  <a:pt x="3356102" y="287019"/>
                </a:lnTo>
                <a:lnTo>
                  <a:pt x="3356483" y="287274"/>
                </a:lnTo>
                <a:lnTo>
                  <a:pt x="3419729" y="335914"/>
                </a:lnTo>
                <a:lnTo>
                  <a:pt x="3448939" y="361696"/>
                </a:lnTo>
                <a:lnTo>
                  <a:pt x="3476748" y="388241"/>
                </a:lnTo>
                <a:lnTo>
                  <a:pt x="3476625" y="388112"/>
                </a:lnTo>
                <a:lnTo>
                  <a:pt x="3494135" y="388112"/>
                </a:lnTo>
                <a:lnTo>
                  <a:pt x="3485769" y="379349"/>
                </a:lnTo>
                <a:lnTo>
                  <a:pt x="3457448" y="352298"/>
                </a:lnTo>
                <a:lnTo>
                  <a:pt x="3427603" y="326009"/>
                </a:lnTo>
                <a:lnTo>
                  <a:pt x="3376957" y="287019"/>
                </a:lnTo>
                <a:close/>
              </a:path>
              <a:path w="3708400" h="859789">
                <a:moveTo>
                  <a:pt x="3448685" y="361568"/>
                </a:moveTo>
                <a:lnTo>
                  <a:pt x="3448818" y="361696"/>
                </a:lnTo>
                <a:lnTo>
                  <a:pt x="3448685" y="361568"/>
                </a:lnTo>
                <a:close/>
              </a:path>
              <a:path w="3708400" h="859789">
                <a:moveTo>
                  <a:pt x="3419348" y="335661"/>
                </a:moveTo>
                <a:lnTo>
                  <a:pt x="3419636" y="335914"/>
                </a:lnTo>
                <a:lnTo>
                  <a:pt x="3419348" y="335661"/>
                </a:lnTo>
                <a:close/>
              </a:path>
              <a:path w="3708400" h="859789">
                <a:moveTo>
                  <a:pt x="3356155" y="287060"/>
                </a:moveTo>
                <a:lnTo>
                  <a:pt x="3356432" y="287274"/>
                </a:lnTo>
                <a:lnTo>
                  <a:pt x="3356155" y="287060"/>
                </a:lnTo>
                <a:close/>
              </a:path>
              <a:path w="3708400" h="859789">
                <a:moveTo>
                  <a:pt x="3310375" y="242188"/>
                </a:moveTo>
                <a:lnTo>
                  <a:pt x="3287141" y="242188"/>
                </a:lnTo>
                <a:lnTo>
                  <a:pt x="3356155" y="287060"/>
                </a:lnTo>
                <a:lnTo>
                  <a:pt x="3376957" y="287019"/>
                </a:lnTo>
                <a:lnTo>
                  <a:pt x="3363595" y="276733"/>
                </a:lnTo>
                <a:lnTo>
                  <a:pt x="3310375" y="242188"/>
                </a:lnTo>
                <a:close/>
              </a:path>
              <a:path w="3708400" h="859789">
                <a:moveTo>
                  <a:pt x="834808" y="253491"/>
                </a:moveTo>
                <a:lnTo>
                  <a:pt x="834644" y="253491"/>
                </a:lnTo>
                <a:lnTo>
                  <a:pt x="834389" y="253618"/>
                </a:lnTo>
                <a:lnTo>
                  <a:pt x="834808" y="253491"/>
                </a:lnTo>
                <a:close/>
              </a:path>
              <a:path w="3708400" h="859789">
                <a:moveTo>
                  <a:pt x="3212465" y="201167"/>
                </a:moveTo>
                <a:lnTo>
                  <a:pt x="3287522" y="242442"/>
                </a:lnTo>
                <a:lnTo>
                  <a:pt x="3287141" y="242188"/>
                </a:lnTo>
                <a:lnTo>
                  <a:pt x="3310375" y="242188"/>
                </a:lnTo>
                <a:lnTo>
                  <a:pt x="3293745" y="231393"/>
                </a:lnTo>
                <a:lnTo>
                  <a:pt x="3239069" y="201294"/>
                </a:lnTo>
                <a:lnTo>
                  <a:pt x="3212846" y="201294"/>
                </a:lnTo>
                <a:lnTo>
                  <a:pt x="3212465" y="201167"/>
                </a:lnTo>
                <a:close/>
              </a:path>
              <a:path w="3708400" h="859789">
                <a:moveTo>
                  <a:pt x="981790" y="209041"/>
                </a:moveTo>
                <a:lnTo>
                  <a:pt x="981456" y="209041"/>
                </a:lnTo>
                <a:lnTo>
                  <a:pt x="981790" y="209041"/>
                </a:lnTo>
                <a:close/>
              </a:path>
              <a:path w="3708400" h="859789">
                <a:moveTo>
                  <a:pt x="3162451" y="163956"/>
                </a:moveTo>
                <a:lnTo>
                  <a:pt x="3132455" y="163956"/>
                </a:lnTo>
                <a:lnTo>
                  <a:pt x="3212846" y="201294"/>
                </a:lnTo>
                <a:lnTo>
                  <a:pt x="3239069" y="201294"/>
                </a:lnTo>
                <a:lnTo>
                  <a:pt x="3218307" y="189864"/>
                </a:lnTo>
                <a:lnTo>
                  <a:pt x="3162451" y="163956"/>
                </a:lnTo>
                <a:close/>
              </a:path>
              <a:path w="3708400" h="859789">
                <a:moveTo>
                  <a:pt x="1127005" y="169163"/>
                </a:moveTo>
                <a:lnTo>
                  <a:pt x="1126617" y="169163"/>
                </a:lnTo>
                <a:lnTo>
                  <a:pt x="1126489" y="169290"/>
                </a:lnTo>
                <a:lnTo>
                  <a:pt x="1127005" y="169163"/>
                </a:lnTo>
                <a:close/>
              </a:path>
              <a:path w="3708400" h="859789">
                <a:moveTo>
                  <a:pt x="3082286" y="130937"/>
                </a:moveTo>
                <a:lnTo>
                  <a:pt x="3047111" y="130937"/>
                </a:lnTo>
                <a:lnTo>
                  <a:pt x="3047492" y="131063"/>
                </a:lnTo>
                <a:lnTo>
                  <a:pt x="3132836" y="164211"/>
                </a:lnTo>
                <a:lnTo>
                  <a:pt x="3132455" y="163956"/>
                </a:lnTo>
                <a:lnTo>
                  <a:pt x="3162451" y="163956"/>
                </a:lnTo>
                <a:lnTo>
                  <a:pt x="3137535" y="152400"/>
                </a:lnTo>
                <a:lnTo>
                  <a:pt x="3082286" y="130937"/>
                </a:lnTo>
                <a:close/>
              </a:path>
              <a:path w="3708400" h="859789">
                <a:moveTo>
                  <a:pt x="1270072" y="133985"/>
                </a:moveTo>
                <a:lnTo>
                  <a:pt x="1269746" y="133985"/>
                </a:lnTo>
                <a:lnTo>
                  <a:pt x="1269492" y="134112"/>
                </a:lnTo>
                <a:lnTo>
                  <a:pt x="1270072" y="133985"/>
                </a:lnTo>
                <a:close/>
              </a:path>
              <a:path w="3708400" h="859789">
                <a:moveTo>
                  <a:pt x="3047168" y="130959"/>
                </a:moveTo>
                <a:lnTo>
                  <a:pt x="3047438" y="131063"/>
                </a:lnTo>
                <a:lnTo>
                  <a:pt x="3047168" y="130959"/>
                </a:lnTo>
                <a:close/>
              </a:path>
              <a:path w="3708400" h="859789">
                <a:moveTo>
                  <a:pt x="2998251" y="101726"/>
                </a:moveTo>
                <a:lnTo>
                  <a:pt x="2956814" y="101726"/>
                </a:lnTo>
                <a:lnTo>
                  <a:pt x="3047168" y="130959"/>
                </a:lnTo>
                <a:lnTo>
                  <a:pt x="3082286" y="130937"/>
                </a:lnTo>
                <a:lnTo>
                  <a:pt x="3051556" y="118999"/>
                </a:lnTo>
                <a:lnTo>
                  <a:pt x="2998251" y="101726"/>
                </a:lnTo>
                <a:close/>
              </a:path>
              <a:path w="3708400" h="859789">
                <a:moveTo>
                  <a:pt x="1411131" y="103250"/>
                </a:moveTo>
                <a:lnTo>
                  <a:pt x="1410589" y="103250"/>
                </a:lnTo>
                <a:lnTo>
                  <a:pt x="1411131" y="103250"/>
                </a:lnTo>
                <a:close/>
              </a:path>
              <a:path w="3708400" h="859789">
                <a:moveTo>
                  <a:pt x="2545220" y="12700"/>
                </a:moveTo>
                <a:lnTo>
                  <a:pt x="2199509" y="12700"/>
                </a:lnTo>
                <a:lnTo>
                  <a:pt x="2319909" y="12826"/>
                </a:lnTo>
                <a:lnTo>
                  <a:pt x="2319655" y="12826"/>
                </a:lnTo>
                <a:lnTo>
                  <a:pt x="2436495" y="17272"/>
                </a:lnTo>
                <a:lnTo>
                  <a:pt x="2436241" y="17272"/>
                </a:lnTo>
                <a:lnTo>
                  <a:pt x="2549144" y="25780"/>
                </a:lnTo>
                <a:lnTo>
                  <a:pt x="2548890" y="25780"/>
                </a:lnTo>
                <a:lnTo>
                  <a:pt x="2657856" y="38608"/>
                </a:lnTo>
                <a:lnTo>
                  <a:pt x="2657475" y="38608"/>
                </a:lnTo>
                <a:lnTo>
                  <a:pt x="2762123" y="55625"/>
                </a:lnTo>
                <a:lnTo>
                  <a:pt x="2761869" y="55625"/>
                </a:lnTo>
                <a:lnTo>
                  <a:pt x="2861945" y="76708"/>
                </a:lnTo>
                <a:lnTo>
                  <a:pt x="2861691" y="76708"/>
                </a:lnTo>
                <a:lnTo>
                  <a:pt x="2957195" y="101853"/>
                </a:lnTo>
                <a:lnTo>
                  <a:pt x="2956814" y="101726"/>
                </a:lnTo>
                <a:lnTo>
                  <a:pt x="2998251" y="101726"/>
                </a:lnTo>
                <a:lnTo>
                  <a:pt x="2960624" y="89535"/>
                </a:lnTo>
                <a:lnTo>
                  <a:pt x="2864739" y="64388"/>
                </a:lnTo>
                <a:lnTo>
                  <a:pt x="2764282" y="43179"/>
                </a:lnTo>
                <a:lnTo>
                  <a:pt x="2659380" y="26035"/>
                </a:lnTo>
                <a:lnTo>
                  <a:pt x="2550287" y="13080"/>
                </a:lnTo>
                <a:lnTo>
                  <a:pt x="2545220" y="12700"/>
                </a:lnTo>
                <a:close/>
              </a:path>
              <a:path w="3708400" h="859789">
                <a:moveTo>
                  <a:pt x="1549688" y="77088"/>
                </a:moveTo>
                <a:lnTo>
                  <a:pt x="1549146" y="77088"/>
                </a:lnTo>
                <a:lnTo>
                  <a:pt x="1548892" y="77215"/>
                </a:lnTo>
                <a:lnTo>
                  <a:pt x="1549688" y="77088"/>
                </a:lnTo>
                <a:close/>
              </a:path>
              <a:path w="3708400" h="859789">
                <a:moveTo>
                  <a:pt x="1819536" y="38100"/>
                </a:moveTo>
                <a:lnTo>
                  <a:pt x="1818386" y="38100"/>
                </a:lnTo>
                <a:lnTo>
                  <a:pt x="1819536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0779" y="3144520"/>
            <a:ext cx="4213225" cy="1203960"/>
          </a:xfrm>
          <a:custGeom>
            <a:avLst/>
            <a:gdLst/>
            <a:ahLst/>
            <a:cxnLst/>
            <a:rect l="l" t="t" r="r" b="b"/>
            <a:pathLst>
              <a:path w="4213225" h="1203960">
                <a:moveTo>
                  <a:pt x="12192" y="141477"/>
                </a:moveTo>
                <a:lnTo>
                  <a:pt x="13969" y="194182"/>
                </a:lnTo>
                <a:lnTo>
                  <a:pt x="29509" y="242569"/>
                </a:lnTo>
                <a:lnTo>
                  <a:pt x="46481" y="289559"/>
                </a:lnTo>
                <a:lnTo>
                  <a:pt x="65024" y="335660"/>
                </a:lnTo>
                <a:lnTo>
                  <a:pt x="106680" y="424433"/>
                </a:lnTo>
                <a:lnTo>
                  <a:pt x="154050" y="508634"/>
                </a:lnTo>
                <a:lnTo>
                  <a:pt x="207009" y="588263"/>
                </a:lnTo>
                <a:lnTo>
                  <a:pt x="265302" y="663320"/>
                </a:lnTo>
                <a:lnTo>
                  <a:pt x="329056" y="733678"/>
                </a:lnTo>
                <a:lnTo>
                  <a:pt x="397509" y="799337"/>
                </a:lnTo>
                <a:lnTo>
                  <a:pt x="470915" y="860170"/>
                </a:lnTo>
                <a:lnTo>
                  <a:pt x="548894" y="916304"/>
                </a:lnTo>
                <a:lnTo>
                  <a:pt x="631317" y="967485"/>
                </a:lnTo>
                <a:lnTo>
                  <a:pt x="718057" y="1013840"/>
                </a:lnTo>
                <a:lnTo>
                  <a:pt x="808736" y="1055242"/>
                </a:lnTo>
                <a:lnTo>
                  <a:pt x="903223" y="1091691"/>
                </a:lnTo>
                <a:lnTo>
                  <a:pt x="1001394" y="1123187"/>
                </a:lnTo>
                <a:lnTo>
                  <a:pt x="1102995" y="1149477"/>
                </a:lnTo>
                <a:lnTo>
                  <a:pt x="1207896" y="1170812"/>
                </a:lnTo>
                <a:lnTo>
                  <a:pt x="1315846" y="1186941"/>
                </a:lnTo>
                <a:lnTo>
                  <a:pt x="1426718" y="1197863"/>
                </a:lnTo>
                <a:lnTo>
                  <a:pt x="1540256" y="1203578"/>
                </a:lnTo>
                <a:lnTo>
                  <a:pt x="1656207" y="1203959"/>
                </a:lnTo>
                <a:lnTo>
                  <a:pt x="1774570" y="1199260"/>
                </a:lnTo>
                <a:lnTo>
                  <a:pt x="1868212" y="1191259"/>
                </a:lnTo>
                <a:lnTo>
                  <a:pt x="1655825" y="1191259"/>
                </a:lnTo>
                <a:lnTo>
                  <a:pt x="1540764" y="1190878"/>
                </a:lnTo>
                <a:lnTo>
                  <a:pt x="1427480" y="1185163"/>
                </a:lnTo>
                <a:lnTo>
                  <a:pt x="1427733" y="1185163"/>
                </a:lnTo>
                <a:lnTo>
                  <a:pt x="1318528" y="1174368"/>
                </a:lnTo>
                <a:lnTo>
                  <a:pt x="1317624" y="1174368"/>
                </a:lnTo>
                <a:lnTo>
                  <a:pt x="1209929" y="1158239"/>
                </a:lnTo>
                <a:lnTo>
                  <a:pt x="1210309" y="1158239"/>
                </a:lnTo>
                <a:lnTo>
                  <a:pt x="1105661" y="1137157"/>
                </a:lnTo>
                <a:lnTo>
                  <a:pt x="1106043" y="1137157"/>
                </a:lnTo>
                <a:lnTo>
                  <a:pt x="1005312" y="1110995"/>
                </a:lnTo>
                <a:lnTo>
                  <a:pt x="1005078" y="1110995"/>
                </a:lnTo>
                <a:lnTo>
                  <a:pt x="907287" y="1079627"/>
                </a:lnTo>
                <a:lnTo>
                  <a:pt x="813434" y="1043558"/>
                </a:lnTo>
                <a:lnTo>
                  <a:pt x="723519" y="1002410"/>
                </a:lnTo>
                <a:lnTo>
                  <a:pt x="723662" y="1002410"/>
                </a:lnTo>
                <a:lnTo>
                  <a:pt x="637539" y="956436"/>
                </a:lnTo>
                <a:lnTo>
                  <a:pt x="637716" y="956436"/>
                </a:lnTo>
                <a:lnTo>
                  <a:pt x="556161" y="905890"/>
                </a:lnTo>
                <a:lnTo>
                  <a:pt x="555751" y="905636"/>
                </a:lnTo>
                <a:lnTo>
                  <a:pt x="478536" y="850010"/>
                </a:lnTo>
                <a:lnTo>
                  <a:pt x="405764" y="789685"/>
                </a:lnTo>
                <a:lnTo>
                  <a:pt x="337946" y="724661"/>
                </a:lnTo>
                <a:lnTo>
                  <a:pt x="338097" y="724661"/>
                </a:lnTo>
                <a:lnTo>
                  <a:pt x="275300" y="655319"/>
                </a:lnTo>
                <a:lnTo>
                  <a:pt x="217169" y="580643"/>
                </a:lnTo>
                <a:lnTo>
                  <a:pt x="164719" y="501776"/>
                </a:lnTo>
                <a:lnTo>
                  <a:pt x="117856" y="418464"/>
                </a:lnTo>
                <a:lnTo>
                  <a:pt x="76760" y="330834"/>
                </a:lnTo>
                <a:lnTo>
                  <a:pt x="58395" y="285241"/>
                </a:lnTo>
                <a:lnTo>
                  <a:pt x="58328" y="284988"/>
                </a:lnTo>
                <a:lnTo>
                  <a:pt x="41447" y="238378"/>
                </a:lnTo>
                <a:lnTo>
                  <a:pt x="26116" y="190626"/>
                </a:lnTo>
                <a:lnTo>
                  <a:pt x="26089" y="190372"/>
                </a:lnTo>
                <a:lnTo>
                  <a:pt x="12192" y="141477"/>
                </a:lnTo>
                <a:close/>
              </a:path>
              <a:path w="4213225" h="1203960">
                <a:moveTo>
                  <a:pt x="1655845" y="1191259"/>
                </a:moveTo>
                <a:lnTo>
                  <a:pt x="1656080" y="1191259"/>
                </a:lnTo>
                <a:lnTo>
                  <a:pt x="1655845" y="1191259"/>
                </a:lnTo>
                <a:close/>
              </a:path>
              <a:path w="4213225" h="1203960">
                <a:moveTo>
                  <a:pt x="2139187" y="1139697"/>
                </a:moveTo>
                <a:lnTo>
                  <a:pt x="2015362" y="1160779"/>
                </a:lnTo>
                <a:lnTo>
                  <a:pt x="2015617" y="1160779"/>
                </a:lnTo>
                <a:lnTo>
                  <a:pt x="1893570" y="1176400"/>
                </a:lnTo>
                <a:lnTo>
                  <a:pt x="1893823" y="1176400"/>
                </a:lnTo>
                <a:lnTo>
                  <a:pt x="1773555" y="1186560"/>
                </a:lnTo>
                <a:lnTo>
                  <a:pt x="1773808" y="1186560"/>
                </a:lnTo>
                <a:lnTo>
                  <a:pt x="1655845" y="1191259"/>
                </a:lnTo>
                <a:lnTo>
                  <a:pt x="1868221" y="1191259"/>
                </a:lnTo>
                <a:lnTo>
                  <a:pt x="1894967" y="1188973"/>
                </a:lnTo>
                <a:lnTo>
                  <a:pt x="2017395" y="1173352"/>
                </a:lnTo>
                <a:lnTo>
                  <a:pt x="2141473" y="1152270"/>
                </a:lnTo>
                <a:lnTo>
                  <a:pt x="2200428" y="1139824"/>
                </a:lnTo>
                <a:lnTo>
                  <a:pt x="2138934" y="1139824"/>
                </a:lnTo>
                <a:lnTo>
                  <a:pt x="2139187" y="1139697"/>
                </a:lnTo>
                <a:close/>
              </a:path>
              <a:path w="4213225" h="1203960">
                <a:moveTo>
                  <a:pt x="1317244" y="1174241"/>
                </a:moveTo>
                <a:lnTo>
                  <a:pt x="1317624" y="1174368"/>
                </a:lnTo>
                <a:lnTo>
                  <a:pt x="1318528" y="1174368"/>
                </a:lnTo>
                <a:lnTo>
                  <a:pt x="1317244" y="1174241"/>
                </a:lnTo>
                <a:close/>
              </a:path>
              <a:path w="4213225" h="1203960">
                <a:moveTo>
                  <a:pt x="2264410" y="1113281"/>
                </a:moveTo>
                <a:lnTo>
                  <a:pt x="2138934" y="1139824"/>
                </a:lnTo>
                <a:lnTo>
                  <a:pt x="2200428" y="1139824"/>
                </a:lnTo>
                <a:lnTo>
                  <a:pt x="2267204" y="1125727"/>
                </a:lnTo>
                <a:lnTo>
                  <a:pt x="2315895" y="1113408"/>
                </a:lnTo>
                <a:lnTo>
                  <a:pt x="2264156" y="1113408"/>
                </a:lnTo>
                <a:lnTo>
                  <a:pt x="2264410" y="1113281"/>
                </a:lnTo>
                <a:close/>
              </a:path>
              <a:path w="4213225" h="1203960">
                <a:moveTo>
                  <a:pt x="2906903" y="897635"/>
                </a:moveTo>
                <a:lnTo>
                  <a:pt x="2776600" y="952118"/>
                </a:lnTo>
                <a:lnTo>
                  <a:pt x="2647187" y="1000886"/>
                </a:lnTo>
                <a:lnTo>
                  <a:pt x="2647315" y="1000886"/>
                </a:lnTo>
                <a:lnTo>
                  <a:pt x="2518410" y="1043939"/>
                </a:lnTo>
                <a:lnTo>
                  <a:pt x="2518664" y="1043939"/>
                </a:lnTo>
                <a:lnTo>
                  <a:pt x="2390647" y="1081404"/>
                </a:lnTo>
                <a:lnTo>
                  <a:pt x="2390902" y="1081404"/>
                </a:lnTo>
                <a:lnTo>
                  <a:pt x="2264156" y="1113408"/>
                </a:lnTo>
                <a:lnTo>
                  <a:pt x="2315895" y="1113408"/>
                </a:lnTo>
                <a:lnTo>
                  <a:pt x="2394204" y="1093596"/>
                </a:lnTo>
                <a:lnTo>
                  <a:pt x="2522347" y="1056004"/>
                </a:lnTo>
                <a:lnTo>
                  <a:pt x="2651506" y="1012824"/>
                </a:lnTo>
                <a:lnTo>
                  <a:pt x="2781427" y="963929"/>
                </a:lnTo>
                <a:lnTo>
                  <a:pt x="2911983" y="909319"/>
                </a:lnTo>
                <a:lnTo>
                  <a:pt x="2937067" y="897762"/>
                </a:lnTo>
                <a:lnTo>
                  <a:pt x="2906775" y="897762"/>
                </a:lnTo>
                <a:lnTo>
                  <a:pt x="2906903" y="897635"/>
                </a:lnTo>
                <a:close/>
              </a:path>
              <a:path w="4213225" h="1203960">
                <a:moveTo>
                  <a:pt x="1004823" y="1110868"/>
                </a:moveTo>
                <a:lnTo>
                  <a:pt x="1005078" y="1110995"/>
                </a:lnTo>
                <a:lnTo>
                  <a:pt x="1005312" y="1110995"/>
                </a:lnTo>
                <a:lnTo>
                  <a:pt x="1004823" y="1110868"/>
                </a:lnTo>
                <a:close/>
              </a:path>
              <a:path w="4213225" h="1203960">
                <a:moveTo>
                  <a:pt x="907593" y="1079724"/>
                </a:moveTo>
                <a:close/>
              </a:path>
              <a:path w="4213225" h="1203960">
                <a:moveTo>
                  <a:pt x="907338" y="1079627"/>
                </a:moveTo>
                <a:lnTo>
                  <a:pt x="907593" y="1079724"/>
                </a:lnTo>
                <a:lnTo>
                  <a:pt x="907338" y="1079627"/>
                </a:lnTo>
                <a:close/>
              </a:path>
              <a:path w="4213225" h="1203960">
                <a:moveTo>
                  <a:pt x="813538" y="1043558"/>
                </a:moveTo>
                <a:lnTo>
                  <a:pt x="813815" y="1043685"/>
                </a:lnTo>
                <a:lnTo>
                  <a:pt x="813538" y="1043558"/>
                </a:lnTo>
                <a:close/>
              </a:path>
              <a:path w="4213225" h="1203960">
                <a:moveTo>
                  <a:pt x="723662" y="1002410"/>
                </a:moveTo>
                <a:lnTo>
                  <a:pt x="723519" y="1002410"/>
                </a:lnTo>
                <a:lnTo>
                  <a:pt x="723900" y="1002537"/>
                </a:lnTo>
                <a:lnTo>
                  <a:pt x="723662" y="1002410"/>
                </a:lnTo>
                <a:close/>
              </a:path>
              <a:path w="4213225" h="1203960">
                <a:moveTo>
                  <a:pt x="637716" y="956436"/>
                </a:moveTo>
                <a:lnTo>
                  <a:pt x="637539" y="956436"/>
                </a:lnTo>
                <a:lnTo>
                  <a:pt x="637920" y="956563"/>
                </a:lnTo>
                <a:lnTo>
                  <a:pt x="637716" y="956436"/>
                </a:lnTo>
                <a:close/>
              </a:path>
              <a:path w="4213225" h="1203960">
                <a:moveTo>
                  <a:pt x="2776855" y="951991"/>
                </a:moveTo>
                <a:lnTo>
                  <a:pt x="2776518" y="952118"/>
                </a:lnTo>
                <a:lnTo>
                  <a:pt x="2776855" y="951991"/>
                </a:lnTo>
                <a:close/>
              </a:path>
              <a:path w="4213225" h="1203960">
                <a:moveTo>
                  <a:pt x="555954" y="905762"/>
                </a:moveTo>
                <a:lnTo>
                  <a:pt x="556132" y="905890"/>
                </a:lnTo>
                <a:lnTo>
                  <a:pt x="555954" y="905762"/>
                </a:lnTo>
                <a:close/>
              </a:path>
              <a:path w="4213225" h="1203960">
                <a:moveTo>
                  <a:pt x="555780" y="905636"/>
                </a:moveTo>
                <a:lnTo>
                  <a:pt x="555954" y="905762"/>
                </a:lnTo>
                <a:lnTo>
                  <a:pt x="555780" y="905636"/>
                </a:lnTo>
                <a:close/>
              </a:path>
              <a:path w="4213225" h="1203960">
                <a:moveTo>
                  <a:pt x="3118358" y="797305"/>
                </a:moveTo>
                <a:lnTo>
                  <a:pt x="3037332" y="837564"/>
                </a:lnTo>
                <a:lnTo>
                  <a:pt x="2906775" y="897762"/>
                </a:lnTo>
                <a:lnTo>
                  <a:pt x="2937067" y="897762"/>
                </a:lnTo>
                <a:lnTo>
                  <a:pt x="3042920" y="848994"/>
                </a:lnTo>
                <a:lnTo>
                  <a:pt x="3124072" y="808735"/>
                </a:lnTo>
                <a:lnTo>
                  <a:pt x="3145589" y="797432"/>
                </a:lnTo>
                <a:lnTo>
                  <a:pt x="3118231" y="797432"/>
                </a:lnTo>
                <a:close/>
              </a:path>
              <a:path w="4213225" h="1203960">
                <a:moveTo>
                  <a:pt x="478610" y="850010"/>
                </a:moveTo>
                <a:lnTo>
                  <a:pt x="478917" y="850264"/>
                </a:lnTo>
                <a:lnTo>
                  <a:pt x="478610" y="850010"/>
                </a:lnTo>
                <a:close/>
              </a:path>
              <a:path w="4213225" h="1203960">
                <a:moveTo>
                  <a:pt x="3733037" y="413003"/>
                </a:moveTo>
                <a:lnTo>
                  <a:pt x="3659758" y="466851"/>
                </a:lnTo>
                <a:lnTo>
                  <a:pt x="3585336" y="519175"/>
                </a:lnTo>
                <a:lnTo>
                  <a:pt x="3585464" y="519175"/>
                </a:lnTo>
                <a:lnTo>
                  <a:pt x="3509899" y="569848"/>
                </a:lnTo>
                <a:lnTo>
                  <a:pt x="3433445" y="618743"/>
                </a:lnTo>
                <a:lnTo>
                  <a:pt x="3355848" y="666114"/>
                </a:lnTo>
                <a:lnTo>
                  <a:pt x="3277489" y="711707"/>
                </a:lnTo>
                <a:lnTo>
                  <a:pt x="3198241" y="755395"/>
                </a:lnTo>
                <a:lnTo>
                  <a:pt x="3118231" y="797432"/>
                </a:lnTo>
                <a:lnTo>
                  <a:pt x="3145589" y="797432"/>
                </a:lnTo>
                <a:lnTo>
                  <a:pt x="3204336" y="766571"/>
                </a:lnTo>
                <a:lnTo>
                  <a:pt x="3283839" y="722756"/>
                </a:lnTo>
                <a:lnTo>
                  <a:pt x="3362452" y="677036"/>
                </a:lnTo>
                <a:lnTo>
                  <a:pt x="3440176" y="629538"/>
                </a:lnTo>
                <a:lnTo>
                  <a:pt x="3516883" y="580389"/>
                </a:lnTo>
                <a:lnTo>
                  <a:pt x="3592576" y="529589"/>
                </a:lnTo>
                <a:lnTo>
                  <a:pt x="3667252" y="477138"/>
                </a:lnTo>
                <a:lnTo>
                  <a:pt x="3740657" y="423163"/>
                </a:lnTo>
                <a:lnTo>
                  <a:pt x="3753721" y="413130"/>
                </a:lnTo>
                <a:lnTo>
                  <a:pt x="3733037" y="413130"/>
                </a:lnTo>
                <a:close/>
              </a:path>
              <a:path w="4213225" h="1203960">
                <a:moveTo>
                  <a:pt x="405880" y="789685"/>
                </a:moveTo>
                <a:lnTo>
                  <a:pt x="406145" y="789939"/>
                </a:lnTo>
                <a:lnTo>
                  <a:pt x="405880" y="789685"/>
                </a:lnTo>
                <a:close/>
              </a:path>
              <a:path w="4213225" h="1203960">
                <a:moveTo>
                  <a:pt x="338097" y="724661"/>
                </a:moveTo>
                <a:lnTo>
                  <a:pt x="337946" y="724661"/>
                </a:lnTo>
                <a:lnTo>
                  <a:pt x="338327" y="724915"/>
                </a:lnTo>
                <a:lnTo>
                  <a:pt x="338097" y="724661"/>
                </a:lnTo>
                <a:close/>
              </a:path>
              <a:path w="4213225" h="1203960">
                <a:moveTo>
                  <a:pt x="3277616" y="711580"/>
                </a:moveTo>
                <a:lnTo>
                  <a:pt x="3277385" y="711707"/>
                </a:lnTo>
                <a:lnTo>
                  <a:pt x="3277616" y="711580"/>
                </a:lnTo>
                <a:close/>
              </a:path>
              <a:path w="4213225" h="1203960">
                <a:moveTo>
                  <a:pt x="274955" y="654938"/>
                </a:moveTo>
                <a:lnTo>
                  <a:pt x="275208" y="655319"/>
                </a:lnTo>
                <a:lnTo>
                  <a:pt x="274955" y="654938"/>
                </a:lnTo>
                <a:close/>
              </a:path>
              <a:path w="4213225" h="1203960">
                <a:moveTo>
                  <a:pt x="217296" y="580643"/>
                </a:moveTo>
                <a:lnTo>
                  <a:pt x="217550" y="581024"/>
                </a:lnTo>
                <a:lnTo>
                  <a:pt x="217296" y="580643"/>
                </a:lnTo>
                <a:close/>
              </a:path>
              <a:path w="4213225" h="1203960">
                <a:moveTo>
                  <a:pt x="3510026" y="569721"/>
                </a:moveTo>
                <a:lnTo>
                  <a:pt x="3509827" y="569848"/>
                </a:lnTo>
                <a:lnTo>
                  <a:pt x="3510026" y="569721"/>
                </a:lnTo>
                <a:close/>
              </a:path>
              <a:path w="4213225" h="1203960">
                <a:moveTo>
                  <a:pt x="164758" y="501776"/>
                </a:moveTo>
                <a:lnTo>
                  <a:pt x="164972" y="502157"/>
                </a:lnTo>
                <a:lnTo>
                  <a:pt x="164758" y="501776"/>
                </a:lnTo>
                <a:close/>
              </a:path>
              <a:path w="4213225" h="1203960">
                <a:moveTo>
                  <a:pt x="117930" y="418464"/>
                </a:moveTo>
                <a:lnTo>
                  <a:pt x="118109" y="418845"/>
                </a:lnTo>
                <a:lnTo>
                  <a:pt x="117930" y="418464"/>
                </a:lnTo>
                <a:close/>
              </a:path>
              <a:path w="4213225" h="1203960">
                <a:moveTo>
                  <a:pt x="3875785" y="300735"/>
                </a:moveTo>
                <a:lnTo>
                  <a:pt x="3804920" y="357758"/>
                </a:lnTo>
                <a:lnTo>
                  <a:pt x="3733037" y="413130"/>
                </a:lnTo>
                <a:lnTo>
                  <a:pt x="3753721" y="413130"/>
                </a:lnTo>
                <a:lnTo>
                  <a:pt x="3812921" y="367664"/>
                </a:lnTo>
                <a:lnTo>
                  <a:pt x="3883786" y="310641"/>
                </a:lnTo>
                <a:lnTo>
                  <a:pt x="3895432" y="300863"/>
                </a:lnTo>
                <a:lnTo>
                  <a:pt x="3875785" y="300863"/>
                </a:lnTo>
                <a:lnTo>
                  <a:pt x="3875785" y="300735"/>
                </a:lnTo>
                <a:close/>
              </a:path>
              <a:path w="4213225" h="1203960">
                <a:moveTo>
                  <a:pt x="3805047" y="357631"/>
                </a:moveTo>
                <a:lnTo>
                  <a:pt x="3804882" y="357758"/>
                </a:lnTo>
                <a:lnTo>
                  <a:pt x="3805047" y="357631"/>
                </a:lnTo>
                <a:close/>
              </a:path>
              <a:path w="4213225" h="1203960">
                <a:moveTo>
                  <a:pt x="76581" y="330453"/>
                </a:moveTo>
                <a:lnTo>
                  <a:pt x="76707" y="330834"/>
                </a:lnTo>
                <a:lnTo>
                  <a:pt x="76581" y="330453"/>
                </a:lnTo>
                <a:close/>
              </a:path>
              <a:path w="4213225" h="1203960">
                <a:moveTo>
                  <a:pt x="4154958" y="49503"/>
                </a:moveTo>
                <a:lnTo>
                  <a:pt x="4145026" y="59435"/>
                </a:lnTo>
                <a:lnTo>
                  <a:pt x="4079875" y="121792"/>
                </a:lnTo>
                <a:lnTo>
                  <a:pt x="4013200" y="182879"/>
                </a:lnTo>
                <a:lnTo>
                  <a:pt x="3945128" y="242569"/>
                </a:lnTo>
                <a:lnTo>
                  <a:pt x="3875785" y="300863"/>
                </a:lnTo>
                <a:lnTo>
                  <a:pt x="3895432" y="300863"/>
                </a:lnTo>
                <a:lnTo>
                  <a:pt x="3953509" y="252094"/>
                </a:lnTo>
                <a:lnTo>
                  <a:pt x="4021835" y="192277"/>
                </a:lnTo>
                <a:lnTo>
                  <a:pt x="4088638" y="130937"/>
                </a:lnTo>
                <a:lnTo>
                  <a:pt x="4154043" y="68452"/>
                </a:lnTo>
                <a:lnTo>
                  <a:pt x="4163986" y="58509"/>
                </a:lnTo>
                <a:lnTo>
                  <a:pt x="4154958" y="49503"/>
                </a:lnTo>
                <a:close/>
              </a:path>
              <a:path w="4213225" h="1203960">
                <a:moveTo>
                  <a:pt x="58328" y="284988"/>
                </a:moveTo>
                <a:lnTo>
                  <a:pt x="58419" y="285241"/>
                </a:lnTo>
                <a:lnTo>
                  <a:pt x="58328" y="284988"/>
                </a:lnTo>
                <a:close/>
              </a:path>
              <a:path w="4213225" h="1203960">
                <a:moveTo>
                  <a:pt x="3945254" y="242442"/>
                </a:moveTo>
                <a:lnTo>
                  <a:pt x="3945103" y="242569"/>
                </a:lnTo>
                <a:lnTo>
                  <a:pt x="3945254" y="242442"/>
                </a:lnTo>
                <a:close/>
              </a:path>
              <a:path w="4213225" h="1203960">
                <a:moveTo>
                  <a:pt x="41488" y="238251"/>
                </a:moveTo>
                <a:close/>
              </a:path>
              <a:path w="4213225" h="1203960">
                <a:moveTo>
                  <a:pt x="26089" y="190372"/>
                </a:moveTo>
                <a:lnTo>
                  <a:pt x="26162" y="190626"/>
                </a:lnTo>
                <a:lnTo>
                  <a:pt x="26089" y="190372"/>
                </a:lnTo>
                <a:close/>
              </a:path>
              <a:path w="4213225" h="1203960">
                <a:moveTo>
                  <a:pt x="4199805" y="40512"/>
                </a:moveTo>
                <a:lnTo>
                  <a:pt x="4163949" y="40512"/>
                </a:lnTo>
                <a:lnTo>
                  <a:pt x="4172966" y="49529"/>
                </a:lnTo>
                <a:lnTo>
                  <a:pt x="4163986" y="58509"/>
                </a:lnTo>
                <a:lnTo>
                  <a:pt x="4186428" y="80899"/>
                </a:lnTo>
                <a:lnTo>
                  <a:pt x="4199805" y="40512"/>
                </a:lnTo>
                <a:close/>
              </a:path>
              <a:path w="4213225" h="1203960">
                <a:moveTo>
                  <a:pt x="4163949" y="40512"/>
                </a:moveTo>
                <a:lnTo>
                  <a:pt x="4154958" y="49503"/>
                </a:lnTo>
                <a:lnTo>
                  <a:pt x="4163986" y="58509"/>
                </a:lnTo>
                <a:lnTo>
                  <a:pt x="4172966" y="49529"/>
                </a:lnTo>
                <a:lnTo>
                  <a:pt x="4163949" y="40512"/>
                </a:lnTo>
                <a:close/>
              </a:path>
              <a:path w="4213225" h="1203960">
                <a:moveTo>
                  <a:pt x="4213225" y="0"/>
                </a:moveTo>
                <a:lnTo>
                  <a:pt x="4132453" y="27050"/>
                </a:lnTo>
                <a:lnTo>
                  <a:pt x="4154958" y="49503"/>
                </a:lnTo>
                <a:lnTo>
                  <a:pt x="4163949" y="40512"/>
                </a:lnTo>
                <a:lnTo>
                  <a:pt x="4199805" y="40512"/>
                </a:lnTo>
                <a:lnTo>
                  <a:pt x="421322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28952"/>
            <a:ext cx="7230109" cy="30149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10" dirty="0">
                <a:latin typeface="Calibri"/>
                <a:cs typeface="Calibri"/>
              </a:rPr>
              <a:t>HAVING</a:t>
            </a:r>
            <a:endParaRPr sz="2400">
              <a:latin typeface="Calibri"/>
              <a:cs typeface="Calibri"/>
            </a:endParaRPr>
          </a:p>
          <a:p>
            <a:pPr marL="12700" marR="31750">
              <a:lnSpc>
                <a:spcPts val="2600"/>
              </a:lnSpc>
              <a:spcBef>
                <a:spcPts val="1040"/>
              </a:spcBef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especificar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condiciones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aplicarán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luego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del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05"/>
              </a:lnSpc>
            </a:pPr>
            <a:r>
              <a:rPr sz="2400" dirty="0">
                <a:latin typeface="Calibri"/>
                <a:cs typeface="Calibri"/>
              </a:rPr>
              <a:t>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colocar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condiciones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luego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haber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agrupado.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400">
              <a:latin typeface="Calibri"/>
              <a:cs typeface="Calibri"/>
            </a:endParaRPr>
          </a:p>
          <a:p>
            <a:pPr marL="12700" marR="374015">
              <a:lnSpc>
                <a:spcPts val="259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Las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condiciones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aplican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hacer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el </a:t>
            </a:r>
            <a:r>
              <a:rPr sz="2400" spc="-10" dirty="0">
                <a:latin typeface="Calibri"/>
                <a:cs typeface="Calibri"/>
              </a:rPr>
              <a:t>agrupamiento.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28952"/>
            <a:ext cx="7406640" cy="17252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10" dirty="0">
                <a:latin typeface="Calibri"/>
                <a:cs typeface="Calibri"/>
              </a:rPr>
              <a:t>HAVING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latin typeface="Calibri"/>
                <a:cs typeface="Calibri"/>
              </a:rPr>
              <a:t>Ejemplo: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1040"/>
              </a:spcBef>
            </a:pPr>
            <a:r>
              <a:rPr sz="2400" dirty="0">
                <a:latin typeface="Calibri"/>
                <a:cs typeface="Calibri"/>
              </a:rPr>
              <a:t>Listar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Departamentos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tengan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empleados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categoría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2.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775964"/>
            <a:ext cx="4150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3619" algn="l"/>
              </a:tabLst>
            </a:pPr>
            <a:r>
              <a:rPr sz="2400" spc="-10" dirty="0">
                <a:latin typeface="Calibri"/>
                <a:cs typeface="Calibri"/>
              </a:rPr>
              <a:t>SELECT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cod_depto,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count(*)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4105147"/>
            <a:ext cx="223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2344" algn="l"/>
              </a:tabLst>
            </a:pP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Empleado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42" y="4434332"/>
            <a:ext cx="2705735" cy="10502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cod_depto </a:t>
            </a:r>
            <a:r>
              <a:rPr sz="2400" b="1" spc="-10" dirty="0">
                <a:latin typeface="Calibri"/>
                <a:cs typeface="Calibri"/>
              </a:rPr>
              <a:t>HAVING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count(*)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&gt;=5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2067" y="4388865"/>
            <a:ext cx="2214245" cy="295275"/>
          </a:xfrm>
          <a:custGeom>
            <a:avLst/>
            <a:gdLst/>
            <a:ahLst/>
            <a:cxnLst/>
            <a:rect l="l" t="t" r="r" b="b"/>
            <a:pathLst>
              <a:path w="2214245" h="295275">
                <a:moveTo>
                  <a:pt x="71247" y="219328"/>
                </a:moveTo>
                <a:lnTo>
                  <a:pt x="0" y="266064"/>
                </a:lnTo>
                <a:lnTo>
                  <a:pt x="80137" y="295020"/>
                </a:lnTo>
                <a:lnTo>
                  <a:pt x="76601" y="264921"/>
                </a:lnTo>
                <a:lnTo>
                  <a:pt x="63754" y="264921"/>
                </a:lnTo>
                <a:lnTo>
                  <a:pt x="62357" y="252348"/>
                </a:lnTo>
                <a:lnTo>
                  <a:pt x="74951" y="250870"/>
                </a:lnTo>
                <a:lnTo>
                  <a:pt x="71247" y="219328"/>
                </a:lnTo>
                <a:close/>
              </a:path>
              <a:path w="2214245" h="295275">
                <a:moveTo>
                  <a:pt x="74951" y="250870"/>
                </a:moveTo>
                <a:lnTo>
                  <a:pt x="62357" y="252348"/>
                </a:lnTo>
                <a:lnTo>
                  <a:pt x="63754" y="264921"/>
                </a:lnTo>
                <a:lnTo>
                  <a:pt x="76427" y="263435"/>
                </a:lnTo>
                <a:lnTo>
                  <a:pt x="74951" y="250870"/>
                </a:lnTo>
                <a:close/>
              </a:path>
              <a:path w="2214245" h="295275">
                <a:moveTo>
                  <a:pt x="76427" y="263435"/>
                </a:moveTo>
                <a:lnTo>
                  <a:pt x="63754" y="264921"/>
                </a:lnTo>
                <a:lnTo>
                  <a:pt x="76601" y="264921"/>
                </a:lnTo>
                <a:lnTo>
                  <a:pt x="76427" y="263435"/>
                </a:lnTo>
                <a:close/>
              </a:path>
              <a:path w="2214245" h="295275">
                <a:moveTo>
                  <a:pt x="2212340" y="0"/>
                </a:moveTo>
                <a:lnTo>
                  <a:pt x="74951" y="250870"/>
                </a:lnTo>
                <a:lnTo>
                  <a:pt x="76427" y="263435"/>
                </a:lnTo>
                <a:lnTo>
                  <a:pt x="2213864" y="12699"/>
                </a:lnTo>
                <a:lnTo>
                  <a:pt x="22123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57138" y="3964304"/>
            <a:ext cx="170751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Esta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condición</a:t>
            </a:r>
            <a:r>
              <a:rPr sz="1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se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resuelve</a:t>
            </a:r>
            <a:r>
              <a:rPr sz="1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antes</a:t>
            </a:r>
            <a:r>
              <a:rPr sz="16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del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GROUP</a:t>
            </a:r>
            <a:r>
              <a:rPr sz="16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2067" y="5216144"/>
            <a:ext cx="1988820" cy="330835"/>
          </a:xfrm>
          <a:custGeom>
            <a:avLst/>
            <a:gdLst/>
            <a:ahLst/>
            <a:cxnLst/>
            <a:rect l="l" t="t" r="r" b="b"/>
            <a:pathLst>
              <a:path w="1988820" h="330835">
                <a:moveTo>
                  <a:pt x="76310" y="31470"/>
                </a:moveTo>
                <a:lnTo>
                  <a:pt x="74444" y="43923"/>
                </a:lnTo>
                <a:lnTo>
                  <a:pt x="1986788" y="330326"/>
                </a:lnTo>
                <a:lnTo>
                  <a:pt x="1988693" y="317753"/>
                </a:lnTo>
                <a:lnTo>
                  <a:pt x="76310" y="31470"/>
                </a:lnTo>
                <a:close/>
              </a:path>
              <a:path w="1988820" h="330835">
                <a:moveTo>
                  <a:pt x="81026" y="0"/>
                </a:moveTo>
                <a:lnTo>
                  <a:pt x="0" y="26415"/>
                </a:lnTo>
                <a:lnTo>
                  <a:pt x="69723" y="75437"/>
                </a:lnTo>
                <a:lnTo>
                  <a:pt x="74444" y="43923"/>
                </a:lnTo>
                <a:lnTo>
                  <a:pt x="61849" y="42036"/>
                </a:lnTo>
                <a:lnTo>
                  <a:pt x="63754" y="29590"/>
                </a:lnTo>
                <a:lnTo>
                  <a:pt x="76592" y="29590"/>
                </a:lnTo>
                <a:lnTo>
                  <a:pt x="81026" y="0"/>
                </a:lnTo>
                <a:close/>
              </a:path>
              <a:path w="1988820" h="330835">
                <a:moveTo>
                  <a:pt x="63754" y="29590"/>
                </a:moveTo>
                <a:lnTo>
                  <a:pt x="61849" y="42036"/>
                </a:lnTo>
                <a:lnTo>
                  <a:pt x="74444" y="43923"/>
                </a:lnTo>
                <a:lnTo>
                  <a:pt x="76310" y="31470"/>
                </a:lnTo>
                <a:lnTo>
                  <a:pt x="63754" y="29590"/>
                </a:lnTo>
                <a:close/>
              </a:path>
              <a:path w="1988820" h="330835">
                <a:moveTo>
                  <a:pt x="76592" y="29590"/>
                </a:moveTo>
                <a:lnTo>
                  <a:pt x="63754" y="29590"/>
                </a:lnTo>
                <a:lnTo>
                  <a:pt x="76310" y="31470"/>
                </a:lnTo>
                <a:lnTo>
                  <a:pt x="76592" y="2959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98058" y="5244465"/>
            <a:ext cx="20002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Esta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condición</a:t>
            </a:r>
            <a:r>
              <a:rPr sz="1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se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resuelve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después</a:t>
            </a:r>
            <a:r>
              <a:rPr sz="16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del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GROUP</a:t>
            </a:r>
            <a:r>
              <a:rPr sz="16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3354" y="5539740"/>
            <a:ext cx="222503" cy="20425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15288" y="5772403"/>
            <a:ext cx="36925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3460" marR="5080" indent="-1001394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se puede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usar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sz="1600" spc="-10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Alias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columna HAVING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cant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&gt;=</a:t>
            </a:r>
            <a:r>
              <a:rPr sz="1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28952"/>
            <a:ext cx="7443470" cy="17252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00"/>
              </a:lnSpc>
              <a:spcBef>
                <a:spcPts val="1040"/>
              </a:spcBef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consulta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mas </a:t>
            </a:r>
            <a:r>
              <a:rPr sz="2400" spc="-10" dirty="0">
                <a:latin typeface="Calibri"/>
                <a:cs typeface="Calibri"/>
              </a:rPr>
              <a:t>columnas.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final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consulta.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686048"/>
            <a:ext cx="1393190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  <a:tabLst>
                <a:tab pos="1049020" algn="l"/>
                <a:tab pos="1092835" algn="l"/>
              </a:tabLst>
            </a:pPr>
            <a:r>
              <a:rPr sz="2400" spc="-10" dirty="0">
                <a:latin typeface="Calibri"/>
                <a:cs typeface="Calibri"/>
              </a:rPr>
              <a:t>SELECT</a:t>
            </a:r>
            <a:r>
              <a:rPr sz="2400" dirty="0">
                <a:latin typeface="Calibri"/>
                <a:cs typeface="Calibri"/>
              </a:rPr>
              <a:t>		</a:t>
            </a:r>
            <a:r>
              <a:rPr sz="2400" spc="-25" dirty="0">
                <a:latin typeface="Calibri"/>
                <a:cs typeface="Calibri"/>
              </a:rPr>
              <a:t>….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….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latin typeface="Calibri"/>
                <a:cs typeface="Calibri"/>
              </a:rPr>
              <a:t>…..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5144770"/>
            <a:ext cx="706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columna1,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columna2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DESC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….,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ASC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6515" y="4514722"/>
            <a:ext cx="930910" cy="561975"/>
          </a:xfrm>
          <a:custGeom>
            <a:avLst/>
            <a:gdLst/>
            <a:ahLst/>
            <a:cxnLst/>
            <a:rect l="l" t="t" r="r" b="b"/>
            <a:pathLst>
              <a:path w="930910" h="561975">
                <a:moveTo>
                  <a:pt x="45720" y="489584"/>
                </a:moveTo>
                <a:lnTo>
                  <a:pt x="0" y="561466"/>
                </a:lnTo>
                <a:lnTo>
                  <a:pt x="84962" y="554989"/>
                </a:lnTo>
                <a:lnTo>
                  <a:pt x="72466" y="534162"/>
                </a:lnTo>
                <a:lnTo>
                  <a:pt x="57785" y="534162"/>
                </a:lnTo>
                <a:lnTo>
                  <a:pt x="51181" y="523366"/>
                </a:lnTo>
                <a:lnTo>
                  <a:pt x="62072" y="516839"/>
                </a:lnTo>
                <a:lnTo>
                  <a:pt x="45720" y="489584"/>
                </a:lnTo>
                <a:close/>
              </a:path>
              <a:path w="930910" h="561975">
                <a:moveTo>
                  <a:pt x="62072" y="516839"/>
                </a:moveTo>
                <a:lnTo>
                  <a:pt x="51181" y="523366"/>
                </a:lnTo>
                <a:lnTo>
                  <a:pt x="57785" y="534162"/>
                </a:lnTo>
                <a:lnTo>
                  <a:pt x="68583" y="527690"/>
                </a:lnTo>
                <a:lnTo>
                  <a:pt x="62072" y="516839"/>
                </a:lnTo>
                <a:close/>
              </a:path>
              <a:path w="930910" h="561975">
                <a:moveTo>
                  <a:pt x="68583" y="527690"/>
                </a:moveTo>
                <a:lnTo>
                  <a:pt x="57785" y="534162"/>
                </a:lnTo>
                <a:lnTo>
                  <a:pt x="72466" y="534162"/>
                </a:lnTo>
                <a:lnTo>
                  <a:pt x="68583" y="527690"/>
                </a:lnTo>
                <a:close/>
              </a:path>
              <a:path w="930910" h="561975">
                <a:moveTo>
                  <a:pt x="924433" y="0"/>
                </a:moveTo>
                <a:lnTo>
                  <a:pt x="62072" y="516839"/>
                </a:lnTo>
                <a:lnTo>
                  <a:pt x="68583" y="527690"/>
                </a:lnTo>
                <a:lnTo>
                  <a:pt x="930910" y="10921"/>
                </a:lnTo>
                <a:lnTo>
                  <a:pt x="9244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02938" y="3964304"/>
            <a:ext cx="20364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Por</a:t>
            </a:r>
            <a:r>
              <a:rPr sz="1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defecto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ordena</a:t>
            </a:r>
            <a:r>
              <a:rPr sz="1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en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forma</a:t>
            </a:r>
            <a:r>
              <a:rPr sz="1600" spc="-8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Ascendente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226045" y="3551301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4"/>
                </a:lnTo>
                <a:lnTo>
                  <a:pt x="4572" y="2438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625299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pc="-10" dirty="0"/>
              <a:t>UNION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s-AR" sz="2000" b="0" dirty="0">
                <a:latin typeface="Calibri"/>
                <a:cs typeface="Calibri"/>
              </a:rPr>
              <a:t>Se utiliza para combinar el resultado de 2 diferentes consultas. </a:t>
            </a:r>
            <a:r>
              <a:rPr lang="es-AR" sz="2000" b="0" dirty="0"/>
              <a:t>Los conjuntos a combinar deben ser UNION COMPATIBLES. Elimina tuplas duplicadas.</a:t>
            </a:r>
            <a:endParaRPr sz="2000" b="0" spc="-1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2000" b="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10" dirty="0">
                <a:latin typeface="Calibri"/>
                <a:cs typeface="Calibri"/>
              </a:rPr>
              <a:t>Ejemplo: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sz="1800" b="0" dirty="0">
                <a:latin typeface="Calibri"/>
                <a:cs typeface="Calibri"/>
              </a:rPr>
              <a:t>EMPLEADO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(</a:t>
            </a:r>
            <a:r>
              <a:rPr sz="18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sz="1800" b="0" spc="-10" dirty="0">
                <a:latin typeface="Calibri"/>
                <a:cs typeface="Calibri"/>
              </a:rPr>
              <a:t>,</a:t>
            </a:r>
            <a:r>
              <a:rPr sz="1800" b="0" spc="-6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nom,</a:t>
            </a:r>
            <a:r>
              <a:rPr sz="1800" b="0" spc="-6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ape,</a:t>
            </a:r>
            <a:r>
              <a:rPr sz="1800" b="0" spc="-3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salario,</a:t>
            </a:r>
            <a:r>
              <a:rPr sz="1800" b="0" spc="-2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categoría,</a:t>
            </a:r>
            <a:r>
              <a:rPr sz="1800" b="0" spc="-4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tel,</a:t>
            </a:r>
            <a:r>
              <a:rPr sz="1800" b="0" spc="-30" dirty="0">
                <a:latin typeface="Calibri"/>
                <a:cs typeface="Calibri"/>
              </a:rPr>
              <a:t> </a:t>
            </a:r>
            <a:r>
              <a:rPr sz="18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1800" b="0" spc="-10" dirty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1800" b="0" spc="-40" dirty="0">
                <a:latin typeface="Calibri"/>
                <a:cs typeface="Calibri"/>
              </a:rPr>
              <a:t>DEPARTAMENTO</a:t>
            </a:r>
            <a:r>
              <a:rPr sz="1800" b="0" spc="-2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(</a:t>
            </a:r>
            <a:r>
              <a:rPr sz="18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1800" b="0" spc="-10" dirty="0">
                <a:latin typeface="Calibri"/>
                <a:cs typeface="Calibri"/>
              </a:rPr>
              <a:t>,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10" dirty="0" err="1">
                <a:latin typeface="Calibri"/>
                <a:cs typeface="Calibri"/>
              </a:rPr>
              <a:t>descripcion</a:t>
            </a:r>
            <a:r>
              <a:rPr sz="1800" b="0" spc="-10" dirty="0">
                <a:latin typeface="Calibri"/>
                <a:cs typeface="Calibri"/>
              </a:rPr>
              <a:t>)</a:t>
            </a:r>
            <a:endParaRPr lang="es-AR" sz="1800" b="0" spc="-1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s-AR" sz="1800" b="0" spc="-10" dirty="0"/>
              <a:t>ASIGNADO (</a:t>
            </a:r>
            <a:r>
              <a:rPr lang="es-AR" sz="1800" b="0" u="sng" spc="-10" dirty="0" err="1">
                <a:uFill>
                  <a:solidFill>
                    <a:srgbClr val="000000"/>
                  </a:solidFill>
                </a:uFill>
              </a:rPr>
              <a:t>cod_proyecto</a:t>
            </a:r>
            <a:r>
              <a:rPr lang="es-AR" sz="1800" b="0" u="sng" spc="-10" dirty="0">
                <a:uFill>
                  <a:solidFill>
                    <a:srgbClr val="000000"/>
                  </a:solidFill>
                </a:uFill>
              </a:rPr>
              <a:t>, legajo</a:t>
            </a:r>
            <a:r>
              <a:rPr lang="es-AR" sz="1800" b="0" spc="-10" dirty="0"/>
              <a:t>)</a:t>
            </a:r>
          </a:p>
          <a:p>
            <a:pPr marL="12700">
              <a:lnSpc>
                <a:spcPts val="2280"/>
              </a:lnSpc>
            </a:pPr>
            <a:endParaRPr lang="es-AR" sz="1800" b="0" spc="-1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s-AR" sz="1800" b="0" spc="-10" dirty="0"/>
              <a:t>Listar los empleados cuyo sueldo sea menor a $1.000.000 o que estén asignados a algún proyecto</a:t>
            </a:r>
          </a:p>
          <a:p>
            <a:pPr marL="2755900" lvl="6">
              <a:lnSpc>
                <a:spcPts val="2280"/>
              </a:lnSpc>
            </a:pPr>
            <a:r>
              <a:rPr lang="es-AR" b="0" spc="-10" dirty="0" err="1">
                <a:solidFill>
                  <a:schemeClr val="tx1"/>
                </a:solidFill>
              </a:rPr>
              <a:t>Select</a:t>
            </a:r>
            <a:r>
              <a:rPr lang="es-AR" b="0" spc="-10" dirty="0">
                <a:solidFill>
                  <a:schemeClr val="tx1"/>
                </a:solidFill>
              </a:rPr>
              <a:t> </a:t>
            </a:r>
            <a:r>
              <a:rPr lang="es-AR" b="0" spc="-10" dirty="0" err="1">
                <a:solidFill>
                  <a:schemeClr val="tx1"/>
                </a:solidFill>
              </a:rPr>
              <a:t>e.legajo</a:t>
            </a:r>
            <a:endParaRPr lang="es-AR" b="0" spc="-10" dirty="0">
              <a:solidFill>
                <a:schemeClr val="tx1"/>
              </a:solidFill>
            </a:endParaRPr>
          </a:p>
          <a:p>
            <a:pPr marL="2755900" lvl="6">
              <a:lnSpc>
                <a:spcPts val="2280"/>
              </a:lnSpc>
            </a:pPr>
            <a:r>
              <a:rPr lang="es-AR" b="0" spc="-10" dirty="0" err="1">
                <a:solidFill>
                  <a:schemeClr val="tx1"/>
                </a:solidFill>
                <a:latin typeface="Calibri"/>
                <a:cs typeface="Calibri"/>
              </a:rPr>
              <a:t>From</a:t>
            </a:r>
            <a:r>
              <a:rPr lang="es-AR" b="0" spc="-10" dirty="0">
                <a:solidFill>
                  <a:schemeClr val="tx1"/>
                </a:solidFill>
                <a:latin typeface="Calibri"/>
                <a:cs typeface="Calibri"/>
              </a:rPr>
              <a:t> empleado e</a:t>
            </a:r>
          </a:p>
          <a:p>
            <a:pPr marL="2755900" lvl="6">
              <a:lnSpc>
                <a:spcPts val="2280"/>
              </a:lnSpc>
            </a:pPr>
            <a:r>
              <a:rPr lang="es-AR" b="0" spc="-10" dirty="0" err="1">
                <a:solidFill>
                  <a:schemeClr val="tx1"/>
                </a:solidFill>
              </a:rPr>
              <a:t>Where</a:t>
            </a:r>
            <a:r>
              <a:rPr lang="es-AR" b="0" spc="-10" dirty="0">
                <a:solidFill>
                  <a:schemeClr val="tx1"/>
                </a:solidFill>
              </a:rPr>
              <a:t> </a:t>
            </a:r>
            <a:r>
              <a:rPr lang="es-AR" b="0" spc="-10" dirty="0" err="1">
                <a:solidFill>
                  <a:schemeClr val="tx1"/>
                </a:solidFill>
              </a:rPr>
              <a:t>e.salario</a:t>
            </a:r>
            <a:r>
              <a:rPr lang="es-AR" b="0" spc="-10" dirty="0">
                <a:solidFill>
                  <a:schemeClr val="tx1"/>
                </a:solidFill>
              </a:rPr>
              <a:t> &lt; 1000000</a:t>
            </a:r>
          </a:p>
          <a:p>
            <a:pPr marL="2755900" lvl="6">
              <a:lnSpc>
                <a:spcPts val="2280"/>
              </a:lnSpc>
            </a:pPr>
            <a:r>
              <a:rPr lang="es-AR" b="0" spc="-10" dirty="0">
                <a:solidFill>
                  <a:schemeClr val="tx1"/>
                </a:solidFill>
                <a:latin typeface="Calibri"/>
                <a:cs typeface="Calibri"/>
              </a:rPr>
              <a:t>UNION</a:t>
            </a:r>
          </a:p>
          <a:p>
            <a:pPr marL="2755900" lvl="6">
              <a:lnSpc>
                <a:spcPts val="2280"/>
              </a:lnSpc>
            </a:pPr>
            <a:r>
              <a:rPr lang="es-AR" b="0" spc="-10" dirty="0" err="1">
                <a:solidFill>
                  <a:schemeClr val="tx1"/>
                </a:solidFill>
              </a:rPr>
              <a:t>Select</a:t>
            </a:r>
            <a:r>
              <a:rPr lang="es-AR" b="0" spc="-10" dirty="0">
                <a:solidFill>
                  <a:schemeClr val="tx1"/>
                </a:solidFill>
              </a:rPr>
              <a:t> </a:t>
            </a:r>
            <a:r>
              <a:rPr lang="es-AR" spc="-10" dirty="0" err="1">
                <a:solidFill>
                  <a:schemeClr val="tx1"/>
                </a:solidFill>
              </a:rPr>
              <a:t>a</a:t>
            </a:r>
            <a:r>
              <a:rPr lang="es-AR" b="0" spc="-10" dirty="0" err="1">
                <a:solidFill>
                  <a:schemeClr val="tx1"/>
                </a:solidFill>
              </a:rPr>
              <a:t>.legajo</a:t>
            </a:r>
            <a:endParaRPr lang="es-AR" b="0" spc="-10" dirty="0">
              <a:solidFill>
                <a:schemeClr val="tx1"/>
              </a:solidFill>
            </a:endParaRPr>
          </a:p>
          <a:p>
            <a:pPr marL="2755900" lvl="6">
              <a:lnSpc>
                <a:spcPts val="2280"/>
              </a:lnSpc>
            </a:pPr>
            <a:r>
              <a:rPr lang="es-AR" b="0" spc="-10" dirty="0" err="1">
                <a:solidFill>
                  <a:schemeClr val="tx1"/>
                </a:solidFill>
                <a:latin typeface="Calibri"/>
                <a:cs typeface="Calibri"/>
              </a:rPr>
              <a:t>From</a:t>
            </a:r>
            <a:r>
              <a:rPr lang="es-AR" b="0" spc="-10" dirty="0">
                <a:solidFill>
                  <a:schemeClr val="tx1"/>
                </a:solidFill>
                <a:latin typeface="Calibri"/>
                <a:cs typeface="Calibri"/>
              </a:rPr>
              <a:t> asignado a</a:t>
            </a:r>
          </a:p>
          <a:p>
            <a:pPr marL="12700">
              <a:lnSpc>
                <a:spcPts val="2280"/>
              </a:lnSpc>
            </a:pP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55B480-1E8B-EA1C-2EC8-A2D0EBA5CF1C}"/>
              </a:ext>
            </a:extLst>
          </p:cNvPr>
          <p:cNvSpPr/>
          <p:nvPr/>
        </p:nvSpPr>
        <p:spPr>
          <a:xfrm>
            <a:off x="6466585" y="2675381"/>
            <a:ext cx="1371600" cy="1526287"/>
          </a:xfrm>
          <a:prstGeom prst="ellipse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650"/>
            <a:r>
              <a:rPr lang="es-AR" dirty="0" err="1">
                <a:solidFill>
                  <a:schemeClr val="bg1"/>
                </a:solidFill>
              </a:rPr>
              <a:t>Query</a:t>
            </a:r>
            <a:r>
              <a:rPr lang="es-AR" dirty="0">
                <a:solidFill>
                  <a:schemeClr val="bg1"/>
                </a:solidFill>
              </a:rPr>
              <a:t> 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8992C6-BA0B-116C-F274-89315A3DB3B7}"/>
              </a:ext>
            </a:extLst>
          </p:cNvPr>
          <p:cNvSpPr/>
          <p:nvPr/>
        </p:nvSpPr>
        <p:spPr>
          <a:xfrm>
            <a:off x="7569748" y="2665856"/>
            <a:ext cx="1371600" cy="1526287"/>
          </a:xfrm>
          <a:prstGeom prst="ellipse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bg1"/>
                </a:solidFill>
              </a:rPr>
              <a:t>Query</a:t>
            </a:r>
            <a:r>
              <a:rPr lang="es-AR" dirty="0">
                <a:solidFill>
                  <a:schemeClr val="bg1"/>
                </a:solidFill>
              </a:rPr>
              <a:t> 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BFD51D-35D4-E5F9-5360-BAA98285B821}"/>
              </a:ext>
            </a:extLst>
          </p:cNvPr>
          <p:cNvSpPr/>
          <p:nvPr/>
        </p:nvSpPr>
        <p:spPr>
          <a:xfrm>
            <a:off x="7579443" y="2949130"/>
            <a:ext cx="268437" cy="937069"/>
          </a:xfrm>
          <a:prstGeom prst="ellipse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51CF576-2E02-A7FB-67C3-B282C75FEC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42116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28952"/>
            <a:ext cx="7228205" cy="389127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ct val="901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encuentre 	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(siempre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consulta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esté 	</a:t>
            </a:r>
            <a:r>
              <a:rPr sz="2400" spc="-10" dirty="0">
                <a:latin typeface="Calibri"/>
                <a:cs typeface="Calibri"/>
              </a:rPr>
              <a:t>agrupada)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(a,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2400">
              <a:latin typeface="Calibri"/>
              <a:cs typeface="Calibri"/>
            </a:endParaRPr>
          </a:p>
          <a:p>
            <a:pPr marL="926465" marR="4853305">
              <a:lnSpc>
                <a:spcPct val="90000"/>
              </a:lnSpc>
              <a:spcBef>
                <a:spcPts val="5"/>
              </a:spcBef>
              <a:tabLst>
                <a:tab pos="1897380" algn="l"/>
              </a:tabLst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b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c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28952"/>
            <a:ext cx="6942455" cy="32327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35" dirty="0">
                <a:latin typeface="Calibri"/>
                <a:cs typeface="Calibri"/>
              </a:rPr>
              <a:t> BY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(a,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2400">
              <a:latin typeface="Calibri"/>
              <a:cs typeface="Calibri"/>
            </a:endParaRPr>
          </a:p>
          <a:p>
            <a:pPr marL="926465" marR="4058920">
              <a:lnSpc>
                <a:spcPts val="2590"/>
              </a:lnSpc>
              <a:tabLst>
                <a:tab pos="1897380" algn="l"/>
              </a:tabLst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28952"/>
            <a:ext cx="7140575" cy="32327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número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(a,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2400">
              <a:latin typeface="Calibri"/>
              <a:cs typeface="Calibri"/>
            </a:endParaRPr>
          </a:p>
          <a:p>
            <a:pPr marL="926465" marR="4441190">
              <a:lnSpc>
                <a:spcPts val="2590"/>
              </a:lnSpc>
              <a:tabLst>
                <a:tab pos="1897380" algn="l"/>
              </a:tabLst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c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28952"/>
            <a:ext cx="7423150" cy="36810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26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derivada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(proveniente 	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cálculo)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24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(a,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2400">
              <a:latin typeface="Calibri"/>
              <a:cs typeface="Calibri"/>
            </a:endParaRPr>
          </a:p>
          <a:p>
            <a:pPr marL="926465" marR="4794885">
              <a:lnSpc>
                <a:spcPts val="2590"/>
              </a:lnSpc>
              <a:tabLst>
                <a:tab pos="1897380" algn="l"/>
              </a:tabLst>
            </a:pP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b-</a:t>
            </a:r>
            <a:r>
              <a:rPr sz="2400" spc="-50" dirty="0">
                <a:latin typeface="Calibri"/>
                <a:cs typeface="Calibri"/>
              </a:rPr>
              <a:t>c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b-</a:t>
            </a:r>
            <a:r>
              <a:rPr sz="2400" spc="-5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01758"/>
            <a:ext cx="7120890" cy="376555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spc="-10" dirty="0">
                <a:latin typeface="Calibri"/>
                <a:cs typeface="Calibri"/>
              </a:rPr>
              <a:t>Vistas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80"/>
              </a:spcBef>
            </a:pPr>
            <a:r>
              <a:rPr sz="2000" dirty="0">
                <a:latin typeface="Calibri"/>
                <a:cs typeface="Calibri"/>
              </a:rPr>
              <a:t>Las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vistas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Consultas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SQL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almacenadas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datos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un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nombre.</a:t>
            </a:r>
            <a:endParaRPr sz="2000">
              <a:latin typeface="Calibri"/>
              <a:cs typeface="Calibri"/>
            </a:endParaRPr>
          </a:p>
          <a:p>
            <a:pPr marL="12700" marR="219075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diferencia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Tablas,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vistas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contienen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información,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sino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simplemente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devuelven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resultado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consulta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 </a:t>
            </a:r>
            <a:r>
              <a:rPr sz="2000" dirty="0">
                <a:latin typeface="Calibri"/>
                <a:cs typeface="Calibri"/>
              </a:rPr>
              <a:t>ejecuta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cada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vez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invocada.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Las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vistas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utilizan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principalmente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para:</a:t>
            </a:r>
            <a:endParaRPr sz="2000">
              <a:latin typeface="Calibri"/>
              <a:cs typeface="Calibri"/>
            </a:endParaRPr>
          </a:p>
          <a:p>
            <a:pPr marL="261620" indent="-248920">
              <a:lnSpc>
                <a:spcPts val="2280"/>
              </a:lnSpc>
              <a:buAutoNum type="arabicPeriod"/>
              <a:tabLst>
                <a:tab pos="261620" algn="l"/>
              </a:tabLst>
            </a:pPr>
            <a:r>
              <a:rPr sz="2000" dirty="0">
                <a:latin typeface="Calibri"/>
                <a:cs typeface="Calibri"/>
              </a:rPr>
              <a:t>Almacenar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consultas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utilizamos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frecuencia</a:t>
            </a:r>
            <a:endParaRPr sz="2000">
              <a:latin typeface="Calibri"/>
              <a:cs typeface="Calibri"/>
            </a:endParaRPr>
          </a:p>
          <a:p>
            <a:pPr marL="12700" marR="21590" indent="248920">
              <a:lnSpc>
                <a:spcPts val="2160"/>
              </a:lnSpc>
              <a:spcBef>
                <a:spcPts val="1025"/>
              </a:spcBef>
              <a:buAutoNum type="arabicPeriod"/>
              <a:tabLst>
                <a:tab pos="261620" algn="l"/>
              </a:tabLst>
            </a:pPr>
            <a:r>
              <a:rPr sz="2000" spc="-10" dirty="0">
                <a:latin typeface="Calibri"/>
                <a:cs typeface="Calibri"/>
              </a:rPr>
              <a:t>Para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restringir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permisos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sobre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ciertos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datos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(por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ejemplo: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empleados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columna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salario)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01758"/>
            <a:ext cx="5758815" cy="131699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dirty="0">
                <a:latin typeface="Calibri"/>
                <a:cs typeface="Calibri"/>
              </a:rPr>
              <a:t>Creación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una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vista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132100"/>
              </a:lnSpc>
              <a:spcBef>
                <a:spcPts val="10"/>
              </a:spcBef>
            </a:pPr>
            <a:r>
              <a:rPr sz="2000" spc="-25" dirty="0">
                <a:latin typeface="Calibri"/>
                <a:cs typeface="Calibri"/>
              </a:rPr>
              <a:t>CREATE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VIEW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nombre_vista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[(nombre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columnas)]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 </a:t>
            </a:r>
            <a:r>
              <a:rPr sz="2000" dirty="0">
                <a:latin typeface="Calibri"/>
                <a:cs typeface="Calibri"/>
              </a:rPr>
              <a:t>Consulta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SQL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01758"/>
            <a:ext cx="6967855" cy="363855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dirty="0">
                <a:latin typeface="Calibri"/>
                <a:cs typeface="Calibri"/>
              </a:rPr>
              <a:t>Creación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una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vista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spc="-10" dirty="0">
                <a:latin typeface="Calibri"/>
                <a:cs typeface="Calibri"/>
              </a:rPr>
              <a:t>Ejemplo:</a:t>
            </a:r>
            <a:endParaRPr sz="2000">
              <a:latin typeface="Calibri"/>
              <a:cs typeface="Calibri"/>
            </a:endParaRPr>
          </a:p>
          <a:p>
            <a:pPr marL="12700" marR="262255">
              <a:lnSpc>
                <a:spcPts val="2160"/>
              </a:lnSpc>
              <a:spcBef>
                <a:spcPts val="1045"/>
              </a:spcBef>
            </a:pPr>
            <a:r>
              <a:rPr sz="2000" dirty="0">
                <a:latin typeface="Calibri"/>
                <a:cs typeface="Calibri"/>
              </a:rPr>
              <a:t>EMPLEADO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nom,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fecha_ingreso,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salario,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spc="-10" dirty="0">
                <a:latin typeface="Calibri"/>
                <a:cs typeface="Calibri"/>
              </a:rPr>
              <a:t>) </a:t>
            </a:r>
            <a:r>
              <a:rPr sz="2000" spc="-40" dirty="0">
                <a:latin typeface="Calibri"/>
                <a:cs typeface="Calibri"/>
              </a:rPr>
              <a:t>DEPARTAMENTO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descripcion,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legajo_gerente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30" dirty="0">
                <a:latin typeface="Calibri"/>
                <a:cs typeface="Calibri"/>
              </a:rPr>
              <a:t>CREATE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VIEW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127000" marR="5080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descripción,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count(*)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cant_empleados,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g.ape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gerente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Empleado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Departamento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Empleado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27000" marR="3269615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e.cod_depto=d.cod_depto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d.legajo_gerente=g.legajo </a:t>
            </a:r>
            <a:r>
              <a:rPr sz="2000" dirty="0">
                <a:latin typeface="Calibri"/>
                <a:cs typeface="Calibri"/>
              </a:rPr>
              <a:t>GROUP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descripción,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g.ape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/>
              <a:t>Creación</a:t>
            </a:r>
            <a:r>
              <a:rPr spc="-65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una</a:t>
            </a:r>
            <a:r>
              <a:rPr spc="-40" dirty="0"/>
              <a:t> </a:t>
            </a:r>
            <a:r>
              <a:rPr spc="-20" dirty="0"/>
              <a:t>vista</a:t>
            </a:r>
          </a:p>
          <a:p>
            <a:pPr marL="12700" marR="5080">
              <a:lnSpc>
                <a:spcPct val="132100"/>
              </a:lnSpc>
              <a:spcBef>
                <a:spcPts val="10"/>
              </a:spcBef>
            </a:pPr>
            <a:r>
              <a:rPr sz="2000" b="0" dirty="0">
                <a:latin typeface="Calibri"/>
                <a:cs typeface="Calibri"/>
              </a:rPr>
              <a:t>Luego</a:t>
            </a:r>
            <a:r>
              <a:rPr sz="2000" b="0" spc="-5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podemos</a:t>
            </a:r>
            <a:r>
              <a:rPr sz="2000" b="0" spc="-6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consultar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la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vista</a:t>
            </a:r>
            <a:r>
              <a:rPr sz="2000" b="0" spc="-2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como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si</a:t>
            </a:r>
            <a:r>
              <a:rPr sz="2000" b="0" spc="-4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fuese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una</a:t>
            </a:r>
            <a:r>
              <a:rPr sz="2000" b="0" spc="-5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tabla: </a:t>
            </a:r>
            <a:r>
              <a:rPr sz="2000" b="0" dirty="0">
                <a:latin typeface="Calibri"/>
                <a:cs typeface="Calibri"/>
              </a:rPr>
              <a:t>SELECT</a:t>
            </a:r>
            <a:r>
              <a:rPr sz="2000" b="0" spc="-70" dirty="0">
                <a:latin typeface="Calibri"/>
                <a:cs typeface="Calibri"/>
              </a:rPr>
              <a:t> </a:t>
            </a:r>
            <a:r>
              <a:rPr sz="2000" b="0" spc="-50" dirty="0">
                <a:latin typeface="Calibri"/>
                <a:cs typeface="Calibri"/>
              </a:rPr>
              <a:t>*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039"/>
              </a:lnSpc>
            </a:pPr>
            <a:r>
              <a:rPr sz="2000" b="0" dirty="0">
                <a:latin typeface="Calibri"/>
                <a:cs typeface="Calibri"/>
              </a:rPr>
              <a:t>FROM</a:t>
            </a:r>
            <a:r>
              <a:rPr sz="2000" b="0" spc="405" dirty="0">
                <a:latin typeface="Calibri"/>
                <a:cs typeface="Calibri"/>
              </a:rPr>
              <a:t> </a:t>
            </a:r>
            <a:r>
              <a:rPr sz="2000" b="0" spc="-20" dirty="0">
                <a:latin typeface="Calibri"/>
                <a:cs typeface="Calibri"/>
              </a:rPr>
              <a:t>Depto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b="0" dirty="0">
                <a:latin typeface="Calibri"/>
                <a:cs typeface="Calibri"/>
              </a:rPr>
              <a:t>WHERE</a:t>
            </a:r>
            <a:r>
              <a:rPr sz="2000" b="0" spc="-2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cant_empleados</a:t>
            </a:r>
            <a:r>
              <a:rPr sz="2000" b="0" dirty="0">
                <a:latin typeface="Calibri"/>
                <a:cs typeface="Calibri"/>
              </a:rPr>
              <a:t> &gt;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01758"/>
            <a:ext cx="3081020" cy="211899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 dirty="0">
                <a:latin typeface="Calibri"/>
                <a:cs typeface="Calibri"/>
              </a:rPr>
              <a:t>Eliminación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vista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dirty="0">
                <a:latin typeface="Calibri"/>
                <a:cs typeface="Calibri"/>
              </a:rPr>
              <a:t>DROP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VIEW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nombre_vista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8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Ejemplo: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Calibri"/>
                <a:cs typeface="Calibri"/>
              </a:rPr>
              <a:t>DROP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VIEW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Depto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371847"/>
            <a:ext cx="672465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i="1" dirty="0">
                <a:latin typeface="Calibri"/>
                <a:cs typeface="Calibri"/>
              </a:rPr>
              <a:t>Si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hay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otras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vistas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que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la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usan,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deja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eliminarla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igual,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pero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luego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las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otras </a:t>
            </a:r>
            <a:r>
              <a:rPr sz="1800" i="1" dirty="0">
                <a:latin typeface="Calibri"/>
                <a:cs typeface="Calibri"/>
              </a:rPr>
              <a:t>vistas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darán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error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cuando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se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quieran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utilizar.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528073"/>
            <a:ext cx="7222490" cy="35502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spc="-10" dirty="0">
                <a:latin typeface="Calibri"/>
                <a:cs typeface="Calibri"/>
              </a:rPr>
              <a:t>Actualización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los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datos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de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una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vista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994"/>
              </a:spcBef>
            </a:pPr>
            <a:r>
              <a:rPr sz="1900" dirty="0">
                <a:latin typeface="Calibri"/>
                <a:cs typeface="Calibri"/>
              </a:rPr>
              <a:t>Si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usuario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quiere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modificar,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insertar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eliminar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un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dato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una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tabla,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lo </a:t>
            </a:r>
            <a:r>
              <a:rPr sz="1900" dirty="0">
                <a:latin typeface="Calibri"/>
                <a:cs typeface="Calibri"/>
              </a:rPr>
              <a:t>mejor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que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haga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sobre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misma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tabla.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1255"/>
              </a:lnSpc>
            </a:pPr>
            <a:r>
              <a:rPr sz="1900" dirty="0">
                <a:latin typeface="Calibri"/>
                <a:cs typeface="Calibri"/>
              </a:rPr>
              <a:t>Sin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embargo,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algunos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casos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posible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hacerlo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sobre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vista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y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el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</a:pPr>
            <a:r>
              <a:rPr sz="1900" dirty="0">
                <a:latin typeface="Calibri"/>
                <a:cs typeface="Calibri"/>
              </a:rPr>
              <a:t>cambio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aplica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automáticamente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sobre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tabla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que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apuntan.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900">
              <a:latin typeface="Calibri"/>
              <a:cs typeface="Calibri"/>
            </a:endParaRPr>
          </a:p>
          <a:p>
            <a:pPr marL="12700" marR="422275">
              <a:lnSpc>
                <a:spcPct val="70000"/>
              </a:lnSpc>
              <a:spcBef>
                <a:spcPts val="5"/>
              </a:spcBef>
            </a:pPr>
            <a:r>
              <a:rPr sz="1900" dirty="0">
                <a:latin typeface="Calibri"/>
                <a:cs typeface="Calibri"/>
              </a:rPr>
              <a:t>No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todas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las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vistas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son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actualizables,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decir,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permiten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que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se </a:t>
            </a:r>
            <a:r>
              <a:rPr sz="1900" dirty="0">
                <a:latin typeface="Calibri"/>
                <a:cs typeface="Calibri"/>
              </a:rPr>
              <a:t>modifiquen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datos.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Eso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depende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cada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motor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base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datos</a:t>
            </a:r>
            <a:r>
              <a:rPr sz="1900" spc="-50" dirty="0">
                <a:latin typeface="Calibri"/>
                <a:cs typeface="Calibri"/>
              </a:rPr>
              <a:t> y </a:t>
            </a:r>
            <a:r>
              <a:rPr sz="1900" dirty="0">
                <a:latin typeface="Calibri"/>
                <a:cs typeface="Calibri"/>
              </a:rPr>
              <a:t>versión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del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mismo.</a:t>
            </a:r>
            <a:endParaRPr sz="1900">
              <a:latin typeface="Calibri"/>
              <a:cs typeface="Calibri"/>
            </a:endParaRPr>
          </a:p>
          <a:p>
            <a:pPr marL="12700" marR="10795">
              <a:lnSpc>
                <a:spcPct val="70000"/>
              </a:lnSpc>
              <a:spcBef>
                <a:spcPts val="994"/>
              </a:spcBef>
            </a:pPr>
            <a:r>
              <a:rPr sz="1900" dirty="0">
                <a:latin typeface="Calibri"/>
                <a:cs typeface="Calibri"/>
              </a:rPr>
              <a:t>En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términos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generales,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podemos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decir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que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si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vista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sobre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una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sola </a:t>
            </a:r>
            <a:r>
              <a:rPr sz="1900" dirty="0">
                <a:latin typeface="Calibri"/>
                <a:cs typeface="Calibri"/>
              </a:rPr>
              <a:t>tabla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y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contiene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su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clave,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casi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seguro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que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permitirá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que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modifiquen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los </a:t>
            </a:r>
            <a:r>
              <a:rPr sz="1900" spc="-10" dirty="0">
                <a:latin typeface="Calibri"/>
                <a:cs typeface="Calibri"/>
              </a:rPr>
              <a:t>datos.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1255"/>
              </a:lnSpc>
            </a:pPr>
            <a:r>
              <a:rPr sz="1900" dirty="0">
                <a:latin typeface="Calibri"/>
                <a:cs typeface="Calibri"/>
              </a:rPr>
              <a:t>Por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el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contrario,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si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vista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una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consulta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agrupada,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entonces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casi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seguro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</a:pPr>
            <a:r>
              <a:rPr sz="1900" dirty="0">
                <a:latin typeface="Calibri"/>
                <a:cs typeface="Calibri"/>
              </a:rPr>
              <a:t>que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no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permitirá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modificar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sus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datos.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7226045" y="3551301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4"/>
                </a:lnTo>
                <a:lnTo>
                  <a:pt x="4572" y="2438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pc="-10" dirty="0"/>
              <a:t>UNION</a:t>
            </a:r>
            <a:endParaRPr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4FEED9-1171-958F-97B0-F3BF5609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6" y="3810000"/>
            <a:ext cx="5725410" cy="2798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85C5C2-A183-2485-16D8-9F1171694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80" y="1729012"/>
            <a:ext cx="3883036" cy="15475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8C0787-525D-5F76-6F49-594420D95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242" y="1736682"/>
            <a:ext cx="4106038" cy="13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4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620392"/>
            <a:ext cx="7485380" cy="295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COCIENTE</a:t>
            </a:r>
            <a:endParaRPr sz="2400">
              <a:latin typeface="Calibri"/>
              <a:cs typeface="Calibri"/>
            </a:endParaRPr>
          </a:p>
          <a:p>
            <a:pPr marL="12700" marR="1452880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latin typeface="Calibri"/>
                <a:cs typeface="Calibri"/>
              </a:rPr>
              <a:t>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operador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resolver directamente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cociente,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A.R.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</a:pPr>
            <a:r>
              <a:rPr sz="2400" dirty="0">
                <a:latin typeface="Calibri"/>
                <a:cs typeface="Calibri"/>
              </a:rPr>
              <a:t>Existen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resolver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Cociente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SQL </a:t>
            </a:r>
            <a:r>
              <a:rPr sz="2400" dirty="0">
                <a:latin typeface="Calibri"/>
                <a:cs typeface="Calibri"/>
              </a:rPr>
              <a:t>utilizando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otros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operadores.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recomendada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es </a:t>
            </a:r>
            <a:r>
              <a:rPr sz="2400" dirty="0">
                <a:latin typeface="Calibri"/>
                <a:cs typeface="Calibri"/>
              </a:rPr>
              <a:t>usando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consultas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anidadas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vinculadas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mediante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418706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620392"/>
            <a:ext cx="7312025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75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COCIENTE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5"/>
              </a:lnSpc>
            </a:pPr>
            <a:r>
              <a:rPr sz="2000" spc="-10" dirty="0">
                <a:latin typeface="Calibri"/>
                <a:cs typeface="Calibri"/>
              </a:rPr>
              <a:t>Ejemplo:</a:t>
            </a:r>
            <a:endParaRPr sz="2000">
              <a:latin typeface="Calibri"/>
              <a:cs typeface="Calibri"/>
            </a:endParaRPr>
          </a:p>
          <a:p>
            <a:pPr marL="12700" marR="2226310">
              <a:lnSpc>
                <a:spcPct val="90100"/>
              </a:lnSpc>
              <a:spcBef>
                <a:spcPts val="990"/>
              </a:spcBef>
            </a:pPr>
            <a:r>
              <a:rPr sz="2000" dirty="0">
                <a:latin typeface="Calibri"/>
                <a:cs typeface="Calibri"/>
              </a:rPr>
              <a:t>ALUMNO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nom,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email,</a:t>
            </a:r>
            <a:r>
              <a:rPr sz="2000" spc="-10" dirty="0">
                <a:latin typeface="Calibri"/>
                <a:cs typeface="Calibri"/>
              </a:rPr>
              <a:t> telefono) </a:t>
            </a:r>
            <a:r>
              <a:rPr sz="2000" spc="-20" dirty="0">
                <a:latin typeface="Calibri"/>
                <a:cs typeface="Calibri"/>
              </a:rPr>
              <a:t>MATERIA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cod_mat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nombre,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año_de_la_carrera) </a:t>
            </a:r>
            <a:r>
              <a:rPr sz="2000" dirty="0">
                <a:latin typeface="Calibri"/>
                <a:cs typeface="Calibri"/>
              </a:rPr>
              <a:t>CURSA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u="dbl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u="dbl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cod_mat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380"/>
              </a:lnSpc>
            </a:pPr>
            <a:r>
              <a:rPr sz="2200" dirty="0">
                <a:latin typeface="Calibri"/>
                <a:cs typeface="Calibri"/>
              </a:rPr>
              <a:t>Listar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legajos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apellidos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Alumnos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cursan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todas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las </a:t>
            </a:r>
            <a:r>
              <a:rPr sz="2200" spc="-10" dirty="0">
                <a:latin typeface="Calibri"/>
                <a:cs typeface="Calibri"/>
              </a:rPr>
              <a:t>materias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cuarto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año.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26984728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620392"/>
            <a:ext cx="6661150" cy="121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75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COCIENTE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</a:pPr>
            <a:r>
              <a:rPr sz="2000" spc="-10" dirty="0">
                <a:latin typeface="Calibri"/>
                <a:cs typeface="Calibri"/>
              </a:rPr>
              <a:t>Solución: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Listar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legajos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apellidos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Alumnos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cursan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todas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las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materias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cuarto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año.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908554"/>
            <a:ext cx="799465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latin typeface="Calibri"/>
                <a:cs typeface="Calibri"/>
              </a:rPr>
              <a:t>SELECT </a:t>
            </a:r>
            <a:r>
              <a:rPr sz="2000" spc="-20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WHERE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8200" y="2908554"/>
            <a:ext cx="2350770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830" marR="400685" indent="-24765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latin typeface="Calibri"/>
                <a:cs typeface="Calibri"/>
              </a:rPr>
              <a:t>a.legajo,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a.apellido </a:t>
            </a:r>
            <a:r>
              <a:rPr sz="2000" dirty="0">
                <a:latin typeface="Calibri"/>
                <a:cs typeface="Calibri"/>
              </a:rPr>
              <a:t>Alumno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3340">
              <a:lnSpc>
                <a:spcPts val="2130"/>
              </a:lnSpc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EXISTS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0285" y="3731767"/>
            <a:ext cx="5145405" cy="170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  <a:tabLst>
                <a:tab pos="823594" algn="l"/>
              </a:tabLst>
            </a:pPr>
            <a:r>
              <a:rPr sz="2000" spc="-2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	Materia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2700" marR="1979295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año_de_la_carrera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4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EXISTS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*</a:t>
            </a:r>
            <a:endParaRPr sz="2000">
              <a:latin typeface="Calibri"/>
              <a:cs typeface="Calibri"/>
            </a:endParaRPr>
          </a:p>
          <a:p>
            <a:pPr marL="1899285">
              <a:lnSpc>
                <a:spcPts val="2010"/>
              </a:lnSpc>
              <a:tabLst>
                <a:tab pos="2710815" algn="l"/>
              </a:tabLst>
            </a:pPr>
            <a:r>
              <a:rPr sz="2000" spc="-2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	Cursa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1899285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c.legajo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a.legajo</a:t>
            </a:r>
            <a:endParaRPr sz="2000">
              <a:latin typeface="Calibri"/>
              <a:cs typeface="Calibri"/>
            </a:endParaRPr>
          </a:p>
          <a:p>
            <a:pPr marL="189928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c.cod_mat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m.cod_mat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))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4170797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620392"/>
            <a:ext cx="6661150" cy="121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75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COCIENTE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175"/>
              </a:lnSpc>
            </a:pPr>
            <a:r>
              <a:rPr sz="2000" spc="-10" dirty="0">
                <a:latin typeface="Calibri"/>
                <a:cs typeface="Calibri"/>
              </a:rPr>
              <a:t>Solución: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Listar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legajos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apellidos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Alumnos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cursan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todas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las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materias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cuarto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año.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908554"/>
            <a:ext cx="799465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latin typeface="Calibri"/>
                <a:cs typeface="Calibri"/>
              </a:rPr>
              <a:t>SELECT </a:t>
            </a:r>
            <a:r>
              <a:rPr sz="2000" spc="-20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WHERE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8200" y="2908554"/>
            <a:ext cx="2350770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830" marR="400685" indent="-24765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latin typeface="Calibri"/>
                <a:cs typeface="Calibri"/>
              </a:rPr>
              <a:t>a.legajo,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a.apellido </a:t>
            </a:r>
            <a:r>
              <a:rPr sz="2000" dirty="0">
                <a:latin typeface="Calibri"/>
                <a:cs typeface="Calibri"/>
              </a:rPr>
              <a:t>Alumno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3340">
              <a:lnSpc>
                <a:spcPts val="2130"/>
              </a:lnSpc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EXISTS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0285" y="3731767"/>
            <a:ext cx="31711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  <a:tabLst>
                <a:tab pos="823594" algn="l"/>
              </a:tabLst>
            </a:pPr>
            <a:r>
              <a:rPr sz="2000" spc="-2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	Materia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año_de_la_carrera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4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EXISTS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252" y="4554727"/>
            <a:ext cx="1576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3594" algn="l"/>
              </a:tabLst>
            </a:pPr>
            <a:r>
              <a:rPr sz="2000" spc="-2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	Cursa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7252" y="4828743"/>
            <a:ext cx="325882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c.legajo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a.legajo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c.cod_mat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m.cod_mat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))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06347" y="3881628"/>
            <a:ext cx="558165" cy="805815"/>
          </a:xfrm>
          <a:custGeom>
            <a:avLst/>
            <a:gdLst/>
            <a:ahLst/>
            <a:cxnLst/>
            <a:rect l="l" t="t" r="r" b="b"/>
            <a:pathLst>
              <a:path w="558164" h="805814">
                <a:moveTo>
                  <a:pt x="509671" y="59150"/>
                </a:moveTo>
                <a:lnTo>
                  <a:pt x="0" y="798576"/>
                </a:lnTo>
                <a:lnTo>
                  <a:pt x="10464" y="805815"/>
                </a:lnTo>
                <a:lnTo>
                  <a:pt x="520119" y="66341"/>
                </a:lnTo>
                <a:lnTo>
                  <a:pt x="509671" y="59150"/>
                </a:lnTo>
                <a:close/>
              </a:path>
              <a:path w="558164" h="805814">
                <a:moveTo>
                  <a:pt x="551250" y="48641"/>
                </a:moveTo>
                <a:lnTo>
                  <a:pt x="516915" y="48641"/>
                </a:lnTo>
                <a:lnTo>
                  <a:pt x="527329" y="55880"/>
                </a:lnTo>
                <a:lnTo>
                  <a:pt x="520119" y="66341"/>
                </a:lnTo>
                <a:lnTo>
                  <a:pt x="546252" y="84328"/>
                </a:lnTo>
                <a:lnTo>
                  <a:pt x="551250" y="48641"/>
                </a:lnTo>
                <a:close/>
              </a:path>
              <a:path w="558164" h="805814">
                <a:moveTo>
                  <a:pt x="516915" y="48641"/>
                </a:moveTo>
                <a:lnTo>
                  <a:pt x="509671" y="59150"/>
                </a:lnTo>
                <a:lnTo>
                  <a:pt x="520119" y="66341"/>
                </a:lnTo>
                <a:lnTo>
                  <a:pt x="527329" y="55880"/>
                </a:lnTo>
                <a:lnTo>
                  <a:pt x="516915" y="48641"/>
                </a:lnTo>
                <a:close/>
              </a:path>
              <a:path w="558164" h="805814">
                <a:moveTo>
                  <a:pt x="558063" y="0"/>
                </a:moveTo>
                <a:lnTo>
                  <a:pt x="483514" y="41148"/>
                </a:lnTo>
                <a:lnTo>
                  <a:pt x="509671" y="59150"/>
                </a:lnTo>
                <a:lnTo>
                  <a:pt x="516915" y="48641"/>
                </a:lnTo>
                <a:lnTo>
                  <a:pt x="551250" y="48641"/>
                </a:lnTo>
                <a:lnTo>
                  <a:pt x="55806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7542" y="4710760"/>
            <a:ext cx="2846705" cy="66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6F2F9F"/>
                </a:solidFill>
                <a:latin typeface="Arial MT"/>
                <a:cs typeface="Arial MT"/>
              </a:rPr>
              <a:t>Alumnos</a:t>
            </a:r>
            <a:r>
              <a:rPr sz="1400" spc="-45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F2F9F"/>
                </a:solidFill>
                <a:latin typeface="Arial MT"/>
                <a:cs typeface="Arial MT"/>
              </a:rPr>
              <a:t>tales</a:t>
            </a:r>
            <a:r>
              <a:rPr sz="1400" spc="-30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6F2F9F"/>
                </a:solidFill>
                <a:latin typeface="Arial MT"/>
                <a:cs typeface="Arial MT"/>
              </a:rPr>
              <a:t>que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EXISTE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una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Materia</a:t>
            </a:r>
            <a:r>
              <a:rPr sz="14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4to</a:t>
            </a:r>
            <a:r>
              <a:rPr sz="14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año </a:t>
            </a:r>
            <a:r>
              <a:rPr sz="1400" dirty="0">
                <a:solidFill>
                  <a:srgbClr val="C55A11"/>
                </a:solidFill>
                <a:latin typeface="Arial MT"/>
                <a:cs typeface="Arial MT"/>
              </a:rPr>
              <a:t>que</a:t>
            </a:r>
            <a:r>
              <a:rPr sz="1400" spc="-30" dirty="0">
                <a:solidFill>
                  <a:srgbClr val="C55A1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55A11"/>
                </a:solidFill>
                <a:latin typeface="Arial MT"/>
                <a:cs typeface="Arial MT"/>
              </a:rPr>
              <a:t>NO</a:t>
            </a:r>
            <a:r>
              <a:rPr sz="1400" spc="-20" dirty="0">
                <a:solidFill>
                  <a:srgbClr val="C55A1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C55A11"/>
                </a:solidFill>
                <a:latin typeface="Arial MT"/>
                <a:cs typeface="Arial MT"/>
              </a:rPr>
              <a:t>cursen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0577" y="4674108"/>
            <a:ext cx="365760" cy="264795"/>
          </a:xfrm>
          <a:custGeom>
            <a:avLst/>
            <a:gdLst/>
            <a:ahLst/>
            <a:cxnLst/>
            <a:rect l="l" t="t" r="r" b="b"/>
            <a:pathLst>
              <a:path w="365760" h="264795">
                <a:moveTo>
                  <a:pt x="299589" y="39257"/>
                </a:moveTo>
                <a:lnTo>
                  <a:pt x="0" y="254127"/>
                </a:lnTo>
                <a:lnTo>
                  <a:pt x="7365" y="264414"/>
                </a:lnTo>
                <a:lnTo>
                  <a:pt x="306973" y="49531"/>
                </a:lnTo>
                <a:lnTo>
                  <a:pt x="299589" y="39257"/>
                </a:lnTo>
                <a:close/>
              </a:path>
              <a:path w="365760" h="264795">
                <a:moveTo>
                  <a:pt x="348426" y="31877"/>
                </a:moveTo>
                <a:lnTo>
                  <a:pt x="309880" y="31877"/>
                </a:lnTo>
                <a:lnTo>
                  <a:pt x="317246" y="42164"/>
                </a:lnTo>
                <a:lnTo>
                  <a:pt x="306973" y="49531"/>
                </a:lnTo>
                <a:lnTo>
                  <a:pt x="325500" y="75311"/>
                </a:lnTo>
                <a:lnTo>
                  <a:pt x="348426" y="31877"/>
                </a:lnTo>
                <a:close/>
              </a:path>
              <a:path w="365760" h="264795">
                <a:moveTo>
                  <a:pt x="309880" y="31877"/>
                </a:moveTo>
                <a:lnTo>
                  <a:pt x="299589" y="39257"/>
                </a:lnTo>
                <a:lnTo>
                  <a:pt x="306973" y="49531"/>
                </a:lnTo>
                <a:lnTo>
                  <a:pt x="317246" y="42164"/>
                </a:lnTo>
                <a:lnTo>
                  <a:pt x="309880" y="31877"/>
                </a:lnTo>
                <a:close/>
              </a:path>
              <a:path w="365760" h="264795">
                <a:moveTo>
                  <a:pt x="365251" y="0"/>
                </a:moveTo>
                <a:lnTo>
                  <a:pt x="281050" y="13462"/>
                </a:lnTo>
                <a:lnTo>
                  <a:pt x="299589" y="39257"/>
                </a:lnTo>
                <a:lnTo>
                  <a:pt x="309880" y="31877"/>
                </a:lnTo>
                <a:lnTo>
                  <a:pt x="348426" y="31877"/>
                </a:lnTo>
                <a:lnTo>
                  <a:pt x="36525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2827" y="5234940"/>
            <a:ext cx="2764790" cy="76200"/>
          </a:xfrm>
          <a:custGeom>
            <a:avLst/>
            <a:gdLst/>
            <a:ahLst/>
            <a:cxnLst/>
            <a:rect l="l" t="t" r="r" b="b"/>
            <a:pathLst>
              <a:path w="2764790" h="76200">
                <a:moveTo>
                  <a:pt x="2688209" y="0"/>
                </a:moveTo>
                <a:lnTo>
                  <a:pt x="2688209" y="76200"/>
                </a:lnTo>
                <a:lnTo>
                  <a:pt x="2751709" y="44450"/>
                </a:lnTo>
                <a:lnTo>
                  <a:pt x="2700909" y="44450"/>
                </a:lnTo>
                <a:lnTo>
                  <a:pt x="2700909" y="31750"/>
                </a:lnTo>
                <a:lnTo>
                  <a:pt x="2751709" y="31750"/>
                </a:lnTo>
                <a:lnTo>
                  <a:pt x="2688209" y="0"/>
                </a:lnTo>
                <a:close/>
              </a:path>
              <a:path w="2764790" h="76200">
                <a:moveTo>
                  <a:pt x="268820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688209" y="44450"/>
                </a:lnTo>
                <a:lnTo>
                  <a:pt x="2688209" y="31750"/>
                </a:lnTo>
                <a:close/>
              </a:path>
              <a:path w="2764790" h="76200">
                <a:moveTo>
                  <a:pt x="2751709" y="31750"/>
                </a:moveTo>
                <a:lnTo>
                  <a:pt x="2700909" y="31750"/>
                </a:lnTo>
                <a:lnTo>
                  <a:pt x="2700909" y="44450"/>
                </a:lnTo>
                <a:lnTo>
                  <a:pt x="2751709" y="44450"/>
                </a:lnTo>
                <a:lnTo>
                  <a:pt x="2764409" y="38100"/>
                </a:lnTo>
                <a:lnTo>
                  <a:pt x="2751709" y="3175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592852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620392"/>
            <a:ext cx="7242809" cy="478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75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COCIENTE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5"/>
              </a:lnSpc>
            </a:pPr>
            <a:r>
              <a:rPr sz="2000" dirty="0">
                <a:latin typeface="Calibri"/>
                <a:cs typeface="Calibri"/>
              </a:rPr>
              <a:t>Hay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otras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resolverlo: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000">
              <a:latin typeface="Calibri"/>
              <a:cs typeface="Calibri"/>
            </a:endParaRPr>
          </a:p>
          <a:p>
            <a:pPr marL="12700" marR="467359" indent="261620">
              <a:lnSpc>
                <a:spcPts val="2160"/>
              </a:lnSpc>
              <a:spcBef>
                <a:spcPts val="5"/>
              </a:spcBef>
              <a:buAutoNum type="arabicParenR"/>
              <a:tabLst>
                <a:tab pos="274320" algn="l"/>
              </a:tabLst>
            </a:pPr>
            <a:r>
              <a:rPr sz="2000" dirty="0">
                <a:latin typeface="Calibri"/>
                <a:cs typeface="Calibri"/>
              </a:rPr>
              <a:t>Contar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cuantas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materias </a:t>
            </a:r>
            <a:r>
              <a:rPr sz="2000" dirty="0">
                <a:latin typeface="Calibri"/>
                <a:cs typeface="Calibri"/>
              </a:rPr>
              <a:t>hay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año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luego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encontrar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los </a:t>
            </a:r>
            <a:r>
              <a:rPr sz="2000" dirty="0">
                <a:latin typeface="Calibri"/>
                <a:cs typeface="Calibri"/>
              </a:rPr>
              <a:t>alumnos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cursan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misma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cantidad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materias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año.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20"/>
              </a:spcBef>
              <a:buFont typeface="Calibri"/>
              <a:buAutoNum type="arabicParenR"/>
            </a:pPr>
            <a:endParaRPr sz="2000">
              <a:latin typeface="Calibri"/>
              <a:cs typeface="Calibri"/>
            </a:endParaRPr>
          </a:p>
          <a:p>
            <a:pPr marL="12700" marR="5080" indent="261620">
              <a:lnSpc>
                <a:spcPts val="2160"/>
              </a:lnSpc>
              <a:spcBef>
                <a:spcPts val="5"/>
              </a:spcBef>
              <a:buAutoNum type="arabicParenR"/>
              <a:tabLst>
                <a:tab pos="274320" algn="l"/>
              </a:tabLst>
            </a:pPr>
            <a:r>
              <a:rPr sz="2000" spc="-10" dirty="0">
                <a:latin typeface="Calibri"/>
                <a:cs typeface="Calibri"/>
              </a:rPr>
              <a:t>Resolverlo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cociente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operadores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básico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luego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traducir </a:t>
            </a:r>
            <a:r>
              <a:rPr sz="2000" dirty="0">
                <a:latin typeface="Calibri"/>
                <a:cs typeface="Calibri"/>
              </a:rPr>
              <a:t>esa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expresión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SQL.</a:t>
            </a:r>
            <a:endParaRPr sz="2000">
              <a:latin typeface="Calibri"/>
              <a:cs typeface="Calibri"/>
            </a:endParaRPr>
          </a:p>
          <a:p>
            <a:pPr marL="12700" marR="161925">
              <a:lnSpc>
                <a:spcPts val="2160"/>
              </a:lnSpc>
            </a:pPr>
            <a:r>
              <a:rPr sz="2000" spc="-25" dirty="0">
                <a:latin typeface="Calibri"/>
                <a:cs typeface="Calibri"/>
              </a:rPr>
              <a:t>Todas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operaciones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básicas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vimos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pueden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traducir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al </a:t>
            </a:r>
            <a:r>
              <a:rPr sz="2000" spc="-20" dirty="0">
                <a:latin typeface="Calibri"/>
                <a:cs typeface="Calibri"/>
              </a:rPr>
              <a:t>SQL.</a:t>
            </a:r>
            <a:endParaRPr sz="20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Calibri"/>
                <a:cs typeface="Calibri"/>
              </a:rPr>
              <a:t>Mat4to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Wingdings"/>
                <a:cs typeface="Wingdings"/>
              </a:rPr>
              <a:t>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3400" b="1" spc="-25" dirty="0">
                <a:latin typeface="Calibri"/>
                <a:cs typeface="Calibri"/>
              </a:rPr>
              <a:t>σ</a:t>
            </a:r>
            <a:r>
              <a:rPr sz="3400" b="1" spc="-4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año_de_la_carrera=4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Materia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45720" marR="361950">
              <a:lnSpc>
                <a:spcPct val="100000"/>
              </a:lnSpc>
              <a:spcBef>
                <a:spcPts val="30"/>
              </a:spcBef>
            </a:pPr>
            <a:r>
              <a:rPr sz="1600" spc="-20" dirty="0">
                <a:latin typeface="Calibri"/>
                <a:cs typeface="Calibri"/>
              </a:rPr>
              <a:t>CursanTodas </a:t>
            </a:r>
            <a:r>
              <a:rPr sz="1600" dirty="0">
                <a:latin typeface="Wingdings"/>
                <a:cs typeface="Wingdings"/>
              </a:rPr>
              <a:t>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Calibri"/>
                <a:cs typeface="Calibri"/>
              </a:rPr>
              <a:t>π</a:t>
            </a:r>
            <a:r>
              <a:rPr sz="1600" dirty="0">
                <a:latin typeface="Calibri"/>
                <a:cs typeface="Calibri"/>
              </a:rPr>
              <a:t>legajo(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Cursa</a:t>
            </a:r>
            <a:r>
              <a:rPr sz="1600" dirty="0">
                <a:latin typeface="Calibri"/>
                <a:cs typeface="Calibri"/>
              </a:rPr>
              <a:t>)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-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π</a:t>
            </a:r>
            <a:r>
              <a:rPr sz="1600" dirty="0">
                <a:latin typeface="Calibri"/>
                <a:cs typeface="Calibri"/>
              </a:rPr>
              <a:t>legajo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π</a:t>
            </a:r>
            <a:r>
              <a:rPr sz="1600" spc="-10" dirty="0">
                <a:latin typeface="Calibri"/>
                <a:cs typeface="Calibri"/>
              </a:rPr>
              <a:t>legajo(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Cursa</a:t>
            </a:r>
            <a:r>
              <a:rPr sz="1600" spc="-10" dirty="0">
                <a:latin typeface="Calibri"/>
                <a:cs typeface="Calibri"/>
              </a:rPr>
              <a:t>)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Mat4to)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-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Cursa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) </a:t>
            </a:r>
            <a:r>
              <a:rPr sz="1600" dirty="0">
                <a:latin typeface="Calibri"/>
                <a:cs typeface="Calibri"/>
              </a:rPr>
              <a:t>Resultado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Wingdings"/>
                <a:cs typeface="Wingdings"/>
              </a:rPr>
              <a:t>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π</a:t>
            </a:r>
            <a:r>
              <a:rPr sz="1600" spc="-10" dirty="0">
                <a:latin typeface="Calibri"/>
                <a:cs typeface="Calibri"/>
              </a:rPr>
              <a:t>legajo,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apellido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CursanTodas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|X|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Alumno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879801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620392"/>
            <a:ext cx="7259955" cy="478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75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COCIENTE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95"/>
              </a:lnSpc>
            </a:pPr>
            <a:r>
              <a:rPr sz="2000" dirty="0">
                <a:latin typeface="Calibri"/>
                <a:cs typeface="Calibri"/>
              </a:rPr>
              <a:t>Hay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otras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resolverlo: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000">
              <a:latin typeface="Calibri"/>
              <a:cs typeface="Calibri"/>
            </a:endParaRPr>
          </a:p>
          <a:p>
            <a:pPr marL="12700" marR="484505" indent="261620">
              <a:lnSpc>
                <a:spcPts val="2160"/>
              </a:lnSpc>
              <a:spcBef>
                <a:spcPts val="5"/>
              </a:spcBef>
              <a:buAutoNum type="arabicParenR"/>
              <a:tabLst>
                <a:tab pos="274320" algn="l"/>
              </a:tabLst>
            </a:pPr>
            <a:r>
              <a:rPr sz="2000" dirty="0">
                <a:latin typeface="Calibri"/>
                <a:cs typeface="Calibri"/>
              </a:rPr>
              <a:t>Contar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cuantas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materias </a:t>
            </a:r>
            <a:r>
              <a:rPr sz="2000" dirty="0">
                <a:latin typeface="Calibri"/>
                <a:cs typeface="Calibri"/>
              </a:rPr>
              <a:t>hay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año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luego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encontrar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los </a:t>
            </a:r>
            <a:r>
              <a:rPr sz="2000" dirty="0">
                <a:latin typeface="Calibri"/>
                <a:cs typeface="Calibri"/>
              </a:rPr>
              <a:t>alumnos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cursan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misma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cantidad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materias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año.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20"/>
              </a:spcBef>
              <a:buFont typeface="Calibri"/>
              <a:buAutoNum type="arabicParenR"/>
            </a:pPr>
            <a:endParaRPr sz="2000">
              <a:latin typeface="Calibri"/>
              <a:cs typeface="Calibri"/>
            </a:endParaRPr>
          </a:p>
          <a:p>
            <a:pPr marL="12700" marR="22225" indent="261620">
              <a:lnSpc>
                <a:spcPts val="2160"/>
              </a:lnSpc>
              <a:spcBef>
                <a:spcPts val="5"/>
              </a:spcBef>
              <a:buAutoNum type="arabicParenR"/>
              <a:tabLst>
                <a:tab pos="274320" algn="l"/>
              </a:tabLst>
            </a:pPr>
            <a:r>
              <a:rPr sz="2000" spc="-10" dirty="0">
                <a:latin typeface="Calibri"/>
                <a:cs typeface="Calibri"/>
              </a:rPr>
              <a:t>Resolverlo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cociente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operadores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básico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luego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traducir </a:t>
            </a:r>
            <a:r>
              <a:rPr sz="2000" dirty="0">
                <a:latin typeface="Calibri"/>
                <a:cs typeface="Calibri"/>
              </a:rPr>
              <a:t>esa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expresión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SQL.</a:t>
            </a:r>
            <a:endParaRPr sz="2000">
              <a:latin typeface="Calibri"/>
              <a:cs typeface="Calibri"/>
            </a:endParaRPr>
          </a:p>
          <a:p>
            <a:pPr marL="12700" marR="179070">
              <a:lnSpc>
                <a:spcPts val="2160"/>
              </a:lnSpc>
            </a:pPr>
            <a:r>
              <a:rPr sz="2000" spc="-25" dirty="0">
                <a:latin typeface="Calibri"/>
                <a:cs typeface="Calibri"/>
              </a:rPr>
              <a:t>Todas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operaciones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básicas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vimos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pueden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traducir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al </a:t>
            </a:r>
            <a:r>
              <a:rPr sz="2000" spc="-20" dirty="0">
                <a:latin typeface="Calibri"/>
                <a:cs typeface="Calibri"/>
              </a:rPr>
              <a:t>SQL.</a:t>
            </a:r>
            <a:endParaRPr sz="2000">
              <a:latin typeface="Calibri"/>
              <a:cs typeface="Calibri"/>
            </a:endParaRPr>
          </a:p>
          <a:p>
            <a:pPr marL="45720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Calibri"/>
                <a:cs typeface="Calibri"/>
              </a:rPr>
              <a:t>Mat4to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Wingdings"/>
                <a:cs typeface="Wingdings"/>
              </a:rPr>
              <a:t>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3400" b="1" spc="-25" dirty="0">
                <a:latin typeface="Calibri"/>
                <a:cs typeface="Calibri"/>
              </a:rPr>
              <a:t>σ</a:t>
            </a:r>
            <a:r>
              <a:rPr sz="3400" b="1" spc="-4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año_de_la_carrera=4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Materia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45720" marR="5080">
              <a:lnSpc>
                <a:spcPct val="100000"/>
              </a:lnSpc>
              <a:spcBef>
                <a:spcPts val="30"/>
              </a:spcBef>
            </a:pPr>
            <a:r>
              <a:rPr sz="1600" spc="-20" dirty="0">
                <a:latin typeface="Calibri"/>
                <a:cs typeface="Calibri"/>
              </a:rPr>
              <a:t>CursanTodas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Wingdings"/>
                <a:cs typeface="Wingdings"/>
              </a:rPr>
              <a:t>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Calibri"/>
                <a:cs typeface="Calibri"/>
              </a:rPr>
              <a:t>π</a:t>
            </a:r>
            <a:r>
              <a:rPr sz="1600" dirty="0">
                <a:latin typeface="Calibri"/>
                <a:cs typeface="Calibri"/>
              </a:rPr>
              <a:t>legajo(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Alumno</a:t>
            </a:r>
            <a:r>
              <a:rPr sz="1600" dirty="0">
                <a:latin typeface="Calibri"/>
                <a:cs typeface="Calibri"/>
              </a:rPr>
              <a:t>)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-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π</a:t>
            </a:r>
            <a:r>
              <a:rPr sz="1600" dirty="0">
                <a:latin typeface="Calibri"/>
                <a:cs typeface="Calibri"/>
              </a:rPr>
              <a:t>legajo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π</a:t>
            </a:r>
            <a:r>
              <a:rPr sz="1600" spc="-10" dirty="0">
                <a:latin typeface="Calibri"/>
                <a:cs typeface="Calibri"/>
              </a:rPr>
              <a:t>legajo(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Alumno</a:t>
            </a:r>
            <a:r>
              <a:rPr sz="1600" spc="-10" dirty="0">
                <a:latin typeface="Calibri"/>
                <a:cs typeface="Calibri"/>
              </a:rPr>
              <a:t>)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Mat4to)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-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Cursa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) </a:t>
            </a:r>
            <a:r>
              <a:rPr sz="1600" dirty="0">
                <a:latin typeface="Calibri"/>
                <a:cs typeface="Calibri"/>
              </a:rPr>
              <a:t>Resultado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Wingdings"/>
                <a:cs typeface="Wingdings"/>
              </a:rPr>
              <a:t>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π</a:t>
            </a:r>
            <a:r>
              <a:rPr sz="1600" spc="-10" dirty="0">
                <a:latin typeface="Calibri"/>
                <a:cs typeface="Calibri"/>
              </a:rPr>
              <a:t>legajo,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apellido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CursanTodas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|X|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Alumno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22533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7226045" y="3551301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4"/>
                </a:lnTo>
                <a:lnTo>
                  <a:pt x="4572" y="2438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pc="-10" dirty="0"/>
              <a:t>UNION ALL -&gt; NO elimina tuplas duplicadas</a:t>
            </a:r>
            <a:endParaRPr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4CB76B-5DB9-8ACA-C4CB-7E906A9D0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12" y="3890584"/>
            <a:ext cx="5021769" cy="2858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9F5A0A-8871-3B7C-4250-D1082616D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80" y="1957613"/>
            <a:ext cx="3883036" cy="15475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AA7D97-AAD5-756D-50B6-7CDC79DFD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242" y="1965283"/>
            <a:ext cx="4106038" cy="13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6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3FAC2DE-7C85-80A4-9BC1-BCD19DED3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0476" y="270128"/>
            <a:ext cx="209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C83FD667-7457-6D3F-6D13-8FF3A6C57E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BA47700-2DF8-54F3-32A4-740D56C67A29}"/>
              </a:ext>
            </a:extLst>
          </p:cNvPr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BD8B85B-A7CC-EC5D-E60F-D7549B422D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4744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pc="-10" dirty="0"/>
              <a:t>EJERCICIO 1 </a:t>
            </a:r>
            <a:r>
              <a:rPr lang="es-AR" spc="-10" dirty="0">
                <a:sym typeface="Wingdings" panose="05000000000000000000" pitchFamily="2" charset="2"/>
              </a:rPr>
              <a:t> ITEM 8 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23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7226045" y="3551301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4"/>
                </a:lnTo>
                <a:lnTo>
                  <a:pt x="4572" y="2438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284879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pc="-10" dirty="0"/>
              <a:t>EXCEPT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s-AR" sz="1800" b="0" dirty="0">
                <a:latin typeface="Calibri"/>
                <a:cs typeface="Calibri"/>
              </a:rPr>
              <a:t>Trabaja sobre el conjunto de tuplas obtenidas entre  2 diferentes consultas. Lista las tuplas resultantes de la primera consulta que no se encuentren en la segunda consulta (Resta). </a:t>
            </a:r>
            <a:r>
              <a:rPr lang="es-AR" sz="1800" b="0" dirty="0"/>
              <a:t>Los 2 conjuntos deben ser UNION COMPATIBLES. </a:t>
            </a:r>
            <a:endParaRPr sz="1800" b="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s-AR" sz="1600" b="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 err="1">
                <a:latin typeface="Calibri"/>
                <a:cs typeface="Calibri"/>
              </a:rPr>
              <a:t>Ejemplo</a:t>
            </a:r>
            <a:r>
              <a:rPr sz="1600" b="0" spc="-10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</a:pPr>
            <a:r>
              <a:rPr sz="1400" b="0" dirty="0">
                <a:latin typeface="Calibri"/>
                <a:cs typeface="Calibri"/>
              </a:rPr>
              <a:t>EMPLEADO</a:t>
            </a:r>
            <a:r>
              <a:rPr sz="1400" b="0" spc="-70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(</a:t>
            </a:r>
            <a:r>
              <a:rPr sz="14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legajo</a:t>
            </a:r>
            <a:r>
              <a:rPr sz="1400" b="0" spc="-10" dirty="0">
                <a:latin typeface="Calibri"/>
                <a:cs typeface="Calibri"/>
              </a:rPr>
              <a:t>,</a:t>
            </a:r>
            <a:r>
              <a:rPr sz="1400" b="0" spc="-6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nom,</a:t>
            </a:r>
            <a:r>
              <a:rPr sz="1400" b="0" spc="-6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ape,</a:t>
            </a:r>
            <a:r>
              <a:rPr sz="1400" b="0" spc="-35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salario,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categoría,</a:t>
            </a:r>
            <a:r>
              <a:rPr sz="1400" b="0" spc="-40" dirty="0">
                <a:latin typeface="Calibri"/>
                <a:cs typeface="Calibri"/>
              </a:rPr>
              <a:t> </a:t>
            </a:r>
            <a:r>
              <a:rPr sz="1400" b="0" dirty="0">
                <a:latin typeface="Calibri"/>
                <a:cs typeface="Calibri"/>
              </a:rPr>
              <a:t>tel,</a:t>
            </a:r>
            <a:r>
              <a:rPr sz="1400" b="0" spc="-30" dirty="0">
                <a:latin typeface="Calibri"/>
                <a:cs typeface="Calibri"/>
              </a:rPr>
              <a:t> </a:t>
            </a:r>
            <a:r>
              <a:rPr sz="14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1400" b="0" spc="-10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1400" b="0" spc="-40" dirty="0">
                <a:latin typeface="Calibri"/>
                <a:cs typeface="Calibri"/>
              </a:rPr>
              <a:t>DEPARTAMENTO</a:t>
            </a:r>
            <a:r>
              <a:rPr sz="1400" b="0" spc="-25" dirty="0">
                <a:latin typeface="Calibri"/>
                <a:cs typeface="Calibri"/>
              </a:rPr>
              <a:t> </a:t>
            </a:r>
            <a:r>
              <a:rPr sz="1400" b="0" spc="-10" dirty="0">
                <a:latin typeface="Calibri"/>
                <a:cs typeface="Calibri"/>
              </a:rPr>
              <a:t>(</a:t>
            </a:r>
            <a:r>
              <a:rPr sz="1400" b="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cod_depto</a:t>
            </a:r>
            <a:r>
              <a:rPr sz="1400" b="0" spc="-10" dirty="0">
                <a:latin typeface="Calibri"/>
                <a:cs typeface="Calibri"/>
              </a:rPr>
              <a:t>,</a:t>
            </a:r>
            <a:r>
              <a:rPr sz="1400" b="0" dirty="0">
                <a:latin typeface="Calibri"/>
                <a:cs typeface="Calibri"/>
              </a:rPr>
              <a:t> </a:t>
            </a:r>
            <a:r>
              <a:rPr sz="1400" b="0" spc="-10" dirty="0" err="1">
                <a:latin typeface="Calibri"/>
                <a:cs typeface="Calibri"/>
              </a:rPr>
              <a:t>descripcion</a:t>
            </a:r>
            <a:r>
              <a:rPr sz="1400" b="0" spc="-10" dirty="0">
                <a:latin typeface="Calibri"/>
                <a:cs typeface="Calibri"/>
              </a:rPr>
              <a:t>)</a:t>
            </a:r>
            <a:endParaRPr lang="es-AR" sz="1400" b="0" spc="-1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lang="es-AR" sz="1400" b="0" spc="-10" dirty="0"/>
              <a:t>ASIGNADO (</a:t>
            </a:r>
            <a:r>
              <a:rPr lang="es-AR" sz="1400" b="0" u="sng" spc="-10" dirty="0" err="1">
                <a:uFill>
                  <a:solidFill>
                    <a:srgbClr val="000000"/>
                  </a:solidFill>
                </a:uFill>
              </a:rPr>
              <a:t>cod_proyecto</a:t>
            </a:r>
            <a:r>
              <a:rPr lang="es-AR" sz="1400" b="0" u="sng" spc="-10" dirty="0">
                <a:uFill>
                  <a:solidFill>
                    <a:srgbClr val="000000"/>
                  </a:solidFill>
                </a:uFill>
              </a:rPr>
              <a:t>, legajo</a:t>
            </a:r>
            <a:r>
              <a:rPr lang="es-AR" sz="1400" b="0" spc="-10" dirty="0"/>
              <a:t>)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A7726-EE38-A839-27ED-19B46E18950C}"/>
              </a:ext>
            </a:extLst>
          </p:cNvPr>
          <p:cNvSpPr txBox="1"/>
          <p:nvPr/>
        </p:nvSpPr>
        <p:spPr>
          <a:xfrm>
            <a:off x="217192" y="4191794"/>
            <a:ext cx="6248400" cy="243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280"/>
              </a:lnSpc>
            </a:pPr>
            <a:r>
              <a:rPr lang="es-AR" sz="1400" b="0" spc="-10" dirty="0"/>
              <a:t>Listar los empleados cuyo sueldo sea mayor a $1.000.000 pero que no estén asignados a algún proyecto</a:t>
            </a:r>
            <a:endParaRPr lang="es-AR" sz="1600" b="0" spc="-10" dirty="0"/>
          </a:p>
          <a:p>
            <a:pPr marL="2755900" lvl="6">
              <a:lnSpc>
                <a:spcPts val="2280"/>
              </a:lnSpc>
            </a:pPr>
            <a:r>
              <a:rPr lang="es-AR" sz="1600" b="0" spc="-10" dirty="0" err="1">
                <a:solidFill>
                  <a:schemeClr val="tx1"/>
                </a:solidFill>
              </a:rPr>
              <a:t>Select</a:t>
            </a:r>
            <a:r>
              <a:rPr lang="es-AR" sz="1600" b="0" spc="-10" dirty="0">
                <a:solidFill>
                  <a:schemeClr val="tx1"/>
                </a:solidFill>
              </a:rPr>
              <a:t> </a:t>
            </a:r>
            <a:r>
              <a:rPr lang="es-AR" sz="1600" b="0" spc="-10" dirty="0" err="1">
                <a:solidFill>
                  <a:schemeClr val="tx1"/>
                </a:solidFill>
              </a:rPr>
              <a:t>e.legajo</a:t>
            </a:r>
            <a:endParaRPr lang="es-AR" sz="1600" b="0" spc="-10" dirty="0">
              <a:solidFill>
                <a:schemeClr val="tx1"/>
              </a:solidFill>
            </a:endParaRPr>
          </a:p>
          <a:p>
            <a:pPr marL="2755900" lvl="6">
              <a:lnSpc>
                <a:spcPts val="2280"/>
              </a:lnSpc>
            </a:pPr>
            <a:r>
              <a:rPr lang="es-AR" sz="1600" b="0" spc="-10" dirty="0" err="1">
                <a:solidFill>
                  <a:schemeClr val="tx1"/>
                </a:solidFill>
                <a:latin typeface="Calibri"/>
                <a:cs typeface="Calibri"/>
              </a:rPr>
              <a:t>From</a:t>
            </a:r>
            <a:r>
              <a:rPr lang="es-AR" sz="1600" b="0" spc="-10" dirty="0">
                <a:solidFill>
                  <a:schemeClr val="tx1"/>
                </a:solidFill>
                <a:latin typeface="Calibri"/>
                <a:cs typeface="Calibri"/>
              </a:rPr>
              <a:t> empleado e</a:t>
            </a:r>
          </a:p>
          <a:p>
            <a:pPr marL="2755900" lvl="6">
              <a:lnSpc>
                <a:spcPts val="2280"/>
              </a:lnSpc>
            </a:pPr>
            <a:r>
              <a:rPr lang="es-AR" sz="1600" b="0" spc="-10" dirty="0" err="1">
                <a:solidFill>
                  <a:schemeClr val="tx1"/>
                </a:solidFill>
              </a:rPr>
              <a:t>Where</a:t>
            </a:r>
            <a:r>
              <a:rPr lang="es-AR" sz="1600" b="0" spc="-10" dirty="0">
                <a:solidFill>
                  <a:schemeClr val="tx1"/>
                </a:solidFill>
              </a:rPr>
              <a:t> </a:t>
            </a:r>
            <a:r>
              <a:rPr lang="es-AR" sz="1600" b="0" spc="-10" dirty="0" err="1">
                <a:solidFill>
                  <a:schemeClr val="tx1"/>
                </a:solidFill>
              </a:rPr>
              <a:t>e.salario</a:t>
            </a:r>
            <a:r>
              <a:rPr lang="es-AR" sz="1600" b="0" spc="-10" dirty="0">
                <a:solidFill>
                  <a:schemeClr val="tx1"/>
                </a:solidFill>
              </a:rPr>
              <a:t> &gt; 1000000</a:t>
            </a:r>
          </a:p>
          <a:p>
            <a:pPr marL="2755900" lvl="6">
              <a:lnSpc>
                <a:spcPts val="2280"/>
              </a:lnSpc>
            </a:pPr>
            <a:r>
              <a:rPr lang="es-AR" sz="1600" b="0" spc="-10" dirty="0">
                <a:solidFill>
                  <a:schemeClr val="tx1"/>
                </a:solidFill>
                <a:latin typeface="Calibri"/>
                <a:cs typeface="Calibri"/>
              </a:rPr>
              <a:t>EXCEPT</a:t>
            </a:r>
          </a:p>
          <a:p>
            <a:pPr marL="2755900" lvl="6">
              <a:lnSpc>
                <a:spcPts val="2280"/>
              </a:lnSpc>
            </a:pPr>
            <a:r>
              <a:rPr lang="es-AR" sz="1600" b="0" spc="-10" dirty="0" err="1">
                <a:solidFill>
                  <a:schemeClr val="tx1"/>
                </a:solidFill>
              </a:rPr>
              <a:t>Select</a:t>
            </a:r>
            <a:r>
              <a:rPr lang="es-AR" sz="1600" b="0" spc="-10" dirty="0">
                <a:solidFill>
                  <a:schemeClr val="tx1"/>
                </a:solidFill>
              </a:rPr>
              <a:t> </a:t>
            </a:r>
            <a:r>
              <a:rPr lang="es-AR" sz="1600" spc="-10" dirty="0" err="1">
                <a:solidFill>
                  <a:schemeClr val="tx1"/>
                </a:solidFill>
              </a:rPr>
              <a:t>a</a:t>
            </a:r>
            <a:r>
              <a:rPr lang="es-AR" sz="1600" b="0" spc="-10" dirty="0" err="1">
                <a:solidFill>
                  <a:schemeClr val="tx1"/>
                </a:solidFill>
              </a:rPr>
              <a:t>.legajo</a:t>
            </a:r>
            <a:endParaRPr lang="es-AR" sz="1600" b="0" spc="-10" dirty="0">
              <a:solidFill>
                <a:schemeClr val="tx1"/>
              </a:solidFill>
            </a:endParaRPr>
          </a:p>
          <a:p>
            <a:pPr marL="2755900" lvl="6">
              <a:lnSpc>
                <a:spcPts val="2280"/>
              </a:lnSpc>
            </a:pPr>
            <a:r>
              <a:rPr lang="es-AR" sz="1600" b="0" spc="-10" dirty="0" err="1">
                <a:solidFill>
                  <a:schemeClr val="tx1"/>
                </a:solidFill>
                <a:latin typeface="Calibri"/>
                <a:cs typeface="Calibri"/>
              </a:rPr>
              <a:t>From</a:t>
            </a:r>
            <a:r>
              <a:rPr lang="es-AR" sz="1600" b="0" spc="-10" dirty="0">
                <a:solidFill>
                  <a:schemeClr val="tx1"/>
                </a:solidFill>
                <a:latin typeface="Calibri"/>
                <a:cs typeface="Calibri"/>
              </a:rPr>
              <a:t> asignado 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C7FF4A-29EB-941F-50F3-9C033EFC3931}"/>
              </a:ext>
            </a:extLst>
          </p:cNvPr>
          <p:cNvSpPr/>
          <p:nvPr/>
        </p:nvSpPr>
        <p:spPr>
          <a:xfrm>
            <a:off x="6347521" y="2851377"/>
            <a:ext cx="1371600" cy="1526287"/>
          </a:xfrm>
          <a:prstGeom prst="ellipse">
            <a:avLst/>
          </a:prstGeom>
          <a:solidFill>
            <a:srgbClr val="4F81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650"/>
            <a:r>
              <a:rPr lang="es-AR" dirty="0" err="1">
                <a:solidFill>
                  <a:schemeClr val="bg1"/>
                </a:solidFill>
              </a:rPr>
              <a:t>Query</a:t>
            </a:r>
            <a:r>
              <a:rPr lang="es-AR" dirty="0">
                <a:solidFill>
                  <a:schemeClr val="bg1"/>
                </a:solidFill>
              </a:rPr>
              <a:t> 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40023-9A46-FF3E-525A-89E693F5099F}"/>
              </a:ext>
            </a:extLst>
          </p:cNvPr>
          <p:cNvSpPr/>
          <p:nvPr/>
        </p:nvSpPr>
        <p:spPr>
          <a:xfrm>
            <a:off x="7450684" y="2841852"/>
            <a:ext cx="1371600" cy="15262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chemeClr val="tx1"/>
                </a:solidFill>
              </a:rPr>
              <a:t>Query</a:t>
            </a:r>
            <a:r>
              <a:rPr lang="es-AR" dirty="0">
                <a:solidFill>
                  <a:schemeClr val="tx1"/>
                </a:solidFill>
              </a:rPr>
              <a:t>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DCD49C-6A1A-4C52-C304-6551BB41AEFC}"/>
              </a:ext>
            </a:extLst>
          </p:cNvPr>
          <p:cNvSpPr/>
          <p:nvPr/>
        </p:nvSpPr>
        <p:spPr>
          <a:xfrm>
            <a:off x="7450684" y="3185895"/>
            <a:ext cx="268437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5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SQL </a:t>
            </a:r>
            <a:r>
              <a:rPr lang="en-US" dirty="0" err="1"/>
              <a:t>clase</a:t>
            </a:r>
            <a:r>
              <a:rPr lang="en-US" dirty="0"/>
              <a:t> 3</a:t>
            </a:r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7226045" y="3551301"/>
            <a:ext cx="5080" cy="24765"/>
          </a:xfrm>
          <a:custGeom>
            <a:avLst/>
            <a:gdLst/>
            <a:ahLst/>
            <a:cxnLst/>
            <a:rect l="l" t="t" r="r" b="b"/>
            <a:pathLst>
              <a:path w="5079" h="24764">
                <a:moveTo>
                  <a:pt x="4572" y="0"/>
                </a:moveTo>
                <a:lnTo>
                  <a:pt x="0" y="0"/>
                </a:lnTo>
                <a:lnTo>
                  <a:pt x="0" y="24384"/>
                </a:lnTo>
                <a:lnTo>
                  <a:pt x="4572" y="2438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01396" y="1219200"/>
            <a:ext cx="8009738" cy="1269578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s-AR" spc="-10" dirty="0"/>
              <a:t>EXCEPT (Con que otros operadores puedo hacer lo mismo?)</a:t>
            </a:r>
            <a:endParaRPr spc="-10" dirty="0"/>
          </a:p>
          <a:p>
            <a:pPr marL="12700">
              <a:lnSpc>
                <a:spcPts val="2280"/>
              </a:lnSpc>
            </a:pP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20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4988" y="192023"/>
            <a:ext cx="812292" cy="8122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561" y="1140713"/>
            <a:ext cx="8388985" cy="0"/>
          </a:xfrm>
          <a:custGeom>
            <a:avLst/>
            <a:gdLst/>
            <a:ahLst/>
            <a:cxnLst/>
            <a:rect l="l" t="t" r="r" b="b"/>
            <a:pathLst>
              <a:path w="8388985">
                <a:moveTo>
                  <a:pt x="0" y="0"/>
                </a:moveTo>
                <a:lnTo>
                  <a:pt x="8388604" y="0"/>
                </a:lnTo>
              </a:path>
            </a:pathLst>
          </a:custGeom>
          <a:ln w="38100">
            <a:solidFill>
              <a:srgbClr val="007D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10" dirty="0"/>
              <a:t>UNLaM</a:t>
            </a:r>
            <a:r>
              <a:rPr spc="-95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Base</a:t>
            </a:r>
            <a:r>
              <a:rPr spc="-75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Datos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B271E2-D7C4-C582-04C8-DDC1270D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6" y="3962400"/>
            <a:ext cx="4754027" cy="2667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3DE87B-2ED0-943B-A013-CEA65AA8C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824990"/>
            <a:ext cx="4302776" cy="17770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436406-E009-E823-8E34-A6797E71A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906691"/>
            <a:ext cx="4106038" cy="139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3262</Words>
  <Application>Microsoft Office PowerPoint</Application>
  <PresentationFormat>On-screen Show (4:3)</PresentationFormat>
  <Paragraphs>446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Universidad Nacional de La Matanza Catedra de Base de Datos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  <vt:lpstr>SQL clase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Catedra de Base de Datos</dc:title>
  <dc:creator>Guille</dc:creator>
  <cp:lastModifiedBy>FERNANDO YBARRA</cp:lastModifiedBy>
  <cp:revision>29</cp:revision>
  <dcterms:created xsi:type="dcterms:W3CDTF">2024-05-20T12:56:12Z</dcterms:created>
  <dcterms:modified xsi:type="dcterms:W3CDTF">2024-05-30T12:09:50Z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2024-05-20T00:00:00Z</vt:filetime>
  </property>
  <property fmtid="{D5CDD505-2E9C-101B-9397-08002B2CF9AE}" pid="5" name="Producer">
    <vt:lpwstr>Microsoft® PowerPoint® 2016</vt:lpwstr>
  </property>
</Properties>
</file>