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0083800" cy="7556500"/>
  <p:notesSz cx="100838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3" autoAdjust="0"/>
    <p:restoredTop sz="94660"/>
  </p:normalViewPr>
  <p:slideViewPr>
    <p:cSldViewPr>
      <p:cViewPr varScale="1">
        <p:scale>
          <a:sx n="79" d="100"/>
          <a:sy n="79" d="100"/>
        </p:scale>
        <p:origin x="135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2515"/>
            <a:ext cx="857123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77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77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77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1490" y="553720"/>
            <a:ext cx="910081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0077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4059" y="1691724"/>
            <a:ext cx="7138034" cy="523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2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79990" cy="7556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2339" y="549909"/>
            <a:ext cx="56476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5" dirty="0">
                <a:solidFill>
                  <a:srgbClr val="FFFFFF"/>
                </a:solidFill>
                <a:latin typeface="Times New Roman"/>
                <a:cs typeface="Times New Roman"/>
              </a:rPr>
              <a:t>UNLAM</a:t>
            </a:r>
            <a:r>
              <a:rPr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rgbClr val="FFFFFF"/>
                </a:solidFill>
                <a:latin typeface="Times New Roman"/>
                <a:cs typeface="Times New Roman"/>
              </a:rPr>
              <a:t>Base</a:t>
            </a:r>
            <a:r>
              <a:rPr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rgbClr val="FFFFFF"/>
                </a:solidFill>
                <a:latin typeface="Times New Roman"/>
                <a:cs typeface="Times New Roman"/>
              </a:rPr>
              <a:t>datos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75373" y="2940048"/>
            <a:ext cx="2800350" cy="35984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SQL</a:t>
            </a:r>
            <a:endParaRPr sz="6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3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s-AR" sz="600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Clase 4</a:t>
            </a:r>
          </a:p>
          <a:p>
            <a:pPr algn="ctr">
              <a:lnSpc>
                <a:spcPct val="100000"/>
              </a:lnSpc>
            </a:pPr>
            <a:r>
              <a:rPr lang="es-AR" sz="600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2024</a:t>
            </a:r>
            <a:endParaRPr sz="60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39809" y="287020"/>
            <a:ext cx="1295400" cy="12242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553720"/>
            <a:ext cx="72878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Estructuras:</a:t>
            </a:r>
            <a:r>
              <a:rPr spc="-95" dirty="0"/>
              <a:t> </a:t>
            </a:r>
            <a:r>
              <a:rPr spc="-5" dirty="0"/>
              <a:t>Condicionales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8100" y="300990"/>
            <a:ext cx="935990" cy="77850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1548130"/>
            <a:ext cx="10079990" cy="0"/>
          </a:xfrm>
          <a:custGeom>
            <a:avLst/>
            <a:gdLst/>
            <a:ahLst/>
            <a:cxnLst/>
            <a:rect l="l" t="t" r="r" b="b"/>
            <a:pathLst>
              <a:path w="10079990">
                <a:moveTo>
                  <a:pt x="0" y="0"/>
                </a:moveTo>
                <a:lnTo>
                  <a:pt x="10079990" y="0"/>
                </a:lnTo>
              </a:path>
            </a:pathLst>
          </a:custGeom>
          <a:ln w="29112">
            <a:solidFill>
              <a:srgbClr val="0077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4669" y="1955800"/>
            <a:ext cx="142239" cy="14351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12469" y="1835150"/>
            <a:ext cx="8681720" cy="4707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0"/>
              </a:spcBef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IF:</a:t>
            </a:r>
            <a:r>
              <a:rPr sz="2200"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Sintaxis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Arial"/>
              <a:cs typeface="Arial"/>
            </a:endParaRPr>
          </a:p>
          <a:p>
            <a:pPr marL="817880" marR="6149340">
              <a:lnSpc>
                <a:spcPts val="171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IF</a:t>
            </a:r>
            <a:r>
              <a:rPr sz="1600" spc="-9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&lt;condicion&gt; </a:t>
            </a:r>
            <a:r>
              <a:rPr sz="1600" spc="-944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[BEGIN]</a:t>
            </a:r>
            <a:endParaRPr sz="1600">
              <a:latin typeface="Courier New"/>
              <a:cs typeface="Courier New"/>
            </a:endParaRPr>
          </a:p>
          <a:p>
            <a:pPr marL="1717039">
              <a:lnSpc>
                <a:spcPts val="1610"/>
              </a:lnSpc>
            </a:pPr>
            <a:r>
              <a:rPr sz="1600" spc="-5" dirty="0">
                <a:latin typeface="Courier New"/>
                <a:cs typeface="Courier New"/>
              </a:rPr>
              <a:t>&lt;</a:t>
            </a:r>
            <a:r>
              <a:rPr sz="1600" i="1" spc="-5" dirty="0">
                <a:latin typeface="Courier New"/>
                <a:cs typeface="Courier New"/>
              </a:rPr>
              <a:t>SeteneciasSQL&gt;</a:t>
            </a:r>
            <a:endParaRPr sz="1600">
              <a:latin typeface="Courier New"/>
              <a:cs typeface="Courier New"/>
            </a:endParaRPr>
          </a:p>
          <a:p>
            <a:pPr marL="817880">
              <a:lnSpc>
                <a:spcPts val="1714"/>
              </a:lnSpc>
            </a:pPr>
            <a:r>
              <a:rPr sz="1600" spc="-5" dirty="0">
                <a:latin typeface="Courier New"/>
                <a:cs typeface="Courier New"/>
              </a:rPr>
              <a:t>[END]</a:t>
            </a:r>
            <a:endParaRPr sz="1600">
              <a:latin typeface="Courier New"/>
              <a:cs typeface="Courier New"/>
            </a:endParaRPr>
          </a:p>
          <a:p>
            <a:pPr marL="817880" marR="7002780">
              <a:lnSpc>
                <a:spcPts val="1720"/>
              </a:lnSpc>
              <a:spcBef>
                <a:spcPts val="114"/>
              </a:spcBef>
            </a:pPr>
            <a:r>
              <a:rPr sz="1600" spc="-5" dirty="0">
                <a:latin typeface="Courier New"/>
                <a:cs typeface="Courier New"/>
              </a:rPr>
              <a:t>[ELSE] </a:t>
            </a:r>
            <a:r>
              <a:rPr sz="1600" spc="-95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[BEGIN]</a:t>
            </a:r>
            <a:endParaRPr sz="1600">
              <a:latin typeface="Courier New"/>
              <a:cs typeface="Courier New"/>
            </a:endParaRPr>
          </a:p>
          <a:p>
            <a:pPr marL="1717039">
              <a:lnSpc>
                <a:spcPts val="1595"/>
              </a:lnSpc>
            </a:pPr>
            <a:r>
              <a:rPr sz="1600" spc="-5" dirty="0">
                <a:latin typeface="Courier New"/>
                <a:cs typeface="Courier New"/>
              </a:rPr>
              <a:t>&lt;</a:t>
            </a:r>
            <a:r>
              <a:rPr sz="1600" i="1" spc="-5" dirty="0">
                <a:latin typeface="Courier New"/>
                <a:cs typeface="Courier New"/>
              </a:rPr>
              <a:t>SeteneciasSQL&gt;</a:t>
            </a:r>
            <a:endParaRPr sz="1600">
              <a:latin typeface="Courier New"/>
              <a:cs typeface="Courier New"/>
            </a:endParaRPr>
          </a:p>
          <a:p>
            <a:pPr marL="817880">
              <a:lnSpc>
                <a:spcPts val="1820"/>
              </a:lnSpc>
            </a:pPr>
            <a:r>
              <a:rPr sz="1600" spc="-5" dirty="0">
                <a:latin typeface="Courier New"/>
                <a:cs typeface="Courier New"/>
              </a:rPr>
              <a:t>[END]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IF:</a:t>
            </a:r>
            <a:r>
              <a:rPr sz="2200" b="1" u="heavy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Ejemplo</a:t>
            </a:r>
            <a:endParaRPr sz="2200">
              <a:latin typeface="Arial"/>
              <a:cs typeface="Arial"/>
            </a:endParaRPr>
          </a:p>
          <a:p>
            <a:pPr marL="780415">
              <a:lnSpc>
                <a:spcPts val="1814"/>
              </a:lnSpc>
              <a:spcBef>
                <a:spcPts val="2080"/>
              </a:spcBef>
            </a:pPr>
            <a:r>
              <a:rPr sz="1600" spc="-5" dirty="0">
                <a:latin typeface="Courier New"/>
                <a:cs typeface="Courier New"/>
              </a:rPr>
              <a:t>DECLARE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@sueldo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numeric(10,2)</a:t>
            </a:r>
            <a:endParaRPr sz="1600">
              <a:latin typeface="Courier New"/>
              <a:cs typeface="Courier New"/>
            </a:endParaRPr>
          </a:p>
          <a:p>
            <a:pPr marL="780415">
              <a:lnSpc>
                <a:spcPts val="1814"/>
              </a:lnSpc>
            </a:pPr>
            <a:r>
              <a:rPr sz="1600" spc="-5" dirty="0">
                <a:latin typeface="Courier New"/>
                <a:cs typeface="Courier New"/>
              </a:rPr>
              <a:t>SET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@Sueldo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(Select sueldo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from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empleado where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7F"/>
                </a:solidFill>
                <a:latin typeface="Courier New"/>
                <a:cs typeface="Courier New"/>
              </a:rPr>
              <a:t>legajo=@legajo</a:t>
            </a:r>
            <a:r>
              <a:rPr sz="1600" spc="-5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780415">
              <a:lnSpc>
                <a:spcPts val="1820"/>
              </a:lnSpc>
              <a:spcBef>
                <a:spcPts val="1510"/>
              </a:spcBef>
            </a:pPr>
            <a:r>
              <a:rPr sz="1600" spc="-5" dirty="0">
                <a:latin typeface="Courier New"/>
                <a:cs typeface="Courier New"/>
              </a:rPr>
              <a:t>If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@Sueldo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&gt;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20000</a:t>
            </a:r>
            <a:endParaRPr sz="1600">
              <a:latin typeface="Courier New"/>
              <a:cs typeface="Courier New"/>
            </a:endParaRPr>
          </a:p>
          <a:p>
            <a:pPr marL="780415" marR="5080" indent="450850">
              <a:lnSpc>
                <a:spcPts val="1710"/>
              </a:lnSpc>
              <a:spcBef>
                <a:spcPts val="135"/>
              </a:spcBef>
            </a:pPr>
            <a:r>
              <a:rPr sz="1600" spc="-5" dirty="0">
                <a:latin typeface="Courier New"/>
                <a:cs typeface="Courier New"/>
              </a:rPr>
              <a:t>UPDATE empleado SET @sueldo=@sueldo*1.20 where </a:t>
            </a:r>
            <a:r>
              <a:rPr sz="1600" spc="-5" dirty="0">
                <a:solidFill>
                  <a:srgbClr val="00007F"/>
                </a:solidFill>
                <a:latin typeface="Courier New"/>
                <a:cs typeface="Courier New"/>
              </a:rPr>
              <a:t>legajo=@legajo </a:t>
            </a:r>
            <a:r>
              <a:rPr sz="1600" spc="-950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1231900">
              <a:lnSpc>
                <a:spcPts val="1700"/>
              </a:lnSpc>
            </a:pPr>
            <a:r>
              <a:rPr sz="1600" spc="-5" dirty="0">
                <a:latin typeface="Courier New"/>
                <a:cs typeface="Courier New"/>
              </a:rPr>
              <a:t>UPDATE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empleado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SET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@sueldo=@sueldo*1.30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where </a:t>
            </a:r>
            <a:r>
              <a:rPr sz="1600" spc="-5" dirty="0">
                <a:solidFill>
                  <a:srgbClr val="00007F"/>
                </a:solidFill>
                <a:latin typeface="Courier New"/>
                <a:cs typeface="Courier New"/>
              </a:rPr>
              <a:t>legajo=@legajo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3080" y="4489450"/>
            <a:ext cx="142240" cy="14223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553720"/>
            <a:ext cx="75361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39360" algn="l"/>
              </a:tabLst>
            </a:pPr>
            <a:r>
              <a:rPr dirty="0"/>
              <a:t>S</a:t>
            </a:r>
            <a:r>
              <a:rPr spc="-5" dirty="0"/>
              <a:t>to</a:t>
            </a:r>
            <a:r>
              <a:rPr dirty="0"/>
              <a:t>r</a:t>
            </a:r>
            <a:r>
              <a:rPr spc="-10" dirty="0"/>
              <a:t>e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P</a:t>
            </a:r>
            <a:r>
              <a:rPr spc="-5" dirty="0"/>
              <a:t>roce</a:t>
            </a:r>
            <a:r>
              <a:rPr spc="-10" dirty="0"/>
              <a:t>d</a:t>
            </a:r>
            <a:r>
              <a:rPr spc="-5" dirty="0"/>
              <a:t>u</a:t>
            </a:r>
            <a:r>
              <a:rPr dirty="0"/>
              <a:t>r</a:t>
            </a:r>
            <a:r>
              <a:rPr spc="-5" dirty="0"/>
              <a:t>e</a:t>
            </a:r>
            <a:r>
              <a:rPr dirty="0"/>
              <a:t>:	</a:t>
            </a:r>
            <a:r>
              <a:rPr spc="-5" dirty="0"/>
              <a:t>E</a:t>
            </a:r>
            <a:r>
              <a:rPr dirty="0"/>
              <a:t>j</a:t>
            </a:r>
            <a:r>
              <a:rPr spc="-5" dirty="0"/>
              <a:t>emplos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8100" y="300990"/>
            <a:ext cx="935990" cy="77850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1548130"/>
            <a:ext cx="10079990" cy="0"/>
          </a:xfrm>
          <a:custGeom>
            <a:avLst/>
            <a:gdLst/>
            <a:ahLst/>
            <a:cxnLst/>
            <a:rect l="l" t="t" r="r" b="b"/>
            <a:pathLst>
              <a:path w="10079990">
                <a:moveTo>
                  <a:pt x="0" y="0"/>
                </a:moveTo>
                <a:lnTo>
                  <a:pt x="10079990" y="0"/>
                </a:lnTo>
              </a:path>
            </a:pathLst>
          </a:custGeom>
          <a:ln w="29112">
            <a:solidFill>
              <a:srgbClr val="0077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4669" y="1955800"/>
            <a:ext cx="142239" cy="14351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34059" y="1835150"/>
            <a:ext cx="9270365" cy="5203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Ejemplo</a:t>
            </a:r>
            <a:r>
              <a:rPr sz="1800" spc="-5" dirty="0"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  <a:p>
            <a:pPr marL="358140" marR="5080">
              <a:lnSpc>
                <a:spcPts val="1730"/>
              </a:lnSpc>
              <a:spcBef>
                <a:spcPts val="2105"/>
              </a:spcBef>
            </a:pPr>
            <a:r>
              <a:rPr sz="1600" spc="-5" dirty="0">
                <a:latin typeface="Courier New"/>
                <a:cs typeface="Courier New"/>
              </a:rPr>
              <a:t>CREATE PROCEDURE </a:t>
            </a:r>
            <a:r>
              <a:rPr sz="1600" i="1" spc="-5" dirty="0">
                <a:latin typeface="Courier New"/>
                <a:cs typeface="Courier New"/>
              </a:rPr>
              <a:t>p_nuevocliente (@razonsocial varchar(100), @cuit bigint, </a:t>
            </a:r>
            <a:r>
              <a:rPr sz="1600" i="1" spc="-95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@domicilio</a:t>
            </a:r>
            <a:r>
              <a:rPr sz="1600" i="1" spc="-1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varchar(200),</a:t>
            </a:r>
            <a:r>
              <a:rPr sz="1600" i="1" spc="-1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@mail varchar(200))</a:t>
            </a:r>
            <a:endParaRPr sz="1600">
              <a:latin typeface="Courier New"/>
              <a:cs typeface="Courier New"/>
            </a:endParaRPr>
          </a:p>
          <a:p>
            <a:pPr marL="358140" marR="8294370">
              <a:lnSpc>
                <a:spcPts val="171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AS 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BEGIN</a:t>
            </a:r>
            <a:endParaRPr sz="1600">
              <a:latin typeface="Courier New"/>
              <a:cs typeface="Courier New"/>
            </a:endParaRPr>
          </a:p>
          <a:p>
            <a:pPr marL="807720">
              <a:lnSpc>
                <a:spcPts val="1820"/>
              </a:lnSpc>
              <a:spcBef>
                <a:spcPts val="1490"/>
              </a:spcBef>
            </a:pPr>
            <a:r>
              <a:rPr sz="1600" spc="-5" dirty="0">
                <a:latin typeface="Courier New"/>
                <a:cs typeface="Courier New"/>
              </a:rPr>
              <a:t>Declare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@id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int</a:t>
            </a:r>
            <a:endParaRPr sz="1600">
              <a:latin typeface="Courier New"/>
              <a:cs typeface="Courier New"/>
            </a:endParaRPr>
          </a:p>
          <a:p>
            <a:pPr marL="807720">
              <a:lnSpc>
                <a:spcPts val="1820"/>
              </a:lnSpc>
            </a:pPr>
            <a:r>
              <a:rPr sz="1600" spc="-5" dirty="0">
                <a:latin typeface="Courier New"/>
                <a:cs typeface="Courier New"/>
              </a:rPr>
              <a:t>Set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@id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(Select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max(idcliente)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from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cliente)</a:t>
            </a:r>
            <a:endParaRPr sz="1600">
              <a:latin typeface="Courier New"/>
              <a:cs typeface="Courier New"/>
            </a:endParaRPr>
          </a:p>
          <a:p>
            <a:pPr marL="807720">
              <a:lnSpc>
                <a:spcPts val="1814"/>
              </a:lnSpc>
              <a:spcBef>
                <a:spcPts val="1510"/>
              </a:spcBef>
            </a:pPr>
            <a:r>
              <a:rPr sz="1600" spc="-5" dirty="0">
                <a:latin typeface="Courier New"/>
                <a:cs typeface="Courier New"/>
              </a:rPr>
              <a:t>If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@razonsocial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is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null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or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@razonsocial=''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or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@cuit=0</a:t>
            </a:r>
            <a:endParaRPr sz="1600">
              <a:latin typeface="Courier New"/>
              <a:cs typeface="Courier New"/>
            </a:endParaRPr>
          </a:p>
          <a:p>
            <a:pPr marL="807720" marR="1059180" indent="449580">
              <a:lnSpc>
                <a:spcPts val="1720"/>
              </a:lnSpc>
              <a:spcBef>
                <a:spcPts val="120"/>
              </a:spcBef>
            </a:pPr>
            <a:r>
              <a:rPr sz="1600" spc="-5" dirty="0">
                <a:latin typeface="Courier New"/>
                <a:cs typeface="Courier New"/>
              </a:rPr>
              <a:t>Select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'No se podrá insertar el cliente. Verificar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datos' </a:t>
            </a:r>
            <a:r>
              <a:rPr sz="1600" spc="-944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807720">
              <a:lnSpc>
                <a:spcPts val="1585"/>
              </a:lnSpc>
            </a:pPr>
            <a:r>
              <a:rPr sz="1600" spc="-5" dirty="0">
                <a:latin typeface="Courier New"/>
                <a:cs typeface="Courier New"/>
              </a:rPr>
              <a:t>Begin</a:t>
            </a:r>
            <a:endParaRPr sz="1600">
              <a:latin typeface="Courier New"/>
              <a:cs typeface="Courier New"/>
            </a:endParaRPr>
          </a:p>
          <a:p>
            <a:pPr marL="1257300">
              <a:lnSpc>
                <a:spcPts val="1714"/>
              </a:lnSpc>
            </a:pPr>
            <a:r>
              <a:rPr sz="1600" dirty="0">
                <a:latin typeface="Courier New"/>
                <a:cs typeface="Courier New"/>
              </a:rPr>
              <a:t>If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len(@mail)=0</a:t>
            </a:r>
            <a:endParaRPr sz="1600">
              <a:latin typeface="Courier New"/>
              <a:cs typeface="Courier New"/>
            </a:endParaRPr>
          </a:p>
          <a:p>
            <a:pPr marL="1708150">
              <a:lnSpc>
                <a:spcPts val="1814"/>
              </a:lnSpc>
            </a:pPr>
            <a:r>
              <a:rPr sz="1600" spc="-5" dirty="0">
                <a:latin typeface="Courier New"/>
                <a:cs typeface="Courier New"/>
              </a:rPr>
              <a:t>Set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@mail='NO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ASIGNADO'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Courier New"/>
              <a:cs typeface="Courier New"/>
            </a:endParaRPr>
          </a:p>
          <a:p>
            <a:pPr marL="1257300" marR="1179830">
              <a:lnSpc>
                <a:spcPts val="1720"/>
              </a:lnSpc>
            </a:pPr>
            <a:r>
              <a:rPr sz="1600" spc="-5" dirty="0">
                <a:latin typeface="Courier New"/>
                <a:cs typeface="Courier New"/>
              </a:rPr>
              <a:t>INSERT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INTO Cliente (id,razonsocial,cuit,domicilio,mail) </a:t>
            </a:r>
            <a:r>
              <a:rPr sz="1600" spc="-944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VALUES(@id+1,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@razonsocial,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@cuit, @domilicio, @mail)</a:t>
            </a:r>
            <a:endParaRPr sz="1600">
              <a:latin typeface="Courier New"/>
              <a:cs typeface="Courier New"/>
            </a:endParaRPr>
          </a:p>
          <a:p>
            <a:pPr marL="807720">
              <a:lnSpc>
                <a:spcPct val="100000"/>
              </a:lnSpc>
              <a:spcBef>
                <a:spcPts val="1490"/>
              </a:spcBef>
            </a:pPr>
            <a:r>
              <a:rPr sz="1600" spc="-5" dirty="0">
                <a:latin typeface="Courier New"/>
                <a:cs typeface="Courier New"/>
              </a:rPr>
              <a:t>end</a:t>
            </a:r>
            <a:endParaRPr sz="1600">
              <a:latin typeface="Courier New"/>
              <a:cs typeface="Courier New"/>
            </a:endParaRPr>
          </a:p>
          <a:p>
            <a:pPr marL="358140">
              <a:lnSpc>
                <a:spcPct val="100000"/>
              </a:lnSpc>
              <a:spcBef>
                <a:spcPts val="1510"/>
              </a:spcBef>
            </a:pPr>
            <a:r>
              <a:rPr sz="1600" spc="-5" dirty="0">
                <a:latin typeface="Courier New"/>
                <a:cs typeface="Courier New"/>
              </a:rPr>
              <a:t>END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553720"/>
            <a:ext cx="75361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39360" algn="l"/>
              </a:tabLst>
            </a:pPr>
            <a:r>
              <a:rPr dirty="0"/>
              <a:t>S</a:t>
            </a:r>
            <a:r>
              <a:rPr spc="-5" dirty="0"/>
              <a:t>to</a:t>
            </a:r>
            <a:r>
              <a:rPr dirty="0"/>
              <a:t>r</a:t>
            </a:r>
            <a:r>
              <a:rPr spc="-10" dirty="0"/>
              <a:t>e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P</a:t>
            </a:r>
            <a:r>
              <a:rPr spc="-5" dirty="0"/>
              <a:t>roce</a:t>
            </a:r>
            <a:r>
              <a:rPr spc="-10" dirty="0"/>
              <a:t>d</a:t>
            </a:r>
            <a:r>
              <a:rPr spc="-5" dirty="0"/>
              <a:t>u</a:t>
            </a:r>
            <a:r>
              <a:rPr dirty="0"/>
              <a:t>r</a:t>
            </a:r>
            <a:r>
              <a:rPr spc="-5" dirty="0"/>
              <a:t>e</a:t>
            </a:r>
            <a:r>
              <a:rPr dirty="0"/>
              <a:t>:	</a:t>
            </a:r>
            <a:r>
              <a:rPr spc="-5" dirty="0"/>
              <a:t>E</a:t>
            </a:r>
            <a:r>
              <a:rPr dirty="0"/>
              <a:t>j</a:t>
            </a:r>
            <a:r>
              <a:rPr spc="-5" dirty="0"/>
              <a:t>emplos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8100" y="300990"/>
            <a:ext cx="935990" cy="77850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1548130"/>
            <a:ext cx="10079990" cy="0"/>
          </a:xfrm>
          <a:custGeom>
            <a:avLst/>
            <a:gdLst/>
            <a:ahLst/>
            <a:cxnLst/>
            <a:rect l="l" t="t" r="r" b="b"/>
            <a:pathLst>
              <a:path w="10079990">
                <a:moveTo>
                  <a:pt x="0" y="0"/>
                </a:moveTo>
                <a:lnTo>
                  <a:pt x="10079990" y="0"/>
                </a:lnTo>
              </a:path>
            </a:pathLst>
          </a:custGeom>
          <a:ln w="29112">
            <a:solidFill>
              <a:srgbClr val="0077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4669" y="1955800"/>
            <a:ext cx="142239" cy="14351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0804" y="4740909"/>
            <a:ext cx="142145" cy="14223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4059" y="1835150"/>
            <a:ext cx="9270365" cy="5139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Ejemplo</a:t>
            </a:r>
            <a:r>
              <a:rPr sz="1800" spc="-5" dirty="0">
                <a:latin typeface="Arial MT"/>
                <a:cs typeface="Arial MT"/>
              </a:rPr>
              <a:t>:</a:t>
            </a:r>
            <a:endParaRPr sz="1800" dirty="0">
              <a:latin typeface="Arial MT"/>
              <a:cs typeface="Arial MT"/>
            </a:endParaRPr>
          </a:p>
          <a:p>
            <a:pPr marL="358140" marR="5080">
              <a:lnSpc>
                <a:spcPts val="1730"/>
              </a:lnSpc>
              <a:spcBef>
                <a:spcPts val="2105"/>
              </a:spcBef>
            </a:pPr>
            <a:r>
              <a:rPr sz="1600" spc="-5" dirty="0">
                <a:latin typeface="Courier New"/>
                <a:cs typeface="Courier New"/>
              </a:rPr>
              <a:t>CREATE PROCEDURE </a:t>
            </a:r>
            <a:r>
              <a:rPr sz="1600" i="1" spc="-5" dirty="0">
                <a:latin typeface="Courier New"/>
                <a:cs typeface="Courier New"/>
              </a:rPr>
              <a:t>p_nuevocliente (@razonsocial varchar(100), @cuit bigint, </a:t>
            </a:r>
            <a:r>
              <a:rPr sz="1600" i="1" spc="-95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@domicilio</a:t>
            </a:r>
            <a:r>
              <a:rPr sz="1600" i="1" spc="-1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varchar(200),</a:t>
            </a:r>
            <a:r>
              <a:rPr sz="1600" i="1" spc="-1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@mail</a:t>
            </a:r>
            <a:r>
              <a:rPr sz="1600" i="1" spc="-1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varchar(200),</a:t>
            </a:r>
            <a:r>
              <a:rPr sz="1600" i="1" spc="-1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@newid output)</a:t>
            </a:r>
            <a:endParaRPr sz="1600" dirty="0">
              <a:latin typeface="Courier New"/>
              <a:cs typeface="Courier New"/>
            </a:endParaRPr>
          </a:p>
          <a:p>
            <a:pPr marL="358140" marR="8294370">
              <a:lnSpc>
                <a:spcPts val="171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AS 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BEGIN</a:t>
            </a:r>
            <a:endParaRPr sz="1600" dirty="0">
              <a:latin typeface="Courier New"/>
              <a:cs typeface="Courier New"/>
            </a:endParaRPr>
          </a:p>
          <a:p>
            <a:pPr marL="807720">
              <a:lnSpc>
                <a:spcPts val="1700"/>
              </a:lnSpc>
            </a:pPr>
            <a:r>
              <a:rPr sz="1600" spc="-5" dirty="0">
                <a:latin typeface="Courier New"/>
                <a:cs typeface="Courier New"/>
              </a:rPr>
              <a:t>Set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@newid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(Select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max(idcliente)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from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cliente)+1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 dirty="0">
              <a:latin typeface="Courier New"/>
              <a:cs typeface="Courier New"/>
            </a:endParaRPr>
          </a:p>
          <a:p>
            <a:pPr marL="807720" marR="1626870">
              <a:lnSpc>
                <a:spcPts val="171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INSERT INTO Cliente (id,razonsocial,cuit,domicilio,mail) </a:t>
            </a:r>
            <a:r>
              <a:rPr sz="1600" spc="-95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VALUES(@newid,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@razonsocial,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@cuit,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@domilicio,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@mail)</a:t>
            </a:r>
            <a:endParaRPr sz="1600" dirty="0">
              <a:latin typeface="Courier New"/>
              <a:cs typeface="Courier New"/>
            </a:endParaRPr>
          </a:p>
          <a:p>
            <a:pPr marL="358140">
              <a:lnSpc>
                <a:spcPts val="1700"/>
              </a:lnSpc>
            </a:pPr>
            <a:r>
              <a:rPr sz="1600" spc="-5" dirty="0">
                <a:latin typeface="Courier New"/>
                <a:cs typeface="Courier New"/>
              </a:rPr>
              <a:t>END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 dirty="0">
              <a:latin typeface="Courier New"/>
              <a:cs typeface="Courier New"/>
            </a:endParaRPr>
          </a:p>
          <a:p>
            <a:pPr marL="77470">
              <a:lnSpc>
                <a:spcPct val="100000"/>
              </a:lnSpc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Ejecución</a:t>
            </a:r>
            <a:r>
              <a:rPr sz="1800" spc="-5" dirty="0">
                <a:latin typeface="Arial MT"/>
                <a:cs typeface="Arial MT"/>
              </a:rPr>
              <a:t>:</a:t>
            </a:r>
            <a:endParaRPr sz="1800" dirty="0">
              <a:latin typeface="Arial MT"/>
              <a:cs typeface="Arial MT"/>
            </a:endParaRPr>
          </a:p>
          <a:p>
            <a:pPr marL="429259" marR="4080510">
              <a:lnSpc>
                <a:spcPct val="89200"/>
              </a:lnSpc>
              <a:spcBef>
                <a:spcPts val="1985"/>
              </a:spcBef>
            </a:pPr>
            <a:r>
              <a:rPr sz="1600" spc="-5" dirty="0">
                <a:latin typeface="Courier New"/>
                <a:cs typeface="Courier New"/>
              </a:rPr>
              <a:t>declare </a:t>
            </a:r>
            <a:r>
              <a:rPr sz="1600" dirty="0">
                <a:latin typeface="Courier New"/>
                <a:cs typeface="Courier New"/>
              </a:rPr>
              <a:t>@rz </a:t>
            </a:r>
            <a:r>
              <a:rPr sz="1600" spc="-5" dirty="0">
                <a:latin typeface="Courier New"/>
                <a:cs typeface="Courier New"/>
              </a:rPr>
              <a:t>varchar(200) </a:t>
            </a:r>
            <a:r>
              <a:rPr sz="1600" dirty="0"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'Perez S.A.' </a:t>
            </a:r>
            <a:r>
              <a:rPr sz="1600" spc="-95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declare @cuit bigint </a:t>
            </a:r>
            <a:r>
              <a:rPr sz="1600" dirty="0"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30258761234 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declare @dom varchar(200) </a:t>
            </a:r>
            <a:r>
              <a:rPr sz="1600" dirty="0"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'Salta 123' </a:t>
            </a:r>
            <a:r>
              <a:rPr sz="1600" spc="-95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declare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@new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int</a:t>
            </a:r>
            <a:endParaRPr sz="1600" dirty="0">
              <a:latin typeface="Courier New"/>
              <a:cs typeface="Courier New"/>
            </a:endParaRPr>
          </a:p>
          <a:p>
            <a:pPr marL="429259" marR="3227705">
              <a:lnSpc>
                <a:spcPct val="178600"/>
              </a:lnSpc>
            </a:pPr>
            <a:r>
              <a:rPr sz="1600" spc="-5" dirty="0">
                <a:latin typeface="Courier New"/>
                <a:cs typeface="Courier New"/>
              </a:rPr>
              <a:t>EXEC p_nuevocliente @rz,@cuit,@dom,@new OUTPUT </a:t>
            </a:r>
            <a:r>
              <a:rPr sz="1600" spc="-95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print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@new</a:t>
            </a:r>
            <a:endParaRPr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553720"/>
            <a:ext cx="21018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Objetos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069" y="1996439"/>
            <a:ext cx="142240" cy="1422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9189" y="1788159"/>
            <a:ext cx="3204845" cy="5071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-5" dirty="0">
                <a:latin typeface="Arial"/>
                <a:cs typeface="Arial"/>
              </a:rPr>
              <a:t>Database</a:t>
            </a:r>
            <a:endParaRPr sz="3200">
              <a:latin typeface="Arial"/>
              <a:cs typeface="Arial"/>
            </a:endParaRPr>
          </a:p>
          <a:p>
            <a:pPr marL="12700" marR="2205990">
              <a:lnSpc>
                <a:spcPct val="187000"/>
              </a:lnSpc>
            </a:pPr>
            <a:r>
              <a:rPr sz="3200" i="1" spc="-295" dirty="0">
                <a:latin typeface="Arial"/>
                <a:cs typeface="Arial"/>
              </a:rPr>
              <a:t>T</a:t>
            </a:r>
            <a:r>
              <a:rPr sz="3200" i="1" spc="-15" dirty="0">
                <a:latin typeface="Arial"/>
                <a:cs typeface="Arial"/>
              </a:rPr>
              <a:t>a</a:t>
            </a:r>
            <a:r>
              <a:rPr sz="3200" i="1" spc="-5" dirty="0">
                <a:latin typeface="Arial"/>
                <a:cs typeface="Arial"/>
              </a:rPr>
              <a:t>ble  </a:t>
            </a:r>
            <a:r>
              <a:rPr sz="3200" i="1" spc="-20" dirty="0">
                <a:latin typeface="Arial"/>
                <a:cs typeface="Arial"/>
              </a:rPr>
              <a:t>View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ts val="7180"/>
              </a:lnSpc>
              <a:spcBef>
                <a:spcPts val="785"/>
              </a:spcBef>
            </a:pPr>
            <a:r>
              <a:rPr sz="3200" i="1" spc="-5" dirty="0">
                <a:latin typeface="Arial"/>
                <a:cs typeface="Arial"/>
              </a:rPr>
              <a:t>Stored</a:t>
            </a:r>
            <a:r>
              <a:rPr sz="3200" i="1" spc="-65" dirty="0">
                <a:latin typeface="Arial"/>
                <a:cs typeface="Arial"/>
              </a:rPr>
              <a:t> </a:t>
            </a:r>
            <a:r>
              <a:rPr sz="3200" i="1" spc="-10" dirty="0">
                <a:latin typeface="Arial"/>
                <a:cs typeface="Arial"/>
              </a:rPr>
              <a:t>Procedure </a:t>
            </a:r>
            <a:r>
              <a:rPr sz="3200" i="1" spc="-875" dirty="0">
                <a:latin typeface="Arial"/>
                <a:cs typeface="Arial"/>
              </a:rPr>
              <a:t> </a:t>
            </a:r>
            <a:r>
              <a:rPr sz="3200" i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Function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5"/>
              </a:spcBef>
            </a:pPr>
            <a:r>
              <a:rPr sz="3200" i="1" spc="-45" dirty="0">
                <a:latin typeface="Arial"/>
                <a:cs typeface="Arial"/>
              </a:rPr>
              <a:t>Trigger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1069" y="2907029"/>
            <a:ext cx="142240" cy="14351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1069" y="3818890"/>
            <a:ext cx="142240" cy="1422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1069" y="4730750"/>
            <a:ext cx="142240" cy="1422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41069" y="5642609"/>
            <a:ext cx="142240" cy="1422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1069" y="6553200"/>
            <a:ext cx="142240" cy="14224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28100" y="300990"/>
            <a:ext cx="935990" cy="77850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0" y="1548130"/>
            <a:ext cx="10079990" cy="0"/>
          </a:xfrm>
          <a:custGeom>
            <a:avLst/>
            <a:gdLst/>
            <a:ahLst/>
            <a:cxnLst/>
            <a:rect l="l" t="t" r="r" b="b"/>
            <a:pathLst>
              <a:path w="10079990">
                <a:moveTo>
                  <a:pt x="0" y="0"/>
                </a:moveTo>
                <a:lnTo>
                  <a:pt x="10079990" y="0"/>
                </a:lnTo>
              </a:path>
            </a:pathLst>
          </a:custGeom>
          <a:ln w="29112">
            <a:solidFill>
              <a:srgbClr val="0077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553720"/>
            <a:ext cx="23812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</a:t>
            </a:r>
            <a:r>
              <a:rPr spc="-10" dirty="0"/>
              <a:t>n</a:t>
            </a:r>
            <a:r>
              <a:rPr spc="-5" dirty="0"/>
              <a:t>c</a:t>
            </a:r>
            <a:r>
              <a:rPr spc="-10" dirty="0"/>
              <a:t>t</a:t>
            </a:r>
            <a:r>
              <a:rPr spc="5" dirty="0"/>
              <a:t>i</a:t>
            </a:r>
            <a:r>
              <a:rPr spc="-5" dirty="0"/>
              <a:t>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269" y="4452620"/>
            <a:ext cx="142239" cy="1422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269" y="4790440"/>
            <a:ext cx="142239" cy="1422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269" y="5467350"/>
            <a:ext cx="142239" cy="1422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269" y="5806440"/>
            <a:ext cx="142239" cy="14224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269" y="6483350"/>
            <a:ext cx="142239" cy="14224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91490" y="1879600"/>
            <a:ext cx="9068435" cy="5282856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780415">
              <a:lnSpc>
                <a:spcPct val="92200"/>
              </a:lnSpc>
              <a:spcBef>
                <a:spcPts val="360"/>
              </a:spcBef>
            </a:pPr>
            <a:r>
              <a:rPr sz="2800" i="1" spc="-5" dirty="0">
                <a:latin typeface="Arial"/>
                <a:cs typeface="Arial"/>
              </a:rPr>
              <a:t>Es un conjunto de sentencias </a:t>
            </a:r>
            <a:r>
              <a:rPr sz="2800" i="1" spc="-10" dirty="0">
                <a:latin typeface="Arial"/>
                <a:cs typeface="Arial"/>
              </a:rPr>
              <a:t>SQL </a:t>
            </a:r>
            <a:r>
              <a:rPr sz="2800" i="1" spc="-5" dirty="0">
                <a:latin typeface="Arial"/>
                <a:cs typeface="Arial"/>
              </a:rPr>
              <a:t>que pueden 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ejecutarse,</a:t>
            </a:r>
            <a:r>
              <a:rPr sz="2800" i="1" dirty="0">
                <a:latin typeface="Arial"/>
                <a:cs typeface="Arial"/>
              </a:rPr>
              <a:t> con </a:t>
            </a:r>
            <a:r>
              <a:rPr sz="2800" i="1" spc="-5" dirty="0">
                <a:latin typeface="Arial"/>
                <a:cs typeface="Arial"/>
              </a:rPr>
              <a:t>tan solo invocar</a:t>
            </a:r>
            <a:r>
              <a:rPr sz="2800" i="1" spc="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su</a:t>
            </a:r>
            <a:r>
              <a:rPr sz="2800" i="1" spc="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nombre 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i="1" spc="-5" dirty="0">
                <a:latin typeface="Arial"/>
                <a:cs typeface="Arial"/>
              </a:rPr>
              <a:t>en </a:t>
            </a:r>
            <a:r>
              <a:rPr sz="2800" i="1" dirty="0">
                <a:latin typeface="Arial"/>
                <a:cs typeface="Arial"/>
              </a:rPr>
              <a:t>su </a:t>
            </a:r>
            <a:r>
              <a:rPr sz="2800" i="1" spc="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nombre</a:t>
            </a:r>
            <a:r>
              <a:rPr sz="2800" i="1" spc="1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devolverá una respuesta.</a:t>
            </a:r>
            <a:r>
              <a:rPr sz="2800" i="1" spc="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Las funciones son </a:t>
            </a:r>
            <a:r>
              <a:rPr sz="2800" i="1" spc="-76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similares</a:t>
            </a:r>
            <a:r>
              <a:rPr sz="2800" i="1" spc="-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i="1" spc="1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las</a:t>
            </a:r>
            <a:r>
              <a:rPr sz="2800" i="1" spc="-1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funciones </a:t>
            </a:r>
            <a:r>
              <a:rPr sz="2800" i="1" dirty="0">
                <a:latin typeface="Arial"/>
                <a:cs typeface="Arial"/>
              </a:rPr>
              <a:t>que</a:t>
            </a:r>
            <a:r>
              <a:rPr sz="2800" i="1" spc="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se</a:t>
            </a:r>
            <a:r>
              <a:rPr sz="2800" i="1" spc="-5" dirty="0">
                <a:latin typeface="Arial"/>
                <a:cs typeface="Arial"/>
              </a:rPr>
              <a:t> generan</a:t>
            </a:r>
            <a:r>
              <a:rPr sz="2800" i="1" spc="1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en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otros 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lenguajes</a:t>
            </a:r>
            <a:r>
              <a:rPr sz="2800" i="1" spc="-1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de programación.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En ellas </a:t>
            </a:r>
            <a:r>
              <a:rPr sz="2800" i="1" dirty="0">
                <a:latin typeface="Arial"/>
                <a:cs typeface="Arial"/>
              </a:rPr>
              <a:t>se</a:t>
            </a:r>
            <a:r>
              <a:rPr sz="2800" i="1" spc="-1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podrá: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 dirty="0">
              <a:latin typeface="Arial"/>
              <a:cs typeface="Arial"/>
            </a:endParaRPr>
          </a:p>
          <a:p>
            <a:pPr marL="228600">
              <a:lnSpc>
                <a:spcPts val="2775"/>
              </a:lnSpc>
            </a:pPr>
            <a:r>
              <a:rPr sz="2400" i="1" spc="-5" dirty="0">
                <a:latin typeface="Arial"/>
                <a:cs typeface="Arial"/>
              </a:rPr>
              <a:t>Incluir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1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ó</a:t>
            </a:r>
            <a:r>
              <a:rPr sz="2400" i="1" spc="-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n</a:t>
            </a:r>
            <a:r>
              <a:rPr sz="2400" i="1" spc="-5" dirty="0">
                <a:latin typeface="Arial"/>
                <a:cs typeface="Arial"/>
              </a:rPr>
              <a:t> </a:t>
            </a:r>
            <a:r>
              <a:rPr sz="2400" i="1" spc="-5" dirty="0" err="1">
                <a:latin typeface="Arial"/>
                <a:cs typeface="Arial"/>
              </a:rPr>
              <a:t>sentencias</a:t>
            </a:r>
            <a:r>
              <a:rPr sz="2400" i="1" spc="-5" dirty="0">
                <a:latin typeface="Arial"/>
                <a:cs typeface="Arial"/>
              </a:rPr>
              <a:t> SQL</a:t>
            </a:r>
            <a:r>
              <a:rPr lang="es-AR" sz="2400" i="1" spc="-5" dirty="0">
                <a:latin typeface="Arial"/>
                <a:cs typeface="Arial"/>
              </a:rPr>
              <a:t> de tipo DML (No DDL)</a:t>
            </a:r>
            <a:r>
              <a:rPr sz="2400" i="1" spc="-1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228600" marR="646430">
              <a:lnSpc>
                <a:spcPts val="2660"/>
              </a:lnSpc>
              <a:spcBef>
                <a:spcPts val="170"/>
              </a:spcBef>
            </a:pPr>
            <a:r>
              <a:rPr sz="2400" i="1" spc="-5" dirty="0">
                <a:latin typeface="Arial"/>
                <a:cs typeface="Arial"/>
              </a:rPr>
              <a:t>Aceptar parámetros</a:t>
            </a:r>
            <a:r>
              <a:rPr sz="2400" i="1" spc="10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de</a:t>
            </a:r>
            <a:r>
              <a:rPr sz="2400" i="1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entrada</a:t>
            </a:r>
            <a:r>
              <a:rPr sz="2400" i="1" dirty="0">
                <a:latin typeface="Arial"/>
                <a:cs typeface="Arial"/>
              </a:rPr>
              <a:t> y </a:t>
            </a:r>
            <a:r>
              <a:rPr lang="es-AR" sz="2400" i="1" spc="-5" dirty="0">
                <a:latin typeface="Arial"/>
                <a:cs typeface="Arial"/>
              </a:rPr>
              <a:t>deberá</a:t>
            </a:r>
            <a:r>
              <a:rPr sz="2400" i="1" spc="-5" dirty="0">
                <a:latin typeface="Arial"/>
                <a:cs typeface="Arial"/>
              </a:rPr>
              <a:t> </a:t>
            </a:r>
            <a:r>
              <a:rPr sz="2400" i="1" spc="-10" dirty="0" err="1">
                <a:latin typeface="Arial"/>
                <a:cs typeface="Arial"/>
              </a:rPr>
              <a:t>emitir</a:t>
            </a:r>
            <a:r>
              <a:rPr sz="2400" i="1" spc="10" dirty="0">
                <a:latin typeface="Arial"/>
                <a:cs typeface="Arial"/>
              </a:rPr>
              <a:t> </a:t>
            </a:r>
            <a:r>
              <a:rPr sz="2400" i="1" spc="-10" dirty="0" err="1">
                <a:latin typeface="Arial"/>
                <a:cs typeface="Arial"/>
              </a:rPr>
              <a:t>parámetro</a:t>
            </a:r>
            <a:r>
              <a:rPr lang="es-AR" sz="2400" i="1" spc="-10" dirty="0">
                <a:latin typeface="Arial"/>
                <a:cs typeface="Arial"/>
              </a:rPr>
              <a:t>/</a:t>
            </a:r>
            <a:r>
              <a:rPr sz="2400" i="1" spc="-10" dirty="0">
                <a:latin typeface="Arial"/>
                <a:cs typeface="Arial"/>
              </a:rPr>
              <a:t>s</a:t>
            </a:r>
            <a:r>
              <a:rPr sz="2400" i="1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de </a:t>
            </a:r>
            <a:r>
              <a:rPr sz="2400" i="1" spc="-65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salida.</a:t>
            </a:r>
            <a:endParaRPr sz="2400" dirty="0">
              <a:latin typeface="Arial"/>
              <a:cs typeface="Arial"/>
            </a:endParaRPr>
          </a:p>
          <a:p>
            <a:pPr marL="228600">
              <a:lnSpc>
                <a:spcPts val="2505"/>
              </a:lnSpc>
            </a:pPr>
            <a:r>
              <a:rPr sz="2400" i="1" spc="-5" dirty="0">
                <a:latin typeface="Arial"/>
                <a:cs typeface="Arial"/>
              </a:rPr>
              <a:t>Se</a:t>
            </a:r>
            <a:r>
              <a:rPr sz="2400" i="1" spc="-2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podrá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invocar</a:t>
            </a:r>
            <a:r>
              <a:rPr sz="2400" i="1" dirty="0">
                <a:latin typeface="Arial"/>
                <a:cs typeface="Arial"/>
              </a:rPr>
              <a:t> a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otra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función.</a:t>
            </a:r>
            <a:endParaRPr sz="2400" dirty="0">
              <a:latin typeface="Arial"/>
              <a:cs typeface="Arial"/>
            </a:endParaRPr>
          </a:p>
          <a:p>
            <a:pPr marL="228600" marR="5080">
              <a:lnSpc>
                <a:spcPts val="2660"/>
              </a:lnSpc>
              <a:spcBef>
                <a:spcPts val="165"/>
              </a:spcBef>
            </a:pPr>
            <a:r>
              <a:rPr sz="2400" i="1" spc="-5" dirty="0">
                <a:latin typeface="Arial"/>
                <a:cs typeface="Arial"/>
              </a:rPr>
              <a:t>Utilizar</a:t>
            </a:r>
            <a:r>
              <a:rPr sz="2400" i="1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estrategias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de</a:t>
            </a:r>
            <a:r>
              <a:rPr sz="2400" i="1" spc="-5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programación,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tales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como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variables,</a:t>
            </a:r>
            <a:r>
              <a:rPr sz="2400" i="1" spc="1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ciclos, </a:t>
            </a:r>
            <a:r>
              <a:rPr sz="2400" i="1" spc="-65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condicionales.</a:t>
            </a:r>
            <a:endParaRPr sz="2400" dirty="0">
              <a:latin typeface="Arial"/>
              <a:cs typeface="Arial"/>
            </a:endParaRPr>
          </a:p>
          <a:p>
            <a:pPr marL="228600" marR="339725">
              <a:lnSpc>
                <a:spcPts val="2660"/>
              </a:lnSpc>
              <a:spcBef>
                <a:spcPts val="10"/>
              </a:spcBef>
            </a:pPr>
            <a:r>
              <a:rPr sz="2400" i="1" spc="-5" dirty="0">
                <a:latin typeface="Arial"/>
                <a:cs typeface="Arial"/>
              </a:rPr>
              <a:t>Devolver un valor </a:t>
            </a:r>
            <a:r>
              <a:rPr sz="2400" i="1" dirty="0">
                <a:latin typeface="Arial"/>
                <a:cs typeface="Arial"/>
              </a:rPr>
              <a:t>en su </a:t>
            </a:r>
            <a:r>
              <a:rPr sz="2400" i="1" spc="-10" dirty="0">
                <a:latin typeface="Arial"/>
                <a:cs typeface="Arial"/>
              </a:rPr>
              <a:t>nombre. </a:t>
            </a:r>
            <a:r>
              <a:rPr sz="2400" i="1" spc="-5" dirty="0">
                <a:latin typeface="Arial"/>
                <a:cs typeface="Arial"/>
              </a:rPr>
              <a:t>El valor que devuelve </a:t>
            </a:r>
            <a:r>
              <a:rPr sz="2400" i="1" dirty="0">
                <a:latin typeface="Arial"/>
                <a:cs typeface="Arial"/>
              </a:rPr>
              <a:t>será </a:t>
            </a:r>
            <a:r>
              <a:rPr sz="2400" i="1" spc="-5" dirty="0">
                <a:latin typeface="Arial"/>
                <a:cs typeface="Arial"/>
              </a:rPr>
              <a:t>un </a:t>
            </a:r>
            <a:r>
              <a:rPr sz="2400" i="1" spc="-65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valor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escalar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o</a:t>
            </a:r>
            <a:r>
              <a:rPr sz="2400" i="1" spc="-10" dirty="0">
                <a:latin typeface="Arial"/>
                <a:cs typeface="Arial"/>
              </a:rPr>
              <a:t> también</a:t>
            </a:r>
            <a:r>
              <a:rPr sz="2400" i="1" spc="-5" dirty="0">
                <a:latin typeface="Arial"/>
                <a:cs typeface="Arial"/>
              </a:rPr>
              <a:t> podrá devolver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un</a:t>
            </a:r>
            <a:r>
              <a:rPr sz="2400" i="1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valor </a:t>
            </a:r>
            <a:r>
              <a:rPr sz="2400" i="1" dirty="0">
                <a:latin typeface="Arial"/>
                <a:cs typeface="Arial"/>
              </a:rPr>
              <a:t>de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tipo table.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28100" y="300990"/>
            <a:ext cx="935990" cy="778509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0" y="1548130"/>
            <a:ext cx="10079990" cy="0"/>
          </a:xfrm>
          <a:custGeom>
            <a:avLst/>
            <a:gdLst/>
            <a:ahLst/>
            <a:cxnLst/>
            <a:rect l="l" t="t" r="r" b="b"/>
            <a:pathLst>
              <a:path w="10079990">
                <a:moveTo>
                  <a:pt x="0" y="0"/>
                </a:moveTo>
                <a:lnTo>
                  <a:pt x="10079990" y="0"/>
                </a:lnTo>
              </a:path>
            </a:pathLst>
          </a:custGeom>
          <a:ln w="29112">
            <a:solidFill>
              <a:srgbClr val="0077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553720"/>
            <a:ext cx="60128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Scalar</a:t>
            </a:r>
            <a:r>
              <a:rPr spc="-25" dirty="0"/>
              <a:t> </a:t>
            </a:r>
            <a:r>
              <a:rPr spc="-10" dirty="0"/>
              <a:t>Function:</a:t>
            </a:r>
            <a:r>
              <a:rPr spc="-35" dirty="0"/>
              <a:t> </a:t>
            </a:r>
            <a:r>
              <a:rPr spc="-5" dirty="0"/>
              <a:t>Crear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8100" y="300990"/>
            <a:ext cx="935990" cy="77850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1548130"/>
            <a:ext cx="10079990" cy="0"/>
          </a:xfrm>
          <a:custGeom>
            <a:avLst/>
            <a:gdLst/>
            <a:ahLst/>
            <a:cxnLst/>
            <a:rect l="l" t="t" r="r" b="b"/>
            <a:pathLst>
              <a:path w="10079990">
                <a:moveTo>
                  <a:pt x="0" y="0"/>
                </a:moveTo>
                <a:lnTo>
                  <a:pt x="10079990" y="0"/>
                </a:lnTo>
              </a:path>
            </a:pathLst>
          </a:custGeom>
          <a:ln w="29112">
            <a:solidFill>
              <a:srgbClr val="0077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4669" y="1955800"/>
            <a:ext cx="142239" cy="14351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0559" y="4885690"/>
            <a:ext cx="142240" cy="14224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4059" y="1835150"/>
            <a:ext cx="6810375" cy="5572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Sintaxis</a:t>
            </a:r>
            <a:r>
              <a:rPr sz="2200" b="1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Simple</a:t>
            </a:r>
            <a:r>
              <a:rPr sz="1800" dirty="0"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  <a:p>
            <a:pPr marL="580390">
              <a:lnSpc>
                <a:spcPts val="1820"/>
              </a:lnSpc>
              <a:spcBef>
                <a:spcPts val="1880"/>
              </a:spcBef>
            </a:pPr>
            <a:r>
              <a:rPr sz="1600" spc="-5" dirty="0">
                <a:latin typeface="Courier New"/>
                <a:cs typeface="Courier New"/>
              </a:rPr>
              <a:t>CREATE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[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OR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ALTER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]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FUNCTION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NombreFuncion</a:t>
            </a:r>
            <a:endParaRPr sz="1600">
              <a:latin typeface="Courier New"/>
              <a:cs typeface="Courier New"/>
            </a:endParaRPr>
          </a:p>
          <a:p>
            <a:pPr marL="580390">
              <a:lnSpc>
                <a:spcPts val="1714"/>
              </a:lnSpc>
              <a:tabLst>
                <a:tab pos="5577840" algn="l"/>
              </a:tabLst>
            </a:pPr>
            <a:r>
              <a:rPr sz="1600" spc="-5" dirty="0">
                <a:latin typeface="Courier New"/>
                <a:cs typeface="Courier New"/>
              </a:rPr>
              <a:t>([@parametro tipodedatos</a:t>
            </a:r>
            <a:r>
              <a:rPr sz="1600" dirty="0">
                <a:latin typeface="Courier New"/>
                <a:cs typeface="Courier New"/>
              </a:rPr>
              <a:t> [ =</a:t>
            </a:r>
            <a:r>
              <a:rPr sz="1600" spc="-5" dirty="0">
                <a:latin typeface="Courier New"/>
                <a:cs typeface="Courier New"/>
              </a:rPr>
              <a:t> default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]]	</a:t>
            </a:r>
            <a:r>
              <a:rPr sz="1600" dirty="0">
                <a:latin typeface="Courier New"/>
                <a:cs typeface="Courier New"/>
              </a:rPr>
              <a:t>[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,...n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])</a:t>
            </a:r>
            <a:endParaRPr sz="1600">
              <a:latin typeface="Courier New"/>
              <a:cs typeface="Courier New"/>
            </a:endParaRPr>
          </a:p>
          <a:p>
            <a:pPr marL="580390" marR="3051810">
              <a:lnSpc>
                <a:spcPts val="1720"/>
              </a:lnSpc>
              <a:spcBef>
                <a:spcPts val="120"/>
              </a:spcBef>
            </a:pPr>
            <a:r>
              <a:rPr sz="1600" spc="-5" dirty="0">
                <a:latin typeface="Courier New"/>
                <a:cs typeface="Courier New"/>
              </a:rPr>
              <a:t>RETURNS return_tipodedatos </a:t>
            </a:r>
            <a:r>
              <a:rPr sz="1600" spc="-95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[AS]</a:t>
            </a:r>
            <a:endParaRPr sz="1600">
              <a:latin typeface="Courier New"/>
              <a:cs typeface="Courier New"/>
            </a:endParaRPr>
          </a:p>
          <a:p>
            <a:pPr marL="580390">
              <a:lnSpc>
                <a:spcPts val="1590"/>
              </a:lnSpc>
            </a:pPr>
            <a:r>
              <a:rPr sz="1600" spc="-5" dirty="0">
                <a:latin typeface="Courier New"/>
                <a:cs typeface="Courier New"/>
              </a:rPr>
              <a:t>BEGIN</a:t>
            </a:r>
            <a:endParaRPr sz="1600">
              <a:latin typeface="Courier New"/>
              <a:cs typeface="Courier New"/>
            </a:endParaRPr>
          </a:p>
          <a:p>
            <a:pPr marL="1311910">
              <a:lnSpc>
                <a:spcPts val="1825"/>
              </a:lnSpc>
            </a:pPr>
            <a:r>
              <a:rPr sz="1600" i="1" spc="-5" dirty="0">
                <a:latin typeface="Courier New"/>
                <a:cs typeface="Courier New"/>
              </a:rPr>
              <a:t>Sentencias</a:t>
            </a:r>
            <a:r>
              <a:rPr sz="1600" i="1" spc="-7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SQL</a:t>
            </a:r>
            <a:endParaRPr sz="1600">
              <a:latin typeface="Courier New"/>
              <a:cs typeface="Courier New"/>
            </a:endParaRPr>
          </a:p>
          <a:p>
            <a:pPr marL="1311910">
              <a:lnSpc>
                <a:spcPts val="1820"/>
              </a:lnSpc>
              <a:spcBef>
                <a:spcPts val="1520"/>
              </a:spcBef>
            </a:pPr>
            <a:r>
              <a:rPr sz="1600" spc="-5" dirty="0">
                <a:latin typeface="Courier New"/>
                <a:cs typeface="Courier New"/>
              </a:rPr>
              <a:t>RETURN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valor</a:t>
            </a:r>
            <a:endParaRPr sz="1600">
              <a:latin typeface="Courier New"/>
              <a:cs typeface="Courier New"/>
            </a:endParaRPr>
          </a:p>
          <a:p>
            <a:pPr marL="580390">
              <a:lnSpc>
                <a:spcPts val="1820"/>
              </a:lnSpc>
            </a:pPr>
            <a:r>
              <a:rPr sz="1600" spc="-5" dirty="0">
                <a:latin typeface="Courier New"/>
                <a:cs typeface="Courier New"/>
              </a:rPr>
              <a:t>END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Courier New"/>
              <a:cs typeface="Courier New"/>
            </a:endParaRPr>
          </a:p>
          <a:p>
            <a:pPr marL="147320">
              <a:lnSpc>
                <a:spcPct val="100000"/>
              </a:lnSpc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Ejemplo</a:t>
            </a:r>
            <a:r>
              <a:rPr sz="2200"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Simple</a:t>
            </a:r>
            <a:r>
              <a:rPr sz="1800" dirty="0"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Arial MT"/>
              <a:cs typeface="Arial MT"/>
            </a:endParaRPr>
          </a:p>
          <a:p>
            <a:pPr marL="580390" marR="1957070">
              <a:lnSpc>
                <a:spcPts val="1730"/>
              </a:lnSpc>
            </a:pPr>
            <a:r>
              <a:rPr sz="1600" spc="-5" dirty="0">
                <a:latin typeface="Courier New"/>
                <a:cs typeface="Courier New"/>
              </a:rPr>
              <a:t>CREATE FUNCTION f</a:t>
            </a:r>
            <a:r>
              <a:rPr sz="1600" i="1" spc="-5" dirty="0">
                <a:latin typeface="Courier New"/>
                <a:cs typeface="Courier New"/>
              </a:rPr>
              <a:t>_ProximoCliente () </a:t>
            </a:r>
            <a:r>
              <a:rPr sz="1600" i="1" spc="-95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RETURNS</a:t>
            </a:r>
            <a:r>
              <a:rPr sz="1600" i="1" spc="-1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int</a:t>
            </a:r>
            <a:endParaRPr sz="1600">
              <a:latin typeface="Courier New"/>
              <a:cs typeface="Courier New"/>
            </a:endParaRPr>
          </a:p>
          <a:p>
            <a:pPr marL="580390" marR="5612130">
              <a:lnSpc>
                <a:spcPts val="1710"/>
              </a:lnSpc>
              <a:spcBef>
                <a:spcPts val="10"/>
              </a:spcBef>
            </a:pPr>
            <a:r>
              <a:rPr sz="1600" spc="-5" dirty="0">
                <a:latin typeface="Courier New"/>
                <a:cs typeface="Courier New"/>
              </a:rPr>
              <a:t>AS 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BEGIN</a:t>
            </a:r>
            <a:endParaRPr sz="1600">
              <a:latin typeface="Courier New"/>
              <a:cs typeface="Courier New"/>
            </a:endParaRPr>
          </a:p>
          <a:p>
            <a:pPr marL="1029969">
              <a:lnSpc>
                <a:spcPts val="1595"/>
              </a:lnSpc>
            </a:pPr>
            <a:r>
              <a:rPr sz="1600" spc="-5" dirty="0">
                <a:latin typeface="Courier New"/>
                <a:cs typeface="Courier New"/>
              </a:rPr>
              <a:t>declare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@ult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int</a:t>
            </a:r>
            <a:endParaRPr sz="1600">
              <a:latin typeface="Courier New"/>
              <a:cs typeface="Courier New"/>
            </a:endParaRPr>
          </a:p>
          <a:p>
            <a:pPr marL="1029969">
              <a:lnSpc>
                <a:spcPts val="1814"/>
              </a:lnSpc>
            </a:pPr>
            <a:r>
              <a:rPr sz="1600" spc="-5" dirty="0">
                <a:latin typeface="Courier New"/>
                <a:cs typeface="Courier New"/>
              </a:rPr>
              <a:t>det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@ult=(select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max(idcliente)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from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Cliente)</a:t>
            </a:r>
            <a:endParaRPr sz="1600">
              <a:latin typeface="Courier New"/>
              <a:cs typeface="Courier New"/>
            </a:endParaRPr>
          </a:p>
          <a:p>
            <a:pPr marL="1029969">
              <a:lnSpc>
                <a:spcPts val="1820"/>
              </a:lnSpc>
              <a:spcBef>
                <a:spcPts val="1510"/>
              </a:spcBef>
            </a:pPr>
            <a:r>
              <a:rPr sz="1600" spc="-5" dirty="0">
                <a:latin typeface="Courier New"/>
                <a:cs typeface="Courier New"/>
              </a:rPr>
              <a:t>return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@ult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+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  <a:p>
            <a:pPr marL="580390">
              <a:lnSpc>
                <a:spcPts val="1820"/>
              </a:lnSpc>
            </a:pPr>
            <a:r>
              <a:rPr sz="1600" spc="-5" dirty="0">
                <a:latin typeface="Courier New"/>
                <a:cs typeface="Courier New"/>
              </a:rPr>
              <a:t>END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553720"/>
            <a:ext cx="57518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Table</a:t>
            </a:r>
            <a:r>
              <a:rPr spc="-50" dirty="0"/>
              <a:t> </a:t>
            </a:r>
            <a:r>
              <a:rPr spc="-5" dirty="0"/>
              <a:t>Function:</a:t>
            </a:r>
            <a:r>
              <a:rPr spc="-60" dirty="0"/>
              <a:t> </a:t>
            </a:r>
            <a:r>
              <a:rPr spc="-5" dirty="0"/>
              <a:t>Crear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8100" y="300990"/>
            <a:ext cx="935990" cy="77850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1548130"/>
            <a:ext cx="10079990" cy="0"/>
          </a:xfrm>
          <a:custGeom>
            <a:avLst/>
            <a:gdLst/>
            <a:ahLst/>
            <a:cxnLst/>
            <a:rect l="l" t="t" r="r" b="b"/>
            <a:pathLst>
              <a:path w="10079990">
                <a:moveTo>
                  <a:pt x="0" y="0"/>
                </a:moveTo>
                <a:lnTo>
                  <a:pt x="10079990" y="0"/>
                </a:lnTo>
              </a:path>
            </a:pathLst>
          </a:custGeom>
          <a:ln w="29112">
            <a:solidFill>
              <a:srgbClr val="0077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4669" y="1955800"/>
            <a:ext cx="142239" cy="14351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0559" y="5605779"/>
            <a:ext cx="142240" cy="14223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4059" y="1691724"/>
            <a:ext cx="7138034" cy="5238750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Sintaxis</a:t>
            </a:r>
            <a:r>
              <a:rPr sz="2200" b="1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Simple</a:t>
            </a:r>
            <a:r>
              <a:rPr sz="1800" dirty="0"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  <a:p>
            <a:pPr marL="580390">
              <a:lnSpc>
                <a:spcPts val="1710"/>
              </a:lnSpc>
              <a:spcBef>
                <a:spcPts val="770"/>
              </a:spcBef>
            </a:pPr>
            <a:r>
              <a:rPr sz="1500" spc="-5" dirty="0">
                <a:latin typeface="Courier New"/>
                <a:cs typeface="Courier New"/>
              </a:rPr>
              <a:t>CREATE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[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OR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ALTER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]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FUNCTION</a:t>
            </a:r>
            <a:r>
              <a:rPr sz="1500" spc="-10" dirty="0">
                <a:latin typeface="Courier New"/>
                <a:cs typeface="Courier New"/>
              </a:rPr>
              <a:t> </a:t>
            </a:r>
            <a:r>
              <a:rPr sz="1500" i="1" spc="-5" dirty="0">
                <a:latin typeface="Courier New"/>
                <a:cs typeface="Courier New"/>
              </a:rPr>
              <a:t>NombreFuncion</a:t>
            </a:r>
            <a:endParaRPr sz="1500">
              <a:latin typeface="Courier New"/>
              <a:cs typeface="Courier New"/>
            </a:endParaRPr>
          </a:p>
          <a:p>
            <a:pPr marL="580390">
              <a:lnSpc>
                <a:spcPts val="1625"/>
              </a:lnSpc>
              <a:tabLst>
                <a:tab pos="5265420" algn="l"/>
              </a:tabLst>
            </a:pPr>
            <a:r>
              <a:rPr sz="1500" spc="-5" dirty="0">
                <a:latin typeface="Courier New"/>
                <a:cs typeface="Courier New"/>
              </a:rPr>
              <a:t>([@parametro tipodedatos</a:t>
            </a:r>
            <a:r>
              <a:rPr sz="1500" dirty="0">
                <a:latin typeface="Courier New"/>
                <a:cs typeface="Courier New"/>
              </a:rPr>
              <a:t> [ =</a:t>
            </a:r>
            <a:r>
              <a:rPr sz="1500" spc="-5" dirty="0">
                <a:latin typeface="Courier New"/>
                <a:cs typeface="Courier New"/>
              </a:rPr>
              <a:t> default</a:t>
            </a:r>
            <a:r>
              <a:rPr sz="150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]]	</a:t>
            </a:r>
            <a:r>
              <a:rPr sz="1500" dirty="0">
                <a:latin typeface="Courier New"/>
                <a:cs typeface="Courier New"/>
              </a:rPr>
              <a:t>[</a:t>
            </a:r>
            <a:r>
              <a:rPr sz="1500" spc="-4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,...n</a:t>
            </a:r>
            <a:r>
              <a:rPr sz="1500" spc="-4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])</a:t>
            </a:r>
            <a:endParaRPr sz="1500">
              <a:latin typeface="Courier New"/>
              <a:cs typeface="Courier New"/>
            </a:endParaRPr>
          </a:p>
          <a:p>
            <a:pPr marL="580390" marR="5064125">
              <a:lnSpc>
                <a:spcPts val="1620"/>
              </a:lnSpc>
              <a:spcBef>
                <a:spcPts val="114"/>
              </a:spcBef>
            </a:pPr>
            <a:r>
              <a:rPr sz="1500" spc="-5" dirty="0">
                <a:latin typeface="Courier New"/>
                <a:cs typeface="Courier New"/>
              </a:rPr>
              <a:t>RETURNS</a:t>
            </a:r>
            <a:r>
              <a:rPr sz="1500" spc="-9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table </a:t>
            </a:r>
            <a:r>
              <a:rPr sz="1500" spc="-88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[AS]</a:t>
            </a:r>
            <a:endParaRPr sz="1500">
              <a:latin typeface="Courier New"/>
              <a:cs typeface="Courier New"/>
            </a:endParaRPr>
          </a:p>
          <a:p>
            <a:pPr marL="1266190">
              <a:lnSpc>
                <a:spcPts val="1605"/>
              </a:lnSpc>
            </a:pPr>
            <a:r>
              <a:rPr sz="1500" spc="-5" dirty="0">
                <a:latin typeface="Courier New"/>
                <a:cs typeface="Courier New"/>
              </a:rPr>
              <a:t>RETURN</a:t>
            </a:r>
            <a:r>
              <a:rPr sz="1500" spc="-6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(</a:t>
            </a:r>
            <a:r>
              <a:rPr sz="1500" i="1" spc="-5" dirty="0">
                <a:latin typeface="Courier New"/>
                <a:cs typeface="Courier New"/>
              </a:rPr>
              <a:t>sentencia_Select</a:t>
            </a:r>
            <a:r>
              <a:rPr sz="1500" spc="-5" dirty="0">
                <a:latin typeface="Courier New"/>
                <a:cs typeface="Courier New"/>
              </a:rPr>
              <a:t>)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50">
              <a:latin typeface="Courier New"/>
              <a:cs typeface="Courier New"/>
            </a:endParaRPr>
          </a:p>
          <a:p>
            <a:pPr marL="580390" marR="720725">
              <a:lnSpc>
                <a:spcPts val="1620"/>
              </a:lnSpc>
              <a:tabLst>
                <a:tab pos="5265420" algn="l"/>
              </a:tabLst>
            </a:pPr>
            <a:r>
              <a:rPr sz="1500" spc="-5" dirty="0">
                <a:latin typeface="Courier New"/>
                <a:cs typeface="Courier New"/>
              </a:rPr>
              <a:t>CREATE </a:t>
            </a:r>
            <a:r>
              <a:rPr sz="1500" dirty="0">
                <a:latin typeface="Courier New"/>
                <a:cs typeface="Courier New"/>
              </a:rPr>
              <a:t>[ </a:t>
            </a:r>
            <a:r>
              <a:rPr sz="1500" spc="-5" dirty="0">
                <a:latin typeface="Courier New"/>
                <a:cs typeface="Courier New"/>
              </a:rPr>
              <a:t>OR ALTER </a:t>
            </a:r>
            <a:r>
              <a:rPr sz="1500" dirty="0">
                <a:latin typeface="Courier New"/>
                <a:cs typeface="Courier New"/>
              </a:rPr>
              <a:t>] </a:t>
            </a:r>
            <a:r>
              <a:rPr sz="1500" spc="-5" dirty="0">
                <a:latin typeface="Courier New"/>
                <a:cs typeface="Courier New"/>
              </a:rPr>
              <a:t>FUNCTION </a:t>
            </a:r>
            <a:r>
              <a:rPr sz="1500" i="1" spc="-5" dirty="0">
                <a:latin typeface="Courier New"/>
                <a:cs typeface="Courier New"/>
              </a:rPr>
              <a:t>NombreFuncion </a:t>
            </a:r>
            <a:r>
              <a:rPr sz="1500" i="1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([@parametro tipodedatos</a:t>
            </a:r>
            <a:r>
              <a:rPr sz="1500" dirty="0">
                <a:latin typeface="Courier New"/>
                <a:cs typeface="Courier New"/>
              </a:rPr>
              <a:t> [</a:t>
            </a:r>
            <a:r>
              <a:rPr sz="1500" spc="-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= </a:t>
            </a:r>
            <a:r>
              <a:rPr sz="1500" spc="-5" dirty="0">
                <a:latin typeface="Courier New"/>
                <a:cs typeface="Courier New"/>
              </a:rPr>
              <a:t>default</a:t>
            </a:r>
            <a:r>
              <a:rPr sz="150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]]	</a:t>
            </a:r>
            <a:r>
              <a:rPr sz="1500" dirty="0">
                <a:latin typeface="Courier New"/>
                <a:cs typeface="Courier New"/>
              </a:rPr>
              <a:t>[</a:t>
            </a:r>
            <a:r>
              <a:rPr sz="1500" spc="-5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,...n</a:t>
            </a:r>
            <a:r>
              <a:rPr sz="1500" spc="-5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]) </a:t>
            </a:r>
            <a:r>
              <a:rPr sz="1500" spc="-88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RETURNS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@vartable</a:t>
            </a:r>
            <a:r>
              <a:rPr sz="1500" spc="-1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table</a:t>
            </a:r>
            <a:r>
              <a:rPr sz="1500" spc="-1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(&lt;definición&gt;)</a:t>
            </a:r>
            <a:endParaRPr sz="1500">
              <a:latin typeface="Courier New"/>
              <a:cs typeface="Courier New"/>
            </a:endParaRPr>
          </a:p>
          <a:p>
            <a:pPr marL="580390" marR="5977890">
              <a:lnSpc>
                <a:spcPts val="1620"/>
              </a:lnSpc>
            </a:pPr>
            <a:r>
              <a:rPr sz="1500" spc="-5" dirty="0">
                <a:latin typeface="Courier New"/>
                <a:cs typeface="Courier New"/>
              </a:rPr>
              <a:t>[AS] </a:t>
            </a:r>
            <a:r>
              <a:rPr sz="1500" spc="-89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BEGIN</a:t>
            </a:r>
            <a:endParaRPr sz="1500">
              <a:latin typeface="Courier New"/>
              <a:cs typeface="Courier New"/>
            </a:endParaRPr>
          </a:p>
          <a:p>
            <a:pPr marL="1479550">
              <a:lnSpc>
                <a:spcPts val="1530"/>
              </a:lnSpc>
            </a:pPr>
            <a:r>
              <a:rPr sz="1500" spc="-5" dirty="0">
                <a:latin typeface="Courier New"/>
                <a:cs typeface="Courier New"/>
              </a:rPr>
              <a:t>&lt;</a:t>
            </a:r>
            <a:r>
              <a:rPr sz="1500" i="1" spc="-5" dirty="0">
                <a:latin typeface="Courier New"/>
                <a:cs typeface="Courier New"/>
              </a:rPr>
              <a:t>sentencia_SQL&gt;</a:t>
            </a:r>
            <a:endParaRPr sz="1500">
              <a:latin typeface="Courier New"/>
              <a:cs typeface="Courier New"/>
            </a:endParaRPr>
          </a:p>
          <a:p>
            <a:pPr marL="1479550" marR="3021965">
              <a:lnSpc>
                <a:spcPts val="1630"/>
              </a:lnSpc>
              <a:spcBef>
                <a:spcPts val="110"/>
              </a:spcBef>
            </a:pPr>
            <a:r>
              <a:rPr sz="1500" i="1" spc="-5" dirty="0">
                <a:latin typeface="Courier New"/>
                <a:cs typeface="Courier New"/>
              </a:rPr>
              <a:t>INSERT INTO @vartable </a:t>
            </a:r>
            <a:r>
              <a:rPr sz="1500" i="1" dirty="0">
                <a:latin typeface="Courier New"/>
                <a:cs typeface="Courier New"/>
              </a:rPr>
              <a:t>… </a:t>
            </a:r>
            <a:r>
              <a:rPr sz="1500" i="1" spc="-890" dirty="0">
                <a:latin typeface="Courier New"/>
                <a:cs typeface="Courier New"/>
              </a:rPr>
              <a:t> </a:t>
            </a:r>
            <a:r>
              <a:rPr sz="1500" i="1" spc="-5" dirty="0">
                <a:latin typeface="Courier New"/>
                <a:cs typeface="Courier New"/>
              </a:rPr>
              <a:t>RETURN</a:t>
            </a:r>
            <a:endParaRPr sz="1500">
              <a:latin typeface="Courier New"/>
              <a:cs typeface="Courier New"/>
            </a:endParaRPr>
          </a:p>
          <a:p>
            <a:pPr marL="580390">
              <a:lnSpc>
                <a:spcPts val="1605"/>
              </a:lnSpc>
            </a:pPr>
            <a:r>
              <a:rPr sz="1500" i="1" spc="-5" dirty="0">
                <a:latin typeface="Courier New"/>
                <a:cs typeface="Courier New"/>
              </a:rPr>
              <a:t>END</a:t>
            </a:r>
            <a:endParaRPr sz="1500">
              <a:latin typeface="Courier New"/>
              <a:cs typeface="Courier New"/>
            </a:endParaRPr>
          </a:p>
          <a:p>
            <a:pPr marL="147320">
              <a:lnSpc>
                <a:spcPct val="100000"/>
              </a:lnSpc>
              <a:spcBef>
                <a:spcPts val="660"/>
              </a:spcBef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Ejemplo</a:t>
            </a:r>
            <a:r>
              <a:rPr sz="2200"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Simple</a:t>
            </a:r>
            <a:r>
              <a:rPr sz="1800" dirty="0"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  <a:p>
            <a:pPr marL="580390" marR="3015615">
              <a:lnSpc>
                <a:spcPts val="1730"/>
              </a:lnSpc>
              <a:spcBef>
                <a:spcPts val="1685"/>
              </a:spcBef>
            </a:pPr>
            <a:r>
              <a:rPr sz="1600" spc="-5" dirty="0">
                <a:latin typeface="Courier New"/>
                <a:cs typeface="Courier New"/>
              </a:rPr>
              <a:t>CREATE FUNCTION f</a:t>
            </a:r>
            <a:r>
              <a:rPr sz="1600" i="1" spc="-5" dirty="0">
                <a:latin typeface="Courier New"/>
                <a:cs typeface="Courier New"/>
              </a:rPr>
              <a:t>_Clientes () </a:t>
            </a:r>
            <a:r>
              <a:rPr sz="1600" i="1" spc="-95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RETURNS</a:t>
            </a:r>
            <a:r>
              <a:rPr sz="1600" i="1" spc="-1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table</a:t>
            </a:r>
            <a:endParaRPr sz="1600">
              <a:latin typeface="Courier New"/>
              <a:cs typeface="Courier New"/>
            </a:endParaRPr>
          </a:p>
          <a:p>
            <a:pPr marL="580390">
              <a:lnSpc>
                <a:spcPts val="1590"/>
              </a:lnSpc>
            </a:pPr>
            <a:r>
              <a:rPr sz="1600" spc="-5" dirty="0">
                <a:latin typeface="Courier New"/>
                <a:cs typeface="Courier New"/>
              </a:rPr>
              <a:t>AS</a:t>
            </a:r>
            <a:endParaRPr sz="1600">
              <a:latin typeface="Courier New"/>
              <a:cs typeface="Courier New"/>
            </a:endParaRPr>
          </a:p>
          <a:p>
            <a:pPr marL="1029969">
              <a:lnSpc>
                <a:spcPts val="1814"/>
              </a:lnSpc>
            </a:pPr>
            <a:r>
              <a:rPr sz="1600" spc="-5" dirty="0">
                <a:latin typeface="Courier New"/>
                <a:cs typeface="Courier New"/>
              </a:rPr>
              <a:t>return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(select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idcliente,razonsocial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from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Cliente)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553720"/>
            <a:ext cx="60001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Table</a:t>
            </a:r>
            <a:r>
              <a:rPr spc="-50" dirty="0"/>
              <a:t> </a:t>
            </a:r>
            <a:r>
              <a:rPr spc="-5" dirty="0"/>
              <a:t>Function:</a:t>
            </a:r>
            <a:r>
              <a:rPr spc="-55" dirty="0"/>
              <a:t> </a:t>
            </a:r>
            <a:r>
              <a:rPr spc="-5" dirty="0"/>
              <a:t>Borrar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8100" y="300990"/>
            <a:ext cx="935990" cy="77850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1548130"/>
            <a:ext cx="10079990" cy="0"/>
          </a:xfrm>
          <a:custGeom>
            <a:avLst/>
            <a:gdLst/>
            <a:ahLst/>
            <a:cxnLst/>
            <a:rect l="l" t="t" r="r" b="b"/>
            <a:pathLst>
              <a:path w="10079990">
                <a:moveTo>
                  <a:pt x="0" y="0"/>
                </a:moveTo>
                <a:lnTo>
                  <a:pt x="10079990" y="0"/>
                </a:lnTo>
              </a:path>
            </a:pathLst>
          </a:custGeom>
          <a:ln w="29112">
            <a:solidFill>
              <a:srgbClr val="0077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4669" y="1955800"/>
            <a:ext cx="142239" cy="14351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34059" y="1835150"/>
            <a:ext cx="5713730" cy="1112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Sintaxis</a:t>
            </a:r>
            <a:r>
              <a:rPr sz="2200" b="1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Simple</a:t>
            </a:r>
            <a:r>
              <a:rPr sz="1800" dirty="0"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50">
              <a:latin typeface="Arial MT"/>
              <a:cs typeface="Arial MT"/>
            </a:endParaRPr>
          </a:p>
          <a:p>
            <a:pPr marL="58039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DROP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FUNCTION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[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IF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EXISTS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]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NombreFunction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0559" y="4273550"/>
            <a:ext cx="142240" cy="14223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68680" y="4151629"/>
            <a:ext cx="4525010" cy="1705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Ejemplo</a:t>
            </a:r>
            <a:r>
              <a:rPr sz="2200"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Simple</a:t>
            </a:r>
            <a:r>
              <a:rPr sz="1800" dirty="0"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Arial MT"/>
              <a:cs typeface="Arial MT"/>
            </a:endParaRPr>
          </a:p>
          <a:p>
            <a:pPr marL="36639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DROP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FUNCTION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</a:t>
            </a:r>
            <a:r>
              <a:rPr sz="1600" i="1" spc="-5" dirty="0">
                <a:latin typeface="Courier New"/>
                <a:cs typeface="Courier New"/>
              </a:rPr>
              <a:t>_Clientes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 marL="366395">
              <a:lnSpc>
                <a:spcPct val="100000"/>
              </a:lnSpc>
              <a:spcBef>
                <a:spcPts val="1230"/>
              </a:spcBef>
            </a:pPr>
            <a:r>
              <a:rPr sz="1600" i="1" spc="-5" dirty="0">
                <a:latin typeface="Courier New"/>
                <a:cs typeface="Courier New"/>
              </a:rPr>
              <a:t>DROP</a:t>
            </a:r>
            <a:r>
              <a:rPr sz="1600" i="1" spc="-2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FUNCTION</a:t>
            </a:r>
            <a:r>
              <a:rPr sz="1600" i="1" spc="-2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IF</a:t>
            </a:r>
            <a:r>
              <a:rPr sz="1600" i="1" spc="-2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EXISTS</a:t>
            </a:r>
            <a:r>
              <a:rPr sz="1600" i="1" spc="-2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f_Clientes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553720"/>
            <a:ext cx="49574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Function:</a:t>
            </a:r>
            <a:r>
              <a:rPr spc="-95" dirty="0"/>
              <a:t> </a:t>
            </a:r>
            <a:r>
              <a:rPr spc="-5" dirty="0"/>
              <a:t>Cambiar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8100" y="300990"/>
            <a:ext cx="935990" cy="77850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1548130"/>
            <a:ext cx="10079990" cy="0"/>
          </a:xfrm>
          <a:custGeom>
            <a:avLst/>
            <a:gdLst/>
            <a:ahLst/>
            <a:cxnLst/>
            <a:rect l="l" t="t" r="r" b="b"/>
            <a:pathLst>
              <a:path w="10079990">
                <a:moveTo>
                  <a:pt x="0" y="0"/>
                </a:moveTo>
                <a:lnTo>
                  <a:pt x="10079990" y="0"/>
                </a:lnTo>
              </a:path>
            </a:pathLst>
          </a:custGeom>
          <a:ln w="29112">
            <a:solidFill>
              <a:srgbClr val="0077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4669" y="1955800"/>
            <a:ext cx="142239" cy="143510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511204" y="2518565"/>
          <a:ext cx="1663700" cy="1455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7660">
                <a:tc>
                  <a:txBody>
                    <a:bodyPr/>
                    <a:lstStyle/>
                    <a:p>
                      <a:pPr marL="31750">
                        <a:lnSpc>
                          <a:spcPts val="155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]]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1550"/>
                        </a:lnSpc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[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55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,...n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5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])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]]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R="48895" algn="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[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R="49530" algn="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,...n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])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0559" y="5605779"/>
            <a:ext cx="142240" cy="14223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pc="-5" dirty="0"/>
              <a:t>Sintaxis</a:t>
            </a:r>
            <a:r>
              <a:rPr spc="-100" dirty="0"/>
              <a:t> </a:t>
            </a:r>
            <a:r>
              <a:rPr dirty="0"/>
              <a:t>Simple</a:t>
            </a:r>
            <a:r>
              <a:rPr sz="1800" b="0" u="none" dirty="0"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  <a:p>
            <a:pPr marL="580390" marR="2435225">
              <a:lnSpc>
                <a:spcPct val="90300"/>
              </a:lnSpc>
              <a:spcBef>
                <a:spcPts val="940"/>
              </a:spcBef>
            </a:pPr>
            <a:r>
              <a:rPr sz="1500" b="0" u="none" spc="-5" dirty="0">
                <a:latin typeface="Courier New"/>
                <a:cs typeface="Courier New"/>
              </a:rPr>
              <a:t>ALTER FUNCTION </a:t>
            </a:r>
            <a:r>
              <a:rPr sz="1500" b="0" i="1" u="none" spc="-5" dirty="0">
                <a:latin typeface="Courier New"/>
                <a:cs typeface="Courier New"/>
              </a:rPr>
              <a:t>NombreFuncion </a:t>
            </a:r>
            <a:r>
              <a:rPr sz="1500" b="0" i="1" u="none" dirty="0">
                <a:latin typeface="Courier New"/>
                <a:cs typeface="Courier New"/>
              </a:rPr>
              <a:t> </a:t>
            </a:r>
            <a:r>
              <a:rPr sz="1500" b="0" u="none" spc="-5" dirty="0">
                <a:latin typeface="Courier New"/>
                <a:cs typeface="Courier New"/>
              </a:rPr>
              <a:t>([@parametro tipodedatos </a:t>
            </a:r>
            <a:r>
              <a:rPr sz="1500" b="0" u="none" dirty="0">
                <a:latin typeface="Courier New"/>
                <a:cs typeface="Courier New"/>
              </a:rPr>
              <a:t>[ = </a:t>
            </a:r>
            <a:r>
              <a:rPr sz="1500" b="0" u="none" spc="-5" dirty="0">
                <a:latin typeface="Courier New"/>
                <a:cs typeface="Courier New"/>
              </a:rPr>
              <a:t>default </a:t>
            </a:r>
            <a:r>
              <a:rPr sz="1500" b="0" u="none" spc="-890" dirty="0">
                <a:latin typeface="Courier New"/>
                <a:cs typeface="Courier New"/>
              </a:rPr>
              <a:t> </a:t>
            </a:r>
            <a:r>
              <a:rPr sz="1500" b="0" u="none" spc="-5" dirty="0">
                <a:latin typeface="Courier New"/>
                <a:cs typeface="Courier New"/>
              </a:rPr>
              <a:t>RETURNS</a:t>
            </a:r>
            <a:r>
              <a:rPr sz="1500" b="0" u="none" spc="-10" dirty="0">
                <a:latin typeface="Courier New"/>
                <a:cs typeface="Courier New"/>
              </a:rPr>
              <a:t> </a:t>
            </a:r>
            <a:r>
              <a:rPr sz="1500" b="0" u="none" spc="-5" dirty="0">
                <a:latin typeface="Courier New"/>
                <a:cs typeface="Courier New"/>
              </a:rPr>
              <a:t>table</a:t>
            </a:r>
            <a:endParaRPr sz="1500">
              <a:latin typeface="Courier New"/>
              <a:cs typeface="Courier New"/>
            </a:endParaRPr>
          </a:p>
          <a:p>
            <a:pPr marL="580390">
              <a:lnSpc>
                <a:spcPts val="1535"/>
              </a:lnSpc>
            </a:pPr>
            <a:r>
              <a:rPr sz="1500" b="0" u="none" spc="-5" dirty="0">
                <a:latin typeface="Courier New"/>
                <a:cs typeface="Courier New"/>
              </a:rPr>
              <a:t>[AS]</a:t>
            </a:r>
            <a:endParaRPr sz="1500">
              <a:latin typeface="Courier New"/>
              <a:cs typeface="Courier New"/>
            </a:endParaRPr>
          </a:p>
          <a:p>
            <a:pPr marL="1266190">
              <a:lnSpc>
                <a:spcPts val="1714"/>
              </a:lnSpc>
            </a:pPr>
            <a:r>
              <a:rPr sz="1500" b="0" u="none" spc="-5" dirty="0">
                <a:latin typeface="Courier New"/>
                <a:cs typeface="Courier New"/>
              </a:rPr>
              <a:t>RETURN</a:t>
            </a:r>
            <a:r>
              <a:rPr sz="1500" b="0" u="none" spc="-60" dirty="0">
                <a:latin typeface="Courier New"/>
                <a:cs typeface="Courier New"/>
              </a:rPr>
              <a:t> </a:t>
            </a:r>
            <a:r>
              <a:rPr sz="1500" b="0" u="none" spc="-5" dirty="0">
                <a:latin typeface="Courier New"/>
                <a:cs typeface="Courier New"/>
              </a:rPr>
              <a:t>(</a:t>
            </a:r>
            <a:r>
              <a:rPr sz="1500" b="0" i="1" u="none" spc="-5" dirty="0">
                <a:latin typeface="Courier New"/>
                <a:cs typeface="Courier New"/>
              </a:rPr>
              <a:t>sentencia_Select</a:t>
            </a:r>
            <a:r>
              <a:rPr sz="1500" b="0" u="none" spc="-5" dirty="0">
                <a:latin typeface="Courier New"/>
                <a:cs typeface="Courier New"/>
              </a:rPr>
              <a:t>)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ourier New"/>
              <a:cs typeface="Courier New"/>
            </a:endParaRPr>
          </a:p>
          <a:p>
            <a:pPr marL="580390" marR="2206625">
              <a:lnSpc>
                <a:spcPct val="90200"/>
              </a:lnSpc>
              <a:spcBef>
                <a:spcPts val="5"/>
              </a:spcBef>
            </a:pPr>
            <a:r>
              <a:rPr sz="1500" b="0" u="none" spc="-5" dirty="0">
                <a:latin typeface="Courier New"/>
                <a:cs typeface="Courier New"/>
              </a:rPr>
              <a:t>ALTER FUNCTION </a:t>
            </a:r>
            <a:r>
              <a:rPr sz="1500" b="0" i="1" u="none" spc="-5" dirty="0">
                <a:latin typeface="Courier New"/>
                <a:cs typeface="Courier New"/>
              </a:rPr>
              <a:t>NombreFuncion </a:t>
            </a:r>
            <a:r>
              <a:rPr sz="1500" b="0" i="1" u="none" dirty="0">
                <a:latin typeface="Courier New"/>
                <a:cs typeface="Courier New"/>
              </a:rPr>
              <a:t> </a:t>
            </a:r>
            <a:r>
              <a:rPr sz="1500" b="0" u="none" spc="-5" dirty="0">
                <a:latin typeface="Courier New"/>
                <a:cs typeface="Courier New"/>
              </a:rPr>
              <a:t>([@parametro tipodedatos </a:t>
            </a:r>
            <a:r>
              <a:rPr sz="1500" b="0" u="none" dirty="0">
                <a:latin typeface="Courier New"/>
                <a:cs typeface="Courier New"/>
              </a:rPr>
              <a:t>[ = </a:t>
            </a:r>
            <a:r>
              <a:rPr sz="1500" b="0" u="none" spc="-5" dirty="0">
                <a:latin typeface="Courier New"/>
                <a:cs typeface="Courier New"/>
              </a:rPr>
              <a:t>default </a:t>
            </a:r>
            <a:r>
              <a:rPr sz="1500" b="0" u="none" dirty="0">
                <a:latin typeface="Courier New"/>
                <a:cs typeface="Courier New"/>
              </a:rPr>
              <a:t> </a:t>
            </a:r>
            <a:r>
              <a:rPr sz="1500" b="0" u="none" spc="-5" dirty="0">
                <a:latin typeface="Courier New"/>
                <a:cs typeface="Courier New"/>
              </a:rPr>
              <a:t>RETURNS @vartable table (&lt;definición&gt;) </a:t>
            </a:r>
            <a:r>
              <a:rPr sz="1500" b="0" u="none" spc="-890" dirty="0">
                <a:latin typeface="Courier New"/>
                <a:cs typeface="Courier New"/>
              </a:rPr>
              <a:t> </a:t>
            </a:r>
            <a:r>
              <a:rPr sz="1500" b="0" u="none" spc="-5" dirty="0">
                <a:latin typeface="Courier New"/>
                <a:cs typeface="Courier New"/>
              </a:rPr>
              <a:t>[AS]</a:t>
            </a:r>
            <a:endParaRPr sz="1500">
              <a:latin typeface="Courier New"/>
              <a:cs typeface="Courier New"/>
            </a:endParaRPr>
          </a:p>
          <a:p>
            <a:pPr marL="580390">
              <a:lnSpc>
                <a:spcPts val="1535"/>
              </a:lnSpc>
            </a:pPr>
            <a:r>
              <a:rPr sz="1500" b="0" u="none" spc="-5" dirty="0">
                <a:latin typeface="Courier New"/>
                <a:cs typeface="Courier New"/>
              </a:rPr>
              <a:t>BEGIN</a:t>
            </a:r>
            <a:endParaRPr sz="1500">
              <a:latin typeface="Courier New"/>
              <a:cs typeface="Courier New"/>
            </a:endParaRPr>
          </a:p>
          <a:p>
            <a:pPr marL="1479550">
              <a:lnSpc>
                <a:spcPts val="1635"/>
              </a:lnSpc>
            </a:pPr>
            <a:r>
              <a:rPr sz="1500" b="0" u="none" spc="-5" dirty="0">
                <a:latin typeface="Courier New"/>
                <a:cs typeface="Courier New"/>
              </a:rPr>
              <a:t>&lt;</a:t>
            </a:r>
            <a:r>
              <a:rPr sz="1500" b="0" i="1" u="none" spc="-5" dirty="0">
                <a:latin typeface="Courier New"/>
                <a:cs typeface="Courier New"/>
              </a:rPr>
              <a:t>sentencia_SQL&gt;</a:t>
            </a:r>
            <a:endParaRPr sz="1500">
              <a:latin typeface="Courier New"/>
              <a:cs typeface="Courier New"/>
            </a:endParaRPr>
          </a:p>
          <a:p>
            <a:pPr marL="1479550" marR="3021965">
              <a:lnSpc>
                <a:spcPts val="1630"/>
              </a:lnSpc>
              <a:spcBef>
                <a:spcPts val="114"/>
              </a:spcBef>
            </a:pPr>
            <a:r>
              <a:rPr sz="1500" b="0" i="1" u="none" spc="-5" dirty="0">
                <a:latin typeface="Courier New"/>
                <a:cs typeface="Courier New"/>
              </a:rPr>
              <a:t>INSERT INTO @vartable </a:t>
            </a:r>
            <a:r>
              <a:rPr sz="1500" b="0" i="1" u="none" dirty="0">
                <a:latin typeface="Courier New"/>
                <a:cs typeface="Courier New"/>
              </a:rPr>
              <a:t>… </a:t>
            </a:r>
            <a:r>
              <a:rPr sz="1500" b="0" i="1" u="none" spc="-890" dirty="0">
                <a:latin typeface="Courier New"/>
                <a:cs typeface="Courier New"/>
              </a:rPr>
              <a:t> </a:t>
            </a:r>
            <a:r>
              <a:rPr sz="1500" b="0" i="1" u="none" spc="-5" dirty="0">
                <a:latin typeface="Courier New"/>
                <a:cs typeface="Courier New"/>
              </a:rPr>
              <a:t>RETURN</a:t>
            </a:r>
            <a:endParaRPr sz="1500">
              <a:latin typeface="Courier New"/>
              <a:cs typeface="Courier New"/>
            </a:endParaRPr>
          </a:p>
          <a:p>
            <a:pPr marL="580390">
              <a:lnSpc>
                <a:spcPts val="1605"/>
              </a:lnSpc>
            </a:pPr>
            <a:r>
              <a:rPr sz="1500" b="0" i="1" u="none" spc="-5" dirty="0">
                <a:latin typeface="Courier New"/>
                <a:cs typeface="Courier New"/>
              </a:rPr>
              <a:t>END</a:t>
            </a:r>
            <a:endParaRPr sz="1500">
              <a:latin typeface="Courier New"/>
              <a:cs typeface="Courier New"/>
            </a:endParaRPr>
          </a:p>
          <a:p>
            <a:pPr marL="147320">
              <a:lnSpc>
                <a:spcPct val="100000"/>
              </a:lnSpc>
              <a:spcBef>
                <a:spcPts val="750"/>
              </a:spcBef>
            </a:pPr>
            <a:r>
              <a:rPr spc="-5" dirty="0"/>
              <a:t>Ejemplo</a:t>
            </a:r>
            <a:r>
              <a:rPr spc="-45" dirty="0"/>
              <a:t> </a:t>
            </a:r>
            <a:r>
              <a:rPr dirty="0"/>
              <a:t>Simple</a:t>
            </a:r>
            <a:r>
              <a:rPr sz="1800" b="0" u="none" dirty="0"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  <a:p>
            <a:pPr marL="580390" marR="3136265">
              <a:lnSpc>
                <a:spcPts val="1730"/>
              </a:lnSpc>
              <a:spcBef>
                <a:spcPts val="1685"/>
              </a:spcBef>
            </a:pPr>
            <a:r>
              <a:rPr sz="1600" b="0" u="none" spc="-5" dirty="0">
                <a:latin typeface="Courier New"/>
                <a:cs typeface="Courier New"/>
              </a:rPr>
              <a:t>ALTER FUNCTION f</a:t>
            </a:r>
            <a:r>
              <a:rPr sz="1600" b="0" i="1" u="none" spc="-5" dirty="0">
                <a:latin typeface="Courier New"/>
                <a:cs typeface="Courier New"/>
              </a:rPr>
              <a:t>_Clientes () </a:t>
            </a:r>
            <a:r>
              <a:rPr sz="1600" b="0" i="1" u="none" spc="-950" dirty="0">
                <a:latin typeface="Courier New"/>
                <a:cs typeface="Courier New"/>
              </a:rPr>
              <a:t> </a:t>
            </a:r>
            <a:r>
              <a:rPr sz="1600" b="0" i="1" u="none" spc="-5" dirty="0">
                <a:latin typeface="Courier New"/>
                <a:cs typeface="Courier New"/>
              </a:rPr>
              <a:t>RETURNS</a:t>
            </a:r>
            <a:r>
              <a:rPr sz="1600" b="0" i="1" u="none" spc="-15" dirty="0">
                <a:latin typeface="Courier New"/>
                <a:cs typeface="Courier New"/>
              </a:rPr>
              <a:t> </a:t>
            </a:r>
            <a:r>
              <a:rPr sz="1600" b="0" i="1" u="none" spc="-5" dirty="0">
                <a:latin typeface="Courier New"/>
                <a:cs typeface="Courier New"/>
              </a:rPr>
              <a:t>table</a:t>
            </a:r>
            <a:endParaRPr sz="1600">
              <a:latin typeface="Courier New"/>
              <a:cs typeface="Courier New"/>
            </a:endParaRPr>
          </a:p>
          <a:p>
            <a:pPr marL="580390">
              <a:lnSpc>
                <a:spcPts val="1590"/>
              </a:lnSpc>
            </a:pPr>
            <a:r>
              <a:rPr sz="1600" b="0" u="none" spc="-5" dirty="0">
                <a:latin typeface="Courier New"/>
                <a:cs typeface="Courier New"/>
              </a:rPr>
              <a:t>AS</a:t>
            </a:r>
            <a:endParaRPr sz="1600">
              <a:latin typeface="Courier New"/>
              <a:cs typeface="Courier New"/>
            </a:endParaRPr>
          </a:p>
          <a:p>
            <a:pPr marL="1029969">
              <a:lnSpc>
                <a:spcPts val="1814"/>
              </a:lnSpc>
            </a:pPr>
            <a:r>
              <a:rPr sz="1600" b="0" u="none" spc="-5" dirty="0">
                <a:latin typeface="Courier New"/>
                <a:cs typeface="Courier New"/>
              </a:rPr>
              <a:t>return</a:t>
            </a:r>
            <a:r>
              <a:rPr sz="1600" b="0" u="none" spc="-25" dirty="0">
                <a:latin typeface="Courier New"/>
                <a:cs typeface="Courier New"/>
              </a:rPr>
              <a:t> </a:t>
            </a:r>
            <a:r>
              <a:rPr sz="1600" b="0" u="none" spc="-5" dirty="0">
                <a:latin typeface="Courier New"/>
                <a:cs typeface="Courier New"/>
              </a:rPr>
              <a:t>(select</a:t>
            </a:r>
            <a:r>
              <a:rPr sz="1600" b="0" u="none" spc="-25" dirty="0">
                <a:latin typeface="Courier New"/>
                <a:cs typeface="Courier New"/>
              </a:rPr>
              <a:t> </a:t>
            </a:r>
            <a:r>
              <a:rPr sz="1600" b="0" u="none" spc="-5" dirty="0">
                <a:latin typeface="Courier New"/>
                <a:cs typeface="Courier New"/>
              </a:rPr>
              <a:t>idcliente,razonsocial</a:t>
            </a:r>
            <a:r>
              <a:rPr sz="1600" b="0" u="none" spc="-25" dirty="0">
                <a:latin typeface="Courier New"/>
                <a:cs typeface="Courier New"/>
              </a:rPr>
              <a:t> </a:t>
            </a:r>
            <a:r>
              <a:rPr sz="1600" b="0" u="none" spc="-5" dirty="0">
                <a:latin typeface="Courier New"/>
                <a:cs typeface="Courier New"/>
              </a:rPr>
              <a:t>from</a:t>
            </a:r>
            <a:r>
              <a:rPr sz="1600" b="0" u="none" spc="-20" dirty="0">
                <a:latin typeface="Courier New"/>
                <a:cs typeface="Courier New"/>
              </a:rPr>
              <a:t> </a:t>
            </a:r>
            <a:r>
              <a:rPr sz="1600" b="0" u="none" spc="-5" dirty="0">
                <a:latin typeface="Courier New"/>
                <a:cs typeface="Courier New"/>
              </a:rPr>
              <a:t>Cliente)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553720"/>
            <a:ext cx="21018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Objetos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069" y="1996439"/>
            <a:ext cx="142240" cy="1422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9189" y="1788159"/>
            <a:ext cx="3204845" cy="5071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-5" dirty="0">
                <a:latin typeface="Arial"/>
                <a:cs typeface="Arial"/>
              </a:rPr>
              <a:t>Database</a:t>
            </a:r>
            <a:endParaRPr sz="3200">
              <a:latin typeface="Arial"/>
              <a:cs typeface="Arial"/>
            </a:endParaRPr>
          </a:p>
          <a:p>
            <a:pPr marL="12700" marR="2205990">
              <a:lnSpc>
                <a:spcPct val="187000"/>
              </a:lnSpc>
            </a:pPr>
            <a:r>
              <a:rPr sz="3200" i="1" spc="-295" dirty="0">
                <a:latin typeface="Arial"/>
                <a:cs typeface="Arial"/>
              </a:rPr>
              <a:t>T</a:t>
            </a:r>
            <a:r>
              <a:rPr sz="3200" i="1" spc="-15" dirty="0">
                <a:latin typeface="Arial"/>
                <a:cs typeface="Arial"/>
              </a:rPr>
              <a:t>a</a:t>
            </a:r>
            <a:r>
              <a:rPr sz="3200" i="1" spc="-5" dirty="0">
                <a:latin typeface="Arial"/>
                <a:cs typeface="Arial"/>
              </a:rPr>
              <a:t>ble  </a:t>
            </a:r>
            <a:r>
              <a:rPr sz="3200" i="1" spc="-20" dirty="0">
                <a:latin typeface="Arial"/>
                <a:cs typeface="Arial"/>
              </a:rPr>
              <a:t>View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ts val="7180"/>
              </a:lnSpc>
              <a:spcBef>
                <a:spcPts val="785"/>
              </a:spcBef>
            </a:pPr>
            <a:r>
              <a:rPr sz="3200" i="1" spc="-5" dirty="0">
                <a:latin typeface="Arial"/>
                <a:cs typeface="Arial"/>
              </a:rPr>
              <a:t>Stored</a:t>
            </a:r>
            <a:r>
              <a:rPr sz="3200" i="1" spc="-65" dirty="0">
                <a:latin typeface="Arial"/>
                <a:cs typeface="Arial"/>
              </a:rPr>
              <a:t> </a:t>
            </a:r>
            <a:r>
              <a:rPr sz="3200" i="1" spc="-10" dirty="0">
                <a:latin typeface="Arial"/>
                <a:cs typeface="Arial"/>
              </a:rPr>
              <a:t>Procedure </a:t>
            </a:r>
            <a:r>
              <a:rPr sz="3200" i="1" spc="-875" dirty="0">
                <a:latin typeface="Arial"/>
                <a:cs typeface="Arial"/>
              </a:rPr>
              <a:t> </a:t>
            </a:r>
            <a:r>
              <a:rPr sz="3200" i="1" spc="-10" dirty="0">
                <a:latin typeface="Arial"/>
                <a:cs typeface="Arial"/>
              </a:rPr>
              <a:t>Function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5"/>
              </a:spcBef>
            </a:pPr>
            <a:r>
              <a:rPr sz="3200" i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Trigger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1069" y="2907029"/>
            <a:ext cx="142240" cy="14351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1069" y="3818890"/>
            <a:ext cx="142240" cy="1422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1069" y="4730750"/>
            <a:ext cx="142240" cy="1422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41069" y="5642609"/>
            <a:ext cx="142240" cy="1422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1069" y="6553200"/>
            <a:ext cx="142240" cy="14224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28100" y="300990"/>
            <a:ext cx="935990" cy="77850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0" y="1548130"/>
            <a:ext cx="10079990" cy="0"/>
          </a:xfrm>
          <a:custGeom>
            <a:avLst/>
            <a:gdLst/>
            <a:ahLst/>
            <a:cxnLst/>
            <a:rect l="l" t="t" r="r" b="b"/>
            <a:pathLst>
              <a:path w="10079990">
                <a:moveTo>
                  <a:pt x="0" y="0"/>
                </a:moveTo>
                <a:lnTo>
                  <a:pt x="10079990" y="0"/>
                </a:lnTo>
              </a:path>
            </a:pathLst>
          </a:custGeom>
          <a:ln w="29112">
            <a:solidFill>
              <a:srgbClr val="0077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553720"/>
            <a:ext cx="21018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Objetos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069" y="1996439"/>
            <a:ext cx="142240" cy="1422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9189" y="1788159"/>
            <a:ext cx="3204845" cy="5071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-5" dirty="0">
                <a:latin typeface="Arial"/>
                <a:cs typeface="Arial"/>
              </a:rPr>
              <a:t>Database</a:t>
            </a:r>
            <a:endParaRPr sz="3200">
              <a:latin typeface="Arial"/>
              <a:cs typeface="Arial"/>
            </a:endParaRPr>
          </a:p>
          <a:p>
            <a:pPr marL="12700" marR="2205990">
              <a:lnSpc>
                <a:spcPct val="187000"/>
              </a:lnSpc>
            </a:pPr>
            <a:r>
              <a:rPr sz="3200" i="1" spc="-295" dirty="0">
                <a:latin typeface="Arial"/>
                <a:cs typeface="Arial"/>
              </a:rPr>
              <a:t>T</a:t>
            </a:r>
            <a:r>
              <a:rPr sz="3200" i="1" spc="-15" dirty="0">
                <a:latin typeface="Arial"/>
                <a:cs typeface="Arial"/>
              </a:rPr>
              <a:t>a</a:t>
            </a:r>
            <a:r>
              <a:rPr sz="3200" i="1" spc="-5" dirty="0">
                <a:latin typeface="Arial"/>
                <a:cs typeface="Arial"/>
              </a:rPr>
              <a:t>ble  </a:t>
            </a:r>
            <a:r>
              <a:rPr sz="3200" i="1" spc="-20" dirty="0">
                <a:latin typeface="Arial"/>
                <a:cs typeface="Arial"/>
              </a:rPr>
              <a:t>View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ts val="7180"/>
              </a:lnSpc>
              <a:spcBef>
                <a:spcPts val="785"/>
              </a:spcBef>
            </a:pPr>
            <a:r>
              <a:rPr sz="32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Stored</a:t>
            </a:r>
            <a:r>
              <a:rPr sz="3200" i="1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i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Procedure </a:t>
            </a:r>
            <a:r>
              <a:rPr sz="3200" i="1" spc="-875" dirty="0">
                <a:latin typeface="Arial"/>
                <a:cs typeface="Arial"/>
              </a:rPr>
              <a:t> </a:t>
            </a:r>
            <a:r>
              <a:rPr sz="3200" i="1" spc="-10" dirty="0">
                <a:latin typeface="Arial"/>
                <a:cs typeface="Arial"/>
              </a:rPr>
              <a:t>Function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5"/>
              </a:spcBef>
            </a:pPr>
            <a:r>
              <a:rPr sz="3200" i="1" spc="-45" dirty="0">
                <a:latin typeface="Arial"/>
                <a:cs typeface="Arial"/>
              </a:rPr>
              <a:t>Trigger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1069" y="2907029"/>
            <a:ext cx="142240" cy="14351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1069" y="3818890"/>
            <a:ext cx="142240" cy="1422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1069" y="4730750"/>
            <a:ext cx="142240" cy="1422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41069" y="5642609"/>
            <a:ext cx="142240" cy="1422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1069" y="6553200"/>
            <a:ext cx="142240" cy="14224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28100" y="300990"/>
            <a:ext cx="935990" cy="77850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0" y="1548130"/>
            <a:ext cx="10079990" cy="0"/>
          </a:xfrm>
          <a:custGeom>
            <a:avLst/>
            <a:gdLst/>
            <a:ahLst/>
            <a:cxnLst/>
            <a:rect l="l" t="t" r="r" b="b"/>
            <a:pathLst>
              <a:path w="10079990">
                <a:moveTo>
                  <a:pt x="0" y="0"/>
                </a:moveTo>
                <a:lnTo>
                  <a:pt x="10079990" y="0"/>
                </a:lnTo>
              </a:path>
            </a:pathLst>
          </a:custGeom>
          <a:ln w="29112">
            <a:solidFill>
              <a:srgbClr val="0077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553720"/>
            <a:ext cx="19189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T</a:t>
            </a:r>
            <a:r>
              <a:rPr spc="-5" dirty="0"/>
              <a:t>r</a:t>
            </a:r>
            <a:r>
              <a:rPr spc="5" dirty="0"/>
              <a:t>i</a:t>
            </a:r>
            <a:r>
              <a:rPr spc="-10" dirty="0"/>
              <a:t>g</a:t>
            </a:r>
            <a:r>
              <a:rPr spc="-5" dirty="0"/>
              <a:t>ger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4443729"/>
            <a:ext cx="143509" cy="1435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8000" y="4812029"/>
            <a:ext cx="143509" cy="14096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8000" y="5546090"/>
            <a:ext cx="143509" cy="1422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8000" y="5913120"/>
            <a:ext cx="143509" cy="14224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8000" y="6280150"/>
            <a:ext cx="143509" cy="14224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91490" y="2002790"/>
            <a:ext cx="9001760" cy="49060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172085">
              <a:lnSpc>
                <a:spcPct val="93400"/>
              </a:lnSpc>
              <a:spcBef>
                <a:spcPts val="350"/>
              </a:spcBef>
            </a:pPr>
            <a:r>
              <a:rPr sz="3200" i="1" dirty="0">
                <a:latin typeface="Arial"/>
                <a:cs typeface="Arial"/>
              </a:rPr>
              <a:t>Es </a:t>
            </a:r>
            <a:r>
              <a:rPr sz="3200" i="1" spc="-5" dirty="0">
                <a:latin typeface="Arial"/>
                <a:cs typeface="Arial"/>
              </a:rPr>
              <a:t>un </a:t>
            </a:r>
            <a:r>
              <a:rPr sz="3200" i="1" spc="-10" dirty="0">
                <a:latin typeface="Arial"/>
                <a:cs typeface="Arial"/>
              </a:rPr>
              <a:t>conjunto </a:t>
            </a:r>
            <a:r>
              <a:rPr sz="3200" i="1" spc="-5" dirty="0">
                <a:latin typeface="Arial"/>
                <a:cs typeface="Arial"/>
              </a:rPr>
              <a:t>de </a:t>
            </a:r>
            <a:r>
              <a:rPr sz="3200" i="1" spc="-10" dirty="0">
                <a:latin typeface="Arial"/>
                <a:cs typeface="Arial"/>
              </a:rPr>
              <a:t>sentencias </a:t>
            </a:r>
            <a:r>
              <a:rPr sz="3200" i="1" spc="-5" dirty="0">
                <a:latin typeface="Arial"/>
                <a:cs typeface="Arial"/>
              </a:rPr>
              <a:t>SQL </a:t>
            </a:r>
            <a:r>
              <a:rPr sz="3200" i="1" spc="-10" dirty="0">
                <a:latin typeface="Arial"/>
                <a:cs typeface="Arial"/>
              </a:rPr>
              <a:t>que </a:t>
            </a:r>
            <a:r>
              <a:rPr sz="3200" i="1" spc="-5" dirty="0">
                <a:latin typeface="Arial"/>
                <a:cs typeface="Arial"/>
              </a:rPr>
              <a:t>sólo </a:t>
            </a:r>
            <a:r>
              <a:rPr sz="3200" i="1" dirty="0">
                <a:latin typeface="Arial"/>
                <a:cs typeface="Arial"/>
              </a:rPr>
              <a:t>se </a:t>
            </a:r>
            <a:r>
              <a:rPr sz="3200" i="1" spc="5" dirty="0">
                <a:latin typeface="Arial"/>
                <a:cs typeface="Arial"/>
              </a:rPr>
              <a:t> </a:t>
            </a:r>
            <a:r>
              <a:rPr sz="3200" i="1" spc="-5" dirty="0">
                <a:latin typeface="Arial"/>
                <a:cs typeface="Arial"/>
              </a:rPr>
              <a:t>disparan </a:t>
            </a:r>
            <a:r>
              <a:rPr sz="3200" i="1" spc="-10" dirty="0">
                <a:latin typeface="Arial"/>
                <a:cs typeface="Arial"/>
              </a:rPr>
              <a:t>cuando </a:t>
            </a:r>
            <a:r>
              <a:rPr sz="3200" i="1" dirty="0">
                <a:latin typeface="Arial"/>
                <a:cs typeface="Arial"/>
              </a:rPr>
              <a:t>se </a:t>
            </a:r>
            <a:r>
              <a:rPr sz="3200" i="1" spc="-5" dirty="0">
                <a:latin typeface="Arial"/>
                <a:cs typeface="Arial"/>
              </a:rPr>
              <a:t>produce un </a:t>
            </a:r>
            <a:r>
              <a:rPr sz="3200" i="1" spc="-10" dirty="0">
                <a:latin typeface="Arial"/>
                <a:cs typeface="Arial"/>
              </a:rPr>
              <a:t>evento. Los </a:t>
            </a:r>
            <a:r>
              <a:rPr sz="3200" i="1" spc="-5" dirty="0">
                <a:latin typeface="Arial"/>
                <a:cs typeface="Arial"/>
              </a:rPr>
              <a:t> </a:t>
            </a:r>
            <a:r>
              <a:rPr sz="3200" i="1" spc="-10" dirty="0">
                <a:latin typeface="Arial"/>
                <a:cs typeface="Arial"/>
              </a:rPr>
              <a:t>eventos </a:t>
            </a:r>
            <a:r>
              <a:rPr sz="3200" i="1" spc="-5" dirty="0">
                <a:latin typeface="Arial"/>
                <a:cs typeface="Arial"/>
              </a:rPr>
              <a:t>de DML </a:t>
            </a:r>
            <a:r>
              <a:rPr sz="3200" i="1" spc="-10" dirty="0">
                <a:latin typeface="Arial"/>
                <a:cs typeface="Arial"/>
              </a:rPr>
              <a:t>pueden </a:t>
            </a:r>
            <a:r>
              <a:rPr sz="3200" i="1" dirty="0">
                <a:latin typeface="Arial"/>
                <a:cs typeface="Arial"/>
              </a:rPr>
              <a:t>ser </a:t>
            </a:r>
            <a:r>
              <a:rPr sz="3200" i="1" spc="-5" dirty="0">
                <a:latin typeface="Arial"/>
                <a:cs typeface="Arial"/>
              </a:rPr>
              <a:t>de </a:t>
            </a:r>
            <a:r>
              <a:rPr sz="3200" i="1" spc="-10" dirty="0">
                <a:latin typeface="Arial"/>
                <a:cs typeface="Arial"/>
              </a:rPr>
              <a:t>Update, Delete </a:t>
            </a:r>
            <a:r>
              <a:rPr sz="3200" i="1" dirty="0">
                <a:latin typeface="Arial"/>
                <a:cs typeface="Arial"/>
              </a:rPr>
              <a:t>ó </a:t>
            </a:r>
            <a:r>
              <a:rPr sz="3200" i="1" spc="-875" dirty="0">
                <a:latin typeface="Arial"/>
                <a:cs typeface="Arial"/>
              </a:rPr>
              <a:t> </a:t>
            </a:r>
            <a:r>
              <a:rPr sz="3200" i="1" spc="-10" dirty="0">
                <a:latin typeface="Arial"/>
                <a:cs typeface="Arial"/>
              </a:rPr>
              <a:t>Insert.</a:t>
            </a:r>
            <a:r>
              <a:rPr sz="3200" i="1" spc="-15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En</a:t>
            </a:r>
            <a:r>
              <a:rPr sz="3200" i="1" spc="-15" dirty="0">
                <a:latin typeface="Arial"/>
                <a:cs typeface="Arial"/>
              </a:rPr>
              <a:t> </a:t>
            </a:r>
            <a:r>
              <a:rPr sz="3200" i="1" spc="-10" dirty="0">
                <a:latin typeface="Arial"/>
                <a:cs typeface="Arial"/>
              </a:rPr>
              <a:t>ellos</a:t>
            </a:r>
            <a:r>
              <a:rPr sz="3200" i="1" spc="-5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se</a:t>
            </a:r>
            <a:r>
              <a:rPr sz="3200" i="1" spc="-5" dirty="0">
                <a:latin typeface="Arial"/>
                <a:cs typeface="Arial"/>
              </a:rPr>
              <a:t> </a:t>
            </a:r>
            <a:r>
              <a:rPr sz="3200" i="1" spc="-10" dirty="0">
                <a:latin typeface="Arial"/>
                <a:cs typeface="Arial"/>
              </a:rPr>
              <a:t>podrá: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00">
              <a:latin typeface="Arial"/>
              <a:cs typeface="Arial"/>
            </a:endParaRPr>
          </a:p>
          <a:p>
            <a:pPr marL="228600" marR="187325">
              <a:lnSpc>
                <a:spcPct val="92800"/>
              </a:lnSpc>
            </a:pPr>
            <a:r>
              <a:rPr sz="2600" i="1" spc="-5" dirty="0">
                <a:latin typeface="Arial"/>
                <a:cs typeface="Arial"/>
              </a:rPr>
              <a:t>Incluir </a:t>
            </a:r>
            <a:r>
              <a:rPr sz="2600" i="1" dirty="0">
                <a:latin typeface="Arial"/>
                <a:cs typeface="Arial"/>
              </a:rPr>
              <a:t>1 ó n sentencias SQL, ya sea de DML ó DDL. </a:t>
            </a:r>
            <a:r>
              <a:rPr sz="2600" i="1" spc="5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Utilizar</a:t>
            </a:r>
            <a:r>
              <a:rPr sz="2600" i="1" spc="10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estrategias</a:t>
            </a:r>
            <a:r>
              <a:rPr sz="2600" i="1" spc="1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de</a:t>
            </a:r>
            <a:r>
              <a:rPr sz="2600" i="1" spc="10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programación,</a:t>
            </a:r>
            <a:r>
              <a:rPr sz="2600" i="1" spc="5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tales</a:t>
            </a:r>
            <a:r>
              <a:rPr sz="2600" i="1" spc="15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como</a:t>
            </a:r>
            <a:r>
              <a:rPr sz="2600" i="1" spc="20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variables, </a:t>
            </a:r>
            <a:r>
              <a:rPr sz="2600" i="1" spc="-70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ciclos,</a:t>
            </a:r>
            <a:r>
              <a:rPr sz="2600" i="1" spc="-1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condicionales.</a:t>
            </a:r>
            <a:endParaRPr sz="2600">
              <a:latin typeface="Arial"/>
              <a:cs typeface="Arial"/>
            </a:endParaRPr>
          </a:p>
          <a:p>
            <a:pPr marL="228600" marR="668655">
              <a:lnSpc>
                <a:spcPts val="2890"/>
              </a:lnSpc>
              <a:spcBef>
                <a:spcPts val="60"/>
              </a:spcBef>
            </a:pPr>
            <a:r>
              <a:rPr sz="2600" i="1" spc="-5" dirty="0">
                <a:latin typeface="Arial"/>
                <a:cs typeface="Arial"/>
              </a:rPr>
              <a:t>Utilizar </a:t>
            </a:r>
            <a:r>
              <a:rPr sz="2600" i="1" dirty="0">
                <a:latin typeface="Arial"/>
                <a:cs typeface="Arial"/>
              </a:rPr>
              <a:t>el</a:t>
            </a:r>
            <a:r>
              <a:rPr sz="2600" i="1" spc="-15" dirty="0">
                <a:latin typeface="Arial"/>
                <a:cs typeface="Arial"/>
              </a:rPr>
              <a:t> </a:t>
            </a:r>
            <a:r>
              <a:rPr sz="2600" i="1" spc="-10" dirty="0">
                <a:latin typeface="Arial"/>
                <a:cs typeface="Arial"/>
              </a:rPr>
              <a:t>mismo</a:t>
            </a:r>
            <a:r>
              <a:rPr sz="2600" i="1" spc="5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trigger</a:t>
            </a:r>
            <a:r>
              <a:rPr sz="2600" i="1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para</a:t>
            </a:r>
            <a:r>
              <a:rPr sz="2600" i="1" spc="5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distintos</a:t>
            </a:r>
            <a:r>
              <a:rPr sz="2600" i="1" spc="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eventos</a:t>
            </a:r>
            <a:r>
              <a:rPr sz="2600" i="1" spc="-10" dirty="0">
                <a:latin typeface="Arial"/>
                <a:cs typeface="Arial"/>
              </a:rPr>
              <a:t> </a:t>
            </a:r>
            <a:r>
              <a:rPr sz="2600" i="1" spc="5" dirty="0">
                <a:latin typeface="Arial"/>
                <a:cs typeface="Arial"/>
              </a:rPr>
              <a:t>de</a:t>
            </a:r>
            <a:r>
              <a:rPr sz="2600" i="1" dirty="0">
                <a:latin typeface="Arial"/>
                <a:cs typeface="Arial"/>
              </a:rPr>
              <a:t> DML. </a:t>
            </a:r>
            <a:r>
              <a:rPr sz="2600" i="1" spc="-710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Utilizar sólo</a:t>
            </a:r>
            <a:r>
              <a:rPr sz="2600" i="1" dirty="0">
                <a:latin typeface="Arial"/>
                <a:cs typeface="Arial"/>
              </a:rPr>
              <a:t> para una</a:t>
            </a:r>
            <a:r>
              <a:rPr sz="2600" i="1" spc="-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única </a:t>
            </a:r>
            <a:r>
              <a:rPr sz="2600" i="1" spc="-5" dirty="0">
                <a:latin typeface="Arial"/>
                <a:cs typeface="Arial"/>
              </a:rPr>
              <a:t>tabla</a:t>
            </a:r>
            <a:r>
              <a:rPr sz="2600" i="1" dirty="0">
                <a:latin typeface="Arial"/>
                <a:cs typeface="Arial"/>
              </a:rPr>
              <a:t> o</a:t>
            </a:r>
            <a:r>
              <a:rPr sz="2600" i="1" spc="-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vista.</a:t>
            </a:r>
            <a:endParaRPr sz="2600">
              <a:latin typeface="Arial"/>
              <a:cs typeface="Arial"/>
            </a:endParaRPr>
          </a:p>
          <a:p>
            <a:pPr marL="228600" marR="5080">
              <a:lnSpc>
                <a:spcPts val="2890"/>
              </a:lnSpc>
            </a:pPr>
            <a:r>
              <a:rPr sz="2600" i="1" spc="-5" dirty="0">
                <a:latin typeface="Arial"/>
                <a:cs typeface="Arial"/>
              </a:rPr>
              <a:t>Utilizar</a:t>
            </a:r>
            <a:r>
              <a:rPr sz="2600" i="1" spc="5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las</a:t>
            </a:r>
            <a:r>
              <a:rPr sz="2600" i="1" spc="15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tablas</a:t>
            </a:r>
            <a:r>
              <a:rPr sz="2600" i="1" spc="15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temporales</a:t>
            </a:r>
            <a:r>
              <a:rPr sz="2600" i="1" spc="15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deleted,</a:t>
            </a:r>
            <a:r>
              <a:rPr sz="2600" i="1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inserted</a:t>
            </a:r>
            <a:r>
              <a:rPr sz="2600" i="1" spc="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para</a:t>
            </a:r>
            <a:r>
              <a:rPr sz="2600" i="1" spc="10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verificar </a:t>
            </a:r>
            <a:r>
              <a:rPr sz="2600" i="1" spc="-705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lo</a:t>
            </a:r>
            <a:r>
              <a:rPr sz="2600" i="1" spc="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que está </a:t>
            </a:r>
            <a:r>
              <a:rPr sz="2600" i="1" spc="-5" dirty="0">
                <a:latin typeface="Arial"/>
                <a:cs typeface="Arial"/>
              </a:rPr>
              <a:t>tratando</a:t>
            </a:r>
            <a:r>
              <a:rPr sz="2600" i="1" dirty="0">
                <a:latin typeface="Arial"/>
                <a:cs typeface="Arial"/>
              </a:rPr>
              <a:t> de </a:t>
            </a:r>
            <a:r>
              <a:rPr sz="2600" i="1" spc="-5" dirty="0">
                <a:latin typeface="Arial"/>
                <a:cs typeface="Arial"/>
              </a:rPr>
              <a:t>cambiarse</a:t>
            </a:r>
            <a:r>
              <a:rPr sz="2600" i="1" spc="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en el</a:t>
            </a:r>
            <a:r>
              <a:rPr sz="2600" i="1" spc="-5" dirty="0">
                <a:latin typeface="Arial"/>
                <a:cs typeface="Arial"/>
              </a:rPr>
              <a:t> </a:t>
            </a:r>
            <a:r>
              <a:rPr sz="2600" i="1" spc="-15" dirty="0">
                <a:latin typeface="Arial"/>
                <a:cs typeface="Arial"/>
              </a:rPr>
              <a:t>trigger.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28100" y="300990"/>
            <a:ext cx="935990" cy="778509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0" y="1548130"/>
            <a:ext cx="10079990" cy="0"/>
          </a:xfrm>
          <a:custGeom>
            <a:avLst/>
            <a:gdLst/>
            <a:ahLst/>
            <a:cxnLst/>
            <a:rect l="l" t="t" r="r" b="b"/>
            <a:pathLst>
              <a:path w="10079990">
                <a:moveTo>
                  <a:pt x="0" y="0"/>
                </a:moveTo>
                <a:lnTo>
                  <a:pt x="10079990" y="0"/>
                </a:lnTo>
              </a:path>
            </a:pathLst>
          </a:custGeom>
          <a:ln w="29112">
            <a:solidFill>
              <a:srgbClr val="0077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553720"/>
            <a:ext cx="371982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Trigger:</a:t>
            </a:r>
            <a:r>
              <a:rPr spc="-75" dirty="0"/>
              <a:t> </a:t>
            </a:r>
            <a:r>
              <a:rPr spc="-5" dirty="0"/>
              <a:t>Crear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8100" y="300990"/>
            <a:ext cx="935990" cy="77850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1548130"/>
            <a:ext cx="10079990" cy="0"/>
          </a:xfrm>
          <a:custGeom>
            <a:avLst/>
            <a:gdLst/>
            <a:ahLst/>
            <a:cxnLst/>
            <a:rect l="l" t="t" r="r" b="b"/>
            <a:pathLst>
              <a:path w="10079990">
                <a:moveTo>
                  <a:pt x="0" y="0"/>
                </a:moveTo>
                <a:lnTo>
                  <a:pt x="10079990" y="0"/>
                </a:lnTo>
              </a:path>
            </a:pathLst>
          </a:custGeom>
          <a:ln w="29112">
            <a:solidFill>
              <a:srgbClr val="0077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4669" y="1955800"/>
            <a:ext cx="142239" cy="14351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27709" y="1835150"/>
            <a:ext cx="8244205" cy="5262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Sintaxis</a:t>
            </a:r>
            <a:r>
              <a:rPr sz="2200" b="1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Simple</a:t>
            </a:r>
            <a:r>
              <a:rPr sz="1800" dirty="0"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  <a:p>
            <a:pPr marL="586740">
              <a:lnSpc>
                <a:spcPts val="1820"/>
              </a:lnSpc>
              <a:spcBef>
                <a:spcPts val="1880"/>
              </a:spcBef>
            </a:pPr>
            <a:r>
              <a:rPr sz="1600" spc="-5" dirty="0">
                <a:latin typeface="Courier New"/>
                <a:cs typeface="Courier New"/>
              </a:rPr>
              <a:t>CREATE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[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OR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ALTER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]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TRIGGER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NombreTrigger</a:t>
            </a:r>
            <a:endParaRPr sz="1600">
              <a:latin typeface="Courier New"/>
              <a:cs typeface="Courier New"/>
            </a:endParaRPr>
          </a:p>
          <a:p>
            <a:pPr marL="586740">
              <a:lnSpc>
                <a:spcPts val="1714"/>
              </a:lnSpc>
            </a:pPr>
            <a:r>
              <a:rPr sz="1600" spc="-5" dirty="0">
                <a:latin typeface="Courier New"/>
                <a:cs typeface="Courier New"/>
              </a:rPr>
              <a:t>ON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{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table|view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586740">
              <a:lnSpc>
                <a:spcPts val="1714"/>
              </a:lnSpc>
            </a:pPr>
            <a:r>
              <a:rPr sz="1600" dirty="0">
                <a:latin typeface="Courier New"/>
                <a:cs typeface="Courier New"/>
              </a:rPr>
              <a:t>{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FOR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|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AFTER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|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INSTEAD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OF}</a:t>
            </a:r>
            <a:endParaRPr sz="1600">
              <a:latin typeface="Courier New"/>
              <a:cs typeface="Courier New"/>
            </a:endParaRPr>
          </a:p>
          <a:p>
            <a:pPr marL="586740" marR="1797685">
              <a:lnSpc>
                <a:spcPts val="1710"/>
              </a:lnSpc>
              <a:spcBef>
                <a:spcPts val="130"/>
              </a:spcBef>
            </a:pPr>
            <a:r>
              <a:rPr sz="1600" dirty="0">
                <a:latin typeface="Courier New"/>
                <a:cs typeface="Courier New"/>
              </a:rPr>
              <a:t>{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[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INSERT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]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[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,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]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[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UPDATE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]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[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,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]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[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DELETE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]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} </a:t>
            </a:r>
            <a:r>
              <a:rPr sz="1600" spc="-944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AS</a:t>
            </a:r>
            <a:endParaRPr sz="1600">
              <a:latin typeface="Courier New"/>
              <a:cs typeface="Courier New"/>
            </a:endParaRPr>
          </a:p>
          <a:p>
            <a:pPr marL="1036319">
              <a:lnSpc>
                <a:spcPts val="1710"/>
              </a:lnSpc>
            </a:pPr>
            <a:r>
              <a:rPr sz="1600" i="1" spc="-5" dirty="0">
                <a:latin typeface="Courier New"/>
                <a:cs typeface="Courier New"/>
              </a:rPr>
              <a:t>Sentencias_SQL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Ejemplo</a:t>
            </a:r>
            <a:r>
              <a:rPr sz="22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Simple</a:t>
            </a:r>
            <a:r>
              <a:rPr sz="1800" spc="-5" dirty="0"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  <a:p>
            <a:pPr marL="580390">
              <a:lnSpc>
                <a:spcPts val="1820"/>
              </a:lnSpc>
              <a:spcBef>
                <a:spcPts val="1350"/>
              </a:spcBef>
            </a:pPr>
            <a:r>
              <a:rPr sz="1600" spc="-5" dirty="0">
                <a:latin typeface="Courier New"/>
                <a:cs typeface="Courier New"/>
              </a:rPr>
              <a:t>CREATE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TRIGGER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tg</a:t>
            </a:r>
            <a:r>
              <a:rPr sz="1600" i="1" spc="-5" dirty="0">
                <a:latin typeface="Courier New"/>
                <a:cs typeface="Courier New"/>
              </a:rPr>
              <a:t>_borrarclientes</a:t>
            </a:r>
            <a:r>
              <a:rPr sz="1600" i="1" spc="-1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ON</a:t>
            </a:r>
            <a:r>
              <a:rPr sz="1600" i="1" spc="-1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cliente</a:t>
            </a:r>
            <a:r>
              <a:rPr sz="1600" i="1" spc="-1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INSTEAD</a:t>
            </a:r>
            <a:r>
              <a:rPr sz="1600" i="1" spc="-1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OF</a:t>
            </a:r>
            <a:r>
              <a:rPr sz="1600" i="1" spc="-1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DELETE</a:t>
            </a:r>
            <a:endParaRPr sz="1600">
              <a:latin typeface="Courier New"/>
              <a:cs typeface="Courier New"/>
            </a:endParaRPr>
          </a:p>
          <a:p>
            <a:pPr marL="580390">
              <a:lnSpc>
                <a:spcPts val="1720"/>
              </a:lnSpc>
            </a:pPr>
            <a:r>
              <a:rPr sz="1600" spc="-5" dirty="0">
                <a:latin typeface="Courier New"/>
                <a:cs typeface="Courier New"/>
              </a:rPr>
              <a:t>AS</a:t>
            </a:r>
            <a:endParaRPr sz="1600">
              <a:latin typeface="Courier New"/>
              <a:cs typeface="Courier New"/>
            </a:endParaRPr>
          </a:p>
          <a:p>
            <a:pPr marL="1029969">
              <a:lnSpc>
                <a:spcPts val="1714"/>
              </a:lnSpc>
            </a:pPr>
            <a:r>
              <a:rPr sz="1600" spc="-5" dirty="0">
                <a:latin typeface="Courier New"/>
                <a:cs typeface="Courier New"/>
              </a:rPr>
              <a:t>If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not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exists(Select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1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from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factura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f</a:t>
            </a:r>
            <a:endParaRPr sz="1600">
              <a:latin typeface="Courier New"/>
              <a:cs typeface="Courier New"/>
            </a:endParaRPr>
          </a:p>
          <a:p>
            <a:pPr marL="1479550" marR="5080" indent="900430">
              <a:lnSpc>
                <a:spcPts val="1720"/>
              </a:lnSpc>
              <a:spcBef>
                <a:spcPts val="120"/>
              </a:spcBef>
            </a:pPr>
            <a:r>
              <a:rPr sz="1600" spc="-5" dirty="0">
                <a:latin typeface="Courier New"/>
                <a:cs typeface="Courier New"/>
              </a:rPr>
              <a:t>Where f.nrocliente in (select nro from deleted)) </a:t>
            </a:r>
            <a:r>
              <a:rPr sz="1600" spc="-95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delete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from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cliente</a:t>
            </a:r>
            <a:endParaRPr sz="1600">
              <a:latin typeface="Courier New"/>
              <a:cs typeface="Courier New"/>
            </a:endParaRPr>
          </a:p>
          <a:p>
            <a:pPr marL="1479550">
              <a:lnSpc>
                <a:spcPts val="1685"/>
              </a:lnSpc>
            </a:pPr>
            <a:r>
              <a:rPr sz="1600" spc="-5" dirty="0">
                <a:latin typeface="Courier New"/>
                <a:cs typeface="Courier New"/>
              </a:rPr>
              <a:t>where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nro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in(select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nro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from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deleted)</a:t>
            </a:r>
            <a:endParaRPr sz="1600">
              <a:latin typeface="Courier New"/>
              <a:cs typeface="Courier New"/>
            </a:endParaRPr>
          </a:p>
          <a:p>
            <a:pPr marL="580390">
              <a:lnSpc>
                <a:spcPts val="1820"/>
              </a:lnSpc>
              <a:spcBef>
                <a:spcPts val="1520"/>
              </a:spcBef>
            </a:pPr>
            <a:r>
              <a:rPr sz="1600" spc="-5" dirty="0">
                <a:latin typeface="Courier New"/>
                <a:cs typeface="Courier New"/>
              </a:rPr>
              <a:t>CREATE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TRIGGER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tg</a:t>
            </a:r>
            <a:r>
              <a:rPr sz="1600" i="1" spc="-5" dirty="0">
                <a:latin typeface="Courier New"/>
                <a:cs typeface="Courier New"/>
              </a:rPr>
              <a:t>_clientes</a:t>
            </a:r>
            <a:r>
              <a:rPr sz="1600" i="1" spc="-1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ON</a:t>
            </a:r>
            <a:r>
              <a:rPr sz="1600" i="1" spc="-1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cliente</a:t>
            </a:r>
            <a:r>
              <a:rPr sz="1600" i="1" spc="-1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AFTER</a:t>
            </a:r>
            <a:r>
              <a:rPr sz="1600" i="1" spc="-1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INSERT,UPDATE</a:t>
            </a:r>
            <a:endParaRPr sz="1600">
              <a:latin typeface="Courier New"/>
              <a:cs typeface="Courier New"/>
            </a:endParaRPr>
          </a:p>
          <a:p>
            <a:pPr marL="580390">
              <a:lnSpc>
                <a:spcPts val="1720"/>
              </a:lnSpc>
            </a:pPr>
            <a:r>
              <a:rPr sz="1600" spc="-5" dirty="0">
                <a:latin typeface="Courier New"/>
                <a:cs typeface="Courier New"/>
              </a:rPr>
              <a:t>AS</a:t>
            </a:r>
            <a:endParaRPr sz="1600">
              <a:latin typeface="Courier New"/>
              <a:cs typeface="Courier New"/>
            </a:endParaRPr>
          </a:p>
          <a:p>
            <a:pPr marL="1029969">
              <a:lnSpc>
                <a:spcPts val="1714"/>
              </a:lnSpc>
            </a:pPr>
            <a:r>
              <a:rPr sz="1600" spc="-5" dirty="0">
                <a:latin typeface="Courier New"/>
                <a:cs typeface="Courier New"/>
              </a:rPr>
              <a:t>UPDATE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cliente</a:t>
            </a:r>
            <a:endParaRPr sz="1600">
              <a:latin typeface="Courier New"/>
              <a:cs typeface="Courier New"/>
            </a:endParaRPr>
          </a:p>
          <a:p>
            <a:pPr marL="1029969">
              <a:lnSpc>
                <a:spcPts val="1714"/>
              </a:lnSpc>
            </a:pPr>
            <a:r>
              <a:rPr sz="1600" spc="-5" dirty="0">
                <a:latin typeface="Courier New"/>
                <a:cs typeface="Courier New"/>
              </a:rPr>
              <a:t>Set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fechamodificacion=getdate()</a:t>
            </a:r>
            <a:endParaRPr sz="1600">
              <a:latin typeface="Courier New"/>
              <a:cs typeface="Courier New"/>
            </a:endParaRPr>
          </a:p>
          <a:p>
            <a:pPr marL="1029969">
              <a:lnSpc>
                <a:spcPts val="1820"/>
              </a:lnSpc>
            </a:pPr>
            <a:r>
              <a:rPr sz="1600" spc="-5" dirty="0">
                <a:latin typeface="Courier New"/>
                <a:cs typeface="Courier New"/>
              </a:rPr>
              <a:t>Where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nro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in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(Select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nro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from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inserted)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8319" y="4044950"/>
            <a:ext cx="142239" cy="14223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553720"/>
            <a:ext cx="39674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Trigger:</a:t>
            </a:r>
            <a:r>
              <a:rPr spc="-75" dirty="0"/>
              <a:t> </a:t>
            </a:r>
            <a:r>
              <a:rPr spc="-5" dirty="0"/>
              <a:t>Borrar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8100" y="300990"/>
            <a:ext cx="935990" cy="77850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1548130"/>
            <a:ext cx="10079990" cy="0"/>
          </a:xfrm>
          <a:custGeom>
            <a:avLst/>
            <a:gdLst/>
            <a:ahLst/>
            <a:cxnLst/>
            <a:rect l="l" t="t" r="r" b="b"/>
            <a:pathLst>
              <a:path w="10079990">
                <a:moveTo>
                  <a:pt x="0" y="0"/>
                </a:moveTo>
                <a:lnTo>
                  <a:pt x="10079990" y="0"/>
                </a:lnTo>
              </a:path>
            </a:pathLst>
          </a:custGeom>
          <a:ln w="29112">
            <a:solidFill>
              <a:srgbClr val="0077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4669" y="1955800"/>
            <a:ext cx="142239" cy="14351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34059" y="1835150"/>
            <a:ext cx="21545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Sintaxis</a:t>
            </a:r>
            <a:r>
              <a:rPr sz="2200" b="1" u="heavy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Simple</a:t>
            </a:r>
            <a:r>
              <a:rPr sz="1800" dirty="0"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1750" y="2840990"/>
            <a:ext cx="46583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DROP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TRIGGER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[IF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EXISTS]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NombreTrigger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8319" y="4512309"/>
            <a:ext cx="142239" cy="14223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27709" y="4391659"/>
            <a:ext cx="4738370" cy="195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Ejemplo</a:t>
            </a:r>
            <a:r>
              <a:rPr sz="22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Simple</a:t>
            </a:r>
            <a:r>
              <a:rPr sz="1800" spc="-5" dirty="0"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 marL="580390">
              <a:lnSpc>
                <a:spcPct val="100000"/>
              </a:lnSpc>
              <a:spcBef>
                <a:spcPts val="1420"/>
              </a:spcBef>
            </a:pPr>
            <a:r>
              <a:rPr sz="1600" spc="-5" dirty="0">
                <a:latin typeface="Courier New"/>
                <a:cs typeface="Courier New"/>
              </a:rPr>
              <a:t>DROP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TRIGGER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tg_clientes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Courier New"/>
              <a:cs typeface="Courier New"/>
            </a:endParaRPr>
          </a:p>
          <a:p>
            <a:pPr marL="58039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DROP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TRIGGER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IF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EXISTS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tg_clientes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553720"/>
            <a:ext cx="44964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Trigger:</a:t>
            </a:r>
            <a:r>
              <a:rPr spc="-70" dirty="0"/>
              <a:t> </a:t>
            </a:r>
            <a:r>
              <a:rPr spc="-5" dirty="0"/>
              <a:t>Cambiar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8100" y="300990"/>
            <a:ext cx="935990" cy="77850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1548130"/>
            <a:ext cx="10079990" cy="0"/>
          </a:xfrm>
          <a:custGeom>
            <a:avLst/>
            <a:gdLst/>
            <a:ahLst/>
            <a:cxnLst/>
            <a:rect l="l" t="t" r="r" b="b"/>
            <a:pathLst>
              <a:path w="10079990">
                <a:moveTo>
                  <a:pt x="0" y="0"/>
                </a:moveTo>
                <a:lnTo>
                  <a:pt x="10079990" y="0"/>
                </a:lnTo>
              </a:path>
            </a:pathLst>
          </a:custGeom>
          <a:ln w="29112">
            <a:solidFill>
              <a:srgbClr val="0077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4669" y="1955800"/>
            <a:ext cx="142239" cy="14351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27709" y="1691724"/>
            <a:ext cx="7914005" cy="5882640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230"/>
              </a:spcBef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Sintaxis</a:t>
            </a:r>
            <a:r>
              <a:rPr sz="2200" b="1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Simple</a:t>
            </a:r>
            <a:r>
              <a:rPr sz="1800" dirty="0"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  <a:p>
            <a:pPr marL="586740">
              <a:lnSpc>
                <a:spcPts val="1710"/>
              </a:lnSpc>
              <a:spcBef>
                <a:spcPts val="770"/>
              </a:spcBef>
            </a:pPr>
            <a:r>
              <a:rPr sz="1500" spc="-5" dirty="0">
                <a:latin typeface="Courier New"/>
                <a:cs typeface="Courier New"/>
              </a:rPr>
              <a:t>ALTER</a:t>
            </a:r>
            <a:r>
              <a:rPr sz="1500" spc="-4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TRIGGER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i="1" spc="-5" dirty="0">
                <a:latin typeface="Courier New"/>
                <a:cs typeface="Courier New"/>
              </a:rPr>
              <a:t>NombreTrigger</a:t>
            </a:r>
            <a:endParaRPr sz="1500">
              <a:latin typeface="Courier New"/>
              <a:cs typeface="Courier New"/>
            </a:endParaRPr>
          </a:p>
          <a:p>
            <a:pPr marL="586740">
              <a:lnSpc>
                <a:spcPts val="1625"/>
              </a:lnSpc>
            </a:pPr>
            <a:r>
              <a:rPr sz="1500" spc="-5" dirty="0">
                <a:latin typeface="Courier New"/>
                <a:cs typeface="Courier New"/>
              </a:rPr>
              <a:t>ON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{</a:t>
            </a:r>
            <a:r>
              <a:rPr sz="1500" spc="-3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table|view</a:t>
            </a:r>
            <a:r>
              <a:rPr sz="1500" spc="-3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586740" marR="5080">
              <a:lnSpc>
                <a:spcPts val="1620"/>
              </a:lnSpc>
              <a:spcBef>
                <a:spcPts val="114"/>
              </a:spcBef>
            </a:pPr>
            <a:r>
              <a:rPr sz="1500" dirty="0">
                <a:latin typeface="Courier New"/>
                <a:cs typeface="Courier New"/>
              </a:rPr>
              <a:t>{ </a:t>
            </a:r>
            <a:r>
              <a:rPr sz="1500" spc="-5" dirty="0">
                <a:latin typeface="Courier New"/>
                <a:cs typeface="Courier New"/>
              </a:rPr>
              <a:t>FOR </a:t>
            </a:r>
            <a:r>
              <a:rPr sz="1500" dirty="0">
                <a:latin typeface="Courier New"/>
                <a:cs typeface="Courier New"/>
              </a:rPr>
              <a:t>| </a:t>
            </a:r>
            <a:r>
              <a:rPr sz="1500" spc="-5" dirty="0">
                <a:latin typeface="Courier New"/>
                <a:cs typeface="Courier New"/>
              </a:rPr>
              <a:t>AFTER </a:t>
            </a:r>
            <a:r>
              <a:rPr sz="1500" dirty="0">
                <a:latin typeface="Courier New"/>
                <a:cs typeface="Courier New"/>
              </a:rPr>
              <a:t>| </a:t>
            </a:r>
            <a:r>
              <a:rPr sz="1500" spc="-5" dirty="0">
                <a:latin typeface="Courier New"/>
                <a:cs typeface="Courier New"/>
              </a:rPr>
              <a:t>INSTEAD OF} {[INSERT] [,] [UPDATE] [,] [DELETE]} </a:t>
            </a:r>
            <a:r>
              <a:rPr sz="1500" spc="-89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AS</a:t>
            </a:r>
            <a:endParaRPr sz="1500">
              <a:latin typeface="Courier New"/>
              <a:cs typeface="Courier New"/>
            </a:endParaRPr>
          </a:p>
          <a:p>
            <a:pPr marL="586740">
              <a:lnSpc>
                <a:spcPts val="1510"/>
              </a:lnSpc>
            </a:pPr>
            <a:r>
              <a:rPr sz="1500" spc="-5" dirty="0">
                <a:latin typeface="Courier New"/>
                <a:cs typeface="Courier New"/>
              </a:rPr>
              <a:t>BEGIN</a:t>
            </a:r>
            <a:endParaRPr sz="1500">
              <a:latin typeface="Courier New"/>
              <a:cs typeface="Courier New"/>
            </a:endParaRPr>
          </a:p>
          <a:p>
            <a:pPr marL="1036319">
              <a:lnSpc>
                <a:spcPts val="1625"/>
              </a:lnSpc>
            </a:pPr>
            <a:r>
              <a:rPr sz="1500" i="1" spc="-5" dirty="0">
                <a:latin typeface="Courier New"/>
                <a:cs typeface="Courier New"/>
              </a:rPr>
              <a:t>Sentencias_SQL</a:t>
            </a:r>
            <a:endParaRPr sz="1500">
              <a:latin typeface="Courier New"/>
              <a:cs typeface="Courier New"/>
            </a:endParaRPr>
          </a:p>
          <a:p>
            <a:pPr marL="586740">
              <a:lnSpc>
                <a:spcPts val="1710"/>
              </a:lnSpc>
            </a:pPr>
            <a:r>
              <a:rPr sz="1500" spc="-5" dirty="0">
                <a:latin typeface="Courier New"/>
                <a:cs typeface="Courier New"/>
              </a:rPr>
              <a:t>END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Ejemplo</a:t>
            </a:r>
            <a:r>
              <a:rPr sz="22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Simple</a:t>
            </a:r>
            <a:r>
              <a:rPr sz="1800" spc="-5" dirty="0"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  <a:p>
            <a:pPr marL="580390">
              <a:lnSpc>
                <a:spcPts val="1710"/>
              </a:lnSpc>
              <a:spcBef>
                <a:spcPts val="530"/>
              </a:spcBef>
            </a:pPr>
            <a:r>
              <a:rPr sz="1500" spc="-5" dirty="0">
                <a:latin typeface="Courier New"/>
                <a:cs typeface="Courier New"/>
              </a:rPr>
              <a:t>ALTER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TRIGGER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tg</a:t>
            </a:r>
            <a:r>
              <a:rPr sz="1500" i="1" spc="-5" dirty="0">
                <a:latin typeface="Courier New"/>
                <a:cs typeface="Courier New"/>
              </a:rPr>
              <a:t>_borrarclientes</a:t>
            </a:r>
            <a:r>
              <a:rPr sz="1500" i="1" spc="-10" dirty="0">
                <a:latin typeface="Courier New"/>
                <a:cs typeface="Courier New"/>
              </a:rPr>
              <a:t> </a:t>
            </a:r>
            <a:r>
              <a:rPr sz="1500" i="1" spc="-5" dirty="0">
                <a:latin typeface="Courier New"/>
                <a:cs typeface="Courier New"/>
              </a:rPr>
              <a:t>ON</a:t>
            </a:r>
            <a:r>
              <a:rPr sz="1500" i="1" spc="-15" dirty="0">
                <a:latin typeface="Courier New"/>
                <a:cs typeface="Courier New"/>
              </a:rPr>
              <a:t> </a:t>
            </a:r>
            <a:r>
              <a:rPr sz="1500" i="1" spc="-5" dirty="0">
                <a:latin typeface="Courier New"/>
                <a:cs typeface="Courier New"/>
              </a:rPr>
              <a:t>cliente</a:t>
            </a:r>
            <a:r>
              <a:rPr sz="1500" i="1" spc="-10" dirty="0">
                <a:latin typeface="Courier New"/>
                <a:cs typeface="Courier New"/>
              </a:rPr>
              <a:t> </a:t>
            </a:r>
            <a:r>
              <a:rPr sz="1500" i="1" spc="-5" dirty="0">
                <a:latin typeface="Courier New"/>
                <a:cs typeface="Courier New"/>
              </a:rPr>
              <a:t>INSTEAD</a:t>
            </a:r>
            <a:r>
              <a:rPr sz="1500" i="1" spc="-15" dirty="0">
                <a:latin typeface="Courier New"/>
                <a:cs typeface="Courier New"/>
              </a:rPr>
              <a:t> </a:t>
            </a:r>
            <a:r>
              <a:rPr sz="1500" i="1" spc="-5" dirty="0">
                <a:latin typeface="Courier New"/>
                <a:cs typeface="Courier New"/>
              </a:rPr>
              <a:t>OF</a:t>
            </a:r>
            <a:r>
              <a:rPr sz="1500" i="1" spc="-15" dirty="0">
                <a:latin typeface="Courier New"/>
                <a:cs typeface="Courier New"/>
              </a:rPr>
              <a:t> </a:t>
            </a:r>
            <a:r>
              <a:rPr sz="1500" i="1" spc="-5" dirty="0">
                <a:latin typeface="Courier New"/>
                <a:cs typeface="Courier New"/>
              </a:rPr>
              <a:t>DELETE</a:t>
            </a:r>
            <a:endParaRPr sz="1500">
              <a:latin typeface="Courier New"/>
              <a:cs typeface="Courier New"/>
            </a:endParaRPr>
          </a:p>
          <a:p>
            <a:pPr marL="580390" marR="6753859">
              <a:lnSpc>
                <a:spcPts val="1630"/>
              </a:lnSpc>
              <a:spcBef>
                <a:spcPts val="110"/>
              </a:spcBef>
            </a:pPr>
            <a:r>
              <a:rPr sz="1500" spc="-5" dirty="0">
                <a:latin typeface="Courier New"/>
                <a:cs typeface="Courier New"/>
              </a:rPr>
              <a:t>AS </a:t>
            </a:r>
            <a:r>
              <a:rPr sz="150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BEGIN</a:t>
            </a:r>
            <a:endParaRPr sz="1500">
              <a:latin typeface="Courier New"/>
              <a:cs typeface="Courier New"/>
            </a:endParaRPr>
          </a:p>
          <a:p>
            <a:pPr marL="1029969">
              <a:lnSpc>
                <a:spcPts val="1505"/>
              </a:lnSpc>
            </a:pPr>
            <a:r>
              <a:rPr sz="1500" spc="-5" dirty="0">
                <a:latin typeface="Courier New"/>
                <a:cs typeface="Courier New"/>
              </a:rPr>
              <a:t>If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not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exists(Select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1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from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factura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f</a:t>
            </a:r>
            <a:endParaRPr sz="1500">
              <a:latin typeface="Courier New"/>
              <a:cs typeface="Courier New"/>
            </a:endParaRPr>
          </a:p>
          <a:p>
            <a:pPr marL="1479550" marR="40005" indent="900430">
              <a:lnSpc>
                <a:spcPts val="1620"/>
              </a:lnSpc>
              <a:spcBef>
                <a:spcPts val="110"/>
              </a:spcBef>
            </a:pPr>
            <a:r>
              <a:rPr sz="1500" spc="-5" dirty="0">
                <a:latin typeface="Courier New"/>
                <a:cs typeface="Courier New"/>
              </a:rPr>
              <a:t>Where f.nrocliente in (select nro from deleted)) </a:t>
            </a:r>
            <a:r>
              <a:rPr sz="1500" spc="-89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delete</a:t>
            </a:r>
            <a:r>
              <a:rPr sz="1500" spc="-10" dirty="0">
                <a:latin typeface="Courier New"/>
                <a:cs typeface="Courier New"/>
              </a:rPr>
              <a:t> from</a:t>
            </a:r>
            <a:r>
              <a:rPr sz="1500" spc="-5" dirty="0">
                <a:latin typeface="Courier New"/>
                <a:cs typeface="Courier New"/>
              </a:rPr>
              <a:t> cliente</a:t>
            </a:r>
            <a:endParaRPr sz="1500">
              <a:latin typeface="Courier New"/>
              <a:cs typeface="Courier New"/>
            </a:endParaRPr>
          </a:p>
          <a:p>
            <a:pPr marL="1479550">
              <a:lnSpc>
                <a:spcPts val="1505"/>
              </a:lnSpc>
            </a:pPr>
            <a:r>
              <a:rPr sz="1500" spc="-5" dirty="0">
                <a:latin typeface="Courier New"/>
                <a:cs typeface="Courier New"/>
              </a:rPr>
              <a:t>where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nro</a:t>
            </a:r>
            <a:r>
              <a:rPr sz="1500" spc="-1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in(select</a:t>
            </a:r>
            <a:r>
              <a:rPr sz="1500" spc="-1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nro</a:t>
            </a:r>
            <a:r>
              <a:rPr sz="1500" spc="-1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from</a:t>
            </a:r>
            <a:r>
              <a:rPr sz="1500" spc="-10" dirty="0">
                <a:latin typeface="Courier New"/>
                <a:cs typeface="Courier New"/>
              </a:rPr>
              <a:t> deleted)</a:t>
            </a:r>
            <a:endParaRPr sz="1500">
              <a:latin typeface="Courier New"/>
              <a:cs typeface="Courier New"/>
            </a:endParaRPr>
          </a:p>
          <a:p>
            <a:pPr marL="580390">
              <a:lnSpc>
                <a:spcPts val="1710"/>
              </a:lnSpc>
            </a:pPr>
            <a:r>
              <a:rPr sz="1500" spc="-5" dirty="0">
                <a:latin typeface="Courier New"/>
                <a:cs typeface="Courier New"/>
              </a:rPr>
              <a:t>END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Courier New"/>
              <a:cs typeface="Courier New"/>
            </a:endParaRPr>
          </a:p>
          <a:p>
            <a:pPr marL="580390">
              <a:lnSpc>
                <a:spcPts val="1710"/>
              </a:lnSpc>
              <a:spcBef>
                <a:spcPts val="5"/>
              </a:spcBef>
            </a:pPr>
            <a:r>
              <a:rPr sz="1500" spc="-5" dirty="0">
                <a:latin typeface="Courier New"/>
                <a:cs typeface="Courier New"/>
              </a:rPr>
              <a:t>ALTER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TRIGGER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tg</a:t>
            </a:r>
            <a:r>
              <a:rPr sz="1500" i="1" spc="-5" dirty="0">
                <a:latin typeface="Courier New"/>
                <a:cs typeface="Courier New"/>
              </a:rPr>
              <a:t>_clientes</a:t>
            </a:r>
            <a:r>
              <a:rPr sz="1500" i="1" spc="-15" dirty="0">
                <a:latin typeface="Courier New"/>
                <a:cs typeface="Courier New"/>
              </a:rPr>
              <a:t> </a:t>
            </a:r>
            <a:r>
              <a:rPr sz="1500" i="1" spc="-5" dirty="0">
                <a:latin typeface="Courier New"/>
                <a:cs typeface="Courier New"/>
              </a:rPr>
              <a:t>ON</a:t>
            </a:r>
            <a:r>
              <a:rPr sz="1500" i="1" spc="-15" dirty="0">
                <a:latin typeface="Courier New"/>
                <a:cs typeface="Courier New"/>
              </a:rPr>
              <a:t> </a:t>
            </a:r>
            <a:r>
              <a:rPr sz="1500" i="1" spc="-5" dirty="0">
                <a:latin typeface="Courier New"/>
                <a:cs typeface="Courier New"/>
              </a:rPr>
              <a:t>cliente</a:t>
            </a:r>
            <a:r>
              <a:rPr sz="1500" i="1" spc="-15" dirty="0">
                <a:latin typeface="Courier New"/>
                <a:cs typeface="Courier New"/>
              </a:rPr>
              <a:t> </a:t>
            </a:r>
            <a:r>
              <a:rPr sz="1500" i="1" spc="-5" dirty="0">
                <a:latin typeface="Courier New"/>
                <a:cs typeface="Courier New"/>
              </a:rPr>
              <a:t>AFTER</a:t>
            </a:r>
            <a:r>
              <a:rPr sz="1500" i="1" spc="-15" dirty="0">
                <a:latin typeface="Courier New"/>
                <a:cs typeface="Courier New"/>
              </a:rPr>
              <a:t> </a:t>
            </a:r>
            <a:r>
              <a:rPr sz="1500" i="1" spc="-5" dirty="0">
                <a:latin typeface="Courier New"/>
                <a:cs typeface="Courier New"/>
              </a:rPr>
              <a:t>INSERT,UPDATE</a:t>
            </a:r>
            <a:endParaRPr sz="1500">
              <a:latin typeface="Courier New"/>
              <a:cs typeface="Courier New"/>
            </a:endParaRPr>
          </a:p>
          <a:p>
            <a:pPr marL="580390" marR="6753859">
              <a:lnSpc>
                <a:spcPts val="1620"/>
              </a:lnSpc>
              <a:spcBef>
                <a:spcPts val="110"/>
              </a:spcBef>
            </a:pPr>
            <a:r>
              <a:rPr sz="1500" spc="-5" dirty="0">
                <a:latin typeface="Courier New"/>
                <a:cs typeface="Courier New"/>
              </a:rPr>
              <a:t>AS </a:t>
            </a:r>
            <a:r>
              <a:rPr sz="150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BEGIN</a:t>
            </a:r>
            <a:endParaRPr sz="1500">
              <a:latin typeface="Courier New"/>
              <a:cs typeface="Courier New"/>
            </a:endParaRPr>
          </a:p>
          <a:p>
            <a:pPr marL="1029969">
              <a:lnSpc>
                <a:spcPts val="1510"/>
              </a:lnSpc>
            </a:pPr>
            <a:r>
              <a:rPr sz="1500" spc="-5" dirty="0">
                <a:latin typeface="Courier New"/>
                <a:cs typeface="Courier New"/>
              </a:rPr>
              <a:t>UPDATE</a:t>
            </a:r>
            <a:r>
              <a:rPr sz="1500" spc="-7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cliente</a:t>
            </a:r>
            <a:endParaRPr sz="1500">
              <a:latin typeface="Courier New"/>
              <a:cs typeface="Courier New"/>
            </a:endParaRPr>
          </a:p>
          <a:p>
            <a:pPr marL="1029969">
              <a:lnSpc>
                <a:spcPts val="1625"/>
              </a:lnSpc>
            </a:pPr>
            <a:r>
              <a:rPr sz="1500" spc="-5" dirty="0">
                <a:latin typeface="Courier New"/>
                <a:cs typeface="Courier New"/>
              </a:rPr>
              <a:t>Set</a:t>
            </a:r>
            <a:r>
              <a:rPr sz="1500" spc="-7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fechamodificacion=getdate()</a:t>
            </a:r>
            <a:endParaRPr sz="1500">
              <a:latin typeface="Courier New"/>
              <a:cs typeface="Courier New"/>
            </a:endParaRPr>
          </a:p>
          <a:p>
            <a:pPr marL="1029969">
              <a:lnSpc>
                <a:spcPts val="1620"/>
              </a:lnSpc>
            </a:pPr>
            <a:r>
              <a:rPr sz="1500" spc="-5" dirty="0">
                <a:latin typeface="Courier New"/>
                <a:cs typeface="Courier New"/>
              </a:rPr>
              <a:t>Where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nro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in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(Select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nro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from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inserted)</a:t>
            </a:r>
            <a:endParaRPr sz="1500">
              <a:latin typeface="Courier New"/>
              <a:cs typeface="Courier New"/>
            </a:endParaRPr>
          </a:p>
          <a:p>
            <a:pPr marL="580390">
              <a:lnSpc>
                <a:spcPts val="1710"/>
              </a:lnSpc>
            </a:pPr>
            <a:r>
              <a:rPr sz="1500" spc="-5" dirty="0">
                <a:latin typeface="Courier New"/>
                <a:cs typeface="Courier New"/>
              </a:rPr>
              <a:t>END</a:t>
            </a:r>
            <a:endParaRPr sz="15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8319" y="3937000"/>
            <a:ext cx="142239" cy="14223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553720"/>
            <a:ext cx="81534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Trigger:</a:t>
            </a:r>
            <a:r>
              <a:rPr spc="-15" dirty="0"/>
              <a:t> </a:t>
            </a:r>
            <a:r>
              <a:rPr spc="-10" dirty="0"/>
              <a:t>Habilitar</a:t>
            </a:r>
            <a:r>
              <a:rPr spc="-2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5" dirty="0"/>
              <a:t>Deshabilitar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8100" y="300990"/>
            <a:ext cx="935990" cy="77850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1548130"/>
            <a:ext cx="10079990" cy="0"/>
          </a:xfrm>
          <a:custGeom>
            <a:avLst/>
            <a:gdLst/>
            <a:ahLst/>
            <a:cxnLst/>
            <a:rect l="l" t="t" r="r" b="b"/>
            <a:pathLst>
              <a:path w="10079990">
                <a:moveTo>
                  <a:pt x="0" y="0"/>
                </a:moveTo>
                <a:lnTo>
                  <a:pt x="10079990" y="0"/>
                </a:lnTo>
              </a:path>
            </a:pathLst>
          </a:custGeom>
          <a:ln w="29112">
            <a:solidFill>
              <a:srgbClr val="0077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4669" y="1955800"/>
            <a:ext cx="142239" cy="14351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34059" y="1835150"/>
            <a:ext cx="21545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Sintaxis</a:t>
            </a:r>
            <a:r>
              <a:rPr sz="2200" b="1" u="heavy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Simple</a:t>
            </a:r>
            <a:r>
              <a:rPr sz="1800" dirty="0"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1750" y="2840990"/>
            <a:ext cx="6242685" cy="928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ENABLE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TRIGGER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[</a:t>
            </a:r>
            <a:r>
              <a:rPr sz="1600" i="1" spc="-5" dirty="0">
                <a:latin typeface="Courier New"/>
                <a:cs typeface="Courier New"/>
              </a:rPr>
              <a:t>NombreTrigger|ALL]</a:t>
            </a:r>
            <a:r>
              <a:rPr sz="1600" i="1" spc="-2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ON</a:t>
            </a:r>
            <a:r>
              <a:rPr sz="1600" i="1" spc="-2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[table|view]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600" i="1" spc="-5" dirty="0">
                <a:latin typeface="Courier New"/>
                <a:cs typeface="Courier New"/>
              </a:rPr>
              <a:t>DISABLE</a:t>
            </a:r>
            <a:r>
              <a:rPr sz="1600" i="1" spc="-2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TRIGGER</a:t>
            </a:r>
            <a:r>
              <a:rPr sz="1600" i="1" spc="-2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[NombreTrigger|ALL]</a:t>
            </a:r>
            <a:r>
              <a:rPr sz="1600" i="1" spc="-2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ON</a:t>
            </a:r>
            <a:r>
              <a:rPr sz="1600" i="1" spc="-2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[table|view]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8319" y="4512309"/>
            <a:ext cx="142239" cy="14223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27709" y="4391659"/>
            <a:ext cx="21697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Ejemplo</a:t>
            </a:r>
            <a:r>
              <a:rPr sz="2200" b="1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Simple</a:t>
            </a:r>
            <a:r>
              <a:rPr sz="1800" spc="-5" dirty="0"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5400" y="5257800"/>
            <a:ext cx="31953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ENABLE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TRIGGER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tg_clientes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09159" y="5257800"/>
            <a:ext cx="1244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on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Cliente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5400" y="6078220"/>
            <a:ext cx="3683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DISABLE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TRIGGER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ALL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on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Cliente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553720"/>
            <a:ext cx="42678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Revisión</a:t>
            </a:r>
            <a:r>
              <a:rPr spc="-45" dirty="0"/>
              <a:t> </a:t>
            </a:r>
            <a:r>
              <a:rPr spc="-5" dirty="0"/>
              <a:t>SQL</a:t>
            </a:r>
            <a:r>
              <a:rPr spc="-125" dirty="0"/>
              <a:t> </a:t>
            </a:r>
            <a:r>
              <a:rPr dirty="0"/>
              <a:t>III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8100" y="300990"/>
            <a:ext cx="935990" cy="77850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1548130"/>
            <a:ext cx="10079990" cy="0"/>
          </a:xfrm>
          <a:custGeom>
            <a:avLst/>
            <a:gdLst/>
            <a:ahLst/>
            <a:cxnLst/>
            <a:rect l="l" t="t" r="r" b="b"/>
            <a:pathLst>
              <a:path w="10079990">
                <a:moveTo>
                  <a:pt x="0" y="0"/>
                </a:moveTo>
                <a:lnTo>
                  <a:pt x="10079990" y="0"/>
                </a:lnTo>
              </a:path>
            </a:pathLst>
          </a:custGeom>
          <a:ln w="29112">
            <a:solidFill>
              <a:srgbClr val="0077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200" y="2087879"/>
            <a:ext cx="142240" cy="14351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91589" y="1944370"/>
            <a:ext cx="3263265" cy="446913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ct val="92900"/>
              </a:lnSpc>
              <a:spcBef>
                <a:spcPts val="305"/>
              </a:spcBef>
            </a:pPr>
            <a:r>
              <a:rPr sz="2400" u="heavy" spc="-40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 MT"/>
                <a:cs typeface="Arial MT"/>
              </a:rPr>
              <a:t>CREATE </a:t>
            </a:r>
            <a:r>
              <a:rPr sz="2400" u="heavy" spc="-10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 MT"/>
                <a:cs typeface="Arial MT"/>
              </a:rPr>
              <a:t>PROCEDURE </a:t>
            </a:r>
            <a:r>
              <a:rPr sz="2400" spc="-655" dirty="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sz="2400" u="heavy" spc="-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 MT"/>
                <a:cs typeface="Arial MT"/>
              </a:rPr>
              <a:t>DROP </a:t>
            </a:r>
            <a:r>
              <a:rPr sz="2400" u="heavy" spc="-10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 MT"/>
                <a:cs typeface="Arial MT"/>
              </a:rPr>
              <a:t>PROCEDURE </a:t>
            </a:r>
            <a:r>
              <a:rPr sz="2400" spc="-5" dirty="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sz="2400" u="heavy" spc="-4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 MT"/>
                <a:cs typeface="Arial MT"/>
              </a:rPr>
              <a:t>ALTER</a:t>
            </a:r>
            <a:r>
              <a:rPr sz="2400" u="heavy" spc="-20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10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 MT"/>
                <a:cs typeface="Arial MT"/>
              </a:rPr>
              <a:t>PROCEDURE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Arial MT"/>
              <a:cs typeface="Arial MT"/>
            </a:endParaRPr>
          </a:p>
          <a:p>
            <a:pPr marL="12700" marR="375285">
              <a:lnSpc>
                <a:spcPts val="2680"/>
              </a:lnSpc>
            </a:pPr>
            <a:r>
              <a:rPr sz="2400" u="heavy" spc="-40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 MT"/>
                <a:cs typeface="Arial MT"/>
              </a:rPr>
              <a:t>CREATE</a:t>
            </a:r>
            <a:r>
              <a:rPr sz="2400" u="heavy" spc="-7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 MT"/>
                <a:cs typeface="Arial MT"/>
              </a:rPr>
              <a:t>FUNCTION </a:t>
            </a:r>
            <a:r>
              <a:rPr sz="2400" spc="-650" dirty="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sz="2400" u="heavy" spc="-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 MT"/>
                <a:cs typeface="Arial MT"/>
              </a:rPr>
              <a:t>DROP FUNCTION </a:t>
            </a:r>
            <a:r>
              <a:rPr sz="2400" dirty="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sz="2400" u="heavy" spc="-4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 MT"/>
                <a:cs typeface="Arial MT"/>
              </a:rPr>
              <a:t>ALTER</a:t>
            </a:r>
            <a:r>
              <a:rPr sz="2400" u="heavy" spc="-2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 MT"/>
                <a:cs typeface="Arial MT"/>
              </a:rPr>
              <a:t>FUNCTION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Arial MT"/>
              <a:cs typeface="Arial MT"/>
            </a:endParaRPr>
          </a:p>
          <a:p>
            <a:pPr marL="12700" marR="492125">
              <a:lnSpc>
                <a:spcPct val="92900"/>
              </a:lnSpc>
              <a:spcBef>
                <a:spcPts val="5"/>
              </a:spcBef>
            </a:pPr>
            <a:r>
              <a:rPr sz="2400" u="heavy" spc="-40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 MT"/>
                <a:cs typeface="Arial MT"/>
              </a:rPr>
              <a:t>CREATE </a:t>
            </a:r>
            <a:r>
              <a:rPr sz="2400" u="heavy" spc="-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 MT"/>
                <a:cs typeface="Arial MT"/>
              </a:rPr>
              <a:t>TRIGGER </a:t>
            </a:r>
            <a:r>
              <a:rPr sz="2400" spc="-655" dirty="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sz="2400" u="heavy" spc="-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 MT"/>
                <a:cs typeface="Arial MT"/>
              </a:rPr>
              <a:t>DROP TRIGGER </a:t>
            </a:r>
            <a:r>
              <a:rPr sz="2400" dirty="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sz="2400" u="heavy" spc="-4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 MT"/>
                <a:cs typeface="Arial MT"/>
              </a:rPr>
              <a:t>ALTER </a:t>
            </a:r>
            <a:r>
              <a:rPr sz="2400" u="heavy" spc="-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 MT"/>
                <a:cs typeface="Arial MT"/>
              </a:rPr>
              <a:t>TRIGGER </a:t>
            </a:r>
            <a:r>
              <a:rPr sz="2400" dirty="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sz="2400" u="heavy" spc="-10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 MT"/>
                <a:cs typeface="Arial MT"/>
              </a:rPr>
              <a:t>ENABLE </a:t>
            </a:r>
            <a:r>
              <a:rPr sz="2400" u="heavy" spc="-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 MT"/>
                <a:cs typeface="Arial MT"/>
              </a:rPr>
              <a:t>TRIGGER </a:t>
            </a:r>
            <a:r>
              <a:rPr sz="2400" spc="-655" dirty="0">
                <a:solidFill>
                  <a:srgbClr val="006600"/>
                </a:solidFill>
                <a:latin typeface="Arial MT"/>
                <a:cs typeface="Arial MT"/>
              </a:rPr>
              <a:t> </a:t>
            </a:r>
            <a:r>
              <a:rPr sz="2400" u="heavy" spc="-10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 MT"/>
                <a:cs typeface="Arial MT"/>
              </a:rPr>
              <a:t>DISABLE</a:t>
            </a:r>
            <a:r>
              <a:rPr sz="2400" u="heavy" spc="-10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 MT"/>
                <a:cs typeface="Arial MT"/>
              </a:rPr>
              <a:t>TRIGGER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2200" y="2428239"/>
            <a:ext cx="142240" cy="1422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2200" y="2768600"/>
            <a:ext cx="142240" cy="1422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92200" y="3448050"/>
            <a:ext cx="142240" cy="1422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92200" y="3787140"/>
            <a:ext cx="142240" cy="1422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92200" y="4127500"/>
            <a:ext cx="142240" cy="14223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92200" y="4806950"/>
            <a:ext cx="142240" cy="14223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92200" y="5147309"/>
            <a:ext cx="142240" cy="14223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92200" y="5486400"/>
            <a:ext cx="142240" cy="14223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92200" y="5826759"/>
            <a:ext cx="142240" cy="14223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92200" y="6165850"/>
            <a:ext cx="142240" cy="14350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553720"/>
            <a:ext cx="27254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Consultas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8100" y="300990"/>
            <a:ext cx="935990" cy="77850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1548130"/>
            <a:ext cx="10079990" cy="0"/>
          </a:xfrm>
          <a:custGeom>
            <a:avLst/>
            <a:gdLst/>
            <a:ahLst/>
            <a:cxnLst/>
            <a:rect l="l" t="t" r="r" b="b"/>
            <a:pathLst>
              <a:path w="10079990">
                <a:moveTo>
                  <a:pt x="0" y="0"/>
                </a:moveTo>
                <a:lnTo>
                  <a:pt x="10079990" y="0"/>
                </a:lnTo>
              </a:path>
            </a:pathLst>
          </a:custGeom>
          <a:ln w="29112">
            <a:solidFill>
              <a:srgbClr val="0077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44890" y="7059930"/>
            <a:ext cx="1228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600"/>
                </a:solidFill>
                <a:latin typeface="Arial"/>
                <a:cs typeface="Arial"/>
              </a:rPr>
              <a:t>Gr</a:t>
            </a:r>
            <a:r>
              <a:rPr sz="2400" b="1" spc="-10" dirty="0">
                <a:solidFill>
                  <a:srgbClr val="006600"/>
                </a:solidFill>
                <a:latin typeface="Arial"/>
                <a:cs typeface="Arial"/>
              </a:rPr>
              <a:t>ac</a:t>
            </a:r>
            <a:r>
              <a:rPr sz="2400" b="1" spc="10" dirty="0">
                <a:solidFill>
                  <a:srgbClr val="006600"/>
                </a:solidFill>
                <a:latin typeface="Arial"/>
                <a:cs typeface="Arial"/>
              </a:rPr>
              <a:t>i</a:t>
            </a:r>
            <a:r>
              <a:rPr sz="2400" b="1" spc="-10" dirty="0">
                <a:solidFill>
                  <a:srgbClr val="006600"/>
                </a:solidFill>
                <a:latin typeface="Arial"/>
                <a:cs typeface="Arial"/>
              </a:rPr>
              <a:t>as</a:t>
            </a:r>
            <a:r>
              <a:rPr sz="2400" b="1" dirty="0">
                <a:solidFill>
                  <a:srgbClr val="00660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71950" y="2472689"/>
            <a:ext cx="1752600" cy="26098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553720"/>
            <a:ext cx="47117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Stored</a:t>
            </a:r>
            <a:r>
              <a:rPr spc="-80" dirty="0"/>
              <a:t> </a:t>
            </a:r>
            <a:r>
              <a:rPr spc="-5" dirty="0"/>
              <a:t>Procedure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4488179"/>
            <a:ext cx="143509" cy="1435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8000" y="4855209"/>
            <a:ext cx="143509" cy="1435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8000" y="5590540"/>
            <a:ext cx="143509" cy="1422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8000" y="5956300"/>
            <a:ext cx="143509" cy="1435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8000" y="6691630"/>
            <a:ext cx="143509" cy="14096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91490" y="1591309"/>
            <a:ext cx="8865235" cy="572897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231775">
              <a:lnSpc>
                <a:spcPct val="93400"/>
              </a:lnSpc>
              <a:spcBef>
                <a:spcPts val="350"/>
              </a:spcBef>
            </a:pPr>
            <a:r>
              <a:rPr sz="3200" i="1" dirty="0">
                <a:latin typeface="Arial"/>
                <a:cs typeface="Arial"/>
              </a:rPr>
              <a:t>Es </a:t>
            </a:r>
            <a:r>
              <a:rPr sz="3200" i="1" spc="-5" dirty="0">
                <a:latin typeface="Arial"/>
                <a:cs typeface="Arial"/>
              </a:rPr>
              <a:t>un </a:t>
            </a:r>
            <a:r>
              <a:rPr sz="3200" i="1" spc="-10" dirty="0">
                <a:latin typeface="Arial"/>
                <a:cs typeface="Arial"/>
              </a:rPr>
              <a:t>conjunto </a:t>
            </a:r>
            <a:r>
              <a:rPr sz="3200" i="1" spc="-5" dirty="0">
                <a:latin typeface="Arial"/>
                <a:cs typeface="Arial"/>
              </a:rPr>
              <a:t>de </a:t>
            </a:r>
            <a:r>
              <a:rPr sz="3200" i="1" spc="-10" dirty="0">
                <a:latin typeface="Arial"/>
                <a:cs typeface="Arial"/>
              </a:rPr>
              <a:t>sentencias </a:t>
            </a:r>
            <a:r>
              <a:rPr sz="3200" i="1" spc="-5" dirty="0">
                <a:latin typeface="Arial"/>
                <a:cs typeface="Arial"/>
              </a:rPr>
              <a:t>SQL </a:t>
            </a:r>
            <a:r>
              <a:rPr sz="3200" i="1" spc="-10" dirty="0">
                <a:latin typeface="Arial"/>
                <a:cs typeface="Arial"/>
              </a:rPr>
              <a:t>que pueden </a:t>
            </a:r>
            <a:r>
              <a:rPr sz="3200" i="1" spc="-5" dirty="0">
                <a:latin typeface="Arial"/>
                <a:cs typeface="Arial"/>
              </a:rPr>
              <a:t> ejecutarse, </a:t>
            </a:r>
            <a:r>
              <a:rPr sz="3200" i="1" dirty="0">
                <a:latin typeface="Arial"/>
                <a:cs typeface="Arial"/>
              </a:rPr>
              <a:t>con </a:t>
            </a:r>
            <a:r>
              <a:rPr sz="3200" i="1" spc="-5" dirty="0">
                <a:latin typeface="Arial"/>
                <a:cs typeface="Arial"/>
              </a:rPr>
              <a:t>tan solo invocar </a:t>
            </a:r>
            <a:r>
              <a:rPr sz="3200" i="1" dirty="0">
                <a:latin typeface="Arial"/>
                <a:cs typeface="Arial"/>
              </a:rPr>
              <a:t>su </a:t>
            </a:r>
            <a:r>
              <a:rPr sz="3200" i="1" spc="-10" dirty="0">
                <a:latin typeface="Arial"/>
                <a:cs typeface="Arial"/>
              </a:rPr>
              <a:t>nombre. Los </a:t>
            </a:r>
            <a:r>
              <a:rPr sz="3200" i="1" spc="-875" dirty="0">
                <a:latin typeface="Arial"/>
                <a:cs typeface="Arial"/>
              </a:rPr>
              <a:t> </a:t>
            </a:r>
            <a:r>
              <a:rPr sz="3200" i="1" spc="-10" dirty="0">
                <a:latin typeface="Arial"/>
                <a:cs typeface="Arial"/>
              </a:rPr>
              <a:t>Stored </a:t>
            </a:r>
            <a:r>
              <a:rPr sz="3200" i="1" spc="-5" dirty="0">
                <a:latin typeface="Arial"/>
                <a:cs typeface="Arial"/>
              </a:rPr>
              <a:t>procedures </a:t>
            </a:r>
            <a:r>
              <a:rPr sz="3200" i="1" dirty="0">
                <a:latin typeface="Arial"/>
                <a:cs typeface="Arial"/>
              </a:rPr>
              <a:t>son </a:t>
            </a:r>
            <a:r>
              <a:rPr sz="3200" i="1" spc="-5" dirty="0">
                <a:latin typeface="Arial"/>
                <a:cs typeface="Arial"/>
              </a:rPr>
              <a:t>similares </a:t>
            </a:r>
            <a:r>
              <a:rPr sz="3200" i="1" dirty="0">
                <a:latin typeface="Arial"/>
                <a:cs typeface="Arial"/>
              </a:rPr>
              <a:t>a </a:t>
            </a:r>
            <a:r>
              <a:rPr sz="3200" i="1" spc="-10" dirty="0">
                <a:latin typeface="Arial"/>
                <a:cs typeface="Arial"/>
              </a:rPr>
              <a:t>los </a:t>
            </a:r>
            <a:r>
              <a:rPr sz="3200" i="1" spc="-5" dirty="0">
                <a:latin typeface="Arial"/>
                <a:cs typeface="Arial"/>
              </a:rPr>
              <a:t> </a:t>
            </a:r>
            <a:r>
              <a:rPr sz="3200" i="1" spc="-10" dirty="0">
                <a:latin typeface="Arial"/>
                <a:cs typeface="Arial"/>
              </a:rPr>
              <a:t>procedemientos</a:t>
            </a:r>
            <a:r>
              <a:rPr sz="3200" i="1" spc="-5" dirty="0">
                <a:latin typeface="Arial"/>
                <a:cs typeface="Arial"/>
              </a:rPr>
              <a:t> </a:t>
            </a:r>
            <a:r>
              <a:rPr sz="3200" i="1" spc="-10" dirty="0">
                <a:latin typeface="Arial"/>
                <a:cs typeface="Arial"/>
              </a:rPr>
              <a:t>que</a:t>
            </a:r>
            <a:r>
              <a:rPr sz="3200" i="1" spc="-5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se</a:t>
            </a:r>
            <a:r>
              <a:rPr sz="3200" i="1" spc="-5" dirty="0">
                <a:latin typeface="Arial"/>
                <a:cs typeface="Arial"/>
              </a:rPr>
              <a:t> </a:t>
            </a:r>
            <a:r>
              <a:rPr sz="3200" i="1" spc="-10" dirty="0">
                <a:latin typeface="Arial"/>
                <a:cs typeface="Arial"/>
              </a:rPr>
              <a:t>generan</a:t>
            </a:r>
            <a:r>
              <a:rPr sz="3200" i="1" spc="-5" dirty="0">
                <a:latin typeface="Arial"/>
                <a:cs typeface="Arial"/>
              </a:rPr>
              <a:t> </a:t>
            </a:r>
            <a:r>
              <a:rPr sz="3200" i="1" spc="-10" dirty="0">
                <a:latin typeface="Arial"/>
                <a:cs typeface="Arial"/>
              </a:rPr>
              <a:t>en </a:t>
            </a:r>
            <a:r>
              <a:rPr sz="3200" i="1" spc="-5" dirty="0">
                <a:latin typeface="Arial"/>
                <a:cs typeface="Arial"/>
              </a:rPr>
              <a:t>otros </a:t>
            </a:r>
            <a:r>
              <a:rPr sz="3200" i="1" dirty="0">
                <a:latin typeface="Arial"/>
                <a:cs typeface="Arial"/>
              </a:rPr>
              <a:t> </a:t>
            </a:r>
            <a:r>
              <a:rPr sz="3200" i="1" spc="-10" dirty="0">
                <a:latin typeface="Arial"/>
                <a:cs typeface="Arial"/>
              </a:rPr>
              <a:t>lenguajes</a:t>
            </a:r>
            <a:r>
              <a:rPr sz="3200" i="1" spc="-5" dirty="0">
                <a:latin typeface="Arial"/>
                <a:cs typeface="Arial"/>
              </a:rPr>
              <a:t> </a:t>
            </a:r>
            <a:r>
              <a:rPr sz="3200" i="1" spc="-10" dirty="0">
                <a:latin typeface="Arial"/>
                <a:cs typeface="Arial"/>
              </a:rPr>
              <a:t>de </a:t>
            </a:r>
            <a:r>
              <a:rPr sz="3200" i="1" spc="-5" dirty="0">
                <a:latin typeface="Arial"/>
                <a:cs typeface="Arial"/>
              </a:rPr>
              <a:t>programación.</a:t>
            </a:r>
            <a:r>
              <a:rPr sz="3200" i="1" spc="-10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En</a:t>
            </a:r>
            <a:r>
              <a:rPr sz="3200" i="1" spc="-20" dirty="0">
                <a:latin typeface="Arial"/>
                <a:cs typeface="Arial"/>
              </a:rPr>
              <a:t> </a:t>
            </a:r>
            <a:r>
              <a:rPr sz="3200" i="1" spc="-10" dirty="0">
                <a:latin typeface="Arial"/>
                <a:cs typeface="Arial"/>
              </a:rPr>
              <a:t>ellos</a:t>
            </a:r>
            <a:r>
              <a:rPr sz="3200" i="1" dirty="0">
                <a:latin typeface="Arial"/>
                <a:cs typeface="Arial"/>
              </a:rPr>
              <a:t> se</a:t>
            </a:r>
            <a:r>
              <a:rPr sz="3200" i="1" spc="-10" dirty="0">
                <a:latin typeface="Arial"/>
                <a:cs typeface="Arial"/>
              </a:rPr>
              <a:t> podrá: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00">
              <a:latin typeface="Arial"/>
              <a:cs typeface="Arial"/>
            </a:endParaRPr>
          </a:p>
          <a:p>
            <a:pPr marL="228600" marR="202565">
              <a:lnSpc>
                <a:spcPct val="92800"/>
              </a:lnSpc>
            </a:pPr>
            <a:r>
              <a:rPr sz="2600" i="1" spc="-5" dirty="0">
                <a:latin typeface="Arial"/>
                <a:cs typeface="Arial"/>
              </a:rPr>
              <a:t>Incluir </a:t>
            </a:r>
            <a:r>
              <a:rPr sz="2600" i="1" dirty="0">
                <a:latin typeface="Arial"/>
                <a:cs typeface="Arial"/>
              </a:rPr>
              <a:t>1 ó n sentencias SQL, ya sea de DML ó DDL. </a:t>
            </a:r>
            <a:r>
              <a:rPr sz="2600" i="1" spc="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Aceptar </a:t>
            </a:r>
            <a:r>
              <a:rPr sz="2600" i="1" spc="-5" dirty="0">
                <a:latin typeface="Arial"/>
                <a:cs typeface="Arial"/>
              </a:rPr>
              <a:t>parámetros </a:t>
            </a:r>
            <a:r>
              <a:rPr sz="2600" i="1" dirty="0">
                <a:latin typeface="Arial"/>
                <a:cs typeface="Arial"/>
              </a:rPr>
              <a:t>de entrada y podrá </a:t>
            </a:r>
            <a:r>
              <a:rPr sz="2600" i="1" spc="-10" dirty="0">
                <a:latin typeface="Arial"/>
                <a:cs typeface="Arial"/>
              </a:rPr>
              <a:t>emitir </a:t>
            </a:r>
            <a:r>
              <a:rPr sz="2600" i="1" spc="-5" dirty="0">
                <a:latin typeface="Arial"/>
                <a:cs typeface="Arial"/>
              </a:rPr>
              <a:t>parámetros </a:t>
            </a:r>
            <a:r>
              <a:rPr sz="2600" i="1" spc="-71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de</a:t>
            </a:r>
            <a:r>
              <a:rPr sz="2600" i="1" spc="-5" dirty="0">
                <a:latin typeface="Arial"/>
                <a:cs typeface="Arial"/>
              </a:rPr>
              <a:t> salida.</a:t>
            </a:r>
            <a:endParaRPr sz="2600">
              <a:latin typeface="Arial"/>
              <a:cs typeface="Arial"/>
            </a:endParaRPr>
          </a:p>
          <a:p>
            <a:pPr marL="228600">
              <a:lnSpc>
                <a:spcPts val="2775"/>
              </a:lnSpc>
            </a:pPr>
            <a:r>
              <a:rPr sz="2600" i="1" dirty="0">
                <a:latin typeface="Arial"/>
                <a:cs typeface="Arial"/>
              </a:rPr>
              <a:t>Se</a:t>
            </a:r>
            <a:r>
              <a:rPr sz="2600" i="1" spc="-1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podrá</a:t>
            </a:r>
            <a:r>
              <a:rPr sz="2600" i="1" spc="-10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llamar</a:t>
            </a:r>
            <a:r>
              <a:rPr sz="2600" i="1" spc="-2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a</a:t>
            </a:r>
            <a:r>
              <a:rPr sz="2600" i="1" spc="-10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otro</a:t>
            </a:r>
            <a:r>
              <a:rPr sz="2600" i="1" spc="-1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procedure.</a:t>
            </a:r>
            <a:endParaRPr sz="2600">
              <a:latin typeface="Arial"/>
              <a:cs typeface="Arial"/>
            </a:endParaRPr>
          </a:p>
          <a:p>
            <a:pPr marL="228600" marR="5080">
              <a:lnSpc>
                <a:spcPts val="2890"/>
              </a:lnSpc>
              <a:spcBef>
                <a:spcPts val="175"/>
              </a:spcBef>
            </a:pPr>
            <a:r>
              <a:rPr sz="2600" i="1" dirty="0">
                <a:latin typeface="Arial"/>
                <a:cs typeface="Arial"/>
              </a:rPr>
              <a:t>Podrá devolver el estado de ejecución del procedure en su </a:t>
            </a:r>
            <a:r>
              <a:rPr sz="2600" i="1" spc="-710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nombre.</a:t>
            </a:r>
            <a:endParaRPr sz="2600">
              <a:latin typeface="Arial"/>
              <a:cs typeface="Arial"/>
            </a:endParaRPr>
          </a:p>
          <a:p>
            <a:pPr marL="228600" marR="50800">
              <a:lnSpc>
                <a:spcPts val="2890"/>
              </a:lnSpc>
            </a:pPr>
            <a:r>
              <a:rPr sz="2600" i="1" spc="-5" dirty="0">
                <a:latin typeface="Arial"/>
                <a:cs typeface="Arial"/>
              </a:rPr>
              <a:t>Utilizar</a:t>
            </a:r>
            <a:r>
              <a:rPr sz="2600" i="1" spc="10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estrategias</a:t>
            </a:r>
            <a:r>
              <a:rPr sz="2600" i="1" spc="1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de</a:t>
            </a:r>
            <a:r>
              <a:rPr sz="2600" i="1" spc="10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programación,</a:t>
            </a:r>
            <a:r>
              <a:rPr sz="2600" i="1" spc="5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tales</a:t>
            </a:r>
            <a:r>
              <a:rPr sz="2600" i="1" spc="15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como</a:t>
            </a:r>
            <a:r>
              <a:rPr sz="2600" i="1" spc="20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variables, </a:t>
            </a:r>
            <a:r>
              <a:rPr sz="2600" i="1" spc="-70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ciclos,</a:t>
            </a:r>
            <a:r>
              <a:rPr sz="2600" i="1" spc="-1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condicionales.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28100" y="300990"/>
            <a:ext cx="935990" cy="778509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0" y="1548130"/>
            <a:ext cx="10079990" cy="0"/>
          </a:xfrm>
          <a:custGeom>
            <a:avLst/>
            <a:gdLst/>
            <a:ahLst/>
            <a:cxnLst/>
            <a:rect l="l" t="t" r="r" b="b"/>
            <a:pathLst>
              <a:path w="10079990">
                <a:moveTo>
                  <a:pt x="0" y="0"/>
                </a:moveTo>
                <a:lnTo>
                  <a:pt x="10079990" y="0"/>
                </a:lnTo>
              </a:path>
            </a:pathLst>
          </a:custGeom>
          <a:ln w="29112">
            <a:solidFill>
              <a:srgbClr val="0077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553720"/>
            <a:ext cx="65119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39360" algn="l"/>
              </a:tabLst>
            </a:pPr>
            <a:r>
              <a:rPr dirty="0"/>
              <a:t>S</a:t>
            </a:r>
            <a:r>
              <a:rPr spc="-5" dirty="0"/>
              <a:t>to</a:t>
            </a:r>
            <a:r>
              <a:rPr dirty="0"/>
              <a:t>r</a:t>
            </a:r>
            <a:r>
              <a:rPr spc="-10" dirty="0"/>
              <a:t>e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P</a:t>
            </a:r>
            <a:r>
              <a:rPr spc="-5" dirty="0"/>
              <a:t>roce</a:t>
            </a:r>
            <a:r>
              <a:rPr spc="-10" dirty="0"/>
              <a:t>d</a:t>
            </a:r>
            <a:r>
              <a:rPr spc="-5" dirty="0"/>
              <a:t>u</a:t>
            </a:r>
            <a:r>
              <a:rPr dirty="0"/>
              <a:t>r</a:t>
            </a:r>
            <a:r>
              <a:rPr spc="-5" dirty="0"/>
              <a:t>e</a:t>
            </a:r>
            <a:r>
              <a:rPr dirty="0"/>
              <a:t>:	</a:t>
            </a:r>
            <a:r>
              <a:rPr spc="-5" dirty="0"/>
              <a:t>Crear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8100" y="300990"/>
            <a:ext cx="935990" cy="77850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1548130"/>
            <a:ext cx="10079990" cy="0"/>
          </a:xfrm>
          <a:custGeom>
            <a:avLst/>
            <a:gdLst/>
            <a:ahLst/>
            <a:cxnLst/>
            <a:rect l="l" t="t" r="r" b="b"/>
            <a:pathLst>
              <a:path w="10079990">
                <a:moveTo>
                  <a:pt x="0" y="0"/>
                </a:moveTo>
                <a:lnTo>
                  <a:pt x="10079990" y="0"/>
                </a:lnTo>
              </a:path>
            </a:pathLst>
          </a:custGeom>
          <a:ln w="29112">
            <a:solidFill>
              <a:srgbClr val="0077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4669" y="1955800"/>
            <a:ext cx="142239" cy="14351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27709" y="1835150"/>
            <a:ext cx="9133205" cy="5383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Sintaxis</a:t>
            </a:r>
            <a:r>
              <a:rPr sz="2200" b="1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Simple</a:t>
            </a:r>
            <a:r>
              <a:rPr sz="1800" dirty="0"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  <a:p>
            <a:pPr marL="586740">
              <a:lnSpc>
                <a:spcPts val="1820"/>
              </a:lnSpc>
              <a:spcBef>
                <a:spcPts val="1880"/>
              </a:spcBef>
            </a:pPr>
            <a:r>
              <a:rPr sz="1600" spc="-5" dirty="0">
                <a:latin typeface="Courier New"/>
                <a:cs typeface="Courier New"/>
              </a:rPr>
              <a:t>CREATE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[OR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ALTER]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{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PROC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|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PROCEDURE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}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NombreProcedure</a:t>
            </a:r>
            <a:endParaRPr sz="1600">
              <a:latin typeface="Courier New"/>
              <a:cs typeface="Courier New"/>
            </a:endParaRPr>
          </a:p>
          <a:p>
            <a:pPr marL="586740" marR="5080" indent="487680">
              <a:lnSpc>
                <a:spcPts val="1710"/>
              </a:lnSpc>
              <a:spcBef>
                <a:spcPts val="130"/>
              </a:spcBef>
            </a:pPr>
            <a:r>
              <a:rPr sz="1600" spc="-5" dirty="0">
                <a:latin typeface="Courier New"/>
                <a:cs typeface="Courier New"/>
              </a:rPr>
              <a:t>([@parametro tipodedatos </a:t>
            </a:r>
            <a:r>
              <a:rPr sz="1600" dirty="0">
                <a:latin typeface="Courier New"/>
                <a:cs typeface="Courier New"/>
              </a:rPr>
              <a:t>[ = </a:t>
            </a:r>
            <a:r>
              <a:rPr sz="1600" spc="-5" dirty="0">
                <a:latin typeface="Courier New"/>
                <a:cs typeface="Courier New"/>
              </a:rPr>
              <a:t>default </a:t>
            </a:r>
            <a:r>
              <a:rPr sz="1600" dirty="0">
                <a:latin typeface="Courier New"/>
                <a:cs typeface="Courier New"/>
              </a:rPr>
              <a:t>] [ </a:t>
            </a:r>
            <a:r>
              <a:rPr sz="1600" spc="-5" dirty="0">
                <a:latin typeface="Courier New"/>
                <a:cs typeface="Courier New"/>
              </a:rPr>
              <a:t>OUT </a:t>
            </a:r>
            <a:r>
              <a:rPr sz="1600" dirty="0">
                <a:latin typeface="Courier New"/>
                <a:cs typeface="Courier New"/>
              </a:rPr>
              <a:t>| </a:t>
            </a:r>
            <a:r>
              <a:rPr sz="1600" spc="-5" dirty="0">
                <a:latin typeface="Courier New"/>
                <a:cs typeface="Courier New"/>
              </a:rPr>
              <a:t>OUTPUT ]] [,...n ]) </a:t>
            </a:r>
            <a:r>
              <a:rPr sz="1600" spc="-9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[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WITH [RECOMPILE|ENCRYPTION]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  <a:p>
            <a:pPr marL="586740" marR="7684770">
              <a:lnSpc>
                <a:spcPts val="1710"/>
              </a:lnSpc>
              <a:spcBef>
                <a:spcPts val="10"/>
              </a:spcBef>
            </a:pPr>
            <a:r>
              <a:rPr sz="1600" spc="-5" dirty="0">
                <a:latin typeface="Courier New"/>
                <a:cs typeface="Courier New"/>
              </a:rPr>
              <a:t>AS 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[BEGIN]</a:t>
            </a:r>
            <a:endParaRPr sz="1600">
              <a:latin typeface="Courier New"/>
              <a:cs typeface="Courier New"/>
            </a:endParaRPr>
          </a:p>
          <a:p>
            <a:pPr marL="1485900">
              <a:lnSpc>
                <a:spcPts val="1595"/>
              </a:lnSpc>
            </a:pPr>
            <a:r>
              <a:rPr sz="1600" spc="-5" dirty="0">
                <a:latin typeface="Courier New"/>
                <a:cs typeface="Courier New"/>
              </a:rPr>
              <a:t>sql_statement</a:t>
            </a:r>
            <a:endParaRPr sz="1600">
              <a:latin typeface="Courier New"/>
              <a:cs typeface="Courier New"/>
            </a:endParaRPr>
          </a:p>
          <a:p>
            <a:pPr marL="586740">
              <a:lnSpc>
                <a:spcPts val="1814"/>
              </a:lnSpc>
            </a:pPr>
            <a:r>
              <a:rPr sz="1600" spc="-5" dirty="0">
                <a:latin typeface="Courier New"/>
                <a:cs typeface="Courier New"/>
              </a:rPr>
              <a:t>[END]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Ejemplo</a:t>
            </a:r>
            <a:r>
              <a:rPr sz="22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Simple</a:t>
            </a:r>
            <a:r>
              <a:rPr sz="1800" spc="-5" dirty="0"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  <a:p>
            <a:pPr marL="580390">
              <a:lnSpc>
                <a:spcPts val="1820"/>
              </a:lnSpc>
              <a:spcBef>
                <a:spcPts val="1630"/>
              </a:spcBef>
            </a:pPr>
            <a:r>
              <a:rPr sz="1600" spc="-5" dirty="0">
                <a:latin typeface="Courier New"/>
                <a:cs typeface="Courier New"/>
              </a:rPr>
              <a:t>CREATE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PROCEDURE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p_borrarclientes</a:t>
            </a:r>
            <a:endParaRPr sz="1600">
              <a:latin typeface="Courier New"/>
              <a:cs typeface="Courier New"/>
            </a:endParaRPr>
          </a:p>
          <a:p>
            <a:pPr marL="580390">
              <a:lnSpc>
                <a:spcPts val="1720"/>
              </a:lnSpc>
            </a:pPr>
            <a:r>
              <a:rPr sz="1600" spc="-5" dirty="0">
                <a:latin typeface="Courier New"/>
                <a:cs typeface="Courier New"/>
              </a:rPr>
              <a:t>AS</a:t>
            </a:r>
            <a:endParaRPr sz="1600">
              <a:latin typeface="Courier New"/>
              <a:cs typeface="Courier New"/>
            </a:endParaRPr>
          </a:p>
          <a:p>
            <a:pPr marL="1029969">
              <a:lnSpc>
                <a:spcPts val="1820"/>
              </a:lnSpc>
            </a:pPr>
            <a:r>
              <a:rPr sz="1600" spc="-5" dirty="0">
                <a:latin typeface="Courier New"/>
                <a:cs typeface="Courier New"/>
              </a:rPr>
              <a:t>DELETE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FROM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CLIENTE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 marL="543560">
              <a:lnSpc>
                <a:spcPts val="1814"/>
              </a:lnSpc>
              <a:spcBef>
                <a:spcPts val="1610"/>
              </a:spcBef>
            </a:pPr>
            <a:r>
              <a:rPr sz="1600" spc="-5" dirty="0">
                <a:latin typeface="Courier New"/>
                <a:cs typeface="Courier New"/>
              </a:rPr>
              <a:t>CREATE PROCEDURE </a:t>
            </a:r>
            <a:r>
              <a:rPr sz="1600" i="1" spc="-5" dirty="0">
                <a:latin typeface="Courier New"/>
                <a:cs typeface="Courier New"/>
              </a:rPr>
              <a:t>p_borrarclientesID</a:t>
            </a:r>
            <a:r>
              <a:rPr sz="1600" i="1" spc="-1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(@IDDESDE</a:t>
            </a:r>
            <a:r>
              <a:rPr sz="1600" i="1" spc="-1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int,</a:t>
            </a:r>
            <a:r>
              <a:rPr sz="1600" i="1" spc="-1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@IDHASTA</a:t>
            </a:r>
            <a:r>
              <a:rPr sz="1600" i="1" spc="-1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int)</a:t>
            </a:r>
            <a:endParaRPr sz="1600">
              <a:latin typeface="Courier New"/>
              <a:cs typeface="Courier New"/>
            </a:endParaRPr>
          </a:p>
          <a:p>
            <a:pPr marL="543560" marR="7971155">
              <a:lnSpc>
                <a:spcPts val="1720"/>
              </a:lnSpc>
              <a:spcBef>
                <a:spcPts val="120"/>
              </a:spcBef>
            </a:pPr>
            <a:r>
              <a:rPr sz="1600" dirty="0">
                <a:latin typeface="Courier New"/>
                <a:cs typeface="Courier New"/>
              </a:rPr>
              <a:t>AS </a:t>
            </a:r>
            <a:r>
              <a:rPr sz="1600" spc="5" dirty="0">
                <a:latin typeface="Courier New"/>
                <a:cs typeface="Courier New"/>
              </a:rPr>
              <a:t> B</a:t>
            </a:r>
            <a:r>
              <a:rPr sz="1600" spc="-10" dirty="0">
                <a:latin typeface="Courier New"/>
                <a:cs typeface="Courier New"/>
              </a:rPr>
              <a:t>E</a:t>
            </a:r>
            <a:r>
              <a:rPr sz="1600" spc="-5" dirty="0">
                <a:latin typeface="Courier New"/>
                <a:cs typeface="Courier New"/>
              </a:rPr>
              <a:t>G</a:t>
            </a:r>
            <a:r>
              <a:rPr sz="1600" spc="5" dirty="0">
                <a:latin typeface="Courier New"/>
                <a:cs typeface="Courier New"/>
              </a:rPr>
              <a:t>I</a:t>
            </a:r>
            <a:r>
              <a:rPr sz="1600" dirty="0">
                <a:latin typeface="Courier New"/>
                <a:cs typeface="Courier New"/>
              </a:rPr>
              <a:t>N</a:t>
            </a:r>
            <a:endParaRPr sz="1600">
              <a:latin typeface="Courier New"/>
              <a:cs typeface="Courier New"/>
            </a:endParaRPr>
          </a:p>
          <a:p>
            <a:pPr marL="994410">
              <a:lnSpc>
                <a:spcPts val="1585"/>
              </a:lnSpc>
            </a:pPr>
            <a:r>
              <a:rPr sz="1600" spc="-5" dirty="0">
                <a:latin typeface="Courier New"/>
                <a:cs typeface="Courier New"/>
              </a:rPr>
              <a:t>DELETE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FROM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CLIENTE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where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idcliente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between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@IDDESDE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and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@IDHASTA</a:t>
            </a:r>
            <a:endParaRPr sz="1600">
              <a:latin typeface="Courier New"/>
              <a:cs typeface="Courier New"/>
            </a:endParaRPr>
          </a:p>
          <a:p>
            <a:pPr marL="543560">
              <a:lnSpc>
                <a:spcPts val="1820"/>
              </a:lnSpc>
            </a:pPr>
            <a:r>
              <a:rPr sz="1600" spc="-5" dirty="0">
                <a:latin typeface="Courier New"/>
                <a:cs typeface="Courier New"/>
              </a:rPr>
              <a:t>END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8319" y="4512309"/>
            <a:ext cx="142239" cy="1422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553720"/>
            <a:ext cx="676020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39360" algn="l"/>
              </a:tabLst>
            </a:pPr>
            <a:r>
              <a:rPr dirty="0"/>
              <a:t>S</a:t>
            </a:r>
            <a:r>
              <a:rPr spc="-5" dirty="0"/>
              <a:t>to</a:t>
            </a:r>
            <a:r>
              <a:rPr dirty="0"/>
              <a:t>r</a:t>
            </a:r>
            <a:r>
              <a:rPr spc="-10" dirty="0"/>
              <a:t>e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P</a:t>
            </a:r>
            <a:r>
              <a:rPr spc="-5" dirty="0"/>
              <a:t>roce</a:t>
            </a:r>
            <a:r>
              <a:rPr spc="-10" dirty="0"/>
              <a:t>d</a:t>
            </a:r>
            <a:r>
              <a:rPr spc="-5" dirty="0"/>
              <a:t>u</a:t>
            </a:r>
            <a:r>
              <a:rPr dirty="0"/>
              <a:t>r</a:t>
            </a:r>
            <a:r>
              <a:rPr spc="-5" dirty="0"/>
              <a:t>e</a:t>
            </a:r>
            <a:r>
              <a:rPr dirty="0"/>
              <a:t>:	</a:t>
            </a:r>
            <a:r>
              <a:rPr spc="-5" dirty="0"/>
              <a:t>B</a:t>
            </a:r>
            <a:r>
              <a:rPr spc="-10" dirty="0"/>
              <a:t>o</a:t>
            </a:r>
            <a:r>
              <a:rPr dirty="0"/>
              <a:t>rr</a:t>
            </a:r>
            <a:r>
              <a:rPr spc="-10" dirty="0"/>
              <a:t>a</a:t>
            </a:r>
            <a:r>
              <a:rPr dirty="0"/>
              <a:t>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8100" y="300990"/>
            <a:ext cx="935990" cy="77850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1548130"/>
            <a:ext cx="10079990" cy="0"/>
          </a:xfrm>
          <a:custGeom>
            <a:avLst/>
            <a:gdLst/>
            <a:ahLst/>
            <a:cxnLst/>
            <a:rect l="l" t="t" r="r" b="b"/>
            <a:pathLst>
              <a:path w="10079990">
                <a:moveTo>
                  <a:pt x="0" y="0"/>
                </a:moveTo>
                <a:lnTo>
                  <a:pt x="10079990" y="0"/>
                </a:lnTo>
              </a:path>
            </a:pathLst>
          </a:custGeom>
          <a:ln w="29112">
            <a:solidFill>
              <a:srgbClr val="0077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4669" y="1955800"/>
            <a:ext cx="142239" cy="14351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34059" y="1835150"/>
            <a:ext cx="21545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Sintaxis</a:t>
            </a:r>
            <a:r>
              <a:rPr sz="2200" b="1" u="heavy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Simple</a:t>
            </a:r>
            <a:r>
              <a:rPr sz="1800" dirty="0"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1750" y="2840990"/>
            <a:ext cx="59994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DROP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{PROC|PROCEDURE}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[IF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EXISTS]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NombreProcedure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8319" y="4512309"/>
            <a:ext cx="142239" cy="14223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27709" y="4391659"/>
            <a:ext cx="5835650" cy="195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Ejemplo</a:t>
            </a:r>
            <a:r>
              <a:rPr sz="22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Simple</a:t>
            </a:r>
            <a:r>
              <a:rPr sz="1800" spc="-5" dirty="0"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 marL="580390">
              <a:lnSpc>
                <a:spcPct val="100000"/>
              </a:lnSpc>
              <a:spcBef>
                <a:spcPts val="1420"/>
              </a:spcBef>
            </a:pPr>
            <a:r>
              <a:rPr sz="1600" spc="-5" dirty="0">
                <a:latin typeface="Courier New"/>
                <a:cs typeface="Courier New"/>
              </a:rPr>
              <a:t>DROP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PROCEDURE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p_borrarclientes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Courier New"/>
              <a:cs typeface="Courier New"/>
            </a:endParaRPr>
          </a:p>
          <a:p>
            <a:pPr marL="58039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DROP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PROCEDURE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IF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EXISTS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p_borrarclientesID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553720"/>
            <a:ext cx="72878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39360" algn="l"/>
              </a:tabLst>
            </a:pPr>
            <a:r>
              <a:rPr dirty="0"/>
              <a:t>S</a:t>
            </a:r>
            <a:r>
              <a:rPr spc="-5" dirty="0"/>
              <a:t>to</a:t>
            </a:r>
            <a:r>
              <a:rPr dirty="0"/>
              <a:t>r</a:t>
            </a:r>
            <a:r>
              <a:rPr spc="-10" dirty="0"/>
              <a:t>e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P</a:t>
            </a:r>
            <a:r>
              <a:rPr spc="-5" dirty="0"/>
              <a:t>roce</a:t>
            </a:r>
            <a:r>
              <a:rPr spc="-10" dirty="0"/>
              <a:t>d</a:t>
            </a:r>
            <a:r>
              <a:rPr spc="-5" dirty="0"/>
              <a:t>u</a:t>
            </a:r>
            <a:r>
              <a:rPr dirty="0"/>
              <a:t>r</a:t>
            </a:r>
            <a:r>
              <a:rPr spc="-5" dirty="0"/>
              <a:t>e</a:t>
            </a:r>
            <a:r>
              <a:rPr dirty="0"/>
              <a:t>:	</a:t>
            </a:r>
            <a:r>
              <a:rPr spc="-5" dirty="0"/>
              <a:t>C</a:t>
            </a:r>
            <a:r>
              <a:rPr spc="-10" dirty="0"/>
              <a:t>a</a:t>
            </a:r>
            <a:r>
              <a:rPr spc="-5" dirty="0"/>
              <a:t>mb</a:t>
            </a:r>
            <a:r>
              <a:rPr spc="5" dirty="0"/>
              <a:t>i</a:t>
            </a:r>
            <a:r>
              <a:rPr spc="-10" dirty="0"/>
              <a:t>a</a:t>
            </a:r>
            <a:r>
              <a:rPr dirty="0"/>
              <a:t>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8100" y="300990"/>
            <a:ext cx="935990" cy="77850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1548130"/>
            <a:ext cx="10079990" cy="0"/>
          </a:xfrm>
          <a:custGeom>
            <a:avLst/>
            <a:gdLst/>
            <a:ahLst/>
            <a:cxnLst/>
            <a:rect l="l" t="t" r="r" b="b"/>
            <a:pathLst>
              <a:path w="10079990">
                <a:moveTo>
                  <a:pt x="0" y="0"/>
                </a:moveTo>
                <a:lnTo>
                  <a:pt x="10079990" y="0"/>
                </a:lnTo>
              </a:path>
            </a:pathLst>
          </a:custGeom>
          <a:ln w="29112">
            <a:solidFill>
              <a:srgbClr val="0077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4669" y="1955800"/>
            <a:ext cx="142239" cy="14351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27709" y="1835150"/>
            <a:ext cx="9133205" cy="5383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Sintaxis</a:t>
            </a:r>
            <a:r>
              <a:rPr sz="2200" b="1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Simple</a:t>
            </a:r>
            <a:r>
              <a:rPr sz="1800" dirty="0"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  <a:p>
            <a:pPr marL="586740">
              <a:lnSpc>
                <a:spcPts val="1820"/>
              </a:lnSpc>
              <a:spcBef>
                <a:spcPts val="1880"/>
              </a:spcBef>
            </a:pPr>
            <a:r>
              <a:rPr sz="1600" spc="-5" dirty="0">
                <a:latin typeface="Courier New"/>
                <a:cs typeface="Courier New"/>
              </a:rPr>
              <a:t>ALTER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{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PROC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|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PROCEDURE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}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NombreProcedure</a:t>
            </a:r>
            <a:endParaRPr sz="1600">
              <a:latin typeface="Courier New"/>
              <a:cs typeface="Courier New"/>
            </a:endParaRPr>
          </a:p>
          <a:p>
            <a:pPr marL="586740" marR="5080" indent="487680">
              <a:lnSpc>
                <a:spcPts val="1710"/>
              </a:lnSpc>
              <a:spcBef>
                <a:spcPts val="130"/>
              </a:spcBef>
            </a:pPr>
            <a:r>
              <a:rPr sz="1600" spc="-5" dirty="0">
                <a:latin typeface="Courier New"/>
                <a:cs typeface="Courier New"/>
              </a:rPr>
              <a:t>([@parameter tipodedatos </a:t>
            </a:r>
            <a:r>
              <a:rPr sz="1600" dirty="0">
                <a:latin typeface="Courier New"/>
                <a:cs typeface="Courier New"/>
              </a:rPr>
              <a:t>[ = </a:t>
            </a:r>
            <a:r>
              <a:rPr sz="1600" spc="-5" dirty="0">
                <a:latin typeface="Courier New"/>
                <a:cs typeface="Courier New"/>
              </a:rPr>
              <a:t>default </a:t>
            </a:r>
            <a:r>
              <a:rPr sz="1600" dirty="0">
                <a:latin typeface="Courier New"/>
                <a:cs typeface="Courier New"/>
              </a:rPr>
              <a:t>] [ </a:t>
            </a:r>
            <a:r>
              <a:rPr sz="1600" spc="-5" dirty="0">
                <a:latin typeface="Courier New"/>
                <a:cs typeface="Courier New"/>
              </a:rPr>
              <a:t>OUT </a:t>
            </a:r>
            <a:r>
              <a:rPr sz="1600" dirty="0">
                <a:latin typeface="Courier New"/>
                <a:cs typeface="Courier New"/>
              </a:rPr>
              <a:t>| </a:t>
            </a:r>
            <a:r>
              <a:rPr sz="1600" spc="-5" dirty="0">
                <a:latin typeface="Courier New"/>
                <a:cs typeface="Courier New"/>
              </a:rPr>
              <a:t>OUTPUT ]] [,...n ]) </a:t>
            </a:r>
            <a:r>
              <a:rPr sz="1600" spc="-9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[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WITH [RECOMPILE|ENCRYPTION]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  <a:p>
            <a:pPr marL="586740" marR="7684770">
              <a:lnSpc>
                <a:spcPts val="1710"/>
              </a:lnSpc>
              <a:spcBef>
                <a:spcPts val="10"/>
              </a:spcBef>
            </a:pPr>
            <a:r>
              <a:rPr sz="1600" spc="-5" dirty="0">
                <a:latin typeface="Courier New"/>
                <a:cs typeface="Courier New"/>
              </a:rPr>
              <a:t>AS 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[BEGIN]</a:t>
            </a:r>
            <a:endParaRPr sz="1600">
              <a:latin typeface="Courier New"/>
              <a:cs typeface="Courier New"/>
            </a:endParaRPr>
          </a:p>
          <a:p>
            <a:pPr marL="1485900">
              <a:lnSpc>
                <a:spcPts val="1595"/>
              </a:lnSpc>
            </a:pPr>
            <a:r>
              <a:rPr sz="1600" spc="-5" dirty="0">
                <a:latin typeface="Courier New"/>
                <a:cs typeface="Courier New"/>
              </a:rPr>
              <a:t>sql_statement</a:t>
            </a:r>
            <a:endParaRPr sz="1600">
              <a:latin typeface="Courier New"/>
              <a:cs typeface="Courier New"/>
            </a:endParaRPr>
          </a:p>
          <a:p>
            <a:pPr marL="586740">
              <a:lnSpc>
                <a:spcPts val="1814"/>
              </a:lnSpc>
            </a:pPr>
            <a:r>
              <a:rPr sz="1600" spc="-5" dirty="0">
                <a:latin typeface="Courier New"/>
                <a:cs typeface="Courier New"/>
              </a:rPr>
              <a:t>[END]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Ejemplo</a:t>
            </a:r>
            <a:r>
              <a:rPr sz="22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Simple</a:t>
            </a:r>
            <a:r>
              <a:rPr sz="1800" spc="-5" dirty="0"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  <a:p>
            <a:pPr marL="580390">
              <a:lnSpc>
                <a:spcPts val="1820"/>
              </a:lnSpc>
              <a:spcBef>
                <a:spcPts val="1630"/>
              </a:spcBef>
            </a:pPr>
            <a:r>
              <a:rPr sz="1600" spc="-5" dirty="0">
                <a:latin typeface="Courier New"/>
                <a:cs typeface="Courier New"/>
              </a:rPr>
              <a:t>ALTER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PROCEDURE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p_borrarclientes</a:t>
            </a:r>
            <a:endParaRPr sz="1600">
              <a:latin typeface="Courier New"/>
              <a:cs typeface="Courier New"/>
            </a:endParaRPr>
          </a:p>
          <a:p>
            <a:pPr marL="580390">
              <a:lnSpc>
                <a:spcPts val="1720"/>
              </a:lnSpc>
            </a:pPr>
            <a:r>
              <a:rPr sz="1600" spc="-5" dirty="0">
                <a:latin typeface="Courier New"/>
                <a:cs typeface="Courier New"/>
              </a:rPr>
              <a:t>AS</a:t>
            </a:r>
            <a:endParaRPr sz="1600">
              <a:latin typeface="Courier New"/>
              <a:cs typeface="Courier New"/>
            </a:endParaRPr>
          </a:p>
          <a:p>
            <a:pPr marL="1029969">
              <a:lnSpc>
                <a:spcPts val="1820"/>
              </a:lnSpc>
            </a:pPr>
            <a:r>
              <a:rPr sz="1600" spc="-5" dirty="0">
                <a:latin typeface="Courier New"/>
                <a:cs typeface="Courier New"/>
              </a:rPr>
              <a:t>DELETE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FROM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CLIENTE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 marL="543560">
              <a:lnSpc>
                <a:spcPts val="1814"/>
              </a:lnSpc>
              <a:spcBef>
                <a:spcPts val="1610"/>
              </a:spcBef>
            </a:pPr>
            <a:r>
              <a:rPr sz="1600" spc="-5" dirty="0">
                <a:latin typeface="Courier New"/>
                <a:cs typeface="Courier New"/>
              </a:rPr>
              <a:t>ALTER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PROCEDURE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p_borrarclientesID</a:t>
            </a:r>
            <a:r>
              <a:rPr sz="1600" i="1" spc="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(@IDDESDE</a:t>
            </a:r>
            <a:r>
              <a:rPr sz="1600" i="1" spc="-1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int,</a:t>
            </a:r>
            <a:r>
              <a:rPr sz="1600" i="1" spc="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@IDHASTA</a:t>
            </a:r>
            <a:r>
              <a:rPr sz="1600" i="1" spc="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int)</a:t>
            </a:r>
            <a:endParaRPr sz="1600">
              <a:latin typeface="Courier New"/>
              <a:cs typeface="Courier New"/>
            </a:endParaRPr>
          </a:p>
          <a:p>
            <a:pPr marL="543560" marR="7971155">
              <a:lnSpc>
                <a:spcPts val="1720"/>
              </a:lnSpc>
              <a:spcBef>
                <a:spcPts val="120"/>
              </a:spcBef>
            </a:pPr>
            <a:r>
              <a:rPr sz="1600" dirty="0">
                <a:latin typeface="Courier New"/>
                <a:cs typeface="Courier New"/>
              </a:rPr>
              <a:t>AS </a:t>
            </a:r>
            <a:r>
              <a:rPr sz="1600" spc="5" dirty="0">
                <a:latin typeface="Courier New"/>
                <a:cs typeface="Courier New"/>
              </a:rPr>
              <a:t> B</a:t>
            </a:r>
            <a:r>
              <a:rPr sz="1600" spc="-10" dirty="0">
                <a:latin typeface="Courier New"/>
                <a:cs typeface="Courier New"/>
              </a:rPr>
              <a:t>E</a:t>
            </a:r>
            <a:r>
              <a:rPr sz="1600" spc="-5" dirty="0">
                <a:latin typeface="Courier New"/>
                <a:cs typeface="Courier New"/>
              </a:rPr>
              <a:t>G</a:t>
            </a:r>
            <a:r>
              <a:rPr sz="1600" spc="5" dirty="0">
                <a:latin typeface="Courier New"/>
                <a:cs typeface="Courier New"/>
              </a:rPr>
              <a:t>I</a:t>
            </a:r>
            <a:r>
              <a:rPr sz="1600" dirty="0">
                <a:latin typeface="Courier New"/>
                <a:cs typeface="Courier New"/>
              </a:rPr>
              <a:t>N</a:t>
            </a:r>
            <a:endParaRPr sz="1600">
              <a:latin typeface="Courier New"/>
              <a:cs typeface="Courier New"/>
            </a:endParaRPr>
          </a:p>
          <a:p>
            <a:pPr marL="994410">
              <a:lnSpc>
                <a:spcPts val="1585"/>
              </a:lnSpc>
            </a:pPr>
            <a:r>
              <a:rPr sz="1600" spc="-5" dirty="0">
                <a:latin typeface="Courier New"/>
                <a:cs typeface="Courier New"/>
              </a:rPr>
              <a:t>DELETE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FROM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CLIENTE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where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idcliente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between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@IDDESDE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and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@IDHASTA</a:t>
            </a:r>
            <a:endParaRPr sz="1600">
              <a:latin typeface="Courier New"/>
              <a:cs typeface="Courier New"/>
            </a:endParaRPr>
          </a:p>
          <a:p>
            <a:pPr marL="543560">
              <a:lnSpc>
                <a:spcPts val="1820"/>
              </a:lnSpc>
            </a:pPr>
            <a:r>
              <a:rPr sz="1600" spc="-5" dirty="0">
                <a:latin typeface="Courier New"/>
                <a:cs typeface="Courier New"/>
              </a:rPr>
              <a:t>END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8319" y="4512309"/>
            <a:ext cx="142239" cy="1422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553720"/>
            <a:ext cx="72548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39360" algn="l"/>
              </a:tabLst>
            </a:pPr>
            <a:r>
              <a:rPr dirty="0"/>
              <a:t>S</a:t>
            </a:r>
            <a:r>
              <a:rPr spc="-5" dirty="0"/>
              <a:t>to</a:t>
            </a:r>
            <a:r>
              <a:rPr dirty="0"/>
              <a:t>r</a:t>
            </a:r>
            <a:r>
              <a:rPr spc="-10" dirty="0"/>
              <a:t>e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P</a:t>
            </a:r>
            <a:r>
              <a:rPr spc="-5" dirty="0"/>
              <a:t>roce</a:t>
            </a:r>
            <a:r>
              <a:rPr spc="-10" dirty="0"/>
              <a:t>d</a:t>
            </a:r>
            <a:r>
              <a:rPr spc="-5" dirty="0"/>
              <a:t>u</a:t>
            </a:r>
            <a:r>
              <a:rPr dirty="0"/>
              <a:t>r</a:t>
            </a:r>
            <a:r>
              <a:rPr spc="-5" dirty="0"/>
              <a:t>e</a:t>
            </a:r>
            <a:r>
              <a:rPr dirty="0"/>
              <a:t>:	</a:t>
            </a:r>
            <a:r>
              <a:rPr spc="-5" dirty="0"/>
              <a:t>E</a:t>
            </a:r>
            <a:r>
              <a:rPr dirty="0"/>
              <a:t>j</a:t>
            </a:r>
            <a:r>
              <a:rPr spc="-5" dirty="0"/>
              <a:t>e</a:t>
            </a:r>
            <a:r>
              <a:rPr spc="-10" dirty="0"/>
              <a:t>c</a:t>
            </a:r>
            <a:r>
              <a:rPr spc="-5" dirty="0"/>
              <a:t>ut</a:t>
            </a:r>
            <a:r>
              <a:rPr spc="-10" dirty="0"/>
              <a:t>a</a:t>
            </a:r>
            <a:r>
              <a:rPr dirty="0"/>
              <a:t>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8100" y="300990"/>
            <a:ext cx="935990" cy="77850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1548130"/>
            <a:ext cx="10079990" cy="0"/>
          </a:xfrm>
          <a:custGeom>
            <a:avLst/>
            <a:gdLst/>
            <a:ahLst/>
            <a:cxnLst/>
            <a:rect l="l" t="t" r="r" b="b"/>
            <a:pathLst>
              <a:path w="10079990">
                <a:moveTo>
                  <a:pt x="0" y="0"/>
                </a:moveTo>
                <a:lnTo>
                  <a:pt x="10079990" y="0"/>
                </a:lnTo>
              </a:path>
            </a:pathLst>
          </a:custGeom>
          <a:ln w="29112">
            <a:solidFill>
              <a:srgbClr val="0077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4669" y="1955800"/>
            <a:ext cx="142239" cy="14351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34059" y="1835150"/>
            <a:ext cx="21545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Sintaxis</a:t>
            </a:r>
            <a:r>
              <a:rPr sz="2200" b="1" u="heavy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Simple</a:t>
            </a:r>
            <a:r>
              <a:rPr sz="1800" dirty="0"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5850" y="2840990"/>
            <a:ext cx="87998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{EXEC|EXECUTE} </a:t>
            </a:r>
            <a:r>
              <a:rPr sz="1600" i="1" spc="-5" dirty="0" err="1">
                <a:latin typeface="Courier New"/>
                <a:cs typeface="Courier New"/>
              </a:rPr>
              <a:t>NombreProcedure</a:t>
            </a:r>
            <a:r>
              <a:rPr sz="1600" i="1" spc="1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[@Param1</a:t>
            </a:r>
            <a:r>
              <a:rPr sz="1600" i="1" spc="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[OUTPUT], ...n]</a:t>
            </a:r>
            <a:endParaRPr sz="1600" dirty="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8319" y="4512309"/>
            <a:ext cx="142239" cy="14223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27709" y="4391659"/>
            <a:ext cx="6445250" cy="20082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Ejemplo</a:t>
            </a:r>
            <a:r>
              <a:rPr sz="22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Simple</a:t>
            </a:r>
            <a:r>
              <a:rPr sz="1800" spc="-5" dirty="0">
                <a:latin typeface="Arial MT"/>
                <a:cs typeface="Arial MT"/>
              </a:rPr>
              <a:t>: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 dirty="0">
              <a:latin typeface="Arial MT"/>
              <a:cs typeface="Arial MT"/>
            </a:endParaRPr>
          </a:p>
          <a:p>
            <a:pPr marL="580390">
              <a:lnSpc>
                <a:spcPct val="100000"/>
              </a:lnSpc>
              <a:spcBef>
                <a:spcPts val="1420"/>
              </a:spcBef>
            </a:pPr>
            <a:r>
              <a:rPr sz="1600" spc="-5" dirty="0">
                <a:latin typeface="Courier New"/>
                <a:cs typeface="Courier New"/>
              </a:rPr>
              <a:t>EXEC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i="1" spc="-5" dirty="0" err="1">
                <a:latin typeface="Courier New"/>
                <a:cs typeface="Courier New"/>
              </a:rPr>
              <a:t>p_borrarclientes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 dirty="0">
              <a:latin typeface="Courier New"/>
              <a:cs typeface="Courier New"/>
            </a:endParaRPr>
          </a:p>
          <a:p>
            <a:pPr marL="58039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EXECUTE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i="1" spc="-5" dirty="0" err="1">
                <a:latin typeface="Courier New"/>
                <a:cs typeface="Courier New"/>
              </a:rPr>
              <a:t>p_borrarclientesID</a:t>
            </a:r>
            <a:r>
              <a:rPr sz="1600" i="1" spc="-3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@pid1,@pid2</a:t>
            </a:r>
            <a:endParaRPr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553720"/>
            <a:ext cx="24815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V</a:t>
            </a:r>
            <a:r>
              <a:rPr spc="-5" dirty="0"/>
              <a:t>ar</a:t>
            </a:r>
            <a:r>
              <a:rPr spc="5" dirty="0"/>
              <a:t>i</a:t>
            </a:r>
            <a:r>
              <a:rPr spc="-10" dirty="0"/>
              <a:t>a</a:t>
            </a:r>
            <a:r>
              <a:rPr spc="-5" dirty="0"/>
              <a:t>b</a:t>
            </a:r>
            <a:r>
              <a:rPr spc="5" dirty="0"/>
              <a:t>l</a:t>
            </a:r>
            <a:r>
              <a:rPr spc="-5" dirty="0"/>
              <a:t>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8100" y="300990"/>
            <a:ext cx="935990" cy="77850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1548130"/>
            <a:ext cx="10079990" cy="0"/>
          </a:xfrm>
          <a:custGeom>
            <a:avLst/>
            <a:gdLst/>
            <a:ahLst/>
            <a:cxnLst/>
            <a:rect l="l" t="t" r="r" b="b"/>
            <a:pathLst>
              <a:path w="10079990">
                <a:moveTo>
                  <a:pt x="0" y="0"/>
                </a:moveTo>
                <a:lnTo>
                  <a:pt x="10079990" y="0"/>
                </a:lnTo>
              </a:path>
            </a:pathLst>
          </a:custGeom>
          <a:ln w="29112">
            <a:solidFill>
              <a:srgbClr val="0077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4669" y="1955800"/>
            <a:ext cx="142239" cy="14351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3080" y="3013710"/>
            <a:ext cx="142240" cy="14223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52780" y="1835150"/>
            <a:ext cx="8692515" cy="530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00"/>
              </a:spcBef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Declaración:</a:t>
            </a:r>
            <a:r>
              <a:rPr sz="22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Sintaxis</a:t>
            </a:r>
            <a:endParaRPr sz="2200">
              <a:latin typeface="Arial"/>
              <a:cs typeface="Arial"/>
            </a:endParaRPr>
          </a:p>
          <a:p>
            <a:pPr marL="877569">
              <a:lnSpc>
                <a:spcPct val="100000"/>
              </a:lnSpc>
              <a:spcBef>
                <a:spcPts val="1560"/>
              </a:spcBef>
            </a:pPr>
            <a:r>
              <a:rPr sz="1600" spc="-5" dirty="0">
                <a:latin typeface="Courier New"/>
                <a:cs typeface="Courier New"/>
              </a:rPr>
              <a:t>DECLARE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@nombrevariable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[AS]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tipodedatos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[=valordefecto]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[,...n]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Courier New"/>
              <a:cs typeface="Courier New"/>
            </a:endParaRPr>
          </a:p>
          <a:p>
            <a:pPr marL="72390">
              <a:lnSpc>
                <a:spcPct val="100000"/>
              </a:lnSpc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Declaración:</a:t>
            </a:r>
            <a:r>
              <a:rPr sz="2200"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Ejemplo</a:t>
            </a:r>
            <a:endParaRPr sz="2200">
              <a:latin typeface="Arial"/>
              <a:cs typeface="Arial"/>
            </a:endParaRPr>
          </a:p>
          <a:p>
            <a:pPr marL="840105" marR="3211195">
              <a:lnSpc>
                <a:spcPts val="3429"/>
              </a:lnSpc>
              <a:spcBef>
                <a:spcPts val="315"/>
              </a:spcBef>
            </a:pPr>
            <a:r>
              <a:rPr sz="1600" spc="-5" dirty="0">
                <a:latin typeface="Courier New"/>
                <a:cs typeface="Courier New"/>
              </a:rPr>
              <a:t>DECLARE</a:t>
            </a:r>
            <a:r>
              <a:rPr sz="1600" spc="9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@vapellido</a:t>
            </a:r>
            <a:r>
              <a:rPr sz="1600" spc="9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varchar(100) 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DECLARE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@id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int,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@vnombre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varchar(100)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Asignación:</a:t>
            </a:r>
            <a:r>
              <a:rPr sz="22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Sintaxis</a:t>
            </a:r>
            <a:endParaRPr sz="2200">
              <a:latin typeface="Arial"/>
              <a:cs typeface="Arial"/>
            </a:endParaRPr>
          </a:p>
          <a:p>
            <a:pPr marL="840105">
              <a:lnSpc>
                <a:spcPct val="100000"/>
              </a:lnSpc>
              <a:spcBef>
                <a:spcPts val="1739"/>
              </a:spcBef>
            </a:pPr>
            <a:r>
              <a:rPr sz="1600" spc="-5" dirty="0">
                <a:latin typeface="Courier New"/>
                <a:cs typeface="Courier New"/>
              </a:rPr>
              <a:t>SET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@nombrevariable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&lt;valor&gt;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Asignación:</a:t>
            </a:r>
            <a:r>
              <a:rPr sz="22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Ejemplo</a:t>
            </a:r>
            <a:endParaRPr sz="2200">
              <a:latin typeface="Arial"/>
              <a:cs typeface="Arial"/>
            </a:endParaRPr>
          </a:p>
          <a:p>
            <a:pPr marL="840105">
              <a:lnSpc>
                <a:spcPct val="100000"/>
              </a:lnSpc>
              <a:spcBef>
                <a:spcPts val="1860"/>
              </a:spcBef>
            </a:pPr>
            <a:r>
              <a:rPr sz="1600" spc="-5" dirty="0">
                <a:latin typeface="Courier New"/>
                <a:cs typeface="Courier New"/>
              </a:rPr>
              <a:t>SET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@id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  <a:p>
            <a:pPr marL="840105">
              <a:lnSpc>
                <a:spcPct val="100000"/>
              </a:lnSpc>
              <a:spcBef>
                <a:spcPts val="1510"/>
              </a:spcBef>
            </a:pPr>
            <a:r>
              <a:rPr sz="1600" spc="-5" dirty="0">
                <a:latin typeface="Courier New"/>
                <a:cs typeface="Courier New"/>
              </a:rPr>
              <a:t>SET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@vapellido='Perez'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4659" y="4885690"/>
            <a:ext cx="142240" cy="14224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4659" y="5988050"/>
            <a:ext cx="142240" cy="1435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553720"/>
            <a:ext cx="4866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Estructuras:</a:t>
            </a:r>
            <a:r>
              <a:rPr spc="-85" dirty="0"/>
              <a:t> </a:t>
            </a:r>
            <a:r>
              <a:rPr spc="-5" dirty="0"/>
              <a:t>while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8100" y="300990"/>
            <a:ext cx="935990" cy="77850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1548130"/>
            <a:ext cx="10079990" cy="0"/>
          </a:xfrm>
          <a:custGeom>
            <a:avLst/>
            <a:gdLst/>
            <a:ahLst/>
            <a:cxnLst/>
            <a:rect l="l" t="t" r="r" b="b"/>
            <a:pathLst>
              <a:path w="10079990">
                <a:moveTo>
                  <a:pt x="0" y="0"/>
                </a:moveTo>
                <a:lnTo>
                  <a:pt x="10079990" y="0"/>
                </a:lnTo>
              </a:path>
            </a:pathLst>
          </a:custGeom>
          <a:ln w="29112">
            <a:solidFill>
              <a:srgbClr val="0077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4669" y="1955800"/>
            <a:ext cx="142239" cy="14351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12469" y="1835150"/>
            <a:ext cx="7949565" cy="5434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0"/>
              </a:spcBef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While:</a:t>
            </a:r>
            <a:r>
              <a:rPr sz="2200"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Sintaxis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Arial"/>
              <a:cs typeface="Arial"/>
            </a:endParaRPr>
          </a:p>
          <a:p>
            <a:pPr marL="817880" marR="5051425">
              <a:lnSpc>
                <a:spcPts val="171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WHILE</a:t>
            </a:r>
            <a:r>
              <a:rPr sz="1600" spc="-9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&lt;condicion&gt; </a:t>
            </a:r>
            <a:r>
              <a:rPr sz="1600" spc="-944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[BEGIN]</a:t>
            </a:r>
            <a:endParaRPr sz="1600">
              <a:latin typeface="Courier New"/>
              <a:cs typeface="Courier New"/>
            </a:endParaRPr>
          </a:p>
          <a:p>
            <a:pPr marL="1717039">
              <a:lnSpc>
                <a:spcPts val="1710"/>
              </a:lnSpc>
            </a:pPr>
            <a:r>
              <a:rPr sz="1600" spc="-5" dirty="0">
                <a:latin typeface="Courier New"/>
                <a:cs typeface="Courier New"/>
              </a:rPr>
              <a:t>&lt;</a:t>
            </a:r>
            <a:r>
              <a:rPr sz="1600" i="1" spc="-5" dirty="0">
                <a:latin typeface="Courier New"/>
                <a:cs typeface="Courier New"/>
              </a:rPr>
              <a:t>SeteneciasSQL&gt;</a:t>
            </a:r>
            <a:endParaRPr sz="1600">
              <a:latin typeface="Courier New"/>
              <a:cs typeface="Courier New"/>
            </a:endParaRPr>
          </a:p>
          <a:p>
            <a:pPr marL="1717039">
              <a:lnSpc>
                <a:spcPts val="1814"/>
              </a:lnSpc>
              <a:spcBef>
                <a:spcPts val="1540"/>
              </a:spcBef>
            </a:pPr>
            <a:r>
              <a:rPr sz="1600" spc="-5" dirty="0">
                <a:latin typeface="Courier New"/>
                <a:cs typeface="Courier New"/>
              </a:rPr>
              <a:t>[BREAK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|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CONTINUE]</a:t>
            </a:r>
            <a:endParaRPr sz="1600">
              <a:latin typeface="Courier New"/>
              <a:cs typeface="Courier New"/>
            </a:endParaRPr>
          </a:p>
          <a:p>
            <a:pPr marL="817880">
              <a:lnSpc>
                <a:spcPts val="1814"/>
              </a:lnSpc>
            </a:pPr>
            <a:r>
              <a:rPr sz="1600" spc="-5" dirty="0">
                <a:latin typeface="Courier New"/>
                <a:cs typeface="Courier New"/>
              </a:rPr>
              <a:t>[END]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While:</a:t>
            </a:r>
            <a:r>
              <a:rPr sz="2200"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Ejemplo</a:t>
            </a:r>
            <a:endParaRPr sz="2200">
              <a:latin typeface="Arial"/>
              <a:cs typeface="Arial"/>
            </a:endParaRPr>
          </a:p>
          <a:p>
            <a:pPr marL="780415">
              <a:lnSpc>
                <a:spcPts val="1820"/>
              </a:lnSpc>
              <a:spcBef>
                <a:spcPts val="2070"/>
              </a:spcBef>
            </a:pPr>
            <a:r>
              <a:rPr sz="1600" spc="-5" dirty="0">
                <a:latin typeface="Courier New"/>
                <a:cs typeface="Courier New"/>
              </a:rPr>
              <a:t>DECLARE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@cant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int</a:t>
            </a:r>
            <a:endParaRPr sz="1600">
              <a:latin typeface="Courier New"/>
              <a:cs typeface="Courier New"/>
            </a:endParaRPr>
          </a:p>
          <a:p>
            <a:pPr marL="780415">
              <a:lnSpc>
                <a:spcPts val="1820"/>
              </a:lnSpc>
            </a:pPr>
            <a:r>
              <a:rPr sz="1600" spc="-5" dirty="0">
                <a:latin typeface="Courier New"/>
                <a:cs typeface="Courier New"/>
              </a:rPr>
              <a:t>SET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@cant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(select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count(*)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from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producto)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Courier New"/>
              <a:cs typeface="Courier New"/>
            </a:endParaRPr>
          </a:p>
          <a:p>
            <a:pPr marL="780415" marR="5575300">
              <a:lnSpc>
                <a:spcPts val="1710"/>
              </a:lnSpc>
            </a:pPr>
            <a:r>
              <a:rPr sz="1600" spc="-5" dirty="0">
                <a:latin typeface="Courier New"/>
                <a:cs typeface="Courier New"/>
              </a:rPr>
              <a:t>While</a:t>
            </a:r>
            <a:r>
              <a:rPr sz="1600" spc="-9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@cant&gt;0 </a:t>
            </a:r>
            <a:r>
              <a:rPr sz="1600" spc="-944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Begin</a:t>
            </a:r>
            <a:endParaRPr sz="1600">
              <a:latin typeface="Courier New"/>
              <a:cs typeface="Courier New"/>
            </a:endParaRPr>
          </a:p>
          <a:p>
            <a:pPr marL="1231900" marR="5080">
              <a:lnSpc>
                <a:spcPts val="3429"/>
              </a:lnSpc>
              <a:spcBef>
                <a:spcPts val="345"/>
              </a:spcBef>
            </a:pPr>
            <a:r>
              <a:rPr sz="1600" spc="-5" dirty="0">
                <a:latin typeface="Courier New"/>
                <a:cs typeface="Courier New"/>
              </a:rPr>
              <a:t>UPDATE Producto set @precio=precio*1.10 where @id=@cant </a:t>
            </a:r>
            <a:r>
              <a:rPr sz="1600" spc="-95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@cant=@cant-1</a:t>
            </a:r>
            <a:endParaRPr sz="1600">
              <a:latin typeface="Courier New"/>
              <a:cs typeface="Courier New"/>
            </a:endParaRPr>
          </a:p>
          <a:p>
            <a:pPr marL="780415">
              <a:lnSpc>
                <a:spcPct val="100000"/>
              </a:lnSpc>
              <a:spcBef>
                <a:spcPts val="1145"/>
              </a:spcBef>
            </a:pPr>
            <a:r>
              <a:rPr sz="1600" spc="-5" dirty="0">
                <a:latin typeface="Courier New"/>
                <a:cs typeface="Courier New"/>
              </a:rPr>
              <a:t>End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3080" y="4345940"/>
            <a:ext cx="142240" cy="1422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1715</Words>
  <Application>Microsoft Office PowerPoint</Application>
  <PresentationFormat>Custom</PresentationFormat>
  <Paragraphs>304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MT</vt:lpstr>
      <vt:lpstr>Calibri</vt:lpstr>
      <vt:lpstr>Courier New</vt:lpstr>
      <vt:lpstr>Times New Roman</vt:lpstr>
      <vt:lpstr>Office Theme</vt:lpstr>
      <vt:lpstr>UNLAM - Base de datos</vt:lpstr>
      <vt:lpstr>Objetos</vt:lpstr>
      <vt:lpstr>Stored Procedure</vt:lpstr>
      <vt:lpstr>Stored Procedure: Crear</vt:lpstr>
      <vt:lpstr>Stored Procedure: Borrar</vt:lpstr>
      <vt:lpstr>Stored Procedure: Cambiar</vt:lpstr>
      <vt:lpstr>Stored Procedure: Ejecutar</vt:lpstr>
      <vt:lpstr>Variables</vt:lpstr>
      <vt:lpstr>Estructuras: while</vt:lpstr>
      <vt:lpstr>Estructuras: Condicionales</vt:lpstr>
      <vt:lpstr>Stored Procedure: Ejemplos</vt:lpstr>
      <vt:lpstr>Stored Procedure: Ejemplos</vt:lpstr>
      <vt:lpstr>Objetos</vt:lpstr>
      <vt:lpstr>Function</vt:lpstr>
      <vt:lpstr>Scalar Function: Crear</vt:lpstr>
      <vt:lpstr>Table Function: Crear</vt:lpstr>
      <vt:lpstr>Table Function: Borrar</vt:lpstr>
      <vt:lpstr>Function: Cambiar</vt:lpstr>
      <vt:lpstr>Objetos</vt:lpstr>
      <vt:lpstr>Trigger</vt:lpstr>
      <vt:lpstr>Trigger: Crear</vt:lpstr>
      <vt:lpstr>Trigger: Borrar</vt:lpstr>
      <vt:lpstr>Trigger: Cambiar</vt:lpstr>
      <vt:lpstr>Trigger: Habilitar / Deshabilitar</vt:lpstr>
      <vt:lpstr>Revisión SQL III</vt:lpstr>
      <vt:lpstr>Consultas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UNLAM - Base de datos</dc:title>
  <dc:creator>Natalia C</dc:creator>
  <cp:lastModifiedBy>FERNANDO YBARRA</cp:lastModifiedBy>
  <cp:revision>5</cp:revision>
  <dcterms:created xsi:type="dcterms:W3CDTF">2024-05-28T18:59:20Z</dcterms:created>
  <dcterms:modified xsi:type="dcterms:W3CDTF">2024-06-07T12:46:43Z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2020-06-09T00:00:00Z</vt:filetime>
  </property>
  <property fmtid="{D5CDD505-2E9C-101B-9397-08002B2CF9AE}" pid="3" name="Creator">
    <vt:lpwstr>Impress</vt:lpwstr>
  </property>
  <property fmtid="{D5CDD505-2E9C-101B-9397-08002B2CF9AE}" pid="4" name="LastSaved">
    <vt:filetime>2020-06-09T00:00:00Z</vt:filetime>
  </property>
</Properties>
</file>