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13564-8DEB-4B69-A267-94C17713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6DE69-7ED7-4D34-9A7C-C2F348CE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C7E42-9D9E-410C-BCCA-1BBA18D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E118-53BF-4FA4-B94D-9DAEB96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929C-1509-4445-96CF-63AAEE5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CD16-C188-43CD-BDA4-E25BC419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A6083-A07E-4E90-96B1-75FDF343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75947-2BB7-4E6C-A488-05B6762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5734F-01BD-4B05-A607-698AD07F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B1910-8EA6-4D28-B7CB-311AC55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7730DC-5585-4E28-BB7C-F1EB2AC52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82EC0-8FAC-448D-A9FF-3D0CD874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5B3D-5087-4FD2-88D9-41FBFD5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B4242-01FF-43F4-961F-60A5998B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E7D5-37B4-4593-B843-16F9B9B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57A8-C664-457F-94D6-D3A81927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64D9B-BB3E-4935-9177-9E32016A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2F52E-EF80-4588-9439-366063DD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AADB-5A22-4FE4-B031-9F663C9F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E2D40-FCB9-4358-B6C8-C4E309C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1FF7-13ED-4E33-BDAE-141B4920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2CBC2-B52A-4E21-BA97-303346D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93D7-20F9-45CF-B6FB-FCBFAE9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D30EF-F84C-4429-A129-D406BC74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3DF52-6C82-4B96-A7FE-6677AFBE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6272-868A-4064-8DB6-959C906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9EBA0-6555-4895-9837-DE9AB0DCF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A34ED-0CB7-4238-8AA5-8298D31AA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BA3B-48B2-478B-8C3F-83AAE4B3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0616B-6E4E-4B3C-82DA-4625E9EA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C7223-55BE-4EB8-815B-614D619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02E9F-B033-4B49-82C3-A08304AE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455B5-E1CB-4B98-8859-A726425F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7DB46-4914-45F8-AEFA-00AD36F8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E282A-CAFD-4566-913E-16A6A421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3CDF4-5ACD-436D-B75B-5FAFF5138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134F9-5571-4E7F-ACC8-46CB109E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32B86-717E-444C-9265-020C3F94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63D6B-BA03-468A-933A-C6B72942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466B0-47C9-4125-A5E1-67514787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F34BB-4A29-4EE7-AEEF-745C34F9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CAA1-D5C6-4DE8-9CB5-3DED4EEA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9BB9B-D1AC-4650-9320-079112C1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0907E-6417-4601-8D2D-6FA7878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F929F-96C3-48BC-81A8-7EF55B52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8D881-11BA-4098-85CD-89A43FD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B939-25FE-4327-93AA-5C838970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BC59C-7690-40EB-95E1-04C9617D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27BF-3B77-4A68-B5F6-3C10CD0F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1D9A2-D16D-401A-ABC0-5A02C8E9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F1B1E-CB7C-456F-89F5-2748F4D2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EF33D-0334-42C3-905D-F431BE3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4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95161-C330-4459-8268-CCA3DEC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3DE86-FAE6-4F35-A820-3128B76E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4918A-8763-4132-9B90-79E0B94C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E24AE-F50C-436B-9359-D7380404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1E388-ED3A-4B1C-A9B5-E8274210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0B925-AE3C-43F6-954D-AC8415F8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D8492-C0FF-4B90-93D0-B7F78B2A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A818C-F38C-4BF5-8621-2596A4C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2896B-2A3F-42C4-BBA0-92B32826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71EC0-FD2B-4F05-A27E-E594AB87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08E78-01F3-48AC-BDF4-9E32FAA13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4F8E6-973B-4642-92AC-0ED5D5E27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二盐溶液溶解度曲面的</a:t>
            </a:r>
            <a:br>
              <a:rPr lang="en-US" altLang="zh-CN" dirty="0"/>
            </a:br>
            <a:r>
              <a:rPr lang="zh-CN" altLang="en-US" dirty="0"/>
              <a:t>简捷算法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44B33-E6C8-4574-893D-70DDCD4A6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孙国铭 李泽健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导师：袁希钢</a:t>
            </a:r>
            <a:endParaRPr lang="en-US" altLang="zh-CN" dirty="0"/>
          </a:p>
          <a:p>
            <a:r>
              <a:rPr lang="zh-CN" altLang="en-US" dirty="0"/>
              <a:t>天津大学化工学院 化学工程国家重点实验室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40128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98E35-89A9-4D5C-9FE6-C4DAB629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结论和展望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A8EC9-6A09-489A-9987-B6B1B511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计算效果很好</a:t>
            </a:r>
            <a:endParaRPr lang="en-US" altLang="zh-CN" dirty="0"/>
          </a:p>
          <a:p>
            <a:r>
              <a:rPr lang="zh-CN" altLang="en-US" dirty="0"/>
              <a:t>这种方法使用简单的数据，简洁的模型，得到了与模拟软件精确计算相差无几的结果</a:t>
            </a:r>
            <a:endParaRPr lang="en-US" altLang="zh-CN" dirty="0"/>
          </a:p>
          <a:p>
            <a:r>
              <a:rPr lang="zh-CN" altLang="en-US" dirty="0"/>
              <a:t>因此没有继续使用活度系数模型完善这部分工作</a:t>
            </a:r>
            <a:endParaRPr lang="en-US" altLang="zh-CN" dirty="0"/>
          </a:p>
          <a:p>
            <a:r>
              <a:rPr lang="zh-CN" altLang="en-US" dirty="0"/>
              <a:t>如果后续继续完善的话，将活度系数模型引入，用活度代替现在工作中所有的浓度，可以得到更准确的结果。相应的，计算代价也会变大很多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D8C359-25BC-482E-BC4D-2BEEEEC62D06}"/>
              </a:ext>
            </a:extLst>
          </p:cNvPr>
          <p:cNvSpPr txBox="1"/>
          <p:nvPr/>
        </p:nvSpPr>
        <p:spPr>
          <a:xfrm flipH="1">
            <a:off x="4705326" y="2828835"/>
            <a:ext cx="343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443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3C74-8AC4-4DC1-BCDE-A23401A6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5117E-66CC-4299-AE0B-15ED81F1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反应的吉布斯自由能变，等于反应平衡常数的对数值</a:t>
            </a:r>
            <a:endParaRPr lang="en-US" altLang="zh-CN" dirty="0"/>
          </a:p>
          <a:p>
            <a:r>
              <a:rPr lang="zh-CN" altLang="en-US" dirty="0"/>
              <a:t>由此可以计算出反应平衡常数</a:t>
            </a:r>
            <a:endParaRPr lang="en-US" altLang="zh-CN" dirty="0"/>
          </a:p>
          <a:p>
            <a:r>
              <a:rPr lang="zh-CN" altLang="en-US" dirty="0"/>
              <a:t>对于饱和溶液，离子积等于平衡常数</a:t>
            </a:r>
            <a:endParaRPr lang="en-US" altLang="zh-CN" dirty="0"/>
          </a:p>
          <a:p>
            <a:r>
              <a:rPr lang="zh-CN" altLang="en-US" dirty="0"/>
              <a:t>对于不饱和溶液，离子积小于平衡常数</a:t>
            </a:r>
            <a:endParaRPr lang="en-US" altLang="zh-CN" dirty="0"/>
          </a:p>
          <a:p>
            <a:r>
              <a:rPr lang="zh-CN" altLang="en-US" dirty="0"/>
              <a:t>稀溶液具有依数性，溶质浓度越高凝固点越低</a:t>
            </a:r>
            <a:endParaRPr lang="en-US" altLang="zh-CN" dirty="0"/>
          </a:p>
          <a:p>
            <a:r>
              <a:rPr lang="zh-CN" altLang="en-US" dirty="0"/>
              <a:t>改变温度，吉布斯自由能变会发生变化，平衡常数也会变化</a:t>
            </a:r>
            <a:endParaRPr lang="en-US" altLang="zh-CN" dirty="0"/>
          </a:p>
          <a:p>
            <a:r>
              <a:rPr lang="zh-CN" altLang="en-US" dirty="0"/>
              <a:t>当离子积大于平衡常数时，溶液过饱和，系统不稳定，盐会析出，使离子浓度降低，直至等于平衡常数，达到稳定状态</a:t>
            </a:r>
            <a:endParaRPr lang="en-US" altLang="zh-CN" dirty="0"/>
          </a:p>
          <a:p>
            <a:r>
              <a:rPr lang="zh-CN" altLang="en-US" dirty="0"/>
              <a:t>同时，温度降低，如果低于溶液的冰点，冰会析出。冰可以近似为纯净的水，析出之后，溶液浓度会升高。降温的终点是，当前</a:t>
            </a:r>
            <a:r>
              <a:rPr lang="en-US" altLang="zh-CN" dirty="0"/>
              <a:t>K</a:t>
            </a:r>
            <a:r>
              <a:rPr lang="zh-CN" altLang="en-US" dirty="0"/>
              <a:t>所能达到的最大浓度，决定的溶液凝固点依然高于当前温度，则体系完全结冰。这也是溶解度曲线的终点。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81F21C-0AE5-48BE-9FC5-9CC3A240A5C8}"/>
              </a:ext>
            </a:extLst>
          </p:cNvPr>
          <p:cNvGrpSpPr/>
          <p:nvPr/>
        </p:nvGrpSpPr>
        <p:grpSpPr>
          <a:xfrm>
            <a:off x="772495" y="3470175"/>
            <a:ext cx="11706510" cy="646331"/>
            <a:chOff x="251871" y="3996963"/>
            <a:chExt cx="11706510" cy="6463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42168F-D35D-4818-8BAE-C51452AC9FCD}"/>
                </a:ext>
              </a:extLst>
            </p:cNvPr>
            <p:cNvCxnSpPr/>
            <p:nvPr/>
          </p:nvCxnSpPr>
          <p:spPr>
            <a:xfrm>
              <a:off x="251871" y="4320129"/>
              <a:ext cx="117065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592529-D020-4770-B606-355F707560C8}"/>
                </a:ext>
              </a:extLst>
            </p:cNvPr>
            <p:cNvSpPr txBox="1"/>
            <p:nvPr/>
          </p:nvSpPr>
          <p:spPr>
            <a:xfrm>
              <a:off x="9116622" y="3996963"/>
              <a:ext cx="272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上面是计算的原理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下面是解释现象的原理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89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AB73-0D39-491F-9AE4-14BE444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盐的电离，以</a:t>
            </a:r>
            <a:r>
              <a:rPr lang="en-US" altLang="zh-CN" dirty="0"/>
              <a:t>Li</a:t>
            </a:r>
            <a:r>
              <a:rPr lang="en-US" altLang="zh-CN" baseline="-25000" dirty="0"/>
              <a:t>2</a:t>
            </a:r>
            <a:r>
              <a:rPr lang="en-US" altLang="zh-CN" dirty="0"/>
              <a:t>SO</a:t>
            </a:r>
            <a:r>
              <a:rPr lang="en-US" altLang="zh-CN" baseline="-25000" dirty="0"/>
              <a:t>4</a:t>
            </a:r>
            <a:r>
              <a:rPr lang="zh-CN" altLang="en-US" dirty="0"/>
              <a:t>为例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1B760F-D252-49FC-86EE-96EF7A4A3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62184"/>
              </p:ext>
            </p:extLst>
          </p:nvPr>
        </p:nvGraphicFramePr>
        <p:xfrm>
          <a:off x="1479740" y="1773296"/>
          <a:ext cx="4475163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422360" imgH="711000" progId="Equation.DSMT4">
                  <p:embed/>
                </p:oleObj>
              </mc:Choice>
              <mc:Fallback>
                <p:oleObj name="Equation" r:id="rId3" imgW="1422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740" y="1773296"/>
                        <a:ext cx="4475163" cy="223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AB371F-7D32-4A4E-8DC9-136AC9AE5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63794"/>
              </p:ext>
            </p:extLst>
          </p:nvPr>
        </p:nvGraphicFramePr>
        <p:xfrm>
          <a:off x="1479740" y="5350180"/>
          <a:ext cx="13573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1B760F-D252-49FC-86EE-96EF7A4A3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740" y="5350180"/>
                        <a:ext cx="13573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76B4874-29C0-47E9-B1A1-C7FF9C9045B3}"/>
              </a:ext>
            </a:extLst>
          </p:cNvPr>
          <p:cNvSpPr txBox="1"/>
          <p:nvPr/>
        </p:nvSpPr>
        <p:spPr>
          <a:xfrm>
            <a:off x="1073187" y="4495465"/>
            <a:ext cx="286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Li</a:t>
            </a:r>
            <a:r>
              <a:rPr lang="en-US" altLang="zh-CN" baseline="-25000" dirty="0"/>
              <a:t>2</a:t>
            </a:r>
            <a:r>
              <a:rPr lang="en-US" altLang="zh-CN" dirty="0"/>
              <a:t>SO</a:t>
            </a:r>
            <a:r>
              <a:rPr lang="en-US" altLang="zh-CN" baseline="-25000" dirty="0"/>
              <a:t>4</a:t>
            </a:r>
            <a:r>
              <a:rPr lang="zh-CN" altLang="en-US" dirty="0"/>
              <a:t>溶液饱和时，有</a:t>
            </a:r>
          </a:p>
        </p:txBody>
      </p:sp>
    </p:spTree>
    <p:extLst>
      <p:ext uri="{BB962C8B-B14F-4D97-AF65-F5344CB8AC3E}">
        <p14:creationId xmlns:p14="http://schemas.microsoft.com/office/powerpoint/2010/main" val="164940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054D-4F7B-4D04-9852-5B451900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D4453-A9DC-4915-B0C9-8175D18A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本身，</a:t>
            </a:r>
            <a:r>
              <a:rPr lang="en-US" altLang="zh-CN" dirty="0"/>
              <a:t>Q</a:t>
            </a:r>
            <a:r>
              <a:rPr lang="zh-CN" altLang="en-US" dirty="0"/>
              <a:t>的值应该用活度来计算</a:t>
            </a:r>
            <a:endParaRPr lang="en-US" altLang="zh-CN" dirty="0"/>
          </a:p>
          <a:p>
            <a:r>
              <a:rPr lang="zh-CN" altLang="en-US" dirty="0"/>
              <a:t>但这里为了追求计算高效，模型简洁，首先尝试使用浓度来计算，如果出现偏差，无法解释实验现象，再换活度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33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80A93-7EF8-45E2-BB29-A76DF885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E7C19-828E-4158-837B-E406D976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理论上，计算</a:t>
            </a:r>
            <a:r>
              <a:rPr lang="en-US" altLang="zh-CN" dirty="0"/>
              <a:t>K</a:t>
            </a:r>
            <a:r>
              <a:rPr lang="zh-CN" altLang="en-US" dirty="0"/>
              <a:t>有两种途径</a:t>
            </a:r>
            <a:endParaRPr lang="en-US" altLang="zh-CN" dirty="0"/>
          </a:p>
          <a:p>
            <a:r>
              <a:rPr lang="zh-CN" altLang="en-US" dirty="0"/>
              <a:t>方法一是测饱和溶液的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也就是先测溶解度，再测量或者计算饱和溶液的活度，根据溶解度和活度计算饱和溶液的</a:t>
            </a:r>
            <a:r>
              <a:rPr lang="en-US" altLang="zh-CN" dirty="0"/>
              <a:t>Q</a:t>
            </a:r>
            <a:r>
              <a:rPr lang="zh-CN" altLang="en-US" dirty="0"/>
              <a:t>，也就得到了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方法二是计算过程的吉布斯自由能变</a:t>
            </a:r>
            <a:endParaRPr lang="en-US" altLang="zh-CN" dirty="0"/>
          </a:p>
          <a:p>
            <a:pPr lvl="1"/>
            <a:r>
              <a:rPr lang="en-US" altLang="zh-CN" dirty="0"/>
              <a:t>G=H-TS</a:t>
            </a:r>
            <a:r>
              <a:rPr lang="zh-CN" altLang="en-US" dirty="0"/>
              <a:t>，分别算出过程的焓变和熵变即可得到吉布斯自由能变，进而得到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这里，我们首先尝试使用方法一。并且忽略活度的影响，使用浓度代替活度进行计算</a:t>
            </a:r>
            <a:endParaRPr lang="en-US" altLang="zh-CN" dirty="0"/>
          </a:p>
          <a:p>
            <a:r>
              <a:rPr lang="zh-CN" altLang="en-US" dirty="0"/>
              <a:t>需要注意的是，这里我们虽然忽略了活度，但是因为在计算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的时候都忽略了活度系数，所以并不是相当于把活度系数按</a:t>
            </a:r>
            <a:r>
              <a:rPr lang="en-US" altLang="zh-CN" dirty="0"/>
              <a:t>1</a:t>
            </a:r>
            <a:r>
              <a:rPr lang="zh-CN" altLang="en-US" dirty="0"/>
              <a:t>处理，而是相当于把活度系数按常数处理。只是由于没有实际测量，我们不知道这个常数是多少。</a:t>
            </a:r>
          </a:p>
        </p:txBody>
      </p:sp>
    </p:spTree>
    <p:extLst>
      <p:ext uri="{BB962C8B-B14F-4D97-AF65-F5344CB8AC3E}">
        <p14:creationId xmlns:p14="http://schemas.microsoft.com/office/powerpoint/2010/main" val="15810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D822-D473-4D9F-A827-C97DC91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冰点的计算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6E1AB-7F07-4534-BD7B-1ACB1424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根据物理化学，冰点的降低与浓度是线性关系</a:t>
            </a:r>
            <a:endParaRPr lang="en-US" altLang="zh-CN" dirty="0"/>
          </a:p>
          <a:p>
            <a:r>
              <a:rPr lang="zh-CN" altLang="en-US" dirty="0"/>
              <a:t>根据前文的计算原理，溶解度曲线的终点就是溶液的冰点，并且此时，溶液是饱和溶液</a:t>
            </a:r>
            <a:endParaRPr lang="en-US" altLang="zh-CN" dirty="0"/>
          </a:p>
          <a:p>
            <a:r>
              <a:rPr lang="zh-CN" altLang="en-US" dirty="0"/>
              <a:t>可以查到两种盐的溶解度曲线，得到它们终点的温度和浓度</a:t>
            </a:r>
            <a:endParaRPr lang="en-US" altLang="zh-CN" dirty="0"/>
          </a:p>
          <a:p>
            <a:r>
              <a:rPr lang="zh-CN" altLang="en-US" dirty="0"/>
              <a:t>由于水的冰点近似为</a:t>
            </a:r>
            <a:r>
              <a:rPr lang="en-US" altLang="zh-CN" dirty="0"/>
              <a:t>0</a:t>
            </a:r>
            <a:r>
              <a:rPr lang="zh-CN" altLang="en-US" dirty="0"/>
              <a:t>度，简单做除法就可以得到线性系数</a:t>
            </a:r>
            <a:endParaRPr lang="en-US" altLang="zh-CN" dirty="0"/>
          </a:p>
          <a:p>
            <a:r>
              <a:rPr lang="zh-CN" altLang="en-US" dirty="0"/>
              <a:t>两种盐对冰点浓度的影响叠加，即加法，可以构成一个 浓度</a:t>
            </a:r>
            <a:r>
              <a:rPr lang="en-US" altLang="zh-CN" dirty="0"/>
              <a:t>-</a:t>
            </a:r>
            <a:r>
              <a:rPr lang="zh-CN" altLang="en-US" dirty="0"/>
              <a:t>浓度</a:t>
            </a:r>
            <a:r>
              <a:rPr lang="en-US" altLang="zh-CN" dirty="0"/>
              <a:t>-</a:t>
            </a:r>
            <a:r>
              <a:rPr lang="zh-CN" altLang="en-US" dirty="0"/>
              <a:t>温度 空间的平面，坐标轴原点所在的一侧为结冰区，另一侧为稳定区</a:t>
            </a:r>
          </a:p>
        </p:txBody>
      </p:sp>
    </p:spTree>
    <p:extLst>
      <p:ext uri="{BB962C8B-B14F-4D97-AF65-F5344CB8AC3E}">
        <p14:creationId xmlns:p14="http://schemas.microsoft.com/office/powerpoint/2010/main" val="41128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E4E5-449F-4E48-9305-D2A94C8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如何求解共饱和点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50E8-88A2-411C-9365-54667F91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这里已知</a:t>
            </a:r>
            <a:r>
              <a:rPr lang="en-US" altLang="zh-CN" dirty="0">
                <a:solidFill>
                  <a:srgbClr val="FF0000"/>
                </a:solidFill>
              </a:rPr>
              <a:t>K1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K2</a:t>
            </a:r>
            <a:r>
              <a:rPr lang="zh-CN" altLang="en-US" dirty="0">
                <a:solidFill>
                  <a:srgbClr val="FF0000"/>
                </a:solidFill>
              </a:rPr>
              <a:t>，不知浓度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构建以下方程组，三个未知数，三个方程，求解即可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507AD5-7A69-4CC5-A17D-EF7E5F097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53499"/>
              </p:ext>
            </p:extLst>
          </p:nvPr>
        </p:nvGraphicFramePr>
        <p:xfrm>
          <a:off x="943527" y="3733870"/>
          <a:ext cx="47148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498320" imgH="736560" progId="Equation.DSMT4">
                  <p:embed/>
                </p:oleObj>
              </mc:Choice>
              <mc:Fallback>
                <p:oleObj name="Equation" r:id="rId3" imgW="1498320" imgH="736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963EA9B-0388-4798-BE0D-CCBB0289D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527" y="3733870"/>
                        <a:ext cx="4714875" cy="231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52C6360-1256-466D-BA34-7B723BB3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54047"/>
              </p:ext>
            </p:extLst>
          </p:nvPr>
        </p:nvGraphicFramePr>
        <p:xfrm>
          <a:off x="7285382" y="3702012"/>
          <a:ext cx="1461328" cy="23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444240" imgH="723600" progId="Equation.DSMT4">
                  <p:embed/>
                </p:oleObj>
              </mc:Choice>
              <mc:Fallback>
                <p:oleObj name="Equation" r:id="rId5" imgW="44424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5382" y="3702012"/>
                        <a:ext cx="1461328" cy="237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1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E4E5-449F-4E48-9305-D2A94C8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如何求解饱和状态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50E8-88A2-411C-9365-54667F91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以固定</a:t>
            </a:r>
            <a:r>
              <a:rPr lang="en-US" altLang="zh-CN" dirty="0"/>
              <a:t>Li</a:t>
            </a:r>
            <a:r>
              <a:rPr lang="zh-CN" altLang="en-US" dirty="0"/>
              <a:t>的浓度，求</a:t>
            </a:r>
            <a:r>
              <a:rPr lang="en-US" altLang="zh-CN" dirty="0"/>
              <a:t>Co</a:t>
            </a:r>
            <a:r>
              <a:rPr lang="zh-CN" altLang="en-US" dirty="0"/>
              <a:t>盐的溶解度为例</a:t>
            </a:r>
            <a:endParaRPr lang="en-US" altLang="zh-CN" dirty="0"/>
          </a:p>
          <a:p>
            <a:r>
              <a:rPr lang="en-US" altLang="zh-CN" dirty="0"/>
              <a:t>Co</a:t>
            </a:r>
            <a:r>
              <a:rPr lang="zh-CN" altLang="en-US" dirty="0"/>
              <a:t>盐饱和，知道</a:t>
            </a:r>
            <a:r>
              <a:rPr lang="en-US" altLang="zh-CN" dirty="0"/>
              <a:t>Co</a:t>
            </a:r>
            <a:r>
              <a:rPr lang="zh-CN" altLang="en-US" dirty="0"/>
              <a:t>盐的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Li</a:t>
            </a:r>
            <a:r>
              <a:rPr lang="zh-CN" altLang="en-US" dirty="0"/>
              <a:t>盐的浓度固定，知道</a:t>
            </a:r>
            <a:r>
              <a:rPr lang="en-US" altLang="zh-CN" dirty="0"/>
              <a:t>Li</a:t>
            </a:r>
            <a:r>
              <a:rPr lang="zh-CN" altLang="en-US" dirty="0"/>
              <a:t>盐的浓度</a:t>
            </a:r>
            <a:endParaRPr lang="en-US" altLang="zh-CN" dirty="0"/>
          </a:p>
          <a:p>
            <a:r>
              <a:rPr lang="zh-CN" altLang="en-US" dirty="0"/>
              <a:t>两个未知数两个方程，求解即可</a:t>
            </a: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507AD5-7A69-4CC5-A17D-EF7E5F097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20281"/>
              </p:ext>
            </p:extLst>
          </p:nvPr>
        </p:nvGraphicFramePr>
        <p:xfrm>
          <a:off x="1209675" y="4132263"/>
          <a:ext cx="47148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B507AD5-7A69-4CC5-A17D-EF7E5F097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4132263"/>
                        <a:ext cx="471487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52C6360-1256-466D-BA34-7B723BB3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93299"/>
              </p:ext>
            </p:extLst>
          </p:nvPr>
        </p:nvGraphicFramePr>
        <p:xfrm>
          <a:off x="7775437" y="3670155"/>
          <a:ext cx="1461328" cy="23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444240" imgH="723600" progId="Equation.DSMT4">
                  <p:embed/>
                </p:oleObj>
              </mc:Choice>
              <mc:Fallback>
                <p:oleObj name="Equation" r:id="rId5" imgW="444240" imgH="723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52C6360-1256-466D-BA34-7B723BB35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5437" y="3670155"/>
                        <a:ext cx="1461328" cy="237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0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EEEE-CB15-4462-BAF7-BA449E0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F6CA8-A945-45C8-87E7-D4AAACF5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根据不同温度下的溶解度数据，计算不同温度下两种盐的</a:t>
            </a:r>
            <a:r>
              <a:rPr lang="en-US" altLang="zh-CN" dirty="0"/>
              <a:t>K</a:t>
            </a:r>
            <a:r>
              <a:rPr lang="zh-CN" altLang="en-US" dirty="0"/>
              <a:t>，得到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</a:p>
          <a:p>
            <a:pPr lvl="1"/>
            <a:r>
              <a:rPr lang="zh-CN" altLang="en-US" dirty="0"/>
              <a:t>根据溶解度曲线的终点（降温至刚好完全结冰的状态），计算冰点平面</a:t>
            </a:r>
            <a:endParaRPr lang="en-US" altLang="zh-CN" dirty="0"/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给定一个温度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  <a:r>
              <a:rPr lang="zh-CN" altLang="en-US" dirty="0"/>
              <a:t>，求解浓度方程，得到两种盐同时饱和的状态点</a:t>
            </a:r>
            <a:endParaRPr lang="en-US" altLang="zh-CN" dirty="0"/>
          </a:p>
          <a:p>
            <a:pPr lvl="1"/>
            <a:r>
              <a:rPr lang="zh-CN" altLang="en-US" dirty="0"/>
              <a:t>分别降低其中一种盐的浓度，求解另一种盐的溶解度，得到饱和状态线</a:t>
            </a:r>
            <a:endParaRPr lang="en-US" altLang="zh-CN" dirty="0"/>
          </a:p>
          <a:p>
            <a:r>
              <a:rPr lang="zh-CN" altLang="en-US" dirty="0"/>
              <a:t>第三步</a:t>
            </a:r>
            <a:endParaRPr lang="en-US" altLang="zh-CN" dirty="0"/>
          </a:p>
          <a:p>
            <a:pPr lvl="1"/>
            <a:r>
              <a:rPr lang="zh-CN" altLang="en-US" dirty="0"/>
              <a:t>将不同温度的饱和状态线绘制在一期，得到曲面。与冰点平面绘制在一起，得到完整的相图</a:t>
            </a:r>
          </a:p>
        </p:txBody>
      </p:sp>
    </p:spTree>
    <p:extLst>
      <p:ext uri="{BB962C8B-B14F-4D97-AF65-F5344CB8AC3E}">
        <p14:creationId xmlns:p14="http://schemas.microsoft.com/office/powerpoint/2010/main" val="34923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774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Equation</vt:lpstr>
      <vt:lpstr>二盐溶液溶解度曲面的 简捷算法</vt:lpstr>
      <vt:lpstr>计算原理</vt:lpstr>
      <vt:lpstr>盐的电离，以Li2SO4为例</vt:lpstr>
      <vt:lpstr>Q的计算</vt:lpstr>
      <vt:lpstr>K的计算</vt:lpstr>
      <vt:lpstr>冰点的计算</vt:lpstr>
      <vt:lpstr>如何求解共饱和点</vt:lpstr>
      <vt:lpstr>如何求解饱和状态</vt:lpstr>
      <vt:lpstr>计算过程</vt:lpstr>
      <vt:lpstr>结论和展望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国铭</dc:creator>
  <cp:lastModifiedBy>孙 国铭</cp:lastModifiedBy>
  <cp:revision>4</cp:revision>
  <dcterms:created xsi:type="dcterms:W3CDTF">2021-08-30T11:40:02Z</dcterms:created>
  <dcterms:modified xsi:type="dcterms:W3CDTF">2021-12-29T18:12:15Z</dcterms:modified>
</cp:coreProperties>
</file>