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F01AF-35ED-4892-9D20-A5FE75B40825}" v="3322" dt="2023-11-27T07:04:38.027"/>
    <p1510:client id="{BF1FF56E-15E2-4A8A-9C39-034DB2BF5EA0}" v="1648" dt="2023-11-27T10:06:25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1" d="100"/>
          <a:sy n="81" d="100"/>
        </p:scale>
        <p:origin x="-13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Anomaly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Acoustic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ko-KR" altLang="en-US"/>
          </a:p>
          <a:p>
            <a:r>
              <a:rPr lang="ko-KR" altLang="en-US" dirty="0">
                <a:ea typeface="맑은 고딕"/>
              </a:rPr>
              <a:t>소리 데이터를 이용한 기기의 이상 탐지.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                                                          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                                                                                    2022230939 </a:t>
            </a:r>
            <a:r>
              <a:rPr lang="ko-KR" altLang="en-US" sz="1800" dirty="0" err="1">
                <a:ea typeface="맑은 고딕"/>
              </a:rPr>
              <a:t>이순혜</a:t>
            </a:r>
            <a:r>
              <a:rPr lang="ko-KR" altLang="en-US" sz="1800" dirty="0">
                <a:ea typeface="맑은 고딕"/>
              </a:rPr>
              <a:t>  </a:t>
            </a:r>
            <a:endParaRPr lang="ko-KR" sz="180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014CA7A-FC6A-AC89-07D5-17B58211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55C485-947D-F1C4-8DF7-ADD2C8AD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사용 데이터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E4C64D-D76B-8B91-1454-4C42E35A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367"/>
            <a:ext cx="10503310" cy="46585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Malgun Gothic"/>
                <a:ea typeface="Malgun Gothic"/>
              </a:rPr>
              <a:t>DCASE (Detection and Classification of Acoustic Scenes and Events) Challenge 2020 Task 2</a:t>
            </a:r>
            <a:endParaRPr lang="en-US" altLang="ko-KR" sz="1600" b="1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sz="1600" b="1" dirty="0">
                <a:solidFill>
                  <a:srgbClr val="374151"/>
                </a:solidFill>
                <a:latin typeface="Malgun Gothic"/>
                <a:ea typeface="Malgun Gothic"/>
              </a:rPr>
              <a:t>Unsupervised Detection of Anomalous Sounds for Machine Condition Monitoring.</a:t>
            </a: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About DCASE..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2013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년부터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시작된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오디오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및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음성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분석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대회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표준화된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데이터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셋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제공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연구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동향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공유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,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새로운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연구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아이디어와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방향성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제공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endParaRPr lang="en-US" altLang="ko-KR" sz="1200" dirty="0">
              <a:solidFill>
                <a:srgbClr val="374151"/>
              </a:solidFill>
              <a:latin typeface="Malgun Gothic"/>
            </a:endParaRPr>
          </a:p>
          <a:p>
            <a:r>
              <a:rPr lang="en-US" altLang="ko-KR" sz="1600" b="1" dirty="0">
                <a:solidFill>
                  <a:srgbClr val="374151"/>
                </a:solidFill>
                <a:latin typeface="Malgun Gothic"/>
                <a:ea typeface="맑은 고딕"/>
              </a:rPr>
              <a:t>Data : Machine type/Machine ID</a:t>
            </a:r>
            <a:r>
              <a:rPr lang="ko-KR" altLang="en-US" sz="1600" b="1" dirty="0" err="1">
                <a:solidFill>
                  <a:srgbClr val="374151"/>
                </a:solidFill>
                <a:latin typeface="Malgun Gothic"/>
                <a:ea typeface="맑은 고딕"/>
              </a:rPr>
              <a:t>으로</a:t>
            </a:r>
            <a:r>
              <a:rPr lang="en-US" altLang="ko-KR" sz="16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600" b="1" dirty="0">
                <a:solidFill>
                  <a:srgbClr val="374151"/>
                </a:solidFill>
                <a:latin typeface="Malgun Gothic"/>
                <a:ea typeface="맑은 고딕"/>
              </a:rPr>
              <a:t>구성</a:t>
            </a:r>
            <a:r>
              <a:rPr lang="en-US" altLang="ko-KR" sz="1600" b="1" dirty="0">
                <a:solidFill>
                  <a:srgbClr val="374151"/>
                </a:solidFill>
                <a:latin typeface="Malgun Gothic"/>
                <a:ea typeface="맑은 고딕"/>
              </a:rPr>
              <a:t>.</a:t>
            </a:r>
            <a:endParaRPr lang="en-US" altLang="ko-KR" sz="16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Malgun Gothic"/>
                <a:ea typeface="맑은 고딕"/>
              </a:rPr>
              <a:t>Development dataset (8.1GB, with noise)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 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 Training data(normal) 1000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개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 Test data(normal/anomaly)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각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100~200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개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pPr marL="171450" indent="-171450"/>
            <a:r>
              <a:rPr lang="en-US" altLang="ko-KR" sz="1400" b="1" dirty="0">
                <a:solidFill>
                  <a:srgbClr val="374151"/>
                </a:solidFill>
                <a:latin typeface="Malgun Gothic"/>
                <a:ea typeface="맑은 고딕"/>
              </a:rPr>
              <a:t>Additional training dataset(1.9GB, without noise)</a:t>
            </a:r>
            <a:endParaRPr lang="en-US" altLang="ko-KR" sz="14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Evaluation dataset 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과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동일한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ID</a:t>
            </a:r>
            <a:r>
              <a:rPr lang="ko-KR" altLang="en-US" sz="1200" b="1" dirty="0" err="1">
                <a:solidFill>
                  <a:srgbClr val="374151"/>
                </a:solidFill>
                <a:latin typeface="Malgun Gothic"/>
                <a:ea typeface="맑은 고딕"/>
              </a:rPr>
              <a:t>를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가지는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normal data 1000</a:t>
            </a:r>
            <a:r>
              <a:rPr lang="ko-KR" altLang="en-US" sz="1200" b="1" dirty="0">
                <a:solidFill>
                  <a:srgbClr val="374151"/>
                </a:solidFill>
                <a:latin typeface="Malgun Gothic"/>
                <a:ea typeface="맑은 고딕"/>
              </a:rPr>
              <a:t>개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pPr marL="171450" indent="-171450"/>
            <a:r>
              <a:rPr lang="en-US" altLang="ko-KR" sz="1400" b="1" dirty="0">
                <a:solidFill>
                  <a:srgbClr val="374151"/>
                </a:solidFill>
                <a:latin typeface="Malgun Gothic"/>
                <a:ea typeface="맑은 고딕"/>
              </a:rPr>
              <a:t>Evaluation dataset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(4.2GB)</a:t>
            </a:r>
            <a:endParaRPr lang="en-US" altLang="ko-KR" sz="1200" dirty="0">
              <a:solidFill>
                <a:srgbClr val="374151"/>
              </a:solidFill>
              <a:latin typeface="Malgun Gothic"/>
              <a:ea typeface="맑은 고딕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   Machine type/Machine ID 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별</a:t>
            </a:r>
            <a:r>
              <a:rPr lang="en-US" altLang="ko-KR" sz="1200" b="1" dirty="0">
                <a:solidFill>
                  <a:srgbClr val="374151"/>
                </a:solidFill>
                <a:latin typeface="Malgun Gothic"/>
                <a:ea typeface="맑은 고딕"/>
              </a:rPr>
              <a:t> 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400개 </a:t>
            </a:r>
            <a:endParaRPr lang="en-US" altLang="ko-KR" sz="1200" dirty="0">
              <a:solidFill>
                <a:srgbClr val="374151"/>
              </a:solidFill>
              <a:latin typeface="Malgun Gothic"/>
            </a:endParaRPr>
          </a:p>
          <a:p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    (</a:t>
            </a:r>
            <a:r>
              <a:rPr lang="ko-KR" sz="1200" b="1" dirty="0" err="1">
                <a:solidFill>
                  <a:srgbClr val="374151"/>
                </a:solidFill>
                <a:latin typeface="Malgun Gothic"/>
                <a:ea typeface="Malgun Gothic"/>
              </a:rPr>
              <a:t>without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 </a:t>
            </a:r>
            <a:r>
              <a:rPr lang="ko-KR" sz="1200" b="1" dirty="0" err="1">
                <a:solidFill>
                  <a:srgbClr val="374151"/>
                </a:solidFill>
                <a:latin typeface="Malgun Gothic"/>
                <a:ea typeface="Malgun Gothic"/>
              </a:rPr>
              <a:t>label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 </a:t>
            </a:r>
            <a:r>
              <a:rPr lang="ko-KR" sz="1200" b="1" dirty="0" err="1">
                <a:solidFill>
                  <a:srgbClr val="374151"/>
                </a:solidFill>
                <a:latin typeface="Malgun Gothic"/>
                <a:ea typeface="Malgun Gothic"/>
              </a:rPr>
              <a:t>but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 </a:t>
            </a:r>
            <a:r>
              <a:rPr lang="ko-KR" sz="1200" b="1" dirty="0" err="1">
                <a:solidFill>
                  <a:srgbClr val="374151"/>
                </a:solidFill>
                <a:latin typeface="Malgun Gothic"/>
                <a:ea typeface="Malgun Gothic"/>
              </a:rPr>
              <a:t>released</a:t>
            </a:r>
            <a:r>
              <a:rPr lang="ko-KR" sz="1200" b="1" dirty="0">
                <a:solidFill>
                  <a:srgbClr val="374151"/>
                </a:solidFill>
                <a:latin typeface="Malgun Gothic"/>
                <a:ea typeface="Malgun Gothic"/>
              </a:rPr>
              <a:t>)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D4610E5-0311-4559-458E-50732E5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="" xmlns:a16="http://schemas.microsoft.com/office/drawing/2014/main" id="{77131FB5-9804-48C8-BC71-4B10A1EC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07" y="2710224"/>
            <a:ext cx="4132005" cy="31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Analysis &amp;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94" y="3953608"/>
            <a:ext cx="5619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7" y="1781908"/>
            <a:ext cx="461632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04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아쉬운 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경험부족으로 인한 시행착오를 짧은 시간에 많이 겪음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대회에서 제공하는 데이터를 다 활용할 수 없었던 점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특성에 대한 </a:t>
            </a:r>
            <a:r>
              <a:rPr lang="ko-KR" altLang="en-US" dirty="0" smtClean="0"/>
              <a:t>학습에 시간 </a:t>
            </a:r>
            <a:r>
              <a:rPr lang="ko-KR" altLang="en-US" dirty="0"/>
              <a:t>투자를 많이 했음에도 분석에 제대로 활용해 보지 못한 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부족한 데이터를 증강하는 방법을 다양하게 활용해 보지 </a:t>
            </a:r>
            <a:r>
              <a:rPr lang="ko-KR" altLang="en-US" dirty="0" err="1" smtClean="0"/>
              <a:t>못한점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 데이터에 적용할 수 있는 필터를 다양하게 적용해 보지 못한 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문제를 재구성해서 지도학습을 시도해 보지 못한 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7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9E8503-AC29-CBA7-E027-C2DE415D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282F7A-BD49-7AFB-FAE9-6C2CAEDA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연구배경과 목적</a:t>
            </a:r>
          </a:p>
          <a:p>
            <a:r>
              <a:rPr lang="ko-KR" altLang="en-US" dirty="0">
                <a:ea typeface="맑은 고딕"/>
              </a:rPr>
              <a:t>음향데이터의 장단점과 활용 사례</a:t>
            </a:r>
          </a:p>
          <a:p>
            <a:r>
              <a:rPr lang="ko-KR" altLang="en-US" dirty="0">
                <a:ea typeface="맑은 고딕"/>
              </a:rPr>
              <a:t>음향 데이터의 전처리와 특징 추출</a:t>
            </a:r>
          </a:p>
          <a:p>
            <a:r>
              <a:rPr lang="ko-KR" altLang="en-US" dirty="0">
                <a:ea typeface="맑은 고딕"/>
              </a:rPr>
              <a:t>음향 데이터의 데이터 증강기법</a:t>
            </a:r>
          </a:p>
          <a:p>
            <a:r>
              <a:rPr lang="ko-KR" altLang="en-US" err="1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architecture</a:t>
            </a:r>
            <a:r>
              <a:rPr lang="ko-KR" altLang="en-US">
                <a:ea typeface="맑은 고딕"/>
              </a:rPr>
              <a:t> 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분석에 사용한 데이터 안내</a:t>
            </a:r>
          </a:p>
          <a:p>
            <a:r>
              <a:rPr lang="ko-KR" altLang="en-US" dirty="0">
                <a:ea typeface="맑은 고딕"/>
              </a:rPr>
              <a:t>평가 방법과 결과</a:t>
            </a:r>
          </a:p>
          <a:p>
            <a:r>
              <a:rPr lang="ko-KR" altLang="en-US" dirty="0">
                <a:ea typeface="맑은 고딕"/>
              </a:rPr>
              <a:t>질의 응답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457200" indent="-457200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9D5B6F6-0CDE-6E8F-9EC0-5B02CC2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3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429792-50E0-A567-02C8-C40FD67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연구 배경과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60A3D2-7EFF-0ECB-EF2B-4EA0957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385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ko-KR" altLang="en-US" sz="1600" dirty="0">
              <a:ea typeface="맑은 고딕"/>
            </a:endParaRPr>
          </a:p>
          <a:p>
            <a:r>
              <a:rPr lang="ko-KR" sz="1600" b="1" err="1">
                <a:latin typeface="Malgun Gothic"/>
                <a:ea typeface="Malgun Gothic"/>
              </a:rPr>
              <a:t>Anomaly</a:t>
            </a:r>
            <a:r>
              <a:rPr lang="ko-KR" sz="1600" b="1" dirty="0">
                <a:latin typeface="Malgun Gothic"/>
                <a:ea typeface="Malgun Gothic"/>
              </a:rPr>
              <a:t> </a:t>
            </a:r>
            <a:r>
              <a:rPr lang="ko-KR" sz="1600" b="1" err="1">
                <a:latin typeface="Malgun Gothic"/>
                <a:ea typeface="Malgun Gothic"/>
              </a:rPr>
              <a:t>Detection의</a:t>
            </a:r>
            <a:r>
              <a:rPr lang="ko-KR" sz="1600" b="1" dirty="0">
                <a:latin typeface="Malgun Gothic"/>
                <a:ea typeface="Malgun Gothic"/>
              </a:rPr>
              <a:t> </a:t>
            </a:r>
            <a:r>
              <a:rPr lang="ko-KR" altLang="en-US" sz="1600" b="1" dirty="0">
                <a:latin typeface="Malgun Gothic"/>
                <a:ea typeface="Malgun Gothic"/>
              </a:rPr>
              <a:t>활용</a:t>
            </a:r>
          </a:p>
          <a:p>
            <a:endParaRPr lang="ko-KR" altLang="en-US" sz="1600" b="1" dirty="0">
              <a:latin typeface="Malgun Gothic"/>
              <a:ea typeface="Malgun Gothic"/>
            </a:endParaRPr>
          </a:p>
          <a:p>
            <a:r>
              <a:rPr lang="ko-KR" altLang="en-US" sz="1600" b="1" dirty="0">
                <a:latin typeface="Malgun Gothic"/>
                <a:ea typeface="Malgun Gothic"/>
              </a:rPr>
              <a:t>AI 기반 이상치 검출은 </a:t>
            </a:r>
          </a:p>
          <a:p>
            <a:pPr marL="0" indent="0">
              <a:buNone/>
            </a:pPr>
            <a:r>
              <a:rPr lang="ko-KR" altLang="en-US" sz="1600" b="1" dirty="0">
                <a:latin typeface="Malgun Gothic"/>
                <a:ea typeface="Malgun Gothic"/>
              </a:rPr>
              <a:t>   장비의 상태를 실시간 모니터링 하는 것에 활용.</a:t>
            </a:r>
          </a:p>
          <a:p>
            <a:endParaRPr lang="ko-KR" altLang="en-US" sz="1600" dirty="0">
              <a:latin typeface="Malgun Gothic"/>
              <a:ea typeface="Malgun Gothic"/>
            </a:endParaRPr>
          </a:p>
          <a:p>
            <a:r>
              <a:rPr lang="ko-KR" sz="1600" b="1" dirty="0">
                <a:latin typeface="Malgun Gothic"/>
                <a:ea typeface="Malgun Gothic"/>
              </a:rPr>
              <a:t>예지 정비 </a:t>
            </a:r>
            <a:r>
              <a:rPr lang="ko-KR" sz="1600" dirty="0">
                <a:solidFill>
                  <a:srgbClr val="374151"/>
                </a:solidFill>
                <a:latin typeface="Malgun Gothic"/>
                <a:ea typeface="Malgun Gothic"/>
              </a:rPr>
              <a:t>(</a:t>
            </a:r>
            <a:r>
              <a:rPr lang="ko-KR" sz="1600" err="1">
                <a:solidFill>
                  <a:srgbClr val="374151"/>
                </a:solidFill>
                <a:latin typeface="Malgun Gothic"/>
                <a:ea typeface="Malgun Gothic"/>
              </a:rPr>
              <a:t>Predictive</a:t>
            </a:r>
            <a:r>
              <a:rPr lang="ko-KR" sz="1600" dirty="0">
                <a:solidFill>
                  <a:srgbClr val="374151"/>
                </a:solidFill>
                <a:latin typeface="Malgun Gothic"/>
                <a:ea typeface="Malgun Gothic"/>
              </a:rPr>
              <a:t> </a:t>
            </a:r>
            <a:r>
              <a:rPr lang="ko-KR" sz="1600" err="1">
                <a:solidFill>
                  <a:srgbClr val="374151"/>
                </a:solidFill>
                <a:latin typeface="Malgun Gothic"/>
                <a:ea typeface="Malgun Gothic"/>
              </a:rPr>
              <a:t>Maintenance</a:t>
            </a:r>
            <a:r>
              <a:rPr lang="ko-KR" sz="1600" dirty="0">
                <a:solidFill>
                  <a:srgbClr val="374151"/>
                </a:solidFill>
                <a:latin typeface="Malgun Gothic"/>
                <a:ea typeface="Malgun Gothic"/>
              </a:rPr>
              <a:t>, </a:t>
            </a:r>
            <a:r>
              <a:rPr lang="ko-KR" sz="1600" err="1">
                <a:solidFill>
                  <a:srgbClr val="374151"/>
                </a:solidFill>
                <a:latin typeface="Malgun Gothic"/>
                <a:ea typeface="Malgun Gothic"/>
              </a:rPr>
              <a:t>PdM</a:t>
            </a:r>
            <a:r>
              <a:rPr lang="ko-KR" sz="1600" dirty="0">
                <a:solidFill>
                  <a:srgbClr val="374151"/>
                </a:solidFill>
                <a:latin typeface="Malgun Gothic"/>
                <a:ea typeface="Malgun Gothic"/>
              </a:rPr>
              <a:t>)</a:t>
            </a:r>
            <a:r>
              <a:rPr lang="ko-KR" sz="1600" b="1" dirty="0">
                <a:solidFill>
                  <a:srgbClr val="374151"/>
                </a:solidFill>
                <a:latin typeface="Malgun Gothic"/>
                <a:ea typeface="Malgun Gothic"/>
              </a:rPr>
              <a:t>와 상태 기반 </a:t>
            </a:r>
            <a:r>
              <a:rPr lang="ko-KR" altLang="en-US" sz="1600" b="1" dirty="0">
                <a:solidFill>
                  <a:srgbClr val="374151"/>
                </a:solidFill>
                <a:latin typeface="Malgun Gothic"/>
                <a:ea typeface="Malgun Gothic"/>
              </a:rPr>
              <a:t>정비(CBM+)</a:t>
            </a:r>
            <a:endParaRPr lang="ko-KR" sz="1600" b="1" dirty="0">
              <a:solidFill>
                <a:srgbClr val="374151"/>
              </a:solidFill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600" b="1" dirty="0">
                <a:latin typeface="Malgun Gothic"/>
                <a:ea typeface="Malgun Gothic"/>
              </a:rPr>
              <a:t>     각종 운영장비에서 나오는 데이터를 활용</a:t>
            </a:r>
            <a:endParaRPr lang="en-US" altLang="ko-KR" sz="1600">
              <a:latin typeface="Malgun Gothic"/>
              <a:ea typeface="맑은 고딕"/>
            </a:endParaRPr>
          </a:p>
          <a:p>
            <a:pPr marL="0" indent="0">
              <a:buNone/>
            </a:pPr>
            <a:r>
              <a:rPr lang="ko-KR" sz="1600" b="1" dirty="0">
                <a:latin typeface="Malgun Gothic"/>
                <a:ea typeface="Malgun Gothic"/>
              </a:rPr>
              <a:t>     장비의 유지 보수에 활용해 보자.</a:t>
            </a:r>
            <a:endParaRPr lang="en-US" altLang="ko-KR" sz="1600">
              <a:latin typeface="Malgun Gothic"/>
              <a:ea typeface="맑은 고딕"/>
            </a:endParaRPr>
          </a:p>
          <a:p>
            <a:pPr marL="0" indent="0">
              <a:buNone/>
            </a:pPr>
            <a:endParaRPr lang="ko-KR" sz="1600" dirty="0">
              <a:latin typeface="Malgun Gothic"/>
              <a:ea typeface="Malgun Gothic"/>
            </a:endParaRPr>
          </a:p>
          <a:p>
            <a:r>
              <a:rPr lang="ko-KR" sz="1600" b="1" dirty="0">
                <a:latin typeface="Malgun Gothic"/>
                <a:ea typeface="Malgun Gothic"/>
              </a:rPr>
              <a:t>   가용 데이터 : 이미지, 진동, 소리, 온도, 전류 등</a:t>
            </a:r>
            <a:endParaRPr lang="en-US" altLang="ko-KR" sz="160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sz="1600" b="1" dirty="0">
                <a:latin typeface="Malgun Gothic"/>
                <a:ea typeface="Malgun Gothic"/>
              </a:rPr>
              <a:t>                     </a:t>
            </a:r>
            <a:r>
              <a:rPr lang="ko-KR" altLang="en-US" sz="1600" b="1" dirty="0">
                <a:latin typeface="Malgun Gothic"/>
                <a:ea typeface="Malgun Gothic"/>
              </a:rPr>
              <a:t>    </a:t>
            </a:r>
            <a:r>
              <a:rPr lang="ko-KR" sz="1600" b="1" dirty="0">
                <a:latin typeface="Malgun Gothic"/>
                <a:ea typeface="Malgun Gothic"/>
              </a:rPr>
              <a:t>센서에서 얻을 수 있는  </a:t>
            </a:r>
            <a:endParaRPr lang="ko-KR" sz="16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600" b="1" dirty="0">
                <a:latin typeface="Malgun Gothic"/>
                <a:ea typeface="Malgun Gothic"/>
              </a:rPr>
              <a:t>  </a:t>
            </a:r>
            <a:r>
              <a:rPr lang="ko-KR" altLang="en-US" sz="1600" b="1" dirty="0">
                <a:latin typeface="Malgun Gothic"/>
                <a:ea typeface="Malgun Gothic"/>
              </a:rPr>
              <a:t>                   </a:t>
            </a:r>
            <a:r>
              <a:rPr lang="en-US" altLang="ko-KR" sz="1600" b="1" dirty="0">
                <a:latin typeface="Malgun Gothic"/>
                <a:ea typeface="Malgun Gothic"/>
              </a:rPr>
              <a:t>    </a:t>
            </a:r>
            <a:r>
              <a:rPr lang="ko-KR" sz="1600" b="1" dirty="0">
                <a:latin typeface="Malgun Gothic"/>
                <a:ea typeface="Malgun Gothic"/>
              </a:rPr>
              <a:t>다양한 데이터들을 활용가능.</a:t>
            </a:r>
            <a:r>
              <a:rPr lang="ko-KR" altLang="en-US" sz="1600" b="1" dirty="0">
                <a:latin typeface="Malgun Gothic"/>
                <a:ea typeface="Malgun Gothic"/>
              </a:rPr>
              <a:t> </a:t>
            </a:r>
            <a:r>
              <a:rPr lang="ko-KR" altLang="en-US" sz="1400" b="1" dirty="0">
                <a:latin typeface="Malgun Gothic"/>
                <a:ea typeface="Malgun Gothic"/>
              </a:rPr>
              <a:t>   </a:t>
            </a:r>
            <a:endParaRPr lang="ko-KR" sz="12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Malgun Gothic"/>
                <a:ea typeface="Malgun Gothic"/>
              </a:rPr>
              <a:t>                                                                                                          </a:t>
            </a:r>
            <a:r>
              <a:rPr lang="ko-KR" sz="1200" dirty="0">
                <a:latin typeface="Malgun Gothic"/>
                <a:ea typeface="Malgun Gothic"/>
              </a:rPr>
              <a:t>https://hoya012.github.io/blog/anomaly-detection-over</a:t>
            </a:r>
          </a:p>
          <a:p>
            <a:endParaRPr lang="ko-KR" sz="1400" dirty="0">
              <a:latin typeface="Malgun Gothic"/>
              <a:ea typeface="Malgun Gothic"/>
            </a:endParaRPr>
          </a:p>
          <a:p>
            <a:endParaRPr lang="ko-KR" sz="1400" dirty="0">
              <a:latin typeface="Malgun Gothic"/>
              <a:ea typeface="Malgun Gothic"/>
            </a:endParaRPr>
          </a:p>
          <a:p>
            <a:endParaRPr lang="ko-KR" sz="1400" b="1" dirty="0">
              <a:latin typeface="Malgun Gothic"/>
              <a:ea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B9B57F4-872F-BA1B-988D-B18C58DF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 descr="텍스트, 스크린샷, 그래픽 디자인, 디자인이(가) 표시된 사진&#10;&#10;자동 생성된 설명">
            <a:extLst>
              <a:ext uri="{FF2B5EF4-FFF2-40B4-BE49-F238E27FC236}">
                <a16:creationId xmlns="" xmlns:a16="http://schemas.microsoft.com/office/drawing/2014/main" id="{91DC6467-3F05-0BF5-16A7-7FB0513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54" y="2108607"/>
            <a:ext cx="4827915" cy="34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5D74BD-749C-8811-B592-416CCB17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ea typeface="맑은 고딕"/>
              </a:rPr>
              <a:t>음향 데이터의 장단점과 활용 사례</a:t>
            </a:r>
          </a:p>
        </p:txBody>
      </p:sp>
      <p:pic>
        <p:nvPicPr>
          <p:cNvPr id="5" name="내용 개체 틀 4" descr="텍스트, 휴대 전화, 스크린샷, 멀티미디어이(가) 표시된 사진&#10;&#10;자동 생성된 설명">
            <a:extLst>
              <a:ext uri="{FF2B5EF4-FFF2-40B4-BE49-F238E27FC236}">
                <a16:creationId xmlns="" xmlns:a16="http://schemas.microsoft.com/office/drawing/2014/main" id="{1FFA4091-3FFE-B1A3-CB80-913E2142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605" y="1607426"/>
            <a:ext cx="5727448" cy="474676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5D77FDB-5ECD-D813-386F-F2B6666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2472" y="6356350"/>
            <a:ext cx="4623618" cy="365125"/>
          </a:xfrm>
        </p:spPr>
        <p:txBody>
          <a:bodyPr/>
          <a:lstStyle/>
          <a:p>
            <a:r>
              <a:rPr lang="ko-KR" altLang="en-US" sz="1100" b="1" baseline="0" dirty="0">
                <a:ea typeface="Arial"/>
              </a:rPr>
              <a:t>    </a:t>
            </a:r>
            <a:r>
              <a:rPr lang="ko-KR" altLang="en-US" sz="1100" b="1" baseline="0" dirty="0" err="1">
                <a:ea typeface="Arial"/>
              </a:rPr>
              <a:t>그림출처</a:t>
            </a:r>
            <a:r>
              <a:rPr lang="en-US" altLang="ko-KR" sz="1100" b="1" baseline="0" dirty="0">
                <a:ea typeface="Arial"/>
              </a:rPr>
              <a:t>: </a:t>
            </a:r>
            <a:r>
              <a:rPr lang="af-ZA" altLang="ko-KR" sz="1100" baseline="0" dirty="0" err="1">
                <a:ea typeface="맑은 고딕"/>
              </a:rPr>
              <a:t>Introduction</a:t>
            </a:r>
            <a:r>
              <a:rPr lang="af-ZA" altLang="ko-KR" sz="1100" baseline="0" dirty="0">
                <a:ea typeface="맑은 고딕"/>
              </a:rPr>
              <a:t> </a:t>
            </a:r>
            <a:r>
              <a:rPr lang="af-ZA" altLang="ko-KR" sz="1100" baseline="0" dirty="0" err="1">
                <a:ea typeface="맑은 고딕"/>
              </a:rPr>
              <a:t>to</a:t>
            </a:r>
            <a:r>
              <a:rPr lang="af-ZA" altLang="ko-KR" sz="1100" baseline="0" dirty="0">
                <a:ea typeface="맑은 고딕"/>
              </a:rPr>
              <a:t> </a:t>
            </a:r>
            <a:r>
              <a:rPr lang="af-ZA" altLang="ko-KR" sz="1100" baseline="0" dirty="0" err="1">
                <a:ea typeface="맑은 고딕"/>
              </a:rPr>
              <a:t>Analysis</a:t>
            </a:r>
            <a:r>
              <a:rPr lang="af-ZA" altLang="ko-KR" sz="1100" baseline="0" dirty="0">
                <a:ea typeface="맑은 고딕"/>
              </a:rPr>
              <a:t> </a:t>
            </a:r>
            <a:r>
              <a:rPr lang="af-ZA" altLang="ko-KR" sz="1100" baseline="0" dirty="0" err="1">
                <a:ea typeface="맑은 고딕"/>
              </a:rPr>
              <a:t>for</a:t>
            </a:r>
            <a:r>
              <a:rPr lang="af-ZA" altLang="ko-KR" sz="1100" baseline="0" dirty="0">
                <a:ea typeface="맑은 고딕"/>
              </a:rPr>
              <a:t> </a:t>
            </a:r>
            <a:r>
              <a:rPr lang="af-ZA" altLang="ko-KR" sz="1100" baseline="0" dirty="0" err="1">
                <a:ea typeface="맑은 고딕"/>
              </a:rPr>
              <a:t>Sound</a:t>
            </a:r>
            <a:r>
              <a:rPr lang="af-ZA" altLang="ko-KR" sz="1100" baseline="0" dirty="0">
                <a:ea typeface="맑은 고딕"/>
              </a:rPr>
              <a:t> data</a:t>
            </a:r>
            <a:r>
              <a:rPr lang="af-ZA" sz="1100" baseline="0" dirty="0">
                <a:latin typeface="맑은 고딕"/>
              </a:rPr>
              <a:t>,</a:t>
            </a:r>
            <a:r>
              <a:rPr lang="af-ZA" altLang="ko-KR" sz="1100" baseline="0" dirty="0">
                <a:ea typeface="맑은 고딕"/>
              </a:rPr>
              <a:t>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sz="1100" baseline="0" dirty="0">
                <a:ea typeface="맑은 고딕"/>
              </a:rPr>
              <a:t>고려대학교</a:t>
            </a:r>
            <a:r>
              <a:rPr lang="en-US" altLang="ko-KR" sz="1100" baseline="0" dirty="0">
                <a:ea typeface="맑은 고딕"/>
              </a:rPr>
              <a:t>, </a:t>
            </a:r>
            <a:r>
              <a:rPr lang="ko-KR" altLang="en-US" sz="1100" baseline="0" dirty="0">
                <a:ea typeface="맑은 고딕"/>
              </a:rPr>
              <a:t>정기원                </a:t>
            </a:r>
            <a:r>
              <a:rPr lang="ko-KR" altLang="en-US" sz="1100" dirty="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417A5E-E5B6-648C-227C-BB6EBF2B1CDF}"/>
              </a:ext>
            </a:extLst>
          </p:cNvPr>
          <p:cNvSpPr txBox="1"/>
          <p:nvPr/>
        </p:nvSpPr>
        <p:spPr>
          <a:xfrm>
            <a:off x="594852" y="2007704"/>
            <a:ext cx="4211448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ko-KR" sz="2000" b="1" dirty="0">
                <a:latin typeface="Arial"/>
                <a:ea typeface="Malgun Gothic"/>
                <a:cs typeface="Arial"/>
              </a:rPr>
              <a:t>음향 데이터의 장점</a:t>
            </a:r>
            <a:r>
              <a:rPr lang="en-US" altLang="ko-KR" sz="2000" dirty="0">
                <a:latin typeface="Malgun Gothic"/>
                <a:ea typeface="맑은 고딕"/>
                <a:cs typeface="Arial"/>
              </a:rPr>
              <a:t>​</a:t>
            </a:r>
            <a:endParaRPr lang="ko-KR" altLang="en-US" dirty="0"/>
          </a:p>
          <a:p>
            <a:pPr marL="228600" indent="-228600">
              <a:buFont typeface="Arial"/>
              <a:buChar char="•"/>
            </a:pPr>
            <a:endParaRPr lang="en-US" altLang="ko-KR" sz="2000" dirty="0">
              <a:latin typeface="Malgun Gothic"/>
              <a:ea typeface="맑은 고딕"/>
              <a:cs typeface="Arial"/>
            </a:endParaRPr>
          </a:p>
          <a:p>
            <a:r>
              <a:rPr lang="ko-KR" sz="2000" b="1" dirty="0" err="1">
                <a:latin typeface="Arial"/>
                <a:ea typeface="Malgun Gothic"/>
                <a:cs typeface="Arial"/>
              </a:rPr>
              <a:t>직관성</a:t>
            </a:r>
            <a:endParaRPr lang="ko-KR" altLang="en-US" sz="2000" b="1" dirty="0" err="1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센서 장비의 설치 용이성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 : 경제성</a:t>
            </a:r>
            <a:endParaRPr lang="ko-KR" sz="2000" b="1" dirty="0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정보의 다양성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 : 시간, 진폭, 진동수, </a:t>
            </a:r>
            <a:r>
              <a:rPr lang="ko-KR" altLang="en-US" sz="2000" b="1" dirty="0" smtClean="0">
                <a:latin typeface="Arial"/>
                <a:ea typeface="Malgun Gothic"/>
                <a:cs typeface="Arial"/>
              </a:rPr>
              <a:t>진동패턴</a:t>
            </a:r>
            <a:endParaRPr lang="ko-KR" altLang="en-US" sz="2000" b="1" dirty="0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시간적 연속성</a:t>
            </a:r>
            <a:r>
              <a:rPr lang="en-US" altLang="ko-KR" sz="2000" b="1" dirty="0">
                <a:latin typeface="Arial"/>
                <a:ea typeface="Malgun Gothic"/>
                <a:cs typeface="Arial"/>
              </a:rPr>
              <a:t>,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 실시간 감지.</a:t>
            </a:r>
            <a:endParaRPr lang="ko-KR" sz="2000" b="1" dirty="0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데이터의 축적 용이성</a:t>
            </a:r>
            <a:endParaRPr lang="ko-KR" altLang="en-US" sz="2000" b="1" dirty="0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통합용이성.</a:t>
            </a:r>
            <a:endParaRPr lang="ko-KR" altLang="en-US" sz="2000" b="1" dirty="0">
              <a:latin typeface="Arial"/>
              <a:ea typeface="Malgun Gothic"/>
              <a:cs typeface="Arial"/>
            </a:endParaRPr>
          </a:p>
          <a:p>
            <a:endParaRPr lang="ko-KR" sz="2000" b="1" dirty="0">
              <a:latin typeface="Arial"/>
              <a:ea typeface="Malgun Gothic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ko-KR" sz="2000" b="1" dirty="0">
                <a:latin typeface="Arial"/>
                <a:ea typeface="Malgun Gothic"/>
                <a:cs typeface="Arial"/>
              </a:rPr>
              <a:t>음향 데이터의 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단점</a:t>
            </a:r>
            <a:endParaRPr lang="ko-KR" sz="2000" b="1" dirty="0">
              <a:latin typeface="Arial"/>
              <a:ea typeface="Malgun Gothic"/>
              <a:cs typeface="Arial"/>
            </a:endParaRPr>
          </a:p>
          <a:p>
            <a:r>
              <a:rPr lang="ko-KR" sz="2000" b="1" dirty="0">
                <a:latin typeface="Arial"/>
                <a:ea typeface="Malgun Gothic"/>
                <a:cs typeface="Arial"/>
              </a:rPr>
              <a:t>  데이터 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불균형</a:t>
            </a:r>
            <a:endParaRPr lang="ko-KR" sz="2000" b="1" dirty="0">
              <a:latin typeface="Arial"/>
              <a:ea typeface="Malgun Gothic"/>
              <a:cs typeface="Arial"/>
            </a:endParaRPr>
          </a:p>
          <a:p>
            <a:r>
              <a:rPr lang="ko-KR" altLang="en-US" sz="2000" b="1" dirty="0">
                <a:latin typeface="Arial"/>
                <a:ea typeface="Malgun Gothic"/>
                <a:cs typeface="Arial"/>
              </a:rPr>
              <a:t>  데이터 </a:t>
            </a:r>
            <a:r>
              <a:rPr lang="ko-KR" altLang="en-US" sz="2000" b="1" dirty="0" err="1">
                <a:latin typeface="Arial"/>
                <a:ea typeface="Malgun Gothic"/>
                <a:cs typeface="Arial"/>
              </a:rPr>
              <a:t>전처리</a:t>
            </a:r>
            <a:r>
              <a:rPr lang="ko-KR" altLang="en-US" sz="2000" b="1" dirty="0">
                <a:latin typeface="Arial"/>
                <a:ea typeface="Malgun Gothic"/>
                <a:cs typeface="Arial"/>
              </a:rPr>
              <a:t> : 음향의 특성 파악</a:t>
            </a:r>
          </a:p>
          <a:p>
            <a:endParaRPr lang="ko-KR" altLang="en-US" sz="2000" b="1" dirty="0">
              <a:latin typeface="Arial"/>
              <a:ea typeface="Malgun Gothic"/>
              <a:cs typeface="Arial"/>
            </a:endParaRPr>
          </a:p>
          <a:p>
            <a:r>
              <a:rPr lang="ko-KR" altLang="en-US" sz="1100" b="1" dirty="0">
                <a:latin typeface="Arial"/>
                <a:ea typeface="Malgun Gothic"/>
                <a:cs typeface="Arial"/>
              </a:rPr>
              <a:t>                                                                              </a:t>
            </a:r>
            <a:endParaRPr lang="ko-KR" altLang="en-US" sz="1100" dirty="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69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7266A4-F111-B932-259D-E535A5E1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음향데이터의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- 소리의 특성과 </a:t>
            </a:r>
            <a:r>
              <a:rPr lang="ko-KR" altLang="en-US" sz="3200" dirty="0" err="1">
                <a:ea typeface="맑은 고딕"/>
              </a:rPr>
              <a:t>Sampling</a:t>
            </a:r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Rate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E8F8FA7-E9D8-1483-2DEA-EDD09A65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14C05F43-9C5F-C885-0A52-9C6340BD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043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진폭 : 소리의 크기</a:t>
            </a:r>
          </a:p>
          <a:p>
            <a:r>
              <a:rPr lang="ko-KR" altLang="en-US" sz="2400" dirty="0">
                <a:ea typeface="맑은 고딕"/>
              </a:rPr>
              <a:t>주파수(</a:t>
            </a:r>
            <a:r>
              <a:rPr lang="ko-KR" altLang="en-US" sz="2400" dirty="0" err="1">
                <a:ea typeface="맑은 고딕"/>
              </a:rPr>
              <a:t>Hz</a:t>
            </a:r>
            <a:r>
              <a:rPr lang="ko-KR" altLang="en-US" sz="2400" dirty="0">
                <a:ea typeface="맑은 고딕"/>
              </a:rPr>
              <a:t>) : 소리의 높낮이</a:t>
            </a:r>
          </a:p>
          <a:p>
            <a:r>
              <a:rPr lang="ko-KR" altLang="en-US" sz="2400" dirty="0">
                <a:ea typeface="맑은 고딕"/>
              </a:rPr>
              <a:t>맵시: 음색 (파형의 다양성)</a:t>
            </a:r>
            <a:endParaRPr lang="ko-KR" sz="2400" dirty="0"/>
          </a:p>
          <a:p>
            <a:r>
              <a:rPr lang="ko-KR" sz="2400" dirty="0" err="1">
                <a:latin typeface="Malgun Gothic"/>
                <a:ea typeface="Malgun Gothic"/>
              </a:rPr>
              <a:t>Sampling</a:t>
            </a:r>
            <a:r>
              <a:rPr lang="ko-KR" sz="2400" dirty="0">
                <a:latin typeface="Malgun Gothic"/>
                <a:ea typeface="Malgun Gothic"/>
              </a:rPr>
              <a:t> </a:t>
            </a:r>
            <a:r>
              <a:rPr lang="ko-KR" sz="2400" dirty="0" err="1">
                <a:latin typeface="Malgun Gothic"/>
                <a:ea typeface="Malgun Gothic"/>
              </a:rPr>
              <a:t>Rate</a:t>
            </a:r>
            <a:r>
              <a:rPr lang="ko-KR" altLang="en-US" sz="2400" dirty="0">
                <a:latin typeface="Malgun Gothic"/>
                <a:ea typeface="Malgun Gothic"/>
              </a:rPr>
              <a:t> : </a:t>
            </a:r>
            <a:endParaRPr lang="ko-KR" sz="24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아날로그 신호인 소리를 디지털화 하는 작업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예) </a:t>
            </a:r>
            <a:r>
              <a:rPr lang="ko-KR" altLang="en-US" sz="2400" dirty="0" err="1">
                <a:ea typeface="맑은 고딕"/>
              </a:rPr>
              <a:t>sr</a:t>
            </a:r>
            <a:r>
              <a:rPr lang="ko-KR" altLang="en-US" sz="2400" dirty="0">
                <a:ea typeface="맑은 고딕"/>
              </a:rPr>
              <a:t>=16000 : 1초에 16000개의 샘플을 추출.</a:t>
            </a:r>
          </a:p>
        </p:txBody>
      </p:sp>
      <p:pic>
        <p:nvPicPr>
          <p:cNvPr id="8" name="그림 7" descr="라인, 그래프, 도표이(가) 표시된 사진&#10;&#10;자동 생성된 설명">
            <a:extLst>
              <a:ext uri="{FF2B5EF4-FFF2-40B4-BE49-F238E27FC236}">
                <a16:creationId xmlns="" xmlns:a16="http://schemas.microsoft.com/office/drawing/2014/main" id="{6A6E0511-5455-707F-EA62-9E557869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5" y="4549877"/>
            <a:ext cx="3935361" cy="2072148"/>
          </a:xfrm>
          <a:prstGeom prst="rect">
            <a:avLst/>
          </a:prstGeom>
        </p:spPr>
      </p:pic>
      <p:pic>
        <p:nvPicPr>
          <p:cNvPr id="10" name="그림 9" descr="텍스트, 도표, 라인, 그래프이(가) 표시된 사진&#10;&#10;자동 생성된 설명">
            <a:extLst>
              <a:ext uri="{FF2B5EF4-FFF2-40B4-BE49-F238E27FC236}">
                <a16:creationId xmlns="" xmlns:a16="http://schemas.microsoft.com/office/drawing/2014/main" id="{DA55A204-7706-7374-C924-DDEFFB99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1" y="1598399"/>
            <a:ext cx="3689554" cy="29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E4FF2D-E052-07A0-7981-8AC2DB0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latin typeface="Malgun Gothic"/>
                <a:ea typeface="Malgun Gothic"/>
              </a:rPr>
              <a:t>Feature</a:t>
            </a:r>
            <a:r>
              <a:rPr lang="ko-KR" altLang="en-US" sz="2800" dirty="0">
                <a:latin typeface="Malgun Gothic"/>
                <a:ea typeface="Malgun Gothic"/>
              </a:rPr>
              <a:t> </a:t>
            </a:r>
            <a:r>
              <a:rPr lang="ko-KR" altLang="en-US" sz="2800" dirty="0" err="1">
                <a:latin typeface="Malgun Gothic"/>
                <a:ea typeface="Malgun Gothic"/>
              </a:rPr>
              <a:t>Extraction</a:t>
            </a:r>
            <a:r>
              <a:rPr lang="ko-KR" altLang="en-US" sz="2800" dirty="0">
                <a:latin typeface="Malgun Gothic"/>
                <a:ea typeface="Malgun Gothic"/>
              </a:rPr>
              <a:t> </a:t>
            </a:r>
            <a:r>
              <a:rPr lang="en-US" altLang="ko-KR" sz="2800" dirty="0">
                <a:latin typeface="Malgun Gothic"/>
                <a:ea typeface="Malgun Gothic"/>
              </a:rPr>
              <a:t>-</a:t>
            </a:r>
            <a:r>
              <a:rPr lang="ko-KR" altLang="en-US" sz="2800" dirty="0">
                <a:latin typeface="Malgun Gothic"/>
                <a:ea typeface="Malgun Gothic"/>
              </a:rPr>
              <a:t> </a:t>
            </a:r>
            <a:r>
              <a:rPr lang="ko-KR" altLang="en-US" sz="2800" dirty="0" err="1">
                <a:latin typeface="Malgun Gothic"/>
                <a:ea typeface="Malgun Gothic"/>
              </a:rPr>
              <a:t>Fourier</a:t>
            </a:r>
            <a:r>
              <a:rPr lang="ko-KR" altLang="en-US" sz="2800" dirty="0">
                <a:latin typeface="Malgun Gothic"/>
                <a:ea typeface="Malgun Gothic"/>
              </a:rPr>
              <a:t> </a:t>
            </a:r>
            <a:r>
              <a:rPr lang="ko-KR" altLang="en-US" sz="2800" dirty="0" err="1">
                <a:latin typeface="Malgun Gothic"/>
                <a:ea typeface="Malgun Gothic"/>
              </a:rPr>
              <a:t>Transform</a:t>
            </a:r>
            <a:r>
              <a:rPr lang="ko-KR" altLang="en-US" sz="2800" dirty="0">
                <a:latin typeface="Malgun Gothic"/>
                <a:ea typeface="Malgun Gothic"/>
              </a:rPr>
              <a:t> </a:t>
            </a:r>
            <a:endParaRPr lang="ko-KR" altLang="en-US" sz="2800">
              <a:latin typeface="Malgun Gothic"/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B4B0E4-AFC2-5331-6CEA-9905CEA0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</a:rPr>
              <a:t>Fourier</a:t>
            </a:r>
            <a:r>
              <a:rPr lang="ko-KR" altLang="en-US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</a:rPr>
              <a:t>Transform :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임의의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입력신호를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다양한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주기함수들의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합으로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Malgun Gothic"/>
                <a:ea typeface="Malgun Gothic"/>
              </a:rPr>
              <a:t>분해</a:t>
            </a:r>
            <a:r>
              <a:rPr lang="en-US" sz="200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 Short Time Fourier Transform :  </a:t>
            </a:r>
            <a:r>
              <a:rPr lang="en-US" altLang="ko-KR" sz="2000" dirty="0" err="1">
                <a:latin typeface="Malgun Gothic"/>
                <a:ea typeface="Malgun Gothic"/>
              </a:rPr>
              <a:t>시간에</a:t>
            </a:r>
            <a:r>
              <a:rPr lang="en-US" altLang="ko-KR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atin typeface="Malgun Gothic"/>
                <a:ea typeface="Malgun Gothic"/>
              </a:rPr>
              <a:t>따른</a:t>
            </a:r>
            <a:r>
              <a:rPr lang="en-US" altLang="ko-KR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atin typeface="Malgun Gothic"/>
                <a:ea typeface="Malgun Gothic"/>
              </a:rPr>
              <a:t>주파수</a:t>
            </a:r>
            <a:r>
              <a:rPr lang="en-US" altLang="ko-KR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atin typeface="Malgun Gothic"/>
                <a:ea typeface="Malgun Gothic"/>
              </a:rPr>
              <a:t>성분</a:t>
            </a:r>
            <a:r>
              <a:rPr lang="en-US" altLang="ko-KR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atin typeface="Malgun Gothic"/>
                <a:ea typeface="Malgun Gothic"/>
              </a:rPr>
              <a:t>변화</a:t>
            </a:r>
            <a:r>
              <a:rPr lang="en-US" altLang="ko-KR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 err="1">
                <a:latin typeface="Malgun Gothic"/>
                <a:ea typeface="Malgun Gothic"/>
              </a:rPr>
              <a:t>분석</a:t>
            </a:r>
            <a:r>
              <a:rPr lang="en-US" altLang="ko-KR" sz="2000" dirty="0">
                <a:latin typeface="Malgun Gothic"/>
                <a:ea typeface="Malgun Gothic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E4F2DF-22A2-1A49-3D8A-6B51C8E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 descr="텍스트, 도표, 라인, 스크린샷이(가) 표시된 사진&#10;&#10;자동 생성된 설명">
            <a:extLst>
              <a:ext uri="{FF2B5EF4-FFF2-40B4-BE49-F238E27FC236}">
                <a16:creationId xmlns="" xmlns:a16="http://schemas.microsoft.com/office/drawing/2014/main" id="{6D6C27EE-E9A9-43FE-50CA-AB084CAB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3" y="3524802"/>
            <a:ext cx="4820264" cy="2524556"/>
          </a:xfrm>
          <a:prstGeom prst="rect">
            <a:avLst/>
          </a:prstGeom>
        </p:spPr>
      </p:pic>
      <p:pic>
        <p:nvPicPr>
          <p:cNvPr id="13" name="그림 12" descr="텍스트, 스크린샷, 다채로움, 폰트이(가) 표시된 사진&#10;&#10;자동 생성된 설명">
            <a:extLst>
              <a:ext uri="{FF2B5EF4-FFF2-40B4-BE49-F238E27FC236}">
                <a16:creationId xmlns="" xmlns:a16="http://schemas.microsoft.com/office/drawing/2014/main" id="{B20FE52A-8D95-FB4D-D1A3-3E3CFF6E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80" y="3751278"/>
            <a:ext cx="4107425" cy="2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50185A-7FC8-FD51-74C6-B899AF24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800" dirty="0" err="1">
                <a:latin typeface="Malgun Gothic"/>
                <a:ea typeface="Malgun Gothic"/>
              </a:rPr>
              <a:t>Feature</a:t>
            </a:r>
            <a:r>
              <a:rPr lang="ko-KR" sz="2800" dirty="0">
                <a:latin typeface="Malgun Gothic"/>
                <a:ea typeface="Malgun Gothic"/>
              </a:rPr>
              <a:t> </a:t>
            </a:r>
            <a:r>
              <a:rPr lang="ko-KR" sz="2800" dirty="0" err="1">
                <a:latin typeface="Malgun Gothic"/>
                <a:ea typeface="Malgun Gothic"/>
              </a:rPr>
              <a:t>Extraction</a:t>
            </a:r>
            <a:r>
              <a:rPr lang="ko-KR" sz="2800" dirty="0">
                <a:latin typeface="Malgun Gothic"/>
                <a:ea typeface="Malgun Gothic"/>
              </a:rPr>
              <a:t> </a:t>
            </a:r>
            <a:r>
              <a:rPr lang="en-US" altLang="ko-KR" sz="2800" dirty="0">
                <a:latin typeface="Malgun Gothic"/>
                <a:ea typeface="Malgun Gothic"/>
              </a:rPr>
              <a:t>-</a:t>
            </a:r>
            <a:r>
              <a:rPr lang="ko-KR" altLang="en-US" sz="2800" dirty="0">
                <a:latin typeface="Malgun Gothic"/>
                <a:ea typeface="Malgun Gothic"/>
              </a:rPr>
              <a:t>  </a:t>
            </a:r>
            <a:r>
              <a:rPr lang="ko-KR" altLang="en-US" sz="2800" dirty="0" err="1">
                <a:latin typeface="Malgun Gothic"/>
                <a:ea typeface="Malgun Gothic"/>
              </a:rPr>
              <a:t>Mel_Spectogram</a:t>
            </a:r>
            <a:endParaRPr lang="ko-KR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E07BE1-82CD-348C-0F30-5BE454F1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Feature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Extraction</a:t>
            </a:r>
            <a:r>
              <a:rPr lang="ko-KR" altLang="en-US" dirty="0">
                <a:ea typeface="맑은 고딕"/>
              </a:rPr>
              <a:t> : </a:t>
            </a:r>
            <a:r>
              <a:rPr lang="ko-KR" altLang="en-US" sz="2400" dirty="0">
                <a:ea typeface="맑은 고딕"/>
              </a:rPr>
              <a:t>소리의 특성을 추출하기 위한 다양한 방법</a:t>
            </a:r>
          </a:p>
          <a:p>
            <a:r>
              <a:rPr lang="ko-KR" altLang="en-US" sz="2400" err="1">
                <a:ea typeface="맑은 고딕"/>
              </a:rPr>
              <a:t>Spectogram</a:t>
            </a:r>
            <a:r>
              <a:rPr lang="ko-KR" altLang="en-US" sz="2400" dirty="0">
                <a:ea typeface="맑은 고딕"/>
              </a:rPr>
              <a:t> : 소리나 파동을 시각화. 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                  </a:t>
            </a:r>
            <a:r>
              <a:rPr lang="ko-KR" altLang="en-US" sz="2400" dirty="0" err="1">
                <a:ea typeface="맑은 고딕"/>
              </a:rPr>
              <a:t>STFT의</a:t>
            </a:r>
            <a:r>
              <a:rPr lang="ko-KR" altLang="en-US" sz="2400" dirty="0">
                <a:ea typeface="맑은 고딕"/>
              </a:rPr>
              <a:t> 프레임을 작게 쪼개 조금씩 이동하여 이어 붙인 것.</a:t>
            </a:r>
            <a:endParaRPr lang="ko-KR" dirty="0"/>
          </a:p>
          <a:p>
            <a:r>
              <a:rPr lang="ko-KR" sz="2400" dirty="0" err="1">
                <a:latin typeface="Malgun Gothic"/>
                <a:ea typeface="Malgun Gothic"/>
              </a:rPr>
              <a:t>Mel_Spectogram</a:t>
            </a:r>
            <a:r>
              <a:rPr lang="ko-KR" sz="2400" dirty="0">
                <a:latin typeface="Malgun Gothic"/>
                <a:ea typeface="Malgun Gothic"/>
              </a:rPr>
              <a:t> : 인간의 청각을 반영한 특징 추출 기법. 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EA37552-F115-FAD8-207A-B48100F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7</a:t>
            </a:fld>
            <a:endParaRPr lang="ko-KR" altLang="en-US" dirty="0"/>
          </a:p>
        </p:txBody>
      </p:sp>
      <p:pic>
        <p:nvPicPr>
          <p:cNvPr id="5" name="그림 4" descr="텍스트, 도표, 라인, 폰트이(가) 표시된 사진&#10;&#10;자동 생성된 설명">
            <a:extLst>
              <a:ext uri="{FF2B5EF4-FFF2-40B4-BE49-F238E27FC236}">
                <a16:creationId xmlns="" xmlns:a16="http://schemas.microsoft.com/office/drawing/2014/main" id="{8BB42DE2-3908-5AAD-FAA4-5E0C3E11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7" y="4079920"/>
            <a:ext cx="3603522" cy="2041129"/>
          </a:xfrm>
          <a:prstGeom prst="rect">
            <a:avLst/>
          </a:prstGeom>
        </p:spPr>
      </p:pic>
      <p:pic>
        <p:nvPicPr>
          <p:cNvPr id="6" name="그림 5" descr="텍스트, 스크린샷, 다채로움, 직사각형이(가) 표시된 사진&#10;&#10;자동 생성된 설명">
            <a:extLst>
              <a:ext uri="{FF2B5EF4-FFF2-40B4-BE49-F238E27FC236}">
                <a16:creationId xmlns="" xmlns:a16="http://schemas.microsoft.com/office/drawing/2014/main" id="{CEECFC92-A792-AE1D-5184-250E42F3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58" y="4085673"/>
            <a:ext cx="5016908" cy="19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53DF12-FAB0-7F87-BE84-55766E80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맑은 고딕"/>
              </a:rPr>
              <a:t>Data </a:t>
            </a:r>
            <a:r>
              <a:rPr lang="ko-KR" altLang="en-US" sz="3200" err="1">
                <a:ea typeface="맑은 고딕"/>
              </a:rPr>
              <a:t>Augmentation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err="1">
                <a:ea typeface="맑은 고딕"/>
              </a:rPr>
              <a:t>in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err="1">
                <a:ea typeface="맑은 고딕"/>
              </a:rPr>
              <a:t>Acoustic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err="1">
                <a:ea typeface="맑은 고딕"/>
              </a:rPr>
              <a:t>data</a:t>
            </a:r>
            <a:endParaRPr lang="ko-KR" altLang="en-US" sz="3200" err="1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A34AE2-D941-4DDA-7FB4-ECF14064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smtClean="0">
                <a:solidFill>
                  <a:srgbClr val="262626"/>
                </a:solidFill>
                <a:ea typeface="맑은 고딕"/>
              </a:rPr>
              <a:t>Applying </a:t>
            </a:r>
            <a:r>
              <a:rPr lang="ko-KR" dirty="0">
                <a:solidFill>
                  <a:srgbClr val="262626"/>
                </a:solidFill>
                <a:ea typeface="맑은 고딕"/>
              </a:rPr>
              <a:t>effects and filtering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Add noise</a:t>
            </a:r>
          </a:p>
          <a:p>
            <a:r>
              <a:rPr lang="ko-KR" altLang="en-US" dirty="0">
                <a:ea typeface="맑은 고딕"/>
              </a:rPr>
              <a:t>Remove noise</a:t>
            </a:r>
          </a:p>
          <a:p>
            <a:r>
              <a:rPr lang="ko-KR" altLang="en-US" dirty="0">
                <a:ea typeface="맑은 고딕"/>
              </a:rPr>
              <a:t>Reverse</a:t>
            </a:r>
          </a:p>
          <a:p>
            <a:r>
              <a:rPr lang="ko-KR" altLang="en-US" dirty="0">
                <a:ea typeface="맑은 고딕"/>
              </a:rPr>
              <a:t>Time Stretching</a:t>
            </a:r>
          </a:p>
          <a:p>
            <a:r>
              <a:rPr lang="ko-KR" altLang="en-US" dirty="0">
                <a:ea typeface="맑은 고딕"/>
              </a:rPr>
              <a:t>Pitch shifting</a:t>
            </a:r>
          </a:p>
          <a:p>
            <a:r>
              <a:rPr lang="ko-KR" dirty="0">
                <a:solidFill>
                  <a:srgbClr val="262626"/>
                </a:solidFill>
                <a:ea typeface="맑은 고딕"/>
              </a:rPr>
              <a:t>Simulating room </a:t>
            </a:r>
            <a:r>
              <a:rPr lang="ko-KR" dirty="0" smtClean="0">
                <a:solidFill>
                  <a:srgbClr val="262626"/>
                </a:solidFill>
                <a:ea typeface="맑은 고딕"/>
              </a:rPr>
              <a:t>reverberation</a:t>
            </a:r>
            <a:r>
              <a:rPr lang="en-US" altLang="ko-KR" dirty="0" smtClean="0">
                <a:solidFill>
                  <a:srgbClr val="262626"/>
                </a:solidFill>
                <a:ea typeface="맑은 고딕"/>
              </a:rPr>
              <a:t>…</a:t>
            </a:r>
            <a:endParaRPr lang="ko-KR" altLang="en-US" dirty="0" err="1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6B851E5-11B0-C560-5723-E4265EB9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8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11A89E-BC0C-53AB-5EBB-8A88B671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맑은 고딕"/>
              </a:rPr>
              <a:t>Model Archtecture-Auto encoder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CE19DD-FD0A-3C98-B209-4C03F40E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Auto encoder : </a:t>
            </a:r>
            <a:endParaRPr lang="ko-KR" dirty="0"/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대표적인 비 지도 학습.</a:t>
            </a:r>
            <a:endParaRPr lang="ko-KR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입력 데이터를 압축적으로 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학습 하여 특징추출.</a:t>
            </a:r>
            <a:endParaRPr lang="ko-KR" sz="2400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입력데이터를 재구성. </a:t>
            </a:r>
            <a:endParaRPr lang="ko-KR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재구성 오차를 이용해 </a:t>
            </a:r>
            <a:endParaRPr lang="ko-KR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정상 비정상 구분.</a:t>
            </a:r>
            <a:endParaRPr lang="ko-KR" sz="2400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MLP나 CNN활용 가능.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4E76589-1AB3-D661-2576-01E25933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 descr="텍스트, 도표, 스크린샷이(가) 표시된 사진&#10;&#10;자동 생성된 설명">
            <a:extLst>
              <a:ext uri="{FF2B5EF4-FFF2-40B4-BE49-F238E27FC236}">
                <a16:creationId xmlns="" xmlns:a16="http://schemas.microsoft.com/office/drawing/2014/main" id="{CCBB126E-C62D-4844-391B-C5704581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67" y="1822157"/>
            <a:ext cx="4758812" cy="40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210</Words>
  <Application>Microsoft Office PowerPoint</Application>
  <PresentationFormat>사용자 지정</PresentationFormat>
  <Paragraphs>122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Anomaly Detection with Acoustic data</vt:lpstr>
      <vt:lpstr>contents</vt:lpstr>
      <vt:lpstr>연구 배경과 목적</vt:lpstr>
      <vt:lpstr>음향 데이터의 장단점과 활용 사례</vt:lpstr>
      <vt:lpstr>음향데이터의 전처리 - 소리의 특성과 Sampling Rate</vt:lpstr>
      <vt:lpstr>Feature Extraction - Fourier Transform </vt:lpstr>
      <vt:lpstr>Feature Extraction -  Mel_Spectogram</vt:lpstr>
      <vt:lpstr>Data Augmentation in Acoustic data</vt:lpstr>
      <vt:lpstr>Model Archtecture-Auto encoder </vt:lpstr>
      <vt:lpstr>사용 데이터 안내</vt:lpstr>
      <vt:lpstr>Data Analysis &amp; Evaluation</vt:lpstr>
      <vt:lpstr>아쉬운 점.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sune</dc:creator>
  <cp:lastModifiedBy>sune</cp:lastModifiedBy>
  <cp:revision>829</cp:revision>
  <dcterms:created xsi:type="dcterms:W3CDTF">2023-11-27T02:37:06Z</dcterms:created>
  <dcterms:modified xsi:type="dcterms:W3CDTF">2023-12-11T11:55:27Z</dcterms:modified>
</cp:coreProperties>
</file>