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E0E4E-437A-CB13-ED64-E42BE3B54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5A22D-5D52-64A8-FE0B-E7097BFF1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631B3-C6BA-7558-FF63-B47F0233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7ED4-7A5D-2B45-84F2-D44DE38591F5}" type="datetimeFigureOut">
              <a:rPr lang="en-KR" smtClean="0"/>
              <a:t>2022/12/02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83F0F-D75D-6189-1B4E-5F0C31CD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6EF44-A804-C183-1787-6E5B751B5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7FA7-189E-9147-B62B-BD929897742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628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3F59-EA0A-B873-9762-4A94DC261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09D8C-7BD3-9B4E-7F7C-7CEB20C83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D2550-E783-3BA5-7F23-7B9D852B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7ED4-7A5D-2B45-84F2-D44DE38591F5}" type="datetimeFigureOut">
              <a:rPr lang="en-KR" smtClean="0"/>
              <a:t>2022/12/02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1EC3C-A43B-B0F5-A8C6-1E688B589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4A016-CD6D-BB64-B90C-89717982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7FA7-189E-9147-B62B-BD929897742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1086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4F1E6B-0D37-ECC8-C6B2-5BF465CB6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01C8C-CC89-E080-7D66-3BEDE9FC6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5DA9A-0B11-1208-F88B-A2754B7FB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7ED4-7A5D-2B45-84F2-D44DE38591F5}" type="datetimeFigureOut">
              <a:rPr lang="en-KR" smtClean="0"/>
              <a:t>2022/12/02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61F73-4839-651F-42DB-E17143A8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61AB7-7755-58A3-DC75-B209088E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7FA7-189E-9147-B62B-BD929897742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218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FC9F-0530-084E-ECF7-70E7167FE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B396A-478F-B23B-1934-B021AD06B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EC636-5388-37DA-635E-79FC39A1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7ED4-7A5D-2B45-84F2-D44DE38591F5}" type="datetimeFigureOut">
              <a:rPr lang="en-KR" smtClean="0"/>
              <a:t>2022/12/02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77293-D58C-B906-49AC-9776EA77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892B6-F447-A4FD-98A8-EEA225F3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7FA7-189E-9147-B62B-BD929897742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6668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21A4-8C91-1840-98AB-82DD3653A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ACAF6-683A-2D62-70F5-6965F53D3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555F4-67FF-6315-654D-B7E99A23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7ED4-7A5D-2B45-84F2-D44DE38591F5}" type="datetimeFigureOut">
              <a:rPr lang="en-KR" smtClean="0"/>
              <a:t>2022/12/02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0EBE1-05E8-6C88-83C1-FEE42D1E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4015F-4122-82DD-6F56-A4CB7639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7FA7-189E-9147-B62B-BD929897742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7605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DB8A-36A3-7C03-7921-9E771B67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BDDA0-B360-E76E-3BA4-35E027A4C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9D3F4-F898-0C94-0D67-CD853FD05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353D8-F916-7B26-303C-E3B3715C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7ED4-7A5D-2B45-84F2-D44DE38591F5}" type="datetimeFigureOut">
              <a:rPr lang="en-KR" smtClean="0"/>
              <a:t>2022/12/02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5F92D-6C72-F33A-D11A-CECA8B266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EC8E0-E3A1-803B-5B66-022C22BE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7FA7-189E-9147-B62B-BD929897742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1650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E456-BBA9-C9DA-9230-D47B5313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17E3A-EC1D-40DD-7D7E-C50BF6684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1B55B-2574-49F4-2F13-0BF4BB824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D0EA5-30F4-86A8-FBF6-0E9E3DFEF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FEC762-59E6-5526-B189-D814279E1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3D3DE1-3441-9874-EF9C-2FA67675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7ED4-7A5D-2B45-84F2-D44DE38591F5}" type="datetimeFigureOut">
              <a:rPr lang="en-KR" smtClean="0"/>
              <a:t>2022/12/02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E0BF3-5492-FD3D-387D-E9562D48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1660A-E2B5-9F28-00E8-BF2F7E1B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7FA7-189E-9147-B62B-BD929897742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9975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1AD2-F3CA-CEF0-E964-5C3D3BAB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3909F8-9C88-872D-9CDB-C0356A43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7ED4-7A5D-2B45-84F2-D44DE38591F5}" type="datetimeFigureOut">
              <a:rPr lang="en-KR" smtClean="0"/>
              <a:t>2022/12/02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90F4E-14FD-0F97-6A62-AF395E86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F3EF2-59CA-98AE-E745-2BABDA0A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7FA7-189E-9147-B62B-BD929897742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947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CC9974-F825-0904-FB2B-AD8AC947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7ED4-7A5D-2B45-84F2-D44DE38591F5}" type="datetimeFigureOut">
              <a:rPr lang="en-KR" smtClean="0"/>
              <a:t>2022/12/02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4DA0EB-9600-EAED-9B04-3EABE691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CF863-72BE-6903-9A25-590E79E3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7FA7-189E-9147-B62B-BD929897742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4316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D9D47-24FA-609C-CC1C-B5F7AE94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10F3C-FB02-CBEF-E8EE-8E2A4DC5A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525E5-F272-1E59-58FE-A8111724B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04C30-D230-02C8-931B-3D2FC11D4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7ED4-7A5D-2B45-84F2-D44DE38591F5}" type="datetimeFigureOut">
              <a:rPr lang="en-KR" smtClean="0"/>
              <a:t>2022/12/02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D07A9-A64E-D5AC-7342-9970DF89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DF8D1-B457-40BC-D9AE-1071C299C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7FA7-189E-9147-B62B-BD929897742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9477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D1BA-E7BC-4BB6-D9E5-A2077397D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5B262-53AC-B11A-82A5-707E42DFF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C2118-8015-98E5-0D91-2440F02B6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57D74-6923-D330-F242-A918189A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7ED4-7A5D-2B45-84F2-D44DE38591F5}" type="datetimeFigureOut">
              <a:rPr lang="en-KR" smtClean="0"/>
              <a:t>2022/12/02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897A1-93D1-C9AF-3200-3C1174D9C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10FC7-9F87-69CE-FB7B-0B62BB44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7FA7-189E-9147-B62B-BD929897742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701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9831A-F990-B66B-E20C-CC09B6E2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90272-AF71-EF17-0C6F-E0813E530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E12DE-20A4-EF3F-5F50-C4C9AE6AE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A7ED4-7A5D-2B45-84F2-D44DE38591F5}" type="datetimeFigureOut">
              <a:rPr lang="en-KR" smtClean="0"/>
              <a:t>2022/12/02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5AEB6-F3E0-22D0-2574-1E70AF4BA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0B3DB-82A7-EC0A-CE2D-A8A4E9619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07FA7-189E-9147-B62B-BD929897742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6622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EA14E-088B-D942-E3B0-57A39402D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8215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C00000"/>
                </a:solidFill>
              </a:rPr>
              <a:t>세종시</a:t>
            </a:r>
            <a:r>
              <a:rPr lang="ko-KR" altLang="en-US" b="1" dirty="0"/>
              <a:t>는 </a:t>
            </a:r>
            <a:r>
              <a:rPr lang="ko-KR" altLang="en-US" b="1" dirty="0">
                <a:solidFill>
                  <a:srgbClr val="00B0F0"/>
                </a:solidFill>
              </a:rPr>
              <a:t>서울시</a:t>
            </a:r>
            <a:r>
              <a:rPr lang="ko-KR" altLang="en-US" b="1" dirty="0"/>
              <a:t>의 인구를 감소 시켜줬는가</a:t>
            </a:r>
            <a:r>
              <a:rPr lang="en-US" altLang="ko-KR" b="1" dirty="0"/>
              <a:t>?</a:t>
            </a:r>
            <a:endParaRPr lang="en-K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EA4920-821C-30D9-F5FE-68922D270C08}"/>
              </a:ext>
            </a:extLst>
          </p:cNvPr>
          <p:cNvSpPr txBox="1"/>
          <p:nvPr/>
        </p:nvSpPr>
        <p:spPr>
          <a:xfrm>
            <a:off x="4751614" y="5290457"/>
            <a:ext cx="2688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권순형</a:t>
            </a:r>
            <a:endParaRPr lang="en-KR" sz="3200" b="1" dirty="0"/>
          </a:p>
        </p:txBody>
      </p:sp>
    </p:spTree>
    <p:extLst>
      <p:ext uri="{BB962C8B-B14F-4D97-AF65-F5344CB8AC3E}">
        <p14:creationId xmlns:p14="http://schemas.microsoft.com/office/powerpoint/2010/main" val="646685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912A-D788-B520-0D6C-C24A053F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ko-KR" alt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서울특별시 와 세종시 인구밀도 간의 관계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608AF5-437B-0EBA-2546-961E1C8E2565}"/>
              </a:ext>
            </a:extLst>
          </p:cNvPr>
          <p:cNvSpPr txBox="1"/>
          <p:nvPr/>
        </p:nvSpPr>
        <p:spPr>
          <a:xfrm>
            <a:off x="979712" y="1793100"/>
            <a:ext cx="10232572" cy="390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전체 인구 증감 비율은 점점 줄고 있는 추이를 보여준다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그러므로 </a:t>
            </a:r>
            <a:r>
              <a:rPr lang="ko-KR" altLang="en-US" sz="2800" dirty="0" err="1"/>
              <a:t>지역간의</a:t>
            </a:r>
            <a:r>
              <a:rPr lang="ko-KR" altLang="en-US" sz="2800" dirty="0"/>
              <a:t> 이동으로 인한 인구 밀도가 변한다고 분석을 했다</a:t>
            </a:r>
            <a:r>
              <a:rPr lang="en-US" altLang="ko-KR" sz="2800" dirty="0"/>
              <a:t>.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서울시와 세종시의 인구 밀도 증감추이를 보았을 때</a:t>
            </a:r>
            <a:r>
              <a:rPr lang="en-US" altLang="ko-KR" sz="2800" dirty="0"/>
              <a:t>,</a:t>
            </a:r>
            <a:r>
              <a:rPr lang="ko-KR" altLang="en-US" sz="2800" dirty="0"/>
              <a:t> 다른 지역에서 인구 밀도 증감이 거의 없었다면 세종시 출범이 서울시 인구밀도 감소에 영향을 줄 </a:t>
            </a:r>
            <a:r>
              <a:rPr lang="ko-KR" altLang="en-US" sz="2800" dirty="0" err="1"/>
              <a:t>수있다고</a:t>
            </a:r>
            <a:r>
              <a:rPr lang="ko-KR" altLang="en-US" sz="2800" dirty="0"/>
              <a:t> 볼 수 있을 것 같다</a:t>
            </a:r>
            <a:r>
              <a:rPr lang="en-US" altLang="ko-KR" sz="2800" dirty="0"/>
              <a:t>.</a:t>
            </a:r>
            <a:r>
              <a:rPr lang="ko-KR" altLang="en-US" sz="2800" dirty="0"/>
              <a:t> 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456997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912A-D788-B520-0D6C-C24A053F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ko-KR" alt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인구 밀도 비슷한 지역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A8449C5-CBB0-F160-6D45-DF39565D6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502" y="3181471"/>
            <a:ext cx="2790229" cy="1721272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734ED84-8CA6-6991-28B8-C63C5BEE8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501" y="5007967"/>
            <a:ext cx="2790230" cy="1721273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7643CA01-25DA-872D-398C-C7C665C32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503" y="1354975"/>
            <a:ext cx="2790229" cy="1721272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F3C2A515-238D-993D-0859-0B7C533C4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8925" y="1423803"/>
            <a:ext cx="2790229" cy="1721272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DA7339CC-8E44-BD6B-4750-666ADAA710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3120" y="1354975"/>
            <a:ext cx="2790229" cy="1721273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ED59A459-4739-B960-0B2D-A9428E5786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3120" y="5007967"/>
            <a:ext cx="2790230" cy="1721272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479E4F3F-0CE0-7580-77F0-C9BAEC3A93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3120" y="3181470"/>
            <a:ext cx="2790230" cy="17212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B38AD7F-2F45-071B-0042-46A820CB4285}"/>
              </a:ext>
            </a:extLst>
          </p:cNvPr>
          <p:cNvSpPr txBox="1"/>
          <p:nvPr/>
        </p:nvSpPr>
        <p:spPr>
          <a:xfrm>
            <a:off x="8248652" y="3584016"/>
            <a:ext cx="2028824" cy="2637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전라남도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경상남도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경상북도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충청남도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강원도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충청북도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전라북도</a:t>
            </a:r>
            <a:endParaRPr lang="en-KR" sz="1600" dirty="0"/>
          </a:p>
        </p:txBody>
      </p:sp>
    </p:spTree>
    <p:extLst>
      <p:ext uri="{BB962C8B-B14F-4D97-AF65-F5344CB8AC3E}">
        <p14:creationId xmlns:p14="http://schemas.microsoft.com/office/powerpoint/2010/main" val="2749289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912A-D788-B520-0D6C-C24A053F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ko-KR" alt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인구 밀도 증가한 지역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E2DF3DE-6D68-7DF9-D16B-8A57FECD9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946" y="1466665"/>
            <a:ext cx="4804852" cy="2964079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A10FD930-C852-AC7D-F0D1-5AA1D3316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466665"/>
            <a:ext cx="4804852" cy="29640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B0BB11-61D8-443E-ADB5-A176E743A672}"/>
              </a:ext>
            </a:extLst>
          </p:cNvPr>
          <p:cNvSpPr txBox="1"/>
          <p:nvPr/>
        </p:nvSpPr>
        <p:spPr>
          <a:xfrm>
            <a:off x="1914525" y="5057141"/>
            <a:ext cx="8472488" cy="668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       경기도 </a:t>
            </a:r>
            <a:r>
              <a:rPr lang="en-US" altLang="ko-KR" sz="2800" dirty="0"/>
              <a:t>		</a:t>
            </a:r>
            <a:r>
              <a:rPr lang="ko-KR" altLang="en-US" sz="2800" dirty="0"/>
              <a:t>  </a:t>
            </a:r>
            <a:r>
              <a:rPr lang="en-US" altLang="ko-KR" sz="2800" dirty="0"/>
              <a:t>			</a:t>
            </a:r>
            <a:r>
              <a:rPr lang="ko-KR" altLang="en-US" sz="2800" dirty="0"/>
              <a:t>제주특별자치도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2995882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912A-D788-B520-0D6C-C24A053F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ko-KR" alt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인구 밀도 감소한 지역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451B0E0C-A8E1-43F5-A5B9-63CD6DA1C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49" y="4982628"/>
            <a:ext cx="2900365" cy="1789214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28B12E3-800C-7354-B520-4D5F0B2BE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1" y="1192670"/>
            <a:ext cx="3071813" cy="1894979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2BE4D92E-A63C-279A-AD60-F7FF483D9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650" y="3087649"/>
            <a:ext cx="2900364" cy="1789213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04889ABE-7A45-FB00-0A61-360A3C572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4045030"/>
            <a:ext cx="3471863" cy="2141767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A679D177-F3A1-C529-A944-420E25978E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1521336"/>
            <a:ext cx="3471863" cy="21417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A126C1-1880-81D2-61FC-5E5A9EB76327}"/>
              </a:ext>
            </a:extLst>
          </p:cNvPr>
          <p:cNvSpPr txBox="1"/>
          <p:nvPr/>
        </p:nvSpPr>
        <p:spPr>
          <a:xfrm>
            <a:off x="8605836" y="2140159"/>
            <a:ext cx="3586164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광주광역시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대구광역시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부산광역시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대전광역시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울산광역시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2237036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912A-D788-B520-0D6C-C24A053F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ko-KR" altLang="en-US" b="1" dirty="0"/>
              <a:t>결론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303DB2-1F56-E9E9-113D-EAEDA8E39E72}"/>
              </a:ext>
            </a:extLst>
          </p:cNvPr>
          <p:cNvSpPr txBox="1"/>
          <p:nvPr/>
        </p:nvSpPr>
        <p:spPr>
          <a:xfrm>
            <a:off x="979712" y="1869300"/>
            <a:ext cx="10232572" cy="390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세종시 출범으로 인해 서울특별시의 인구가 감소했다고 분석하기에는 다른 지역의 인구 밀도가 증가한 지역도 있고</a:t>
            </a:r>
            <a:r>
              <a:rPr lang="en-US" altLang="ko-KR" sz="2800" dirty="0"/>
              <a:t>,</a:t>
            </a:r>
            <a:r>
              <a:rPr lang="ko-KR" altLang="en-US" sz="2800" dirty="0"/>
              <a:t> 감소한 지역도 있어 이 지역들의 인구 밀도 평균의 합이 </a:t>
            </a:r>
            <a:r>
              <a:rPr lang="ko-KR" altLang="en-US" sz="2800" dirty="0" err="1"/>
              <a:t>어느정도인지</a:t>
            </a:r>
            <a:r>
              <a:rPr lang="ko-KR" altLang="en-US" sz="2800" dirty="0"/>
              <a:t> 파악을 먼저 해야 되기에</a:t>
            </a:r>
            <a:r>
              <a:rPr lang="en-US" altLang="ko-KR" sz="2800" dirty="0"/>
              <a:t>,</a:t>
            </a:r>
            <a:r>
              <a:rPr lang="ko-KR" altLang="en-US" sz="2800" dirty="0"/>
              <a:t> 지금 이 데이터를 가지고 세종시의 출범이 서울특별시의 인구를 </a:t>
            </a:r>
            <a:r>
              <a:rPr lang="ko-KR" altLang="en-US" sz="2800" dirty="0" err="1"/>
              <a:t>감소시켰다기에는</a:t>
            </a:r>
            <a:r>
              <a:rPr lang="ko-KR" altLang="en-US" sz="2800" dirty="0"/>
              <a:t> 다소 위험이 있어 보인다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413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912A-D788-B520-0D6C-C24A053F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6011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 err="1"/>
              <a:t>년도별</a:t>
            </a:r>
            <a:r>
              <a:rPr lang="ko-KR" altLang="en-US" b="1" dirty="0"/>
              <a:t> 총 인구 증감 추이</a:t>
            </a:r>
            <a:endParaRPr lang="en-KR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03C794-04C1-8B49-1F2B-58116706698B}"/>
              </a:ext>
            </a:extLst>
          </p:cNvPr>
          <p:cNvSpPr txBox="1"/>
          <p:nvPr/>
        </p:nvSpPr>
        <p:spPr>
          <a:xfrm>
            <a:off x="8372474" y="2935742"/>
            <a:ext cx="3188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평균 </a:t>
            </a:r>
            <a:r>
              <a:rPr lang="en-US" altLang="ko-KR" sz="3200" dirty="0"/>
              <a:t>1.005%</a:t>
            </a:r>
            <a:r>
              <a:rPr lang="ko-KR" altLang="en-US" sz="3200" dirty="0"/>
              <a:t> 증가하는 추이를 보이고 있다</a:t>
            </a:r>
            <a:r>
              <a:rPr lang="en-US" altLang="ko-KR" sz="3200" dirty="0"/>
              <a:t>.</a:t>
            </a:r>
            <a:r>
              <a:rPr lang="ko-KR" altLang="en-US" sz="3200" dirty="0"/>
              <a:t> </a:t>
            </a:r>
            <a:endParaRPr lang="en-KR" sz="3200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D2E34DAB-1C13-99A8-CD76-EC406DF0D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41" y="1622618"/>
            <a:ext cx="7772400" cy="479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8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F1D2E-DF55-C20D-507B-D90F6CD6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우리나라 면적과 인구수 사이의 연관</a:t>
            </a:r>
            <a:endParaRPr lang="en-KR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B2AE162-B1A0-2471-CBB5-65F1D54357FD}"/>
              </a:ext>
            </a:extLst>
          </p:cNvPr>
          <p:cNvGrpSpPr/>
          <p:nvPr/>
        </p:nvGrpSpPr>
        <p:grpSpPr>
          <a:xfrm>
            <a:off x="849086" y="2351314"/>
            <a:ext cx="5638800" cy="3026229"/>
            <a:chOff x="990600" y="2242457"/>
            <a:chExt cx="5638800" cy="302622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C0478B2-EA0C-3263-D210-7292034CD8F2}"/>
                </a:ext>
              </a:extLst>
            </p:cNvPr>
            <p:cNvSpPr/>
            <p:nvPr/>
          </p:nvSpPr>
          <p:spPr>
            <a:xfrm>
              <a:off x="990600" y="2242457"/>
              <a:ext cx="5638800" cy="302622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531BA7-C824-231B-9569-9B921B4967F7}"/>
                </a:ext>
              </a:extLst>
            </p:cNvPr>
            <p:cNvSpPr txBox="1"/>
            <p:nvPr/>
          </p:nvSpPr>
          <p:spPr>
            <a:xfrm>
              <a:off x="1322614" y="2724519"/>
              <a:ext cx="4974771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/>
                <a:t>면적과 인구 수 사이의 상관관계 </a:t>
              </a:r>
              <a:endParaRPr lang="en-US" altLang="ko-KR" sz="3200" b="1" dirty="0"/>
            </a:p>
            <a:p>
              <a:pPr algn="ctr"/>
              <a:endParaRPr lang="en-US" altLang="ko-KR" sz="3200" b="1" dirty="0"/>
            </a:p>
            <a:p>
              <a:pPr algn="ctr"/>
              <a:r>
                <a:rPr lang="en-KR" sz="3200" b="1" dirty="0"/>
                <a:t>0.04513524</a:t>
              </a:r>
              <a:endParaRPr lang="en-US" altLang="ko-KR" sz="3200" b="1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C9BE4F8-5FE0-D75E-EB7C-78D6590083E4}"/>
              </a:ext>
            </a:extLst>
          </p:cNvPr>
          <p:cNvSpPr txBox="1"/>
          <p:nvPr/>
        </p:nvSpPr>
        <p:spPr>
          <a:xfrm>
            <a:off x="7021286" y="1879268"/>
            <a:ext cx="44740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상관계수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0 </a:t>
            </a:r>
            <a:r>
              <a:rPr lang="ko-KR" altLang="en-US" dirty="0"/>
              <a:t> </a:t>
            </a:r>
            <a:r>
              <a:rPr lang="en-US" altLang="ko-KR" dirty="0"/>
              <a:t>~ </a:t>
            </a:r>
            <a:r>
              <a:rPr lang="ko-KR" altLang="en-US" dirty="0"/>
              <a:t> </a:t>
            </a:r>
            <a:r>
              <a:rPr lang="en-US" altLang="ko-KR" dirty="0"/>
              <a:t>0.3 		</a:t>
            </a:r>
            <a:r>
              <a:rPr lang="ko-KR" altLang="en-US" dirty="0"/>
              <a:t>상관없음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0.3</a:t>
            </a:r>
            <a:r>
              <a:rPr lang="ko-KR" altLang="en-US" dirty="0"/>
              <a:t> </a:t>
            </a:r>
            <a:r>
              <a:rPr lang="en-US" altLang="ko-KR" dirty="0"/>
              <a:t> ~</a:t>
            </a:r>
            <a:r>
              <a:rPr lang="ko-KR" altLang="en-US" dirty="0"/>
              <a:t> </a:t>
            </a:r>
            <a:r>
              <a:rPr lang="en-US" altLang="ko-KR" dirty="0"/>
              <a:t> 0.5 	</a:t>
            </a:r>
            <a:r>
              <a:rPr lang="ko-KR" altLang="en-US" dirty="0"/>
              <a:t>약한 관계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0.5</a:t>
            </a:r>
            <a:r>
              <a:rPr lang="ko-KR" altLang="en-US" dirty="0"/>
              <a:t> </a:t>
            </a:r>
            <a:r>
              <a:rPr lang="en-US" altLang="ko-KR" dirty="0"/>
              <a:t> ~</a:t>
            </a:r>
            <a:r>
              <a:rPr lang="ko-KR" altLang="en-US" dirty="0"/>
              <a:t> </a:t>
            </a:r>
            <a:r>
              <a:rPr lang="en-US" altLang="ko-KR" dirty="0"/>
              <a:t> 0.7 	</a:t>
            </a:r>
            <a:r>
              <a:rPr lang="ko-KR" altLang="en-US" dirty="0"/>
              <a:t>관계 있음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0.7 </a:t>
            </a:r>
            <a:r>
              <a:rPr lang="ko-KR" altLang="en-US" dirty="0"/>
              <a:t> </a:t>
            </a:r>
            <a:r>
              <a:rPr lang="en-US" altLang="ko-KR" dirty="0"/>
              <a:t>~ 		</a:t>
            </a:r>
            <a:r>
              <a:rPr lang="ko-KR" altLang="en-US" dirty="0"/>
              <a:t>강한관계</a:t>
            </a:r>
            <a:endParaRPr lang="en-US" altLang="ko-KR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이와 같기 때문에 면적과 인구 수 사이의 연관은 없다고 볼 수 가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35885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912A-D788-B520-0D6C-C24A053F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6011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어느 지역에 가장 많이 살까</a:t>
            </a:r>
            <a:endParaRPr lang="en-KR" b="1" dirty="0"/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549D6D00-C0EB-E764-47F8-7FEC5FA61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37" y="1966913"/>
            <a:ext cx="6770915" cy="36407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03C794-04C1-8B49-1F2B-58116706698B}"/>
              </a:ext>
            </a:extLst>
          </p:cNvPr>
          <p:cNvSpPr txBox="1"/>
          <p:nvPr/>
        </p:nvSpPr>
        <p:spPr>
          <a:xfrm>
            <a:off x="7966434" y="3192917"/>
            <a:ext cx="37229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경기도와 서울특별시에 약 </a:t>
            </a:r>
            <a:r>
              <a:rPr lang="en-US" altLang="ko-KR" sz="2400" dirty="0"/>
              <a:t>42%</a:t>
            </a:r>
            <a:r>
              <a:rPr lang="ko-KR" altLang="en-US" sz="2400" dirty="0"/>
              <a:t>의 인구가 살고 있다</a:t>
            </a:r>
            <a:r>
              <a:rPr lang="en-US" altLang="ko-KR" sz="3200" dirty="0"/>
              <a:t>.</a:t>
            </a:r>
            <a:r>
              <a:rPr lang="ko-KR" altLang="en-US" sz="3200" dirty="0"/>
              <a:t> </a:t>
            </a:r>
            <a:endParaRPr lang="en-KR" sz="3200" dirty="0"/>
          </a:p>
        </p:txBody>
      </p:sp>
    </p:spTree>
    <p:extLst>
      <p:ext uri="{BB962C8B-B14F-4D97-AF65-F5344CB8AC3E}">
        <p14:creationId xmlns:p14="http://schemas.microsoft.com/office/powerpoint/2010/main" val="410998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912A-D788-B520-0D6C-C24A053F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6011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수도권과 비수도권의 연도별 인구수</a:t>
            </a:r>
            <a:endParaRPr lang="en-KR" b="1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59FAF441-2070-9A98-9BAF-9EA2DF671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24" y="1701574"/>
            <a:ext cx="7767313" cy="4791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7511EC-86E1-EEEE-EF0D-171C1DD82F22}"/>
              </a:ext>
            </a:extLst>
          </p:cNvPr>
          <p:cNvSpPr txBox="1"/>
          <p:nvPr/>
        </p:nvSpPr>
        <p:spPr>
          <a:xfrm>
            <a:off x="8097062" y="3192917"/>
            <a:ext cx="3722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2019</a:t>
            </a:r>
            <a:r>
              <a:rPr lang="ko-KR" altLang="en-US" sz="2400" dirty="0"/>
              <a:t>년에 수도권에 사는 인원이 지방에 사는 인원을 넘어섰다</a:t>
            </a:r>
            <a:r>
              <a:rPr lang="en-US" altLang="ko-KR" sz="2400" dirty="0"/>
              <a:t>.</a:t>
            </a:r>
            <a:endParaRPr lang="en-KR" sz="2400" dirty="0"/>
          </a:p>
        </p:txBody>
      </p:sp>
    </p:spTree>
    <p:extLst>
      <p:ext uri="{BB962C8B-B14F-4D97-AF65-F5344CB8AC3E}">
        <p14:creationId xmlns:p14="http://schemas.microsoft.com/office/powerpoint/2010/main" val="219987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912A-D788-B520-0D6C-C24A053F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ko-KR" alt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왜 수도권에 많이 살까</a:t>
            </a:r>
            <a:r>
              <a:rPr lang="en-US" altLang="ko-KR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  <a:endParaRPr lang="en-US" sz="5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163DBE-33D9-DDBD-2422-2DC831A1A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91406">
            <a:off x="605337" y="4949895"/>
            <a:ext cx="5903276" cy="718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4C42AC-8B84-B55E-7F98-D233CDFA3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96055">
            <a:off x="600866" y="3560838"/>
            <a:ext cx="6506545" cy="703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20C398-9BCD-029C-055C-EC724126B87D}"/>
              </a:ext>
            </a:extLst>
          </p:cNvPr>
          <p:cNvSpPr txBox="1"/>
          <p:nvPr/>
        </p:nvSpPr>
        <p:spPr>
          <a:xfrm>
            <a:off x="7567355" y="2343897"/>
            <a:ext cx="4314825" cy="2607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수도권이 제공하는 많은 일자리와 더 높은 소득</a:t>
            </a:r>
            <a:r>
              <a:rPr lang="en-US" altLang="ko-KR" sz="2800" dirty="0"/>
              <a:t>,</a:t>
            </a:r>
            <a:r>
              <a:rPr lang="ko-KR" altLang="en-US" sz="2800" dirty="0"/>
              <a:t> 더 좋은 학교 등을 위해 이주하게 되었다</a:t>
            </a:r>
            <a:r>
              <a:rPr lang="en-US" altLang="ko-KR" sz="2800" dirty="0"/>
              <a:t>.</a:t>
            </a:r>
            <a:endParaRPr lang="en-KR" sz="2800" dirty="0"/>
          </a:p>
        </p:txBody>
      </p:sp>
      <p:pic>
        <p:nvPicPr>
          <p:cNvPr id="12" name="Picture 11" descr="Chart&#10;&#10;Description automatically generated with medium confidence">
            <a:extLst>
              <a:ext uri="{FF2B5EF4-FFF2-40B4-BE49-F238E27FC236}">
                <a16:creationId xmlns:a16="http://schemas.microsoft.com/office/drawing/2014/main" id="{60A9B6CB-A08C-8771-1FDE-5B4FC9452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57929">
            <a:off x="514585" y="1978898"/>
            <a:ext cx="6733017" cy="927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2974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912A-D788-B520-0D6C-C24A053F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ko-KR" altLang="en-US" sz="5400" b="1" dirty="0"/>
              <a:t>광역시도별 평균 인구 밀도</a:t>
            </a:r>
            <a:endParaRPr lang="en-US" sz="5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1F5FDFD-F886-BFA5-0621-F4B1C7FF0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59" y="1295218"/>
            <a:ext cx="9143282" cy="544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42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912A-D788-B520-0D6C-C24A053F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ko-KR" altLang="en-US" sz="5400" b="1" dirty="0"/>
              <a:t>서울특별시 연도별 인구 밀도</a:t>
            </a:r>
            <a:endParaRPr lang="en-US" sz="5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3DEB03AE-DBF9-B012-3E45-10E927B11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489075"/>
            <a:ext cx="7772400" cy="4794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08AF5-437B-0EBA-2546-961E1C8E2565}"/>
              </a:ext>
            </a:extLst>
          </p:cNvPr>
          <p:cNvSpPr txBox="1"/>
          <p:nvPr/>
        </p:nvSpPr>
        <p:spPr>
          <a:xfrm>
            <a:off x="8058150" y="2448475"/>
            <a:ext cx="3824030" cy="1961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KR" sz="2800" dirty="0"/>
              <a:t>2011</a:t>
            </a:r>
            <a:r>
              <a:rPr lang="ko-KR" altLang="en-US" sz="2800" dirty="0"/>
              <a:t>년부터 인구 밀도가 감소 추이를 보이고 있다</a:t>
            </a:r>
            <a:r>
              <a:rPr lang="en-US" altLang="ko-KR" sz="2800" dirty="0"/>
              <a:t>.</a:t>
            </a:r>
            <a:r>
              <a:rPr lang="ko-KR" altLang="en-US" sz="2800" dirty="0"/>
              <a:t> 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268973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912A-D788-B520-0D6C-C24A053F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ko-KR" alt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세종시 연도별 인구 밀도</a:t>
            </a:r>
            <a:endParaRPr lang="en-US" sz="5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608AF5-437B-0EBA-2546-961E1C8E2565}"/>
              </a:ext>
            </a:extLst>
          </p:cNvPr>
          <p:cNvSpPr txBox="1"/>
          <p:nvPr/>
        </p:nvSpPr>
        <p:spPr>
          <a:xfrm>
            <a:off x="8315324" y="2446744"/>
            <a:ext cx="3586164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2012</a:t>
            </a:r>
            <a:r>
              <a:rPr lang="ko-KR" altLang="en-US" sz="2800" dirty="0"/>
              <a:t>년에 출범 이후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계속해서 증가 추이를 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보이고 있다</a:t>
            </a:r>
            <a:r>
              <a:rPr lang="en-US" altLang="ko-KR" sz="2800" dirty="0"/>
              <a:t>.</a:t>
            </a:r>
            <a:r>
              <a:rPr lang="ko-KR" altLang="en-US" sz="2800" dirty="0"/>
              <a:t> </a:t>
            </a:r>
            <a:endParaRPr lang="en-KR" sz="2800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5A0CA9C-5C4D-D691-637F-2FD09383A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4" y="1471428"/>
            <a:ext cx="7772400" cy="479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86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283</Words>
  <Application>Microsoft Macintosh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세종시는 서울시의 인구를 감소 시켜줬는가?</vt:lpstr>
      <vt:lpstr>년도별 총 인구 증감 추이</vt:lpstr>
      <vt:lpstr>우리나라 면적과 인구수 사이의 연관</vt:lpstr>
      <vt:lpstr>어느 지역에 가장 많이 살까</vt:lpstr>
      <vt:lpstr>수도권과 비수도권의 연도별 인구수</vt:lpstr>
      <vt:lpstr>왜 수도권에 많이 살까?</vt:lpstr>
      <vt:lpstr>광역시도별 평균 인구 밀도</vt:lpstr>
      <vt:lpstr>서울특별시 연도별 인구 밀도</vt:lpstr>
      <vt:lpstr>세종시 연도별 인구 밀도</vt:lpstr>
      <vt:lpstr>서울특별시 와 세종시 인구밀도 간의 관계</vt:lpstr>
      <vt:lpstr>인구 밀도 비슷한 지역</vt:lpstr>
      <vt:lpstr>인구 밀도 증가한 지역</vt:lpstr>
      <vt:lpstr>인구 밀도 감소한 지역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세종시는 서울시의 인구를 감소 시켜줬는가?</dc:title>
  <dc:creator>권순형</dc:creator>
  <cp:lastModifiedBy>권순형</cp:lastModifiedBy>
  <cp:revision>2</cp:revision>
  <dcterms:created xsi:type="dcterms:W3CDTF">2022-12-02T07:39:53Z</dcterms:created>
  <dcterms:modified xsi:type="dcterms:W3CDTF">2022-12-02T09:32:59Z</dcterms:modified>
</cp:coreProperties>
</file>