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2" r:id="rId5"/>
    <p:sldId id="257" r:id="rId6"/>
    <p:sldId id="272" r:id="rId7"/>
    <p:sldId id="259" r:id="rId8"/>
    <p:sldId id="273" r:id="rId9"/>
    <p:sldId id="277" r:id="rId10"/>
    <p:sldId id="265" r:id="rId11"/>
    <p:sldId id="274" r:id="rId12"/>
    <p:sldId id="267" r:id="rId13"/>
    <p:sldId id="275" r:id="rId14"/>
    <p:sldId id="270" r:id="rId15"/>
    <p:sldId id="276" r:id="rId16"/>
    <p:sldId id="271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D803-F6FE-D052-0ADC-4CB2CDA1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CFE6E-8970-8F0E-D15A-66D00CB4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E75A-A105-5999-D5D4-AE41F800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0677-5710-60E4-C9C4-9DD61E57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7E05-7FD5-6C9F-863F-7B9FE46B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11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F72F-962C-77BA-7E9F-7B5B7850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82CEF-BB5D-26EF-7885-282D6B38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DB1B-CFC5-B058-0328-C298B714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3290-3BDA-8E90-70D6-CCA40C5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9702-0D4B-956A-BBB1-CBF9064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708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B18C1-25D9-CC42-E9E5-F8809824E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36CB-56E7-A2CF-55C1-DD0E44FE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9501-D9E8-C0C4-EC88-178646D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5A31-C098-9892-FD1F-BE10C0A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0100-9A8A-07B3-2D8A-04242C9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89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B230-2C7B-B31A-D69F-CDD1FF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68A8-5270-068D-7198-4D232C45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D684-2A54-7DA2-FBC8-85B9C6F1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85B7-DABC-C9FD-4692-9C277A60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B064-4742-9356-763D-479A88E0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095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C942-4F17-626A-5D70-C1617876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3CC8-92F1-97C6-F8B8-A9D5BA8D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1DA3-534E-6C27-669B-59F7784B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7199-03DF-23BA-2B4D-3DD7AEF2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AD69-ADCD-8A2B-CFAB-4DD1AD78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732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AB8D-F22F-5968-2FD9-C17826F1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A29E-4817-3279-2BBE-648C6621C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3EC9-D30B-0C11-2C96-F23F37164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CDE0C-843F-B5D5-343C-DB99A723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B2F4-EDEA-562A-7A93-AA3EE07A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F1E3-C069-584B-9E95-7F9D31E0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43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0DEE-0209-4A27-BD8C-9CD9CADD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492E-AA49-77B7-F77A-6A10584C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7510D-F780-76ED-835F-8E43A6885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E2507-B4B5-284D-B34E-B88F5C35F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39A51-6A6A-9EC3-A281-1144DE454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BF788-D618-107B-AAF6-5101AB2C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32865-06E3-05AA-98D6-29B0F160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E68BA-6818-F2B0-66B0-EC9437FC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01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9A41-C5A5-E522-CEA4-E637700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AA13-113F-9F3E-DECA-1BCC697B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A48E-3C73-C121-F451-8D5149D3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3C915-7B9A-A544-2300-7A9D0089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4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80F82-256B-3F2F-5E1D-AAE8244B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DA3DE-DAB0-F429-6746-3CB69A22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7A35A-32B9-AC79-1501-9232A8E0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52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332-AE9F-730A-973E-01D7767A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DE1B-FB0B-D565-A25F-B182EA59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EA686-1EFA-35EE-62D5-30C502CF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E051F-05B5-B28D-6313-14B2D496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693D-186B-9B88-9E0A-2446015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E6A6-56B7-5820-BA7F-2B6DF883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94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D576-91A0-267E-35DD-3EAEEAC1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9DF1A-8A0E-11CC-4150-CF223393D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EF08-9F45-9573-D65D-78836F7A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A07A-3316-D4C6-92A4-A6FB3E1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4CD0B-15DB-C4BD-52E2-2C595179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B3E5-6367-D51E-4D8E-689A414B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740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689DB-99BD-65FD-376E-6A3C579C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FFDF-E738-C2B6-D3A1-4457D040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5A4-0283-82EA-EB32-8C9B2483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D1A-3454-AF4D-A4A8-E48EFF95FD88}" type="datetimeFigureOut">
              <a:rPr lang="en-KR" smtClean="0"/>
              <a:t>2022/12/06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BF27-B2F2-42AB-A15C-A3BF1E1D6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B6F8-A9B9-62B8-87AA-79C9F041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9392-C67A-0B44-846E-BAE8C7F8D1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171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DAC88-89EE-0D8F-AEC6-4D165FEE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041400"/>
            <a:ext cx="11049000" cy="2387600"/>
          </a:xfrm>
        </p:spPr>
        <p:txBody>
          <a:bodyPr/>
          <a:lstStyle/>
          <a:p>
            <a:r>
              <a:rPr lang="ko-KR" altLang="en-US" b="1" dirty="0">
                <a:latin typeface="+mj-ea"/>
              </a:rPr>
              <a:t>서울시 상권 및 소비 성향 분석</a:t>
            </a:r>
            <a:endParaRPr lang="en-KR" b="1" dirty="0">
              <a:latin typeface="+mj-ea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B1CDE0-EBEC-12C2-CB98-6E1D8AAC9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권순형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6730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서울시 연도별 매출 </a:t>
            </a:r>
            <a:r>
              <a:rPr lang="en-US" altLang="ko-KR" sz="3600" dirty="0"/>
              <a:t>TOP3 </a:t>
            </a:r>
            <a:r>
              <a:rPr lang="ko-KR" altLang="en-US" sz="3600" dirty="0"/>
              <a:t>분야</a:t>
            </a:r>
            <a:endParaRPr lang="en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8496970" y="1769178"/>
            <a:ext cx="386171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</a:rPr>
              <a:t>2017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2018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한식음식점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일반의류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편의점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3200" dirty="0">
                <a:solidFill>
                  <a:srgbClr val="0070C0"/>
                </a:solidFill>
              </a:rPr>
              <a:t>2020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한식음식점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일반의류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의약품</a:t>
            </a:r>
            <a:endParaRPr lang="en-US" altLang="ko-KR" sz="2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A90BD13-DA28-DB3D-4C1C-6C4D3230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5" y="1368910"/>
            <a:ext cx="7772400" cy="446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0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4952313" y="1173515"/>
            <a:ext cx="7337659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알 수 있는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의식주 관련 분야의 매출이 높은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음식 관련 해서는 한식의 매출이 가장 높은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360E-72DB-2314-E336-6FB5F48F8D70}"/>
              </a:ext>
            </a:extLst>
          </p:cNvPr>
          <p:cNvSpPr txBox="1"/>
          <p:nvPr/>
        </p:nvSpPr>
        <p:spPr>
          <a:xfrm>
            <a:off x="935485" y="3758529"/>
            <a:ext cx="10418315" cy="23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년도부터 </a:t>
            </a:r>
            <a:r>
              <a:rPr lang="en-US" altLang="ko-KR" dirty="0"/>
              <a:t>2019</a:t>
            </a:r>
            <a:r>
              <a:rPr lang="ko-KR" altLang="en-US" dirty="0"/>
              <a:t>년까지는 </a:t>
            </a:r>
            <a:r>
              <a:rPr lang="en-US" altLang="ko-KR" dirty="0"/>
              <a:t>TOP3</a:t>
            </a:r>
            <a:r>
              <a:rPr lang="ko-KR" altLang="en-US" dirty="0"/>
              <a:t>의 매출 분야가 한식 </a:t>
            </a:r>
            <a:r>
              <a:rPr lang="en-US" altLang="ko-KR" dirty="0"/>
              <a:t>,</a:t>
            </a:r>
            <a:r>
              <a:rPr lang="ko-KR" altLang="en-US" dirty="0"/>
              <a:t> 의류 </a:t>
            </a:r>
            <a:r>
              <a:rPr lang="en-US" altLang="ko-KR" dirty="0"/>
              <a:t>,</a:t>
            </a:r>
            <a:r>
              <a:rPr lang="ko-KR" altLang="en-US" dirty="0"/>
              <a:t> 편의점으로 동일했지만</a:t>
            </a:r>
            <a:r>
              <a:rPr lang="en-US" altLang="ko-KR" dirty="0"/>
              <a:t>,</a:t>
            </a:r>
            <a:r>
              <a:rPr lang="ko-KR" altLang="en-US" dirty="0"/>
              <a:t> 코로나 이후에 편의점 대신에 의약품관련 분야가 매출 </a:t>
            </a:r>
            <a:r>
              <a:rPr lang="en-US" altLang="ko-KR" dirty="0"/>
              <a:t>3</a:t>
            </a:r>
            <a:r>
              <a:rPr lang="ko-KR" altLang="en-US" dirty="0"/>
              <a:t>위를 차지했다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더 상세한 카테고리가 있다면 소비분석을 통해 그해에 주요했던 사건이나 </a:t>
            </a:r>
            <a:r>
              <a:rPr lang="en-US" altLang="ko-KR" dirty="0"/>
              <a:t>,</a:t>
            </a:r>
            <a:r>
              <a:rPr lang="ko-KR" altLang="en-US" dirty="0"/>
              <a:t> 트렌드를 파악하기에 용이할 것이라고 생각한다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D48144-B956-573A-B45B-C320237F88A0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92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/>
              <a:t>상권 매출 </a:t>
            </a:r>
            <a:r>
              <a:rPr lang="en-US" altLang="ko-KR" sz="3600"/>
              <a:t>TOP 5 </a:t>
            </a:r>
            <a:r>
              <a:rPr lang="ko-KR" altLang="en-US" sz="3600"/>
              <a:t>와 </a:t>
            </a:r>
            <a:r>
              <a:rPr lang="en-US" altLang="ko-KR" sz="3600"/>
              <a:t>WORST 5</a:t>
            </a:r>
            <a:r>
              <a:rPr lang="ko-KR" altLang="en-US" sz="3600"/>
              <a:t> 비교</a:t>
            </a:r>
            <a:endParaRPr lang="en-KR" sz="3600" dirty="0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1CF0D236-BD82-8696-CDD9-A6DD2590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85" y="1173515"/>
            <a:ext cx="3521596" cy="202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52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한식음식점 매출 </a:t>
            </a:r>
            <a:r>
              <a:rPr lang="en-US" altLang="ko-KR" sz="3600" dirty="0"/>
              <a:t>TOP5</a:t>
            </a:r>
            <a:r>
              <a:rPr lang="ko-KR" altLang="en-US" sz="3600" dirty="0"/>
              <a:t> 상권 의 </a:t>
            </a:r>
            <a:r>
              <a:rPr lang="ko-KR" altLang="en-US" sz="3600" dirty="0" err="1"/>
              <a:t>요일별</a:t>
            </a:r>
            <a:r>
              <a:rPr lang="ko-KR" altLang="en-US" sz="3600" dirty="0"/>
              <a:t> 매출 평균</a:t>
            </a:r>
            <a:endParaRPr lang="en-KR" sz="3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763EEB-7CE2-0032-178F-0B0BB23C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80" y="947058"/>
            <a:ext cx="9848239" cy="565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51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4952313" y="1173515"/>
            <a:ext cx="7337659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알 수 있는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금요일에 </a:t>
            </a:r>
            <a:r>
              <a:rPr lang="en-US" altLang="ko-KR" dirty="0"/>
              <a:t>3</a:t>
            </a:r>
            <a:r>
              <a:rPr lang="ko-KR" altLang="en-US" dirty="0"/>
              <a:t>개의 상권에서 최고 매출을 달성한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한식음식점 매출이 주말보다는 평일이 더 높다는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360E-72DB-2314-E336-6FB5F48F8D70}"/>
              </a:ext>
            </a:extLst>
          </p:cNvPr>
          <p:cNvSpPr txBox="1"/>
          <p:nvPr/>
        </p:nvSpPr>
        <p:spPr>
          <a:xfrm>
            <a:off x="838200" y="3492172"/>
            <a:ext cx="10418315" cy="277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분석을 한 </a:t>
            </a:r>
            <a:r>
              <a:rPr lang="en-US" altLang="ko-KR" dirty="0"/>
              <a:t>5</a:t>
            </a:r>
            <a:r>
              <a:rPr lang="ko-KR" altLang="en-US" dirty="0"/>
              <a:t>개의 상권은 한식음식점 매출 </a:t>
            </a:r>
            <a:r>
              <a:rPr lang="en-US" altLang="ko-KR" dirty="0"/>
              <a:t>TOP5</a:t>
            </a:r>
            <a:r>
              <a:rPr lang="ko-KR" altLang="en-US" dirty="0"/>
              <a:t>의 상권이다</a:t>
            </a:r>
            <a:r>
              <a:rPr lang="en-US" altLang="ko-KR" dirty="0"/>
              <a:t>.</a:t>
            </a:r>
            <a:r>
              <a:rPr lang="ko-KR" altLang="en-US" dirty="0"/>
              <a:t>  노원을 제외한 </a:t>
            </a:r>
            <a:r>
              <a:rPr lang="en-US" altLang="ko-KR" dirty="0"/>
              <a:t>4</a:t>
            </a:r>
            <a:r>
              <a:rPr lang="ko-KR" altLang="en-US" dirty="0"/>
              <a:t>곳의 상권은 직장이 많은 곳이 </a:t>
            </a:r>
            <a:r>
              <a:rPr lang="ko-KR" altLang="en-US" dirty="0" err="1"/>
              <a:t>많다보니</a:t>
            </a:r>
            <a:r>
              <a:rPr lang="en-US" altLang="ko-KR" dirty="0"/>
              <a:t>,</a:t>
            </a:r>
            <a:r>
              <a:rPr lang="ko-KR" altLang="en-US" dirty="0"/>
              <a:t> 주말에는 감소 추세를 보이고 주중에 더 많은 매출을 올렸다는 것을 알 수 있다</a:t>
            </a:r>
            <a:r>
              <a:rPr lang="en-US" altLang="ko-KR" dirty="0"/>
              <a:t>.</a:t>
            </a:r>
            <a:r>
              <a:rPr lang="ko-KR" altLang="en-US" dirty="0"/>
              <a:t> 노원의 경우에는 거주하는 사람이 </a:t>
            </a:r>
            <a:r>
              <a:rPr lang="ko-KR" altLang="en-US" dirty="0" err="1"/>
              <a:t>많다보니</a:t>
            </a:r>
            <a:r>
              <a:rPr lang="ko-KR" altLang="en-US" dirty="0"/>
              <a:t> 토요일이 가장 많은 매출을 보이고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한식음식점 관련 창업을 하게 된다면 직장인이 많은 상권을 정하고</a:t>
            </a:r>
            <a:r>
              <a:rPr lang="en-US" altLang="ko-KR" dirty="0"/>
              <a:t>,</a:t>
            </a:r>
            <a:r>
              <a:rPr lang="ko-KR" altLang="en-US" dirty="0"/>
              <a:t> 주말보다는 주중에 중점을 두는 것이 바람직하다고 관측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EAD520-FA0E-5BF1-EC9B-0C5AE3C1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한식음식점 매출 </a:t>
            </a:r>
            <a:r>
              <a:rPr lang="en-US" altLang="ko-KR" sz="3600" dirty="0"/>
              <a:t>TOP5</a:t>
            </a:r>
            <a:r>
              <a:rPr lang="ko-KR" altLang="en-US" sz="3600" dirty="0"/>
              <a:t> 상권 의 </a:t>
            </a:r>
            <a:r>
              <a:rPr lang="ko-KR" altLang="en-US" sz="3600" dirty="0" err="1"/>
              <a:t>요일별</a:t>
            </a:r>
            <a:r>
              <a:rPr lang="ko-KR" altLang="en-US" sz="3600" dirty="0"/>
              <a:t> 매출 평균</a:t>
            </a:r>
            <a:endParaRPr lang="en-KR" sz="3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2B2CA07-6D32-DE18-B589-41B5C3C7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0286"/>
            <a:ext cx="3776687" cy="2168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5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한식음식점 매출 </a:t>
            </a:r>
            <a:r>
              <a:rPr lang="en-US" altLang="ko-KR" sz="3600" dirty="0"/>
              <a:t>TOP5</a:t>
            </a:r>
            <a:r>
              <a:rPr lang="ko-KR" altLang="en-US" sz="3600" dirty="0"/>
              <a:t> 상권 의 평균 생활인구</a:t>
            </a:r>
            <a:endParaRPr lang="en-KR" sz="3600" dirty="0"/>
          </a:p>
        </p:txBody>
      </p:sp>
      <p:pic>
        <p:nvPicPr>
          <p:cNvPr id="3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F01FEEC-35E9-886B-01E9-E94B25E9D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947058"/>
            <a:ext cx="9534525" cy="560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7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4930542" y="1075969"/>
            <a:ext cx="7337659" cy="15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알 수 있는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목요일 이후에 생활인구가 감소추세를 보인다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노원의 경우에는 생활인구가 일정한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360E-72DB-2314-E336-6FB5F48F8D70}"/>
              </a:ext>
            </a:extLst>
          </p:cNvPr>
          <p:cNvSpPr txBox="1"/>
          <p:nvPr/>
        </p:nvSpPr>
        <p:spPr>
          <a:xfrm>
            <a:off x="838200" y="3429000"/>
            <a:ext cx="10418315" cy="318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앞에 분석한 매출 차트와 동일한 </a:t>
            </a:r>
            <a:r>
              <a:rPr lang="en-US" altLang="ko-KR" dirty="0"/>
              <a:t>5</a:t>
            </a:r>
            <a:r>
              <a:rPr lang="ko-KR" altLang="en-US" dirty="0"/>
              <a:t>개 상권을 이용하여 평균 생활인구를 비교해 보았다</a:t>
            </a:r>
            <a:r>
              <a:rPr lang="en-US" altLang="ko-KR" dirty="0"/>
              <a:t>.</a:t>
            </a:r>
            <a:r>
              <a:rPr lang="ko-KR" altLang="en-US" dirty="0"/>
              <a:t> 노원을 제외한 </a:t>
            </a:r>
            <a:r>
              <a:rPr lang="en-US" altLang="ko-KR" dirty="0"/>
              <a:t>4</a:t>
            </a:r>
            <a:r>
              <a:rPr lang="ko-KR" altLang="en-US" dirty="0"/>
              <a:t>곳은 직장이 많은 곳이다 보니 월요일부터 금요일까지 비슷한 생활인구 수를 보일 것으로 생각했지만</a:t>
            </a:r>
            <a:r>
              <a:rPr lang="en-US" altLang="ko-KR" dirty="0"/>
              <a:t>,</a:t>
            </a:r>
            <a:r>
              <a:rPr lang="ko-KR" altLang="en-US" dirty="0"/>
              <a:t> 금요일에 휴가</a:t>
            </a:r>
            <a:r>
              <a:rPr lang="en-US" altLang="ko-KR" dirty="0"/>
              <a:t>,</a:t>
            </a:r>
            <a:r>
              <a:rPr lang="ko-KR" altLang="en-US" dirty="0"/>
              <a:t> 연차를 많이 사용해서인지 감소 추세를 보였다</a:t>
            </a:r>
            <a:r>
              <a:rPr lang="en-US" altLang="ko-KR" dirty="0"/>
              <a:t>.</a:t>
            </a:r>
            <a:r>
              <a:rPr lang="ko-KR" altLang="en-US" dirty="0"/>
              <a:t> 노원의 경우에는 거주지역이다 보니 생활인구가 비슷하게 측정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매출 차트에서도 생활인구 차트와 비슷한 형태를 보이는 것으로 보아 앞에서 구했던 생활인구 수와 </a:t>
            </a:r>
            <a:r>
              <a:rPr lang="ko-KR" altLang="en-US" dirty="0" err="1"/>
              <a:t>매출간의</a:t>
            </a:r>
            <a:r>
              <a:rPr lang="ko-KR" altLang="en-US" dirty="0"/>
              <a:t> 상관관계가 실제로도 유의미하다는 것을 확인 할 수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E6715-1D2E-55AC-A11F-CB1DC72BABF4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92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/>
              <a:t>한식음식점 매출 </a:t>
            </a:r>
            <a:r>
              <a:rPr lang="en-US" altLang="ko-KR" sz="3600"/>
              <a:t>TOP5</a:t>
            </a:r>
            <a:r>
              <a:rPr lang="ko-KR" altLang="en-US" sz="3600"/>
              <a:t> 상권 의 평균 생활인구</a:t>
            </a:r>
            <a:endParaRPr lang="en-KR" sz="3600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03813AF4-1ECF-62D2-5890-FF00607D8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5969"/>
            <a:ext cx="3809320" cy="223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464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연령대별 </a:t>
            </a:r>
            <a:r>
              <a:rPr lang="en-US" altLang="ko-KR" sz="3600" dirty="0"/>
              <a:t>TOP5 </a:t>
            </a:r>
            <a:r>
              <a:rPr lang="ko-KR" altLang="en-US" sz="3600" dirty="0"/>
              <a:t>소비 분야</a:t>
            </a:r>
            <a:endParaRPr lang="en-KR" sz="3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E7949F1-1819-8B0B-0252-26CFB294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3" y="1720620"/>
            <a:ext cx="6490856" cy="381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3E2E8FD-AC90-85D9-E20E-22E5B6A4BED4}"/>
              </a:ext>
            </a:extLst>
          </p:cNvPr>
          <p:cNvGrpSpPr/>
          <p:nvPr/>
        </p:nvGrpSpPr>
        <p:grpSpPr>
          <a:xfrm>
            <a:off x="7086599" y="1348557"/>
            <a:ext cx="5758543" cy="5447645"/>
            <a:chOff x="6096000" y="1045030"/>
            <a:chExt cx="5758543" cy="54476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579677-BD5D-B625-8E11-444DFCEA58E7}"/>
                </a:ext>
              </a:extLst>
            </p:cNvPr>
            <p:cNvSpPr txBox="1"/>
            <p:nvPr/>
          </p:nvSpPr>
          <p:spPr>
            <a:xfrm>
              <a:off x="6096000" y="1045030"/>
              <a:ext cx="2362201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10</a:t>
              </a:r>
              <a:r>
                <a:rPr lang="ko-KR" altLang="en-US" dirty="0">
                  <a:solidFill>
                    <a:srgbClr val="0070C0"/>
                  </a:solidFill>
                </a:rPr>
                <a:t>대 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편의점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한식음식점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일반의류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커피 </a:t>
              </a:r>
              <a:r>
                <a:rPr lang="en-US" altLang="ko-KR" sz="1400" dirty="0"/>
                <a:t>–</a:t>
              </a:r>
              <a:r>
                <a:rPr lang="ko-KR" altLang="en-US" sz="1400" dirty="0"/>
                <a:t> 음료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PC</a:t>
              </a:r>
              <a:r>
                <a:rPr lang="ko-KR" altLang="en-US" sz="1400" dirty="0"/>
                <a:t>방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r>
                <a:rPr lang="en-US" altLang="ko-KR" dirty="0">
                  <a:solidFill>
                    <a:srgbClr val="0070C0"/>
                  </a:solidFill>
                </a:rPr>
                <a:t>20</a:t>
              </a:r>
              <a:r>
                <a:rPr lang="ko-KR" altLang="en-US" dirty="0">
                  <a:solidFill>
                    <a:srgbClr val="0070C0"/>
                  </a:solidFill>
                </a:rPr>
                <a:t>대 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한식음식점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편의점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일반의류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커피 </a:t>
              </a:r>
              <a:r>
                <a:rPr lang="en-US" altLang="ko-KR" sz="1400" dirty="0"/>
                <a:t>–</a:t>
              </a:r>
              <a:r>
                <a:rPr lang="ko-KR" altLang="en-US" sz="1400" dirty="0"/>
                <a:t> 음료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호프 </a:t>
              </a:r>
              <a:r>
                <a:rPr lang="en-US" altLang="ko-KR" sz="1400" dirty="0"/>
                <a:t>–</a:t>
              </a:r>
              <a:r>
                <a:rPr lang="ko-KR" altLang="en-US" sz="1400" dirty="0"/>
                <a:t> 간이주점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r>
                <a:rPr lang="en-US" altLang="ko-KR" dirty="0">
                  <a:solidFill>
                    <a:srgbClr val="0070C0"/>
                  </a:solidFill>
                </a:rPr>
                <a:t>30</a:t>
              </a:r>
              <a:r>
                <a:rPr lang="ko-KR" altLang="en-US" dirty="0">
                  <a:solidFill>
                    <a:srgbClr val="0070C0"/>
                  </a:solidFill>
                </a:rPr>
                <a:t>대 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한식음식점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편의점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일반의류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슈퍼마켓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lvl="1"/>
              <a:endParaRPr lang="en-US" altLang="ko-KR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C7EA0E-C906-19C5-CE64-B49A8AB6BAD5}"/>
                </a:ext>
              </a:extLst>
            </p:cNvPr>
            <p:cNvSpPr txBox="1"/>
            <p:nvPr/>
          </p:nvSpPr>
          <p:spPr>
            <a:xfrm>
              <a:off x="8741229" y="1045030"/>
              <a:ext cx="3113314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40</a:t>
              </a:r>
              <a:r>
                <a:rPr lang="ko-KR" altLang="en-US" dirty="0">
                  <a:solidFill>
                    <a:srgbClr val="0070C0"/>
                  </a:solidFill>
                </a:rPr>
                <a:t>대 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한식음식점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일반의류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편의점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/>
                <a:t>일반교습학원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의약품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r>
                <a:rPr lang="en-US" altLang="ko-KR" dirty="0">
                  <a:solidFill>
                    <a:srgbClr val="0070C0"/>
                  </a:solidFill>
                </a:rPr>
                <a:t>50</a:t>
              </a:r>
              <a:r>
                <a:rPr lang="ko-KR" altLang="en-US" dirty="0">
                  <a:solidFill>
                    <a:srgbClr val="0070C0"/>
                  </a:solidFill>
                </a:rPr>
                <a:t>대 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한식음식점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일반의류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의약품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슈퍼마켓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r>
                <a:rPr lang="en-US" altLang="ko-KR" dirty="0">
                  <a:solidFill>
                    <a:srgbClr val="0070C0"/>
                  </a:solidFill>
                </a:rPr>
                <a:t>60</a:t>
              </a:r>
              <a:r>
                <a:rPr lang="ko-KR" altLang="en-US" dirty="0">
                  <a:solidFill>
                    <a:srgbClr val="0070C0"/>
                  </a:solidFill>
                </a:rPr>
                <a:t>대 </a:t>
              </a:r>
              <a:endParaRPr lang="en-US" altLang="ko-KR" dirty="0">
                <a:solidFill>
                  <a:srgbClr val="0070C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의약품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한식음식점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일반음료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육류판매</a:t>
              </a:r>
              <a:endParaRPr lang="en-US" altLang="ko-KR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일반의원</a:t>
              </a:r>
              <a:endParaRPr lang="en-US" altLang="ko-KR" sz="1400" dirty="0"/>
            </a:p>
            <a:p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61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2017</a:t>
            </a:r>
            <a:r>
              <a:rPr lang="ko-KR" altLang="en-US" sz="3600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en-US" altLang="ko-KR" sz="3600" dirty="0"/>
              <a:t>2021</a:t>
            </a:r>
            <a:r>
              <a:rPr lang="ko-KR" altLang="en-US" sz="3600" dirty="0"/>
              <a:t>년 시간대별 소비</a:t>
            </a:r>
            <a:r>
              <a:rPr lang="en-US" altLang="ko-KR" sz="3600" dirty="0"/>
              <a:t>(</a:t>
            </a:r>
            <a:r>
              <a:rPr lang="ko-KR" altLang="en-US" sz="3600" dirty="0"/>
              <a:t>매출</a:t>
            </a:r>
            <a:r>
              <a:rPr lang="en-US" altLang="ko-KR" sz="3600" dirty="0"/>
              <a:t>)</a:t>
            </a:r>
            <a:r>
              <a:rPr lang="ko-KR" altLang="en-US" sz="3600" dirty="0"/>
              <a:t>액</a:t>
            </a:r>
            <a:endParaRPr lang="en-KR" sz="3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22DBC18-0CDD-FC69-9FFE-1952F5C8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28" y="947058"/>
            <a:ext cx="9263743" cy="5388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12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시간대별 소비</a:t>
            </a:r>
            <a:r>
              <a:rPr lang="en-US" altLang="ko-KR" sz="3600" dirty="0"/>
              <a:t>(</a:t>
            </a:r>
            <a:r>
              <a:rPr lang="ko-KR" altLang="en-US" sz="3600" dirty="0"/>
              <a:t>매출</a:t>
            </a:r>
            <a:r>
              <a:rPr lang="en-US" altLang="ko-KR" sz="3600" dirty="0"/>
              <a:t>)</a:t>
            </a:r>
            <a:r>
              <a:rPr lang="ko-KR" altLang="en-US" sz="3600" dirty="0"/>
              <a:t>액</a:t>
            </a:r>
            <a:endParaRPr lang="en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E90E0-3C72-810E-E6EC-F67E54945A9C}"/>
              </a:ext>
            </a:extLst>
          </p:cNvPr>
          <p:cNvSpPr txBox="1"/>
          <p:nvPr/>
        </p:nvSpPr>
        <p:spPr>
          <a:xfrm>
            <a:off x="5213571" y="1230087"/>
            <a:ext cx="7337659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알 수 있는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시간대별 소비액은 </a:t>
            </a:r>
            <a:r>
              <a:rPr lang="en-US" altLang="ko-KR" dirty="0"/>
              <a:t>14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시 사이가 가장 활발하다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64ED-2B32-A734-FABC-20EA47DC327A}"/>
              </a:ext>
            </a:extLst>
          </p:cNvPr>
          <p:cNvSpPr txBox="1"/>
          <p:nvPr/>
        </p:nvSpPr>
        <p:spPr>
          <a:xfrm>
            <a:off x="838200" y="3429001"/>
            <a:ext cx="10418315" cy="277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 코로나로 인하여 </a:t>
            </a:r>
            <a:r>
              <a:rPr lang="en-US" altLang="ko-KR" dirty="0"/>
              <a:t>17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 년도에 비해 </a:t>
            </a:r>
            <a:r>
              <a:rPr lang="en-US" altLang="ko-KR" dirty="0"/>
              <a:t>19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년도까지 시간대별 매출액이 하락세를 보이고 있지만</a:t>
            </a:r>
            <a:r>
              <a:rPr lang="en-US" altLang="ko-KR" dirty="0"/>
              <a:t>,</a:t>
            </a:r>
            <a:r>
              <a:rPr lang="ko-KR" altLang="en-US" dirty="0"/>
              <a:t> 년도별로 비슷한 형태의 차트를 보이고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시부터 </a:t>
            </a:r>
            <a:r>
              <a:rPr lang="en-US" altLang="ko-KR" dirty="0"/>
              <a:t>21</a:t>
            </a:r>
            <a:r>
              <a:rPr lang="ko-KR" altLang="en-US" dirty="0"/>
              <a:t>시까지 가장 활발한 소비를 보여주고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시 </a:t>
            </a:r>
            <a:r>
              <a:rPr lang="ko-KR" altLang="en-US" dirty="0" err="1"/>
              <a:t>부터는</a:t>
            </a:r>
            <a:r>
              <a:rPr lang="ko-KR" altLang="en-US" dirty="0"/>
              <a:t> 감소하는 추세이다</a:t>
            </a:r>
            <a:r>
              <a:rPr lang="en-US" altLang="ko-KR" dirty="0"/>
              <a:t>.</a:t>
            </a:r>
            <a:r>
              <a:rPr lang="ko-KR" altLang="en-US" dirty="0"/>
              <a:t> 매출 총액을 보았을 때는 생활 패턴과 비슷하게 나왔다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서비스업종 별로 나누어서 보았을 때 그 서비스의 성격이 </a:t>
            </a:r>
            <a:r>
              <a:rPr lang="ko-KR" altLang="en-US" dirty="0" err="1"/>
              <a:t>어떠한지</a:t>
            </a:r>
            <a:r>
              <a:rPr lang="ko-KR" altLang="en-US" dirty="0"/>
              <a:t> 알아볼 수 있을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26C2D5-D8CD-2389-CBD8-269C0F8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5131"/>
            <a:ext cx="3913978" cy="22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57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향후 발전 계획</a:t>
            </a:r>
            <a:endParaRPr lang="en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E90E0-3C72-810E-E6EC-F67E54945A9C}"/>
              </a:ext>
            </a:extLst>
          </p:cNvPr>
          <p:cNvSpPr txBox="1"/>
          <p:nvPr/>
        </p:nvSpPr>
        <p:spPr>
          <a:xfrm>
            <a:off x="838200" y="666691"/>
            <a:ext cx="10418315" cy="235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부족했던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유동인구 수 데이터가 없어서 연령별 소비 분야에 특화된 상권을 특정하기에 어려움이 있었다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상권에 대한 위치 데이터와 상권의 평균적인 부동산 데이터가 없어서 창업 시에나 </a:t>
            </a:r>
            <a:r>
              <a:rPr lang="ko-KR" altLang="en-US" dirty="0" err="1"/>
              <a:t>프렌차이즈</a:t>
            </a:r>
            <a:r>
              <a:rPr lang="ko-KR" altLang="en-US" dirty="0"/>
              <a:t> 점포를 낼 때 어느 상권이 가장 효율적인지 판단할 조건들이 부족했다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64ED-2B32-A734-FABC-20EA47DC327A}"/>
              </a:ext>
            </a:extLst>
          </p:cNvPr>
          <p:cNvSpPr txBox="1"/>
          <p:nvPr/>
        </p:nvSpPr>
        <p:spPr>
          <a:xfrm>
            <a:off x="838200" y="3211287"/>
            <a:ext cx="10418315" cy="318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향후 발전 계획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 대중교통 이용한 횟수와 상권 근처 주차장 이용 횟수를 이용하여 생활인구 수와 활용하여 유동인구 수를 구할 수 있을 것 같다</a:t>
            </a:r>
            <a:r>
              <a:rPr lang="en-US" altLang="ko-KR" dirty="0"/>
              <a:t>.</a:t>
            </a:r>
            <a:r>
              <a:rPr lang="ko-KR" altLang="en-US" dirty="0"/>
              <a:t> 이러한 데이터를 이용하여 연령별이나 시간대별로 어느 상권이 특화되어 있는지 분석이 가능할 것이라 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또한 데이터 셋마다 상권명을 통일하여 위치 데이터와 합쳐서 그 곳의 전반적인 부동산 시세를 통해 가격대비 매출이 좋은 상권을 분석해 볼 수 도 있고</a:t>
            </a:r>
            <a:r>
              <a:rPr lang="en-US" altLang="ko-KR" dirty="0"/>
              <a:t>,</a:t>
            </a:r>
            <a:r>
              <a:rPr lang="ko-KR" altLang="en-US" dirty="0"/>
              <a:t> 이를 바탕으로 특정 조건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ko-KR" altLang="en-US" dirty="0" err="1"/>
              <a:t>창업시</a:t>
            </a:r>
            <a:r>
              <a:rPr lang="ko-KR" altLang="en-US" dirty="0"/>
              <a:t> 유리한 상권을 특정해주는 </a:t>
            </a:r>
            <a:r>
              <a:rPr lang="en-US" altLang="ko-KR" dirty="0"/>
              <a:t>AI</a:t>
            </a:r>
            <a:r>
              <a:rPr lang="ko-KR" altLang="en-US" dirty="0"/>
              <a:t> 개발에 도움이 될 것이라고 생각이 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2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개요</a:t>
            </a:r>
            <a:endParaRPr lang="en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1159672" y="805544"/>
            <a:ext cx="9872656" cy="576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상권 내의 생활인구 </a:t>
            </a:r>
            <a:r>
              <a:rPr lang="en-US" altLang="ko-KR" sz="2000" dirty="0"/>
              <a:t>,</a:t>
            </a:r>
            <a:r>
              <a:rPr lang="ko-KR" altLang="en-US" sz="2000" dirty="0"/>
              <a:t> 매출 </a:t>
            </a:r>
            <a:r>
              <a:rPr lang="en-US" altLang="ko-KR" sz="2000" dirty="0"/>
              <a:t>,</a:t>
            </a:r>
            <a:r>
              <a:rPr lang="ko-KR" altLang="en-US" sz="2000" dirty="0"/>
              <a:t> 점포 개수의 연관성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서울시 상권 생활인구 </a:t>
            </a:r>
            <a:r>
              <a:rPr lang="en-US" altLang="ko-KR" sz="2000" dirty="0"/>
              <a:t>,</a:t>
            </a:r>
            <a:r>
              <a:rPr lang="ko-KR" altLang="en-US" sz="2000" dirty="0"/>
              <a:t> 매출 </a:t>
            </a:r>
            <a:r>
              <a:rPr lang="en-US" altLang="ko-KR" sz="2000" dirty="0"/>
              <a:t>TOP 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연도별 매출 총액 </a:t>
            </a:r>
            <a:r>
              <a:rPr lang="en-US" altLang="ko-KR" sz="2000" dirty="0"/>
              <a:t>(2017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2021)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서울시민들의 연도별 </a:t>
            </a:r>
            <a:r>
              <a:rPr lang="en-US" altLang="ko-KR" sz="2000" dirty="0"/>
              <a:t>TOP 3 </a:t>
            </a:r>
            <a:r>
              <a:rPr lang="ko-KR" altLang="en-US" sz="2000" dirty="0"/>
              <a:t>소비 분야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연도별 소비분야 중 </a:t>
            </a:r>
            <a:r>
              <a:rPr lang="en-US" altLang="ko-KR" sz="2000" dirty="0"/>
              <a:t>TOP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 상세 분석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TOP 1 </a:t>
            </a:r>
            <a:r>
              <a:rPr lang="ko-KR" altLang="en-US" dirty="0"/>
              <a:t>소비 분야의 </a:t>
            </a:r>
            <a:r>
              <a:rPr lang="en-US" altLang="ko-KR" dirty="0"/>
              <a:t>TOP 5 </a:t>
            </a:r>
            <a:r>
              <a:rPr lang="ko-KR" altLang="en-US" dirty="0"/>
              <a:t>상권의 매출 평균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TOP 1 </a:t>
            </a:r>
            <a:r>
              <a:rPr lang="ko-KR" altLang="en-US" dirty="0"/>
              <a:t>소비 분야의 </a:t>
            </a:r>
            <a:r>
              <a:rPr lang="en-US" altLang="ko-KR" dirty="0"/>
              <a:t>TOP 5 </a:t>
            </a:r>
            <a:r>
              <a:rPr lang="ko-KR" altLang="en-US" dirty="0"/>
              <a:t>상권의 평균 생활인구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연령대별 서울 시민들의 소비 분야 분석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시간대별 서울 시민들의 소비 분야 분석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/>
              <a:t>향후 분석 발전 방향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82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참고자료</a:t>
            </a:r>
            <a:endParaRPr lang="en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E90E0-3C72-810E-E6EC-F67E54945A9C}"/>
              </a:ext>
            </a:extLst>
          </p:cNvPr>
          <p:cNvSpPr txBox="1"/>
          <p:nvPr/>
        </p:nvSpPr>
        <p:spPr>
          <a:xfrm>
            <a:off x="886842" y="1591976"/>
            <a:ext cx="10418315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상권 생활인구 데이터 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err="1"/>
              <a:t>data.seoul.go.kr</a:t>
            </a:r>
            <a:r>
              <a:rPr lang="en-US" dirty="0"/>
              <a:t>/</a:t>
            </a:r>
            <a:r>
              <a:rPr lang="en-US" dirty="0" err="1"/>
              <a:t>dataList</a:t>
            </a:r>
            <a:r>
              <a:rPr lang="en-US" dirty="0"/>
              <a:t>/OA-15568/S/1/</a:t>
            </a:r>
            <a:r>
              <a:rPr lang="en-US" dirty="0" err="1"/>
              <a:t>datasetView.do</a:t>
            </a:r>
            <a:r>
              <a:rPr lang="en-US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상권 추정매출 데이터 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err="1"/>
              <a:t>data.seoul.go.kr</a:t>
            </a:r>
            <a:r>
              <a:rPr lang="en-US" dirty="0"/>
              <a:t>/</a:t>
            </a:r>
            <a:r>
              <a:rPr lang="en-US" dirty="0" err="1"/>
              <a:t>dataList</a:t>
            </a:r>
            <a:r>
              <a:rPr lang="en-US" dirty="0"/>
              <a:t>/OA-15572/S/1/</a:t>
            </a:r>
            <a:r>
              <a:rPr lang="en-US" dirty="0" err="1"/>
              <a:t>datasetView.do</a:t>
            </a:r>
            <a:r>
              <a:rPr lang="en-US" dirty="0"/>
              <a:t> -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상권별</a:t>
            </a:r>
            <a:r>
              <a:rPr lang="ko-KR" altLang="en-US" dirty="0"/>
              <a:t> 점포 데이터 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err="1"/>
              <a:t>data.seoul.go.kr</a:t>
            </a:r>
            <a:r>
              <a:rPr lang="en-US" dirty="0"/>
              <a:t>/</a:t>
            </a:r>
            <a:r>
              <a:rPr lang="en-US" dirty="0" err="1"/>
              <a:t>dataList</a:t>
            </a:r>
            <a:r>
              <a:rPr lang="en-US" dirty="0"/>
              <a:t>/OA-15577/S/1/</a:t>
            </a:r>
            <a:r>
              <a:rPr lang="en-US" dirty="0" err="1"/>
              <a:t>datasetView.do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419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매출과 생활인구의 상관관계</a:t>
            </a:r>
            <a:endParaRPr lang="en-K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845D0-E38B-8886-F56D-4515CB8E5A6A}"/>
              </a:ext>
            </a:extLst>
          </p:cNvPr>
          <p:cNvSpPr/>
          <p:nvPr/>
        </p:nvSpPr>
        <p:spPr>
          <a:xfrm>
            <a:off x="555172" y="1396269"/>
            <a:ext cx="5758542" cy="1583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전체 매출과 생활인구 사이의 상관관계</a:t>
            </a:r>
            <a:endParaRPr lang="en-KR" altLang="ko-KR" dirty="0"/>
          </a:p>
          <a:p>
            <a:pPr algn="ctr">
              <a:lnSpc>
                <a:spcPct val="150000"/>
              </a:lnSpc>
            </a:pPr>
            <a:r>
              <a:rPr lang="en-KR" sz="3200" dirty="0">
                <a:solidFill>
                  <a:srgbClr val="FF0000"/>
                </a:solidFill>
              </a:rPr>
              <a:t>0.2847062</a:t>
            </a:r>
          </a:p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63680-F794-9F65-B789-99E66275AD7A}"/>
              </a:ext>
            </a:extLst>
          </p:cNvPr>
          <p:cNvSpPr/>
          <p:nvPr/>
        </p:nvSpPr>
        <p:spPr>
          <a:xfrm>
            <a:off x="555172" y="4052383"/>
            <a:ext cx="5758542" cy="1583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음식관련 매장의 매출과 생활인구 사이의 상관관계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KR" sz="3200" dirty="0">
                <a:solidFill>
                  <a:srgbClr val="0070C0"/>
                </a:solidFill>
              </a:rPr>
              <a:t>0.7640589</a:t>
            </a:r>
            <a:endParaRPr lang="en-US" altLang="ko-KR" sz="3200" dirty="0">
              <a:solidFill>
                <a:srgbClr val="0070C0"/>
              </a:solidFill>
            </a:endParaRPr>
          </a:p>
          <a:p>
            <a:pPr algn="ctr"/>
            <a:endParaRPr lang="en-K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D7A72E-8B19-59E7-45B5-704451FB1D44}"/>
              </a:ext>
            </a:extLst>
          </p:cNvPr>
          <p:cNvCxnSpPr/>
          <p:nvPr/>
        </p:nvCxnSpPr>
        <p:spPr>
          <a:xfrm>
            <a:off x="6553200" y="2188026"/>
            <a:ext cx="104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59882-A9FB-5481-496B-720434B76AE6}"/>
              </a:ext>
            </a:extLst>
          </p:cNvPr>
          <p:cNvCxnSpPr/>
          <p:nvPr/>
        </p:nvCxnSpPr>
        <p:spPr>
          <a:xfrm>
            <a:off x="6553200" y="4844140"/>
            <a:ext cx="104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EEA63-2381-B854-B95A-CEF3A7264AA3}"/>
              </a:ext>
            </a:extLst>
          </p:cNvPr>
          <p:cNvSpPr/>
          <p:nvPr/>
        </p:nvSpPr>
        <p:spPr>
          <a:xfrm>
            <a:off x="7836686" y="947058"/>
            <a:ext cx="3766458" cy="248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매출에는 다양한 분야의 업종이 있어서 생활인구 사이의 상관계수를 구했을 때 적은 수치를 보여줬다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69772-7A94-1C5B-B71E-79981CFC3A45}"/>
              </a:ext>
            </a:extLst>
          </p:cNvPr>
          <p:cNvSpPr/>
          <p:nvPr/>
        </p:nvSpPr>
        <p:spPr>
          <a:xfrm>
            <a:off x="7836686" y="3603172"/>
            <a:ext cx="3766458" cy="2481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생활인구와 가장 관련이 많다 느껴진 음식관련 매장만으로 추렸을 때의 상관관계를 구하니 높은 수치의 상관관계를 보여줬다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4761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점포수와 매출과 생활인구 간의 상관관계</a:t>
            </a:r>
            <a:endParaRPr lang="en-K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845D0-E38B-8886-F56D-4515CB8E5A6A}"/>
              </a:ext>
            </a:extLst>
          </p:cNvPr>
          <p:cNvSpPr/>
          <p:nvPr/>
        </p:nvSpPr>
        <p:spPr>
          <a:xfrm>
            <a:off x="1208315" y="1505126"/>
            <a:ext cx="5758542" cy="1583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점포수와 매출 간의 상관관계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0070C0"/>
                </a:solidFill>
              </a:rPr>
              <a:t>0.5767646</a:t>
            </a:r>
            <a:endParaRPr lang="en-KR" altLang="ko-KR" sz="3200" dirty="0">
              <a:solidFill>
                <a:srgbClr val="0070C0"/>
              </a:solidFill>
            </a:endParaRPr>
          </a:p>
          <a:p>
            <a:pPr algn="ctr"/>
            <a:endParaRPr lang="en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CC2E3-F538-D572-055F-143CBBAE930B}"/>
              </a:ext>
            </a:extLst>
          </p:cNvPr>
          <p:cNvSpPr/>
          <p:nvPr/>
        </p:nvSpPr>
        <p:spPr>
          <a:xfrm>
            <a:off x="1208315" y="3769360"/>
            <a:ext cx="5758542" cy="1583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점포수와 생활인구 간의 상관관계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KR" sz="3200" dirty="0">
                <a:solidFill>
                  <a:srgbClr val="0070C0"/>
                </a:solidFill>
              </a:rPr>
              <a:t>0.7533539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435B7-0BF1-C407-EACA-1C4125B595A4}"/>
              </a:ext>
            </a:extLst>
          </p:cNvPr>
          <p:cNvSpPr txBox="1"/>
          <p:nvPr/>
        </p:nvSpPr>
        <p:spPr>
          <a:xfrm>
            <a:off x="7805057" y="2067088"/>
            <a:ext cx="354874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점포의 수와 매출과 생활인구 간의 인과관계를 이를 통해 파악할 수 는 없지만</a:t>
            </a:r>
            <a:r>
              <a:rPr lang="en-US" altLang="ko-KR" dirty="0"/>
              <a:t>,</a:t>
            </a:r>
            <a:r>
              <a:rPr lang="ko-KR" altLang="en-US" dirty="0"/>
              <a:t> 생활인구와 매출은 점포와 밀접한 관계를 가진다는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3807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상권 생활인구 </a:t>
            </a:r>
            <a:r>
              <a:rPr lang="en-US" altLang="ko-KR" sz="3600" dirty="0"/>
              <a:t>TOP 5 </a:t>
            </a:r>
            <a:r>
              <a:rPr lang="ko-KR" altLang="en-US" sz="3600" dirty="0"/>
              <a:t>와 </a:t>
            </a:r>
            <a:r>
              <a:rPr lang="en-US" altLang="ko-KR" sz="3600" dirty="0"/>
              <a:t>WORST 5</a:t>
            </a:r>
            <a:r>
              <a:rPr lang="ko-KR" altLang="en-US" sz="3600" dirty="0"/>
              <a:t> 비교</a:t>
            </a:r>
            <a:endParaRPr lang="en-KR" sz="36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D1B823-2DAA-66E0-F859-B21B74A3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4" y="1422297"/>
            <a:ext cx="7766059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8807229" y="1399973"/>
            <a:ext cx="32983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800" dirty="0">
                <a:solidFill>
                  <a:srgbClr val="00B0F0"/>
                </a:solidFill>
              </a:rPr>
              <a:t>TOP 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신촌역</a:t>
            </a:r>
            <a:endParaRPr lang="en-US" altLang="ko-KR" dirty="0"/>
          </a:p>
          <a:p>
            <a:r>
              <a:rPr lang="ko-KR" altLang="en-US" dirty="0"/>
              <a:t>명동</a:t>
            </a:r>
            <a:endParaRPr lang="en-US" altLang="ko-KR" dirty="0"/>
          </a:p>
          <a:p>
            <a:r>
              <a:rPr lang="ko-KR" altLang="en-US" dirty="0"/>
              <a:t>종로 청계</a:t>
            </a:r>
            <a:endParaRPr lang="en-US" altLang="ko-KR" dirty="0"/>
          </a:p>
          <a:p>
            <a:r>
              <a:rPr lang="ko-KR" altLang="en-US" dirty="0" err="1"/>
              <a:t>북아현로</a:t>
            </a:r>
            <a:r>
              <a:rPr lang="en-US" altLang="ko-KR" dirty="0"/>
              <a:t>4</a:t>
            </a:r>
            <a:r>
              <a:rPr lang="ko-KR" altLang="en-US" dirty="0"/>
              <a:t>길</a:t>
            </a:r>
            <a:endParaRPr lang="en-US" altLang="ko-KR" dirty="0"/>
          </a:p>
          <a:p>
            <a:r>
              <a:rPr lang="ko-KR" altLang="en-US" dirty="0"/>
              <a:t>신사동 가로수길</a:t>
            </a:r>
            <a:endParaRPr lang="en-US" altLang="ko-KR" dirty="0"/>
          </a:p>
          <a:p>
            <a:endParaRPr lang="en-KR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WORST </a:t>
            </a:r>
            <a:r>
              <a:rPr lang="en-KR" sz="2400" dirty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마포농수산물시장</a:t>
            </a:r>
            <a:endParaRPr lang="en-US" altLang="ko-KR" dirty="0"/>
          </a:p>
          <a:p>
            <a:r>
              <a:rPr lang="ko-KR" altLang="en-US" dirty="0" err="1"/>
              <a:t>동부청과시장</a:t>
            </a:r>
            <a:endParaRPr lang="en-US" altLang="ko-KR" dirty="0"/>
          </a:p>
          <a:p>
            <a:r>
              <a:rPr lang="ko-KR" altLang="en-US" dirty="0"/>
              <a:t>양재동 </a:t>
            </a:r>
            <a:r>
              <a:rPr lang="ko-KR" altLang="en-US" dirty="0" err="1"/>
              <a:t>꽃시장</a:t>
            </a:r>
            <a:endParaRPr lang="en-US" altLang="ko-KR" dirty="0"/>
          </a:p>
          <a:p>
            <a:r>
              <a:rPr lang="ko-KR" altLang="en-US" dirty="0"/>
              <a:t>변동시장</a:t>
            </a:r>
            <a:endParaRPr lang="en-US" altLang="ko-KR" dirty="0"/>
          </a:p>
          <a:p>
            <a:r>
              <a:rPr lang="ko-KR" altLang="en-US" dirty="0"/>
              <a:t>국회의사당역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2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상권 생활인구 </a:t>
            </a:r>
            <a:r>
              <a:rPr lang="en-US" altLang="ko-KR" sz="3600" dirty="0"/>
              <a:t>TOP 5 </a:t>
            </a:r>
            <a:r>
              <a:rPr lang="ko-KR" altLang="en-US" sz="3600" dirty="0"/>
              <a:t>와 </a:t>
            </a:r>
            <a:r>
              <a:rPr lang="en-US" altLang="ko-KR" sz="3600" dirty="0"/>
              <a:t>WORST 5</a:t>
            </a:r>
            <a:r>
              <a:rPr lang="ko-KR" altLang="en-US" sz="3600" dirty="0"/>
              <a:t> 비교</a:t>
            </a:r>
            <a:endParaRPr lang="en-KR" sz="36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D1B823-2DAA-66E0-F859-B21B74A3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85" y="1269896"/>
            <a:ext cx="3440572" cy="2025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4854341" y="1269896"/>
            <a:ext cx="7337659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알 수 있는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상권별로 생활인구의 차이가 크다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360E-72DB-2314-E336-6FB5F48F8D70}"/>
              </a:ext>
            </a:extLst>
          </p:cNvPr>
          <p:cNvSpPr txBox="1"/>
          <p:nvPr/>
        </p:nvSpPr>
        <p:spPr>
          <a:xfrm>
            <a:off x="935485" y="3540815"/>
            <a:ext cx="10418315" cy="277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상권 생활인구의 차이가 상권별로 굉장히 크다는 것을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TOP5</a:t>
            </a:r>
            <a:r>
              <a:rPr lang="ko-KR" altLang="en-US" dirty="0"/>
              <a:t>에는 시장이 하나도 들어있지 않은 것에 반해 </a:t>
            </a:r>
            <a:r>
              <a:rPr lang="en-US" altLang="ko-KR" dirty="0"/>
              <a:t>WORST5</a:t>
            </a:r>
            <a:r>
              <a:rPr lang="ko-KR" altLang="en-US" dirty="0"/>
              <a:t>에는 국회의사당을 제외하고는 모두 시장이라는 결과가 나왔다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앞 슬라이드에서 매출과 생활인구 수는 상관관계가 있는 것을 볼 수 있다</a:t>
            </a:r>
            <a:r>
              <a:rPr lang="en-US" altLang="ko-KR" dirty="0"/>
              <a:t>.</a:t>
            </a:r>
            <a:r>
              <a:rPr lang="ko-KR" altLang="en-US" dirty="0"/>
              <a:t> 그렇기 때문에 해당 시장의 매출이 적을 것이라고 유추해 볼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1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상권 매출 </a:t>
            </a:r>
            <a:r>
              <a:rPr lang="en-US" altLang="ko-KR" sz="3600" dirty="0"/>
              <a:t>TOP 5 </a:t>
            </a:r>
            <a:r>
              <a:rPr lang="ko-KR" altLang="en-US" sz="3600" dirty="0"/>
              <a:t>와 </a:t>
            </a:r>
            <a:r>
              <a:rPr lang="en-US" altLang="ko-KR" sz="3600" dirty="0"/>
              <a:t>WORST 5</a:t>
            </a:r>
            <a:r>
              <a:rPr lang="ko-KR" altLang="en-US" sz="3600" dirty="0"/>
              <a:t> 비교</a:t>
            </a:r>
            <a:endParaRPr lang="en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8622172" y="1303231"/>
            <a:ext cx="3298372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sz="2800" dirty="0">
                <a:solidFill>
                  <a:srgbClr val="00B0F0"/>
                </a:solidFill>
              </a:rPr>
              <a:t>TOP 5</a:t>
            </a:r>
          </a:p>
          <a:p>
            <a:r>
              <a:rPr lang="ko-KR" altLang="en-US" dirty="0"/>
              <a:t>용산전자상가</a:t>
            </a:r>
            <a:endParaRPr lang="en-US" altLang="ko-KR" dirty="0"/>
          </a:p>
          <a:p>
            <a:r>
              <a:rPr lang="ko-KR" altLang="en-US" dirty="0"/>
              <a:t>동서시장</a:t>
            </a:r>
            <a:endParaRPr lang="en-US" altLang="ko-KR" dirty="0"/>
          </a:p>
          <a:p>
            <a:r>
              <a:rPr lang="ko-KR" altLang="en-US" dirty="0"/>
              <a:t>강서농산물도매시장</a:t>
            </a:r>
            <a:endParaRPr lang="en-US" altLang="ko-KR" dirty="0"/>
          </a:p>
          <a:p>
            <a:r>
              <a:rPr lang="ko-KR" altLang="en-US" dirty="0"/>
              <a:t>가락시장</a:t>
            </a:r>
            <a:endParaRPr lang="en-US" altLang="ko-KR" dirty="0"/>
          </a:p>
          <a:p>
            <a:r>
              <a:rPr lang="ko-KR" altLang="en-US" dirty="0"/>
              <a:t>독산동 우시장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sz="2400" dirty="0">
                <a:solidFill>
                  <a:srgbClr val="FF0000"/>
                </a:solidFill>
              </a:rPr>
              <a:t>BOTTOM 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개포지하차도 북측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변동시장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용두시장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청계</a:t>
            </a:r>
            <a:r>
              <a:rPr lang="en-US" altLang="ko-KR" dirty="0"/>
              <a:t>5</a:t>
            </a:r>
            <a:r>
              <a:rPr lang="ko-KR" altLang="en-US" dirty="0"/>
              <a:t>가쇼핑센터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문래동남성맨션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91E2AE-9E2A-74CA-ACEF-CEDC1B7A6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02084" y="1399973"/>
            <a:ext cx="7772400" cy="4518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36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07C3F0-D58E-AAAA-8F1D-0BC450B9DC58}"/>
              </a:ext>
            </a:extLst>
          </p:cNvPr>
          <p:cNvSpPr txBox="1"/>
          <p:nvPr/>
        </p:nvSpPr>
        <p:spPr>
          <a:xfrm>
            <a:off x="4952313" y="1173515"/>
            <a:ext cx="7337659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알 수 있는 점</a:t>
            </a:r>
            <a:endParaRPr lang="en-US" altLang="ko-KR" sz="2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상권별로 매출액의 차이가 크다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D360E-72DB-2314-E336-6FB5F48F8D70}"/>
              </a:ext>
            </a:extLst>
          </p:cNvPr>
          <p:cNvSpPr txBox="1"/>
          <p:nvPr/>
        </p:nvSpPr>
        <p:spPr>
          <a:xfrm>
            <a:off x="935485" y="3758529"/>
            <a:ext cx="10418315" cy="15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TOP 5 </a:t>
            </a:r>
            <a:r>
              <a:rPr lang="ko-KR" altLang="en-US" dirty="0"/>
              <a:t>의 상권을 보았을 때 </a:t>
            </a:r>
            <a:r>
              <a:rPr lang="en-US" altLang="ko-KR" dirty="0"/>
              <a:t>,</a:t>
            </a:r>
            <a:r>
              <a:rPr lang="ko-KR" altLang="en-US" dirty="0"/>
              <a:t> 상권의 성격이 뚜렷한 곳에서 매출이 많은 것으로 나타나고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WORST 5 </a:t>
            </a:r>
            <a:r>
              <a:rPr lang="ko-KR" altLang="en-US" dirty="0"/>
              <a:t>의 경우에는 상권 주변이 노후화 되거나</a:t>
            </a:r>
            <a:r>
              <a:rPr lang="en-US" altLang="ko-KR" dirty="0"/>
              <a:t>,</a:t>
            </a:r>
            <a:r>
              <a:rPr lang="ko-KR" altLang="en-US" dirty="0"/>
              <a:t>  철거 예정인 곳인 경우였다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D48144-B956-573A-B45B-C320237F88A0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92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/>
              <a:t>상권 매출 </a:t>
            </a:r>
            <a:r>
              <a:rPr lang="en-US" altLang="ko-KR" sz="3600"/>
              <a:t>TOP 5 </a:t>
            </a:r>
            <a:r>
              <a:rPr lang="ko-KR" altLang="en-US" sz="3600"/>
              <a:t>와 </a:t>
            </a:r>
            <a:r>
              <a:rPr lang="en-US" altLang="ko-KR" sz="3600"/>
              <a:t>WORST 5</a:t>
            </a:r>
            <a:r>
              <a:rPr lang="ko-KR" altLang="en-US" sz="3600"/>
              <a:t> 비교</a:t>
            </a:r>
            <a:endParaRPr lang="en-KR" sz="360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0350229-3A42-77C7-9608-3FB22E335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35485" y="1173515"/>
            <a:ext cx="3682357" cy="2140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24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5B9-40ED-E2DD-B279-56CD18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연도별 상권 매출 총액</a:t>
            </a:r>
            <a:endParaRPr lang="en-KR" sz="3600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8DFDE41-C7B8-011D-77B2-C9195E9B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99" y="1030345"/>
            <a:ext cx="6868886" cy="39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C976F-97F3-FDF3-3DE3-FBC1E58CCBD0}"/>
              </a:ext>
            </a:extLst>
          </p:cNvPr>
          <p:cNvSpPr txBox="1"/>
          <p:nvPr/>
        </p:nvSpPr>
        <p:spPr>
          <a:xfrm>
            <a:off x="935485" y="5109000"/>
            <a:ext cx="10418315" cy="15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2017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r>
              <a:rPr lang="ko-KR" altLang="en-US" dirty="0"/>
              <a:t> 증가 추세를 보이다 코로나 사태로 </a:t>
            </a:r>
            <a:r>
              <a:rPr lang="en-US" altLang="ko-KR" dirty="0"/>
              <a:t>2019</a:t>
            </a:r>
            <a:r>
              <a:rPr lang="ko-KR" altLang="en-US" dirty="0"/>
              <a:t>년도 매출 총액이 감소하였고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소폭 증가 추세를 </a:t>
            </a:r>
            <a:r>
              <a:rPr lang="ko-KR" altLang="en-US" dirty="0" err="1"/>
              <a:t>보인후</a:t>
            </a:r>
            <a:r>
              <a:rPr lang="ko-KR" altLang="en-US" dirty="0"/>
              <a:t> </a:t>
            </a:r>
            <a:r>
              <a:rPr lang="en-US" altLang="ko-KR" dirty="0"/>
              <a:t>2021</a:t>
            </a:r>
            <a:r>
              <a:rPr lang="ko-KR" altLang="en-US" dirty="0"/>
              <a:t>년 소폭 하락하는 추세를 보이고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59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1037</Words>
  <Application>Microsoft Macintosh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Theme</vt:lpstr>
      <vt:lpstr>서울시 상권 및 소비 성향 분석</vt:lpstr>
      <vt:lpstr>개요</vt:lpstr>
      <vt:lpstr>매출과 생활인구의 상관관계</vt:lpstr>
      <vt:lpstr>점포수와 매출과 생활인구 간의 상관관계</vt:lpstr>
      <vt:lpstr>상권 생활인구 TOP 5 와 WORST 5 비교</vt:lpstr>
      <vt:lpstr>상권 생활인구 TOP 5 와 WORST 5 비교</vt:lpstr>
      <vt:lpstr>상권 매출 TOP 5 와 WORST 5 비교</vt:lpstr>
      <vt:lpstr>PowerPoint Presentation</vt:lpstr>
      <vt:lpstr>연도별 상권 매출 총액</vt:lpstr>
      <vt:lpstr>서울시 연도별 매출 TOP3 분야</vt:lpstr>
      <vt:lpstr>PowerPoint Presentation</vt:lpstr>
      <vt:lpstr>한식음식점 매출 TOP5 상권 의 요일별 매출 평균</vt:lpstr>
      <vt:lpstr>한식음식점 매출 TOP5 상권 의 요일별 매출 평균</vt:lpstr>
      <vt:lpstr>한식음식점 매출 TOP5 상권 의 평균 생활인구</vt:lpstr>
      <vt:lpstr>PowerPoint Presentation</vt:lpstr>
      <vt:lpstr>연령대별 TOP5 소비 분야</vt:lpstr>
      <vt:lpstr>2017 - 2021년 시간대별 소비(매출)액</vt:lpstr>
      <vt:lpstr>시간대별 소비(매출)액</vt:lpstr>
      <vt:lpstr>향후 발전 계획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상권 및 소비 성향 분석</dc:title>
  <dc:creator>권순형</dc:creator>
  <cp:lastModifiedBy>권순형</cp:lastModifiedBy>
  <cp:revision>1</cp:revision>
  <dcterms:created xsi:type="dcterms:W3CDTF">2022-12-06T01:59:56Z</dcterms:created>
  <dcterms:modified xsi:type="dcterms:W3CDTF">2022-12-06T12:55:25Z</dcterms:modified>
</cp:coreProperties>
</file>