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  <p:sldId id="262" r:id="rId7"/>
    <p:sldId id="260" r:id="rId8"/>
    <p:sldId id="261" r:id="rId9"/>
    <p:sldId id="266" r:id="rId10"/>
    <p:sldId id="267" r:id="rId11"/>
    <p:sldId id="268" r:id="rId12"/>
    <p:sldId id="275" r:id="rId13"/>
    <p:sldId id="265" r:id="rId14"/>
    <p:sldId id="274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超级马里奥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Agent从环境 Environment  获取状态S0（在我们的例子中，从超级马里奥兄弟（环境）接收游戏（状态）的 first frame 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基于该状态S0， 智能体采取行动A0（我们的智能体将向右移动）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环境转换到新状态S1（ new frame  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环境给智能体带来一些奖励R1（ not dead ：+1）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· Q学习，是利用一个传统算法创建Q-table，来帮助智能体找到下一步要采取的行动。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· DQN，是利用深度神经网络来近似Q值。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将5G网络构建在云计算平台上，通过计算资源的隔离、动态调配与迁移，实现网络资源的灵活调配，以适应未来5G极为丰富的应用场景。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基于DRL的方案观察系统状态，包括队列长度的当前级别和不同切片中当前可用的资源量。 一旦切片请求成功提供，将立即奖励切片分配控制器。 因此，控制器旨在最大化获得的效用，其可以被定义为成功服务请求的奖励，减去服务延迟的成本，即排队延迟。为了实现效用最大化目标，切片分配控制器实现Deep Q Network（DQN）。 作为基于DRL的方法来计算最佳切片分配策略，如图所示。在分区控制器中实现的DQN是无模型的，不需要网络的任何先验信息。 当系统运行时，控制器保留一组采样记录历史系统状态转换和切片分配策略。 基于历史信息，控制器可以动态调整切片分配策略，将其定义为训练过程。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由于小型基站（SBS）部署比较</a:t>
            </a:r>
            <a:r>
              <a:rPr lang="zh-CN" altLang="en-US">
                <a:sym typeface="+mn-ea"/>
              </a:rPr>
              <a:t>密集</a:t>
            </a:r>
            <a:r>
              <a:rPr lang="zh-CN" altLang="en-US">
                <a:sym typeface="+mn-ea"/>
              </a:rPr>
              <a:t>，超密集网络（UDN）会出现高功耗问题。 因此，动态关闭SBS是提高能效的有效解决方案。将能量收集的SBSs ON / OFF问题表达为动态优化问题。 考虑到能量收费，CSI和交通到达的不确定性，DRL被引入以学习用于提高能效的SBS的自开/关模式的策略。 结果表明，基于DRL的ON / OFF调度方案实现了比通过Q</a:t>
            </a:r>
            <a:r>
              <a:rPr lang="en-US" altLang="zh-CN">
                <a:sym typeface="+mn-ea"/>
              </a:rPr>
              <a:t>-l</a:t>
            </a:r>
            <a:r>
              <a:rPr lang="zh-CN" altLang="en-US">
                <a:sym typeface="+mn-ea"/>
              </a:rPr>
              <a:t>earning实现的更高的能量效率。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2284" y="404813"/>
            <a:ext cx="10363200" cy="12969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800" b="1"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133600"/>
            <a:ext cx="8534400" cy="1295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406400"/>
            <a:ext cx="2746904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06400"/>
            <a:ext cx="8081472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24417" y="406400"/>
            <a:ext cx="10972800" cy="1295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773238"/>
            <a:ext cx="10972800" cy="44656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89" y="2780348"/>
            <a:ext cx="10363200" cy="1296987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6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深度强化学习</a:t>
            </a:r>
            <a:endParaRPr lang="zh-CN" altLang="en-US" sz="6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超密集网络中的功率控制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755" y="1569085"/>
            <a:ext cx="6106160" cy="5287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移动边缘计算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7675" y="2206625"/>
            <a:ext cx="7009130" cy="4147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1110" y="6353810"/>
            <a:ext cx="792162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Deep Q-network (DQN) based mobile-edge computing system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为什么强化学习能够收敛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4205" y="1912620"/>
            <a:ext cx="105048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强化学习领域内的所有问题最终都可以归结为马尔科夫决策过程(Markov Decision Process,MDP)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160" y="2927350"/>
            <a:ext cx="8021320" cy="25761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08400" y="587883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马尔可夫决策过程的图模型表示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什么是强化学习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1831975"/>
            <a:ext cx="3150235" cy="1837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005" y="1831975"/>
            <a:ext cx="3150870" cy="1838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90" y="4659630"/>
            <a:ext cx="3149600" cy="18370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28005" y="5101590"/>
            <a:ext cx="55232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强化学习是一种从行动中学习的计算方法。</a:t>
            </a:r>
            <a:endParaRPr lang="zh-CN" altLang="en-US" sz="2000"/>
          </a:p>
        </p:txBody>
      </p:sp>
      <p:sp>
        <p:nvSpPr>
          <p:cNvPr id="8" name="右箭头 7"/>
          <p:cNvSpPr/>
          <p:nvPr/>
        </p:nvSpPr>
        <p:spPr>
          <a:xfrm>
            <a:off x="4254500" y="2844165"/>
            <a:ext cx="1308735" cy="366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282190" y="3716655"/>
            <a:ext cx="384810" cy="895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形标注 9"/>
          <p:cNvSpPr/>
          <p:nvPr/>
        </p:nvSpPr>
        <p:spPr>
          <a:xfrm>
            <a:off x="2960370" y="1405255"/>
            <a:ext cx="1517650" cy="81915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寒冷</a:t>
            </a:r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7208520" y="1544320"/>
            <a:ext cx="1570355" cy="6800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靠近</a:t>
            </a:r>
            <a:endParaRPr lang="zh-CN" altLang="en-US"/>
          </a:p>
        </p:txBody>
      </p:sp>
      <p:sp>
        <p:nvSpPr>
          <p:cNvPr id="12" name="椭圆形标注 11"/>
          <p:cNvSpPr/>
          <p:nvPr/>
        </p:nvSpPr>
        <p:spPr>
          <a:xfrm>
            <a:off x="2567940" y="4062095"/>
            <a:ext cx="1517650" cy="81915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触摸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强化学习过程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" y="2230120"/>
            <a:ext cx="6132830" cy="279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2725" y="5226685"/>
            <a:ext cx="59861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强化学习循环输出state，action和reward的序列，agent的目的是最大化预计累计奖励(expected cumulative reward)  </a:t>
            </a:r>
            <a:endParaRPr lang="zh-CN" altLang="en-US" sz="20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35" y="1717675"/>
            <a:ext cx="3885565" cy="3818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 </a:t>
            </a:r>
            <a:r>
              <a:rPr lang="en-US" altLang="zh-CN"/>
              <a:t>Q-learning </a:t>
            </a:r>
            <a:r>
              <a:rPr lang="zh-CN" altLang="en-US"/>
              <a:t>到 </a:t>
            </a:r>
            <a:r>
              <a:rPr lang="en-US" altLang="zh-CN"/>
              <a:t>Deep Q-learning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4205" y="1941830"/>
            <a:ext cx="1042416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Q-learning的核心是Q-table。Q-table的行和列分别表示state和action的值，Q-table的值Q(s,a)衡量当前states采取action的好坏。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624205" y="5079365"/>
            <a:ext cx="1042352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Q</a:t>
            </a:r>
            <a:r>
              <a:rPr lang="zh-CN" altLang="en-US" sz="2800"/>
              <a:t>-table存在一个问题，真实情况的state可能无穷多，这样</a:t>
            </a:r>
            <a:r>
              <a:rPr lang="en-US" altLang="zh-CN" sz="2800"/>
              <a:t>Q</a:t>
            </a:r>
            <a:r>
              <a:rPr lang="zh-CN" altLang="en-US" sz="2800"/>
              <a:t>-table就会无限大，解决这个问题的办法是通过神经网络实现拟合</a:t>
            </a:r>
            <a:r>
              <a:rPr lang="en-US" altLang="zh-CN" sz="2800"/>
              <a:t>Q</a:t>
            </a:r>
            <a:r>
              <a:rPr lang="zh-CN" altLang="en-US" sz="2800"/>
              <a:t>-table。输入state，输出不同action的</a:t>
            </a:r>
            <a:r>
              <a:rPr lang="en-US" altLang="zh-CN" sz="2800"/>
              <a:t>Q</a:t>
            </a:r>
            <a:r>
              <a:rPr lang="zh-CN" altLang="en-US" sz="2800"/>
              <a:t>-value。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3011170"/>
            <a:ext cx="3590290" cy="1893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从 </a:t>
            </a:r>
            <a:r>
              <a:rPr lang="en-US" altLang="zh-CN">
                <a:sym typeface="+mn-ea"/>
              </a:rPr>
              <a:t>Q-learning </a:t>
            </a:r>
            <a:r>
              <a:rPr lang="zh-CN" altLang="en-US">
                <a:sym typeface="+mn-ea"/>
              </a:rPr>
              <a:t>到 </a:t>
            </a:r>
            <a:r>
              <a:rPr lang="en-US" altLang="zh-CN">
                <a:sym typeface="+mn-ea"/>
              </a:rPr>
              <a:t>Deep Q-learning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49550" y="6274435"/>
            <a:ext cx="66929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Q-Learning(经典强化学习)和深度Q-Learning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0" y="1971040"/>
            <a:ext cx="5174615" cy="4034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Deep Q-learning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705" y="1976120"/>
            <a:ext cx="7930515" cy="3970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Deep Q-learning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1545" y="2035810"/>
            <a:ext cx="7104380" cy="4338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深度强化学习与</a:t>
            </a:r>
            <a:r>
              <a:rPr lang="en-US" altLang="zh-CN"/>
              <a:t>5G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4205" y="2054860"/>
            <a:ext cx="10821035" cy="4523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400">
                <a:solidFill>
                  <a:schemeClr val="accent4"/>
                </a:solidFill>
                <a:effectLst/>
              </a:rPr>
              <a:t>- 功率控制和电源管理</a:t>
            </a:r>
            <a:endParaRPr lang="zh-CN" altLang="en-US" sz="2400">
              <a:solidFill>
                <a:schemeClr val="accent4"/>
              </a:solidFill>
              <a:effectLst/>
            </a:endParaRPr>
          </a:p>
          <a:p>
            <a:r>
              <a:rPr lang="zh-CN" altLang="en-US" sz="2400">
                <a:solidFill>
                  <a:schemeClr val="accent4"/>
                </a:solidFill>
                <a:effectLst/>
              </a:rPr>
              <a:t>    - 蜂窝网络中的功率控制（动态功率分配）</a:t>
            </a:r>
            <a:endParaRPr lang="zh-CN" altLang="en-US" sz="2400">
              <a:solidFill>
                <a:schemeClr val="accent4"/>
              </a:solidFill>
              <a:effectLst/>
            </a:endParaRPr>
          </a:p>
          <a:p>
            <a:r>
              <a:rPr lang="zh-CN" altLang="en-US" sz="2400">
                <a:solidFill>
                  <a:schemeClr val="accent4"/>
                </a:solidFill>
                <a:effectLst/>
              </a:rPr>
              <a:t>    - 超密集网络中的功率管理（动态关闭SBS提高能效）</a:t>
            </a:r>
            <a:endParaRPr lang="zh-CN" altLang="en-US" sz="2400">
              <a:solidFill>
                <a:schemeClr val="accent4"/>
              </a:solidFill>
              <a:effectLst/>
            </a:endParaRPr>
          </a:p>
          <a:p>
            <a:r>
              <a:rPr lang="zh-CN" altLang="en-US" sz="2400">
                <a:solidFill>
                  <a:schemeClr val="accent4"/>
                </a:solidFill>
                <a:effectLst/>
              </a:rPr>
              <a:t>    - mmWave通信中的功率控制（在传输功率和QoS要求的约束下最大化5G网络中所有UE实现的总数据速率）</a:t>
            </a:r>
            <a:endParaRPr lang="zh-CN" altLang="en-US" sz="2400">
              <a:solidFill>
                <a:schemeClr val="accent4"/>
              </a:solidFill>
              <a:effectLst/>
            </a:endParaRPr>
          </a:p>
          <a:p>
            <a:r>
              <a:rPr lang="zh-CN" altLang="en-US" sz="2400">
                <a:solidFill>
                  <a:schemeClr val="accent4"/>
                </a:solidFill>
                <a:effectLst/>
              </a:rPr>
              <a:t>- 计算迁移和边缘缓存</a:t>
            </a:r>
            <a:endParaRPr lang="zh-CN" altLang="en-US" sz="2400">
              <a:solidFill>
                <a:schemeClr val="accent4"/>
              </a:solidFill>
              <a:effectLst/>
            </a:endParaRPr>
          </a:p>
          <a:p>
            <a:r>
              <a:rPr lang="zh-CN" altLang="en-US" sz="2400">
                <a:solidFill>
                  <a:schemeClr val="accent4"/>
                </a:solidFill>
                <a:effectLst/>
              </a:rPr>
              <a:t>    - 移动端计算迁移（获得避免维数灾难的最优策略）</a:t>
            </a:r>
            <a:endParaRPr lang="zh-CN" altLang="en-US" sz="2400">
              <a:solidFill>
                <a:schemeClr val="accent4"/>
              </a:solidFill>
              <a:effectLst/>
            </a:endParaRPr>
          </a:p>
          <a:p>
            <a:r>
              <a:rPr lang="zh-CN" altLang="en-US" sz="2400">
                <a:solidFill>
                  <a:schemeClr val="accent4"/>
                </a:solidFill>
                <a:effectLst/>
              </a:rPr>
              <a:t>    - 边缘缓存（进行BS的更新决策。 目标是最大化长期缓存命中率）</a:t>
            </a:r>
            <a:endParaRPr lang="zh-CN" altLang="en-US" sz="2400">
              <a:solidFill>
                <a:schemeClr val="accent4"/>
              </a:solidFill>
              <a:effectLst/>
            </a:endParaRPr>
          </a:p>
          <a:p>
            <a:r>
              <a:rPr lang="zh-CN" altLang="en-US" sz="2400">
                <a:solidFill>
                  <a:schemeClr val="accent4"/>
                </a:solidFill>
                <a:effectLst/>
              </a:rPr>
              <a:t>    - 联合边缘计算和缓存（允许系统学习通过探索和利用可用的动作来最小化系统成本）</a:t>
            </a:r>
            <a:endParaRPr lang="zh-CN" altLang="en-US" sz="2400">
              <a:solidFill>
                <a:schemeClr val="accent4"/>
              </a:solidFill>
              <a:effectLst/>
            </a:endParaRPr>
          </a:p>
          <a:p>
            <a:r>
              <a:rPr lang="zh-CN" altLang="en-US" sz="2400">
                <a:solidFill>
                  <a:schemeClr val="accent4"/>
                </a:solidFill>
                <a:effectLst/>
              </a:rPr>
              <a:t>- 智能交通（找到每个车辆的部分观测值与最佳资源分配解决方案之间的映射）</a:t>
            </a:r>
            <a:endParaRPr lang="zh-CN" altLang="en-US" sz="2400">
              <a:solidFill>
                <a:schemeClr val="accent4"/>
              </a:solidFill>
              <a:effectLst/>
            </a:endParaRPr>
          </a:p>
          <a:p>
            <a:r>
              <a:rPr lang="zh-CN" altLang="en-US" sz="2400">
                <a:solidFill>
                  <a:schemeClr val="accent4"/>
                </a:solidFill>
                <a:effectLst/>
              </a:rPr>
              <a:t>- 网络切片（控制用户对网络切片请求的分配）</a:t>
            </a:r>
            <a:endParaRPr lang="zh-CN" altLang="en-US" sz="24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网络切片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4965" y="1701800"/>
            <a:ext cx="7373620" cy="5165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蓝色憧憬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WPS 演示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DejaVu Sans</vt:lpstr>
      <vt:lpstr>文泉驿微米黑</vt:lpstr>
      <vt:lpstr>微软雅黑</vt:lpstr>
      <vt:lpstr>宋体</vt:lpstr>
      <vt:lpstr>Arial Unicode MS</vt:lpstr>
      <vt:lpstr>Calibri</vt:lpstr>
      <vt:lpstr>Standard Symbols PS</vt:lpstr>
      <vt:lpstr>蓝色憧憬</vt:lpstr>
      <vt:lpstr>深度强化学习</vt:lpstr>
      <vt:lpstr>什么是强化学习</vt:lpstr>
      <vt:lpstr>强化学习过程</vt:lpstr>
      <vt:lpstr>从 Q-learning 到 Deep Q-learning</vt:lpstr>
      <vt:lpstr>从 Q-learning 到 Deep Q-learning</vt:lpstr>
      <vt:lpstr>Deep Q-learning</vt:lpstr>
      <vt:lpstr>Deep Q-learning</vt:lpstr>
      <vt:lpstr>深度强化学习与5G</vt:lpstr>
      <vt:lpstr>网络切片</vt:lpstr>
      <vt:lpstr>PowerPoint 演示文稿</vt:lpstr>
      <vt:lpstr>移动边缘计算</vt:lpstr>
      <vt:lpstr>为什么强化学习能够收敛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sun</cp:lastModifiedBy>
  <cp:revision>14</cp:revision>
  <dcterms:created xsi:type="dcterms:W3CDTF">2019-06-11T08:48:39Z</dcterms:created>
  <dcterms:modified xsi:type="dcterms:W3CDTF">2019-06-11T08:48:39Z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