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1" r:id="rId3"/>
    <p:sldId id="291" r:id="rId4"/>
    <p:sldId id="286" r:id="rId5"/>
    <p:sldId id="322" r:id="rId6"/>
    <p:sldId id="323" r:id="rId7"/>
    <p:sldId id="308" r:id="rId8"/>
    <p:sldId id="309" r:id="rId9"/>
    <p:sldId id="292" r:id="rId10"/>
    <p:sldId id="302" r:id="rId11"/>
    <p:sldId id="325" r:id="rId12"/>
    <p:sldId id="326" r:id="rId13"/>
    <p:sldId id="294" r:id="rId14"/>
    <p:sldId id="312" r:id="rId15"/>
    <p:sldId id="321" r:id="rId16"/>
    <p:sldId id="327" r:id="rId17"/>
    <p:sldId id="317" r:id="rId18"/>
    <p:sldId id="329" r:id="rId19"/>
    <p:sldId id="319" r:id="rId20"/>
    <p:sldId id="328" r:id="rId21"/>
    <p:sldId id="296" r:id="rId22"/>
    <p:sldId id="304" r:id="rId23"/>
    <p:sldId id="298" r:id="rId24"/>
    <p:sldId id="305" r:id="rId25"/>
    <p:sldId id="300" r:id="rId26"/>
    <p:sldId id="306" r:id="rId27"/>
    <p:sldId id="280" r:id="rId2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E00868"/>
    <a:srgbClr val="ECECEC"/>
    <a:srgbClr val="6B6B6B"/>
    <a:srgbClr val="FF5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79528" autoAdjust="0"/>
  </p:normalViewPr>
  <p:slideViewPr>
    <p:cSldViewPr>
      <p:cViewPr varScale="1">
        <p:scale>
          <a:sx n="74" d="100"/>
          <a:sy n="74" d="100"/>
        </p:scale>
        <p:origin x="54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pPr/>
              <a:t>2024-10-18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91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575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5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361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954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35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239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604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248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4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4D6F-FE66-49AA-820F-E838D746DE0D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A97D-B9FE-4842-989A-F9231C300678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40F7-8EEE-431D-B608-016BF2067FD2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3B47-48CF-4166-8A27-F680965F68DB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3C90-6DBD-4CC8-A824-EF9002443EF8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AE0F-56C4-4815-8DB4-9F616730FAD2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6D1D6-2BF3-427A-99EA-70BC5D44EFA4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F1E5-EB2C-45F0-8F50-171155DF2CDE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72F4-09FD-434E-91BE-1B152A4CC805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107C-3CF7-4C1F-B760-52C30B3B0BFD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E2FE-9AEE-4BA9-B8FC-F83D16592931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3BCCA-9E5A-4BAC-B665-33D86BAE6888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632929" y="2068854"/>
            <a:ext cx="6094164" cy="1006952"/>
            <a:chOff x="1842389" y="1851670"/>
            <a:chExt cx="5289077" cy="1006952"/>
          </a:xfrm>
        </p:grpSpPr>
        <p:sp>
          <p:nvSpPr>
            <p:cNvPr id="4" name="TextBox 3"/>
            <p:cNvSpPr txBox="1"/>
            <p:nvPr/>
          </p:nvSpPr>
          <p:spPr>
            <a:xfrm>
              <a:off x="2152094" y="1851670"/>
              <a:ext cx="19774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P-</a:t>
              </a:r>
              <a:r>
                <a:rPr lang="ko-KR" altLang="en-US" sz="10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학기제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프로젝트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42389" y="2211710"/>
              <a:ext cx="4939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생성형 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AI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를 이용한 의류 </a:t>
              </a:r>
              <a:r>
                <a:rPr lang="ko-KR" altLang="en-US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시착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쇼핑몰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143358" y="2643178"/>
              <a:ext cx="356222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342195" y="2643178"/>
              <a:ext cx="2175825" cy="0"/>
            </a:xfrm>
            <a:prstGeom prst="line">
              <a:avLst/>
            </a:prstGeom>
            <a:ln w="57150">
              <a:solidFill>
                <a:srgbClr val="E008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43126" y="2643178"/>
              <a:ext cx="19883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이유찬</a:t>
              </a:r>
              <a:r>
                <a:rPr lang="en-US" altLang="ko-KR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선재진</a:t>
              </a:r>
              <a:r>
                <a:rPr lang="en-US" altLang="ko-KR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8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구민결</a:t>
              </a:r>
              <a:r>
                <a:rPr lang="en-US" altLang="ko-KR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8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신민혁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1979712" y="2356306"/>
            <a:ext cx="3808646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13249" y="2356306"/>
            <a:ext cx="2507023" cy="0"/>
          </a:xfrm>
          <a:prstGeom prst="line">
            <a:avLst/>
          </a:prstGeom>
          <a:ln w="5715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60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서비스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시나리오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2-1.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서비스 시나리오 아키텍처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EE3BA2-2203-4FA9-9FE4-DA93CA96513D}"/>
              </a:ext>
            </a:extLst>
          </p:cNvPr>
          <p:cNvSpPr/>
          <p:nvPr/>
        </p:nvSpPr>
        <p:spPr>
          <a:xfrm>
            <a:off x="3396475" y="1163226"/>
            <a:ext cx="2775947" cy="3928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B7C1AF-7F76-4682-B713-C0010476D900}"/>
              </a:ext>
            </a:extLst>
          </p:cNvPr>
          <p:cNvSpPr/>
          <p:nvPr/>
        </p:nvSpPr>
        <p:spPr>
          <a:xfrm>
            <a:off x="3450264" y="1230874"/>
            <a:ext cx="2677749" cy="20632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F0A0D-7F60-4E09-A68B-75C9F85980A9}"/>
              </a:ext>
            </a:extLst>
          </p:cNvPr>
          <p:cNvSpPr txBox="1"/>
          <p:nvPr/>
        </p:nvSpPr>
        <p:spPr>
          <a:xfrm rot="16200000">
            <a:off x="4828040" y="20181"/>
            <a:ext cx="307777" cy="19545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800" b="1" dirty="0"/>
              <a:t>Personalized Shopping mall Server</a:t>
            </a:r>
            <a:endParaRPr lang="ko-KR" altLang="en-US" sz="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C2A1B8-2F4A-40B8-A46E-C572369D17C9}"/>
              </a:ext>
            </a:extLst>
          </p:cNvPr>
          <p:cNvSpPr txBox="1"/>
          <p:nvPr/>
        </p:nvSpPr>
        <p:spPr>
          <a:xfrm>
            <a:off x="6832931" y="3277022"/>
            <a:ext cx="1872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Shopping mall DB</a:t>
            </a:r>
            <a:endParaRPr lang="ko-KR" altLang="en-US" sz="9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99B4F-0A6C-4222-B09C-BDFACF634413}"/>
              </a:ext>
            </a:extLst>
          </p:cNvPr>
          <p:cNvSpPr txBox="1"/>
          <p:nvPr/>
        </p:nvSpPr>
        <p:spPr>
          <a:xfrm>
            <a:off x="1898755" y="1975583"/>
            <a:ext cx="11706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쇼핑몰 접속</a:t>
            </a:r>
            <a:endParaRPr lang="en-US" altLang="ko-KR" sz="600" b="1" dirty="0"/>
          </a:p>
          <a:p>
            <a:pPr algn="ctr"/>
            <a:endParaRPr lang="en-US" altLang="ko-KR" sz="700" b="1" dirty="0"/>
          </a:p>
          <a:p>
            <a:pPr algn="ctr"/>
            <a:r>
              <a:rPr lang="ko-KR" altLang="en-US" sz="600" b="1" dirty="0"/>
              <a:t>쇼핑 서비스</a:t>
            </a:r>
            <a:endParaRPr lang="ko-KR" altLang="en-US" sz="500" b="1" dirty="0"/>
          </a:p>
        </p:txBody>
      </p:sp>
      <p:pic>
        <p:nvPicPr>
          <p:cNvPr id="38" name="Graphic 90">
            <a:extLst>
              <a:ext uri="{FF2B5EF4-FFF2-40B4-BE49-F238E27FC236}">
                <a16:creationId xmlns:a16="http://schemas.microsoft.com/office/drawing/2014/main" id="{7154C643-7202-4805-A135-D7DC0F642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61821" y="3567095"/>
            <a:ext cx="982587" cy="1019923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EF741155-3DFA-4C17-B835-E52CE554ED38}"/>
              </a:ext>
            </a:extLst>
          </p:cNvPr>
          <p:cNvSpPr/>
          <p:nvPr/>
        </p:nvSpPr>
        <p:spPr>
          <a:xfrm>
            <a:off x="3503843" y="1732246"/>
            <a:ext cx="2572099" cy="4396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67D879B-02BB-4C92-9ED6-834E69E99765}"/>
              </a:ext>
            </a:extLst>
          </p:cNvPr>
          <p:cNvGrpSpPr/>
          <p:nvPr/>
        </p:nvGrpSpPr>
        <p:grpSpPr>
          <a:xfrm>
            <a:off x="3504045" y="2205287"/>
            <a:ext cx="2572099" cy="439621"/>
            <a:chOff x="5008228" y="662050"/>
            <a:chExt cx="4135772" cy="112657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4D15407-7890-4482-8582-7F4EC72621D3}"/>
                </a:ext>
              </a:extLst>
            </p:cNvPr>
            <p:cNvSpPr/>
            <p:nvPr/>
          </p:nvSpPr>
          <p:spPr>
            <a:xfrm>
              <a:off x="5008228" y="662050"/>
              <a:ext cx="4135772" cy="11265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1EEF9CC-027D-49DB-80E3-FA4BBA575B9F}"/>
                </a:ext>
              </a:extLst>
            </p:cNvPr>
            <p:cNvSpPr/>
            <p:nvPr/>
          </p:nvSpPr>
          <p:spPr>
            <a:xfrm>
              <a:off x="5310047" y="1016563"/>
              <a:ext cx="1408387" cy="554609"/>
            </a:xfrm>
            <a:prstGeom prst="rect">
              <a:avLst/>
            </a:prstGeom>
            <a:solidFill>
              <a:srgbClr val="E0086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bg1"/>
                  </a:solidFill>
                </a:rPr>
                <a:t>제품검색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8E19A97-96DB-4874-9DFC-F6B9C6424FAA}"/>
                </a:ext>
              </a:extLst>
            </p:cNvPr>
            <p:cNvSpPr/>
            <p:nvPr/>
          </p:nvSpPr>
          <p:spPr>
            <a:xfrm>
              <a:off x="7393015" y="1016563"/>
              <a:ext cx="1409536" cy="554609"/>
            </a:xfrm>
            <a:prstGeom prst="rect">
              <a:avLst/>
            </a:prstGeom>
            <a:solidFill>
              <a:srgbClr val="E0086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bg1"/>
                  </a:solidFill>
                </a:rPr>
                <a:t>제품 상세</a:t>
              </a: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1BA263-35A5-43D0-B50B-0A5B73CA3D65}"/>
              </a:ext>
            </a:extLst>
          </p:cNvPr>
          <p:cNvSpPr/>
          <p:nvPr/>
        </p:nvSpPr>
        <p:spPr>
          <a:xfrm>
            <a:off x="3691751" y="1857497"/>
            <a:ext cx="875897" cy="223407"/>
          </a:xfrm>
          <a:prstGeom prst="rect">
            <a:avLst/>
          </a:prstGeom>
          <a:solidFill>
            <a:srgbClr val="E00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</a:rPr>
              <a:t>장바구니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E67AAD5-9EED-4339-8AA4-BBE9417880D8}"/>
              </a:ext>
            </a:extLst>
          </p:cNvPr>
          <p:cNvSpPr/>
          <p:nvPr/>
        </p:nvSpPr>
        <p:spPr>
          <a:xfrm>
            <a:off x="5001895" y="1857497"/>
            <a:ext cx="888549" cy="223407"/>
          </a:xfrm>
          <a:prstGeom prst="rect">
            <a:avLst/>
          </a:prstGeom>
          <a:solidFill>
            <a:srgbClr val="E00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</a:rPr>
              <a:t>의류 </a:t>
            </a:r>
            <a:r>
              <a:rPr lang="ko-KR" altLang="en-US" sz="700" b="1" dirty="0" err="1">
                <a:solidFill>
                  <a:schemeClr val="bg1"/>
                </a:solidFill>
              </a:rPr>
              <a:t>시착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86BFA0F-2474-43EF-8358-6BFC5DF675CC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4567648" y="1969201"/>
            <a:ext cx="4342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2467B33-C153-449F-B723-2F8D27D135BC}"/>
              </a:ext>
            </a:extLst>
          </p:cNvPr>
          <p:cNvGrpSpPr/>
          <p:nvPr/>
        </p:nvGrpSpPr>
        <p:grpSpPr>
          <a:xfrm>
            <a:off x="1315148" y="3827539"/>
            <a:ext cx="474993" cy="489954"/>
            <a:chOff x="2217834" y="2131273"/>
            <a:chExt cx="763759" cy="75897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A5A0A28-37B6-4BE1-A368-8F8D260D5BAD}"/>
                </a:ext>
              </a:extLst>
            </p:cNvPr>
            <p:cNvSpPr txBox="1"/>
            <p:nvPr/>
          </p:nvSpPr>
          <p:spPr>
            <a:xfrm>
              <a:off x="2217834" y="2580348"/>
              <a:ext cx="763759" cy="30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Web</a:t>
              </a:r>
              <a:endParaRPr lang="ko-KR" altLang="en-US" sz="900" dirty="0"/>
            </a:p>
          </p:txBody>
        </p:sp>
        <p:pic>
          <p:nvPicPr>
            <p:cNvPr id="59" name="Graphic 49">
              <a:extLst>
                <a:ext uri="{FF2B5EF4-FFF2-40B4-BE49-F238E27FC236}">
                  <a16:creationId xmlns:a16="http://schemas.microsoft.com/office/drawing/2014/main" id="{2BF9ED6C-8D0A-4639-A21A-A1EB6EB53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66466" y="2131273"/>
              <a:ext cx="469900" cy="469900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E451BB8-3771-4792-BB3E-5998F090D1FF}"/>
              </a:ext>
            </a:extLst>
          </p:cNvPr>
          <p:cNvGrpSpPr/>
          <p:nvPr/>
        </p:nvGrpSpPr>
        <p:grpSpPr>
          <a:xfrm>
            <a:off x="3450264" y="3515236"/>
            <a:ext cx="2677749" cy="1544036"/>
            <a:chOff x="4052525" y="3856625"/>
            <a:chExt cx="4305651" cy="239182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AC51A08-A4A1-4160-A84D-A45984F330A9}"/>
                </a:ext>
              </a:extLst>
            </p:cNvPr>
            <p:cNvSpPr/>
            <p:nvPr/>
          </p:nvSpPr>
          <p:spPr>
            <a:xfrm>
              <a:off x="4052525" y="3856625"/>
              <a:ext cx="4305651" cy="239182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AD217B10-DE55-4C63-BB21-459659E17293}"/>
                </a:ext>
              </a:extLst>
            </p:cNvPr>
            <p:cNvGrpSpPr/>
            <p:nvPr/>
          </p:nvGrpSpPr>
          <p:grpSpPr>
            <a:xfrm>
              <a:off x="4145999" y="3978316"/>
              <a:ext cx="4135772" cy="681005"/>
              <a:chOff x="5008228" y="662050"/>
              <a:chExt cx="4135772" cy="1126574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3F474855-397A-479C-BFA8-21B242F6A3A3}"/>
                  </a:ext>
                </a:extLst>
              </p:cNvPr>
              <p:cNvSpPr/>
              <p:nvPr/>
            </p:nvSpPr>
            <p:spPr>
              <a:xfrm>
                <a:off x="5008228" y="662050"/>
                <a:ext cx="4135772" cy="112657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925F35F9-F1A1-465A-8F0C-B0209B39538D}"/>
                  </a:ext>
                </a:extLst>
              </p:cNvPr>
              <p:cNvSpPr/>
              <p:nvPr/>
            </p:nvSpPr>
            <p:spPr>
              <a:xfrm>
                <a:off x="5097454" y="995406"/>
                <a:ext cx="1813350" cy="494154"/>
              </a:xfrm>
              <a:prstGeom prst="rect">
                <a:avLst/>
              </a:prstGeom>
              <a:solidFill>
                <a:srgbClr val="E0086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b="1" dirty="0">
                    <a:solidFill>
                      <a:schemeClr val="bg1"/>
                    </a:solidFill>
                  </a:rPr>
                  <a:t>AI</a:t>
                </a:r>
                <a:r>
                  <a:rPr lang="ko-KR" altLang="en-US" sz="700" b="1" dirty="0">
                    <a:solidFill>
                      <a:schemeClr val="bg1"/>
                    </a:solidFill>
                  </a:rPr>
                  <a:t>모델 관리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6B2DF32-2564-42B6-B412-8225D91515F6}"/>
                  </a:ext>
                </a:extLst>
              </p:cNvPr>
              <p:cNvSpPr/>
              <p:nvPr/>
            </p:nvSpPr>
            <p:spPr>
              <a:xfrm>
                <a:off x="7134124" y="995406"/>
                <a:ext cx="1814830" cy="494154"/>
              </a:xfrm>
              <a:prstGeom prst="rect">
                <a:avLst/>
              </a:prstGeom>
              <a:solidFill>
                <a:srgbClr val="E0086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bg1"/>
                    </a:solidFill>
                  </a:rPr>
                  <a:t>제품 관리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E0A7E15C-816B-4B14-BC27-51C0ED9D30CF}"/>
                </a:ext>
              </a:extLst>
            </p:cNvPr>
            <p:cNvGrpSpPr/>
            <p:nvPr/>
          </p:nvGrpSpPr>
          <p:grpSpPr>
            <a:xfrm>
              <a:off x="4145999" y="4714996"/>
              <a:ext cx="4135772" cy="681005"/>
              <a:chOff x="5008228" y="662050"/>
              <a:chExt cx="4135772" cy="1126574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66ED62B9-2C9F-4E1D-B44C-A73B074EE9B3}"/>
                  </a:ext>
                </a:extLst>
              </p:cNvPr>
              <p:cNvSpPr/>
              <p:nvPr/>
            </p:nvSpPr>
            <p:spPr>
              <a:xfrm>
                <a:off x="5008228" y="662050"/>
                <a:ext cx="4135772" cy="112657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9D65706-0788-4B26-81F3-5ECAA141B602}"/>
                  </a:ext>
                </a:extLst>
              </p:cNvPr>
              <p:cNvSpPr/>
              <p:nvPr/>
            </p:nvSpPr>
            <p:spPr>
              <a:xfrm>
                <a:off x="5097454" y="995406"/>
                <a:ext cx="1813350" cy="494154"/>
              </a:xfrm>
              <a:prstGeom prst="rect">
                <a:avLst/>
              </a:prstGeom>
              <a:solidFill>
                <a:srgbClr val="E0086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bg1"/>
                    </a:solidFill>
                  </a:rPr>
                  <a:t>구매자 방문 통계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77D3704-888A-4405-AEBA-EB816161C161}"/>
                  </a:ext>
                </a:extLst>
              </p:cNvPr>
              <p:cNvSpPr/>
              <p:nvPr/>
            </p:nvSpPr>
            <p:spPr>
              <a:xfrm>
                <a:off x="7134124" y="995406"/>
                <a:ext cx="1814830" cy="494154"/>
              </a:xfrm>
              <a:prstGeom prst="rect">
                <a:avLst/>
              </a:prstGeom>
              <a:solidFill>
                <a:srgbClr val="E0086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bg1"/>
                    </a:solidFill>
                  </a:rPr>
                  <a:t>시간별 트래픽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ECBAEF4-7320-425B-839F-4DD1E31259F8}"/>
                </a:ext>
              </a:extLst>
            </p:cNvPr>
            <p:cNvGrpSpPr/>
            <p:nvPr/>
          </p:nvGrpSpPr>
          <p:grpSpPr>
            <a:xfrm>
              <a:off x="4145999" y="5464335"/>
              <a:ext cx="4135772" cy="681005"/>
              <a:chOff x="5008228" y="662050"/>
              <a:chExt cx="4135772" cy="1126574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8886DFCA-3776-4F1D-BAAB-9D5A5B839760}"/>
                  </a:ext>
                </a:extLst>
              </p:cNvPr>
              <p:cNvSpPr/>
              <p:nvPr/>
            </p:nvSpPr>
            <p:spPr>
              <a:xfrm>
                <a:off x="5008228" y="662050"/>
                <a:ext cx="4135772" cy="112657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D685CCD-84EB-4999-8FE2-B0C45FF61DB9}"/>
                  </a:ext>
                </a:extLst>
              </p:cNvPr>
              <p:cNvSpPr/>
              <p:nvPr/>
            </p:nvSpPr>
            <p:spPr>
              <a:xfrm>
                <a:off x="5097454" y="995406"/>
                <a:ext cx="1813350" cy="494154"/>
              </a:xfrm>
              <a:prstGeom prst="rect">
                <a:avLst/>
              </a:prstGeom>
              <a:solidFill>
                <a:srgbClr val="E0086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b="1" dirty="0">
                    <a:solidFill>
                      <a:schemeClr val="bg1"/>
                    </a:solidFill>
                  </a:rPr>
                  <a:t>제품판매 수익 모니터링</a:t>
                </a: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2A4C5F86-3239-43F6-BA45-5D28AF2AB4D9}"/>
                  </a:ext>
                </a:extLst>
              </p:cNvPr>
              <p:cNvSpPr/>
              <p:nvPr/>
            </p:nvSpPr>
            <p:spPr>
              <a:xfrm>
                <a:off x="7134124" y="995406"/>
                <a:ext cx="1814830" cy="494154"/>
              </a:xfrm>
              <a:prstGeom prst="rect">
                <a:avLst/>
              </a:prstGeom>
              <a:solidFill>
                <a:srgbClr val="E0086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bg1"/>
                    </a:solidFill>
                  </a:rPr>
                  <a:t>웹 시장정보 모니터링</a:t>
                </a:r>
              </a:p>
            </p:txBody>
          </p:sp>
        </p:grp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08A5152-5A47-49CC-86B4-03D714FF4D79}"/>
              </a:ext>
            </a:extLst>
          </p:cNvPr>
          <p:cNvCxnSpPr>
            <a:cxnSpLocks/>
          </p:cNvCxnSpPr>
          <p:nvPr/>
        </p:nvCxnSpPr>
        <p:spPr>
          <a:xfrm>
            <a:off x="409901" y="3370065"/>
            <a:ext cx="5866074" cy="2806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F8C3BD9-B124-46A6-A3F5-C7B66449542D}"/>
              </a:ext>
            </a:extLst>
          </p:cNvPr>
          <p:cNvGrpSpPr/>
          <p:nvPr/>
        </p:nvGrpSpPr>
        <p:grpSpPr>
          <a:xfrm>
            <a:off x="462462" y="1832589"/>
            <a:ext cx="503070" cy="729433"/>
            <a:chOff x="107536" y="1002160"/>
            <a:chExt cx="808904" cy="112994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A757873-D95F-4696-92B5-F733D7CC3FB0}"/>
                </a:ext>
              </a:extLst>
            </p:cNvPr>
            <p:cNvSpPr txBox="1"/>
            <p:nvPr/>
          </p:nvSpPr>
          <p:spPr>
            <a:xfrm>
              <a:off x="145390" y="1822206"/>
              <a:ext cx="733194" cy="30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구매자</a:t>
              </a:r>
            </a:p>
          </p:txBody>
        </p:sp>
        <p:pic>
          <p:nvPicPr>
            <p:cNvPr id="77" name="Graphic 39">
              <a:extLst>
                <a:ext uri="{FF2B5EF4-FFF2-40B4-BE49-F238E27FC236}">
                  <a16:creationId xmlns:a16="http://schemas.microsoft.com/office/drawing/2014/main" id="{FCDEABFC-C10C-4600-B2E1-03D6CD624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7536" y="1002160"/>
              <a:ext cx="808904" cy="808904"/>
            </a:xfrm>
            <a:prstGeom prst="rect">
              <a:avLst/>
            </a:prstGeom>
          </p:spPr>
        </p:pic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777B2E-348A-444D-BC4D-F3CDEEAE5B79}"/>
              </a:ext>
            </a:extLst>
          </p:cNvPr>
          <p:cNvGrpSpPr/>
          <p:nvPr/>
        </p:nvGrpSpPr>
        <p:grpSpPr>
          <a:xfrm>
            <a:off x="456299" y="3724082"/>
            <a:ext cx="503070" cy="729433"/>
            <a:chOff x="107536" y="1002160"/>
            <a:chExt cx="808904" cy="112994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AA0C62D-B615-471B-B5A4-73F345831451}"/>
                </a:ext>
              </a:extLst>
            </p:cNvPr>
            <p:cNvSpPr txBox="1"/>
            <p:nvPr/>
          </p:nvSpPr>
          <p:spPr>
            <a:xfrm>
              <a:off x="145390" y="1822206"/>
              <a:ext cx="733194" cy="30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관리자</a:t>
              </a:r>
            </a:p>
          </p:txBody>
        </p:sp>
        <p:pic>
          <p:nvPicPr>
            <p:cNvPr id="80" name="Graphic 39">
              <a:extLst>
                <a:ext uri="{FF2B5EF4-FFF2-40B4-BE49-F238E27FC236}">
                  <a16:creationId xmlns:a16="http://schemas.microsoft.com/office/drawing/2014/main" id="{084A88D9-8C6A-43AD-8906-F24DB9570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7536" y="1002160"/>
              <a:ext cx="808904" cy="808904"/>
            </a:xfrm>
            <a:prstGeom prst="rect">
              <a:avLst/>
            </a:prstGeom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01CA2D0-E1EB-4DF4-BE7E-26B59D1B71CC}"/>
              </a:ext>
            </a:extLst>
          </p:cNvPr>
          <p:cNvGrpSpPr/>
          <p:nvPr/>
        </p:nvGrpSpPr>
        <p:grpSpPr>
          <a:xfrm>
            <a:off x="1363939" y="1990400"/>
            <a:ext cx="355017" cy="468073"/>
            <a:chOff x="2320717" y="2131273"/>
            <a:chExt cx="570845" cy="725079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B65E524-4313-4C46-B9B8-1CA9A41DE2D0}"/>
                </a:ext>
              </a:extLst>
            </p:cNvPr>
            <p:cNvSpPr txBox="1"/>
            <p:nvPr/>
          </p:nvSpPr>
          <p:spPr>
            <a:xfrm>
              <a:off x="2320717" y="2570291"/>
              <a:ext cx="570845" cy="28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/>
                <a:t>Web</a:t>
              </a:r>
              <a:endParaRPr lang="ko-KR" altLang="en-US" sz="600" dirty="0"/>
            </a:p>
          </p:txBody>
        </p:sp>
        <p:pic>
          <p:nvPicPr>
            <p:cNvPr id="83" name="Graphic 49">
              <a:extLst>
                <a:ext uri="{FF2B5EF4-FFF2-40B4-BE49-F238E27FC236}">
                  <a16:creationId xmlns:a16="http://schemas.microsoft.com/office/drawing/2014/main" id="{AF6CE99F-9BFA-46F4-B2BB-DABD843C1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66466" y="2131273"/>
              <a:ext cx="469900" cy="469900"/>
            </a:xfrm>
            <a:prstGeom prst="rect">
              <a:avLst/>
            </a:prstGeom>
          </p:spPr>
        </p:pic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7D85107-59F9-433B-B4D4-65D459BF041C}"/>
              </a:ext>
            </a:extLst>
          </p:cNvPr>
          <p:cNvGrpSpPr/>
          <p:nvPr/>
        </p:nvGrpSpPr>
        <p:grpSpPr>
          <a:xfrm>
            <a:off x="6444208" y="1635646"/>
            <a:ext cx="2577516" cy="1296144"/>
            <a:chOff x="8436633" y="737968"/>
            <a:chExt cx="4144483" cy="2007824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B91F83F-63E6-4EA9-829E-9CC07B7D028F}"/>
                </a:ext>
              </a:extLst>
            </p:cNvPr>
            <p:cNvSpPr txBox="1"/>
            <p:nvPr/>
          </p:nvSpPr>
          <p:spPr>
            <a:xfrm>
              <a:off x="8436633" y="737968"/>
              <a:ext cx="4144483" cy="33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/>
                <a:t>AI Server</a:t>
              </a:r>
              <a:endParaRPr lang="ko-KR" altLang="en-US" sz="800" b="1" dirty="0"/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900A3B75-A290-4EDC-B40A-27C1F25958A4}"/>
                </a:ext>
              </a:extLst>
            </p:cNvPr>
            <p:cNvGrpSpPr/>
            <p:nvPr/>
          </p:nvGrpSpPr>
          <p:grpSpPr>
            <a:xfrm>
              <a:off x="9194761" y="1191442"/>
              <a:ext cx="2460080" cy="1554350"/>
              <a:chOff x="5008228" y="476364"/>
              <a:chExt cx="4973586" cy="2571332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B7E2FFD0-C4E5-4B58-9B30-1A67B9470E3A}"/>
                  </a:ext>
                </a:extLst>
              </p:cNvPr>
              <p:cNvSpPr/>
              <p:nvPr/>
            </p:nvSpPr>
            <p:spPr>
              <a:xfrm>
                <a:off x="5008228" y="476364"/>
                <a:ext cx="4973586" cy="2571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6E4C28D5-2022-474D-9E4C-588C198C1859}"/>
                  </a:ext>
                </a:extLst>
              </p:cNvPr>
              <p:cNvSpPr/>
              <p:nvPr/>
            </p:nvSpPr>
            <p:spPr>
              <a:xfrm>
                <a:off x="5581356" y="768434"/>
                <a:ext cx="3980313" cy="2032267"/>
              </a:xfrm>
              <a:prstGeom prst="rect">
                <a:avLst/>
              </a:prstGeom>
              <a:solidFill>
                <a:srgbClr val="E0086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</a:rPr>
                  <a:t>의류별 </a:t>
                </a:r>
                <a:r>
                  <a:rPr lang="ko-KR" altLang="en-US" sz="800" b="1" dirty="0" err="1">
                    <a:solidFill>
                      <a:schemeClr val="bg1"/>
                    </a:solidFill>
                  </a:rPr>
                  <a:t>시착</a:t>
                </a:r>
                <a:r>
                  <a:rPr lang="ko-KR" altLang="en-US" sz="800" b="1" dirty="0">
                    <a:solidFill>
                      <a:schemeClr val="bg1"/>
                    </a:solidFill>
                  </a:rPr>
                  <a:t> </a:t>
                </a:r>
                <a:endParaRPr lang="en-US" altLang="ko-KR" sz="8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</a:rPr>
                  <a:t>이미지 생성</a:t>
                </a:r>
              </a:p>
            </p:txBody>
          </p:sp>
        </p:grp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849458B-D610-4B17-A289-2F9D2295DD41}"/>
              </a:ext>
            </a:extLst>
          </p:cNvPr>
          <p:cNvGrpSpPr/>
          <p:nvPr/>
        </p:nvGrpSpPr>
        <p:grpSpPr>
          <a:xfrm>
            <a:off x="6260667" y="4035574"/>
            <a:ext cx="903621" cy="55239"/>
            <a:chOff x="9371976" y="4626115"/>
            <a:chExt cx="1443029" cy="61867"/>
          </a:xfrm>
        </p:grpSpPr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434B6A84-B07B-492A-A433-7F3A6874B0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76" y="4687982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4D65AAD4-70E7-48C3-B8D2-166C7F6C412C}"/>
                </a:ext>
              </a:extLst>
            </p:cNvPr>
            <p:cNvCxnSpPr>
              <a:cxnSpLocks/>
            </p:cNvCxnSpPr>
            <p:nvPr/>
          </p:nvCxnSpPr>
          <p:spPr>
            <a:xfrm>
              <a:off x="9386901" y="4626115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78B1DFCC-EE5D-454A-8E7D-15E0869AFC76}"/>
              </a:ext>
            </a:extLst>
          </p:cNvPr>
          <p:cNvSpPr txBox="1"/>
          <p:nvPr/>
        </p:nvSpPr>
        <p:spPr>
          <a:xfrm>
            <a:off x="1937268" y="3841875"/>
            <a:ext cx="11706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쇼핑몰 사이트 관리 기능</a:t>
            </a:r>
            <a:endParaRPr lang="en-US" altLang="ko-KR" sz="600" b="1" dirty="0"/>
          </a:p>
          <a:p>
            <a:pPr algn="ctr"/>
            <a:endParaRPr lang="en-US" altLang="ko-KR" sz="700" b="1" dirty="0"/>
          </a:p>
          <a:p>
            <a:pPr algn="ctr"/>
            <a:r>
              <a:rPr lang="ko-KR" altLang="en-US" sz="600" b="1" dirty="0"/>
              <a:t>모니터링 서비스</a:t>
            </a:r>
            <a:endParaRPr lang="ko-KR" altLang="en-US" sz="500" b="1" dirty="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77B33ADE-9CD5-4D2E-ABDA-A8B1AA8A1146}"/>
              </a:ext>
            </a:extLst>
          </p:cNvPr>
          <p:cNvGrpSpPr/>
          <p:nvPr/>
        </p:nvGrpSpPr>
        <p:grpSpPr>
          <a:xfrm>
            <a:off x="1923841" y="4007789"/>
            <a:ext cx="1207999" cy="51577"/>
            <a:chOff x="9371976" y="4626115"/>
            <a:chExt cx="1443029" cy="61867"/>
          </a:xfrm>
        </p:grpSpPr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42D98F00-99EA-4708-96CD-DFAC480FB2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76" y="4687982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8D87A4C4-C557-41B3-9D22-29FD67C42D55}"/>
                </a:ext>
              </a:extLst>
            </p:cNvPr>
            <p:cNvCxnSpPr>
              <a:cxnSpLocks/>
            </p:cNvCxnSpPr>
            <p:nvPr/>
          </p:nvCxnSpPr>
          <p:spPr>
            <a:xfrm>
              <a:off x="9386901" y="4626115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77FF1C7-FE69-474E-A9F5-5C77DBBEAE25}"/>
              </a:ext>
            </a:extLst>
          </p:cNvPr>
          <p:cNvGrpSpPr/>
          <p:nvPr/>
        </p:nvGrpSpPr>
        <p:grpSpPr>
          <a:xfrm>
            <a:off x="1898396" y="2131400"/>
            <a:ext cx="1207999" cy="51577"/>
            <a:chOff x="9371976" y="4626115"/>
            <a:chExt cx="1443029" cy="61867"/>
          </a:xfrm>
        </p:grpSpPr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EA58E5EF-4025-4027-9D25-E219F5AC2B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76" y="4687982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99FB2979-201E-4498-A7EC-4D37B656D99C}"/>
                </a:ext>
              </a:extLst>
            </p:cNvPr>
            <p:cNvCxnSpPr>
              <a:cxnSpLocks/>
            </p:cNvCxnSpPr>
            <p:nvPr/>
          </p:nvCxnSpPr>
          <p:spPr>
            <a:xfrm>
              <a:off x="9386901" y="4626115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F6E0398D-E66B-48D9-AA45-A2D243ED453F}"/>
              </a:ext>
            </a:extLst>
          </p:cNvPr>
          <p:cNvGrpSpPr/>
          <p:nvPr/>
        </p:nvGrpSpPr>
        <p:grpSpPr>
          <a:xfrm>
            <a:off x="4754246" y="3294135"/>
            <a:ext cx="58640" cy="206486"/>
            <a:chOff x="6115050" y="-631371"/>
            <a:chExt cx="133350" cy="246743"/>
          </a:xfrm>
        </p:grpSpPr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C19A3D98-88FF-4031-91C7-2C1491594D69}"/>
                </a:ext>
              </a:extLst>
            </p:cNvPr>
            <p:cNvCxnSpPr/>
            <p:nvPr/>
          </p:nvCxnSpPr>
          <p:spPr>
            <a:xfrm>
              <a:off x="6115050" y="-631371"/>
              <a:ext cx="0" cy="2467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9162E825-4F81-41FF-8F4D-4631C0A52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8400" y="-631371"/>
              <a:ext cx="0" cy="212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4E07026-6833-47EB-A0A9-8075FA9A108F}"/>
              </a:ext>
            </a:extLst>
          </p:cNvPr>
          <p:cNvGrpSpPr/>
          <p:nvPr/>
        </p:nvGrpSpPr>
        <p:grpSpPr>
          <a:xfrm>
            <a:off x="6262223" y="2445259"/>
            <a:ext cx="470017" cy="58836"/>
            <a:chOff x="9371976" y="4626115"/>
            <a:chExt cx="1443029" cy="61867"/>
          </a:xfrm>
        </p:grpSpPr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A136E661-E23F-464F-9B6C-2B1D74CCF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76" y="4687982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A5F17C78-3614-43D6-BDB1-08232EB4112A}"/>
                </a:ext>
              </a:extLst>
            </p:cNvPr>
            <p:cNvCxnSpPr>
              <a:cxnSpLocks/>
            </p:cNvCxnSpPr>
            <p:nvPr/>
          </p:nvCxnSpPr>
          <p:spPr>
            <a:xfrm>
              <a:off x="9386901" y="4626115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4CF43322-3BC2-7DFA-229F-762F0C08DC85}"/>
              </a:ext>
            </a:extLst>
          </p:cNvPr>
          <p:cNvGrpSpPr/>
          <p:nvPr/>
        </p:nvGrpSpPr>
        <p:grpSpPr>
          <a:xfrm>
            <a:off x="3498398" y="2698393"/>
            <a:ext cx="2572099" cy="439621"/>
            <a:chOff x="5008228" y="662050"/>
            <a:chExt cx="4135772" cy="1126574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196A0C5-4450-000E-F77B-92FFD17C425A}"/>
                </a:ext>
              </a:extLst>
            </p:cNvPr>
            <p:cNvSpPr/>
            <p:nvPr/>
          </p:nvSpPr>
          <p:spPr>
            <a:xfrm>
              <a:off x="5008228" y="662050"/>
              <a:ext cx="4135772" cy="11265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0BD0180D-6CE7-A389-A58F-393A7AB15F4F}"/>
                </a:ext>
              </a:extLst>
            </p:cNvPr>
            <p:cNvSpPr/>
            <p:nvPr/>
          </p:nvSpPr>
          <p:spPr>
            <a:xfrm>
              <a:off x="5310047" y="1016563"/>
              <a:ext cx="1408387" cy="554609"/>
            </a:xfrm>
            <a:prstGeom prst="rect">
              <a:avLst/>
            </a:prstGeom>
            <a:solidFill>
              <a:srgbClr val="E0086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bg1"/>
                  </a:solidFill>
                </a:rPr>
                <a:t>로그인</a:t>
              </a:r>
              <a:r>
                <a:rPr lang="en-US" altLang="ko-KR" sz="700" b="1" dirty="0">
                  <a:solidFill>
                    <a:schemeClr val="bg1"/>
                  </a:solidFill>
                </a:rPr>
                <a:t>/</a:t>
              </a:r>
              <a:r>
                <a:rPr lang="ko-KR" altLang="en-US" sz="700" b="1" dirty="0">
                  <a:solidFill>
                    <a:schemeClr val="bg1"/>
                  </a:solidFill>
                </a:rPr>
                <a:t>로그아웃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89B3865E-1CB4-F3F6-FD80-415A54B8823D}"/>
                </a:ext>
              </a:extLst>
            </p:cNvPr>
            <p:cNvSpPr/>
            <p:nvPr/>
          </p:nvSpPr>
          <p:spPr>
            <a:xfrm>
              <a:off x="7393015" y="1016563"/>
              <a:ext cx="1409536" cy="554609"/>
            </a:xfrm>
            <a:prstGeom prst="rect">
              <a:avLst/>
            </a:prstGeom>
            <a:solidFill>
              <a:srgbClr val="E0086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>
                  <a:solidFill>
                    <a:schemeClr val="bg1"/>
                  </a:solidFill>
                </a:rPr>
                <a:t>회원정보</a:t>
              </a:r>
            </a:p>
          </p:txBody>
        </p:sp>
      </p:grp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3319F56-39EE-D3A0-05FE-6DACE35B63CF}"/>
              </a:ext>
            </a:extLst>
          </p:cNvPr>
          <p:cNvCxnSpPr>
            <a:cxnSpLocks/>
          </p:cNvCxnSpPr>
          <p:nvPr/>
        </p:nvCxnSpPr>
        <p:spPr>
          <a:xfrm>
            <a:off x="4590648" y="2451840"/>
            <a:ext cx="4075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06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서비스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시나리오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2-2.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서비스 시나리오 구성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11560" y="1131590"/>
            <a:ext cx="734481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구매자</a:t>
            </a: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쇼핑몰 접속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장바구니 기능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>
                <a:latin typeface="+mn-ea"/>
              </a:rPr>
              <a:t>로그인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쇼핑 서비스 이용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원하는 물건 장바구니에 담기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>
                <a:latin typeface="+mn-ea"/>
              </a:rPr>
              <a:t>물건의 상세 페이지</a:t>
            </a:r>
            <a:endParaRPr lang="en-US" altLang="ko-KR" sz="1200" dirty="0">
              <a:latin typeface="+mn-ea"/>
            </a:endParaRPr>
          </a:p>
          <a:p>
            <a:pPr lvl="2"/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의류 </a:t>
            </a:r>
            <a:r>
              <a:rPr lang="ko-KR" altLang="en-US" sz="1200" dirty="0" err="1">
                <a:latin typeface="+mn-ea"/>
              </a:rPr>
              <a:t>시착</a:t>
            </a:r>
            <a:r>
              <a:rPr lang="ko-KR" altLang="en-US" sz="1200" dirty="0">
                <a:latin typeface="+mn-ea"/>
              </a:rPr>
              <a:t> 기능</a:t>
            </a: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>
                <a:latin typeface="+mn-ea"/>
              </a:rPr>
              <a:t>장바구니의 의류를 </a:t>
            </a:r>
            <a:r>
              <a:rPr lang="ko-KR" altLang="en-US" sz="1200" dirty="0" err="1">
                <a:latin typeface="+mn-ea"/>
              </a:rPr>
              <a:t>시착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en-US" altLang="ko-KR" sz="1200" dirty="0">
                <a:latin typeface="+mn-ea"/>
              </a:rPr>
              <a:t>AI</a:t>
            </a:r>
            <a:r>
              <a:rPr lang="ko-KR" altLang="en-US" sz="1200" dirty="0">
                <a:latin typeface="+mn-ea"/>
              </a:rPr>
              <a:t>모델 이미지 생성 및 확인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>
                <a:latin typeface="+mn-ea"/>
              </a:rPr>
              <a:t>마음에 드는 모델 저장</a:t>
            </a:r>
            <a:endParaRPr lang="en-US" altLang="ko-KR" sz="1200" dirty="0">
              <a:latin typeface="+mn-ea"/>
            </a:endParaRPr>
          </a:p>
          <a:p>
            <a:pPr lvl="2"/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만족도 조사 기능</a:t>
            </a: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>
                <a:latin typeface="+mn-ea"/>
              </a:rPr>
              <a:t>사용 만족도 및 건의사항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96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서비스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시나리오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2-2.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서비스 시나리오 구성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11560" y="1131590"/>
            <a:ext cx="820891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관리자</a:t>
            </a: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쇼핑몰 사이트 관리 기능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>
                <a:latin typeface="+mn-ea"/>
              </a:rPr>
              <a:t>쇼핑몰 </a:t>
            </a:r>
            <a:r>
              <a:rPr lang="en-US" altLang="ko-KR" sz="1200" dirty="0">
                <a:latin typeface="+mn-ea"/>
              </a:rPr>
              <a:t>UX/UI </a:t>
            </a:r>
            <a:r>
              <a:rPr lang="ko-KR" altLang="en-US" sz="1200" dirty="0">
                <a:latin typeface="+mn-ea"/>
              </a:rPr>
              <a:t>수정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서버 트래픽 관리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en-US" altLang="ko-KR" sz="1200" dirty="0">
                <a:latin typeface="+mn-ea"/>
              </a:rPr>
              <a:t>AI</a:t>
            </a:r>
            <a:r>
              <a:rPr lang="ko-KR" altLang="en-US" sz="1200" dirty="0">
                <a:latin typeface="+mn-ea"/>
              </a:rPr>
              <a:t>만족도 확인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>
                <a:latin typeface="+mn-ea"/>
              </a:rPr>
              <a:t>생성형 </a:t>
            </a:r>
            <a:r>
              <a:rPr lang="en-US" altLang="ko-KR" sz="1200" dirty="0">
                <a:latin typeface="+mn-ea"/>
              </a:rPr>
              <a:t>AI</a:t>
            </a:r>
            <a:r>
              <a:rPr lang="ko-KR" altLang="en-US" sz="1200" dirty="0">
                <a:latin typeface="+mn-ea"/>
              </a:rPr>
              <a:t>모델 관리</a:t>
            </a: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모니터링 서비스 기능</a:t>
            </a:r>
            <a:endParaRPr lang="en-US" altLang="ko-KR" sz="1200" dirty="0">
              <a:latin typeface="+mn-ea"/>
            </a:endParaRPr>
          </a:p>
          <a:p>
            <a:pPr lvl="2"/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>
                <a:latin typeface="+mn-ea"/>
              </a:rPr>
              <a:t>구매자 방문 통계를 확인하여 판매 전략을 짤 수 있음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 err="1">
                <a:latin typeface="+mn-ea"/>
              </a:rPr>
              <a:t>시간별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트랙픽</a:t>
            </a:r>
            <a:r>
              <a:rPr lang="ko-KR" altLang="en-US" sz="1200" dirty="0">
                <a:latin typeface="+mn-ea"/>
              </a:rPr>
              <a:t> 확인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>
                <a:latin typeface="+mn-ea"/>
              </a:rPr>
              <a:t>제품판매 수익 모니터링</a:t>
            </a: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1085850" lvl="2" indent="-171450">
              <a:buFont typeface="Wingdings" pitchFamily="2" charset="2"/>
              <a:buChar char="ü"/>
            </a:pPr>
            <a:r>
              <a:rPr lang="ko-KR" altLang="en-US" sz="1200" dirty="0">
                <a:latin typeface="+mn-ea"/>
              </a:rPr>
              <a:t>웹 시장 정보 모니터링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409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03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내용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쇼핑몰 서비스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38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3-1.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개발내용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522A0C-2289-423A-8CE2-13AF4B154E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0509" y="1980246"/>
            <a:ext cx="4985747" cy="27486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1315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사용자 회원 관리 기능</a:t>
            </a: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회원가입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로그인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로그아웃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아이디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비밀번호 찾기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정보변경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회원탈퇴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554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3-1.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개발내용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522A0C-2289-423A-8CE2-13AF4B154E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9712" y="1997329"/>
            <a:ext cx="4864893" cy="27365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1315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사용자 쇼핑 기능</a:t>
            </a: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제품 구매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장바구니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장바구니 조회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정보 검색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조회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922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서비스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시나리오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EE3BA2-2203-4FA9-9FE4-DA93CA96513D}"/>
              </a:ext>
            </a:extLst>
          </p:cNvPr>
          <p:cNvSpPr/>
          <p:nvPr/>
        </p:nvSpPr>
        <p:spPr>
          <a:xfrm>
            <a:off x="3396475" y="1163226"/>
            <a:ext cx="2775947" cy="2200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F0A0D-7F60-4E09-A68B-75C9F85980A9}"/>
              </a:ext>
            </a:extLst>
          </p:cNvPr>
          <p:cNvSpPr txBox="1"/>
          <p:nvPr/>
        </p:nvSpPr>
        <p:spPr>
          <a:xfrm rot="16200000">
            <a:off x="5235695" y="4453"/>
            <a:ext cx="307777" cy="19545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800" b="1" dirty="0"/>
              <a:t>사용자 쇼핑 기능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C2A1B8-2F4A-40B8-A46E-C572369D17C9}"/>
              </a:ext>
            </a:extLst>
          </p:cNvPr>
          <p:cNvSpPr txBox="1"/>
          <p:nvPr/>
        </p:nvSpPr>
        <p:spPr>
          <a:xfrm>
            <a:off x="6954968" y="1472161"/>
            <a:ext cx="1872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Shopping mall Server</a:t>
            </a:r>
            <a:endParaRPr lang="ko-KR" altLang="en-US" sz="900" b="1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F8C3BD9-B124-46A6-A3F5-C7B66449542D}"/>
              </a:ext>
            </a:extLst>
          </p:cNvPr>
          <p:cNvGrpSpPr/>
          <p:nvPr/>
        </p:nvGrpSpPr>
        <p:grpSpPr>
          <a:xfrm>
            <a:off x="1268848" y="1828800"/>
            <a:ext cx="503070" cy="729433"/>
            <a:chOff x="107536" y="1002160"/>
            <a:chExt cx="808904" cy="112994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A757873-D95F-4696-92B5-F733D7CC3FB0}"/>
                </a:ext>
              </a:extLst>
            </p:cNvPr>
            <p:cNvSpPr txBox="1"/>
            <p:nvPr/>
          </p:nvSpPr>
          <p:spPr>
            <a:xfrm>
              <a:off x="145390" y="1822206"/>
              <a:ext cx="733194" cy="30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사용자</a:t>
              </a:r>
            </a:p>
          </p:txBody>
        </p:sp>
        <p:pic>
          <p:nvPicPr>
            <p:cNvPr id="77" name="Graphic 39">
              <a:extLst>
                <a:ext uri="{FF2B5EF4-FFF2-40B4-BE49-F238E27FC236}">
                  <a16:creationId xmlns:a16="http://schemas.microsoft.com/office/drawing/2014/main" id="{FCDEABFC-C10C-4600-B2E1-03D6CD624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7536" y="1002160"/>
              <a:ext cx="808904" cy="808904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849458B-D610-4B17-A289-2F9D2295DD41}"/>
              </a:ext>
            </a:extLst>
          </p:cNvPr>
          <p:cNvGrpSpPr/>
          <p:nvPr/>
        </p:nvGrpSpPr>
        <p:grpSpPr>
          <a:xfrm>
            <a:off x="6382704" y="2230713"/>
            <a:ext cx="903621" cy="55239"/>
            <a:chOff x="9371976" y="4626115"/>
            <a:chExt cx="1443029" cy="61867"/>
          </a:xfrm>
        </p:grpSpPr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434B6A84-B07B-492A-A433-7F3A6874B0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76" y="4687982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4D65AAD4-70E7-48C3-B8D2-166C7F6C412C}"/>
                </a:ext>
              </a:extLst>
            </p:cNvPr>
            <p:cNvCxnSpPr>
              <a:cxnSpLocks/>
            </p:cNvCxnSpPr>
            <p:nvPr/>
          </p:nvCxnSpPr>
          <p:spPr>
            <a:xfrm>
              <a:off x="9386901" y="4626115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77FF1C7-FE69-474E-A9F5-5C77DBBEAE25}"/>
              </a:ext>
            </a:extLst>
          </p:cNvPr>
          <p:cNvGrpSpPr/>
          <p:nvPr/>
        </p:nvGrpSpPr>
        <p:grpSpPr>
          <a:xfrm>
            <a:off x="1898396" y="2131400"/>
            <a:ext cx="1207999" cy="51577"/>
            <a:chOff x="9371976" y="4626115"/>
            <a:chExt cx="1443029" cy="61867"/>
          </a:xfrm>
        </p:grpSpPr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EA58E5EF-4025-4027-9D25-E219F5AC2B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76" y="4687982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99FB2979-201E-4498-A7EC-4D37B656D99C}"/>
                </a:ext>
              </a:extLst>
            </p:cNvPr>
            <p:cNvCxnSpPr>
              <a:cxnSpLocks/>
            </p:cNvCxnSpPr>
            <p:nvPr/>
          </p:nvCxnSpPr>
          <p:spPr>
            <a:xfrm>
              <a:off x="9386901" y="4626115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BD0180D-6CE7-A389-A58F-393A7AB15F4F}"/>
              </a:ext>
            </a:extLst>
          </p:cNvPr>
          <p:cNvSpPr/>
          <p:nvPr/>
        </p:nvSpPr>
        <p:spPr>
          <a:xfrm>
            <a:off x="4296097" y="1376018"/>
            <a:ext cx="875897" cy="216424"/>
          </a:xfrm>
          <a:prstGeom prst="rect">
            <a:avLst/>
          </a:prstGeom>
          <a:solidFill>
            <a:srgbClr val="E00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</a:rPr>
              <a:t>제품 검색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CDF3A8-6DC7-6B34-BF17-D642D7025FC5}"/>
              </a:ext>
            </a:extLst>
          </p:cNvPr>
          <p:cNvSpPr/>
          <p:nvPr/>
        </p:nvSpPr>
        <p:spPr>
          <a:xfrm>
            <a:off x="4298227" y="1762234"/>
            <a:ext cx="875897" cy="216424"/>
          </a:xfrm>
          <a:prstGeom prst="rect">
            <a:avLst/>
          </a:prstGeom>
          <a:solidFill>
            <a:srgbClr val="E00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</a:rPr>
              <a:t>제품 상세 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0B3E24-CB2C-4550-F9A1-3F228A4F0FA4}"/>
              </a:ext>
            </a:extLst>
          </p:cNvPr>
          <p:cNvSpPr/>
          <p:nvPr/>
        </p:nvSpPr>
        <p:spPr>
          <a:xfrm>
            <a:off x="4304052" y="2114480"/>
            <a:ext cx="875897" cy="216424"/>
          </a:xfrm>
          <a:prstGeom prst="rect">
            <a:avLst/>
          </a:prstGeom>
          <a:solidFill>
            <a:srgbClr val="E00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</a:rPr>
              <a:t>장바구니 조회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E7054F-9B69-216B-68A9-61C5D929F094}"/>
              </a:ext>
            </a:extLst>
          </p:cNvPr>
          <p:cNvSpPr/>
          <p:nvPr/>
        </p:nvSpPr>
        <p:spPr>
          <a:xfrm>
            <a:off x="4296097" y="2440645"/>
            <a:ext cx="875897" cy="216424"/>
          </a:xfrm>
          <a:prstGeom prst="rect">
            <a:avLst/>
          </a:prstGeom>
          <a:solidFill>
            <a:srgbClr val="E00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AI</a:t>
            </a:r>
            <a:r>
              <a:rPr lang="ko-KR" altLang="en-US" sz="700" b="1" dirty="0" err="1">
                <a:solidFill>
                  <a:schemeClr val="bg1"/>
                </a:solidFill>
              </a:rPr>
              <a:t>시착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702228-7423-250E-EF3D-58D5E6EB6B4E}"/>
              </a:ext>
            </a:extLst>
          </p:cNvPr>
          <p:cNvSpPr/>
          <p:nvPr/>
        </p:nvSpPr>
        <p:spPr>
          <a:xfrm>
            <a:off x="4294446" y="2766810"/>
            <a:ext cx="875897" cy="216424"/>
          </a:xfrm>
          <a:prstGeom prst="rect">
            <a:avLst/>
          </a:prstGeom>
          <a:solidFill>
            <a:srgbClr val="E00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</a:rPr>
              <a:t>저장 모델 조회</a:t>
            </a:r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F98BE176-1AFE-6CD4-3877-C301A04098C1}"/>
              </a:ext>
            </a:extLst>
          </p:cNvPr>
          <p:cNvSpPr/>
          <p:nvPr/>
        </p:nvSpPr>
        <p:spPr>
          <a:xfrm>
            <a:off x="7276979" y="1828800"/>
            <a:ext cx="1183453" cy="146303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511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3-1.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개발내용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1315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사용자 </a:t>
            </a:r>
            <a:r>
              <a:rPr lang="en-US" altLang="ko-KR" sz="1200" dirty="0">
                <a:latin typeface="+mn-ea"/>
              </a:rPr>
              <a:t>AI</a:t>
            </a:r>
            <a:r>
              <a:rPr lang="ko-KR" altLang="en-US" sz="1200" dirty="0">
                <a:latin typeface="+mn-ea"/>
              </a:rPr>
              <a:t>모델 기능</a:t>
            </a: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장바구니의 의류를 </a:t>
            </a:r>
            <a:r>
              <a:rPr lang="ko-KR" altLang="en-US" sz="1200" dirty="0" err="1">
                <a:latin typeface="+mn-ea"/>
              </a:rPr>
              <a:t>시착하는</a:t>
            </a:r>
            <a:r>
              <a:rPr lang="ko-KR" altLang="en-US" sz="1200" dirty="0">
                <a:latin typeface="+mn-ea"/>
              </a:rPr>
              <a:t> 생성형 </a:t>
            </a:r>
            <a:r>
              <a:rPr lang="en-US" altLang="ko-KR" sz="1200" dirty="0">
                <a:latin typeface="+mn-ea"/>
              </a:rPr>
              <a:t>AI</a:t>
            </a:r>
            <a:r>
              <a:rPr lang="ko-KR" altLang="en-US" sz="1200" dirty="0">
                <a:latin typeface="+mn-ea"/>
              </a:rPr>
              <a:t>모델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234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EE3BA2-2203-4FA9-9FE4-DA93CA96513D}"/>
              </a:ext>
            </a:extLst>
          </p:cNvPr>
          <p:cNvSpPr/>
          <p:nvPr/>
        </p:nvSpPr>
        <p:spPr>
          <a:xfrm>
            <a:off x="2843809" y="1163225"/>
            <a:ext cx="3328614" cy="3152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62F5BB-5D70-1D28-27D6-8A3F255DA892}"/>
              </a:ext>
            </a:extLst>
          </p:cNvPr>
          <p:cNvSpPr/>
          <p:nvPr/>
        </p:nvSpPr>
        <p:spPr>
          <a:xfrm>
            <a:off x="4736722" y="1344862"/>
            <a:ext cx="1287759" cy="1771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7C6775-5D3F-8EDE-5AC6-71B9AECC82C2}"/>
              </a:ext>
            </a:extLst>
          </p:cNvPr>
          <p:cNvSpPr/>
          <p:nvPr/>
        </p:nvSpPr>
        <p:spPr>
          <a:xfrm>
            <a:off x="3078788" y="1344862"/>
            <a:ext cx="1287759" cy="1771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서비스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시나리오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F0A0D-7F60-4E09-A68B-75C9F85980A9}"/>
              </a:ext>
            </a:extLst>
          </p:cNvPr>
          <p:cNvSpPr txBox="1"/>
          <p:nvPr/>
        </p:nvSpPr>
        <p:spPr>
          <a:xfrm rot="16200000">
            <a:off x="5235695" y="4453"/>
            <a:ext cx="307777" cy="19545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800" b="1" dirty="0"/>
              <a:t>사용자 쇼핑 기능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C2A1B8-2F4A-40B8-A46E-C572369D17C9}"/>
              </a:ext>
            </a:extLst>
          </p:cNvPr>
          <p:cNvSpPr txBox="1"/>
          <p:nvPr/>
        </p:nvSpPr>
        <p:spPr>
          <a:xfrm>
            <a:off x="6954968" y="1472161"/>
            <a:ext cx="1872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Shopping mall Server</a:t>
            </a:r>
            <a:endParaRPr lang="ko-KR" altLang="en-US" sz="900" b="1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F8C3BD9-B124-46A6-A3F5-C7B66449542D}"/>
              </a:ext>
            </a:extLst>
          </p:cNvPr>
          <p:cNvGrpSpPr/>
          <p:nvPr/>
        </p:nvGrpSpPr>
        <p:grpSpPr>
          <a:xfrm>
            <a:off x="1268848" y="1828800"/>
            <a:ext cx="503070" cy="729433"/>
            <a:chOff x="107536" y="1002160"/>
            <a:chExt cx="808904" cy="112994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A757873-D95F-4696-92B5-F733D7CC3FB0}"/>
                </a:ext>
              </a:extLst>
            </p:cNvPr>
            <p:cNvSpPr txBox="1"/>
            <p:nvPr/>
          </p:nvSpPr>
          <p:spPr>
            <a:xfrm>
              <a:off x="145390" y="1822206"/>
              <a:ext cx="733194" cy="30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사용자</a:t>
              </a:r>
            </a:p>
          </p:txBody>
        </p:sp>
        <p:pic>
          <p:nvPicPr>
            <p:cNvPr id="77" name="Graphic 39">
              <a:extLst>
                <a:ext uri="{FF2B5EF4-FFF2-40B4-BE49-F238E27FC236}">
                  <a16:creationId xmlns:a16="http://schemas.microsoft.com/office/drawing/2014/main" id="{FCDEABFC-C10C-4600-B2E1-03D6CD624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7536" y="1002160"/>
              <a:ext cx="808904" cy="808904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849458B-D610-4B17-A289-2F9D2295DD41}"/>
              </a:ext>
            </a:extLst>
          </p:cNvPr>
          <p:cNvGrpSpPr/>
          <p:nvPr/>
        </p:nvGrpSpPr>
        <p:grpSpPr>
          <a:xfrm>
            <a:off x="6382704" y="2230713"/>
            <a:ext cx="903621" cy="55239"/>
            <a:chOff x="9371976" y="4626115"/>
            <a:chExt cx="1443029" cy="61867"/>
          </a:xfrm>
        </p:grpSpPr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434B6A84-B07B-492A-A433-7F3A6874B0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76" y="4687982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4D65AAD4-70E7-48C3-B8D2-166C7F6C412C}"/>
                </a:ext>
              </a:extLst>
            </p:cNvPr>
            <p:cNvCxnSpPr>
              <a:cxnSpLocks/>
            </p:cNvCxnSpPr>
            <p:nvPr/>
          </p:nvCxnSpPr>
          <p:spPr>
            <a:xfrm>
              <a:off x="9386901" y="4626115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77FF1C7-FE69-474E-A9F5-5C77DBBEAE25}"/>
              </a:ext>
            </a:extLst>
          </p:cNvPr>
          <p:cNvGrpSpPr/>
          <p:nvPr/>
        </p:nvGrpSpPr>
        <p:grpSpPr>
          <a:xfrm>
            <a:off x="1720197" y="2137618"/>
            <a:ext cx="1207999" cy="51577"/>
            <a:chOff x="9371976" y="4626115"/>
            <a:chExt cx="1443029" cy="61867"/>
          </a:xfrm>
        </p:grpSpPr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EA58E5EF-4025-4027-9D25-E219F5AC2B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76" y="4687982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99FB2979-201E-4498-A7EC-4D37B656D99C}"/>
                </a:ext>
              </a:extLst>
            </p:cNvPr>
            <p:cNvCxnSpPr>
              <a:cxnSpLocks/>
            </p:cNvCxnSpPr>
            <p:nvPr/>
          </p:nvCxnSpPr>
          <p:spPr>
            <a:xfrm>
              <a:off x="9386901" y="4626115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BD0180D-6CE7-A389-A58F-393A7AB15F4F}"/>
              </a:ext>
            </a:extLst>
          </p:cNvPr>
          <p:cNvSpPr/>
          <p:nvPr/>
        </p:nvSpPr>
        <p:spPr>
          <a:xfrm>
            <a:off x="3313108" y="1247401"/>
            <a:ext cx="875897" cy="216424"/>
          </a:xfrm>
          <a:prstGeom prst="rect">
            <a:avLst/>
          </a:prstGeom>
          <a:solidFill>
            <a:srgbClr val="E00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Cloud Server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702228-7423-250E-EF3D-58D5E6EB6B4E}"/>
              </a:ext>
            </a:extLst>
          </p:cNvPr>
          <p:cNvSpPr/>
          <p:nvPr/>
        </p:nvSpPr>
        <p:spPr>
          <a:xfrm>
            <a:off x="4947349" y="1255737"/>
            <a:ext cx="875897" cy="216424"/>
          </a:xfrm>
          <a:prstGeom prst="rect">
            <a:avLst/>
          </a:prstGeom>
          <a:solidFill>
            <a:srgbClr val="E00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AI Server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F98BE176-1AFE-6CD4-3877-C301A04098C1}"/>
              </a:ext>
            </a:extLst>
          </p:cNvPr>
          <p:cNvSpPr/>
          <p:nvPr/>
        </p:nvSpPr>
        <p:spPr>
          <a:xfrm>
            <a:off x="7276979" y="1828800"/>
            <a:ext cx="1183453" cy="146303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0C098-C417-A26E-7E9C-C495041A9E6D}"/>
              </a:ext>
            </a:extLst>
          </p:cNvPr>
          <p:cNvSpPr/>
          <p:nvPr/>
        </p:nvSpPr>
        <p:spPr>
          <a:xfrm>
            <a:off x="3325449" y="1873468"/>
            <a:ext cx="875897" cy="216424"/>
          </a:xfrm>
          <a:prstGeom prst="rect">
            <a:avLst/>
          </a:prstGeom>
          <a:solidFill>
            <a:srgbClr val="E00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AI</a:t>
            </a:r>
            <a:r>
              <a:rPr lang="ko-KR" altLang="en-US" sz="700" b="1" dirty="0" err="1">
                <a:solidFill>
                  <a:schemeClr val="bg1"/>
                </a:solidFill>
              </a:rPr>
              <a:t>시착</a:t>
            </a:r>
            <a:r>
              <a:rPr lang="ko-KR" altLang="en-US" sz="700" b="1" dirty="0">
                <a:solidFill>
                  <a:schemeClr val="bg1"/>
                </a:solidFill>
              </a:rPr>
              <a:t> 기능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4CB588-3CDB-8276-CEC6-A2E66C0A3CEB}"/>
              </a:ext>
            </a:extLst>
          </p:cNvPr>
          <p:cNvSpPr/>
          <p:nvPr/>
        </p:nvSpPr>
        <p:spPr>
          <a:xfrm>
            <a:off x="3325448" y="2230713"/>
            <a:ext cx="875897" cy="216424"/>
          </a:xfrm>
          <a:prstGeom prst="rect">
            <a:avLst/>
          </a:prstGeom>
          <a:solidFill>
            <a:srgbClr val="E00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AI</a:t>
            </a:r>
            <a:r>
              <a:rPr lang="ko-KR" altLang="en-US" sz="700" b="1" dirty="0">
                <a:solidFill>
                  <a:schemeClr val="bg1"/>
                </a:solidFill>
              </a:rPr>
              <a:t>모델 확인 기능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145751-9F24-ADEF-8128-6667E7487DFE}"/>
              </a:ext>
            </a:extLst>
          </p:cNvPr>
          <p:cNvSpPr/>
          <p:nvPr/>
        </p:nvSpPr>
        <p:spPr>
          <a:xfrm>
            <a:off x="3325447" y="2553957"/>
            <a:ext cx="875897" cy="216424"/>
          </a:xfrm>
          <a:prstGeom prst="rect">
            <a:avLst/>
          </a:prstGeom>
          <a:solidFill>
            <a:srgbClr val="E00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AI</a:t>
            </a:r>
            <a:r>
              <a:rPr lang="ko-KR" altLang="en-US" sz="700" b="1" dirty="0">
                <a:solidFill>
                  <a:schemeClr val="bg1"/>
                </a:solidFill>
              </a:rPr>
              <a:t>모델 저장 기능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DB9B2E-1D76-6014-A7F4-A9B999A72E8A}"/>
              </a:ext>
            </a:extLst>
          </p:cNvPr>
          <p:cNvSpPr/>
          <p:nvPr/>
        </p:nvSpPr>
        <p:spPr>
          <a:xfrm>
            <a:off x="4935149" y="1844963"/>
            <a:ext cx="875897" cy="216424"/>
          </a:xfrm>
          <a:prstGeom prst="rect">
            <a:avLst/>
          </a:prstGeom>
          <a:solidFill>
            <a:srgbClr val="E00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AI</a:t>
            </a:r>
            <a:r>
              <a:rPr lang="ko-KR" altLang="en-US" sz="700" b="1" dirty="0">
                <a:solidFill>
                  <a:schemeClr val="bg1"/>
                </a:solidFill>
              </a:rPr>
              <a:t> 이미지 인식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0B1DF5-BF72-3A35-1374-FCFF4E167CD6}"/>
              </a:ext>
            </a:extLst>
          </p:cNvPr>
          <p:cNvSpPr/>
          <p:nvPr/>
        </p:nvSpPr>
        <p:spPr>
          <a:xfrm>
            <a:off x="4935149" y="2170222"/>
            <a:ext cx="875897" cy="216424"/>
          </a:xfrm>
          <a:prstGeom prst="rect">
            <a:avLst/>
          </a:prstGeom>
          <a:solidFill>
            <a:srgbClr val="E00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AI </a:t>
            </a:r>
            <a:r>
              <a:rPr lang="ko-KR" altLang="en-US" sz="700" b="1" dirty="0">
                <a:solidFill>
                  <a:schemeClr val="bg1"/>
                </a:solidFill>
              </a:rPr>
              <a:t>이미지 생성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9709CEE-D9FA-05FF-5BCE-0A1DE2FC0563}"/>
              </a:ext>
            </a:extLst>
          </p:cNvPr>
          <p:cNvGrpSpPr/>
          <p:nvPr/>
        </p:nvGrpSpPr>
        <p:grpSpPr>
          <a:xfrm>
            <a:off x="4360118" y="2009973"/>
            <a:ext cx="295996" cy="79919"/>
            <a:chOff x="9371976" y="4626115"/>
            <a:chExt cx="1443029" cy="61867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446CD6D-5D00-B7FC-2D8A-2082C2BB93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76" y="4687982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B085775C-77F1-717B-9FC7-337B8A20E6AF}"/>
                </a:ext>
              </a:extLst>
            </p:cNvPr>
            <p:cNvCxnSpPr>
              <a:cxnSpLocks/>
            </p:cNvCxnSpPr>
            <p:nvPr/>
          </p:nvCxnSpPr>
          <p:spPr>
            <a:xfrm>
              <a:off x="9386901" y="4626115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013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3-1.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개발내용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522A0C-2289-423A-8CE2-13AF4B154E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6239" y="2000743"/>
            <a:ext cx="4888009" cy="27495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1315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관리자 기능</a:t>
            </a: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회원 정보 관리</a:t>
            </a:r>
            <a:r>
              <a:rPr lang="en-US" altLang="ko-KR" sz="1200" dirty="0">
                <a:latin typeface="+mn-ea"/>
              </a:rPr>
              <a:t>/ AI</a:t>
            </a:r>
            <a:r>
              <a:rPr lang="ko-KR" altLang="en-US" sz="1200" dirty="0">
                <a:latin typeface="+mn-ea"/>
              </a:rPr>
              <a:t>관리</a:t>
            </a:r>
            <a:r>
              <a:rPr lang="en-US" altLang="ko-KR" sz="1200" dirty="0">
                <a:latin typeface="+mn-ea"/>
              </a:rPr>
              <a:t>/ </a:t>
            </a:r>
            <a:r>
              <a:rPr lang="ko-KR" altLang="en-US" sz="1200" dirty="0">
                <a:latin typeface="+mn-ea"/>
              </a:rPr>
              <a:t>서버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상태</a:t>
            </a:r>
            <a:r>
              <a:rPr lang="en-US" altLang="ko-KR" sz="1200" dirty="0">
                <a:latin typeface="+mn-ea"/>
              </a:rPr>
              <a:t>/ </a:t>
            </a:r>
            <a:r>
              <a:rPr lang="ko-KR" altLang="en-US" sz="1200" dirty="0">
                <a:latin typeface="+mn-ea"/>
              </a:rPr>
              <a:t>서버 </a:t>
            </a:r>
            <a:r>
              <a:rPr lang="ko-KR" altLang="en-US" sz="1200" dirty="0" err="1">
                <a:latin typeface="+mn-ea"/>
              </a:rPr>
              <a:t>트래픽</a:t>
            </a:r>
            <a:r>
              <a:rPr lang="en-US" altLang="ko-KR" sz="1200" dirty="0">
                <a:latin typeface="+mn-ea"/>
              </a:rPr>
              <a:t>/ </a:t>
            </a:r>
            <a:r>
              <a:rPr lang="ko-KR" altLang="en-US" sz="1200" dirty="0">
                <a:latin typeface="+mn-ea"/>
              </a:rPr>
              <a:t>방문 통계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256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쇼핑몰 서비스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3446" y="1360538"/>
            <a:ext cx="1693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목차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9450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01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13736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02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3448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04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496" y="2561444"/>
            <a:ext cx="1964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배경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91680" y="254530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서비스 시나리오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882599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312064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143348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27984" y="257247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R&amp;R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분배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53896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03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31840" y="254530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내용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3752224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7464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05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6583508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8144" y="257247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일정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148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06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8023668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304" y="257247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산출물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1612D9-9513-47C0-9FCB-18C659CABCEF}"/>
              </a:ext>
            </a:extLst>
          </p:cNvPr>
          <p:cNvSpPr/>
          <p:nvPr/>
        </p:nvSpPr>
        <p:spPr>
          <a:xfrm>
            <a:off x="755576" y="2856796"/>
            <a:ext cx="78488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2p-7p	         8p-12p	13p-19p	         20p-21p                22p-23p                24p-25p       </a:t>
            </a:r>
            <a:endParaRPr lang="ko-KR" altLang="en-US" sz="1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70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02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서비스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시나리오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EE3BA2-2203-4FA9-9FE4-DA93CA96513D}"/>
              </a:ext>
            </a:extLst>
          </p:cNvPr>
          <p:cNvSpPr/>
          <p:nvPr/>
        </p:nvSpPr>
        <p:spPr>
          <a:xfrm>
            <a:off x="3396475" y="1163226"/>
            <a:ext cx="2775947" cy="2200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F0A0D-7F60-4E09-A68B-75C9F85980A9}"/>
              </a:ext>
            </a:extLst>
          </p:cNvPr>
          <p:cNvSpPr txBox="1"/>
          <p:nvPr/>
        </p:nvSpPr>
        <p:spPr>
          <a:xfrm rot="16200000">
            <a:off x="5235695" y="4453"/>
            <a:ext cx="307777" cy="19545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800" b="1" dirty="0"/>
              <a:t>관리자 기능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C2A1B8-2F4A-40B8-A46E-C572369D17C9}"/>
              </a:ext>
            </a:extLst>
          </p:cNvPr>
          <p:cNvSpPr txBox="1"/>
          <p:nvPr/>
        </p:nvSpPr>
        <p:spPr>
          <a:xfrm>
            <a:off x="6954968" y="1472161"/>
            <a:ext cx="1872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Shopping mall Server</a:t>
            </a:r>
            <a:endParaRPr lang="ko-KR" altLang="en-US" sz="900" b="1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F8C3BD9-B124-46A6-A3F5-C7B66449542D}"/>
              </a:ext>
            </a:extLst>
          </p:cNvPr>
          <p:cNvGrpSpPr/>
          <p:nvPr/>
        </p:nvGrpSpPr>
        <p:grpSpPr>
          <a:xfrm>
            <a:off x="1268848" y="1828800"/>
            <a:ext cx="503070" cy="729433"/>
            <a:chOff x="107536" y="1002160"/>
            <a:chExt cx="808904" cy="112994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A757873-D95F-4696-92B5-F733D7CC3FB0}"/>
                </a:ext>
              </a:extLst>
            </p:cNvPr>
            <p:cNvSpPr txBox="1"/>
            <p:nvPr/>
          </p:nvSpPr>
          <p:spPr>
            <a:xfrm>
              <a:off x="145390" y="1822206"/>
              <a:ext cx="733194" cy="30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관리자</a:t>
              </a:r>
            </a:p>
          </p:txBody>
        </p:sp>
        <p:pic>
          <p:nvPicPr>
            <p:cNvPr id="77" name="Graphic 39">
              <a:extLst>
                <a:ext uri="{FF2B5EF4-FFF2-40B4-BE49-F238E27FC236}">
                  <a16:creationId xmlns:a16="http://schemas.microsoft.com/office/drawing/2014/main" id="{FCDEABFC-C10C-4600-B2E1-03D6CD624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7536" y="1002160"/>
              <a:ext cx="808904" cy="808904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849458B-D610-4B17-A289-2F9D2295DD41}"/>
              </a:ext>
            </a:extLst>
          </p:cNvPr>
          <p:cNvGrpSpPr/>
          <p:nvPr/>
        </p:nvGrpSpPr>
        <p:grpSpPr>
          <a:xfrm>
            <a:off x="6382704" y="2230713"/>
            <a:ext cx="903621" cy="55239"/>
            <a:chOff x="9371976" y="4626115"/>
            <a:chExt cx="1443029" cy="61867"/>
          </a:xfrm>
        </p:grpSpPr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434B6A84-B07B-492A-A433-7F3A6874B0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76" y="4687982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4D65AAD4-70E7-48C3-B8D2-166C7F6C412C}"/>
                </a:ext>
              </a:extLst>
            </p:cNvPr>
            <p:cNvCxnSpPr>
              <a:cxnSpLocks/>
            </p:cNvCxnSpPr>
            <p:nvPr/>
          </p:nvCxnSpPr>
          <p:spPr>
            <a:xfrm>
              <a:off x="9386901" y="4626115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77FF1C7-FE69-474E-A9F5-5C77DBBEAE25}"/>
              </a:ext>
            </a:extLst>
          </p:cNvPr>
          <p:cNvGrpSpPr/>
          <p:nvPr/>
        </p:nvGrpSpPr>
        <p:grpSpPr>
          <a:xfrm>
            <a:off x="1898396" y="2131400"/>
            <a:ext cx="1207999" cy="51577"/>
            <a:chOff x="9371976" y="4626115"/>
            <a:chExt cx="1443029" cy="61867"/>
          </a:xfrm>
        </p:grpSpPr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EA58E5EF-4025-4027-9D25-E219F5AC2B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76" y="4687982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99FB2979-201E-4498-A7EC-4D37B656D99C}"/>
                </a:ext>
              </a:extLst>
            </p:cNvPr>
            <p:cNvCxnSpPr>
              <a:cxnSpLocks/>
            </p:cNvCxnSpPr>
            <p:nvPr/>
          </p:nvCxnSpPr>
          <p:spPr>
            <a:xfrm>
              <a:off x="9386901" y="4626115"/>
              <a:ext cx="1428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BD0180D-6CE7-A389-A58F-393A7AB15F4F}"/>
              </a:ext>
            </a:extLst>
          </p:cNvPr>
          <p:cNvSpPr/>
          <p:nvPr/>
        </p:nvSpPr>
        <p:spPr>
          <a:xfrm>
            <a:off x="4296097" y="1376018"/>
            <a:ext cx="875897" cy="216424"/>
          </a:xfrm>
          <a:prstGeom prst="rect">
            <a:avLst/>
          </a:prstGeom>
          <a:solidFill>
            <a:srgbClr val="E00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</a:rPr>
              <a:t>회원 정보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CDF3A8-6DC7-6B34-BF17-D642D7025FC5}"/>
              </a:ext>
            </a:extLst>
          </p:cNvPr>
          <p:cNvSpPr/>
          <p:nvPr/>
        </p:nvSpPr>
        <p:spPr>
          <a:xfrm>
            <a:off x="4298227" y="1762234"/>
            <a:ext cx="875897" cy="216424"/>
          </a:xfrm>
          <a:prstGeom prst="rect">
            <a:avLst/>
          </a:prstGeom>
          <a:solidFill>
            <a:srgbClr val="E00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</a:rPr>
              <a:t>서버 관리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0B3E24-CB2C-4550-F9A1-3F228A4F0FA4}"/>
              </a:ext>
            </a:extLst>
          </p:cNvPr>
          <p:cNvSpPr/>
          <p:nvPr/>
        </p:nvSpPr>
        <p:spPr>
          <a:xfrm>
            <a:off x="4304052" y="2114480"/>
            <a:ext cx="875897" cy="216424"/>
          </a:xfrm>
          <a:prstGeom prst="rect">
            <a:avLst/>
          </a:prstGeom>
          <a:solidFill>
            <a:srgbClr val="E00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</a:rPr>
              <a:t>방문 통계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E7054F-9B69-216B-68A9-61C5D929F094}"/>
              </a:ext>
            </a:extLst>
          </p:cNvPr>
          <p:cNvSpPr/>
          <p:nvPr/>
        </p:nvSpPr>
        <p:spPr>
          <a:xfrm>
            <a:off x="4296097" y="2440645"/>
            <a:ext cx="875897" cy="216424"/>
          </a:xfrm>
          <a:prstGeom prst="rect">
            <a:avLst/>
          </a:prstGeom>
          <a:solidFill>
            <a:srgbClr val="E00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</a:rPr>
              <a:t>AI</a:t>
            </a:r>
            <a:r>
              <a:rPr lang="ko-KR" altLang="en-US" sz="700" b="1" dirty="0">
                <a:solidFill>
                  <a:schemeClr val="bg1"/>
                </a:solidFill>
              </a:rPr>
              <a:t>관리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702228-7423-250E-EF3D-58D5E6EB6B4E}"/>
              </a:ext>
            </a:extLst>
          </p:cNvPr>
          <p:cNvSpPr/>
          <p:nvPr/>
        </p:nvSpPr>
        <p:spPr>
          <a:xfrm>
            <a:off x="4294446" y="2766810"/>
            <a:ext cx="875897" cy="216424"/>
          </a:xfrm>
          <a:prstGeom prst="rect">
            <a:avLst/>
          </a:prstGeom>
          <a:solidFill>
            <a:srgbClr val="E00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</a:rPr>
              <a:t>만족도 조회</a:t>
            </a:r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F98BE176-1AFE-6CD4-3877-C301A04098C1}"/>
              </a:ext>
            </a:extLst>
          </p:cNvPr>
          <p:cNvSpPr/>
          <p:nvPr/>
        </p:nvSpPr>
        <p:spPr>
          <a:xfrm>
            <a:off x="7276979" y="1828800"/>
            <a:ext cx="1183453" cy="146303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4D1FAC-FD30-8EF2-977A-F297B8F76AAC}"/>
              </a:ext>
            </a:extLst>
          </p:cNvPr>
          <p:cNvSpPr/>
          <p:nvPr/>
        </p:nvSpPr>
        <p:spPr>
          <a:xfrm>
            <a:off x="4304052" y="3070895"/>
            <a:ext cx="875897" cy="216424"/>
          </a:xfrm>
          <a:prstGeom prst="rect">
            <a:avLst/>
          </a:prstGeom>
          <a:solidFill>
            <a:srgbClr val="E008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</a:rPr>
              <a:t>매출 조회</a:t>
            </a:r>
          </a:p>
        </p:txBody>
      </p:sp>
    </p:spTree>
    <p:extLst>
      <p:ext uri="{BB962C8B-B14F-4D97-AF65-F5344CB8AC3E}">
        <p14:creationId xmlns:p14="http://schemas.microsoft.com/office/powerpoint/2010/main" val="2797488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04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R&amp;R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분배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쇼핑몰 서비스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38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04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R&amp;R 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분배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4-1. R&amp;R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분배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1D41A2-34C8-5BF4-4CFB-B2D1982CCC76}"/>
              </a:ext>
            </a:extLst>
          </p:cNvPr>
          <p:cNvSpPr/>
          <p:nvPr/>
        </p:nvSpPr>
        <p:spPr>
          <a:xfrm>
            <a:off x="1445736" y="1347614"/>
            <a:ext cx="2406184" cy="1440160"/>
          </a:xfrm>
          <a:prstGeom prst="rect">
            <a:avLst/>
          </a:prstGeom>
          <a:noFill/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팀원 관리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산출물 관리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웹 페이지</a:t>
            </a:r>
            <a:r>
              <a:rPr lang="en-US" altLang="ko-KR" sz="1000" b="1" dirty="0">
                <a:solidFill>
                  <a:schemeClr val="tx1"/>
                </a:solidFill>
              </a:rPr>
              <a:t>&amp;</a:t>
            </a:r>
            <a:r>
              <a:rPr lang="ko-KR" altLang="en-US" sz="1000" b="1" dirty="0">
                <a:solidFill>
                  <a:schemeClr val="tx1"/>
                </a:solidFill>
              </a:rPr>
              <a:t>기능 설계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UI</a:t>
            </a:r>
            <a:r>
              <a:rPr lang="ko-KR" altLang="en-US" sz="1000" b="1" dirty="0">
                <a:solidFill>
                  <a:schemeClr val="tx1"/>
                </a:solidFill>
              </a:rPr>
              <a:t>설계 및 구현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Rest API </a:t>
            </a:r>
            <a:r>
              <a:rPr lang="ko-KR" altLang="en-US" sz="1000" b="1" dirty="0">
                <a:solidFill>
                  <a:schemeClr val="tx1"/>
                </a:solidFill>
              </a:rPr>
              <a:t>설계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18735F-408A-56DF-27F4-FF65EC4183EB}"/>
              </a:ext>
            </a:extLst>
          </p:cNvPr>
          <p:cNvSpPr/>
          <p:nvPr/>
        </p:nvSpPr>
        <p:spPr>
          <a:xfrm>
            <a:off x="1445736" y="1355998"/>
            <a:ext cx="2406184" cy="351656"/>
          </a:xfrm>
          <a:prstGeom prst="rect">
            <a:avLst/>
          </a:prstGeom>
          <a:solidFill>
            <a:srgbClr val="FF0066"/>
          </a:solidFill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이유찬</a:t>
            </a:r>
            <a:endParaRPr lang="ko-KR" altLang="en-US" sz="12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8D2A37-D8B6-7C5F-5E7F-BFC7232EE2A9}"/>
              </a:ext>
            </a:extLst>
          </p:cNvPr>
          <p:cNvSpPr/>
          <p:nvPr/>
        </p:nvSpPr>
        <p:spPr>
          <a:xfrm>
            <a:off x="5292080" y="1347614"/>
            <a:ext cx="2406184" cy="1440160"/>
          </a:xfrm>
          <a:prstGeom prst="rect">
            <a:avLst/>
          </a:prstGeom>
          <a:noFill/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웹 페이지</a:t>
            </a:r>
            <a:r>
              <a:rPr lang="en-US" altLang="ko-KR" sz="1000" b="1" dirty="0">
                <a:solidFill>
                  <a:schemeClr val="tx1"/>
                </a:solidFill>
              </a:rPr>
              <a:t>&amp;</a:t>
            </a:r>
            <a:r>
              <a:rPr lang="ko-KR" altLang="en-US" sz="1000" b="1" dirty="0">
                <a:solidFill>
                  <a:schemeClr val="tx1"/>
                </a:solidFill>
              </a:rPr>
              <a:t>기능 설계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UI</a:t>
            </a:r>
            <a:r>
              <a:rPr lang="ko-KR" altLang="en-US" sz="1000" b="1" dirty="0">
                <a:solidFill>
                  <a:schemeClr val="tx1"/>
                </a:solidFill>
              </a:rPr>
              <a:t>설계 및 구현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Rest API </a:t>
            </a:r>
            <a:r>
              <a:rPr lang="ko-KR" altLang="en-US" sz="1000" b="1" dirty="0">
                <a:solidFill>
                  <a:schemeClr val="tx1"/>
                </a:solidFill>
              </a:rPr>
              <a:t>설계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13D587-8D51-15AB-77E4-630B02F00579}"/>
              </a:ext>
            </a:extLst>
          </p:cNvPr>
          <p:cNvSpPr/>
          <p:nvPr/>
        </p:nvSpPr>
        <p:spPr>
          <a:xfrm>
            <a:off x="5292080" y="1355998"/>
            <a:ext cx="2406184" cy="351656"/>
          </a:xfrm>
          <a:prstGeom prst="rect">
            <a:avLst/>
          </a:prstGeom>
          <a:solidFill>
            <a:srgbClr val="FF0066"/>
          </a:solidFill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구민결</a:t>
            </a:r>
            <a:endParaRPr lang="ko-KR" altLang="en-US" sz="12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04D831-1751-585B-9349-C5072F709C30}"/>
              </a:ext>
            </a:extLst>
          </p:cNvPr>
          <p:cNvSpPr/>
          <p:nvPr/>
        </p:nvSpPr>
        <p:spPr>
          <a:xfrm>
            <a:off x="1445736" y="3283446"/>
            <a:ext cx="2406184" cy="1440160"/>
          </a:xfrm>
          <a:prstGeom prst="rect">
            <a:avLst/>
          </a:prstGeom>
          <a:noFill/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AI</a:t>
            </a:r>
            <a:r>
              <a:rPr lang="ko-KR" altLang="en-US" sz="1000" b="1" dirty="0">
                <a:solidFill>
                  <a:schemeClr val="tx1"/>
                </a:solidFill>
              </a:rPr>
              <a:t>모델 설계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Rest API </a:t>
            </a:r>
            <a:r>
              <a:rPr lang="ko-KR" altLang="en-US" sz="1000" b="1" dirty="0">
                <a:solidFill>
                  <a:schemeClr val="tx1"/>
                </a:solidFill>
              </a:rPr>
              <a:t>설계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9A80AA-4358-F7BF-DF3D-C3CE41EF19C9}"/>
              </a:ext>
            </a:extLst>
          </p:cNvPr>
          <p:cNvSpPr/>
          <p:nvPr/>
        </p:nvSpPr>
        <p:spPr>
          <a:xfrm>
            <a:off x="1475656" y="3291830"/>
            <a:ext cx="2406184" cy="351656"/>
          </a:xfrm>
          <a:prstGeom prst="rect">
            <a:avLst/>
          </a:prstGeom>
          <a:solidFill>
            <a:srgbClr val="FF0066"/>
          </a:solidFill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선재진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BCA362-7953-3056-2B08-E4E34D1EE4CE}"/>
              </a:ext>
            </a:extLst>
          </p:cNvPr>
          <p:cNvSpPr/>
          <p:nvPr/>
        </p:nvSpPr>
        <p:spPr>
          <a:xfrm>
            <a:off x="5292080" y="3283446"/>
            <a:ext cx="2406184" cy="1440160"/>
          </a:xfrm>
          <a:prstGeom prst="rect">
            <a:avLst/>
          </a:prstGeom>
          <a:noFill/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r>
              <a:rPr lang="ko-KR" altLang="en-US" sz="1000" b="1" dirty="0">
                <a:solidFill>
                  <a:schemeClr val="tx1"/>
                </a:solidFill>
              </a:rPr>
              <a:t>설계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라우터 설계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Rest API </a:t>
            </a:r>
            <a:r>
              <a:rPr lang="ko-KR" altLang="en-US" sz="1000" b="1" dirty="0">
                <a:solidFill>
                  <a:schemeClr val="tx1"/>
                </a:solidFill>
              </a:rPr>
              <a:t>설계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B4028E-FE34-D2F7-6CF7-2E5975A2CC4A}"/>
              </a:ext>
            </a:extLst>
          </p:cNvPr>
          <p:cNvSpPr/>
          <p:nvPr/>
        </p:nvSpPr>
        <p:spPr>
          <a:xfrm>
            <a:off x="5292080" y="3291830"/>
            <a:ext cx="2406184" cy="351656"/>
          </a:xfrm>
          <a:prstGeom prst="rect">
            <a:avLst/>
          </a:prstGeom>
          <a:solidFill>
            <a:srgbClr val="FF0066"/>
          </a:solidFill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신민혁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7084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05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일정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쇼핑몰 서비스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38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05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일정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5-1.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 일정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84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06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산출물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쇼핑몰 서비스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38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06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산출물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6-1.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개발 산출물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445736" y="1347614"/>
            <a:ext cx="2406184" cy="1440160"/>
          </a:xfrm>
          <a:prstGeom prst="rect">
            <a:avLst/>
          </a:prstGeom>
          <a:noFill/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쇼핑몰 사용자 페이지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쇼핑몰 관리자 페이지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45736" y="1355998"/>
            <a:ext cx="2406184" cy="351656"/>
          </a:xfrm>
          <a:prstGeom prst="rect">
            <a:avLst/>
          </a:prstGeom>
          <a:solidFill>
            <a:srgbClr val="FF0066"/>
          </a:solidFill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웹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292080" y="1347614"/>
            <a:ext cx="2406184" cy="1440160"/>
          </a:xfrm>
          <a:prstGeom prst="rect">
            <a:avLst/>
          </a:prstGeom>
          <a:noFill/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제안서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 algn="ctr">
              <a:buFont typeface="Wingdings" pitchFamily="2" charset="2"/>
              <a:buChar char="§"/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설계서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 algn="ctr">
              <a:buFont typeface="Wingdings" pitchFamily="2" charset="2"/>
              <a:buChar char="§"/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완료 보고서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92080" y="1355998"/>
            <a:ext cx="2406184" cy="351656"/>
          </a:xfrm>
          <a:prstGeom prst="rect">
            <a:avLst/>
          </a:prstGeom>
          <a:solidFill>
            <a:srgbClr val="FF0066"/>
          </a:solidFill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문서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445736" y="3283446"/>
            <a:ext cx="2406184" cy="1440160"/>
          </a:xfrm>
          <a:prstGeom prst="rect">
            <a:avLst/>
          </a:prstGeom>
          <a:noFill/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 정보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판매 물품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판매 정보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445736" y="3291830"/>
            <a:ext cx="2406184" cy="351656"/>
          </a:xfrm>
          <a:prstGeom prst="rect">
            <a:avLst/>
          </a:prstGeom>
          <a:solidFill>
            <a:srgbClr val="FF0066"/>
          </a:solidFill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DB</a:t>
            </a:r>
            <a:endParaRPr lang="ko-KR" altLang="en-US" sz="1200" b="1" dirty="0"/>
          </a:p>
        </p:txBody>
      </p:sp>
      <p:sp>
        <p:nvSpPr>
          <p:cNvPr id="36" name="직사각형 35"/>
          <p:cNvSpPr/>
          <p:nvPr/>
        </p:nvSpPr>
        <p:spPr>
          <a:xfrm>
            <a:off x="5292080" y="3283446"/>
            <a:ext cx="2406184" cy="1440160"/>
          </a:xfrm>
          <a:prstGeom prst="rect">
            <a:avLst/>
          </a:prstGeom>
          <a:noFill/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생성형 </a:t>
            </a:r>
            <a:r>
              <a:rPr lang="en-US" altLang="ko-KR" sz="1000" b="1" dirty="0">
                <a:solidFill>
                  <a:schemeClr val="tx1"/>
                </a:solidFill>
              </a:rPr>
              <a:t>AI </a:t>
            </a:r>
            <a:r>
              <a:rPr lang="ko-KR" altLang="en-US" sz="1000" b="1" dirty="0">
                <a:solidFill>
                  <a:schemeClr val="tx1"/>
                </a:solidFill>
              </a:rPr>
              <a:t>모델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292080" y="3291830"/>
            <a:ext cx="2406184" cy="351656"/>
          </a:xfrm>
          <a:prstGeom prst="rect">
            <a:avLst/>
          </a:prstGeom>
          <a:solidFill>
            <a:srgbClr val="FF0066"/>
          </a:solidFill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AI</a:t>
            </a:r>
            <a:r>
              <a:rPr lang="ko-KR" altLang="en-US" sz="1200" b="1" dirty="0"/>
              <a:t> 모델</a:t>
            </a:r>
          </a:p>
        </p:txBody>
      </p:sp>
    </p:spTree>
    <p:extLst>
      <p:ext uri="{BB962C8B-B14F-4D97-AF65-F5344CB8AC3E}">
        <p14:creationId xmlns:p14="http://schemas.microsoft.com/office/powerpoint/2010/main" val="407084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2410599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22600" y="2427734"/>
            <a:ext cx="169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감사합니다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0143" y="2283718"/>
            <a:ext cx="614671" cy="305610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89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01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배경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쇼핑몰 서비스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70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1-1.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온라인 쇼핑몰 현황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113159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CJK KR"/>
              </a:rPr>
              <a:t>2024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CJK KR"/>
              </a:rPr>
              <a:t>년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CJK KR"/>
              </a:rPr>
              <a:t>4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CJK KR"/>
              </a:rPr>
              <a:t>월 온라인쇼핑 거래액은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CJK KR"/>
              </a:rPr>
              <a:t>19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CJK KR"/>
              </a:rPr>
              <a:t>조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CJK KR"/>
              </a:rPr>
              <a:t>8,027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CJK KR"/>
              </a:rPr>
              <a:t>억원으로 전년동월대비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CJK KR"/>
              </a:rPr>
              <a:t>10.5%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CJK KR"/>
              </a:rPr>
              <a:t>증가했으며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CJK KR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CJK KR"/>
              </a:rPr>
              <a:t>온라인쇼핑 중 모바일쇼핑 거래액은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CJK KR"/>
              </a:rPr>
              <a:t>14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CJK KR"/>
              </a:rPr>
              <a:t>조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CJK KR"/>
              </a:rPr>
              <a:t>8,026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CJK KR"/>
              </a:rPr>
              <a:t>억원으로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CJK KR"/>
              </a:rPr>
              <a:t>11.9%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CJK KR"/>
              </a:rPr>
              <a:t>증가</a:t>
            </a:r>
            <a:endParaRPr lang="en-US" altLang="ko-KR" sz="1200" b="0" i="0" dirty="0">
              <a:solidFill>
                <a:srgbClr val="000000"/>
              </a:solidFill>
              <a:effectLst/>
              <a:latin typeface="Noto Sans CJK KR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</a:rPr>
              <a:t> 2024</a:t>
            </a:r>
            <a:r>
              <a:rPr lang="ko-KR" altLang="en-US" sz="1200" dirty="0">
                <a:latin typeface="+mn-ea"/>
              </a:rPr>
              <a:t>년 통계청에서 조사한 자료에 따르면 온라인 쇼핑몰 시장 규모는 점점 증가하는 추세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8502" y="2167731"/>
            <a:ext cx="3505466" cy="228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05535" y="4524916"/>
            <a:ext cx="3406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바른고딕" pitchFamily="50" charset="-127"/>
                <a:ea typeface="나눔바른고딕" pitchFamily="50" charset="-127"/>
              </a:rPr>
              <a:t>2018</a:t>
            </a:r>
            <a:r>
              <a:rPr lang="ko-KR" altLang="en-US" sz="1000" dirty="0">
                <a:latin typeface="나눔바른고딕" pitchFamily="50" charset="-127"/>
                <a:ea typeface="나눔바른고딕" pitchFamily="50" charset="-127"/>
              </a:rPr>
              <a:t>년 온라인쇼핑몰 </a:t>
            </a:r>
            <a:r>
              <a:rPr lang="ko-KR" altLang="en-US" sz="1000" dirty="0" err="1">
                <a:latin typeface="나눔바른고딕" pitchFamily="50" charset="-127"/>
                <a:ea typeface="나눔바른고딕" pitchFamily="50" charset="-127"/>
              </a:rPr>
              <a:t>거래액</a:t>
            </a:r>
            <a:endParaRPr lang="en-US" altLang="ko-KR" sz="1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64926" y="4524915"/>
            <a:ext cx="3406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바른고딕" pitchFamily="50" charset="-127"/>
                <a:ea typeface="나눔바른고딕" pitchFamily="50" charset="-127"/>
              </a:rPr>
              <a:t>온라인 쇼핑몰 시장 전망 </a:t>
            </a:r>
            <a:r>
              <a:rPr lang="en-US" altLang="ko-KR" sz="1000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000" dirty="0">
                <a:latin typeface="나눔바른고딕" pitchFamily="50" charset="-127"/>
                <a:ea typeface="나눔바른고딕" pitchFamily="50" charset="-127"/>
              </a:rPr>
              <a:t>단위 </a:t>
            </a:r>
            <a:r>
              <a:rPr lang="en-US" altLang="ko-KR" sz="1000" dirty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00" dirty="0" err="1">
                <a:latin typeface="나눔바른고딕" pitchFamily="50" charset="-127"/>
                <a:ea typeface="나눔바른고딕" pitchFamily="50" charset="-127"/>
              </a:rPr>
              <a:t>억원</a:t>
            </a:r>
            <a:r>
              <a:rPr lang="en-US" altLang="ko-KR" sz="1000" dirty="0">
                <a:latin typeface="나눔바른고딕" pitchFamily="50" charset="-127"/>
                <a:ea typeface="나눔바른고딕" pitchFamily="50" charset="-127"/>
              </a:rPr>
              <a:t>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9C002DF-2FD9-DE50-0127-1A1AD3BB5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895" y="2095003"/>
            <a:ext cx="37909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76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1-1.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온라인 쇼핑몰 현황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1131590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2024</a:t>
            </a:r>
            <a:r>
              <a:rPr lang="ko-KR" altLang="en-US" sz="1200" dirty="0">
                <a:latin typeface="+mn-ea"/>
              </a:rPr>
              <a:t>년 쇼핑몰 </a:t>
            </a:r>
            <a:r>
              <a:rPr lang="en-US" altLang="ko-KR" sz="1200" dirty="0">
                <a:latin typeface="+mn-ea"/>
              </a:rPr>
              <a:t>TOP 5</a:t>
            </a:r>
            <a:r>
              <a:rPr lang="ko-KR" altLang="en-US" sz="1200" dirty="0">
                <a:latin typeface="+mn-ea"/>
              </a:rPr>
              <a:t>를 확인한 결과 </a:t>
            </a:r>
            <a:r>
              <a:rPr lang="ko-KR" altLang="en-US" sz="1200" dirty="0" err="1">
                <a:latin typeface="+mn-ea"/>
              </a:rPr>
              <a:t>쿠팡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알리</a:t>
            </a:r>
            <a:r>
              <a:rPr lang="en-US" altLang="ko-KR" sz="1200" dirty="0">
                <a:latin typeface="+mn-ea"/>
              </a:rPr>
              <a:t>, 11</a:t>
            </a:r>
            <a:r>
              <a:rPr lang="ko-KR" altLang="en-US" sz="1200" dirty="0">
                <a:latin typeface="+mn-ea"/>
              </a:rPr>
              <a:t>번가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테무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,G</a:t>
            </a:r>
            <a:r>
              <a:rPr lang="ko-KR" altLang="en-US" sz="1200" dirty="0">
                <a:latin typeface="+mn-ea"/>
              </a:rPr>
              <a:t>마켓 순</a:t>
            </a:r>
            <a:endParaRPr lang="en-US" altLang="ko-KR" sz="1200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34311" y="1470725"/>
            <a:ext cx="5318889" cy="356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63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1-2.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벤치마킹 사례 </a:t>
            </a:r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구글 쇼핑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11315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구글 쇼핑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(Google Shopping)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미국 내 생성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AI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기반 가상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시착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기능 카테고리에 드레스를 추가</a:t>
            </a:r>
            <a:endParaRPr lang="en-US" altLang="ko-KR" sz="1200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구글의 생성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AI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모델은 의류 이미지를 조작하고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XXS-XXXL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사이즈의 다양한 실제 모델에 해당 품목을 보여 줌</a:t>
            </a:r>
            <a:endParaRPr lang="en-US" altLang="ko-KR" sz="1200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B39DF7-FC39-9CF3-3D96-B88C4812E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585" y="1842858"/>
            <a:ext cx="4556335" cy="263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72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1-3.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기존 쇼핑몰의 한계점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1560" y="1131590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AI</a:t>
            </a:r>
            <a:r>
              <a:rPr lang="ko-KR" altLang="en-US" sz="1200" dirty="0">
                <a:latin typeface="+mn-ea"/>
              </a:rPr>
              <a:t>의 지원 범위</a:t>
            </a: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일부 </a:t>
            </a:r>
            <a:r>
              <a:rPr lang="ko-KR" altLang="en-US" sz="1200" dirty="0" err="1">
                <a:latin typeface="+mn-ea"/>
              </a:rPr>
              <a:t>브렌드만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AI</a:t>
            </a:r>
            <a:r>
              <a:rPr lang="ko-KR" altLang="en-US" sz="1200" dirty="0">
                <a:latin typeface="+mn-ea"/>
              </a:rPr>
              <a:t>모델 지원</a:t>
            </a: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  <a:ea typeface="나눔바른고딕" pitchFamily="50" charset="-12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  <a:ea typeface="나눔바른고딕" pitchFamily="50" charset="-127"/>
              </a:rPr>
              <a:t>하나의 의복만 </a:t>
            </a:r>
            <a:r>
              <a:rPr lang="ko-KR" altLang="en-US" sz="1200" dirty="0" err="1">
                <a:latin typeface="+mn-ea"/>
                <a:ea typeface="나눔바른고딕" pitchFamily="50" charset="-127"/>
              </a:rPr>
              <a:t>시착</a:t>
            </a:r>
            <a:r>
              <a:rPr lang="ko-KR" altLang="en-US" sz="1200" dirty="0">
                <a:latin typeface="+mn-ea"/>
                <a:ea typeface="나눔바른고딕" pitchFamily="50" charset="-127"/>
              </a:rPr>
              <a:t> 가능</a:t>
            </a:r>
            <a:endParaRPr lang="en-US" altLang="ko-KR" sz="1200" dirty="0">
              <a:latin typeface="+mn-ea"/>
              <a:ea typeface="나눔바른고딕" pitchFamily="50" charset="-127"/>
            </a:endParaRPr>
          </a:p>
        </p:txBody>
      </p:sp>
      <p:sp>
        <p:nvSpPr>
          <p:cNvPr id="5" name="AutoShape 2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4" descr="검색 png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인터넷 쇼핑몰 png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" t="17001" r="6768" b="7516"/>
          <a:stretch/>
        </p:blipFill>
        <p:spPr bwMode="auto">
          <a:xfrm>
            <a:off x="5724128" y="3291830"/>
            <a:ext cx="1952791" cy="165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dnjsw\Downloads\—Pngtree—search bar_592905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44" b="40857"/>
          <a:stretch/>
        </p:blipFill>
        <p:spPr bwMode="auto">
          <a:xfrm>
            <a:off x="805542" y="3832916"/>
            <a:ext cx="3155505" cy="57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37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0920" y="123478"/>
            <a:ext cx="89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개발 배경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A732-20E4-44DD-9A8A-D7A88E4D5604}"/>
              </a:ext>
            </a:extLst>
          </p:cNvPr>
          <p:cNvSpPr txBox="1"/>
          <p:nvPr/>
        </p:nvSpPr>
        <p:spPr>
          <a:xfrm>
            <a:off x="899592" y="256921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 </a:t>
            </a:r>
            <a:r>
              <a: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쇼핑몰 서비스 </a:t>
            </a:r>
            <a:r>
              <a: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: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160" y="51470"/>
            <a:ext cx="16936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 </a:t>
            </a:r>
            <a:r>
              <a:rPr lang="ko-KR" altLang="en-US" sz="9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학기제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프로젝트</a:t>
            </a:r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845031" y="259090"/>
            <a:ext cx="1350705" cy="1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9632" y="699542"/>
            <a:ext cx="8136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latin typeface="나눔바른고딕" pitchFamily="50" charset="-127"/>
                <a:ea typeface="나눔바른고딕" pitchFamily="50" charset="-127"/>
              </a:rPr>
              <a:t>1-4. </a:t>
            </a:r>
            <a:r>
              <a:rPr lang="ko-KR" altLang="en-US" sz="1700" b="1" dirty="0">
                <a:latin typeface="나눔바른고딕" pitchFamily="50" charset="-127"/>
                <a:ea typeface="나눔바른고딕" pitchFamily="50" charset="-127"/>
              </a:rPr>
              <a:t>기존 쇼핑몰과의 </a:t>
            </a:r>
            <a:r>
              <a:rPr lang="ko-KR" altLang="en-US" sz="1700" b="1" dirty="0" err="1">
                <a:latin typeface="나눔바른고딕" pitchFamily="50" charset="-127"/>
                <a:ea typeface="나눔바른고딕" pitchFamily="50" charset="-127"/>
              </a:rPr>
              <a:t>차별점</a:t>
            </a:r>
            <a:endParaRPr lang="en-US" altLang="ko-KR" sz="17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1560" y="1131590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>
                <a:latin typeface="+mn-ea"/>
              </a:rPr>
              <a:t> 원하는 의복들의 조합</a:t>
            </a:r>
            <a:r>
              <a:rPr lang="en-US" altLang="ko-KR" sz="1200" dirty="0">
                <a:latin typeface="+mn-ea"/>
              </a:rPr>
              <a:t>&amp;</a:t>
            </a:r>
            <a:r>
              <a:rPr lang="ko-KR" altLang="en-US" sz="1200" dirty="0" err="1">
                <a:latin typeface="+mn-ea"/>
              </a:rPr>
              <a:t>시착</a:t>
            </a:r>
            <a:endParaRPr lang="en-US" altLang="ko-KR" sz="1200" dirty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구매하고 싶은 제품의 이미지를 이용하여 </a:t>
            </a:r>
            <a:r>
              <a:rPr lang="en-US" altLang="ko-KR" sz="1200" dirty="0">
                <a:latin typeface="+mn-ea"/>
              </a:rPr>
              <a:t>AI</a:t>
            </a:r>
            <a:r>
              <a:rPr lang="ko-KR" altLang="en-US" sz="1200" dirty="0">
                <a:latin typeface="+mn-ea"/>
              </a:rPr>
              <a:t>모델 이미지 생성</a:t>
            </a: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endParaRPr lang="en-US" altLang="ko-KR" sz="120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이를 통해 의복이 조합을 확인 가능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5" name="AutoShape 2" descr="카메라 png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" name="AutoShape 4" descr="카메라 png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0" name="Picture 8" descr="announce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738" y="4019704"/>
            <a:ext cx="1000318" cy="100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거래 아이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389" y="3907397"/>
            <a:ext cx="1224931" cy="122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빨간 영화 촬영 카메라, 영화 제작, 영화 촬영, 뉴스 생중계 PNG 이미지 소재와 벡터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6" t="13544" r="12270" b="15286"/>
          <a:stretch/>
        </p:blipFill>
        <p:spPr bwMode="auto">
          <a:xfrm>
            <a:off x="1691680" y="4019704"/>
            <a:ext cx="1080120" cy="105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63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24810" y="1636226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4408" y="2057388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02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360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33157" y="256144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서비스 시나리오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397557" y="2401525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35896" y="2057388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4746" y="3397954"/>
            <a:ext cx="1479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쇼핑몰 서비스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55576" y="1636226"/>
            <a:ext cx="1933330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11560" y="3354935"/>
            <a:ext cx="696028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706614" y="33535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34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881</Words>
  <Application>Microsoft Office PowerPoint</Application>
  <PresentationFormat>화면 슬라이드 쇼(16:9)</PresentationFormat>
  <Paragraphs>357</Paragraphs>
  <Slides>27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10X10 Bold</vt:lpstr>
      <vt:lpstr>Noto Sans CJK KR</vt:lpstr>
      <vt:lpstr>나눔바른고딕</vt:lpstr>
      <vt:lpstr>Malgun Gothic</vt:lpstr>
      <vt:lpstr>Malgun Gothic</vt:lpstr>
      <vt:lpstr>배달의민족 한나는 열한살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7523</cp:lastModifiedBy>
  <cp:revision>282</cp:revision>
  <dcterms:created xsi:type="dcterms:W3CDTF">2015-03-17T10:14:13Z</dcterms:created>
  <dcterms:modified xsi:type="dcterms:W3CDTF">2024-10-18T13:00:56Z</dcterms:modified>
</cp:coreProperties>
</file>