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8"/>
  </p:notesMasterIdLst>
  <p:sldIdLst>
    <p:sldId id="256" r:id="rId2"/>
    <p:sldId id="257" r:id="rId3"/>
    <p:sldId id="265" r:id="rId4"/>
    <p:sldId id="271" r:id="rId5"/>
    <p:sldId id="272" r:id="rId6"/>
    <p:sldId id="268" r:id="rId7"/>
    <p:sldId id="273" r:id="rId8"/>
    <p:sldId id="274" r:id="rId9"/>
    <p:sldId id="278" r:id="rId10"/>
    <p:sldId id="282" r:id="rId11"/>
    <p:sldId id="279" r:id="rId12"/>
    <p:sldId id="269" r:id="rId13"/>
    <p:sldId id="270" r:id="rId14"/>
    <p:sldId id="292" r:id="rId15"/>
    <p:sldId id="293" r:id="rId16"/>
    <p:sldId id="29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11" autoAdjust="0"/>
  </p:normalViewPr>
  <p:slideViewPr>
    <p:cSldViewPr>
      <p:cViewPr varScale="1">
        <p:scale>
          <a:sx n="105" d="100"/>
          <a:sy n="105" d="100"/>
        </p:scale>
        <p:origin x="179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0B9BE-CDC1-4A29-B861-9EE1113DBE2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743B1-5C81-4432-AF72-5F69CB399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30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743B1-5C81-4432-AF72-5F69CB39924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749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743B1-5C81-4432-AF72-5F69CB39924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00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743B1-5C81-4432-AF72-5F69CB39924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374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0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35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52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775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916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892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762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815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10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55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39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50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54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2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03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6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66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CE85D0-A6C1-4347-8F55-C6BCFCF4A74F}" type="datetimeFigureOut">
              <a:rPr lang="ru-RU" smtClean="0"/>
              <a:t>15.01.2022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EF7EAF-D8AC-4999-80E6-D5149F5F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26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Лекция № </a:t>
            </a:r>
            <a:r>
              <a:rPr lang="en-US" dirty="0" smtClean="0"/>
              <a:t>2</a:t>
            </a:r>
            <a:r>
              <a:rPr lang="ru-RU" dirty="0" smtClean="0"/>
              <a:t>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Введение </a:t>
            </a:r>
            <a:r>
              <a:rPr lang="ru-RU" dirty="0"/>
              <a:t>в язык  </a:t>
            </a:r>
            <a:r>
              <a:rPr lang="en-US" dirty="0"/>
              <a:t>C</a:t>
            </a:r>
            <a:r>
              <a:rPr lang="ru-RU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59784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Преобразования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5"/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accent5"/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Consolas"/>
              </a:rPr>
              <a:t>defaultValue</a:t>
            </a:r>
            <a:r>
              <a:rPr lang="en-US" dirty="0">
                <a:solidFill>
                  <a:schemeClr val="accent5"/>
                </a:solidFill>
                <a:latin typeface="Consolas"/>
              </a:rPr>
              <a:t> = 12345678;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/>
              </a:rPr>
              <a:t>long value = </a:t>
            </a:r>
            <a:r>
              <a:rPr lang="en-US" dirty="0" err="1">
                <a:solidFill>
                  <a:schemeClr val="accent5"/>
                </a:solidFill>
                <a:latin typeface="Consolas"/>
              </a:rPr>
              <a:t>defaultValue</a:t>
            </a:r>
            <a:r>
              <a:rPr lang="en-US" dirty="0">
                <a:solidFill>
                  <a:schemeClr val="accent5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5"/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accent5"/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Consolas"/>
              </a:rPr>
              <a:t>smallerValue</a:t>
            </a:r>
            <a:r>
              <a:rPr lang="en-US" dirty="0">
                <a:solidFill>
                  <a:schemeClr val="accent5"/>
                </a:solidFill>
                <a:latin typeface="Consolas"/>
              </a:rPr>
              <a:t> = (</a:t>
            </a:r>
            <a:r>
              <a:rPr lang="en-US" dirty="0" err="1">
                <a:solidFill>
                  <a:schemeClr val="accent5"/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accent5"/>
                </a:solidFill>
                <a:latin typeface="Consolas"/>
              </a:rPr>
              <a:t>)value;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6164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Инициализация переменных по умолчанию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ссылок на объекты это соответствует </a:t>
            </a:r>
            <a:r>
              <a:rPr lang="ru-RU" dirty="0" err="1"/>
              <a:t>null</a:t>
            </a:r>
            <a:r>
              <a:rPr lang="ru-RU" dirty="0"/>
              <a:t> </a:t>
            </a:r>
            <a:r>
              <a:rPr lang="ru-RU" dirty="0" smtClean="0"/>
              <a:t>–ссылке</a:t>
            </a:r>
          </a:p>
          <a:p>
            <a:r>
              <a:rPr lang="ru-RU" dirty="0" smtClean="0"/>
              <a:t>Для </a:t>
            </a:r>
            <a:r>
              <a:rPr lang="ru-RU" dirty="0"/>
              <a:t>типов значений — нулевому значению (или </a:t>
            </a:r>
            <a:r>
              <a:rPr lang="ru-RU" dirty="0" err="1"/>
              <a:t>false</a:t>
            </a:r>
            <a:r>
              <a:rPr lang="ru-RU" dirty="0"/>
              <a:t> для булевского типа).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6586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</a:t>
            </a:r>
            <a:endParaRPr lang="ru-RU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70" y="1814119"/>
            <a:ext cx="7084484" cy="5043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8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32555"/>
            <a:ext cx="6120679" cy="522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891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 управления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if-else</a:t>
            </a:r>
            <a:r>
              <a:rPr lang="ru-RU" dirty="0"/>
              <a:t>, </a:t>
            </a:r>
            <a:r>
              <a:rPr lang="ru-RU" dirty="0" err="1"/>
              <a:t>while</a:t>
            </a:r>
            <a:r>
              <a:rPr lang="ru-RU" dirty="0"/>
              <a:t>, </a:t>
            </a:r>
            <a:r>
              <a:rPr lang="ru-RU" dirty="0" err="1"/>
              <a:t>do-while</a:t>
            </a:r>
            <a:r>
              <a:rPr lang="ru-RU" dirty="0"/>
              <a:t> и </a:t>
            </a:r>
            <a:r>
              <a:rPr lang="ru-RU" dirty="0" err="1"/>
              <a:t>for</a:t>
            </a:r>
            <a:endParaRPr lang="ru-RU" dirty="0"/>
          </a:p>
          <a:p>
            <a:r>
              <a:rPr lang="ru-RU" dirty="0" err="1"/>
              <a:t>switch</a:t>
            </a:r>
            <a:endParaRPr lang="ru-RU" dirty="0"/>
          </a:p>
          <a:p>
            <a:r>
              <a:rPr lang="en-US" dirty="0" err="1"/>
              <a:t>f</a:t>
            </a:r>
            <a:r>
              <a:rPr lang="en-US" dirty="0" err="1" smtClean="0"/>
              <a:t>oreach</a:t>
            </a:r>
            <a:endParaRPr lang="ru-RU" dirty="0" smtClean="0"/>
          </a:p>
          <a:p>
            <a:r>
              <a:rPr lang="en-US" dirty="0"/>
              <a:t>break, continue, </a:t>
            </a:r>
            <a:r>
              <a:rPr lang="en-US" dirty="0" err="1"/>
              <a:t>goto</a:t>
            </a:r>
            <a:r>
              <a:rPr lang="en-US" dirty="0"/>
              <a:t>, return и throw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6815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5"/>
                </a:solidFill>
                <a:latin typeface="Consolas"/>
              </a:rPr>
              <a:t> switch (k)</a:t>
            </a:r>
          </a:p>
          <a:p>
            <a:pPr marL="0" indent="0">
              <a:spcAft>
                <a:spcPts val="0"/>
              </a:spcAft>
              <a:buNone/>
            </a:pPr>
            <a:r>
              <a:rPr lang="ru-RU" sz="2000" dirty="0">
                <a:solidFill>
                  <a:schemeClr val="accent5"/>
                </a:solidFill>
                <a:latin typeface="Consolas"/>
              </a:rPr>
              <a:t>       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5"/>
                </a:solidFill>
                <a:latin typeface="Consolas"/>
              </a:rPr>
              <a:t>            case 0: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5"/>
                </a:solidFill>
                <a:latin typeface="Consolas"/>
              </a:rPr>
              <a:t>                </a:t>
            </a:r>
            <a:r>
              <a:rPr lang="en-US" sz="2000" dirty="0" err="1">
                <a:solidFill>
                  <a:schemeClr val="accent5"/>
                </a:solidFill>
                <a:latin typeface="Consolas"/>
              </a:rPr>
              <a:t>Console.WriteLine</a:t>
            </a:r>
            <a:r>
              <a:rPr lang="en-US" sz="2000" dirty="0">
                <a:solidFill>
                  <a:schemeClr val="accent5"/>
                </a:solidFill>
                <a:latin typeface="Consolas"/>
              </a:rPr>
              <a:t>("case 0");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5"/>
                </a:solidFill>
                <a:latin typeface="Consolas"/>
              </a:rPr>
              <a:t>                </a:t>
            </a:r>
            <a:r>
              <a:rPr lang="en-US" sz="2000" dirty="0" err="1">
                <a:solidFill>
                  <a:schemeClr val="accent5"/>
                </a:solidFill>
                <a:latin typeface="Consolas"/>
              </a:rPr>
              <a:t>goto</a:t>
            </a:r>
            <a:r>
              <a:rPr lang="en-US" sz="2000" dirty="0">
                <a:solidFill>
                  <a:schemeClr val="accent5"/>
                </a:solidFill>
                <a:latin typeface="Consolas"/>
              </a:rPr>
              <a:t> case 1;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5"/>
                </a:solidFill>
                <a:latin typeface="Consolas"/>
              </a:rPr>
              <a:t>            case 1: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5"/>
                </a:solidFill>
                <a:latin typeface="Consolas"/>
              </a:rPr>
              <a:t>            case 2: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5"/>
                </a:solidFill>
                <a:latin typeface="Consolas"/>
              </a:rPr>
              <a:t>                </a:t>
            </a:r>
            <a:r>
              <a:rPr lang="en-US" sz="2000" dirty="0" err="1">
                <a:solidFill>
                  <a:schemeClr val="accent5"/>
                </a:solidFill>
                <a:latin typeface="Consolas"/>
              </a:rPr>
              <a:t>Console.WriteLine</a:t>
            </a:r>
            <a:r>
              <a:rPr lang="en-US" sz="2000" dirty="0">
                <a:solidFill>
                  <a:schemeClr val="accent5"/>
                </a:solidFill>
                <a:latin typeface="Consolas"/>
              </a:rPr>
              <a:t>("case 1 </a:t>
            </a:r>
            <a:r>
              <a:rPr lang="en-US" sz="2000" dirty="0" err="1">
                <a:solidFill>
                  <a:schemeClr val="accent5"/>
                </a:solidFill>
                <a:latin typeface="Consolas"/>
              </a:rPr>
              <a:t>или</a:t>
            </a:r>
            <a:r>
              <a:rPr lang="en-US" sz="2000" dirty="0">
                <a:solidFill>
                  <a:schemeClr val="accent5"/>
                </a:solidFill>
                <a:latin typeface="Consolas"/>
              </a:rPr>
              <a:t> case 2");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5"/>
                </a:solidFill>
                <a:latin typeface="Consolas"/>
              </a:rPr>
              <a:t>                break;</a:t>
            </a:r>
          </a:p>
          <a:p>
            <a:pPr marL="0" indent="0">
              <a:spcAft>
                <a:spcPts val="0"/>
              </a:spcAft>
              <a:buNone/>
            </a:pPr>
            <a:r>
              <a:rPr lang="ru-RU" sz="2000" dirty="0">
                <a:solidFill>
                  <a:schemeClr val="accent5"/>
                </a:solidFill>
                <a:latin typeface="Consolas"/>
              </a:rPr>
              <a:t>        }</a:t>
            </a:r>
            <a:endParaRPr lang="ru-RU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790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  <a:latin typeface="Consolas"/>
              </a:rPr>
              <a:t> string[] strings = new string[5];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chemeClr val="accent5"/>
                </a:solidFill>
                <a:latin typeface="Consolas"/>
              </a:rPr>
              <a:t>strings[0</a:t>
            </a:r>
            <a:r>
              <a:rPr lang="en-US" sz="2400" dirty="0">
                <a:solidFill>
                  <a:schemeClr val="accent5"/>
                </a:solidFill>
                <a:latin typeface="Consolas"/>
              </a:rPr>
              <a:t>] = "Bob";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chemeClr val="accent5"/>
                </a:solidFill>
                <a:latin typeface="Consolas"/>
              </a:rPr>
              <a:t>strings[1</a:t>
            </a:r>
            <a:r>
              <a:rPr lang="en-US" sz="2400" dirty="0">
                <a:solidFill>
                  <a:schemeClr val="accent5"/>
                </a:solidFill>
                <a:latin typeface="Consolas"/>
              </a:rPr>
              <a:t>] = "Joe";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accent5"/>
                </a:solidFill>
                <a:latin typeface="Consolas"/>
              </a:rPr>
              <a:t>  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chemeClr val="accent5"/>
                </a:solidFill>
                <a:latin typeface="Consolas"/>
              </a:rPr>
              <a:t>foreach</a:t>
            </a:r>
            <a:r>
              <a:rPr lang="en-US" sz="2400" dirty="0" smtClean="0">
                <a:solidFill>
                  <a:schemeClr val="accent5"/>
                </a:solidFill>
                <a:latin typeface="Consolas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Consolas"/>
              </a:rPr>
              <a:t>(string item in strings)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  <a:latin typeface="Consolas"/>
              </a:rPr>
              <a:t>     </a:t>
            </a:r>
            <a:r>
              <a:rPr lang="en-US" sz="2400" dirty="0" err="1" smtClean="0">
                <a:solidFill>
                  <a:schemeClr val="accent5"/>
                </a:solidFill>
                <a:latin typeface="Consolas"/>
              </a:rPr>
              <a:t>Console.WriteLine</a:t>
            </a:r>
            <a:r>
              <a:rPr lang="en-US" sz="2400" dirty="0">
                <a:solidFill>
                  <a:schemeClr val="accent5"/>
                </a:solidFill>
                <a:latin typeface="Consolas"/>
              </a:rPr>
              <a:t>("{0}", item);</a:t>
            </a:r>
            <a:endParaRPr lang="ru-RU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94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Рассматриваемые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hangingPunct="0"/>
            <a:r>
              <a:rPr lang="ru-RU" dirty="0" smtClean="0"/>
              <a:t>Типы </a:t>
            </a:r>
            <a:r>
              <a:rPr lang="ru-RU" dirty="0"/>
              <a:t>данных. Переменные. Базовые выражения. </a:t>
            </a:r>
          </a:p>
          <a:p>
            <a:pPr lvl="0" hangingPunct="0"/>
            <a:r>
              <a:rPr lang="ru-RU" dirty="0"/>
              <a:t>Операторы: математические, логические, управления, выбора, циклы, условного и безусловного перехода. </a:t>
            </a:r>
          </a:p>
          <a:p>
            <a:pPr lvl="0" hangingPunct="0"/>
            <a:r>
              <a:rPr lang="ru-RU" dirty="0"/>
              <a:t>Самодокументирующиеся комментарии.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995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  <a:latin typeface="Consolas"/>
                <a:ea typeface="Calibri"/>
                <a:cs typeface="Times New Roman"/>
              </a:rPr>
              <a:t>using System;</a:t>
            </a:r>
            <a:endParaRPr lang="ru-RU" sz="3600" dirty="0">
              <a:solidFill>
                <a:schemeClr val="accent5"/>
              </a:solidFill>
              <a:ea typeface="Calibri"/>
              <a:cs typeface="Times New Roman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  <a:latin typeface="Consolas"/>
                <a:ea typeface="Calibri"/>
                <a:cs typeface="Times New Roman"/>
              </a:rPr>
              <a:t>using System.Collections.Generic;</a:t>
            </a:r>
            <a:endParaRPr lang="ru-RU" sz="3600" dirty="0">
              <a:solidFill>
                <a:schemeClr val="accent5"/>
              </a:solidFill>
              <a:ea typeface="Calibri"/>
              <a:cs typeface="Times New Roman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  <a:latin typeface="Consolas"/>
                <a:ea typeface="Calibri"/>
                <a:cs typeface="Times New Roman"/>
              </a:rPr>
              <a:t>using System.Linq;</a:t>
            </a:r>
            <a:endParaRPr lang="ru-RU" sz="3600" dirty="0">
              <a:solidFill>
                <a:schemeClr val="accent5"/>
              </a:solidFill>
              <a:ea typeface="Calibri"/>
              <a:cs typeface="Times New Roman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  <a:latin typeface="Consolas"/>
                <a:ea typeface="Calibri"/>
                <a:cs typeface="Times New Roman"/>
              </a:rPr>
              <a:t>using System.Text;</a:t>
            </a:r>
            <a:endParaRPr lang="ru-RU" sz="3600" dirty="0">
              <a:solidFill>
                <a:schemeClr val="accent5"/>
              </a:solidFill>
              <a:ea typeface="Calibri"/>
              <a:cs typeface="Times New Roman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3600" dirty="0">
              <a:solidFill>
                <a:schemeClr val="accent5"/>
              </a:solidFill>
              <a:ea typeface="Calibri"/>
              <a:cs typeface="Times New Roman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  <a:latin typeface="Consolas"/>
                <a:ea typeface="Calibri"/>
                <a:cs typeface="Times New Roman"/>
              </a:rPr>
              <a:t>namespace ConsoleApplication1</a:t>
            </a:r>
            <a:endParaRPr lang="ru-RU" sz="3600" dirty="0">
              <a:solidFill>
                <a:schemeClr val="accent5"/>
              </a:solidFill>
              <a:ea typeface="Calibri"/>
              <a:cs typeface="Times New Roman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3600" dirty="0">
              <a:solidFill>
                <a:schemeClr val="accent5"/>
              </a:solidFill>
              <a:ea typeface="Calibri"/>
              <a:cs typeface="Times New Roman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  <a:latin typeface="Consolas"/>
                <a:ea typeface="Calibri"/>
                <a:cs typeface="Times New Roman"/>
              </a:rPr>
              <a:t>    class Program</a:t>
            </a:r>
            <a:endParaRPr lang="ru-RU" sz="3600" dirty="0">
              <a:solidFill>
                <a:schemeClr val="accent5"/>
              </a:solidFill>
              <a:ea typeface="Calibri"/>
              <a:cs typeface="Times New Roman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  <a:latin typeface="Consolas"/>
                <a:ea typeface="Calibri"/>
                <a:cs typeface="Times New Roman"/>
              </a:rPr>
              <a:t>    {</a:t>
            </a:r>
            <a:endParaRPr lang="ru-RU" sz="3600" dirty="0">
              <a:solidFill>
                <a:schemeClr val="accent5"/>
              </a:solidFill>
              <a:ea typeface="Calibri"/>
              <a:cs typeface="Times New Roman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  <a:latin typeface="Consolas"/>
                <a:ea typeface="Calibri"/>
                <a:cs typeface="Times New Roman"/>
              </a:rPr>
              <a:t>        static void Main(string[] args)</a:t>
            </a:r>
            <a:endParaRPr lang="ru-RU" sz="3600" dirty="0">
              <a:solidFill>
                <a:schemeClr val="accent5"/>
              </a:solidFill>
              <a:ea typeface="Calibri"/>
              <a:cs typeface="Times New Roman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ru-RU" dirty="0" smtClean="0">
                <a:solidFill>
                  <a:schemeClr val="accent5"/>
                </a:solidFill>
                <a:latin typeface="Consolas"/>
                <a:ea typeface="Calibri"/>
                <a:cs typeface="Times New Roman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dirty="0" smtClean="0">
                <a:solidFill>
                  <a:schemeClr val="accent5"/>
                </a:solidFill>
                <a:latin typeface="Consolas"/>
              </a:rPr>
              <a:t>		</a:t>
            </a:r>
            <a:r>
              <a:rPr lang="en-US" sz="3600" dirty="0" smtClean="0">
                <a:solidFill>
                  <a:schemeClr val="accent5"/>
                </a:solidFill>
                <a:latin typeface="Consolas"/>
              </a:rPr>
              <a:t>Console.WriteLine</a:t>
            </a:r>
            <a:r>
              <a:rPr lang="en-US" sz="3600" dirty="0">
                <a:solidFill>
                  <a:schemeClr val="accent5"/>
                </a:solidFill>
                <a:latin typeface="Consolas"/>
              </a:rPr>
              <a:t>("Hello, world!");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accent5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ru-RU" dirty="0">
                <a:solidFill>
                  <a:schemeClr val="accent5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3600" dirty="0">
              <a:solidFill>
                <a:schemeClr val="accent5"/>
              </a:solidFill>
              <a:ea typeface="Calibri"/>
              <a:cs typeface="Times New Roman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5"/>
                </a:solidFill>
                <a:latin typeface="Consolas"/>
                <a:ea typeface="Calibri"/>
                <a:cs typeface="Times New Roman"/>
              </a:rPr>
              <a:t>    }</a:t>
            </a:r>
            <a:endParaRPr lang="ru-RU" sz="3600" dirty="0">
              <a:solidFill>
                <a:schemeClr val="accent5"/>
              </a:solidFill>
              <a:ea typeface="Calibri"/>
              <a:cs typeface="Times New Roman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5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3600" dirty="0">
              <a:solidFill>
                <a:schemeClr val="accent5"/>
              </a:solidFill>
              <a:ea typeface="Calibri"/>
              <a:cs typeface="Times New Roman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07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dirty="0" smtClean="0"/>
              <a:t>се </a:t>
            </a:r>
            <a:r>
              <a:rPr lang="ru-RU" dirty="0"/>
              <a:t>является объектами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>
              <a:solidFill>
                <a:schemeClr val="accent5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5"/>
                </a:solidFill>
                <a:latin typeface="Consolas"/>
              </a:rPr>
              <a:t>Console.WriteLine</a:t>
            </a:r>
            <a:r>
              <a:rPr lang="en-US" dirty="0" smtClean="0">
                <a:solidFill>
                  <a:schemeClr val="accent5"/>
                </a:solidFill>
                <a:latin typeface="Consolas"/>
              </a:rPr>
              <a:t>(42.ToString</a:t>
            </a:r>
            <a:r>
              <a:rPr lang="en-US" dirty="0">
                <a:solidFill>
                  <a:schemeClr val="accent5"/>
                </a:solidFill>
                <a:latin typeface="Consolas"/>
              </a:rPr>
              <a:t>());</a:t>
            </a:r>
          </a:p>
          <a:p>
            <a:endParaRPr lang="ru-RU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67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Встроенные типы C#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234" y="1795004"/>
            <a:ext cx="5040560" cy="5062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519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Типизированность</a:t>
            </a:r>
            <a:r>
              <a:rPr lang="ru-RU" dirty="0" smtClean="0"/>
              <a:t> языка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400" dirty="0">
                <a:solidFill>
                  <a:schemeClr val="accent5"/>
                </a:solidFill>
                <a:latin typeface="Consolas"/>
              </a:rPr>
              <a:t> double ComputeAvg(int </a:t>
            </a:r>
            <a:r>
              <a:rPr lang="en-US" sz="2400" dirty="0">
                <a:solidFill>
                  <a:schemeClr val="accent5"/>
                </a:solidFill>
                <a:latin typeface="Consolas"/>
              </a:rPr>
              <a:t>x</a:t>
            </a:r>
            <a:r>
              <a:rPr lang="fr-FR" sz="2400" dirty="0" smtClean="0">
                <a:solidFill>
                  <a:schemeClr val="accent5"/>
                </a:solidFill>
                <a:latin typeface="Consolas"/>
              </a:rPr>
              <a:t>, </a:t>
            </a:r>
            <a:r>
              <a:rPr lang="fr-FR" sz="2400" dirty="0">
                <a:solidFill>
                  <a:schemeClr val="accent5"/>
                </a:solidFill>
                <a:latin typeface="Consolas"/>
              </a:rPr>
              <a:t>int </a:t>
            </a:r>
            <a:r>
              <a:rPr lang="fr-FR" sz="2400" dirty="0" smtClean="0">
                <a:solidFill>
                  <a:schemeClr val="accent5"/>
                </a:solidFill>
                <a:latin typeface="Consolas"/>
              </a:rPr>
              <a:t>y)</a:t>
            </a:r>
            <a:endParaRPr lang="fr-FR" sz="2400" dirty="0">
              <a:solidFill>
                <a:schemeClr val="accent5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accent5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  <a:latin typeface="Consolas"/>
              </a:rPr>
              <a:t>            return </a:t>
            </a:r>
            <a:r>
              <a:rPr lang="en-US" sz="2400" dirty="0" smtClean="0">
                <a:solidFill>
                  <a:schemeClr val="accent5"/>
                </a:solidFill>
                <a:latin typeface="Consolas"/>
              </a:rPr>
              <a:t>(x + y) </a:t>
            </a:r>
            <a:r>
              <a:rPr lang="en-US" sz="2400" dirty="0">
                <a:solidFill>
                  <a:schemeClr val="accent5"/>
                </a:solidFill>
                <a:latin typeface="Consolas"/>
              </a:rPr>
              <a:t>/ 2.0;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accent5"/>
                </a:solidFill>
                <a:latin typeface="Consolas"/>
              </a:rPr>
              <a:t>        </a:t>
            </a:r>
            <a:r>
              <a:rPr lang="ru-RU" sz="2400" dirty="0" smtClean="0">
                <a:solidFill>
                  <a:schemeClr val="accent5"/>
                </a:solidFill>
                <a:latin typeface="Consolas"/>
              </a:rPr>
              <a:t>}</a:t>
            </a:r>
            <a:endParaRPr lang="en-US" sz="2400" dirty="0" smtClean="0">
              <a:solidFill>
                <a:schemeClr val="accent5"/>
              </a:solidFill>
              <a:latin typeface="Consolas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/>
              </a:solidFill>
              <a:latin typeface="Consolas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accent5"/>
                </a:solidFill>
                <a:latin typeface="Consolas"/>
              </a:rPr>
              <a:t> double </a:t>
            </a:r>
            <a:r>
              <a:rPr lang="fr-FR" sz="2400" dirty="0" smtClean="0">
                <a:solidFill>
                  <a:schemeClr val="accent5"/>
                </a:solidFill>
                <a:latin typeface="Consolas"/>
              </a:rPr>
              <a:t>ComputeAvg(object </a:t>
            </a:r>
            <a:r>
              <a:rPr lang="en-US" sz="2400" dirty="0">
                <a:solidFill>
                  <a:schemeClr val="accent5"/>
                </a:solidFill>
                <a:latin typeface="Consolas"/>
              </a:rPr>
              <a:t>x</a:t>
            </a:r>
            <a:r>
              <a:rPr lang="fr-FR" sz="2400" dirty="0">
                <a:solidFill>
                  <a:schemeClr val="accent5"/>
                </a:solidFill>
                <a:latin typeface="Consolas"/>
              </a:rPr>
              <a:t>, object</a:t>
            </a:r>
            <a:r>
              <a:rPr lang="fr-FR" sz="2400" dirty="0" smtClean="0">
                <a:solidFill>
                  <a:schemeClr val="accent5"/>
                </a:solidFill>
                <a:latin typeface="Consolas"/>
              </a:rPr>
              <a:t> </a:t>
            </a:r>
            <a:r>
              <a:rPr lang="fr-FR" sz="2400" dirty="0">
                <a:solidFill>
                  <a:schemeClr val="accent5"/>
                </a:solidFill>
                <a:latin typeface="Consolas"/>
              </a:rPr>
              <a:t>y)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accent5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  <a:latin typeface="Consolas"/>
              </a:rPr>
              <a:t>            return </a:t>
            </a:r>
            <a:r>
              <a:rPr lang="en-US" sz="2400" dirty="0" smtClean="0">
                <a:solidFill>
                  <a:schemeClr val="accent5"/>
                </a:solidFill>
                <a:latin typeface="Consolas"/>
              </a:rPr>
              <a:t>((</a:t>
            </a:r>
            <a:r>
              <a:rPr lang="en-US" sz="2400" dirty="0" err="1" smtClean="0">
                <a:solidFill>
                  <a:schemeClr val="accent5"/>
                </a:solidFill>
                <a:latin typeface="Consolas"/>
              </a:rPr>
              <a:t>int</a:t>
            </a:r>
            <a:r>
              <a:rPr lang="en-US" sz="2400" dirty="0">
                <a:solidFill>
                  <a:schemeClr val="accent5"/>
                </a:solidFill>
                <a:latin typeface="Consolas"/>
              </a:rPr>
              <a:t>)</a:t>
            </a:r>
            <a:r>
              <a:rPr lang="en-US" sz="2400" dirty="0" smtClean="0">
                <a:solidFill>
                  <a:schemeClr val="accent5"/>
                </a:solidFill>
                <a:latin typeface="Consolas"/>
              </a:rPr>
              <a:t>x </a:t>
            </a:r>
            <a:r>
              <a:rPr lang="en-US" sz="2400" dirty="0">
                <a:solidFill>
                  <a:schemeClr val="accent5"/>
                </a:solidFill>
                <a:latin typeface="Consolas"/>
              </a:rPr>
              <a:t>+ </a:t>
            </a:r>
            <a:r>
              <a:rPr lang="en-US" sz="2400" dirty="0" smtClean="0">
                <a:solidFill>
                  <a:schemeClr val="accent5"/>
                </a:solidFill>
                <a:latin typeface="Consolas"/>
              </a:rPr>
              <a:t>(</a:t>
            </a:r>
            <a:r>
              <a:rPr lang="en-US" sz="2400" dirty="0" err="1">
                <a:solidFill>
                  <a:schemeClr val="accent5"/>
                </a:solidFill>
                <a:latin typeface="Consolas"/>
              </a:rPr>
              <a:t>int</a:t>
            </a:r>
            <a:r>
              <a:rPr lang="en-US" sz="2400" dirty="0" smtClean="0">
                <a:solidFill>
                  <a:schemeClr val="accent5"/>
                </a:solidFill>
                <a:latin typeface="Consolas"/>
              </a:rPr>
              <a:t>)y</a:t>
            </a:r>
            <a:r>
              <a:rPr lang="en-US" sz="2400" dirty="0">
                <a:solidFill>
                  <a:schemeClr val="accent5"/>
                </a:solidFill>
                <a:latin typeface="Consolas"/>
              </a:rPr>
              <a:t>) / 2.0;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accent5"/>
                </a:solidFill>
                <a:latin typeface="Consolas"/>
              </a:rPr>
              <a:t>        }</a:t>
            </a:r>
            <a:endParaRPr lang="ru-RU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0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</a:t>
            </a:r>
            <a:r>
              <a:rPr lang="ru-RU" dirty="0" smtClean="0"/>
              <a:t>ва </a:t>
            </a:r>
            <a:r>
              <a:rPr lang="ru-RU" dirty="0"/>
              <a:t>вида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Типы значений (</a:t>
            </a:r>
            <a:r>
              <a:rPr lang="ru-RU" dirty="0" err="1"/>
              <a:t>value</a:t>
            </a:r>
            <a:r>
              <a:rPr lang="ru-RU" dirty="0"/>
              <a:t> </a:t>
            </a:r>
            <a:r>
              <a:rPr lang="ru-RU" dirty="0" err="1"/>
              <a:t>types</a:t>
            </a:r>
            <a:r>
              <a:rPr lang="ru-RU" dirty="0" smtClean="0"/>
              <a:t>)</a:t>
            </a:r>
          </a:p>
          <a:p>
            <a:pPr lvl="1"/>
            <a:r>
              <a:rPr lang="ru-RU" dirty="0" err="1" smtClean="0"/>
              <a:t>struct</a:t>
            </a:r>
            <a:endParaRPr lang="ru-RU" dirty="0" smtClean="0"/>
          </a:p>
          <a:p>
            <a:pPr lvl="1"/>
            <a:r>
              <a:rPr lang="ru-RU" dirty="0"/>
              <a:t>могут располагаться в </a:t>
            </a:r>
            <a:r>
              <a:rPr lang="ru-RU" dirty="0" smtClean="0"/>
              <a:t>стеке</a:t>
            </a:r>
          </a:p>
          <a:p>
            <a:pPr lvl="1"/>
            <a:r>
              <a:rPr lang="ru-RU" dirty="0" smtClean="0"/>
              <a:t>копируются </a:t>
            </a:r>
            <a:r>
              <a:rPr lang="ru-RU" dirty="0"/>
              <a:t>по значению </a:t>
            </a:r>
            <a:endParaRPr lang="ru-RU" dirty="0" smtClean="0"/>
          </a:p>
          <a:p>
            <a:r>
              <a:rPr lang="ru-RU" dirty="0"/>
              <a:t>Ссылочные типы (</a:t>
            </a:r>
            <a:r>
              <a:rPr lang="ru-RU" dirty="0" err="1"/>
              <a:t>reference</a:t>
            </a:r>
            <a:r>
              <a:rPr lang="ru-RU" dirty="0"/>
              <a:t> </a:t>
            </a:r>
            <a:r>
              <a:rPr lang="ru-RU" dirty="0" err="1"/>
              <a:t>types</a:t>
            </a:r>
            <a:r>
              <a:rPr lang="ru-RU" dirty="0" smtClean="0"/>
              <a:t>)</a:t>
            </a:r>
          </a:p>
          <a:p>
            <a:pPr lvl="1"/>
            <a:r>
              <a:rPr lang="ru-RU" dirty="0" err="1" smtClean="0"/>
              <a:t>class</a:t>
            </a:r>
            <a:endParaRPr lang="ru-RU" dirty="0" smtClean="0"/>
          </a:p>
          <a:p>
            <a:pPr lvl="1"/>
            <a:r>
              <a:rPr lang="ru-RU" dirty="0" smtClean="0"/>
              <a:t>ссылки </a:t>
            </a:r>
            <a:r>
              <a:rPr lang="ru-RU" dirty="0"/>
              <a:t>на объекты из управляемой </a:t>
            </a:r>
            <a:r>
              <a:rPr lang="ru-RU" dirty="0" smtClean="0"/>
              <a:t>кучи</a:t>
            </a:r>
          </a:p>
          <a:p>
            <a:pPr lvl="1"/>
            <a:r>
              <a:rPr lang="ru-RU" dirty="0"/>
              <a:t>“интеллектуальных” </a:t>
            </a:r>
            <a:r>
              <a:rPr lang="ru-RU" dirty="0" smtClean="0"/>
              <a:t>указатели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54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значений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5"/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accent5"/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Consolas"/>
              </a:rPr>
              <a:t>theAnswer</a:t>
            </a:r>
            <a:r>
              <a:rPr lang="en-US" dirty="0">
                <a:solidFill>
                  <a:schemeClr val="accent5"/>
                </a:solidFill>
                <a:latin typeface="Consolas"/>
              </a:rPr>
              <a:t> = 42;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5"/>
                </a:solidFill>
                <a:latin typeface="Consolas"/>
              </a:rPr>
              <a:t>Console.WriteLine</a:t>
            </a:r>
            <a:r>
              <a:rPr lang="en-US" dirty="0" smtClean="0">
                <a:solidFill>
                  <a:schemeClr val="accent5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chemeClr val="accent5"/>
                </a:solidFill>
                <a:latin typeface="Consolas"/>
              </a:rPr>
              <a:t>theAnswer</a:t>
            </a:r>
            <a:r>
              <a:rPr lang="en-US" dirty="0">
                <a:solidFill>
                  <a:schemeClr val="accent5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12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Ссылочные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  <a:latin typeface="Consolas"/>
              </a:rPr>
              <a:t>object </a:t>
            </a:r>
            <a:r>
              <a:rPr lang="en-US" dirty="0">
                <a:solidFill>
                  <a:schemeClr val="accent5"/>
                </a:solidFill>
                <a:latin typeface="Consolas"/>
              </a:rPr>
              <a:t>o1 = new object();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  <a:latin typeface="Consolas"/>
              </a:rPr>
              <a:t>object </a:t>
            </a:r>
            <a:r>
              <a:rPr lang="ru-RU" dirty="0">
                <a:solidFill>
                  <a:schemeClr val="accent5"/>
                </a:solidFill>
                <a:latin typeface="Consolas"/>
              </a:rPr>
              <a:t>о2 = </a:t>
            </a:r>
            <a:r>
              <a:rPr lang="en-US" dirty="0">
                <a:solidFill>
                  <a:schemeClr val="accent5"/>
                </a:solidFill>
                <a:latin typeface="Consolas"/>
              </a:rPr>
              <a:t>o1;</a:t>
            </a:r>
            <a:endParaRPr lang="ru-RU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805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313</TotalTime>
  <Words>313</Words>
  <Application>Microsoft Office PowerPoint</Application>
  <PresentationFormat>Экран (4:3)</PresentationFormat>
  <Paragraphs>86</Paragraphs>
  <Slides>16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Times New Roman</vt:lpstr>
      <vt:lpstr>Небеса</vt:lpstr>
      <vt:lpstr>Лекция № 2.  Введение в язык  C#</vt:lpstr>
      <vt:lpstr>Рассматриваемые вопросы</vt:lpstr>
      <vt:lpstr>Пример программы</vt:lpstr>
      <vt:lpstr>Все является объектами</vt:lpstr>
      <vt:lpstr>Встроенные типы C#</vt:lpstr>
      <vt:lpstr>Типизированность языка</vt:lpstr>
      <vt:lpstr>Два вида типов</vt:lpstr>
      <vt:lpstr>Типы значений</vt:lpstr>
      <vt:lpstr>Ссылочные типы</vt:lpstr>
      <vt:lpstr>Преобразования типов</vt:lpstr>
      <vt:lpstr>Инициализация переменных по умолчанию</vt:lpstr>
      <vt:lpstr>Операторы</vt:lpstr>
      <vt:lpstr>Операторы</vt:lpstr>
      <vt:lpstr>Поток управления</vt:lpstr>
      <vt:lpstr>switch</vt:lpstr>
      <vt:lpstr>foreach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 1.  Введение в язык  C#</dc:title>
  <dc:creator>Александр</dc:creator>
  <cp:lastModifiedBy>Адмирал Пух</cp:lastModifiedBy>
  <cp:revision>23</cp:revision>
  <dcterms:created xsi:type="dcterms:W3CDTF">2013-01-28T11:29:25Z</dcterms:created>
  <dcterms:modified xsi:type="dcterms:W3CDTF">2022-01-15T06:20:32Z</dcterms:modified>
</cp:coreProperties>
</file>