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56" r:id="rId2"/>
    <p:sldId id="257" r:id="rId3"/>
    <p:sldId id="265" r:id="rId4"/>
    <p:sldId id="295" r:id="rId5"/>
    <p:sldId id="271" r:id="rId6"/>
    <p:sldId id="272" r:id="rId7"/>
    <p:sldId id="274" r:id="rId8"/>
    <p:sldId id="296" r:id="rId9"/>
    <p:sldId id="278" r:id="rId10"/>
    <p:sldId id="297" r:id="rId11"/>
    <p:sldId id="298" r:id="rId12"/>
    <p:sldId id="299" r:id="rId13"/>
    <p:sldId id="300" r:id="rId14"/>
    <p:sldId id="304" r:id="rId15"/>
    <p:sldId id="303" r:id="rId16"/>
    <p:sldId id="282" r:id="rId17"/>
    <p:sldId id="301" r:id="rId18"/>
    <p:sldId id="302" r:id="rId19"/>
    <p:sldId id="292" r:id="rId20"/>
    <p:sldId id="293" r:id="rId21"/>
    <p:sldId id="306" r:id="rId22"/>
    <p:sldId id="305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1" autoAdjust="0"/>
  </p:normalViewPr>
  <p:slideViewPr>
    <p:cSldViewPr>
      <p:cViewPr varScale="1">
        <p:scale>
          <a:sx n="102" d="100"/>
          <a:sy n="102" d="100"/>
        </p:scale>
        <p:origin x="18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B9BE-CDC1-4A29-B861-9EE1113DBE2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43B1-5C81-4432-AF72-5F69CB399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4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0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7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6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77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1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6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1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E85D0-A6C1-4347-8F55-C6BCFCF4A74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№ 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Введение </a:t>
            </a:r>
            <a:r>
              <a:rPr lang="ru-RU" dirty="0"/>
              <a:t>в язык  </a:t>
            </a:r>
            <a:r>
              <a:rPr lang="en-US" dirty="0"/>
              <a:t>C</a:t>
            </a:r>
            <a:r>
              <a:rPr lang="ru-RU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97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6995120" cy="2583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str1 </a:t>
            </a:r>
            <a:r>
              <a:rPr lang="en-US" dirty="0">
                <a:solidFill>
                  <a:schemeClr val="accent5"/>
                </a:solidFill>
              </a:rPr>
              <a:t>= “Hello</a:t>
            </a:r>
            <a:r>
              <a:rPr lang="en-US" dirty="0" smtClean="0">
                <a:solidFill>
                  <a:schemeClr val="accent5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str2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“Hell”;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b</a:t>
            </a:r>
            <a:r>
              <a:rPr lang="en-US" dirty="0" smtClean="0">
                <a:solidFill>
                  <a:schemeClr val="accent5"/>
                </a:solidFill>
              </a:rPr>
              <a:t>ool </a:t>
            </a:r>
            <a:r>
              <a:rPr lang="en-US" dirty="0" err="1" smtClean="0">
                <a:solidFill>
                  <a:schemeClr val="accent5"/>
                </a:solidFill>
              </a:rPr>
              <a:t>isCompare</a:t>
            </a:r>
            <a:r>
              <a:rPr lang="en-US" dirty="0" smtClean="0">
                <a:solidFill>
                  <a:schemeClr val="accent5"/>
                </a:solidFill>
              </a:rPr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string.Compare</a:t>
            </a:r>
            <a:r>
              <a:rPr lang="en-US" dirty="0" smtClean="0">
                <a:solidFill>
                  <a:schemeClr val="accent5"/>
                </a:solidFill>
              </a:rPr>
              <a:t>(str1,str2);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b</a:t>
            </a:r>
            <a:r>
              <a:rPr lang="en-US" dirty="0" smtClean="0">
                <a:solidFill>
                  <a:schemeClr val="accent5"/>
                </a:solidFill>
              </a:rPr>
              <a:t>ool </a:t>
            </a:r>
            <a:r>
              <a:rPr lang="en-US" dirty="0" err="1" smtClean="0">
                <a:solidFill>
                  <a:schemeClr val="accent5"/>
                </a:solidFill>
              </a:rPr>
              <a:t>isEquals</a:t>
            </a:r>
            <a:r>
              <a:rPr lang="en-US" dirty="0" smtClean="0">
                <a:solidFill>
                  <a:schemeClr val="accent5"/>
                </a:solidFill>
              </a:rPr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string.Equals</a:t>
            </a:r>
            <a:r>
              <a:rPr lang="en-US" dirty="0" smtClean="0">
                <a:solidFill>
                  <a:schemeClr val="accent5"/>
                </a:solidFill>
              </a:rPr>
              <a:t>(str1,str2);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len1 = str1.Length;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6995120" cy="337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str1 </a:t>
            </a:r>
            <a:r>
              <a:rPr lang="en-US" dirty="0">
                <a:solidFill>
                  <a:schemeClr val="accent5"/>
                </a:solidFill>
              </a:rPr>
              <a:t>= “Hello</a:t>
            </a:r>
            <a:r>
              <a:rPr lang="en-US" dirty="0" smtClean="0">
                <a:solidFill>
                  <a:schemeClr val="accent5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str2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“Hell”;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str3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“</a:t>
            </a:r>
            <a:r>
              <a:rPr lang="en-US" dirty="0" err="1" smtClean="0">
                <a:solidFill>
                  <a:schemeClr val="accent5"/>
                </a:solidFill>
              </a:rPr>
              <a:t>ll</a:t>
            </a:r>
            <a:r>
              <a:rPr lang="en-US" dirty="0" smtClean="0">
                <a:solidFill>
                  <a:schemeClr val="accent5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b</a:t>
            </a:r>
            <a:r>
              <a:rPr lang="en-US" dirty="0" smtClean="0">
                <a:solidFill>
                  <a:schemeClr val="accent5"/>
                </a:solidFill>
              </a:rPr>
              <a:t>ool </a:t>
            </a:r>
            <a:r>
              <a:rPr lang="en-US" dirty="0" err="1" smtClean="0">
                <a:solidFill>
                  <a:schemeClr val="accent5"/>
                </a:solidFill>
              </a:rPr>
              <a:t>isStart</a:t>
            </a:r>
            <a:r>
              <a:rPr lang="en-US" dirty="0" smtClean="0">
                <a:solidFill>
                  <a:schemeClr val="accent5"/>
                </a:solidFill>
              </a:rPr>
              <a:t> = str1.StartWith(str2);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index = str1.IndexOf(str3);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bool </a:t>
            </a:r>
            <a:r>
              <a:rPr lang="en-US" dirty="0" err="1" smtClean="0">
                <a:solidFill>
                  <a:schemeClr val="accent5"/>
                </a:solidFill>
              </a:rPr>
              <a:t>isFind</a:t>
            </a:r>
            <a:r>
              <a:rPr lang="en-US" dirty="0" smtClean="0">
                <a:solidFill>
                  <a:schemeClr val="accent5"/>
                </a:solidFill>
              </a:rPr>
              <a:t> = str1.Contains(str3);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4258816" cy="337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str1 </a:t>
            </a:r>
            <a:r>
              <a:rPr lang="en-US" dirty="0">
                <a:solidFill>
                  <a:schemeClr val="accent5"/>
                </a:solidFill>
              </a:rPr>
              <a:t>= “</a:t>
            </a:r>
            <a:r>
              <a:rPr lang="en-US" dirty="0" smtClean="0">
                <a:solidFill>
                  <a:schemeClr val="accent5"/>
                </a:solidFill>
              </a:rPr>
              <a:t>He”;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str2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“</a:t>
            </a:r>
            <a:r>
              <a:rPr lang="en-US" dirty="0" err="1" smtClean="0">
                <a:solidFill>
                  <a:schemeClr val="accent5"/>
                </a:solidFill>
              </a:rPr>
              <a:t>ll</a:t>
            </a:r>
            <a:r>
              <a:rPr lang="en-US" dirty="0" smtClean="0">
                <a:solidFill>
                  <a:schemeClr val="accent5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str3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“o”;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tring </a:t>
            </a:r>
            <a:r>
              <a:rPr lang="en-US" dirty="0" err="1" smtClean="0">
                <a:solidFill>
                  <a:schemeClr val="accent5"/>
                </a:solidFill>
              </a:rPr>
              <a:t>concat</a:t>
            </a:r>
            <a:r>
              <a:rPr lang="en-US" dirty="0" smtClean="0">
                <a:solidFill>
                  <a:schemeClr val="accent5"/>
                </a:solidFill>
              </a:rPr>
              <a:t> = str1+str2+str3;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83968" y="1628799"/>
            <a:ext cx="4752528" cy="337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 str1 = “Hello my friend”;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string[] </a:t>
            </a:r>
            <a:r>
              <a:rPr lang="en-US" dirty="0" err="1" smtClean="0">
                <a:solidFill>
                  <a:schemeClr val="accent5"/>
                </a:solidFill>
              </a:rPr>
              <a:t>splitStr</a:t>
            </a:r>
            <a:r>
              <a:rPr lang="en-US" dirty="0" smtClean="0">
                <a:solidFill>
                  <a:schemeClr val="accent5"/>
                </a:solidFill>
              </a:rPr>
              <a:t> = str1.Split(‘ ‘);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Font typeface="Arial"/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3645024"/>
            <a:ext cx="4752528" cy="337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 str1 = “ Hello my friend ”;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 </a:t>
            </a:r>
            <a:r>
              <a:rPr lang="en-US" dirty="0" err="1" smtClean="0">
                <a:solidFill>
                  <a:schemeClr val="accent5"/>
                </a:solidFill>
              </a:rPr>
              <a:t>trimStr</a:t>
            </a:r>
            <a:r>
              <a:rPr lang="en-US" dirty="0" smtClean="0">
                <a:solidFill>
                  <a:schemeClr val="accent5"/>
                </a:solidFill>
              </a:rPr>
              <a:t> = str1.Trim();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Font typeface="Arial"/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1"/>
            <a:ext cx="583264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str1 </a:t>
            </a:r>
            <a:r>
              <a:rPr lang="en-US" dirty="0">
                <a:solidFill>
                  <a:schemeClr val="accent5"/>
                </a:solidFill>
              </a:rPr>
              <a:t>= “Hello my friend”; 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 str2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str1.Substring(0,3);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2852936"/>
            <a:ext cx="4752528" cy="337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 str1 = “str1”;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str2 </a:t>
            </a:r>
            <a:r>
              <a:rPr lang="en-US" dirty="0">
                <a:solidFill>
                  <a:schemeClr val="accent5"/>
                </a:solidFill>
              </a:rPr>
              <a:t>= “</a:t>
            </a:r>
            <a:r>
              <a:rPr lang="en-US" dirty="0" smtClean="0">
                <a:solidFill>
                  <a:schemeClr val="accent5"/>
                </a:solidFill>
              </a:rPr>
              <a:t>str2”;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bool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 </a:t>
            </a:r>
            <a:r>
              <a:rPr lang="en-US" dirty="0" err="1" smtClean="0">
                <a:solidFill>
                  <a:schemeClr val="accent5"/>
                </a:solidFill>
              </a:rPr>
              <a:t>trimStr</a:t>
            </a:r>
            <a:r>
              <a:rPr lang="en-US" dirty="0" smtClean="0">
                <a:solidFill>
                  <a:schemeClr val="accent5"/>
                </a:solidFill>
              </a:rPr>
              <a:t> = str1.Trim();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Font typeface="Arial"/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772400" cy="1456267"/>
          </a:xfrm>
        </p:spPr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6832"/>
            <a:ext cx="468052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[] </a:t>
            </a:r>
            <a:r>
              <a:rPr lang="en-US" dirty="0" err="1" smtClean="0">
                <a:solidFill>
                  <a:schemeClr val="accent5"/>
                </a:solidFill>
              </a:rPr>
              <a:t>ints</a:t>
            </a:r>
            <a:r>
              <a:rPr lang="en-US" dirty="0" smtClean="0">
                <a:solidFill>
                  <a:schemeClr val="accent5"/>
                </a:solidFill>
              </a:rPr>
              <a:t>;//</a:t>
            </a:r>
            <a:r>
              <a:rPr lang="ru-RU" dirty="0" smtClean="0">
                <a:solidFill>
                  <a:schemeClr val="accent5"/>
                </a:solidFill>
              </a:rPr>
              <a:t>одномерный массив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b</a:t>
            </a:r>
            <a:r>
              <a:rPr lang="en-US" dirty="0" smtClean="0">
                <a:solidFill>
                  <a:schemeClr val="accent5"/>
                </a:solidFill>
              </a:rPr>
              <a:t>ool[] bools;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tring[] </a:t>
            </a:r>
            <a:r>
              <a:rPr lang="en-US" dirty="0" err="1" smtClean="0">
                <a:solidFill>
                  <a:schemeClr val="accent5"/>
                </a:solidFill>
              </a:rPr>
              <a:t>strs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44008" y="1916832"/>
            <a:ext cx="468052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[] </a:t>
            </a:r>
            <a:r>
              <a:rPr lang="en-US" b="1" dirty="0" err="1">
                <a:solidFill>
                  <a:schemeClr val="accent5"/>
                </a:solidFill>
              </a:rPr>
              <a:t>ints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en-US" dirty="0" err="1" smtClean="0">
                <a:solidFill>
                  <a:schemeClr val="accent5"/>
                </a:solidFill>
              </a:rPr>
              <a:t>nts</a:t>
            </a:r>
            <a:r>
              <a:rPr lang="en-US" dirty="0" smtClean="0">
                <a:solidFill>
                  <a:schemeClr val="accent5"/>
                </a:solidFill>
              </a:rPr>
              <a:t> = new </a:t>
            </a: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[5];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en-US" dirty="0" err="1" smtClean="0">
                <a:solidFill>
                  <a:schemeClr val="accent5"/>
                </a:solidFill>
              </a:rPr>
              <a:t>nts</a:t>
            </a:r>
            <a:r>
              <a:rPr lang="en-US" dirty="0" smtClean="0">
                <a:solidFill>
                  <a:schemeClr val="accent5"/>
                </a:solidFill>
              </a:rPr>
              <a:t>[0] =4;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en-US" dirty="0" err="1" smtClean="0">
                <a:solidFill>
                  <a:schemeClr val="accent5"/>
                </a:solidFill>
              </a:rPr>
              <a:t>nts</a:t>
            </a:r>
            <a:r>
              <a:rPr lang="en-US" dirty="0" smtClean="0">
                <a:solidFill>
                  <a:schemeClr val="accent5"/>
                </a:solidFill>
              </a:rPr>
              <a:t>[1] = 3;</a:t>
            </a:r>
          </a:p>
          <a:p>
            <a:pPr marL="0" indent="0">
              <a:buFont typeface="Arial"/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07660" y="4869160"/>
            <a:ext cx="5191306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Object[] objects = {true,10,”Hello”};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5536" y="3717032"/>
            <a:ext cx="5191306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[] </a:t>
            </a:r>
            <a:r>
              <a:rPr lang="en-US" dirty="0" err="1">
                <a:solidFill>
                  <a:schemeClr val="accent5"/>
                </a:solidFill>
              </a:rPr>
              <a:t>ints</a:t>
            </a:r>
            <a:r>
              <a:rPr lang="en-US" dirty="0" smtClean="0">
                <a:solidFill>
                  <a:schemeClr val="accent5"/>
                </a:solidFill>
              </a:rPr>
              <a:t> = {true,10,”Hello”};//</a:t>
            </a:r>
            <a:r>
              <a:rPr lang="ru-RU" dirty="0" smtClean="0">
                <a:solidFill>
                  <a:schemeClr val="accent5"/>
                </a:solidFill>
              </a:rPr>
              <a:t>ОШИБКА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строк в тексте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916832"/>
            <a:ext cx="5832648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(“</a:t>
            </a:r>
            <a:r>
              <a:rPr lang="ru-RU" dirty="0" smtClean="0">
                <a:solidFill>
                  <a:schemeClr val="accent5"/>
                </a:solidFill>
              </a:rPr>
              <a:t>Введите текст</a:t>
            </a:r>
            <a:r>
              <a:rPr lang="en-US" dirty="0" smtClean="0">
                <a:solidFill>
                  <a:schemeClr val="accent5"/>
                </a:solidFill>
              </a:rPr>
              <a:t>”</a:t>
            </a:r>
            <a:r>
              <a:rPr lang="ru-RU" dirty="0" smtClean="0">
                <a:solidFill>
                  <a:schemeClr val="accent5"/>
                </a:solidFill>
              </a:rPr>
              <a:t>)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tring[] </a:t>
            </a:r>
            <a:r>
              <a:rPr lang="en-US" dirty="0" err="1" smtClean="0">
                <a:solidFill>
                  <a:schemeClr val="accent5"/>
                </a:solidFill>
              </a:rPr>
              <a:t>arrayStr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tring text = </a:t>
            </a:r>
            <a:r>
              <a:rPr lang="en-US" dirty="0" err="1" smtClean="0">
                <a:solidFill>
                  <a:schemeClr val="accent5"/>
                </a:solidFill>
              </a:rPr>
              <a:t>Console.ReadLine</a:t>
            </a:r>
            <a:r>
              <a:rPr lang="en-US" dirty="0" smtClean="0">
                <a:solidFill>
                  <a:schemeClr val="accent5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arrayStr</a:t>
            </a:r>
            <a:r>
              <a:rPr lang="en-US" dirty="0" smtClean="0">
                <a:solidFill>
                  <a:schemeClr val="accent5"/>
                </a:solidFill>
              </a:rPr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text.Split</a:t>
            </a:r>
            <a:r>
              <a:rPr lang="en-US" dirty="0" smtClean="0">
                <a:solidFill>
                  <a:schemeClr val="accent5"/>
                </a:solidFill>
              </a:rPr>
              <a:t>(‘ ‘);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(“</a:t>
            </a:r>
            <a:r>
              <a:rPr lang="ru-RU" dirty="0" smtClean="0">
                <a:solidFill>
                  <a:schemeClr val="accent5"/>
                </a:solidFill>
              </a:rPr>
              <a:t>Количество строк</a:t>
            </a:r>
            <a:r>
              <a:rPr lang="en-US" dirty="0" smtClean="0">
                <a:solidFill>
                  <a:schemeClr val="accent5"/>
                </a:solidFill>
              </a:rPr>
              <a:t>”</a:t>
            </a:r>
            <a:r>
              <a:rPr lang="ru-RU" dirty="0">
                <a:solidFill>
                  <a:schemeClr val="accent5"/>
                </a:solidFill>
              </a:rPr>
              <a:t>)</a:t>
            </a:r>
            <a:r>
              <a:rPr lang="en-US" dirty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arrayStr.Length</a:t>
            </a:r>
            <a:r>
              <a:rPr lang="ru-RU" dirty="0" smtClean="0">
                <a:solidFill>
                  <a:schemeClr val="accent5"/>
                </a:solidFill>
              </a:rPr>
              <a:t>)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Console.ReadLine</a:t>
            </a:r>
            <a:r>
              <a:rPr lang="en-US" dirty="0">
                <a:solidFill>
                  <a:schemeClr val="accent5"/>
                </a:solidFill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видимости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m = 10;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or(</a:t>
            </a: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=0; 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&lt; 10;i++){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en-US" dirty="0" err="1" smtClean="0">
                <a:solidFill>
                  <a:schemeClr val="accent5"/>
                </a:solidFill>
              </a:rPr>
              <a:t>nt</a:t>
            </a:r>
            <a:r>
              <a:rPr lang="en-US" dirty="0" smtClean="0">
                <a:solidFill>
                  <a:schemeClr val="accent5"/>
                </a:solidFill>
              </a:rPr>
              <a:t> m = 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(m);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1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-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 -- ++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 err="1" smtClean="0">
                <a:solidFill>
                  <a:srgbClr val="FFC000"/>
                </a:solidFill>
              </a:rPr>
              <a:t>nt</a:t>
            </a:r>
            <a:r>
              <a:rPr lang="en-US" dirty="0" smtClean="0">
                <a:solidFill>
                  <a:srgbClr val="FFC000"/>
                </a:solidFill>
              </a:rPr>
              <a:t> x = 0;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 smtClean="0">
                <a:solidFill>
                  <a:srgbClr val="FFC000"/>
                </a:solidFill>
              </a:rPr>
              <a:t>++;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r>
              <a:rPr lang="en-US" dirty="0" smtClean="0"/>
              <a:t> </a:t>
            </a:r>
            <a:r>
              <a:rPr lang="ru-RU" dirty="0" smtClean="0"/>
              <a:t>сравнения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87371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!=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 &gt;= &lt;=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17853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Логические операторы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3789040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| ^ &amp;&amp; || !</a:t>
            </a:r>
          </a:p>
          <a:p>
            <a:pPr marL="0" indent="0">
              <a:buFont typeface="Arial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истинности</a:t>
            </a:r>
          </a:p>
          <a:p>
            <a:pPr marL="0" indent="0">
              <a:buFont typeface="Arial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присваивания =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oreach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break, continue,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return и throw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ru-RU" dirty="0" smtClean="0"/>
              <a:t>Типы </a:t>
            </a:r>
            <a:r>
              <a:rPr lang="ru-RU" dirty="0"/>
              <a:t>данных. Переменные. Базовые выражения. </a:t>
            </a:r>
          </a:p>
          <a:p>
            <a:pPr lvl="0" hangingPunct="0"/>
            <a:r>
              <a:rPr lang="ru-RU" dirty="0"/>
              <a:t>Операторы: математические, логические, управления, выбора, циклы, условного и безусловного перехода.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9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if-else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 str1 = “s1”;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 str2 = “s2”;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f(str1==str2){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(“</a:t>
            </a:r>
            <a:r>
              <a:rPr lang="ru-RU" dirty="0" smtClean="0">
                <a:solidFill>
                  <a:schemeClr val="accent5"/>
                </a:solidFill>
              </a:rPr>
              <a:t>Строки равны</a:t>
            </a:r>
            <a:r>
              <a:rPr lang="en-US" dirty="0" smtClean="0">
                <a:solidFill>
                  <a:schemeClr val="accent5"/>
                </a:solidFill>
              </a:rPr>
              <a:t>”);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e</a:t>
            </a:r>
            <a:r>
              <a:rPr lang="en-US" dirty="0" smtClean="0">
                <a:solidFill>
                  <a:schemeClr val="accent5"/>
                </a:solidFill>
              </a:rPr>
              <a:t>lse{</a:t>
            </a:r>
            <a:endParaRPr lang="ru-RU" dirty="0" smtClean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solidFill>
                  <a:schemeClr val="accent5"/>
                </a:solidFill>
              </a:rPr>
              <a:t>Console.WriteLine</a:t>
            </a:r>
            <a:r>
              <a:rPr lang="en-US" dirty="0">
                <a:solidFill>
                  <a:schemeClr val="accent5"/>
                </a:solidFill>
              </a:rPr>
              <a:t>(“</a:t>
            </a:r>
            <a:r>
              <a:rPr lang="ru-RU" dirty="0">
                <a:solidFill>
                  <a:schemeClr val="accent5"/>
                </a:solidFill>
              </a:rPr>
              <a:t>Строки </a:t>
            </a:r>
            <a:r>
              <a:rPr lang="ru-RU" dirty="0" smtClean="0">
                <a:solidFill>
                  <a:schemeClr val="accent5"/>
                </a:solidFill>
              </a:rPr>
              <a:t>не равны</a:t>
            </a:r>
            <a:r>
              <a:rPr lang="en-US" dirty="0" smtClean="0">
                <a:solidFill>
                  <a:schemeClr val="accent5"/>
                </a:solidFill>
              </a:rPr>
              <a:t>”);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}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019199"/>
          </a:xfrm>
        </p:spPr>
        <p:txBody>
          <a:bodyPr/>
          <a:lstStyle/>
          <a:p>
            <a:r>
              <a:rPr lang="ru-RU" dirty="0" err="1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7772400" cy="2079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for(</a:t>
            </a: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 =0; </a:t>
            </a: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&lt; 10;i++){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>
                <a:solidFill>
                  <a:schemeClr val="accent5"/>
                </a:solidFill>
              </a:rPr>
              <a:t> m = </a:t>
            </a: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en-US" dirty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Console.WriteLine</a:t>
            </a:r>
            <a:r>
              <a:rPr lang="en-US" dirty="0">
                <a:solidFill>
                  <a:schemeClr val="accent5"/>
                </a:solidFill>
              </a:rPr>
              <a:t>(m);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}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3420921"/>
            <a:ext cx="2674640" cy="1019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4221088"/>
            <a:ext cx="3466728" cy="2079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en-US" dirty="0" err="1" smtClean="0">
                <a:solidFill>
                  <a:schemeClr val="accent5"/>
                </a:solidFill>
              </a:rPr>
              <a:t>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=0;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While(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&lt;10){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++;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88024" y="3201889"/>
            <a:ext cx="2674640" cy="1019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Do-while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923928" y="4293096"/>
            <a:ext cx="4968552" cy="2079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en-US" dirty="0" err="1" smtClean="0">
                <a:solidFill>
                  <a:schemeClr val="accent5"/>
                </a:solidFill>
              </a:rPr>
              <a:t>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=0;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o{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++;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While(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&lt;10);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7772400" cy="4234409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tring key = </a:t>
            </a:r>
            <a:r>
              <a:rPr lang="en-US" dirty="0" err="1" smtClean="0">
                <a:solidFill>
                  <a:schemeClr val="accent5"/>
                </a:solidFill>
              </a:rPr>
              <a:t>Console.ReadLine</a:t>
            </a:r>
            <a:r>
              <a:rPr lang="en-US" dirty="0" smtClean="0">
                <a:solidFill>
                  <a:schemeClr val="accent5"/>
                </a:solidFill>
              </a:rPr>
              <a:t>();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5"/>
                </a:solidFill>
              </a:rPr>
              <a:t>switch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smtClean="0">
                <a:solidFill>
                  <a:schemeClr val="accent5"/>
                </a:solidFill>
              </a:rPr>
              <a:t>key)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dirty="0">
                <a:solidFill>
                  <a:schemeClr val="accent5"/>
                </a:solidFill>
              </a:rPr>
              <a:t>    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            </a:t>
            </a:r>
            <a:r>
              <a:rPr lang="en-US" dirty="0" smtClean="0">
                <a:solidFill>
                  <a:schemeClr val="accent5"/>
                </a:solidFill>
              </a:rPr>
              <a:t>	case “0”: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                </a:t>
            </a: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("case 0");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5"/>
                </a:solidFill>
              </a:rPr>
              <a:t>					break;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accent5"/>
                </a:solidFill>
              </a:rPr>
              <a:t>			case </a:t>
            </a:r>
            <a:r>
              <a:rPr lang="en-US" dirty="0" smtClean="0">
                <a:solidFill>
                  <a:schemeClr val="accent5"/>
                </a:solidFill>
              </a:rPr>
              <a:t>“1”</a:t>
            </a:r>
            <a:r>
              <a:rPr lang="en-US" dirty="0" smtClean="0">
                <a:solidFill>
                  <a:schemeClr val="accent5"/>
                </a:solidFill>
              </a:rPr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5"/>
                </a:solidFill>
              </a:rPr>
              <a:t>					</a:t>
            </a: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>
                <a:solidFill>
                  <a:schemeClr val="accent5"/>
                </a:solidFill>
              </a:rPr>
              <a:t>("case </a:t>
            </a:r>
            <a:r>
              <a:rPr lang="en-US" dirty="0" smtClean="0">
                <a:solidFill>
                  <a:schemeClr val="accent5"/>
                </a:solidFill>
              </a:rPr>
              <a:t>1");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					</a:t>
            </a:r>
            <a:r>
              <a:rPr lang="en-US" dirty="0" smtClean="0">
                <a:solidFill>
                  <a:schemeClr val="accent5"/>
                </a:solidFill>
              </a:rPr>
              <a:t>break</a:t>
            </a:r>
            <a:r>
              <a:rPr lang="en-US" dirty="0">
                <a:solidFill>
                  <a:schemeClr val="accent5"/>
                </a:solidFill>
              </a:rPr>
              <a:t>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            </a:t>
            </a:r>
            <a:r>
              <a:rPr lang="en-US" dirty="0" smtClean="0">
                <a:solidFill>
                  <a:schemeClr val="accent5"/>
                </a:solidFill>
              </a:rPr>
              <a:t>	default: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                </a:t>
            </a:r>
            <a:r>
              <a:rPr lang="en-US" dirty="0" err="1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(“other case"); 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5"/>
                </a:solidFill>
              </a:rPr>
              <a:t>}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string[] strings = new string[5];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strings[0</a:t>
            </a:r>
            <a:r>
              <a:rPr lang="en-US" dirty="0">
                <a:solidFill>
                  <a:schemeClr val="accent5"/>
                </a:solidFill>
              </a:rPr>
              <a:t>] = "Bob";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strings[1</a:t>
            </a:r>
            <a:r>
              <a:rPr lang="en-US" dirty="0">
                <a:solidFill>
                  <a:schemeClr val="accent5"/>
                </a:solidFill>
              </a:rPr>
              <a:t>] = "Joe";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foreach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(string item in strings)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 </a:t>
            </a: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>
                <a:solidFill>
                  <a:schemeClr val="accent5"/>
                </a:solidFill>
              </a:rPr>
              <a:t>("{0}", item);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484" y="2073647"/>
            <a:ext cx="7772400" cy="409039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using System;</a:t>
            </a:r>
            <a:endParaRPr lang="ru-RU" dirty="0">
              <a:solidFill>
                <a:schemeClr val="accent5"/>
              </a:solidFill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 </a:t>
            </a:r>
            <a:endParaRPr lang="ru-RU" dirty="0">
              <a:solidFill>
                <a:schemeClr val="accent5"/>
              </a:solidFill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namespace </a:t>
            </a:r>
            <a:r>
              <a:rPr lang="en-US" dirty="0" err="1" smtClean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ConsoleApplication</a:t>
            </a:r>
            <a:endParaRPr lang="ru-RU" dirty="0">
              <a:solidFill>
                <a:schemeClr val="accent5"/>
              </a:solidFill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{</a:t>
            </a:r>
            <a:endParaRPr lang="ru-RU" dirty="0">
              <a:solidFill>
                <a:schemeClr val="accent5"/>
              </a:solidFill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    class Program</a:t>
            </a:r>
            <a:endParaRPr lang="ru-RU" dirty="0">
              <a:solidFill>
                <a:schemeClr val="accent5"/>
              </a:solidFill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    {</a:t>
            </a:r>
            <a:endParaRPr lang="ru-RU" dirty="0">
              <a:solidFill>
                <a:schemeClr val="accent5"/>
              </a:solidFill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        static void Main(string[] args)</a:t>
            </a:r>
            <a:endParaRPr lang="ru-RU" dirty="0">
              <a:solidFill>
                <a:schemeClr val="accent5"/>
              </a:solidFill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        </a:t>
            </a:r>
            <a:r>
              <a:rPr lang="ru-RU" dirty="0" smtClean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("Hello, world!");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 входа в любой	исполняемый файл</a:t>
            </a:r>
          </a:p>
          <a:p>
            <a:pPr lvl="0" hangingPunct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Вся логика – внутри какого-либо типа</a:t>
            </a:r>
          </a:p>
          <a:p>
            <a:pPr hangingPunct="0"/>
            <a:r>
              <a:rPr lang="en-US" dirty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namespace </a:t>
            </a:r>
            <a:r>
              <a:rPr lang="en-US" dirty="0" err="1" smtClean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ConsoleApplication</a:t>
            </a:r>
            <a:r>
              <a:rPr lang="ru-RU" dirty="0" smtClean="0">
                <a:solidFill>
                  <a:schemeClr val="accent5"/>
                </a:solidFill>
                <a:ea typeface="Calibri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для логической группировки</a:t>
            </a:r>
            <a:endParaRPr lang="ru-RU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0" hangingPunct="0"/>
            <a:endParaRPr lang="ru-RU" dirty="0" smtClean="0"/>
          </a:p>
          <a:p>
            <a:pPr lvl="0" hangingPunct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является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</a:rPr>
              <a:t>(42.ToString</a:t>
            </a:r>
            <a:r>
              <a:rPr lang="en-US" dirty="0">
                <a:solidFill>
                  <a:schemeClr val="accent5"/>
                </a:solidFill>
              </a:rPr>
              <a:t>());</a:t>
            </a:r>
          </a:p>
          <a:p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типы C#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34" y="1795004"/>
            <a:ext cx="5040560" cy="506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1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</a:t>
            </a:r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186299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theAnswer</a:t>
            </a:r>
            <a:r>
              <a:rPr lang="en-US" dirty="0" smtClean="0">
                <a:solidFill>
                  <a:schemeClr val="accent5"/>
                </a:solidFill>
              </a:rPr>
              <a:t>;//</a:t>
            </a:r>
            <a:r>
              <a:rPr lang="ru-RU" dirty="0" smtClean="0">
                <a:solidFill>
                  <a:schemeClr val="accent5"/>
                </a:solidFill>
              </a:rPr>
              <a:t>объявление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theAnswer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>
                <a:solidFill>
                  <a:schemeClr val="accent5"/>
                </a:solidFill>
              </a:rPr>
              <a:t>42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  <a:r>
              <a:rPr lang="en-US" dirty="0" smtClean="0">
                <a:solidFill>
                  <a:schemeClr val="accent5"/>
                </a:solidFill>
              </a:rPr>
              <a:t>//</a:t>
            </a:r>
            <a:r>
              <a:rPr lang="ru-RU" dirty="0" smtClean="0">
                <a:solidFill>
                  <a:schemeClr val="accent5"/>
                </a:solidFill>
              </a:rPr>
              <a:t>присвоение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54279" y="2142068"/>
            <a:ext cx="3813048" cy="107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theAnswer</a:t>
            </a:r>
            <a:r>
              <a:rPr lang="ru-RU" dirty="0" smtClean="0">
                <a:solidFill>
                  <a:schemeClr val="accent5"/>
                </a:solidFill>
              </a:rPr>
              <a:t> =42</a:t>
            </a:r>
            <a:r>
              <a:rPr lang="en-US" dirty="0" smtClean="0">
                <a:solidFill>
                  <a:schemeClr val="accent5"/>
                </a:solidFill>
              </a:rPr>
              <a:t>;//</a:t>
            </a:r>
            <a:r>
              <a:rPr lang="ru-RU" dirty="0" smtClean="0">
                <a:solidFill>
                  <a:schemeClr val="accent5"/>
                </a:solidFill>
              </a:rPr>
              <a:t>сразу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1" y="4005064"/>
            <a:ext cx="3813048" cy="1862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//</a:t>
            </a:r>
            <a:r>
              <a:rPr lang="ru-RU" dirty="0">
                <a:solidFill>
                  <a:schemeClr val="accent5"/>
                </a:solidFill>
              </a:rPr>
              <a:t>сразу несколько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x=0;y=5;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254279" y="4144474"/>
            <a:ext cx="3813048" cy="1862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a,b,c</a:t>
            </a:r>
            <a:r>
              <a:rPr lang="en-US" dirty="0" smtClean="0">
                <a:solidFill>
                  <a:schemeClr val="accent5"/>
                </a:solidFill>
              </a:rPr>
              <a:t>;</a:t>
            </a:r>
          </a:p>
          <a:p>
            <a:pPr marL="0" indent="0">
              <a:buFont typeface="Arial"/>
              <a:buNone/>
            </a:pPr>
            <a:endParaRPr lang="ru-RU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</a:t>
            </a:r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925358"/>
            <a:ext cx="3813048" cy="186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bool flag = new bool();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x = new </a:t>
            </a: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();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70248" y="3321402"/>
            <a:ext cx="3813048" cy="107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bool flag = False;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x = 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42069"/>
            <a:ext cx="2746648" cy="15749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</a:t>
            </a:r>
            <a:r>
              <a:rPr lang="en-US" dirty="0" smtClean="0">
                <a:solidFill>
                  <a:schemeClr val="accent5"/>
                </a:solidFill>
              </a:rPr>
              <a:t>har c = ‘f’;</a:t>
            </a:r>
            <a:endParaRPr lang="ru-RU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char[] </a:t>
            </a:r>
            <a:r>
              <a:rPr lang="en-US" dirty="0" err="1" smtClean="0">
                <a:solidFill>
                  <a:schemeClr val="accent5"/>
                </a:solidFill>
              </a:rPr>
              <a:t>str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= </a:t>
            </a:r>
            <a:r>
              <a:rPr lang="en-US" dirty="0" smtClean="0">
                <a:solidFill>
                  <a:schemeClr val="accent5"/>
                </a:solidFill>
              </a:rPr>
              <a:t>{‘</a:t>
            </a:r>
            <a:r>
              <a:rPr lang="en-US" dirty="0" err="1">
                <a:solidFill>
                  <a:schemeClr val="accent5"/>
                </a:solidFill>
              </a:rPr>
              <a:t>h</a:t>
            </a:r>
            <a:r>
              <a:rPr lang="en-US" dirty="0" err="1" smtClean="0">
                <a:solidFill>
                  <a:schemeClr val="accent5"/>
                </a:solidFill>
              </a:rPr>
              <a:t>’,’e’,’l’,’l’,’o</a:t>
            </a:r>
            <a:r>
              <a:rPr lang="en-US" dirty="0" smtClean="0">
                <a:solidFill>
                  <a:schemeClr val="accent5"/>
                </a:solidFill>
              </a:rPr>
              <a:t>’};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067944" y="2142069"/>
            <a:ext cx="4032448" cy="1574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</a:rPr>
              <a:t>string </a:t>
            </a:r>
            <a:r>
              <a:rPr lang="en-US" dirty="0" err="1" smtClean="0">
                <a:solidFill>
                  <a:schemeClr val="accent5"/>
                </a:solidFill>
              </a:rPr>
              <a:t>str</a:t>
            </a:r>
            <a:r>
              <a:rPr lang="en-US" dirty="0" smtClean="0">
                <a:solidFill>
                  <a:schemeClr val="accent5"/>
                </a:solidFill>
              </a:rPr>
              <a:t> = “Hello”;</a:t>
            </a:r>
          </a:p>
          <a:p>
            <a:pPr marL="0" indent="0">
              <a:buFont typeface="Arial"/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3933056"/>
            <a:ext cx="4032448" cy="1574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</a:rPr>
              <a:t>string </a:t>
            </a:r>
            <a:r>
              <a:rPr lang="en-US" dirty="0" err="1" smtClean="0">
                <a:solidFill>
                  <a:schemeClr val="accent5"/>
                </a:solidFill>
                <a:latin typeface="Consolas"/>
              </a:rPr>
              <a:t>str</a:t>
            </a:r>
            <a:r>
              <a:rPr lang="en-US" dirty="0" smtClean="0">
                <a:solidFill>
                  <a:schemeClr val="accent5"/>
                </a:solidFill>
                <a:latin typeface="Consolas"/>
              </a:rPr>
              <a:t> = “Hello”;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accent5"/>
                </a:solidFill>
                <a:latin typeface="Consolas"/>
              </a:rPr>
              <a:t>str.ToUpper</a:t>
            </a:r>
            <a:r>
              <a:rPr lang="en-US" dirty="0" smtClean="0">
                <a:solidFill>
                  <a:schemeClr val="accent5"/>
                </a:solidFill>
                <a:latin typeface="Consolas"/>
              </a:rPr>
              <a:t>();</a:t>
            </a:r>
          </a:p>
          <a:p>
            <a:pPr marL="0" indent="0">
              <a:buFont typeface="Arial"/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067944" y="3931904"/>
            <a:ext cx="4032448" cy="1574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</a:rPr>
              <a:t>string </a:t>
            </a:r>
            <a:r>
              <a:rPr lang="en-US" dirty="0" err="1" smtClean="0">
                <a:solidFill>
                  <a:schemeClr val="accent5"/>
                </a:solidFill>
                <a:latin typeface="Consolas"/>
              </a:rPr>
              <a:t>str</a:t>
            </a:r>
            <a:r>
              <a:rPr lang="en-US" dirty="0" smtClean="0">
                <a:solidFill>
                  <a:schemeClr val="accent5"/>
                </a:solidFill>
                <a:latin typeface="Consolas"/>
              </a:rPr>
              <a:t> = “Hello”;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accent5"/>
                </a:solidFill>
                <a:latin typeface="Consolas"/>
              </a:rPr>
              <a:t>str</a:t>
            </a:r>
            <a:r>
              <a:rPr lang="en-US" dirty="0" smtClean="0">
                <a:solidFill>
                  <a:schemeClr val="accent5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chemeClr val="accent5"/>
                </a:solidFill>
                <a:latin typeface="Consolas"/>
              </a:rPr>
              <a:t>str.ToUpper</a:t>
            </a:r>
            <a:r>
              <a:rPr lang="en-US" dirty="0" smtClean="0">
                <a:solidFill>
                  <a:schemeClr val="accent5"/>
                </a:solidFill>
                <a:latin typeface="Consolas"/>
              </a:rPr>
              <a:t>();</a:t>
            </a:r>
          </a:p>
          <a:p>
            <a:pPr marL="0" indent="0">
              <a:buFont typeface="Arial"/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388</TotalTime>
  <Words>605</Words>
  <Application>Microsoft Office PowerPoint</Application>
  <PresentationFormat>Экран (4:3)</PresentationFormat>
  <Paragraphs>183</Paragraphs>
  <Slides>23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Небеса</vt:lpstr>
      <vt:lpstr>Лекция № 2.  Введение в язык  C#</vt:lpstr>
      <vt:lpstr>Рассматриваемые вопросы</vt:lpstr>
      <vt:lpstr>Пример программы</vt:lpstr>
      <vt:lpstr>Презентация PowerPoint</vt:lpstr>
      <vt:lpstr>Все является объектами</vt:lpstr>
      <vt:lpstr>Встроенные типы C#</vt:lpstr>
      <vt:lpstr>Системные Типы данных</vt:lpstr>
      <vt:lpstr>Системные Типы данных</vt:lpstr>
      <vt:lpstr>Строки</vt:lpstr>
      <vt:lpstr>Строки</vt:lpstr>
      <vt:lpstr>Строки</vt:lpstr>
      <vt:lpstr>Строки</vt:lpstr>
      <vt:lpstr>Строки</vt:lpstr>
      <vt:lpstr>Массивы</vt:lpstr>
      <vt:lpstr>Количество строк в тексте</vt:lpstr>
      <vt:lpstr>Области видимости переменных</vt:lpstr>
      <vt:lpstr>Арифметические операторы</vt:lpstr>
      <vt:lpstr>Операторы сравнения</vt:lpstr>
      <vt:lpstr>Поток управления</vt:lpstr>
      <vt:lpstr>if-else</vt:lpstr>
      <vt:lpstr>for</vt:lpstr>
      <vt:lpstr>switch</vt:lpstr>
      <vt:lpstr>foreach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 Введение в язык  C#</dc:title>
  <dc:creator>Александр</dc:creator>
  <cp:lastModifiedBy>Адмирал Пух</cp:lastModifiedBy>
  <cp:revision>38</cp:revision>
  <dcterms:created xsi:type="dcterms:W3CDTF">2013-01-28T11:29:25Z</dcterms:created>
  <dcterms:modified xsi:type="dcterms:W3CDTF">2022-01-21T17:02:00Z</dcterms:modified>
</cp:coreProperties>
</file>