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6"/>
  </p:normalViewPr>
  <p:slideViewPr>
    <p:cSldViewPr snapToGrid="0" snapToObjects="1">
      <p:cViewPr>
        <p:scale>
          <a:sx n="100" d="100"/>
          <a:sy n="100" d="100"/>
        </p:scale>
        <p:origin x="1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6ECF9-FE05-374F-B2A5-F1CF583BC636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9908-F9B1-5242-B5E4-2280DFFC8F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6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9908-F9B1-5242-B5E4-2280DFFC8F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74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53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7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7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8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7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4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0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1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4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8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ECF-A5A7-0340-A5DB-02FE168C7911}" type="datetimeFigureOut">
              <a:rPr kumimoji="1" lang="zh-CN" altLang="en-US" smtClean="0"/>
              <a:t>2022/5/25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DB9A-B07F-3348-B70F-DE27200FE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0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15621C-D422-A84E-BFC7-9F7DB9EF8553}"/>
              </a:ext>
            </a:extLst>
          </p:cNvPr>
          <p:cNvSpPr txBox="1"/>
          <p:nvPr/>
        </p:nvSpPr>
        <p:spPr>
          <a:xfrm>
            <a:off x="3127003" y="81652"/>
            <a:ext cx="13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Loie Sun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BB584D-D780-4B4A-B64A-E991F8DB73B8}"/>
              </a:ext>
            </a:extLst>
          </p:cNvPr>
          <p:cNvGrpSpPr/>
          <p:nvPr/>
        </p:nvGrpSpPr>
        <p:grpSpPr>
          <a:xfrm>
            <a:off x="348231" y="722399"/>
            <a:ext cx="6958723" cy="804926"/>
            <a:chOff x="327340" y="925711"/>
            <a:chExt cx="6958723" cy="804926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2A23C282-B015-CB44-AC69-FE37101B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4" y="1211773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7ECB1B7-9975-B942-99E7-77D7E1B2B388}"/>
                </a:ext>
              </a:extLst>
            </p:cNvPr>
            <p:cNvGrpSpPr/>
            <p:nvPr/>
          </p:nvGrpSpPr>
          <p:grpSpPr>
            <a:xfrm>
              <a:off x="327340" y="925711"/>
              <a:ext cx="6955962" cy="586049"/>
              <a:chOff x="327340" y="960436"/>
              <a:chExt cx="6955962" cy="586049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8EF392-692F-CA4C-9F85-554CB7C25C68}"/>
                  </a:ext>
                </a:extLst>
              </p:cNvPr>
              <p:cNvSpPr txBox="1"/>
              <p:nvPr/>
            </p:nvSpPr>
            <p:spPr>
              <a:xfrm>
                <a:off x="337382" y="960436"/>
                <a:ext cx="1311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Education</a:t>
                </a:r>
                <a:endParaRPr kumimoji="1" lang="zh-CN" altLang="en-US" sz="16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5700A01-5FF3-3844-9544-F53708034341}"/>
                  </a:ext>
                </a:extLst>
              </p:cNvPr>
              <p:cNvGrpSpPr/>
              <p:nvPr/>
            </p:nvGrpSpPr>
            <p:grpSpPr>
              <a:xfrm>
                <a:off x="327340" y="1262403"/>
                <a:ext cx="6955962" cy="284082"/>
                <a:chOff x="343628" y="1347073"/>
                <a:chExt cx="6513911" cy="284082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F5D9377-E712-4144-B6BE-75D04EE66898}"/>
                    </a:ext>
                  </a:extLst>
                </p:cNvPr>
                <p:cNvSpPr txBox="1"/>
                <p:nvPr/>
              </p:nvSpPr>
              <p:spPr>
                <a:xfrm>
                  <a:off x="343628" y="1354156"/>
                  <a:ext cx="3704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Shanghai Film Academy, Shanghai University (M.Sc.)</a:t>
                  </a:r>
                  <a:endPara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8839A19-09D4-BD4D-AAAA-DC0EE8937CC1}"/>
                    </a:ext>
                  </a:extLst>
                </p:cNvPr>
                <p:cNvSpPr txBox="1"/>
                <p:nvPr/>
              </p:nvSpPr>
              <p:spPr>
                <a:xfrm>
                  <a:off x="4542610" y="1347073"/>
                  <a:ext cx="5207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1/19</a:t>
                  </a:r>
                  <a:endPara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2A3D70B-B95E-4B42-AF49-0141E68A09CF}"/>
                    </a:ext>
                  </a:extLst>
                </p:cNvPr>
                <p:cNvSpPr txBox="1"/>
                <p:nvPr/>
              </p:nvSpPr>
              <p:spPr>
                <a:xfrm>
                  <a:off x="5502342" y="1347073"/>
                  <a:ext cx="1355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2020.09-2023.04</a:t>
                  </a:r>
                  <a:endPara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94971ED-D748-2E44-BD13-BE14CA234759}"/>
                </a:ext>
              </a:extLst>
            </p:cNvPr>
            <p:cNvGrpSpPr/>
            <p:nvPr/>
          </p:nvGrpSpPr>
          <p:grpSpPr>
            <a:xfrm>
              <a:off x="373157" y="1453637"/>
              <a:ext cx="6912906" cy="277000"/>
              <a:chOff x="373107" y="1383648"/>
              <a:chExt cx="6473592" cy="27700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98321D-E6F7-1843-9ECF-50939C450686}"/>
                  </a:ext>
                </a:extLst>
              </p:cNvPr>
              <p:cNvSpPr txBox="1"/>
              <p:nvPr/>
            </p:nvSpPr>
            <p:spPr>
              <a:xfrm>
                <a:off x="373107" y="1383648"/>
                <a:ext cx="31072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School of Software, Yunnan university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(B.S.)</a:t>
                </a:r>
                <a:endParaRPr kumimoji="1" lang="zh-CN" altLang="en-US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B071D5-A508-DC45-8D8A-B41D086501CE}"/>
                  </a:ext>
                </a:extLst>
              </p:cNvPr>
              <p:cNvSpPr txBox="1"/>
              <p:nvPr/>
            </p:nvSpPr>
            <p:spPr>
              <a:xfrm>
                <a:off x="4542607" y="1383649"/>
                <a:ext cx="520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7/77</a:t>
                </a:r>
                <a:endParaRPr kumimoji="1" lang="zh-CN" altLang="en-US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9C81672-AB85-B843-8436-2FDE5A3A397E}"/>
                  </a:ext>
                </a:extLst>
              </p:cNvPr>
              <p:cNvSpPr txBox="1"/>
              <p:nvPr/>
            </p:nvSpPr>
            <p:spPr>
              <a:xfrm>
                <a:off x="5491502" y="1383649"/>
                <a:ext cx="1355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2015.09-2019.06</a:t>
                </a:r>
                <a:endParaRPr kumimoji="1" lang="zh-CN" altLang="en-US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484D64-7CF1-3A45-B258-60855C08200F}"/>
              </a:ext>
            </a:extLst>
          </p:cNvPr>
          <p:cNvGrpSpPr/>
          <p:nvPr/>
        </p:nvGrpSpPr>
        <p:grpSpPr>
          <a:xfrm>
            <a:off x="328776" y="4974962"/>
            <a:ext cx="6947290" cy="1534341"/>
            <a:chOff x="324573" y="4430110"/>
            <a:chExt cx="6947290" cy="153434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76D2725-84DF-1D4E-AAAB-FD309FA95A81}"/>
                </a:ext>
              </a:extLst>
            </p:cNvPr>
            <p:cNvGrpSpPr/>
            <p:nvPr/>
          </p:nvGrpSpPr>
          <p:grpSpPr>
            <a:xfrm>
              <a:off x="324573" y="4430110"/>
              <a:ext cx="6947290" cy="1534341"/>
              <a:chOff x="324573" y="4600670"/>
              <a:chExt cx="6947290" cy="1534341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EFFA220-62F3-A344-8336-28FF5ACBF370}"/>
                  </a:ext>
                </a:extLst>
              </p:cNvPr>
              <p:cNvSpPr txBox="1"/>
              <p:nvPr/>
            </p:nvSpPr>
            <p:spPr>
              <a:xfrm>
                <a:off x="324573" y="4600670"/>
                <a:ext cx="227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Theses and Projects</a:t>
                </a:r>
                <a:endParaRPr kumimoji="1" lang="zh-CN" altLang="en-US" sz="16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F91906D-F8EE-D740-A5FC-A3F07E6A9875}"/>
                  </a:ext>
                </a:extLst>
              </p:cNvPr>
              <p:cNvSpPr txBox="1"/>
              <p:nvPr/>
            </p:nvSpPr>
            <p:spPr>
              <a:xfrm>
                <a:off x="571127" y="4900506"/>
                <a:ext cx="6700736" cy="12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2022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Sound Generation Method with Timing-aligned Visual Feature Mapping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" altLang="zh-CN" sz="1200" b="1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ChinaMM</a:t>
                </a:r>
                <a:r>
                  <a:rPr kumimoji="1" lang="en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CADCG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2021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Multi-Scale </a:t>
                </a:r>
                <a:r>
                  <a:rPr kumimoji="1" lang="en" altLang="zh-CN" sz="1200" i="1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Gragh</a:t>
                </a:r>
                <a:r>
                  <a:rPr kumimoji="1" lang="en" altLang="zh-CN" sz="12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Convolutional Interaction Network for Salient Object Detection</a:t>
                </a:r>
                <a:r>
                  <a:rPr kumimoji="1" lang="zh-CN" altLang="en-US" sz="12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ICIP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2019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Application Design and Development of  Video Stabilization based on Image Processing </a:t>
                </a:r>
              </a:p>
              <a:p>
                <a:pPr algn="just">
                  <a:lnSpc>
                    <a:spcPts val="135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2018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Massive and Highly Concurrent Library Management System Design and Development based on</a:t>
                </a:r>
              </a:p>
              <a:p>
                <a:pPr algn="just">
                  <a:lnSpc>
                    <a:spcPts val="1500"/>
                  </a:lnSpc>
                </a:pP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Open Source Relational </a:t>
                </a:r>
                <a:r>
                  <a:rPr kumimoji="1" lang="en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Databas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 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2017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Visual Effect Design and Program Development of 3D Game based on </a:t>
                </a:r>
                <a:r>
                  <a:rPr kumimoji="1" lang="en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Jmonkey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Engine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9617E76C-D7B5-D84E-9C07-EE6AFBC51E4E}"/>
                </a:ext>
              </a:extLst>
            </p:cNvPr>
            <p:cNvCxnSpPr>
              <a:cxnSpLocks/>
            </p:cNvCxnSpPr>
            <p:nvPr/>
          </p:nvCxnSpPr>
          <p:spPr>
            <a:xfrm>
              <a:off x="420453" y="4718355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D97293-354F-5249-B64F-35F56417F524}"/>
              </a:ext>
            </a:extLst>
          </p:cNvPr>
          <p:cNvGrpSpPr/>
          <p:nvPr/>
        </p:nvGrpSpPr>
        <p:grpSpPr>
          <a:xfrm>
            <a:off x="328776" y="6517803"/>
            <a:ext cx="6867559" cy="1742693"/>
            <a:chOff x="345339" y="6103625"/>
            <a:chExt cx="6867559" cy="174269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111EBC2-0097-9942-B7A3-DBFF046D2BE1}"/>
                </a:ext>
              </a:extLst>
            </p:cNvPr>
            <p:cNvGrpSpPr/>
            <p:nvPr/>
          </p:nvGrpSpPr>
          <p:grpSpPr>
            <a:xfrm>
              <a:off x="345339" y="6103625"/>
              <a:ext cx="6867559" cy="1742693"/>
              <a:chOff x="345339" y="6225147"/>
              <a:chExt cx="6867559" cy="1742693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2B1B4B2-0913-894D-8693-99F5C56DDA30}"/>
                  </a:ext>
                </a:extLst>
              </p:cNvPr>
              <p:cNvSpPr txBox="1"/>
              <p:nvPr/>
            </p:nvSpPr>
            <p:spPr>
              <a:xfrm>
                <a:off x="345339" y="6225147"/>
                <a:ext cx="11953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Awards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8919E02-64E5-EA41-B401-229D4F1362CE}"/>
                  </a:ext>
                </a:extLst>
              </p:cNvPr>
              <p:cNvSpPr txBox="1"/>
              <p:nvPr/>
            </p:nvSpPr>
            <p:spPr>
              <a:xfrm>
                <a:off x="591096" y="6540975"/>
                <a:ext cx="6621802" cy="142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2021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 Class </a:t>
                </a:r>
                <a:r>
                  <a:rPr kumimoji="1" lang="en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Priz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</a:t>
                </a:r>
                <a:r>
                  <a:rPr kumimoji="1" lang="en" altLang="zh-CN" sz="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National Post-Graduate Mathematical Contest in Modeling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2021      First Class Scholarship (5%)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</a:t>
                </a:r>
                <a:r>
                  <a:rPr kumimoji="1" lang="en-US" altLang="zh-CN" sz="1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Shanghai University 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2020      First Class Scholarship (5%)                                                        </a:t>
                </a:r>
                <a:r>
                  <a:rPr kumimoji="1" lang="en" altLang="zh-CN" sz="1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" altLang="zh-CN" sz="105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" altLang="zh-CN" sz="1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Shanghai University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2018      Second Class Scholarship (10%)                                                  </a:t>
                </a:r>
                <a:r>
                  <a:rPr kumimoji="1" lang="en" altLang="zh-CN" sz="105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Yunnan University 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2018      Outstanding Student Leaders (5%)                                 </a:t>
                </a:r>
                <a:r>
                  <a:rPr kumimoji="1" lang="en" altLang="zh-CN" sz="1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Yunnan University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2017      Second Class Scholarship (10%)                                                                        Yunnan University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2017      Outstanding Student Leaders (5%)                                                                     Yunnan University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4346ED90-BB8D-4E46-A9D7-C88F8CC1B269}"/>
                </a:ext>
              </a:extLst>
            </p:cNvPr>
            <p:cNvCxnSpPr>
              <a:cxnSpLocks/>
            </p:cNvCxnSpPr>
            <p:nvPr/>
          </p:nvCxnSpPr>
          <p:spPr>
            <a:xfrm>
              <a:off x="420453" y="6394947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46A238-C777-7347-B7BF-808B6DB82FD8}"/>
              </a:ext>
            </a:extLst>
          </p:cNvPr>
          <p:cNvGrpSpPr/>
          <p:nvPr/>
        </p:nvGrpSpPr>
        <p:grpSpPr>
          <a:xfrm>
            <a:off x="328776" y="8268996"/>
            <a:ext cx="6874293" cy="1148090"/>
            <a:chOff x="331008" y="7964982"/>
            <a:chExt cx="6874293" cy="1148090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6F80DEB-EC8A-224C-B6A9-FBD946A9C707}"/>
                </a:ext>
              </a:extLst>
            </p:cNvPr>
            <p:cNvGrpSpPr/>
            <p:nvPr/>
          </p:nvGrpSpPr>
          <p:grpSpPr>
            <a:xfrm>
              <a:off x="331008" y="7964982"/>
              <a:ext cx="6809441" cy="1148090"/>
              <a:chOff x="331008" y="8118087"/>
              <a:chExt cx="6809441" cy="1148090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608A671-CBC5-AE4F-B743-B4086A48B31A}"/>
                  </a:ext>
                </a:extLst>
              </p:cNvPr>
              <p:cNvSpPr txBox="1"/>
              <p:nvPr/>
            </p:nvSpPr>
            <p:spPr>
              <a:xfrm>
                <a:off x="331008" y="8118087"/>
                <a:ext cx="1477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sz="16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Social Practice</a:t>
                </a:r>
                <a:endParaRPr kumimoji="1" lang="en-US" altLang="zh-CN" sz="16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0FAE3C1-E421-1C43-9685-F316C74C91F4}"/>
                  </a:ext>
                </a:extLst>
              </p:cNvPr>
              <p:cNvSpPr txBox="1"/>
              <p:nvPr/>
            </p:nvSpPr>
            <p:spPr>
              <a:xfrm>
                <a:off x="577562" y="8416393"/>
                <a:ext cx="6562887" cy="84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2021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-US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Caption Operator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24th Shanghai International Film Festival 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2018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Director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News Center of the Student Union of the School of Software, YNU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2017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Director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Journalist Department of the Student Union of the School of Software, YNU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2016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kumimoji="1" lang="en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Volunteer Teacher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</a:t>
                </a:r>
                <a:r>
                  <a:rPr kumimoji="1" lang="en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Qianwei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Town Central School, </a:t>
                </a:r>
                <a:r>
                  <a:rPr kumimoji="1" lang="en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Yuxi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City, Yunnan Province</a:t>
                </a:r>
                <a:endParaRPr kumimoji="1"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06AD622-A941-DD48-ADAE-37C996845206}"/>
                </a:ext>
              </a:extLst>
            </p:cNvPr>
            <p:cNvCxnSpPr>
              <a:cxnSpLocks/>
            </p:cNvCxnSpPr>
            <p:nvPr/>
          </p:nvCxnSpPr>
          <p:spPr>
            <a:xfrm>
              <a:off x="420453" y="8255421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100BC2-D12D-F448-BF9A-813EB7BE147D}"/>
              </a:ext>
            </a:extLst>
          </p:cNvPr>
          <p:cNvGrpSpPr/>
          <p:nvPr/>
        </p:nvGrpSpPr>
        <p:grpSpPr>
          <a:xfrm>
            <a:off x="328776" y="9425587"/>
            <a:ext cx="6871862" cy="1139639"/>
            <a:chOff x="412095" y="9189294"/>
            <a:chExt cx="6871862" cy="1139639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2D67EDB-C3B0-B744-8A8B-F609ACEFC526}"/>
                </a:ext>
              </a:extLst>
            </p:cNvPr>
            <p:cNvGrpSpPr/>
            <p:nvPr/>
          </p:nvGrpSpPr>
          <p:grpSpPr>
            <a:xfrm>
              <a:off x="412095" y="9189294"/>
              <a:ext cx="6809441" cy="1139639"/>
              <a:chOff x="412095" y="9316890"/>
              <a:chExt cx="6809441" cy="1139639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92230B-2C59-9240-A458-718DDECAE740}"/>
                  </a:ext>
                </a:extLst>
              </p:cNvPr>
              <p:cNvSpPr txBox="1"/>
              <p:nvPr/>
            </p:nvSpPr>
            <p:spPr>
              <a:xfrm>
                <a:off x="412095" y="9316890"/>
                <a:ext cx="76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Skills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BD4C51D-6C14-3842-88E8-046E4CD7639F}"/>
                  </a:ext>
                </a:extLst>
              </p:cNvPr>
              <p:cNvSpPr txBox="1"/>
              <p:nvPr/>
            </p:nvSpPr>
            <p:spPr>
              <a:xfrm>
                <a:off x="660651" y="9606745"/>
                <a:ext cx="6560885" cy="84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kumimoji="1" lang="en-US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Coding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Python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(Proficient);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zh-CN" altLang="e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Java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(Familiar); </a:t>
                </a:r>
                <a:r>
                  <a:rPr kumimoji="1" lang="en-US" altLang="zh-CN" sz="1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Pytorch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(Proficient)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Interests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Multi-Media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&amp;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Digital Media Processing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Multimodal learning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Cross-modal Generation</a:t>
                </a:r>
                <a:endParaRPr kumimoji="1" lang="zh-CN" altLang="en-US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English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CET-6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Language Service Competence Accumulation &amp; Training(S100</a:t>
                </a:r>
                <a:r>
                  <a: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Certification)</a:t>
                </a:r>
              </a:p>
              <a:p>
                <a:pPr>
                  <a:lnSpc>
                    <a:spcPts val="1500"/>
                  </a:lnSpc>
                </a:pPr>
                <a:r>
                  <a:rPr kumimoji="1" lang="en-US" altLang="zh-CN" sz="1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Software</a:t>
                </a:r>
                <a:r>
                  <a: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en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Adobe Photoshop, Premiere, Audition, Maya, 3Ds Max, Unity</a:t>
                </a:r>
                <a:endParaRPr kumimoji="1" lang="zh-CN" altLang="en-US" sz="1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67651B3-AF81-F547-8330-835C419163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109" y="9479538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F476B8B-ABE6-B84E-A7E7-1681CCEE5653}"/>
              </a:ext>
            </a:extLst>
          </p:cNvPr>
          <p:cNvGrpSpPr/>
          <p:nvPr/>
        </p:nvGrpSpPr>
        <p:grpSpPr>
          <a:xfrm>
            <a:off x="328776" y="1535825"/>
            <a:ext cx="7018046" cy="3430637"/>
            <a:chOff x="278910" y="2442208"/>
            <a:chExt cx="7018046" cy="343063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EFAD903-5884-354C-99FA-622360FED216}"/>
                </a:ext>
              </a:extLst>
            </p:cNvPr>
            <p:cNvSpPr txBox="1"/>
            <p:nvPr/>
          </p:nvSpPr>
          <p:spPr>
            <a:xfrm>
              <a:off x="278910" y="2442208"/>
              <a:ext cx="131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Research</a:t>
              </a:r>
              <a:endPara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F5B99DF5-832D-6048-A3AE-75864BD873A5}"/>
                </a:ext>
              </a:extLst>
            </p:cNvPr>
            <p:cNvCxnSpPr>
              <a:cxnSpLocks/>
            </p:cNvCxnSpPr>
            <p:nvPr/>
          </p:nvCxnSpPr>
          <p:spPr>
            <a:xfrm>
              <a:off x="353701" y="2736042"/>
              <a:ext cx="6784848" cy="15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861C71E-2678-4442-8736-0D03D0D9FB8F}"/>
                </a:ext>
              </a:extLst>
            </p:cNvPr>
            <p:cNvGrpSpPr/>
            <p:nvPr/>
          </p:nvGrpSpPr>
          <p:grpSpPr>
            <a:xfrm>
              <a:off x="510221" y="2741811"/>
              <a:ext cx="6786735" cy="3131034"/>
              <a:chOff x="510221" y="2741811"/>
              <a:chExt cx="6786735" cy="3131034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D03FE0F-AAB0-634A-826C-F81704218E0A}"/>
                  </a:ext>
                </a:extLst>
              </p:cNvPr>
              <p:cNvGrpSpPr/>
              <p:nvPr/>
            </p:nvGrpSpPr>
            <p:grpSpPr>
              <a:xfrm>
                <a:off x="510533" y="2741811"/>
                <a:ext cx="6704899" cy="1539093"/>
                <a:chOff x="518033" y="2743462"/>
                <a:chExt cx="6704899" cy="1539093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D37EC9D-92D3-7B48-8415-DCFDFB508737}"/>
                    </a:ext>
                  </a:extLst>
                </p:cNvPr>
                <p:cNvSpPr txBox="1"/>
                <p:nvPr/>
              </p:nvSpPr>
              <p:spPr>
                <a:xfrm>
                  <a:off x="518033" y="2743462"/>
                  <a:ext cx="6273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" altLang="zh-CN" sz="1200" b="1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Sound Generation </a:t>
                  </a:r>
                  <a:r>
                    <a:rPr kumimoji="1" lang="en" altLang="zh-CN" sz="1200" b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Method with Timing-aligned </a:t>
                  </a:r>
                  <a:r>
                    <a:rPr kumimoji="1" lang="en" altLang="zh-CN" sz="1200" b="1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Visual Feature Mapping</a:t>
                  </a:r>
                </a:p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2021.09-2022.03</a:t>
                  </a:r>
                  <a:r>
                    <a:rPr kumimoji="1" lang="zh-CN" altLang="en-US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     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</a:t>
                  </a:r>
                  <a:r>
                    <a:rPr kumimoji="1" lang="zh-CN" altLang="en-US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ChinaMM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2022, CADCG</a:t>
                  </a:r>
                  <a:endPara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86625B65-0AAA-444B-9E42-4F6572BD0D08}"/>
                    </a:ext>
                  </a:extLst>
                </p:cNvPr>
                <p:cNvSpPr/>
                <p:nvPr/>
              </p:nvSpPr>
              <p:spPr>
                <a:xfrm>
                  <a:off x="522196" y="3113004"/>
                  <a:ext cx="6700736" cy="11695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Generating high-quality sound matching to silent videos in content and timing alignment, through extracting the visual features and building a visual feature-guided model;</a:t>
                  </a:r>
                  <a:endPara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Proposed a timing-aligned visual feature mapping network, composed of visual feature aggregation module, cross-modal feature mapping module and audio decoding module;</a:t>
                  </a:r>
                </a:p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Experimental results show that the new method has a significant improvement in fidelity and timing-alignment, compared with the state-of-the-art method.</a:t>
                  </a: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6F3E78C-7642-334D-A9C4-9027FE232E04}"/>
                  </a:ext>
                </a:extLst>
              </p:cNvPr>
              <p:cNvGrpSpPr/>
              <p:nvPr/>
            </p:nvGrpSpPr>
            <p:grpSpPr>
              <a:xfrm>
                <a:off x="510221" y="4281026"/>
                <a:ext cx="6786735" cy="1591819"/>
                <a:chOff x="510331" y="4281026"/>
                <a:chExt cx="6786735" cy="1591819"/>
              </a:xfrm>
            </p:grpSpPr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064ACC3-2B28-EC4E-97F8-9B43A2EEE27F}"/>
                    </a:ext>
                  </a:extLst>
                </p:cNvPr>
                <p:cNvSpPr txBox="1"/>
                <p:nvPr/>
              </p:nvSpPr>
              <p:spPr>
                <a:xfrm>
                  <a:off x="510331" y="4281026"/>
                  <a:ext cx="6273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" altLang="zh-CN" sz="1200" b="1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Multi-Scale </a:t>
                  </a:r>
                  <a:r>
                    <a:rPr kumimoji="1" lang="en" altLang="zh-CN" sz="1200" b="1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Gragh</a:t>
                  </a:r>
                  <a:r>
                    <a:rPr kumimoji="1" lang="en" altLang="zh-CN" sz="1200" b="1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Convolutional Interaction Network for Salient Object Detection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2020.09-2021.03</a:t>
                  </a:r>
                  <a:r>
                    <a:rPr kumimoji="1" lang="zh-CN" altLang="en-US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     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</a:t>
                  </a:r>
                  <a:r>
                    <a:rPr kumimoji="1" lang="zh-CN" altLang="en-US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ICIP 2021</a:t>
                  </a:r>
                  <a:endParaRPr kumimoji="1" lang="zh-CN" altLang="en-US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A97A230D-FB75-B946-A1B4-FF8ECF916A49}"/>
                    </a:ext>
                  </a:extLst>
                </p:cNvPr>
                <p:cNvSpPr/>
                <p:nvPr/>
              </p:nvSpPr>
              <p:spPr>
                <a:xfrm>
                  <a:off x="512218" y="4672516"/>
                  <a:ext cx="6784848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Salient object detection (SOD) aims to distinguish the most visually obvious regions;</a:t>
                  </a:r>
                  <a:endParaRPr kumimoji="1" lang="en-US" altLang="zh-CN" sz="1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Proposed the multi-scale graph convolutional interaction network (</a:t>
                  </a:r>
                  <a:r>
                    <a:rPr kumimoji="1" lang="en" altLang="zh-CN" sz="1200" dirty="0" err="1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MGCINet</a:t>
                  </a: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), which consists of the feature interaction module (FIM), the feature aggregation module (FAM), and the residual refinement module (RRM). </a:t>
                  </a:r>
                </a:p>
                <a:p>
                  <a:pPr marL="171450" indent="-171450" algn="just">
                    <a:lnSpc>
                      <a:spcPts val="135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" altLang="zh-CN" sz="12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Experiments show that our method outperforms the state-of-the-arts on five benchmark datasets under different evaluation metrics. </a:t>
                  </a:r>
                </a:p>
              </p:txBody>
            </p:sp>
          </p:grp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9FB9339-36B8-FF46-BD93-1C6C107FDEF6}"/>
              </a:ext>
            </a:extLst>
          </p:cNvPr>
          <p:cNvGrpSpPr/>
          <p:nvPr/>
        </p:nvGrpSpPr>
        <p:grpSpPr>
          <a:xfrm>
            <a:off x="1726912" y="444711"/>
            <a:ext cx="4105847" cy="276999"/>
            <a:chOff x="1105384" y="740768"/>
            <a:chExt cx="4105847" cy="2769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B4E646-DEED-D34A-B22A-05D142E5647A}"/>
                </a:ext>
              </a:extLst>
            </p:cNvPr>
            <p:cNvSpPr txBox="1"/>
            <p:nvPr/>
          </p:nvSpPr>
          <p:spPr>
            <a:xfrm>
              <a:off x="1105384" y="740768"/>
              <a:ext cx="193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sunluoyi@shu.edu.cn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C717C9-51C0-944B-BB48-72EB237AAF71}"/>
                </a:ext>
              </a:extLst>
            </p:cNvPr>
            <p:cNvSpPr/>
            <p:nvPr/>
          </p:nvSpPr>
          <p:spPr>
            <a:xfrm>
              <a:off x="3516536" y="740768"/>
              <a:ext cx="1694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https://loiesun.github.io/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5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467</Words>
  <Application>Microsoft Macintosh PowerPoint</Application>
  <PresentationFormat>自定义</PresentationFormat>
  <Paragraphs>48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2022-04-19T04:43:49Z</dcterms:created>
  <dcterms:modified xsi:type="dcterms:W3CDTF">2022-05-25T02:04:15Z</dcterms:modified>
</cp:coreProperties>
</file>