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71" r:id="rId9"/>
    <p:sldId id="261" r:id="rId10"/>
    <p:sldId id="269" r:id="rId11"/>
    <p:sldId id="270" r:id="rId12"/>
    <p:sldId id="263" r:id="rId13"/>
    <p:sldId id="274" r:id="rId14"/>
    <p:sldId id="275" r:id="rId15"/>
    <p:sldId id="276" r:id="rId16"/>
    <p:sldId id="277" r:id="rId17"/>
    <p:sldId id="278" r:id="rId18"/>
    <p:sldId id="279" r:id="rId19"/>
    <p:sldId id="267" r:id="rId20"/>
    <p:sldId id="264" r:id="rId21"/>
    <p:sldId id="26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99822" autoAdjust="0"/>
  </p:normalViewPr>
  <p:slideViewPr>
    <p:cSldViewPr>
      <p:cViewPr>
        <p:scale>
          <a:sx n="66" d="100"/>
          <a:sy n="66" d="100"/>
        </p:scale>
        <p:origin x="-13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CFE1E-B7F1-4B40-8BE5-E77C4CE0FFB6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A8AF0-4711-4BB7-BE54-B82B3F8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nogit/Floodlight-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Anomaly Detection</a:t>
            </a:r>
            <a:br>
              <a:rPr lang="en-US" sz="3600" dirty="0"/>
            </a:br>
            <a:r>
              <a:rPr lang="en-US" sz="3600" dirty="0"/>
              <a:t>on</a:t>
            </a:r>
            <a:br>
              <a:rPr lang="en-US" sz="3600" dirty="0"/>
            </a:br>
            <a:r>
              <a:rPr lang="en-US" sz="3600" dirty="0"/>
              <a:t>Floodlight SDN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6858000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/>
              <a:t>Irtiza</a:t>
            </a:r>
            <a:r>
              <a:rPr lang="en-US" dirty="0"/>
              <a:t> </a:t>
            </a:r>
            <a:r>
              <a:rPr lang="en-US" dirty="0" smtClean="0"/>
              <a:t>Ahmed </a:t>
            </a:r>
            <a:r>
              <a:rPr lang="en-US" dirty="0" err="1" smtClean="0"/>
              <a:t>Akhter</a:t>
            </a:r>
            <a:r>
              <a:rPr lang="en-US" dirty="0" smtClean="0"/>
              <a:t> </a:t>
            </a:r>
            <a:r>
              <a:rPr lang="en-US" dirty="0"/>
              <a:t>and Aditya </a:t>
            </a:r>
            <a:r>
              <a:rPr lang="en-US" dirty="0" err="1" smtClean="0"/>
              <a:t>Prakash</a:t>
            </a:r>
            <a:endParaRPr lang="en-US" dirty="0" smtClean="0"/>
          </a:p>
          <a:p>
            <a:pPr algn="ctr"/>
            <a:r>
              <a:rPr lang="en-US" dirty="0" smtClean="0"/>
              <a:t>CS-740</a:t>
            </a:r>
            <a:endParaRPr lang="en-US" dirty="0"/>
          </a:p>
          <a:p>
            <a:pPr algn="ctr"/>
            <a:r>
              <a:rPr lang="en-US" dirty="0"/>
              <a:t>May 10, 2013</a:t>
            </a:r>
          </a:p>
        </p:txBody>
      </p:sp>
    </p:spTree>
    <p:extLst>
      <p:ext uri="{BB962C8B-B14F-4D97-AF65-F5344CB8AC3E}">
        <p14:creationId xmlns:p14="http://schemas.microsoft.com/office/powerpoint/2010/main" val="147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29" y="228600"/>
            <a:ext cx="8382000" cy="533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Switch workflow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50334" y="425128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850511" y="1911319"/>
            <a:ext cx="1371600" cy="610448"/>
          </a:xfrm>
          <a:prstGeom prst="flowChartTerminator">
            <a:avLst/>
          </a:prstGeom>
          <a:solidFill>
            <a:schemeClr val="bg1">
              <a:lumMod val="65000"/>
              <a:alpha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888611" y="2521767"/>
            <a:ext cx="1295400" cy="1324703"/>
            <a:chOff x="3888611" y="2521767"/>
            <a:chExt cx="1295400" cy="1324703"/>
          </a:xfrm>
        </p:grpSpPr>
        <p:sp>
          <p:nvSpPr>
            <p:cNvPr id="4" name="Rounded Rectangle 3"/>
            <p:cNvSpPr/>
            <p:nvPr/>
          </p:nvSpPr>
          <p:spPr>
            <a:xfrm>
              <a:off x="3888611" y="29320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Anomaly Detector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4" idx="0"/>
            </p:cNvCxnSpPr>
            <p:nvPr/>
          </p:nvCxnSpPr>
          <p:spPr>
            <a:xfrm>
              <a:off x="4536311" y="2521767"/>
              <a:ext cx="0" cy="4103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4637" y="2521767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dirty="0"/>
            </a:p>
          </p:txBody>
        </p:sp>
      </p:grpSp>
      <p:cxnSp>
        <p:nvCxnSpPr>
          <p:cNvPr id="39" name="Straight Arrow Connector 38"/>
          <p:cNvCxnSpPr>
            <a:stCxn id="9" idx="1"/>
            <a:endCxn id="11" idx="3"/>
          </p:cNvCxnSpPr>
          <p:nvPr/>
        </p:nvCxnSpPr>
        <p:spPr>
          <a:xfrm flipH="1">
            <a:off x="3245734" y="4708485"/>
            <a:ext cx="64287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888611" y="3846470"/>
            <a:ext cx="1295400" cy="1319215"/>
            <a:chOff x="3888611" y="3846470"/>
            <a:chExt cx="1295400" cy="1319215"/>
          </a:xfrm>
        </p:grpSpPr>
        <p:sp>
          <p:nvSpPr>
            <p:cNvPr id="9" name="Rounded Rectangle 8"/>
            <p:cNvSpPr/>
            <p:nvPr/>
          </p:nvSpPr>
          <p:spPr>
            <a:xfrm>
              <a:off x="3888611" y="4251285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Detection Unit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>
              <a:off x="4536311" y="3846470"/>
              <a:ext cx="0" cy="404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47162" y="389498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88611" y="5165685"/>
            <a:ext cx="1295400" cy="1431885"/>
            <a:chOff x="3888611" y="5165685"/>
            <a:chExt cx="1295400" cy="1431885"/>
          </a:xfrm>
        </p:grpSpPr>
        <p:sp>
          <p:nvSpPr>
            <p:cNvPr id="12" name="Rounded Rectangle 11"/>
            <p:cNvSpPr/>
            <p:nvPr/>
          </p:nvSpPr>
          <p:spPr>
            <a:xfrm>
              <a:off x="3888611" y="56831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Cluster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9" idx="2"/>
              <a:endCxn id="12" idx="0"/>
            </p:cNvCxnSpPr>
            <p:nvPr/>
          </p:nvCxnSpPr>
          <p:spPr>
            <a:xfrm>
              <a:off x="4536311" y="5165685"/>
              <a:ext cx="0" cy="517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12678" y="527053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54637" y="1501616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33822" y="4400708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cxnSp>
        <p:nvCxnSpPr>
          <p:cNvPr id="54" name="Straight Arrow Connector 53"/>
          <p:cNvCxnSpPr>
            <a:stCxn id="60" idx="2"/>
            <a:endCxn id="8" idx="0"/>
          </p:cNvCxnSpPr>
          <p:nvPr/>
        </p:nvCxnSpPr>
        <p:spPr>
          <a:xfrm>
            <a:off x="4536311" y="1399691"/>
            <a:ext cx="0" cy="511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defined Process 59"/>
          <p:cNvSpPr/>
          <p:nvPr/>
        </p:nvSpPr>
        <p:spPr>
          <a:xfrm>
            <a:off x="3812411" y="1102817"/>
            <a:ext cx="1447800" cy="296874"/>
          </a:xfrm>
          <a:prstGeom prst="flowChartPredefinedProcess">
            <a:avLst/>
          </a:prstGeom>
          <a:solidFill>
            <a:schemeClr val="bg1">
              <a:lumMod val="6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New Flow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184011" y="4245456"/>
            <a:ext cx="2094295" cy="914400"/>
            <a:chOff x="5184011" y="4245456"/>
            <a:chExt cx="2094295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5982906" y="4245456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Flow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9" idx="3"/>
              <a:endCxn id="10" idx="1"/>
            </p:cNvCxnSpPr>
            <p:nvPr/>
          </p:nvCxnSpPr>
          <p:spPr>
            <a:xfrm flipV="1">
              <a:off x="5184011" y="4702656"/>
              <a:ext cx="798895" cy="5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30455" y="4394879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cxnSp>
        <p:nvCxnSpPr>
          <p:cNvPr id="104" name="Elbow Connector 103"/>
          <p:cNvCxnSpPr>
            <a:stCxn id="11" idx="0"/>
            <a:endCxn id="60" idx="1"/>
          </p:cNvCxnSpPr>
          <p:nvPr/>
        </p:nvCxnSpPr>
        <p:spPr>
          <a:xfrm rot="5400000" flipH="1" flipV="1">
            <a:off x="1705207" y="2144082"/>
            <a:ext cx="3000031" cy="1214377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6200000" flipV="1">
            <a:off x="4482890" y="2028576"/>
            <a:ext cx="3000033" cy="1445389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6972712" y="2249660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Install Flow Rules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721181" y="2263336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Get counts from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5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48" grpId="0"/>
      <p:bldP spid="49" grpId="0"/>
      <p:bldP spid="60" grpId="0" animBg="1"/>
      <p:bldP spid="109" grpId="0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28" y="76200"/>
            <a:ext cx="901037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switch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1921" y="3370849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13821" y="1425288"/>
            <a:ext cx="5501749" cy="2432612"/>
            <a:chOff x="1713821" y="1425288"/>
            <a:chExt cx="5501749" cy="2432612"/>
          </a:xfrm>
        </p:grpSpPr>
        <p:grpSp>
          <p:nvGrpSpPr>
            <p:cNvPr id="26" name="Group 25"/>
            <p:cNvGrpSpPr/>
            <p:nvPr/>
          </p:nvGrpSpPr>
          <p:grpSpPr>
            <a:xfrm>
              <a:off x="4708688" y="1425288"/>
              <a:ext cx="2506882" cy="2432612"/>
              <a:chOff x="3505199" y="1447800"/>
              <a:chExt cx="2895601" cy="266410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ingle Corner Rectangle 2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9" idx="2"/>
                <a:endCxn id="3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3"/>
                <a:endCxn id="15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3"/>
                <a:endCxn id="14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3"/>
                <a:endCxn id="13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>
              <a:stCxn id="4" idx="3"/>
              <a:endCxn id="5" idx="1"/>
            </p:cNvCxnSpPr>
            <p:nvPr/>
          </p:nvCxnSpPr>
          <p:spPr>
            <a:xfrm flipV="1">
              <a:off x="3047321" y="2641594"/>
              <a:ext cx="1661367" cy="11864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Terminator 43"/>
            <p:cNvSpPr/>
            <p:nvPr/>
          </p:nvSpPr>
          <p:spPr>
            <a:xfrm>
              <a:off x="1713821" y="1928544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4" idx="2"/>
              <a:endCxn id="4" idx="0"/>
            </p:cNvCxnSpPr>
            <p:nvPr/>
          </p:nvCxnSpPr>
          <p:spPr>
            <a:xfrm>
              <a:off x="2399621" y="2538992"/>
              <a:ext cx="0" cy="831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9453607">
              <a:off x="3194156" y="3033600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-1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13821" y="3828049"/>
            <a:ext cx="5491311" cy="2657107"/>
            <a:chOff x="1713821" y="3828049"/>
            <a:chExt cx="5491311" cy="2657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698250" y="4052544"/>
              <a:ext cx="2506882" cy="2432612"/>
              <a:chOff x="3505199" y="1447800"/>
              <a:chExt cx="2895601" cy="26641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28" idx="2"/>
                <a:endCxn id="32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8" idx="3"/>
                <a:endCxn id="31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8" idx="3"/>
                <a:endCxn id="30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8" idx="3"/>
                <a:endCxn id="29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>
              <a:stCxn id="4" idx="3"/>
              <a:endCxn id="33" idx="1"/>
            </p:cNvCxnSpPr>
            <p:nvPr/>
          </p:nvCxnSpPr>
          <p:spPr>
            <a:xfrm>
              <a:off x="3047321" y="3828049"/>
              <a:ext cx="1650929" cy="1440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Terminator 44"/>
            <p:cNvSpPr/>
            <p:nvPr/>
          </p:nvSpPr>
          <p:spPr>
            <a:xfrm>
              <a:off x="1713821" y="5188952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5" idx="0"/>
              <a:endCxn id="4" idx="2"/>
            </p:cNvCxnSpPr>
            <p:nvPr/>
          </p:nvCxnSpPr>
          <p:spPr>
            <a:xfrm flipV="1">
              <a:off x="2399621" y="4285249"/>
              <a:ext cx="0" cy="9037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411690">
              <a:off x="3198674" y="4452631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Ran some simple tests involving </a:t>
            </a:r>
            <a:r>
              <a:rPr lang="en-US" dirty="0" smtClean="0"/>
              <a:t>a tree topology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Still need to test for large volumes of </a:t>
            </a:r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5118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8879" y="14965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6256" y="255434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4950" y="2567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2003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2056" y="40873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91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7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1556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1667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915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616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33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34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25939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96050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 flipH="1">
            <a:off x="2659156" y="1801309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>
            <a:off x="4151779" y="1801309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 flipH="1">
            <a:off x="2024903" y="2859144"/>
            <a:ext cx="634253" cy="1232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2"/>
          </p:cNvCxnSpPr>
          <p:nvPr/>
        </p:nvCxnSpPr>
        <p:spPr>
          <a:xfrm flipH="1" flipV="1">
            <a:off x="2659156" y="2859144"/>
            <a:ext cx="685800" cy="122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49720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>
            <a:off x="56578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14" idx="0"/>
          </p:cNvCxnSpPr>
          <p:nvPr/>
        </p:nvCxnSpPr>
        <p:spPr>
          <a:xfrm flipH="1">
            <a:off x="1682003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5" idx="0"/>
          </p:cNvCxnSpPr>
          <p:nvPr/>
        </p:nvCxnSpPr>
        <p:spPr>
          <a:xfrm>
            <a:off x="2024903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2" idx="0"/>
          </p:cNvCxnSpPr>
          <p:nvPr/>
        </p:nvCxnSpPr>
        <p:spPr>
          <a:xfrm flipH="1">
            <a:off x="3002056" y="4392109"/>
            <a:ext cx="342900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3" idx="0"/>
          </p:cNvCxnSpPr>
          <p:nvPr/>
        </p:nvCxnSpPr>
        <p:spPr>
          <a:xfrm>
            <a:off x="3344956" y="4392109"/>
            <a:ext cx="327211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0"/>
            <a:endCxn id="10" idx="2"/>
          </p:cNvCxnSpPr>
          <p:nvPr/>
        </p:nvCxnSpPr>
        <p:spPr>
          <a:xfrm flipV="1">
            <a:off x="4653803" y="4396591"/>
            <a:ext cx="318247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  <a:endCxn id="17" idx="0"/>
          </p:cNvCxnSpPr>
          <p:nvPr/>
        </p:nvCxnSpPr>
        <p:spPr>
          <a:xfrm>
            <a:off x="4972050" y="4396591"/>
            <a:ext cx="35186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8" idx="0"/>
          </p:cNvCxnSpPr>
          <p:nvPr/>
        </p:nvCxnSpPr>
        <p:spPr>
          <a:xfrm flipH="1">
            <a:off x="6016439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0"/>
            <a:endCxn id="11" idx="2"/>
          </p:cNvCxnSpPr>
          <p:nvPr/>
        </p:nvCxnSpPr>
        <p:spPr>
          <a:xfrm flipH="1" flipV="1">
            <a:off x="6343650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64174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5762" y="14570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6303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47732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43450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50910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1844" y="5629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1956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63103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22009" y="560952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3645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73756" y="564090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6281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52079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25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" y="990918"/>
            <a:ext cx="8686800" cy="54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55141" y="124115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2518" y="2298985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1212" y="2312432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23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7377" y="381491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652" y="385795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2824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4636" y="53191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412" y="534250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7470" y="533083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4100" y="537341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31425" y="538732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4595" y="54007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3" idx="2"/>
            <a:endCxn id="4" idx="0"/>
          </p:cNvCxnSpPr>
          <p:nvPr/>
        </p:nvCxnSpPr>
        <p:spPr>
          <a:xfrm flipH="1">
            <a:off x="3005418" y="1545950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5" idx="0"/>
          </p:cNvCxnSpPr>
          <p:nvPr/>
        </p:nvCxnSpPr>
        <p:spPr>
          <a:xfrm>
            <a:off x="4498041" y="1545950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 flipH="1">
            <a:off x="1535206" y="2603785"/>
            <a:ext cx="1470212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V="1">
            <a:off x="2660277" y="2603785"/>
            <a:ext cx="345141" cy="12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 flipH="1">
            <a:off x="5018552" y="2617232"/>
            <a:ext cx="985560" cy="124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9" idx="0"/>
          </p:cNvCxnSpPr>
          <p:nvPr/>
        </p:nvCxnSpPr>
        <p:spPr>
          <a:xfrm>
            <a:off x="6004112" y="2617232"/>
            <a:ext cx="1241612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1" idx="0"/>
          </p:cNvCxnSpPr>
          <p:nvPr/>
        </p:nvCxnSpPr>
        <p:spPr>
          <a:xfrm flipH="1">
            <a:off x="593912" y="4126896"/>
            <a:ext cx="941294" cy="121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2" idx="0"/>
          </p:cNvCxnSpPr>
          <p:nvPr/>
        </p:nvCxnSpPr>
        <p:spPr>
          <a:xfrm flipH="1">
            <a:off x="1467970" y="4126896"/>
            <a:ext cx="67236" cy="120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1535206" y="4126896"/>
            <a:ext cx="779930" cy="119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9" idx="2"/>
          </p:cNvCxnSpPr>
          <p:nvPr/>
        </p:nvCxnSpPr>
        <p:spPr>
          <a:xfrm flipV="1">
            <a:off x="6324600" y="4151976"/>
            <a:ext cx="92112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4" idx="0"/>
          </p:cNvCxnSpPr>
          <p:nvPr/>
        </p:nvCxnSpPr>
        <p:spPr>
          <a:xfrm>
            <a:off x="7245724" y="4151976"/>
            <a:ext cx="76201" cy="123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0"/>
            <a:endCxn id="9" idx="2"/>
          </p:cNvCxnSpPr>
          <p:nvPr/>
        </p:nvCxnSpPr>
        <p:spPr>
          <a:xfrm flipH="1" flipV="1">
            <a:off x="7245724" y="4151976"/>
            <a:ext cx="1239371" cy="1248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10436" y="2280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12024" y="12016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31259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3053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75512" y="2280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5773" y="3804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77904" y="3793388"/>
            <a:ext cx="5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3753" y="53541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7812" y="5342502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76183" y="5330834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20653" y="5385085"/>
            <a:ext cx="4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2546" y="5379251"/>
            <a:ext cx="4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94595" y="54120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44762" y="233125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" idx="2"/>
            <a:endCxn id="41" idx="0"/>
          </p:cNvCxnSpPr>
          <p:nvPr/>
        </p:nvCxnSpPr>
        <p:spPr>
          <a:xfrm flipH="1">
            <a:off x="4387662" y="1545950"/>
            <a:ext cx="110379" cy="785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2680" y="2312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878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02106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Straight Connector 45"/>
          <p:cNvCxnSpPr>
            <a:stCxn id="44" idx="0"/>
            <a:endCxn id="28" idx="2"/>
          </p:cNvCxnSpPr>
          <p:nvPr/>
        </p:nvCxnSpPr>
        <p:spPr>
          <a:xfrm flipH="1" flipV="1">
            <a:off x="3039036" y="2649498"/>
            <a:ext cx="591670" cy="117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40213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54513" y="3814910"/>
            <a:ext cx="5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s12</a:t>
            </a:r>
            <a:endParaRPr lang="en-US" dirty="0"/>
          </a:p>
        </p:txBody>
      </p:sp>
      <p:cxnSp>
        <p:nvCxnSpPr>
          <p:cNvPr id="49" name="Straight Connector 48"/>
          <p:cNvCxnSpPr>
            <a:stCxn id="5" idx="2"/>
            <a:endCxn id="47" idx="0"/>
          </p:cNvCxnSpPr>
          <p:nvPr/>
        </p:nvCxnSpPr>
        <p:spPr>
          <a:xfrm>
            <a:off x="6004112" y="2617232"/>
            <a:ext cx="79001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</p:cNvCxnSpPr>
          <p:nvPr/>
        </p:nvCxnSpPr>
        <p:spPr>
          <a:xfrm flipH="1">
            <a:off x="3973606" y="2636051"/>
            <a:ext cx="414056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>
            <a:off x="4387662" y="2636051"/>
            <a:ext cx="0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</p:cNvCxnSpPr>
          <p:nvPr/>
        </p:nvCxnSpPr>
        <p:spPr>
          <a:xfrm>
            <a:off x="4387662" y="2636051"/>
            <a:ext cx="453279" cy="51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2034" y="5274410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8504"/>
            <a:ext cx="86106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011705" y="1511408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19082" y="2569243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17776" y="2582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982" y="404710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319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035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77253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47364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0988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0247" y="558454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92806" y="559258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85061" y="562442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45405" y="56329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575176" y="5604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0" idx="2"/>
            <a:endCxn id="51" idx="0"/>
          </p:cNvCxnSpPr>
          <p:nvPr/>
        </p:nvCxnSpPr>
        <p:spPr>
          <a:xfrm flipH="1">
            <a:off x="2861982" y="1816208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2"/>
            <a:endCxn id="52" idx="0"/>
          </p:cNvCxnSpPr>
          <p:nvPr/>
        </p:nvCxnSpPr>
        <p:spPr>
          <a:xfrm>
            <a:off x="4354605" y="1816208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2"/>
            <a:endCxn id="53" idx="0"/>
          </p:cNvCxnSpPr>
          <p:nvPr/>
        </p:nvCxnSpPr>
        <p:spPr>
          <a:xfrm flipH="1">
            <a:off x="1680882" y="2874043"/>
            <a:ext cx="1181100" cy="117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2"/>
            <a:endCxn id="54" idx="0"/>
          </p:cNvCxnSpPr>
          <p:nvPr/>
        </p:nvCxnSpPr>
        <p:spPr>
          <a:xfrm flipH="1">
            <a:off x="51748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2"/>
            <a:endCxn id="55" idx="0"/>
          </p:cNvCxnSpPr>
          <p:nvPr/>
        </p:nvCxnSpPr>
        <p:spPr>
          <a:xfrm>
            <a:off x="58606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2"/>
            <a:endCxn id="58" idx="0"/>
          </p:cNvCxnSpPr>
          <p:nvPr/>
        </p:nvCxnSpPr>
        <p:spPr>
          <a:xfrm flipH="1">
            <a:off x="701488" y="4351901"/>
            <a:ext cx="979394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  <a:endCxn id="59" idx="0"/>
          </p:cNvCxnSpPr>
          <p:nvPr/>
        </p:nvCxnSpPr>
        <p:spPr>
          <a:xfrm flipH="1">
            <a:off x="1270747" y="4351901"/>
            <a:ext cx="410135" cy="123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1680882" y="4351901"/>
            <a:ext cx="286871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2"/>
            <a:endCxn id="57" idx="0"/>
          </p:cNvCxnSpPr>
          <p:nvPr/>
        </p:nvCxnSpPr>
        <p:spPr>
          <a:xfrm>
            <a:off x="1680882" y="4351901"/>
            <a:ext cx="956982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0"/>
            <a:endCxn id="55" idx="2"/>
          </p:cNvCxnSpPr>
          <p:nvPr/>
        </p:nvCxnSpPr>
        <p:spPr>
          <a:xfrm flipV="1">
            <a:off x="5383306" y="4411490"/>
            <a:ext cx="1163170" cy="118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5" idx="2"/>
            <a:endCxn id="61" idx="0"/>
          </p:cNvCxnSpPr>
          <p:nvPr/>
        </p:nvCxnSpPr>
        <p:spPr>
          <a:xfrm flipH="1">
            <a:off x="6175561" y="4411490"/>
            <a:ext cx="370915" cy="121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2"/>
            <a:endCxn id="62" idx="0"/>
          </p:cNvCxnSpPr>
          <p:nvPr/>
        </p:nvCxnSpPr>
        <p:spPr>
          <a:xfrm>
            <a:off x="6546476" y="4411490"/>
            <a:ext cx="589429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0"/>
            <a:endCxn id="55" idx="2"/>
          </p:cNvCxnSpPr>
          <p:nvPr/>
        </p:nvCxnSpPr>
        <p:spPr>
          <a:xfrm flipH="1" flipV="1">
            <a:off x="6546476" y="4411490"/>
            <a:ext cx="1219200" cy="119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67000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68588" y="14719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52282" y="40148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32076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46276" y="407442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05551" y="4078018"/>
            <a:ext cx="5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1329" y="55648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20589" y="559621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56483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87706" y="5544668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74876" y="5593050"/>
            <a:ext cx="5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85061" y="5629832"/>
            <a:ext cx="5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37561" y="5644136"/>
            <a:ext cx="4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58366" y="5624426"/>
            <a:ext cx="4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204882" y="407442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51" idx="2"/>
          </p:cNvCxnSpPr>
          <p:nvPr/>
        </p:nvCxnSpPr>
        <p:spPr>
          <a:xfrm flipH="1" flipV="1">
            <a:off x="2861982" y="2874043"/>
            <a:ext cx="685800" cy="120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19182" y="40462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433917" y="4019778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98191" y="4078019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598" y="5544668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mininet</a:t>
            </a:r>
            <a:r>
              <a:rPr lang="en-US" dirty="0" smtClean="0"/>
              <a:t> to create topologies using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iperf</a:t>
            </a:r>
            <a:r>
              <a:rPr lang="en-US" dirty="0" smtClean="0"/>
              <a:t> to generate traffic between the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Introduction to the </a:t>
            </a:r>
            <a:r>
              <a:rPr lang="en-US" dirty="0" smtClean="0"/>
              <a:t>problem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Related work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Goals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Design Decisions</a:t>
            </a:r>
          </a:p>
          <a:p>
            <a:pPr marL="800100" lvl="1" indent="-342900" algn="just"/>
            <a:r>
              <a:rPr lang="en-US" dirty="0" smtClean="0"/>
              <a:t>Aggressive Approach</a:t>
            </a:r>
          </a:p>
          <a:p>
            <a:pPr marL="800100" lvl="1" indent="-342900" algn="just"/>
            <a:r>
              <a:rPr lang="en-US" dirty="0" smtClean="0"/>
              <a:t>Laid Back Approach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800100" lvl="1" indent="-342900" algn="just"/>
            <a:r>
              <a:rPr lang="en-US" dirty="0" smtClean="0"/>
              <a:t>Design Pieces</a:t>
            </a:r>
          </a:p>
          <a:p>
            <a:pPr marL="800100" lvl="1" indent="-342900" algn="just"/>
            <a:r>
              <a:rPr lang="en-US" dirty="0" smtClean="0"/>
              <a:t>Single Switch Workflow</a:t>
            </a:r>
          </a:p>
          <a:p>
            <a:pPr marL="800100" lvl="1" indent="-342900" algn="just"/>
            <a:r>
              <a:rPr lang="en-US" dirty="0" smtClean="0"/>
              <a:t>Multiple Switch Workflow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800100" lvl="1" indent="-342900" algn="just"/>
            <a:r>
              <a:rPr lang="en-US" dirty="0" smtClean="0"/>
              <a:t>Tools</a:t>
            </a:r>
          </a:p>
          <a:p>
            <a:pPr marL="800100" lvl="1" indent="-342900" algn="just"/>
            <a:r>
              <a:rPr lang="en-US" dirty="0" smtClean="0"/>
              <a:t>Evaluation Plan</a:t>
            </a:r>
          </a:p>
          <a:p>
            <a:pPr marL="800100" lvl="1" indent="-342900" algn="just"/>
            <a:r>
              <a:rPr lang="en-US" dirty="0" smtClean="0"/>
              <a:t>Results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Current Status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Is Based on The Laid-Back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detect anomalies based on signature or based on unusual traffic pattern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meaningful concise report of traffic for a given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Can work with multiple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To do stress testing on the developed module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Test </a:t>
            </a:r>
            <a:r>
              <a:rPr lang="en-US" dirty="0" smtClean="0"/>
              <a:t>the </a:t>
            </a:r>
            <a:r>
              <a:rPr lang="en-US" dirty="0"/>
              <a:t>ability to detect anomalies </a:t>
            </a:r>
            <a:r>
              <a:rPr lang="en-US" dirty="0" smtClean="0"/>
              <a:t>in a realistic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lacks cleanup. We will need to profile the module and integrate clean up logic accordingly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Multiple switches essentially generates multiple reports. It would be nice to combine all these reports to a single piece to speak for the entire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combination of Laid back + Aggressive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a user interface (or simply text based configuration) to add / delete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267200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20000" cy="43735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github.com/bornogit/Floodlight-AD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Network Management and Administration is a hard task (</a:t>
            </a:r>
            <a:r>
              <a:rPr lang="en-US" dirty="0" smtClean="0"/>
              <a:t>SDN has </a:t>
            </a:r>
            <a:r>
              <a:rPr lang="en-US" dirty="0"/>
              <a:t>made life easier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Internet consists of various kinds of </a:t>
            </a:r>
            <a:r>
              <a:rPr lang="en-US" dirty="0" smtClean="0"/>
              <a:t>traffic today (streaming </a:t>
            </a:r>
            <a:r>
              <a:rPr lang="en-US" dirty="0"/>
              <a:t>media, CDNs, peer-to-peer applications...)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Open to </a:t>
            </a:r>
            <a:r>
              <a:rPr lang="en-US" dirty="0" smtClean="0"/>
              <a:t>different </a:t>
            </a:r>
            <a:r>
              <a:rPr lang="en-US" dirty="0"/>
              <a:t>types of attacks (</a:t>
            </a:r>
            <a:r>
              <a:rPr lang="en-US" dirty="0" err="1"/>
              <a:t>DoS</a:t>
            </a:r>
            <a:r>
              <a:rPr lang="en-US" dirty="0"/>
              <a:t>, network </a:t>
            </a:r>
            <a:r>
              <a:rPr lang="en-US" dirty="0" smtClean="0"/>
              <a:t>worms, attacks </a:t>
            </a:r>
            <a:r>
              <a:rPr lang="en-US" dirty="0"/>
              <a:t>directing compute/bandwidth resources)</a:t>
            </a:r>
          </a:p>
        </p:txBody>
      </p:sp>
    </p:spTree>
    <p:extLst>
      <p:ext uri="{BB962C8B-B14F-4D97-AF65-F5344CB8AC3E}">
        <p14:creationId xmlns:p14="http://schemas.microsoft.com/office/powerpoint/2010/main" val="5649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Most of the existing work is an </a:t>
            </a:r>
            <a:r>
              <a:rPr lang="en-US" dirty="0" smtClean="0"/>
              <a:t>online </a:t>
            </a:r>
            <a:r>
              <a:rPr lang="en-US" dirty="0"/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Our work is based on the approach by </a:t>
            </a:r>
            <a:r>
              <a:rPr lang="en-US" dirty="0" err="1"/>
              <a:t>Estan</a:t>
            </a:r>
            <a:r>
              <a:rPr lang="en-US" dirty="0"/>
              <a:t> et. 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exists several popular monitoring tools such </a:t>
            </a:r>
            <a:r>
              <a:rPr lang="en-US" dirty="0" smtClean="0"/>
              <a:t>as </a:t>
            </a:r>
            <a:r>
              <a:rPr lang="en-US" dirty="0" err="1" smtClean="0"/>
              <a:t>FlowScan</a:t>
            </a:r>
            <a:r>
              <a:rPr lang="en-US" dirty="0" smtClean="0"/>
              <a:t> </a:t>
            </a:r>
            <a:r>
              <a:rPr lang="en-US" dirty="0"/>
              <a:t>and Cisco's </a:t>
            </a:r>
            <a:r>
              <a:rPr lang="en-US" dirty="0" err="1"/>
              <a:t>FlowAnalyzer</a:t>
            </a:r>
            <a:r>
              <a:rPr lang="en-US" dirty="0"/>
              <a:t>: Excessive detail </a:t>
            </a:r>
            <a:r>
              <a:rPr lang="en-US" dirty="0" smtClean="0"/>
              <a:t>and </a:t>
            </a:r>
            <a:r>
              <a:rPr lang="en-US" dirty="0" err="1" smtClean="0"/>
              <a:t>insucient</a:t>
            </a:r>
            <a:r>
              <a:rPr lang="en-US" dirty="0" smtClean="0"/>
              <a:t> </a:t>
            </a:r>
            <a:r>
              <a:rPr lang="en-US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83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Fold Design Goals</a:t>
            </a:r>
          </a:p>
          <a:p>
            <a:pPr marL="800100" lvl="1" indent="-342900"/>
            <a:r>
              <a:rPr lang="en-US" dirty="0" smtClean="0"/>
              <a:t>Develop an Anomaly Detection Module On Floodlight that can inspect packets online for detection </a:t>
            </a:r>
          </a:p>
          <a:p>
            <a:pPr marL="800100" lvl="1" indent="-342900"/>
            <a:r>
              <a:rPr lang="en-US" dirty="0" smtClean="0"/>
              <a:t>The same module should be able to generate meaningful report of traffic pattern for future analysis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Detection Module Should </a:t>
            </a:r>
          </a:p>
          <a:p>
            <a:pPr marL="800100" lvl="1" indent="-342900"/>
            <a:r>
              <a:rPr lang="en-US" dirty="0" smtClean="0"/>
              <a:t>Support Multiple </a:t>
            </a:r>
            <a:r>
              <a:rPr lang="en-US" dirty="0" smtClean="0"/>
              <a:t>Switches </a:t>
            </a:r>
            <a:endParaRPr lang="en-US" dirty="0" smtClean="0"/>
          </a:p>
          <a:p>
            <a:pPr marL="800100" lvl="1" indent="-342900"/>
            <a:r>
              <a:rPr lang="en-US" dirty="0" smtClean="0"/>
              <a:t>Low Overhead </a:t>
            </a:r>
          </a:p>
          <a:p>
            <a:pPr marL="800100" lvl="1" indent="-342900"/>
            <a:r>
              <a:rPr lang="en-US" dirty="0" smtClean="0"/>
              <a:t>Signature Management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Contrasting Ways to Attack The Problem </a:t>
            </a:r>
          </a:p>
          <a:p>
            <a:pPr marL="800100" lvl="1" indent="-342900"/>
            <a:r>
              <a:rPr lang="en-US" dirty="0" smtClean="0"/>
              <a:t>Aggressive Approach </a:t>
            </a:r>
          </a:p>
          <a:p>
            <a:pPr marL="800100" lvl="1" indent="-342900"/>
            <a:r>
              <a:rPr lang="en-US" dirty="0" smtClean="0"/>
              <a:t>Laid Back Approach	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Both require signatures of unknown anomalies as input for anomaly detection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laid back approach gives access to more meaningful report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I: Aggressive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Basic Idea</a:t>
            </a:r>
          </a:p>
          <a:p>
            <a:pPr marL="800100" lvl="1" indent="-342900"/>
            <a:r>
              <a:rPr lang="en-US" dirty="0" smtClean="0"/>
              <a:t>Install general rules and base rules with attack signature </a:t>
            </a:r>
          </a:p>
          <a:p>
            <a:pPr marL="800100" lvl="1" indent="-342900"/>
            <a:r>
              <a:rPr lang="en-US" dirty="0" smtClean="0"/>
              <a:t>Keep looking for a match or keep counting until some threshold is reached</a:t>
            </a:r>
          </a:p>
          <a:p>
            <a:pPr marL="800100" lvl="1" indent="-342900"/>
            <a:r>
              <a:rPr lang="en-US" dirty="0" smtClean="0"/>
              <a:t>Upon detecting anomaly install more specific rules until the culprit flows are detected and retrieved</a:t>
            </a:r>
          </a:p>
          <a:p>
            <a:pPr marL="800100" lvl="1" indent="-342900"/>
            <a:r>
              <a:rPr lang="en-US" dirty="0" smtClean="0"/>
              <a:t>Create cluster only for culprit flows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Challenges</a:t>
            </a:r>
          </a:p>
          <a:p>
            <a:pPr marL="800100" lvl="1" indent="-342900"/>
            <a:r>
              <a:rPr lang="en-US" dirty="0" smtClean="0"/>
              <a:t>Rules collide with existing forwarding modules</a:t>
            </a:r>
          </a:p>
          <a:p>
            <a:pPr marL="800100" lvl="1" indent="-342900"/>
            <a:r>
              <a:rPr lang="en-US" dirty="0" smtClean="0"/>
              <a:t>Open V Switch does not recognize all the flow mod actions</a:t>
            </a:r>
          </a:p>
          <a:p>
            <a:pPr marL="800100" lvl="1" indent="-342900"/>
            <a:r>
              <a:rPr lang="en-US" dirty="0" smtClean="0"/>
              <a:t>Improper rule management will cause packets to drop </a:t>
            </a:r>
          </a:p>
          <a:p>
            <a:pPr marL="800100" lvl="1" indent="-342900"/>
            <a:r>
              <a:rPr lang="en-US" dirty="0" smtClean="0"/>
              <a:t>Rule addition / deletion / update is tricky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Pros</a:t>
            </a:r>
          </a:p>
          <a:p>
            <a:pPr marL="800100" lvl="1" indent="-342900"/>
            <a:r>
              <a:rPr lang="en-US" dirty="0" smtClean="0"/>
              <a:t>Low overhead on the controller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Cons</a:t>
            </a:r>
          </a:p>
          <a:p>
            <a:pPr marL="800100" lvl="1" indent="-342900"/>
            <a:r>
              <a:rPr lang="en-US" dirty="0" smtClean="0"/>
              <a:t>Does not allow the module to retrieve flow information </a:t>
            </a:r>
          </a:p>
          <a:p>
            <a:pPr marL="800100" lvl="1" indent="-342900"/>
            <a:r>
              <a:rPr lang="en-US" dirty="0" smtClean="0"/>
              <a:t>Does not help generating meaningful report for the administrator(s)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II: Laid Back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100" dirty="0"/>
              <a:t>Basic Idea</a:t>
            </a:r>
          </a:p>
          <a:p>
            <a:pPr marL="800100" lvl="1" indent="-342900"/>
            <a:r>
              <a:rPr lang="en-US" sz="1100" dirty="0" smtClean="0"/>
              <a:t>Get anomaly signatures  as an input </a:t>
            </a:r>
          </a:p>
          <a:p>
            <a:pPr marL="800100" lvl="1" indent="-342900"/>
            <a:r>
              <a:rPr lang="en-US" sz="1100" dirty="0" smtClean="0"/>
              <a:t>Create cluster for each of these signatures </a:t>
            </a:r>
          </a:p>
          <a:p>
            <a:pPr marL="800100" lvl="1" indent="-342900"/>
            <a:r>
              <a:rPr lang="en-US" sz="1100" dirty="0" smtClean="0"/>
              <a:t>Also create some base clusters (e.g. from source 10.0.0.0/16 to Any </a:t>
            </a:r>
            <a:r>
              <a:rPr lang="en-US" sz="1100" dirty="0" err="1" smtClean="0"/>
              <a:t>Dest</a:t>
            </a:r>
            <a:r>
              <a:rPr lang="en-US" sz="1100" dirty="0" smtClean="0"/>
              <a:t> on Port 80, etc</a:t>
            </a:r>
            <a:r>
              <a:rPr lang="en-US" sz="1100" dirty="0"/>
              <a:t>.</a:t>
            </a:r>
            <a:r>
              <a:rPr lang="en-US" sz="1100" dirty="0" smtClean="0"/>
              <a:t>)</a:t>
            </a:r>
          </a:p>
          <a:p>
            <a:pPr marL="800100" lvl="1" indent="-342900"/>
            <a:r>
              <a:rPr lang="en-US" sz="1100" dirty="0" smtClean="0"/>
              <a:t>Install learning switch rules for each unique flow </a:t>
            </a:r>
          </a:p>
          <a:p>
            <a:pPr marL="800100" lvl="1" indent="-342900"/>
            <a:r>
              <a:rPr lang="en-US" sz="1100" dirty="0" smtClean="0"/>
              <a:t>Match the unique flows upon arrival to one or more clusters initially created</a:t>
            </a:r>
          </a:p>
          <a:p>
            <a:pPr marL="800100" lvl="1" indent="-342900"/>
            <a:r>
              <a:rPr lang="en-US" sz="1100" dirty="0" smtClean="0"/>
              <a:t>Also keep an eye on the unique flow and detect if the traffic size goes beyond a threshold</a:t>
            </a:r>
          </a:p>
          <a:p>
            <a:pPr marL="800100" lvl="1" indent="-342900"/>
            <a:r>
              <a:rPr lang="en-US" sz="1100" dirty="0" smtClean="0"/>
              <a:t>Get flow statistics from the switch periodically and update the counts </a:t>
            </a:r>
          </a:p>
          <a:p>
            <a:pPr marL="800100" lvl="1" indent="-342900"/>
            <a:r>
              <a:rPr lang="en-US" sz="1100" dirty="0" smtClean="0"/>
              <a:t>Generate report of the meaningful clusters + anomalies + any interesting/misbehaving unique flows</a:t>
            </a:r>
          </a:p>
          <a:p>
            <a:pPr marL="800100" lvl="1" indent="-342900"/>
            <a:r>
              <a:rPr lang="en-US" sz="1100" dirty="0" smtClean="0"/>
              <a:t>Install / remove new signatures on the fly if needed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Challenges</a:t>
            </a:r>
          </a:p>
          <a:p>
            <a:pPr marL="800100" lvl="1" indent="-342900"/>
            <a:r>
              <a:rPr lang="en-US" sz="1100" dirty="0" smtClean="0"/>
              <a:t>Updating count is tricky as clusters are overlapped 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Pros</a:t>
            </a:r>
          </a:p>
          <a:p>
            <a:pPr marL="800100" lvl="1" indent="-342900"/>
            <a:r>
              <a:rPr lang="en-US" sz="1100" dirty="0" smtClean="0"/>
              <a:t>The controller module has information about each unique flow </a:t>
            </a:r>
          </a:p>
          <a:p>
            <a:pPr marL="800100" lvl="1" indent="-342900"/>
            <a:r>
              <a:rPr lang="en-US" sz="1100" dirty="0" smtClean="0"/>
              <a:t>Can generate aggregated report based on these information</a:t>
            </a:r>
          </a:p>
          <a:p>
            <a:pPr marL="800100" lvl="1" indent="-342900"/>
            <a:r>
              <a:rPr lang="en-US" sz="1100" dirty="0" smtClean="0"/>
              <a:t>Does not conflict with any forwarding rules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Cons</a:t>
            </a:r>
          </a:p>
          <a:p>
            <a:pPr marL="800100" lvl="1" indent="-342900"/>
            <a:r>
              <a:rPr lang="en-US" sz="1100" dirty="0" smtClean="0"/>
              <a:t>Needs prior knowledge as a form of input configuration files for defining the clusters</a:t>
            </a:r>
          </a:p>
          <a:p>
            <a:pPr marL="800100" lvl="1" indent="-342900"/>
            <a:r>
              <a:rPr lang="en-US" sz="1100" dirty="0" smtClean="0"/>
              <a:t>Switch gets to install more rules </a:t>
            </a:r>
          </a:p>
          <a:p>
            <a:pPr marL="800100" lvl="1" indent="-342900"/>
            <a:r>
              <a:rPr lang="en-US" sz="1100" dirty="0" smtClean="0"/>
              <a:t>Controller needs a clean up policy (or expiration of a flow)</a:t>
            </a:r>
            <a:endParaRPr lang="en-US" sz="1100" dirty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069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Design pieces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990" y="320136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Detection Unit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6200" y="3206188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Flow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676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321197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Manager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313</TotalTime>
  <Words>814</Words>
  <Application>Microsoft Office PowerPoint</Application>
  <PresentationFormat>On-screen Show (4:3)</PresentationFormat>
  <Paragraphs>203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Anomaly Detection on Floodlight SDN Controller</vt:lpstr>
      <vt:lpstr>Outline</vt:lpstr>
      <vt:lpstr>Introduction to the problem</vt:lpstr>
      <vt:lpstr>Related Work</vt:lpstr>
      <vt:lpstr>Goals</vt:lpstr>
      <vt:lpstr>Design Decisions</vt:lpstr>
      <vt:lpstr>Solution – I: Aggressive approach</vt:lpstr>
      <vt:lpstr>Solution – II: Laid Back Approach</vt:lpstr>
      <vt:lpstr>Design pieces</vt:lpstr>
      <vt:lpstr>Single Switch workflow</vt:lpstr>
      <vt:lpstr>Multiple switch Workflow</vt:lpstr>
      <vt:lpstr>Evaluation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- Tools</vt:lpstr>
      <vt:lpstr>Current Status</vt:lpstr>
      <vt:lpstr>Future work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Floodlight SDN Controller</dc:title>
  <dc:creator>Borno</dc:creator>
  <cp:lastModifiedBy>Adi</cp:lastModifiedBy>
  <cp:revision>46</cp:revision>
  <dcterms:created xsi:type="dcterms:W3CDTF">2006-08-16T00:00:00Z</dcterms:created>
  <dcterms:modified xsi:type="dcterms:W3CDTF">2013-05-10T05:39:16Z</dcterms:modified>
</cp:coreProperties>
</file>