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6" r:id="rId6"/>
    <p:sldId id="272" r:id="rId7"/>
    <p:sldId id="260" r:id="rId8"/>
    <p:sldId id="271" r:id="rId9"/>
    <p:sldId id="280" r:id="rId10"/>
    <p:sldId id="261" r:id="rId11"/>
    <p:sldId id="269" r:id="rId12"/>
    <p:sldId id="270" r:id="rId13"/>
    <p:sldId id="263" r:id="rId14"/>
    <p:sldId id="274" r:id="rId15"/>
    <p:sldId id="275" r:id="rId16"/>
    <p:sldId id="276" r:id="rId17"/>
    <p:sldId id="277" r:id="rId18"/>
    <p:sldId id="278" r:id="rId19"/>
    <p:sldId id="279" r:id="rId20"/>
    <p:sldId id="267" r:id="rId21"/>
    <p:sldId id="264" r:id="rId22"/>
    <p:sldId id="265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5" autoAdjust="0"/>
    <p:restoredTop sz="99822" autoAdjust="0"/>
  </p:normalViewPr>
  <p:slideViewPr>
    <p:cSldViewPr>
      <p:cViewPr>
        <p:scale>
          <a:sx n="66" d="100"/>
          <a:sy n="66" d="100"/>
        </p:scale>
        <p:origin x="-1402" y="-6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CFE1E-B7F1-4B40-8BE5-E77C4CE0FFB6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A8AF0-4711-4BB7-BE54-B82B3F86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A8AF0-4711-4BB7-BE54-B82B3F86C3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4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A8AF0-4711-4BB7-BE54-B82B3F86C3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A8AF0-4711-4BB7-BE54-B82B3F86C3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6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rnogit/Floodlight-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Anomaly Detection</a:t>
            </a:r>
            <a:br>
              <a:rPr lang="en-US" sz="3600" dirty="0"/>
            </a:br>
            <a:r>
              <a:rPr lang="en-US" sz="3600" dirty="0"/>
              <a:t>on</a:t>
            </a:r>
            <a:br>
              <a:rPr lang="en-US" sz="3600" dirty="0"/>
            </a:br>
            <a:r>
              <a:rPr lang="en-US" sz="3600" dirty="0"/>
              <a:t>Floodlight SDN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38600"/>
            <a:ext cx="6858000" cy="914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err="1"/>
              <a:t>Irtiza</a:t>
            </a:r>
            <a:r>
              <a:rPr lang="en-US" dirty="0"/>
              <a:t> </a:t>
            </a:r>
            <a:r>
              <a:rPr lang="en-US" dirty="0" smtClean="0"/>
              <a:t>Ahmed </a:t>
            </a:r>
            <a:r>
              <a:rPr lang="en-US" dirty="0" err="1" smtClean="0"/>
              <a:t>Akhter</a:t>
            </a:r>
            <a:r>
              <a:rPr lang="en-US" dirty="0" smtClean="0"/>
              <a:t> </a:t>
            </a:r>
            <a:r>
              <a:rPr lang="en-US" dirty="0"/>
              <a:t>and Aditya </a:t>
            </a:r>
            <a:r>
              <a:rPr lang="en-US" dirty="0" err="1" smtClean="0"/>
              <a:t>Prakash</a:t>
            </a:r>
            <a:endParaRPr lang="en-US" dirty="0" smtClean="0"/>
          </a:p>
          <a:p>
            <a:pPr algn="ctr"/>
            <a:r>
              <a:rPr lang="en-US" dirty="0" smtClean="0"/>
              <a:t>CS-740</a:t>
            </a:r>
            <a:endParaRPr lang="en-US" dirty="0"/>
          </a:p>
          <a:p>
            <a:pPr algn="ctr"/>
            <a:r>
              <a:rPr lang="en-US" dirty="0"/>
              <a:t>May 10, 2013</a:t>
            </a:r>
          </a:p>
        </p:txBody>
      </p:sp>
    </p:spTree>
    <p:extLst>
      <p:ext uri="{BB962C8B-B14F-4D97-AF65-F5344CB8AC3E}">
        <p14:creationId xmlns:p14="http://schemas.microsoft.com/office/powerpoint/2010/main" val="14702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Design pieces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7990" y="3201365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Anomaly Detector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57400" y="3200400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Detection Unit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6200" y="3206188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Flow Manager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67600" y="3200400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Statistics Collector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0" y="3211975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Cluster Manager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6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29" y="228600"/>
            <a:ext cx="8382000" cy="5337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Switch workflow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50334" y="4251285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Statistics Collector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3850511" y="1911319"/>
            <a:ext cx="1371600" cy="610448"/>
          </a:xfrm>
          <a:prstGeom prst="flowChartTerminator">
            <a:avLst/>
          </a:prstGeom>
          <a:solidFill>
            <a:schemeClr val="bg1">
              <a:lumMod val="65000"/>
              <a:alpha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888611" y="2521767"/>
            <a:ext cx="1295400" cy="1324703"/>
            <a:chOff x="3888611" y="2521767"/>
            <a:chExt cx="1295400" cy="1324703"/>
          </a:xfrm>
        </p:grpSpPr>
        <p:sp>
          <p:nvSpPr>
            <p:cNvPr id="4" name="Rounded Rectangle 3"/>
            <p:cNvSpPr/>
            <p:nvPr/>
          </p:nvSpPr>
          <p:spPr>
            <a:xfrm>
              <a:off x="3888611" y="2932070"/>
              <a:ext cx="1295400" cy="914400"/>
            </a:xfrm>
            <a:prstGeom prst="roundRect">
              <a:avLst/>
            </a:prstGeom>
            <a:solidFill>
              <a:schemeClr val="bg1">
                <a:lumMod val="50000"/>
                <a:alpha val="48000"/>
              </a:schemeClr>
            </a:solidFill>
            <a:ln w="349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Anomaly Detector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2"/>
              <a:endCxn id="4" idx="0"/>
            </p:cNvCxnSpPr>
            <p:nvPr/>
          </p:nvCxnSpPr>
          <p:spPr>
            <a:xfrm>
              <a:off x="4536311" y="2521767"/>
              <a:ext cx="0" cy="4103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554637" y="2521767"/>
              <a:ext cx="266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dirty="0"/>
            </a:p>
          </p:txBody>
        </p:sp>
      </p:grpSp>
      <p:cxnSp>
        <p:nvCxnSpPr>
          <p:cNvPr id="39" name="Straight Arrow Connector 38"/>
          <p:cNvCxnSpPr>
            <a:stCxn id="9" idx="1"/>
            <a:endCxn id="11" idx="3"/>
          </p:cNvCxnSpPr>
          <p:nvPr/>
        </p:nvCxnSpPr>
        <p:spPr>
          <a:xfrm flipH="1">
            <a:off x="3245734" y="4708485"/>
            <a:ext cx="64287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3888611" y="3846470"/>
            <a:ext cx="1295400" cy="1319215"/>
            <a:chOff x="3888611" y="3846470"/>
            <a:chExt cx="1295400" cy="1319215"/>
          </a:xfrm>
        </p:grpSpPr>
        <p:sp>
          <p:nvSpPr>
            <p:cNvPr id="9" name="Rounded Rectangle 8"/>
            <p:cNvSpPr/>
            <p:nvPr/>
          </p:nvSpPr>
          <p:spPr>
            <a:xfrm>
              <a:off x="3888611" y="4251285"/>
              <a:ext cx="1295400" cy="914400"/>
            </a:xfrm>
            <a:prstGeom prst="roundRect">
              <a:avLst/>
            </a:prstGeom>
            <a:solidFill>
              <a:schemeClr val="bg1">
                <a:lumMod val="50000"/>
                <a:alpha val="48000"/>
              </a:schemeClr>
            </a:solidFill>
            <a:ln w="349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Detection Unit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4" idx="2"/>
              <a:endCxn id="9" idx="0"/>
            </p:cNvCxnSpPr>
            <p:nvPr/>
          </p:nvCxnSpPr>
          <p:spPr>
            <a:xfrm>
              <a:off x="4536311" y="3846470"/>
              <a:ext cx="0" cy="4048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547162" y="3894988"/>
              <a:ext cx="266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888611" y="5165685"/>
            <a:ext cx="1295400" cy="1431885"/>
            <a:chOff x="3888611" y="5165685"/>
            <a:chExt cx="1295400" cy="1431885"/>
          </a:xfrm>
        </p:grpSpPr>
        <p:sp>
          <p:nvSpPr>
            <p:cNvPr id="12" name="Rounded Rectangle 11"/>
            <p:cNvSpPr/>
            <p:nvPr/>
          </p:nvSpPr>
          <p:spPr>
            <a:xfrm>
              <a:off x="3888611" y="5683170"/>
              <a:ext cx="1295400" cy="914400"/>
            </a:xfrm>
            <a:prstGeom prst="roundRect">
              <a:avLst/>
            </a:prstGeom>
            <a:solidFill>
              <a:schemeClr val="bg1">
                <a:lumMod val="50000"/>
                <a:alpha val="48000"/>
              </a:schemeClr>
            </a:solidFill>
            <a:ln w="349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Cluster Manager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9" idx="2"/>
              <a:endCxn id="12" idx="0"/>
            </p:cNvCxnSpPr>
            <p:nvPr/>
          </p:nvCxnSpPr>
          <p:spPr>
            <a:xfrm>
              <a:off x="4536311" y="5165685"/>
              <a:ext cx="0" cy="5174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512678" y="5270538"/>
              <a:ext cx="266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554637" y="1501616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433822" y="4400708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cxnSp>
        <p:nvCxnSpPr>
          <p:cNvPr id="54" name="Straight Arrow Connector 53"/>
          <p:cNvCxnSpPr>
            <a:stCxn id="60" idx="2"/>
            <a:endCxn id="8" idx="0"/>
          </p:cNvCxnSpPr>
          <p:nvPr/>
        </p:nvCxnSpPr>
        <p:spPr>
          <a:xfrm>
            <a:off x="4536311" y="1399691"/>
            <a:ext cx="0" cy="5116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edefined Process 59"/>
          <p:cNvSpPr/>
          <p:nvPr/>
        </p:nvSpPr>
        <p:spPr>
          <a:xfrm>
            <a:off x="3812411" y="1102817"/>
            <a:ext cx="1447800" cy="296874"/>
          </a:xfrm>
          <a:prstGeom prst="flowChartPredefinedProcess">
            <a:avLst/>
          </a:prstGeom>
          <a:solidFill>
            <a:schemeClr val="bg1">
              <a:lumMod val="6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New Flow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184011" y="4245456"/>
            <a:ext cx="2094295" cy="914400"/>
            <a:chOff x="5184011" y="4245456"/>
            <a:chExt cx="2094295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5982906" y="4245456"/>
              <a:ext cx="1295400" cy="914400"/>
            </a:xfrm>
            <a:prstGeom prst="roundRect">
              <a:avLst/>
            </a:prstGeom>
            <a:solidFill>
              <a:schemeClr val="bg1">
                <a:lumMod val="50000"/>
                <a:alpha val="48000"/>
              </a:schemeClr>
            </a:solidFill>
            <a:ln w="349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Flow Manager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9" idx="3"/>
              <a:endCxn id="10" idx="1"/>
            </p:cNvCxnSpPr>
            <p:nvPr/>
          </p:nvCxnSpPr>
          <p:spPr>
            <a:xfrm flipV="1">
              <a:off x="5184011" y="4702656"/>
              <a:ext cx="798895" cy="5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430455" y="4394879"/>
              <a:ext cx="266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cxnSp>
        <p:nvCxnSpPr>
          <p:cNvPr id="104" name="Elbow Connector 103"/>
          <p:cNvCxnSpPr>
            <a:stCxn id="11" idx="0"/>
            <a:endCxn id="8" idx="1"/>
          </p:cNvCxnSpPr>
          <p:nvPr/>
        </p:nvCxnSpPr>
        <p:spPr>
          <a:xfrm rot="5400000" flipH="1" flipV="1">
            <a:off x="2206901" y="2607676"/>
            <a:ext cx="2034742" cy="1252477"/>
          </a:xfrm>
          <a:prstGeom prst="bentConnector2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6200000" flipV="1">
            <a:off x="4482890" y="2028576"/>
            <a:ext cx="3000033" cy="1445389"/>
          </a:xfrm>
          <a:prstGeom prst="bentConnector2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5400000">
            <a:off x="6972712" y="2249660"/>
            <a:ext cx="615553" cy="11362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Install Flow Rules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 rot="5400000">
            <a:off x="1721181" y="2263336"/>
            <a:ext cx="615553" cy="11362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Get counts from switch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154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48" grpId="0"/>
      <p:bldP spid="49" grpId="0"/>
      <p:bldP spid="60" grpId="0" animBg="1"/>
      <p:bldP spid="109" grpId="0"/>
      <p:bldP spid="1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228" y="76200"/>
            <a:ext cx="9010372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switch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51921" y="3370849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Anomaly Detector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713821" y="1425288"/>
            <a:ext cx="5501749" cy="2432612"/>
            <a:chOff x="1713821" y="1425288"/>
            <a:chExt cx="5501749" cy="2432612"/>
          </a:xfrm>
        </p:grpSpPr>
        <p:grpSp>
          <p:nvGrpSpPr>
            <p:cNvPr id="26" name="Group 25"/>
            <p:cNvGrpSpPr/>
            <p:nvPr/>
          </p:nvGrpSpPr>
          <p:grpSpPr>
            <a:xfrm>
              <a:off x="4708688" y="1425288"/>
              <a:ext cx="2506882" cy="2432612"/>
              <a:chOff x="3505199" y="1447800"/>
              <a:chExt cx="2895601" cy="266410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739587" y="2435506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Detection Unit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5276126" y="3276600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Statistics Collector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274197" y="1605988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Cluster Manager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274197" y="2444188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Flow Manager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Snip Single Corner Rectangle 2"/>
              <p:cNvSpPr/>
              <p:nvPr/>
            </p:nvSpPr>
            <p:spPr>
              <a:xfrm rot="5400000">
                <a:off x="3952754" y="3298785"/>
                <a:ext cx="488066" cy="711842"/>
              </a:xfrm>
              <a:prstGeom prst="snip1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report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05199" y="1447800"/>
                <a:ext cx="2895601" cy="2664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>
                <a:stCxn id="9" idx="2"/>
                <a:endCxn id="3" idx="2"/>
              </p:cNvCxnSpPr>
              <p:nvPr/>
            </p:nvCxnSpPr>
            <p:spPr>
              <a:xfrm>
                <a:off x="4196787" y="3039318"/>
                <a:ext cx="0" cy="3713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9" idx="3"/>
                <a:endCxn id="15" idx="1"/>
              </p:cNvCxnSpPr>
              <p:nvPr/>
            </p:nvCxnSpPr>
            <p:spPr>
              <a:xfrm>
                <a:off x="4653987" y="2737412"/>
                <a:ext cx="620210" cy="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3"/>
                <a:endCxn id="14" idx="1"/>
              </p:cNvCxnSpPr>
              <p:nvPr/>
            </p:nvCxnSpPr>
            <p:spPr>
              <a:xfrm flipV="1">
                <a:off x="4653987" y="1907894"/>
                <a:ext cx="620210" cy="8295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3"/>
                <a:endCxn id="13" idx="1"/>
              </p:cNvCxnSpPr>
              <p:nvPr/>
            </p:nvCxnSpPr>
            <p:spPr>
              <a:xfrm>
                <a:off x="4653987" y="2737412"/>
                <a:ext cx="622139" cy="8410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/>
            <p:cNvCxnSpPr>
              <a:stCxn id="4" idx="3"/>
              <a:endCxn id="5" idx="1"/>
            </p:cNvCxnSpPr>
            <p:nvPr/>
          </p:nvCxnSpPr>
          <p:spPr>
            <a:xfrm flipV="1">
              <a:off x="3047321" y="2641594"/>
              <a:ext cx="1661367" cy="11864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Terminator 43"/>
            <p:cNvSpPr/>
            <p:nvPr/>
          </p:nvSpPr>
          <p:spPr>
            <a:xfrm>
              <a:off x="1713821" y="1928544"/>
              <a:ext cx="1371600" cy="610448"/>
            </a:xfrm>
            <a:prstGeom prst="flowChartTerminator">
              <a:avLst/>
            </a:prstGeom>
            <a:solidFill>
              <a:schemeClr val="bg1">
                <a:lumMod val="65000"/>
                <a:alpha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Switch-1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44" idx="2"/>
              <a:endCxn id="4" idx="0"/>
            </p:cNvCxnSpPr>
            <p:nvPr/>
          </p:nvCxnSpPr>
          <p:spPr>
            <a:xfrm>
              <a:off x="2399621" y="2538992"/>
              <a:ext cx="0" cy="831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19453607">
              <a:off x="3194156" y="3033600"/>
              <a:ext cx="991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Switch -1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713821" y="3828049"/>
            <a:ext cx="5491311" cy="2657107"/>
            <a:chOff x="1713821" y="3828049"/>
            <a:chExt cx="5491311" cy="2657107"/>
          </a:xfrm>
        </p:grpSpPr>
        <p:grpSp>
          <p:nvGrpSpPr>
            <p:cNvPr id="27" name="Group 26"/>
            <p:cNvGrpSpPr/>
            <p:nvPr/>
          </p:nvGrpSpPr>
          <p:grpSpPr>
            <a:xfrm>
              <a:off x="4698250" y="4052544"/>
              <a:ext cx="2506882" cy="2432612"/>
              <a:chOff x="3505199" y="1447800"/>
              <a:chExt cx="2895601" cy="2664106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3739587" y="2435506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Detection Unit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276126" y="3276600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Statistics Collector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274197" y="1605988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Cluster Manager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274197" y="2444188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Flow Manager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Snip Single Corner Rectangle 31"/>
              <p:cNvSpPr/>
              <p:nvPr/>
            </p:nvSpPr>
            <p:spPr>
              <a:xfrm rot="5400000">
                <a:off x="3952754" y="3298785"/>
                <a:ext cx="488066" cy="711842"/>
              </a:xfrm>
              <a:prstGeom prst="snip1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report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05199" y="1447800"/>
                <a:ext cx="2895601" cy="2664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28" idx="2"/>
                <a:endCxn id="32" idx="2"/>
              </p:cNvCxnSpPr>
              <p:nvPr/>
            </p:nvCxnSpPr>
            <p:spPr>
              <a:xfrm>
                <a:off x="4196787" y="3039318"/>
                <a:ext cx="0" cy="3713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8" idx="3"/>
                <a:endCxn id="31" idx="1"/>
              </p:cNvCxnSpPr>
              <p:nvPr/>
            </p:nvCxnSpPr>
            <p:spPr>
              <a:xfrm>
                <a:off x="4653987" y="2737412"/>
                <a:ext cx="620210" cy="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8" idx="3"/>
                <a:endCxn id="30" idx="1"/>
              </p:cNvCxnSpPr>
              <p:nvPr/>
            </p:nvCxnSpPr>
            <p:spPr>
              <a:xfrm flipV="1">
                <a:off x="4653987" y="1907894"/>
                <a:ext cx="620210" cy="8295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8" idx="3"/>
                <a:endCxn id="29" idx="1"/>
              </p:cNvCxnSpPr>
              <p:nvPr/>
            </p:nvCxnSpPr>
            <p:spPr>
              <a:xfrm>
                <a:off x="4653987" y="2737412"/>
                <a:ext cx="622139" cy="8410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>
              <a:stCxn id="4" idx="3"/>
              <a:endCxn id="33" idx="1"/>
            </p:cNvCxnSpPr>
            <p:nvPr/>
          </p:nvCxnSpPr>
          <p:spPr>
            <a:xfrm>
              <a:off x="3047321" y="3828049"/>
              <a:ext cx="1650929" cy="1440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Terminator 44"/>
            <p:cNvSpPr/>
            <p:nvPr/>
          </p:nvSpPr>
          <p:spPr>
            <a:xfrm>
              <a:off x="1713821" y="5188952"/>
              <a:ext cx="1371600" cy="610448"/>
            </a:xfrm>
            <a:prstGeom prst="flowChartTerminator">
              <a:avLst/>
            </a:prstGeom>
            <a:solidFill>
              <a:schemeClr val="bg1">
                <a:lumMod val="65000"/>
                <a:alpha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Switch-2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5" idx="0"/>
              <a:endCxn id="4" idx="2"/>
            </p:cNvCxnSpPr>
            <p:nvPr/>
          </p:nvCxnSpPr>
          <p:spPr>
            <a:xfrm flipV="1">
              <a:off x="2399621" y="4285249"/>
              <a:ext cx="0" cy="9037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 rot="2411690">
              <a:off x="3198674" y="4452631"/>
              <a:ext cx="991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Switch -2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199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Ran some simple tests involving </a:t>
            </a:r>
            <a:r>
              <a:rPr lang="en-US" dirty="0" smtClean="0"/>
              <a:t>a tree topology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Still need to test for large volumes of </a:t>
            </a:r>
            <a:r>
              <a:rPr lang="en-US" dirty="0" smtClean="0"/>
              <a:t>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05118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8879" y="1496509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16256" y="2554344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14950" y="256779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82003" y="409179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02056" y="4087309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29150" y="409179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00750" y="409179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11556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1667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91503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61614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3303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33414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825939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96050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 flipH="1">
            <a:off x="2659156" y="1801309"/>
            <a:ext cx="1492623" cy="75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7" idx="0"/>
          </p:cNvCxnSpPr>
          <p:nvPr/>
        </p:nvCxnSpPr>
        <p:spPr>
          <a:xfrm>
            <a:off x="4151779" y="1801309"/>
            <a:ext cx="1506071" cy="76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8" idx="0"/>
          </p:cNvCxnSpPr>
          <p:nvPr/>
        </p:nvCxnSpPr>
        <p:spPr>
          <a:xfrm flipH="1">
            <a:off x="2024903" y="2859144"/>
            <a:ext cx="634253" cy="1232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0"/>
            <a:endCxn id="6" idx="2"/>
          </p:cNvCxnSpPr>
          <p:nvPr/>
        </p:nvCxnSpPr>
        <p:spPr>
          <a:xfrm flipH="1" flipV="1">
            <a:off x="2659156" y="2859144"/>
            <a:ext cx="685800" cy="1228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 flipH="1">
            <a:off x="4972050" y="2872591"/>
            <a:ext cx="6858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2"/>
            <a:endCxn id="11" idx="0"/>
          </p:cNvCxnSpPr>
          <p:nvPr/>
        </p:nvCxnSpPr>
        <p:spPr>
          <a:xfrm>
            <a:off x="5657850" y="2872591"/>
            <a:ext cx="6858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2"/>
            <a:endCxn id="14" idx="0"/>
          </p:cNvCxnSpPr>
          <p:nvPr/>
        </p:nvCxnSpPr>
        <p:spPr>
          <a:xfrm flipH="1">
            <a:off x="1682003" y="4396591"/>
            <a:ext cx="342900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2"/>
            <a:endCxn id="15" idx="0"/>
          </p:cNvCxnSpPr>
          <p:nvPr/>
        </p:nvCxnSpPr>
        <p:spPr>
          <a:xfrm>
            <a:off x="2024903" y="4396591"/>
            <a:ext cx="327211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2"/>
            <a:endCxn id="12" idx="0"/>
          </p:cNvCxnSpPr>
          <p:nvPr/>
        </p:nvCxnSpPr>
        <p:spPr>
          <a:xfrm flipH="1">
            <a:off x="3002056" y="4392109"/>
            <a:ext cx="342900" cy="1225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2"/>
            <a:endCxn id="13" idx="0"/>
          </p:cNvCxnSpPr>
          <p:nvPr/>
        </p:nvCxnSpPr>
        <p:spPr>
          <a:xfrm>
            <a:off x="3344956" y="4392109"/>
            <a:ext cx="327211" cy="1225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0"/>
            <a:endCxn id="10" idx="2"/>
          </p:cNvCxnSpPr>
          <p:nvPr/>
        </p:nvCxnSpPr>
        <p:spPr>
          <a:xfrm flipV="1">
            <a:off x="4653803" y="4396591"/>
            <a:ext cx="318247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2"/>
            <a:endCxn id="17" idx="0"/>
          </p:cNvCxnSpPr>
          <p:nvPr/>
        </p:nvCxnSpPr>
        <p:spPr>
          <a:xfrm>
            <a:off x="4972050" y="4396591"/>
            <a:ext cx="351864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2"/>
            <a:endCxn id="18" idx="0"/>
          </p:cNvCxnSpPr>
          <p:nvPr/>
        </p:nvCxnSpPr>
        <p:spPr>
          <a:xfrm flipH="1">
            <a:off x="6016439" y="4396591"/>
            <a:ext cx="327211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9" idx="0"/>
            <a:endCxn id="11" idx="2"/>
          </p:cNvCxnSpPr>
          <p:nvPr/>
        </p:nvCxnSpPr>
        <p:spPr>
          <a:xfrm flipH="1" flipV="1">
            <a:off x="6343650" y="4396591"/>
            <a:ext cx="342900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64174" y="25355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65762" y="14570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96303" y="40595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47732" y="40550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0" y="25355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43450" y="40595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50910" y="40550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31844" y="56297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01956" y="5629700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863103" y="5629700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22009" y="5609529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03645" y="5629700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73756" y="5640905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66281" y="5645387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52079" y="5645387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625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152400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3" y="990918"/>
            <a:ext cx="8686800" cy="54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55141" y="124115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2518" y="2298985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61212" y="2312432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2306" y="3822096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7377" y="381491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5652" y="3857954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2824" y="3847176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24636" y="5319166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412" y="534250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7470" y="5330834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34100" y="537341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31425" y="5387326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94595" y="540077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3" idx="2"/>
            <a:endCxn id="4" idx="0"/>
          </p:cNvCxnSpPr>
          <p:nvPr/>
        </p:nvCxnSpPr>
        <p:spPr>
          <a:xfrm flipH="1">
            <a:off x="3005418" y="1545950"/>
            <a:ext cx="1492623" cy="75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2"/>
            <a:endCxn id="5" idx="0"/>
          </p:cNvCxnSpPr>
          <p:nvPr/>
        </p:nvCxnSpPr>
        <p:spPr>
          <a:xfrm>
            <a:off x="4498041" y="1545950"/>
            <a:ext cx="1506071" cy="76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 flipH="1">
            <a:off x="1535206" y="2603785"/>
            <a:ext cx="1470212" cy="121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4" idx="2"/>
          </p:cNvCxnSpPr>
          <p:nvPr/>
        </p:nvCxnSpPr>
        <p:spPr>
          <a:xfrm flipV="1">
            <a:off x="2660277" y="2603785"/>
            <a:ext cx="345141" cy="121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8" idx="0"/>
          </p:cNvCxnSpPr>
          <p:nvPr/>
        </p:nvCxnSpPr>
        <p:spPr>
          <a:xfrm flipH="1">
            <a:off x="5018552" y="2617232"/>
            <a:ext cx="985560" cy="1240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9" idx="0"/>
          </p:cNvCxnSpPr>
          <p:nvPr/>
        </p:nvCxnSpPr>
        <p:spPr>
          <a:xfrm>
            <a:off x="6004112" y="2617232"/>
            <a:ext cx="1241612" cy="1229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1" idx="0"/>
          </p:cNvCxnSpPr>
          <p:nvPr/>
        </p:nvCxnSpPr>
        <p:spPr>
          <a:xfrm flipH="1">
            <a:off x="593912" y="4126896"/>
            <a:ext cx="941294" cy="1215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12" idx="0"/>
          </p:cNvCxnSpPr>
          <p:nvPr/>
        </p:nvCxnSpPr>
        <p:spPr>
          <a:xfrm flipH="1">
            <a:off x="1467970" y="4126896"/>
            <a:ext cx="67236" cy="1203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0" idx="0"/>
          </p:cNvCxnSpPr>
          <p:nvPr/>
        </p:nvCxnSpPr>
        <p:spPr>
          <a:xfrm>
            <a:off x="1535206" y="4126896"/>
            <a:ext cx="779930" cy="1192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  <a:endCxn id="9" idx="2"/>
          </p:cNvCxnSpPr>
          <p:nvPr/>
        </p:nvCxnSpPr>
        <p:spPr>
          <a:xfrm flipV="1">
            <a:off x="6324600" y="4151976"/>
            <a:ext cx="921124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14" idx="0"/>
          </p:cNvCxnSpPr>
          <p:nvPr/>
        </p:nvCxnSpPr>
        <p:spPr>
          <a:xfrm>
            <a:off x="7245724" y="4151976"/>
            <a:ext cx="76201" cy="123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0"/>
            <a:endCxn id="9" idx="2"/>
          </p:cNvCxnSpPr>
          <p:nvPr/>
        </p:nvCxnSpPr>
        <p:spPr>
          <a:xfrm flipH="1" flipV="1">
            <a:off x="7245724" y="4151976"/>
            <a:ext cx="1239371" cy="1248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10436" y="2280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12024" y="12016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31259" y="37826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63053" y="37826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75512" y="228016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55773" y="380416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77904" y="3793388"/>
            <a:ext cx="5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3753" y="53541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17812" y="5342502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176183" y="5330834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20653" y="5385085"/>
            <a:ext cx="4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2546" y="5379251"/>
            <a:ext cx="41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294595" y="54120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044762" y="233125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" idx="2"/>
            <a:endCxn id="41" idx="0"/>
          </p:cNvCxnSpPr>
          <p:nvPr/>
        </p:nvCxnSpPr>
        <p:spPr>
          <a:xfrm flipH="1">
            <a:off x="4387662" y="1545950"/>
            <a:ext cx="110379" cy="785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92680" y="23124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s6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287806" y="3822096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402106" y="37826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cxnSp>
        <p:nvCxnSpPr>
          <p:cNvPr id="46" name="Straight Connector 45"/>
          <p:cNvCxnSpPr>
            <a:stCxn id="44" idx="0"/>
            <a:endCxn id="28" idx="2"/>
          </p:cNvCxnSpPr>
          <p:nvPr/>
        </p:nvCxnSpPr>
        <p:spPr>
          <a:xfrm flipH="1" flipV="1">
            <a:off x="3039036" y="2649498"/>
            <a:ext cx="591670" cy="1172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40213" y="3847176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854513" y="3814910"/>
            <a:ext cx="55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s12</a:t>
            </a:r>
            <a:endParaRPr lang="en-US" dirty="0"/>
          </a:p>
        </p:txBody>
      </p:sp>
      <p:cxnSp>
        <p:nvCxnSpPr>
          <p:cNvPr id="49" name="Straight Connector 48"/>
          <p:cNvCxnSpPr>
            <a:stCxn id="5" idx="2"/>
            <a:endCxn id="47" idx="0"/>
          </p:cNvCxnSpPr>
          <p:nvPr/>
        </p:nvCxnSpPr>
        <p:spPr>
          <a:xfrm>
            <a:off x="6004112" y="2617232"/>
            <a:ext cx="79001" cy="1229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1" idx="2"/>
          </p:cNvCxnSpPr>
          <p:nvPr/>
        </p:nvCxnSpPr>
        <p:spPr>
          <a:xfrm flipH="1">
            <a:off x="3973606" y="2636051"/>
            <a:ext cx="414056" cy="573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</p:cNvCxnSpPr>
          <p:nvPr/>
        </p:nvCxnSpPr>
        <p:spPr>
          <a:xfrm>
            <a:off x="4387662" y="2636051"/>
            <a:ext cx="0" cy="573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1" idx="2"/>
          </p:cNvCxnSpPr>
          <p:nvPr/>
        </p:nvCxnSpPr>
        <p:spPr>
          <a:xfrm>
            <a:off x="4387662" y="2636051"/>
            <a:ext cx="453279" cy="514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82034" y="5274410"/>
            <a:ext cx="50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58504"/>
            <a:ext cx="8610600" cy="54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3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011705" y="1511408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519082" y="2569243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17776" y="258269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337982" y="404710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831976" y="410669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03576" y="410669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77253" y="555317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447364" y="555317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10988" y="555317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080247" y="558454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192806" y="5592589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985061" y="562442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945405" y="563293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575176" y="560425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50" idx="2"/>
            <a:endCxn id="51" idx="0"/>
          </p:cNvCxnSpPr>
          <p:nvPr/>
        </p:nvCxnSpPr>
        <p:spPr>
          <a:xfrm flipH="1">
            <a:off x="2861982" y="1816208"/>
            <a:ext cx="1492623" cy="75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2"/>
            <a:endCxn id="52" idx="0"/>
          </p:cNvCxnSpPr>
          <p:nvPr/>
        </p:nvCxnSpPr>
        <p:spPr>
          <a:xfrm>
            <a:off x="4354605" y="1816208"/>
            <a:ext cx="1506071" cy="76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2"/>
            <a:endCxn id="53" idx="0"/>
          </p:cNvCxnSpPr>
          <p:nvPr/>
        </p:nvCxnSpPr>
        <p:spPr>
          <a:xfrm flipH="1">
            <a:off x="1680882" y="2874043"/>
            <a:ext cx="1181100" cy="1173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2" idx="2"/>
            <a:endCxn id="54" idx="0"/>
          </p:cNvCxnSpPr>
          <p:nvPr/>
        </p:nvCxnSpPr>
        <p:spPr>
          <a:xfrm flipH="1">
            <a:off x="5174876" y="2887490"/>
            <a:ext cx="6858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2"/>
            <a:endCxn id="55" idx="0"/>
          </p:cNvCxnSpPr>
          <p:nvPr/>
        </p:nvCxnSpPr>
        <p:spPr>
          <a:xfrm>
            <a:off x="5860676" y="2887490"/>
            <a:ext cx="6858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3" idx="2"/>
            <a:endCxn id="58" idx="0"/>
          </p:cNvCxnSpPr>
          <p:nvPr/>
        </p:nvCxnSpPr>
        <p:spPr>
          <a:xfrm flipH="1">
            <a:off x="701488" y="4351901"/>
            <a:ext cx="979394" cy="120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3" idx="2"/>
            <a:endCxn id="59" idx="0"/>
          </p:cNvCxnSpPr>
          <p:nvPr/>
        </p:nvCxnSpPr>
        <p:spPr>
          <a:xfrm flipH="1">
            <a:off x="1270747" y="4351901"/>
            <a:ext cx="410135" cy="123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3" idx="2"/>
            <a:endCxn id="56" idx="0"/>
          </p:cNvCxnSpPr>
          <p:nvPr/>
        </p:nvCxnSpPr>
        <p:spPr>
          <a:xfrm>
            <a:off x="1680882" y="4351901"/>
            <a:ext cx="286871" cy="120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3" idx="2"/>
            <a:endCxn id="57" idx="0"/>
          </p:cNvCxnSpPr>
          <p:nvPr/>
        </p:nvCxnSpPr>
        <p:spPr>
          <a:xfrm>
            <a:off x="1680882" y="4351901"/>
            <a:ext cx="956982" cy="120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0" idx="0"/>
            <a:endCxn id="55" idx="2"/>
          </p:cNvCxnSpPr>
          <p:nvPr/>
        </p:nvCxnSpPr>
        <p:spPr>
          <a:xfrm flipV="1">
            <a:off x="5383306" y="4411490"/>
            <a:ext cx="1163170" cy="1181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5" idx="2"/>
            <a:endCxn id="61" idx="0"/>
          </p:cNvCxnSpPr>
          <p:nvPr/>
        </p:nvCxnSpPr>
        <p:spPr>
          <a:xfrm flipH="1">
            <a:off x="6175561" y="4411490"/>
            <a:ext cx="370915" cy="1212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5" idx="2"/>
            <a:endCxn id="62" idx="0"/>
          </p:cNvCxnSpPr>
          <p:nvPr/>
        </p:nvCxnSpPr>
        <p:spPr>
          <a:xfrm>
            <a:off x="6546476" y="4411490"/>
            <a:ext cx="589429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3" idx="0"/>
            <a:endCxn id="55" idx="2"/>
          </p:cNvCxnSpPr>
          <p:nvPr/>
        </p:nvCxnSpPr>
        <p:spPr>
          <a:xfrm flipH="1" flipV="1">
            <a:off x="6546476" y="4411490"/>
            <a:ext cx="1219200" cy="119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667000" y="255042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168588" y="14719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452282" y="40148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32076" y="255042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46276" y="407442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s18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305551" y="4078018"/>
            <a:ext cx="58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51329" y="55648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120589" y="5596215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828800" y="5564839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87706" y="5544668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74876" y="5593050"/>
            <a:ext cx="51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985061" y="5629832"/>
            <a:ext cx="5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937561" y="5644136"/>
            <a:ext cx="4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558366" y="5624426"/>
            <a:ext cx="4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3204882" y="4074424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0"/>
            <a:endCxn id="51" idx="2"/>
          </p:cNvCxnSpPr>
          <p:nvPr/>
        </p:nvCxnSpPr>
        <p:spPr>
          <a:xfrm flipH="1" flipV="1">
            <a:off x="2861982" y="2874043"/>
            <a:ext cx="685800" cy="1200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319182" y="404621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s6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433917" y="4019778"/>
            <a:ext cx="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698191" y="4078019"/>
            <a:ext cx="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038598" y="5544668"/>
            <a:ext cx="50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763000" cy="54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Introduction to the </a:t>
            </a:r>
            <a:r>
              <a:rPr lang="en-US" dirty="0" smtClean="0"/>
              <a:t>problem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Related work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Goals</a:t>
            </a: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Design Decisions</a:t>
            </a:r>
          </a:p>
          <a:p>
            <a:pPr marL="800100" lvl="1" indent="-342900" algn="just"/>
            <a:r>
              <a:rPr lang="en-US" dirty="0" smtClean="0"/>
              <a:t>Aggressive Approach</a:t>
            </a:r>
          </a:p>
          <a:p>
            <a:pPr marL="800100" lvl="1" indent="-342900" algn="just"/>
            <a:r>
              <a:rPr lang="en-US" dirty="0" smtClean="0"/>
              <a:t>Laid Back Approach</a:t>
            </a: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Implementation</a:t>
            </a:r>
          </a:p>
          <a:p>
            <a:pPr marL="800100" lvl="1" indent="-342900" algn="just"/>
            <a:r>
              <a:rPr lang="en-US" dirty="0" smtClean="0"/>
              <a:t>Design Pieces</a:t>
            </a:r>
          </a:p>
          <a:p>
            <a:pPr marL="800100" lvl="1" indent="-342900" algn="just"/>
            <a:r>
              <a:rPr lang="en-US" dirty="0" smtClean="0"/>
              <a:t>Single Switch Workflow</a:t>
            </a:r>
          </a:p>
          <a:p>
            <a:pPr marL="800100" lvl="1" indent="-342900" algn="just"/>
            <a:r>
              <a:rPr lang="en-US" dirty="0" smtClean="0"/>
              <a:t>Multiple Switch Workflow</a:t>
            </a: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Evaluation</a:t>
            </a:r>
          </a:p>
          <a:p>
            <a:pPr marL="800100" lvl="1" indent="-342900" algn="just"/>
            <a:r>
              <a:rPr lang="en-US" dirty="0" smtClean="0"/>
              <a:t>Tools</a:t>
            </a:r>
          </a:p>
          <a:p>
            <a:pPr marL="800100" lvl="1" indent="-342900" algn="just"/>
            <a:r>
              <a:rPr lang="en-US" dirty="0" smtClean="0"/>
              <a:t>Evaluation Plan</a:t>
            </a:r>
          </a:p>
          <a:p>
            <a:pPr marL="800100" lvl="1" indent="-342900" algn="just"/>
            <a:r>
              <a:rPr lang="en-US" dirty="0" smtClean="0"/>
              <a:t>Results</a:t>
            </a: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Current Status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09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-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mininet</a:t>
            </a:r>
            <a:r>
              <a:rPr lang="en-US" dirty="0" smtClean="0"/>
              <a:t> to create topologies using Python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iperf</a:t>
            </a:r>
            <a:r>
              <a:rPr lang="en-US" dirty="0" smtClean="0"/>
              <a:t> to generate traffic between the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Current Implementation Is Based on The Laid-Back approach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can detect anomalies based on signature or based on unusual traffic pattern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Generate meaningful concise report of traffic for a given period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Can work with multiple switches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To do stress testing on the developed module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Test </a:t>
            </a:r>
            <a:r>
              <a:rPr lang="en-US" dirty="0" smtClean="0"/>
              <a:t>the </a:t>
            </a:r>
            <a:r>
              <a:rPr lang="en-US" dirty="0"/>
              <a:t>ability to detect anomalies </a:t>
            </a:r>
            <a:r>
              <a:rPr lang="en-US" dirty="0" smtClean="0"/>
              <a:t>in a realistic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Current implementation lacks cleanup. We will need to profile the module and integrate clean up logic accordingly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Multiple switches essentially generates multiple reports. It would be nice to combine all these reports to a single piece to speak for the entire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combination of Laid back + Aggressive Approach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Add a user interface (or simply text based configuration) to add / delete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267200"/>
            <a:ext cx="5791200" cy="13716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620000" cy="4373563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Repository </a:t>
            </a:r>
          </a:p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github.com/bornogit/Floodlight-AD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Network Management and Administration is a hard task (</a:t>
            </a:r>
            <a:r>
              <a:rPr lang="en-US" dirty="0" smtClean="0"/>
              <a:t>SDN has </a:t>
            </a:r>
            <a:r>
              <a:rPr lang="en-US" dirty="0"/>
              <a:t>made life easier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Internet consists of various kinds of </a:t>
            </a:r>
            <a:r>
              <a:rPr lang="en-US" dirty="0" smtClean="0"/>
              <a:t>traffic today (streaming </a:t>
            </a:r>
            <a:r>
              <a:rPr lang="en-US" dirty="0"/>
              <a:t>media, CDNs, peer-to-peer applications...)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Open to </a:t>
            </a:r>
            <a:r>
              <a:rPr lang="en-US" dirty="0" smtClean="0"/>
              <a:t>different </a:t>
            </a:r>
            <a:r>
              <a:rPr lang="en-US" dirty="0"/>
              <a:t>types of attacks (</a:t>
            </a:r>
            <a:r>
              <a:rPr lang="en-US" dirty="0" err="1"/>
              <a:t>DoS</a:t>
            </a:r>
            <a:r>
              <a:rPr lang="en-US" dirty="0"/>
              <a:t>, network </a:t>
            </a:r>
            <a:r>
              <a:rPr lang="en-US" dirty="0" smtClean="0"/>
              <a:t>worms, attacks </a:t>
            </a:r>
            <a:r>
              <a:rPr lang="en-US" dirty="0"/>
              <a:t>directing compute/bandwidth resources)</a:t>
            </a:r>
          </a:p>
        </p:txBody>
      </p:sp>
    </p:spTree>
    <p:extLst>
      <p:ext uri="{BB962C8B-B14F-4D97-AF65-F5344CB8AC3E}">
        <p14:creationId xmlns:p14="http://schemas.microsoft.com/office/powerpoint/2010/main" val="5649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Most of the existing work is an </a:t>
            </a:r>
            <a:r>
              <a:rPr lang="en-US" dirty="0" smtClean="0"/>
              <a:t>online </a:t>
            </a:r>
            <a:r>
              <a:rPr lang="en-US" dirty="0"/>
              <a:t>approach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Our work is based on the approach by </a:t>
            </a:r>
            <a:r>
              <a:rPr lang="en-US" dirty="0" err="1"/>
              <a:t>Estan</a:t>
            </a:r>
            <a:r>
              <a:rPr lang="en-US" dirty="0"/>
              <a:t> et. 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There exists several popular monitoring tools such </a:t>
            </a:r>
            <a:r>
              <a:rPr lang="en-US" dirty="0" smtClean="0"/>
              <a:t>as </a:t>
            </a:r>
            <a:r>
              <a:rPr lang="en-US" dirty="0" err="1" smtClean="0"/>
              <a:t>FlowScan</a:t>
            </a:r>
            <a:r>
              <a:rPr lang="en-US" dirty="0" smtClean="0"/>
              <a:t> </a:t>
            </a:r>
            <a:r>
              <a:rPr lang="en-US" dirty="0"/>
              <a:t>and Cisco's </a:t>
            </a:r>
            <a:r>
              <a:rPr lang="en-US" dirty="0" err="1"/>
              <a:t>FlowAnalyzer</a:t>
            </a:r>
            <a:r>
              <a:rPr lang="en-US" dirty="0"/>
              <a:t>: Excessive detail </a:t>
            </a:r>
            <a:r>
              <a:rPr lang="en-US" dirty="0" smtClean="0"/>
              <a:t>and </a:t>
            </a:r>
            <a:r>
              <a:rPr lang="en-US" dirty="0" smtClean="0"/>
              <a:t>insufficient </a:t>
            </a:r>
            <a:r>
              <a:rPr lang="en-US" dirty="0"/>
              <a:t>dimensionality</a:t>
            </a:r>
          </a:p>
        </p:txBody>
      </p:sp>
    </p:spTree>
    <p:extLst>
      <p:ext uri="{BB962C8B-B14F-4D97-AF65-F5344CB8AC3E}">
        <p14:creationId xmlns:p14="http://schemas.microsoft.com/office/powerpoint/2010/main" val="4832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Two Fold Design Goals</a:t>
            </a:r>
          </a:p>
          <a:p>
            <a:pPr marL="800100" lvl="1" indent="-342900"/>
            <a:r>
              <a:rPr lang="en-US" dirty="0" smtClean="0"/>
              <a:t>Develop an Anomaly Detection Module On Floodlight that can inspect packets online for detection </a:t>
            </a:r>
          </a:p>
          <a:p>
            <a:pPr marL="800100" lvl="1" indent="-342900"/>
            <a:r>
              <a:rPr lang="en-US" dirty="0" smtClean="0"/>
              <a:t>The same module should be able to generate meaningful report of traffic pattern for future analysis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Detection Module Should </a:t>
            </a:r>
          </a:p>
          <a:p>
            <a:pPr marL="800100" lvl="1" indent="-342900"/>
            <a:r>
              <a:rPr lang="en-US" dirty="0" smtClean="0"/>
              <a:t>Support Multiple Switches </a:t>
            </a:r>
          </a:p>
          <a:p>
            <a:pPr marL="800100" lvl="1" indent="-342900"/>
            <a:r>
              <a:rPr lang="en-US" dirty="0" smtClean="0"/>
              <a:t>Low Overhead </a:t>
            </a:r>
          </a:p>
          <a:p>
            <a:pPr marL="800100" lvl="1" indent="-342900"/>
            <a:r>
              <a:rPr lang="en-US" dirty="0" smtClean="0"/>
              <a:t>Signature Management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5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Two Contrasting Ways to Attack The Problem </a:t>
            </a:r>
          </a:p>
          <a:p>
            <a:pPr marL="800100" lvl="1" indent="-342900"/>
            <a:r>
              <a:rPr lang="en-US" dirty="0" smtClean="0"/>
              <a:t>Aggressive Approach </a:t>
            </a:r>
          </a:p>
          <a:p>
            <a:pPr marL="800100" lvl="1" indent="-342900"/>
            <a:r>
              <a:rPr lang="en-US" dirty="0" smtClean="0"/>
              <a:t>Laid Back Approach	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Both require signatures of unknown anomalies as input for anomaly detection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 laid back approach gives access to more meaningful report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/>
          <a:lstStyle/>
          <a:p>
            <a:r>
              <a:rPr lang="en-US" dirty="0" smtClean="0"/>
              <a:t>Solution – I: Aggressive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Basic Idea</a:t>
            </a:r>
          </a:p>
          <a:p>
            <a:pPr marL="800100" lvl="1" indent="-342900"/>
            <a:r>
              <a:rPr lang="en-US" dirty="0" smtClean="0"/>
              <a:t>Install general rules and base rules with attack signature </a:t>
            </a:r>
          </a:p>
          <a:p>
            <a:pPr marL="800100" lvl="1" indent="-342900"/>
            <a:r>
              <a:rPr lang="en-US" dirty="0" smtClean="0"/>
              <a:t>Keep looking for a match or keep counting until some threshold is reached</a:t>
            </a:r>
          </a:p>
          <a:p>
            <a:pPr marL="800100" lvl="1" indent="-342900"/>
            <a:r>
              <a:rPr lang="en-US" dirty="0" smtClean="0"/>
              <a:t>Upon detecting anomaly install more specific rules until the culprit flows are detected and retrieved</a:t>
            </a:r>
          </a:p>
          <a:p>
            <a:pPr marL="800100" lvl="1" indent="-342900"/>
            <a:r>
              <a:rPr lang="en-US" dirty="0" smtClean="0"/>
              <a:t>Create cluster only for culprit flows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Challenges</a:t>
            </a:r>
          </a:p>
          <a:p>
            <a:pPr marL="800100" lvl="1" indent="-342900"/>
            <a:r>
              <a:rPr lang="en-US" dirty="0" smtClean="0"/>
              <a:t>Rules collide with existing forwarding modules</a:t>
            </a:r>
          </a:p>
          <a:p>
            <a:pPr marL="800100" lvl="1" indent="-342900"/>
            <a:r>
              <a:rPr lang="en-US" dirty="0" smtClean="0"/>
              <a:t>Open  </a:t>
            </a:r>
            <a:r>
              <a:rPr lang="en-US" dirty="0" err="1" smtClean="0"/>
              <a:t>vSwitch</a:t>
            </a:r>
            <a:r>
              <a:rPr lang="en-US" dirty="0" smtClean="0"/>
              <a:t> does not recognize all the flow mod actions</a:t>
            </a:r>
          </a:p>
          <a:p>
            <a:pPr marL="800100" lvl="1" indent="-342900"/>
            <a:r>
              <a:rPr lang="en-US" dirty="0" smtClean="0"/>
              <a:t>Improper rule management will cause packets to drop </a:t>
            </a:r>
          </a:p>
          <a:p>
            <a:pPr marL="800100" lvl="1" indent="-342900"/>
            <a:r>
              <a:rPr lang="en-US" dirty="0" smtClean="0"/>
              <a:t>Rule addition / deletion / update is tricky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Pros</a:t>
            </a:r>
          </a:p>
          <a:p>
            <a:pPr marL="800100" lvl="1" indent="-342900"/>
            <a:r>
              <a:rPr lang="en-US" dirty="0" smtClean="0"/>
              <a:t>Low overhead on the controller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Cons</a:t>
            </a:r>
          </a:p>
          <a:p>
            <a:pPr marL="800100" lvl="1" indent="-342900"/>
            <a:r>
              <a:rPr lang="en-US" dirty="0" smtClean="0"/>
              <a:t>Does not allow the module to retrieve flow information until any detection</a:t>
            </a:r>
          </a:p>
          <a:p>
            <a:pPr marL="800100" lvl="1" indent="-342900"/>
            <a:r>
              <a:rPr lang="en-US" dirty="0" smtClean="0"/>
              <a:t>Does not help generating meaningful report for the administrator(s)</a:t>
            </a:r>
          </a:p>
          <a:p>
            <a:pPr marL="800100" lvl="1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41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/>
          <a:lstStyle/>
          <a:p>
            <a:r>
              <a:rPr lang="en-US" dirty="0" smtClean="0"/>
              <a:t>Solution – II: Laid Back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100" dirty="0"/>
              <a:t>Basic Idea</a:t>
            </a:r>
          </a:p>
          <a:p>
            <a:pPr marL="800100" lvl="1" indent="-342900"/>
            <a:r>
              <a:rPr lang="en-US" sz="1100" dirty="0" smtClean="0"/>
              <a:t>Get anomaly signatures  as an input </a:t>
            </a:r>
          </a:p>
          <a:p>
            <a:pPr marL="800100" lvl="1" indent="-342900"/>
            <a:r>
              <a:rPr lang="en-US" sz="1100" dirty="0" smtClean="0"/>
              <a:t>Create cluster for each of these signatures and also create some base clusters (e.g. from source 10.0.0.0/16 to Any </a:t>
            </a:r>
            <a:r>
              <a:rPr lang="en-US" sz="1100" dirty="0" err="1" smtClean="0"/>
              <a:t>Dest</a:t>
            </a:r>
            <a:r>
              <a:rPr lang="en-US" sz="1100" dirty="0" smtClean="0"/>
              <a:t> on Port 80, etc</a:t>
            </a:r>
            <a:r>
              <a:rPr lang="en-US" sz="1100" dirty="0"/>
              <a:t>.</a:t>
            </a:r>
            <a:r>
              <a:rPr lang="en-US" sz="1100" dirty="0" smtClean="0"/>
              <a:t>)</a:t>
            </a:r>
          </a:p>
          <a:p>
            <a:pPr marL="800100" lvl="1" indent="-342900"/>
            <a:r>
              <a:rPr lang="en-US" sz="1100" dirty="0" smtClean="0"/>
              <a:t>Install learning switch rules for each unique flow </a:t>
            </a:r>
          </a:p>
          <a:p>
            <a:pPr marL="800100" lvl="1" indent="-342900"/>
            <a:r>
              <a:rPr lang="en-US" sz="1100" dirty="0" smtClean="0"/>
              <a:t>Match the unique flows upon arrival to one or more clusters initially created</a:t>
            </a:r>
          </a:p>
          <a:p>
            <a:pPr marL="800100" lvl="1" indent="-342900"/>
            <a:r>
              <a:rPr lang="en-US" sz="1100" dirty="0" smtClean="0"/>
              <a:t>Also keep an eye on the unique flow and detect if the traffic size goes beyond a threshold</a:t>
            </a:r>
          </a:p>
          <a:p>
            <a:pPr marL="800100" lvl="1" indent="-342900"/>
            <a:r>
              <a:rPr lang="en-US" sz="1100" dirty="0" smtClean="0"/>
              <a:t>Get flow statistics from the switch periodically and update the counts </a:t>
            </a:r>
          </a:p>
          <a:p>
            <a:pPr marL="800100" lvl="1" indent="-342900"/>
            <a:r>
              <a:rPr lang="en-US" sz="1100" dirty="0" smtClean="0"/>
              <a:t>Generate report with the meaningful clusters + anomalies + any interesting/misbehaving unique flows</a:t>
            </a:r>
          </a:p>
          <a:p>
            <a:pPr marL="800100" lvl="1" indent="-342900"/>
            <a:r>
              <a:rPr lang="en-US" sz="1100" dirty="0" smtClean="0"/>
              <a:t>Install / remove new signatures on the fly if needed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100" dirty="0" smtClean="0"/>
              <a:t>Challenges</a:t>
            </a:r>
          </a:p>
          <a:p>
            <a:pPr marL="800100" lvl="1" indent="-342900"/>
            <a:r>
              <a:rPr lang="en-US" sz="1100" dirty="0" smtClean="0"/>
              <a:t>Updating count is tricky as clusters are overlapped </a:t>
            </a:r>
            <a:endParaRPr lang="en-US" sz="11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100" dirty="0" smtClean="0"/>
              <a:t>Pros</a:t>
            </a:r>
          </a:p>
          <a:p>
            <a:pPr marL="800100" lvl="1" indent="-342900"/>
            <a:r>
              <a:rPr lang="en-US" sz="1100" dirty="0" smtClean="0"/>
              <a:t>The controller module has now information about each unique flow </a:t>
            </a:r>
          </a:p>
          <a:p>
            <a:pPr marL="800100" lvl="1" indent="-342900"/>
            <a:r>
              <a:rPr lang="en-US" sz="1100" dirty="0" smtClean="0"/>
              <a:t>Can generate aggregated report based on these information</a:t>
            </a:r>
          </a:p>
          <a:p>
            <a:pPr marL="800100" lvl="1" indent="-342900"/>
            <a:r>
              <a:rPr lang="en-US" sz="1100" dirty="0" smtClean="0"/>
              <a:t>Does not conflict with any forwarding rules</a:t>
            </a:r>
            <a:endParaRPr lang="en-US" sz="11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100" dirty="0" smtClean="0"/>
              <a:t>Cons</a:t>
            </a:r>
          </a:p>
          <a:p>
            <a:pPr marL="800100" lvl="1" indent="-342900"/>
            <a:r>
              <a:rPr lang="en-US" sz="1100" dirty="0" smtClean="0"/>
              <a:t>Needs prior knowledge as a form of input configuration files for defining the clusters</a:t>
            </a:r>
          </a:p>
          <a:p>
            <a:pPr marL="800100" lvl="1" indent="-342900"/>
            <a:r>
              <a:rPr lang="en-US" sz="1100" dirty="0" smtClean="0"/>
              <a:t>Switch gets to install more rules </a:t>
            </a:r>
          </a:p>
          <a:p>
            <a:pPr marL="800100" lvl="1" indent="-342900"/>
            <a:r>
              <a:rPr lang="en-US" sz="1100" dirty="0" smtClean="0"/>
              <a:t>Controller needs a clean up policy (or expiration of a flow)</a:t>
            </a:r>
            <a:endParaRPr lang="en-US" sz="1100" dirty="0"/>
          </a:p>
          <a:p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4069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/>
          <a:lstStyle/>
          <a:p>
            <a:r>
              <a:rPr lang="en-US" dirty="0" smtClean="0"/>
              <a:t>Signature format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Five fields make a signature :</a:t>
            </a:r>
          </a:p>
          <a:p>
            <a:pPr marL="800100" lvl="1" indent="-342900"/>
            <a:r>
              <a:rPr lang="en-US" dirty="0" smtClean="0"/>
              <a:t>Source IP / Mask</a:t>
            </a:r>
          </a:p>
          <a:p>
            <a:pPr marL="800100" lvl="1" indent="-342900"/>
            <a:r>
              <a:rPr lang="en-US" dirty="0" smtClean="0"/>
              <a:t>Destination IP / Mask</a:t>
            </a:r>
          </a:p>
          <a:p>
            <a:pPr marL="800100" lvl="1" indent="-342900"/>
            <a:r>
              <a:rPr lang="en-US" dirty="0" smtClean="0"/>
              <a:t>Source Transport Port</a:t>
            </a:r>
          </a:p>
          <a:p>
            <a:pPr marL="800100" lvl="1" indent="-342900"/>
            <a:r>
              <a:rPr lang="en-US" dirty="0" smtClean="0"/>
              <a:t>Destination Transport Port</a:t>
            </a:r>
          </a:p>
          <a:p>
            <a:pPr marL="800100" lvl="1" indent="-342900"/>
            <a:r>
              <a:rPr lang="en-US" dirty="0" smtClean="0"/>
              <a:t>Protocol (e.g. TCP/ UDP/ ICMP)</a:t>
            </a:r>
          </a:p>
          <a:p>
            <a:pPr marL="8001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5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410</TotalTime>
  <Words>850</Words>
  <Application>Microsoft Office PowerPoint</Application>
  <PresentationFormat>On-screen Show (4:3)</PresentationFormat>
  <Paragraphs>209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Essential</vt:lpstr>
      <vt:lpstr>Anomaly Detection on Floodlight SDN Controller</vt:lpstr>
      <vt:lpstr>Outline</vt:lpstr>
      <vt:lpstr>Introduction to the problem</vt:lpstr>
      <vt:lpstr>Related Work</vt:lpstr>
      <vt:lpstr>Goals</vt:lpstr>
      <vt:lpstr>Design Decisions</vt:lpstr>
      <vt:lpstr>Solution – I: Aggressive approach</vt:lpstr>
      <vt:lpstr>Solution – II: Laid Back Approach</vt:lpstr>
      <vt:lpstr>Signature format </vt:lpstr>
      <vt:lpstr>Design pieces</vt:lpstr>
      <vt:lpstr>Single Switch workflow</vt:lpstr>
      <vt:lpstr>Multiple switch Workflow</vt:lpstr>
      <vt:lpstr>Evaluation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- Tools</vt:lpstr>
      <vt:lpstr>Current Status</vt:lpstr>
      <vt:lpstr>Future work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on Floodlight SDN Controller</dc:title>
  <dc:creator>Borno</dc:creator>
  <cp:lastModifiedBy>Borno</cp:lastModifiedBy>
  <cp:revision>54</cp:revision>
  <dcterms:created xsi:type="dcterms:W3CDTF">2006-08-16T00:00:00Z</dcterms:created>
  <dcterms:modified xsi:type="dcterms:W3CDTF">2013-05-15T15:52:09Z</dcterms:modified>
</cp:coreProperties>
</file>