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865B7-C552-9A98-2411-CBE1F622C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2A5FE4-6A97-DF31-5B1B-9360C70C3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814EE2-70DA-029D-B141-678E6BE10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4B95FE-1AEB-6726-8FCA-F789E06B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7DBF3-1D35-1C6A-7C18-FEE46F1A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48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63A80-A534-2A32-D13E-A7DF5CEB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3AD089-453D-E8DF-75A2-4CBBF3541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CF8DFC-6F27-9746-9DFD-4CF265E6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B35284-D8D7-4E71-662A-B18E9368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F8DFC8-918F-2CAF-1626-5F345DEA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4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1F26F0-44B7-8AAB-177B-779D4F153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1BB377-182C-3B3B-5EC5-A5890CD0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3F287D-393A-D3AC-31A1-4E35B3B9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58BD9-2259-CBBF-E357-9C0C569C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06EE95-A3E5-5D3E-5B14-E255E74D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4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6D37B-3ABE-56DB-2DE5-E5604305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DEE19-EB37-EFB9-0069-59D087B99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82CBB2-C907-38D6-3331-C2CB0633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E68A07-8386-7F56-A4C4-DB8FD444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1D2CCC-8E6D-791A-6706-8A07CAB1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C23B9D-363D-EE34-C28D-F04578133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F8715E-D951-8441-46C7-45AD6F98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58D88-E910-0727-494C-1C550094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B3473-607E-0E9C-35E7-4038E053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A3043-96CF-66B7-3AF3-CC729B97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02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A125-C8D8-9E73-9D4D-477C816F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68DB9-7607-8B0C-7E38-F8E671D64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CD3C9F-1E8C-4034-56CB-D908F9C80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99C26A-6EB5-711E-6BEB-D104AA16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1CCC9-F747-ACF0-ACDC-57BF3FFB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7C95E6-6086-3857-322F-A6C43C96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23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66CE1-6AEC-21DC-12E4-189A9BD6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85BF24-8BD6-5E20-E3D4-3BEAFAC3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9FFBBE-6594-DEE2-87BA-2A4810FB0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E87DBF-D400-C42D-D669-FCF79B564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DBB2C5-03AE-E622-3A78-1C984A402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5A4E4E-CB1F-51CB-62FD-BF09BC17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B07CBF-FC14-3F46-9C35-0D377D57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D06665-B6E6-8C82-78B8-FF986F7B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09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51777-3928-980F-81FE-53A0EF15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10769F-4184-7097-67D7-4C3437B0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1E0E8F-C5B5-D60C-334F-53673D41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3ED7FC-CCFD-9C0A-4122-492BE5FF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2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A5054A-06C2-6D30-9D97-B996FD92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657C7A-340D-CE88-DDEE-13B5CA5D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5D7D3A-416B-8699-AD74-12B0E596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5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951A9-3BA7-D6D3-00F7-E0D97DD4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BA4B5-C3F1-119E-335A-A592840B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9E417F-FA7B-B3EB-C03A-54F4AE5BB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A1E9E8-EFCA-D6CF-FC51-990A11C6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CF69EC-22A5-6480-0001-DC645784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E2FD70-750F-D0FF-F1AB-D175DD09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36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2E701-395B-10E0-1275-72DC5C22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07551C-E685-AA08-7297-C60754683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C55EEE-214B-22DB-8451-E2AED0DCB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AF3217-E767-A7EA-1BD3-B0126D2A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896118-826E-6FBF-3795-CFECB573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94BAD0-D1BF-278F-393A-44009991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4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3B8C8-64DC-1254-18AD-1060C091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A3D962-9222-2B8B-4BE3-8CC8B3556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DFE87-7092-82BF-13A4-5DEB8A30D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157D-0003-4AF7-985C-A1A9A7F5C4C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B86A7A-3B89-8E4F-7D6C-32434B9FA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D7ED02-20BA-DD23-8E11-E7F10A293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141F-3B84-4E01-9CBC-386FB33AF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02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4E6ADD45-621D-250A-EF8C-2C7364F55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232" y="0"/>
            <a:ext cx="122282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C7649-0526-3A33-B433-81E7A31DB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0709"/>
            <a:ext cx="9144000" cy="2387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бизнес-процессов магазина музыкальных инструментов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2774AD-F0DC-E844-DF64-55BE93B39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27128" y="4405674"/>
            <a:ext cx="2170546" cy="1436326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ст.гр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ПИ-121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Жилин В.Р.</a:t>
            </a:r>
          </a:p>
        </p:txBody>
      </p:sp>
    </p:spTree>
    <p:extLst>
      <p:ext uri="{BB962C8B-B14F-4D97-AF65-F5344CB8AC3E}">
        <p14:creationId xmlns:p14="http://schemas.microsoft.com/office/powerpoint/2010/main" val="354470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3B6D6-C47C-2E04-11FC-60DEC6DF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619"/>
            <a:ext cx="10753436" cy="143163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бизнес-процесса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«Продажа музыкальных инструментов»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CE37AE-F731-F076-44CE-18D2F00E0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r="9832" b="15308"/>
          <a:stretch/>
        </p:blipFill>
        <p:spPr>
          <a:xfrm>
            <a:off x="838200" y="1690255"/>
            <a:ext cx="9146309" cy="474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61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FFCFD6-7A6E-0C4D-F91B-BE7403D38F57}"/>
              </a:ext>
            </a:extLst>
          </p:cNvPr>
          <p:cNvSpPr txBox="1">
            <a:spLocks/>
          </p:cNvSpPr>
          <p:nvPr/>
        </p:nvSpPr>
        <p:spPr>
          <a:xfrm>
            <a:off x="838200" y="284390"/>
            <a:ext cx="10753436" cy="143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бизнес-процесса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«Закупка музыкальных инструментов»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A6B4CA1-676F-9642-BE61-5C1590A44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6" b="15213"/>
          <a:stretch/>
        </p:blipFill>
        <p:spPr>
          <a:xfrm>
            <a:off x="838200" y="1873041"/>
            <a:ext cx="10957906" cy="4158303"/>
          </a:xfrm>
        </p:spPr>
      </p:pic>
    </p:spTree>
    <p:extLst>
      <p:ext uri="{BB962C8B-B14F-4D97-AF65-F5344CB8AC3E}">
        <p14:creationId xmlns:p14="http://schemas.microsoft.com/office/powerpoint/2010/main" val="70124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19A4C7C-DD44-4059-A5AA-9CA1640CBF58}"/>
              </a:ext>
            </a:extLst>
          </p:cNvPr>
          <p:cNvSpPr txBox="1">
            <a:spLocks/>
          </p:cNvSpPr>
          <p:nvPr/>
        </p:nvSpPr>
        <p:spPr>
          <a:xfrm>
            <a:off x="828964" y="230909"/>
            <a:ext cx="10753436" cy="1431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бизнес-процесса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«Сервисное обслуживание инструментов»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A1EFF5-0D6C-7FE5-032F-0A3DE9DE0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0" b="18825"/>
          <a:stretch/>
        </p:blipFill>
        <p:spPr>
          <a:xfrm>
            <a:off x="759691" y="1961386"/>
            <a:ext cx="10891981" cy="397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4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8C9EF-2578-B097-FA48-B386E02B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ответственности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1F15279-94BD-058F-78E1-BE7F90B56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72608"/>
              </p:ext>
            </p:extLst>
          </p:nvPr>
        </p:nvGraphicFramePr>
        <p:xfrm>
          <a:off x="923635" y="1325563"/>
          <a:ext cx="10021456" cy="4930738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419593">
                  <a:extLst>
                    <a:ext uri="{9D8B030D-6E8A-4147-A177-3AD203B41FA5}">
                      <a16:colId xmlns:a16="http://schemas.microsoft.com/office/drawing/2014/main" val="2700384494"/>
                    </a:ext>
                  </a:extLst>
                </a:gridCol>
                <a:gridCol w="970751">
                  <a:extLst>
                    <a:ext uri="{9D8B030D-6E8A-4147-A177-3AD203B41FA5}">
                      <a16:colId xmlns:a16="http://schemas.microsoft.com/office/drawing/2014/main" val="1542454549"/>
                    </a:ext>
                  </a:extLst>
                </a:gridCol>
                <a:gridCol w="967245">
                  <a:extLst>
                    <a:ext uri="{9D8B030D-6E8A-4147-A177-3AD203B41FA5}">
                      <a16:colId xmlns:a16="http://schemas.microsoft.com/office/drawing/2014/main" val="4091808087"/>
                    </a:ext>
                  </a:extLst>
                </a:gridCol>
                <a:gridCol w="997159">
                  <a:extLst>
                    <a:ext uri="{9D8B030D-6E8A-4147-A177-3AD203B41FA5}">
                      <a16:colId xmlns:a16="http://schemas.microsoft.com/office/drawing/2014/main" val="175420857"/>
                    </a:ext>
                  </a:extLst>
                </a:gridCol>
                <a:gridCol w="1017104">
                  <a:extLst>
                    <a:ext uri="{9D8B030D-6E8A-4147-A177-3AD203B41FA5}">
                      <a16:colId xmlns:a16="http://schemas.microsoft.com/office/drawing/2014/main" val="1312092421"/>
                    </a:ext>
                  </a:extLst>
                </a:gridCol>
                <a:gridCol w="1136761">
                  <a:extLst>
                    <a:ext uri="{9D8B030D-6E8A-4147-A177-3AD203B41FA5}">
                      <a16:colId xmlns:a16="http://schemas.microsoft.com/office/drawing/2014/main" val="1019521709"/>
                    </a:ext>
                  </a:extLst>
                </a:gridCol>
                <a:gridCol w="947302">
                  <a:extLst>
                    <a:ext uri="{9D8B030D-6E8A-4147-A177-3AD203B41FA5}">
                      <a16:colId xmlns:a16="http://schemas.microsoft.com/office/drawing/2014/main" val="1469845042"/>
                    </a:ext>
                  </a:extLst>
                </a:gridCol>
                <a:gridCol w="1565541">
                  <a:extLst>
                    <a:ext uri="{9D8B030D-6E8A-4147-A177-3AD203B41FA5}">
                      <a16:colId xmlns:a16="http://schemas.microsoft.com/office/drawing/2014/main" val="1856392831"/>
                    </a:ext>
                  </a:extLst>
                </a:gridCol>
              </a:tblGrid>
              <a:tr h="173247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Бизнес-процесс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Директор магазина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Заведующий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складом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 </a:t>
                      </a: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закупке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Мастер по ремонту муз. </a:t>
                      </a:r>
                      <a:r>
                        <a:rPr lang="ru-RU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инстр</a:t>
                      </a:r>
                      <a:r>
                        <a:rPr lang="ru-RU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ru-RU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</a:t>
                      </a:r>
                      <a:r>
                        <a:rPr lang="ru-RU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Поставщик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Продавец-консультант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Маркетолог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1853223069"/>
                  </a:ext>
                </a:extLst>
              </a:tr>
              <a:tr h="457806">
                <a:tc gridSpan="8"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Основные процессы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704134"/>
                  </a:ext>
                </a:extLst>
              </a:tr>
              <a:tr h="909312"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 Продажа музыкальных инструментов</a:t>
                      </a:r>
                      <a:endParaRPr lang="ru-RU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923119"/>
                  </a:ext>
                </a:extLst>
              </a:tr>
              <a:tr h="909312"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 Закупка музыкальных инструментов</a:t>
                      </a:r>
                      <a:endParaRPr lang="ru-RU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0117018"/>
                  </a:ext>
                </a:extLst>
              </a:tr>
              <a:tr h="909312"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 Сервисное обслуживание инструментов</a:t>
                      </a:r>
                      <a:endParaRPr lang="ru-RU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ru-RU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339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69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9E606-3D99-9EB4-5576-93495AF2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6886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Критические факторы успеха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1DD3C6C-7031-F000-E44A-19A94601D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838070"/>
              </p:ext>
            </p:extLst>
          </p:nvPr>
        </p:nvGraphicFramePr>
        <p:xfrm>
          <a:off x="967510" y="1187116"/>
          <a:ext cx="5479471" cy="532332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229979">
                  <a:extLst>
                    <a:ext uri="{9D8B030D-6E8A-4147-A177-3AD203B41FA5}">
                      <a16:colId xmlns:a16="http://schemas.microsoft.com/office/drawing/2014/main" val="3202540227"/>
                    </a:ext>
                  </a:extLst>
                </a:gridCol>
                <a:gridCol w="2528005">
                  <a:extLst>
                    <a:ext uri="{9D8B030D-6E8A-4147-A177-3AD203B41FA5}">
                      <a16:colId xmlns:a16="http://schemas.microsoft.com/office/drawing/2014/main" val="1501802013"/>
                    </a:ext>
                  </a:extLst>
                </a:gridCol>
                <a:gridCol w="1721487">
                  <a:extLst>
                    <a:ext uri="{9D8B030D-6E8A-4147-A177-3AD203B41FA5}">
                      <a16:colId xmlns:a16="http://schemas.microsoft.com/office/drawing/2014/main" val="387642168"/>
                    </a:ext>
                  </a:extLst>
                </a:gridCol>
              </a:tblGrid>
              <a:tr h="33357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Перспективы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Стратегические цели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Показатели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extLst>
                  <a:ext uri="{0D108BD9-81ED-4DB2-BD59-A6C34878D82A}">
                    <a16:rowId xmlns:a16="http://schemas.microsoft.com/office/drawing/2014/main" val="3075477071"/>
                  </a:ext>
                </a:extLst>
              </a:tr>
              <a:tr h="600641">
                <a:tc row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Финансы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бюджета закупок и рекламы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ROI (возврат на инвестиции), % (ПФ1)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extLst>
                  <a:ext uri="{0D108BD9-81ED-4DB2-BD59-A6C34878D82A}">
                    <a16:rowId xmlns:a16="http://schemas.microsoft.com/office/drawing/2014/main" val="1206912108"/>
                  </a:ext>
                </a:extLst>
              </a:tr>
              <a:tr h="6006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 бюджета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 бюджета плану, % (ПФ2)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extLst>
                  <a:ext uri="{0D108BD9-81ED-4DB2-BD59-A6C34878D82A}">
                    <a16:rowId xmlns:a16="http://schemas.microsoft.com/office/drawing/2014/main" val="719045529"/>
                  </a:ext>
                </a:extLst>
              </a:tr>
              <a:tr h="4168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выручки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Прирост выручки, тыс. руб./год (ПФ3)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extLst>
                  <a:ext uri="{0D108BD9-81ED-4DB2-BD59-A6C34878D82A}">
                    <a16:rowId xmlns:a16="http://schemas.microsoft.com/office/drawing/2014/main" val="984167973"/>
                  </a:ext>
                </a:extLst>
              </a:tr>
              <a:tr h="600641">
                <a:tc rowSpan="6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Клиенты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Удовлетворение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потребностей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ЦА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сегментации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аудитории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 (ПК1)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extLst>
                  <a:ext uri="{0D108BD9-81ED-4DB2-BD59-A6C34878D82A}">
                    <a16:rowId xmlns:a16="http://schemas.microsoft.com/office/drawing/2014/main" val="664537280"/>
                  </a:ext>
                </a:extLst>
              </a:tr>
              <a:tr h="6385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Соответствие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ассортимента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ожиданиям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клиентов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возвратов/рекламаций, шт. (ПК2)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extLst>
                  <a:ext uri="{0D108BD9-81ED-4DB2-BD59-A6C34878D82A}">
                    <a16:rowId xmlns:a16="http://schemas.microsoft.com/office/drawing/2014/main" val="3462623654"/>
                  </a:ext>
                </a:extLst>
              </a:tr>
              <a:tr h="4168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Эффективное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продвижение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Охват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целевой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аудитории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 (ПК3)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extLst>
                  <a:ext uri="{0D108BD9-81ED-4DB2-BD59-A6C34878D82A}">
                    <a16:rowId xmlns:a16="http://schemas.microsoft.com/office/drawing/2014/main" val="655052443"/>
                  </a:ext>
                </a:extLst>
              </a:tr>
              <a:tr h="6385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Прозрачность работы с клиентами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Удовлетворенность клиентов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сервисом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 (ПК4)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extLst>
                  <a:ext uri="{0D108BD9-81ED-4DB2-BD59-A6C34878D82A}">
                    <a16:rowId xmlns:a16="http://schemas.microsoft.com/office/drawing/2014/main" val="473835979"/>
                  </a:ext>
                </a:extLst>
              </a:tr>
              <a:tr h="4168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лояльности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повторных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покупок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 (ПК5)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extLst>
                  <a:ext uri="{0D108BD9-81ED-4DB2-BD59-A6C34878D82A}">
                    <a16:rowId xmlns:a16="http://schemas.microsoft.com/office/drawing/2014/main" val="1060038441"/>
                  </a:ext>
                </a:extLst>
              </a:tr>
              <a:tr h="4168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Расширение рыночной доли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рынка в регионе, % (ПК6)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593" marR="37593" marT="0" marB="0" anchor="ctr"/>
                </a:tc>
                <a:extLst>
                  <a:ext uri="{0D108BD9-81ED-4DB2-BD59-A6C34878D82A}">
                    <a16:rowId xmlns:a16="http://schemas.microsoft.com/office/drawing/2014/main" val="313461381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49C6F1D-76FD-13FB-B6C5-8AE5CBBE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40645"/>
              </p:ext>
            </p:extLst>
          </p:nvPr>
        </p:nvGraphicFramePr>
        <p:xfrm>
          <a:off x="6576291" y="1203840"/>
          <a:ext cx="4906819" cy="530660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11203">
                  <a:extLst>
                    <a:ext uri="{9D8B030D-6E8A-4147-A177-3AD203B41FA5}">
                      <a16:colId xmlns:a16="http://schemas.microsoft.com/office/drawing/2014/main" val="93150295"/>
                    </a:ext>
                  </a:extLst>
                </a:gridCol>
                <a:gridCol w="2354039">
                  <a:extLst>
                    <a:ext uri="{9D8B030D-6E8A-4147-A177-3AD203B41FA5}">
                      <a16:colId xmlns:a16="http://schemas.microsoft.com/office/drawing/2014/main" val="4224970328"/>
                    </a:ext>
                  </a:extLst>
                </a:gridCol>
                <a:gridCol w="1541577">
                  <a:extLst>
                    <a:ext uri="{9D8B030D-6E8A-4147-A177-3AD203B41FA5}">
                      <a16:colId xmlns:a16="http://schemas.microsoft.com/office/drawing/2014/main" val="1515236257"/>
                    </a:ext>
                  </a:extLst>
                </a:gridCol>
              </a:tblGrid>
              <a:tr h="760781">
                <a:tc rowSpan="3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квалификации продавцов-консультантов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Удовлетворенность клиентов консультациями, % (ПО1)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extLst>
                  <a:ext uri="{0D108BD9-81ED-4DB2-BD59-A6C34878D82A}">
                    <a16:rowId xmlns:a16="http://schemas.microsoft.com/office/drawing/2014/main" val="1223241621"/>
                  </a:ext>
                </a:extLst>
              </a:tr>
              <a:tr h="7607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навыков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сервисных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специалистов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 время ремонта инструментов, дней (ПО2)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extLst>
                  <a:ext uri="{0D108BD9-81ED-4DB2-BD59-A6C34878D82A}">
                    <a16:rowId xmlns:a16="http://schemas.microsoft.com/office/drawing/2014/main" val="989599168"/>
                  </a:ext>
                </a:extLst>
              </a:tr>
              <a:tr h="5647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Снижение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текучести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кадров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текучести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персонала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 (ПО3)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extLst>
                  <a:ext uri="{0D108BD9-81ED-4DB2-BD59-A6C34878D82A}">
                    <a16:rowId xmlns:a16="http://schemas.microsoft.com/office/drawing/2014/main" val="2307185116"/>
                  </a:ext>
                </a:extLst>
              </a:tr>
              <a:tr h="760781">
                <a:tc rowSpan="4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Внутренние процессы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Минимизация ошибок в продажах и логистике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ошибок в учете/отгрузках, % (ПВ1)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extLst>
                  <a:ext uri="{0D108BD9-81ED-4DB2-BD59-A6C34878D82A}">
                    <a16:rowId xmlns:a16="http://schemas.microsoft.com/office/drawing/2014/main" val="1081351538"/>
                  </a:ext>
                </a:extLst>
              </a:tr>
              <a:tr h="76078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Надежность 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-инфраструктуры (онлайн-каталог, 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</a:t>
                      </a: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 бесперебойной работы систем, % (ПВ2)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extLst>
                  <a:ext uri="{0D108BD9-81ED-4DB2-BD59-A6C34878D82A}">
                    <a16:rowId xmlns:a16="http://schemas.microsoft.com/office/drawing/2014/main" val="452176673"/>
                  </a:ext>
                </a:extLst>
              </a:tr>
              <a:tr h="6211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Соблюдение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сроков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поставок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заказов, доставленных в срок, % (ПВ3)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extLst>
                  <a:ext uri="{0D108BD9-81ED-4DB2-BD59-A6C34878D82A}">
                    <a16:rowId xmlns:a16="http://schemas.microsoft.com/office/drawing/2014/main" val="1374600385"/>
                  </a:ext>
                </a:extLst>
              </a:tr>
              <a:tr h="8368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 затрат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Снижение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операционных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издержек</a:t>
                      </a: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 (ПВ4)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2072" marR="42072" marT="0" marB="0" anchor="ctr"/>
                </a:tc>
                <a:extLst>
                  <a:ext uri="{0D108BD9-81ED-4DB2-BD59-A6C34878D82A}">
                    <a16:rowId xmlns:a16="http://schemas.microsoft.com/office/drawing/2014/main" val="2375951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49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9853B-D8FF-0D9A-397F-DB874849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сопоставления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36FA85E-1761-6D7A-1D92-8AD92AFF1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582625"/>
              </p:ext>
            </p:extLst>
          </p:nvPr>
        </p:nvGraphicFramePr>
        <p:xfrm>
          <a:off x="1014786" y="1105596"/>
          <a:ext cx="10162428" cy="53479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6247">
                  <a:extLst>
                    <a:ext uri="{9D8B030D-6E8A-4147-A177-3AD203B41FA5}">
                      <a16:colId xmlns:a16="http://schemas.microsoft.com/office/drawing/2014/main" val="143116717"/>
                    </a:ext>
                  </a:extLst>
                </a:gridCol>
                <a:gridCol w="463406">
                  <a:extLst>
                    <a:ext uri="{9D8B030D-6E8A-4147-A177-3AD203B41FA5}">
                      <a16:colId xmlns:a16="http://schemas.microsoft.com/office/drawing/2014/main" val="3526275297"/>
                    </a:ext>
                  </a:extLst>
                </a:gridCol>
                <a:gridCol w="463406">
                  <a:extLst>
                    <a:ext uri="{9D8B030D-6E8A-4147-A177-3AD203B41FA5}">
                      <a16:colId xmlns:a16="http://schemas.microsoft.com/office/drawing/2014/main" val="2735597368"/>
                    </a:ext>
                  </a:extLst>
                </a:gridCol>
                <a:gridCol w="502024">
                  <a:extLst>
                    <a:ext uri="{9D8B030D-6E8A-4147-A177-3AD203B41FA5}">
                      <a16:colId xmlns:a16="http://schemas.microsoft.com/office/drawing/2014/main" val="1727534510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1270666547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2473737799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3934030815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2324702876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2287486338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4020637614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285453726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126642229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3704112355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2910562438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1919547459"/>
                    </a:ext>
                  </a:extLst>
                </a:gridCol>
                <a:gridCol w="510154">
                  <a:extLst>
                    <a:ext uri="{9D8B030D-6E8A-4147-A177-3AD203B41FA5}">
                      <a16:colId xmlns:a16="http://schemas.microsoft.com/office/drawing/2014/main" val="1784613944"/>
                    </a:ext>
                  </a:extLst>
                </a:gridCol>
                <a:gridCol w="457309">
                  <a:extLst>
                    <a:ext uri="{9D8B030D-6E8A-4147-A177-3AD203B41FA5}">
                      <a16:colId xmlns:a16="http://schemas.microsoft.com/office/drawing/2014/main" val="3282520936"/>
                    </a:ext>
                  </a:extLst>
                </a:gridCol>
                <a:gridCol w="1388188">
                  <a:extLst>
                    <a:ext uri="{9D8B030D-6E8A-4147-A177-3AD203B41FA5}">
                      <a16:colId xmlns:a16="http://schemas.microsoft.com/office/drawing/2014/main" val="1952563354"/>
                    </a:ext>
                  </a:extLst>
                </a:gridCol>
              </a:tblGrid>
              <a:tr h="268789"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 gridSpan="16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Критические</a:t>
                      </a: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факторы</a:t>
                      </a: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5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успеха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Важность</a:t>
                      </a: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05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кол-во</a:t>
                      </a: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КФУ)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extLst>
                  <a:ext uri="{0D108BD9-81ED-4DB2-BD59-A6C34878D82A}">
                    <a16:rowId xmlns:a16="http://schemas.microsoft.com/office/drawing/2014/main" val="3662965076"/>
                  </a:ext>
                </a:extLst>
              </a:tr>
              <a:tr h="5098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ПФ1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ПФ2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ПФ3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ПК1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ПК2</a:t>
                      </a:r>
                    </a:p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ПК3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ПК4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ПК5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ПК6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ПО1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ПО2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ПО3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ПВ1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ПВ2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ПВ3</a:t>
                      </a:r>
                    </a:p>
                  </a:txBody>
                  <a:tcPr marL="66277" marR="66277" marT="0" marB="0" vert="vert270"/>
                </a:tc>
                <a:tc>
                  <a:txBody>
                    <a:bodyPr/>
                    <a:lstStyle/>
                    <a:p>
                      <a:pPr marL="0" marR="7175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ПВ4</a:t>
                      </a:r>
                    </a:p>
                  </a:txBody>
                  <a:tcPr marL="66277" marR="66277" marT="0" marB="0" vert="vert27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5617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БП-1.1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2975019184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БП-1.2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3653686780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БП-1.3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2856428179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БП-1.4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155640006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БП-2.1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3519838630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БП-2.2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670007998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БП-2.3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330626251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БП-3.1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2833925481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БП-3.2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2292169442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БП-3.3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493458953"/>
                  </a:ext>
                </a:extLst>
              </a:tr>
              <a:tr h="4153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БП-3.4</a:t>
                      </a:r>
                      <a:endParaRPr lang="ru-RU" sz="105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</a:t>
                      </a: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05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ru-RU" sz="105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277" marR="66277" marT="0" marB="0" anchor="ctr"/>
                </a:tc>
                <a:extLst>
                  <a:ext uri="{0D108BD9-81ED-4DB2-BD59-A6C34878D82A}">
                    <a16:rowId xmlns:a16="http://schemas.microsoft.com/office/drawing/2014/main" val="389204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3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7D53C-C457-0213-06B5-C9101B11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640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Директива реинжиниринга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9B36F88-48D8-3B7E-1A3D-C8E2FDBE6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226699"/>
              </p:ext>
            </p:extLst>
          </p:nvPr>
        </p:nvGraphicFramePr>
        <p:xfrm>
          <a:off x="1224527" y="1182256"/>
          <a:ext cx="9742946" cy="514714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870964">
                  <a:extLst>
                    <a:ext uri="{9D8B030D-6E8A-4147-A177-3AD203B41FA5}">
                      <a16:colId xmlns:a16="http://schemas.microsoft.com/office/drawing/2014/main" val="3077336684"/>
                    </a:ext>
                  </a:extLst>
                </a:gridCol>
                <a:gridCol w="4871982">
                  <a:extLst>
                    <a:ext uri="{9D8B030D-6E8A-4147-A177-3AD203B41FA5}">
                      <a16:colId xmlns:a16="http://schemas.microsoft.com/office/drawing/2014/main" val="4267719134"/>
                    </a:ext>
                  </a:extLst>
                </a:gridCol>
              </a:tblGrid>
              <a:tr h="24911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Элемент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директивы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проекта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Содержание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элемента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3114189784"/>
                  </a:ext>
                </a:extLst>
              </a:tr>
              <a:tr h="22050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Дата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инициации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20.03.2025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3274111657"/>
                  </a:ext>
                </a:extLst>
              </a:tr>
              <a:tr h="22050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проекта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Директор магазина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3579094922"/>
                  </a:ext>
                </a:extLst>
              </a:tr>
              <a:tr h="47104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проекта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"Автоматизация учета и продаж музыкальных инструментов"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567491396"/>
                  </a:ext>
                </a:extLst>
              </a:tr>
              <a:tr h="72158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Причины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инициации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Сотрудники тратят много времени на ручной учет товаров и оформление продаж, что снижает эффективность работы и увеличивает риск ошибок.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684184084"/>
                  </a:ext>
                </a:extLst>
              </a:tr>
              <a:tr h="51224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Цели 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Автоматизировать процессы учета товаров, оформления продаж и управления складом.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1692537802"/>
                  </a:ext>
                </a:extLst>
              </a:tr>
              <a:tr h="64381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Высокоуровневые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риски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Недостаточное финансирование проекта, сопротивление персонала изменениям, нежелание что-то делать или менять.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205983608"/>
                  </a:ext>
                </a:extLst>
              </a:tr>
              <a:tr h="22050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бюджета проекта</a:t>
                      </a:r>
                      <a:endParaRPr lang="ru-RU" sz="1200" b="1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тысяч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рублей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3583263078"/>
                  </a:ext>
                </a:extLst>
              </a:tr>
              <a:tr h="72158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Заинтересованные лица и их мотивация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Продавцы (упрощение работы), директор (повышение прозрачности и контроля), бухгалтерия (снижение ошибок в отчетности).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2221631001"/>
                  </a:ext>
                </a:extLst>
              </a:tr>
              <a:tr h="72158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проекта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 включает анализ текущих процессов, выбор и внедрение 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-системы, интеграцию с онлайн-каталогом, обучение сотрудников.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1307213342"/>
                  </a:ext>
                </a:extLst>
              </a:tr>
              <a:tr h="22050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</a:t>
                      </a: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проекта</a:t>
                      </a:r>
                      <a:endParaRPr lang="ru-RU" sz="1200" b="1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месяцев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8658" marR="38658" marT="0" marB="0" anchor="ctr"/>
                </a:tc>
                <a:extLst>
                  <a:ext uri="{0D108BD9-81ED-4DB2-BD59-A6C34878D82A}">
                    <a16:rowId xmlns:a16="http://schemas.microsoft.com/office/drawing/2014/main" val="593846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27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38CAC-4C4E-7F8E-4278-4F0409C3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23789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директивы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9F2771C-A436-2A91-41CF-6163C8E57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098036"/>
              </p:ext>
            </p:extLst>
          </p:nvPr>
        </p:nvGraphicFramePr>
        <p:xfrm>
          <a:off x="1798780" y="1168168"/>
          <a:ext cx="8776856" cy="5208676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029193">
                  <a:extLst>
                    <a:ext uri="{9D8B030D-6E8A-4147-A177-3AD203B41FA5}">
                      <a16:colId xmlns:a16="http://schemas.microsoft.com/office/drawing/2014/main" val="4280440390"/>
                    </a:ext>
                  </a:extLst>
                </a:gridCol>
                <a:gridCol w="2713826">
                  <a:extLst>
                    <a:ext uri="{9D8B030D-6E8A-4147-A177-3AD203B41FA5}">
                      <a16:colId xmlns:a16="http://schemas.microsoft.com/office/drawing/2014/main" val="519658036"/>
                    </a:ext>
                  </a:extLst>
                </a:gridCol>
                <a:gridCol w="2584377">
                  <a:extLst>
                    <a:ext uri="{9D8B030D-6E8A-4147-A177-3AD203B41FA5}">
                      <a16:colId xmlns:a16="http://schemas.microsoft.com/office/drawing/2014/main" val="174746606"/>
                    </a:ext>
                  </a:extLst>
                </a:gridCol>
                <a:gridCol w="2449460">
                  <a:extLst>
                    <a:ext uri="{9D8B030D-6E8A-4147-A177-3AD203B41FA5}">
                      <a16:colId xmlns:a16="http://schemas.microsoft.com/office/drawing/2014/main" val="129965093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Действия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Методы/инструменты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extLst>
                  <a:ext uri="{0D108BD9-81ED-4DB2-BD59-A6C34878D82A}">
                    <a16:rowId xmlns:a16="http://schemas.microsoft.com/office/drawing/2014/main" val="3580292788"/>
                  </a:ext>
                </a:extLst>
              </a:tr>
              <a:tr h="666241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 лидера проекта;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команды.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Диаграмма Ганта;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SWOT-анализ.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Утверждённый план; распределение ролей; </a:t>
                      </a:r>
                      <a:b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бюджет.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extLst>
                  <a:ext uri="{0D108BD9-81ED-4DB2-BD59-A6C34878D82A}">
                    <a16:rowId xmlns:a16="http://schemas.microsoft.com/office/drawing/2014/main" val="288225701"/>
                  </a:ext>
                </a:extLst>
              </a:tr>
              <a:tr h="1008482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текущих процессов;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Выявление «узких мест».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 в 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BPMN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метрики – время, стоимость и качество.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Список проблем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сценарии перепроектирования.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extLst>
                  <a:ext uri="{0D108BD9-81ED-4DB2-BD59-A6C34878D82A}">
                    <a16:rowId xmlns:a16="http://schemas.microsoft.com/office/drawing/2014/main" val="3409111475"/>
                  </a:ext>
                </a:extLst>
              </a:tr>
              <a:tr h="837362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Построение 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модели;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неэффективных шагов.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Функционально-стоимостной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текущего бизнеса; </a:t>
                      </a:r>
                      <a:b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список оптимизируемых шагов.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extLst>
                  <a:ext uri="{0D108BD9-81ED-4DB2-BD59-A6C34878D82A}">
                    <a16:rowId xmlns:a16="http://schemas.microsoft.com/office/drawing/2014/main" val="3137632907"/>
                  </a:ext>
                </a:extLst>
              </a:tr>
              <a:tr h="1069163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идей (мозговой штурм);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</a:t>
                      </a: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модели.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Принципы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горизонтального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вертикального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сжатия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нового процесса;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эффективности.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extLst>
                  <a:ext uri="{0D108BD9-81ED-4DB2-BD59-A6C34878D82A}">
                    <a16:rowId xmlns:a16="http://schemas.microsoft.com/office/drawing/2014/main" val="670624275"/>
                  </a:ext>
                </a:extLst>
              </a:tr>
              <a:tr h="1179602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решения;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 персонала;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Мониторинг и корректировка процессов.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системы автоматизации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Снижение ошибок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удовлетворённости клиентов.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7287" marR="37287" marT="0" marB="0" anchor="ctr"/>
                </a:tc>
                <a:extLst>
                  <a:ext uri="{0D108BD9-81ED-4DB2-BD59-A6C34878D82A}">
                    <a16:rowId xmlns:a16="http://schemas.microsoft.com/office/drawing/2014/main" val="368534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66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52BD6-2C48-1893-6DDB-71E636C3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 участников реинжиниринга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B73137D-3F9D-0B94-9047-EB794B432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810996"/>
              </p:ext>
            </p:extLst>
          </p:nvPr>
        </p:nvGraphicFramePr>
        <p:xfrm>
          <a:off x="1823362" y="1343818"/>
          <a:ext cx="8927764" cy="4752181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433281">
                  <a:extLst>
                    <a:ext uri="{9D8B030D-6E8A-4147-A177-3AD203B41FA5}">
                      <a16:colId xmlns:a16="http://schemas.microsoft.com/office/drawing/2014/main" val="1006164134"/>
                    </a:ext>
                  </a:extLst>
                </a:gridCol>
                <a:gridCol w="2978787">
                  <a:extLst>
                    <a:ext uri="{9D8B030D-6E8A-4147-A177-3AD203B41FA5}">
                      <a16:colId xmlns:a16="http://schemas.microsoft.com/office/drawing/2014/main" val="300670637"/>
                    </a:ext>
                  </a:extLst>
                </a:gridCol>
                <a:gridCol w="3515696">
                  <a:extLst>
                    <a:ext uri="{9D8B030D-6E8A-4147-A177-3AD203B41FA5}">
                      <a16:colId xmlns:a16="http://schemas.microsoft.com/office/drawing/2014/main" val="3923792349"/>
                    </a:ext>
                  </a:extLst>
                </a:gridCol>
              </a:tblGrid>
              <a:tr h="395492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Роль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Ответственное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лицо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Функции и ответственность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extLst>
                  <a:ext uri="{0D108BD9-81ED-4DB2-BD59-A6C34878D82A}">
                    <a16:rowId xmlns:a16="http://schemas.microsoft.com/office/drawing/2014/main" val="670774876"/>
                  </a:ext>
                </a:extLst>
              </a:tr>
              <a:tr h="1026478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Лидер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проекта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Директор магазина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Обеспечивает стратегическое руководство, утверждает ключевые решения, контролирует исполнение проекта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extLst>
                  <a:ext uri="{0D108BD9-81ED-4DB2-BD59-A6C34878D82A}">
                    <a16:rowId xmlns:a16="http://schemas.microsoft.com/office/drawing/2014/main" val="2587716168"/>
                  </a:ext>
                </a:extLst>
              </a:tr>
              <a:tr h="856597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Координатор проекта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Маркетолог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Организует взаимодействие между участниками, контролирует сроки выполнения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extLst>
                  <a:ext uri="{0D108BD9-81ED-4DB2-BD59-A6C34878D82A}">
                    <a16:rowId xmlns:a16="http://schemas.microsoft.com/office/drawing/2014/main" val="3775293220"/>
                  </a:ext>
                </a:extLst>
              </a:tr>
              <a:tr h="1657464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Владельцы процессов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 по закупке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Заведующий складом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Мастер по ремонту муз. инструментов и оборудования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Отвечают за реинжиниринг конкретных направлений деятельности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extLst>
                  <a:ext uri="{0D108BD9-81ED-4DB2-BD59-A6C34878D82A}">
                    <a16:rowId xmlns:a16="http://schemas.microsoft.com/office/drawing/2014/main" val="994539006"/>
                  </a:ext>
                </a:extLst>
              </a:tr>
              <a:tr h="816150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Исполнители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Продавец-консультант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Поставщик (внешний участник)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Реализуют изменения на операционном уровне, предоставляют обратную связь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46239" marR="46239" marT="0" marB="0" anchor="ctr"/>
                </a:tc>
                <a:extLst>
                  <a:ext uri="{0D108BD9-81ED-4DB2-BD59-A6C34878D82A}">
                    <a16:rowId xmlns:a16="http://schemas.microsoft.com/office/drawing/2014/main" val="289827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AEE8F-3062-AA34-9700-28E12291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Этапы реинжиниринга бизнес-процессов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FCC3541-3DC0-0CBF-A949-E344F9D75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880916"/>
              </p:ext>
            </p:extLst>
          </p:nvPr>
        </p:nvGraphicFramePr>
        <p:xfrm>
          <a:off x="915590" y="1066777"/>
          <a:ext cx="10722227" cy="559547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324997">
                  <a:extLst>
                    <a:ext uri="{9D8B030D-6E8A-4147-A177-3AD203B41FA5}">
                      <a16:colId xmlns:a16="http://schemas.microsoft.com/office/drawing/2014/main" val="2633313107"/>
                    </a:ext>
                  </a:extLst>
                </a:gridCol>
                <a:gridCol w="1822181">
                  <a:extLst>
                    <a:ext uri="{9D8B030D-6E8A-4147-A177-3AD203B41FA5}">
                      <a16:colId xmlns:a16="http://schemas.microsoft.com/office/drawing/2014/main" val="2796605582"/>
                    </a:ext>
                  </a:extLst>
                </a:gridCol>
                <a:gridCol w="917621">
                  <a:extLst>
                    <a:ext uri="{9D8B030D-6E8A-4147-A177-3AD203B41FA5}">
                      <a16:colId xmlns:a16="http://schemas.microsoft.com/office/drawing/2014/main" val="3112757309"/>
                    </a:ext>
                  </a:extLst>
                </a:gridCol>
                <a:gridCol w="3063727">
                  <a:extLst>
                    <a:ext uri="{9D8B030D-6E8A-4147-A177-3AD203B41FA5}">
                      <a16:colId xmlns:a16="http://schemas.microsoft.com/office/drawing/2014/main" val="4227986102"/>
                    </a:ext>
                  </a:extLst>
                </a:gridCol>
                <a:gridCol w="2593701">
                  <a:extLst>
                    <a:ext uri="{9D8B030D-6E8A-4147-A177-3AD203B41FA5}">
                      <a16:colId xmlns:a16="http://schemas.microsoft.com/office/drawing/2014/main" val="274889750"/>
                    </a:ext>
                  </a:extLst>
                </a:gridCol>
              </a:tblGrid>
              <a:tr h="273536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Исполнитель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Сроки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Связь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директивой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Рекомендации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extLst>
                  <a:ext uri="{0D108BD9-81ED-4DB2-BD59-A6C34878D82A}">
                    <a16:rowId xmlns:a16="http://schemas.microsoft.com/office/drawing/2014/main" val="1958314389"/>
                  </a:ext>
                </a:extLst>
              </a:tr>
              <a:tr h="780665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Подготовка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Директор, 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маркетолог, 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 по закупкам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 недели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 целей (автоматизация, рост продаж), утверждение бюджета (400 тыс. руб.)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Провести 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SWOT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-анализ.</a:t>
                      </a:r>
                      <a:b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Сформировать рабочую группу.</a:t>
                      </a:r>
                      <a:b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Разработать дорожную карту.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extLst>
                  <a:ext uri="{0D108BD9-81ED-4DB2-BD59-A6C34878D82A}">
                    <a16:rowId xmlns:a16="http://schemas.microsoft.com/office/drawing/2014/main" val="3931740619"/>
                  </a:ext>
                </a:extLst>
              </a:tr>
              <a:tr h="1204228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текущих процессов (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Бизнес-аналитик, продавцы, 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заведующий складом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3-6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недель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Выявление узких мест (долгое оформление продаж, ошибки в учете)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Зафиксировать процессы в </a:t>
                      </a: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BPMN</a:t>
                      </a: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Измерить время выполнения операций.</a:t>
                      </a:r>
                      <a:b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Выделить проблемные зоны.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extLst>
                  <a:ext uri="{0D108BD9-81ED-4DB2-BD59-A6C34878D82A}">
                    <a16:rowId xmlns:a16="http://schemas.microsoft.com/office/drawing/2014/main" val="1370472820"/>
                  </a:ext>
                </a:extLst>
              </a:tr>
              <a:tr h="1204228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Проектирование новых процессов (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Маркетолог, 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-специалист, </a:t>
                      </a: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мастер по ремонту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4-8 недель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решений: 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онлайн-запись на сервис, </a:t>
                      </a:r>
                      <a:r>
                        <a:rPr lang="ru-RU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дашборды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анализа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Провести сессии дизайн-мышления.</a:t>
                      </a:r>
                      <a:b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Создать прототипы изменений.</a:t>
                      </a:r>
                      <a:b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Согласовать с владельцами процессов.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extLst>
                  <a:ext uri="{0D108BD9-81ED-4DB2-BD59-A6C34878D82A}">
                    <a16:rowId xmlns:a16="http://schemas.microsoft.com/office/drawing/2014/main" val="567749866"/>
                  </a:ext>
                </a:extLst>
              </a:tr>
              <a:tr h="710701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Внедрение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Продавцы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IT-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специалист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поставщик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2-4 недели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Запуск 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интеграция с онлайн-каталогом, обучение сотрудников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Собрать обратную связь.</a:t>
                      </a:r>
                      <a:b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Доработать систему.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extLst>
                  <a:ext uri="{0D108BD9-81ED-4DB2-BD59-A6C34878D82A}">
                    <a16:rowId xmlns:a16="http://schemas.microsoft.com/office/drawing/2014/main" val="301498365"/>
                  </a:ext>
                </a:extLst>
              </a:tr>
              <a:tr h="957465"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Мониторинг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оптимизация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Директор, 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маркетолог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заведующий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складом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Регулярно</a:t>
                      </a:r>
                      <a:endParaRPr lang="ru-RU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Контроль 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KPI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рост выручки, снижение ошибок, удовлетворенность клиентов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tc>
                  <a:txBody>
                    <a:bodyPr/>
                    <a:lstStyle/>
                    <a:p>
                      <a:pPr marL="0" marR="17145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Настроить </a:t>
                      </a:r>
                      <a:r>
                        <a:rPr lang="ru-RU" sz="12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дашборды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</a:t>
                      </a:r>
                      <a:r>
                        <a:rPr lang="en-US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</a:t>
                      </a: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Проводить ежеквартальные аудиты.</a:t>
                      </a:r>
                      <a:b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Корректировать процессы.</a:t>
                      </a:r>
                      <a:endParaRPr lang="ru-RU" sz="12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1454" marR="21454" marT="0" marB="0" anchor="ctr"/>
                </a:tc>
                <a:extLst>
                  <a:ext uri="{0D108BD9-81ED-4DB2-BD59-A6C34878D82A}">
                    <a16:rowId xmlns:a16="http://schemas.microsoft.com/office/drawing/2014/main" val="2840264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61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E326F-F134-7CA9-12E7-52D233A9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C14EA-1D5E-1174-66BA-8ED529C9D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5" y="1203158"/>
            <a:ext cx="10968789" cy="5636587"/>
          </a:xfrm>
        </p:spPr>
        <p:txBody>
          <a:bodyPr>
            <a:normAutofit fontScale="92500" lnSpcReduction="10000"/>
          </a:bodyPr>
          <a:lstStyle/>
          <a:p>
            <a:pPr indent="0" algn="just">
              <a:lnSpc>
                <a:spcPct val="120000"/>
              </a:lnSpc>
              <a:buNone/>
            </a:pPr>
            <a:r>
              <a:rPr lang="ru-RU" sz="19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Целью данной работы</a:t>
            </a: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является </a:t>
            </a:r>
            <a:r>
              <a:rPr lang="ru-RU" sz="1900" dirty="0">
                <a:latin typeface="Times New Roman" panose="02020603050405020304" pitchFamily="18" charset="0"/>
                <a:ea typeface="SimSun" panose="02010600030101010101" pitchFamily="2" charset="-122"/>
              </a:rPr>
              <a:t>моделирование </a:t>
            </a: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основных бизнес-процессов магазина музыкальных инструментов, а также проведение реинжиниринга.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buNone/>
            </a:pPr>
            <a:r>
              <a:rPr lang="ru-RU" sz="19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Задачи курсовой работы: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0000" algn="just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Изучить информацию о моделировании бизнес-процессов.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0000" algn="just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Провести сравнительный анализ нотаций бизнес-процессов.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0000" algn="just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Выбрать нотацию моделирования бизнес-процессов и программные средства.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0000" algn="just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Произвести моделирование основных бизнес-процессов организации.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0000" algn="just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Произвести описание организационной структуры предприятия.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0000" algn="just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Классифицировать бизнес-процессы магазина музыкальных инструментов.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0000" algn="just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Регламентировать бизнес-процессы магазина музыкальных инструментов.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0000" algn="just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Создать матрицу ответственности для всех бизнес-процессов.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0000" algn="just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Описать показатели результативности бизнес-процессов.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450000" algn="just">
              <a:lnSpc>
                <a:spcPct val="120000"/>
              </a:lnSpc>
              <a:buFont typeface="+mj-lt"/>
              <a:buAutoNum type="arabicPeriod"/>
            </a:pPr>
            <a:r>
              <a:rPr lang="ru-RU" sz="19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Провести реинжиниринг бизнес-процессов.</a:t>
            </a:r>
            <a:endParaRPr lang="ru-RU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8CA8488-82A5-5FFB-66CA-961EDA82B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36" y="1646956"/>
            <a:ext cx="10766137" cy="4860061"/>
          </a:xfrm>
        </p:spPr>
        <p:txBody>
          <a:bodyPr>
            <a:normAutofit lnSpcReduction="10000"/>
          </a:bodyPr>
          <a:lstStyle/>
          <a:p>
            <a:pPr marL="0" indent="45000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заключении хотелось бы отметить, что реинжиниринг 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бизнес-процессов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необходимо проводить любой организации.</a:t>
            </a:r>
          </a:p>
          <a:p>
            <a:pPr marL="0" indent="450000" algn="just">
              <a:buNone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 позволяет устранить неэффективные операции, внедрить автоматизацию и цифровые технологии, что ускоряет процессы и снижает затраты. </a:t>
            </a:r>
          </a:p>
          <a:p>
            <a:pPr marL="0" indent="450000" algn="just">
              <a:buNone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получает более прозрачные и управляемые </a:t>
            </a:r>
            <a:r>
              <a:rPr lang="ru-RU" sz="2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workflows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повышает качество обслуживания клиентов и адаптируется к изменениям рынка.</a:t>
            </a:r>
          </a:p>
          <a:p>
            <a:pPr marL="0" indent="450000" algn="just">
              <a:buNone/>
            </a:pPr>
            <a:r>
              <a:rPr lang="ru-RU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и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спользование нотаций позволяет наглядно описывать текущие процессы, проектировать оптимизированные версии и выявлять узкие места. </a:t>
            </a:r>
          </a:p>
          <a:p>
            <a:pPr marL="0" indent="450000" algn="just">
              <a:buNone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помогает стандартизировать операции, автоматизировать рутину и сократить время выполнения задач на 30-50%. </a:t>
            </a:r>
          </a:p>
          <a:p>
            <a:pPr marL="0" indent="450000" algn="just">
              <a:buNone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компания получает прозрачные управляемые процессы, снижение затрат и рост клиентской удовлетворенности, что особенно критично при цифровой трансформации или выходе на новые рынки.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769B1-1825-C0AB-E5FF-AF7D81B7E751}"/>
              </a:ext>
            </a:extLst>
          </p:cNvPr>
          <p:cNvSpPr txBox="1"/>
          <p:nvPr/>
        </p:nvSpPr>
        <p:spPr>
          <a:xfrm>
            <a:off x="720435" y="535710"/>
            <a:ext cx="10123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409813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FE474-732F-BF88-2BBB-4A0D370D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бизнес-процессов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A5632F-56B6-F833-0A5D-7A108D501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33" r="1793"/>
          <a:stretch/>
        </p:blipFill>
        <p:spPr>
          <a:xfrm>
            <a:off x="709863" y="3314113"/>
            <a:ext cx="11229474" cy="30585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B0ED2-67D1-08BD-8AD1-AE57C87628FA}"/>
              </a:ext>
            </a:extLst>
          </p:cNvPr>
          <p:cNvSpPr txBox="1"/>
          <p:nvPr/>
        </p:nvSpPr>
        <p:spPr>
          <a:xfrm>
            <a:off x="709863" y="1091988"/>
            <a:ext cx="11000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бизнес-процессов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(Business Process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— это методология, которая позволяет оптимизировать и улучшать работу организации с помощью создания упрощенных и абстрактных моделей разных бизнес-процессов. </a:t>
            </a:r>
          </a:p>
          <a:p>
            <a:pPr indent="450000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Такие модели должны наглядно показывать последовательность операций, количество объектов и взаимосвязь элементов в целом.</a:t>
            </a:r>
          </a:p>
          <a:p>
            <a:pPr indent="4500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так важно проводить моделирование ?</a:t>
            </a:r>
          </a:p>
        </p:txBody>
      </p:sp>
    </p:spTree>
    <p:extLst>
      <p:ext uri="{BB962C8B-B14F-4D97-AF65-F5344CB8AC3E}">
        <p14:creationId xmlns:p14="http://schemas.microsoft.com/office/powerpoint/2010/main" val="428560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E301F-532C-933C-4A6E-B6B408E5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Нотации моделирования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D4DBB-586A-4DE5-EE9B-678FE32A3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5"/>
            <a:ext cx="7529944" cy="55184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ru-RU" sz="24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Нотации </a:t>
            </a:r>
            <a:r>
              <a:rPr lang="ru-RU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– стандартизированные графические языки, используемые для описания бизнес-процессов.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400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На сегодняшний день наиболее востребованными являются: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20B3E1E-24DA-81B5-72D9-0DB6C682C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013" y="1155032"/>
            <a:ext cx="5682025" cy="526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6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6F18F-D5AA-C43A-8708-543ACA13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1050983B-BA5D-26D9-0749-8B083784FB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" t="12976" r="1444" b="9971"/>
          <a:stretch/>
        </p:blipFill>
        <p:spPr bwMode="auto">
          <a:xfrm>
            <a:off x="3310730" y="753141"/>
            <a:ext cx="8334522" cy="45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078096-ACB3-5295-B08B-D8203BE79718}"/>
              </a:ext>
            </a:extLst>
          </p:cNvPr>
          <p:cNvSpPr txBox="1"/>
          <p:nvPr/>
        </p:nvSpPr>
        <p:spPr>
          <a:xfrm>
            <a:off x="275411" y="1439612"/>
            <a:ext cx="3297382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>
              <a:buNone/>
            </a:pP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Четкая структура (входы, выходы, управление, механизмы)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Подходит для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документирования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300"/>
              </a:spcBef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сложных процессо</a:t>
            </a:r>
            <a:r>
              <a:rPr lang="ru-R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Иерархичность (можно детализировать блоки).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CDF62-8F3F-F50C-0651-9BBAFF26FE7B}"/>
              </a:ext>
            </a:extLst>
          </p:cNvPr>
          <p:cNvSpPr txBox="1"/>
          <p:nvPr/>
        </p:nvSpPr>
        <p:spPr>
          <a:xfrm>
            <a:off x="275411" y="4930526"/>
            <a:ext cx="11369841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❌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algn="l">
              <a:buNone/>
            </a:pP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поддерживает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ветвления/циклы</a:t>
            </a:r>
            <a:r>
              <a:rPr lang="en-US" sz="20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Сложна для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(нет поддержки BPM-систем).</a:t>
            </a:r>
          </a:p>
        </p:txBody>
      </p:sp>
    </p:spTree>
    <p:extLst>
      <p:ext uri="{BB962C8B-B14F-4D97-AF65-F5344CB8AC3E}">
        <p14:creationId xmlns:p14="http://schemas.microsoft.com/office/powerpoint/2010/main" val="178493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02CA9-662B-F637-2450-2A68CA02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2635DB3A-CFA9-C6DE-30E5-8FD4BA2777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" t="3747" r="2144" b="20462"/>
          <a:stretch/>
        </p:blipFill>
        <p:spPr bwMode="auto">
          <a:xfrm>
            <a:off x="3340406" y="1355941"/>
            <a:ext cx="8375407" cy="414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72201E-82D3-1D36-D744-81047795613B}"/>
              </a:ext>
            </a:extLst>
          </p:cNvPr>
          <p:cNvSpPr txBox="1"/>
          <p:nvPr/>
        </p:nvSpPr>
        <p:spPr>
          <a:xfrm>
            <a:off x="199096" y="1371251"/>
            <a:ext cx="3033631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algn="l">
              <a:buNone/>
            </a:pP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оддерживает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события, шлюзы, параллельные </a:t>
            </a:r>
          </a:p>
          <a:p>
            <a:pPr algn="l"/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потоки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Подходит для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и бизнеса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9C195-AA8A-4EF0-E44D-010C88028395}"/>
              </a:ext>
            </a:extLst>
          </p:cNvPr>
          <p:cNvSpPr txBox="1"/>
          <p:nvPr/>
        </p:nvSpPr>
        <p:spPr>
          <a:xfrm>
            <a:off x="199096" y="3893446"/>
            <a:ext cx="3399218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❌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algn="l">
              <a:buNone/>
            </a:pP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Перегруженность элементами для простых процессов.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 обучения для корректного использования.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2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A8DCE-AB98-C435-9255-0780315C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0C3E8225-13B6-F520-B43F-7CB924DC5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24" y="325291"/>
            <a:ext cx="5013205" cy="620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C7968-92F0-A6B7-363C-EF821EFD2183}"/>
              </a:ext>
            </a:extLst>
          </p:cNvPr>
          <p:cNvSpPr txBox="1"/>
          <p:nvPr/>
        </p:nvSpPr>
        <p:spPr>
          <a:xfrm>
            <a:off x="642160" y="1454654"/>
            <a:ext cx="6288505" cy="356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algn="l">
              <a:buNone/>
            </a:pP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Акцент на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(понятно для ERP-систем, например, SAP).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Простота визуализации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логических цепочек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❌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algn="l">
              <a:buNone/>
            </a:pPr>
            <a:endParaRPr lang="ru-RU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Ограниченная поддержка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исполняемых процессов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Неудобна для </a:t>
            </a:r>
            <a:r>
              <a:rPr lang="ru-RU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сложных ветвлений</a:t>
            </a:r>
            <a:r>
              <a:rPr lang="ru-RU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05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4E2EB-8DD1-ED7A-33DF-295503C34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24482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бизнес-процессов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FE53C6F-3A47-ED16-0AEE-B8D325477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919532"/>
              </p:ext>
            </p:extLst>
          </p:nvPr>
        </p:nvGraphicFramePr>
        <p:xfrm>
          <a:off x="838200" y="1160713"/>
          <a:ext cx="10922668" cy="5338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84276">
                  <a:extLst>
                    <a:ext uri="{9D8B030D-6E8A-4147-A177-3AD203B41FA5}">
                      <a16:colId xmlns:a16="http://schemas.microsoft.com/office/drawing/2014/main" val="2886369141"/>
                    </a:ext>
                  </a:extLst>
                </a:gridCol>
                <a:gridCol w="4097503">
                  <a:extLst>
                    <a:ext uri="{9D8B030D-6E8A-4147-A177-3AD203B41FA5}">
                      <a16:colId xmlns:a16="http://schemas.microsoft.com/office/drawing/2014/main" val="2848730523"/>
                    </a:ext>
                  </a:extLst>
                </a:gridCol>
                <a:gridCol w="3640889">
                  <a:extLst>
                    <a:ext uri="{9D8B030D-6E8A-4147-A177-3AD203B41FA5}">
                      <a16:colId xmlns:a16="http://schemas.microsoft.com/office/drawing/2014/main" val="2713708478"/>
                    </a:ext>
                  </a:extLst>
                </a:gridCol>
              </a:tblGrid>
              <a:tr h="695107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 бизнес-процессы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Вспомогательные бизнес-процессы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Бизнес-процессы управления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48877"/>
                  </a:ext>
                </a:extLst>
              </a:tr>
              <a:tr h="1004043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1.1. Продажа музыкальных инструментов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 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Прием товара</a:t>
                      </a: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3.1.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Трудоустройство кадров</a:t>
                      </a: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296"/>
                  </a:ext>
                </a:extLst>
              </a:tr>
              <a:tr h="1312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1.2. Закупка музыкальных инструментов</a:t>
                      </a: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2.2. 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Обработка жалоб и обращений клиентов</a:t>
                      </a: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3.2.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Управление доходами и расходами</a:t>
                      </a: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65955"/>
                  </a:ext>
                </a:extLst>
              </a:tr>
              <a:tr h="967146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1.3. Сервисное обслуживание инструментов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2.3.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IT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поддержка</a:t>
                      </a: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3.3.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Стратегия продвижения</a:t>
                      </a: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221916"/>
                  </a:ext>
                </a:extLst>
              </a:tr>
              <a:tr h="1312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1.4. Прокат музыкального оборудования</a:t>
                      </a: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3.4.</a:t>
                      </a:r>
                      <a:r>
                        <a:rPr lang="ru-RU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Анализ показателей эффективности магазина</a:t>
                      </a: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6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0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B375C-8E9A-9586-CE34-CBA0B38E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08"/>
            <a:ext cx="10776284" cy="139345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Спецификация входов и выходов бизнес-процессов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E488F1D2-0A6D-9B7D-02FA-A67548DB6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136643"/>
              </p:ext>
            </p:extLst>
          </p:nvPr>
        </p:nvGraphicFramePr>
        <p:xfrm>
          <a:off x="902855" y="1507958"/>
          <a:ext cx="10919691" cy="5101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211">
                  <a:extLst>
                    <a:ext uri="{9D8B030D-6E8A-4147-A177-3AD203B41FA5}">
                      <a16:colId xmlns:a16="http://schemas.microsoft.com/office/drawing/2014/main" val="3409463626"/>
                    </a:ext>
                  </a:extLst>
                </a:gridCol>
                <a:gridCol w="1630753">
                  <a:extLst>
                    <a:ext uri="{9D8B030D-6E8A-4147-A177-3AD203B41FA5}">
                      <a16:colId xmlns:a16="http://schemas.microsoft.com/office/drawing/2014/main" val="3269955155"/>
                    </a:ext>
                  </a:extLst>
                </a:gridCol>
                <a:gridCol w="1303696">
                  <a:extLst>
                    <a:ext uri="{9D8B030D-6E8A-4147-A177-3AD203B41FA5}">
                      <a16:colId xmlns:a16="http://schemas.microsoft.com/office/drawing/2014/main" val="3045250334"/>
                    </a:ext>
                  </a:extLst>
                </a:gridCol>
                <a:gridCol w="2577535">
                  <a:extLst>
                    <a:ext uri="{9D8B030D-6E8A-4147-A177-3AD203B41FA5}">
                      <a16:colId xmlns:a16="http://schemas.microsoft.com/office/drawing/2014/main" val="514331738"/>
                    </a:ext>
                  </a:extLst>
                </a:gridCol>
                <a:gridCol w="4239496">
                  <a:extLst>
                    <a:ext uri="{9D8B030D-6E8A-4147-A177-3AD203B41FA5}">
                      <a16:colId xmlns:a16="http://schemas.microsoft.com/office/drawing/2014/main" val="595504006"/>
                    </a:ext>
                  </a:extLst>
                </a:gridCol>
              </a:tblGrid>
              <a:tr h="44413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</a:t>
                      </a:r>
                      <a:endParaRPr lang="ru-RU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Вход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Поставщик входа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Выход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Потребитель выхода</a:t>
                      </a:r>
                    </a:p>
                  </a:txBody>
                  <a:tcPr marL="25615" marR="25615" marT="0" marB="0" anchor="ctr"/>
                </a:tc>
                <a:extLst>
                  <a:ext uri="{0D108BD9-81ED-4DB2-BD59-A6C34878D82A}">
                    <a16:rowId xmlns:a16="http://schemas.microsoft.com/office/drawing/2014/main" val="2997518744"/>
                  </a:ext>
                </a:extLst>
              </a:tr>
              <a:tr h="115275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1.1. Продажа музыкальных инструментов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Запрос клиента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Данные о наличии товара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Прайс-лист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Платежные реквизиты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Клиент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Склад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Отдел маркетинга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Оформленный заказ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Продажный чек</a:t>
                      </a:r>
                    </a:p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Зарезервированный товар 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Гарантийный талон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Клиент</a:t>
                      </a:r>
                    </a:p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Бухгалтерия 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Склад</a:t>
                      </a:r>
                    </a:p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Отдел маркетинга 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Сервисный центр</a:t>
                      </a:r>
                    </a:p>
                  </a:txBody>
                  <a:tcPr marL="25615" marR="25615" marT="0" marB="0" anchor="ctr"/>
                </a:tc>
                <a:extLst>
                  <a:ext uri="{0D108BD9-81ED-4DB2-BD59-A6C34878D82A}">
                    <a16:rowId xmlns:a16="http://schemas.microsoft.com/office/drawing/2014/main" val="664654180"/>
                  </a:ext>
                </a:extLst>
              </a:tr>
              <a:tr h="115275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1.2. Закупка музыкальных инструментов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Заявка на закупку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Анализ остатков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Предложения поставщиков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Бюджет закупок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Отдел продаж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Склад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Поставщики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Финансовый отдел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Договор с поставщиком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Закупочный ордер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Приходная накладная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Оприходованный товар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Юридический отдел</a:t>
                      </a:r>
                    </a:p>
                    <a:p>
                      <a:pPr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Финансовый отдел</a:t>
                      </a:r>
                      <a:br>
                        <a:rPr lang="ru-RU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Склад</a:t>
                      </a:r>
                      <a:br>
                        <a:rPr lang="ru-RU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продаж</a:t>
                      </a:r>
                      <a:endParaRPr lang="ru-RU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615" marR="25615" marT="0" marB="0" anchor="ctr"/>
                </a:tc>
                <a:extLst>
                  <a:ext uri="{0D108BD9-81ED-4DB2-BD59-A6C34878D82A}">
                    <a16:rowId xmlns:a16="http://schemas.microsoft.com/office/drawing/2014/main" val="1070873024"/>
                  </a:ext>
                </a:extLst>
              </a:tr>
              <a:tr h="115275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1.3. Сервисное обслуживание инструментов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Заявка на ремонт</a:t>
                      </a:r>
                    </a:p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Гарантийный талон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Инструмент для ремонта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Запчасти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Клиент</a:t>
                      </a:r>
                      <a:b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1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Склад</a:t>
                      </a:r>
                      <a:endParaRPr lang="ru-RU" sz="1100" b="1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Акт выполненных работ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Отчет о ремонте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Обновленные записи в </a:t>
                      </a: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CRM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Счет на оплату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Клиент</a:t>
                      </a:r>
                      <a:br>
                        <a:rPr lang="ru-RU" sz="11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Бухгалтерия</a:t>
                      </a:r>
                      <a:br>
                        <a:rPr lang="ru-RU" sz="11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Отдел продаж</a:t>
                      </a:r>
                      <a:br>
                        <a:rPr lang="ru-RU" sz="11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Клиент</a:t>
                      </a:r>
                    </a:p>
                  </a:txBody>
                  <a:tcPr marL="25615" marR="25615" marT="0" marB="0" anchor="ctr"/>
                </a:tc>
                <a:extLst>
                  <a:ext uri="{0D108BD9-81ED-4DB2-BD59-A6C34878D82A}">
                    <a16:rowId xmlns:a16="http://schemas.microsoft.com/office/drawing/2014/main" val="748898704"/>
                  </a:ext>
                </a:extLst>
              </a:tr>
              <a:tr h="91654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1.4. Прокат музыкального оборудования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Запрос на аренду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Данные о доступности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Документы клиента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en-US" sz="1100" b="1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Клиент</a:t>
                      </a:r>
                      <a:b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sz="1100" b="1" kern="1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Склад</a:t>
                      </a:r>
                      <a:b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ru-RU" sz="11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Договор аренды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Полученный залог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Переданное оборудование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Запись в журнале</a:t>
                      </a:r>
                    </a:p>
                  </a:txBody>
                  <a:tcPr marL="25615" marR="25615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50000"/>
                        </a:lnSpc>
                        <a:buNone/>
                      </a:pP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Клиент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Финансовый отдел</a:t>
                      </a:r>
                      <a:b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1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 marL="25615" marR="25615" marT="0" marB="0" anchor="ctr"/>
                </a:tc>
                <a:extLst>
                  <a:ext uri="{0D108BD9-81ED-4DB2-BD59-A6C34878D82A}">
                    <a16:rowId xmlns:a16="http://schemas.microsoft.com/office/drawing/2014/main" val="1176884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701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1750</Words>
  <Application>Microsoft Office PowerPoint</Application>
  <PresentationFormat>Широкоэкранный</PresentationFormat>
  <Paragraphs>523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Моделирование бизнес-процессов магазина музыкальных инструментов</vt:lpstr>
      <vt:lpstr>Цель и задачи разработки</vt:lpstr>
      <vt:lpstr>Моделирование бизнес-процессов</vt:lpstr>
      <vt:lpstr>Нотации моделирования</vt:lpstr>
      <vt:lpstr>IDEF0</vt:lpstr>
      <vt:lpstr>BPMN</vt:lpstr>
      <vt:lpstr>EPC</vt:lpstr>
      <vt:lpstr>Классификация бизнес-процессов</vt:lpstr>
      <vt:lpstr>Спецификация входов и выходов бизнес-процессов</vt:lpstr>
      <vt:lpstr>Моделирование бизнес-процесса  «Продажа музыкальных инструментов»</vt:lpstr>
      <vt:lpstr>Презентация PowerPoint</vt:lpstr>
      <vt:lpstr>Презентация PowerPoint</vt:lpstr>
      <vt:lpstr>Матрица ответственности</vt:lpstr>
      <vt:lpstr>Критические факторы успеха</vt:lpstr>
      <vt:lpstr>Матрица сопоставления</vt:lpstr>
      <vt:lpstr>Директива реинжиниринга</vt:lpstr>
      <vt:lpstr>Этапы директивы</vt:lpstr>
      <vt:lpstr>Роли участников реинжиниринга</vt:lpstr>
      <vt:lpstr>Этапы реинжиниринга бизнес-процессов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Владимир ЕРИЦ</dc:creator>
  <cp:lastModifiedBy>Владимир ЕРИЦ</cp:lastModifiedBy>
  <cp:revision>9</cp:revision>
  <dcterms:created xsi:type="dcterms:W3CDTF">2025-04-01T04:46:46Z</dcterms:created>
  <dcterms:modified xsi:type="dcterms:W3CDTF">2025-04-01T08:39:51Z</dcterms:modified>
</cp:coreProperties>
</file>