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57" r:id="rId3"/>
    <p:sldId id="258" r:id="rId4"/>
    <p:sldId id="260" r:id="rId5"/>
    <p:sldId id="259" r:id="rId6"/>
    <p:sldId id="283" r:id="rId7"/>
    <p:sldId id="261" r:id="rId8"/>
    <p:sldId id="262" r:id="rId9"/>
    <p:sldId id="263" r:id="rId10"/>
    <p:sldId id="264" r:id="rId11"/>
    <p:sldId id="266" r:id="rId12"/>
    <p:sldId id="265" r:id="rId13"/>
    <p:sldId id="284" r:id="rId14"/>
    <p:sldId id="288" r:id="rId15"/>
    <p:sldId id="289" r:id="rId16"/>
    <p:sldId id="290" r:id="rId17"/>
    <p:sldId id="291" r:id="rId18"/>
    <p:sldId id="292" r:id="rId19"/>
    <p:sldId id="293" r:id="rId20"/>
    <p:sldId id="294" r:id="rId21"/>
    <p:sldId id="285" r:id="rId22"/>
    <p:sldId id="286" r:id="rId23"/>
    <p:sldId id="287" r:id="rId24"/>
    <p:sldId id="267" r:id="rId25"/>
    <p:sldId id="268" r:id="rId26"/>
    <p:sldId id="269" r:id="rId27"/>
    <p:sldId id="282" r:id="rId28"/>
    <p:sldId id="274" r:id="rId29"/>
    <p:sldId id="295" r:id="rId30"/>
    <p:sldId id="296" r:id="rId31"/>
    <p:sldId id="270" r:id="rId32"/>
    <p:sldId id="271" r:id="rId33"/>
    <p:sldId id="272" r:id="rId34"/>
    <p:sldId id="275" r:id="rId35"/>
    <p:sldId id="276" r:id="rId36"/>
    <p:sldId id="299" r:id="rId37"/>
    <p:sldId id="278" r:id="rId38"/>
    <p:sldId id="277" r:id="rId39"/>
    <p:sldId id="300" r:id="rId40"/>
    <p:sldId id="297" r:id="rId41"/>
    <p:sldId id="298" r:id="rId42"/>
    <p:sldId id="301" r:id="rId43"/>
    <p:sldId id="279" r:id="rId44"/>
    <p:sldId id="280" r:id="rId45"/>
    <p:sldId id="281" r:id="rId46"/>
    <p:sldId id="302" r:id="rId47"/>
    <p:sldId id="304" r:id="rId48"/>
    <p:sldId id="303" r:id="rId49"/>
    <p:sldId id="305" r:id="rId50"/>
    <p:sldId id="306" r:id="rId51"/>
    <p:sldId id="27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7369" autoAdjust="0"/>
  </p:normalViewPr>
  <p:slideViewPr>
    <p:cSldViewPr snapToGrid="0">
      <p:cViewPr varScale="1">
        <p:scale>
          <a:sx n="93" d="100"/>
          <a:sy n="93"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C02A9-C794-45AF-B05A-91EF0C06385E}"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3DE98-7C43-48A8-A4B6-0FC6B7A20DB9}" type="slidenum">
              <a:rPr lang="zh-CN" altLang="en-US" smtClean="0"/>
              <a:t>‹#›</a:t>
            </a:fld>
            <a:endParaRPr lang="zh-CN" altLang="en-US"/>
          </a:p>
        </p:txBody>
      </p:sp>
    </p:spTree>
    <p:extLst>
      <p:ext uri="{BB962C8B-B14F-4D97-AF65-F5344CB8AC3E}">
        <p14:creationId xmlns:p14="http://schemas.microsoft.com/office/powerpoint/2010/main" val="321675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a:t>
            </a:r>
            <a:r>
              <a:rPr lang="zh-CN" altLang="en-US" dirty="0" smtClean="0"/>
              <a:t>近邻算法的思想非常简单</a:t>
            </a:r>
            <a:r>
              <a:rPr lang="en-US" altLang="zh-CN" dirty="0" smtClean="0"/>
              <a:t>,</a:t>
            </a:r>
            <a:r>
              <a:rPr lang="zh-CN" altLang="en-US" dirty="0" smtClean="0"/>
              <a:t>在一般生活中</a:t>
            </a:r>
            <a:r>
              <a:rPr lang="en-US" altLang="zh-CN" dirty="0" smtClean="0"/>
              <a:t>,</a:t>
            </a:r>
            <a:r>
              <a:rPr lang="zh-CN" altLang="en-US" dirty="0" smtClean="0"/>
              <a:t>我们都认为玩得好的人一般性格比较类似</a:t>
            </a:r>
            <a:r>
              <a:rPr lang="en-US" altLang="zh-CN" dirty="0" smtClean="0"/>
              <a:t>,</a:t>
            </a:r>
            <a:r>
              <a:rPr lang="zh-CN" altLang="en-US" dirty="0" smtClean="0"/>
              <a:t>这里我们也考虑的是两个点</a:t>
            </a:r>
            <a:r>
              <a:rPr lang="en-US" altLang="zh-CN" dirty="0" smtClean="0"/>
              <a:t>,</a:t>
            </a:r>
            <a:r>
              <a:rPr lang="zh-CN" altLang="en-US" dirty="0" smtClean="0"/>
              <a:t>比较靠近</a:t>
            </a:r>
            <a:r>
              <a:rPr lang="en-US" altLang="zh-CN" dirty="0" smtClean="0"/>
              <a:t>,</a:t>
            </a:r>
            <a:r>
              <a:rPr lang="zh-CN" altLang="en-US" dirty="0" smtClean="0"/>
              <a:t>那么这两个点的性质也比较类似</a:t>
            </a:r>
            <a:endParaRPr lang="en-US" altLang="zh-CN" dirty="0" smtClean="0"/>
          </a:p>
          <a:p>
            <a:r>
              <a:rPr lang="zh-CN" altLang="en-US" dirty="0" smtClean="0"/>
              <a:t>但是一个点的偶然性太大了</a:t>
            </a:r>
            <a:r>
              <a:rPr lang="en-US" altLang="zh-CN" dirty="0" smtClean="0"/>
              <a:t>,</a:t>
            </a:r>
            <a:r>
              <a:rPr lang="zh-CN" altLang="en-US" dirty="0" smtClean="0"/>
              <a:t>所以我们选择相临近的</a:t>
            </a:r>
            <a:r>
              <a:rPr lang="en-US" altLang="zh-CN" dirty="0" smtClean="0"/>
              <a:t>k</a:t>
            </a:r>
            <a:r>
              <a:rPr lang="zh-CN" altLang="en-US" dirty="0" smtClean="0"/>
              <a:t>各点进行比较</a:t>
            </a:r>
            <a:r>
              <a:rPr lang="en-US" altLang="zh-CN" dirty="0" smtClean="0"/>
              <a:t>,k</a:t>
            </a:r>
            <a:r>
              <a:rPr lang="zh-CN" altLang="en-US" dirty="0" smtClean="0"/>
              <a:t>各点中</a:t>
            </a:r>
            <a:r>
              <a:rPr lang="en-US" altLang="zh-CN" dirty="0" smtClean="0"/>
              <a:t>,</a:t>
            </a:r>
            <a:r>
              <a:rPr lang="zh-CN" altLang="en-US" dirty="0" smtClean="0"/>
              <a:t>哪一种特征占的比例更高</a:t>
            </a:r>
            <a:r>
              <a:rPr lang="en-US" altLang="zh-CN" dirty="0" smtClean="0"/>
              <a:t>,</a:t>
            </a:r>
            <a:r>
              <a:rPr lang="zh-CN" altLang="en-US" dirty="0" smtClean="0"/>
              <a:t>那么未知点大概率也就是这个特征</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a:t>
            </a:fld>
            <a:endParaRPr lang="zh-CN" altLang="en-US"/>
          </a:p>
        </p:txBody>
      </p:sp>
    </p:spTree>
    <p:extLst>
      <p:ext uri="{BB962C8B-B14F-4D97-AF65-F5344CB8AC3E}">
        <p14:creationId xmlns:p14="http://schemas.microsoft.com/office/powerpoint/2010/main" val="3228407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假设有这种情况</a:t>
            </a:r>
            <a:r>
              <a:rPr lang="en-US" altLang="zh-CN" dirty="0" smtClean="0"/>
              <a:t>,</a:t>
            </a:r>
            <a:r>
              <a:rPr lang="zh-CN" altLang="en-US" dirty="0" smtClean="0"/>
              <a:t>每个属性中美中类别都只有一个样本</a:t>
            </a:r>
            <a:r>
              <a:rPr lang="en-US" altLang="zh-CN" dirty="0" smtClean="0"/>
              <a:t>,</a:t>
            </a:r>
            <a:r>
              <a:rPr lang="zh-CN" altLang="en-US" dirty="0" smtClean="0"/>
              <a:t>那这样的属性信息熵就等于零</a:t>
            </a:r>
            <a:r>
              <a:rPr lang="en-US" altLang="zh-CN" dirty="0" smtClean="0"/>
              <a:t>,</a:t>
            </a:r>
            <a:r>
              <a:rPr lang="zh-CN" altLang="en-US" dirty="0" smtClean="0"/>
              <a:t>根据信息增益就无法选择出有有效分类特征</a:t>
            </a:r>
            <a:r>
              <a:rPr lang="en-US" altLang="zh-CN" dirty="0" smtClean="0"/>
              <a:t>,</a:t>
            </a:r>
            <a:r>
              <a:rPr lang="zh-CN" altLang="en-US" dirty="0" smtClean="0"/>
              <a:t>因此</a:t>
            </a:r>
            <a:r>
              <a:rPr lang="en-US" altLang="zh-CN" dirty="0" smtClean="0"/>
              <a:t>C4.5</a:t>
            </a:r>
            <a:r>
              <a:rPr lang="zh-CN" altLang="en-US" dirty="0" smtClean="0"/>
              <a:t>算法是对</a:t>
            </a:r>
            <a:r>
              <a:rPr lang="en-US" altLang="zh-CN" dirty="0" smtClean="0"/>
              <a:t>ID3</a:t>
            </a:r>
            <a:r>
              <a:rPr lang="zh-CN" altLang="en-US" dirty="0" smtClean="0"/>
              <a:t>算法的一种改进算法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a:t>
            </a:r>
            <a:r>
              <a:rPr lang="en-US" altLang="zh-CN" dirty="0" smtClean="0"/>
              <a:t>m</a:t>
            </a:r>
            <a:r>
              <a:rPr lang="zh-CN" altLang="en-US" dirty="0" smtClean="0"/>
              <a:t>个样本的集合</a:t>
            </a:r>
            <a:r>
              <a:rPr lang="en-US" altLang="zh-CN" dirty="0" smtClean="0"/>
              <a:t>,</a:t>
            </a:r>
            <a:r>
              <a:rPr lang="zh-CN" altLang="en-US" dirty="0" smtClean="0"/>
              <a:t>每个属性有</a:t>
            </a:r>
            <a:r>
              <a:rPr lang="en-US" altLang="zh-CN" dirty="0" smtClean="0"/>
              <a:t>m</a:t>
            </a:r>
            <a:r>
              <a:rPr lang="zh-CN" altLang="en-US" dirty="0" smtClean="0"/>
              <a:t>个连续的值</a:t>
            </a:r>
            <a:r>
              <a:rPr lang="en-US" altLang="zh-CN" dirty="0" smtClean="0"/>
              <a:t>,</a:t>
            </a:r>
            <a:r>
              <a:rPr lang="zh-CN" altLang="en-US" dirty="0" smtClean="0"/>
              <a:t>那么至少有</a:t>
            </a:r>
            <a:r>
              <a:rPr lang="en-US" altLang="zh-CN" dirty="0" smtClean="0"/>
              <a:t>m-1</a:t>
            </a:r>
            <a:r>
              <a:rPr lang="zh-CN" altLang="en-US" dirty="0" smtClean="0"/>
              <a:t>个可选择的分裂点</a:t>
            </a:r>
            <a:r>
              <a:rPr lang="en-US" altLang="zh-CN" dirty="0" smtClean="0"/>
              <a:t>,</a:t>
            </a:r>
            <a:r>
              <a:rPr lang="zh-CN" altLang="en-US" dirty="0" smtClean="0"/>
              <a:t>每个分裂点为相邻两个连续纸的均值</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每个属性的划分按照能减少的杂质的量进行排序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而杂质的减少量定义为划分前的杂质减去划分后的每个节点的杂质量划分所占比率之和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杂质度量方法常用的是</a:t>
            </a:r>
            <a:r>
              <a:rPr lang="en-US" altLang="zh-CN" dirty="0" smtClean="0"/>
              <a:t>Gini</a:t>
            </a:r>
            <a:r>
              <a:rPr lang="zh-CN" altLang="en-US" dirty="0" smtClean="0"/>
              <a:t>指标</a:t>
            </a:r>
            <a:r>
              <a:rPr lang="en-US" altLang="zh-CN" dirty="0" smtClean="0"/>
              <a:t>,pi</a:t>
            </a:r>
            <a:r>
              <a:rPr lang="zh-CN" altLang="en-US" dirty="0" smtClean="0"/>
              <a:t>表示属于</a:t>
            </a:r>
            <a:r>
              <a:rPr lang="en-US" altLang="zh-CN" dirty="0" err="1" smtClean="0"/>
              <a:t>i</a:t>
            </a:r>
            <a:r>
              <a:rPr lang="zh-CN" altLang="en-US" dirty="0" smtClean="0"/>
              <a:t>类的概率</a:t>
            </a:r>
            <a:r>
              <a:rPr lang="en-US" altLang="zh-CN" dirty="0" smtClean="0"/>
              <a:t>,</a:t>
            </a:r>
          </a:p>
        </p:txBody>
      </p:sp>
      <p:sp>
        <p:nvSpPr>
          <p:cNvPr id="4" name="灯片编号占位符 3"/>
          <p:cNvSpPr>
            <a:spLocks noGrp="1"/>
          </p:cNvSpPr>
          <p:nvPr>
            <p:ph type="sldNum" sz="quarter" idx="10"/>
          </p:nvPr>
        </p:nvSpPr>
        <p:spPr/>
        <p:txBody>
          <a:bodyPr/>
          <a:lstStyle/>
          <a:p>
            <a:fld id="{3033DE98-7C43-48A8-A4B6-0FC6B7A20DB9}" type="slidenum">
              <a:rPr lang="zh-CN" altLang="en-US" smtClean="0"/>
              <a:t>14</a:t>
            </a:fld>
            <a:endParaRPr lang="zh-CN" altLang="en-US"/>
          </a:p>
        </p:txBody>
      </p:sp>
    </p:spTree>
    <p:extLst>
      <p:ext uri="{BB962C8B-B14F-4D97-AF65-F5344CB8AC3E}">
        <p14:creationId xmlns:p14="http://schemas.microsoft.com/office/powerpoint/2010/main" val="307487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首先对数据集非类标号属性</a:t>
            </a:r>
            <a:r>
              <a:rPr lang="en-US" altLang="zh-CN" dirty="0" smtClean="0"/>
              <a:t>{</a:t>
            </a:r>
            <a:r>
              <a:rPr lang="zh-CN" altLang="en-US" dirty="0" smtClean="0"/>
              <a:t>是否有房</a:t>
            </a:r>
            <a:r>
              <a:rPr lang="en-US" altLang="zh-CN" dirty="0" smtClean="0"/>
              <a:t>.</a:t>
            </a:r>
            <a:r>
              <a:rPr lang="zh-CN" altLang="en-US" dirty="0" smtClean="0"/>
              <a:t>婚姻状况</a:t>
            </a:r>
            <a:r>
              <a:rPr lang="en-US" altLang="zh-CN" dirty="0" smtClean="0"/>
              <a:t>,</a:t>
            </a:r>
            <a:r>
              <a:rPr lang="zh-CN" altLang="en-US" dirty="0" smtClean="0"/>
              <a:t>年收入</a:t>
            </a:r>
            <a:r>
              <a:rPr lang="en-US" altLang="zh-CN" dirty="0" smtClean="0"/>
              <a:t>}</a:t>
            </a:r>
            <a:r>
              <a:rPr lang="zh-CN" altLang="en-US" dirty="0" smtClean="0"/>
              <a:t>分别计算它们的</a:t>
            </a:r>
            <a:r>
              <a:rPr lang="en-US" altLang="zh-CN" dirty="0" smtClean="0"/>
              <a:t>Gini</a:t>
            </a:r>
            <a:r>
              <a:rPr lang="zh-CN" altLang="en-US" dirty="0" smtClean="0"/>
              <a:t>系数增益</a:t>
            </a:r>
            <a:r>
              <a:rPr lang="en-US" altLang="zh-CN" dirty="0" smtClean="0"/>
              <a:t>,</a:t>
            </a:r>
            <a:r>
              <a:rPr lang="zh-CN" altLang="en-US" sz="1200" b="0" i="0" kern="1200" dirty="0" smtClean="0">
                <a:solidFill>
                  <a:schemeClr val="tx1"/>
                </a:solidFill>
                <a:effectLst/>
                <a:latin typeface="+mn-lt"/>
                <a:ea typeface="+mn-ea"/>
                <a:cs typeface="+mn-cs"/>
              </a:rPr>
              <a:t>取</a:t>
            </a:r>
            <a:r>
              <a:rPr lang="en-US" altLang="zh-CN" sz="1200" b="0" i="0" kern="1200" dirty="0" smtClean="0">
                <a:solidFill>
                  <a:schemeClr val="tx1"/>
                </a:solidFill>
                <a:effectLst/>
                <a:latin typeface="+mn-lt"/>
                <a:ea typeface="+mn-ea"/>
                <a:cs typeface="+mn-cs"/>
              </a:rPr>
              <a:t>Gini</a:t>
            </a:r>
            <a:r>
              <a:rPr lang="zh-CN" altLang="en-US" sz="1200" b="0" i="0" kern="1200" dirty="0" smtClean="0">
                <a:solidFill>
                  <a:schemeClr val="tx1"/>
                </a:solidFill>
                <a:effectLst/>
                <a:latin typeface="+mn-lt"/>
                <a:ea typeface="+mn-ea"/>
                <a:cs typeface="+mn-cs"/>
              </a:rPr>
              <a:t>系数增益值最大的属性作为决策树的根节点属性</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15</a:t>
            </a:fld>
            <a:endParaRPr lang="zh-CN" altLang="en-US"/>
          </a:p>
        </p:txBody>
      </p:sp>
    </p:spTree>
    <p:extLst>
      <p:ext uri="{BB962C8B-B14F-4D97-AF65-F5344CB8AC3E}">
        <p14:creationId xmlns:p14="http://schemas.microsoft.com/office/powerpoint/2010/main" val="186196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16</a:t>
            </a:fld>
            <a:endParaRPr lang="zh-CN" altLang="en-US"/>
          </a:p>
        </p:txBody>
      </p:sp>
    </p:spTree>
    <p:extLst>
      <p:ext uri="{BB962C8B-B14F-4D97-AF65-F5344CB8AC3E}">
        <p14:creationId xmlns:p14="http://schemas.microsoft.com/office/powerpoint/2010/main" val="1061997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17</a:t>
            </a:fld>
            <a:endParaRPr lang="zh-CN" altLang="en-US"/>
          </a:p>
        </p:txBody>
      </p:sp>
    </p:spTree>
    <p:extLst>
      <p:ext uri="{BB962C8B-B14F-4D97-AF65-F5344CB8AC3E}">
        <p14:creationId xmlns:p14="http://schemas.microsoft.com/office/powerpoint/2010/main" val="407186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18</a:t>
            </a:fld>
            <a:endParaRPr lang="zh-CN" altLang="en-US"/>
          </a:p>
        </p:txBody>
      </p:sp>
    </p:spTree>
    <p:extLst>
      <p:ext uri="{BB962C8B-B14F-4D97-AF65-F5344CB8AC3E}">
        <p14:creationId xmlns:p14="http://schemas.microsoft.com/office/powerpoint/2010/main" val="1058687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19</a:t>
            </a:fld>
            <a:endParaRPr lang="zh-CN" altLang="en-US"/>
          </a:p>
        </p:txBody>
      </p:sp>
    </p:spTree>
    <p:extLst>
      <p:ext uri="{BB962C8B-B14F-4D97-AF65-F5344CB8AC3E}">
        <p14:creationId xmlns:p14="http://schemas.microsoft.com/office/powerpoint/2010/main" val="1360298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因为决策树对训练数据集的适应的过于良好</a:t>
            </a:r>
            <a:r>
              <a:rPr lang="en-US" altLang="zh-CN" dirty="0" smtClean="0"/>
              <a:t>,</a:t>
            </a:r>
            <a:r>
              <a:rPr lang="zh-CN" altLang="en-US" dirty="0" smtClean="0"/>
              <a:t>很容易导致过拟合</a:t>
            </a:r>
            <a:r>
              <a:rPr lang="en-US" altLang="zh-CN" dirty="0" smtClean="0"/>
              <a:t>,</a:t>
            </a:r>
            <a:r>
              <a:rPr lang="zh-CN" altLang="en-US" dirty="0" smtClean="0"/>
              <a:t>因此我们需要使用剪枝的方法来避免过拟合</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20</a:t>
            </a:fld>
            <a:endParaRPr lang="zh-CN" altLang="en-US"/>
          </a:p>
        </p:txBody>
      </p:sp>
    </p:spTree>
    <p:extLst>
      <p:ext uri="{BB962C8B-B14F-4D97-AF65-F5344CB8AC3E}">
        <p14:creationId xmlns:p14="http://schemas.microsoft.com/office/powerpoint/2010/main" val="558828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决策树创建过程中，由于数据中的噪声和离群点，许多分支反应的是训练数据中的异常。剪枝方法是用来处理这种过分拟合的问题，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通常剪枝方法都是使用统计度量，减去最不可靠的分支。减枝方法分为先减枝和后剪枝。</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21</a:t>
            </a:fld>
            <a:endParaRPr lang="zh-CN" altLang="en-US"/>
          </a:p>
        </p:txBody>
      </p:sp>
    </p:spTree>
    <p:extLst>
      <p:ext uri="{BB962C8B-B14F-4D97-AF65-F5344CB8AC3E}">
        <p14:creationId xmlns:p14="http://schemas.microsoft.com/office/powerpoint/2010/main" val="2592808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先剪枝方法通过提前停止树的构造</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比如决定在某个节点不再分裂或划分训练元组的自己</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但先剪枝有个视野效果缺点问题，也就是说在相同的标准下，也许当前扩展不能满足要求，</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但更进一步又能满足要求，这样会过早停止树的生长。</a:t>
            </a:r>
            <a:endParaRPr lang="en-US" altLang="zh-CN" sz="1200" dirty="0" smtClean="0">
              <a:latin typeface="黑体" panose="02010609060101010101" pitchFamily="49" charset="-122"/>
              <a:ea typeface="黑体" panose="02010609060101010101" pitchFamily="49" charset="-122"/>
            </a:endParaRPr>
          </a:p>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22</a:t>
            </a:fld>
            <a:endParaRPr lang="zh-CN" altLang="en-US"/>
          </a:p>
        </p:txBody>
      </p:sp>
    </p:spTree>
    <p:extLst>
      <p:ext uri="{BB962C8B-B14F-4D97-AF65-F5344CB8AC3E}">
        <p14:creationId xmlns:p14="http://schemas.microsoft.com/office/powerpoint/2010/main" val="3748513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后剪枝是由完全生长的树剪去子树而形成，通过删除节点的分支并用树叶来替换它，树叶一般用子树中最频繁的类别来标记。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是树的叶节点，</a:t>
            </a:r>
            <a:r>
              <a:rPr lang="en-US" altLang="zh-CN" sz="1200" b="0" i="0" kern="1200" dirty="0" err="1" smtClean="0">
                <a:solidFill>
                  <a:schemeClr val="tx1"/>
                </a:solidFill>
                <a:effectLst/>
                <a:latin typeface="+mn-lt"/>
                <a:ea typeface="+mn-ea"/>
                <a:cs typeface="+mn-cs"/>
              </a:rPr>
              <a:t>Nt</a:t>
            </a:r>
            <a:r>
              <a:rPr lang="zh-CN" altLang="en-US" sz="1200" b="0" i="0" kern="1200" dirty="0" smtClean="0">
                <a:solidFill>
                  <a:schemeClr val="tx1"/>
                </a:solidFill>
                <a:effectLst/>
                <a:latin typeface="+mn-lt"/>
                <a:ea typeface="+mn-ea"/>
                <a:cs typeface="+mn-cs"/>
              </a:rPr>
              <a:t>表示该叶节点的样本数量，</a:t>
            </a:r>
            <a:r>
              <a:rPr lang="en-US" altLang="zh-CN" sz="1200" b="0" i="0" kern="1200" dirty="0" err="1" smtClean="0">
                <a:solidFill>
                  <a:schemeClr val="tx1"/>
                </a:solidFill>
                <a:effectLst/>
                <a:latin typeface="+mn-lt"/>
                <a:ea typeface="+mn-ea"/>
                <a:cs typeface="+mn-cs"/>
              </a:rPr>
              <a:t>Ht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）表示结点</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上的经验熵，所以右边第一项相当于对决策树的所有叶节点求熵，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并以每个叶节点包含的样本数量为权重。又因为熵的含义为随机变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那么右边第二项又是什么含义，</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表示树的叶节点个数，即表示树的复杂度，</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为参数，相当于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越大，叶节点的个数对损失函数的影响越大，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剪枝之后的决策树更容易选择复杂度较小的树，</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越小，表示叶节点的个数对损失函数的影响越小，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的大小控制了预测误差与树的复杂度对剪枝的影响量不确定性的度量，所以右边第一项的计算</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所以当</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确定时，损失函数最小的子树越大，表明与训练数据的拟合越好，但是树也越复杂，子树越小，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与训练数据的拟合越差，但树的复杂度较小，避免了过拟合，提高决策树的一般性，损失函数正好表示了对两者的平衡意义为模型对训练集的预测误差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信息熵通常用来描述整个随机分布所带来的信息量平均值，更具统计特性</a:t>
            </a:r>
            <a:r>
              <a:rPr lang="zh-CN" altLang="en-US" sz="1200" b="0" i="0" kern="1200" dirty="0" smtClean="0">
                <a:solidFill>
                  <a:schemeClr val="tx1"/>
                </a:solidFill>
                <a:effectLst/>
                <a:latin typeface="+mn-lt"/>
                <a:ea typeface="+mn-ea"/>
                <a:cs typeface="+mn-cs"/>
              </a:rPr>
              <a:t>。就是香农熵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也叫信息熵</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23</a:t>
            </a:fld>
            <a:endParaRPr lang="zh-CN" altLang="en-US"/>
          </a:p>
        </p:txBody>
      </p:sp>
    </p:spTree>
    <p:extLst>
      <p:ext uri="{BB962C8B-B14F-4D97-AF65-F5344CB8AC3E}">
        <p14:creationId xmlns:p14="http://schemas.microsoft.com/office/powerpoint/2010/main" val="220437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这个实例是利用书中的数据</a:t>
            </a:r>
            <a:r>
              <a:rPr lang="en-US" altLang="zh-CN" dirty="0" smtClean="0"/>
              <a:t>,</a:t>
            </a:r>
            <a:r>
              <a:rPr lang="zh-CN" altLang="en-US" dirty="0" smtClean="0"/>
              <a:t>画出的散点图</a:t>
            </a:r>
            <a:endParaRPr lang="en-US" altLang="zh-CN" dirty="0" smtClean="0"/>
          </a:p>
          <a:p>
            <a:r>
              <a:rPr lang="zh-CN" altLang="en-US" dirty="0" smtClean="0"/>
              <a:t>相关的三个属性分别是</a:t>
            </a:r>
            <a:r>
              <a:rPr lang="en-US" altLang="zh-CN" dirty="0" smtClean="0"/>
              <a:t>:</a:t>
            </a:r>
            <a:r>
              <a:rPr lang="zh-CN" altLang="en-US" dirty="0" smtClean="0"/>
              <a:t>玩游戏视频所占时间比</a:t>
            </a:r>
            <a:r>
              <a:rPr lang="en-US" altLang="zh-CN" dirty="0" smtClean="0"/>
              <a:t>,</a:t>
            </a:r>
            <a:r>
              <a:rPr lang="zh-CN" altLang="en-US" dirty="0" smtClean="0"/>
              <a:t>每年飞行常客里程数和每周消耗冰淇淋公升数</a:t>
            </a:r>
            <a:endParaRPr lang="en-US" altLang="zh-CN" dirty="0" smtClean="0"/>
          </a:p>
          <a:p>
            <a:r>
              <a:rPr lang="zh-CN" altLang="en-US" dirty="0" smtClean="0"/>
              <a:t>而其中</a:t>
            </a:r>
            <a:r>
              <a:rPr lang="en-US" altLang="zh-CN" dirty="0" smtClean="0"/>
              <a:t>,</a:t>
            </a:r>
            <a:r>
              <a:rPr lang="zh-CN" altLang="en-US" dirty="0" smtClean="0"/>
              <a:t>红色代表的是极具魅力</a:t>
            </a:r>
            <a:r>
              <a:rPr lang="en-US" altLang="zh-CN" dirty="0" smtClean="0"/>
              <a:t>,</a:t>
            </a:r>
            <a:r>
              <a:rPr lang="zh-CN" altLang="en-US" dirty="0" smtClean="0"/>
              <a:t>黄色是魅力一般</a:t>
            </a:r>
            <a:r>
              <a:rPr lang="en-US" altLang="zh-CN" dirty="0" smtClean="0"/>
              <a:t>,</a:t>
            </a:r>
            <a:r>
              <a:rPr lang="zh-CN" altLang="en-US" dirty="0" smtClean="0"/>
              <a:t>黑色是不喜欢</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5</a:t>
            </a:fld>
            <a:endParaRPr lang="zh-CN" altLang="en-US"/>
          </a:p>
        </p:txBody>
      </p:sp>
    </p:spTree>
    <p:extLst>
      <p:ext uri="{BB962C8B-B14F-4D97-AF65-F5344CB8AC3E}">
        <p14:creationId xmlns:p14="http://schemas.microsoft.com/office/powerpoint/2010/main" val="246324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24</a:t>
            </a:fld>
            <a:endParaRPr lang="zh-CN" altLang="en-US"/>
          </a:p>
        </p:txBody>
      </p:sp>
    </p:spTree>
    <p:extLst>
      <p:ext uri="{BB962C8B-B14F-4D97-AF65-F5344CB8AC3E}">
        <p14:creationId xmlns:p14="http://schemas.microsoft.com/office/powerpoint/2010/main" val="4193184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当看到这个图时</a:t>
            </a:r>
            <a:r>
              <a:rPr lang="en-US" altLang="zh-CN" dirty="0" smtClean="0"/>
              <a:t>,</a:t>
            </a:r>
            <a:r>
              <a:rPr lang="zh-CN" altLang="en-US" dirty="0" smtClean="0"/>
              <a:t>也许会想到用</a:t>
            </a:r>
            <a:r>
              <a:rPr lang="en-US" altLang="zh-CN" dirty="0" smtClean="0"/>
              <a:t>k</a:t>
            </a:r>
            <a:r>
              <a:rPr lang="zh-CN" altLang="en-US" dirty="0" smtClean="0"/>
              <a:t>近邻算法来对一个未知的点分类</a:t>
            </a:r>
            <a:r>
              <a:rPr lang="en-US" altLang="zh-CN" dirty="0" smtClean="0"/>
              <a:t>,</a:t>
            </a:r>
            <a:r>
              <a:rPr lang="zh-CN" altLang="en-US" dirty="0" smtClean="0"/>
              <a:t>但是正如刚才说的</a:t>
            </a:r>
            <a:r>
              <a:rPr lang="en-US" altLang="zh-CN" dirty="0" smtClean="0"/>
              <a:t>,</a:t>
            </a:r>
            <a:r>
              <a:rPr lang="zh-CN" altLang="en-US" dirty="0" smtClean="0"/>
              <a:t>这里的点太多了</a:t>
            </a:r>
            <a:r>
              <a:rPr lang="en-US" altLang="zh-CN" dirty="0" smtClean="0"/>
              <a:t>,</a:t>
            </a:r>
            <a:r>
              <a:rPr lang="zh-CN" altLang="en-US" dirty="0" smtClean="0"/>
              <a:t>需要每一个都和未知点计算距离</a:t>
            </a:r>
            <a:r>
              <a:rPr lang="en-US" altLang="zh-CN" dirty="0" smtClean="0"/>
              <a:t>,</a:t>
            </a:r>
            <a:r>
              <a:rPr lang="zh-CN" altLang="en-US" dirty="0" smtClean="0"/>
              <a:t>在排序求出其中最近的</a:t>
            </a:r>
            <a:r>
              <a:rPr lang="en-US" altLang="zh-CN" dirty="0" smtClean="0"/>
              <a:t>k</a:t>
            </a:r>
            <a:r>
              <a:rPr lang="zh-CN" altLang="en-US" dirty="0" smtClean="0"/>
              <a:t>个点</a:t>
            </a:r>
            <a:endParaRPr lang="en-US" altLang="zh-CN" dirty="0" smtClean="0"/>
          </a:p>
          <a:p>
            <a:r>
              <a:rPr lang="zh-CN" altLang="en-US" dirty="0" smtClean="0"/>
              <a:t>计算量太大过于复杂</a:t>
            </a:r>
            <a:r>
              <a:rPr lang="en-US" altLang="zh-CN" dirty="0" smtClean="0"/>
              <a:t>,</a:t>
            </a:r>
            <a:r>
              <a:rPr lang="zh-CN" altLang="en-US" dirty="0" smtClean="0"/>
              <a:t>这一节主要讲的就是用概率论的知识分类</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25</a:t>
            </a:fld>
            <a:endParaRPr lang="zh-CN" altLang="en-US"/>
          </a:p>
        </p:txBody>
      </p:sp>
    </p:spTree>
    <p:extLst>
      <p:ext uri="{BB962C8B-B14F-4D97-AF65-F5344CB8AC3E}">
        <p14:creationId xmlns:p14="http://schemas.microsoft.com/office/powerpoint/2010/main" val="330237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26</a:t>
            </a:fld>
            <a:endParaRPr lang="zh-CN" altLang="en-US"/>
          </a:p>
        </p:txBody>
      </p:sp>
    </p:spTree>
    <p:extLst>
      <p:ext uri="{BB962C8B-B14F-4D97-AF65-F5344CB8AC3E}">
        <p14:creationId xmlns:p14="http://schemas.microsoft.com/office/powerpoint/2010/main" val="2266516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这是一个宠物论坛的留言</a:t>
            </a:r>
            <a:r>
              <a:rPr lang="en-US" altLang="zh-CN" dirty="0" smtClean="0"/>
              <a:t>,</a:t>
            </a:r>
            <a:r>
              <a:rPr lang="zh-CN" altLang="en-US" dirty="0" smtClean="0"/>
              <a:t>现在需要对其中的留言进行侮辱词屏蔽</a:t>
            </a:r>
            <a:r>
              <a:rPr lang="en-US" altLang="zh-CN" dirty="0" smtClean="0"/>
              <a:t>.</a:t>
            </a:r>
          </a:p>
          <a:p>
            <a:r>
              <a:rPr lang="zh-CN" altLang="en-US" dirty="0" smtClean="0"/>
              <a:t>对其中的词进行处理后得到如图的数组</a:t>
            </a:r>
            <a:endParaRPr lang="en-US" altLang="zh-CN" dirty="0" smtClean="0"/>
          </a:p>
          <a:p>
            <a:r>
              <a:rPr lang="zh-CN" altLang="en-US" dirty="0" smtClean="0"/>
              <a:t>我们现在需要做的</a:t>
            </a:r>
            <a:r>
              <a:rPr lang="en-US" altLang="zh-CN" dirty="0" smtClean="0"/>
              <a:t>,</a:t>
            </a:r>
            <a:r>
              <a:rPr lang="zh-CN" altLang="en-US" dirty="0" smtClean="0"/>
              <a:t>就是对利用现有的数据对未知语句进行分类</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27</a:t>
            </a:fld>
            <a:endParaRPr lang="zh-CN" altLang="en-US"/>
          </a:p>
        </p:txBody>
      </p:sp>
    </p:spTree>
    <p:extLst>
      <p:ext uri="{BB962C8B-B14F-4D97-AF65-F5344CB8AC3E}">
        <p14:creationId xmlns:p14="http://schemas.microsoft.com/office/powerpoint/2010/main" val="3886517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我们现在需要求在整个文本中</a:t>
            </a:r>
            <a:r>
              <a:rPr lang="en-US" altLang="zh-CN" dirty="0" smtClean="0"/>
              <a:t>,</a:t>
            </a:r>
            <a:r>
              <a:rPr lang="zh-CN" altLang="en-US" dirty="0" smtClean="0"/>
              <a:t>这个句子属于侮辱性词汇和非侮辱性词汇的概率</a:t>
            </a:r>
            <a:endParaRPr lang="en-US" altLang="zh-CN" dirty="0" smtClean="0"/>
          </a:p>
          <a:p>
            <a:r>
              <a:rPr lang="zh-CN" altLang="en-US" dirty="0" smtClean="0"/>
              <a:t>根据贝叶斯公式</a:t>
            </a:r>
            <a:r>
              <a:rPr lang="en-US" altLang="zh-CN" dirty="0" smtClean="0"/>
              <a:t>,,</a:t>
            </a:r>
            <a:r>
              <a:rPr lang="zh-CN" altLang="en-US" dirty="0" smtClean="0"/>
              <a:t>可以转换为</a:t>
            </a:r>
            <a:endParaRPr lang="en-US" altLang="zh-CN" dirty="0" smtClean="0"/>
          </a:p>
          <a:p>
            <a:r>
              <a:rPr lang="zh-CN" altLang="en-US" dirty="0" smtClean="0"/>
              <a:t>在根据全概率公式</a:t>
            </a:r>
            <a:r>
              <a:rPr lang="en-US" altLang="zh-CN" dirty="0" smtClean="0"/>
              <a:t>,</a:t>
            </a:r>
            <a:r>
              <a:rPr lang="zh-CN" altLang="en-US" dirty="0" smtClean="0"/>
              <a:t>将句子分解到每一个词语</a:t>
            </a:r>
            <a:r>
              <a:rPr lang="en-US" altLang="zh-CN" dirty="0" smtClean="0"/>
              <a:t>,</a:t>
            </a:r>
            <a:r>
              <a:rPr lang="zh-CN" altLang="en-US" dirty="0" smtClean="0"/>
              <a:t>求每一个词语在整个文本分别属于侮辱性词汇和非侮辱性词汇的概率</a:t>
            </a:r>
            <a:r>
              <a:rPr lang="en-US" altLang="zh-CN" dirty="0" smtClean="0"/>
              <a:t>,</a:t>
            </a:r>
            <a:r>
              <a:rPr lang="zh-CN" altLang="en-US" dirty="0" smtClean="0"/>
              <a:t>再乘以句子属于侮辱词汇和非侮辱词汇的概率</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28</a:t>
            </a:fld>
            <a:endParaRPr lang="zh-CN" altLang="en-US"/>
          </a:p>
        </p:txBody>
      </p:sp>
    </p:spTree>
    <p:extLst>
      <p:ext uri="{BB962C8B-B14F-4D97-AF65-F5344CB8AC3E}">
        <p14:creationId xmlns:p14="http://schemas.microsoft.com/office/powerpoint/2010/main" val="1320535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先验概率和后验概率理解：</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先验：统计层次上的经验而知当下发生的概率；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后验：当下由因及果的概率；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举例：</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先验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根据若干年的统计（经验）或者气候（常识），某地方下雨的概率；</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似然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下雨（果）的时候有乌云（因）的概率，即已经有了果，对证据发生的可能性描述；</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后验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根据天上有乌云（原因），下雨（结果）的概率；</a:t>
            </a:r>
          </a:p>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29</a:t>
            </a:fld>
            <a:endParaRPr lang="zh-CN" altLang="en-US"/>
          </a:p>
        </p:txBody>
      </p:sp>
    </p:spTree>
    <p:extLst>
      <p:ext uri="{BB962C8B-B14F-4D97-AF65-F5344CB8AC3E}">
        <p14:creationId xmlns:p14="http://schemas.microsoft.com/office/powerpoint/2010/main" val="3068809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多项分布是二项分布的推广</a:t>
            </a:r>
            <a:r>
              <a:rPr lang="en-US" altLang="zh-CN" dirty="0" smtClean="0"/>
              <a:t>,</a:t>
            </a:r>
            <a:r>
              <a:rPr lang="zh-CN" altLang="en-US" dirty="0" smtClean="0"/>
              <a:t>比如扔色子</a:t>
            </a:r>
            <a:r>
              <a:rPr lang="en-US" altLang="zh-CN" dirty="0" smtClean="0"/>
              <a:t>,</a:t>
            </a:r>
            <a:r>
              <a:rPr lang="zh-CN" altLang="en-US" dirty="0" smtClean="0"/>
              <a:t>一共可以取</a:t>
            </a:r>
            <a:r>
              <a:rPr lang="en-US" altLang="zh-CN" dirty="0" smtClean="0"/>
              <a:t>1-6,6</a:t>
            </a:r>
            <a:r>
              <a:rPr lang="zh-CN" altLang="en-US" dirty="0" smtClean="0"/>
              <a:t>个结果</a:t>
            </a:r>
            <a:endParaRPr lang="en-US" altLang="zh-CN" dirty="0" smtClean="0"/>
          </a:p>
          <a:p>
            <a:r>
              <a:rPr lang="zh-CN" altLang="en-US" dirty="0" smtClean="0"/>
              <a:t>假设特征是由一个简单多项式分布生成的</a:t>
            </a:r>
            <a:r>
              <a:rPr lang="en-US" altLang="zh-CN" dirty="0" smtClean="0"/>
              <a:t>,</a:t>
            </a:r>
            <a:r>
              <a:rPr lang="zh-CN" altLang="en-US" dirty="0" smtClean="0"/>
              <a:t>多项分布可以 描述各种类型样本出现次数的概率，因此多项式朴素贝叶斯非常适合用于描述出现次数或者出现次数比例的特征</a:t>
            </a:r>
            <a:endParaRPr lang="en-US" altLang="zh-CN" dirty="0" smtClean="0"/>
          </a:p>
          <a:p>
            <a:r>
              <a:rPr lang="en-US" altLang="zh-CN" dirty="0" smtClean="0"/>
              <a:t>P(….)</a:t>
            </a:r>
            <a:r>
              <a:rPr lang="zh-CN" altLang="en-US" dirty="0" smtClean="0"/>
              <a:t>是第</a:t>
            </a:r>
            <a:r>
              <a:rPr lang="en-US" altLang="zh-CN" dirty="0" smtClean="0"/>
              <a:t>k</a:t>
            </a:r>
            <a:r>
              <a:rPr lang="zh-CN" altLang="en-US" dirty="0" smtClean="0"/>
              <a:t>个类别的第</a:t>
            </a:r>
            <a:r>
              <a:rPr lang="en-US" altLang="zh-CN" dirty="0" smtClean="0"/>
              <a:t>j</a:t>
            </a:r>
            <a:r>
              <a:rPr lang="zh-CN" altLang="en-US" dirty="0" smtClean="0"/>
              <a:t>维特征的第</a:t>
            </a:r>
            <a:r>
              <a:rPr lang="en-US" altLang="zh-CN" dirty="0" smtClean="0"/>
              <a:t>l</a:t>
            </a:r>
            <a:r>
              <a:rPr lang="zh-CN" altLang="en-US" dirty="0" smtClean="0"/>
              <a:t>个取值条件概率</a:t>
            </a:r>
            <a:r>
              <a:rPr lang="en-US" altLang="zh-CN" dirty="0" smtClean="0"/>
              <a:t>,</a:t>
            </a:r>
            <a:r>
              <a:rPr lang="en-US" altLang="zh-CN" dirty="0" err="1" smtClean="0"/>
              <a:t>mk</a:t>
            </a:r>
            <a:r>
              <a:rPr lang="zh-CN" altLang="en-US" dirty="0" smtClean="0"/>
              <a:t>是训练集中输出为第</a:t>
            </a:r>
            <a:r>
              <a:rPr lang="en-US" altLang="zh-CN" dirty="0" smtClean="0"/>
              <a:t>k</a:t>
            </a:r>
            <a:r>
              <a:rPr lang="zh-CN" altLang="en-US" dirty="0" smtClean="0"/>
              <a:t>类的样本个数。娜姆大 为一个大于</a:t>
            </a:r>
            <a:r>
              <a:rPr lang="en-US" altLang="zh-CN" dirty="0" smtClean="0"/>
              <a:t>0</a:t>
            </a:r>
            <a:r>
              <a:rPr lang="zh-CN" altLang="en-US" dirty="0" smtClean="0"/>
              <a:t>的常数，常常取为</a:t>
            </a:r>
            <a:r>
              <a:rPr lang="en-US" altLang="zh-CN" dirty="0" smtClean="0"/>
              <a:t>1</a:t>
            </a:r>
            <a:r>
              <a:rPr lang="zh-CN" altLang="en-US" dirty="0" smtClean="0"/>
              <a:t>，即拉普拉斯平滑</a:t>
            </a:r>
            <a:endParaRPr lang="en-US" altLang="zh-CN" dirty="0" smtClean="0"/>
          </a:p>
          <a:p>
            <a:r>
              <a:rPr lang="zh-CN" altLang="en-US" dirty="0" smtClean="0"/>
              <a:t>伯努利分布又称二项分布或者两点分布</a:t>
            </a:r>
            <a:endParaRPr lang="en-US" altLang="zh-CN" dirty="0" smtClean="0"/>
          </a:p>
          <a:p>
            <a:r>
              <a:rPr lang="en-US" altLang="zh-CN" dirty="0" smtClean="0"/>
              <a:t>L</a:t>
            </a:r>
            <a:r>
              <a:rPr lang="zh-CN" altLang="en-US" dirty="0" smtClean="0"/>
              <a:t>取两种值</a:t>
            </a:r>
            <a:r>
              <a:rPr lang="en-US" altLang="zh-CN" dirty="0" smtClean="0"/>
              <a:t>,</a:t>
            </a:r>
            <a:r>
              <a:rPr lang="en-US" altLang="zh-CN" dirty="0" err="1" smtClean="0"/>
              <a:t>Xjl</a:t>
            </a:r>
            <a:r>
              <a:rPr lang="zh-CN" altLang="en-US" dirty="0" smtClean="0"/>
              <a:t>只能取</a:t>
            </a:r>
            <a:r>
              <a:rPr lang="en-US" altLang="zh-CN" dirty="0" smtClean="0"/>
              <a:t>0</a:t>
            </a:r>
            <a:r>
              <a:rPr lang="zh-CN" altLang="en-US" dirty="0" smtClean="0"/>
              <a:t>或者</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30</a:t>
            </a:fld>
            <a:endParaRPr lang="zh-CN" altLang="en-US"/>
          </a:p>
        </p:txBody>
      </p:sp>
    </p:spTree>
    <p:extLst>
      <p:ext uri="{BB962C8B-B14F-4D97-AF65-F5344CB8AC3E}">
        <p14:creationId xmlns:p14="http://schemas.microsoft.com/office/powerpoint/2010/main" val="118656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讲解代码</a:t>
            </a:r>
            <a:endParaRPr lang="en-US" altLang="zh-CN" dirty="0" smtClean="0"/>
          </a:p>
          <a:p>
            <a:endParaRPr lang="en-US" altLang="zh-CN" dirty="0" smtClean="0"/>
          </a:p>
          <a:p>
            <a:r>
              <a:rPr lang="zh-CN" altLang="en-US" dirty="0" smtClean="0"/>
              <a:t>这里会出现一个问题</a:t>
            </a:r>
            <a:r>
              <a:rPr lang="en-US" altLang="zh-CN" dirty="0" smtClean="0"/>
              <a:t>,</a:t>
            </a:r>
            <a:r>
              <a:rPr lang="zh-CN" altLang="en-US" dirty="0" smtClean="0"/>
              <a:t>如果这个词语没有在训练文本中出现</a:t>
            </a:r>
            <a:r>
              <a:rPr lang="en-US" altLang="zh-CN" dirty="0" smtClean="0"/>
              <a:t>,</a:t>
            </a:r>
            <a:r>
              <a:rPr lang="zh-CN" altLang="en-US" dirty="0" smtClean="0"/>
              <a:t>那么它出现的概率就为</a:t>
            </a:r>
            <a:r>
              <a:rPr lang="en-US" altLang="zh-CN" dirty="0" smtClean="0"/>
              <a:t>0,</a:t>
            </a:r>
            <a:r>
              <a:rPr lang="zh-CN" altLang="en-US" dirty="0" smtClean="0"/>
              <a:t>乘以任何概率都为</a:t>
            </a:r>
            <a:r>
              <a:rPr lang="en-US" altLang="zh-CN" dirty="0" smtClean="0"/>
              <a:t>0,</a:t>
            </a:r>
            <a:r>
              <a:rPr lang="zh-CN" altLang="en-US" dirty="0" smtClean="0"/>
              <a:t>会严重影响到结果</a:t>
            </a:r>
            <a:r>
              <a:rPr lang="en-US" altLang="zh-CN" dirty="0" smtClean="0"/>
              <a:t>,</a:t>
            </a:r>
            <a:r>
              <a:rPr lang="zh-CN" altLang="en-US" dirty="0" smtClean="0"/>
              <a:t>因此我们需要对部分代码进行优化</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31</a:t>
            </a:fld>
            <a:endParaRPr lang="zh-CN" altLang="en-US"/>
          </a:p>
        </p:txBody>
      </p:sp>
    </p:spTree>
    <p:extLst>
      <p:ext uri="{BB962C8B-B14F-4D97-AF65-F5344CB8AC3E}">
        <p14:creationId xmlns:p14="http://schemas.microsoft.com/office/powerpoint/2010/main" val="1072770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在优化之前</a:t>
            </a:r>
            <a:r>
              <a:rPr lang="en-US" altLang="zh-CN" dirty="0" smtClean="0"/>
              <a:t>,</a:t>
            </a:r>
            <a:r>
              <a:rPr lang="zh-CN" altLang="en-US" dirty="0" smtClean="0"/>
              <a:t>我们先看一下原始函数和对数函数之间的关系</a:t>
            </a:r>
            <a:r>
              <a:rPr lang="en-US" altLang="zh-CN" dirty="0" smtClean="0"/>
              <a:t>,</a:t>
            </a:r>
            <a:r>
              <a:rPr lang="zh-CN" altLang="en-US" dirty="0" smtClean="0"/>
              <a:t>其趋势相同</a:t>
            </a:r>
            <a:r>
              <a:rPr lang="en-US" altLang="zh-CN" dirty="0" smtClean="0"/>
              <a:t>,</a:t>
            </a:r>
            <a:r>
              <a:rPr lang="zh-CN" altLang="en-US" dirty="0" smtClean="0"/>
              <a:t>有相同的最高点和最低点</a:t>
            </a:r>
            <a:endParaRPr lang="en-US" altLang="zh-CN" dirty="0" smtClean="0"/>
          </a:p>
          <a:p>
            <a:r>
              <a:rPr lang="zh-CN" altLang="en-US" dirty="0" smtClean="0"/>
              <a:t>所有我们可以在计算时</a:t>
            </a:r>
            <a:r>
              <a:rPr lang="en-US" altLang="zh-CN" dirty="0" smtClean="0"/>
              <a:t>,</a:t>
            </a:r>
            <a:r>
              <a:rPr lang="zh-CN" altLang="en-US" dirty="0" smtClean="0"/>
              <a:t>求一下对数</a:t>
            </a:r>
            <a:r>
              <a:rPr lang="en-US" altLang="zh-CN" dirty="0" smtClean="0"/>
              <a:t>,</a:t>
            </a:r>
            <a:r>
              <a:rPr lang="zh-CN" altLang="en-US" dirty="0" smtClean="0"/>
              <a:t>最后结果之间的乘积相应的改为求和</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32</a:t>
            </a:fld>
            <a:endParaRPr lang="zh-CN" altLang="en-US"/>
          </a:p>
        </p:txBody>
      </p:sp>
    </p:spTree>
    <p:extLst>
      <p:ext uri="{BB962C8B-B14F-4D97-AF65-F5344CB8AC3E}">
        <p14:creationId xmlns:p14="http://schemas.microsoft.com/office/powerpoint/2010/main" val="3298819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讲解代码修改部分</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33</a:t>
            </a:fld>
            <a:endParaRPr lang="zh-CN" altLang="en-US"/>
          </a:p>
        </p:txBody>
      </p:sp>
    </p:spTree>
    <p:extLst>
      <p:ext uri="{BB962C8B-B14F-4D97-AF65-F5344CB8AC3E}">
        <p14:creationId xmlns:p14="http://schemas.microsoft.com/office/powerpoint/2010/main" val="183061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根据散点图可以明显的看出其中的分布</a:t>
            </a:r>
            <a:endParaRPr lang="en-US" altLang="zh-CN" dirty="0" smtClean="0"/>
          </a:p>
          <a:p>
            <a:r>
              <a:rPr lang="zh-CN" altLang="en-US" dirty="0" smtClean="0"/>
              <a:t>又因为三个属性的数值大小不一</a:t>
            </a:r>
            <a:r>
              <a:rPr lang="en-US" altLang="zh-CN" dirty="0" smtClean="0"/>
              <a:t>,</a:t>
            </a:r>
            <a:r>
              <a:rPr lang="zh-CN" altLang="en-US" dirty="0" smtClean="0"/>
              <a:t>且数据收集者又表示</a:t>
            </a:r>
            <a:r>
              <a:rPr lang="en-US" altLang="zh-CN" dirty="0" smtClean="0"/>
              <a:t>,</a:t>
            </a:r>
            <a:r>
              <a:rPr lang="zh-CN" altLang="en-US" dirty="0" smtClean="0"/>
              <a:t>三个属性在他的心中是同等权重的</a:t>
            </a:r>
            <a:endParaRPr lang="en-US" altLang="zh-CN" dirty="0" smtClean="0"/>
          </a:p>
          <a:p>
            <a:r>
              <a:rPr lang="zh-CN" altLang="en-US" dirty="0" smtClean="0"/>
              <a:t>比如说有人在</a:t>
            </a:r>
            <a:r>
              <a:rPr lang="en-US" altLang="zh-CN" dirty="0" smtClean="0"/>
              <a:t>100</a:t>
            </a:r>
            <a:r>
              <a:rPr lang="zh-CN" altLang="en-US" dirty="0" smtClean="0"/>
              <a:t>分满分的考试中考</a:t>
            </a:r>
            <a:r>
              <a:rPr lang="en-US" altLang="zh-CN" dirty="0" smtClean="0"/>
              <a:t>80,</a:t>
            </a:r>
            <a:r>
              <a:rPr lang="zh-CN" altLang="en-US" dirty="0" smtClean="0"/>
              <a:t>另一个人在</a:t>
            </a:r>
            <a:r>
              <a:rPr lang="en-US" altLang="zh-CN" dirty="0" smtClean="0"/>
              <a:t>600</a:t>
            </a:r>
            <a:r>
              <a:rPr lang="zh-CN" altLang="en-US" dirty="0" smtClean="0"/>
              <a:t>分考试中考</a:t>
            </a:r>
            <a:r>
              <a:rPr lang="en-US" altLang="zh-CN" dirty="0" smtClean="0"/>
              <a:t>300</a:t>
            </a:r>
            <a:r>
              <a:rPr lang="zh-CN" altLang="en-US" dirty="0" smtClean="0"/>
              <a:t>分</a:t>
            </a:r>
            <a:r>
              <a:rPr lang="en-US" altLang="zh-CN" dirty="0" smtClean="0"/>
              <a:t>,</a:t>
            </a:r>
            <a:r>
              <a:rPr lang="zh-CN" altLang="en-US" dirty="0" smtClean="0"/>
              <a:t>这时候需要对两个分数进行比较</a:t>
            </a:r>
            <a:r>
              <a:rPr lang="en-US" altLang="zh-CN" dirty="0" smtClean="0"/>
              <a:t>,</a:t>
            </a:r>
            <a:r>
              <a:rPr lang="zh-CN" altLang="en-US" dirty="0" smtClean="0"/>
              <a:t>如果直接比较是不公平的</a:t>
            </a:r>
            <a:r>
              <a:rPr lang="en-US" altLang="zh-CN" dirty="0" smtClean="0"/>
              <a:t>.</a:t>
            </a:r>
          </a:p>
          <a:p>
            <a:r>
              <a:rPr lang="zh-CN" altLang="en-US" dirty="0" smtClean="0"/>
              <a:t>因此</a:t>
            </a:r>
            <a:r>
              <a:rPr lang="en-US" altLang="zh-CN" dirty="0" smtClean="0"/>
              <a:t>,</a:t>
            </a:r>
            <a:r>
              <a:rPr lang="zh-CN" altLang="en-US" dirty="0" smtClean="0"/>
              <a:t>对数据有归一化处理</a:t>
            </a:r>
            <a:r>
              <a:rPr lang="en-US" altLang="zh-CN" dirty="0" smtClean="0"/>
              <a:t>,</a:t>
            </a:r>
          </a:p>
          <a:p>
            <a:r>
              <a:rPr lang="en-US" altLang="zh-CN" dirty="0" smtClean="0"/>
              <a:t>0-1</a:t>
            </a:r>
            <a:r>
              <a:rPr lang="zh-CN" altLang="en-US" dirty="0" smtClean="0"/>
              <a:t>标准化</a:t>
            </a:r>
            <a:r>
              <a:rPr lang="en-US" altLang="zh-CN" dirty="0" smtClean="0"/>
              <a:t>,</a:t>
            </a:r>
            <a:r>
              <a:rPr lang="zh-CN" altLang="en-US" dirty="0" smtClean="0"/>
              <a:t>也</a:t>
            </a:r>
            <a:r>
              <a:rPr lang="zh-CN" altLang="en-US" sz="1200" b="0" i="0" kern="1200" dirty="0" smtClean="0">
                <a:solidFill>
                  <a:schemeClr val="tx1"/>
                </a:solidFill>
                <a:effectLst/>
                <a:latin typeface="+mn-lt"/>
                <a:ea typeface="+mn-ea"/>
                <a:cs typeface="+mn-cs"/>
              </a:rPr>
              <a:t>称为极差法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是对原始数据的一种线性变换，使原始数据映射到</a:t>
            </a:r>
            <a:r>
              <a:rPr lang="en-US" altLang="zh-CN" sz="1200" b="0" i="0" kern="1200" dirty="0" smtClean="0">
                <a:solidFill>
                  <a:schemeClr val="tx1"/>
                </a:solidFill>
                <a:effectLst/>
                <a:latin typeface="+mn-lt"/>
                <a:ea typeface="+mn-ea"/>
                <a:cs typeface="+mn-cs"/>
              </a:rPr>
              <a:t>[0-1]</a:t>
            </a:r>
            <a:r>
              <a:rPr lang="zh-CN" altLang="en-US" sz="1200" b="0" i="0" kern="1200" dirty="0" smtClean="0">
                <a:solidFill>
                  <a:schemeClr val="tx1"/>
                </a:solidFill>
                <a:effectLst/>
                <a:latin typeface="+mn-lt"/>
                <a:ea typeface="+mn-ea"/>
                <a:cs typeface="+mn-cs"/>
              </a:rPr>
              <a:t>之间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本质上是指将原始数据的最大值映射成</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，是最大值归一化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z-score</a:t>
            </a:r>
            <a:r>
              <a:rPr lang="zh-CN" altLang="en-US" sz="1200" b="0" i="0" kern="1200" dirty="0" smtClean="0">
                <a:solidFill>
                  <a:schemeClr val="tx1"/>
                </a:solidFill>
                <a:effectLst/>
                <a:latin typeface="+mn-lt"/>
                <a:ea typeface="+mn-ea"/>
                <a:cs typeface="+mn-cs"/>
              </a:rPr>
              <a:t>标准化，也称为标准化分数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这种方法根据原始数据的均值和标准差进行标准化，经过处理后的数据符合标准正态分布，即均值为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，标准差为</a:t>
            </a:r>
            <a:r>
              <a:rPr lang="en-US" altLang="zh-CN" sz="1200" b="0" i="0" kern="1200" dirty="0" smtClean="0">
                <a:solidFill>
                  <a:schemeClr val="tx1"/>
                </a:solidFill>
                <a:effectLst/>
                <a:latin typeface="+mn-lt"/>
                <a:ea typeface="+mn-ea"/>
                <a:cs typeface="+mn-cs"/>
              </a:rPr>
              <a:t>1</a:t>
            </a:r>
          </a:p>
          <a:p>
            <a:r>
              <a:rPr lang="zh-CN" altLang="en-US" sz="1200" b="0" i="0" kern="1200" dirty="0" smtClean="0">
                <a:solidFill>
                  <a:schemeClr val="tx1"/>
                </a:solidFill>
                <a:effectLst/>
                <a:latin typeface="+mn-lt"/>
                <a:ea typeface="+mn-ea"/>
                <a:cs typeface="+mn-cs"/>
              </a:rPr>
              <a:t>本质上是指将原始数据的标准差映射成</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，是标准差归一化</a:t>
            </a:r>
            <a:endParaRPr lang="en-US" altLang="zh-CN" sz="1200" b="0" i="0" kern="1200" dirty="0" smtClean="0">
              <a:solidFill>
                <a:schemeClr val="tx1"/>
              </a:solidFill>
              <a:effectLst/>
              <a:latin typeface="+mn-lt"/>
              <a:ea typeface="+mn-ea"/>
              <a:cs typeface="+mn-cs"/>
            </a:endParaRPr>
          </a:p>
          <a:p>
            <a:r>
              <a:rPr lang="zh-CN" altLang="en-US" dirty="0" smtClean="0"/>
              <a:t>标准差分数可以回答 </a:t>
            </a:r>
            <a:r>
              <a:rPr lang="en-US" altLang="zh-CN" dirty="0" smtClean="0"/>
              <a:t>”</a:t>
            </a:r>
            <a:r>
              <a:rPr lang="zh-CN" altLang="en-US" dirty="0" smtClean="0"/>
              <a:t>给定数据距离其均值有多少个标准差</a:t>
            </a:r>
            <a:r>
              <a:rPr lang="en-US" altLang="zh-CN" dirty="0" smtClean="0"/>
              <a:t>”</a:t>
            </a:r>
          </a:p>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6</a:t>
            </a:fld>
            <a:endParaRPr lang="zh-CN" altLang="en-US"/>
          </a:p>
        </p:txBody>
      </p:sp>
    </p:spTree>
    <p:extLst>
      <p:ext uri="{BB962C8B-B14F-4D97-AF65-F5344CB8AC3E}">
        <p14:creationId xmlns:p14="http://schemas.microsoft.com/office/powerpoint/2010/main" val="3746290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34</a:t>
            </a:fld>
            <a:endParaRPr lang="zh-CN" altLang="en-US"/>
          </a:p>
        </p:txBody>
      </p:sp>
    </p:spTree>
    <p:extLst>
      <p:ext uri="{BB962C8B-B14F-4D97-AF65-F5344CB8AC3E}">
        <p14:creationId xmlns:p14="http://schemas.microsoft.com/office/powerpoint/2010/main" val="266760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要想了解回归</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我们先看一个熟悉的例子</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如图是关于一个房屋面积和房子价格的散点图</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我们现在想预测一套</a:t>
            </a:r>
            <a:r>
              <a:rPr lang="en-US" altLang="zh-CN" sz="1200" dirty="0" smtClean="0">
                <a:latin typeface="黑体" panose="02010609060101010101" pitchFamily="49" charset="-122"/>
                <a:ea typeface="黑体" panose="02010609060101010101" pitchFamily="49" charset="-122"/>
              </a:rPr>
              <a:t>108</a:t>
            </a:r>
            <a:r>
              <a:rPr lang="zh-CN" altLang="en-US" sz="1200" dirty="0" smtClean="0">
                <a:latin typeface="黑体" panose="02010609060101010101" pitchFamily="49" charset="-122"/>
                <a:ea typeface="黑体" panose="02010609060101010101" pitchFamily="49" charset="-122"/>
              </a:rPr>
              <a:t>平房子的价格</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3033DE98-7C43-48A8-A4B6-0FC6B7A20DB9}" type="slidenum">
              <a:rPr lang="zh-CN" altLang="en-US" smtClean="0"/>
              <a:t>35</a:t>
            </a:fld>
            <a:endParaRPr lang="zh-CN" altLang="en-US"/>
          </a:p>
        </p:txBody>
      </p:sp>
    </p:spTree>
    <p:extLst>
      <p:ext uri="{BB962C8B-B14F-4D97-AF65-F5344CB8AC3E}">
        <p14:creationId xmlns:p14="http://schemas.microsoft.com/office/powerpoint/2010/main" val="1175248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我们刚才的过程就是在做线性回归</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线性回归作为回归的一种</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就是用我们学过的只是把一个问题还原到本质</a:t>
            </a: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黑体" panose="02010609060101010101" pitchFamily="49" charset="-122"/>
                <a:ea typeface="黑体" panose="02010609060101010101" pitchFamily="49" charset="-122"/>
              </a:rPr>
              <a:t>Logistic</a:t>
            </a:r>
            <a:r>
              <a:rPr lang="zh-CN" altLang="en-US" sz="1200" dirty="0" smtClean="0">
                <a:latin typeface="黑体" panose="02010609060101010101" pitchFamily="49" charset="-122"/>
                <a:ea typeface="黑体" panose="02010609060101010101" pitchFamily="49" charset="-122"/>
              </a:rPr>
              <a:t>回归的主要思想</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根据现有数据对分类边界线建立回归公式</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以此进行分类</a:t>
            </a:r>
            <a:endParaRPr lang="en-US" altLang="zh-CN" sz="1200"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36</a:t>
            </a:fld>
            <a:endParaRPr lang="zh-CN" altLang="en-US"/>
          </a:p>
        </p:txBody>
      </p:sp>
    </p:spTree>
    <p:extLst>
      <p:ext uri="{BB962C8B-B14F-4D97-AF65-F5344CB8AC3E}">
        <p14:creationId xmlns:p14="http://schemas.microsoft.com/office/powerpoint/2010/main" val="2321447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如图是一株鸢尾花</a:t>
            </a:r>
            <a:r>
              <a:rPr lang="en-US" altLang="zh-CN" dirty="0" smtClean="0"/>
              <a:t>,</a:t>
            </a:r>
            <a:r>
              <a:rPr lang="zh-CN" altLang="en-US" dirty="0" smtClean="0"/>
              <a:t>我们想要对这株鸢尾花进行了解</a:t>
            </a:r>
            <a:r>
              <a:rPr lang="en-US" altLang="zh-CN" dirty="0" smtClean="0"/>
              <a:t>,</a:t>
            </a:r>
            <a:r>
              <a:rPr lang="zh-CN" altLang="en-US" dirty="0" smtClean="0"/>
              <a:t>直到他是哪一种品种的鸢尾花</a:t>
            </a:r>
            <a:endParaRPr lang="en-US" altLang="zh-CN" dirty="0" smtClean="0"/>
          </a:p>
          <a:p>
            <a:r>
              <a:rPr lang="zh-CN" altLang="en-US" dirty="0" smtClean="0"/>
              <a:t>根据鸢尾花的了解</a:t>
            </a:r>
            <a:r>
              <a:rPr lang="en-US" altLang="zh-CN" dirty="0" smtClean="0"/>
              <a:t>,</a:t>
            </a:r>
            <a:r>
              <a:rPr lang="zh-CN" altLang="en-US" sz="1200" b="0" i="0" kern="1200" dirty="0" smtClean="0">
                <a:solidFill>
                  <a:schemeClr val="tx1"/>
                </a:solidFill>
                <a:effectLst/>
                <a:latin typeface="+mn-lt"/>
                <a:ea typeface="+mn-ea"/>
                <a:cs typeface="+mn-cs"/>
              </a:rPr>
              <a:t>已知</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个影响戈尾花分类的变量花萼长度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花萼宽度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花瓣长度</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花瓣宽度</a:t>
            </a:r>
            <a:endParaRPr lang="en-US" altLang="zh-CN" sz="1200" b="0" i="0" kern="1200" dirty="0" smtClean="0">
              <a:solidFill>
                <a:schemeClr val="tx1"/>
              </a:solidFill>
              <a:effectLst/>
              <a:latin typeface="+mn-lt"/>
              <a:ea typeface="+mn-ea"/>
              <a:cs typeface="+mn-cs"/>
            </a:endParaRPr>
          </a:p>
          <a:p>
            <a:r>
              <a:rPr lang="zh-CN" altLang="en-US" dirty="0" smtClean="0"/>
              <a:t>这里构造的是一个线性回归模型</a:t>
            </a:r>
            <a:r>
              <a:rPr lang="en-US" altLang="zh-CN" dirty="0" smtClean="0"/>
              <a:t>,</a:t>
            </a:r>
            <a:r>
              <a:rPr lang="zh-CN" altLang="en-US" dirty="0" smtClean="0"/>
              <a:t>然而逻辑回归需要将线性模型进行映射</a:t>
            </a:r>
            <a:r>
              <a:rPr lang="en-US" altLang="zh-CN" dirty="0" smtClean="0"/>
              <a:t>,</a:t>
            </a:r>
            <a:r>
              <a:rPr lang="zh-CN" altLang="en-US" dirty="0" smtClean="0"/>
              <a:t>从能能用于</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37</a:t>
            </a:fld>
            <a:endParaRPr lang="zh-CN" altLang="en-US"/>
          </a:p>
        </p:txBody>
      </p:sp>
    </p:spTree>
    <p:extLst>
      <p:ext uri="{BB962C8B-B14F-4D97-AF65-F5344CB8AC3E}">
        <p14:creationId xmlns:p14="http://schemas.microsoft.com/office/powerpoint/2010/main" val="9227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我们想要的函数是</a:t>
            </a:r>
            <a:r>
              <a:rPr lang="zh-CN" altLang="en-US" baseline="0" dirty="0" smtClean="0"/>
              <a:t> 能接受所有的输入</a:t>
            </a:r>
            <a:r>
              <a:rPr lang="en-US" altLang="zh-CN" baseline="0" dirty="0" smtClean="0"/>
              <a:t>,</a:t>
            </a:r>
            <a:r>
              <a:rPr lang="zh-CN" altLang="en-US" baseline="0" dirty="0" smtClean="0"/>
              <a:t>然后预测出类别</a:t>
            </a:r>
            <a:r>
              <a:rPr lang="en-US" altLang="zh-CN" baseline="0" dirty="0" smtClean="0"/>
              <a:t>,</a:t>
            </a:r>
            <a:r>
              <a:rPr lang="zh-CN" altLang="en-US" baseline="0" dirty="0" smtClean="0"/>
              <a:t>该类函数称为海维赛德阶跃函数</a:t>
            </a:r>
            <a:r>
              <a:rPr lang="en-US" altLang="zh-CN" baseline="0" dirty="0" smtClean="0"/>
              <a:t>,</a:t>
            </a:r>
            <a:r>
              <a:rPr lang="zh-CN" altLang="en-US" baseline="0" dirty="0" smtClean="0"/>
              <a:t>又称为单位阶跃函数</a:t>
            </a:r>
            <a:r>
              <a:rPr lang="en-US" altLang="zh-CN" baseline="0" dirty="0" smtClean="0"/>
              <a:t>,</a:t>
            </a:r>
            <a:r>
              <a:rPr lang="zh-CN" altLang="en-US" baseline="0" dirty="0" smtClean="0"/>
              <a:t>其中的问题在于</a:t>
            </a:r>
            <a:r>
              <a:rPr lang="en-US" altLang="zh-CN" baseline="0" dirty="0" smtClean="0"/>
              <a:t>,</a:t>
            </a:r>
            <a:r>
              <a:rPr lang="zh-CN" altLang="en-US" baseline="0" dirty="0" smtClean="0"/>
              <a:t>需要函数在阶跃点上从</a:t>
            </a:r>
            <a:r>
              <a:rPr lang="en-US" altLang="zh-CN" baseline="0" dirty="0" smtClean="0"/>
              <a:t>0</a:t>
            </a:r>
            <a:r>
              <a:rPr lang="zh-CN" altLang="en-US" baseline="0" dirty="0" smtClean="0"/>
              <a:t>瞬间越到</a:t>
            </a:r>
            <a:r>
              <a:rPr lang="en-US" altLang="zh-CN" baseline="0" dirty="0" smtClean="0"/>
              <a:t>1</a:t>
            </a:r>
          </a:p>
          <a:p>
            <a:r>
              <a:rPr lang="zh-CN" altLang="en-US" dirty="0" smtClean="0"/>
              <a:t>于是我们找到一个函数具有类似的性质</a:t>
            </a:r>
            <a:r>
              <a:rPr lang="en-US" altLang="zh-CN" dirty="0" smtClean="0"/>
              <a:t>,</a:t>
            </a:r>
            <a:r>
              <a:rPr lang="zh-CN" altLang="en-US" dirty="0" smtClean="0"/>
              <a:t>且在数学上更易处理</a:t>
            </a:r>
            <a:r>
              <a:rPr lang="en-US" altLang="zh-CN" dirty="0" smtClean="0"/>
              <a:t>,</a:t>
            </a:r>
            <a:r>
              <a:rPr lang="zh-CN" altLang="en-US" dirty="0" smtClean="0"/>
              <a:t>这就是</a:t>
            </a:r>
            <a:r>
              <a:rPr lang="en-US" altLang="zh-CN" dirty="0" smtClean="0"/>
              <a:t>Sigmoid</a:t>
            </a:r>
            <a:r>
              <a:rPr lang="zh-CN" altLang="en-US" dirty="0" smtClean="0"/>
              <a:t>函数</a:t>
            </a:r>
            <a:endParaRPr lang="en-US" altLang="zh-CN" dirty="0" smtClean="0"/>
          </a:p>
          <a:p>
            <a:r>
              <a:rPr lang="zh-CN" altLang="en-US" dirty="0" smtClean="0"/>
              <a:t>两个图分别是在</a:t>
            </a:r>
            <a:r>
              <a:rPr lang="en-US" altLang="zh-CN" dirty="0" smtClean="0"/>
              <a:t>-5</a:t>
            </a:r>
            <a:r>
              <a:rPr lang="zh-CN" altLang="en-US" dirty="0" smtClean="0"/>
              <a:t>到</a:t>
            </a:r>
            <a:r>
              <a:rPr lang="en-US" altLang="zh-CN" dirty="0" smtClean="0"/>
              <a:t>5</a:t>
            </a:r>
            <a:r>
              <a:rPr lang="zh-CN" altLang="en-US" dirty="0" smtClean="0"/>
              <a:t>和</a:t>
            </a:r>
            <a:r>
              <a:rPr lang="en-US" altLang="zh-CN" dirty="0" smtClean="0"/>
              <a:t>-60</a:t>
            </a:r>
            <a:r>
              <a:rPr lang="zh-CN" altLang="en-US" dirty="0" smtClean="0"/>
              <a:t>到</a:t>
            </a:r>
            <a:r>
              <a:rPr lang="en-US" altLang="zh-CN" dirty="0" smtClean="0"/>
              <a:t>60</a:t>
            </a:r>
            <a:r>
              <a:rPr lang="zh-CN" altLang="en-US" dirty="0" smtClean="0"/>
              <a:t>上取</a:t>
            </a:r>
            <a:r>
              <a:rPr lang="en-US" altLang="zh-CN" dirty="0" smtClean="0"/>
              <a:t>200</a:t>
            </a:r>
            <a:r>
              <a:rPr lang="zh-CN" altLang="en-US" dirty="0" smtClean="0"/>
              <a:t>个点</a:t>
            </a:r>
            <a:r>
              <a:rPr lang="en-US" altLang="zh-CN" dirty="0" smtClean="0"/>
              <a:t>,,</a:t>
            </a:r>
            <a:r>
              <a:rPr lang="zh-CN" altLang="en-US" dirty="0" smtClean="0"/>
              <a:t>根据</a:t>
            </a:r>
            <a:r>
              <a:rPr lang="en-US" altLang="zh-CN" dirty="0" smtClean="0"/>
              <a:t>Sigmoid</a:t>
            </a:r>
            <a:r>
              <a:rPr lang="zh-CN" altLang="en-US" dirty="0" smtClean="0"/>
              <a:t>函数画出的曲线</a:t>
            </a:r>
            <a:endParaRPr lang="en-US" altLang="zh-CN" dirty="0" smtClean="0"/>
          </a:p>
          <a:p>
            <a:r>
              <a:rPr lang="zh-CN" altLang="en-US" dirty="0" smtClean="0"/>
              <a:t>可以清晰的看出</a:t>
            </a:r>
            <a:r>
              <a:rPr lang="en-US" altLang="zh-CN" dirty="0" smtClean="0"/>
              <a:t>,</a:t>
            </a:r>
            <a:r>
              <a:rPr lang="zh-CN" altLang="en-US" dirty="0" smtClean="0"/>
              <a:t>只要横纵标的尺度足够大</a:t>
            </a:r>
            <a:r>
              <a:rPr lang="en-US" altLang="zh-CN" dirty="0" smtClean="0"/>
              <a:t>,</a:t>
            </a:r>
            <a:r>
              <a:rPr lang="zh-CN" altLang="en-US" dirty="0" smtClean="0"/>
              <a:t>在</a:t>
            </a:r>
            <a:r>
              <a:rPr lang="en-US" altLang="zh-CN" dirty="0" smtClean="0"/>
              <a:t>x=0</a:t>
            </a:r>
            <a:r>
              <a:rPr lang="zh-CN" altLang="en-US" dirty="0" smtClean="0"/>
              <a:t>处</a:t>
            </a:r>
            <a:r>
              <a:rPr lang="en-US" altLang="zh-CN" dirty="0" smtClean="0"/>
              <a:t>,Sigmoid</a:t>
            </a:r>
            <a:r>
              <a:rPr lang="zh-CN" altLang="en-US" dirty="0" smtClean="0"/>
              <a:t>函数看起来就像是阶跃函数</a:t>
            </a:r>
            <a:endParaRPr lang="en-US" altLang="zh-CN" dirty="0" smtClean="0"/>
          </a:p>
          <a:p>
            <a:r>
              <a:rPr lang="zh-CN" altLang="en-US" dirty="0" smtClean="0"/>
              <a:t>为了实现</a:t>
            </a:r>
            <a:r>
              <a:rPr lang="en-US" altLang="zh-CN" dirty="0" smtClean="0"/>
              <a:t>Logistic</a:t>
            </a:r>
            <a:r>
              <a:rPr lang="zh-CN" altLang="en-US" dirty="0" smtClean="0"/>
              <a:t>回归分类器</a:t>
            </a:r>
            <a:r>
              <a:rPr lang="en-US" altLang="zh-CN" dirty="0" smtClean="0"/>
              <a:t>,</a:t>
            </a:r>
            <a:r>
              <a:rPr lang="zh-CN" altLang="en-US" dirty="0" smtClean="0"/>
              <a:t>可以在每个特征上乘以一个回归系数</a:t>
            </a:r>
            <a:r>
              <a:rPr lang="en-US" altLang="zh-CN" dirty="0" smtClean="0"/>
              <a:t>,</a:t>
            </a:r>
            <a:r>
              <a:rPr lang="zh-CN" altLang="en-US" dirty="0" smtClean="0"/>
              <a:t>然后把所有结果值相加</a:t>
            </a:r>
            <a:r>
              <a:rPr lang="en-US" altLang="zh-CN" dirty="0" smtClean="0"/>
              <a:t>,</a:t>
            </a:r>
            <a:r>
              <a:rPr lang="zh-CN" altLang="en-US" dirty="0" smtClean="0"/>
              <a:t>在带入</a:t>
            </a:r>
            <a:r>
              <a:rPr lang="en-US" altLang="zh-CN" dirty="0" smtClean="0"/>
              <a:t>Sigmoid</a:t>
            </a:r>
            <a:r>
              <a:rPr lang="zh-CN" altLang="en-US" dirty="0" smtClean="0"/>
              <a:t>函数中</a:t>
            </a:r>
            <a:r>
              <a:rPr lang="en-US" altLang="zh-CN" dirty="0" smtClean="0"/>
              <a:t>,</a:t>
            </a:r>
            <a:r>
              <a:rPr lang="zh-CN" altLang="en-US" dirty="0" smtClean="0"/>
              <a:t>得到一个</a:t>
            </a:r>
            <a:r>
              <a:rPr lang="en-US" altLang="zh-CN" dirty="0" smtClean="0"/>
              <a:t>0~1</a:t>
            </a:r>
            <a:r>
              <a:rPr lang="zh-CN" altLang="en-US" dirty="0" smtClean="0"/>
              <a:t>的值</a:t>
            </a:r>
            <a:endParaRPr lang="en-US" altLang="zh-CN" dirty="0" smtClean="0"/>
          </a:p>
          <a:p>
            <a:r>
              <a:rPr lang="zh-CN" altLang="en-US" dirty="0" smtClean="0"/>
              <a:t>大于</a:t>
            </a:r>
            <a:r>
              <a:rPr lang="en-US" altLang="zh-CN" dirty="0" smtClean="0"/>
              <a:t>0.5</a:t>
            </a:r>
            <a:r>
              <a:rPr lang="zh-CN" altLang="en-US" dirty="0" smtClean="0"/>
              <a:t>的数据被分到</a:t>
            </a:r>
            <a:r>
              <a:rPr lang="en-US" altLang="zh-CN" dirty="0" smtClean="0"/>
              <a:t>1</a:t>
            </a:r>
            <a:r>
              <a:rPr lang="zh-CN" altLang="en-US" dirty="0" smtClean="0"/>
              <a:t>类</a:t>
            </a:r>
            <a:r>
              <a:rPr lang="en-US" altLang="zh-CN" dirty="0" smtClean="0"/>
              <a:t>,</a:t>
            </a:r>
            <a:r>
              <a:rPr lang="zh-CN" altLang="en-US" dirty="0" smtClean="0"/>
              <a:t>小于</a:t>
            </a:r>
            <a:r>
              <a:rPr lang="en-US" altLang="zh-CN" dirty="0" smtClean="0"/>
              <a:t>0.5</a:t>
            </a:r>
            <a:r>
              <a:rPr lang="zh-CN" altLang="en-US" dirty="0" smtClean="0"/>
              <a:t>的值被分到</a:t>
            </a:r>
            <a:r>
              <a:rPr lang="en-US" altLang="zh-CN" dirty="0" smtClean="0"/>
              <a:t>0</a:t>
            </a:r>
            <a:r>
              <a:rPr lang="zh-CN" altLang="en-US" dirty="0" smtClean="0"/>
              <a:t>类</a:t>
            </a:r>
            <a:endParaRPr lang="en-US" altLang="zh-CN" dirty="0" smtClean="0"/>
          </a:p>
          <a:p>
            <a:r>
              <a:rPr lang="zh-CN" altLang="en-US" dirty="0" smtClean="0"/>
              <a:t>因此</a:t>
            </a:r>
            <a:r>
              <a:rPr lang="en-US" altLang="zh-CN" dirty="0" smtClean="0"/>
              <a:t>,Logistic</a:t>
            </a:r>
            <a:r>
              <a:rPr lang="zh-CN" altLang="en-US" dirty="0" smtClean="0"/>
              <a:t>回归也可以被看作是一种概率回归</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38</a:t>
            </a:fld>
            <a:endParaRPr lang="zh-CN" altLang="en-US"/>
          </a:p>
        </p:txBody>
      </p:sp>
    </p:spTree>
    <p:extLst>
      <p:ext uri="{BB962C8B-B14F-4D97-AF65-F5344CB8AC3E}">
        <p14:creationId xmlns:p14="http://schemas.microsoft.com/office/powerpoint/2010/main" val="2688392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39</a:t>
            </a:fld>
            <a:endParaRPr lang="zh-CN" altLang="en-US"/>
          </a:p>
        </p:txBody>
      </p:sp>
    </p:spTree>
    <p:extLst>
      <p:ext uri="{BB962C8B-B14F-4D97-AF65-F5344CB8AC3E}">
        <p14:creationId xmlns:p14="http://schemas.microsoft.com/office/powerpoint/2010/main" val="4044141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我们常用损失函数来衡量真实值和预测值之间的差距</a:t>
            </a:r>
            <a:r>
              <a:rPr lang="en-US" altLang="zh-CN" dirty="0" smtClean="0"/>
              <a:t>,</a:t>
            </a:r>
            <a:r>
              <a:rPr lang="zh-CN" altLang="en-US" dirty="0" smtClean="0"/>
              <a:t>损失函数越小</a:t>
            </a:r>
            <a:r>
              <a:rPr lang="en-US" altLang="zh-CN" dirty="0" smtClean="0"/>
              <a:t>,</a:t>
            </a:r>
            <a:r>
              <a:rPr lang="zh-CN" altLang="en-US" dirty="0" smtClean="0"/>
              <a:t>模型就越好</a:t>
            </a:r>
            <a:r>
              <a:rPr lang="en-US" altLang="zh-CN" dirty="0" smtClean="0"/>
              <a:t>,</a:t>
            </a:r>
            <a:r>
              <a:rPr lang="zh-CN" altLang="en-US" dirty="0" smtClean="0"/>
              <a:t>但是损失函数过于小的时候</a:t>
            </a:r>
            <a:r>
              <a:rPr lang="en-US" altLang="zh-CN" dirty="0" smtClean="0"/>
              <a:t>,</a:t>
            </a:r>
            <a:r>
              <a:rPr lang="zh-CN" altLang="en-US" dirty="0" smtClean="0"/>
              <a:t>容易出现过拟合的情况</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40</a:t>
            </a:fld>
            <a:endParaRPr lang="zh-CN" altLang="en-US"/>
          </a:p>
        </p:txBody>
      </p:sp>
    </p:spTree>
    <p:extLst>
      <p:ext uri="{BB962C8B-B14F-4D97-AF65-F5344CB8AC3E}">
        <p14:creationId xmlns:p14="http://schemas.microsoft.com/office/powerpoint/2010/main" val="2666908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41</a:t>
            </a:fld>
            <a:endParaRPr lang="zh-CN" altLang="en-US"/>
          </a:p>
        </p:txBody>
      </p:sp>
    </p:spTree>
    <p:extLst>
      <p:ext uri="{BB962C8B-B14F-4D97-AF65-F5344CB8AC3E}">
        <p14:creationId xmlns:p14="http://schemas.microsoft.com/office/powerpoint/2010/main" val="255698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这个对数损失函数与上面的极大似然估计的对数似然函数本质上是等价的。所以逻辑回归直接采用对数损失函数来求参数，实际上与采用极大似然估计来求参数是一致的</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最大</a:t>
            </a:r>
            <a:r>
              <a:rPr lang="zh-CN" altLang="en-US" sz="1200" b="1" i="0" kern="1200" smtClean="0">
                <a:solidFill>
                  <a:schemeClr val="tx1"/>
                </a:solidFill>
                <a:effectLst/>
                <a:latin typeface="+mn-lt"/>
                <a:ea typeface="+mn-ea"/>
                <a:cs typeface="+mn-cs"/>
              </a:rPr>
              <a:t>似然</a:t>
            </a:r>
            <a:r>
              <a:rPr lang="zh-CN" altLang="en-US" sz="1200" b="0" i="0" kern="1200" smtClean="0">
                <a:solidFill>
                  <a:schemeClr val="tx1"/>
                </a:solidFill>
                <a:effectLst/>
                <a:latin typeface="+mn-lt"/>
                <a:ea typeface="+mn-ea"/>
                <a:cs typeface="+mn-cs"/>
              </a:rPr>
              <a:t>估计的目的就是：利用已知的样本结果，反推最有可能（最大概率）导致这样结果的参数值</a:t>
            </a:r>
            <a:endParaRPr lang="zh-CN" altLang="en-US"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42</a:t>
            </a:fld>
            <a:endParaRPr lang="zh-CN" altLang="en-US"/>
          </a:p>
        </p:txBody>
      </p:sp>
    </p:spTree>
    <p:extLst>
      <p:ext uri="{BB962C8B-B14F-4D97-AF65-F5344CB8AC3E}">
        <p14:creationId xmlns:p14="http://schemas.microsoft.com/office/powerpoint/2010/main" val="1486677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43</a:t>
            </a:fld>
            <a:endParaRPr lang="zh-CN" altLang="en-US"/>
          </a:p>
        </p:txBody>
      </p:sp>
    </p:spTree>
    <p:extLst>
      <p:ext uri="{BB962C8B-B14F-4D97-AF65-F5344CB8AC3E}">
        <p14:creationId xmlns:p14="http://schemas.microsoft.com/office/powerpoint/2010/main" val="234618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优点</a:t>
            </a:r>
            <a:r>
              <a:rPr lang="en-US" altLang="zh-CN" dirty="0" smtClean="0"/>
              <a:t>:1.</a:t>
            </a:r>
            <a:r>
              <a:rPr lang="zh-CN" altLang="en-US" dirty="0" smtClean="0"/>
              <a:t>简单好用</a:t>
            </a:r>
            <a:r>
              <a:rPr lang="en-US" altLang="zh-CN" dirty="0" smtClean="0"/>
              <a:t>,</a:t>
            </a:r>
            <a:r>
              <a:rPr lang="zh-CN" altLang="en-US" dirty="0" smtClean="0"/>
              <a:t>容易理解</a:t>
            </a:r>
            <a:r>
              <a:rPr lang="en-US" altLang="zh-CN" dirty="0" smtClean="0"/>
              <a:t>,</a:t>
            </a:r>
            <a:r>
              <a:rPr lang="zh-CN" altLang="en-US" dirty="0" smtClean="0"/>
              <a:t>精度高</a:t>
            </a:r>
            <a:r>
              <a:rPr lang="en-US" altLang="zh-CN" dirty="0" smtClean="0"/>
              <a:t>,</a:t>
            </a:r>
            <a:r>
              <a:rPr lang="zh-CN" altLang="en-US" dirty="0" smtClean="0"/>
              <a:t>理论成熟</a:t>
            </a:r>
            <a:endParaRPr lang="en-US" altLang="zh-CN" dirty="0" smtClean="0"/>
          </a:p>
          <a:p>
            <a:r>
              <a:rPr lang="en-US" altLang="zh-CN" dirty="0" smtClean="0"/>
              <a:t>2.</a:t>
            </a:r>
            <a:r>
              <a:rPr lang="zh-CN" altLang="en-US" dirty="0" smtClean="0"/>
              <a:t>可用于数值型和离散型数据</a:t>
            </a:r>
            <a:endParaRPr lang="en-US" altLang="zh-CN" dirty="0" smtClean="0"/>
          </a:p>
          <a:p>
            <a:r>
              <a:rPr lang="en-US" altLang="zh-CN" dirty="0" smtClean="0"/>
              <a:t>3.</a:t>
            </a:r>
            <a:r>
              <a:rPr lang="zh-CN" altLang="en-US" dirty="0" smtClean="0"/>
              <a:t>无数据输入假定</a:t>
            </a:r>
            <a:endParaRPr lang="en-US" altLang="zh-CN" dirty="0" smtClean="0"/>
          </a:p>
          <a:p>
            <a:r>
              <a:rPr lang="en-US" altLang="zh-CN" dirty="0" smtClean="0"/>
              <a:t>4.</a:t>
            </a:r>
            <a:r>
              <a:rPr lang="zh-CN" altLang="en-US" dirty="0" smtClean="0"/>
              <a:t>适合对稀有事件进行分类</a:t>
            </a:r>
            <a:endParaRPr lang="en-US" altLang="zh-CN" dirty="0" smtClean="0"/>
          </a:p>
          <a:p>
            <a:r>
              <a:rPr lang="zh-CN" altLang="en-US" dirty="0" smtClean="0"/>
              <a:t>缺点</a:t>
            </a:r>
            <a:r>
              <a:rPr lang="en-US" altLang="zh-CN" dirty="0" smtClean="0"/>
              <a:t>:1.</a:t>
            </a:r>
            <a:r>
              <a:rPr lang="zh-CN" altLang="en-US" dirty="0" smtClean="0"/>
              <a:t>计算复杂性高</a:t>
            </a:r>
            <a:r>
              <a:rPr lang="en-US" altLang="zh-CN" dirty="0" smtClean="0"/>
              <a:t>,</a:t>
            </a:r>
            <a:r>
              <a:rPr lang="zh-CN" altLang="en-US" dirty="0" smtClean="0"/>
              <a:t>空间复杂性高</a:t>
            </a:r>
            <a:endParaRPr lang="en-US" altLang="zh-CN" dirty="0" smtClean="0"/>
          </a:p>
          <a:p>
            <a:r>
              <a:rPr lang="en-US" altLang="zh-CN" dirty="0" smtClean="0"/>
              <a:t>2.</a:t>
            </a:r>
            <a:r>
              <a:rPr lang="zh-CN" altLang="en-US" dirty="0" smtClean="0"/>
              <a:t>计算量太大</a:t>
            </a:r>
            <a:r>
              <a:rPr lang="en-US" altLang="zh-CN" dirty="0" smtClean="0"/>
              <a:t>,</a:t>
            </a:r>
            <a:r>
              <a:rPr lang="zh-CN" altLang="en-US" dirty="0" smtClean="0"/>
              <a:t>数值太大的时候不用这个</a:t>
            </a:r>
            <a:r>
              <a:rPr lang="en-US" altLang="zh-CN" dirty="0" smtClean="0"/>
              <a:t>,</a:t>
            </a:r>
            <a:r>
              <a:rPr lang="zh-CN" altLang="en-US" dirty="0" smtClean="0"/>
              <a:t>而数值小的一般容易发生失误</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7</a:t>
            </a:fld>
            <a:endParaRPr lang="zh-CN" altLang="en-US"/>
          </a:p>
        </p:txBody>
      </p:sp>
    </p:spTree>
    <p:extLst>
      <p:ext uri="{BB962C8B-B14F-4D97-AF65-F5344CB8AC3E}">
        <p14:creationId xmlns:p14="http://schemas.microsoft.com/office/powerpoint/2010/main" val="1556619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BGD</a:t>
            </a:r>
            <a:r>
              <a:rPr lang="zh-CN" altLang="en-US" dirty="0" smtClean="0"/>
              <a:t>会获得全局最优解</a:t>
            </a:r>
            <a:r>
              <a:rPr lang="en-US" altLang="zh-CN" dirty="0" smtClean="0"/>
              <a:t>,</a:t>
            </a:r>
            <a:r>
              <a:rPr lang="zh-CN" altLang="en-US" dirty="0" smtClean="0"/>
              <a:t>缺点在于更新每个参数的时候需要遍历所有的数据</a:t>
            </a:r>
            <a:r>
              <a:rPr lang="en-US" altLang="zh-CN" dirty="0" smtClean="0"/>
              <a:t>,</a:t>
            </a:r>
            <a:r>
              <a:rPr lang="zh-CN" altLang="en-US" dirty="0" smtClean="0"/>
              <a:t>计算量会很大</a:t>
            </a:r>
            <a:r>
              <a:rPr lang="en-US" altLang="zh-CN" dirty="0" smtClean="0"/>
              <a:t>,</a:t>
            </a:r>
            <a:r>
              <a:rPr lang="zh-CN" altLang="en-US" dirty="0" smtClean="0"/>
              <a:t>并且会有很多的冗余计算</a:t>
            </a:r>
            <a:endParaRPr lang="en-US" altLang="zh-CN" dirty="0" smtClean="0"/>
          </a:p>
          <a:p>
            <a:r>
              <a:rPr lang="zh-CN" altLang="en-US" dirty="0" smtClean="0"/>
              <a:t>导致的结果是当数据量很大时</a:t>
            </a:r>
            <a:r>
              <a:rPr lang="en-US" altLang="zh-CN" dirty="0" smtClean="0"/>
              <a:t>,</a:t>
            </a:r>
            <a:r>
              <a:rPr lang="zh-CN" altLang="en-US" dirty="0" smtClean="0"/>
              <a:t>每个参数的更新都很慢</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44</a:t>
            </a:fld>
            <a:endParaRPr lang="zh-CN" altLang="en-US"/>
          </a:p>
        </p:txBody>
      </p:sp>
    </p:spTree>
    <p:extLst>
      <p:ext uri="{BB962C8B-B14F-4D97-AF65-F5344CB8AC3E}">
        <p14:creationId xmlns:p14="http://schemas.microsoft.com/office/powerpoint/2010/main" val="2543247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SDG</a:t>
            </a:r>
            <a:r>
              <a:rPr lang="zh-CN" altLang="en-US" dirty="0" smtClean="0"/>
              <a:t>以高方差频率更新</a:t>
            </a:r>
            <a:r>
              <a:rPr lang="en-US" altLang="zh-CN" dirty="0" smtClean="0"/>
              <a:t>,</a:t>
            </a:r>
            <a:r>
              <a:rPr lang="zh-CN" altLang="en-US" dirty="0" smtClean="0"/>
              <a:t>缺点是使得</a:t>
            </a:r>
            <a:r>
              <a:rPr lang="en-US" altLang="zh-CN" dirty="0" smtClean="0"/>
              <a:t>SGD</a:t>
            </a:r>
            <a:r>
              <a:rPr lang="zh-CN" altLang="en-US" dirty="0" smtClean="0"/>
              <a:t>会跳到新的和潜在的更好的局部最优解</a:t>
            </a:r>
            <a:endParaRPr lang="en-US" altLang="zh-CN" dirty="0" smtClean="0"/>
          </a:p>
          <a:p>
            <a:r>
              <a:rPr lang="zh-CN" altLang="en-US" dirty="0" smtClean="0"/>
              <a:t>缺点是使得收敛得到局部最优解的过程更加复杂</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45</a:t>
            </a:fld>
            <a:endParaRPr lang="zh-CN" altLang="en-US"/>
          </a:p>
        </p:txBody>
      </p:sp>
    </p:spTree>
    <p:extLst>
      <p:ext uri="{BB962C8B-B14F-4D97-AF65-F5344CB8AC3E}">
        <p14:creationId xmlns:p14="http://schemas.microsoft.com/office/powerpoint/2010/main" val="777408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46</a:t>
            </a:fld>
            <a:endParaRPr lang="zh-CN" altLang="en-US"/>
          </a:p>
        </p:txBody>
      </p:sp>
    </p:spTree>
    <p:extLst>
      <p:ext uri="{BB962C8B-B14F-4D97-AF65-F5344CB8AC3E}">
        <p14:creationId xmlns:p14="http://schemas.microsoft.com/office/powerpoint/2010/main" val="3992405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对于线性回归</a:t>
            </a:r>
            <a:r>
              <a:rPr lang="en-US" altLang="zh-CN" dirty="0" smtClean="0"/>
              <a:t>,</a:t>
            </a:r>
            <a:r>
              <a:rPr lang="zh-CN" altLang="en-US" dirty="0" smtClean="0"/>
              <a:t>假设函数表示为</a:t>
            </a:r>
            <a:r>
              <a:rPr lang="en-US" altLang="zh-CN" dirty="0" smtClean="0"/>
              <a:t>h</a:t>
            </a:r>
            <a:r>
              <a:rPr lang="el-GR" altLang="zh-CN" dirty="0" smtClean="0"/>
              <a:t>θ</a:t>
            </a:r>
            <a:r>
              <a:rPr lang="en-US" altLang="zh-CN" dirty="0" smtClean="0"/>
              <a:t>,</a:t>
            </a:r>
            <a:r>
              <a:rPr lang="el-GR" altLang="zh-CN" dirty="0" smtClean="0"/>
              <a:t> θ</a:t>
            </a:r>
            <a:r>
              <a:rPr lang="en-US" altLang="zh-CN" dirty="0" err="1" smtClean="0"/>
              <a:t>i</a:t>
            </a:r>
            <a:r>
              <a:rPr lang="zh-CN" altLang="en-US" dirty="0" smtClean="0"/>
              <a:t>是模型参数</a:t>
            </a:r>
            <a:r>
              <a:rPr lang="en-US" altLang="zh-CN" dirty="0" smtClean="0"/>
              <a:t>,xi</a:t>
            </a:r>
            <a:r>
              <a:rPr lang="zh-CN" altLang="en-US" dirty="0" smtClean="0"/>
              <a:t>是每个样本的</a:t>
            </a:r>
            <a:r>
              <a:rPr lang="en-US" altLang="zh-CN" dirty="0" smtClean="0"/>
              <a:t>n</a:t>
            </a:r>
            <a:r>
              <a:rPr lang="zh-CN" altLang="en-US" dirty="0" smtClean="0"/>
              <a:t>个特征值</a:t>
            </a:r>
            <a:r>
              <a:rPr lang="en-US" altLang="zh-CN" dirty="0" smtClean="0"/>
              <a:t>,</a:t>
            </a:r>
            <a:r>
              <a:rPr lang="zh-CN" altLang="en-US" dirty="0" smtClean="0"/>
              <a:t>增加一个特征</a:t>
            </a:r>
            <a:r>
              <a:rPr lang="en-US" altLang="zh-CN" dirty="0" smtClean="0"/>
              <a:t>x0=1,1/2m</a:t>
            </a:r>
            <a:r>
              <a:rPr lang="zh-CN" altLang="en-US" dirty="0" smtClean="0"/>
              <a:t>是为了让公式更美观</a:t>
            </a:r>
            <a:r>
              <a:rPr lang="en-US" altLang="zh-CN" dirty="0" smtClean="0"/>
              <a:t>,</a:t>
            </a:r>
          </a:p>
          <a:p>
            <a:r>
              <a:rPr lang="zh-CN" altLang="en-US" dirty="0" smtClean="0"/>
              <a:t>算法相关参数初始化</a:t>
            </a:r>
            <a:r>
              <a:rPr lang="en-US" altLang="zh-CN" dirty="0" smtClean="0"/>
              <a:t>,</a:t>
            </a:r>
            <a:r>
              <a:rPr lang="zh-CN" altLang="en-US" dirty="0" smtClean="0"/>
              <a:t>主要是初始化</a:t>
            </a:r>
            <a:r>
              <a:rPr lang="el-GR" altLang="zh-CN" dirty="0" smtClean="0"/>
              <a:t>θ</a:t>
            </a:r>
            <a:r>
              <a:rPr lang="en-US" altLang="zh-CN" dirty="0" err="1" smtClean="0"/>
              <a:t>i</a:t>
            </a:r>
            <a:r>
              <a:rPr lang="en-US" altLang="zh-CN" dirty="0" smtClean="0"/>
              <a:t>,</a:t>
            </a:r>
            <a:r>
              <a:rPr lang="zh-CN" altLang="en-US" dirty="0" smtClean="0"/>
              <a:t>算法终止距离以及步长</a:t>
            </a:r>
            <a:r>
              <a:rPr lang="el-GR" altLang="zh-CN" dirty="0" smtClean="0"/>
              <a:t>α</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47</a:t>
            </a:fld>
            <a:endParaRPr lang="zh-CN" altLang="en-US"/>
          </a:p>
        </p:txBody>
      </p:sp>
    </p:spTree>
    <p:extLst>
      <p:ext uri="{BB962C8B-B14F-4D97-AF65-F5344CB8AC3E}">
        <p14:creationId xmlns:p14="http://schemas.microsoft.com/office/powerpoint/2010/main" val="676156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t>
            </a:r>
            <a:r>
              <a:rPr lang="el-GR" altLang="zh-CN" dirty="0" smtClean="0"/>
              <a:t>θ</a:t>
            </a:r>
            <a:r>
              <a:rPr lang="en-US" altLang="zh-CN" dirty="0" smtClean="0"/>
              <a:t>(x)</a:t>
            </a:r>
            <a:r>
              <a:rPr lang="zh-CN" altLang="en-US" dirty="0" smtClean="0"/>
              <a:t>为</a:t>
            </a:r>
            <a:r>
              <a:rPr lang="en-US" altLang="zh-CN" dirty="0" smtClean="0"/>
              <a:t>m</a:t>
            </a:r>
            <a:r>
              <a:rPr lang="zh-CN" altLang="en-US" dirty="0" smtClean="0"/>
              <a:t>*</a:t>
            </a:r>
            <a:r>
              <a:rPr lang="en-US" altLang="zh-CN" dirty="0" smtClean="0"/>
              <a:t>1</a:t>
            </a:r>
            <a:r>
              <a:rPr lang="zh-CN" altLang="en-US" dirty="0" smtClean="0"/>
              <a:t>的向量</a:t>
            </a:r>
            <a:r>
              <a:rPr lang="en-US" altLang="zh-CN" dirty="0" smtClean="0"/>
              <a:t>,</a:t>
            </a:r>
            <a:r>
              <a:rPr lang="el-GR" altLang="zh-CN" dirty="0" smtClean="0"/>
              <a:t> θ</a:t>
            </a:r>
            <a:r>
              <a:rPr lang="zh-CN" altLang="en-US" dirty="0" smtClean="0"/>
              <a:t>是</a:t>
            </a:r>
            <a:r>
              <a:rPr lang="en-US" altLang="zh-CN" dirty="0" smtClean="0"/>
              <a:t>(n+1)</a:t>
            </a:r>
            <a:r>
              <a:rPr lang="zh-CN" altLang="en-US" dirty="0" smtClean="0"/>
              <a:t>*</a:t>
            </a:r>
            <a:r>
              <a:rPr lang="en-US" altLang="zh-CN" dirty="0" smtClean="0"/>
              <a:t>1</a:t>
            </a:r>
            <a:r>
              <a:rPr lang="zh-CN" altLang="en-US" dirty="0" smtClean="0"/>
              <a:t>的向量</a:t>
            </a:r>
            <a:r>
              <a:rPr lang="en-US" altLang="zh-CN" dirty="0" smtClean="0"/>
              <a:t>,</a:t>
            </a:r>
            <a:r>
              <a:rPr lang="zh-CN" altLang="en-US" dirty="0" smtClean="0"/>
              <a:t>里面有</a:t>
            </a:r>
            <a:r>
              <a:rPr lang="en-US" altLang="zh-CN" dirty="0" smtClean="0"/>
              <a:t>n</a:t>
            </a:r>
            <a:r>
              <a:rPr lang="zh-CN" altLang="en-US" dirty="0" smtClean="0"/>
              <a:t>个代数法的模型参数</a:t>
            </a:r>
            <a:r>
              <a:rPr lang="en-US" altLang="zh-CN" dirty="0" smtClean="0"/>
              <a:t>,</a:t>
            </a:r>
          </a:p>
          <a:p>
            <a:r>
              <a:rPr lang="en-US" altLang="zh-CN" dirty="0" smtClean="0"/>
              <a:t>X</a:t>
            </a:r>
            <a:r>
              <a:rPr lang="zh-CN" altLang="en-US" dirty="0" smtClean="0"/>
              <a:t>为</a:t>
            </a:r>
            <a:r>
              <a:rPr lang="en-US" altLang="zh-CN" dirty="0" smtClean="0"/>
              <a:t>m</a:t>
            </a:r>
            <a:r>
              <a:rPr lang="zh-CN" altLang="en-US" dirty="0" smtClean="0"/>
              <a:t>*</a:t>
            </a:r>
            <a:r>
              <a:rPr lang="en-US" altLang="zh-CN" dirty="0" smtClean="0"/>
              <a:t>(n+1)</a:t>
            </a:r>
            <a:r>
              <a:rPr lang="zh-CN" altLang="en-US" dirty="0" smtClean="0"/>
              <a:t>维的矩阵</a:t>
            </a:r>
            <a:r>
              <a:rPr lang="en-US" altLang="zh-CN" dirty="0" smtClean="0"/>
              <a:t>,m</a:t>
            </a:r>
            <a:r>
              <a:rPr lang="zh-CN" altLang="en-US" dirty="0" smtClean="0"/>
              <a:t>代表样本的个数</a:t>
            </a:r>
            <a:r>
              <a:rPr lang="en-US" altLang="zh-CN" dirty="0" smtClean="0"/>
              <a:t>,n+1</a:t>
            </a:r>
            <a:r>
              <a:rPr lang="zh-CN" altLang="en-US" dirty="0" smtClean="0"/>
              <a:t>代表样本的特征数</a:t>
            </a:r>
            <a:endParaRPr lang="en-US" altLang="zh-CN" dirty="0" smtClean="0"/>
          </a:p>
          <a:p>
            <a:r>
              <a:rPr lang="en-US" altLang="zh-CN" dirty="0" smtClean="0"/>
              <a:t>Y</a:t>
            </a:r>
            <a:r>
              <a:rPr lang="zh-CN" altLang="en-US" dirty="0" smtClean="0"/>
              <a:t>是样本的输出向量</a:t>
            </a:r>
            <a:r>
              <a:rPr lang="en-US" altLang="zh-CN" dirty="0" smtClean="0"/>
              <a:t>,</a:t>
            </a:r>
            <a:r>
              <a:rPr lang="zh-CN" altLang="en-US" dirty="0" smtClean="0"/>
              <a:t>维度为</a:t>
            </a:r>
            <a:r>
              <a:rPr lang="en-US" altLang="zh-CN" dirty="0" smtClean="0"/>
              <a:t>m</a:t>
            </a:r>
            <a:r>
              <a:rPr lang="zh-CN" altLang="en-US" dirty="0" smtClean="0"/>
              <a:t>*</a:t>
            </a:r>
            <a:r>
              <a:rPr lang="en-US" altLang="zh-CN" dirty="0" smtClean="0"/>
              <a:t>1</a:t>
            </a:r>
          </a:p>
        </p:txBody>
      </p:sp>
      <p:sp>
        <p:nvSpPr>
          <p:cNvPr id="4" name="灯片编号占位符 3"/>
          <p:cNvSpPr>
            <a:spLocks noGrp="1"/>
          </p:cNvSpPr>
          <p:nvPr>
            <p:ph type="sldNum" sz="quarter" idx="10"/>
          </p:nvPr>
        </p:nvSpPr>
        <p:spPr/>
        <p:txBody>
          <a:bodyPr/>
          <a:lstStyle/>
          <a:p>
            <a:fld id="{3033DE98-7C43-48A8-A4B6-0FC6B7A20DB9}" type="slidenum">
              <a:rPr lang="zh-CN" altLang="en-US" smtClean="0"/>
              <a:t>48</a:t>
            </a:fld>
            <a:endParaRPr lang="zh-CN" altLang="en-US"/>
          </a:p>
        </p:txBody>
      </p:sp>
    </p:spTree>
    <p:extLst>
      <p:ext uri="{BB962C8B-B14F-4D97-AF65-F5344CB8AC3E}">
        <p14:creationId xmlns:p14="http://schemas.microsoft.com/office/powerpoint/2010/main" val="368275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决策树和大家在数据结构中学习的树比较相似</a:t>
            </a:r>
            <a:endParaRPr lang="en-US" altLang="zh-CN" dirty="0" smtClean="0"/>
          </a:p>
          <a:p>
            <a:r>
              <a:rPr lang="zh-CN" altLang="en-US" dirty="0" smtClean="0"/>
              <a:t>比较特殊的二叉树有排序二叉树</a:t>
            </a:r>
            <a:r>
              <a:rPr lang="en-US" altLang="zh-CN" dirty="0" smtClean="0"/>
              <a:t>,</a:t>
            </a:r>
            <a:r>
              <a:rPr lang="zh-CN" altLang="en-US" dirty="0" smtClean="0"/>
              <a:t>平衡二叉树等</a:t>
            </a:r>
            <a:r>
              <a:rPr lang="en-US" altLang="zh-CN" dirty="0" smtClean="0"/>
              <a:t>,</a:t>
            </a:r>
          </a:p>
          <a:p>
            <a:r>
              <a:rPr lang="zh-CN" altLang="en-US" dirty="0" smtClean="0"/>
              <a:t>我们都知道排序二叉树中</a:t>
            </a:r>
            <a:r>
              <a:rPr lang="en-US" altLang="zh-CN" dirty="0" smtClean="0"/>
              <a:t>,</a:t>
            </a:r>
            <a:r>
              <a:rPr lang="zh-CN" altLang="en-US" dirty="0" smtClean="0"/>
              <a:t>左子节点小于根父节点小于右子节点</a:t>
            </a:r>
            <a:r>
              <a:rPr lang="en-US" altLang="zh-CN" dirty="0" smtClean="0"/>
              <a:t>,</a:t>
            </a:r>
            <a:r>
              <a:rPr lang="zh-CN" altLang="en-US" dirty="0" smtClean="0"/>
              <a:t>平衡二叉树也有平衡因子对二叉树的形成有巨大影响</a:t>
            </a:r>
            <a:endParaRPr lang="en-US" altLang="zh-CN" dirty="0" smtClean="0"/>
          </a:p>
          <a:p>
            <a:r>
              <a:rPr lang="zh-CN" altLang="en-US" dirty="0" smtClean="0"/>
              <a:t>同样的道理</a:t>
            </a:r>
            <a:r>
              <a:rPr lang="en-US" altLang="zh-CN" dirty="0" smtClean="0"/>
              <a:t>,</a:t>
            </a:r>
            <a:r>
              <a:rPr lang="zh-CN" altLang="en-US" dirty="0" smtClean="0"/>
              <a:t>决策树的划分也有一个标准</a:t>
            </a:r>
            <a:r>
              <a:rPr lang="en-US" altLang="zh-CN" dirty="0" smtClean="0"/>
              <a:t>:</a:t>
            </a:r>
            <a:r>
              <a:rPr lang="zh-CN" altLang="en-US" dirty="0" smtClean="0"/>
              <a:t>香农熵</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9</a:t>
            </a:fld>
            <a:endParaRPr lang="zh-CN" altLang="en-US"/>
          </a:p>
        </p:txBody>
      </p:sp>
    </p:spTree>
    <p:extLst>
      <p:ext uri="{BB962C8B-B14F-4D97-AF65-F5344CB8AC3E}">
        <p14:creationId xmlns:p14="http://schemas.microsoft.com/office/powerpoint/2010/main" val="326899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纯度是度量决策树样本所在分支是否属于同一类别</a:t>
            </a:r>
            <a:r>
              <a:rPr lang="en-US" altLang="zh-CN" dirty="0" smtClean="0"/>
              <a:t>,</a:t>
            </a:r>
            <a:r>
              <a:rPr lang="zh-CN" altLang="en-US" dirty="0" smtClean="0"/>
              <a:t>属于同一类别的比例越高</a:t>
            </a:r>
            <a:r>
              <a:rPr lang="en-US" altLang="zh-CN" dirty="0" smtClean="0"/>
              <a:t>,</a:t>
            </a:r>
            <a:r>
              <a:rPr lang="zh-CN" altLang="en-US" dirty="0" smtClean="0"/>
              <a:t>则节点的纯度越高</a:t>
            </a:r>
            <a:endParaRPr lang="en-US" altLang="zh-CN" dirty="0" smtClean="0"/>
          </a:p>
          <a:p>
            <a:r>
              <a:rPr lang="zh-CN" altLang="en-US" dirty="0" smtClean="0"/>
              <a:t>集合信息的度量方式成为香农熵或者熵</a:t>
            </a:r>
            <a:r>
              <a:rPr lang="en-US" altLang="zh-CN" dirty="0" smtClean="0"/>
              <a:t>,</a:t>
            </a:r>
            <a:r>
              <a:rPr lang="zh-CN" altLang="en-US" dirty="0" smtClean="0"/>
              <a:t>名字源于信息论之父</a:t>
            </a:r>
            <a:r>
              <a:rPr lang="en-US" altLang="zh-CN" dirty="0" smtClean="0"/>
              <a:t>,</a:t>
            </a:r>
            <a:r>
              <a:rPr lang="zh-CN" altLang="en-US" dirty="0" smtClean="0"/>
              <a:t>克劳德丶香农</a:t>
            </a:r>
            <a:endParaRPr lang="en-US" altLang="zh-CN" dirty="0" smtClean="0"/>
          </a:p>
          <a:p>
            <a:r>
              <a:rPr lang="zh-CN" altLang="en-US" dirty="0" smtClean="0"/>
              <a:t>克劳德</a:t>
            </a:r>
            <a:r>
              <a:rPr lang="en-US" altLang="zh-CN" dirty="0" smtClean="0"/>
              <a:t>,</a:t>
            </a:r>
            <a:r>
              <a:rPr lang="zh-CN" altLang="en-US" dirty="0" smtClean="0"/>
              <a:t>香农写完信息论之后</a:t>
            </a:r>
            <a:r>
              <a:rPr lang="en-US" altLang="zh-CN" dirty="0" smtClean="0"/>
              <a:t>,</a:t>
            </a:r>
            <a:r>
              <a:rPr lang="zh-CN" altLang="en-US" dirty="0" smtClean="0"/>
              <a:t>冯诺依曼建议使用熵这个术语定义信息</a:t>
            </a:r>
            <a:r>
              <a:rPr lang="en-US" altLang="zh-CN" dirty="0" smtClean="0"/>
              <a:t>,</a:t>
            </a:r>
            <a:r>
              <a:rPr lang="zh-CN" altLang="en-US" dirty="0" smtClean="0"/>
              <a:t>因为大家都不知道它是什么意思</a:t>
            </a:r>
            <a:endParaRPr lang="zh-CN" altLang="en-US" dirty="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10</a:t>
            </a:fld>
            <a:endParaRPr lang="zh-CN" altLang="en-US"/>
          </a:p>
        </p:txBody>
      </p:sp>
    </p:spTree>
    <p:extLst>
      <p:ext uri="{BB962C8B-B14F-4D97-AF65-F5344CB8AC3E}">
        <p14:creationId xmlns:p14="http://schemas.microsoft.com/office/powerpoint/2010/main" val="212639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11</a:t>
            </a:fld>
            <a:endParaRPr lang="zh-CN" altLang="en-US"/>
          </a:p>
        </p:txBody>
      </p:sp>
    </p:spTree>
    <p:extLst>
      <p:ext uri="{BB962C8B-B14F-4D97-AF65-F5344CB8AC3E}">
        <p14:creationId xmlns:p14="http://schemas.microsoft.com/office/powerpoint/2010/main" val="246939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ID3</a:t>
            </a:r>
            <a:r>
              <a:rPr lang="zh-CN" altLang="en-US" dirty="0" smtClean="0"/>
              <a:t>算法的核心是在决策树各个节点上对应信息增益准则选择特征</a:t>
            </a:r>
            <a:r>
              <a:rPr lang="en-US" altLang="zh-CN" dirty="0" smtClean="0"/>
              <a:t>,</a:t>
            </a:r>
            <a:r>
              <a:rPr lang="zh-CN" altLang="en-US" dirty="0" smtClean="0"/>
              <a:t>递归的构建决策树</a:t>
            </a:r>
            <a:r>
              <a:rPr lang="en-US" altLang="zh-CN" dirty="0" smtClean="0"/>
              <a:t>,</a:t>
            </a:r>
          </a:p>
          <a:p>
            <a:r>
              <a:rPr lang="zh-CN" altLang="en-US" dirty="0" smtClean="0"/>
              <a:t>具体方法是 从根节点开始</a:t>
            </a:r>
            <a:r>
              <a:rPr lang="en-US" altLang="zh-CN" dirty="0" smtClean="0"/>
              <a:t>,</a:t>
            </a:r>
            <a:r>
              <a:rPr lang="zh-CN" altLang="en-US" dirty="0" smtClean="0"/>
              <a:t>对节点计算所有可能的特征的信息增益</a:t>
            </a:r>
            <a:r>
              <a:rPr lang="en-US" altLang="zh-CN" dirty="0" smtClean="0"/>
              <a:t>,</a:t>
            </a:r>
            <a:r>
              <a:rPr lang="zh-CN" altLang="en-US" dirty="0" smtClean="0"/>
              <a:t>选择信息增益最大的特征作为节点的特征</a:t>
            </a:r>
            <a:r>
              <a:rPr lang="en-US" altLang="zh-CN" dirty="0" smtClean="0"/>
              <a:t>,</a:t>
            </a:r>
            <a:r>
              <a:rPr lang="zh-CN" altLang="en-US" dirty="0" smtClean="0"/>
              <a:t>由该特征的不同取值建立子节点</a:t>
            </a:r>
            <a:r>
              <a:rPr lang="en-US" altLang="zh-CN" dirty="0" smtClean="0"/>
              <a:t>,</a:t>
            </a:r>
            <a:r>
              <a:rPr lang="zh-CN" altLang="en-US" dirty="0" smtClean="0"/>
              <a:t>在对子节点递归的调用以上的方法</a:t>
            </a:r>
            <a:endParaRPr lang="en-US" altLang="zh-CN" dirty="0" smtClean="0"/>
          </a:p>
          <a:p>
            <a:r>
              <a:rPr lang="zh-CN" altLang="en-US" dirty="0" smtClean="0"/>
              <a:t>在递归最重要的就是</a:t>
            </a:r>
            <a:r>
              <a:rPr lang="en-US" altLang="zh-CN" dirty="0" smtClean="0"/>
              <a:t>,</a:t>
            </a:r>
            <a:r>
              <a:rPr lang="zh-CN" altLang="en-US" dirty="0" smtClean="0"/>
              <a:t>递归程序的终止条件</a:t>
            </a:r>
            <a:r>
              <a:rPr lang="en-US" altLang="zh-CN" dirty="0" smtClean="0"/>
              <a:t>:</a:t>
            </a:r>
          </a:p>
          <a:p>
            <a:r>
              <a:rPr lang="en-US" altLang="zh-CN" dirty="0" smtClean="0"/>
              <a:t>1.</a:t>
            </a:r>
            <a:r>
              <a:rPr lang="zh-CN" altLang="en-US" dirty="0" smtClean="0"/>
              <a:t>程序遍历完所有划分数据集的属性</a:t>
            </a:r>
            <a:endParaRPr lang="en-US" altLang="zh-CN" dirty="0" smtClean="0"/>
          </a:p>
          <a:p>
            <a:r>
              <a:rPr lang="en-US" altLang="zh-CN" dirty="0" smtClean="0"/>
              <a:t>2.</a:t>
            </a:r>
            <a:r>
              <a:rPr lang="zh-CN" altLang="en-US" dirty="0" smtClean="0"/>
              <a:t>每个分支下的所有实例都具有相同的分类</a:t>
            </a:r>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12</a:t>
            </a:fld>
            <a:endParaRPr lang="zh-CN" altLang="en-US"/>
          </a:p>
        </p:txBody>
      </p:sp>
    </p:spTree>
    <p:extLst>
      <p:ext uri="{BB962C8B-B14F-4D97-AF65-F5344CB8AC3E}">
        <p14:creationId xmlns:p14="http://schemas.microsoft.com/office/powerpoint/2010/main" val="381874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假设有这种情况</a:t>
            </a:r>
            <a:r>
              <a:rPr lang="en-US" altLang="zh-CN" dirty="0" smtClean="0"/>
              <a:t>,</a:t>
            </a:r>
            <a:r>
              <a:rPr lang="zh-CN" altLang="en-US" dirty="0" smtClean="0"/>
              <a:t>每个属性中每种类别都只有一个样本</a:t>
            </a:r>
            <a:r>
              <a:rPr lang="en-US" altLang="zh-CN" dirty="0" smtClean="0"/>
              <a:t>,</a:t>
            </a:r>
            <a:r>
              <a:rPr lang="zh-CN" altLang="en-US" dirty="0" smtClean="0"/>
              <a:t>那这样的属性信息熵就等于零</a:t>
            </a:r>
            <a:r>
              <a:rPr lang="en-US" altLang="zh-CN" dirty="0" smtClean="0"/>
              <a:t>,</a:t>
            </a:r>
            <a:r>
              <a:rPr lang="zh-CN" altLang="en-US" dirty="0" smtClean="0"/>
              <a:t>根据信息增益就无法选择出有有效分类特征</a:t>
            </a:r>
            <a:r>
              <a:rPr lang="en-US" altLang="zh-CN" dirty="0" smtClean="0"/>
              <a:t>,</a:t>
            </a:r>
            <a:r>
              <a:rPr lang="zh-CN" altLang="en-US" dirty="0" smtClean="0"/>
              <a:t>因此</a:t>
            </a:r>
            <a:r>
              <a:rPr lang="en-US" altLang="zh-CN" dirty="0" smtClean="0"/>
              <a:t>C4.5</a:t>
            </a:r>
            <a:r>
              <a:rPr lang="zh-CN" altLang="en-US" dirty="0" smtClean="0"/>
              <a:t>算法是对</a:t>
            </a:r>
            <a:r>
              <a:rPr lang="en-US" altLang="zh-CN" dirty="0" smtClean="0"/>
              <a:t>ID3</a:t>
            </a:r>
            <a:r>
              <a:rPr lang="zh-CN" altLang="en-US" dirty="0" smtClean="0"/>
              <a:t>算法的一种改进算法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033DE98-7C43-48A8-A4B6-0FC6B7A20DB9}" type="slidenum">
              <a:rPr lang="zh-CN" altLang="en-US" smtClean="0"/>
              <a:t>13</a:t>
            </a:fld>
            <a:endParaRPr lang="zh-CN" altLang="en-US"/>
          </a:p>
        </p:txBody>
      </p:sp>
    </p:spTree>
    <p:extLst>
      <p:ext uri="{BB962C8B-B14F-4D97-AF65-F5344CB8AC3E}">
        <p14:creationId xmlns:p14="http://schemas.microsoft.com/office/powerpoint/2010/main" val="268761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5.jp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png"/></Relationships>
</file>

<file path=ppt/slides/_rels/slide4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2.png"/></Relationships>
</file>

<file path=ppt/slides/_rels/slide4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www.cnblogs.com/Coolxxx/p/5982439.html" TargetMode="External"/><Relationship Id="rId2" Type="http://schemas.openxmlformats.org/officeDocument/2006/relationships/hyperlink" Target="https://space.bilibili.com/108044200?spm_id_from=333.788.b_765f7570696e666f.1" TargetMode="External"/><Relationship Id="rId1" Type="http://schemas.openxmlformats.org/officeDocument/2006/relationships/slideLayout" Target="../slideLayouts/slideLayout7.xml"/><Relationship Id="rId6" Type="http://schemas.openxmlformats.org/officeDocument/2006/relationships/hyperlink" Target="https://blog.csdn.net/saltriver/article/details/63681339" TargetMode="External"/><Relationship Id="rId5" Type="http://schemas.openxmlformats.org/officeDocument/2006/relationships/hyperlink" Target="https://blog.csdn.net/ACdreamers/article/details/44664481" TargetMode="External"/><Relationship Id="rId4" Type="http://schemas.openxmlformats.org/officeDocument/2006/relationships/hyperlink" Target="http://mohu.org/info/symbols/symbols.ht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9600" dirty="0" smtClean="0"/>
              <a:t>机器学习</a:t>
            </a:r>
            <a:endParaRPr lang="zh-CN" altLang="en-US" sz="9600" dirty="0"/>
          </a:p>
        </p:txBody>
      </p:sp>
      <p:sp>
        <p:nvSpPr>
          <p:cNvPr id="3" name="副标题 2"/>
          <p:cNvSpPr>
            <a:spLocks noGrp="1"/>
          </p:cNvSpPr>
          <p:nvPr>
            <p:ph type="subTitle" idx="1"/>
          </p:nvPr>
        </p:nvSpPr>
        <p:spPr>
          <a:xfrm>
            <a:off x="7046912" y="5157391"/>
            <a:ext cx="2354308" cy="875275"/>
          </a:xfrm>
        </p:spPr>
        <p:txBody>
          <a:bodyPr>
            <a:normAutofit/>
          </a:bodyPr>
          <a:lstStyle/>
          <a:p>
            <a:r>
              <a:rPr lang="zh-CN" altLang="en-US" dirty="0" smtClean="0"/>
              <a:t>宋红阳</a:t>
            </a:r>
            <a:endParaRPr lang="en-US" altLang="zh-CN" dirty="0" smtClean="0"/>
          </a:p>
          <a:p>
            <a:r>
              <a:rPr lang="en-US" altLang="zh-CN" dirty="0" smtClean="0"/>
              <a:t>2019</a:t>
            </a:r>
            <a:r>
              <a:rPr lang="zh-CN" altLang="en-US" dirty="0" smtClean="0"/>
              <a:t>年</a:t>
            </a:r>
            <a:r>
              <a:rPr lang="en-US" altLang="zh-CN" dirty="0" smtClean="0"/>
              <a:t>10</a:t>
            </a:r>
            <a:r>
              <a:rPr lang="zh-CN" altLang="en-US" dirty="0" smtClean="0"/>
              <a:t>月</a:t>
            </a:r>
            <a:r>
              <a:rPr lang="en-US" altLang="zh-CN" dirty="0" smtClean="0"/>
              <a:t>14</a:t>
            </a:r>
            <a:r>
              <a:rPr lang="zh-CN" altLang="en-US" dirty="0" smtClean="0"/>
              <a:t>日</a:t>
            </a:r>
            <a:endParaRPr lang="zh-CN" altLang="en-US" dirty="0"/>
          </a:p>
        </p:txBody>
      </p:sp>
    </p:spTree>
    <p:extLst>
      <p:ext uri="{BB962C8B-B14F-4D97-AF65-F5344CB8AC3E}">
        <p14:creationId xmlns:p14="http://schemas.microsoft.com/office/powerpoint/2010/main" val="251212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79185" y="416074"/>
            <a:ext cx="7088099" cy="4524315"/>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定义</a:t>
            </a:r>
            <a:r>
              <a:rPr lang="en-US" altLang="zh-CN" sz="3600" dirty="0" smtClean="0">
                <a:latin typeface="华文行楷" panose="02010800040101010101" pitchFamily="2" charset="-122"/>
                <a:ea typeface="华文行楷" panose="02010800040101010101" pitchFamily="2" charset="-122"/>
              </a:rPr>
              <a:t>:</a:t>
            </a:r>
          </a:p>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纯度</a:t>
            </a:r>
            <a:r>
              <a:rPr lang="en-US" altLang="zh-CN" sz="3600" dirty="0" smtClean="0">
                <a:latin typeface="华文楷体" panose="02010600040101010101" pitchFamily="2" charset="-122"/>
                <a:ea typeface="华文楷体" panose="02010600040101010101" pitchFamily="2" charset="-122"/>
              </a:rPr>
              <a:t>( Purity)</a:t>
            </a:r>
          </a:p>
          <a:p>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香农熵</a:t>
            </a:r>
            <a:r>
              <a:rPr lang="en-US" altLang="zh-CN" sz="3600" dirty="0" smtClean="0">
                <a:latin typeface="华文楷体" panose="02010600040101010101" pitchFamily="2" charset="-122"/>
                <a:ea typeface="华文楷体" panose="02010600040101010101" pitchFamily="2" charset="-122"/>
              </a:rPr>
              <a:t>( Shannon)</a:t>
            </a:r>
          </a:p>
          <a:p>
            <a:pPr marL="742950" indent="-742950">
              <a:buAutoNum type="arabicParenR"/>
            </a:pPr>
            <a:endParaRPr lang="en-US" altLang="zh-CN" sz="3600" dirty="0">
              <a:latin typeface="华文行楷" panose="02010800040101010101" pitchFamily="2" charset="-122"/>
              <a:ea typeface="华文行楷" panose="02010800040101010101" pitchFamily="2" charset="-122"/>
            </a:endParaRPr>
          </a:p>
          <a:p>
            <a:pPr marL="742950" indent="-742950">
              <a:buAutoNum type="arabicParenR"/>
            </a:pPr>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信息增益</a:t>
            </a:r>
            <a:r>
              <a:rPr lang="en-US" altLang="zh-CN" sz="3600" dirty="0" smtClean="0">
                <a:latin typeface="华文楷体" panose="02010600040101010101" pitchFamily="2" charset="-122"/>
                <a:ea typeface="华文楷体" panose="02010600040101010101" pitchFamily="2" charset="-122"/>
              </a:rPr>
              <a:t>( Information Gain)</a:t>
            </a:r>
          </a:p>
        </p:txBody>
      </p:sp>
      <p:pic>
        <p:nvPicPr>
          <p:cNvPr id="5" name="图片 4"/>
          <p:cNvPicPr>
            <a:picLocks noChangeAspect="1"/>
          </p:cNvPicPr>
          <p:nvPr/>
        </p:nvPicPr>
        <p:blipFill>
          <a:blip r:embed="rId3"/>
          <a:stretch>
            <a:fillRect/>
          </a:stretch>
        </p:blipFill>
        <p:spPr>
          <a:xfrm>
            <a:off x="2392871" y="3372468"/>
            <a:ext cx="3305175" cy="685800"/>
          </a:xfrm>
          <a:prstGeom prst="rect">
            <a:avLst/>
          </a:prstGeom>
        </p:spPr>
      </p:pic>
      <p:pic>
        <p:nvPicPr>
          <p:cNvPr id="6" name="图片 5"/>
          <p:cNvPicPr>
            <a:picLocks noChangeAspect="1"/>
          </p:cNvPicPr>
          <p:nvPr/>
        </p:nvPicPr>
        <p:blipFill>
          <a:blip r:embed="rId4"/>
          <a:stretch>
            <a:fillRect/>
          </a:stretch>
        </p:blipFill>
        <p:spPr>
          <a:xfrm>
            <a:off x="6547884" y="3321270"/>
            <a:ext cx="5638800" cy="742950"/>
          </a:xfrm>
          <a:prstGeom prst="rect">
            <a:avLst/>
          </a:prstGeom>
        </p:spPr>
      </p:pic>
      <p:pic>
        <p:nvPicPr>
          <p:cNvPr id="7" name="图片 6"/>
          <p:cNvPicPr>
            <a:picLocks noChangeAspect="1"/>
          </p:cNvPicPr>
          <p:nvPr/>
        </p:nvPicPr>
        <p:blipFill>
          <a:blip r:embed="rId5"/>
          <a:stretch>
            <a:fillRect/>
          </a:stretch>
        </p:blipFill>
        <p:spPr>
          <a:xfrm>
            <a:off x="2455551" y="5476762"/>
            <a:ext cx="7305675" cy="762000"/>
          </a:xfrm>
          <a:prstGeom prst="rect">
            <a:avLst/>
          </a:prstGeom>
        </p:spPr>
      </p:pic>
    </p:spTree>
    <p:extLst>
      <p:ext uri="{BB962C8B-B14F-4D97-AF65-F5344CB8AC3E}">
        <p14:creationId xmlns:p14="http://schemas.microsoft.com/office/powerpoint/2010/main" val="4096258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9575" y="3277721"/>
            <a:ext cx="9022386" cy="3170099"/>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创建分支的伪代码函数</a:t>
            </a:r>
            <a:r>
              <a:rPr lang="en-US" altLang="zh-CN" sz="2000" dirty="0" smtClean="0">
                <a:latin typeface="黑体" panose="02010609060101010101" pitchFamily="49" charset="-122"/>
                <a:ea typeface="黑体" panose="02010609060101010101" pitchFamily="49" charset="-122"/>
              </a:rPr>
              <a:t>:</a:t>
            </a:r>
          </a:p>
          <a:p>
            <a:r>
              <a:rPr lang="zh-CN" altLang="en-US" sz="2000" dirty="0" smtClean="0">
                <a:latin typeface="黑体" panose="02010609060101010101" pitchFamily="49" charset="-122"/>
                <a:ea typeface="黑体" panose="02010609060101010101" pitchFamily="49" charset="-122"/>
              </a:rPr>
              <a:t>检测数据集中的每个子项是否属于同一分类</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if so return </a:t>
            </a:r>
            <a:r>
              <a:rPr lang="zh-CN" altLang="en-US" sz="2000" dirty="0" smtClean="0">
                <a:latin typeface="黑体" panose="02010609060101010101" pitchFamily="49" charset="-122"/>
                <a:ea typeface="黑体" panose="02010609060101010101" pitchFamily="49" charset="-122"/>
              </a:rPr>
              <a:t>类标签</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else</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寻找划分数据集的最好特征</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划分数据集</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创建分支节点</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for</a:t>
            </a:r>
            <a:r>
              <a:rPr lang="zh-CN" altLang="en-US" sz="2000" dirty="0" smtClean="0">
                <a:latin typeface="黑体" panose="02010609060101010101" pitchFamily="49" charset="-122"/>
                <a:ea typeface="黑体" panose="02010609060101010101" pitchFamily="49" charset="-122"/>
              </a:rPr>
              <a:t>每个划分的子集</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递归调用创建分支代码并增加返回结果到分支节点</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return </a:t>
            </a:r>
            <a:r>
              <a:rPr lang="zh-CN" altLang="en-US" sz="2000" dirty="0" smtClean="0">
                <a:latin typeface="黑体" panose="02010609060101010101" pitchFamily="49" charset="-122"/>
                <a:ea typeface="黑体" panose="02010609060101010101" pitchFamily="49" charset="-122"/>
              </a:rPr>
              <a:t>分支节点</a:t>
            </a:r>
            <a:endParaRPr lang="en-US" altLang="zh-CN" sz="2000" dirty="0" smtClean="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6133671" y="186714"/>
            <a:ext cx="5763801" cy="3266780"/>
          </a:xfrm>
          <a:prstGeom prst="rect">
            <a:avLst/>
          </a:prstGeom>
        </p:spPr>
      </p:pic>
      <p:sp>
        <p:nvSpPr>
          <p:cNvPr id="5" name="文本框 4"/>
          <p:cNvSpPr txBox="1"/>
          <p:nvPr/>
        </p:nvSpPr>
        <p:spPr>
          <a:xfrm>
            <a:off x="1727526" y="641292"/>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6278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753474" y="1416518"/>
            <a:ext cx="9236467" cy="5302780"/>
          </a:xfrm>
          <a:prstGeom prst="rect">
            <a:avLst/>
          </a:prstGeom>
        </p:spPr>
      </p:pic>
      <p:sp>
        <p:nvSpPr>
          <p:cNvPr id="3" name="文本框 2"/>
          <p:cNvSpPr txBox="1"/>
          <p:nvPr/>
        </p:nvSpPr>
        <p:spPr>
          <a:xfrm>
            <a:off x="1624784" y="705767"/>
            <a:ext cx="2433508" cy="710751"/>
          </a:xfrm>
          <a:prstGeom prst="rect">
            <a:avLst/>
          </a:prstGeom>
          <a:noFill/>
        </p:spPr>
        <p:txBody>
          <a:bodyPr wrap="square" rtlCol="0">
            <a:spAutoFit/>
          </a:bodyPr>
          <a:lstStyle/>
          <a:p>
            <a:r>
              <a:rPr lang="en-US" altLang="zh-CN" sz="4000" dirty="0" smtClean="0">
                <a:latin typeface="黑体" panose="02010609060101010101" pitchFamily="49" charset="-122"/>
                <a:ea typeface="黑体" panose="02010609060101010101" pitchFamily="49" charset="-122"/>
              </a:rPr>
              <a:t>ID3</a:t>
            </a:r>
            <a:r>
              <a:rPr lang="zh-CN" altLang="en-US" sz="4000" dirty="0" smtClean="0">
                <a:latin typeface="黑体" panose="02010609060101010101" pitchFamily="49" charset="-122"/>
                <a:ea typeface="黑体" panose="02010609060101010101" pitchFamily="49" charset="-122"/>
              </a:rPr>
              <a:t>算法</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61867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9592" y="851801"/>
            <a:ext cx="2433508" cy="707886"/>
          </a:xfrm>
          <a:prstGeom prst="rect">
            <a:avLst/>
          </a:prstGeom>
          <a:noFill/>
        </p:spPr>
        <p:txBody>
          <a:bodyPr wrap="square" rtlCol="0">
            <a:spAutoFit/>
          </a:bodyPr>
          <a:lstStyle/>
          <a:p>
            <a:r>
              <a:rPr lang="en-US" altLang="zh-CN" sz="4000" dirty="0" smtClean="0">
                <a:latin typeface="黑体" panose="02010609060101010101" pitchFamily="49" charset="-122"/>
                <a:ea typeface="黑体" panose="02010609060101010101" pitchFamily="49" charset="-122"/>
              </a:rPr>
              <a:t>C4.5</a:t>
            </a:r>
            <a:r>
              <a:rPr lang="zh-CN" altLang="en-US" sz="4000" dirty="0" smtClean="0">
                <a:latin typeface="黑体" panose="02010609060101010101" pitchFamily="49" charset="-122"/>
                <a:ea typeface="黑体" panose="02010609060101010101" pitchFamily="49" charset="-122"/>
              </a:rPr>
              <a:t>算法</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5657441" y="645930"/>
            <a:ext cx="5762625" cy="3267075"/>
          </a:xfrm>
          <a:prstGeom prst="rect">
            <a:avLst/>
          </a:prstGeom>
        </p:spPr>
      </p:pic>
      <p:sp>
        <p:nvSpPr>
          <p:cNvPr id="9" name="矩形 8"/>
          <p:cNvSpPr/>
          <p:nvPr/>
        </p:nvSpPr>
        <p:spPr>
          <a:xfrm>
            <a:off x="966651" y="1894115"/>
            <a:ext cx="4403408" cy="2246769"/>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用分裂信息度来考虑某种属性分列式分支的数量信息和尺寸信息</a:t>
            </a:r>
            <a:r>
              <a:rPr lang="en-US" altLang="zh-CN" sz="2000" dirty="0" smtClean="0">
                <a:latin typeface="黑体" panose="02010609060101010101" pitchFamily="49" charset="-122"/>
                <a:ea typeface="黑体" panose="02010609060101010101" pitchFamily="49" charset="-122"/>
              </a:rPr>
              <a:t>(</a:t>
            </a:r>
            <a:r>
              <a:rPr lang="en-US" altLang="zh-CN" sz="2000" dirty="0" err="1" smtClean="0">
                <a:latin typeface="黑体" panose="02010609060101010101" pitchFamily="49" charset="-122"/>
                <a:ea typeface="黑体" panose="02010609060101010101" pitchFamily="49" charset="-122"/>
              </a:rPr>
              <a:t>Instrisic</a:t>
            </a:r>
            <a:r>
              <a:rPr lang="en-US" altLang="zh-CN" sz="2000" dirty="0" smtClean="0">
                <a:latin typeface="黑体" panose="02010609060101010101" pitchFamily="49" charset="-122"/>
                <a:ea typeface="黑体" panose="02010609060101010101" pitchFamily="49" charset="-122"/>
              </a:rPr>
              <a:t> information),</a:t>
            </a:r>
            <a:r>
              <a:rPr lang="zh-CN" altLang="en-US" sz="2000" dirty="0" smtClean="0">
                <a:latin typeface="黑体" panose="02010609060101010101" pitchFamily="49" charset="-122"/>
                <a:ea typeface="黑体" panose="02010609060101010101" pitchFamily="49" charset="-122"/>
              </a:rPr>
              <a:t>信息增益率用信息增益</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内在信息表示</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其会导致属性的重要性随着内在信息的增大而减小</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即这个属性本身不确定性越大</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就越不倾向于选择它</a:t>
            </a:r>
            <a:r>
              <a:rPr lang="en-US" altLang="zh-CN" sz="2000" dirty="0" smtClean="0">
                <a:latin typeface="黑体" panose="02010609060101010101" pitchFamily="49" charset="-122"/>
                <a:ea typeface="黑体" panose="02010609060101010101" pitchFamily="49" charset="-122"/>
              </a:rPr>
              <a:t>)</a:t>
            </a:r>
          </a:p>
        </p:txBody>
      </p:sp>
      <p:pic>
        <p:nvPicPr>
          <p:cNvPr id="10" name="图片 9"/>
          <p:cNvPicPr>
            <a:picLocks noChangeAspect="1"/>
          </p:cNvPicPr>
          <p:nvPr/>
        </p:nvPicPr>
        <p:blipFill>
          <a:blip r:embed="rId4"/>
          <a:stretch>
            <a:fillRect/>
          </a:stretch>
        </p:blipFill>
        <p:spPr>
          <a:xfrm>
            <a:off x="4233100" y="4858751"/>
            <a:ext cx="5792038" cy="967282"/>
          </a:xfrm>
          <a:prstGeom prst="rect">
            <a:avLst/>
          </a:prstGeom>
        </p:spPr>
      </p:pic>
      <p:sp>
        <p:nvSpPr>
          <p:cNvPr id="11" name="矩形 10"/>
          <p:cNvSpPr/>
          <p:nvPr/>
        </p:nvSpPr>
        <p:spPr>
          <a:xfrm>
            <a:off x="1550124" y="5070807"/>
            <a:ext cx="2499361" cy="523220"/>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rPr>
              <a:t>内在信息公式</a:t>
            </a:r>
            <a:r>
              <a:rPr lang="en-US" altLang="zh-CN" sz="20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3423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57322" y="597886"/>
            <a:ext cx="2433508" cy="707886"/>
          </a:xfrm>
          <a:prstGeom prst="rect">
            <a:avLst/>
          </a:prstGeom>
          <a:noFill/>
        </p:spPr>
        <p:txBody>
          <a:bodyPr wrap="square" rtlCol="0">
            <a:spAutoFit/>
          </a:bodyPr>
          <a:lstStyle/>
          <a:p>
            <a:r>
              <a:rPr lang="en-US" altLang="zh-CN" sz="4000" dirty="0" smtClean="0">
                <a:latin typeface="黑体" panose="02010609060101010101" pitchFamily="49" charset="-122"/>
                <a:ea typeface="黑体" panose="02010609060101010101" pitchFamily="49" charset="-122"/>
              </a:rPr>
              <a:t>CART</a:t>
            </a:r>
            <a:r>
              <a:rPr lang="zh-CN" altLang="en-US" sz="4000" dirty="0" smtClean="0">
                <a:latin typeface="黑体" panose="02010609060101010101" pitchFamily="49" charset="-122"/>
                <a:ea typeface="黑体" panose="02010609060101010101" pitchFamily="49" charset="-122"/>
              </a:rPr>
              <a:t>算法</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9" name="矩形 8"/>
          <p:cNvSpPr/>
          <p:nvPr/>
        </p:nvSpPr>
        <p:spPr>
          <a:xfrm>
            <a:off x="1295423" y="1559687"/>
            <a:ext cx="10673969" cy="1015663"/>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分类回归树算法</a:t>
            </a:r>
            <a:r>
              <a:rPr lang="en-US" altLang="zh-CN" sz="2000" dirty="0" smtClean="0">
                <a:latin typeface="黑体" panose="02010609060101010101" pitchFamily="49" charset="-122"/>
                <a:ea typeface="黑体" panose="02010609060101010101" pitchFamily="49" charset="-122"/>
              </a:rPr>
              <a:t>(Classification And Regression Tree),</a:t>
            </a:r>
            <a:r>
              <a:rPr lang="zh-CN" altLang="en-US" sz="2000" dirty="0" smtClean="0">
                <a:latin typeface="黑体" panose="02010609060101010101" pitchFamily="49" charset="-122"/>
                <a:ea typeface="黑体" panose="02010609060101010101" pitchFamily="49" charset="-122"/>
              </a:rPr>
              <a:t>是一种二分递归分割技术</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把当前样本划分为两个子样本</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使得生成的每个非叶子节点都有两个分支</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因此</a:t>
            </a:r>
            <a:r>
              <a:rPr lang="en-US" altLang="zh-CN" sz="2000" dirty="0" smtClean="0">
                <a:latin typeface="黑体" panose="02010609060101010101" pitchFamily="49" charset="-122"/>
                <a:ea typeface="黑体" panose="02010609060101010101" pitchFamily="49" charset="-122"/>
              </a:rPr>
              <a:t>CART</a:t>
            </a:r>
            <a:r>
              <a:rPr lang="zh-CN" altLang="en-US" sz="2000" dirty="0" smtClean="0">
                <a:latin typeface="黑体" panose="02010609060101010101" pitchFamily="49" charset="-122"/>
                <a:ea typeface="黑体" panose="02010609060101010101" pitchFamily="49" charset="-122"/>
              </a:rPr>
              <a:t>算法生成的决策树是结构简洁的二叉树</a:t>
            </a:r>
            <a:r>
              <a:rPr lang="en-US" altLang="zh-CN" sz="2000" dirty="0" smtClean="0">
                <a:latin typeface="黑体" panose="02010609060101010101" pitchFamily="49" charset="-122"/>
                <a:ea typeface="黑体" panose="02010609060101010101" pitchFamily="49" charset="-122"/>
              </a:rPr>
              <a:t>.</a:t>
            </a:r>
          </a:p>
        </p:txBody>
      </p:sp>
      <p:sp>
        <p:nvSpPr>
          <p:cNvPr id="8" name="矩形 7"/>
          <p:cNvSpPr/>
          <p:nvPr/>
        </p:nvSpPr>
        <p:spPr>
          <a:xfrm>
            <a:off x="1295423" y="3083181"/>
            <a:ext cx="4110643" cy="400110"/>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p>
        </p:txBody>
      </p:sp>
      <p:pic>
        <p:nvPicPr>
          <p:cNvPr id="12" name="Picture 2" descr="http://images.cnitblog.com/blog/571227/201501/091605244537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308" y="3991121"/>
            <a:ext cx="3004131" cy="91992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1931542" y="4106518"/>
            <a:ext cx="2559194" cy="523220"/>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a:t>
            </a:r>
            <a:r>
              <a:rPr lang="en-US" altLang="zh-CN" sz="2800" dirty="0" smtClean="0">
                <a:latin typeface="黑体" panose="02010609060101010101" pitchFamily="49" charset="-122"/>
                <a:ea typeface="黑体" panose="02010609060101010101" pitchFamily="49" charset="-122"/>
              </a:rPr>
              <a:t>Gina</a:t>
            </a:r>
            <a:r>
              <a:rPr lang="zh-CN" altLang="en-US" sz="2800" dirty="0" smtClean="0">
                <a:latin typeface="黑体" panose="02010609060101010101" pitchFamily="49" charset="-122"/>
                <a:ea typeface="黑体" panose="02010609060101010101" pitchFamily="49" charset="-122"/>
              </a:rPr>
              <a:t>指标</a:t>
            </a:r>
            <a:r>
              <a:rPr lang="en-US" altLang="zh-CN" sz="28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72461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215232" y="5391203"/>
            <a:ext cx="6553200" cy="1171575"/>
          </a:xfrm>
          <a:prstGeom prst="rect">
            <a:avLst/>
          </a:prstGeom>
        </p:spPr>
      </p:pic>
      <p:pic>
        <p:nvPicPr>
          <p:cNvPr id="10" name="Picture 4" descr="https://img-blog.csdn.net/201611222313179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510" y="509026"/>
            <a:ext cx="5979412" cy="455099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1727526" y="641292"/>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5918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img-blog.csdn.net/20161123000246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107" y="277402"/>
            <a:ext cx="4572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根据是否有房划分</a:t>
            </a:r>
            <a:r>
              <a:rPr lang="en-US" altLang="zh-CN" sz="2000" dirty="0" smtClean="0">
                <a:latin typeface="黑体" panose="02010609060101010101" pitchFamily="49" charset="-122"/>
                <a:ea typeface="黑体" panose="02010609060101010101" pitchFamily="49" charset="-122"/>
              </a:rPr>
              <a:t>:</a:t>
            </a:r>
          </a:p>
        </p:txBody>
      </p:sp>
      <p:pic>
        <p:nvPicPr>
          <p:cNvPr id="6" name="图片 5"/>
          <p:cNvPicPr>
            <a:picLocks noChangeAspect="1"/>
          </p:cNvPicPr>
          <p:nvPr/>
        </p:nvPicPr>
        <p:blipFill>
          <a:blip r:embed="rId4"/>
          <a:stretch>
            <a:fillRect/>
          </a:stretch>
        </p:blipFill>
        <p:spPr>
          <a:xfrm>
            <a:off x="4222091" y="4313167"/>
            <a:ext cx="5682198" cy="2336260"/>
          </a:xfrm>
          <a:prstGeom prst="rect">
            <a:avLst/>
          </a:prstGeom>
        </p:spPr>
      </p:pic>
    </p:spTree>
    <p:extLst>
      <p:ext uri="{BB962C8B-B14F-4D97-AF65-F5344CB8AC3E}">
        <p14:creationId xmlns:p14="http://schemas.microsoft.com/office/powerpoint/2010/main" val="101250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根据婚姻状态</a:t>
            </a:r>
            <a:r>
              <a:rPr lang="en-US" altLang="zh-CN" sz="2000" dirty="0" smtClean="0">
                <a:latin typeface="黑体" panose="02010609060101010101" pitchFamily="49" charset="-122"/>
                <a:ea typeface="黑体" panose="02010609060101010101" pitchFamily="49" charset="-122"/>
              </a:rPr>
              <a:t>:</a:t>
            </a:r>
          </a:p>
        </p:txBody>
      </p:sp>
      <p:pic>
        <p:nvPicPr>
          <p:cNvPr id="3" name="图片 2"/>
          <p:cNvPicPr>
            <a:picLocks noChangeAspect="1"/>
          </p:cNvPicPr>
          <p:nvPr/>
        </p:nvPicPr>
        <p:blipFill>
          <a:blip r:embed="rId3"/>
          <a:stretch>
            <a:fillRect/>
          </a:stretch>
        </p:blipFill>
        <p:spPr>
          <a:xfrm>
            <a:off x="4130211" y="216673"/>
            <a:ext cx="4143375" cy="1866900"/>
          </a:xfrm>
          <a:prstGeom prst="rect">
            <a:avLst/>
          </a:prstGeom>
        </p:spPr>
      </p:pic>
      <p:pic>
        <p:nvPicPr>
          <p:cNvPr id="4" name="图片 3"/>
          <p:cNvPicPr>
            <a:picLocks noChangeAspect="1"/>
          </p:cNvPicPr>
          <p:nvPr/>
        </p:nvPicPr>
        <p:blipFill>
          <a:blip r:embed="rId4"/>
          <a:stretch>
            <a:fillRect/>
          </a:stretch>
        </p:blipFill>
        <p:spPr>
          <a:xfrm>
            <a:off x="2003460" y="2289662"/>
            <a:ext cx="9270875" cy="4195525"/>
          </a:xfrm>
          <a:prstGeom prst="rect">
            <a:avLst/>
          </a:prstGeom>
        </p:spPr>
      </p:pic>
    </p:spTree>
    <p:extLst>
      <p:ext uri="{BB962C8B-B14F-4D97-AF65-F5344CB8AC3E}">
        <p14:creationId xmlns:p14="http://schemas.microsoft.com/office/powerpoint/2010/main" val="408354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根据年收入</a:t>
            </a:r>
            <a:r>
              <a:rPr lang="en-US" altLang="zh-CN" sz="2000" dirty="0" smtClean="0">
                <a:latin typeface="黑体" panose="02010609060101010101" pitchFamily="49" charset="-122"/>
                <a:ea typeface="黑体" panose="02010609060101010101" pitchFamily="49" charset="-122"/>
              </a:rPr>
              <a:t>:</a:t>
            </a:r>
          </a:p>
        </p:txBody>
      </p:sp>
      <p:pic>
        <p:nvPicPr>
          <p:cNvPr id="3" name="图片 2"/>
          <p:cNvPicPr>
            <a:picLocks noChangeAspect="1"/>
          </p:cNvPicPr>
          <p:nvPr/>
        </p:nvPicPr>
        <p:blipFill>
          <a:blip r:embed="rId3"/>
          <a:stretch>
            <a:fillRect/>
          </a:stretch>
        </p:blipFill>
        <p:spPr>
          <a:xfrm>
            <a:off x="2873286" y="1825590"/>
            <a:ext cx="6537842" cy="808805"/>
          </a:xfrm>
          <a:prstGeom prst="rect">
            <a:avLst/>
          </a:prstGeom>
        </p:spPr>
      </p:pic>
      <p:sp>
        <p:nvSpPr>
          <p:cNvPr id="4" name="矩形 3"/>
          <p:cNvSpPr/>
          <p:nvPr/>
        </p:nvSpPr>
        <p:spPr>
          <a:xfrm>
            <a:off x="2075475" y="1287801"/>
            <a:ext cx="6873315"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当年收入为</a:t>
            </a:r>
            <a:r>
              <a:rPr lang="en-US" altLang="zh-CN" sz="2000" dirty="0" smtClean="0">
                <a:latin typeface="黑体" panose="02010609060101010101" pitchFamily="49" charset="-122"/>
                <a:ea typeface="黑体" panose="02010609060101010101" pitchFamily="49" charset="-122"/>
              </a:rPr>
              <a:t>60</a:t>
            </a:r>
            <a:r>
              <a:rPr lang="zh-CN" altLang="en-US" sz="2000" dirty="0" smtClean="0">
                <a:latin typeface="黑体" panose="02010609060101010101" pitchFamily="49" charset="-122"/>
                <a:ea typeface="黑体" panose="02010609060101010101" pitchFamily="49" charset="-122"/>
              </a:rPr>
              <a:t>和</a:t>
            </a:r>
            <a:r>
              <a:rPr lang="en-US" altLang="zh-CN" sz="2000" dirty="0" smtClean="0">
                <a:latin typeface="黑体" panose="02010609060101010101" pitchFamily="49" charset="-122"/>
                <a:ea typeface="黑体" panose="02010609060101010101" pitchFamily="49" charset="-122"/>
              </a:rPr>
              <a:t>70</a:t>
            </a:r>
            <a:r>
              <a:rPr lang="zh-CN" altLang="en-US" sz="2000" dirty="0" smtClean="0">
                <a:latin typeface="黑体" panose="02010609060101010101" pitchFamily="49" charset="-122"/>
                <a:ea typeface="黑体" panose="02010609060101010101" pitchFamily="49" charset="-122"/>
              </a:rPr>
              <a:t>这两个值</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我们取其中间值</a:t>
            </a:r>
            <a:r>
              <a:rPr lang="en-US" altLang="zh-CN" sz="2000" dirty="0" smtClean="0">
                <a:latin typeface="黑体" panose="02010609060101010101" pitchFamily="49" charset="-122"/>
                <a:ea typeface="黑体" panose="02010609060101010101" pitchFamily="49" charset="-122"/>
              </a:rPr>
              <a:t>65</a:t>
            </a:r>
            <a:r>
              <a:rPr lang="zh-CN" altLang="en-US" sz="2000" dirty="0" smtClean="0">
                <a:latin typeface="黑体" panose="02010609060101010101" pitchFamily="49" charset="-122"/>
                <a:ea typeface="黑体" panose="02010609060101010101" pitchFamily="49" charset="-122"/>
              </a:rPr>
              <a:t>位分割点</a:t>
            </a:r>
            <a:r>
              <a:rPr lang="en-US" altLang="zh-CN" sz="2000" dirty="0" smtClean="0">
                <a:latin typeface="黑体" panose="02010609060101010101" pitchFamily="49" charset="-122"/>
                <a:ea typeface="黑体" panose="02010609060101010101" pitchFamily="49" charset="-122"/>
              </a:rPr>
              <a:t>:</a:t>
            </a:r>
          </a:p>
        </p:txBody>
      </p:sp>
      <p:pic>
        <p:nvPicPr>
          <p:cNvPr id="6146" name="Picture 2" descr="https://img-blog.csdn.net/201611230112502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819" y="3139550"/>
            <a:ext cx="10593077" cy="120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99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9237" y="750013"/>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递归求剩下的属性</a:t>
            </a:r>
            <a:endParaRPr lang="en-US" altLang="zh-CN" sz="2000" dirty="0" smtClean="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3690456" y="1687263"/>
            <a:ext cx="6496050" cy="1038225"/>
          </a:xfrm>
          <a:prstGeom prst="rect">
            <a:avLst/>
          </a:prstGeom>
        </p:spPr>
      </p:pic>
      <p:pic>
        <p:nvPicPr>
          <p:cNvPr id="4" name="图片 3"/>
          <p:cNvPicPr>
            <a:picLocks noChangeAspect="1"/>
          </p:cNvPicPr>
          <p:nvPr/>
        </p:nvPicPr>
        <p:blipFill>
          <a:blip r:embed="rId4"/>
          <a:stretch>
            <a:fillRect/>
          </a:stretch>
        </p:blipFill>
        <p:spPr>
          <a:xfrm>
            <a:off x="3119600" y="3262628"/>
            <a:ext cx="8439147" cy="1019175"/>
          </a:xfrm>
          <a:prstGeom prst="rect">
            <a:avLst/>
          </a:prstGeom>
        </p:spPr>
      </p:pic>
      <p:pic>
        <p:nvPicPr>
          <p:cNvPr id="5122" name="Picture 2" descr="https://img-blog.csdn.net/201611231032474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9492" y="4696684"/>
            <a:ext cx="9744360" cy="169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53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1087" y="2133599"/>
            <a:ext cx="8668596" cy="3899065"/>
          </a:xfrm>
        </p:spPr>
        <p:txBody>
          <a:bodyPr>
            <a:normAutofit/>
          </a:bodyPr>
          <a:lstStyle/>
          <a:p>
            <a:r>
              <a:rPr lang="en-US" altLang="zh-CN" sz="3200" dirty="0" smtClean="0"/>
              <a:t>K-Nearest Neighbors k</a:t>
            </a:r>
            <a:r>
              <a:rPr lang="zh-CN" altLang="en-US" sz="3200" dirty="0" smtClean="0"/>
              <a:t>近邻算法</a:t>
            </a:r>
            <a:endParaRPr lang="en-US" altLang="zh-CN" sz="3200" dirty="0" smtClean="0"/>
          </a:p>
          <a:p>
            <a:r>
              <a:rPr lang="en-US" altLang="zh-CN" sz="3200" dirty="0" smtClean="0"/>
              <a:t>Decision Tree </a:t>
            </a:r>
            <a:r>
              <a:rPr lang="zh-CN" altLang="en-US" sz="3200" dirty="0" smtClean="0"/>
              <a:t>决策树</a:t>
            </a:r>
            <a:endParaRPr lang="en-US" altLang="zh-CN" sz="3200" dirty="0" smtClean="0"/>
          </a:p>
          <a:p>
            <a:r>
              <a:rPr lang="en-US" altLang="zh-CN" sz="3200" dirty="0" smtClean="0"/>
              <a:t>Naive Bayes </a:t>
            </a:r>
            <a:r>
              <a:rPr lang="zh-CN" altLang="en-US" sz="3200" dirty="0" smtClean="0"/>
              <a:t>朴素贝叶斯</a:t>
            </a:r>
            <a:endParaRPr lang="en-US" altLang="zh-CN" sz="3200" dirty="0" smtClean="0"/>
          </a:p>
          <a:p>
            <a:r>
              <a:rPr lang="en-US" altLang="zh-CN" sz="3200" dirty="0" smtClean="0"/>
              <a:t>Logistic Regression </a:t>
            </a:r>
            <a:r>
              <a:rPr lang="zh-CN" altLang="en-US" sz="3200" dirty="0" smtClean="0"/>
              <a:t>逻辑回归</a:t>
            </a:r>
            <a:endParaRPr lang="zh-CN" altLang="en-US" sz="3200" dirty="0"/>
          </a:p>
        </p:txBody>
      </p:sp>
    </p:spTree>
    <p:extLst>
      <p:ext uri="{BB962C8B-B14F-4D97-AF65-F5344CB8AC3E}">
        <p14:creationId xmlns:p14="http://schemas.microsoft.com/office/powerpoint/2010/main" val="2767134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img-blog.csdn.net/201611230132144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409" y="164387"/>
            <a:ext cx="7819026" cy="495595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2938409" y="5241942"/>
            <a:ext cx="7853738" cy="1616058"/>
          </a:xfrm>
          <a:prstGeom prst="rect">
            <a:avLst/>
          </a:prstGeom>
        </p:spPr>
      </p:pic>
    </p:spTree>
    <p:extLst>
      <p:ext uri="{BB962C8B-B14F-4D97-AF65-F5344CB8AC3E}">
        <p14:creationId xmlns:p14="http://schemas.microsoft.com/office/powerpoint/2010/main" val="365776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24784" y="705767"/>
            <a:ext cx="2433508" cy="710751"/>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树剪枝</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4" name="内容占位符 2"/>
          <p:cNvSpPr>
            <a:spLocks noGrp="1"/>
          </p:cNvSpPr>
          <p:nvPr>
            <p:ph idx="1"/>
          </p:nvPr>
        </p:nvSpPr>
        <p:spPr>
          <a:xfrm>
            <a:off x="1624784" y="1728650"/>
            <a:ext cx="2728559" cy="1955075"/>
          </a:xfrm>
        </p:spPr>
        <p:txBody>
          <a:bodyPr>
            <a:normAutofit/>
          </a:bodyPr>
          <a:lstStyle/>
          <a:p>
            <a:r>
              <a:rPr lang="zh-CN" altLang="en-US" sz="2400" dirty="0" smtClean="0"/>
              <a:t>先剪枝</a:t>
            </a:r>
            <a:endParaRPr lang="en-US" altLang="zh-CN" sz="2400" dirty="0" smtClean="0"/>
          </a:p>
          <a:p>
            <a:r>
              <a:rPr lang="zh-CN" altLang="en-US" sz="2400" dirty="0" smtClean="0"/>
              <a:t>后剪枝</a:t>
            </a:r>
            <a:endParaRPr lang="zh-CN" altLang="en-US" sz="2400" dirty="0"/>
          </a:p>
        </p:txBody>
      </p:sp>
    </p:spTree>
    <p:extLst>
      <p:ext uri="{BB962C8B-B14F-4D97-AF65-F5344CB8AC3E}">
        <p14:creationId xmlns:p14="http://schemas.microsoft.com/office/powerpoint/2010/main" val="3810631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24784" y="705767"/>
            <a:ext cx="2433508" cy="710751"/>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先剪枝</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5" name="矩形 4"/>
          <p:cNvSpPr/>
          <p:nvPr/>
        </p:nvSpPr>
        <p:spPr>
          <a:xfrm>
            <a:off x="1752084" y="1645920"/>
            <a:ext cx="8776579" cy="1631216"/>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	1) </a:t>
            </a:r>
            <a:r>
              <a:rPr lang="zh-CN" altLang="en-US" sz="2000" dirty="0" smtClean="0">
                <a:latin typeface="黑体" panose="02010609060101010101" pitchFamily="49" charset="-122"/>
                <a:ea typeface="黑体" panose="02010609060101010101" pitchFamily="49" charset="-122"/>
              </a:rPr>
              <a:t>当</a:t>
            </a:r>
            <a:r>
              <a:rPr lang="zh-CN" altLang="en-US" sz="2000" dirty="0">
                <a:latin typeface="黑体" panose="02010609060101010101" pitchFamily="49" charset="-122"/>
                <a:ea typeface="黑体" panose="02010609060101010101" pitchFamily="49" charset="-122"/>
              </a:rPr>
              <a:t>决策树达到一定的高度就停止决策树的生长</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2) </a:t>
            </a:r>
            <a:r>
              <a:rPr lang="zh-CN" altLang="en-US" sz="2000" dirty="0">
                <a:latin typeface="黑体" panose="02010609060101010101" pitchFamily="49" charset="-122"/>
                <a:ea typeface="黑体" panose="02010609060101010101" pitchFamily="49" charset="-122"/>
              </a:rPr>
              <a:t>到达节点的实例个数小于某个阈值的时候也可以停止树的生长，不足之处是不能处理那些数量比较小的特殊情况。</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3) </a:t>
            </a:r>
            <a:r>
              <a:rPr lang="zh-CN" altLang="en-US" sz="2000" dirty="0">
                <a:latin typeface="黑体" panose="02010609060101010101" pitchFamily="49" charset="-122"/>
                <a:ea typeface="黑体" panose="02010609060101010101" pitchFamily="49" charset="-122"/>
              </a:rPr>
              <a:t>计算每次扩展对系统性能的增益，如果小于某个阈值就可以停止树的生长。</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5215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24784" y="705767"/>
            <a:ext cx="2433508" cy="710751"/>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后剪枝</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6949558" y="150869"/>
            <a:ext cx="5114925" cy="1457325"/>
          </a:xfrm>
          <a:prstGeom prst="rect">
            <a:avLst/>
          </a:prstGeom>
        </p:spPr>
      </p:pic>
      <p:pic>
        <p:nvPicPr>
          <p:cNvPr id="10" name="图片 9"/>
          <p:cNvPicPr>
            <a:picLocks noChangeAspect="1"/>
          </p:cNvPicPr>
          <p:nvPr/>
        </p:nvPicPr>
        <p:blipFill>
          <a:blip r:embed="rId4"/>
          <a:stretch>
            <a:fillRect/>
          </a:stretch>
        </p:blipFill>
        <p:spPr>
          <a:xfrm>
            <a:off x="4058292" y="1736775"/>
            <a:ext cx="5005261" cy="1119001"/>
          </a:xfrm>
          <a:prstGeom prst="rect">
            <a:avLst/>
          </a:prstGeom>
        </p:spPr>
      </p:pic>
      <p:sp>
        <p:nvSpPr>
          <p:cNvPr id="11" name="矩形 10"/>
          <p:cNvSpPr/>
          <p:nvPr/>
        </p:nvSpPr>
        <p:spPr>
          <a:xfrm>
            <a:off x="2276411" y="2160674"/>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损失函数公式</a:t>
            </a:r>
            <a:r>
              <a:rPr lang="en-US" altLang="zh-CN" sz="2000" dirty="0" smtClean="0">
                <a:latin typeface="黑体" panose="02010609060101010101" pitchFamily="49" charset="-122"/>
                <a:ea typeface="黑体" panose="02010609060101010101" pitchFamily="49" charset="-122"/>
              </a:rPr>
              <a:t>:</a:t>
            </a:r>
          </a:p>
        </p:txBody>
      </p:sp>
      <p:pic>
        <p:nvPicPr>
          <p:cNvPr id="13" name="图片 12"/>
          <p:cNvPicPr>
            <a:picLocks noChangeAspect="1"/>
          </p:cNvPicPr>
          <p:nvPr/>
        </p:nvPicPr>
        <p:blipFill>
          <a:blip r:embed="rId5"/>
          <a:stretch>
            <a:fillRect/>
          </a:stretch>
        </p:blipFill>
        <p:spPr>
          <a:xfrm>
            <a:off x="4058292" y="3103577"/>
            <a:ext cx="4207750" cy="1091885"/>
          </a:xfrm>
          <a:prstGeom prst="rect">
            <a:avLst/>
          </a:prstGeom>
        </p:spPr>
      </p:pic>
      <p:sp>
        <p:nvSpPr>
          <p:cNvPr id="14" name="矩形 13"/>
          <p:cNvSpPr/>
          <p:nvPr/>
        </p:nvSpPr>
        <p:spPr>
          <a:xfrm>
            <a:off x="2276411" y="3547551"/>
            <a:ext cx="2350974" cy="400110"/>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经验熵公式</a:t>
            </a:r>
            <a:r>
              <a:rPr lang="en-US" altLang="zh-CN" sz="2000" dirty="0" smtClean="0">
                <a:latin typeface="黑体" panose="02010609060101010101" pitchFamily="49" charset="-122"/>
                <a:ea typeface="黑体" panose="02010609060101010101" pitchFamily="49" charset="-122"/>
              </a:rPr>
              <a:t>:</a:t>
            </a:r>
          </a:p>
        </p:txBody>
      </p:sp>
      <p:pic>
        <p:nvPicPr>
          <p:cNvPr id="16" name="图片 15"/>
          <p:cNvPicPr>
            <a:picLocks noChangeAspect="1"/>
          </p:cNvPicPr>
          <p:nvPr/>
        </p:nvPicPr>
        <p:blipFill>
          <a:blip r:embed="rId6"/>
          <a:stretch>
            <a:fillRect/>
          </a:stretch>
        </p:blipFill>
        <p:spPr>
          <a:xfrm>
            <a:off x="4176204" y="4225098"/>
            <a:ext cx="5109894" cy="1066093"/>
          </a:xfrm>
          <a:prstGeom prst="rect">
            <a:avLst/>
          </a:prstGeom>
        </p:spPr>
      </p:pic>
      <p:pic>
        <p:nvPicPr>
          <p:cNvPr id="18" name="图片 17"/>
          <p:cNvPicPr>
            <a:picLocks noChangeAspect="1"/>
          </p:cNvPicPr>
          <p:nvPr/>
        </p:nvPicPr>
        <p:blipFill>
          <a:blip r:embed="rId7"/>
          <a:stretch>
            <a:fillRect/>
          </a:stretch>
        </p:blipFill>
        <p:spPr>
          <a:xfrm>
            <a:off x="4627384" y="5512781"/>
            <a:ext cx="3456363" cy="1228629"/>
          </a:xfrm>
          <a:prstGeom prst="rect">
            <a:avLst/>
          </a:prstGeom>
        </p:spPr>
      </p:pic>
    </p:spTree>
    <p:extLst>
      <p:ext uri="{BB962C8B-B14F-4D97-AF65-F5344CB8AC3E}">
        <p14:creationId xmlns:p14="http://schemas.microsoft.com/office/powerpoint/2010/main" val="64047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smtClean="0"/>
              <a:t>Naïve Bayes</a:t>
            </a:r>
            <a:endParaRPr lang="zh-CN" altLang="en-US" sz="5400" dirty="0"/>
          </a:p>
        </p:txBody>
      </p:sp>
    </p:spTree>
    <p:extLst>
      <p:ext uri="{BB962C8B-B14F-4D97-AF65-F5344CB8AC3E}">
        <p14:creationId xmlns:p14="http://schemas.microsoft.com/office/powerpoint/2010/main" val="3731046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565133" y="645184"/>
            <a:ext cx="8081053" cy="4741677"/>
          </a:xfrm>
          <a:prstGeom prst="rect">
            <a:avLst/>
          </a:prstGeom>
        </p:spPr>
      </p:pic>
    </p:spTree>
    <p:extLst>
      <p:ext uri="{BB962C8B-B14F-4D97-AF65-F5344CB8AC3E}">
        <p14:creationId xmlns:p14="http://schemas.microsoft.com/office/powerpoint/2010/main" val="2606962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35358" y="2613310"/>
            <a:ext cx="3653781" cy="646331"/>
          </a:xfrm>
          <a:prstGeom prst="rect">
            <a:avLst/>
          </a:prstGeom>
        </p:spPr>
        <p:txBody>
          <a:bodyPr wrap="square">
            <a:spAutoFit/>
          </a:bodyPr>
          <a:lstStyle/>
          <a:p>
            <a:r>
              <a:rPr lang="en-US" altLang="zh-CN" sz="3600" dirty="0" smtClean="0">
                <a:latin typeface="华文行楷" panose="02010800040101010101" pitchFamily="2" charset="-122"/>
                <a:ea typeface="华文行楷" panose="02010800040101010101" pitchFamily="2" charset="-122"/>
              </a:rPr>
              <a:t>Bayes</a:t>
            </a:r>
            <a:r>
              <a:rPr lang="zh-CN" altLang="en-US" sz="3600" dirty="0" smtClean="0">
                <a:latin typeface="华文行楷" panose="02010800040101010101" pitchFamily="2" charset="-122"/>
                <a:ea typeface="华文行楷" panose="02010800040101010101" pitchFamily="2" charset="-122"/>
              </a:rPr>
              <a:t>公式</a:t>
            </a:r>
            <a:r>
              <a:rPr lang="en-US" altLang="zh-CN" sz="3600" dirty="0" smtClean="0">
                <a:latin typeface="华文行楷" panose="02010800040101010101" pitchFamily="2" charset="-122"/>
                <a:ea typeface="华文行楷" panose="02010800040101010101" pitchFamily="2" charset="-122"/>
              </a:rPr>
              <a:t>:</a:t>
            </a:r>
          </a:p>
        </p:txBody>
      </p:sp>
      <p:sp>
        <p:nvSpPr>
          <p:cNvPr id="6" name="矩形 5"/>
          <p:cNvSpPr/>
          <p:nvPr/>
        </p:nvSpPr>
        <p:spPr>
          <a:xfrm>
            <a:off x="1935359" y="798328"/>
            <a:ext cx="3653781" cy="646331"/>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条件概率公式</a:t>
            </a:r>
            <a:r>
              <a:rPr lang="en-US" altLang="zh-CN" sz="3600" dirty="0" smtClean="0">
                <a:latin typeface="华文行楷" panose="02010800040101010101" pitchFamily="2" charset="-122"/>
                <a:ea typeface="华文行楷" panose="02010800040101010101" pitchFamily="2" charset="-122"/>
              </a:rPr>
              <a:t>:</a:t>
            </a:r>
          </a:p>
        </p:txBody>
      </p:sp>
      <p:pic>
        <p:nvPicPr>
          <p:cNvPr id="7" name="图片 6"/>
          <p:cNvPicPr>
            <a:picLocks noChangeAspect="1"/>
          </p:cNvPicPr>
          <p:nvPr/>
        </p:nvPicPr>
        <p:blipFill>
          <a:blip r:embed="rId3"/>
          <a:stretch>
            <a:fillRect/>
          </a:stretch>
        </p:blipFill>
        <p:spPr>
          <a:xfrm>
            <a:off x="5330306" y="800929"/>
            <a:ext cx="4296579" cy="934039"/>
          </a:xfrm>
          <a:prstGeom prst="rect">
            <a:avLst/>
          </a:prstGeom>
        </p:spPr>
      </p:pic>
      <p:pic>
        <p:nvPicPr>
          <p:cNvPr id="8" name="图片 7"/>
          <p:cNvPicPr>
            <a:picLocks noChangeAspect="1"/>
          </p:cNvPicPr>
          <p:nvPr/>
        </p:nvPicPr>
        <p:blipFill>
          <a:blip r:embed="rId4"/>
          <a:stretch>
            <a:fillRect/>
          </a:stretch>
        </p:blipFill>
        <p:spPr>
          <a:xfrm>
            <a:off x="5160309" y="2387100"/>
            <a:ext cx="5505461" cy="1138475"/>
          </a:xfrm>
          <a:prstGeom prst="rect">
            <a:avLst/>
          </a:prstGeom>
        </p:spPr>
      </p:pic>
      <p:pic>
        <p:nvPicPr>
          <p:cNvPr id="9" name="图片 8"/>
          <p:cNvPicPr>
            <a:picLocks noChangeAspect="1"/>
          </p:cNvPicPr>
          <p:nvPr/>
        </p:nvPicPr>
        <p:blipFill>
          <a:blip r:embed="rId5"/>
          <a:stretch>
            <a:fillRect/>
          </a:stretch>
        </p:blipFill>
        <p:spPr>
          <a:xfrm>
            <a:off x="3598637" y="4061791"/>
            <a:ext cx="7671901" cy="1486254"/>
          </a:xfrm>
          <a:prstGeom prst="rect">
            <a:avLst/>
          </a:prstGeom>
        </p:spPr>
      </p:pic>
    </p:spTree>
    <p:extLst>
      <p:ext uri="{BB962C8B-B14F-4D97-AF65-F5344CB8AC3E}">
        <p14:creationId xmlns:p14="http://schemas.microsoft.com/office/powerpoint/2010/main" val="2234492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2592574" y="1342959"/>
            <a:ext cx="8524875" cy="3667125"/>
          </a:xfrm>
          <a:prstGeom prst="rect">
            <a:avLst/>
          </a:prstGeom>
        </p:spPr>
      </p:pic>
      <p:sp>
        <p:nvSpPr>
          <p:cNvPr id="11" name="文本框 10"/>
          <p:cNvSpPr txBox="1"/>
          <p:nvPr/>
        </p:nvSpPr>
        <p:spPr>
          <a:xfrm>
            <a:off x="1646672" y="538531"/>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464003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385010" y="1134523"/>
            <a:ext cx="4218884" cy="105472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010" y="2077349"/>
            <a:ext cx="9601200" cy="4431849"/>
          </a:xfrm>
          <a:prstGeom prst="rect">
            <a:avLst/>
          </a:prstGeom>
        </p:spPr>
      </p:pic>
    </p:spTree>
    <p:extLst>
      <p:ext uri="{BB962C8B-B14F-4D97-AF65-F5344CB8AC3E}">
        <p14:creationId xmlns:p14="http://schemas.microsoft.com/office/powerpoint/2010/main" val="160502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0699" y="740773"/>
            <a:ext cx="365378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先验为高斯分布</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pic>
        <p:nvPicPr>
          <p:cNvPr id="5" name="图片 4"/>
          <p:cNvPicPr>
            <a:picLocks noChangeAspect="1"/>
          </p:cNvPicPr>
          <p:nvPr/>
        </p:nvPicPr>
        <p:blipFill>
          <a:blip r:embed="rId3"/>
          <a:stretch>
            <a:fillRect/>
          </a:stretch>
        </p:blipFill>
        <p:spPr>
          <a:xfrm>
            <a:off x="4418524" y="445978"/>
            <a:ext cx="5362044" cy="943203"/>
          </a:xfrm>
          <a:prstGeom prst="rect">
            <a:avLst/>
          </a:prstGeom>
        </p:spPr>
      </p:pic>
      <p:pic>
        <p:nvPicPr>
          <p:cNvPr id="6" name="图片 5"/>
          <p:cNvPicPr>
            <a:picLocks noChangeAspect="1"/>
          </p:cNvPicPr>
          <p:nvPr/>
        </p:nvPicPr>
        <p:blipFill>
          <a:blip r:embed="rId4"/>
          <a:stretch>
            <a:fillRect/>
          </a:stretch>
        </p:blipFill>
        <p:spPr>
          <a:xfrm>
            <a:off x="2712377" y="1575925"/>
            <a:ext cx="7068191" cy="4815603"/>
          </a:xfrm>
          <a:prstGeom prst="rect">
            <a:avLst/>
          </a:prstGeom>
        </p:spPr>
      </p:pic>
    </p:spTree>
    <p:extLst>
      <p:ext uri="{BB962C8B-B14F-4D97-AF65-F5344CB8AC3E}">
        <p14:creationId xmlns:p14="http://schemas.microsoft.com/office/powerpoint/2010/main" val="30770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a:t>K-Nearest Neighbors</a:t>
            </a:r>
            <a:endParaRPr lang="zh-CN" altLang="en-US" sz="5400" dirty="0"/>
          </a:p>
        </p:txBody>
      </p:sp>
    </p:spTree>
    <p:extLst>
      <p:ext uri="{BB962C8B-B14F-4D97-AF65-F5344CB8AC3E}">
        <p14:creationId xmlns:p14="http://schemas.microsoft.com/office/powerpoint/2010/main" val="3591050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0699" y="740773"/>
            <a:ext cx="365378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先验为多项式分布</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4934165" y="626442"/>
            <a:ext cx="4245018" cy="842761"/>
          </a:xfrm>
          <a:prstGeom prst="rect">
            <a:avLst/>
          </a:prstGeom>
        </p:spPr>
      </p:pic>
      <p:sp>
        <p:nvSpPr>
          <p:cNvPr id="7" name="矩形 6"/>
          <p:cNvSpPr/>
          <p:nvPr/>
        </p:nvSpPr>
        <p:spPr>
          <a:xfrm>
            <a:off x="1760698" y="2161102"/>
            <a:ext cx="365378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先验为伯努利分布</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pic>
        <p:nvPicPr>
          <p:cNvPr id="4" name="图片 3"/>
          <p:cNvPicPr>
            <a:picLocks noChangeAspect="1"/>
          </p:cNvPicPr>
          <p:nvPr/>
        </p:nvPicPr>
        <p:blipFill>
          <a:blip r:embed="rId4"/>
          <a:stretch>
            <a:fillRect/>
          </a:stretch>
        </p:blipFill>
        <p:spPr>
          <a:xfrm>
            <a:off x="3418511" y="3003791"/>
            <a:ext cx="6789217" cy="446659"/>
          </a:xfrm>
          <a:prstGeom prst="rect">
            <a:avLst/>
          </a:prstGeom>
        </p:spPr>
      </p:pic>
      <p:pic>
        <p:nvPicPr>
          <p:cNvPr id="8" name="图片 7"/>
          <p:cNvPicPr>
            <a:picLocks noChangeAspect="1"/>
          </p:cNvPicPr>
          <p:nvPr/>
        </p:nvPicPr>
        <p:blipFill>
          <a:blip r:embed="rId5"/>
          <a:stretch>
            <a:fillRect/>
          </a:stretch>
        </p:blipFill>
        <p:spPr>
          <a:xfrm>
            <a:off x="3263541" y="4524161"/>
            <a:ext cx="6869467" cy="1414302"/>
          </a:xfrm>
          <a:prstGeom prst="rect">
            <a:avLst/>
          </a:prstGeom>
        </p:spPr>
      </p:pic>
    </p:spTree>
    <p:extLst>
      <p:ext uri="{BB962C8B-B14F-4D97-AF65-F5344CB8AC3E}">
        <p14:creationId xmlns:p14="http://schemas.microsoft.com/office/powerpoint/2010/main" val="1060868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339472" y="143548"/>
            <a:ext cx="6034020" cy="6549905"/>
          </a:xfrm>
          <a:prstGeom prst="rect">
            <a:avLst/>
          </a:prstGeom>
        </p:spPr>
      </p:pic>
      <p:sp>
        <p:nvSpPr>
          <p:cNvPr id="3" name="矩形 2"/>
          <p:cNvSpPr/>
          <p:nvPr/>
        </p:nvSpPr>
        <p:spPr>
          <a:xfrm>
            <a:off x="828279" y="1415946"/>
            <a:ext cx="5387586" cy="3477875"/>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计算每个类别中的文档数目</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对每篇训练文档</a:t>
            </a:r>
            <a:r>
              <a:rPr lang="en-US" altLang="zh-CN" sz="2000" dirty="0" smtClean="0">
                <a:latin typeface="黑体" panose="02010609060101010101" pitchFamily="49" charset="-122"/>
                <a:ea typeface="黑体" panose="02010609060101010101" pitchFamily="49" charset="-122"/>
              </a:rPr>
              <a:t>:</a:t>
            </a:r>
          </a:p>
          <a:p>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对每个类别</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如果词条出现在文档中</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-&gt;</a:t>
            </a:r>
            <a:r>
              <a:rPr lang="zh-CN" altLang="en-US" sz="2000" dirty="0" smtClean="0">
                <a:latin typeface="黑体" panose="02010609060101010101" pitchFamily="49" charset="-122"/>
                <a:ea typeface="黑体" panose="02010609060101010101" pitchFamily="49" charset="-122"/>
              </a:rPr>
              <a:t>增加该词条的计数值</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增加所有词条的计数词</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对每个类别</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对每个词条</a:t>
            </a:r>
            <a:r>
              <a:rPr lang="en-US" altLang="zh-CN" sz="2000" dirty="0" smtClean="0">
                <a:latin typeface="黑体" panose="02010609060101010101" pitchFamily="49" charset="-122"/>
                <a:ea typeface="黑体" panose="02010609060101010101" pitchFamily="49" charset="-122"/>
              </a:rPr>
              <a:t>:</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将该词条的数目除以总</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词条数目得到条件概率</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返回每个类别的条件概率</a:t>
            </a:r>
            <a:endParaRPr lang="en-US" altLang="zh-CN"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92779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30092" y="1536148"/>
            <a:ext cx="6327024" cy="5162604"/>
          </a:xfrm>
          <a:prstGeom prst="rect">
            <a:avLst/>
          </a:prstGeom>
        </p:spPr>
      </p:pic>
      <p:pic>
        <p:nvPicPr>
          <p:cNvPr id="3" name="图片 2"/>
          <p:cNvPicPr>
            <a:picLocks noChangeAspect="1"/>
          </p:cNvPicPr>
          <p:nvPr/>
        </p:nvPicPr>
        <p:blipFill>
          <a:blip r:embed="rId4"/>
          <a:stretch>
            <a:fillRect/>
          </a:stretch>
        </p:blipFill>
        <p:spPr>
          <a:xfrm>
            <a:off x="1507414" y="1269340"/>
            <a:ext cx="3752850" cy="1905000"/>
          </a:xfrm>
          <a:prstGeom prst="rect">
            <a:avLst/>
          </a:prstGeom>
        </p:spPr>
      </p:pic>
      <p:pic>
        <p:nvPicPr>
          <p:cNvPr id="4" name="图片 3"/>
          <p:cNvPicPr>
            <a:picLocks noChangeAspect="1"/>
          </p:cNvPicPr>
          <p:nvPr/>
        </p:nvPicPr>
        <p:blipFill>
          <a:blip r:embed="rId5"/>
          <a:stretch>
            <a:fillRect/>
          </a:stretch>
        </p:blipFill>
        <p:spPr>
          <a:xfrm>
            <a:off x="1412164" y="3914080"/>
            <a:ext cx="3943350" cy="2276475"/>
          </a:xfrm>
          <a:prstGeom prst="rect">
            <a:avLst/>
          </a:prstGeom>
        </p:spPr>
      </p:pic>
    </p:spTree>
    <p:extLst>
      <p:ext uri="{BB962C8B-B14F-4D97-AF65-F5344CB8AC3E}">
        <p14:creationId xmlns:p14="http://schemas.microsoft.com/office/powerpoint/2010/main" val="1351983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277456" y="77016"/>
            <a:ext cx="6503541" cy="6622858"/>
          </a:xfrm>
          <a:prstGeom prst="rect">
            <a:avLst/>
          </a:prstGeom>
        </p:spPr>
      </p:pic>
    </p:spTree>
    <p:extLst>
      <p:ext uri="{BB962C8B-B14F-4D97-AF65-F5344CB8AC3E}">
        <p14:creationId xmlns:p14="http://schemas.microsoft.com/office/powerpoint/2010/main" val="503519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smtClean="0"/>
              <a:t>Logistic Regression</a:t>
            </a:r>
            <a:endParaRPr lang="zh-CN" altLang="en-US" sz="5400" dirty="0"/>
          </a:p>
        </p:txBody>
      </p:sp>
    </p:spTree>
    <p:extLst>
      <p:ext uri="{BB962C8B-B14F-4D97-AF65-F5344CB8AC3E}">
        <p14:creationId xmlns:p14="http://schemas.microsoft.com/office/powerpoint/2010/main" val="3753417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img-blog.csdn.net/20160903175312278?watermark/2/text/aHR0cDovL2Jsb2cuY3Nkbi5uZXQv/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709" y="264883"/>
            <a:ext cx="4345478" cy="32373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mg-blog.csdn.net/20160903175426655?watermark/2/text/aHR0cDovL2Jsb2cuY3Nkbi5uZXQv/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395" y="264883"/>
            <a:ext cx="4351842" cy="324212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img-blog.csdn.net/20160903175807815?watermark/2/text/aHR0cDovL2Jsb2cuY3Nkbi5uZXQv/font/5a6L5L2T/fontsize/400/fill/I0JBQkFCMA==/dissolve/70/gravity/Cen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3345" y="3502265"/>
            <a:ext cx="4274050" cy="318469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s://img-blog.csdn.net/20160903175742872?watermark/2/text/aHR0cDovL2Jsb2cuY3Nkbi5uZXQv/font/5a6L5L2T/fontsize/400/fill/I0JBQkFCMA==/dissolve/70/gravity/Cen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9473" y="3507007"/>
            <a:ext cx="4267686" cy="317995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302800" y="91407"/>
            <a:ext cx="1678233"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线性回归</a:t>
            </a:r>
            <a:r>
              <a:rPr lang="en-US" altLang="zh-CN" sz="24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099140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62522" y="274620"/>
            <a:ext cx="5538306" cy="1244222"/>
          </a:xfrm>
          <a:prstGeom prst="rect">
            <a:avLst/>
          </a:prstGeom>
        </p:spPr>
      </p:pic>
      <p:pic>
        <p:nvPicPr>
          <p:cNvPr id="10242" name="Picture 2" descr="https://img-blog.csdn.net/20160903181820615?watermark/2/text/aHR0cDovL2Jsb2cuY3Nkbi5uZXQv/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522" y="1889821"/>
            <a:ext cx="5648325" cy="3143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img-blog.csdn.net/20160903182228819?watermark/2/text/aHR0cDovL2Jsb2cuY3Nkbi5uZXQv/font/5a6L5L2T/fontsize/400/fill/I0JBQkFCMA==/dissolve/70/gravity/Cen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522" y="2927954"/>
            <a:ext cx="1781175"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img-blog.csdn.net/20160903182332945?watermark/2/text/aHR0cDovL2Jsb2cuY3Nkbi5uZXQv/font/5a6L5L2T/fontsize/400/fill/I0JBQkFCMA==/dissolve/70/gravity/Cen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6571" y="2580238"/>
            <a:ext cx="26670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img-blog.csdn.net/20160903182440367?watermark/2/text/aHR0cDovL2Jsb2cuY3Nkbi5uZXQv/font/5a6L5L2T/fontsize/400/fill/I0JBQkFCMA==/dissolve/70/gravity/Cent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9223" y="3945472"/>
            <a:ext cx="16954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s://img-blog.csdn.net/20160903182725759?watermark/2/text/aHR0cDovL2Jsb2cuY3Nkbi5uZXQv/font/5a6L5L2T/fontsize/400/fill/I0JBQkFCMA==/dissolve/70/gravity/Cent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3379" y="3393484"/>
            <a:ext cx="4294601" cy="3199478"/>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https://img-blog.csdn.net/20160903182453961?watermark/2/text/aHR0cDovL2Jsb2cuY3Nkbi5uZXQv/font/5a6L5L2T/fontsize/400/fill/I0JBQkFCMA==/dissolve/70/gravity/Cent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9223" y="5020616"/>
            <a:ext cx="1590675" cy="61912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10"/>
          <a:stretch>
            <a:fillRect/>
          </a:stretch>
        </p:blipFill>
        <p:spPr>
          <a:xfrm>
            <a:off x="2348822" y="5705921"/>
            <a:ext cx="4742595" cy="1038592"/>
          </a:xfrm>
          <a:prstGeom prst="rect">
            <a:avLst/>
          </a:prstGeom>
        </p:spPr>
      </p:pic>
      <p:pic>
        <p:nvPicPr>
          <p:cNvPr id="4" name="图片 3"/>
          <p:cNvPicPr>
            <a:picLocks noChangeAspect="1"/>
          </p:cNvPicPr>
          <p:nvPr/>
        </p:nvPicPr>
        <p:blipFill>
          <a:blip r:embed="rId11"/>
          <a:stretch>
            <a:fillRect/>
          </a:stretch>
        </p:blipFill>
        <p:spPr>
          <a:xfrm>
            <a:off x="4694913" y="3195332"/>
            <a:ext cx="2398680" cy="683961"/>
          </a:xfrm>
          <a:prstGeom prst="rect">
            <a:avLst/>
          </a:prstGeom>
        </p:spPr>
      </p:pic>
    </p:spTree>
    <p:extLst>
      <p:ext uri="{BB962C8B-B14F-4D97-AF65-F5344CB8AC3E}">
        <p14:creationId xmlns:p14="http://schemas.microsoft.com/office/powerpoint/2010/main" val="3750242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è¿éåå¾çæ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888" y="709560"/>
            <a:ext cx="3807675" cy="2917569"/>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2044343" y="1562812"/>
            <a:ext cx="5436904" cy="605532"/>
          </a:xfrm>
          <a:prstGeom prst="rect">
            <a:avLst/>
          </a:prstGeom>
        </p:spPr>
      </p:pic>
      <p:sp>
        <p:nvSpPr>
          <p:cNvPr id="9" name="矩形 8"/>
          <p:cNvSpPr/>
          <p:nvPr/>
        </p:nvSpPr>
        <p:spPr>
          <a:xfrm>
            <a:off x="2044343" y="2715478"/>
            <a:ext cx="2350974" cy="1631216"/>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x1:</a:t>
            </a:r>
            <a:r>
              <a:rPr lang="zh-CN" altLang="en-US" sz="2000" dirty="0"/>
              <a:t>花萼</a:t>
            </a:r>
            <a:r>
              <a:rPr lang="zh-CN" altLang="en-US" sz="2000" dirty="0" smtClean="0"/>
              <a:t>长度</a:t>
            </a:r>
            <a:endParaRPr lang="en-US" altLang="zh-CN" sz="2000" dirty="0" smtClean="0"/>
          </a:p>
          <a:p>
            <a:r>
              <a:rPr lang="en-US" altLang="zh-CN" sz="2000" dirty="0">
                <a:latin typeface="黑体" panose="02010609060101010101" pitchFamily="49" charset="-122"/>
                <a:ea typeface="黑体" panose="02010609060101010101" pitchFamily="49" charset="-122"/>
              </a:rPr>
              <a:t>x</a:t>
            </a:r>
            <a:r>
              <a:rPr lang="en-US" altLang="zh-CN" sz="2000" dirty="0" smtClean="0">
                <a:latin typeface="黑体" panose="02010609060101010101" pitchFamily="49" charset="-122"/>
                <a:ea typeface="黑体" panose="02010609060101010101" pitchFamily="49" charset="-122"/>
              </a:rPr>
              <a:t>2:</a:t>
            </a:r>
            <a:r>
              <a:rPr lang="zh-CN" altLang="en-US" sz="2000" dirty="0"/>
              <a:t>花萼</a:t>
            </a:r>
            <a:r>
              <a:rPr lang="zh-CN" altLang="en-US" sz="2000" dirty="0" smtClean="0"/>
              <a:t>宽度</a:t>
            </a:r>
            <a:endParaRPr lang="en-US" altLang="zh-CN" sz="2000" dirty="0" smtClean="0"/>
          </a:p>
          <a:p>
            <a:r>
              <a:rPr lang="en-US" altLang="zh-CN" sz="2000" dirty="0">
                <a:latin typeface="黑体" panose="02010609060101010101" pitchFamily="49" charset="-122"/>
                <a:ea typeface="黑体" panose="02010609060101010101" pitchFamily="49" charset="-122"/>
              </a:rPr>
              <a:t>x</a:t>
            </a:r>
            <a:r>
              <a:rPr lang="en-US" altLang="zh-CN" sz="2000" dirty="0" smtClean="0">
                <a:latin typeface="黑体" panose="02010609060101010101" pitchFamily="49" charset="-122"/>
                <a:ea typeface="黑体" panose="02010609060101010101" pitchFamily="49" charset="-122"/>
              </a:rPr>
              <a:t>3:</a:t>
            </a:r>
            <a:r>
              <a:rPr lang="zh-CN" altLang="en-US" sz="2000" dirty="0"/>
              <a:t>花瓣</a:t>
            </a:r>
            <a:r>
              <a:rPr lang="zh-CN" altLang="en-US" sz="2000" dirty="0" smtClean="0"/>
              <a:t>长度</a:t>
            </a:r>
            <a:endParaRPr lang="en-US" altLang="zh-CN" sz="2000" dirty="0" smtClean="0"/>
          </a:p>
          <a:p>
            <a:r>
              <a:rPr lang="en-US" altLang="zh-CN" sz="2000" dirty="0">
                <a:latin typeface="黑体" panose="02010609060101010101" pitchFamily="49" charset="-122"/>
                <a:ea typeface="黑体" panose="02010609060101010101" pitchFamily="49" charset="-122"/>
              </a:rPr>
              <a:t>x</a:t>
            </a:r>
            <a:r>
              <a:rPr lang="en-US" altLang="zh-CN" sz="2000" dirty="0" smtClean="0">
                <a:latin typeface="黑体" panose="02010609060101010101" pitchFamily="49" charset="-122"/>
                <a:ea typeface="黑体" panose="02010609060101010101" pitchFamily="49" charset="-122"/>
              </a:rPr>
              <a:t>4:</a:t>
            </a:r>
            <a:r>
              <a:rPr lang="zh-CN" altLang="en-US" sz="2000" dirty="0"/>
              <a:t>花瓣宽度</a:t>
            </a:r>
            <a:endParaRPr lang="en-US" altLang="zh-CN" sz="2000" dirty="0"/>
          </a:p>
          <a:p>
            <a:endParaRPr lang="en-US" altLang="zh-CN"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4481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7387" y="1210335"/>
            <a:ext cx="2929619" cy="1016129"/>
          </a:xfrm>
          <a:prstGeom prst="rect">
            <a:avLst/>
          </a:prstGeom>
        </p:spPr>
      </p:pic>
      <p:sp>
        <p:nvSpPr>
          <p:cNvPr id="4" name="矩形 3"/>
          <p:cNvSpPr/>
          <p:nvPr/>
        </p:nvSpPr>
        <p:spPr>
          <a:xfrm>
            <a:off x="1756881" y="748670"/>
            <a:ext cx="2619176" cy="461665"/>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rPr>
              <a:t>Sigmoid</a:t>
            </a:r>
            <a:r>
              <a:rPr lang="zh-CN" altLang="en-US" sz="2400" dirty="0" smtClean="0">
                <a:latin typeface="黑体" panose="02010609060101010101" pitchFamily="49" charset="-122"/>
                <a:ea typeface="黑体" panose="02010609060101010101" pitchFamily="49" charset="-122"/>
              </a:rPr>
              <a:t>函数</a:t>
            </a:r>
            <a:r>
              <a:rPr lang="en-US" altLang="zh-CN" sz="2400" dirty="0" smtClean="0">
                <a:latin typeface="黑体" panose="02010609060101010101" pitchFamily="49" charset="-122"/>
                <a:ea typeface="黑体" panose="02010609060101010101" pitchFamily="49" charset="-122"/>
              </a:rPr>
              <a:t>:</a:t>
            </a:r>
          </a:p>
        </p:txBody>
      </p:sp>
      <p:pic>
        <p:nvPicPr>
          <p:cNvPr id="5" name="图片 4"/>
          <p:cNvPicPr>
            <a:picLocks noChangeAspect="1"/>
          </p:cNvPicPr>
          <p:nvPr/>
        </p:nvPicPr>
        <p:blipFill>
          <a:blip r:embed="rId4"/>
          <a:stretch>
            <a:fillRect/>
          </a:stretch>
        </p:blipFill>
        <p:spPr>
          <a:xfrm>
            <a:off x="7601739" y="342945"/>
            <a:ext cx="4167896" cy="3125922"/>
          </a:xfrm>
          <a:prstGeom prst="rect">
            <a:avLst/>
          </a:prstGeom>
        </p:spPr>
      </p:pic>
      <p:pic>
        <p:nvPicPr>
          <p:cNvPr id="6" name="图片 5"/>
          <p:cNvPicPr>
            <a:picLocks noChangeAspect="1"/>
          </p:cNvPicPr>
          <p:nvPr/>
        </p:nvPicPr>
        <p:blipFill>
          <a:blip r:embed="rId5"/>
          <a:stretch>
            <a:fillRect/>
          </a:stretch>
        </p:blipFill>
        <p:spPr>
          <a:xfrm>
            <a:off x="7644560" y="3764194"/>
            <a:ext cx="4125075" cy="3093806"/>
          </a:xfrm>
          <a:prstGeom prst="rect">
            <a:avLst/>
          </a:prstGeom>
        </p:spPr>
      </p:pic>
      <p:pic>
        <p:nvPicPr>
          <p:cNvPr id="7" name="图片 6"/>
          <p:cNvPicPr>
            <a:picLocks noChangeAspect="1"/>
          </p:cNvPicPr>
          <p:nvPr/>
        </p:nvPicPr>
        <p:blipFill>
          <a:blip r:embed="rId6"/>
          <a:stretch>
            <a:fillRect/>
          </a:stretch>
        </p:blipFill>
        <p:spPr>
          <a:xfrm>
            <a:off x="2101849" y="2586102"/>
            <a:ext cx="5130979" cy="2992123"/>
          </a:xfrm>
          <a:prstGeom prst="rect">
            <a:avLst/>
          </a:prstGeom>
        </p:spPr>
      </p:pic>
    </p:spTree>
    <p:extLst>
      <p:ext uri="{BB962C8B-B14F-4D97-AF65-F5344CB8AC3E}">
        <p14:creationId xmlns:p14="http://schemas.microsoft.com/office/powerpoint/2010/main" val="2271348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846097" y="1012182"/>
            <a:ext cx="4628800" cy="635763"/>
          </a:xfrm>
          <a:prstGeom prst="rect">
            <a:avLst/>
          </a:prstGeom>
        </p:spPr>
      </p:pic>
      <p:pic>
        <p:nvPicPr>
          <p:cNvPr id="9" name="图片 8"/>
          <p:cNvPicPr>
            <a:picLocks noChangeAspect="1"/>
          </p:cNvPicPr>
          <p:nvPr/>
        </p:nvPicPr>
        <p:blipFill>
          <a:blip r:embed="rId4"/>
          <a:stretch>
            <a:fillRect/>
          </a:stretch>
        </p:blipFill>
        <p:spPr>
          <a:xfrm>
            <a:off x="2846097" y="2406007"/>
            <a:ext cx="1745659" cy="744051"/>
          </a:xfrm>
          <a:prstGeom prst="rect">
            <a:avLst/>
          </a:prstGeom>
        </p:spPr>
      </p:pic>
      <p:pic>
        <p:nvPicPr>
          <p:cNvPr id="3" name="图片 2"/>
          <p:cNvPicPr>
            <a:picLocks noChangeAspect="1"/>
          </p:cNvPicPr>
          <p:nvPr/>
        </p:nvPicPr>
        <p:blipFill>
          <a:blip r:embed="rId5"/>
          <a:stretch>
            <a:fillRect/>
          </a:stretch>
        </p:blipFill>
        <p:spPr>
          <a:xfrm>
            <a:off x="2846097" y="3908121"/>
            <a:ext cx="7600950" cy="904875"/>
          </a:xfrm>
          <a:prstGeom prst="rect">
            <a:avLst/>
          </a:prstGeom>
        </p:spPr>
      </p:pic>
    </p:spTree>
    <p:extLst>
      <p:ext uri="{BB962C8B-B14F-4D97-AF65-F5344CB8AC3E}">
        <p14:creationId xmlns:p14="http://schemas.microsoft.com/office/powerpoint/2010/main" val="239236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653546" y="377834"/>
            <a:ext cx="3681068" cy="310548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5153" y="2165121"/>
            <a:ext cx="3786828" cy="60907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485" y="4294759"/>
            <a:ext cx="8476129" cy="1002697"/>
          </a:xfrm>
          <a:prstGeom prst="rect">
            <a:avLst/>
          </a:prstGeom>
        </p:spPr>
      </p:pic>
      <p:sp>
        <p:nvSpPr>
          <p:cNvPr id="6" name="文本框 5"/>
          <p:cNvSpPr txBox="1"/>
          <p:nvPr/>
        </p:nvSpPr>
        <p:spPr>
          <a:xfrm>
            <a:off x="2312894" y="1522289"/>
            <a:ext cx="3294530" cy="523220"/>
          </a:xfrm>
          <a:prstGeom prst="rect">
            <a:avLst/>
          </a:prstGeom>
          <a:noFill/>
        </p:spPr>
        <p:txBody>
          <a:bodyPr wrap="square" rtlCol="0">
            <a:spAutoFit/>
          </a:bodyPr>
          <a:lstStyle/>
          <a:p>
            <a:r>
              <a:rPr lang="zh-CN" altLang="en-US" sz="2800" dirty="0" smtClean="0">
                <a:latin typeface="华文行楷" panose="02010800040101010101" pitchFamily="2" charset="-122"/>
                <a:ea typeface="华文行楷" panose="02010800040101010101" pitchFamily="2" charset="-122"/>
              </a:rPr>
              <a:t>距离公式</a:t>
            </a:r>
            <a:r>
              <a:rPr lang="en-US" altLang="zh-CN" sz="2800" dirty="0" smtClean="0">
                <a:latin typeface="华文行楷" panose="02010800040101010101" pitchFamily="2" charset="-122"/>
                <a:ea typeface="华文行楷" panose="02010800040101010101" pitchFamily="2" charset="-122"/>
              </a:rPr>
              <a:t>:</a:t>
            </a:r>
            <a:endParaRPr lang="zh-CN" altLang="en-US" sz="2800" dirty="0">
              <a:latin typeface="华文行楷" panose="02010800040101010101" pitchFamily="2" charset="-122"/>
              <a:ea typeface="华文行楷" panose="02010800040101010101" pitchFamily="2" charset="-122"/>
            </a:endParaRPr>
          </a:p>
        </p:txBody>
      </p:sp>
      <p:sp>
        <p:nvSpPr>
          <p:cNvPr id="7" name="文本框 6"/>
          <p:cNvSpPr txBox="1"/>
          <p:nvPr/>
        </p:nvSpPr>
        <p:spPr>
          <a:xfrm>
            <a:off x="2312894" y="3568089"/>
            <a:ext cx="3294530" cy="523220"/>
          </a:xfrm>
          <a:prstGeom prst="rect">
            <a:avLst/>
          </a:prstGeom>
          <a:noFill/>
        </p:spPr>
        <p:txBody>
          <a:bodyPr wrap="square" rtlCol="0">
            <a:spAutoFit/>
          </a:bodyPr>
          <a:lstStyle/>
          <a:p>
            <a:r>
              <a:rPr lang="zh-CN" altLang="en-US" sz="2800" dirty="0" smtClean="0">
                <a:latin typeface="华文行楷" panose="02010800040101010101" pitchFamily="2" charset="-122"/>
                <a:ea typeface="华文行楷" panose="02010800040101010101" pitchFamily="2" charset="-122"/>
              </a:rPr>
              <a:t>欧几里得度量</a:t>
            </a:r>
            <a:r>
              <a:rPr lang="en-US" altLang="zh-CN" sz="2800" dirty="0" smtClean="0">
                <a:latin typeface="华文行楷" panose="02010800040101010101" pitchFamily="2" charset="-122"/>
                <a:ea typeface="华文行楷" panose="02010800040101010101" pitchFamily="2" charset="-122"/>
              </a:rPr>
              <a:t>:</a:t>
            </a:r>
            <a:endParaRPr lang="zh-CN" altLang="en-US" sz="28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692144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658995" y="747985"/>
            <a:ext cx="215271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损失函数</a:t>
            </a:r>
            <a:r>
              <a:rPr lang="en-US" altLang="zh-CN" sz="2400" dirty="0" smtClean="0">
                <a:latin typeface="黑体" panose="02010609060101010101" pitchFamily="49" charset="-122"/>
                <a:ea typeface="黑体" panose="02010609060101010101" pitchFamily="49" charset="-122"/>
              </a:rPr>
              <a:t>:</a:t>
            </a:r>
          </a:p>
        </p:txBody>
      </p:sp>
      <p:pic>
        <p:nvPicPr>
          <p:cNvPr id="3" name="图片 2"/>
          <p:cNvPicPr>
            <a:picLocks noChangeAspect="1"/>
          </p:cNvPicPr>
          <p:nvPr/>
        </p:nvPicPr>
        <p:blipFill>
          <a:blip r:embed="rId3"/>
          <a:stretch>
            <a:fillRect/>
          </a:stretch>
        </p:blipFill>
        <p:spPr>
          <a:xfrm>
            <a:off x="2856217" y="1526751"/>
            <a:ext cx="7902900" cy="4314107"/>
          </a:xfrm>
          <a:prstGeom prst="rect">
            <a:avLst/>
          </a:prstGeom>
        </p:spPr>
      </p:pic>
    </p:spTree>
    <p:extLst>
      <p:ext uri="{BB962C8B-B14F-4D97-AF65-F5344CB8AC3E}">
        <p14:creationId xmlns:p14="http://schemas.microsoft.com/office/powerpoint/2010/main" val="2300843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046484" y="440654"/>
            <a:ext cx="5838825" cy="1076325"/>
          </a:xfrm>
          <a:prstGeom prst="rect">
            <a:avLst/>
          </a:prstGeom>
        </p:spPr>
      </p:pic>
      <p:sp>
        <p:nvSpPr>
          <p:cNvPr id="7" name="矩形 6"/>
          <p:cNvSpPr/>
          <p:nvPr/>
        </p:nvSpPr>
        <p:spPr>
          <a:xfrm>
            <a:off x="1658995" y="747985"/>
            <a:ext cx="269724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逻辑回归损失函数</a:t>
            </a:r>
            <a:r>
              <a:rPr lang="en-US" altLang="zh-CN" sz="2400" dirty="0" smtClean="0">
                <a:latin typeface="黑体" panose="02010609060101010101" pitchFamily="49" charset="-122"/>
                <a:ea typeface="黑体" panose="02010609060101010101" pitchFamily="49" charset="-122"/>
              </a:rPr>
              <a:t>:</a:t>
            </a:r>
          </a:p>
        </p:txBody>
      </p:sp>
      <p:pic>
        <p:nvPicPr>
          <p:cNvPr id="8" name="图片 7"/>
          <p:cNvPicPr>
            <a:picLocks noChangeAspect="1"/>
          </p:cNvPicPr>
          <p:nvPr/>
        </p:nvPicPr>
        <p:blipFill>
          <a:blip r:embed="rId4"/>
          <a:stretch>
            <a:fillRect/>
          </a:stretch>
        </p:blipFill>
        <p:spPr>
          <a:xfrm>
            <a:off x="3007619" y="2080998"/>
            <a:ext cx="6486525" cy="600075"/>
          </a:xfrm>
          <a:prstGeom prst="rect">
            <a:avLst/>
          </a:prstGeom>
        </p:spPr>
      </p:pic>
      <p:pic>
        <p:nvPicPr>
          <p:cNvPr id="9" name="图片 8"/>
          <p:cNvPicPr>
            <a:picLocks noChangeAspect="1"/>
          </p:cNvPicPr>
          <p:nvPr/>
        </p:nvPicPr>
        <p:blipFill>
          <a:blip r:embed="rId5"/>
          <a:stretch>
            <a:fillRect/>
          </a:stretch>
        </p:blipFill>
        <p:spPr>
          <a:xfrm>
            <a:off x="2607568" y="3436651"/>
            <a:ext cx="7286625" cy="847725"/>
          </a:xfrm>
          <a:prstGeom prst="rect">
            <a:avLst/>
          </a:prstGeom>
        </p:spPr>
      </p:pic>
      <p:pic>
        <p:nvPicPr>
          <p:cNvPr id="10" name="图片 9"/>
          <p:cNvPicPr>
            <a:picLocks noChangeAspect="1"/>
          </p:cNvPicPr>
          <p:nvPr/>
        </p:nvPicPr>
        <p:blipFill>
          <a:blip r:embed="rId6"/>
          <a:stretch>
            <a:fillRect/>
          </a:stretch>
        </p:blipFill>
        <p:spPr>
          <a:xfrm>
            <a:off x="2431283" y="5039954"/>
            <a:ext cx="8048625" cy="1047750"/>
          </a:xfrm>
          <a:prstGeom prst="rect">
            <a:avLst/>
          </a:prstGeom>
        </p:spPr>
      </p:pic>
    </p:spTree>
    <p:extLst>
      <p:ext uri="{BB962C8B-B14F-4D97-AF65-F5344CB8AC3E}">
        <p14:creationId xmlns:p14="http://schemas.microsoft.com/office/powerpoint/2010/main" val="762678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58994" y="747985"/>
            <a:ext cx="3950695"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为什么选择对数损失函数</a:t>
            </a:r>
            <a:r>
              <a:rPr lang="en-US" altLang="zh-CN" sz="2400" dirty="0" smtClean="0">
                <a:latin typeface="黑体" panose="02010609060101010101" pitchFamily="49" charset="-122"/>
                <a:ea typeface="黑体" panose="02010609060101010101" pitchFamily="49" charset="-122"/>
              </a:rPr>
              <a:t>?</a:t>
            </a:r>
          </a:p>
        </p:txBody>
      </p:sp>
      <p:pic>
        <p:nvPicPr>
          <p:cNvPr id="2" name="图片 1"/>
          <p:cNvPicPr>
            <a:picLocks noChangeAspect="1"/>
          </p:cNvPicPr>
          <p:nvPr/>
        </p:nvPicPr>
        <p:blipFill>
          <a:blip r:embed="rId3"/>
          <a:stretch>
            <a:fillRect/>
          </a:stretch>
        </p:blipFill>
        <p:spPr>
          <a:xfrm>
            <a:off x="7071831" y="554954"/>
            <a:ext cx="3390900" cy="847725"/>
          </a:xfrm>
          <a:prstGeom prst="rect">
            <a:avLst/>
          </a:prstGeom>
        </p:spPr>
      </p:pic>
      <p:pic>
        <p:nvPicPr>
          <p:cNvPr id="4" name="图片 3"/>
          <p:cNvPicPr>
            <a:picLocks noChangeAspect="1"/>
          </p:cNvPicPr>
          <p:nvPr/>
        </p:nvPicPr>
        <p:blipFill>
          <a:blip r:embed="rId4"/>
          <a:stretch>
            <a:fillRect/>
          </a:stretch>
        </p:blipFill>
        <p:spPr>
          <a:xfrm>
            <a:off x="3429107" y="1777002"/>
            <a:ext cx="4552950" cy="838200"/>
          </a:xfrm>
          <a:prstGeom prst="rect">
            <a:avLst/>
          </a:prstGeom>
        </p:spPr>
      </p:pic>
      <p:pic>
        <p:nvPicPr>
          <p:cNvPr id="5" name="图片 4"/>
          <p:cNvPicPr>
            <a:picLocks noChangeAspect="1"/>
          </p:cNvPicPr>
          <p:nvPr/>
        </p:nvPicPr>
        <p:blipFill>
          <a:blip r:embed="rId5"/>
          <a:stretch>
            <a:fillRect/>
          </a:stretch>
        </p:blipFill>
        <p:spPr>
          <a:xfrm>
            <a:off x="2563723" y="2775895"/>
            <a:ext cx="7105650" cy="2333625"/>
          </a:xfrm>
          <a:prstGeom prst="rect">
            <a:avLst/>
          </a:prstGeom>
        </p:spPr>
      </p:pic>
      <p:pic>
        <p:nvPicPr>
          <p:cNvPr id="12" name="图片 11"/>
          <p:cNvPicPr>
            <a:picLocks noChangeAspect="1"/>
          </p:cNvPicPr>
          <p:nvPr/>
        </p:nvPicPr>
        <p:blipFill>
          <a:blip r:embed="rId6"/>
          <a:stretch>
            <a:fillRect/>
          </a:stretch>
        </p:blipFill>
        <p:spPr>
          <a:xfrm>
            <a:off x="2553448" y="5600753"/>
            <a:ext cx="7181850" cy="752475"/>
          </a:xfrm>
          <a:prstGeom prst="rect">
            <a:avLst/>
          </a:prstGeom>
        </p:spPr>
      </p:pic>
    </p:spTree>
    <p:extLst>
      <p:ext uri="{BB962C8B-B14F-4D97-AF65-F5344CB8AC3E}">
        <p14:creationId xmlns:p14="http://schemas.microsoft.com/office/powerpoint/2010/main" val="736545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43919" y="693826"/>
            <a:ext cx="3653781" cy="646331"/>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梯度上升法</a:t>
            </a:r>
            <a:r>
              <a:rPr lang="en-US" altLang="zh-CN" sz="3600" dirty="0" smtClean="0">
                <a:latin typeface="华文行楷" panose="02010800040101010101" pitchFamily="2" charset="-122"/>
                <a:ea typeface="华文行楷" panose="02010800040101010101" pitchFamily="2" charset="-122"/>
              </a:rPr>
              <a:t>:</a:t>
            </a:r>
          </a:p>
        </p:txBody>
      </p:sp>
      <p:sp>
        <p:nvSpPr>
          <p:cNvPr id="7" name="矩形 6"/>
          <p:cNvSpPr/>
          <p:nvPr/>
        </p:nvSpPr>
        <p:spPr>
          <a:xfrm>
            <a:off x="1843919" y="1374681"/>
            <a:ext cx="989293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思想</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要找到某函数的最大值</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最好的方法是沿着该函数的梯度方向探寻</a:t>
            </a:r>
            <a:endParaRPr lang="en-US" altLang="zh-CN" sz="2400" dirty="0" smtClean="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6366260" y="1836346"/>
            <a:ext cx="5370597" cy="4984636"/>
          </a:xfrm>
          <a:prstGeom prst="rect">
            <a:avLst/>
          </a:prstGeom>
        </p:spPr>
      </p:pic>
      <p:sp>
        <p:nvSpPr>
          <p:cNvPr id="10" name="矩形 9"/>
          <p:cNvSpPr/>
          <p:nvPr/>
        </p:nvSpPr>
        <p:spPr>
          <a:xfrm>
            <a:off x="1685252" y="2298011"/>
            <a:ext cx="4681008" cy="2677656"/>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伪代码</a:t>
            </a:r>
            <a:r>
              <a:rPr lang="en-US" altLang="zh-CN" sz="2400" dirty="0" smtClean="0">
                <a:latin typeface="黑体" panose="02010609060101010101" pitchFamily="49" charset="-122"/>
                <a:ea typeface="黑体" panose="02010609060101010101" pitchFamily="49" charset="-122"/>
              </a:rPr>
              <a:t>:</a:t>
            </a:r>
          </a:p>
          <a:p>
            <a:r>
              <a:rPr lang="zh-CN" altLang="en-US" sz="2400" dirty="0" smtClean="0">
                <a:latin typeface="黑体" panose="02010609060101010101" pitchFamily="49" charset="-122"/>
                <a:ea typeface="黑体" panose="02010609060101010101" pitchFamily="49" charset="-122"/>
              </a:rPr>
              <a:t>每个回归系数初始化为</a:t>
            </a:r>
            <a:r>
              <a:rPr lang="en-US" altLang="zh-CN" sz="2400" dirty="0" smtClean="0">
                <a:latin typeface="黑体" panose="02010609060101010101" pitchFamily="49" charset="-122"/>
                <a:ea typeface="黑体" panose="02010609060101010101" pitchFamily="49" charset="-122"/>
              </a:rPr>
              <a:t>1</a:t>
            </a:r>
          </a:p>
          <a:p>
            <a:r>
              <a:rPr lang="zh-CN" altLang="en-US" sz="2400" dirty="0" smtClean="0">
                <a:latin typeface="黑体" panose="02010609060101010101" pitchFamily="49" charset="-122"/>
                <a:ea typeface="黑体" panose="02010609060101010101" pitchFamily="49" charset="-122"/>
              </a:rPr>
              <a:t>重复</a:t>
            </a:r>
            <a:r>
              <a:rPr lang="en-US" altLang="zh-CN" sz="2400" dirty="0" smtClean="0">
                <a:latin typeface="黑体" panose="02010609060101010101" pitchFamily="49" charset="-122"/>
                <a:ea typeface="黑体" panose="02010609060101010101" pitchFamily="49" charset="-122"/>
              </a:rPr>
              <a:t>R</a:t>
            </a:r>
            <a:r>
              <a:rPr lang="zh-CN" altLang="en-US" sz="2400" dirty="0" smtClean="0">
                <a:latin typeface="黑体" panose="02010609060101010101" pitchFamily="49" charset="-122"/>
                <a:ea typeface="黑体" panose="02010609060101010101" pitchFamily="49" charset="-122"/>
              </a:rPr>
              <a:t>次</a:t>
            </a:r>
            <a:r>
              <a:rPr lang="en-US" altLang="zh-CN" sz="2400" dirty="0" smtClean="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计算整个数据集的梯度</a:t>
            </a:r>
            <a:endParaRPr lang="en-US" altLang="zh-CN" sz="2400" dirty="0" smtClean="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试用</a:t>
            </a:r>
            <a:r>
              <a:rPr lang="en-US" altLang="zh-CN" sz="2400" dirty="0" smtClean="0">
                <a:latin typeface="黑体" panose="02010609060101010101" pitchFamily="49" charset="-122"/>
                <a:ea typeface="黑体" panose="02010609060101010101" pitchFamily="49" charset="-122"/>
              </a:rPr>
              <a:t>alpha</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gradient</a:t>
            </a:r>
            <a:r>
              <a:rPr lang="zh-CN" altLang="en-US" sz="2400" dirty="0" smtClean="0">
                <a:latin typeface="黑体" panose="02010609060101010101" pitchFamily="49" charset="-122"/>
                <a:ea typeface="黑体" panose="02010609060101010101" pitchFamily="49" charset="-122"/>
              </a:rPr>
              <a:t>更新回归系数的向量</a:t>
            </a:r>
            <a:endParaRPr lang="en-US" altLang="zh-CN" sz="2400" dirty="0" smtClean="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返回回归系数</a:t>
            </a:r>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8846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7977867" y="629693"/>
            <a:ext cx="3203938" cy="678311"/>
          </a:xfrm>
          <a:prstGeom prst="rect">
            <a:avLst/>
          </a:prstGeom>
        </p:spPr>
      </p:pic>
      <p:pic>
        <p:nvPicPr>
          <p:cNvPr id="7" name="图片 6"/>
          <p:cNvPicPr>
            <a:picLocks noChangeAspect="1"/>
          </p:cNvPicPr>
          <p:nvPr/>
        </p:nvPicPr>
        <p:blipFill>
          <a:blip r:embed="rId4"/>
          <a:stretch>
            <a:fillRect/>
          </a:stretch>
        </p:blipFill>
        <p:spPr>
          <a:xfrm>
            <a:off x="3850004" y="1504541"/>
            <a:ext cx="7901446" cy="3838167"/>
          </a:xfrm>
          <a:prstGeom prst="rect">
            <a:avLst/>
          </a:prstGeom>
        </p:spPr>
      </p:pic>
      <p:pic>
        <p:nvPicPr>
          <p:cNvPr id="8" name="图片 7"/>
          <p:cNvPicPr>
            <a:picLocks noChangeAspect="1"/>
          </p:cNvPicPr>
          <p:nvPr/>
        </p:nvPicPr>
        <p:blipFill>
          <a:blip r:embed="rId5"/>
          <a:stretch>
            <a:fillRect/>
          </a:stretch>
        </p:blipFill>
        <p:spPr>
          <a:xfrm>
            <a:off x="2119312" y="5539245"/>
            <a:ext cx="6107158" cy="1116136"/>
          </a:xfrm>
          <a:prstGeom prst="rect">
            <a:avLst/>
          </a:prstGeom>
        </p:spPr>
      </p:pic>
      <p:sp>
        <p:nvSpPr>
          <p:cNvPr id="9" name="矩形 8"/>
          <p:cNvSpPr/>
          <p:nvPr/>
        </p:nvSpPr>
        <p:spPr>
          <a:xfrm>
            <a:off x="1801305" y="738015"/>
            <a:ext cx="3698158"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批量梯度下降法</a:t>
            </a:r>
            <a:r>
              <a:rPr lang="en-US" altLang="zh-CN" sz="2400" dirty="0" smtClean="0">
                <a:latin typeface="黑体" panose="02010609060101010101" pitchFamily="49" charset="-122"/>
                <a:ea typeface="黑体" panose="02010609060101010101" pitchFamily="49" charset="-122"/>
              </a:rPr>
              <a:t>BGD:</a:t>
            </a:r>
          </a:p>
        </p:txBody>
      </p:sp>
    </p:spTree>
    <p:extLst>
      <p:ext uri="{BB962C8B-B14F-4D97-AF65-F5344CB8AC3E}">
        <p14:creationId xmlns:p14="http://schemas.microsoft.com/office/powerpoint/2010/main" val="3332252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601809" y="1099592"/>
            <a:ext cx="7901446" cy="3838167"/>
          </a:xfrm>
          <a:prstGeom prst="rect">
            <a:avLst/>
          </a:prstGeom>
        </p:spPr>
      </p:pic>
      <p:pic>
        <p:nvPicPr>
          <p:cNvPr id="2" name="图片 1"/>
          <p:cNvPicPr>
            <a:picLocks noChangeAspect="1"/>
          </p:cNvPicPr>
          <p:nvPr/>
        </p:nvPicPr>
        <p:blipFill>
          <a:blip r:embed="rId4"/>
          <a:stretch>
            <a:fillRect/>
          </a:stretch>
        </p:blipFill>
        <p:spPr>
          <a:xfrm>
            <a:off x="2029505" y="5194798"/>
            <a:ext cx="7610475" cy="962025"/>
          </a:xfrm>
          <a:prstGeom prst="rect">
            <a:avLst/>
          </a:prstGeom>
        </p:spPr>
      </p:pic>
      <p:sp>
        <p:nvSpPr>
          <p:cNvPr id="8" name="矩形 7"/>
          <p:cNvSpPr/>
          <p:nvPr/>
        </p:nvSpPr>
        <p:spPr>
          <a:xfrm>
            <a:off x="1801305" y="738015"/>
            <a:ext cx="3763472"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随机梯度下降法</a:t>
            </a:r>
            <a:r>
              <a:rPr lang="en-US" altLang="zh-CN" sz="2400" dirty="0" smtClean="0">
                <a:latin typeface="黑体" panose="02010609060101010101" pitchFamily="49" charset="-122"/>
                <a:ea typeface="黑体" panose="02010609060101010101" pitchFamily="49" charset="-122"/>
              </a:rPr>
              <a:t>SGD:</a:t>
            </a:r>
          </a:p>
        </p:txBody>
      </p:sp>
    </p:spTree>
    <p:extLst>
      <p:ext uri="{BB962C8B-B14F-4D97-AF65-F5344CB8AC3E}">
        <p14:creationId xmlns:p14="http://schemas.microsoft.com/office/powerpoint/2010/main" val="837259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01305" y="738015"/>
            <a:ext cx="3763472"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小批量梯度下降法</a:t>
            </a:r>
            <a:r>
              <a:rPr lang="en-US" altLang="zh-CN" sz="2400" dirty="0" smtClean="0">
                <a:latin typeface="黑体" panose="02010609060101010101" pitchFamily="49" charset="-122"/>
                <a:ea typeface="黑体" panose="02010609060101010101" pitchFamily="49" charset="-122"/>
              </a:rPr>
              <a:t>SGD:</a:t>
            </a:r>
          </a:p>
        </p:txBody>
      </p:sp>
      <p:pic>
        <p:nvPicPr>
          <p:cNvPr id="3" name="图片 2"/>
          <p:cNvPicPr>
            <a:picLocks noChangeAspect="1"/>
          </p:cNvPicPr>
          <p:nvPr/>
        </p:nvPicPr>
        <p:blipFill>
          <a:blip r:embed="rId3"/>
          <a:stretch>
            <a:fillRect/>
          </a:stretch>
        </p:blipFill>
        <p:spPr>
          <a:xfrm>
            <a:off x="3079784" y="1883221"/>
            <a:ext cx="6084764" cy="1008073"/>
          </a:xfrm>
          <a:prstGeom prst="rect">
            <a:avLst/>
          </a:prstGeom>
        </p:spPr>
      </p:pic>
    </p:spTree>
    <p:extLst>
      <p:ext uri="{BB962C8B-B14F-4D97-AF65-F5344CB8AC3E}">
        <p14:creationId xmlns:p14="http://schemas.microsoft.com/office/powerpoint/2010/main" val="1204619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852817" y="322543"/>
            <a:ext cx="5267272" cy="470956"/>
          </a:xfrm>
          <a:prstGeom prst="rect">
            <a:avLst/>
          </a:prstGeom>
        </p:spPr>
      </p:pic>
      <p:pic>
        <p:nvPicPr>
          <p:cNvPr id="7" name="图片 6"/>
          <p:cNvPicPr>
            <a:picLocks noChangeAspect="1"/>
          </p:cNvPicPr>
          <p:nvPr/>
        </p:nvPicPr>
        <p:blipFill>
          <a:blip r:embed="rId4"/>
          <a:stretch>
            <a:fillRect/>
          </a:stretch>
        </p:blipFill>
        <p:spPr>
          <a:xfrm>
            <a:off x="7105328" y="1076862"/>
            <a:ext cx="2762250" cy="571500"/>
          </a:xfrm>
          <a:prstGeom prst="rect">
            <a:avLst/>
          </a:prstGeom>
        </p:spPr>
      </p:pic>
      <p:pic>
        <p:nvPicPr>
          <p:cNvPr id="8" name="图片 7"/>
          <p:cNvPicPr>
            <a:picLocks noChangeAspect="1"/>
          </p:cNvPicPr>
          <p:nvPr/>
        </p:nvPicPr>
        <p:blipFill>
          <a:blip r:embed="rId5"/>
          <a:stretch>
            <a:fillRect/>
          </a:stretch>
        </p:blipFill>
        <p:spPr>
          <a:xfrm>
            <a:off x="5728965" y="2077142"/>
            <a:ext cx="5514975" cy="781050"/>
          </a:xfrm>
          <a:prstGeom prst="rect">
            <a:avLst/>
          </a:prstGeom>
        </p:spPr>
      </p:pic>
      <p:pic>
        <p:nvPicPr>
          <p:cNvPr id="12" name="图片 11"/>
          <p:cNvPicPr>
            <a:picLocks noChangeAspect="1"/>
          </p:cNvPicPr>
          <p:nvPr/>
        </p:nvPicPr>
        <p:blipFill>
          <a:blip r:embed="rId6"/>
          <a:stretch>
            <a:fillRect/>
          </a:stretch>
        </p:blipFill>
        <p:spPr>
          <a:xfrm>
            <a:off x="7414889" y="3286972"/>
            <a:ext cx="2143125" cy="752475"/>
          </a:xfrm>
          <a:prstGeom prst="rect">
            <a:avLst/>
          </a:prstGeom>
        </p:spPr>
      </p:pic>
      <p:pic>
        <p:nvPicPr>
          <p:cNvPr id="13" name="图片 12"/>
          <p:cNvPicPr>
            <a:picLocks noChangeAspect="1"/>
          </p:cNvPicPr>
          <p:nvPr/>
        </p:nvPicPr>
        <p:blipFill>
          <a:blip r:embed="rId7"/>
          <a:stretch>
            <a:fillRect/>
          </a:stretch>
        </p:blipFill>
        <p:spPr>
          <a:xfrm>
            <a:off x="7027122" y="4465564"/>
            <a:ext cx="3343275" cy="790575"/>
          </a:xfrm>
          <a:prstGeom prst="rect">
            <a:avLst/>
          </a:prstGeom>
        </p:spPr>
      </p:pic>
      <p:sp>
        <p:nvSpPr>
          <p:cNvPr id="15" name="矩形 14"/>
          <p:cNvSpPr/>
          <p:nvPr/>
        </p:nvSpPr>
        <p:spPr>
          <a:xfrm>
            <a:off x="3466583" y="410807"/>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假设函数</a:t>
            </a:r>
            <a:r>
              <a:rPr lang="en-US" altLang="zh-CN" dirty="0" smtClean="0">
                <a:latin typeface="黑体" panose="02010609060101010101" pitchFamily="49" charset="-122"/>
                <a:ea typeface="黑体" panose="02010609060101010101" pitchFamily="49" charset="-122"/>
              </a:rPr>
              <a:t>:</a:t>
            </a:r>
          </a:p>
        </p:txBody>
      </p:sp>
      <p:sp>
        <p:nvSpPr>
          <p:cNvPr id="16" name="矩形 15"/>
          <p:cNvSpPr/>
          <p:nvPr/>
        </p:nvSpPr>
        <p:spPr>
          <a:xfrm>
            <a:off x="3466583" y="1279030"/>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优化模型</a:t>
            </a:r>
            <a:r>
              <a:rPr lang="en-US" altLang="zh-CN" dirty="0" smtClean="0">
                <a:latin typeface="黑体" panose="02010609060101010101" pitchFamily="49" charset="-122"/>
                <a:ea typeface="黑体" panose="02010609060101010101" pitchFamily="49" charset="-122"/>
              </a:rPr>
              <a:t>:</a:t>
            </a:r>
          </a:p>
        </p:txBody>
      </p:sp>
      <p:sp>
        <p:nvSpPr>
          <p:cNvPr id="17" name="矩形 16"/>
          <p:cNvSpPr/>
          <p:nvPr/>
        </p:nvSpPr>
        <p:spPr>
          <a:xfrm>
            <a:off x="3466583" y="2283001"/>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损失函数</a:t>
            </a:r>
            <a:r>
              <a:rPr lang="en-US" altLang="zh-CN" dirty="0" smtClean="0">
                <a:latin typeface="黑体" panose="02010609060101010101" pitchFamily="49" charset="-122"/>
                <a:ea typeface="黑体" panose="02010609060101010101" pitchFamily="49" charset="-122"/>
              </a:rPr>
              <a:t>:</a:t>
            </a:r>
          </a:p>
        </p:txBody>
      </p:sp>
      <p:sp>
        <p:nvSpPr>
          <p:cNvPr id="18" name="矩形 17"/>
          <p:cNvSpPr/>
          <p:nvPr/>
        </p:nvSpPr>
        <p:spPr>
          <a:xfrm>
            <a:off x="3641244" y="3520555"/>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梯度</a:t>
            </a:r>
            <a:r>
              <a:rPr lang="en-US" altLang="zh-CN" dirty="0" smtClean="0">
                <a:latin typeface="黑体" panose="02010609060101010101" pitchFamily="49" charset="-122"/>
                <a:ea typeface="黑体" panose="02010609060101010101" pitchFamily="49" charset="-122"/>
              </a:rPr>
              <a:t>:</a:t>
            </a:r>
          </a:p>
        </p:txBody>
      </p:sp>
      <p:sp>
        <p:nvSpPr>
          <p:cNvPr id="19" name="矩形 18"/>
          <p:cNvSpPr/>
          <p:nvPr/>
        </p:nvSpPr>
        <p:spPr>
          <a:xfrm>
            <a:off x="3641244" y="4758110"/>
            <a:ext cx="1560188" cy="369332"/>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梯度表达式</a:t>
            </a:r>
            <a:r>
              <a:rPr lang="en-US" altLang="zh-CN" dirty="0" smtClean="0">
                <a:latin typeface="黑体" panose="02010609060101010101" pitchFamily="49" charset="-122"/>
                <a:ea typeface="黑体" panose="02010609060101010101" pitchFamily="49" charset="-122"/>
              </a:rPr>
              <a:t>:</a:t>
            </a:r>
          </a:p>
        </p:txBody>
      </p:sp>
      <p:sp>
        <p:nvSpPr>
          <p:cNvPr id="21" name="矩形 20"/>
          <p:cNvSpPr/>
          <p:nvPr/>
        </p:nvSpPr>
        <p:spPr>
          <a:xfrm>
            <a:off x="1621053" y="780139"/>
            <a:ext cx="202019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代数表示法</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52724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74352" y="4684575"/>
            <a:ext cx="3417174" cy="1249885"/>
          </a:xfrm>
          <a:prstGeom prst="rect">
            <a:avLst/>
          </a:prstGeom>
        </p:spPr>
      </p:pic>
      <p:pic>
        <p:nvPicPr>
          <p:cNvPr id="4" name="图片 3"/>
          <p:cNvPicPr>
            <a:picLocks noChangeAspect="1"/>
          </p:cNvPicPr>
          <p:nvPr/>
        </p:nvPicPr>
        <p:blipFill>
          <a:blip r:embed="rId4"/>
          <a:stretch>
            <a:fillRect/>
          </a:stretch>
        </p:blipFill>
        <p:spPr>
          <a:xfrm>
            <a:off x="4911047" y="706455"/>
            <a:ext cx="6829478" cy="1117551"/>
          </a:xfrm>
          <a:prstGeom prst="rect">
            <a:avLst/>
          </a:prstGeom>
        </p:spPr>
      </p:pic>
      <p:pic>
        <p:nvPicPr>
          <p:cNvPr id="5" name="图片 4"/>
          <p:cNvPicPr>
            <a:picLocks noChangeAspect="1"/>
          </p:cNvPicPr>
          <p:nvPr/>
        </p:nvPicPr>
        <p:blipFill>
          <a:blip r:embed="rId5"/>
          <a:stretch>
            <a:fillRect/>
          </a:stretch>
        </p:blipFill>
        <p:spPr>
          <a:xfrm>
            <a:off x="4911047" y="2027042"/>
            <a:ext cx="6725105" cy="469988"/>
          </a:xfrm>
          <a:prstGeom prst="rect">
            <a:avLst/>
          </a:prstGeom>
        </p:spPr>
      </p:pic>
      <p:pic>
        <p:nvPicPr>
          <p:cNvPr id="6" name="图片 5"/>
          <p:cNvPicPr>
            <a:picLocks noChangeAspect="1"/>
          </p:cNvPicPr>
          <p:nvPr/>
        </p:nvPicPr>
        <p:blipFill>
          <a:blip r:embed="rId6"/>
          <a:stretch>
            <a:fillRect/>
          </a:stretch>
        </p:blipFill>
        <p:spPr>
          <a:xfrm>
            <a:off x="3482939" y="2739303"/>
            <a:ext cx="10128928" cy="657635"/>
          </a:xfrm>
          <a:prstGeom prst="rect">
            <a:avLst/>
          </a:prstGeom>
        </p:spPr>
      </p:pic>
      <p:pic>
        <p:nvPicPr>
          <p:cNvPr id="9" name="图片 8"/>
          <p:cNvPicPr>
            <a:picLocks noChangeAspect="1"/>
          </p:cNvPicPr>
          <p:nvPr/>
        </p:nvPicPr>
        <p:blipFill>
          <a:blip r:embed="rId7"/>
          <a:stretch>
            <a:fillRect/>
          </a:stretch>
        </p:blipFill>
        <p:spPr>
          <a:xfrm>
            <a:off x="6765051" y="3468580"/>
            <a:ext cx="2600325" cy="971550"/>
          </a:xfrm>
          <a:prstGeom prst="rect">
            <a:avLst/>
          </a:prstGeom>
        </p:spPr>
      </p:pic>
      <p:pic>
        <p:nvPicPr>
          <p:cNvPr id="10" name="图片 9"/>
          <p:cNvPicPr>
            <a:picLocks noChangeAspect="1"/>
          </p:cNvPicPr>
          <p:nvPr/>
        </p:nvPicPr>
        <p:blipFill>
          <a:blip r:embed="rId8"/>
          <a:stretch>
            <a:fillRect/>
          </a:stretch>
        </p:blipFill>
        <p:spPr>
          <a:xfrm>
            <a:off x="6494658" y="4465863"/>
            <a:ext cx="3141110" cy="843655"/>
          </a:xfrm>
          <a:prstGeom prst="rect">
            <a:avLst/>
          </a:prstGeom>
        </p:spPr>
      </p:pic>
      <p:pic>
        <p:nvPicPr>
          <p:cNvPr id="11" name="图片 10"/>
          <p:cNvPicPr>
            <a:picLocks noChangeAspect="1"/>
          </p:cNvPicPr>
          <p:nvPr/>
        </p:nvPicPr>
        <p:blipFill>
          <a:blip r:embed="rId9"/>
          <a:stretch>
            <a:fillRect/>
          </a:stretch>
        </p:blipFill>
        <p:spPr>
          <a:xfrm>
            <a:off x="6079250" y="5452802"/>
            <a:ext cx="3971925" cy="819150"/>
          </a:xfrm>
          <a:prstGeom prst="rect">
            <a:avLst/>
          </a:prstGeom>
        </p:spPr>
      </p:pic>
      <p:sp>
        <p:nvSpPr>
          <p:cNvPr id="12" name="矩形 11"/>
          <p:cNvSpPr/>
          <p:nvPr/>
        </p:nvSpPr>
        <p:spPr>
          <a:xfrm>
            <a:off x="1621053" y="780139"/>
            <a:ext cx="2020191" cy="461665"/>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矩阵表示法</a:t>
            </a:r>
            <a:r>
              <a:rPr lang="en-US" altLang="zh-CN" sz="2400" dirty="0" smtClean="0">
                <a:latin typeface="华文行楷" panose="02010800040101010101" pitchFamily="2" charset="-122"/>
                <a:ea typeface="华文行楷" panose="02010800040101010101" pitchFamily="2" charset="-122"/>
              </a:rPr>
              <a:t>:</a:t>
            </a:r>
            <a:endParaRPr lang="en-US" altLang="zh-CN"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198068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529493" y="657117"/>
            <a:ext cx="5752681" cy="4901201"/>
          </a:xfrm>
          <a:prstGeom prst="rect">
            <a:avLst/>
          </a:prstGeom>
        </p:spPr>
      </p:pic>
    </p:spTree>
    <p:extLst>
      <p:ext uri="{BB962C8B-B14F-4D97-AF65-F5344CB8AC3E}">
        <p14:creationId xmlns:p14="http://schemas.microsoft.com/office/powerpoint/2010/main" val="279963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608" y="1634017"/>
            <a:ext cx="7272045" cy="4931319"/>
          </a:xfrm>
          <a:prstGeom prst="rect">
            <a:avLst/>
          </a:prstGeom>
        </p:spPr>
      </p:pic>
      <p:sp>
        <p:nvSpPr>
          <p:cNvPr id="2" name="文本框 1"/>
          <p:cNvSpPr txBox="1"/>
          <p:nvPr/>
        </p:nvSpPr>
        <p:spPr>
          <a:xfrm>
            <a:off x="845287" y="145685"/>
            <a:ext cx="2487706" cy="707886"/>
          </a:xfrm>
          <a:prstGeom prst="rect">
            <a:avLst/>
          </a:prstGeom>
          <a:noFill/>
        </p:spPr>
        <p:txBody>
          <a:bodyPr wrap="square" rtlCol="0">
            <a:spAutoFit/>
          </a:bodyPr>
          <a:lstStyle/>
          <a:p>
            <a:r>
              <a:rPr lang="zh-CN" altLang="en-US" sz="4000" dirty="0" smtClean="0">
                <a:latin typeface="华文行楷" panose="02010800040101010101" pitchFamily="2" charset="-122"/>
                <a:ea typeface="华文行楷" panose="02010800040101010101" pitchFamily="2" charset="-122"/>
              </a:rPr>
              <a:t>实例分析</a:t>
            </a:r>
            <a:r>
              <a:rPr lang="en-US" altLang="zh-CN" sz="4000" dirty="0" smtClean="0">
                <a:latin typeface="华文行楷" panose="02010800040101010101" pitchFamily="2" charset="-122"/>
                <a:ea typeface="华文行楷" panose="02010800040101010101" pitchFamily="2" charset="-122"/>
              </a:rPr>
              <a:t>:</a:t>
            </a:r>
            <a:endParaRPr lang="zh-CN" altLang="en-US" sz="4000" dirty="0">
              <a:latin typeface="华文行楷" panose="02010800040101010101" pitchFamily="2" charset="-122"/>
              <a:ea typeface="华文行楷" panose="02010800040101010101" pitchFamily="2" charset="-122"/>
            </a:endParaRPr>
          </a:p>
        </p:txBody>
      </p:sp>
      <p:sp>
        <p:nvSpPr>
          <p:cNvPr id="6" name="文本框 5"/>
          <p:cNvSpPr txBox="1"/>
          <p:nvPr/>
        </p:nvSpPr>
        <p:spPr>
          <a:xfrm>
            <a:off x="4561366" y="853571"/>
            <a:ext cx="3294530" cy="461665"/>
          </a:xfrm>
          <a:prstGeom prst="rect">
            <a:avLst/>
          </a:prstGeom>
          <a:noFill/>
        </p:spPr>
        <p:txBody>
          <a:bodyPr wrap="square" rtlCol="0">
            <a:spAutoFit/>
          </a:bodyPr>
          <a:lstStyle/>
          <a:p>
            <a:r>
              <a:rPr lang="en-US" altLang="zh-CN" sz="2400" dirty="0" err="1" smtClean="0">
                <a:latin typeface="华文行楷" panose="02010800040101010101" pitchFamily="2" charset="-122"/>
                <a:ea typeface="华文行楷" panose="02010800040101010101" pitchFamily="2" charset="-122"/>
              </a:rPr>
              <a:t>Matplotlib</a:t>
            </a:r>
            <a:r>
              <a:rPr lang="zh-CN" altLang="en-US" sz="2400" dirty="0" smtClean="0">
                <a:latin typeface="华文行楷" panose="02010800040101010101" pitchFamily="2" charset="-122"/>
                <a:ea typeface="华文行楷" panose="02010800040101010101" pitchFamily="2" charset="-122"/>
              </a:rPr>
              <a:t>散点图</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022126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89845" y="208800"/>
            <a:ext cx="6115050" cy="6419850"/>
          </a:xfrm>
          <a:prstGeom prst="rect">
            <a:avLst/>
          </a:prstGeom>
        </p:spPr>
      </p:pic>
    </p:spTree>
    <p:extLst>
      <p:ext uri="{BB962C8B-B14F-4D97-AF65-F5344CB8AC3E}">
        <p14:creationId xmlns:p14="http://schemas.microsoft.com/office/powerpoint/2010/main" val="2264455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5367" y="2474728"/>
            <a:ext cx="12061859" cy="3416320"/>
          </a:xfrm>
          <a:prstGeom prst="rect">
            <a:avLst/>
          </a:prstGeom>
        </p:spPr>
        <p:txBody>
          <a:bodyPr wrap="square">
            <a:spAutoFit/>
          </a:bodyPr>
          <a:lstStyle/>
          <a:p>
            <a:r>
              <a:rPr lang="zh-CN" altLang="en-US" sz="2400" dirty="0" smtClean="0">
                <a:latin typeface="华文行楷" panose="02010800040101010101" pitchFamily="2" charset="-122"/>
                <a:ea typeface="华文行楷" panose="02010800040101010101" pitchFamily="2" charset="-122"/>
              </a:rPr>
              <a:t>参考</a:t>
            </a:r>
            <a:r>
              <a:rPr lang="en-US" altLang="zh-CN" sz="2400" dirty="0" smtClean="0">
                <a:latin typeface="华文行楷" panose="02010800040101010101" pitchFamily="2" charset="-122"/>
                <a:ea typeface="华文行楷" panose="02010800040101010101" pitchFamily="2" charset="-122"/>
              </a:rPr>
              <a:t>:</a:t>
            </a:r>
          </a:p>
          <a:p>
            <a:r>
              <a:rPr lang="en-US" altLang="zh-CN" sz="2400" dirty="0" smtClean="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机器学习实战</a:t>
            </a:r>
            <a:r>
              <a:rPr lang="en-US" altLang="zh-CN" sz="2400" dirty="0">
                <a:latin typeface="华文行楷" panose="02010800040101010101" pitchFamily="2" charset="-122"/>
                <a:ea typeface="华文行楷" panose="02010800040101010101" pitchFamily="2" charset="-122"/>
              </a:rPr>
              <a:t>》</a:t>
            </a:r>
          </a:p>
          <a:p>
            <a:r>
              <a:rPr lang="en-US" altLang="zh-CN" sz="2400" dirty="0" smtClean="0">
                <a:latin typeface="华文行楷" panose="02010800040101010101" pitchFamily="2" charset="-122"/>
                <a:ea typeface="华文行楷" panose="02010800040101010101" pitchFamily="2" charset="-122"/>
              </a:rPr>
              <a:t> </a:t>
            </a:r>
            <a:r>
              <a:rPr lang="en-US" altLang="zh-CN" sz="2400" dirty="0" err="1" smtClean="0">
                <a:latin typeface="华文行楷" panose="02010800040101010101" pitchFamily="2" charset="-122"/>
                <a:ea typeface="华文行楷" panose="02010800040101010101" pitchFamily="2" charset="-122"/>
              </a:rPr>
              <a:t>Bilibili</a:t>
            </a:r>
            <a:r>
              <a:rPr lang="en-US" altLang="zh-CN" sz="2400" dirty="0" smtClean="0">
                <a:latin typeface="华文行楷" panose="02010800040101010101" pitchFamily="2" charset="-122"/>
                <a:ea typeface="华文行楷" panose="02010800040101010101" pitchFamily="2" charset="-122"/>
              </a:rPr>
              <a:t> </a:t>
            </a:r>
            <a:r>
              <a:rPr lang="zh-CN" altLang="en-US" sz="2400" dirty="0" smtClean="0">
                <a:latin typeface="华文行楷" panose="02010800040101010101" pitchFamily="2" charset="-122"/>
                <a:ea typeface="华文行楷" panose="02010800040101010101" pitchFamily="2" charset="-122"/>
              </a:rPr>
              <a:t> 菊安酱 </a:t>
            </a:r>
            <a:r>
              <a:rPr lang="en-US" altLang="zh-CN" sz="2400" dirty="0" smtClean="0">
                <a:latin typeface="黑体" panose="02010609060101010101" pitchFamily="49" charset="-122"/>
                <a:ea typeface="黑体" panose="02010609060101010101" pitchFamily="49" charset="-122"/>
                <a:hlinkClick r:id="rId2"/>
              </a:rPr>
              <a:t>https</a:t>
            </a:r>
            <a:r>
              <a:rPr lang="en-US" altLang="zh-CN" sz="2400" dirty="0">
                <a:latin typeface="黑体" panose="02010609060101010101" pitchFamily="49" charset="-122"/>
                <a:ea typeface="黑体" panose="02010609060101010101" pitchFamily="49" charset="-122"/>
                <a:hlinkClick r:id="rId2"/>
              </a:rPr>
              <a:t>://space.bilibili.com/108044200?spm_id_from=333.788.b_765f7570696e666f.1</a:t>
            </a:r>
            <a:endParaRPr lang="en-US" altLang="zh-CN" sz="2400" dirty="0">
              <a:latin typeface="黑体" panose="02010609060101010101" pitchFamily="49" charset="-122"/>
              <a:ea typeface="黑体" panose="02010609060101010101" pitchFamily="49" charset="-122"/>
            </a:endParaRPr>
          </a:p>
          <a:p>
            <a:r>
              <a:rPr lang="zh-CN" altLang="en-US" sz="2400" dirty="0">
                <a:latin typeface="华文行楷" panose="02010800040101010101" pitchFamily="2" charset="-122"/>
                <a:ea typeface="华文行楷" panose="02010800040101010101" pitchFamily="2" charset="-122"/>
              </a:rPr>
              <a:t>博客 </a:t>
            </a:r>
            <a:r>
              <a:rPr lang="zh-CN" altLang="en-US" sz="2400" dirty="0" smtClean="0">
                <a:latin typeface="华文行楷" panose="02010800040101010101" pitchFamily="2" charset="-122"/>
                <a:ea typeface="华文行楷" panose="02010800040101010101" pitchFamily="2" charset="-122"/>
              </a:rPr>
              <a:t> </a:t>
            </a:r>
            <a:r>
              <a:rPr lang="en-US" altLang="zh-CN" sz="2400" dirty="0" err="1" smtClean="0">
                <a:latin typeface="华文行楷" panose="02010800040101010101" pitchFamily="2" charset="-122"/>
                <a:ea typeface="华文行楷" panose="02010800040101010101" pitchFamily="2" charset="-122"/>
              </a:rPr>
              <a:t>Coolxxx</a:t>
            </a:r>
            <a:r>
              <a:rPr lang="en-US" altLang="zh-CN" sz="2400" dirty="0" smtClean="0">
                <a:latin typeface="华文行楷" panose="02010800040101010101" pitchFamily="2" charset="-122"/>
                <a:ea typeface="华文行楷" panose="02010800040101010101" pitchFamily="2" charset="-122"/>
              </a:rPr>
              <a:t>  </a:t>
            </a:r>
            <a:r>
              <a:rPr lang="en-US" altLang="zh-CN" sz="2400" dirty="0" smtClean="0">
                <a:latin typeface="黑体" panose="02010609060101010101" pitchFamily="49" charset="-122"/>
                <a:ea typeface="黑体" panose="02010609060101010101" pitchFamily="49" charset="-122"/>
                <a:hlinkClick r:id="rId3"/>
              </a:rPr>
              <a:t>https</a:t>
            </a:r>
            <a:r>
              <a:rPr lang="en-US" altLang="zh-CN" sz="2400" dirty="0">
                <a:latin typeface="黑体" panose="02010609060101010101" pitchFamily="49" charset="-122"/>
                <a:ea typeface="黑体" panose="02010609060101010101" pitchFamily="49" charset="-122"/>
                <a:hlinkClick r:id="rId3"/>
              </a:rPr>
              <a:t>://</a:t>
            </a:r>
            <a:r>
              <a:rPr lang="en-US" altLang="zh-CN" sz="2400" dirty="0" smtClean="0">
                <a:latin typeface="黑体" panose="02010609060101010101" pitchFamily="49" charset="-122"/>
                <a:ea typeface="黑体" panose="02010609060101010101" pitchFamily="49" charset="-122"/>
                <a:hlinkClick r:id="rId3"/>
              </a:rPr>
              <a:t>www.cnblogs.com/Coolxxx/p/5982439.html</a:t>
            </a:r>
            <a:endParaRPr lang="en-US" altLang="zh-CN" sz="2400" dirty="0">
              <a:latin typeface="黑体" panose="02010609060101010101" pitchFamily="49" charset="-122"/>
              <a:ea typeface="黑体" panose="02010609060101010101" pitchFamily="49" charset="-122"/>
            </a:endParaRPr>
          </a:p>
          <a:p>
            <a:r>
              <a:rPr lang="en-US" altLang="zh-CN" sz="2400" dirty="0" smtClean="0">
                <a:latin typeface="华文行楷" panose="02010800040101010101" pitchFamily="2" charset="-122"/>
                <a:ea typeface="华文行楷" panose="02010800040101010101" pitchFamily="2" charset="-122"/>
                <a:hlinkClick r:id="rId4"/>
              </a:rPr>
              <a:t>			</a:t>
            </a:r>
            <a:r>
              <a:rPr lang="en-US" altLang="zh-CN" sz="2400" dirty="0" smtClean="0">
                <a:latin typeface="黑体" panose="02010609060101010101" pitchFamily="49" charset="-122"/>
                <a:ea typeface="黑体" panose="02010609060101010101" pitchFamily="49" charset="-122"/>
                <a:hlinkClick r:id="rId4"/>
              </a:rPr>
              <a:t>http</a:t>
            </a:r>
            <a:r>
              <a:rPr lang="en-US" altLang="zh-CN" sz="2400" dirty="0">
                <a:latin typeface="黑体" panose="02010609060101010101" pitchFamily="49" charset="-122"/>
                <a:ea typeface="黑体" panose="02010609060101010101" pitchFamily="49" charset="-122"/>
                <a:hlinkClick r:id="rId4"/>
              </a:rPr>
              <a:t>://</a:t>
            </a:r>
            <a:r>
              <a:rPr lang="en-US" altLang="zh-CN" sz="2400" dirty="0" smtClean="0">
                <a:latin typeface="黑体" panose="02010609060101010101" pitchFamily="49" charset="-122"/>
                <a:ea typeface="黑体" panose="02010609060101010101" pitchFamily="49" charset="-122"/>
                <a:hlinkClick r:id="rId4"/>
              </a:rPr>
              <a:t>mohu.org/info/symbols/symbols.htm</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hlinkClick r:id="rId5"/>
              </a:rPr>
              <a:t>			https</a:t>
            </a:r>
            <a:r>
              <a:rPr lang="en-US" altLang="zh-CN" sz="2400" dirty="0">
                <a:hlinkClick r:id="rId5"/>
              </a:rPr>
              <a:t>://</a:t>
            </a:r>
            <a:r>
              <a:rPr lang="en-US" altLang="zh-CN" sz="2400" dirty="0" smtClean="0">
                <a:hlinkClick r:id="rId5"/>
              </a:rPr>
              <a:t>blog.csdn.net/ACdreamers/article/details/44664481</a:t>
            </a:r>
            <a:endParaRPr lang="en-US" altLang="zh-CN" sz="2400" dirty="0" smtClean="0"/>
          </a:p>
          <a:p>
            <a:r>
              <a:rPr lang="en-US" altLang="zh-CN" sz="2400" dirty="0" smtClean="0">
                <a:hlinkClick r:id="rId6"/>
              </a:rPr>
              <a:t>			https</a:t>
            </a:r>
            <a:r>
              <a:rPr lang="en-US" altLang="zh-CN" sz="2400" dirty="0">
                <a:hlinkClick r:id="rId6"/>
              </a:rPr>
              <a:t>://blog.csdn.net/saltriver/article/details/63681339</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华文行楷" panose="02010800040101010101" pitchFamily="2" charset="-122"/>
                <a:ea typeface="华文行楷" panose="02010800040101010101" pitchFamily="2" charset="-122"/>
              </a:rPr>
              <a:t>相关代码可在</a:t>
            </a:r>
            <a:r>
              <a:rPr lang="en-US" altLang="zh-CN" sz="2400" dirty="0" err="1" smtClean="0">
                <a:latin typeface="华文行楷" panose="02010800040101010101" pitchFamily="2" charset="-122"/>
                <a:ea typeface="华文行楷" panose="02010800040101010101" pitchFamily="2" charset="-122"/>
              </a:rPr>
              <a:t>github</a:t>
            </a:r>
            <a:r>
              <a:rPr lang="zh-CN" altLang="en-US" sz="2400" dirty="0" smtClean="0">
                <a:latin typeface="华文行楷" panose="02010800040101010101" pitchFamily="2" charset="-122"/>
                <a:ea typeface="华文行楷" panose="02010800040101010101" pitchFamily="2" charset="-122"/>
              </a:rPr>
              <a:t>下载 </a:t>
            </a:r>
            <a:r>
              <a:rPr lang="en-US" altLang="zh-CN" sz="2400" dirty="0" smtClean="0">
                <a:latin typeface="黑体" panose="02010609060101010101" pitchFamily="49" charset="-122"/>
                <a:ea typeface="黑体" panose="02010609060101010101" pitchFamily="49" charset="-122"/>
              </a:rPr>
              <a:t>https</a:t>
            </a:r>
            <a:r>
              <a:rPr lang="en-US" altLang="zh-CN" sz="2400" dirty="0">
                <a:latin typeface="黑体" panose="02010609060101010101" pitchFamily="49" charset="-122"/>
                <a:ea typeface="黑体" panose="02010609060101010101" pitchFamily="49" charset="-122"/>
              </a:rPr>
              <a:t>://github.com/SunSoong/learnMachine.git</a:t>
            </a:r>
          </a:p>
        </p:txBody>
      </p:sp>
      <p:sp>
        <p:nvSpPr>
          <p:cNvPr id="4" name="矩形 3"/>
          <p:cNvSpPr/>
          <p:nvPr/>
        </p:nvSpPr>
        <p:spPr>
          <a:xfrm>
            <a:off x="2759049" y="1302921"/>
            <a:ext cx="2954656"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谢谢观看</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158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041" y="313156"/>
            <a:ext cx="3486637" cy="838317"/>
          </a:xfrm>
          <a:prstGeom prst="rect">
            <a:avLst/>
          </a:prstGeom>
        </p:spPr>
      </p:pic>
      <p:sp>
        <p:nvSpPr>
          <p:cNvPr id="5" name="文本框 4"/>
          <p:cNvSpPr txBox="1"/>
          <p:nvPr/>
        </p:nvSpPr>
        <p:spPr>
          <a:xfrm>
            <a:off x="885581" y="586864"/>
            <a:ext cx="3294530" cy="461665"/>
          </a:xfrm>
          <a:prstGeom prst="rect">
            <a:avLst/>
          </a:prstGeom>
          <a:noFill/>
        </p:spPr>
        <p:txBody>
          <a:bodyPr wrap="square" rtlCol="0">
            <a:spAutoFit/>
          </a:bodyPr>
          <a:lstStyle/>
          <a:p>
            <a:r>
              <a:rPr lang="en-US" altLang="zh-CN" sz="2400" dirty="0" smtClean="0">
                <a:latin typeface="华文行楷" panose="02010800040101010101" pitchFamily="2" charset="-122"/>
                <a:ea typeface="华文行楷" panose="02010800040101010101" pitchFamily="2" charset="-122"/>
              </a:rPr>
              <a:t>0-1</a:t>
            </a:r>
            <a:r>
              <a:rPr lang="zh-CN" altLang="en-US" sz="2400" dirty="0" smtClean="0">
                <a:latin typeface="华文行楷" panose="02010800040101010101" pitchFamily="2" charset="-122"/>
                <a:ea typeface="华文行楷" panose="02010800040101010101" pitchFamily="2" charset="-122"/>
              </a:rPr>
              <a:t>标准化</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
        <p:nvSpPr>
          <p:cNvPr id="8" name="文本框 7"/>
          <p:cNvSpPr txBox="1"/>
          <p:nvPr/>
        </p:nvSpPr>
        <p:spPr>
          <a:xfrm>
            <a:off x="885581" y="1670002"/>
            <a:ext cx="3294530" cy="461665"/>
          </a:xfrm>
          <a:prstGeom prst="rect">
            <a:avLst/>
          </a:prstGeom>
          <a:noFill/>
        </p:spPr>
        <p:txBody>
          <a:bodyPr wrap="square" rtlCol="0">
            <a:spAutoFit/>
          </a:bodyPr>
          <a:lstStyle/>
          <a:p>
            <a:r>
              <a:rPr lang="en-US" altLang="zh-CN" sz="2400" dirty="0" smtClean="0">
                <a:latin typeface="黑体" panose="02010609060101010101" pitchFamily="49" charset="-122"/>
                <a:ea typeface="黑体" panose="02010609060101010101" pitchFamily="49" charset="-122"/>
              </a:rPr>
              <a:t>Z-score</a:t>
            </a:r>
            <a:r>
              <a:rPr lang="zh-CN" altLang="en-US" sz="2400" dirty="0" smtClean="0">
                <a:latin typeface="华文行楷" panose="02010800040101010101" pitchFamily="2" charset="-122"/>
                <a:ea typeface="华文行楷" panose="02010800040101010101" pitchFamily="2" charset="-122"/>
              </a:rPr>
              <a:t>标准化</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pic>
        <p:nvPicPr>
          <p:cNvPr id="10" name="图片 9"/>
          <p:cNvPicPr>
            <a:picLocks noChangeAspect="1"/>
          </p:cNvPicPr>
          <p:nvPr/>
        </p:nvPicPr>
        <p:blipFill>
          <a:blip r:embed="rId4"/>
          <a:stretch>
            <a:fillRect/>
          </a:stretch>
        </p:blipFill>
        <p:spPr>
          <a:xfrm>
            <a:off x="3330800" y="1426965"/>
            <a:ext cx="1127050" cy="870902"/>
          </a:xfrm>
          <a:prstGeom prst="rect">
            <a:avLst/>
          </a:prstGeom>
        </p:spPr>
      </p:pic>
      <p:pic>
        <p:nvPicPr>
          <p:cNvPr id="11" name="图片 10"/>
          <p:cNvPicPr>
            <a:picLocks noChangeAspect="1"/>
          </p:cNvPicPr>
          <p:nvPr/>
        </p:nvPicPr>
        <p:blipFill>
          <a:blip r:embed="rId5"/>
          <a:stretch>
            <a:fillRect/>
          </a:stretch>
        </p:blipFill>
        <p:spPr>
          <a:xfrm>
            <a:off x="7532445" y="1667186"/>
            <a:ext cx="3836497" cy="2877372"/>
          </a:xfrm>
          <a:prstGeom prst="rect">
            <a:avLst/>
          </a:prstGeom>
        </p:spPr>
      </p:pic>
      <p:sp>
        <p:nvSpPr>
          <p:cNvPr id="12" name="文本框 11"/>
          <p:cNvSpPr txBox="1"/>
          <p:nvPr/>
        </p:nvSpPr>
        <p:spPr>
          <a:xfrm>
            <a:off x="885581" y="2730214"/>
            <a:ext cx="3294530" cy="461665"/>
          </a:xfrm>
          <a:prstGeom prst="rect">
            <a:avLst/>
          </a:prstGeom>
          <a:noFill/>
        </p:spPr>
        <p:txBody>
          <a:bodyPr wrap="square" rtlCol="0">
            <a:spAutoFit/>
          </a:bodyPr>
          <a:lstStyle/>
          <a:p>
            <a:r>
              <a:rPr lang="en-US" altLang="zh-CN" sz="2400" dirty="0" smtClean="0">
                <a:latin typeface="黑体" panose="02010609060101010101" pitchFamily="49" charset="-122"/>
                <a:ea typeface="黑体" panose="02010609060101010101" pitchFamily="49" charset="-122"/>
              </a:rPr>
              <a:t>Sigmoid</a:t>
            </a:r>
            <a:r>
              <a:rPr lang="zh-CN" altLang="en-US" sz="2400" dirty="0">
                <a:latin typeface="华文行楷" panose="02010800040101010101" pitchFamily="2" charset="-122"/>
                <a:ea typeface="华文行楷" panose="02010800040101010101" pitchFamily="2" charset="-122"/>
              </a:rPr>
              <a:t>压缩法</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pic>
        <p:nvPicPr>
          <p:cNvPr id="13" name="图片 12"/>
          <p:cNvPicPr>
            <a:picLocks noChangeAspect="1"/>
          </p:cNvPicPr>
          <p:nvPr/>
        </p:nvPicPr>
        <p:blipFill>
          <a:blip r:embed="rId6"/>
          <a:stretch>
            <a:fillRect/>
          </a:stretch>
        </p:blipFill>
        <p:spPr>
          <a:xfrm>
            <a:off x="3330800" y="2569261"/>
            <a:ext cx="2304510" cy="799312"/>
          </a:xfrm>
          <a:prstGeom prst="rect">
            <a:avLst/>
          </a:prstGeom>
        </p:spPr>
      </p:pic>
      <p:pic>
        <p:nvPicPr>
          <p:cNvPr id="14" name="图片 13"/>
          <p:cNvPicPr>
            <a:picLocks noChangeAspect="1"/>
          </p:cNvPicPr>
          <p:nvPr/>
        </p:nvPicPr>
        <p:blipFill>
          <a:blip r:embed="rId7"/>
          <a:stretch>
            <a:fillRect/>
          </a:stretch>
        </p:blipFill>
        <p:spPr>
          <a:xfrm>
            <a:off x="3330800" y="3602740"/>
            <a:ext cx="1259621" cy="753034"/>
          </a:xfrm>
          <a:prstGeom prst="rect">
            <a:avLst/>
          </a:prstGeom>
        </p:spPr>
      </p:pic>
      <p:pic>
        <p:nvPicPr>
          <p:cNvPr id="15" name="图片 14"/>
          <p:cNvPicPr>
            <a:picLocks noChangeAspect="1"/>
          </p:cNvPicPr>
          <p:nvPr/>
        </p:nvPicPr>
        <p:blipFill>
          <a:blip r:embed="rId8"/>
          <a:stretch>
            <a:fillRect/>
          </a:stretch>
        </p:blipFill>
        <p:spPr>
          <a:xfrm>
            <a:off x="3330800" y="4572101"/>
            <a:ext cx="1520308" cy="549000"/>
          </a:xfrm>
          <a:prstGeom prst="rect">
            <a:avLst/>
          </a:prstGeom>
        </p:spPr>
      </p:pic>
      <p:sp>
        <p:nvSpPr>
          <p:cNvPr id="16" name="文本框 15"/>
          <p:cNvSpPr txBox="1"/>
          <p:nvPr/>
        </p:nvSpPr>
        <p:spPr>
          <a:xfrm>
            <a:off x="885581" y="3801147"/>
            <a:ext cx="3294530" cy="461665"/>
          </a:xfrm>
          <a:prstGeom prst="rect">
            <a:avLst/>
          </a:prstGeom>
          <a:noFill/>
        </p:spPr>
        <p:txBody>
          <a:bodyPr wrap="square" rtlCol="0">
            <a:spAutoFit/>
          </a:bodyPr>
          <a:lstStyle/>
          <a:p>
            <a:r>
              <a:rPr lang="zh-CN" altLang="en-US" sz="2400" dirty="0" smtClean="0">
                <a:latin typeface="华文行楷" panose="02010800040101010101" pitchFamily="2" charset="-122"/>
                <a:ea typeface="华文行楷" panose="02010800040101010101" pitchFamily="2" charset="-122"/>
              </a:rPr>
              <a:t>对数函数</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
        <p:nvSpPr>
          <p:cNvPr id="17" name="文本框 16"/>
          <p:cNvSpPr txBox="1"/>
          <p:nvPr/>
        </p:nvSpPr>
        <p:spPr>
          <a:xfrm>
            <a:off x="813711" y="4544558"/>
            <a:ext cx="3294530" cy="461665"/>
          </a:xfrm>
          <a:prstGeom prst="rect">
            <a:avLst/>
          </a:prstGeom>
          <a:noFill/>
        </p:spPr>
        <p:txBody>
          <a:bodyPr wrap="square" rtlCol="0">
            <a:spAutoFit/>
          </a:bodyPr>
          <a:lstStyle/>
          <a:p>
            <a:r>
              <a:rPr lang="zh-CN" altLang="en-US" sz="2400" dirty="0" smtClean="0">
                <a:latin typeface="华文行楷" panose="02010800040101010101" pitchFamily="2" charset="-122"/>
                <a:ea typeface="华文行楷" panose="02010800040101010101" pitchFamily="2" charset="-122"/>
              </a:rPr>
              <a:t>反余切函数</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099049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800" y="0"/>
            <a:ext cx="8383040" cy="6858000"/>
          </a:xfrm>
          <a:prstGeom prst="rect">
            <a:avLst/>
          </a:prstGeom>
        </p:spPr>
      </p:pic>
    </p:spTree>
    <p:extLst>
      <p:ext uri="{BB962C8B-B14F-4D97-AF65-F5344CB8AC3E}">
        <p14:creationId xmlns:p14="http://schemas.microsoft.com/office/powerpoint/2010/main" val="1994397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323" y="2343758"/>
            <a:ext cx="8915399" cy="1468800"/>
          </a:xfrm>
        </p:spPr>
        <p:txBody>
          <a:bodyPr>
            <a:normAutofit/>
          </a:bodyPr>
          <a:lstStyle/>
          <a:p>
            <a:r>
              <a:rPr lang="en-US" altLang="zh-CN" sz="5400" dirty="0"/>
              <a:t>Decision Tree</a:t>
            </a:r>
            <a:endParaRPr lang="zh-CN" altLang="en-US" sz="5400" dirty="0"/>
          </a:p>
        </p:txBody>
      </p:sp>
    </p:spTree>
    <p:extLst>
      <p:ext uri="{BB962C8B-B14F-4D97-AF65-F5344CB8AC3E}">
        <p14:creationId xmlns:p14="http://schemas.microsoft.com/office/powerpoint/2010/main" val="1162479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41" y="156022"/>
            <a:ext cx="5340548" cy="6406951"/>
          </a:xfrm>
          <a:prstGeom prst="rect">
            <a:avLst/>
          </a:prstGeom>
        </p:spPr>
      </p:pic>
      <p:sp>
        <p:nvSpPr>
          <p:cNvPr id="9" name="矩形 8"/>
          <p:cNvSpPr/>
          <p:nvPr/>
        </p:nvSpPr>
        <p:spPr>
          <a:xfrm>
            <a:off x="8233418" y="1139088"/>
            <a:ext cx="3653781" cy="1200329"/>
          </a:xfrm>
          <a:prstGeom prst="rect">
            <a:avLst/>
          </a:prstGeom>
        </p:spPr>
        <p:txBody>
          <a:bodyPr wrap="square">
            <a:spAutoFit/>
          </a:bodyPr>
          <a:lstStyle/>
          <a:p>
            <a:r>
              <a:rPr lang="zh-CN" altLang="en-US" sz="3600" dirty="0" smtClean="0">
                <a:latin typeface="华文行楷" panose="02010800040101010101" pitchFamily="2" charset="-122"/>
                <a:ea typeface="华文行楷" panose="02010800040101010101" pitchFamily="2" charset="-122"/>
              </a:rPr>
              <a:t>怎么构建</a:t>
            </a:r>
            <a:r>
              <a:rPr lang="en-US" altLang="zh-CN" sz="3600" dirty="0" smtClean="0">
                <a:latin typeface="华文行楷" panose="02010800040101010101" pitchFamily="2" charset="-122"/>
                <a:ea typeface="华文行楷" panose="02010800040101010101" pitchFamily="2" charset="-122"/>
              </a:rPr>
              <a:t>?</a:t>
            </a:r>
          </a:p>
          <a:p>
            <a:r>
              <a:rPr lang="zh-CN" altLang="en-US" sz="3600" dirty="0" smtClean="0">
                <a:latin typeface="华文行楷" panose="02010800040101010101" pitchFamily="2" charset="-122"/>
                <a:ea typeface="华文行楷" panose="02010800040101010101" pitchFamily="2" charset="-122"/>
              </a:rPr>
              <a:t>为什么这么构建</a:t>
            </a:r>
            <a:r>
              <a:rPr lang="en-US" altLang="zh-CN" sz="3600" dirty="0" smtClean="0">
                <a:latin typeface="华文行楷" panose="02010800040101010101" pitchFamily="2" charset="-122"/>
                <a:ea typeface="华文行楷" panose="02010800040101010101" pitchFamily="2" charset="-122"/>
              </a:rPr>
              <a:t>?</a:t>
            </a:r>
          </a:p>
        </p:txBody>
      </p:sp>
      <p:sp>
        <p:nvSpPr>
          <p:cNvPr id="10" name="矩形 9"/>
          <p:cNvSpPr/>
          <p:nvPr/>
        </p:nvSpPr>
        <p:spPr>
          <a:xfrm>
            <a:off x="8233417" y="3503060"/>
            <a:ext cx="3653781" cy="2862322"/>
          </a:xfrm>
          <a:prstGeom prst="rect">
            <a:avLst/>
          </a:prstGeom>
        </p:spPr>
        <p:txBody>
          <a:bodyPr wrap="square">
            <a:spAutoFit/>
          </a:bodyPr>
          <a:lstStyle/>
          <a:p>
            <a:pPr marL="742950" indent="-742950">
              <a:buAutoNum type="arabicParenR"/>
            </a:pPr>
            <a:r>
              <a:rPr lang="zh-CN" altLang="en-US" sz="3600" dirty="0" smtClean="0">
                <a:latin typeface="华文行楷" panose="02010800040101010101" pitchFamily="2" charset="-122"/>
                <a:ea typeface="华文行楷" panose="02010800040101010101" pitchFamily="2" charset="-122"/>
              </a:rPr>
              <a:t>特征选择</a:t>
            </a:r>
            <a:endParaRPr lang="en-US" altLang="zh-CN" sz="3600" dirty="0" smtClean="0">
              <a:latin typeface="华文行楷" panose="02010800040101010101" pitchFamily="2" charset="-122"/>
              <a:ea typeface="华文行楷" panose="02010800040101010101" pitchFamily="2" charset="-122"/>
            </a:endParaRPr>
          </a:p>
          <a:p>
            <a:pPr marL="742950" indent="-742950">
              <a:buAutoNum type="arabicParenR"/>
            </a:pPr>
            <a:endParaRPr lang="en-US" altLang="zh-CN" sz="3600" dirty="0" smtClean="0">
              <a:latin typeface="华文行楷" panose="02010800040101010101" pitchFamily="2" charset="-122"/>
              <a:ea typeface="华文行楷" panose="02010800040101010101" pitchFamily="2" charset="-122"/>
            </a:endParaRPr>
          </a:p>
          <a:p>
            <a:r>
              <a:rPr lang="en-US" altLang="zh-CN" sz="3600" dirty="0" smtClean="0">
                <a:latin typeface="华文行楷" panose="02010800040101010101" pitchFamily="2" charset="-122"/>
                <a:ea typeface="华文行楷" panose="02010800040101010101" pitchFamily="2" charset="-122"/>
              </a:rPr>
              <a:t>2) </a:t>
            </a:r>
            <a:r>
              <a:rPr lang="zh-CN" altLang="en-US" sz="3600" dirty="0" smtClean="0">
                <a:latin typeface="华文行楷" panose="02010800040101010101" pitchFamily="2" charset="-122"/>
                <a:ea typeface="华文行楷" panose="02010800040101010101" pitchFamily="2" charset="-122"/>
              </a:rPr>
              <a:t>决策树的生成</a:t>
            </a:r>
            <a:endParaRPr lang="en-US" altLang="zh-CN" sz="3600" dirty="0" smtClean="0">
              <a:latin typeface="华文行楷" panose="02010800040101010101" pitchFamily="2" charset="-122"/>
              <a:ea typeface="华文行楷" panose="02010800040101010101" pitchFamily="2" charset="-122"/>
            </a:endParaRPr>
          </a:p>
          <a:p>
            <a:endParaRPr lang="en-US" altLang="zh-CN" sz="3600" dirty="0">
              <a:latin typeface="华文行楷" panose="02010800040101010101" pitchFamily="2" charset="-122"/>
              <a:ea typeface="华文行楷" panose="02010800040101010101" pitchFamily="2" charset="-122"/>
            </a:endParaRPr>
          </a:p>
          <a:p>
            <a:r>
              <a:rPr lang="en-US" altLang="zh-CN" sz="3600" dirty="0" smtClean="0">
                <a:latin typeface="华文行楷" panose="02010800040101010101" pitchFamily="2" charset="-122"/>
                <a:ea typeface="华文行楷" panose="02010800040101010101" pitchFamily="2" charset="-122"/>
              </a:rPr>
              <a:t>3) </a:t>
            </a:r>
            <a:r>
              <a:rPr lang="zh-CN" altLang="en-US" sz="3600" dirty="0" smtClean="0">
                <a:latin typeface="华文行楷" panose="02010800040101010101" pitchFamily="2" charset="-122"/>
                <a:ea typeface="华文行楷" panose="02010800040101010101" pitchFamily="2" charset="-122"/>
              </a:rPr>
              <a:t>决策树的剪枝</a:t>
            </a:r>
            <a:endParaRPr lang="en-US" altLang="zh-CN" sz="3600" dirty="0" smtClean="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37634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4178</TotalTime>
  <Words>2929</Words>
  <Application>Microsoft Office PowerPoint</Application>
  <PresentationFormat>宽屏</PresentationFormat>
  <Paragraphs>277</Paragraphs>
  <Slides>51</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等线</vt:lpstr>
      <vt:lpstr>黑体</vt:lpstr>
      <vt:lpstr>华文行楷</vt:lpstr>
      <vt:lpstr>华文楷体</vt:lpstr>
      <vt:lpstr>幼圆</vt:lpstr>
      <vt:lpstr>Arial</vt:lpstr>
      <vt:lpstr>Century Gothic</vt:lpstr>
      <vt:lpstr>Wingdings 3</vt:lpstr>
      <vt:lpstr>丝状</vt:lpstr>
      <vt:lpstr>机器学习</vt:lpstr>
      <vt:lpstr>PowerPoint 演示文稿</vt:lpstr>
      <vt:lpstr>K-Nearest Neighbors</vt:lpstr>
      <vt:lpstr>PowerPoint 演示文稿</vt:lpstr>
      <vt:lpstr>PowerPoint 演示文稿</vt:lpstr>
      <vt:lpstr>PowerPoint 演示文稿</vt:lpstr>
      <vt:lpstr>PowerPoint 演示文稿</vt:lpstr>
      <vt:lpstr>Decision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Naïve Bayes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Windows 用户</dc:creator>
  <cp:lastModifiedBy>Windows 用户</cp:lastModifiedBy>
  <cp:revision>220</cp:revision>
  <dcterms:created xsi:type="dcterms:W3CDTF">2019-10-08T03:06:45Z</dcterms:created>
  <dcterms:modified xsi:type="dcterms:W3CDTF">2019-10-14T03:28:06Z</dcterms:modified>
</cp:coreProperties>
</file>