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20" r:id="rId6"/>
    <p:sldId id="335" r:id="rId7"/>
    <p:sldId id="336" r:id="rId8"/>
    <p:sldId id="337" r:id="rId9"/>
    <p:sldId id="259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598" autoAdjust="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0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02DED-DCF6-428F-92AB-AA8ACCA0B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1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503497"/>
            <a:ext cx="5471134" cy="3845891"/>
          </a:xfrm>
        </p:spPr>
        <p:txBody>
          <a:bodyPr/>
          <a:lstStyle/>
          <a:p>
            <a:r>
              <a:rPr lang="en-US" spc="0" dirty="0"/>
              <a:t>Analyzing Constellations Using Graph Theory</a:t>
            </a:r>
            <a:r>
              <a:rPr lang="en-US" dirty="0"/>
              <a:t> 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Kritika Verma</a:t>
            </a:r>
          </a:p>
          <a:p>
            <a:r>
              <a:rPr lang="en-US" dirty="0"/>
              <a:t>Siddhartha Mahajan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756E01-D57B-4D2C-AA8A-8AE49DC76C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509457" y="580192"/>
            <a:ext cx="5290998" cy="5290998"/>
          </a:xfrm>
        </p:spPr>
      </p:pic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have been seeing and studying the stars since forever.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all that time, many of them have found apparent shapes in the distribution of the stars.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shapes or constellations have been a part of human culture and religion since forever.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Its an ability of the human mind to find patterns everywhere, even if there are none.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see the stars as vertices and the lines of the constellations as edges, the constellations are all graphs.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We've tried to find the properties of these graphs.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DBB8B20-4661-4FF9-A6AC-8744FFB077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3976" b="23976"/>
          <a:stretch/>
        </p:blipFill>
        <p:spPr>
          <a:xfrm>
            <a:off x="6924145" y="732391"/>
            <a:ext cx="4463594" cy="259098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5CFABA2-71A7-4EFD-B6E2-B07667931F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6465" b="6465"/>
          <a:stretch/>
        </p:blipFill>
        <p:spPr>
          <a:xfrm>
            <a:off x="6924145" y="3459904"/>
            <a:ext cx="4463594" cy="2590987"/>
          </a:xfr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815B4-0095-42CB-A0D5-65691D92FE6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2/1/20XX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00710-ED0A-4D9D-89D7-F2B6DD2005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052F-1F7D-5E66-13BE-5063C00C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77" y="876230"/>
            <a:ext cx="11034445" cy="788184"/>
          </a:xfrm>
        </p:spPr>
        <p:txBody>
          <a:bodyPr>
            <a:normAutofit/>
          </a:bodyPr>
          <a:lstStyle/>
          <a:p>
            <a:r>
              <a:rPr lang="en-US" dirty="0"/>
              <a:t>Methodology – Hamilton Path/Circuit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2511E-5E0D-4D36-CD92-63D68DF4DE11}"/>
              </a:ext>
            </a:extLst>
          </p:cNvPr>
          <p:cNvSpPr txBox="1"/>
          <p:nvPr/>
        </p:nvSpPr>
        <p:spPr>
          <a:xfrm>
            <a:off x="520556" y="1962364"/>
            <a:ext cx="111508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found a reliable and easy-to-understand algorithm for finding the Hamiltonian Path/Circuit. It works by backtracking. The steps of the algorithm are:</a:t>
            </a:r>
          </a:p>
          <a:p>
            <a:r>
              <a:rPr lang="en-US" sz="2000" dirty="0"/>
              <a:t>1. Put vertex 0 as the first vertex in the path. If there is a Hamiltonian Cycle, then the path can be started</a:t>
            </a:r>
          </a:p>
          <a:p>
            <a:r>
              <a:rPr lang="en-US" sz="2000" dirty="0"/>
              <a:t>from any point of the cycle as the graph is not directed.</a:t>
            </a:r>
          </a:p>
          <a:p>
            <a:r>
              <a:rPr lang="en-US" sz="2000" dirty="0"/>
              <a:t>2. Move to the next vertex.</a:t>
            </a:r>
          </a:p>
          <a:p>
            <a:r>
              <a:rPr lang="en-US" sz="2000" dirty="0"/>
              <a:t>3. Check if this vertex is an adjacent vertex of the previously added vertex and is not included in the path earlier.</a:t>
            </a:r>
          </a:p>
          <a:p>
            <a:r>
              <a:rPr lang="en-US" sz="2000" dirty="0"/>
              <a:t>4. Try different vertices as the next candidate in Hamiltonian Cycle.</a:t>
            </a:r>
          </a:p>
          <a:p>
            <a:r>
              <a:rPr lang="en-US" sz="2000" dirty="0"/>
              <a:t>5. If all vertices are included in the path. The last vertex must be adjacent to the first vertex in the path to make a cycle.</a:t>
            </a:r>
          </a:p>
          <a:p>
            <a:r>
              <a:rPr lang="en-US" sz="2000" dirty="0"/>
              <a:t>6. Remove the current vertex if it doesn’t lead to a solution and keep repeating steps 4 and 3.</a:t>
            </a:r>
          </a:p>
        </p:txBody>
      </p:sp>
    </p:spTree>
    <p:extLst>
      <p:ext uri="{BB962C8B-B14F-4D97-AF65-F5344CB8AC3E}">
        <p14:creationId xmlns:p14="http://schemas.microsoft.com/office/powerpoint/2010/main" val="77927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052F-1F7D-5E66-13BE-5063C00C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77" y="876230"/>
            <a:ext cx="11034445" cy="788184"/>
          </a:xfrm>
        </p:spPr>
        <p:txBody>
          <a:bodyPr>
            <a:normAutofit/>
          </a:bodyPr>
          <a:lstStyle/>
          <a:p>
            <a:r>
              <a:rPr lang="en-US" dirty="0"/>
              <a:t>Methodology –Eulerian Path/Circuit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2511E-5E0D-4D36-CD92-63D68DF4DE11}"/>
              </a:ext>
            </a:extLst>
          </p:cNvPr>
          <p:cNvSpPr txBox="1"/>
          <p:nvPr/>
        </p:nvSpPr>
        <p:spPr>
          <a:xfrm>
            <a:off x="520556" y="1962364"/>
            <a:ext cx="11150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 algorithm to find the Eulerian Path/Circuit is: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1. Find out the degrees of all vertices. Add all the entries in a row of the Adjacency matrix to get the degrees of the vertex that row represents.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2. Check if all non-zero degree vertices are connected.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3. If all of them have an even degree, then we have an Eulerian Circuit.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4. If two of them have odd degrees and the rest have even degrees then we have an Eulerian Path.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5. Do a DFS (Depth First Search) traversal starting from a node with non-zero degree. Create a recursive function that takes the index of the node and creates a visited array.</a:t>
            </a:r>
            <a:br>
              <a:rPr lang="en-US" sz="2000" dirty="0"/>
            </a:br>
            <a:r>
              <a:rPr lang="en-US" sz="20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Mark the current node as visited and print the node.</a:t>
            </a:r>
            <a:br>
              <a:rPr lang="en-US" sz="2000" dirty="0"/>
            </a:br>
            <a:r>
              <a:rPr lang="en-US" sz="2000" b="0" i="0" dirty="0">
                <a:effectLst/>
                <a:latin typeface="Courier New" panose="02070309020205020404" pitchFamily="49" charset="0"/>
              </a:rPr>
              <a:t>•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Traverse all the adjacent and unmarked nodes and call the recursive function with the index of</a:t>
            </a:r>
            <a:br>
              <a:rPr lang="en-US" sz="2000" dirty="0"/>
            </a:br>
            <a:r>
              <a:rPr lang="en-US" sz="2000" b="0" i="0" dirty="0">
                <a:effectLst/>
                <a:latin typeface="Arial" panose="020B0604020202020204" pitchFamily="34" charset="0"/>
              </a:rPr>
              <a:t>the adjacent node.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7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4" y="421374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Constellations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22" y="2157743"/>
            <a:ext cx="5257799" cy="388295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88 official constellations recognized by IAU.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than half of these are not connected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took the 31 constellations with connected graphs and tried to find their Hamiltonian path/circuit and Eulerian path/circuit.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found these paths using the adjacency matrix of the given constellations which we got by taking the edges of the graph as inputs.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onstellations of the Western zodiac | Space">
            <a:extLst>
              <a:ext uri="{FF2B5EF4-FFF2-40B4-BE49-F238E27FC236}">
                <a16:creationId xmlns:a16="http://schemas.microsoft.com/office/drawing/2014/main" id="{5291ECAE-1B89-ACCF-E168-00AEB8F1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4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526F536-5EF1-4F19-AA94-E5010F28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076" y="565739"/>
            <a:ext cx="5579724" cy="112494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1AA2-477A-43CC-B2F0-95287EB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E2189-1E94-B9CE-5F90-7AED27E1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87" y="0"/>
            <a:ext cx="5085708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10946-EDB2-864D-7642-DBA363B7D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222" y="1705594"/>
            <a:ext cx="2499198" cy="4012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24EA63-8C5C-581E-3707-88B47851A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222" y="5866883"/>
            <a:ext cx="2775712" cy="4894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DF2752-04DA-69AC-B1A9-CFCF462D7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678" y="1673507"/>
            <a:ext cx="3390200" cy="40447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254775-BB12-81CF-1AA5-4CD92B004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535" y="5887770"/>
            <a:ext cx="3180316" cy="5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KRITIKA VERMA</a:t>
            </a:r>
          </a:p>
          <a:p>
            <a:r>
              <a:rPr lang="en-US"/>
              <a:t>SIDDHARTHA MAHAJAN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526F9-A7E7-4B72-967B-74782460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0C98D2-D0E1-4FBC-8B34-1CD41E1F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DF5E76-D705-57A5-A4CB-B8BED52652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540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Source Sans Pro</vt:lpstr>
      <vt:lpstr>FunkyShapesDarkVTI</vt:lpstr>
      <vt:lpstr>Analyzing Constellations Using Graph Theory </vt:lpstr>
      <vt:lpstr>Introduction</vt:lpstr>
      <vt:lpstr>Methodology – Hamilton Path/Circuit</vt:lpstr>
      <vt:lpstr>Methodology –Eulerian Path/Circuit</vt:lpstr>
      <vt:lpstr>Constellations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Constellations Using Graph Theory </dc:title>
  <dc:creator>Siddhartha Mahajan</dc:creator>
  <cp:lastModifiedBy>Kritika Verma</cp:lastModifiedBy>
  <cp:revision>4</cp:revision>
  <dcterms:created xsi:type="dcterms:W3CDTF">2022-07-21T16:10:29Z</dcterms:created>
  <dcterms:modified xsi:type="dcterms:W3CDTF">2023-09-18T18:07:40Z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