
<file path=[Content_Types].xml><?xml version="1.0" encoding="utf-8"?>
<Types xmlns="http://schemas.openxmlformats.org/package/2006/content-types">
  <Default Extension="gif" ContentType="image/gif"/>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6"/>
  </p:notesMasterIdLst>
  <p:sldIdLst>
    <p:sldId id="310" r:id="rId5"/>
    <p:sldId id="312" r:id="rId6"/>
    <p:sldId id="324" r:id="rId7"/>
    <p:sldId id="314" r:id="rId8"/>
    <p:sldId id="315" r:id="rId9"/>
    <p:sldId id="325" r:id="rId10"/>
    <p:sldId id="326" r:id="rId11"/>
    <p:sldId id="316" r:id="rId12"/>
    <p:sldId id="323" r:id="rId13"/>
    <p:sldId id="274"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02" autoAdjust="0"/>
  </p:normalViewPr>
  <p:slideViewPr>
    <p:cSldViewPr snapToGrid="0">
      <p:cViewPr>
        <p:scale>
          <a:sx n="67" d="100"/>
          <a:sy n="67" d="100"/>
        </p:scale>
        <p:origin x="644" y="56"/>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7/20/2022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dirty="0"/>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media" Target="../media/media5.mp4"/><Relationship Id="rId7" Type="http://schemas.openxmlformats.org/officeDocument/2006/relationships/image" Target="../media/image11.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video" Target="../media/media5.mp4"/></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licenses/by/3.0/" TargetMode="External"/><Relationship Id="rId2" Type="http://schemas.openxmlformats.org/officeDocument/2006/relationships/hyperlink" Target="https://beth.typepad.com/beths_blog/2005/07/flip_book_exhib.html" TargetMode="Externa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8311810-627E-FEC2-53F7-208503378011}"/>
              </a:ext>
            </a:extLst>
          </p:cNvPr>
          <p:cNvSpPr>
            <a:spLocks noGrp="1"/>
          </p:cNvSpPr>
          <p:nvPr>
            <p:ph type="pic" sz="quarter" idx="13"/>
          </p:nvPr>
        </p:nvSpPr>
        <p:spPr>
          <a:xfrm>
            <a:off x="3048" y="0"/>
            <a:ext cx="12188952" cy="4271133"/>
          </a:xfrm>
        </p:spPr>
      </p:sp>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1" y="866354"/>
            <a:ext cx="5448300" cy="1558680"/>
          </a:xfrm>
        </p:spPr>
        <p:txBody>
          <a:bodyPr>
            <a:normAutofit fontScale="90000"/>
          </a:bodyPr>
          <a:lstStyle/>
          <a:p>
            <a:r>
              <a:rPr lang="en-US" sz="4000" dirty="0"/>
              <a:t>Animations Using Position Vectors in MATLAB</a:t>
            </a:r>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267499" y="4301330"/>
            <a:ext cx="4046957" cy="1558673"/>
          </a:xfrm>
        </p:spPr>
        <p:txBody>
          <a:bodyPr/>
          <a:lstStyle/>
          <a:p>
            <a:r>
              <a:rPr lang="en-US" dirty="0"/>
              <a:t>Kritika Verma</a:t>
            </a:r>
          </a:p>
          <a:p>
            <a:r>
              <a:rPr lang="en-US" dirty="0"/>
              <a:t>Siddhartha Mahajan</a:t>
            </a:r>
          </a:p>
        </p:txBody>
      </p:sp>
      <p:pic>
        <p:nvPicPr>
          <p:cNvPr id="5" name="Picture 4">
            <a:extLst>
              <a:ext uri="{FF2B5EF4-FFF2-40B4-BE49-F238E27FC236}">
                <a16:creationId xmlns:a16="http://schemas.microsoft.com/office/drawing/2014/main" id="{184D25B8-5A69-7E68-1E80-939432E8DBEF}"/>
              </a:ext>
            </a:extLst>
          </p:cNvPr>
          <p:cNvPicPr>
            <a:picLocks noChangeAspect="1"/>
          </p:cNvPicPr>
          <p:nvPr/>
        </p:nvPicPr>
        <p:blipFill>
          <a:blip r:embed="rId3"/>
          <a:stretch>
            <a:fillRect/>
          </a:stretch>
        </p:blipFill>
        <p:spPr>
          <a:xfrm>
            <a:off x="5048250" y="0"/>
            <a:ext cx="7140702" cy="6172200"/>
          </a:xfrm>
          <a:prstGeom prst="rect">
            <a:avLst/>
          </a:prstGeom>
        </p:spPr>
      </p:pic>
      <p:sp>
        <p:nvSpPr>
          <p:cNvPr id="9" name="TextBox 8">
            <a:extLst>
              <a:ext uri="{FF2B5EF4-FFF2-40B4-BE49-F238E27FC236}">
                <a16:creationId xmlns:a16="http://schemas.microsoft.com/office/drawing/2014/main" id="{FFDBDBB4-17CA-D6B2-E9B8-E709A189D0F5}"/>
              </a:ext>
            </a:extLst>
          </p:cNvPr>
          <p:cNvSpPr txBox="1"/>
          <p:nvPr/>
        </p:nvSpPr>
        <p:spPr>
          <a:xfrm>
            <a:off x="5448301" y="6315075"/>
            <a:ext cx="6210299" cy="338554"/>
          </a:xfrm>
          <a:prstGeom prst="rect">
            <a:avLst/>
          </a:prstGeom>
          <a:noFill/>
        </p:spPr>
        <p:txBody>
          <a:bodyPr wrap="square" rtlCol="0">
            <a:spAutoFit/>
          </a:bodyPr>
          <a:lstStyle/>
          <a:p>
            <a:pPr algn="ctr"/>
            <a:r>
              <a:rPr lang="en-US" sz="1600" dirty="0"/>
              <a:t>Fig 1.1: Spiral Sphere 3D Line Plot</a:t>
            </a:r>
          </a:p>
        </p:txBody>
      </p:sp>
    </p:spTree>
    <p:extLst>
      <p:ext uri="{BB962C8B-B14F-4D97-AF65-F5344CB8AC3E}">
        <p14:creationId xmlns:p14="http://schemas.microsoft.com/office/powerpoint/2010/main" val="237123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C3252-FA06-4F2E-B4DB-7D6FDC030A05}"/>
              </a:ext>
            </a:extLst>
          </p:cNvPr>
          <p:cNvSpPr>
            <a:spLocks noGrp="1"/>
          </p:cNvSpPr>
          <p:nvPr>
            <p:ph type="title"/>
          </p:nvPr>
        </p:nvSpPr>
        <p:spPr>
          <a:xfrm>
            <a:off x="420624" y="365125"/>
            <a:ext cx="10543032" cy="1325563"/>
          </a:xfrm>
        </p:spPr>
        <p:txBody>
          <a:bodyPr>
            <a:normAutofit/>
          </a:bodyPr>
          <a:lstStyle/>
          <a:p>
            <a:r>
              <a:rPr lang="en-US" sz="4400" dirty="0"/>
              <a:t>Some of the Rendered Animations:</a:t>
            </a:r>
          </a:p>
        </p:txBody>
      </p:sp>
      <p:sp>
        <p:nvSpPr>
          <p:cNvPr id="7" name="Slide Number Placeholder 6">
            <a:extLst>
              <a:ext uri="{FF2B5EF4-FFF2-40B4-BE49-F238E27FC236}">
                <a16:creationId xmlns:a16="http://schemas.microsoft.com/office/drawing/2014/main" id="{DE7D0914-BCD6-4D10-A362-91F2B426D3F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pic>
        <p:nvPicPr>
          <p:cNvPr id="8" name="ODE">
            <a:hlinkClick r:id="" action="ppaction://media"/>
            <a:extLst>
              <a:ext uri="{FF2B5EF4-FFF2-40B4-BE49-F238E27FC236}">
                <a16:creationId xmlns:a16="http://schemas.microsoft.com/office/drawing/2014/main" id="{A16D95BC-4431-9214-2933-5EEA4EED663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7"/>
          <a:stretch>
            <a:fillRect/>
          </a:stretch>
        </p:blipFill>
        <p:spPr>
          <a:xfrm>
            <a:off x="615346" y="1462088"/>
            <a:ext cx="5332413" cy="4206875"/>
          </a:xfrm>
        </p:spPr>
      </p:pic>
      <p:pic>
        <p:nvPicPr>
          <p:cNvPr id="10" name="Spiral49">
            <a:hlinkClick r:id="" action="ppaction://media"/>
            <a:extLst>
              <a:ext uri="{FF2B5EF4-FFF2-40B4-BE49-F238E27FC236}">
                <a16:creationId xmlns:a16="http://schemas.microsoft.com/office/drawing/2014/main" id="{982B036A-B8DC-0210-845B-77C6779F03C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5947759" y="1462088"/>
            <a:ext cx="5331970" cy="4206875"/>
          </a:xfrm>
          <a:prstGeom prst="rect">
            <a:avLst/>
          </a:prstGeom>
        </p:spPr>
      </p:pic>
      <p:sp>
        <p:nvSpPr>
          <p:cNvPr id="11" name="TextBox 10">
            <a:extLst>
              <a:ext uri="{FF2B5EF4-FFF2-40B4-BE49-F238E27FC236}">
                <a16:creationId xmlns:a16="http://schemas.microsoft.com/office/drawing/2014/main" id="{181D99F0-5F11-6045-F568-4C8B19B713C9}"/>
              </a:ext>
            </a:extLst>
          </p:cNvPr>
          <p:cNvSpPr txBox="1"/>
          <p:nvPr/>
        </p:nvSpPr>
        <p:spPr>
          <a:xfrm>
            <a:off x="3800475" y="6029325"/>
            <a:ext cx="4429125" cy="369332"/>
          </a:xfrm>
          <a:prstGeom prst="rect">
            <a:avLst/>
          </a:prstGeom>
          <a:noFill/>
        </p:spPr>
        <p:txBody>
          <a:bodyPr wrap="square" rtlCol="0">
            <a:spAutoFit/>
          </a:bodyPr>
          <a:lstStyle/>
          <a:p>
            <a:r>
              <a:rPr lang="en-US" dirty="0"/>
              <a:t>Fig 1.5: A Few of the Animated Plots</a:t>
            </a:r>
          </a:p>
        </p:txBody>
      </p:sp>
    </p:spTree>
    <p:extLst>
      <p:ext uri="{BB962C8B-B14F-4D97-AF65-F5344CB8AC3E}">
        <p14:creationId xmlns:p14="http://schemas.microsoft.com/office/powerpoint/2010/main" val="327647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8"/>
                </p:tgtEl>
              </p:cMediaNode>
            </p:video>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8"/>
                                        </p:tgtEl>
                                      </p:cBhvr>
                                    </p:cmd>
                                  </p:childTnLst>
                                </p:cTn>
                              </p:par>
                            </p:childTnLst>
                          </p:cTn>
                        </p:par>
                      </p:childTnLst>
                    </p:cTn>
                  </p:par>
                </p:childTnLst>
              </p:cTn>
              <p:nextCondLst>
                <p:cond evt="onClick" delay="0">
                  <p:tgtEl>
                    <p:spTgt spid="8"/>
                  </p:tgtEl>
                </p:cond>
              </p:nextCondLst>
            </p:seq>
            <p:video>
              <p:cMediaNode vol="80000">
                <p:cTn id="17" fill="hold" display="0">
                  <p:stCondLst>
                    <p:cond delay="indefinite"/>
                  </p:stCondLst>
                </p:cTn>
                <p:tgtEl>
                  <p:spTgt spid="10"/>
                </p:tgtEl>
              </p:cMediaNode>
            </p:video>
            <p:seq concurrent="1" nextAc="seek">
              <p:cTn id="18" restart="whenNotActive" fill="hold" evtFilter="cancelBubble" nodeType="interactiveSeq">
                <p:stCondLst>
                  <p:cond evt="onClick" delay="0">
                    <p:tgtEl>
                      <p:spTgt spid="10"/>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22896" y="1060707"/>
            <a:ext cx="5228393" cy="2697190"/>
          </a:xfrm>
        </p:spPr>
        <p:txBody>
          <a:bodyPr>
            <a:normAutofit/>
          </a:bodyPr>
          <a:lstStyle/>
          <a:p>
            <a:r>
              <a:rPr lang="en-US" sz="66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a:xfrm>
            <a:off x="422897" y="4038599"/>
            <a:ext cx="5228392" cy="1898619"/>
          </a:xfrm>
        </p:spPr>
        <p:txBody>
          <a:bodyPr/>
          <a:lstStyle/>
          <a:p>
            <a:r>
              <a:rPr lang="en-US" sz="2000" dirty="0"/>
              <a:t>Kritika Verma</a:t>
            </a:r>
          </a:p>
          <a:p>
            <a:r>
              <a:rPr lang="en-US" sz="2000" dirty="0"/>
              <a:t>Siddhartha Mahajan</a:t>
            </a:r>
          </a:p>
          <a:p>
            <a:r>
              <a:rPr lang="en-US" sz="2000" dirty="0"/>
              <a:t>II Semester (B. Tech (IT and MI))</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6602551" y="540168"/>
            <a:ext cx="4616981" cy="1469608"/>
          </a:xfrm>
        </p:spPr>
        <p:txBody>
          <a:bodyPr/>
          <a:lstStyle/>
          <a:p>
            <a:r>
              <a:rPr lang="en-US" dirty="0"/>
              <a:t>Introduction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6602551" y="2400300"/>
            <a:ext cx="4616981" cy="3575597"/>
          </a:xfrm>
        </p:spPr>
        <p:txBody>
          <a:bodyPr>
            <a:normAutofit fontScale="85000" lnSpcReduction="10000"/>
          </a:bodyPr>
          <a:lstStyle/>
          <a:p>
            <a:r>
              <a:rPr lang="en-US" dirty="0"/>
              <a:t>Although, we know how plotting works in MATLAB. It's hard to see the trajectory of a particle by looking at the already formed graph. The same can be said about discrete dynamical systems that change with time. A better method of plotting these can be with the help of animation which will give a more vivid idea of how the system of equations works.</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pic>
        <p:nvPicPr>
          <p:cNvPr id="6" name="WhatsApp Video 2022-07-20 at 10.34.31 AM">
            <a:hlinkClick r:id="" action="ppaction://media"/>
            <a:extLst>
              <a:ext uri="{FF2B5EF4-FFF2-40B4-BE49-F238E27FC236}">
                <a16:creationId xmlns:a16="http://schemas.microsoft.com/office/drawing/2014/main" id="{68C5FB52-1BD5-C794-5E1A-985EDF33B87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70522"/>
            <a:ext cx="6144844" cy="4905375"/>
          </a:xfrm>
          <a:prstGeom prst="rect">
            <a:avLst/>
          </a:prstGeom>
        </p:spPr>
      </p:pic>
      <p:sp>
        <p:nvSpPr>
          <p:cNvPr id="14" name="TextBox 13">
            <a:extLst>
              <a:ext uri="{FF2B5EF4-FFF2-40B4-BE49-F238E27FC236}">
                <a16:creationId xmlns:a16="http://schemas.microsoft.com/office/drawing/2014/main" id="{3F20778C-AF42-882C-8319-65EA12EA0830}"/>
              </a:ext>
            </a:extLst>
          </p:cNvPr>
          <p:cNvSpPr txBox="1"/>
          <p:nvPr/>
        </p:nvSpPr>
        <p:spPr>
          <a:xfrm>
            <a:off x="190501" y="6153150"/>
            <a:ext cx="6210299" cy="338554"/>
          </a:xfrm>
          <a:prstGeom prst="rect">
            <a:avLst/>
          </a:prstGeom>
          <a:noFill/>
        </p:spPr>
        <p:txBody>
          <a:bodyPr wrap="square" rtlCol="0">
            <a:spAutoFit/>
          </a:bodyPr>
          <a:lstStyle/>
          <a:p>
            <a:pPr algn="ctr"/>
            <a:r>
              <a:rPr lang="en-US" sz="1600" dirty="0"/>
              <a:t>Fig 1.2:Flower Animation Plot</a:t>
            </a:r>
          </a:p>
        </p:txBody>
      </p:sp>
    </p:spTree>
    <p:extLst>
      <p:ext uri="{BB962C8B-B14F-4D97-AF65-F5344CB8AC3E}">
        <p14:creationId xmlns:p14="http://schemas.microsoft.com/office/powerpoint/2010/main" val="1195628240"/>
      </p:ext>
    </p:extLst>
  </p:cSld>
  <p:clrMapOvr>
    <a:masterClrMapping/>
  </p:clrMapOvr>
  <p:timing>
    <p:tnLst>
      <p:par>
        <p:cTn id="1" dur="indefinite" restart="never" nodeType="tmRoot">
          <p:childTnLst>
            <p:video>
              <p:cMediaNode vol="80000">
                <p:cTn id="2" fill="hold" display="0">
                  <p:stCondLst>
                    <p:cond delay="indefinite"/>
                  </p:stCondLst>
                </p:cTn>
                <p:tgtEl>
                  <p:spTgt spid="6"/>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3B5A9-5516-7069-C434-8418D5442E6D}"/>
              </a:ext>
            </a:extLst>
          </p:cNvPr>
          <p:cNvSpPr txBox="1"/>
          <p:nvPr/>
        </p:nvSpPr>
        <p:spPr>
          <a:xfrm>
            <a:off x="6483096" y="5069890"/>
            <a:ext cx="5020056" cy="230832"/>
          </a:xfrm>
          <a:prstGeom prst="rect">
            <a:avLst/>
          </a:prstGeom>
          <a:noFill/>
        </p:spPr>
        <p:txBody>
          <a:bodyPr wrap="square" rtlCol="0">
            <a:spAutoFit/>
          </a:bodyPr>
          <a:lstStyle/>
          <a:p>
            <a:r>
              <a:rPr lang="en-US" sz="900" dirty="0">
                <a:hlinkClick r:id="rId2" tooltip="https://beth.typepad.com/beths_blog/2005/07/flip_book_exhib.html"/>
              </a:rPr>
              <a:t>This Photo</a:t>
            </a:r>
            <a:r>
              <a:rPr lang="en-US" sz="900" dirty="0"/>
              <a:t> by Unknown Author is licensed under </a:t>
            </a:r>
            <a:r>
              <a:rPr lang="en-US" sz="900" dirty="0">
                <a:hlinkClick r:id="rId3" tooltip="https://creativecommons.org/licenses/by/3.0/"/>
              </a:rPr>
              <a:t>CC BY</a:t>
            </a:r>
            <a:endParaRPr lang="en-US" sz="900" dirty="0"/>
          </a:p>
        </p:txBody>
      </p:sp>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527673" y="652463"/>
            <a:ext cx="4977777" cy="1042987"/>
          </a:xfrm>
        </p:spPr>
        <p:txBody>
          <a:bodyPr/>
          <a:lstStyle/>
          <a:p>
            <a:r>
              <a:rPr lang="en-US" dirty="0"/>
              <a:t>Methodology</a:t>
            </a:r>
          </a:p>
        </p:txBody>
      </p:sp>
      <p:sp>
        <p:nvSpPr>
          <p:cNvPr id="6" name="Subtitle 5">
            <a:extLst>
              <a:ext uri="{FF2B5EF4-FFF2-40B4-BE49-F238E27FC236}">
                <a16:creationId xmlns:a16="http://schemas.microsoft.com/office/drawing/2014/main" id="{4552F1CF-68AA-447B-B5B0-C65BB72A5D6D}"/>
              </a:ext>
            </a:extLst>
          </p:cNvPr>
          <p:cNvSpPr>
            <a:spLocks noGrp="1"/>
          </p:cNvSpPr>
          <p:nvPr>
            <p:ph type="subTitle" idx="1"/>
          </p:nvPr>
        </p:nvSpPr>
        <p:spPr>
          <a:xfrm>
            <a:off x="422898" y="1952625"/>
            <a:ext cx="5377828" cy="4048125"/>
          </a:xfrm>
        </p:spPr>
        <p:txBody>
          <a:bodyPr/>
          <a:lstStyle/>
          <a:p>
            <a:pPr algn="just"/>
            <a:r>
              <a:rPr lang="en-US" dirty="0"/>
              <a:t> To animate in MATLAB we use a frame-by-frame method. All animations and videos are just a lot of images stitched together. Just like in a flip book, if changes are made little by little, and then the pictures are flipped by really fast, it looks like an animation. We tried to do the same thing in MATLAB. </a:t>
            </a:r>
          </a:p>
        </p:txBody>
      </p:sp>
      <p:pic>
        <p:nvPicPr>
          <p:cNvPr id="9" name="Picture Placeholder 8">
            <a:extLst>
              <a:ext uri="{FF2B5EF4-FFF2-40B4-BE49-F238E27FC236}">
                <a16:creationId xmlns:a16="http://schemas.microsoft.com/office/drawing/2014/main" id="{E63B8A5B-EB32-49B6-9A1F-EBAD959CFB7C}"/>
              </a:ext>
            </a:extLst>
          </p:cNvPr>
          <p:cNvPicPr>
            <a:picLocks noGrp="1" noChangeAspect="1"/>
          </p:cNvPicPr>
          <p:nvPr>
            <p:ph type="pic" sz="quarter" idx="13"/>
          </p:nvPr>
        </p:nvPicPr>
        <p:blipFill>
          <a:blip r:embed="rId4">
            <a:extLst>
              <a:ext uri="{837473B0-CC2E-450A-ABE3-18F120FF3D39}">
                <a1611:picAttrSrcUrl xmlns:a1611="http://schemas.microsoft.com/office/drawing/2016/11/main" r:id="rId2"/>
              </a:ext>
            </a:extLst>
          </a:blip>
          <a:srcRect/>
          <a:stretch/>
        </p:blipFill>
        <p:spPr>
          <a:xfrm>
            <a:off x="6391275" y="1264615"/>
            <a:ext cx="5020056" cy="4574210"/>
          </a:xfrm>
        </p:spPr>
      </p:pic>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420624" y="365125"/>
            <a:ext cx="10543032" cy="1325563"/>
          </a:xfrm>
        </p:spPr>
        <p:txBody>
          <a:bodyPr>
            <a:normAutofit/>
          </a:bodyPr>
          <a:lstStyle/>
          <a:p>
            <a:pPr algn="ctr"/>
            <a:r>
              <a:rPr lang="en-US" sz="4400" dirty="0">
                <a:solidFill>
                  <a:schemeClr val="accent1">
                    <a:lumMod val="50000"/>
                  </a:schemeClr>
                </a:solidFill>
              </a:rPr>
              <a:t>Steps to Make an Animation in MATLAB</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4" name="Content Placeholder 3">
            <a:extLst>
              <a:ext uri="{FF2B5EF4-FFF2-40B4-BE49-F238E27FC236}">
                <a16:creationId xmlns:a16="http://schemas.microsoft.com/office/drawing/2014/main" id="{9755158C-563E-46E0-C0E4-8BB7A5F0BDBD}"/>
              </a:ext>
            </a:extLst>
          </p:cNvPr>
          <p:cNvSpPr>
            <a:spLocks noGrp="1"/>
          </p:cNvSpPr>
          <p:nvPr>
            <p:ph idx="1"/>
          </p:nvPr>
        </p:nvSpPr>
        <p:spPr>
          <a:solidFill>
            <a:schemeClr val="accent1">
              <a:lumMod val="20000"/>
              <a:lumOff val="80000"/>
            </a:schemeClr>
          </a:solidFill>
        </p:spPr>
        <p:txBody>
          <a:bodyPr>
            <a:normAutofit/>
          </a:bodyPr>
          <a:lstStyle/>
          <a:p>
            <a:pPr marL="457200" indent="-457200">
              <a:buClrTx/>
              <a:buFont typeface="+mj-lt"/>
              <a:buAutoNum type="arabicPeriod"/>
            </a:pPr>
            <a:r>
              <a:rPr lang="en-US" dirty="0"/>
              <a:t>Run a simulation and generate all the data points. </a:t>
            </a:r>
          </a:p>
          <a:p>
            <a:pPr marL="457200" indent="-457200">
              <a:buClrTx/>
              <a:buFont typeface="+mj-lt"/>
              <a:buAutoNum type="arabicPeriod"/>
            </a:pPr>
            <a:r>
              <a:rPr lang="en-US" dirty="0"/>
              <a:t>Draw/render/plot the scenario at time t</a:t>
            </a:r>
            <a:r>
              <a:rPr lang="en-US" baseline="-25000" dirty="0"/>
              <a:t>k</a:t>
            </a:r>
            <a:r>
              <a:rPr lang="en-US" dirty="0"/>
              <a:t>.</a:t>
            </a:r>
          </a:p>
          <a:p>
            <a:pPr marL="457200" indent="-457200">
              <a:buClrTx/>
              <a:buFont typeface="+mj-lt"/>
              <a:buAutoNum type="arabicPeriod"/>
            </a:pPr>
            <a:r>
              <a:rPr lang="en-US" dirty="0"/>
              <a:t>Take a snapshot of the scenario and store it.</a:t>
            </a:r>
          </a:p>
          <a:p>
            <a:pPr marL="457200" indent="-457200">
              <a:buClrTx/>
              <a:buFont typeface="+mj-lt"/>
              <a:buAutoNum type="arabicPeriod"/>
            </a:pPr>
            <a:r>
              <a:rPr lang="en-US" dirty="0"/>
              <a:t>Advance time to t</a:t>
            </a:r>
            <a:r>
              <a:rPr lang="en-US" baseline="-25000" dirty="0"/>
              <a:t>k+1</a:t>
            </a:r>
          </a:p>
          <a:p>
            <a:pPr marL="457200" indent="-457200">
              <a:buClrTx/>
              <a:buFont typeface="+mj-lt"/>
              <a:buAutoNum type="arabicPeriod"/>
            </a:pPr>
            <a:r>
              <a:rPr lang="en-US" dirty="0"/>
              <a:t>Repeat the process from Step 2. </a:t>
            </a:r>
          </a:p>
          <a:p>
            <a:pPr marL="457200" indent="-457200">
              <a:buClr>
                <a:schemeClr val="tx1"/>
              </a:buClr>
              <a:buFont typeface="+mj-lt"/>
              <a:buAutoNum type="arabicPeriod"/>
            </a:pPr>
            <a:r>
              <a:rPr lang="en-US" dirty="0"/>
              <a:t>Make a movie from the acquired snapshots.</a:t>
            </a:r>
          </a:p>
        </p:txBody>
      </p:sp>
    </p:spTree>
    <p:extLst>
      <p:ext uri="{BB962C8B-B14F-4D97-AF65-F5344CB8AC3E}">
        <p14:creationId xmlns:p14="http://schemas.microsoft.com/office/powerpoint/2010/main" val="21998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58798-14B3-4E65-8F8B-DCED649CBF77}"/>
              </a:ext>
            </a:extLst>
          </p:cNvPr>
          <p:cNvSpPr>
            <a:spLocks noGrp="1"/>
          </p:cNvSpPr>
          <p:nvPr>
            <p:ph type="title"/>
          </p:nvPr>
        </p:nvSpPr>
        <p:spPr>
          <a:xfrm>
            <a:off x="420624" y="365125"/>
            <a:ext cx="10543032" cy="886181"/>
          </a:xfrm>
        </p:spPr>
        <p:txBody>
          <a:bodyPr>
            <a:normAutofit/>
          </a:bodyPr>
          <a:lstStyle/>
          <a:p>
            <a:pPr algn="ctr"/>
            <a:r>
              <a:rPr lang="en-US" sz="4000" dirty="0"/>
              <a:t>An Outline of the Code</a:t>
            </a:r>
          </a:p>
        </p:txBody>
      </p:sp>
      <p:sp>
        <p:nvSpPr>
          <p:cNvPr id="10" name="Slide Number Placeholder 9">
            <a:extLst>
              <a:ext uri="{FF2B5EF4-FFF2-40B4-BE49-F238E27FC236}">
                <a16:creationId xmlns:a16="http://schemas.microsoft.com/office/drawing/2014/main" id="{AA45A8F8-1D54-4C25-8E98-314128BAD97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pic>
        <p:nvPicPr>
          <p:cNvPr id="6" name="Content Placeholder 5">
            <a:extLst>
              <a:ext uri="{FF2B5EF4-FFF2-40B4-BE49-F238E27FC236}">
                <a16:creationId xmlns:a16="http://schemas.microsoft.com/office/drawing/2014/main" id="{DAF7A22A-BAB7-5FBC-0122-F16F5BF51836}"/>
              </a:ext>
            </a:extLst>
          </p:cNvPr>
          <p:cNvPicPr>
            <a:picLocks noGrp="1" noChangeAspect="1"/>
          </p:cNvPicPr>
          <p:nvPr>
            <p:ph idx="1"/>
          </p:nvPr>
        </p:nvPicPr>
        <p:blipFill>
          <a:blip r:embed="rId2"/>
          <a:stretch>
            <a:fillRect/>
          </a:stretch>
        </p:blipFill>
        <p:spPr>
          <a:xfrm>
            <a:off x="201549" y="1438275"/>
            <a:ext cx="7554404" cy="4572000"/>
          </a:xfrm>
        </p:spPr>
      </p:pic>
      <p:sp>
        <p:nvSpPr>
          <p:cNvPr id="7" name="Rectangle 6">
            <a:extLst>
              <a:ext uri="{FF2B5EF4-FFF2-40B4-BE49-F238E27FC236}">
                <a16:creationId xmlns:a16="http://schemas.microsoft.com/office/drawing/2014/main" id="{D298E603-B380-BB3F-AB2B-A0D0715849C3}"/>
              </a:ext>
            </a:extLst>
          </p:cNvPr>
          <p:cNvSpPr/>
          <p:nvPr/>
        </p:nvSpPr>
        <p:spPr>
          <a:xfrm>
            <a:off x="816451" y="2200274"/>
            <a:ext cx="6279674" cy="563563"/>
          </a:xfrm>
          <a:prstGeom prst="rect">
            <a:avLst/>
          </a:prstGeom>
          <a:no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EDFD10E8-6047-E6F2-0CCA-8F31C662A28F}"/>
              </a:ext>
            </a:extLst>
          </p:cNvPr>
          <p:cNvSpPr txBox="1"/>
          <p:nvPr/>
        </p:nvSpPr>
        <p:spPr>
          <a:xfrm>
            <a:off x="7877175" y="2200274"/>
            <a:ext cx="3286125" cy="1200329"/>
          </a:xfrm>
          <a:prstGeom prst="rect">
            <a:avLst/>
          </a:prstGeom>
          <a:noFill/>
        </p:spPr>
        <p:txBody>
          <a:bodyPr wrap="square" rtlCol="0">
            <a:spAutoFit/>
          </a:bodyPr>
          <a:lstStyle/>
          <a:p>
            <a:r>
              <a:rPr lang="en-US" b="1" dirty="0"/>
              <a:t>Step 1: Generating Data Points</a:t>
            </a:r>
          </a:p>
          <a:p>
            <a:r>
              <a:rPr lang="en-US" dirty="0"/>
              <a:t>First, we took a dynamic system and after generating its vector space solution with respect to time</a:t>
            </a:r>
          </a:p>
        </p:txBody>
      </p:sp>
      <p:cxnSp>
        <p:nvCxnSpPr>
          <p:cNvPr id="21" name="Connector: Curved 20">
            <a:extLst>
              <a:ext uri="{FF2B5EF4-FFF2-40B4-BE49-F238E27FC236}">
                <a16:creationId xmlns:a16="http://schemas.microsoft.com/office/drawing/2014/main" id="{D45BA98C-19C4-C1A3-81E1-A3A185BB4C77}"/>
              </a:ext>
            </a:extLst>
          </p:cNvPr>
          <p:cNvCxnSpPr>
            <a:stCxn id="14" idx="1"/>
          </p:cNvCxnSpPr>
          <p:nvPr/>
        </p:nvCxnSpPr>
        <p:spPr>
          <a:xfrm rot="10800000">
            <a:off x="7096125" y="2666999"/>
            <a:ext cx="781050" cy="133441"/>
          </a:xfrm>
          <a:prstGeom prst="curved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1F831B4-D2CF-F4F8-1D02-BC2E214376BF}"/>
              </a:ext>
            </a:extLst>
          </p:cNvPr>
          <p:cNvSpPr txBox="1"/>
          <p:nvPr/>
        </p:nvSpPr>
        <p:spPr>
          <a:xfrm>
            <a:off x="5000625" y="3615967"/>
            <a:ext cx="3286125" cy="1200329"/>
          </a:xfrm>
          <a:prstGeom prst="rect">
            <a:avLst/>
          </a:prstGeom>
          <a:noFill/>
        </p:spPr>
        <p:txBody>
          <a:bodyPr wrap="square" rtlCol="0">
            <a:spAutoFit/>
          </a:bodyPr>
          <a:lstStyle/>
          <a:p>
            <a:r>
              <a:rPr lang="en-US" b="1" dirty="0"/>
              <a:t>Step 2 : Rendering the scenario at time </a:t>
            </a:r>
            <a:r>
              <a:rPr lang="en-US" b="1" dirty="0" err="1"/>
              <a:t>t</a:t>
            </a:r>
            <a:r>
              <a:rPr lang="en-US" b="1" baseline="-25000" dirty="0" err="1"/>
              <a:t>k</a:t>
            </a:r>
            <a:r>
              <a:rPr lang="en-US" b="1" dirty="0"/>
              <a:t> </a:t>
            </a:r>
          </a:p>
          <a:p>
            <a:r>
              <a:rPr lang="en-US" dirty="0"/>
              <a:t>And now we’ll run the loop for the amount of time we’ve chosen.</a:t>
            </a:r>
          </a:p>
        </p:txBody>
      </p:sp>
      <p:sp>
        <p:nvSpPr>
          <p:cNvPr id="23" name="Rectangle 22">
            <a:extLst>
              <a:ext uri="{FF2B5EF4-FFF2-40B4-BE49-F238E27FC236}">
                <a16:creationId xmlns:a16="http://schemas.microsoft.com/office/drawing/2014/main" id="{69397B88-8E81-C42D-2544-C2B737EF17F0}"/>
              </a:ext>
            </a:extLst>
          </p:cNvPr>
          <p:cNvSpPr/>
          <p:nvPr/>
        </p:nvSpPr>
        <p:spPr>
          <a:xfrm>
            <a:off x="729607" y="3429000"/>
            <a:ext cx="2296684" cy="1588494"/>
          </a:xfrm>
          <a:prstGeom prst="rect">
            <a:avLst/>
          </a:prstGeom>
          <a:no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Connector: Curved 24">
            <a:extLst>
              <a:ext uri="{FF2B5EF4-FFF2-40B4-BE49-F238E27FC236}">
                <a16:creationId xmlns:a16="http://schemas.microsoft.com/office/drawing/2014/main" id="{C9994F00-94FB-F73C-D3BA-D9F9F34935E1}"/>
              </a:ext>
            </a:extLst>
          </p:cNvPr>
          <p:cNvCxnSpPr>
            <a:endCxn id="23" idx="2"/>
          </p:cNvCxnSpPr>
          <p:nvPr/>
        </p:nvCxnSpPr>
        <p:spPr>
          <a:xfrm rot="10800000" flipV="1">
            <a:off x="1877949" y="4094164"/>
            <a:ext cx="3122676" cy="923330"/>
          </a:xfrm>
          <a:prstGeom prst="curvedConnector4">
            <a:avLst>
              <a:gd name="adj1" fmla="val 31613"/>
              <a:gd name="adj2" fmla="val 1247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539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A45A8F8-1D54-4C25-8E98-314128BAD97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pic>
        <p:nvPicPr>
          <p:cNvPr id="3" name="Picture 2">
            <a:extLst>
              <a:ext uri="{FF2B5EF4-FFF2-40B4-BE49-F238E27FC236}">
                <a16:creationId xmlns:a16="http://schemas.microsoft.com/office/drawing/2014/main" id="{1F3ABA1C-5915-2C0D-40DE-92DF0EBC0B81}"/>
              </a:ext>
            </a:extLst>
          </p:cNvPr>
          <p:cNvPicPr>
            <a:picLocks noChangeAspect="1"/>
          </p:cNvPicPr>
          <p:nvPr/>
        </p:nvPicPr>
        <p:blipFill>
          <a:blip r:embed="rId2"/>
          <a:stretch>
            <a:fillRect/>
          </a:stretch>
        </p:blipFill>
        <p:spPr>
          <a:xfrm>
            <a:off x="420624" y="1258570"/>
            <a:ext cx="8372475" cy="4959350"/>
          </a:xfrm>
          <a:prstGeom prst="rect">
            <a:avLst/>
          </a:prstGeom>
        </p:spPr>
      </p:pic>
      <p:sp>
        <p:nvSpPr>
          <p:cNvPr id="11" name="Rectangle 10">
            <a:extLst>
              <a:ext uri="{FF2B5EF4-FFF2-40B4-BE49-F238E27FC236}">
                <a16:creationId xmlns:a16="http://schemas.microsoft.com/office/drawing/2014/main" id="{9A2E8136-0062-34B3-9314-9C52DC9B5232}"/>
              </a:ext>
            </a:extLst>
          </p:cNvPr>
          <p:cNvSpPr/>
          <p:nvPr/>
        </p:nvSpPr>
        <p:spPr>
          <a:xfrm>
            <a:off x="1152525" y="3903345"/>
            <a:ext cx="3429000" cy="640080"/>
          </a:xfrm>
          <a:prstGeom prst="rect">
            <a:avLst/>
          </a:prstGeom>
          <a:no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8031A6C-BCAB-3506-9104-7D54F7719737}"/>
              </a:ext>
            </a:extLst>
          </p:cNvPr>
          <p:cNvSpPr txBox="1"/>
          <p:nvPr/>
        </p:nvSpPr>
        <p:spPr>
          <a:xfrm>
            <a:off x="6176961" y="3408045"/>
            <a:ext cx="3438525" cy="1200329"/>
          </a:xfrm>
          <a:prstGeom prst="rect">
            <a:avLst/>
          </a:prstGeom>
          <a:noFill/>
          <a:ln>
            <a:solidFill>
              <a:schemeClr val="tx1">
                <a:lumMod val="50000"/>
                <a:lumOff val="50000"/>
              </a:schemeClr>
            </a:solidFill>
          </a:ln>
        </p:spPr>
        <p:txBody>
          <a:bodyPr wrap="square" rtlCol="0">
            <a:spAutoFit/>
          </a:bodyPr>
          <a:lstStyle/>
          <a:p>
            <a:r>
              <a:rPr lang="en-US" b="1" dirty="0"/>
              <a:t>Step 3: Take a snapshot of the scenario and store it.</a:t>
            </a:r>
          </a:p>
          <a:p>
            <a:r>
              <a:rPr lang="en-US" dirty="0"/>
              <a:t>With this statement, it saves each snapshot at every iteration.</a:t>
            </a:r>
          </a:p>
        </p:txBody>
      </p:sp>
      <p:cxnSp>
        <p:nvCxnSpPr>
          <p:cNvPr id="14" name="Connector: Curved 13">
            <a:extLst>
              <a:ext uri="{FF2B5EF4-FFF2-40B4-BE49-F238E27FC236}">
                <a16:creationId xmlns:a16="http://schemas.microsoft.com/office/drawing/2014/main" id="{78B6188E-67B0-0985-02AB-F32E655CF18C}"/>
              </a:ext>
            </a:extLst>
          </p:cNvPr>
          <p:cNvCxnSpPr>
            <a:cxnSpLocks/>
            <a:stCxn id="12" idx="1"/>
            <a:endCxn id="11" idx="2"/>
          </p:cNvCxnSpPr>
          <p:nvPr/>
        </p:nvCxnSpPr>
        <p:spPr>
          <a:xfrm rot="10800000" flipV="1">
            <a:off x="2867025" y="4008209"/>
            <a:ext cx="3309936" cy="535215"/>
          </a:xfrm>
          <a:prstGeom prst="curvedConnector4">
            <a:avLst>
              <a:gd name="adj1" fmla="val 24101"/>
              <a:gd name="adj2" fmla="val 154847"/>
            </a:avLst>
          </a:prstGeom>
          <a:ln>
            <a:tailEnd type="triangle"/>
          </a:ln>
        </p:spPr>
        <p:style>
          <a:lnRef idx="1">
            <a:schemeClr val="dk1"/>
          </a:lnRef>
          <a:fillRef idx="0">
            <a:schemeClr val="dk1"/>
          </a:fillRef>
          <a:effectRef idx="0">
            <a:schemeClr val="dk1"/>
          </a:effectRef>
          <a:fontRef idx="minor">
            <a:schemeClr val="tx1"/>
          </a:fontRef>
        </p:style>
      </p:cxnSp>
      <p:sp>
        <p:nvSpPr>
          <p:cNvPr id="15" name="Title 4">
            <a:extLst>
              <a:ext uri="{FF2B5EF4-FFF2-40B4-BE49-F238E27FC236}">
                <a16:creationId xmlns:a16="http://schemas.microsoft.com/office/drawing/2014/main" id="{03C83A35-AC28-EF3A-4E35-28724E2AA03C}"/>
              </a:ext>
            </a:extLst>
          </p:cNvPr>
          <p:cNvSpPr>
            <a:spLocks noGrp="1"/>
          </p:cNvSpPr>
          <p:nvPr>
            <p:ph type="title"/>
          </p:nvPr>
        </p:nvSpPr>
        <p:spPr>
          <a:xfrm>
            <a:off x="420688" y="365125"/>
            <a:ext cx="10542587" cy="639763"/>
          </a:xfrm>
        </p:spPr>
        <p:txBody>
          <a:bodyPr>
            <a:normAutofit fontScale="90000"/>
          </a:bodyPr>
          <a:lstStyle/>
          <a:p>
            <a:pPr algn="ctr"/>
            <a:r>
              <a:rPr lang="en-US" sz="4000" dirty="0"/>
              <a:t>An Outline of the Code</a:t>
            </a:r>
          </a:p>
        </p:txBody>
      </p:sp>
      <p:sp>
        <p:nvSpPr>
          <p:cNvPr id="16" name="Rectangle 15">
            <a:extLst>
              <a:ext uri="{FF2B5EF4-FFF2-40B4-BE49-F238E27FC236}">
                <a16:creationId xmlns:a16="http://schemas.microsoft.com/office/drawing/2014/main" id="{78B458ED-9002-C4E7-AC7D-9999D69938AA}"/>
              </a:ext>
            </a:extLst>
          </p:cNvPr>
          <p:cNvSpPr/>
          <p:nvPr/>
        </p:nvSpPr>
        <p:spPr>
          <a:xfrm>
            <a:off x="952500" y="4797107"/>
            <a:ext cx="3429000" cy="946647"/>
          </a:xfrm>
          <a:prstGeom prst="rect">
            <a:avLst/>
          </a:prstGeom>
          <a:no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014A3304-5F8F-6C9A-46F9-8D22F505898E}"/>
              </a:ext>
            </a:extLst>
          </p:cNvPr>
          <p:cNvSpPr txBox="1"/>
          <p:nvPr/>
        </p:nvSpPr>
        <p:spPr>
          <a:xfrm>
            <a:off x="5354574" y="5143589"/>
            <a:ext cx="3438525" cy="923330"/>
          </a:xfrm>
          <a:prstGeom prst="rect">
            <a:avLst/>
          </a:prstGeom>
          <a:noFill/>
          <a:ln>
            <a:solidFill>
              <a:schemeClr val="tx1">
                <a:lumMod val="50000"/>
                <a:lumOff val="50000"/>
              </a:schemeClr>
            </a:solidFill>
          </a:ln>
        </p:spPr>
        <p:txBody>
          <a:bodyPr wrap="square" rtlCol="0">
            <a:spAutoFit/>
          </a:bodyPr>
          <a:lstStyle/>
          <a:p>
            <a:pPr>
              <a:buClrTx/>
            </a:pPr>
            <a:r>
              <a:rPr lang="en-US" b="1" dirty="0"/>
              <a:t>Step 4: Advance time to t</a:t>
            </a:r>
            <a:r>
              <a:rPr lang="en-US" b="1" baseline="-25000" dirty="0"/>
              <a:t>k+1.</a:t>
            </a:r>
          </a:p>
          <a:p>
            <a:pPr>
              <a:buClrTx/>
            </a:pPr>
            <a:r>
              <a:rPr lang="en-US" b="1" dirty="0"/>
              <a:t>Step 5:Repeat the process from Step 2. </a:t>
            </a:r>
          </a:p>
        </p:txBody>
      </p:sp>
      <p:cxnSp>
        <p:nvCxnSpPr>
          <p:cNvPr id="22" name="Connector: Curved 21">
            <a:extLst>
              <a:ext uri="{FF2B5EF4-FFF2-40B4-BE49-F238E27FC236}">
                <a16:creationId xmlns:a16="http://schemas.microsoft.com/office/drawing/2014/main" id="{24637E6F-1530-5756-1A50-7D66B85A4AB0}"/>
              </a:ext>
            </a:extLst>
          </p:cNvPr>
          <p:cNvCxnSpPr>
            <a:cxnSpLocks/>
            <a:stCxn id="20" idx="2"/>
          </p:cNvCxnSpPr>
          <p:nvPr/>
        </p:nvCxnSpPr>
        <p:spPr>
          <a:xfrm rot="5400000" flipH="1">
            <a:off x="4446900" y="3439982"/>
            <a:ext cx="323164" cy="4930711"/>
          </a:xfrm>
          <a:prstGeom prst="curvedConnector4">
            <a:avLst>
              <a:gd name="adj1" fmla="val -70738"/>
              <a:gd name="adj2" fmla="val 67434"/>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6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A45A8F8-1D54-4C25-8E98-314128BAD97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pic>
        <p:nvPicPr>
          <p:cNvPr id="4" name="Picture 3">
            <a:extLst>
              <a:ext uri="{FF2B5EF4-FFF2-40B4-BE49-F238E27FC236}">
                <a16:creationId xmlns:a16="http://schemas.microsoft.com/office/drawing/2014/main" id="{AA7D4AFB-932C-678C-573C-720333607E47}"/>
              </a:ext>
            </a:extLst>
          </p:cNvPr>
          <p:cNvPicPr>
            <a:picLocks noChangeAspect="1"/>
          </p:cNvPicPr>
          <p:nvPr/>
        </p:nvPicPr>
        <p:blipFill>
          <a:blip r:embed="rId2"/>
          <a:stretch>
            <a:fillRect/>
          </a:stretch>
        </p:blipFill>
        <p:spPr>
          <a:xfrm>
            <a:off x="504825" y="1895027"/>
            <a:ext cx="6715125" cy="3280672"/>
          </a:xfrm>
          <a:prstGeom prst="rect">
            <a:avLst/>
          </a:prstGeom>
        </p:spPr>
      </p:pic>
      <p:sp>
        <p:nvSpPr>
          <p:cNvPr id="6" name="TextBox 5">
            <a:extLst>
              <a:ext uri="{FF2B5EF4-FFF2-40B4-BE49-F238E27FC236}">
                <a16:creationId xmlns:a16="http://schemas.microsoft.com/office/drawing/2014/main" id="{CD62167D-269F-EC86-D2F0-E605E5934ACC}"/>
              </a:ext>
            </a:extLst>
          </p:cNvPr>
          <p:cNvSpPr txBox="1"/>
          <p:nvPr/>
        </p:nvSpPr>
        <p:spPr>
          <a:xfrm>
            <a:off x="7305675" y="1771650"/>
            <a:ext cx="4267200" cy="1754326"/>
          </a:xfrm>
          <a:prstGeom prst="rect">
            <a:avLst/>
          </a:prstGeom>
          <a:noFill/>
        </p:spPr>
        <p:txBody>
          <a:bodyPr wrap="square" rtlCol="0">
            <a:spAutoFit/>
          </a:bodyPr>
          <a:lstStyle/>
          <a:p>
            <a:endParaRPr lang="en-US" b="1" dirty="0"/>
          </a:p>
          <a:p>
            <a:r>
              <a:rPr lang="en-US" b="1" dirty="0"/>
              <a:t>Step 6: Making a movie from the acquired snapshots.</a:t>
            </a:r>
          </a:p>
          <a:p>
            <a:r>
              <a:rPr lang="en-US" dirty="0"/>
              <a:t>This statement changes all the previously saved snapshots and converts them into a movie. </a:t>
            </a:r>
          </a:p>
        </p:txBody>
      </p:sp>
      <p:sp>
        <p:nvSpPr>
          <p:cNvPr id="7" name="Rectangle 6">
            <a:extLst>
              <a:ext uri="{FF2B5EF4-FFF2-40B4-BE49-F238E27FC236}">
                <a16:creationId xmlns:a16="http://schemas.microsoft.com/office/drawing/2014/main" id="{7B9A76D2-08E8-90A8-14AC-5F8F72B6125B}"/>
              </a:ext>
            </a:extLst>
          </p:cNvPr>
          <p:cNvSpPr/>
          <p:nvPr/>
        </p:nvSpPr>
        <p:spPr>
          <a:xfrm>
            <a:off x="619125" y="2221944"/>
            <a:ext cx="6286500" cy="86415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lumMod val="50000"/>
                </a:schemeClr>
              </a:solidFill>
            </a:endParaRPr>
          </a:p>
        </p:txBody>
      </p:sp>
      <p:cxnSp>
        <p:nvCxnSpPr>
          <p:cNvPr id="12" name="Connector: Curved 11">
            <a:extLst>
              <a:ext uri="{FF2B5EF4-FFF2-40B4-BE49-F238E27FC236}">
                <a16:creationId xmlns:a16="http://schemas.microsoft.com/office/drawing/2014/main" id="{6A041FCD-0DA9-0E95-E236-76552D2F15A4}"/>
              </a:ext>
            </a:extLst>
          </p:cNvPr>
          <p:cNvCxnSpPr>
            <a:cxnSpLocks/>
            <a:stCxn id="6" idx="2"/>
          </p:cNvCxnSpPr>
          <p:nvPr/>
        </p:nvCxnSpPr>
        <p:spPr>
          <a:xfrm rot="5400000" flipH="1">
            <a:off x="7763303" y="1850005"/>
            <a:ext cx="824643" cy="2527301"/>
          </a:xfrm>
          <a:prstGeom prst="curvedConnector4">
            <a:avLst>
              <a:gd name="adj1" fmla="val -27721"/>
              <a:gd name="adj2" fmla="val 92211"/>
            </a:avLst>
          </a:prstGeom>
          <a:ln>
            <a:tailEnd type="triangle"/>
          </a:ln>
        </p:spPr>
        <p:style>
          <a:lnRef idx="1">
            <a:schemeClr val="dk1"/>
          </a:lnRef>
          <a:fillRef idx="0">
            <a:schemeClr val="dk1"/>
          </a:fillRef>
          <a:effectRef idx="0">
            <a:schemeClr val="dk1"/>
          </a:effectRef>
          <a:fontRef idx="minor">
            <a:schemeClr val="tx1"/>
          </a:fontRef>
        </p:style>
      </p:cxnSp>
      <p:sp>
        <p:nvSpPr>
          <p:cNvPr id="16" name="Title 4">
            <a:extLst>
              <a:ext uri="{FF2B5EF4-FFF2-40B4-BE49-F238E27FC236}">
                <a16:creationId xmlns:a16="http://schemas.microsoft.com/office/drawing/2014/main" id="{074DC939-709F-9130-5544-4A6BCE859360}"/>
              </a:ext>
            </a:extLst>
          </p:cNvPr>
          <p:cNvSpPr txBox="1">
            <a:spLocks/>
          </p:cNvSpPr>
          <p:nvPr/>
        </p:nvSpPr>
        <p:spPr>
          <a:xfrm>
            <a:off x="420624" y="648547"/>
            <a:ext cx="10542587" cy="6397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lgn="ctr"/>
            <a:r>
              <a:rPr lang="en-US" sz="4000" dirty="0"/>
              <a:t>An Outline of the Code</a:t>
            </a:r>
          </a:p>
        </p:txBody>
      </p:sp>
    </p:spTree>
    <p:extLst>
      <p:ext uri="{BB962C8B-B14F-4D97-AF65-F5344CB8AC3E}">
        <p14:creationId xmlns:p14="http://schemas.microsoft.com/office/powerpoint/2010/main" val="254573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7603-3FE5-4D68-8FC7-506A843BD8DD}"/>
              </a:ext>
            </a:extLst>
          </p:cNvPr>
          <p:cNvSpPr>
            <a:spLocks noGrp="1"/>
          </p:cNvSpPr>
          <p:nvPr>
            <p:ph type="ctrTitle"/>
          </p:nvPr>
        </p:nvSpPr>
        <p:spPr>
          <a:xfrm>
            <a:off x="422899" y="576263"/>
            <a:ext cx="5206802" cy="966787"/>
          </a:xfrm>
        </p:spPr>
        <p:txBody>
          <a:bodyPr>
            <a:normAutofit fontScale="90000"/>
          </a:bodyPr>
          <a:lstStyle/>
          <a:p>
            <a:br>
              <a:rPr lang="en-US" dirty="0"/>
            </a:br>
            <a:endParaRPr lang="en-US" dirty="0"/>
          </a:p>
        </p:txBody>
      </p:sp>
      <p:sp>
        <p:nvSpPr>
          <p:cNvPr id="3" name="Subtitle 2">
            <a:extLst>
              <a:ext uri="{FF2B5EF4-FFF2-40B4-BE49-F238E27FC236}">
                <a16:creationId xmlns:a16="http://schemas.microsoft.com/office/drawing/2014/main" id="{5F736FE2-3052-4AA9-A15D-DC9479876A48}"/>
              </a:ext>
            </a:extLst>
          </p:cNvPr>
          <p:cNvSpPr>
            <a:spLocks noGrp="1"/>
          </p:cNvSpPr>
          <p:nvPr>
            <p:ph type="subTitle" idx="1"/>
          </p:nvPr>
        </p:nvSpPr>
        <p:spPr>
          <a:xfrm>
            <a:off x="506584" y="1454943"/>
            <a:ext cx="3865391" cy="4826794"/>
          </a:xfrm>
        </p:spPr>
        <p:txBody>
          <a:bodyPr>
            <a:normAutofit/>
          </a:bodyPr>
          <a:lstStyle/>
          <a:p>
            <a:r>
              <a:rPr lang="en-US" sz="2000" dirty="0"/>
              <a:t>The set of equations we chose was from a dynamic system that consists of complex Eigenvalues. So, theoretically, we should get a spiral. And since we took a negative exponential our system should tend towards 0. Our resultant plot should look something like a spiral depicting x</a:t>
            </a:r>
            <a:r>
              <a:rPr lang="en-US" sz="1800" baseline="-25000" dirty="0"/>
              <a:t>0</a:t>
            </a:r>
            <a:r>
              <a:rPr lang="en-US" sz="2000" dirty="0"/>
              <a:t> in the following image.</a:t>
            </a:r>
          </a:p>
        </p:txBody>
      </p:sp>
      <p:sp>
        <p:nvSpPr>
          <p:cNvPr id="15" name="Slide Number Placeholder 14">
            <a:extLst>
              <a:ext uri="{FF2B5EF4-FFF2-40B4-BE49-F238E27FC236}">
                <a16:creationId xmlns:a16="http://schemas.microsoft.com/office/drawing/2014/main" id="{511D5E5B-4DDF-42C6-8BE2-5EEC3D93994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4" name="TextBox 3">
            <a:extLst>
              <a:ext uri="{FF2B5EF4-FFF2-40B4-BE49-F238E27FC236}">
                <a16:creationId xmlns:a16="http://schemas.microsoft.com/office/drawing/2014/main" id="{60A870D2-688B-0463-8646-AA3422A57B33}"/>
              </a:ext>
            </a:extLst>
          </p:cNvPr>
          <p:cNvSpPr txBox="1"/>
          <p:nvPr/>
        </p:nvSpPr>
        <p:spPr>
          <a:xfrm>
            <a:off x="742950" y="273522"/>
            <a:ext cx="10239375" cy="769441"/>
          </a:xfrm>
          <a:prstGeom prst="rect">
            <a:avLst/>
          </a:prstGeom>
          <a:noFill/>
        </p:spPr>
        <p:txBody>
          <a:bodyPr wrap="square" rtlCol="0">
            <a:spAutoFit/>
          </a:bodyPr>
          <a:lstStyle/>
          <a:p>
            <a:pPr algn="ctr"/>
            <a:r>
              <a:rPr lang="en-US" sz="4400" dirty="0"/>
              <a:t>Result</a:t>
            </a:r>
          </a:p>
        </p:txBody>
      </p:sp>
      <p:pic>
        <p:nvPicPr>
          <p:cNvPr id="18" name="Picture 17">
            <a:extLst>
              <a:ext uri="{FF2B5EF4-FFF2-40B4-BE49-F238E27FC236}">
                <a16:creationId xmlns:a16="http://schemas.microsoft.com/office/drawing/2014/main" id="{E769E4D4-55DF-D702-C288-9F15AE0085BC}"/>
              </a:ext>
            </a:extLst>
          </p:cNvPr>
          <p:cNvPicPr>
            <a:picLocks noChangeAspect="1"/>
          </p:cNvPicPr>
          <p:nvPr/>
        </p:nvPicPr>
        <p:blipFill>
          <a:blip r:embed="rId4"/>
          <a:stretch>
            <a:fillRect/>
          </a:stretch>
        </p:blipFill>
        <p:spPr>
          <a:xfrm>
            <a:off x="4730750" y="1597570"/>
            <a:ext cx="2781300" cy="3955802"/>
          </a:xfrm>
          <a:prstGeom prst="rect">
            <a:avLst/>
          </a:prstGeom>
        </p:spPr>
      </p:pic>
      <p:sp>
        <p:nvSpPr>
          <p:cNvPr id="19" name="TextBox 18">
            <a:extLst>
              <a:ext uri="{FF2B5EF4-FFF2-40B4-BE49-F238E27FC236}">
                <a16:creationId xmlns:a16="http://schemas.microsoft.com/office/drawing/2014/main" id="{8B154F64-8C68-457A-CF3E-53E069648CBE}"/>
              </a:ext>
            </a:extLst>
          </p:cNvPr>
          <p:cNvSpPr txBox="1"/>
          <p:nvPr/>
        </p:nvSpPr>
        <p:spPr>
          <a:xfrm>
            <a:off x="5057775" y="5953125"/>
            <a:ext cx="2428875" cy="276999"/>
          </a:xfrm>
          <a:prstGeom prst="rect">
            <a:avLst/>
          </a:prstGeom>
          <a:noFill/>
        </p:spPr>
        <p:txBody>
          <a:bodyPr wrap="square" rtlCol="0">
            <a:spAutoFit/>
          </a:bodyPr>
          <a:lstStyle/>
          <a:p>
            <a:pPr algn="ctr"/>
            <a:r>
              <a:rPr lang="en-US" sz="1200" dirty="0"/>
              <a:t>Fig 1.3(a): The expected plot</a:t>
            </a:r>
          </a:p>
        </p:txBody>
      </p:sp>
      <p:pic>
        <p:nvPicPr>
          <p:cNvPr id="20" name="Spiral">
            <a:hlinkClick r:id="" action="ppaction://media"/>
            <a:extLst>
              <a:ext uri="{FF2B5EF4-FFF2-40B4-BE49-F238E27FC236}">
                <a16:creationId xmlns:a16="http://schemas.microsoft.com/office/drawing/2014/main" id="{19B82DDB-5B23-4B36-0DF1-13AD72D9E1F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870824" y="1597570"/>
            <a:ext cx="2781299" cy="3926930"/>
          </a:xfrm>
          <a:prstGeom prst="rect">
            <a:avLst/>
          </a:prstGeom>
        </p:spPr>
      </p:pic>
      <p:sp>
        <p:nvSpPr>
          <p:cNvPr id="21" name="TextBox 20">
            <a:extLst>
              <a:ext uri="{FF2B5EF4-FFF2-40B4-BE49-F238E27FC236}">
                <a16:creationId xmlns:a16="http://schemas.microsoft.com/office/drawing/2014/main" id="{079B5BC6-0B6D-6F1A-169C-39F858ED55F7}"/>
              </a:ext>
            </a:extLst>
          </p:cNvPr>
          <p:cNvSpPr txBox="1"/>
          <p:nvPr/>
        </p:nvSpPr>
        <p:spPr>
          <a:xfrm>
            <a:off x="7649214" y="5953124"/>
            <a:ext cx="2428875" cy="276999"/>
          </a:xfrm>
          <a:prstGeom prst="rect">
            <a:avLst/>
          </a:prstGeom>
          <a:noFill/>
        </p:spPr>
        <p:txBody>
          <a:bodyPr wrap="square" rtlCol="0">
            <a:spAutoFit/>
          </a:bodyPr>
          <a:lstStyle/>
          <a:p>
            <a:pPr algn="ctr"/>
            <a:r>
              <a:rPr lang="en-US" sz="1200" dirty="0"/>
              <a:t>Fig 1.3(b): Our Plot</a:t>
            </a:r>
          </a:p>
        </p:txBody>
      </p:sp>
    </p:spTree>
    <p:extLst>
      <p:ext uri="{BB962C8B-B14F-4D97-AF65-F5344CB8AC3E}">
        <p14:creationId xmlns:p14="http://schemas.microsoft.com/office/powerpoint/2010/main" val="24267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20"/>
                </p:tgtEl>
              </p:cMediaNode>
            </p:video>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A478-8920-47C7-B802-5356315502BD}"/>
              </a:ext>
            </a:extLst>
          </p:cNvPr>
          <p:cNvSpPr>
            <a:spLocks noGrp="1"/>
          </p:cNvSpPr>
          <p:nvPr>
            <p:ph type="title"/>
          </p:nvPr>
        </p:nvSpPr>
        <p:spPr>
          <a:xfrm>
            <a:off x="420623" y="365760"/>
            <a:ext cx="11067089" cy="1325880"/>
          </a:xfrm>
        </p:spPr>
        <p:txBody>
          <a:bodyPr/>
          <a:lstStyle/>
          <a:p>
            <a:r>
              <a:rPr lang="en-US" dirty="0"/>
              <a:t>Our GUI</a:t>
            </a:r>
          </a:p>
        </p:txBody>
      </p:sp>
      <p:sp>
        <p:nvSpPr>
          <p:cNvPr id="6" name="Slide Number Placeholder 5">
            <a:extLst>
              <a:ext uri="{FF2B5EF4-FFF2-40B4-BE49-F238E27FC236}">
                <a16:creationId xmlns:a16="http://schemas.microsoft.com/office/drawing/2014/main" id="{4AF49747-09A0-4EEB-AB2D-663FABAE2811}"/>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0" name="Arrow: Down 49">
            <a:extLst>
              <a:ext uri="{FF2B5EF4-FFF2-40B4-BE49-F238E27FC236}">
                <a16:creationId xmlns:a16="http://schemas.microsoft.com/office/drawing/2014/main" id="{8A01669B-6AD0-9245-7768-072E9030A5A3}"/>
              </a:ext>
            </a:extLst>
          </p:cNvPr>
          <p:cNvSpPr/>
          <p:nvPr/>
        </p:nvSpPr>
        <p:spPr>
          <a:xfrm rot="10800000">
            <a:off x="1792224" y="2552426"/>
            <a:ext cx="314325" cy="261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41F9B9-8C69-8496-8904-672AAB6CA352}"/>
              </a:ext>
            </a:extLst>
          </p:cNvPr>
          <p:cNvSpPr txBox="1"/>
          <p:nvPr/>
        </p:nvSpPr>
        <p:spPr>
          <a:xfrm>
            <a:off x="704850" y="4886324"/>
            <a:ext cx="4486275" cy="461665"/>
          </a:xfrm>
          <a:prstGeom prst="rect">
            <a:avLst/>
          </a:prstGeom>
          <a:noFill/>
        </p:spPr>
        <p:txBody>
          <a:bodyPr wrap="square" rtlCol="0">
            <a:spAutoFit/>
          </a:bodyPr>
          <a:lstStyle/>
          <a:p>
            <a:r>
              <a:rPr lang="en-US" sz="2400" dirty="0">
                <a:latin typeface="Kokila" panose="020B0604020202020204" pitchFamily="34" charset="0"/>
                <a:cs typeface="Kokila" panose="020B0604020202020204" pitchFamily="34" charset="0"/>
              </a:rPr>
              <a:t>These are a few of the plots we made</a:t>
            </a:r>
            <a:r>
              <a:rPr lang="en-US" dirty="0"/>
              <a:t>.</a:t>
            </a:r>
          </a:p>
        </p:txBody>
      </p:sp>
      <p:pic>
        <p:nvPicPr>
          <p:cNvPr id="52" name="OD">
            <a:hlinkClick r:id="" action="ppaction://media"/>
            <a:extLst>
              <a:ext uri="{FF2B5EF4-FFF2-40B4-BE49-F238E27FC236}">
                <a16:creationId xmlns:a16="http://schemas.microsoft.com/office/drawing/2014/main" id="{FCDC678D-3E3C-0EEE-5C7E-AEB7DD86681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161776" y="1249391"/>
            <a:ext cx="4609601" cy="3636933"/>
          </a:xfrm>
          <a:prstGeom prst="rect">
            <a:avLst/>
          </a:prstGeom>
        </p:spPr>
      </p:pic>
      <p:pic>
        <p:nvPicPr>
          <p:cNvPr id="45" name="Picture 44">
            <a:extLst>
              <a:ext uri="{FF2B5EF4-FFF2-40B4-BE49-F238E27FC236}">
                <a16:creationId xmlns:a16="http://schemas.microsoft.com/office/drawing/2014/main" id="{83E03EF9-B3B7-1BCF-E9E8-90D1784CBFC5}"/>
              </a:ext>
            </a:extLst>
          </p:cNvPr>
          <p:cNvPicPr>
            <a:picLocks noChangeAspect="1"/>
          </p:cNvPicPr>
          <p:nvPr/>
        </p:nvPicPr>
        <p:blipFill>
          <a:blip r:embed="rId5"/>
          <a:stretch>
            <a:fillRect/>
          </a:stretch>
        </p:blipFill>
        <p:spPr>
          <a:xfrm>
            <a:off x="450880" y="1231337"/>
            <a:ext cx="6710896" cy="3288002"/>
          </a:xfrm>
          <a:prstGeom prst="rect">
            <a:avLst/>
          </a:prstGeom>
        </p:spPr>
      </p:pic>
      <p:sp>
        <p:nvSpPr>
          <p:cNvPr id="53" name="Arrow: Down 52">
            <a:extLst>
              <a:ext uri="{FF2B5EF4-FFF2-40B4-BE49-F238E27FC236}">
                <a16:creationId xmlns:a16="http://schemas.microsoft.com/office/drawing/2014/main" id="{CF65EC6E-E99F-D1C8-4779-BCD9A992C494}"/>
              </a:ext>
            </a:extLst>
          </p:cNvPr>
          <p:cNvSpPr/>
          <p:nvPr/>
        </p:nvSpPr>
        <p:spPr>
          <a:xfrm rot="10800000">
            <a:off x="5020437" y="3244334"/>
            <a:ext cx="341376"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3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5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2"/>
                                        </p:tgtEl>
                                      </p:cBhvr>
                                    </p:cmd>
                                  </p:childTnLst>
                                </p:cTn>
                              </p:par>
                            </p:childTnLst>
                          </p:cTn>
                        </p:par>
                      </p:childTnLst>
                    </p:cTn>
                  </p:par>
                </p:childTnLst>
              </p:cTn>
              <p:nextCondLst>
                <p:cond evt="onClick" delay="0">
                  <p:tgtEl>
                    <p:spTgt spid="52"/>
                  </p:tgtEl>
                </p:cond>
              </p:nextCondLst>
            </p:seq>
            <p:video>
              <p:cMediaNode vol="80000">
                <p:cTn id="12" fill="hold" display="0">
                  <p:stCondLst>
                    <p:cond delay="indefinite"/>
                  </p:stCondLst>
                </p:cTn>
                <p:tgtEl>
                  <p:spTgt spid="52"/>
                </p:tgtEl>
              </p:cMediaNode>
            </p:video>
          </p:childTnLst>
        </p:cTn>
      </p:par>
    </p:tnLst>
  </p:timing>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491</TotalTime>
  <Words>491</Words>
  <Application>Microsoft Office PowerPoint</Application>
  <PresentationFormat>Widescreen</PresentationFormat>
  <Paragraphs>55</Paragraphs>
  <Slides>11</Slides>
  <Notes>2</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Dante</vt:lpstr>
      <vt:lpstr>Dante (Headings)2</vt:lpstr>
      <vt:lpstr>Helvetica Neue Medium</vt:lpstr>
      <vt:lpstr>Kokila</vt:lpstr>
      <vt:lpstr>Wingdings 2</vt:lpstr>
      <vt:lpstr>OffsetVTI</vt:lpstr>
      <vt:lpstr>Animations Using Position Vectors in MATLAB</vt:lpstr>
      <vt:lpstr>Introduction</vt:lpstr>
      <vt:lpstr>Methodology</vt:lpstr>
      <vt:lpstr>Steps to Make an Animation in MATLAB</vt:lpstr>
      <vt:lpstr>An Outline of the Code</vt:lpstr>
      <vt:lpstr>An Outline of the Code</vt:lpstr>
      <vt:lpstr>PowerPoint Presentation</vt:lpstr>
      <vt:lpstr> </vt:lpstr>
      <vt:lpstr>Our GUI</vt:lpstr>
      <vt:lpstr>Some of the Rendered Animations: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Animations Using Position Vectors in MATLAB</dc:title>
  <dc:creator>Kritika</dc:creator>
  <cp:lastModifiedBy>Kritika</cp:lastModifiedBy>
  <cp:revision>6</cp:revision>
  <dcterms:created xsi:type="dcterms:W3CDTF">2022-07-20T04:43:46Z</dcterms:created>
  <dcterms:modified xsi:type="dcterms:W3CDTF">2022-07-20T12:55:14Z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