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21"/>
  </p:notesMasterIdLst>
  <p:sldIdLst>
    <p:sldId id="306" r:id="rId5"/>
    <p:sldId id="307" r:id="rId6"/>
    <p:sldId id="308" r:id="rId7"/>
    <p:sldId id="309" r:id="rId8"/>
    <p:sldId id="314" r:id="rId9"/>
    <p:sldId id="315" r:id="rId10"/>
    <p:sldId id="316" r:id="rId11"/>
    <p:sldId id="317" r:id="rId12"/>
    <p:sldId id="318" r:id="rId13"/>
    <p:sldId id="319" r:id="rId14"/>
    <p:sldId id="320" r:id="rId15"/>
    <p:sldId id="321" r:id="rId16"/>
    <p:sldId id="322" r:id="rId17"/>
    <p:sldId id="323" r:id="rId18"/>
    <p:sldId id="324" r:id="rId19"/>
    <p:sldId id="3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p:scale>
          <a:sx n="67" d="100"/>
          <a:sy n="67" d="100"/>
        </p:scale>
        <p:origin x="644" y="5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pythonnumericalmethods.berkeley.edu/notebooks/chapter23.02-The-Shooting-Method.html" TargetMode="External"/><Relationship Id="rId2" Type="http://schemas.openxmlformats.org/officeDocument/2006/relationships/hyperlink" Target="https://kyleniemeyer.github.io/ME373-book/content/bvps/shooting-method.html" TargetMode="External"/><Relationship Id="rId1" Type="http://schemas.openxmlformats.org/officeDocument/2006/relationships/slideLayout" Target="../slideLayouts/slideLayout4.xml"/><Relationship Id="rId5" Type="http://schemas.openxmlformats.org/officeDocument/2006/relationships/hyperlink" Target="https://www.youtube.com/watch?v=ZMgikZ-lcS8&amp;ab_channel=numericalmethodsguy" TargetMode="External"/><Relationship Id="rId4" Type="http://schemas.openxmlformats.org/officeDocument/2006/relationships/hyperlink" Target="https://en.wikipedia.org/wiki/Shooting_method#:~:text=In%20numerical%20analysis%2C%20the%20shooting,to%20an%20initial%20value%20proble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403223" y="1699260"/>
            <a:ext cx="6272784" cy="2843784"/>
          </a:xfrm>
        </p:spPr>
        <p:txBody>
          <a:bodyPr>
            <a:normAutofit fontScale="90000"/>
          </a:bodyPr>
          <a:lstStyle/>
          <a:p>
            <a:r>
              <a:rPr lang="en-US" dirty="0"/>
              <a:t>Numerical Analysis of Boundary Value Problem Using the Shooting Method</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1403223" y="4559808"/>
            <a:ext cx="5093208" cy="1197864"/>
          </a:xfrm>
        </p:spPr>
        <p:txBody>
          <a:bodyPr/>
          <a:lstStyle/>
          <a:p>
            <a:pPr algn="l"/>
            <a:r>
              <a:rPr lang="en-US" dirty="0"/>
              <a:t>Kritika Verma</a:t>
            </a:r>
            <a:endParaRPr lang="en-US" sz="2000" dirty="0">
              <a:solidFill>
                <a:schemeClr val="bg1"/>
              </a:solidFill>
            </a:endParaRP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Interpolation Technique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
        <p:nvSpPr>
          <p:cNvPr id="7" name="TextBox 6">
            <a:extLst>
              <a:ext uri="{FF2B5EF4-FFF2-40B4-BE49-F238E27FC236}">
                <a16:creationId xmlns:a16="http://schemas.microsoft.com/office/drawing/2014/main" id="{8E91C575-69CB-7E0C-44CC-4F6238B4359F}"/>
              </a:ext>
            </a:extLst>
          </p:cNvPr>
          <p:cNvSpPr txBox="1"/>
          <p:nvPr/>
        </p:nvSpPr>
        <p:spPr>
          <a:xfrm>
            <a:off x="850392" y="1985518"/>
            <a:ext cx="10748050" cy="305942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we can’t keep making random guesses. Fortunately, we can make are next value more accurate by using the formula to get straight line with two points.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guess 3=guess 2+m(target−solution 2)</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m=(guess 1−guess 2)/(solution 1−solution 2) 	              </a:t>
            </a:r>
          </a:p>
          <a:p>
            <a:pPr marL="457200" marR="0" indent="457200" algn="ctr">
              <a:lnSpc>
                <a:spcPct val="107000"/>
              </a:lnSpc>
              <a:spcBef>
                <a:spcPts val="0"/>
              </a:spcBef>
              <a:spcAft>
                <a:spcPts val="8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Using formula 35 and 36 we 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(0)=-21.57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3895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Interpolation Technique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11</a:t>
            </a:fld>
            <a:endParaRPr lang="en-US" dirty="0"/>
          </a:p>
        </p:txBody>
      </p:sp>
      <p:sp>
        <p:nvSpPr>
          <p:cNvPr id="7" name="TextBox 6">
            <a:extLst>
              <a:ext uri="{FF2B5EF4-FFF2-40B4-BE49-F238E27FC236}">
                <a16:creationId xmlns:a16="http://schemas.microsoft.com/office/drawing/2014/main" id="{8E91C575-69CB-7E0C-44CC-4F6238B4359F}"/>
              </a:ext>
            </a:extLst>
          </p:cNvPr>
          <p:cNvSpPr txBox="1"/>
          <p:nvPr/>
        </p:nvSpPr>
        <p:spPr>
          <a:xfrm>
            <a:off x="850392" y="2107730"/>
            <a:ext cx="10748050" cy="1200329"/>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solution we from this guess are:</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2" name="Table 1">
            <a:extLst>
              <a:ext uri="{FF2B5EF4-FFF2-40B4-BE49-F238E27FC236}">
                <a16:creationId xmlns:a16="http://schemas.microsoft.com/office/drawing/2014/main" id="{884A2121-F0D7-6797-217C-8E35BA8976D8}"/>
              </a:ext>
            </a:extLst>
          </p:cNvPr>
          <p:cNvGraphicFramePr>
            <a:graphicFrameLocks noGrp="1"/>
          </p:cNvGraphicFramePr>
          <p:nvPr>
            <p:extLst>
              <p:ext uri="{D42A27DB-BD31-4B8C-83A1-F6EECF244321}">
                <p14:modId xmlns:p14="http://schemas.microsoft.com/office/powerpoint/2010/main" val="2932602512"/>
              </p:ext>
            </p:extLst>
          </p:nvPr>
        </p:nvGraphicFramePr>
        <p:xfrm>
          <a:off x="3433011" y="2733708"/>
          <a:ext cx="4283243" cy="1595567"/>
        </p:xfrm>
        <a:graphic>
          <a:graphicData uri="http://schemas.openxmlformats.org/drawingml/2006/table">
            <a:tbl>
              <a:tblPr firstRow="1" firstCol="1" bandRow="1">
                <a:tableStyleId>{5C22544A-7EE6-4342-B048-85BDC9FD1C3A}</a:tableStyleId>
              </a:tblPr>
              <a:tblGrid>
                <a:gridCol w="1015772">
                  <a:extLst>
                    <a:ext uri="{9D8B030D-6E8A-4147-A177-3AD203B41FA5}">
                      <a16:colId xmlns:a16="http://schemas.microsoft.com/office/drawing/2014/main" val="3465575487"/>
                    </a:ext>
                  </a:extLst>
                </a:gridCol>
                <a:gridCol w="1015772">
                  <a:extLst>
                    <a:ext uri="{9D8B030D-6E8A-4147-A177-3AD203B41FA5}">
                      <a16:colId xmlns:a16="http://schemas.microsoft.com/office/drawing/2014/main" val="3006107978"/>
                    </a:ext>
                  </a:extLst>
                </a:gridCol>
                <a:gridCol w="1172715">
                  <a:extLst>
                    <a:ext uri="{9D8B030D-6E8A-4147-A177-3AD203B41FA5}">
                      <a16:colId xmlns:a16="http://schemas.microsoft.com/office/drawing/2014/main" val="3251366734"/>
                    </a:ext>
                  </a:extLst>
                </a:gridCol>
                <a:gridCol w="1078984">
                  <a:extLst>
                    <a:ext uri="{9D8B030D-6E8A-4147-A177-3AD203B41FA5}">
                      <a16:colId xmlns:a16="http://schemas.microsoft.com/office/drawing/2014/main" val="1058497661"/>
                    </a:ext>
                  </a:extLst>
                </a:gridCol>
              </a:tblGrid>
              <a:tr h="323663">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cs typeface="Times New Roman" panose="02020603050405020304" pitchFamily="18" charset="0"/>
                        </a:rPr>
                        <a:t>x</a:t>
                      </a:r>
                      <a:r>
                        <a:rPr lang="en-US" sz="1200" i="1" baseline="-25000" dirty="0">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cs typeface="Times New Roman" panose="02020603050405020304" pitchFamily="18" charset="0"/>
                        </a:rPr>
                        <a:t>y</a:t>
                      </a:r>
                      <a:r>
                        <a:rPr lang="en-US" sz="1200" i="1" baseline="-25000" dirty="0" err="1">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cs typeface="Times New Roman" panose="02020603050405020304" pitchFamily="18" charset="0"/>
                        </a:rPr>
                        <a:t>z</a:t>
                      </a:r>
                      <a:r>
                        <a:rPr lang="en-US" sz="1200" i="1" baseline="-25000" dirty="0">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6908713"/>
                  </a:ext>
                </a:extLst>
              </a:tr>
              <a:tr h="312289">
                <a:tc>
                  <a:txBody>
                    <a:bodyPr/>
                    <a:lstStyle/>
                    <a:p>
                      <a:pPr marL="0" marR="0" algn="ctr">
                        <a:lnSpc>
                          <a:spcPct val="107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-21.57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72892354"/>
                  </a:ext>
                </a:extLst>
              </a:tr>
              <a:tr h="323663">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-21.57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3469810"/>
                  </a:ext>
                </a:extLst>
              </a:tr>
              <a:tr h="312289">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-123.42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458287"/>
                  </a:ext>
                </a:extLst>
              </a:tr>
              <a:tr h="323663">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6932122"/>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D66540A-27BF-D646-FEF5-A6DE27EC258D}"/>
                  </a:ext>
                </a:extLst>
              </p:cNvPr>
              <p:cNvSpPr txBox="1"/>
              <p:nvPr/>
            </p:nvSpPr>
            <p:spPr>
              <a:xfrm>
                <a:off x="1014663" y="4395536"/>
                <a:ext cx="10748050" cy="2242152"/>
              </a:xfrm>
              <a:prstGeom prst="rect">
                <a:avLst/>
              </a:prstGeom>
              <a:noFill/>
            </p:spPr>
            <p:txBody>
              <a:bodyPr wrap="square">
                <a:spAutoFit/>
              </a:bodyPr>
              <a:lstStyle/>
              <a:p>
                <a:pPr marL="0" marR="0" indent="45720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Table 1.2 Solutions of Euler’s Method at y’(0)=-21.57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(9)=0.09</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Thus, on the third guess, we get the solution close our target value.</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p:sp>
            <p:nvSpPr>
              <p:cNvPr id="5" name="TextBox 4">
                <a:extLst>
                  <a:ext uri="{FF2B5EF4-FFF2-40B4-BE49-F238E27FC236}">
                    <a16:creationId xmlns:a16="http://schemas.microsoft.com/office/drawing/2014/main" id="{9D66540A-27BF-D646-FEF5-A6DE27EC258D}"/>
                  </a:ext>
                </a:extLst>
              </p:cNvPr>
              <p:cNvSpPr txBox="1">
                <a:spLocks noRot="1" noChangeAspect="1" noMove="1" noResize="1" noEditPoints="1" noAdjustHandles="1" noChangeArrowheads="1" noChangeShapeType="1" noTextEdit="1"/>
              </p:cNvSpPr>
              <p:nvPr/>
            </p:nvSpPr>
            <p:spPr>
              <a:xfrm>
                <a:off x="1014663" y="4395536"/>
                <a:ext cx="10748050" cy="2242152"/>
              </a:xfrm>
              <a:prstGeom prst="rect">
                <a:avLst/>
              </a:prstGeom>
              <a:blipFill>
                <a:blip r:embed="rId2"/>
                <a:stretch>
                  <a:fillRect l="-454" t="-1359"/>
                </a:stretch>
              </a:blipFill>
            </p:spPr>
            <p:txBody>
              <a:bodyPr/>
              <a:lstStyle/>
              <a:p>
                <a:r>
                  <a:rPr lang="en-US">
                    <a:noFill/>
                  </a:rPr>
                  <a:t> </a:t>
                </a:r>
              </a:p>
            </p:txBody>
          </p:sp>
        </mc:Fallback>
      </mc:AlternateContent>
    </p:spTree>
    <p:extLst>
      <p:ext uri="{BB962C8B-B14F-4D97-AF65-F5344CB8AC3E}">
        <p14:creationId xmlns:p14="http://schemas.microsoft.com/office/powerpoint/2010/main" val="419454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Runge-</a:t>
            </a:r>
            <a:r>
              <a:rPr lang="en-US" sz="4400" dirty="0" err="1"/>
              <a:t>Kutta</a:t>
            </a:r>
            <a:r>
              <a:rPr lang="en-US" sz="4400" dirty="0"/>
              <a:t> Method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12</a:t>
            </a:fld>
            <a:endParaRPr lang="en-US" dirty="0"/>
          </a:p>
        </p:txBody>
      </p:sp>
      <p:sp>
        <p:nvSpPr>
          <p:cNvPr id="7" name="TextBox 6">
            <a:extLst>
              <a:ext uri="{FF2B5EF4-FFF2-40B4-BE49-F238E27FC236}">
                <a16:creationId xmlns:a16="http://schemas.microsoft.com/office/drawing/2014/main" id="{8E91C575-69CB-7E0C-44CC-4F6238B4359F}"/>
              </a:ext>
            </a:extLst>
          </p:cNvPr>
          <p:cNvSpPr txBox="1"/>
          <p:nvPr/>
        </p:nvSpPr>
        <p:spPr>
          <a:xfrm>
            <a:off x="850392" y="2107731"/>
            <a:ext cx="10346997" cy="5428089"/>
          </a:xfrm>
          <a:prstGeom prst="rect">
            <a:avLst/>
          </a:prstGeom>
          <a:noFill/>
        </p:spPr>
        <p:txBody>
          <a:bodyPr wrap="square">
            <a:spAutoFit/>
          </a:bodyPr>
          <a:lstStyle/>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Using the Runge-</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Kutta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second derivative method for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we get,</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Cambria Math" panose="02040503050406030204" pitchFamily="18" charset="0"/>
                <a:ea typeface="Calibri" panose="020F0502020204030204" pitchFamily="34" charset="0"/>
                <a:cs typeface="Cambria Math" panose="02040503050406030204" pitchFamily="18" charset="0"/>
              </a:rPr>
              <a:t>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(9)=25200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Taking our second guess as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-24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 get,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(9)=-1512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Using formula 35 and 36 we get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(0)=-18.8679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 got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3384.0234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As we can see that well have to use the method again a few times in order to get correct solution while using the Runge-</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Kutta</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Method.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84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Non Linear 2</a:t>
            </a:r>
            <a:r>
              <a:rPr lang="en-US" sz="4400" baseline="300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nd</a:t>
            </a:r>
            <a:r>
              <a:rPr lang="en-US" sz="4400" dirty="0"/>
              <a:t> ODE</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13</a:t>
            </a:fld>
            <a:endParaRPr lang="en-US" dirty="0"/>
          </a:p>
        </p:txBody>
      </p:sp>
      <p:sp>
        <p:nvSpPr>
          <p:cNvPr id="2" name="TextBox 1">
            <a:extLst>
              <a:ext uri="{FF2B5EF4-FFF2-40B4-BE49-F238E27FC236}">
                <a16:creationId xmlns:a16="http://schemas.microsoft.com/office/drawing/2014/main" id="{8ABF3378-6DFB-CB70-EB3B-49631F614823}"/>
              </a:ext>
            </a:extLst>
          </p:cNvPr>
          <p:cNvSpPr txBox="1"/>
          <p:nvPr/>
        </p:nvSpPr>
        <p:spPr>
          <a:xfrm>
            <a:off x="838200" y="1801368"/>
            <a:ext cx="10327105" cy="36938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2000" dirty="0"/>
              <a:t>The process to solve the non-linear second order ODE is same as that of the linear ODE with one difference being that instead of getting to the target value that satisfies the boundary equation in just three iterations.</a:t>
            </a:r>
          </a:p>
          <a:p>
            <a:pPr marL="285750" indent="-285750">
              <a:lnSpc>
                <a:spcPct val="200000"/>
              </a:lnSpc>
              <a:buFont typeface="Arial" panose="020B0604020202020204" pitchFamily="34" charset="0"/>
              <a:buChar char="•"/>
            </a:pPr>
            <a:r>
              <a:rPr lang="en-US" sz="2000" dirty="0"/>
              <a:t>It takes more iterations to get to the target value while solving the non-linear second order ODE which can be done more efficiently using MATLAB loop until we get the initial condition which satisfies the given boundary condition.</a:t>
            </a:r>
          </a:p>
        </p:txBody>
      </p:sp>
    </p:spTree>
    <p:extLst>
      <p:ext uri="{BB962C8B-B14F-4D97-AF65-F5344CB8AC3E}">
        <p14:creationId xmlns:p14="http://schemas.microsoft.com/office/powerpoint/2010/main" val="366674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RESULTS AND CONCLUSION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14</a:t>
            </a:fld>
            <a:endParaRPr lang="en-US" dirty="0"/>
          </a:p>
        </p:txBody>
      </p:sp>
      <p:sp>
        <p:nvSpPr>
          <p:cNvPr id="2" name="TextBox 1">
            <a:extLst>
              <a:ext uri="{FF2B5EF4-FFF2-40B4-BE49-F238E27FC236}">
                <a16:creationId xmlns:a16="http://schemas.microsoft.com/office/drawing/2014/main" id="{8ABF3378-6DFB-CB70-EB3B-49631F614823}"/>
              </a:ext>
            </a:extLst>
          </p:cNvPr>
          <p:cNvSpPr txBox="1"/>
          <p:nvPr/>
        </p:nvSpPr>
        <p:spPr>
          <a:xfrm>
            <a:off x="838200" y="1801368"/>
            <a:ext cx="10327105" cy="4935005"/>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We were successful in solving the linear ordinary differential equation using Shooting method with the help of Euler’s Method which was found to be more efficient than Runge-</a:t>
            </a:r>
            <a:r>
              <a:rPr lang="en-US" sz="1800" dirty="0" err="1">
                <a:effectLst/>
                <a:ea typeface="Calibri" panose="020F0502020204030204" pitchFamily="34" charset="0"/>
                <a:cs typeface="Times New Roman" panose="02020603050405020304" pitchFamily="18" charset="0"/>
              </a:rPr>
              <a:t>Kutta</a:t>
            </a:r>
            <a:r>
              <a:rPr lang="en-US" sz="1800" dirty="0">
                <a:effectLst/>
                <a:ea typeface="Calibri" panose="020F0502020204030204" pitchFamily="34" charset="0"/>
                <a:cs typeface="Times New Roman" panose="02020603050405020304" pitchFamily="18" charset="0"/>
              </a:rPr>
              <a:t> method in the three iterations.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For non-linear ODE a while loop had to </a:t>
            </a:r>
            <a:r>
              <a:rPr lang="en-US" sz="1800">
                <a:effectLst/>
                <a:ea typeface="Calibri" panose="020F0502020204030204" pitchFamily="34" charset="0"/>
                <a:cs typeface="Times New Roman" panose="02020603050405020304" pitchFamily="18" charset="0"/>
              </a:rPr>
              <a:t>be put for </a:t>
            </a:r>
            <a:r>
              <a:rPr lang="en-US" sz="1800" dirty="0">
                <a:effectLst/>
                <a:ea typeface="Calibri" panose="020F0502020204030204" pitchFamily="34" charset="0"/>
                <a:cs typeface="Times New Roman" panose="02020603050405020304" pitchFamily="18" charset="0"/>
              </a:rPr>
              <a:t>when the condition was satisfied rather than using just 3 iteration and the result came out be that  iterations we needed to get to the target value.</a:t>
            </a:r>
          </a:p>
          <a:p>
            <a:pPr marL="285750" marR="0" indent="-285750" algn="just">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Shooting method can be useful in solving second order ODEs where only boundary conditions are given. It is easy and uses Euler’s method or Runge-</a:t>
            </a:r>
            <a:r>
              <a:rPr lang="en-US" sz="1800" dirty="0" err="1">
                <a:effectLst/>
                <a:ea typeface="Calibri" panose="020F0502020204030204" pitchFamily="34" charset="0"/>
                <a:cs typeface="Times New Roman" panose="02020603050405020304" pitchFamily="18" charset="0"/>
              </a:rPr>
              <a:t>Kutta</a:t>
            </a:r>
            <a:r>
              <a:rPr lang="en-US" sz="1800" dirty="0">
                <a:effectLst/>
                <a:ea typeface="Calibri" panose="020F0502020204030204" pitchFamily="34" charset="0"/>
                <a:cs typeface="Times New Roman" panose="02020603050405020304" pitchFamily="18" charset="0"/>
              </a:rPr>
              <a:t> method to find the initial value problem with accuracy. Like how a cannon shooting out an object and adjusting its trajectory after every shot to land the object on a given mark, shooting method shoot the initial condition towards what can actually be the condition which satisfies the boundary conditions. The guess is adjusted with the help of interpolation which makes the next guess more accurate and hence closer to the target.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444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REFERENCES</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15</a:t>
            </a:fld>
            <a:endParaRPr lang="en-US" dirty="0"/>
          </a:p>
        </p:txBody>
      </p:sp>
      <p:sp>
        <p:nvSpPr>
          <p:cNvPr id="2" name="TextBox 1">
            <a:extLst>
              <a:ext uri="{FF2B5EF4-FFF2-40B4-BE49-F238E27FC236}">
                <a16:creationId xmlns:a16="http://schemas.microsoft.com/office/drawing/2014/main" id="{8ABF3378-6DFB-CB70-EB3B-49631F614823}"/>
              </a:ext>
            </a:extLst>
          </p:cNvPr>
          <p:cNvSpPr txBox="1"/>
          <p:nvPr/>
        </p:nvSpPr>
        <p:spPr>
          <a:xfrm>
            <a:off x="838200" y="1801368"/>
            <a:ext cx="10327105" cy="5322547"/>
          </a:xfrm>
          <a:prstGeom prst="rect">
            <a:avLst/>
          </a:prstGeom>
          <a:noFill/>
        </p:spPr>
        <p:txBody>
          <a:bodyPr wrap="square" rtlCol="0">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Introduction to shooting method: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https://kyleniemeyer.github.io/ME373-book/content/bvps/shooting-method.html</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7 December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Shooting Method Definition: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https://pythonnumericalmethods.berkeley.edu/notebooks/chapter23.02-The-Shooting-Method.html</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5 Dec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Shooting method: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https://en.wikipedia.org/wiki/Shooting_method#:~:text=In%20numerical%20analysis%2C%20the%20shooting,to%20an%20initial%20value%20problem</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5 December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Shooting method lesson 1:</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https://www.youtube.com/watch?v=ZMgikZ-lcS8&amp;ab_channel=numericalmethodsguy</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5 December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Shooting method lesson 2:</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https://www.youtube.com/watch?v=R7I8FrlB_KM&amp;ab_channel=numericalmethodsguy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5 December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Shooting method lesson 3:</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i="1" u="sng" dirty="0">
                <a:effectLst/>
                <a:latin typeface="Times New Roman" panose="02020603050405020304" pitchFamily="18" charset="0"/>
                <a:ea typeface="Calibri" panose="020F0502020204030204" pitchFamily="34" charset="0"/>
                <a:cs typeface="Times New Roman" panose="02020603050405020304" pitchFamily="18" charset="0"/>
              </a:rPr>
              <a:t>https://www.youtube.com/watch?v=UmSVUqkKvrE&amp;ab_channel=numericalmethodsguy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[accessed on 5 December 2022]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0527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a:lstStyle/>
          <a:p>
            <a:r>
              <a:rPr lang="en-US" dirty="0"/>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16</a:t>
            </a:fld>
            <a:endParaRPr lang="en-US" dirty="0"/>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THE SHOOTING METHOD</a:t>
            </a:r>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pPr algn="l"/>
            <a:r>
              <a:rPr lang="en-US" dirty="0"/>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pPr algn="l"/>
            <a:r>
              <a:rPr lang="en-US" dirty="0"/>
              <a:t>Kritika Verma</a:t>
            </a:r>
          </a:p>
          <a:p>
            <a:pPr algn="l"/>
            <a:r>
              <a:rPr lang="en-US" dirty="0"/>
              <a:t>B Tech (IT and MI)</a:t>
            </a:r>
          </a:p>
          <a:p>
            <a:pPr algn="l"/>
            <a:r>
              <a:rPr lang="en-US" dirty="0"/>
              <a:t>152123</a:t>
            </a:r>
          </a:p>
        </p:txBody>
      </p:sp>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267326" y="585216"/>
            <a:ext cx="9769482" cy="1436089"/>
          </a:xfrm>
        </p:spPr>
        <p:txBody>
          <a:bodyPr>
            <a:noAutofit/>
          </a:bodyPr>
          <a:lstStyle/>
          <a:p>
            <a:pPr algn="ctr"/>
            <a:r>
              <a:rPr lang="en-US" sz="3600" dirty="0"/>
              <a:t>Introduction to the shooting METHOD</a:t>
            </a:r>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028382" y="2310064"/>
            <a:ext cx="4746775" cy="3962720"/>
          </a:xfrm>
        </p:spPr>
        <p:txBody>
          <a:bodyPr>
            <a:normAutofit fontScale="92500" lnSpcReduction="20000"/>
          </a:bodyPr>
          <a:lstStyle/>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Shooting method is a numerical method used for numerical analysis of boundary value problems by using the given boundary conditions to “shoot” an initial condition with satisfies those boundary conditions. </a:t>
            </a: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involves finding a solution initial condition for different initial value problems until we find the solution which also satisfies the boundary conditions of the boundary value problem. </a:t>
            </a:r>
          </a:p>
          <a:p>
            <a:pPr marL="285750" indent="-285750" algn="jus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other words, we shoot out trajectories in different directions towards a particular boundary condition until we find an initial condition that hits it. Hence, its name the shooting 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800" dirty="0">
              <a:solidFill>
                <a:schemeClr val="bg1"/>
              </a:solidFill>
            </a:endParaRPr>
          </a:p>
        </p:txBody>
      </p:sp>
      <p:sp>
        <p:nvSpPr>
          <p:cNvPr id="7" name="Date Placeholder 6">
            <a:extLst>
              <a:ext uri="{FF2B5EF4-FFF2-40B4-BE49-F238E27FC236}">
                <a16:creationId xmlns:a16="http://schemas.microsoft.com/office/drawing/2014/main" id="{05C25F72-F9A7-42F9-9720-0801ED77D4D1}"/>
              </a:ext>
            </a:extLst>
          </p:cNvPr>
          <p:cNvSpPr>
            <a:spLocks noGrp="1"/>
          </p:cNvSpPr>
          <p:nvPr>
            <p:ph type="dt" sz="half" idx="10"/>
          </p:nvPr>
        </p:nvSpPr>
        <p:spPr/>
        <p:txBody>
          <a:bodyPr/>
          <a:lstStyle/>
          <a:p>
            <a:r>
              <a:rPr lang="en-US" dirty="0"/>
              <a:t>8/12/2022</a:t>
            </a:r>
          </a:p>
        </p:txBody>
      </p:sp>
      <p:sp>
        <p:nvSpPr>
          <p:cNvPr id="8" name="Footer Placeholder 7">
            <a:extLst>
              <a:ext uri="{FF2B5EF4-FFF2-40B4-BE49-F238E27FC236}">
                <a16:creationId xmlns:a16="http://schemas.microsoft.com/office/drawing/2014/main" id="{AEEDFC2F-FF0A-4EC9-A0BB-0AA2B1E6BA4A}"/>
              </a:ext>
            </a:extLst>
          </p:cNvPr>
          <p:cNvSpPr>
            <a:spLocks noGrp="1"/>
          </p:cNvSpPr>
          <p:nvPr>
            <p:ph type="ftr" sz="quarter" idx="11"/>
          </p:nvPr>
        </p:nvSpPr>
        <p:spPr/>
        <p:txBody>
          <a:bodyPr/>
          <a:lstStyle/>
          <a:p>
            <a:r>
              <a:rPr lang="en-US" dirty="0"/>
              <a:t> the Shooting Method</a:t>
            </a: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pic>
        <p:nvPicPr>
          <p:cNvPr id="5" name="Picture 4">
            <a:extLst>
              <a:ext uri="{FF2B5EF4-FFF2-40B4-BE49-F238E27FC236}">
                <a16:creationId xmlns:a16="http://schemas.microsoft.com/office/drawing/2014/main" id="{823C4CF7-B4F6-4531-DF5C-F9A61AE96E14}"/>
              </a:ext>
            </a:extLst>
          </p:cNvPr>
          <p:cNvPicPr>
            <a:picLocks noChangeAspect="1"/>
          </p:cNvPicPr>
          <p:nvPr/>
        </p:nvPicPr>
        <p:blipFill rotWithShape="1">
          <a:blip r:embed="rId2"/>
          <a:srcRect l="2479" r="1338"/>
          <a:stretch/>
        </p:blipFill>
        <p:spPr>
          <a:xfrm>
            <a:off x="5775158" y="2883518"/>
            <a:ext cx="6224338" cy="2370273"/>
          </a:xfrm>
          <a:prstGeom prst="rect">
            <a:avLst/>
          </a:prstGeom>
        </p:spPr>
      </p:pic>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38200" y="1259967"/>
            <a:ext cx="10515600" cy="1179576"/>
          </a:xfrm>
        </p:spPr>
        <p:txBody>
          <a:bodyPr>
            <a:noAutofit/>
          </a:bodyPr>
          <a:lstStyle/>
          <a:p>
            <a:pPr algn="ctr"/>
            <a:r>
              <a:rPr lang="en-US" sz="4400" dirty="0"/>
              <a:t>INTRODUCTION TO THE SHOOTING METHOD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531618"/>
            <a:ext cx="10503408" cy="3640582"/>
          </a:xfrm>
        </p:spPr>
        <p:txBody>
          <a:bodyPr>
            <a:normAutofit/>
          </a:bodyPr>
          <a:lstStyle/>
          <a:p>
            <a:pPr marL="342900" indent="-342900">
              <a:buFont typeface="Arial" panose="020B0604020202020204" pitchFamily="34" charset="0"/>
              <a:buChar char="•"/>
            </a:pPr>
            <a:r>
              <a:rPr lang="en-US" dirty="0"/>
              <a:t>The shooting method is used to solve boundary value problems where the boundary conditions are given but initial condition is missing.</a:t>
            </a:r>
          </a:p>
          <a:p>
            <a:pPr marL="342900" indent="-342900">
              <a:buFont typeface="Arial" panose="020B0604020202020204" pitchFamily="34" charset="0"/>
              <a:buChar char="•"/>
            </a:pPr>
            <a:r>
              <a:rPr lang="en-US" dirty="0"/>
              <a:t>In this presentation we’ve talked about:</a:t>
            </a:r>
          </a:p>
          <a:p>
            <a:pPr marL="457200" indent="-457200">
              <a:buFont typeface="+mj-lt"/>
              <a:buAutoNum type="arabicPeriod"/>
            </a:pPr>
            <a:r>
              <a:rPr lang="en-US" dirty="0"/>
              <a:t>Linear Second Order ODEs</a:t>
            </a:r>
          </a:p>
          <a:p>
            <a:pPr marL="457200" indent="-457200">
              <a:buFont typeface="+mj-lt"/>
              <a:buAutoNum type="arabicPeriod"/>
            </a:pPr>
            <a:r>
              <a:rPr lang="en-US" dirty="0"/>
              <a:t>Non-Linear Second Order ODEs</a:t>
            </a:r>
          </a:p>
          <a:p>
            <a:pPr marL="342900" indent="-342900">
              <a:buFont typeface="Arial" panose="020B0604020202020204" pitchFamily="34" charset="0"/>
              <a:buChar char="•"/>
            </a:pPr>
            <a:r>
              <a:rPr lang="en-US" dirty="0"/>
              <a:t>Though both types of problems can be used solving according to Euler’s method as well as the Runge-</a:t>
            </a:r>
            <a:r>
              <a:rPr lang="en-US" dirty="0" err="1"/>
              <a:t>Kutta</a:t>
            </a:r>
            <a:r>
              <a:rPr lang="en-US" dirty="0"/>
              <a:t> method but here we have focused mostly on the Euler’s Method.</a:t>
            </a: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dirty="0"/>
                  <a:t>Linear </a:t>
                </a:r>
                <a14:m>
                  <m:oMath xmlns:m="http://schemas.openxmlformats.org/officeDocument/2006/math">
                    <m:sSup>
                      <m:sSupPr>
                        <m:ctrlPr>
                          <a:rPr lang="en-US" i="1" smtClean="0">
                            <a:latin typeface="Cambria Math" panose="02040503050406030204" pitchFamily="18" charset="0"/>
                          </a:rPr>
                        </m:ctrlPr>
                      </m:sSupPr>
                      <m:e>
                        <m:r>
                          <m:rPr>
                            <m:nor/>
                          </m:rPr>
                          <a:rPr lang="en-US" dirty="0"/>
                          <m:t>2</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oMath>
                </a14:m>
                <a:r>
                  <a:rPr lang="en-US" dirty="0"/>
                  <a:t>ORDER ODE</a:t>
                </a:r>
              </a:p>
            </p:txBody>
          </p:sp>
        </mc:Choice>
        <mc:Fallback xmlns="">
          <p:sp>
            <p:nvSpPr>
              <p:cNvPr id="2" name="Title 1">
                <a:extLst>
                  <a:ext uri="{FF2B5EF4-FFF2-40B4-BE49-F238E27FC236}">
                    <a16:creationId xmlns:a16="http://schemas.microsoft.com/office/drawing/2014/main" id="{C5F2FB0B-15EC-453B-BC9B-69AD35DDCEA3}"/>
                  </a:ext>
                </a:extLst>
              </p:cNvPr>
              <p:cNvSpPr>
                <a:spLocks noGrp="1" noRot="1" noChangeAspect="1" noMove="1" noResize="1" noEditPoints="1" noAdjustHandles="1" noChangeArrowheads="1" noChangeShapeType="1" noTextEdit="1"/>
              </p:cNvSpPr>
              <p:nvPr>
                <p:ph type="ctrTitle"/>
              </p:nvPr>
            </p:nvSpPr>
            <p:spPr>
              <a:blipFill>
                <a:blip r:embed="rId2"/>
                <a:stretch>
                  <a:fillRect l="-2800" r="-2867" b="-17708"/>
                </a:stretch>
              </a:blipFill>
            </p:spPr>
            <p:txBody>
              <a:bodyPr/>
              <a:lstStyle/>
              <a:p>
                <a:r>
                  <a:rPr lang="en-US">
                    <a:noFill/>
                  </a:rPr>
                  <a:t> </a:t>
                </a:r>
              </a:p>
            </p:txBody>
          </p:sp>
        </mc:Fallback>
      </mc:AlternateContent>
    </p:spTree>
    <p:extLst>
      <p:ext uri="{BB962C8B-B14F-4D97-AF65-F5344CB8AC3E}">
        <p14:creationId xmlns:p14="http://schemas.microsoft.com/office/powerpoint/2010/main" val="222788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METHODOLOGY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29389" y="1801368"/>
                <a:ext cx="11069053" cy="4370832"/>
              </a:xfrm>
            </p:spPr>
            <p:txBody>
              <a:bodyPr>
                <a:normAutofit fontScale="92500" lnSpcReduction="20000"/>
              </a:bodyPr>
              <a:lstStyle/>
              <a:p>
                <a:pPr marL="0" marR="0">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Let’s say we have a linear boundary value problem in the form:</a:t>
                </a:r>
              </a:p>
              <a:p>
                <a:pPr marL="0" marR="0" algn="ctr">
                  <a:lnSpc>
                    <a:spcPct val="107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a:t>
                </a:r>
                <a14:m>
                  <m:oMath xmlns:m="http://schemas.openxmlformats.org/officeDocument/2006/math">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𝑦</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B </a:t>
                </a:r>
                <a14:m>
                  <m:oMath xmlns:m="http://schemas.openxmlformats.org/officeDocument/2006/math">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Calibri" panose="020F0502020204030204" pitchFamily="34" charset="0"/>
                            <a:cs typeface="Times New Roman" panose="02020603050405020304" pitchFamily="18" charset="0"/>
                          </a:rPr>
                          <m:t>𝑑𝑦</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𝑑𝑥</m:t>
                        </m:r>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C y + D x = 0                                            (1)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ea typeface="Times New Roman" panose="02020603050405020304" pitchFamily="18" charset="0"/>
                    <a:cs typeface="Times New Roman" panose="02020603050405020304" pitchFamily="18" charset="0"/>
                  </a:rPr>
                  <a:t>With boundary conditions </a:t>
                </a:r>
                <a:endParaRPr lang="en-US" dirty="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y(x</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y(x</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y</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2		</a:t>
                </a:r>
              </a:p>
              <a:p>
                <a:pPr marL="0" marR="0" algn="just">
                  <a:lnSpc>
                    <a:spcPct val="107000"/>
                  </a:lnSpc>
                  <a:spcBef>
                    <a:spcPts val="0"/>
                  </a:spcBef>
                  <a:spcAft>
                    <a:spcPts val="800"/>
                  </a:spcAft>
                </a:pPr>
                <a:r>
                  <a:rPr lang="en-US" dirty="0">
                    <a:effectLst/>
                    <a:latin typeface="+mj-lt"/>
                    <a:ea typeface="Times New Roman" panose="02020603050405020304" pitchFamily="18" charset="0"/>
                    <a:cs typeface="Times New Roman" panose="02020603050405020304" pitchFamily="18" charset="0"/>
                  </a:rPr>
                  <a:t>For example, we have equation (2)</a:t>
                </a:r>
                <a:endParaRPr lang="en-US" dirty="0">
                  <a:effectLst/>
                  <a:latin typeface="+mj-l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𝑑</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𝑦</m:t>
                        </m:r>
                      </m:num>
                      <m:den>
                        <m:r>
                          <a:rPr lang="en-US" i="1">
                            <a:effectLst/>
                            <a:latin typeface="Cambria Math" panose="02040503050406030204" pitchFamily="18" charset="0"/>
                            <a:ea typeface="Calibri" panose="020F0502020204030204" pitchFamily="34" charset="0"/>
                            <a:cs typeface="Times New Roman" panose="02020603050405020304" pitchFamily="18" charset="0"/>
                          </a:rPr>
                          <m:t>𝑑</m:t>
                        </m:r>
                        <m:sSup>
                          <m:s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US" i="1">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- 2y- 8x (9-x) = 0                                                        (2)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effectLst/>
                    <a:latin typeface="+mj-lt"/>
                    <a:ea typeface="Times New Roman" panose="02020603050405020304" pitchFamily="18" charset="0"/>
                    <a:cs typeface="Times New Roman" panose="02020603050405020304" pitchFamily="18" charset="0"/>
                  </a:rPr>
                  <a:t>With boundary conditions </a:t>
                </a:r>
                <a:endParaRPr lang="en-US" dirty="0">
                  <a:effectLst/>
                  <a:latin typeface="+mj-lt"/>
                  <a:ea typeface="Calibri" panose="020F0502020204030204" pitchFamily="34" charset="0"/>
                  <a:cs typeface="Times New Roman" panose="02020603050405020304" pitchFamily="18" charset="0"/>
                </a:endParaRPr>
              </a:p>
              <a:p>
                <a:pPr marL="2286000" marR="0" indent="457200">
                  <a:lnSpc>
                    <a:spcPct val="107000"/>
                  </a:lnSpc>
                  <a:spcBef>
                    <a:spcPts val="0"/>
                  </a:spcBef>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y(o)</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0</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y(9)</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 0</a:t>
                </a:r>
              </a:p>
              <a:p>
                <a:pPr marR="0">
                  <a:lnSpc>
                    <a:spcPct val="107000"/>
                  </a:lnSpc>
                  <a:spcBef>
                    <a:spcPts val="0"/>
                  </a:spcBef>
                  <a:spcAft>
                    <a:spcPts val="800"/>
                  </a:spcAft>
                </a:pPr>
                <a:r>
                  <a:rPr lang="en-US" dirty="0">
                    <a:effectLst/>
                    <a:latin typeface="+mj-lt"/>
                    <a:ea typeface="Calibri" panose="020F0502020204030204" pitchFamily="34" charset="0"/>
                    <a:cs typeface="Times New Roman" panose="02020603050405020304" pitchFamily="18" charset="0"/>
                  </a:rPr>
                  <a:t>As we can see the initial condition is not given to us but two boundary conditions we shoot out an initial condition.</a:t>
                </a:r>
              </a:p>
              <a:p>
                <a:pPr marL="2286000" marR="0" indent="457200">
                  <a:lnSpc>
                    <a:spcPct val="107000"/>
                  </a:lnSpc>
                  <a:spcBef>
                    <a:spcPts val="0"/>
                  </a:spcBef>
                  <a:spcAft>
                    <a:spcPts val="800"/>
                  </a:spcAft>
                </a:pPr>
                <a:r>
                  <a:rPr lang="en-US" baseline="-25000" dirty="0">
                    <a:effectLst/>
                    <a:latin typeface="Times New Roman" panose="02020603050405020304" pitchFamily="18" charset="0"/>
                    <a:ea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aseline="-25000" dirty="0">
                    <a:effectLst/>
                    <a:latin typeface="Times New Roman" panose="02020603050405020304" pitchFamily="18" charset="0"/>
                    <a:ea typeface="Times New Roman" panose="02020603050405020304" pitchFamily="18" charset="0"/>
                  </a:rPr>
                  <a:t>	 </a:t>
                </a:r>
                <a:r>
                  <a:rPr lang="en-US" sz="18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B0881FA9-F3B0-4912-B0E1-352094195C30}"/>
                  </a:ext>
                </a:extLst>
              </p:cNvPr>
              <p:cNvSpPr>
                <a:spLocks noGrp="1" noRot="1" noChangeAspect="1" noMove="1" noResize="1" noEditPoints="1" noAdjustHandles="1" noChangeArrowheads="1" noChangeShapeType="1" noTextEdit="1"/>
              </p:cNvSpPr>
              <p:nvPr>
                <p:ph idx="1"/>
              </p:nvPr>
            </p:nvSpPr>
            <p:spPr>
              <a:xfrm>
                <a:off x="529389" y="1801368"/>
                <a:ext cx="11069053" cy="4370832"/>
              </a:xfrm>
              <a:blipFill>
                <a:blip r:embed="rId2"/>
                <a:stretch>
                  <a:fillRect l="-551" t="-1534" r="-716"/>
                </a:stretch>
              </a:blipFill>
            </p:spPr>
            <p:txBody>
              <a:bodyPr/>
              <a:lstStyle/>
              <a:p>
                <a:r>
                  <a:rPr lang="en-US">
                    <a:noFill/>
                  </a:rPr>
                  <a:t> </a:t>
                </a:r>
              </a:p>
            </p:txBody>
          </p:sp>
        </mc:Fallback>
      </mc:AlternateContent>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5</a:t>
            </a:fld>
            <a:endParaRPr lang="en-US" dirty="0"/>
          </a:p>
        </p:txBody>
      </p:sp>
    </p:spTree>
    <p:extLst>
      <p:ext uri="{BB962C8B-B14F-4D97-AF65-F5344CB8AC3E}">
        <p14:creationId xmlns:p14="http://schemas.microsoft.com/office/powerpoint/2010/main" val="1393486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Using Euler’s Method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29389" y="1801368"/>
                <a:ext cx="11069053" cy="4370832"/>
              </a:xfrm>
            </p:spPr>
            <p:txBody>
              <a:bodyPr>
                <a:norm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Euler’s method is a first-order numerical procedure for solving ordinary differential equations (ODE) with a given initial value. Euler’s method uses the first given value to give the next values using the general formula.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0" marR="0" indent="45720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 f(</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i+1</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 next estimated solution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is the current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is the interval between steps;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)is the value of the derivative at the current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point.</a:t>
                </a: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Euler’s method is a first order method, we first convert the equation and make it a first order 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0" marR="0" indent="45720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x, 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𝑑𝑦</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𝑑𝑥</m:t>
                        </m:r>
                      </m:den>
                    </m:f>
                  </m:oMath>
                </a14:m>
                <a:r>
                  <a:rPr lang="en-US" sz="1800" i="1"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0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baseline="-25000" dirty="0">
                    <a:effectLst/>
                    <a:latin typeface="Times New Roman" panose="02020603050405020304" pitchFamily="18" charset="0"/>
                    <a:ea typeface="Times New Roman" panose="02020603050405020304" pitchFamily="18" charset="0"/>
                  </a:rPr>
                  <a:t>	 </a:t>
                </a:r>
                <a:r>
                  <a:rPr lang="en-US" sz="1600" baseline="-25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B0881FA9-F3B0-4912-B0E1-352094195C30}"/>
                  </a:ext>
                </a:extLst>
              </p:cNvPr>
              <p:cNvSpPr>
                <a:spLocks noGrp="1" noRot="1" noChangeAspect="1" noMove="1" noResize="1" noEditPoints="1" noAdjustHandles="1" noChangeArrowheads="1" noChangeShapeType="1" noTextEdit="1"/>
              </p:cNvSpPr>
              <p:nvPr>
                <p:ph idx="1"/>
              </p:nvPr>
            </p:nvSpPr>
            <p:spPr>
              <a:xfrm>
                <a:off x="529389" y="1801368"/>
                <a:ext cx="11069053" cy="4370832"/>
              </a:xfrm>
              <a:blipFill>
                <a:blip r:embed="rId2"/>
                <a:stretch>
                  <a:fillRect l="-496" t="-837" r="-716"/>
                </a:stretch>
              </a:blipFill>
            </p:spPr>
            <p:txBody>
              <a:bodyPr/>
              <a:lstStyle/>
              <a:p>
                <a:r>
                  <a:rPr lang="en-US">
                    <a:noFill/>
                  </a:rPr>
                  <a:t> </a:t>
                </a:r>
              </a:p>
            </p:txBody>
          </p:sp>
        </mc:Fallback>
      </mc:AlternateContent>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6</a:t>
            </a:fld>
            <a:endParaRPr lang="en-US" dirty="0"/>
          </a:p>
        </p:txBody>
      </p:sp>
    </p:spTree>
    <p:extLst>
      <p:ext uri="{BB962C8B-B14F-4D97-AF65-F5344CB8AC3E}">
        <p14:creationId xmlns:p14="http://schemas.microsoft.com/office/powerpoint/2010/main" val="138979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Using Euler’s Method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29389" y="1801368"/>
                <a:ext cx="11069053" cy="4370832"/>
              </a:xfrm>
            </p:spPr>
            <p:txBody>
              <a:bodyPr>
                <a:normAutofit fontScale="40000" lnSpcReduction="20000"/>
              </a:bodyPr>
              <a:lstStyle/>
              <a:p>
                <a:pPr marL="0" marR="0">
                  <a:lnSpc>
                    <a:spcPct val="107000"/>
                  </a:lnSpc>
                  <a:spcBef>
                    <a:spcPts val="0"/>
                  </a:spcBef>
                  <a:spcAft>
                    <a:spcPts val="800"/>
                  </a:spcAft>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Since, Euler’s method is a first order method, we first convert the equation and make it a first order ODE.</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2286000" marR="0" indent="45720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f</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x, y,</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500" i="1"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35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500" i="1">
                            <a:effectLst/>
                            <a:latin typeface="Cambria Math" panose="02040503050406030204" pitchFamily="18" charset="0"/>
                            <a:ea typeface="Calibri" panose="020F0502020204030204" pitchFamily="34" charset="0"/>
                            <a:cs typeface="Times New Roman" panose="02020603050405020304" pitchFamily="18" charset="0"/>
                          </a:rPr>
                          <m:t>𝑑𝑦</m:t>
                        </m:r>
                      </m:num>
                      <m:den>
                        <m:r>
                          <a:rPr lang="en-US" sz="3500" i="1">
                            <a:effectLst/>
                            <a:latin typeface="Cambria Math" panose="02040503050406030204" pitchFamily="18" charset="0"/>
                            <a:ea typeface="Calibri" panose="020F0502020204030204" pitchFamily="34" charset="0"/>
                            <a:cs typeface="Times New Roman" panose="02020603050405020304" pitchFamily="18" charset="0"/>
                          </a:rPr>
                          <m:t>𝑑𝑥</m:t>
                        </m:r>
                      </m:den>
                    </m:f>
                  </m:oMath>
                </a14:m>
                <a:r>
                  <a:rPr lang="en-US" sz="3500" i="1"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3500" i="1">
                        <a:effectLst/>
                        <a:latin typeface="Cambria Math" panose="02040503050406030204" pitchFamily="18" charset="0"/>
                        <a:ea typeface="Calibri" panose="020F0502020204030204" pitchFamily="34" charset="0"/>
                        <a:cs typeface="Times New Roman" panose="02020603050405020304" pitchFamily="18" charset="0"/>
                      </a:rPr>
                      <m:t>𝑦</m:t>
                    </m:r>
                    <m:r>
                      <a:rPr lang="en-US" sz="35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- 2</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x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0      			</a:t>
                </a:r>
              </a:p>
              <a:p>
                <a:pPr marL="0" marR="0">
                  <a:lnSpc>
                    <a:spcPct val="107000"/>
                  </a:lnSpc>
                  <a:spcBef>
                    <a:spcPts val="0"/>
                  </a:spcBef>
                  <a:spcAft>
                    <a:spcPts val="800"/>
                  </a:spcAft>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1) Let’s take</a:t>
                </a: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35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500" i="1">
                            <a:effectLst/>
                            <a:latin typeface="Cambria Math" panose="02040503050406030204" pitchFamily="18" charset="0"/>
                            <a:ea typeface="Calibri" panose="020F0502020204030204" pitchFamily="34" charset="0"/>
                            <a:cs typeface="Times New Roman" panose="02020603050405020304" pitchFamily="18" charset="0"/>
                          </a:rPr>
                          <m:t>𝑑𝑦</m:t>
                        </m:r>
                      </m:num>
                      <m:den>
                        <m:r>
                          <a:rPr lang="en-US" sz="3500" i="1">
                            <a:effectLst/>
                            <a:latin typeface="Cambria Math" panose="02040503050406030204" pitchFamily="18" charset="0"/>
                            <a:ea typeface="Calibri" panose="020F0502020204030204" pitchFamily="34" charset="0"/>
                            <a:cs typeface="Times New Roman" panose="02020603050405020304" pitchFamily="18" charset="0"/>
                          </a:rPr>
                          <m:t>𝑑𝑥</m:t>
                        </m:r>
                      </m:den>
                    </m:f>
                  </m:oMath>
                </a14:m>
                <a:r>
                  <a:rPr lang="en-US" sz="35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US" sz="3500" i="1" dirty="0">
                    <a:effectLst/>
                    <a:latin typeface="Cambria Math" panose="02040503050406030204" pitchFamily="18" charset="0"/>
                    <a:ea typeface="Times New Roman" panose="02020603050405020304" pitchFamily="18" charset="0"/>
                    <a:cs typeface="Times New Roman" panose="02020603050405020304" pitchFamily="18" charset="0"/>
                  </a:rPr>
                  <a:t>z =</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35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500" i="1" dirty="0" err="1">
                    <a:effectLst/>
                    <a:latin typeface="Times New Roman" panose="02020603050405020304" pitchFamily="18" charset="0"/>
                    <a:ea typeface="Times New Roman" panose="02020603050405020304" pitchFamily="18" charset="0"/>
                    <a:cs typeface="Times New Roman" panose="02020603050405020304" pitchFamily="18" charset="0"/>
                  </a:rPr>
                  <a:t>x,y,z</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for the given boundary condition </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(0)=0.</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2) Similarly,</a:t>
                </a: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228600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35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500" i="1">
                            <a:effectLst/>
                            <a:latin typeface="Cambria Math" panose="02040503050406030204" pitchFamily="18" charset="0"/>
                            <a:ea typeface="Calibri" panose="020F0502020204030204" pitchFamily="34" charset="0"/>
                            <a:cs typeface="Times New Roman" panose="02020603050405020304" pitchFamily="18" charset="0"/>
                          </a:rPr>
                          <m:t>𝑑</m:t>
                        </m:r>
                        <m:r>
                          <a:rPr lang="en-US" sz="3500" b="0" i="1" smtClean="0">
                            <a:effectLst/>
                            <a:latin typeface="Cambria Math" panose="02040503050406030204" pitchFamily="18" charset="0"/>
                            <a:ea typeface="Calibri" panose="020F0502020204030204" pitchFamily="34" charset="0"/>
                            <a:cs typeface="Times New Roman" panose="02020603050405020304" pitchFamily="18" charset="0"/>
                          </a:rPr>
                          <m:t>𝑧</m:t>
                        </m:r>
                      </m:num>
                      <m:den>
                        <m:r>
                          <a:rPr lang="en-US" sz="3500" i="1">
                            <a:effectLst/>
                            <a:latin typeface="Cambria Math" panose="02040503050406030204" pitchFamily="18" charset="0"/>
                            <a:ea typeface="Calibri" panose="020F0502020204030204" pitchFamily="34" charset="0"/>
                            <a:cs typeface="Times New Roman" panose="02020603050405020304" pitchFamily="18" charset="0"/>
                          </a:rPr>
                          <m:t>𝑑𝑥</m:t>
                        </m:r>
                      </m:den>
                    </m:f>
                  </m:oMath>
                </a14:m>
                <a:r>
                  <a:rPr lang="en-US" sz="3500" dirty="0">
                    <a:effectLst/>
                    <a:latin typeface="Cambria Math" panose="02040503050406030204" pitchFamily="18" charset="0"/>
                    <a:ea typeface="Times New Roman" panose="02020603050405020304" pitchFamily="18" charset="0"/>
                    <a:cs typeface="Times New Roman" panose="02020603050405020304" pitchFamily="18" charset="0"/>
                  </a:rPr>
                  <a:t>=</a:t>
                </a:r>
                <a:r>
                  <a:rPr lang="en-US" sz="3500" i="1" dirty="0">
                    <a:latin typeface="Cambria Math" panose="02040503050406030204" pitchFamily="18" charset="0"/>
                    <a:ea typeface="Times New Roman" panose="02020603050405020304" pitchFamily="18" charset="0"/>
                    <a:cs typeface="Times New Roman" panose="02020603050405020304" pitchFamily="18" charset="0"/>
                  </a:rPr>
                  <a:t>y’’</a:t>
                </a:r>
                <a:r>
                  <a:rPr lang="en-US" sz="3500" i="1"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 f</a:t>
                </a:r>
                <a:r>
                  <a:rPr lang="en-US" sz="35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500" i="1" dirty="0" err="1">
                    <a:effectLst/>
                    <a:latin typeface="Times New Roman" panose="02020603050405020304" pitchFamily="18" charset="0"/>
                    <a:ea typeface="Times New Roman" panose="02020603050405020304" pitchFamily="18" charset="0"/>
                    <a:cs typeface="Times New Roman" panose="02020603050405020304" pitchFamily="18" charset="0"/>
                  </a:rPr>
                  <a:t>x,y,z</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=2y+8x(9-x)</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pPr>
                <a:r>
                  <a:rPr lang="en-US" sz="35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for our initial condition </a:t>
                </a:r>
                <a:r>
                  <a:rPr lang="en-US" sz="35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(0)=z(0)=4.</a:t>
                </a:r>
              </a:p>
              <a:p>
                <a:pPr marL="457200" marR="0">
                  <a:lnSpc>
                    <a:spcPct val="107000"/>
                  </a:lnSpc>
                  <a:spcBef>
                    <a:spcPts val="0"/>
                  </a:spcBef>
                  <a:spcAft>
                    <a:spcPts val="800"/>
                  </a:spcAft>
                </a:pP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B0881FA9-F3B0-4912-B0E1-352094195C30}"/>
                  </a:ext>
                </a:extLst>
              </p:cNvPr>
              <p:cNvSpPr>
                <a:spLocks noGrp="1" noRot="1" noChangeAspect="1" noMove="1" noResize="1" noEditPoints="1" noAdjustHandles="1" noChangeArrowheads="1" noChangeShapeType="1" noTextEdit="1"/>
              </p:cNvSpPr>
              <p:nvPr>
                <p:ph idx="1"/>
              </p:nvPr>
            </p:nvSpPr>
            <p:spPr>
              <a:xfrm>
                <a:off x="529389" y="1801368"/>
                <a:ext cx="11069053" cy="4370832"/>
              </a:xfrm>
              <a:blipFill>
                <a:blip r:embed="rId2"/>
                <a:stretch>
                  <a:fillRect l="-165" t="-976"/>
                </a:stretch>
              </a:blipFill>
            </p:spPr>
            <p:txBody>
              <a:bodyPr/>
              <a:lstStyle/>
              <a:p>
                <a:r>
                  <a:rPr lang="en-US">
                    <a:noFill/>
                  </a:rPr>
                  <a:t> </a:t>
                </a:r>
              </a:p>
            </p:txBody>
          </p:sp>
        </mc:Fallback>
      </mc:AlternateContent>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7</a:t>
            </a:fld>
            <a:endParaRPr lang="en-US" dirty="0"/>
          </a:p>
        </p:txBody>
      </p:sp>
    </p:spTree>
    <p:extLst>
      <p:ext uri="{BB962C8B-B14F-4D97-AF65-F5344CB8AC3E}">
        <p14:creationId xmlns:p14="http://schemas.microsoft.com/office/powerpoint/2010/main" val="261944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Using Euler’s Method</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529389" y="1801368"/>
                <a:ext cx="11069053" cy="4370832"/>
              </a:xfrm>
            </p:spPr>
            <p:txBody>
              <a:bodyPr>
                <a:normAutofit fontScale="70000" lnSpcReduction="20000"/>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Euler’s method we have,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aren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1800" i="1" baseline="-250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marR="0" lvl="0" indent="-342900">
                  <a:lnSpc>
                    <a:spcPct val="107000"/>
                  </a:lnSpc>
                  <a:spcBef>
                    <a:spcPts val="0"/>
                  </a:spcBef>
                  <a:spcAft>
                    <a:spcPts val="0"/>
                  </a:spcAft>
                  <a:buFont typeface="+mj-lt"/>
                  <a:buAutoNum type="arabicParenR"/>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i+1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z</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i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are taking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h=3</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ctr">
                  <a:lnSpc>
                    <a:spcPct val="107000"/>
                  </a:lnSpc>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marR="0" algn="ctr">
                  <a:lnSpc>
                    <a:spcPct val="107000"/>
                  </a:lnSpc>
                  <a:spcBef>
                    <a:spcPts val="0"/>
                  </a:spcBef>
                  <a:spcAft>
                    <a:spcPts val="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z</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z</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marR="0" algn="ctr">
                  <a:lnSpc>
                    <a:spcPct val="107000"/>
                  </a:lnSpc>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0; 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=0; z</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Calculation with equation 15 we get,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y</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 0</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(0,0</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4)*3=0+4*3=12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z</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z</a:t>
                </a:r>
                <a:r>
                  <a:rPr lang="en-US" sz="1800" i="1" baseline="-25000" dirty="0">
                    <a:effectLst/>
                    <a:latin typeface="Times New Roman" panose="02020603050405020304" pitchFamily="18" charset="0"/>
                    <a:ea typeface="Calibri" panose="020F0502020204030204" pitchFamily="34" charset="0"/>
                    <a:cs typeface="Times New Roman" panose="02020603050405020304" pitchFamily="18" charset="0"/>
                  </a:rPr>
                  <a:t>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 4</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+[2y+8x(9-x)]*3=4+0=4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rPr>
                  <a:t>x</a:t>
                </a:r>
                <a:r>
                  <a:rPr lang="en-US" sz="1800" i="1" baseline="-25000" dirty="0">
                    <a:effectLst/>
                    <a:latin typeface="Times New Roman" panose="02020603050405020304" pitchFamily="18" charset="0"/>
                    <a:ea typeface="Times New Roman" panose="02020603050405020304" pitchFamily="18" charset="0"/>
                  </a:rPr>
                  <a:t>1</a:t>
                </a:r>
                <a:r>
                  <a:rPr lang="en-US" sz="1800" i="1"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t>
                </a: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4" name="Content Placeholder 3">
                <a:extLst>
                  <a:ext uri="{FF2B5EF4-FFF2-40B4-BE49-F238E27FC236}">
                    <a16:creationId xmlns:a16="http://schemas.microsoft.com/office/drawing/2014/main" id="{B0881FA9-F3B0-4912-B0E1-352094195C30}"/>
                  </a:ext>
                </a:extLst>
              </p:cNvPr>
              <p:cNvSpPr>
                <a:spLocks noGrp="1" noRot="1" noChangeAspect="1" noMove="1" noResize="1" noEditPoints="1" noAdjustHandles="1" noChangeArrowheads="1" noChangeShapeType="1" noTextEdit="1"/>
              </p:cNvSpPr>
              <p:nvPr>
                <p:ph idx="1"/>
              </p:nvPr>
            </p:nvSpPr>
            <p:spPr>
              <a:xfrm>
                <a:off x="529389" y="1801368"/>
                <a:ext cx="11069053" cy="4370832"/>
              </a:xfrm>
              <a:blipFill>
                <a:blip r:embed="rId2"/>
                <a:stretch>
                  <a:fillRect l="-110" t="-837"/>
                </a:stretch>
              </a:blipFill>
            </p:spPr>
            <p:txBody>
              <a:bodyPr/>
              <a:lstStyle/>
              <a:p>
                <a:r>
                  <a:rPr lang="en-US">
                    <a:noFill/>
                  </a:rPr>
                  <a:t> </a:t>
                </a:r>
              </a:p>
            </p:txBody>
          </p:sp>
        </mc:Fallback>
      </mc:AlternateContent>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Tree>
    <p:extLst>
      <p:ext uri="{BB962C8B-B14F-4D97-AF65-F5344CB8AC3E}">
        <p14:creationId xmlns:p14="http://schemas.microsoft.com/office/powerpoint/2010/main" val="4106354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50392" y="621792"/>
            <a:ext cx="10515600" cy="1179576"/>
          </a:xfrm>
        </p:spPr>
        <p:txBody>
          <a:bodyPr>
            <a:noAutofit/>
          </a:bodyPr>
          <a:lstStyle/>
          <a:p>
            <a:pPr algn="ctr"/>
            <a:r>
              <a:rPr lang="en-US" sz="4400" dirty="0"/>
              <a:t>Using Euler’s Method</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1985518"/>
            <a:ext cx="10491216" cy="4370832"/>
          </a:xfrm>
        </p:spPr>
        <p:txBody>
          <a:bodyPr>
            <a:normAutofit/>
          </a:bodyPr>
          <a:lstStyle/>
          <a:p>
            <a:pPr marL="0" marR="0">
              <a:lnSpc>
                <a:spcPct val="107000"/>
              </a:lnSpc>
              <a:spcBef>
                <a:spcPts val="0"/>
              </a:spcBef>
              <a:spcAft>
                <a:spcPts val="800"/>
              </a:spcAft>
            </a:pPr>
            <a:r>
              <a:rPr lang="en-US" sz="3500" i="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baseline="-25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a:lstStyle/>
          <a:p>
            <a:r>
              <a:rPr lang="en-US" dirty="0"/>
              <a:t>8/12/2022</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a:lstStyle/>
          <a:p>
            <a:r>
              <a:rPr lang="en-US" dirty="0"/>
              <a:t>THE SHOOTING METHOD</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
        <p:nvSpPr>
          <p:cNvPr id="7" name="TextBox 6">
            <a:extLst>
              <a:ext uri="{FF2B5EF4-FFF2-40B4-BE49-F238E27FC236}">
                <a16:creationId xmlns:a16="http://schemas.microsoft.com/office/drawing/2014/main" id="{8E91C575-69CB-7E0C-44CC-4F6238B4359F}"/>
              </a:ext>
            </a:extLst>
          </p:cNvPr>
          <p:cNvSpPr txBox="1"/>
          <p:nvPr/>
        </p:nvSpPr>
        <p:spPr>
          <a:xfrm>
            <a:off x="850392" y="1985518"/>
            <a:ext cx="10748050" cy="184319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our guess was wrong, lets take any other arbitrary value for initial value problem.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After going through all the steps of the Euler’s Method we get,</a:t>
            </a:r>
          </a:p>
          <a:p>
            <a:endParaRPr lang="en-US" dirty="0"/>
          </a:p>
        </p:txBody>
      </p:sp>
      <p:graphicFrame>
        <p:nvGraphicFramePr>
          <p:cNvPr id="8" name="Table 7">
            <a:extLst>
              <a:ext uri="{FF2B5EF4-FFF2-40B4-BE49-F238E27FC236}">
                <a16:creationId xmlns:a16="http://schemas.microsoft.com/office/drawing/2014/main" id="{5182BF80-5FB4-7BEB-22FE-63A22139C25C}"/>
              </a:ext>
            </a:extLst>
          </p:cNvPr>
          <p:cNvGraphicFramePr>
            <a:graphicFrameLocks noGrp="1"/>
          </p:cNvGraphicFramePr>
          <p:nvPr>
            <p:extLst>
              <p:ext uri="{D42A27DB-BD31-4B8C-83A1-F6EECF244321}">
                <p14:modId xmlns:p14="http://schemas.microsoft.com/office/powerpoint/2010/main" val="4188757797"/>
              </p:ext>
            </p:extLst>
          </p:nvPr>
        </p:nvGraphicFramePr>
        <p:xfrm>
          <a:off x="4912359" y="3713729"/>
          <a:ext cx="2483052" cy="1532041"/>
        </p:xfrm>
        <a:graphic>
          <a:graphicData uri="http://schemas.openxmlformats.org/drawingml/2006/table">
            <a:tbl>
              <a:tblPr firstRow="1" firstCol="1" bandRow="1">
                <a:tableStyleId>{5C22544A-7EE6-4342-B048-85BDC9FD1C3A}</a:tableStyleId>
              </a:tblPr>
              <a:tblGrid>
                <a:gridCol w="620763">
                  <a:extLst>
                    <a:ext uri="{9D8B030D-6E8A-4147-A177-3AD203B41FA5}">
                      <a16:colId xmlns:a16="http://schemas.microsoft.com/office/drawing/2014/main" val="2502749670"/>
                    </a:ext>
                  </a:extLst>
                </a:gridCol>
                <a:gridCol w="620763">
                  <a:extLst>
                    <a:ext uri="{9D8B030D-6E8A-4147-A177-3AD203B41FA5}">
                      <a16:colId xmlns:a16="http://schemas.microsoft.com/office/drawing/2014/main" val="781234208"/>
                    </a:ext>
                  </a:extLst>
                </a:gridCol>
                <a:gridCol w="620763">
                  <a:extLst>
                    <a:ext uri="{9D8B030D-6E8A-4147-A177-3AD203B41FA5}">
                      <a16:colId xmlns:a16="http://schemas.microsoft.com/office/drawing/2014/main" val="2997732519"/>
                    </a:ext>
                  </a:extLst>
                </a:gridCol>
                <a:gridCol w="620763">
                  <a:extLst>
                    <a:ext uri="{9D8B030D-6E8A-4147-A177-3AD203B41FA5}">
                      <a16:colId xmlns:a16="http://schemas.microsoft.com/office/drawing/2014/main" val="2118826096"/>
                    </a:ext>
                  </a:extLst>
                </a:gridCol>
              </a:tblGrid>
              <a:tr h="310777">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cs typeface="Times New Roman" panose="02020603050405020304" pitchFamily="18" charset="0"/>
                        </a:rPr>
                        <a:t>x</a:t>
                      </a:r>
                      <a:r>
                        <a:rPr lang="en-US" sz="1200" i="1" baseline="-25000" dirty="0">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err="1">
                          <a:effectLst/>
                          <a:latin typeface="Times New Roman" panose="02020603050405020304" pitchFamily="18" charset="0"/>
                          <a:cs typeface="Times New Roman" panose="02020603050405020304" pitchFamily="18" charset="0"/>
                        </a:rPr>
                        <a:t>y</a:t>
                      </a:r>
                      <a:r>
                        <a:rPr lang="en-US" sz="1200" i="1" baseline="-25000" dirty="0" err="1">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i="1" dirty="0">
                          <a:effectLst/>
                          <a:latin typeface="Times New Roman" panose="02020603050405020304" pitchFamily="18" charset="0"/>
                          <a:cs typeface="Times New Roman" panose="02020603050405020304" pitchFamily="18" charset="0"/>
                        </a:rPr>
                        <a:t>z</a:t>
                      </a:r>
                      <a:r>
                        <a:rPr lang="en-US" sz="1200" i="1" baseline="-25000" dirty="0">
                          <a:effectLst/>
                          <a:latin typeface="Times New Roman" panose="02020603050405020304" pitchFamily="18" charset="0"/>
                          <a:cs typeface="Times New Roman" panose="02020603050405020304" pitchFamily="18" charset="0"/>
                        </a:rPr>
                        <a:t>i</a:t>
                      </a:r>
                      <a:endParaRPr lang="en-US" sz="1100" i="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5834465"/>
                  </a:ext>
                </a:extLst>
              </a:tr>
              <a:tr h="299855">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4116232"/>
                  </a:ext>
                </a:extLst>
              </a:tr>
              <a:tr h="310777">
                <a:tc>
                  <a:txBody>
                    <a:bodyPr/>
                    <a:lstStyle/>
                    <a:p>
                      <a:pPr marL="0" marR="0" algn="ctr">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6727436"/>
                  </a:ext>
                </a:extLst>
              </a:tr>
              <a:tr h="299855">
                <a:tc>
                  <a:txBody>
                    <a:bodyPr/>
                    <a:lstStyle/>
                    <a:p>
                      <a:pPr marL="0" marR="0" algn="ctr">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5910056"/>
                  </a:ext>
                </a:extLst>
              </a:tr>
              <a:tr h="310777">
                <a:tc>
                  <a:txBody>
                    <a:bodyPr/>
                    <a:lstStyle/>
                    <a:p>
                      <a:pPr marL="0" marR="0" algn="ctr">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a:effectLst/>
                        </a:rPr>
                        <a:t>-216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200" dirty="0">
                          <a:effectLst/>
                        </a:rPr>
                        <a:t>_</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3371334"/>
                  </a:ext>
                </a:extLst>
              </a:tr>
            </a:tbl>
          </a:graphicData>
        </a:graphic>
      </p:graphicFrame>
      <p:sp>
        <p:nvSpPr>
          <p:cNvPr id="12" name="TextBox 11">
            <a:extLst>
              <a:ext uri="{FF2B5EF4-FFF2-40B4-BE49-F238E27FC236}">
                <a16:creationId xmlns:a16="http://schemas.microsoft.com/office/drawing/2014/main" id="{5B3F7E69-8311-9CBA-2729-C1D96F69DFA6}"/>
              </a:ext>
            </a:extLst>
          </p:cNvPr>
          <p:cNvSpPr txBox="1"/>
          <p:nvPr/>
        </p:nvSpPr>
        <p:spPr>
          <a:xfrm>
            <a:off x="721895" y="5357749"/>
            <a:ext cx="10876547" cy="1167243"/>
          </a:xfrm>
          <a:prstGeom prst="rect">
            <a:avLst/>
          </a:prstGeom>
          <a:noFill/>
        </p:spPr>
        <p:txBody>
          <a:bodyPr wrap="square" rtlCol="0">
            <a:spAutoFit/>
          </a:bodyPr>
          <a:lstStyle/>
          <a:p>
            <a:pPr marL="0" marR="0" indent="457200" algn="ctr">
              <a:lnSpc>
                <a:spcPct val="107000"/>
              </a:lnSpc>
              <a:spcBef>
                <a:spcPts val="0"/>
              </a:spcBef>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Table 1.1 Solutions of Euler’s Method at y’(0)=4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7000"/>
              </a:lnSpc>
              <a:spcBef>
                <a:spcPts val="0"/>
              </a:spcBef>
              <a:spcAft>
                <a:spcPts val="80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y(x</a:t>
            </a:r>
            <a:r>
              <a:rPr lang="en-US" sz="1800" i="1"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(9)=-216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9292963"/>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290</TotalTime>
  <Words>1713</Words>
  <Application>Microsoft Office PowerPoint</Application>
  <PresentationFormat>Widescreen</PresentationFormat>
  <Paragraphs>212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 Math</vt:lpstr>
      <vt:lpstr>Symbol</vt:lpstr>
      <vt:lpstr>Times New Roman</vt:lpstr>
      <vt:lpstr>Univers</vt:lpstr>
      <vt:lpstr>GradientUnivers</vt:lpstr>
      <vt:lpstr>Numerical Analysis of Boundary Value Problem Using the Shooting Method</vt:lpstr>
      <vt:lpstr>Introduction to the shooting METHOD</vt:lpstr>
      <vt:lpstr>INTRODUCTION TO THE SHOOTING METHOD</vt:lpstr>
      <vt:lpstr>Linear "2" ^nd  ORDER ODE</vt:lpstr>
      <vt:lpstr>METHODOLOGY</vt:lpstr>
      <vt:lpstr>Using Euler’s Method</vt:lpstr>
      <vt:lpstr>Using Euler’s Method</vt:lpstr>
      <vt:lpstr>Using Euler’s Method</vt:lpstr>
      <vt:lpstr>Using Euler’s Method</vt:lpstr>
      <vt:lpstr>Interpolation Technique</vt:lpstr>
      <vt:lpstr>Interpolation Technique</vt:lpstr>
      <vt:lpstr>Runge-Kutta Method</vt:lpstr>
      <vt:lpstr>Non Linear 2nd ODE</vt:lpstr>
      <vt:lpstr>RESULTS AND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Analysis of Boundary Value Problem Using the Shooting Method</dc:title>
  <dc:creator>Kritika</dc:creator>
  <cp:lastModifiedBy>Kritika</cp:lastModifiedBy>
  <cp:revision>11</cp:revision>
  <dcterms:created xsi:type="dcterms:W3CDTF">2022-12-08T01:55:59Z</dcterms:created>
  <dcterms:modified xsi:type="dcterms:W3CDTF">2022-12-08T06:51:57Z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