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4"/>
  </p:notesMasterIdLst>
  <p:sldIdLst>
    <p:sldId id="256" r:id="rId2"/>
    <p:sldId id="269" r:id="rId3"/>
    <p:sldId id="263" r:id="rId4"/>
    <p:sldId id="266" r:id="rId5"/>
    <p:sldId id="270" r:id="rId6"/>
    <p:sldId id="271" r:id="rId7"/>
    <p:sldId id="274" r:id="rId8"/>
    <p:sldId id="273" r:id="rId9"/>
    <p:sldId id="272" r:id="rId10"/>
    <p:sldId id="268"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A1D"/>
    <a:srgbClr val="0B1B1F"/>
    <a:srgbClr val="090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p:scale>
          <a:sx n="57" d="100"/>
          <a:sy n="57" d="100"/>
        </p:scale>
        <p:origin x="1016" y="264"/>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4/30/2023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4/30/2023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4/30/2023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4/30/2023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4/30/2023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4/30/2023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4/30/2023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4/30/2023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4/30/2023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4/30/2023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4/30/2023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jpg"/><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5687323" y="1294515"/>
            <a:ext cx="5670487" cy="4268965"/>
          </a:xfrm>
        </p:spPr>
        <p:txBody>
          <a:bodyPr>
            <a:normAutofit/>
          </a:bodyPr>
          <a:lstStyle/>
          <a:p>
            <a:r>
              <a:rPr lang="en-US" dirty="0"/>
              <a:t>Statistical Analysis of Gene Expression Data of Lungs</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2394110" y="2633408"/>
            <a:ext cx="2755406" cy="1591181"/>
          </a:xfrm>
        </p:spPr>
        <p:txBody>
          <a:bodyPr/>
          <a:lstStyle/>
          <a:p>
            <a:r>
              <a:rPr lang="en-US" dirty="0"/>
              <a:t>By </a:t>
            </a:r>
          </a:p>
          <a:p>
            <a:r>
              <a:rPr lang="en-US" dirty="0"/>
              <a:t>Kritika Verma</a:t>
            </a:r>
          </a:p>
          <a:p>
            <a:r>
              <a:rPr lang="en-US" dirty="0"/>
              <a:t>152123</a:t>
            </a: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a:xfrm>
            <a:off x="895814" y="189093"/>
            <a:ext cx="10389220" cy="917394"/>
          </a:xfrm>
        </p:spPr>
        <p:txBody>
          <a:bodyPr/>
          <a:lstStyle/>
          <a:p>
            <a:pPr algn="ctr"/>
            <a:r>
              <a:rPr lang="en-US" dirty="0"/>
              <a:t>Conclusion And Future Scope</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a:xfrm>
            <a:off x="762000" y="1248937"/>
            <a:ext cx="10523034" cy="4502576"/>
          </a:xfrm>
        </p:spPr>
        <p:txBody>
          <a:bodyPr>
            <a:normAutofit lnSpcReduction="10000"/>
          </a:bodyPr>
          <a:lstStyle/>
          <a:p>
            <a:pPr marL="342900" indent="-342900" algn="just">
              <a:buFont typeface="Arial" panose="020B0604020202020204" pitchFamily="34" charset="0"/>
              <a:buChar char="•"/>
            </a:pPr>
            <a:r>
              <a:rPr lang="en-US" dirty="0"/>
              <a:t>We assumed our data follows normal distribution and since it was smaller in size we also test t distribution. The results show that for the most extent our hypothesis was true for the normal distribution and follows t-distribution for all the data values. The population size was about 107 datapoints, categorizing the dataset diminished the population size further more and there were was much disparity in the population size in categories like men, women, smokers and non-smokers. The data can be compared with and/or used to build a model for prediction gene expression level of certain genes during specific diseases and control situations. This can also be used to detect certain diseases like cancer with the help of just gene expression levels with </a:t>
            </a:r>
            <a:r>
              <a:rPr lang="en-US" dirty="0" err="1"/>
              <a:t>paramters</a:t>
            </a:r>
            <a:r>
              <a:rPr lang="en-US" dirty="0"/>
              <a:t> like age, gender, past health records and many more. 9 CONCLUSION Gene expression levels can be </a:t>
            </a:r>
            <a:r>
              <a:rPr lang="en-US" dirty="0" err="1"/>
              <a:t>analysed</a:t>
            </a:r>
            <a:r>
              <a:rPr lang="en-US" dirty="0"/>
              <a:t> by statistics using hypothesis testing which provides an accurate tool for testing if the value of the parameter has changed or not, setting up a model and ensuring the validity of the model. heatmaps can also be </a:t>
            </a:r>
            <a:r>
              <a:rPr lang="en-US" dirty="0" err="1"/>
              <a:t>analysed</a:t>
            </a:r>
            <a:r>
              <a:rPr lang="en-US" dirty="0"/>
              <a:t> to predict statistical patterns and trends in the data. This data can be used to set up machine learning model for predicting and detecting certain diseases with the help of gene expression data.</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10</a:t>
            </a:fld>
            <a:endParaRPr lang="en-US"/>
          </a:p>
        </p:txBody>
      </p:sp>
    </p:spTree>
    <p:extLst>
      <p:ext uri="{BB962C8B-B14F-4D97-AF65-F5344CB8AC3E}">
        <p14:creationId xmlns:p14="http://schemas.microsoft.com/office/powerpoint/2010/main" val="414911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238044" y="713678"/>
            <a:ext cx="8815799" cy="608980"/>
          </a:xfrm>
        </p:spPr>
        <p:txBody>
          <a:bodyPr>
            <a:normAutofit fontScale="90000"/>
          </a:bodyPr>
          <a:lstStyle/>
          <a:p>
            <a:pPr algn="ctr"/>
            <a:r>
              <a:rPr lang="en-US" dirty="0"/>
              <a:t>References</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87299" y="1467623"/>
            <a:ext cx="10794378" cy="4505094"/>
          </a:xfrm>
        </p:spPr>
        <p:txBody>
          <a:bodyPr>
            <a:normAutofit/>
          </a:bodyPr>
          <a:lstStyle/>
          <a:p>
            <a:r>
              <a:rPr lang="en-US" sz="1400" dirty="0">
                <a:latin typeface="Times New Roman" panose="02020603050405020304" pitchFamily="18" charset="0"/>
                <a:cs typeface="Times New Roman" panose="02020603050405020304" pitchFamily="18" charset="0"/>
              </a:rPr>
              <a:t>Home - Geo - NCBI (no date) National Center for Biotechnology Information. U.S. National Library of Medicine. Available at: https://www.ncbi.nlm.nih. gov/geo/ (Accessed: April 25, 2023).</a:t>
            </a:r>
          </a:p>
          <a:p>
            <a:r>
              <a:rPr lang="en-US" sz="1400" dirty="0">
                <a:latin typeface="Times New Roman" panose="02020603050405020304" pitchFamily="18" charset="0"/>
                <a:cs typeface="Times New Roman" panose="02020603050405020304" pitchFamily="18" charset="0"/>
              </a:rPr>
              <a:t>Lee, M. (2018) Geo accession viewer, National Center for Biotechnology Information. U.S. National Library of Medicine. Available at: https://www.ncbi .nlm.nih.gov/geo/query/</a:t>
            </a:r>
            <a:r>
              <a:rPr lang="en-US" sz="1400" dirty="0" err="1">
                <a:latin typeface="Times New Roman" panose="02020603050405020304" pitchFamily="18" charset="0"/>
                <a:cs typeface="Times New Roman" panose="02020603050405020304" pitchFamily="18" charset="0"/>
              </a:rPr>
              <a:t>acc.cgi?acc</a:t>
            </a:r>
            <a:r>
              <a:rPr lang="en-US" sz="1400" dirty="0">
                <a:latin typeface="Times New Roman" panose="02020603050405020304" pitchFamily="18" charset="0"/>
                <a:cs typeface="Times New Roman" panose="02020603050405020304" pitchFamily="18" charset="0"/>
              </a:rPr>
              <a:t>=gse10072 (Accessed: April 22, 2023). </a:t>
            </a:r>
          </a:p>
          <a:p>
            <a:r>
              <a:rPr lang="en-US" sz="1400" dirty="0">
                <a:latin typeface="Times New Roman" panose="02020603050405020304" pitchFamily="18" charset="0"/>
                <a:cs typeface="Times New Roman" panose="02020603050405020304" pitchFamily="18" charset="0"/>
              </a:rPr>
              <a:t>Davis, S. (2014) Using the </a:t>
            </a:r>
            <a:r>
              <a:rPr lang="en-US" sz="1400" dirty="0" err="1">
                <a:latin typeface="Times New Roman" panose="02020603050405020304" pitchFamily="18" charset="0"/>
                <a:cs typeface="Times New Roman" panose="02020603050405020304" pitchFamily="18" charset="0"/>
              </a:rPr>
              <a:t>GEOquery</a:t>
            </a:r>
            <a:r>
              <a:rPr lang="en-US" sz="1400" dirty="0">
                <a:latin typeface="Times New Roman" panose="02020603050405020304" pitchFamily="18" charset="0"/>
                <a:cs typeface="Times New Roman" panose="02020603050405020304" pitchFamily="18" charset="0"/>
              </a:rPr>
              <a:t> Package, Using the </a:t>
            </a:r>
            <a:r>
              <a:rPr lang="en-US" sz="1400" dirty="0" err="1">
                <a:latin typeface="Times New Roman" panose="02020603050405020304" pitchFamily="18" charset="0"/>
                <a:cs typeface="Times New Roman" panose="02020603050405020304" pitchFamily="18" charset="0"/>
              </a:rPr>
              <a:t>GEOquery</a:t>
            </a:r>
            <a:r>
              <a:rPr lang="en-US" sz="1400" dirty="0">
                <a:latin typeface="Times New Roman" panose="02020603050405020304" pitchFamily="18" charset="0"/>
                <a:cs typeface="Times New Roman" panose="02020603050405020304" pitchFamily="18" charset="0"/>
              </a:rPr>
              <a:t> package. Available at: https://bioconductor.org/packages /</a:t>
            </a:r>
            <a:r>
              <a:rPr lang="en-US" sz="1400" dirty="0" err="1">
                <a:latin typeface="Times New Roman" panose="02020603050405020304" pitchFamily="18" charset="0"/>
                <a:cs typeface="Times New Roman" panose="02020603050405020304" pitchFamily="18" charset="0"/>
              </a:rPr>
              <a:t>devel</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bioc</a:t>
            </a:r>
            <a:r>
              <a:rPr lang="en-US" sz="1400" dirty="0">
                <a:latin typeface="Times New Roman" panose="02020603050405020304" pitchFamily="18" charset="0"/>
                <a:cs typeface="Times New Roman" panose="02020603050405020304" pitchFamily="18" charset="0"/>
              </a:rPr>
              <a:t>/vignettes/</a:t>
            </a:r>
            <a:r>
              <a:rPr lang="en-US" sz="1400" dirty="0" err="1">
                <a:latin typeface="Times New Roman" panose="02020603050405020304" pitchFamily="18" charset="0"/>
                <a:cs typeface="Times New Roman" panose="02020603050405020304" pitchFamily="18" charset="0"/>
              </a:rPr>
              <a:t>GEOquery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inst</a:t>
            </a:r>
            <a:r>
              <a:rPr lang="en-US" sz="1400" dirty="0">
                <a:latin typeface="Times New Roman" panose="02020603050405020304" pitchFamily="18" charset="0"/>
                <a:cs typeface="Times New Roman" panose="02020603050405020304" pitchFamily="18" charset="0"/>
              </a:rPr>
              <a:t>/doc/GEOquery.html (Accessed: April 29, 2023). </a:t>
            </a:r>
          </a:p>
          <a:p>
            <a:r>
              <a:rPr lang="en-US" sz="1400" dirty="0">
                <a:latin typeface="Times New Roman" panose="02020603050405020304" pitchFamily="18" charset="0"/>
                <a:cs typeface="Times New Roman" panose="02020603050405020304" pitchFamily="18" charset="0"/>
              </a:rPr>
              <a:t>Lee, M. (2018) Geo accession viewer, National Center for Biotechnology Information. U.S. National Library of Medicine. Available at: https://www.ncbi .nlm.nih.gov/geo/query/</a:t>
            </a:r>
            <a:r>
              <a:rPr lang="en-US" sz="1400" dirty="0" err="1">
                <a:latin typeface="Times New Roman" panose="02020603050405020304" pitchFamily="18" charset="0"/>
                <a:cs typeface="Times New Roman" panose="02020603050405020304" pitchFamily="18" charset="0"/>
              </a:rPr>
              <a:t>acc.cgi?acc</a:t>
            </a:r>
            <a:r>
              <a:rPr lang="en-US" sz="1400" dirty="0">
                <a:latin typeface="Times New Roman" panose="02020603050405020304" pitchFamily="18" charset="0"/>
                <a:cs typeface="Times New Roman" panose="02020603050405020304" pitchFamily="18" charset="0"/>
              </a:rPr>
              <a:t>=gse10072 (Accessed: April 22, 2023). </a:t>
            </a:r>
          </a:p>
          <a:p>
            <a:r>
              <a:rPr lang="en-US" sz="1400" dirty="0">
                <a:latin typeface="Times New Roman" panose="02020603050405020304" pitchFamily="18" charset="0"/>
                <a:cs typeface="Times New Roman" panose="02020603050405020304" pitchFamily="18" charset="0"/>
              </a:rPr>
              <a:t>Shobha Bagai (2022) Scrutinizing String Art Through a Mathematical Lens, PRIMUS, DOI: 10.1080/10511970.2022.2068094</a:t>
            </a:r>
          </a:p>
          <a:p>
            <a:r>
              <a:rPr lang="en-US" sz="1400" dirty="0">
                <a:latin typeface="Times New Roman" panose="02020603050405020304" pitchFamily="18" charset="0"/>
                <a:cs typeface="Times New Roman" panose="02020603050405020304" pitchFamily="18" charset="0"/>
              </a:rPr>
              <a:t>About geo2r - geo - NCBI (no date) National Center for Biotechnology Information. U.S. National Library of Medicine. Available at: https://www.ncbi .nlm.nih.gov/geo/info/geo2r.html (Accessed: April 25, 2023).</a:t>
            </a:r>
          </a:p>
          <a:p>
            <a:r>
              <a:rPr lang="en-US" sz="1400" dirty="0">
                <a:latin typeface="Times New Roman" panose="02020603050405020304" pitchFamily="18" charset="0"/>
                <a:cs typeface="Times New Roman" panose="02020603050405020304" pitchFamily="18" charset="0"/>
              </a:rPr>
              <a:t>About geo2r - geo - NCBI (no date) National Center for Biotechnology Information. U.S. National Library of Medicine. Available at: https://www.ncbi. nlm.nih.gov/geo/info/geo2r.html (Accessed: April 25, 2023). </a:t>
            </a:r>
          </a:p>
          <a:p>
            <a:r>
              <a:rPr lang="en-US" sz="1400" dirty="0">
                <a:latin typeface="Times New Roman" panose="02020603050405020304" pitchFamily="18" charset="0"/>
                <a:cs typeface="Times New Roman" panose="02020603050405020304" pitchFamily="18" charset="0"/>
              </a:rPr>
              <a:t>About geo2r - geo - NCBI (no date) National Center for Biotechnology Information. U.S. National Library of Medicine. Available at: https://www.ncbi. nlm.nih.gov/geo/info/geo2r.html (Accessed: April 25, 2023).</a:t>
            </a:r>
          </a:p>
        </p:txBody>
      </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11</a:t>
            </a:fld>
            <a:endParaRPr lang="en-US"/>
          </a:p>
        </p:txBody>
      </p:sp>
    </p:spTree>
    <p:extLst>
      <p:ext uri="{BB962C8B-B14F-4D97-AF65-F5344CB8AC3E}">
        <p14:creationId xmlns:p14="http://schemas.microsoft.com/office/powerpoint/2010/main" val="297737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a:xfrm>
            <a:off x="4917686" y="1869875"/>
            <a:ext cx="5664821" cy="2221622"/>
          </a:xfrm>
        </p:spPr>
        <p:txBody>
          <a:bodyPr>
            <a:normAutofit/>
          </a:bodyPr>
          <a:lstStyle/>
          <a:p>
            <a:pPr algn="l"/>
            <a:r>
              <a:rPr lang="en-US" sz="4800" dirty="0">
                <a:solidFill>
                  <a:srgbClr val="1D1A1D"/>
                </a:solidFill>
              </a:rPr>
              <a:t>Thank You</a:t>
            </a:r>
            <a:br>
              <a:rPr lang="en-US" sz="2000" dirty="0">
                <a:solidFill>
                  <a:srgbClr val="1D1A1D"/>
                </a:solidFill>
              </a:rPr>
            </a:br>
            <a:r>
              <a:rPr lang="en-US" sz="1800" dirty="0">
                <a:solidFill>
                  <a:srgbClr val="1D1A1D"/>
                </a:solidFill>
              </a:rPr>
              <a:t>Kritika Verma</a:t>
            </a:r>
            <a:br>
              <a:rPr lang="en-US" sz="1800" dirty="0">
                <a:solidFill>
                  <a:srgbClr val="1D1A1D"/>
                </a:solidFill>
              </a:rPr>
            </a:br>
            <a:r>
              <a:rPr lang="en-US" sz="1800" dirty="0">
                <a:solidFill>
                  <a:srgbClr val="1D1A1D"/>
                </a:solidFill>
              </a:rPr>
              <a:t>B. Tech (IT and M1)</a:t>
            </a:r>
            <a:br>
              <a:rPr lang="en-US" sz="1800" dirty="0">
                <a:solidFill>
                  <a:srgbClr val="1D1A1D"/>
                </a:solidFill>
              </a:rPr>
            </a:br>
            <a:r>
              <a:rPr lang="en-US" sz="1800" dirty="0">
                <a:solidFill>
                  <a:srgbClr val="1D1A1D"/>
                </a:solidFill>
              </a:rPr>
              <a:t>152123</a:t>
            </a:r>
            <a:br>
              <a:rPr lang="en-US" sz="1800" dirty="0">
                <a:solidFill>
                  <a:srgbClr val="1D1A1D"/>
                </a:solidFill>
              </a:rPr>
            </a:br>
            <a:r>
              <a:rPr lang="en-US" sz="1800" dirty="0">
                <a:solidFill>
                  <a:srgbClr val="1D1A1D"/>
                </a:solidFill>
              </a:rPr>
              <a:t>kritikaverma3107@gmail.com</a:t>
            </a:r>
          </a:p>
        </p:txBody>
      </p:sp>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12</a:t>
            </a:fld>
            <a:endParaRPr lang="en-US"/>
          </a:p>
        </p:txBody>
      </p:sp>
    </p:spTree>
    <p:extLst>
      <p:ext uri="{BB962C8B-B14F-4D97-AF65-F5344CB8AC3E}">
        <p14:creationId xmlns:p14="http://schemas.microsoft.com/office/powerpoint/2010/main" val="328979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761999" y="559678"/>
            <a:ext cx="11022011" cy="852027"/>
          </a:xfrm>
        </p:spPr>
        <p:txBody>
          <a:bodyPr/>
          <a:lstStyle/>
          <a:p>
            <a:pPr algn="ctr"/>
            <a:r>
              <a:rPr lang="en-US" dirty="0"/>
              <a:t>Introduction</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3485690" y="1903620"/>
            <a:ext cx="8502315" cy="4035008"/>
          </a:xfrm>
        </p:spPr>
        <p:txBody>
          <a:bodyPr>
            <a:normAutofit lnSpcReduction="10000"/>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 expression analysis is a fundamental tool in bioinformatics, with the aim of understanding the genetic mechanisms that regulate the behavior of cells and organisms.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GEO (Gene Expression Omnibus) GEO is a public functional genomics data repository which is used to access datasets of gene expression which were analyzed using </a:t>
            </a:r>
            <a:r>
              <a:rPr lang="en-US" dirty="0" err="1">
                <a:latin typeface="Times New Roman" panose="02020603050405020304" pitchFamily="18" charset="0"/>
                <a:cs typeface="Times New Roman" panose="02020603050405020304" pitchFamily="18" charset="0"/>
              </a:rPr>
              <a:t>GEOquery</a:t>
            </a:r>
            <a:r>
              <a:rPr lang="en-US" dirty="0">
                <a:latin typeface="Times New Roman" panose="02020603050405020304" pitchFamily="18" charset="0"/>
                <a:cs typeface="Times New Roman" panose="02020603050405020304" pitchFamily="18" charset="0"/>
              </a:rPr>
              <a:t> library of R and GEO2R tool.</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key approaches used in gene expression analysis is hypothesis testing, which allows researchers to compare different samples and determine if there are significant differences in gene expression levels between them.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statistical hypothesis is a statement of the parameters of a population or populations.</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pic>
        <p:nvPicPr>
          <p:cNvPr id="1026" name="Picture 2" descr="BioJupies | Get Started">
            <a:extLst>
              <a:ext uri="{FF2B5EF4-FFF2-40B4-BE49-F238E27FC236}">
                <a16:creationId xmlns:a16="http://schemas.microsoft.com/office/drawing/2014/main" id="{D7730D5C-89BC-46F9-F09E-DC51271DF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10" y="2080084"/>
            <a:ext cx="3120086" cy="312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981696" y="2318189"/>
            <a:ext cx="6279861" cy="2221622"/>
          </a:xfrm>
        </p:spPr>
        <p:txBody>
          <a:bodyPr/>
          <a:lstStyle/>
          <a:p>
            <a:pPr algn="ctr"/>
            <a:r>
              <a:rPr lang="en-US" dirty="0">
                <a:solidFill>
                  <a:schemeClr val="accent1">
                    <a:lumMod val="50000"/>
                  </a:schemeClr>
                </a:solidFill>
              </a:rPr>
              <a:t>Implementation and Methodology</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spTree>
    <p:extLst>
      <p:ext uri="{BB962C8B-B14F-4D97-AF65-F5344CB8AC3E}">
        <p14:creationId xmlns:p14="http://schemas.microsoft.com/office/powerpoint/2010/main" val="2989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1. Retrieving Data from </a:t>
            </a:r>
            <a:r>
              <a:rPr lang="en-US" sz="4000" dirty="0" err="1"/>
              <a:t>GEOquery</a:t>
            </a:r>
            <a:r>
              <a:rPr lang="en-US" sz="4000" dirty="0"/>
              <a:t> Using R</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761999" y="1572126"/>
            <a:ext cx="7162801" cy="4179387"/>
          </a:xfrm>
        </p:spPr>
        <p:txBody>
          <a:bodyPr>
            <a:noAutofit/>
          </a:bodyPr>
          <a:lstStyle/>
          <a:p>
            <a:pPr marL="171450" indent="-1714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GEO database provides datasets in various classes namely platform, samples, series and datasets.</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Platform (</a:t>
            </a:r>
            <a:r>
              <a:rPr lang="en-US" dirty="0" err="1">
                <a:latin typeface="Times New Roman" panose="02020603050405020304" pitchFamily="18" charset="0"/>
                <a:cs typeface="Times New Roman" panose="02020603050405020304" pitchFamily="18" charset="0"/>
              </a:rPr>
              <a:t>GPLxxx</a:t>
            </a:r>
            <a:r>
              <a:rPr lang="en-US" dirty="0">
                <a:latin typeface="Times New Roman" panose="02020603050405020304" pitchFamily="18" charset="0"/>
                <a:cs typeface="Times New Roman" panose="02020603050405020304" pitchFamily="18" charset="0"/>
              </a:rPr>
              <a:t>) </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Samples (</a:t>
            </a:r>
            <a:r>
              <a:rPr lang="en-US" dirty="0" err="1">
                <a:latin typeface="Times New Roman" panose="02020603050405020304" pitchFamily="18" charset="0"/>
                <a:cs typeface="Times New Roman" panose="02020603050405020304" pitchFamily="18" charset="0"/>
              </a:rPr>
              <a:t>GSMxxx</a:t>
            </a:r>
            <a:r>
              <a:rPr lang="en-US" dirty="0">
                <a:latin typeface="Times New Roman" panose="02020603050405020304" pitchFamily="18" charset="0"/>
                <a:cs typeface="Times New Roman" panose="02020603050405020304" pitchFamily="18" charset="0"/>
              </a:rPr>
              <a:t>)</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Series (</a:t>
            </a:r>
            <a:r>
              <a:rPr lang="en-US" dirty="0" err="1">
                <a:latin typeface="Times New Roman" panose="02020603050405020304" pitchFamily="18" charset="0"/>
                <a:cs typeface="Times New Roman" panose="02020603050405020304" pitchFamily="18" charset="0"/>
              </a:rPr>
              <a:t>GSExxxxxx</a:t>
            </a:r>
            <a:r>
              <a:rPr lang="en-US" dirty="0">
                <a:latin typeface="Times New Roman" panose="02020603050405020304" pitchFamily="18" charset="0"/>
                <a:cs typeface="Times New Roman" panose="02020603050405020304" pitchFamily="18" charset="0"/>
              </a:rPr>
              <a:t>) </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Datasets (</a:t>
            </a:r>
            <a:r>
              <a:rPr lang="en-US" dirty="0" err="1">
                <a:latin typeface="Times New Roman" panose="02020603050405020304" pitchFamily="18" charset="0"/>
                <a:cs typeface="Times New Roman" panose="02020603050405020304" pitchFamily="18" charset="0"/>
              </a:rPr>
              <a:t>GDSxxx</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four classes can be accessed an </a:t>
            </a:r>
            <a:r>
              <a:rPr lang="en-US" sz="1800" dirty="0" err="1">
                <a:latin typeface="Times New Roman" panose="02020603050405020304" pitchFamily="18" charset="0"/>
                <a:cs typeface="Times New Roman" panose="02020603050405020304" pitchFamily="18" charset="0"/>
              </a:rPr>
              <a:t>analysed</a:t>
            </a:r>
            <a:r>
              <a:rPr lang="en-US" sz="1800" dirty="0">
                <a:latin typeface="Times New Roman" panose="02020603050405020304" pitchFamily="18" charset="0"/>
                <a:cs typeface="Times New Roman" panose="02020603050405020304" pitchFamily="18" charset="0"/>
              </a:rPr>
              <a:t> using R’s library </a:t>
            </a:r>
            <a:r>
              <a:rPr lang="en-US" sz="1800" dirty="0" err="1">
                <a:latin typeface="Times New Roman" panose="02020603050405020304" pitchFamily="18" charset="0"/>
                <a:cs typeface="Times New Roman" panose="02020603050405020304" pitchFamily="18" charset="0"/>
              </a:rPr>
              <a:t>GEOquery</a:t>
            </a:r>
            <a:r>
              <a:rPr lang="en-US" sz="1800" dirty="0">
                <a:latin typeface="Times New Roman" panose="02020603050405020304" pitchFamily="18" charset="0"/>
                <a:cs typeface="Times New Roman" panose="02020603050405020304" pitchFamily="18" charset="0"/>
              </a:rPr>
              <a:t> which can be used to obtain the sample values, </a:t>
            </a:r>
            <a:r>
              <a:rPr lang="en-US" sz="1800" dirty="0" err="1">
                <a:latin typeface="Times New Roman" panose="02020603050405020304" pitchFamily="18" charset="0"/>
                <a:cs typeface="Times New Roman" panose="02020603050405020304" pitchFamily="18" charset="0"/>
              </a:rPr>
              <a:t>GSEmatrix</a:t>
            </a:r>
            <a:r>
              <a:rPr lang="en-US" sz="1800" dirty="0">
                <a:latin typeface="Times New Roman" panose="02020603050405020304" pitchFamily="18" charset="0"/>
                <a:cs typeface="Times New Roman" panose="02020603050405020304" pitchFamily="18" charset="0"/>
              </a:rPr>
              <a:t> which can be used to plot a heatmap of the sample using </a:t>
            </a:r>
            <a:r>
              <a:rPr lang="en-US" sz="1800" dirty="0" err="1">
                <a:latin typeface="Times New Roman" panose="02020603050405020304" pitchFamily="18" charset="0"/>
                <a:cs typeface="Times New Roman" panose="02020603050405020304" pitchFamily="18" charset="0"/>
              </a:rPr>
              <a:t>pheatmap</a:t>
            </a:r>
            <a:r>
              <a:rPr lang="en-US" sz="1800" dirty="0">
                <a:latin typeface="Times New Roman" panose="02020603050405020304" pitchFamily="18" charset="0"/>
                <a:cs typeface="Times New Roman" panose="02020603050405020304" pitchFamily="18" charset="0"/>
              </a:rPr>
              <a:t> library, data summary consisting of mean, median,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and metadata about the expression values.</a:t>
            </a:r>
          </a:p>
          <a:p>
            <a:pPr marL="285750" indent="-285750" algn="just">
              <a:buFont typeface="Arial" panose="020B0604020202020204" pitchFamily="34" charset="0"/>
              <a:buChar char="•"/>
            </a:pPr>
            <a:endParaRPr lang="en-US" sz="1600" dirty="0"/>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4</a:t>
            </a:fld>
            <a:endParaRPr lang="en-US"/>
          </a:p>
        </p:txBody>
      </p:sp>
    </p:spTree>
    <p:extLst>
      <p:ext uri="{BB962C8B-B14F-4D97-AF65-F5344CB8AC3E}">
        <p14:creationId xmlns:p14="http://schemas.microsoft.com/office/powerpoint/2010/main" val="374911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2. </a:t>
            </a:r>
            <a:r>
              <a:rPr lang="en-US" sz="4000" dirty="0" err="1"/>
              <a:t>Analysing</a:t>
            </a:r>
            <a:r>
              <a:rPr lang="en-US" sz="4000" dirty="0"/>
              <a:t> the Data</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761999" y="1572126"/>
            <a:ext cx="11022012" cy="4179387"/>
          </a:xfrm>
        </p:spPr>
        <p:txBody>
          <a:bodyPr>
            <a:no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used GEO2R a tool used for analysis for GEO series, samples and other classes. The series GSE10072 was used for the analysis which contained gene 3 expression data of 107 people for normal lung tissues as well as tumor lung tissues.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was then split into subcategories and sample mean of 3 genes was calculated for the whole data and for each subcategory.</a:t>
            </a:r>
          </a:p>
          <a:p>
            <a:pPr lvl="1" algn="just"/>
            <a:r>
              <a:rPr lang="en-US" sz="2000" dirty="0">
                <a:latin typeface="Times New Roman" panose="02020603050405020304" pitchFamily="18" charset="0"/>
                <a:cs typeface="Times New Roman" panose="02020603050405020304" pitchFamily="18" charset="0"/>
              </a:rPr>
              <a:t>a)Normal tissues and tumorous tissues</a:t>
            </a:r>
          </a:p>
          <a:p>
            <a:pPr lvl="1" algn="just"/>
            <a:r>
              <a:rPr lang="en-US" sz="2000" dirty="0">
                <a:latin typeface="Times New Roman" panose="02020603050405020304" pitchFamily="18" charset="0"/>
                <a:cs typeface="Times New Roman" panose="02020603050405020304" pitchFamily="18" charset="0"/>
              </a:rPr>
              <a:t>b) Gene expression in women and men</a:t>
            </a:r>
          </a:p>
          <a:p>
            <a:pPr lvl="1" algn="just"/>
            <a:r>
              <a:rPr lang="en-US" sz="2000" dirty="0">
                <a:latin typeface="Times New Roman" panose="02020603050405020304" pitchFamily="18" charset="0"/>
                <a:cs typeface="Times New Roman" panose="02020603050405020304" pitchFamily="18" charset="0"/>
              </a:rPr>
              <a:t>c) People who have never smoked and current/former smoker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catagories</a:t>
            </a:r>
            <a:r>
              <a:rPr lang="en-US" dirty="0">
                <a:latin typeface="Times New Roman" panose="02020603050405020304" pitchFamily="18" charset="0"/>
                <a:cs typeface="Times New Roman" panose="02020603050405020304" pitchFamily="18" charset="0"/>
              </a:rPr>
              <a:t> were not further divided in current and former smoker due to the data set decreasing furthermore.</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5</a:t>
            </a:fld>
            <a:endParaRPr lang="en-US"/>
          </a:p>
        </p:txBody>
      </p:sp>
    </p:spTree>
    <p:extLst>
      <p:ext uri="{BB962C8B-B14F-4D97-AF65-F5344CB8AC3E}">
        <p14:creationId xmlns:p14="http://schemas.microsoft.com/office/powerpoint/2010/main" val="338617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3. Hypothesis Testing</a:t>
            </a:r>
          </a:p>
        </p:txBody>
      </p:sp>
      <mc:AlternateContent xmlns:mc="http://schemas.openxmlformats.org/markup-compatibility/2006">
        <mc:Choice xmlns:a14="http://schemas.microsoft.com/office/drawing/2010/main" Requires="a14">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5040351" y="1572126"/>
                <a:ext cx="6743660" cy="4179387"/>
              </a:xfrm>
            </p:spPr>
            <p:txBody>
              <a:bodyPr>
                <a:no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python program was used to generate the sample mean of 30 random sample. The null hypothesis was formulated on the basis of the sample mean.</a:t>
                </a:r>
              </a:p>
              <a:p>
                <a:pPr lvl="1" algn="just"/>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 µ = Sample mean</a:t>
                </a:r>
              </a:p>
              <a:p>
                <a:pPr lvl="1" algn="just"/>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µ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Sample mean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hypothesis is tested using the z test and t test.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hypothesis was test for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 0.005</a:t>
                </a:r>
              </a:p>
            </p:txBody>
          </p:sp>
        </mc:Choice>
        <mc:Fallback>
          <p:sp>
            <p:nvSpPr>
              <p:cNvPr id="16" name="Text Placeholder 15">
                <a:extLst>
                  <a:ext uri="{FF2B5EF4-FFF2-40B4-BE49-F238E27FC236}">
                    <a16:creationId xmlns:a16="http://schemas.microsoft.com/office/drawing/2014/main" id="{A761FA4B-43B9-4C0B-BD10-1127709C9786}"/>
                  </a:ext>
                </a:extLst>
              </p:cNvPr>
              <p:cNvSpPr>
                <a:spLocks noGrp="1" noRot="1" noChangeAspect="1" noMove="1" noResize="1" noEditPoints="1" noAdjustHandles="1" noChangeArrowheads="1" noChangeShapeType="1" noTextEdit="1"/>
              </p:cNvSpPr>
              <p:nvPr>
                <p:ph type="body" sz="quarter" idx="18"/>
              </p:nvPr>
            </p:nvSpPr>
            <p:spPr>
              <a:xfrm>
                <a:off x="5040351" y="1572126"/>
                <a:ext cx="6743660" cy="4179387"/>
              </a:xfrm>
              <a:blipFill>
                <a:blip r:embed="rId2"/>
                <a:stretch>
                  <a:fillRect l="-814" t="-584" r="-180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6</a:t>
            </a:fld>
            <a:endParaRPr lang="en-US"/>
          </a:p>
        </p:txBody>
      </p:sp>
      <p:pic>
        <p:nvPicPr>
          <p:cNvPr id="5" name="Picture 4">
            <a:extLst>
              <a:ext uri="{FF2B5EF4-FFF2-40B4-BE49-F238E27FC236}">
                <a16:creationId xmlns:a16="http://schemas.microsoft.com/office/drawing/2014/main" id="{985478FA-9A8A-4B5A-81D4-190F44C3312D}"/>
              </a:ext>
            </a:extLst>
          </p:cNvPr>
          <p:cNvPicPr>
            <a:picLocks noChangeAspect="1"/>
          </p:cNvPicPr>
          <p:nvPr/>
        </p:nvPicPr>
        <p:blipFill rotWithShape="1">
          <a:blip r:embed="rId3"/>
          <a:srcRect l="14266" t="8341" r="18588" b="21233"/>
          <a:stretch/>
        </p:blipFill>
        <p:spPr>
          <a:xfrm>
            <a:off x="2442118" y="2226935"/>
            <a:ext cx="1973766" cy="1202065"/>
          </a:xfrm>
          <a:prstGeom prst="rect">
            <a:avLst/>
          </a:prstGeom>
        </p:spPr>
      </p:pic>
      <p:pic>
        <p:nvPicPr>
          <p:cNvPr id="7" name="Picture 6">
            <a:extLst>
              <a:ext uri="{FF2B5EF4-FFF2-40B4-BE49-F238E27FC236}">
                <a16:creationId xmlns:a16="http://schemas.microsoft.com/office/drawing/2014/main" id="{33CDDDC9-E559-7032-37EB-F97C0C91FE28}"/>
              </a:ext>
            </a:extLst>
          </p:cNvPr>
          <p:cNvPicPr>
            <a:picLocks noChangeAspect="1"/>
          </p:cNvPicPr>
          <p:nvPr/>
        </p:nvPicPr>
        <p:blipFill rotWithShape="1">
          <a:blip r:embed="rId4"/>
          <a:srcRect l="13602" r="27860" b="19365"/>
          <a:stretch/>
        </p:blipFill>
        <p:spPr>
          <a:xfrm>
            <a:off x="407989" y="2123819"/>
            <a:ext cx="1776594" cy="1305181"/>
          </a:xfrm>
          <a:prstGeom prst="rect">
            <a:avLst/>
          </a:prstGeom>
        </p:spPr>
      </p:pic>
      <p:sp>
        <p:nvSpPr>
          <p:cNvPr id="8" name="TextBox 7">
            <a:extLst>
              <a:ext uri="{FF2B5EF4-FFF2-40B4-BE49-F238E27FC236}">
                <a16:creationId xmlns:a16="http://schemas.microsoft.com/office/drawing/2014/main" id="{BF7E6088-1490-611A-8B36-A20F5884A4AB}"/>
              </a:ext>
            </a:extLst>
          </p:cNvPr>
          <p:cNvSpPr txBox="1"/>
          <p:nvPr/>
        </p:nvSpPr>
        <p:spPr>
          <a:xfrm>
            <a:off x="5642517" y="2971800"/>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16C8CC8-0FAE-2542-9B46-634A5C05B4E0}"/>
              </a:ext>
            </a:extLst>
          </p:cNvPr>
          <p:cNvSpPr txBox="1"/>
          <p:nvPr/>
        </p:nvSpPr>
        <p:spPr>
          <a:xfrm>
            <a:off x="407989" y="3661819"/>
            <a:ext cx="392983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a:t>
            </a:r>
          </a:p>
          <a:p>
            <a:r>
              <a:rPr lang="en-US" dirty="0">
                <a:latin typeface="Times New Roman" panose="02020603050405020304" pitchFamily="18" charset="0"/>
                <a:cs typeface="Times New Roman" panose="02020603050405020304" pitchFamily="18" charset="0"/>
              </a:rPr>
              <a:t>x̅:Mean of the sample. </a:t>
            </a:r>
          </a:p>
          <a:p>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 Mean of the population. </a:t>
            </a:r>
          </a:p>
          <a:p>
            <a:r>
              <a:rPr lang="el-GR"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Standard deviation of the population </a:t>
            </a:r>
          </a:p>
          <a:p>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n: sample size. </a:t>
            </a:r>
          </a:p>
          <a:p>
            <a:r>
              <a:rPr lang="en-US" dirty="0">
                <a:latin typeface="Times New Roman" panose="02020603050405020304" pitchFamily="18" charset="0"/>
                <a:cs typeface="Times New Roman" panose="02020603050405020304" pitchFamily="18" charset="0"/>
              </a:rPr>
              <a:t>S: Standard deviation of the sample</a:t>
            </a:r>
          </a:p>
        </p:txBody>
      </p:sp>
    </p:spTree>
    <p:extLst>
      <p:ext uri="{BB962C8B-B14F-4D97-AF65-F5344CB8AC3E}">
        <p14:creationId xmlns:p14="http://schemas.microsoft.com/office/powerpoint/2010/main" val="195274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7</a:t>
            </a:fld>
            <a:endParaRPr lang="en-US"/>
          </a:p>
        </p:txBody>
      </p:sp>
      <p:pic>
        <p:nvPicPr>
          <p:cNvPr id="7" name="Picture 6">
            <a:extLst>
              <a:ext uri="{FF2B5EF4-FFF2-40B4-BE49-F238E27FC236}">
                <a16:creationId xmlns:a16="http://schemas.microsoft.com/office/drawing/2014/main" id="{C8FB38EB-93C5-A6B7-B2A5-215029BEF2CB}"/>
              </a:ext>
            </a:extLst>
          </p:cNvPr>
          <p:cNvPicPr>
            <a:picLocks noChangeAspect="1"/>
          </p:cNvPicPr>
          <p:nvPr/>
        </p:nvPicPr>
        <p:blipFill>
          <a:blip r:embed="rId2"/>
          <a:stretch>
            <a:fillRect/>
          </a:stretch>
        </p:blipFill>
        <p:spPr>
          <a:xfrm>
            <a:off x="383379" y="1400142"/>
            <a:ext cx="11400632" cy="2253406"/>
          </a:xfrm>
          <a:prstGeom prst="rect">
            <a:avLst/>
          </a:prstGeom>
        </p:spPr>
      </p:pic>
      <p:pic>
        <p:nvPicPr>
          <p:cNvPr id="5" name="Picture 4">
            <a:extLst>
              <a:ext uri="{FF2B5EF4-FFF2-40B4-BE49-F238E27FC236}">
                <a16:creationId xmlns:a16="http://schemas.microsoft.com/office/drawing/2014/main" id="{65C1A8C0-F17F-E3E9-AA4B-F38D73EE48B2}"/>
              </a:ext>
            </a:extLst>
          </p:cNvPr>
          <p:cNvPicPr>
            <a:picLocks noChangeAspect="1"/>
          </p:cNvPicPr>
          <p:nvPr/>
        </p:nvPicPr>
        <p:blipFill>
          <a:blip r:embed="rId3"/>
          <a:stretch>
            <a:fillRect/>
          </a:stretch>
        </p:blipFill>
        <p:spPr>
          <a:xfrm>
            <a:off x="1273542" y="3653548"/>
            <a:ext cx="9644916" cy="2691605"/>
          </a:xfrm>
          <a:prstGeom prst="rect">
            <a:avLst/>
          </a:prstGeom>
        </p:spPr>
      </p:pic>
      <p:pic>
        <p:nvPicPr>
          <p:cNvPr id="8" name="Picture 7">
            <a:extLst>
              <a:ext uri="{FF2B5EF4-FFF2-40B4-BE49-F238E27FC236}">
                <a16:creationId xmlns:a16="http://schemas.microsoft.com/office/drawing/2014/main" id="{14AD89C2-63FA-EAD6-91C2-0AC20203E15A}"/>
              </a:ext>
            </a:extLst>
          </p:cNvPr>
          <p:cNvPicPr>
            <a:picLocks noChangeAspect="1"/>
          </p:cNvPicPr>
          <p:nvPr/>
        </p:nvPicPr>
        <p:blipFill>
          <a:blip r:embed="rId4"/>
          <a:stretch>
            <a:fillRect/>
          </a:stretch>
        </p:blipFill>
        <p:spPr>
          <a:xfrm>
            <a:off x="2790128" y="2178592"/>
            <a:ext cx="4381500" cy="3429000"/>
          </a:xfrm>
          <a:prstGeom prst="rect">
            <a:avLst/>
          </a:prstGeom>
        </p:spPr>
      </p:pic>
      <p:pic>
        <p:nvPicPr>
          <p:cNvPr id="10" name="Picture 9">
            <a:extLst>
              <a:ext uri="{FF2B5EF4-FFF2-40B4-BE49-F238E27FC236}">
                <a16:creationId xmlns:a16="http://schemas.microsoft.com/office/drawing/2014/main" id="{721732D8-4A0F-AA36-3ED6-EC5513CE0900}"/>
              </a:ext>
            </a:extLst>
          </p:cNvPr>
          <p:cNvPicPr>
            <a:picLocks noChangeAspect="1"/>
          </p:cNvPicPr>
          <p:nvPr/>
        </p:nvPicPr>
        <p:blipFill>
          <a:blip r:embed="rId5"/>
          <a:stretch>
            <a:fillRect/>
          </a:stretch>
        </p:blipFill>
        <p:spPr>
          <a:xfrm>
            <a:off x="-214181" y="2014528"/>
            <a:ext cx="4000500" cy="3429000"/>
          </a:xfrm>
          <a:prstGeom prst="rect">
            <a:avLst/>
          </a:prstGeom>
        </p:spPr>
      </p:pic>
      <p:pic>
        <p:nvPicPr>
          <p:cNvPr id="14" name="Picture 13">
            <a:extLst>
              <a:ext uri="{FF2B5EF4-FFF2-40B4-BE49-F238E27FC236}">
                <a16:creationId xmlns:a16="http://schemas.microsoft.com/office/drawing/2014/main" id="{E3200A91-1767-43BC-1B97-86ED990CD7F9}"/>
              </a:ext>
            </a:extLst>
          </p:cNvPr>
          <p:cNvPicPr>
            <a:picLocks noChangeAspect="1"/>
          </p:cNvPicPr>
          <p:nvPr/>
        </p:nvPicPr>
        <p:blipFill>
          <a:blip r:embed="rId5"/>
          <a:stretch>
            <a:fillRect/>
          </a:stretch>
        </p:blipFill>
        <p:spPr>
          <a:xfrm>
            <a:off x="4095750" y="1714500"/>
            <a:ext cx="4000500" cy="3429000"/>
          </a:xfrm>
          <a:prstGeom prst="rect">
            <a:avLst/>
          </a:prstGeom>
        </p:spPr>
      </p:pic>
      <p:pic>
        <p:nvPicPr>
          <p:cNvPr id="16" name="Picture 15">
            <a:extLst>
              <a:ext uri="{FF2B5EF4-FFF2-40B4-BE49-F238E27FC236}">
                <a16:creationId xmlns:a16="http://schemas.microsoft.com/office/drawing/2014/main" id="{EFFB8C61-7996-78D4-8979-8BEAF5E503FF}"/>
              </a:ext>
            </a:extLst>
          </p:cNvPr>
          <p:cNvPicPr>
            <a:picLocks noChangeAspect="1"/>
          </p:cNvPicPr>
          <p:nvPr/>
        </p:nvPicPr>
        <p:blipFill>
          <a:blip r:embed="rId6"/>
          <a:stretch>
            <a:fillRect/>
          </a:stretch>
        </p:blipFill>
        <p:spPr>
          <a:xfrm>
            <a:off x="189571" y="2279403"/>
            <a:ext cx="12192000" cy="2381881"/>
          </a:xfrm>
          <a:prstGeom prst="rect">
            <a:avLst/>
          </a:prstGeom>
        </p:spPr>
      </p:pic>
      <p:pic>
        <p:nvPicPr>
          <p:cNvPr id="18" name="Picture 17">
            <a:extLst>
              <a:ext uri="{FF2B5EF4-FFF2-40B4-BE49-F238E27FC236}">
                <a16:creationId xmlns:a16="http://schemas.microsoft.com/office/drawing/2014/main" id="{0239478B-71B2-F708-D2E9-7DB08DCBC16B}"/>
              </a:ext>
            </a:extLst>
          </p:cNvPr>
          <p:cNvPicPr>
            <a:picLocks noChangeAspect="1"/>
          </p:cNvPicPr>
          <p:nvPr/>
        </p:nvPicPr>
        <p:blipFill>
          <a:blip r:embed="rId7"/>
          <a:stretch>
            <a:fillRect/>
          </a:stretch>
        </p:blipFill>
        <p:spPr>
          <a:xfrm>
            <a:off x="238023" y="748058"/>
            <a:ext cx="12192000" cy="2381881"/>
          </a:xfrm>
          <a:prstGeom prst="rect">
            <a:avLst/>
          </a:prstGeom>
        </p:spPr>
      </p:pic>
      <p:pic>
        <p:nvPicPr>
          <p:cNvPr id="20" name="Picture 19">
            <a:extLst>
              <a:ext uri="{FF2B5EF4-FFF2-40B4-BE49-F238E27FC236}">
                <a16:creationId xmlns:a16="http://schemas.microsoft.com/office/drawing/2014/main" id="{FBF7F7C6-F8B9-A71B-D9E2-BE6D8548AF80}"/>
              </a:ext>
            </a:extLst>
          </p:cNvPr>
          <p:cNvPicPr>
            <a:picLocks noChangeAspect="1"/>
          </p:cNvPicPr>
          <p:nvPr/>
        </p:nvPicPr>
        <p:blipFill>
          <a:blip r:embed="rId8"/>
          <a:stretch>
            <a:fillRect/>
          </a:stretch>
        </p:blipFill>
        <p:spPr>
          <a:xfrm>
            <a:off x="189571" y="1645546"/>
            <a:ext cx="12192000" cy="2381881"/>
          </a:xfrm>
          <a:prstGeom prst="rect">
            <a:avLst/>
          </a:prstGeom>
        </p:spPr>
      </p:pic>
    </p:spTree>
    <p:extLst>
      <p:ext uri="{BB962C8B-B14F-4D97-AF65-F5344CB8AC3E}">
        <p14:creationId xmlns:p14="http://schemas.microsoft.com/office/powerpoint/2010/main" val="4207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8</a:t>
            </a:fld>
            <a:endParaRPr lang="en-US"/>
          </a:p>
        </p:txBody>
      </p:sp>
      <p:pic>
        <p:nvPicPr>
          <p:cNvPr id="22" name="Picture 21">
            <a:extLst>
              <a:ext uri="{FF2B5EF4-FFF2-40B4-BE49-F238E27FC236}">
                <a16:creationId xmlns:a16="http://schemas.microsoft.com/office/drawing/2014/main" id="{EBF42D3C-96A0-2DF9-2705-F5232B566D95}"/>
              </a:ext>
            </a:extLst>
          </p:cNvPr>
          <p:cNvPicPr>
            <a:picLocks noChangeAspect="1"/>
          </p:cNvPicPr>
          <p:nvPr/>
        </p:nvPicPr>
        <p:blipFill>
          <a:blip r:embed="rId2"/>
          <a:stretch>
            <a:fillRect/>
          </a:stretch>
        </p:blipFill>
        <p:spPr>
          <a:xfrm>
            <a:off x="309562" y="2043112"/>
            <a:ext cx="11572875" cy="2771775"/>
          </a:xfrm>
          <a:prstGeom prst="rect">
            <a:avLst/>
          </a:prstGeom>
        </p:spPr>
      </p:pic>
      <p:pic>
        <p:nvPicPr>
          <p:cNvPr id="24" name="Picture 23">
            <a:extLst>
              <a:ext uri="{FF2B5EF4-FFF2-40B4-BE49-F238E27FC236}">
                <a16:creationId xmlns:a16="http://schemas.microsoft.com/office/drawing/2014/main" id="{1D155E4F-7F7E-9A95-5920-3F1E9C576C03}"/>
              </a:ext>
            </a:extLst>
          </p:cNvPr>
          <p:cNvPicPr>
            <a:picLocks noChangeAspect="1"/>
          </p:cNvPicPr>
          <p:nvPr/>
        </p:nvPicPr>
        <p:blipFill>
          <a:blip r:embed="rId3"/>
          <a:stretch>
            <a:fillRect/>
          </a:stretch>
        </p:blipFill>
        <p:spPr>
          <a:xfrm>
            <a:off x="0" y="2238059"/>
            <a:ext cx="12192000" cy="2381881"/>
          </a:xfrm>
          <a:prstGeom prst="rect">
            <a:avLst/>
          </a:prstGeom>
        </p:spPr>
      </p:pic>
      <p:pic>
        <p:nvPicPr>
          <p:cNvPr id="26" name="Picture 25">
            <a:extLst>
              <a:ext uri="{FF2B5EF4-FFF2-40B4-BE49-F238E27FC236}">
                <a16:creationId xmlns:a16="http://schemas.microsoft.com/office/drawing/2014/main" id="{8D4CAC10-9322-29DD-E25A-944EB1D5B74D}"/>
              </a:ext>
            </a:extLst>
          </p:cNvPr>
          <p:cNvPicPr>
            <a:picLocks noChangeAspect="1"/>
          </p:cNvPicPr>
          <p:nvPr/>
        </p:nvPicPr>
        <p:blipFill>
          <a:blip r:embed="rId4"/>
          <a:stretch>
            <a:fillRect/>
          </a:stretch>
        </p:blipFill>
        <p:spPr>
          <a:xfrm>
            <a:off x="0" y="2238059"/>
            <a:ext cx="12192000" cy="2381881"/>
          </a:xfrm>
          <a:prstGeom prst="rect">
            <a:avLst/>
          </a:prstGeom>
        </p:spPr>
      </p:pic>
      <p:pic>
        <p:nvPicPr>
          <p:cNvPr id="28" name="Picture 27">
            <a:extLst>
              <a:ext uri="{FF2B5EF4-FFF2-40B4-BE49-F238E27FC236}">
                <a16:creationId xmlns:a16="http://schemas.microsoft.com/office/drawing/2014/main" id="{B510E207-CC81-D4E8-19D5-481AF194715D}"/>
              </a:ext>
            </a:extLst>
          </p:cNvPr>
          <p:cNvPicPr>
            <a:picLocks noChangeAspect="1"/>
          </p:cNvPicPr>
          <p:nvPr/>
        </p:nvPicPr>
        <p:blipFill>
          <a:blip r:embed="rId5"/>
          <a:stretch>
            <a:fillRect/>
          </a:stretch>
        </p:blipFill>
        <p:spPr>
          <a:xfrm>
            <a:off x="0" y="2238059"/>
            <a:ext cx="12192000" cy="2381881"/>
          </a:xfrm>
          <a:prstGeom prst="rect">
            <a:avLst/>
          </a:prstGeom>
        </p:spPr>
      </p:pic>
      <p:pic>
        <p:nvPicPr>
          <p:cNvPr id="30" name="Picture 29">
            <a:extLst>
              <a:ext uri="{FF2B5EF4-FFF2-40B4-BE49-F238E27FC236}">
                <a16:creationId xmlns:a16="http://schemas.microsoft.com/office/drawing/2014/main" id="{95217218-F1DF-9380-DC72-1083269B6DD6}"/>
              </a:ext>
            </a:extLst>
          </p:cNvPr>
          <p:cNvPicPr>
            <a:picLocks noChangeAspect="1"/>
          </p:cNvPicPr>
          <p:nvPr/>
        </p:nvPicPr>
        <p:blipFill>
          <a:blip r:embed="rId6"/>
          <a:stretch>
            <a:fillRect/>
          </a:stretch>
        </p:blipFill>
        <p:spPr>
          <a:xfrm>
            <a:off x="0" y="1727790"/>
            <a:ext cx="12192000" cy="3402419"/>
          </a:xfrm>
          <a:prstGeom prst="rect">
            <a:avLst/>
          </a:prstGeom>
        </p:spPr>
      </p:pic>
      <p:pic>
        <p:nvPicPr>
          <p:cNvPr id="32" name="Picture 31">
            <a:extLst>
              <a:ext uri="{FF2B5EF4-FFF2-40B4-BE49-F238E27FC236}">
                <a16:creationId xmlns:a16="http://schemas.microsoft.com/office/drawing/2014/main" id="{605A55F7-2CDE-668C-757B-13DEB5887EE4}"/>
              </a:ext>
            </a:extLst>
          </p:cNvPr>
          <p:cNvPicPr>
            <a:picLocks noChangeAspect="1"/>
          </p:cNvPicPr>
          <p:nvPr/>
        </p:nvPicPr>
        <p:blipFill>
          <a:blip r:embed="rId7"/>
          <a:stretch>
            <a:fillRect/>
          </a:stretch>
        </p:blipFill>
        <p:spPr>
          <a:xfrm>
            <a:off x="4095750" y="1714500"/>
            <a:ext cx="4000500" cy="3429000"/>
          </a:xfrm>
          <a:prstGeom prst="rect">
            <a:avLst/>
          </a:prstGeom>
        </p:spPr>
      </p:pic>
      <p:pic>
        <p:nvPicPr>
          <p:cNvPr id="34" name="Picture 33">
            <a:extLst>
              <a:ext uri="{FF2B5EF4-FFF2-40B4-BE49-F238E27FC236}">
                <a16:creationId xmlns:a16="http://schemas.microsoft.com/office/drawing/2014/main" id="{6D2B2BC9-B944-7564-A59F-85BA3CF08934}"/>
              </a:ext>
            </a:extLst>
          </p:cNvPr>
          <p:cNvPicPr>
            <a:picLocks noChangeAspect="1"/>
          </p:cNvPicPr>
          <p:nvPr/>
        </p:nvPicPr>
        <p:blipFill>
          <a:blip r:embed="rId8"/>
          <a:stretch>
            <a:fillRect/>
          </a:stretch>
        </p:blipFill>
        <p:spPr>
          <a:xfrm>
            <a:off x="3905250" y="1714500"/>
            <a:ext cx="4381500" cy="3429000"/>
          </a:xfrm>
          <a:prstGeom prst="rect">
            <a:avLst/>
          </a:prstGeom>
        </p:spPr>
      </p:pic>
    </p:spTree>
    <p:extLst>
      <p:ext uri="{BB962C8B-B14F-4D97-AF65-F5344CB8AC3E}">
        <p14:creationId xmlns:p14="http://schemas.microsoft.com/office/powerpoint/2010/main" val="368136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9</a:t>
            </a:fld>
            <a:endParaRPr lang="en-US"/>
          </a:p>
        </p:txBody>
      </p:sp>
      <p:pic>
        <p:nvPicPr>
          <p:cNvPr id="9" name="Picture 8">
            <a:extLst>
              <a:ext uri="{FF2B5EF4-FFF2-40B4-BE49-F238E27FC236}">
                <a16:creationId xmlns:a16="http://schemas.microsoft.com/office/drawing/2014/main" id="{563658B5-EA3C-01EE-7DCE-AE64D5E9854C}"/>
              </a:ext>
            </a:extLst>
          </p:cNvPr>
          <p:cNvPicPr>
            <a:picLocks noChangeAspect="1"/>
          </p:cNvPicPr>
          <p:nvPr/>
        </p:nvPicPr>
        <p:blipFill>
          <a:blip r:embed="rId2"/>
          <a:stretch>
            <a:fillRect/>
          </a:stretch>
        </p:blipFill>
        <p:spPr>
          <a:xfrm>
            <a:off x="0" y="2262187"/>
            <a:ext cx="12192000" cy="2333625"/>
          </a:xfrm>
          <a:prstGeom prst="rect">
            <a:avLst/>
          </a:prstGeom>
        </p:spPr>
      </p:pic>
      <p:pic>
        <p:nvPicPr>
          <p:cNvPr id="11" name="Picture 10">
            <a:extLst>
              <a:ext uri="{FF2B5EF4-FFF2-40B4-BE49-F238E27FC236}">
                <a16:creationId xmlns:a16="http://schemas.microsoft.com/office/drawing/2014/main" id="{78BF3867-AF4C-92C5-DE20-A5EA0B9393A4}"/>
              </a:ext>
            </a:extLst>
          </p:cNvPr>
          <p:cNvPicPr>
            <a:picLocks noChangeAspect="1"/>
          </p:cNvPicPr>
          <p:nvPr/>
        </p:nvPicPr>
        <p:blipFill>
          <a:blip r:embed="rId3"/>
          <a:stretch>
            <a:fillRect/>
          </a:stretch>
        </p:blipFill>
        <p:spPr>
          <a:xfrm>
            <a:off x="0" y="2238059"/>
            <a:ext cx="12192000" cy="2381881"/>
          </a:xfrm>
          <a:prstGeom prst="rect">
            <a:avLst/>
          </a:prstGeom>
        </p:spPr>
      </p:pic>
      <p:pic>
        <p:nvPicPr>
          <p:cNvPr id="13" name="Picture 12">
            <a:extLst>
              <a:ext uri="{FF2B5EF4-FFF2-40B4-BE49-F238E27FC236}">
                <a16:creationId xmlns:a16="http://schemas.microsoft.com/office/drawing/2014/main" id="{FD9C7E69-A2C6-BC2C-71BE-4BE5DC020C91}"/>
              </a:ext>
            </a:extLst>
          </p:cNvPr>
          <p:cNvPicPr>
            <a:picLocks noChangeAspect="1"/>
          </p:cNvPicPr>
          <p:nvPr/>
        </p:nvPicPr>
        <p:blipFill>
          <a:blip r:embed="rId4"/>
          <a:stretch>
            <a:fillRect/>
          </a:stretch>
        </p:blipFill>
        <p:spPr>
          <a:xfrm>
            <a:off x="0" y="2238059"/>
            <a:ext cx="12192000" cy="2381881"/>
          </a:xfrm>
          <a:prstGeom prst="rect">
            <a:avLst/>
          </a:prstGeom>
        </p:spPr>
      </p:pic>
      <p:pic>
        <p:nvPicPr>
          <p:cNvPr id="15" name="Picture 14">
            <a:extLst>
              <a:ext uri="{FF2B5EF4-FFF2-40B4-BE49-F238E27FC236}">
                <a16:creationId xmlns:a16="http://schemas.microsoft.com/office/drawing/2014/main" id="{2F989E2B-3DD5-B886-C023-366A3CFD3ABB}"/>
              </a:ext>
            </a:extLst>
          </p:cNvPr>
          <p:cNvPicPr>
            <a:picLocks noChangeAspect="1"/>
          </p:cNvPicPr>
          <p:nvPr/>
        </p:nvPicPr>
        <p:blipFill>
          <a:blip r:embed="rId5"/>
          <a:stretch>
            <a:fillRect/>
          </a:stretch>
        </p:blipFill>
        <p:spPr>
          <a:xfrm>
            <a:off x="0" y="1727790"/>
            <a:ext cx="12192000" cy="3402419"/>
          </a:xfrm>
          <a:prstGeom prst="rect">
            <a:avLst/>
          </a:prstGeom>
        </p:spPr>
      </p:pic>
      <p:pic>
        <p:nvPicPr>
          <p:cNvPr id="18" name="Picture 17">
            <a:extLst>
              <a:ext uri="{FF2B5EF4-FFF2-40B4-BE49-F238E27FC236}">
                <a16:creationId xmlns:a16="http://schemas.microsoft.com/office/drawing/2014/main" id="{AA104DD8-6028-3F5C-2F29-8DA05E1C441B}"/>
              </a:ext>
            </a:extLst>
          </p:cNvPr>
          <p:cNvPicPr>
            <a:picLocks noChangeAspect="1"/>
          </p:cNvPicPr>
          <p:nvPr/>
        </p:nvPicPr>
        <p:blipFill>
          <a:blip r:embed="rId6"/>
          <a:stretch>
            <a:fillRect/>
          </a:stretch>
        </p:blipFill>
        <p:spPr>
          <a:xfrm>
            <a:off x="4095750" y="1714500"/>
            <a:ext cx="4000500" cy="3429000"/>
          </a:xfrm>
          <a:prstGeom prst="rect">
            <a:avLst/>
          </a:prstGeom>
        </p:spPr>
      </p:pic>
      <p:pic>
        <p:nvPicPr>
          <p:cNvPr id="20" name="Picture 19">
            <a:extLst>
              <a:ext uri="{FF2B5EF4-FFF2-40B4-BE49-F238E27FC236}">
                <a16:creationId xmlns:a16="http://schemas.microsoft.com/office/drawing/2014/main" id="{31E0A363-0A6E-C4E9-4E1E-FA01DCDAC466}"/>
              </a:ext>
            </a:extLst>
          </p:cNvPr>
          <p:cNvPicPr>
            <a:picLocks noChangeAspect="1"/>
          </p:cNvPicPr>
          <p:nvPr/>
        </p:nvPicPr>
        <p:blipFill>
          <a:blip r:embed="rId7"/>
          <a:stretch>
            <a:fillRect/>
          </a:stretch>
        </p:blipFill>
        <p:spPr>
          <a:xfrm>
            <a:off x="3905250" y="1714500"/>
            <a:ext cx="4381500" cy="3429000"/>
          </a:xfrm>
          <a:prstGeom prst="rect">
            <a:avLst/>
          </a:prstGeom>
        </p:spPr>
      </p:pic>
      <p:pic>
        <p:nvPicPr>
          <p:cNvPr id="22" name="Picture 21">
            <a:extLst>
              <a:ext uri="{FF2B5EF4-FFF2-40B4-BE49-F238E27FC236}">
                <a16:creationId xmlns:a16="http://schemas.microsoft.com/office/drawing/2014/main" id="{507F52E0-2EFA-4295-ABBF-35F527B03085}"/>
              </a:ext>
            </a:extLst>
          </p:cNvPr>
          <p:cNvPicPr>
            <a:picLocks noChangeAspect="1"/>
          </p:cNvPicPr>
          <p:nvPr/>
        </p:nvPicPr>
        <p:blipFill>
          <a:blip r:embed="rId8"/>
          <a:stretch>
            <a:fillRect/>
          </a:stretch>
        </p:blipFill>
        <p:spPr>
          <a:xfrm>
            <a:off x="0" y="2238059"/>
            <a:ext cx="12192000" cy="2381881"/>
          </a:xfrm>
          <a:prstGeom prst="rect">
            <a:avLst/>
          </a:prstGeom>
        </p:spPr>
      </p:pic>
    </p:spTree>
    <p:extLst>
      <p:ext uri="{BB962C8B-B14F-4D97-AF65-F5344CB8AC3E}">
        <p14:creationId xmlns:p14="http://schemas.microsoft.com/office/powerpoint/2010/main" val="1610893605"/>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140</TotalTime>
  <Words>1116</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Century Schoolbook</vt:lpstr>
      <vt:lpstr>Corbel</vt:lpstr>
      <vt:lpstr>Times New Roman</vt:lpstr>
      <vt:lpstr>Headlines</vt:lpstr>
      <vt:lpstr>Statistical Analysis of Gene Expression Data of Lungs</vt:lpstr>
      <vt:lpstr>Introduction</vt:lpstr>
      <vt:lpstr>Implementation and Methodology</vt:lpstr>
      <vt:lpstr>1. Retrieving Data from GEOquery Using R</vt:lpstr>
      <vt:lpstr>2. Analysing the Data</vt:lpstr>
      <vt:lpstr>3. Hypothesis Testing</vt:lpstr>
      <vt:lpstr>Results</vt:lpstr>
      <vt:lpstr>Results</vt:lpstr>
      <vt:lpstr>Results</vt:lpstr>
      <vt:lpstr>Conclusion And Future Scope</vt:lpstr>
      <vt:lpstr>References</vt:lpstr>
      <vt:lpstr>Thank You Kritika Verma B. Tech (IT and M1) 152123 kritikaverma3107@gmail.com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Kritika</dc:creator>
  <cp:lastModifiedBy>Kritika</cp:lastModifiedBy>
  <cp:revision>2</cp:revision>
  <dcterms:created xsi:type="dcterms:W3CDTF">2023-04-30T09:48:26Z</dcterms:created>
  <dcterms:modified xsi:type="dcterms:W3CDTF">2023-04-30T20:07:09Z</dcterms:modified>
</cp:coreProperties>
</file>