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3" r:id="rId18"/>
    <p:sldId id="272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2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8DE3D-A8C2-493F-9FF7-F8E4A22036F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6E52-41FC-4145-9E31-742C43970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1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比如这里一开始，流均为</a:t>
            </a:r>
            <a:r>
              <a:rPr lang="en-US" altLang="zh-CN" dirty="0"/>
              <a:t>0</a:t>
            </a:r>
            <a:r>
              <a:rPr lang="zh-CN" altLang="en-US" dirty="0"/>
              <a:t>，在残差网络中从源点开始</a:t>
            </a:r>
            <a:r>
              <a:rPr lang="en-US" altLang="zh-CN" dirty="0"/>
              <a:t>BFS</a:t>
            </a:r>
            <a:r>
              <a:rPr lang="zh-CN" altLang="en-US" dirty="0"/>
              <a:t>。</a:t>
            </a:r>
            <a:r>
              <a:rPr lang="zh-CN" altLang="en-US" b="0" i="0" dirty="0">
                <a:effectLst/>
                <a:latin typeface="urw-din"/>
              </a:rPr>
              <a:t>使用级别来阻塞流（意味着每个流路径的级别都应为</a:t>
            </a:r>
            <a:r>
              <a:rPr lang="en-US" altLang="zh-CN" b="0" i="0" dirty="0">
                <a:effectLst/>
                <a:latin typeface="urw-din"/>
              </a:rPr>
              <a:t>0</a:t>
            </a:r>
            <a:r>
              <a:rPr lang="zh-CN" altLang="en-US" b="0" i="0" dirty="0">
                <a:effectLst/>
                <a:latin typeface="urw-din"/>
              </a:rPr>
              <a:t>、</a:t>
            </a:r>
            <a:r>
              <a:rPr lang="en-US" altLang="zh-CN" b="0" i="0" dirty="0">
                <a:effectLst/>
                <a:latin typeface="urw-din"/>
              </a:rPr>
              <a:t>1</a:t>
            </a:r>
            <a:r>
              <a:rPr lang="zh-CN" altLang="en-US" b="0" i="0" dirty="0">
                <a:effectLst/>
                <a:latin typeface="urw-din"/>
              </a:rPr>
              <a:t>、</a:t>
            </a:r>
            <a:r>
              <a:rPr lang="en-US" altLang="zh-CN" b="0" i="0" dirty="0">
                <a:effectLst/>
                <a:latin typeface="urw-din"/>
              </a:rPr>
              <a:t>2</a:t>
            </a:r>
            <a:r>
              <a:rPr lang="zh-CN" altLang="en-US" b="0" i="0" dirty="0">
                <a:effectLst/>
                <a:latin typeface="urw-din"/>
              </a:rPr>
              <a:t>、</a:t>
            </a:r>
            <a:r>
              <a:rPr lang="en-US" altLang="zh-CN" b="0" i="0" dirty="0">
                <a:effectLst/>
                <a:latin typeface="urw-din"/>
              </a:rPr>
              <a:t>3</a:t>
            </a:r>
            <a:r>
              <a:rPr lang="zh-CN" altLang="en-US" b="0" i="0" dirty="0">
                <a:effectLst/>
                <a:latin typeface="urw-din"/>
              </a:rPr>
              <a:t>）。我们一起发送三个流。与我们一次发送一个流的</a:t>
            </a:r>
            <a:r>
              <a:rPr lang="en-US" altLang="zh-CN" b="0" i="0" dirty="0">
                <a:effectLst/>
                <a:latin typeface="urw-din"/>
              </a:rPr>
              <a:t>Edmond Karp</a:t>
            </a:r>
            <a:r>
              <a:rPr lang="zh-CN" altLang="en-US" b="0" i="0" dirty="0">
                <a:effectLst/>
                <a:latin typeface="urw-din"/>
              </a:rPr>
              <a:t>相比，这是优化的地方。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6E52-41FC-4145-9E31-742C43970D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7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urw-din"/>
              </a:rPr>
              <a:t>我们使用上述修改后的残差图的</a:t>
            </a:r>
            <a:r>
              <a:rPr lang="en-US" altLang="zh-CN" b="0" i="0" dirty="0">
                <a:effectLst/>
                <a:latin typeface="urw-din"/>
              </a:rPr>
              <a:t>BFS</a:t>
            </a:r>
            <a:r>
              <a:rPr lang="zh-CN" altLang="en-US" b="0" i="0" dirty="0">
                <a:effectLst/>
                <a:latin typeface="urw-din"/>
              </a:rPr>
              <a:t>为所有节点分配新级别。我们还检查是否有更多流量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6E52-41FC-4145-9E31-742C43970D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urw-din"/>
              </a:rPr>
              <a:t>我们运行</a:t>
            </a:r>
            <a:r>
              <a:rPr lang="en-US" altLang="zh-CN" b="0" i="0" dirty="0">
                <a:effectLst/>
                <a:latin typeface="urw-din"/>
              </a:rPr>
              <a:t>BFS</a:t>
            </a:r>
            <a:r>
              <a:rPr lang="zh-CN" altLang="en-US" b="0" i="0" dirty="0">
                <a:effectLst/>
                <a:latin typeface="urw-din"/>
              </a:rPr>
              <a:t>并创建一个级别图。我们还会检查是否有更多流量，并仅在可能的情况下进行。这次残差图中没有</a:t>
            </a:r>
            <a:r>
              <a:rPr lang="en-US" altLang="zh-CN" b="0" i="0" dirty="0" err="1">
                <a:effectLst/>
                <a:latin typeface="urw-din"/>
              </a:rPr>
              <a:t>st</a:t>
            </a:r>
            <a:r>
              <a:rPr lang="zh-CN" altLang="en-US" b="0" i="0" dirty="0">
                <a:effectLst/>
                <a:latin typeface="urw-din"/>
              </a:rPr>
              <a:t>路径，因此我们终止了算法。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6E52-41FC-4145-9E31-742C43970D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从源点出发先把所有的从源点出发的边都填满，然后依次对</a:t>
            </a:r>
            <a:r>
              <a:rPr lang="en-US" altLang="zh-CN" dirty="0"/>
              <a:t>h</a:t>
            </a:r>
            <a:r>
              <a:rPr lang="zh-CN" altLang="en-US" dirty="0"/>
              <a:t>最低但是</a:t>
            </a:r>
            <a:r>
              <a:rPr lang="en-US" altLang="zh-CN" dirty="0"/>
              <a:t>e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的做操作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6E52-41FC-4145-9E31-742C43970D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1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A520D-1488-4A90-ABBF-81DD5878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C0A360-9168-4748-B0E8-71BA9D513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4A53A-6381-4410-A28B-07121FC7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E0951-57E2-4038-B4B7-81D45907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775CA-3F1B-4CC1-94B3-4516A35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FC6C2-6763-4997-8526-7942266C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FBE79-054D-491C-8B5A-6E53C118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F100A-6C88-451D-9DED-77FEB766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E3C22-F045-4788-B85E-9DDFC1D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06360-47D6-41AF-9766-BBB024DE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FB0FD-E263-40BA-9B44-C83C24079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EE673-CEF0-4696-85FF-86FA5E6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C82FB-3805-4523-B7CC-AE48959B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C41D6-A639-4635-A510-6F0BBA4B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2A8EA-1977-4C40-B1A5-4B4B68FB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8E82-3C55-4A7F-958C-C6E75151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E06D1-0F50-41C0-A252-808CF548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A78-1A60-492B-BCCD-54EA9330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94E3-94D7-4D37-B592-5820A38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9AA54-8FED-4766-99D0-4C6D98F6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4BAF-EDF9-464F-A6F9-20F89192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1AC28-E774-4966-A1E7-30E579E9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B28E0-4B95-49CA-9A89-BDF7AA1B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D0A00-396D-4E51-8A91-2070FE0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A1137-0B8C-4815-A201-67DF770B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AE289-C6E4-4712-B32B-778433C2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34F7-E3CC-4450-80F3-E7D543F9E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600C4-2512-48A6-9097-A5535F63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E228E-E522-4546-B8A7-81060FC1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DCF92-AD32-4920-A881-BBDE6E2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5FE8F-F74A-4503-ADBD-DA19EBBE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7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1451C-BF63-47E4-A3FA-C98AB44E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D751D-AE7D-49E6-BFD3-A9210315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FF104-A009-4A16-A686-D007A521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FB96B-455E-48D2-9BF1-53AB863E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E2398-ACB3-47A2-8E3D-6E7CEA50F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D20554-D2B3-487F-8F7C-97EB5AA7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624BF-740E-4A76-92DF-AE77E378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5DA5BF-4806-4297-A9FD-C256AE79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9813-7D61-4493-BFF9-1AB0D059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A8EC58-5504-456F-807B-9DF25E12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27C1F-259C-4395-BB5A-9BA751D3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68AAE-EDE7-45C1-994D-B29B4BA9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2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FE202-A1C1-4401-B58A-03B5DDA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B7401-F503-46B5-831A-2D2B58D2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1CD76-138F-4851-8671-F2EB343F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2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EB80-BD6E-444A-B5A9-88A338AE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D5136-7B12-40CF-B89E-B15C65E1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C30AD-190B-45F3-888D-EB972C9A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3B8BA-9B98-4871-AE9A-C2CDCBF0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14C3-B465-4D43-9743-90DAC878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6FF58-0568-4860-A9B2-C77C2876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D1CF-A730-47DB-B3D5-052BE1C7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C508C-C053-4556-8DD3-B0E4034AF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E11D7-2C7B-4C90-8363-343F696B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93C98-9AE8-411A-9DA0-18F9B8FB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91FB3-7B39-4A8F-9BDB-D2D74CEF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AF0F-7171-456D-B57E-F3866F2C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862E4-7B7E-4CCB-BFA8-780F973B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178A6-B909-47FF-A114-3C74FFF7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BCD2F-EE7C-4DDF-9699-0670110E5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673F-7760-4660-BDFD-386F1F6B2EB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F6128-6098-40E2-9B62-7FE701E62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E2B4C-6112-4801-9F62-A795233F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127-C802-4921-851E-F015A1FA2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5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0%E5%A4%A7%E6%B5%81%E9%97%AE%E9%A2%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nics-algorithm-maximum-flo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nics-algorithm-maximum-flo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B129-8AC9-4459-8EFB-369A2B33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FB76D-13A9-4DB0-A491-3BE81C93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本次我们一共实验了三个算法：</a:t>
            </a:r>
            <a:endParaRPr lang="en-US" altLang="zh-CN" dirty="0"/>
          </a:p>
          <a:p>
            <a:pPr lvl="1"/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Edmonds–Karp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Dinic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push-relabel maximum flow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BF50A-4A98-4B94-8DA0-356ECF91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81" y="3429000"/>
            <a:ext cx="4737157" cy="24038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45F688-B565-482B-9D5B-66F199809DCB}"/>
              </a:ext>
            </a:extLst>
          </p:cNvPr>
          <p:cNvSpPr txBox="1"/>
          <p:nvPr/>
        </p:nvSpPr>
        <p:spPr>
          <a:xfrm>
            <a:off x="1826241" y="5988734"/>
            <a:ext cx="853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https://zh.wikipedia.org/wiki/%E6%9C%80%E5%A4%A7%E6%B5%81%E9%97%AE%E9%A2%98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5步">
            <a:extLst>
              <a:ext uri="{FF2B5EF4-FFF2-40B4-BE49-F238E27FC236}">
                <a16:creationId xmlns:a16="http://schemas.microsoft.com/office/drawing/2014/main" id="{9F53C368-5A5A-461C-8C16-203086094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94" y="2999216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82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6步">
            <a:extLst>
              <a:ext uri="{FF2B5EF4-FFF2-40B4-BE49-F238E27FC236}">
                <a16:creationId xmlns:a16="http://schemas.microsoft.com/office/drawing/2014/main" id="{31DAAED3-8D20-4CA0-980C-AA6300784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30" y="2829534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48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9" descr="步骤7">
            <a:extLst>
              <a:ext uri="{FF2B5EF4-FFF2-40B4-BE49-F238E27FC236}">
                <a16:creationId xmlns:a16="http://schemas.microsoft.com/office/drawing/2014/main" id="{FDDAAB61-FD4D-4EFE-9610-980B200E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2" y="3131343"/>
            <a:ext cx="3330575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25168D7-9ADD-49CA-8E1F-7EBA352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805E92-0022-4750-97C6-BBD7BF9F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E570D9-0DD7-4918-A90F-A68634C7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6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45DD4C-E9E2-4707-92AB-60635288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96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0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0" descr="步骤8">
            <a:extLst>
              <a:ext uri="{FF2B5EF4-FFF2-40B4-BE49-F238E27FC236}">
                <a16:creationId xmlns:a16="http://schemas.microsoft.com/office/drawing/2014/main" id="{07C35551-B721-4709-BACC-04B4B419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2" y="3315568"/>
            <a:ext cx="3330575" cy="21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25168D7-9ADD-49CA-8E1F-7EBA352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805E92-0022-4750-97C6-BBD7BF9F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E570D9-0DD7-4918-A90F-A68634C7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6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45DD4C-E9E2-4707-92AB-60635288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96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21" descr="步骤9">
            <a:extLst>
              <a:ext uri="{FF2B5EF4-FFF2-40B4-BE49-F238E27FC236}">
                <a16:creationId xmlns:a16="http://schemas.microsoft.com/office/drawing/2014/main" id="{AA6A8F6E-48F0-42FA-9D13-82589308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2" y="3656979"/>
            <a:ext cx="3330575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25168D7-9ADD-49CA-8E1F-7EBA352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805E92-0022-4750-97C6-BBD7BF9F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E570D9-0DD7-4918-A90F-A68634C7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6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45DD4C-E9E2-4707-92AB-60635288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96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0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FB8FC39-0D7B-4EED-A5EE-00E8C435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68" y="2780509"/>
            <a:ext cx="7841863" cy="407749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887FC6-9596-4084-94B1-200DF2A3EA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51" y="0"/>
            <a:ext cx="5032388" cy="2670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10F4A-10AA-4E53-A256-46C45459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无线传感器网络的覆盖问题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6CE3C-EDE7-45CF-9051-DDBB1C8A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直接贪心</a:t>
            </a:r>
            <a:endParaRPr lang="en-US" altLang="zh-CN" dirty="0"/>
          </a:p>
          <a:p>
            <a:r>
              <a:rPr lang="zh-CN" altLang="en-US" dirty="0"/>
              <a:t>最临近贪心</a:t>
            </a:r>
            <a:endParaRPr lang="en-US" altLang="zh-CN" dirty="0"/>
          </a:p>
          <a:p>
            <a:r>
              <a:rPr lang="zh-CN" altLang="en-US" dirty="0"/>
              <a:t>遗传算法</a:t>
            </a:r>
            <a:r>
              <a:rPr lang="en-US" altLang="zh-CN" dirty="0"/>
              <a:t>(</a:t>
            </a:r>
            <a:r>
              <a:rPr lang="zh-CN" altLang="en-US" dirty="0"/>
              <a:t>改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5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6A7A8-1449-40ED-8A42-CAC985E2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直接贪心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1FE9D71-8F90-4B09-8C1B-4294A492A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23" y="2901822"/>
            <a:ext cx="7530662" cy="3141626"/>
          </a:xfr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273D25B-BAD0-4BD5-B75D-46F8C5C83C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</a:rPr>
              <a:t>贪心算法是一个非常容易想到的做法，我们直接对每个传感器要求连接最多数量的Client，该算法的伪代码如下所示：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21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80EF-D864-4C97-9306-958D4897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最临近贪心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A1FB-9822-4E90-9B6D-8AD5E825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从题目所给的条件我们可以看出，对于该问题来说，每一个传感器距离为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r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的地方出现一个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client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的概率和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r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有关，且与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r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呈正相关，因此一个直觉的想法是，每个传感器应该去连接和他最近的节点。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B9CCA-12E1-40C8-80E9-431936A1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30" y="3048058"/>
            <a:ext cx="8467998" cy="32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8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80EF-D864-4C97-9306-958D4897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  <a:r>
              <a:rPr lang="en-US" altLang="zh-CN" dirty="0"/>
              <a:t>(</a:t>
            </a:r>
            <a:r>
              <a:rPr lang="zh-CN" altLang="en-US" dirty="0"/>
              <a:t>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A1FB-9822-4E90-9B6D-8AD5E825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在本问题中，相较于一般的问题，由于我们已经可以计算得到所有的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Sensor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和所有的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Client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的坐标，因此我们不再需要对所有的可能连接做启发式做法，而只需要对可供连接数量超过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5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个的传感器进行启发式优化。因此我们从遗传算法出发，设计了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</a:rPr>
              <a:t>GA-</a:t>
            </a:r>
            <a:r>
              <a:rPr lang="zh-CN" altLang="en-US" sz="2000" b="0" i="0" dirty="0">
                <a:effectLst/>
                <a:latin typeface="Times New Roman" panose="02020603050405020304" pitchFamily="18" charset="0"/>
              </a:rPr>
              <a:t>改算法，该算法的伪代码如下所示：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61D976-3857-470B-8748-9EF19D960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98" y="3226364"/>
            <a:ext cx="7365403" cy="29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FFC6CE8-C1AB-4591-826C-342783D1C1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61BFC35-A951-4186-804E-FF8A86BD80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Dinic</a:t>
            </a:r>
            <a:r>
              <a:rPr lang="zh-CN" altLang="zh-CN" sz="4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138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86ECCB1-52A7-4282-AC55-7995DF2440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Dinic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Edmonds-Karp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算法的基础上进行了优化，其时间复杂度为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O(V^2*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Dinic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在找增广路的时也是找最短增广路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但与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EK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算法不同的是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Dinic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算法并不是每次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只找一个增广路，他会首先通过一次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为所有点添加一个标号，构成一个层次图，然后在层次图中寻找增广路进行更新。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29968-6A91-4050-ABCA-552629F92332}"/>
              </a:ext>
            </a:extLst>
          </p:cNvPr>
          <p:cNvSpPr txBox="1"/>
          <p:nvPr/>
        </p:nvSpPr>
        <p:spPr>
          <a:xfrm>
            <a:off x="2842674" y="6315959"/>
            <a:ext cx="791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参考资料：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https://www.geeksforgeeks.org/dinics-algorithm-maximum-flow/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29C1C4-ABB2-4A0D-9F4A-69C6C7E5B1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37" y="2856566"/>
            <a:ext cx="5274310" cy="25393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C508E8-CD62-4270-B587-96840C1919EB}"/>
              </a:ext>
            </a:extLst>
          </p:cNvPr>
          <p:cNvSpPr txBox="1"/>
          <p:nvPr/>
        </p:nvSpPr>
        <p:spPr>
          <a:xfrm>
            <a:off x="838200" y="4363699"/>
            <a:ext cx="3674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zh-CN" altLang="en-US" b="0" i="0" dirty="0">
                <a:effectLst/>
                <a:latin typeface="var(--font-din)"/>
              </a:rPr>
              <a:t>路径</a:t>
            </a:r>
            <a:r>
              <a:rPr lang="en-US" altLang="zh-CN" b="0" i="0" dirty="0">
                <a:effectLst/>
                <a:latin typeface="var(--font-din)"/>
              </a:rPr>
              <a:t>s – 1 – 3 – t</a:t>
            </a:r>
            <a:r>
              <a:rPr lang="zh-CN" altLang="en-US" b="0" i="0" dirty="0">
                <a:effectLst/>
                <a:latin typeface="var(--font-din)"/>
              </a:rPr>
              <a:t>上有</a:t>
            </a:r>
            <a:r>
              <a:rPr lang="en-US" altLang="zh-CN" b="0" i="0" dirty="0">
                <a:effectLst/>
                <a:latin typeface="var(--font-din)"/>
              </a:rPr>
              <a:t>4</a:t>
            </a:r>
            <a:r>
              <a:rPr lang="zh-CN" altLang="en-US" b="0" i="0" dirty="0">
                <a:effectLst/>
                <a:latin typeface="var(--font-din)"/>
              </a:rPr>
              <a:t>个流量单位。</a:t>
            </a:r>
            <a:br>
              <a:rPr lang="zh-CN" altLang="en-US" b="0" i="0" dirty="0">
                <a:effectLst/>
                <a:latin typeface="var(--font-din)"/>
              </a:rPr>
            </a:br>
            <a:r>
              <a:rPr lang="zh-CN" altLang="en-US" b="0" i="0" dirty="0">
                <a:effectLst/>
                <a:latin typeface="var(--font-din)"/>
              </a:rPr>
              <a:t>路径</a:t>
            </a:r>
            <a:r>
              <a:rPr lang="en-US" altLang="zh-CN" b="0" i="0" dirty="0">
                <a:effectLst/>
                <a:latin typeface="var(--font-din)"/>
              </a:rPr>
              <a:t>s – 1 – 4 – t</a:t>
            </a:r>
            <a:r>
              <a:rPr lang="zh-CN" altLang="en-US" b="0" i="0" dirty="0">
                <a:effectLst/>
                <a:latin typeface="var(--font-din)"/>
              </a:rPr>
              <a:t>上有</a:t>
            </a:r>
            <a:r>
              <a:rPr lang="en-US" altLang="zh-CN" b="0" i="0" dirty="0">
                <a:effectLst/>
                <a:latin typeface="var(--font-din)"/>
              </a:rPr>
              <a:t>6</a:t>
            </a:r>
            <a:r>
              <a:rPr lang="zh-CN" altLang="en-US" b="0" i="0" dirty="0">
                <a:effectLst/>
                <a:latin typeface="var(--font-din)"/>
              </a:rPr>
              <a:t>个流量单位。</a:t>
            </a:r>
            <a:br>
              <a:rPr lang="zh-CN" altLang="en-US" b="0" i="0" dirty="0">
                <a:effectLst/>
                <a:latin typeface="var(--font-din)"/>
              </a:rPr>
            </a:br>
            <a:r>
              <a:rPr lang="zh-CN" altLang="en-US" b="0" i="0" dirty="0">
                <a:effectLst/>
                <a:latin typeface="var(--font-din)"/>
              </a:rPr>
              <a:t>路径</a:t>
            </a:r>
            <a:r>
              <a:rPr lang="en-US" altLang="zh-CN" b="0" i="0" dirty="0">
                <a:effectLst/>
                <a:latin typeface="var(--font-din)"/>
              </a:rPr>
              <a:t>s – 2 – 4 – t</a:t>
            </a:r>
            <a:r>
              <a:rPr lang="zh-CN" altLang="en-US" b="0" i="0" dirty="0">
                <a:effectLst/>
                <a:latin typeface="var(--font-din)"/>
              </a:rPr>
              <a:t>上有</a:t>
            </a:r>
            <a:r>
              <a:rPr lang="en-US" altLang="zh-CN" b="0" i="0" dirty="0">
                <a:effectLst/>
                <a:latin typeface="var(--font-din)"/>
              </a:rPr>
              <a:t>4</a:t>
            </a:r>
            <a:r>
              <a:rPr lang="zh-CN" altLang="en-US" b="0" i="0" dirty="0">
                <a:effectLst/>
                <a:latin typeface="var(--font-din)"/>
              </a:rPr>
              <a:t>个流量单位。</a:t>
            </a:r>
            <a:br>
              <a:rPr lang="zh-CN" altLang="en-US" b="0" i="0" dirty="0">
                <a:effectLst/>
                <a:latin typeface="var(--font-din)"/>
              </a:rPr>
            </a:br>
            <a:r>
              <a:rPr lang="zh-CN" altLang="en-US" b="0" i="0" dirty="0">
                <a:effectLst/>
                <a:latin typeface="var(--font-din)"/>
              </a:rPr>
              <a:t>总流量</a:t>
            </a:r>
            <a:r>
              <a:rPr lang="en-US" altLang="zh-CN" b="0" i="0" dirty="0">
                <a:effectLst/>
                <a:latin typeface="var(--font-din)"/>
              </a:rPr>
              <a:t>=</a:t>
            </a:r>
            <a:r>
              <a:rPr lang="zh-CN" altLang="en-US" b="0" i="0" dirty="0">
                <a:effectLst/>
                <a:latin typeface="var(--font-din)"/>
              </a:rPr>
              <a:t>总流量</a:t>
            </a:r>
            <a:r>
              <a:rPr lang="en-US" altLang="zh-CN" b="0" i="0" dirty="0">
                <a:effectLst/>
                <a:latin typeface="var(--font-din)"/>
              </a:rPr>
              <a:t>+ 4 + 6 + 4 = 14</a:t>
            </a:r>
          </a:p>
          <a:p>
            <a:pPr algn="l" fontAlgn="base"/>
            <a:r>
              <a:rPr lang="zh-CN" altLang="en-US" b="0" i="0" dirty="0">
                <a:effectLst/>
                <a:latin typeface="var(--font-din)"/>
              </a:rPr>
              <a:t>一轮迭代后，残差图变为以下。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47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EA139E-5C41-486D-BED2-8B34C7C7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35" y="0"/>
            <a:ext cx="708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DD9722-F528-4F91-97D0-DC603DC6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1045"/>
            <a:ext cx="5103085" cy="30263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8A627F-D920-4ACD-8050-427A94816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5" y="2566172"/>
            <a:ext cx="4684674" cy="27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CA220E-8838-48E6-BF07-0A6B6515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89" y="1665385"/>
            <a:ext cx="5435183" cy="4138286"/>
          </a:xfrm>
        </p:spPr>
      </p:pic>
    </p:spTree>
    <p:extLst>
      <p:ext uri="{BB962C8B-B14F-4D97-AF65-F5344CB8AC3E}">
        <p14:creationId xmlns:p14="http://schemas.microsoft.com/office/powerpoint/2010/main" val="25850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377F7B-7193-43A6-8F0B-BA6CA1D574A9}"/>
              </a:ext>
            </a:extLst>
          </p:cNvPr>
          <p:cNvSpPr txBox="1"/>
          <p:nvPr/>
        </p:nvSpPr>
        <p:spPr>
          <a:xfrm>
            <a:off x="2842674" y="6315959"/>
            <a:ext cx="669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https://www.geeksforgeeks.org/dinics-algorithm-maximum-flow/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C31638-22CC-4D35-BC17-2AD1E217C4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40" y="2388870"/>
            <a:ext cx="4312920" cy="2080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6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5F81A5-CEA3-4248-8B21-EE37A4BCB3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610" y="1661160"/>
            <a:ext cx="4716780" cy="353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0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5E00D6-F3F4-42B5-9BB0-90FA9339E5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0" y="2499360"/>
            <a:ext cx="4594860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6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AD15-3ABF-4DBF-A96F-79364467B7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push-</a:t>
            </a:r>
            <a:r>
              <a:rPr lang="en-US" altLang="zh-CN" sz="3600" spc="-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relable</a:t>
            </a:r>
            <a:r>
              <a:rPr lang="zh-CN" altLang="en-US" sz="36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算法</a:t>
            </a:r>
            <a:endParaRPr lang="zh-CN" altLang="en-US" sz="3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B9B8-B0EC-43A2-9960-0023E3B429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压入和重标记算法</a:t>
            </a:r>
            <a:r>
              <a:rPr lang="en-US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(push-</a:t>
            </a:r>
            <a:r>
              <a:rPr lang="en-US" altLang="zh-CN" sz="1800" kern="100" spc="-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relable</a:t>
            </a:r>
            <a:r>
              <a:rPr lang="en-US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Ford-Fulkerson</a:t>
            </a:r>
            <a:r>
              <a:rPr lang="zh-CN" altLang="zh-CN" sz="1800" kern="10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方法不同，压入和重标记算法不是检查整个残留网络来找出增广路径，而是每次仅对一个顶点进行操作，并且仅检查残留网络中该顶点的相邻顶点。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步骤1">
            <a:extLst>
              <a:ext uri="{FF2B5EF4-FFF2-40B4-BE49-F238E27FC236}">
                <a16:creationId xmlns:a16="http://schemas.microsoft.com/office/drawing/2014/main" id="{5113B977-9471-40AF-AECD-103DC44FCB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30" y="3275137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0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2步">
            <a:extLst>
              <a:ext uri="{FF2B5EF4-FFF2-40B4-BE49-F238E27FC236}">
                <a16:creationId xmlns:a16="http://schemas.microsoft.com/office/drawing/2014/main" id="{FD75748D-5B2B-4319-B4AE-835F7A442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82" y="2882246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40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三步">
            <a:extLst>
              <a:ext uri="{FF2B5EF4-FFF2-40B4-BE49-F238E27FC236}">
                <a16:creationId xmlns:a16="http://schemas.microsoft.com/office/drawing/2014/main" id="{8DF3D0A2-D0A9-400F-9B34-6EC094041C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30" y="2876668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5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四步">
            <a:extLst>
              <a:ext uri="{FF2B5EF4-FFF2-40B4-BE49-F238E27FC236}">
                <a16:creationId xmlns:a16="http://schemas.microsoft.com/office/drawing/2014/main" id="{5B44B520-EFAB-4D44-A835-9273B93567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74" y="2989789"/>
            <a:ext cx="3329940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64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646</Words>
  <Application>Microsoft Office PowerPoint</Application>
  <PresentationFormat>宽屏</PresentationFormat>
  <Paragraphs>32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urw-din</vt:lpstr>
      <vt:lpstr>var(--font-din)</vt:lpstr>
      <vt:lpstr>等线</vt:lpstr>
      <vt:lpstr>等线 Light</vt:lpstr>
      <vt:lpstr>Arial</vt:lpstr>
      <vt:lpstr>Times New Roman</vt:lpstr>
      <vt:lpstr>Office 主题​​</vt:lpstr>
      <vt:lpstr>最大流问题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无线传感器网络的覆盖问题</vt:lpstr>
      <vt:lpstr>直接贪心</vt:lpstr>
      <vt:lpstr>最临近贪心</vt:lpstr>
      <vt:lpstr>遗传算法(改)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最大流问题</dc:title>
  <dc:creator>定邦</dc:creator>
  <cp:lastModifiedBy>定邦</cp:lastModifiedBy>
  <cp:revision>5</cp:revision>
  <dcterms:created xsi:type="dcterms:W3CDTF">2020-12-15T07:02:32Z</dcterms:created>
  <dcterms:modified xsi:type="dcterms:W3CDTF">2020-12-15T08:36:52Z</dcterms:modified>
</cp:coreProperties>
</file>