
<file path=[Content_Types].xml><?xml version="1.0" encoding="utf-8"?>
<Types xmlns="http://schemas.openxmlformats.org/package/2006/content-types">
  <Default Extension="jpg" ContentType="image/jpeg"/>
  <Default Extension="xml" ContentType="application/xml"/>
  <Default Extension="png" ContentType="image/png"/>
  <Default Extension="rels" ContentType="application/vnd.openxmlformats-package.relationships+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729" r:id="rId46"/>
    <p:sldMasterId id="2147483730" r:id="rId48"/>
    <p:sldMasterId id="2147483731" r:id="rId49"/>
    <p:sldMasterId id="2147483732" r:id="rId51"/>
  </p:sldMasterIdLst>
  <p:notesMasterIdLst>
    <p:notesMasterId r:id="rId53"/>
  </p:notesMasterIdLst>
  <p:sldIdLst>
    <p:sldId id="283" r:id="rId55"/>
    <p:sldId id="285" r:id="rId57"/>
    <p:sldId id="286" r:id="rId59"/>
    <p:sldId id="287" r:id="rId61"/>
    <p:sldId id="341" r:id="rId63"/>
    <p:sldId id="289" r:id="rId65"/>
  </p:sldIdLst>
  <p:sldSz cx="12192000" cy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0">
          <p15:clr>
            <a:srgbClr val="000000"/>
          </p15:clr>
        </p15:guide>
        <p15:guide id="2" pos="3836" userDrawn="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 lastView="sldView"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6"/>
      </p:guideLst>
    </p:cSldViewPr>
  </p:slideViewPr>
</p:viewPr>
</file>

<file path=ppt/_rels/presentation.xml.rels><?xml version="1.0" encoding="UTF-8"?>
<Relationships xmlns="http://schemas.openxmlformats.org/package/2006/relationships"><Relationship Id="rId46" Type="http://schemas.openxmlformats.org/officeDocument/2006/relationships/slideMaster" Target="slideMasters/slideMaster1.xml"></Relationship><Relationship Id="rId47" Type="http://schemas.openxmlformats.org/officeDocument/2006/relationships/theme" Target="theme/theme1.xml"></Relationship><Relationship Id="rId48" Type="http://schemas.openxmlformats.org/officeDocument/2006/relationships/slideMaster" Target="slideMasters/slideMaster2.xml"></Relationship><Relationship Id="rId49" Type="http://schemas.openxmlformats.org/officeDocument/2006/relationships/slideMaster" Target="slideMasters/slideMaster3.xml"></Relationship><Relationship Id="rId51" Type="http://schemas.openxmlformats.org/officeDocument/2006/relationships/slideMaster" Target="slideMasters/slideMaster4.xml"></Relationship><Relationship Id="rId53" Type="http://schemas.openxmlformats.org/officeDocument/2006/relationships/notesMaster" Target="notesMasters/notesMaster1.xml"></Relationship><Relationship Id="rId55" Type="http://schemas.openxmlformats.org/officeDocument/2006/relationships/slide" Target="slides/slide1.xml"></Relationship><Relationship Id="rId57" Type="http://schemas.openxmlformats.org/officeDocument/2006/relationships/slide" Target="slides/slide2.xml"></Relationship><Relationship Id="rId59" Type="http://schemas.openxmlformats.org/officeDocument/2006/relationships/slide" Target="slides/slide3.xml"></Relationship><Relationship Id="rId61" Type="http://schemas.openxmlformats.org/officeDocument/2006/relationships/slide" Target="slides/slide4.xml"></Relationship><Relationship Id="rId63" Type="http://schemas.openxmlformats.org/officeDocument/2006/relationships/slide" Target="slides/slide5.xml"></Relationship><Relationship Id="rId65" Type="http://schemas.openxmlformats.org/officeDocument/2006/relationships/slide" Target="slides/slide6.xml"></Relationship><Relationship Id="rId67" Type="http://schemas.openxmlformats.org/officeDocument/2006/relationships/viewProps" Target="viewProps.xml"></Relationship><Relationship Id="rId6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5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3" name="Google Shape;92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김은선</a:t>
            </a:r>
            <a:endParaRPr/>
          </a:p>
        </p:txBody>
      </p:sp>
      <p:sp>
        <p:nvSpPr>
          <p:cNvPr id="924" name="Google Shape;924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6" name="Google Shape;95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이현우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9" name="Google Shape;97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이현우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3" name="Google Shape;99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김은선</a:t>
            </a:r>
            <a:endParaRPr/>
          </a:p>
        </p:txBody>
      </p:sp>
      <p:sp>
        <p:nvSpPr>
          <p:cNvPr id="994" name="Google Shape;994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2:notes"/>
          <p:cNvSpPr>
            <a:spLocks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993" name="Google Shape;993;p32:notes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/>
              <a:t>김은선</a:t>
            </a:r>
          </a:p>
        </p:txBody>
      </p:sp>
      <p:sp>
        <p:nvSpPr>
          <p:cNvPr id="994" name="Google Shape;994;p32:notes"/>
          <p:cNvSpPr txBox="1">
            <a:spLocks/>
          </p:cNvSpPr>
          <p:nvPr>
            <p:ph type="sldNum" idx="12"/>
          </p:nvPr>
        </p:nvSpPr>
        <p:spPr>
          <a:xfrm rot="0">
            <a:off x="3884930" y="8685530"/>
            <a:ext cx="2972435" cy="4591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5" name="Google Shape;103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이현우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ctrTitle"/>
          </p:nvPr>
        </p:nvSpPr>
        <p:spPr>
          <a:xfrm>
            <a:off x="1524000" y="112268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1524000" y="3602355"/>
            <a:ext cx="9144000" cy="1655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p15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07540" y="801370"/>
            <a:ext cx="8376920" cy="5255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8785" y="248920"/>
            <a:ext cx="9486265" cy="3719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838200" y="1825625"/>
            <a:ext cx="5181600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6172200" y="1825625"/>
            <a:ext cx="5181600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840105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840105" y="1681480"/>
            <a:ext cx="5157470" cy="823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840105" y="2505075"/>
            <a:ext cx="5157470" cy="3684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3" type="body"/>
          </p:nvPr>
        </p:nvSpPr>
        <p:spPr>
          <a:xfrm>
            <a:off x="6172200" y="1681480"/>
            <a:ext cx="5183505" cy="823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8" name="Google Shape;108;p19"/>
          <p:cNvSpPr txBox="1"/>
          <p:nvPr>
            <p:ph idx="4" type="body"/>
          </p:nvPr>
        </p:nvSpPr>
        <p:spPr>
          <a:xfrm>
            <a:off x="6172200" y="2505075"/>
            <a:ext cx="5183505" cy="3684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840105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5183505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840105" y="2057400"/>
            <a:ext cx="3931920" cy="3811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21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840105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/>
          <p:nvPr>
            <p:ph idx="2" type="pic"/>
          </p:nvPr>
        </p:nvSpPr>
        <p:spPr>
          <a:xfrm>
            <a:off x="5183505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840105" y="2057400"/>
            <a:ext cx="3931920" cy="3811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8" name="Google Shape;128;p22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 rot="5400000">
            <a:off x="3920173" y="-1256347"/>
            <a:ext cx="4352290" cy="10516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 rot="5400000">
            <a:off x="7133273" y="1956752"/>
            <a:ext cx="5812155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 rot="5400000">
            <a:off x="1799273" y="-595948"/>
            <a:ext cx="5812155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0"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1"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6" name="Google Shape;15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07685" y="801396"/>
            <a:ext cx="8376630" cy="5255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8501" y="248759"/>
            <a:ext cx="9486198" cy="371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3" name="Google Shape;173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07685" y="801396"/>
            <a:ext cx="8376630" cy="5255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7" name="Google Shape;187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88" name="Google Shape;18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5" name="Google Shape;19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8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8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9"/>
          <p:cNvSpPr txBox="1"/>
          <p:nvPr>
            <p:ph idx="1" type="subTitle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3" name="Google Shape;223;p39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9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9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40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40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40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963083" y="4406900"/>
            <a:ext cx="10363198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963083" y="2906713"/>
            <a:ext cx="10363198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5" name="Google Shape;235;p41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1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41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2개" type="twoObj">
  <p:cSld name="TWO_OBJECTS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609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406400" lvl="8" marL="4114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/>
        </p:txBody>
      </p:sp>
      <p:sp>
        <p:nvSpPr>
          <p:cNvPr id="241" name="Google Shape;241;p42"/>
          <p:cNvSpPr txBox="1"/>
          <p:nvPr>
            <p:ph idx="2" type="body"/>
          </p:nvPr>
        </p:nvSpPr>
        <p:spPr>
          <a:xfrm>
            <a:off x="6197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406400" lvl="8" marL="4114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/>
        </p:txBody>
      </p:sp>
      <p:sp>
        <p:nvSpPr>
          <p:cNvPr id="242" name="Google Shape;242;p42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42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42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43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43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43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8501" y="248759"/>
            <a:ext cx="9486198" cy="371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" type="tbl">
  <p:cSld name="TABLE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44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44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44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4개" type="fourObj">
  <p:cSld name="FOUR_OBJECTS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45"/>
          <p:cNvSpPr txBox="1"/>
          <p:nvPr>
            <p:ph idx="1" type="body"/>
          </p:nvPr>
        </p:nvSpPr>
        <p:spPr>
          <a:xfrm>
            <a:off x="609599" y="160020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58" name="Google Shape;258;p45"/>
          <p:cNvSpPr txBox="1"/>
          <p:nvPr>
            <p:ph idx="2" type="body"/>
          </p:nvPr>
        </p:nvSpPr>
        <p:spPr>
          <a:xfrm>
            <a:off x="6197599" y="160020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59" name="Google Shape;259;p45"/>
          <p:cNvSpPr txBox="1"/>
          <p:nvPr>
            <p:ph idx="3" type="body"/>
          </p:nvPr>
        </p:nvSpPr>
        <p:spPr>
          <a:xfrm>
            <a:off x="608037" y="398422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60" name="Google Shape;260;p45"/>
          <p:cNvSpPr txBox="1"/>
          <p:nvPr>
            <p:ph idx="4" type="body"/>
          </p:nvPr>
        </p:nvSpPr>
        <p:spPr>
          <a:xfrm>
            <a:off x="6196036" y="398422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61" name="Google Shape;261;p45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5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45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그림 및 설명" type="picTx">
  <p:cSld name="PICTURE_WITH_CAPTION_TEX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2389716" y="4800600"/>
            <a:ext cx="731519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46"/>
          <p:cNvSpPr/>
          <p:nvPr>
            <p:ph idx="2" type="pic"/>
          </p:nvPr>
        </p:nvSpPr>
        <p:spPr>
          <a:xfrm>
            <a:off x="2389716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" name="Google Shape;267;p46"/>
          <p:cNvSpPr txBox="1"/>
          <p:nvPr>
            <p:ph idx="1" type="body"/>
          </p:nvPr>
        </p:nvSpPr>
        <p:spPr>
          <a:xfrm>
            <a:off x="2389716" y="5367338"/>
            <a:ext cx="7315199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68" name="Google Shape;268;p46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6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6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 type="objOnly">
  <p:cSld name="OBJECT_ONLY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7"/>
          <p:cNvSpPr txBox="1"/>
          <p:nvPr>
            <p:ph type="ctrTitle"/>
          </p:nvPr>
        </p:nvSpPr>
        <p:spPr>
          <a:xfrm>
            <a:off x="0" y="2130425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47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47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47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목차" type="clipArtAndTx">
  <p:cSld name="CLIPART_AND_TEX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48"/>
          <p:cNvSpPr txBox="1"/>
          <p:nvPr>
            <p:ph idx="1" type="body"/>
          </p:nvPr>
        </p:nvSpPr>
        <p:spPr>
          <a:xfrm>
            <a:off x="2857477" y="2214563"/>
            <a:ext cx="6477021" cy="321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9" name="Google Shape;279;p48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48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48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본문" type="vertTitleAndTx">
  <p:cSld name="VERTICAL_TITLE_AND_VERTICAL_TEXT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>
            <p:ph type="title"/>
          </p:nvPr>
        </p:nvSpPr>
        <p:spPr>
          <a:xfrm rot="5400000">
            <a:off x="7285036" y="1828801"/>
            <a:ext cx="5851525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49"/>
          <p:cNvSpPr txBox="1"/>
          <p:nvPr>
            <p:ph idx="1" type="body"/>
          </p:nvPr>
        </p:nvSpPr>
        <p:spPr>
          <a:xfrm rot="5400000">
            <a:off x="1697036" y="-812799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5" name="Google Shape;285;p49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49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49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4" name="Google Shape;5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11" Type="http://schemas.openxmlformats.org/officeDocument/2006/relationships/slideLayout" Target="../slideLayouts/slideLayout22.xml"></Relationship><Relationship Id="rId10" Type="http://schemas.openxmlformats.org/officeDocument/2006/relationships/slideLayout" Target="../slideLayouts/slideLayout21.xml"></Relationship><Relationship Id="rId12" Type="http://schemas.openxmlformats.org/officeDocument/2006/relationships/theme" Target="../theme/theme2.xml"></Relationship><Relationship Id="rId9" Type="http://schemas.openxmlformats.org/officeDocument/2006/relationships/slideLayout" Target="../slideLayouts/slideLayout20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4A88C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4A88C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37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Google Shape;214;p37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37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image44.png"></Relationship><Relationship Id="rId4" Type="http://schemas.openxmlformats.org/officeDocument/2006/relationships/image" Target="../media/image38.png"></Relationship><Relationship Id="rId5" Type="http://schemas.openxmlformats.org/officeDocument/2006/relationships/slideLayout" Target="../slideLayouts/slideLayout23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image" Target="../media/image42.png"></Relationship><Relationship Id="rId4" Type="http://schemas.openxmlformats.org/officeDocument/2006/relationships/image" Target="../media/image36.png"></Relationship><Relationship Id="rId5" Type="http://schemas.openxmlformats.org/officeDocument/2006/relationships/slideLayout" Target="../slideLayouts/slideLayout23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image" Target="../media/image40.png"></Relationship><Relationship Id="rId4" Type="http://schemas.openxmlformats.org/officeDocument/2006/relationships/image" Target="../media/fImage34217176941.png"></Relationship><Relationship Id="rId5" Type="http://schemas.openxmlformats.org/officeDocument/2006/relationships/slideLayout" Target="../slideLayouts/slideLayout2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4" Type="http://schemas.openxmlformats.org/officeDocument/2006/relationships/image" Target="../media/fImage1992119058467.png"></Relationship><Relationship Id="rId5" Type="http://schemas.openxmlformats.org/officeDocument/2006/relationships/image" Target="../media/fImage3199319096334.png"></Relationship><Relationship Id="rId6" Type="http://schemas.openxmlformats.org/officeDocument/2006/relationships/slideLayout" Target="../slideLayouts/slideLayout23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45.png"></Relationship><Relationship Id="rId3" Type="http://schemas.openxmlformats.org/officeDocument/2006/relationships/image" Target="../media/fImage2283619126500.png"></Relationship><Relationship Id="rId4" Type="http://schemas.openxmlformats.org/officeDocument/2006/relationships/notesSlide" Target="../notesSlides/notesSlide5.xml"></Relationship><Relationship Id="rId5" Type="http://schemas.openxmlformats.org/officeDocument/2006/relationships/slideLayout" Target="../slideLayouts/slideLayout23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image" Target="../media/image48.png"></Relationship><Relationship Id="rId4" Type="http://schemas.openxmlformats.org/officeDocument/2006/relationships/image" Target="../media/fImage1235719139169.png"></Relationship><Relationship Id="rId5" Type="http://schemas.openxmlformats.org/officeDocument/2006/relationships/slideLayout" Target="../slideLayouts/slideLayout23.xml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6" name="Google Shape;926;p77"/>
          <p:cNvPicPr preferRelativeResize="0"/>
          <p:nvPr/>
        </p:nvPicPr>
        <p:blipFill rotWithShape="1">
          <a:blip r:embed="rId3">
            <a:alphaModFix/>
          </a:blip>
          <a:srcRect b="13260" l="0" r="14200" t="0"/>
          <a:stretch/>
        </p:blipFill>
        <p:spPr>
          <a:xfrm>
            <a:off x="67310" y="1059180"/>
            <a:ext cx="5072380" cy="4876800"/>
          </a:xfrm>
          <a:prstGeom prst="rect">
            <a:avLst/>
          </a:prstGeom>
          <a:noFill/>
          <a:ln cap="flat" cmpd="sng" w="9525">
            <a:solidFill>
              <a:srgbClr val="64A88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7" name="Google Shape;927;p77"/>
          <p:cNvSpPr/>
          <p:nvPr/>
        </p:nvSpPr>
        <p:spPr>
          <a:xfrm>
            <a:off x="0" y="6738620"/>
            <a:ext cx="4064000" cy="133985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8" name="Google Shape;928;p77"/>
          <p:cNvSpPr/>
          <p:nvPr/>
        </p:nvSpPr>
        <p:spPr>
          <a:xfrm>
            <a:off x="4064000" y="6738620"/>
            <a:ext cx="4064000" cy="133985"/>
          </a:xfrm>
          <a:prstGeom prst="rect">
            <a:avLst/>
          </a:prstGeom>
          <a:solidFill>
            <a:srgbClr val="017143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9" name="Google Shape;929;p77"/>
          <p:cNvSpPr/>
          <p:nvPr/>
        </p:nvSpPr>
        <p:spPr>
          <a:xfrm>
            <a:off x="8128000" y="6738620"/>
            <a:ext cx="4064000" cy="133985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0" name="Google Shape;930;p77"/>
          <p:cNvSpPr/>
          <p:nvPr/>
        </p:nvSpPr>
        <p:spPr>
          <a:xfrm>
            <a:off x="141605" y="462915"/>
            <a:ext cx="4226560" cy="52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800" u="none" cap="none" strike="noStrike">
                <a:solidFill>
                  <a:srgbClr val="64A88C"/>
                </a:solidFill>
                <a:latin typeface="Arial"/>
                <a:ea typeface="Arial"/>
                <a:cs typeface="Arial"/>
                <a:sym typeface="Arial"/>
              </a:rPr>
              <a:t>CustomerMode : </a:t>
            </a:r>
            <a:r>
              <a:rPr b="0" i="0" lang="ko-KR" sz="2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endParaRPr b="0" i="0" sz="2800" u="none" cap="none" strike="noStrike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1" name="Google Shape;931;p77"/>
          <p:cNvCxnSpPr/>
          <p:nvPr/>
        </p:nvCxnSpPr>
        <p:spPr>
          <a:xfrm>
            <a:off x="266700" y="98615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32" name="Google Shape;932;p7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3" name="Google Shape;933;p77"/>
          <p:cNvSpPr txBox="1"/>
          <p:nvPr/>
        </p:nvSpPr>
        <p:spPr>
          <a:xfrm>
            <a:off x="8128000" y="1059180"/>
            <a:ext cx="3814445" cy="29768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▷Member 클래스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회원과 관리자의 정보를 다루는 데 필요한 변수와 생성자, getter/setter 메소드를 가진 클래스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▷변수 보호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변수에 private 붙이고 getter/setter 메소드를 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통해 호출하도록 하여 보호함.</a:t>
            </a: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▷</a:t>
            </a: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생성자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 테이블을 기반으로 CRUD를 만들수 있다.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34" name="Google Shape;934;p77"/>
          <p:cNvPicPr preferRelativeResize="0"/>
          <p:nvPr/>
        </p:nvPicPr>
        <p:blipFill rotWithShape="1">
          <a:blip r:embed="rId4">
            <a:alphaModFix/>
          </a:blip>
          <a:srcRect b="11759" l="0" r="56310" t="0"/>
          <a:stretch/>
        </p:blipFill>
        <p:spPr>
          <a:xfrm>
            <a:off x="5365750" y="1059180"/>
            <a:ext cx="2606675" cy="4876800"/>
          </a:xfrm>
          <a:prstGeom prst="rect">
            <a:avLst/>
          </a:prstGeom>
          <a:noFill/>
          <a:ln cap="flat" cmpd="sng" w="9525">
            <a:solidFill>
              <a:srgbClr val="64A88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5" name="Google Shape;935;p77"/>
          <p:cNvSpPr txBox="1"/>
          <p:nvPr/>
        </p:nvSpPr>
        <p:spPr>
          <a:xfrm>
            <a:off x="375285" y="1212215"/>
            <a:ext cx="1880235" cy="80327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36" name="Google Shape;936;p77"/>
          <p:cNvCxnSpPr/>
          <p:nvPr/>
        </p:nvCxnSpPr>
        <p:spPr>
          <a:xfrm>
            <a:off x="1023620" y="2268855"/>
            <a:ext cx="399796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37" name="Google Shape;937;p77"/>
          <p:cNvCxnSpPr/>
          <p:nvPr/>
        </p:nvCxnSpPr>
        <p:spPr>
          <a:xfrm>
            <a:off x="1023620" y="3429000"/>
            <a:ext cx="2902585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38" name="Google Shape;938;p77"/>
          <p:cNvCxnSpPr/>
          <p:nvPr/>
        </p:nvCxnSpPr>
        <p:spPr>
          <a:xfrm>
            <a:off x="1023620" y="4311650"/>
            <a:ext cx="241427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39" name="Google Shape;939;p77"/>
          <p:cNvCxnSpPr/>
          <p:nvPr/>
        </p:nvCxnSpPr>
        <p:spPr>
          <a:xfrm>
            <a:off x="1023620" y="5601335"/>
            <a:ext cx="138049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40" name="도형 5"/>
          <p:cNvSpPr>
            <a:spLocks/>
          </p:cNvSpPr>
          <p:nvPr/>
        </p:nvSpPr>
        <p:spPr>
          <a:xfrm rot="0">
            <a:off x="2603500" y="1141730"/>
            <a:ext cx="934720" cy="355600"/>
          </a:xfrm>
          <a:prstGeom prst="wedgeEllipseCallout">
            <a:avLst>
              <a:gd name="adj1" fmla="val -89824"/>
              <a:gd name="adj2" fmla="val 71824"/>
            </a:avLst>
          </a:prstGeom>
          <a:solidFill>
            <a:srgbClr val="A2CAB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변수</a:t>
            </a:r>
            <a:endParaRPr lang="ko-KR" altLang="en-US" sz="16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41" name="도형 9"/>
          <p:cNvSpPr>
            <a:spLocks/>
          </p:cNvSpPr>
          <p:nvPr/>
        </p:nvSpPr>
        <p:spPr>
          <a:xfrm rot="0">
            <a:off x="3676015" y="4860925"/>
            <a:ext cx="1159510" cy="407035"/>
          </a:xfrm>
          <a:prstGeom prst="wedgeEllipseCallout">
            <a:avLst>
              <a:gd name="adj1" fmla="val -104648"/>
              <a:gd name="adj2" fmla="val -69491"/>
            </a:avLst>
          </a:prstGeom>
          <a:solidFill>
            <a:srgbClr val="A2CAB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생성자</a:t>
            </a:r>
            <a:endParaRPr lang="ko-KR" altLang="en-US" sz="16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42" name="도형 10"/>
          <p:cNvSpPr>
            <a:spLocks/>
          </p:cNvSpPr>
          <p:nvPr/>
        </p:nvSpPr>
        <p:spPr>
          <a:xfrm rot="0">
            <a:off x="6616700" y="398145"/>
            <a:ext cx="1955165" cy="407035"/>
          </a:xfrm>
          <a:prstGeom prst="wedgeEllipseCallout">
            <a:avLst>
              <a:gd name="adj1" fmla="val -38958"/>
              <a:gd name="adj2" fmla="val 109509"/>
            </a:avLst>
          </a:prstGeom>
          <a:solidFill>
            <a:srgbClr val="A2CAB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Getter/Setter</a:t>
            </a:r>
            <a:endParaRPr lang="ko-KR" altLang="en-US" sz="16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79"/>
          <p:cNvSpPr/>
          <p:nvPr/>
        </p:nvSpPr>
        <p:spPr>
          <a:xfrm>
            <a:off x="0" y="6738620"/>
            <a:ext cx="4064000" cy="133985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0" name="Google Shape;960;p79"/>
          <p:cNvSpPr>
            <a:spLocks/>
          </p:cNvSpPr>
          <p:nvPr/>
        </p:nvSpPr>
        <p:spPr>
          <a:xfrm rot="0">
            <a:off x="4067175" y="6738620"/>
            <a:ext cx="4064635" cy="134620"/>
          </a:xfrm>
          <a:prstGeom prst="rect"/>
          <a:solidFill>
            <a:srgbClr val="017143"/>
          </a:solidFill>
          <a:ln w="12700" cap="flat" cmpd="sng">
            <a:solidFill>
              <a:schemeClr val="lt1">
                <a:alpha val="100000"/>
              </a:schemeClr>
            </a:solidFill>
            <a:prstDash val="solid"/>
            <a:miter lim="800000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961" name="Google Shape;961;p79"/>
          <p:cNvSpPr/>
          <p:nvPr/>
        </p:nvSpPr>
        <p:spPr>
          <a:xfrm>
            <a:off x="8128000" y="6738620"/>
            <a:ext cx="4064000" cy="133985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2" name="Google Shape;962;p79"/>
          <p:cNvSpPr/>
          <p:nvPr/>
        </p:nvSpPr>
        <p:spPr>
          <a:xfrm>
            <a:off x="215265" y="167640"/>
            <a:ext cx="4801235" cy="5238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800" cap="none" i="0" b="0" strike="noStrike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ko-KR" sz="2800" cap="none" i="0" b="0" strike="noStrike">
                <a:solidFill>
                  <a:srgbClr val="64A88C"/>
                </a:solidFill>
                <a:latin typeface="Arial" charset="0"/>
                <a:ea typeface="Arial" charset="0"/>
                <a:cs typeface="Arial" charset="0"/>
              </a:rPr>
              <a:t>Member</a:t>
            </a:r>
            <a:r>
              <a:rPr lang="ko-KR" sz="2800" cap="none" i="0" b="0" strike="noStrike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01. 전체 데이터 반환</a:t>
            </a:r>
            <a:endParaRPr lang="ko-KR" altLang="en-US" sz="2800" cap="none" i="0" b="0" strike="noStrike">
              <a:solidFill>
                <a:srgbClr val="008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63" name="Google Shape;963;p79"/>
          <p:cNvCxnSpPr/>
          <p:nvPr/>
        </p:nvCxnSpPr>
        <p:spPr>
          <a:xfrm>
            <a:off x="-318135" y="98615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64" name="Google Shape;964;p79"/>
          <p:cNvCxnSpPr/>
          <p:nvPr/>
        </p:nvCxnSpPr>
        <p:spPr>
          <a:xfrm>
            <a:off x="161925" y="951230"/>
            <a:ext cx="818769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65" name="Google Shape;965;p7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66" name="Google Shape;966;p79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0" b="23769"/>
          <a:stretch>
            <a:fillRect/>
          </a:stretch>
        </p:blipFill>
        <p:spPr>
          <a:xfrm rot="0">
            <a:off x="161925" y="1216025"/>
            <a:ext cx="5641975" cy="2702560"/>
          </a:xfrm>
          <a:prstGeom prst="rect"/>
          <a:noFill/>
          <a:ln w="0">
            <a:noFill/>
            <a:prstDash/>
          </a:ln>
        </p:spPr>
      </p:pic>
      <p:sp>
        <p:nvSpPr>
          <p:cNvPr id="967" name="Google Shape;967;p79"/>
          <p:cNvSpPr txBox="1">
            <a:spLocks/>
          </p:cNvSpPr>
          <p:nvPr/>
        </p:nvSpPr>
        <p:spPr>
          <a:xfrm rot="0">
            <a:off x="429895" y="4545330"/>
            <a:ext cx="4086860" cy="2077085"/>
          </a:xfrm>
          <a:prstGeom prst="rect"/>
          <a:noFill/>
          <a:ln w="12700" cap="flat" cmpd="sng">
            <a:solidFill>
              <a:schemeClr val="dk1">
                <a:alpha val="100000"/>
              </a:schemeClr>
            </a:solidFill>
            <a:prstDash val="dot"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600" cap="none" i="0" b="1" strike="noStrike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▷ DB에서 값을 받아 배열로 저장 후 반환</a:t>
            </a:r>
            <a:endParaRPr lang="ko-KR" altLang="en-US" sz="1600" cap="none" i="0" b="1" strike="noStrike">
              <a:solidFill>
                <a:srgbClr val="000000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342900" indent="-34290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Malgun Gothic"/>
              <a:buChar char="•"/>
            </a:pPr>
            <a:r>
              <a:rPr lang="ko-KR" sz="1400" cap="none" i="0" b="1" strike="noStrike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SQL문 실행</a:t>
            </a:r>
            <a:endParaRPr lang="ko-KR" altLang="en-US" sz="1400" cap="none" i="0" b="1" strike="noStrike">
              <a:solidFill>
                <a:srgbClr val="000000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342900" indent="-34290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ko-KR" sz="1400" cap="none" i="0" b="1" strike="noStrike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반환값 받기</a:t>
            </a:r>
            <a:endParaRPr lang="ko-KR" altLang="en-US" sz="1400" cap="none" i="0" b="1" strike="noStrike">
              <a:solidFill>
                <a:srgbClr val="000000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342900" indent="-34290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ko-KR" sz="1400" cap="none" i="0" b="1" strike="noStrike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반환값을 배열로 저장</a:t>
            </a:r>
            <a:endParaRPr lang="ko-KR" altLang="en-US" sz="1400" cap="none" i="0" b="1" strike="noStrike">
              <a:solidFill>
                <a:srgbClr val="000000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342900" indent="-34290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ko-KR" sz="1400" cap="none" i="0" b="1" strike="noStrike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PreparedStatement 닫기</a:t>
            </a:r>
            <a:endParaRPr lang="ko-KR" altLang="en-US" sz="1400" cap="none" i="0" b="1" strike="noStrike">
              <a:solidFill>
                <a:srgbClr val="000000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342900" indent="-34290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ko-KR" sz="1400" cap="none" i="0" b="1" strike="noStrike">
                <a:solidFill>
                  <a:srgbClr val="000000"/>
                </a:solidFill>
                <a:latin typeface="Malgun Gothic" charset="0"/>
                <a:ea typeface="Malgun Gothic" charset="0"/>
                <a:cs typeface="Malgun Gothic" charset="0"/>
              </a:rPr>
              <a:t>배열 반환</a:t>
            </a:r>
            <a:endParaRPr lang="ko-KR" altLang="en-US" sz="1400" cap="none" i="0" b="1" strike="noStrike">
              <a:solidFill>
                <a:srgbClr val="000000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pic>
        <p:nvPicPr>
          <p:cNvPr id="968" name="Google Shape;968;p79"/>
          <p:cNvPicPr preferRelativeResize="0"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40" b="69690"/>
          <a:stretch>
            <a:fillRect/>
          </a:stretch>
        </p:blipFill>
        <p:spPr>
          <a:xfrm rot="0">
            <a:off x="6597015" y="1495425"/>
            <a:ext cx="4949825" cy="1324610"/>
          </a:xfrm>
          <a:prstGeom prst="rect"/>
          <a:noFill/>
          <a:ln w="9525" cap="flat" cmpd="sng">
            <a:solidFill>
              <a:srgbClr val="FFFFFF">
                <a:alpha val="100000"/>
              </a:srgbClr>
            </a:solidFill>
            <a:prstDash val="solid"/>
            <a:round/>
          </a:ln>
        </p:spPr>
      </p:pic>
      <p:sp>
        <p:nvSpPr>
          <p:cNvPr id="971" name="Google Shape;971;p79"/>
          <p:cNvSpPr txBox="1">
            <a:spLocks/>
          </p:cNvSpPr>
          <p:nvPr/>
        </p:nvSpPr>
        <p:spPr>
          <a:xfrm rot="0">
            <a:off x="7061835" y="4551045"/>
            <a:ext cx="4010660" cy="1186815"/>
          </a:xfrm>
          <a:prstGeom prst="rect"/>
          <a:noFill/>
          <a:ln w="12700" cap="flat" cmpd="sng">
            <a:solidFill>
              <a:schemeClr val="dk1">
                <a:alpha val="100000"/>
              </a:schemeClr>
            </a:solidFill>
            <a:prstDash val="dot"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6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▷</a:t>
            </a:r>
            <a:r>
              <a:rPr lang="ko-KR" sz="16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lang="ko-KR" sz="16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Dao</a:t>
            </a:r>
            <a:r>
              <a:rPr lang="ko-KR" sz="16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lang="ko-KR" sz="16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반환</a:t>
            </a:r>
            <a:r>
              <a:rPr lang="ko-KR" sz="16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lang="ko-KR" sz="16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리스트</a:t>
            </a:r>
            <a:r>
              <a:rPr lang="ko-KR" sz="16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lang="ko-KR" sz="16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출력</a:t>
            </a:r>
            <a:endParaRPr lang="ko-KR" altLang="en-US" sz="1600" cap="none" i="0" b="1" strike="noStrik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342900" indent="-34290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ko-KR" sz="16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커넥션객체를 매개변수로 Dao 전달</a:t>
            </a:r>
            <a:endParaRPr lang="ko-KR" altLang="en-US" sz="1600" cap="none" i="0" b="1" strike="noStrik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342900" indent="-34290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ko-KR" sz="16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반환 된 리스트를 사용자에게 출력</a:t>
            </a:r>
            <a:endParaRPr lang="ko-KR" altLang="en-US" sz="1600" cap="none" i="0" b="1" strike="noStrik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972" name="Google Shape;972;p79"/>
          <p:cNvSpPr/>
          <p:nvPr/>
        </p:nvSpPr>
        <p:spPr>
          <a:xfrm>
            <a:off x="161925" y="4832985"/>
            <a:ext cx="7458710" cy="1657985"/>
          </a:xfrm>
          <a:prstGeom prst="rect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73" name="Google Shape;973;p79"/>
          <p:cNvCxnSpPr/>
          <p:nvPr/>
        </p:nvCxnSpPr>
        <p:spPr>
          <a:xfrm rot="0" flipH="1">
            <a:off x="5803265" y="588010"/>
            <a:ext cx="17780" cy="5674360"/>
          </a:xfrm>
          <a:prstGeom prst="straightConnector1"/>
          <a:noFill/>
          <a:ln w="28575" cap="flat" cmpd="sng">
            <a:solidFill>
              <a:srgbClr val="64A88C">
                <a:alpha val="100000"/>
              </a:srgb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4" name="Google Shape;974;p79"/>
          <p:cNvSpPr>
            <a:spLocks/>
          </p:cNvSpPr>
          <p:nvPr/>
        </p:nvSpPr>
        <p:spPr>
          <a:xfrm rot="0">
            <a:off x="655320" y="2414270"/>
            <a:ext cx="2952115" cy="137795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975" name="Google Shape;975;p79"/>
          <p:cNvSpPr>
            <a:spLocks/>
          </p:cNvSpPr>
          <p:nvPr/>
        </p:nvSpPr>
        <p:spPr>
          <a:xfrm rot="0">
            <a:off x="6590030" y="695960"/>
            <a:ext cx="1902460" cy="359410"/>
          </a:xfrm>
          <a:prstGeom prst="roundRect">
            <a:avLst>
              <a:gd name="adj" fmla="val 16667"/>
            </a:avLst>
          </a:prstGeom>
          <a:solidFill>
            <a:srgbClr val="64A88C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5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MemberManager</a:t>
            </a:r>
            <a:endParaRPr lang="ko-KR" altLang="en-US" sz="1500" cap="none" i="0" b="0" strike="noStrike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976" name="Google Shape;976;p79"/>
          <p:cNvSpPr/>
          <p:nvPr/>
        </p:nvSpPr>
        <p:spPr>
          <a:xfrm>
            <a:off x="215265" y="690880"/>
            <a:ext cx="1901825" cy="358775"/>
          </a:xfrm>
          <a:prstGeom prst="roundRect">
            <a:avLst>
              <a:gd fmla="val 16667" name="adj"/>
            </a:avLst>
          </a:prstGeom>
          <a:solidFill>
            <a:srgbClr val="64A88C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MemberDao</a:t>
            </a:r>
            <a:endParaRPr b="0" i="0" sz="1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7" name="도형 1"/>
          <p:cNvSpPr>
            <a:spLocks/>
          </p:cNvSpPr>
          <p:nvPr/>
        </p:nvSpPr>
        <p:spPr>
          <a:xfrm rot="0">
            <a:off x="7170420" y="2200910"/>
            <a:ext cx="3935095" cy="541655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" name="Google Shape;982;p80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r="27250"/>
          <a:stretch>
            <a:fillRect/>
          </a:stretch>
        </p:blipFill>
        <p:spPr>
          <a:xfrm rot="0">
            <a:off x="398780" y="1299210"/>
            <a:ext cx="5232400" cy="3761105"/>
          </a:xfrm>
          <a:prstGeom prst="rect"/>
          <a:noFill/>
          <a:ln w="9525" cap="flat" cmpd="sng">
            <a:solidFill>
              <a:srgbClr val="FFFFFF">
                <a:alpha val="100000"/>
              </a:srgbClr>
            </a:solidFill>
            <a:prstDash val="solid"/>
            <a:round/>
          </a:ln>
        </p:spPr>
      </p:pic>
      <p:sp>
        <p:nvSpPr>
          <p:cNvPr id="983" name="Google Shape;983;p80"/>
          <p:cNvSpPr/>
          <p:nvPr/>
        </p:nvSpPr>
        <p:spPr>
          <a:xfrm>
            <a:off x="0" y="6738620"/>
            <a:ext cx="4064000" cy="133985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4" name="Google Shape;984;p80"/>
          <p:cNvSpPr/>
          <p:nvPr/>
        </p:nvSpPr>
        <p:spPr>
          <a:xfrm>
            <a:off x="4064000" y="6734810"/>
            <a:ext cx="4064000" cy="123190"/>
          </a:xfrm>
          <a:prstGeom prst="rect">
            <a:avLst/>
          </a:prstGeom>
          <a:solidFill>
            <a:srgbClr val="017143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5" name="Google Shape;985;p80"/>
          <p:cNvSpPr/>
          <p:nvPr/>
        </p:nvSpPr>
        <p:spPr>
          <a:xfrm>
            <a:off x="8128000" y="6738620"/>
            <a:ext cx="4064000" cy="133985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6" name="Google Shape;986;p80"/>
          <p:cNvSpPr>
            <a:spLocks/>
          </p:cNvSpPr>
          <p:nvPr/>
        </p:nvSpPr>
        <p:spPr>
          <a:xfrm rot="0">
            <a:off x="193675" y="168910"/>
            <a:ext cx="11094085" cy="52387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800" cap="none" i="0" b="0" strike="noStrike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ko-KR" sz="2800" cap="none" i="0" b="0" strike="noStrike">
                <a:solidFill>
                  <a:srgbClr val="64A88C"/>
                </a:solidFill>
                <a:latin typeface="Arial" charset="0"/>
                <a:ea typeface="Arial" charset="0"/>
                <a:cs typeface="Arial" charset="0"/>
              </a:rPr>
              <a:t>Member</a:t>
            </a:r>
            <a:r>
              <a:rPr lang="ko-KR" sz="2800" cap="none" i="0" b="0" strike="noStrike">
                <a:solidFill>
                  <a:srgbClr val="64A88C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ko-KR" sz="2800" cap="none" i="0" b="0" strike="noStrike">
                <a:solidFill>
                  <a:srgbClr val="64A88C"/>
                </a:solidFill>
                <a:latin typeface="Arial" charset="0"/>
                <a:ea typeface="Arial" charset="0"/>
                <a:cs typeface="Arial" charset="0"/>
              </a:rPr>
              <a:t>02.</a:t>
            </a:r>
            <a:r>
              <a:rPr lang="ko-KR" sz="2800" cap="none" i="0" b="0" strike="noStrike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 데이터 입력, 수정, 삭제 후 결과값 반환 (1) - 입력</a:t>
            </a:r>
            <a:endParaRPr lang="ko-KR" altLang="en-US" sz="2800" cap="none" i="0" b="0" strike="noStrike">
              <a:solidFill>
                <a:srgbClr val="008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87" name="Google Shape;987;p80"/>
          <p:cNvCxnSpPr/>
          <p:nvPr/>
        </p:nvCxnSpPr>
        <p:spPr>
          <a:xfrm>
            <a:off x="266700" y="98615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88" name="Google Shape;988;p8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9" name="Google Shape;989;p80"/>
          <p:cNvSpPr>
            <a:spLocks/>
          </p:cNvSpPr>
          <p:nvPr/>
        </p:nvSpPr>
        <p:spPr>
          <a:xfrm rot="0">
            <a:off x="906145" y="2562860"/>
            <a:ext cx="4603750" cy="447040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990" name="Google Shape;990;p80"/>
          <p:cNvSpPr txBox="1">
            <a:spLocks/>
          </p:cNvSpPr>
          <p:nvPr/>
        </p:nvSpPr>
        <p:spPr>
          <a:xfrm rot="0">
            <a:off x="554990" y="4930775"/>
            <a:ext cx="3746500" cy="1753235"/>
          </a:xfrm>
          <a:prstGeom prst="rect"/>
          <a:noFill/>
          <a:ln w="12700" cap="flat" cmpd="sng">
            <a:solidFill>
              <a:schemeClr val="dk1">
                <a:alpha val="100000"/>
              </a:schemeClr>
            </a:solidFill>
            <a:prstDash val="dot"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▷ DB에서 SQL문 전달 후 실행 결과 반환</a:t>
            </a:r>
            <a:endParaRPr lang="ko-KR" altLang="en-US" sz="1200" cap="none" i="0" b="1" strike="noStrik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342900" indent="-34290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ko-KR" sz="12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SQL문 실행</a:t>
            </a:r>
            <a:endParaRPr lang="ko-KR" altLang="en-US" sz="1200" cap="none" i="0" b="1" strike="noStrik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342900" indent="-34290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ko-KR" sz="12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배열에서 매개변수 ? 로 값 입력</a:t>
            </a:r>
            <a:endParaRPr lang="ko-KR" altLang="en-US" sz="1200" cap="none" i="0" b="1" strike="noStrik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342900" indent="-34290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ko-KR" sz="12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변경된 행의 갯수 받기</a:t>
            </a:r>
            <a:endParaRPr lang="ko-KR" altLang="en-US" sz="1200" cap="none" i="0" b="1" strike="noStrik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342900" indent="-34290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ko-KR" sz="12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PreparedStatement 닫기</a:t>
            </a:r>
            <a:endParaRPr lang="ko-KR" altLang="en-US" sz="1200" cap="none" i="0" b="1" strike="noStrik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342900" indent="-34290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ko-KR" sz="12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변경된 행의 갯수 반환</a:t>
            </a:r>
            <a:endParaRPr lang="ko-KR" altLang="en-US" sz="1200" cap="none" i="0" b="1" strike="noStrik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cxnSp>
        <p:nvCxnSpPr>
          <p:cNvPr id="991" name="도형 2"/>
          <p:cNvCxnSpPr/>
          <p:nvPr/>
        </p:nvCxnSpPr>
        <p:spPr>
          <a:xfrm rot="0">
            <a:off x="5803265" y="1158875"/>
            <a:ext cx="635" cy="5103495"/>
          </a:xfrm>
          <a:prstGeom prst="straightConnector1"/>
          <a:noFill/>
          <a:ln w="28575" cap="flat" cmpd="sng">
            <a:solidFill>
              <a:srgbClr val="64A88C">
                <a:alpha val="100000"/>
              </a:srgb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2" name="그림 4" descr="C:/Users/bitcamp/AppData/Roaming/PolarisOffice/ETemp/9544_22000432/fImage342171769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546850" y="1297305"/>
            <a:ext cx="4195445" cy="4083050"/>
          </a:xfrm>
          <a:prstGeom prst="rect"/>
          <a:noFill/>
        </p:spPr>
      </p:pic>
      <p:sp>
        <p:nvSpPr>
          <p:cNvPr id="993" name="도형 5"/>
          <p:cNvSpPr>
            <a:spLocks/>
          </p:cNvSpPr>
          <p:nvPr/>
        </p:nvSpPr>
        <p:spPr>
          <a:xfrm rot="0">
            <a:off x="6503035" y="695960"/>
            <a:ext cx="1902460" cy="359410"/>
          </a:xfrm>
          <a:prstGeom prst="roundRect">
            <a:avLst>
              <a:gd name="adj" fmla="val 16667"/>
            </a:avLst>
          </a:prstGeom>
          <a:solidFill>
            <a:srgbClr val="64A88C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5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MemberManager</a:t>
            </a:r>
            <a:endParaRPr lang="ko-KR" altLang="en-US" sz="1500" cap="none" i="0" b="0" strike="noStrike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994" name="도형 6"/>
          <p:cNvSpPr>
            <a:spLocks/>
          </p:cNvSpPr>
          <p:nvPr/>
        </p:nvSpPr>
        <p:spPr>
          <a:xfrm rot="0">
            <a:off x="215265" y="690880"/>
            <a:ext cx="1902460" cy="359410"/>
          </a:xfrm>
          <a:prstGeom prst="roundRect">
            <a:avLst>
              <a:gd name="adj" fmla="val 16667"/>
            </a:avLst>
          </a:prstGeom>
          <a:solidFill>
            <a:srgbClr val="64A88C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5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MemberDao</a:t>
            </a:r>
            <a:endParaRPr lang="ko-KR" altLang="en-US" sz="1500" cap="none" i="0" b="0" strike="noStrike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995" name="텍스트 상자 13"/>
          <p:cNvSpPr txBox="1">
            <a:spLocks/>
          </p:cNvSpPr>
          <p:nvPr/>
        </p:nvSpPr>
        <p:spPr>
          <a:xfrm rot="0">
            <a:off x="6894830" y="5441315"/>
            <a:ext cx="3294380" cy="1199515"/>
          </a:xfrm>
          <a:prstGeom prst="rect"/>
          <a:noFill/>
          <a:ln w="12700" cap="flat" cmpd="sng">
            <a:solidFill>
              <a:schemeClr val="dk1">
                <a:alpha val="100000"/>
              </a:schemeClr>
            </a:solidFill>
            <a:prstDash val="dot"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▷ Dao 실행여부 반환 후 출력</a:t>
            </a:r>
            <a:endParaRPr lang="ko-KR" altLang="en-US" sz="1200" cap="none" i="0" b="1" strike="noStrik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342900" indent="-34290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ko-KR" sz="12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아이디 중복, 비밀번호 일치체크</a:t>
            </a:r>
            <a:endParaRPr lang="ko-KR" altLang="en-US" sz="1200" cap="none" i="0" b="1" strike="noStrik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342900" indent="-34290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ko-KR" sz="12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데이터베이스에서 실행여부를 반환받아</a:t>
            </a:r>
            <a:endParaRPr lang="ko-KR" altLang="en-US" sz="1200" cap="none" i="0" b="1" strike="noStrik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     가입 / 가입실패 출력</a:t>
            </a:r>
            <a:endParaRPr lang="ko-KR" altLang="en-US" sz="1200" cap="none" i="0" b="1" strike="noStrik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996" name="도형 14"/>
          <p:cNvSpPr>
            <a:spLocks/>
          </p:cNvSpPr>
          <p:nvPr/>
        </p:nvSpPr>
        <p:spPr>
          <a:xfrm rot="0">
            <a:off x="6995160" y="2381250"/>
            <a:ext cx="2605405" cy="914400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997" name="도형 15"/>
          <p:cNvSpPr>
            <a:spLocks/>
          </p:cNvSpPr>
          <p:nvPr/>
        </p:nvSpPr>
        <p:spPr>
          <a:xfrm rot="0">
            <a:off x="6995160" y="1767205"/>
            <a:ext cx="1766570" cy="516890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5" name="그림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0815" y="1256665"/>
            <a:ext cx="4084955" cy="3578860"/>
          </a:xfrm>
          <a:prstGeom prst="rect"/>
          <a:noFill/>
        </p:spPr>
      </p:pic>
      <p:sp>
        <p:nvSpPr>
          <p:cNvPr id="997" name="Google Shape;997;p81"/>
          <p:cNvSpPr/>
          <p:nvPr/>
        </p:nvSpPr>
        <p:spPr>
          <a:xfrm>
            <a:off x="0" y="6738620"/>
            <a:ext cx="4064000" cy="133985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8" name="Google Shape;998;p81"/>
          <p:cNvSpPr/>
          <p:nvPr/>
        </p:nvSpPr>
        <p:spPr>
          <a:xfrm>
            <a:off x="4064000" y="6738620"/>
            <a:ext cx="4064000" cy="133985"/>
          </a:xfrm>
          <a:prstGeom prst="rect">
            <a:avLst/>
          </a:prstGeom>
          <a:solidFill>
            <a:srgbClr val="017143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9" name="Google Shape;999;p81"/>
          <p:cNvSpPr/>
          <p:nvPr/>
        </p:nvSpPr>
        <p:spPr>
          <a:xfrm>
            <a:off x="8128000" y="6738620"/>
            <a:ext cx="4064000" cy="133985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00" name="Google Shape;1000;p81"/>
          <p:cNvCxnSpPr/>
          <p:nvPr/>
        </p:nvCxnSpPr>
        <p:spPr>
          <a:xfrm>
            <a:off x="266700" y="98615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01" name="Google Shape;1001;p8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2" name="Google Shape;1002;p81"/>
          <p:cNvSpPr txBox="1">
            <a:spLocks/>
          </p:cNvSpPr>
          <p:nvPr/>
        </p:nvSpPr>
        <p:spPr>
          <a:xfrm rot="0">
            <a:off x="732155" y="2099310"/>
            <a:ext cx="3463290" cy="58229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003" name="Google Shape;1003;p81"/>
          <p:cNvSpPr txBox="1">
            <a:spLocks/>
          </p:cNvSpPr>
          <p:nvPr/>
        </p:nvSpPr>
        <p:spPr>
          <a:xfrm rot="0">
            <a:off x="448945" y="5211445"/>
            <a:ext cx="4117975" cy="1222375"/>
          </a:xfrm>
          <a:prstGeom prst="rect"/>
          <a:noFill/>
          <a:ln w="12700" cap="flat" cmpd="sng">
            <a:solidFill>
              <a:schemeClr val="dk1">
                <a:alpha val="100000"/>
              </a:schemeClr>
            </a:solidFill>
            <a:prstDash val="dot"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▷editMem</a:t>
            </a:r>
            <a:r>
              <a:rPr lang="ko-KR" sz="17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lang="ko-KR" sz="17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메소드</a:t>
            </a:r>
            <a:endParaRPr lang="ko-KR" altLang="en-US" sz="1700" cap="none" i="0" b="1" strike="noStrik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6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DB의 update 질의를 이용해 데이터를 수정한다.</a:t>
            </a:r>
            <a:endParaRPr lang="ko-KR" altLang="en-US" sz="1600" cap="none" i="0" b="1" strike="noStrik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009" name="Google Shape;1009;p81"/>
          <p:cNvSpPr>
            <a:spLocks/>
          </p:cNvSpPr>
          <p:nvPr/>
        </p:nvSpPr>
        <p:spPr>
          <a:xfrm>
            <a:off x="210820" y="168910"/>
            <a:ext cx="9027160" cy="5245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800" cap="none" i="0" b="0" strike="noStrike">
                <a:solidFill>
                  <a:srgbClr val="64A88C"/>
                </a:solidFill>
                <a:latin typeface="Arial" charset="0"/>
                <a:ea typeface="Arial" charset="0"/>
                <a:cs typeface="Arial" charset="0"/>
              </a:rPr>
              <a:t>Member</a:t>
            </a:r>
            <a:r>
              <a:rPr lang="ko-KR" sz="2800" cap="none" i="0" b="0" strike="noStrike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 : 데이터 입력, 수정, 삭제 후 결과값 반환 (2) - 수정</a:t>
            </a:r>
            <a:endParaRPr lang="ko-KR" altLang="en-US" sz="2800" cap="none" i="0" b="0" strike="noStrike">
              <a:solidFill>
                <a:srgbClr val="008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10" name="Google Shape;1010;p81"/>
          <p:cNvCxnSpPr/>
          <p:nvPr/>
        </p:nvCxnSpPr>
        <p:spPr>
          <a:xfrm>
            <a:off x="266700" y="98615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12" name="도형 7"/>
          <p:cNvCxnSpPr/>
          <p:nvPr/>
        </p:nvCxnSpPr>
        <p:spPr>
          <a:xfrm rot="0">
            <a:off x="5803265" y="1158875"/>
            <a:ext cx="635" cy="5103495"/>
          </a:xfrm>
          <a:prstGeom prst="straightConnector1"/>
          <a:noFill/>
          <a:ln w="28575" cap="flat" cmpd="sng">
            <a:solidFill>
              <a:srgbClr val="64A88C">
                <a:alpha val="100000"/>
              </a:srgb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" name="도형 8"/>
          <p:cNvSpPr>
            <a:spLocks/>
          </p:cNvSpPr>
          <p:nvPr/>
        </p:nvSpPr>
        <p:spPr>
          <a:xfrm rot="0">
            <a:off x="6503035" y="695960"/>
            <a:ext cx="1902460" cy="359410"/>
          </a:xfrm>
          <a:prstGeom prst="roundRect">
            <a:avLst>
              <a:gd name="adj" fmla="val 16667"/>
            </a:avLst>
          </a:prstGeom>
          <a:solidFill>
            <a:srgbClr val="64A88C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5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MemberManager</a:t>
            </a:r>
            <a:endParaRPr lang="ko-KR" altLang="en-US" sz="1500" cap="none" i="0" b="0" strike="noStrike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014" name="도형 9"/>
          <p:cNvSpPr>
            <a:spLocks/>
          </p:cNvSpPr>
          <p:nvPr/>
        </p:nvSpPr>
        <p:spPr>
          <a:xfrm rot="0">
            <a:off x="215265" y="690880"/>
            <a:ext cx="1902460" cy="359410"/>
          </a:xfrm>
          <a:prstGeom prst="roundRect">
            <a:avLst>
              <a:gd name="adj" fmla="val 16667"/>
            </a:avLst>
          </a:prstGeom>
          <a:solidFill>
            <a:srgbClr val="64A88C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5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MemberDao</a:t>
            </a:r>
            <a:endParaRPr lang="ko-KR" altLang="en-US" sz="1500" cap="none" i="0" b="0" strike="noStrike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pic>
        <p:nvPicPr>
          <p:cNvPr id="1016" name="그림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83630" y="1254125"/>
            <a:ext cx="5198745" cy="4549775"/>
          </a:xfrm>
          <a:prstGeom prst="rect"/>
          <a:noFill/>
        </p:spPr>
      </p:pic>
      <p:sp>
        <p:nvSpPr>
          <p:cNvPr id="1017" name="텍스트 상자 21"/>
          <p:cNvSpPr txBox="1">
            <a:spLocks/>
          </p:cNvSpPr>
          <p:nvPr/>
        </p:nvSpPr>
        <p:spPr>
          <a:xfrm rot="0">
            <a:off x="7141210" y="1251585"/>
            <a:ext cx="1361440" cy="19367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018" name="텍스트 상자 22"/>
          <p:cNvSpPr txBox="1">
            <a:spLocks/>
          </p:cNvSpPr>
          <p:nvPr/>
        </p:nvSpPr>
        <p:spPr>
          <a:xfrm rot="0">
            <a:off x="6769100" y="4036695"/>
            <a:ext cx="4500880" cy="33972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019" name="텍스트 상자 1"/>
          <p:cNvSpPr txBox="1">
            <a:spLocks/>
          </p:cNvSpPr>
          <p:nvPr/>
        </p:nvSpPr>
        <p:spPr>
          <a:xfrm rot="0">
            <a:off x="6684645" y="5462270"/>
            <a:ext cx="4879340" cy="1222375"/>
          </a:xfrm>
          <a:prstGeom prst="rect"/>
          <a:noFill/>
          <a:ln w="12700" cap="flat" cmpd="sng">
            <a:solidFill>
              <a:schemeClr val="dk1">
                <a:alpha val="100000"/>
              </a:schemeClr>
            </a:solidFill>
            <a:prstDash val="dot"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7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▷</a:t>
            </a:r>
            <a:r>
              <a:rPr lang="ko-KR" sz="17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memEdit</a:t>
            </a:r>
            <a:r>
              <a:rPr lang="ko-KR" sz="17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메소드</a:t>
            </a:r>
            <a:endParaRPr lang="ko-KR" altLang="en-US" sz="1700" cap="none" i="0" b="1" strike="noStrik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6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Login클래스의 curruntId를 매개변수로 하고, 로그인한 회원의 정보를 사용자로부터 입력 받는다.</a:t>
            </a:r>
            <a:endParaRPr lang="ko-KR" altLang="en-US" sz="1600" cap="none" i="0" b="1" strike="noStrik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Rect 0"/>
          <p:cNvSpPr>
            <a:spLocks/>
          </p:cNvSpPr>
          <p:nvPr/>
        </p:nvSpPr>
        <p:spPr>
          <a:xfrm rot="0">
            <a:off x="0" y="6738620"/>
            <a:ext cx="4064635" cy="134620"/>
          </a:xfrm>
          <a:prstGeom prst="rect"/>
          <a:solidFill>
            <a:srgbClr val="A5A5A5"/>
          </a:solidFill>
          <a:ln w="12700" cap="flat" cmpd="sng">
            <a:solidFill>
              <a:schemeClr val="lt1">
                <a:alpha val="100000"/>
              </a:schemeClr>
            </a:solidFill>
            <a:prstDash val="solid"/>
            <a:miter lim="800000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998" name="Rect 0"/>
          <p:cNvSpPr>
            <a:spLocks/>
          </p:cNvSpPr>
          <p:nvPr/>
        </p:nvSpPr>
        <p:spPr>
          <a:xfrm rot="0">
            <a:off x="4064000" y="6738620"/>
            <a:ext cx="4064635" cy="134620"/>
          </a:xfrm>
          <a:prstGeom prst="rect"/>
          <a:solidFill>
            <a:srgbClr val="017143"/>
          </a:solidFill>
          <a:ln w="12700" cap="flat" cmpd="sng">
            <a:solidFill>
              <a:schemeClr val="lt1">
                <a:alpha val="100000"/>
              </a:schemeClr>
            </a:solidFill>
            <a:prstDash val="solid"/>
            <a:miter lim="800000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999" name="Rect 0"/>
          <p:cNvSpPr>
            <a:spLocks/>
          </p:cNvSpPr>
          <p:nvPr/>
        </p:nvSpPr>
        <p:spPr>
          <a:xfrm rot="0">
            <a:off x="8128000" y="6738620"/>
            <a:ext cx="4064635" cy="134620"/>
          </a:xfrm>
          <a:prstGeom prst="rect"/>
          <a:solidFill>
            <a:srgbClr val="A5A5A5"/>
          </a:solidFill>
          <a:ln w="12700" cap="flat" cmpd="sng">
            <a:solidFill>
              <a:schemeClr val="lt1">
                <a:alpha val="100000"/>
              </a:schemeClr>
            </a:solidFill>
            <a:prstDash val="solid"/>
            <a:miter lim="800000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cxnSp>
        <p:nvCxnSpPr>
          <p:cNvPr id="1000" name="Rect 0"/>
          <p:cNvCxnSpPr/>
          <p:nvPr/>
        </p:nvCxnSpPr>
        <p:spPr>
          <a:xfrm rot="0">
            <a:off x="266700" y="986155"/>
            <a:ext cx="635" cy="635"/>
          </a:xfrm>
          <a:prstGeom prst="straightConnector1"/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1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noFill/>
          <a:ln w="9525" cap="flat" cmpd="sng">
            <a:solidFill>
              <a:srgbClr val="F2F2F2">
                <a:alpha val="100000"/>
              </a:srgbClr>
            </a:solidFill>
            <a:prstDash val="solid"/>
            <a:miter lim="800000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pic>
        <p:nvPicPr>
          <p:cNvPr id="1006" name="Picture 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" t="55909" r="49549" b="20280"/>
          <a:stretch>
            <a:fillRect/>
          </a:stretch>
        </p:blipFill>
        <p:spPr>
          <a:xfrm rot="0">
            <a:off x="203200" y="1343025"/>
            <a:ext cx="5349875" cy="1805940"/>
          </a:xfrm>
          <a:prstGeom prst="rect"/>
          <a:noFill/>
          <a:ln w="0">
            <a:noFill/>
            <a:prstDash/>
          </a:ln>
        </p:spPr>
      </p:pic>
      <p:sp>
        <p:nvSpPr>
          <p:cNvPr id="1007" name="Rect 0"/>
          <p:cNvSpPr txBox="1">
            <a:spLocks/>
          </p:cNvSpPr>
          <p:nvPr/>
        </p:nvSpPr>
        <p:spPr>
          <a:xfrm rot="0">
            <a:off x="1095375" y="1852295"/>
            <a:ext cx="805815" cy="17716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cxnSp>
        <p:nvCxnSpPr>
          <p:cNvPr id="1008" name="Rect 0"/>
          <p:cNvCxnSpPr/>
          <p:nvPr/>
        </p:nvCxnSpPr>
        <p:spPr>
          <a:xfrm rot="0">
            <a:off x="2473325" y="2800350"/>
            <a:ext cx="2333625" cy="635"/>
          </a:xfrm>
          <a:prstGeom prst="straightConnector1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9" name="Rect 0"/>
          <p:cNvSpPr>
            <a:spLocks/>
          </p:cNvSpPr>
          <p:nvPr/>
        </p:nvSpPr>
        <p:spPr>
          <a:xfrm>
            <a:off x="210820" y="168910"/>
            <a:ext cx="9027160" cy="5245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800" cap="none" i="0" b="0" strike="noStrike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ko-KR" sz="2800" cap="none" i="0" b="0" strike="noStrike">
                <a:solidFill>
                  <a:srgbClr val="64A88C"/>
                </a:solidFill>
                <a:latin typeface="Arial" charset="0"/>
                <a:ea typeface="Arial" charset="0"/>
                <a:cs typeface="Arial" charset="0"/>
              </a:rPr>
              <a:t>Member</a:t>
            </a:r>
            <a:r>
              <a:rPr lang="ko-KR" sz="2800" cap="none" i="0" b="0" strike="noStrike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데이터 입력, 수정, 삭제 후 결과값 반환 (3) - 삭제</a:t>
            </a:r>
            <a:endParaRPr lang="ko-KR" altLang="en-US" sz="2800" cap="none" i="0" b="0" strike="noStrike">
              <a:solidFill>
                <a:srgbClr val="008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10" name="Rect 0"/>
          <p:cNvCxnSpPr/>
          <p:nvPr/>
        </p:nvCxnSpPr>
        <p:spPr>
          <a:xfrm rot="0">
            <a:off x="266700" y="986155"/>
            <a:ext cx="635" cy="635"/>
          </a:xfrm>
          <a:prstGeom prst="straightConnector1"/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1" name="Rect 0"/>
          <p:cNvSpPr txBox="1">
            <a:spLocks/>
          </p:cNvSpPr>
          <p:nvPr/>
        </p:nvSpPr>
        <p:spPr>
          <a:xfrm rot="0">
            <a:off x="331470" y="4806315"/>
            <a:ext cx="4762500" cy="1554480"/>
          </a:xfrm>
          <a:prstGeom prst="rect"/>
          <a:noFill/>
          <a:ln w="12700" cap="flat" cmpd="sng">
            <a:solidFill>
              <a:schemeClr val="dk1">
                <a:alpha val="100000"/>
              </a:schemeClr>
            </a:solidFill>
            <a:prstDash val="dot"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6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▷deleteMem 메소드</a:t>
            </a:r>
            <a:endParaRPr lang="ko-KR" altLang="en-US" sz="1600" cap="none" i="0" b="1" strike="noStrik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6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콘솔에서 id를 입력 받으면 해당 아이디의 정보가 담긴 DB 값들이 삭제되면서 탈퇴가 이루어진다.</a:t>
            </a:r>
            <a:endParaRPr lang="ko-KR" altLang="en-US" sz="1600" cap="none" i="0" b="1" strike="noStrik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6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DB의 delete 질의를 이용한 메소드.</a:t>
            </a:r>
            <a:endParaRPr lang="ko-KR" altLang="en-US" sz="1600" cap="none" i="0" b="1" strike="noStrik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cxnSp>
        <p:nvCxnSpPr>
          <p:cNvPr id="1012" name="Rect 0"/>
          <p:cNvCxnSpPr/>
          <p:nvPr/>
        </p:nvCxnSpPr>
        <p:spPr>
          <a:xfrm rot="0">
            <a:off x="5803265" y="1158875"/>
            <a:ext cx="635" cy="5103495"/>
          </a:xfrm>
          <a:prstGeom prst="straightConnector1"/>
          <a:noFill/>
          <a:ln w="28575" cap="flat" cmpd="sng">
            <a:solidFill>
              <a:srgbClr val="64A88C">
                <a:alpha val="100000"/>
              </a:srgb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" name="Rect 0"/>
          <p:cNvSpPr>
            <a:spLocks/>
          </p:cNvSpPr>
          <p:nvPr/>
        </p:nvSpPr>
        <p:spPr>
          <a:xfrm rot="0">
            <a:off x="6503035" y="695960"/>
            <a:ext cx="1902460" cy="359410"/>
          </a:xfrm>
          <a:prstGeom prst="roundRect">
            <a:avLst>
              <a:gd name="adj" fmla="val 16667"/>
            </a:avLst>
          </a:prstGeom>
          <a:solidFill>
            <a:srgbClr val="64A88C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5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MemberManager</a:t>
            </a:r>
            <a:endParaRPr lang="ko-KR" altLang="en-US" sz="1500" cap="none" i="0" b="0" strike="noStrike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014" name="Rect 0"/>
          <p:cNvSpPr>
            <a:spLocks/>
          </p:cNvSpPr>
          <p:nvPr/>
        </p:nvSpPr>
        <p:spPr>
          <a:xfrm rot="0">
            <a:off x="215265" y="690880"/>
            <a:ext cx="1902460" cy="359410"/>
          </a:xfrm>
          <a:prstGeom prst="roundRect">
            <a:avLst>
              <a:gd name="adj" fmla="val 16667"/>
            </a:avLst>
          </a:prstGeom>
          <a:solidFill>
            <a:srgbClr val="64A88C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5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MemberDao</a:t>
            </a:r>
            <a:endParaRPr lang="ko-KR" altLang="en-US" sz="1500" cap="none" i="0" b="0" strike="noStrike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pic>
        <p:nvPicPr>
          <p:cNvPr id="1015" name="그림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63945" y="1216660"/>
            <a:ext cx="4993640" cy="3921125"/>
          </a:xfrm>
          <a:prstGeom prst="rect"/>
          <a:noFill/>
        </p:spPr>
      </p:pic>
      <p:sp>
        <p:nvSpPr>
          <p:cNvPr id="1016" name="텍스트 상자 2"/>
          <p:cNvSpPr txBox="1">
            <a:spLocks/>
          </p:cNvSpPr>
          <p:nvPr/>
        </p:nvSpPr>
        <p:spPr>
          <a:xfrm rot="0">
            <a:off x="6783070" y="4858385"/>
            <a:ext cx="4762500" cy="1567815"/>
          </a:xfrm>
          <a:prstGeom prst="rect"/>
          <a:noFill/>
          <a:ln w="12700" cap="flat" cmpd="sng">
            <a:solidFill>
              <a:schemeClr val="dk1">
                <a:alpha val="100000"/>
              </a:schemeClr>
            </a:solidFill>
            <a:prstDash val="dot"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6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▷</a:t>
            </a:r>
            <a:r>
              <a:rPr lang="ko-KR" sz="16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memDel 메소드</a:t>
            </a:r>
            <a:endParaRPr lang="ko-KR" altLang="en-US" sz="1600" cap="none" i="0" b="1" strike="noStrik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6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콘솔에서 ‘탈퇴’라는 글자를 입력 받으면 회원탈퇴가 가능하게 한다. 탈퇴가 되면 DB의 해당 데이터는 삭제 된다.</a:t>
            </a:r>
            <a:endParaRPr lang="ko-KR" altLang="en-US" sz="1600" cap="none" i="0" b="1" strike="noStrik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83"/>
          <p:cNvSpPr/>
          <p:nvPr/>
        </p:nvSpPr>
        <p:spPr>
          <a:xfrm>
            <a:off x="0" y="6738620"/>
            <a:ext cx="4064000" cy="133985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039;p83"/>
          <p:cNvSpPr/>
          <p:nvPr/>
        </p:nvSpPr>
        <p:spPr>
          <a:xfrm>
            <a:off x="4064000" y="6738620"/>
            <a:ext cx="4064000" cy="133985"/>
          </a:xfrm>
          <a:prstGeom prst="rect">
            <a:avLst/>
          </a:prstGeom>
          <a:solidFill>
            <a:srgbClr val="017143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1040;p83"/>
          <p:cNvSpPr/>
          <p:nvPr/>
        </p:nvSpPr>
        <p:spPr>
          <a:xfrm>
            <a:off x="8128000" y="6738620"/>
            <a:ext cx="4064000" cy="133985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1041;p83"/>
          <p:cNvSpPr>
            <a:spLocks/>
          </p:cNvSpPr>
          <p:nvPr/>
        </p:nvSpPr>
        <p:spPr>
          <a:xfrm>
            <a:off x="487680" y="168910"/>
            <a:ext cx="5361305" cy="52451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800" cap="none" i="0" b="0" strike="noStrike">
                <a:solidFill>
                  <a:srgbClr val="64A88C"/>
                </a:solidFill>
                <a:latin typeface="Arial" charset="0"/>
                <a:ea typeface="Arial" charset="0"/>
                <a:cs typeface="Arial" charset="0"/>
              </a:rPr>
              <a:t>Member</a:t>
            </a:r>
            <a:r>
              <a:rPr lang="ko-KR" sz="2800" cap="none" i="0" b="0" strike="noStrike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추가기능01  (아이디 중복체크)</a:t>
            </a:r>
            <a:endParaRPr lang="ko-KR" altLang="en-US" sz="2800" cap="none" i="0" b="0" strike="noStrike">
              <a:solidFill>
                <a:srgbClr val="008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42" name="Google Shape;1042;p83"/>
          <p:cNvCxnSpPr/>
          <p:nvPr/>
        </p:nvCxnSpPr>
        <p:spPr>
          <a:xfrm>
            <a:off x="266700" y="98615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43" name="Google Shape;1043;p8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44" name="Google Shape;1044;p83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4000" y="1121410"/>
            <a:ext cx="8075295" cy="3757295"/>
          </a:xfrm>
          <a:prstGeom prst="rect"/>
          <a:noFill/>
          <a:ln w="9525" cap="flat" cmpd="sng">
            <a:solidFill>
              <a:srgbClr val="FFFFFF">
                <a:alpha val="100000"/>
              </a:srgbClr>
            </a:solidFill>
            <a:prstDash val="solid"/>
            <a:round/>
          </a:ln>
        </p:spPr>
      </p:pic>
      <p:sp>
        <p:nvSpPr>
          <p:cNvPr id="1045" name="Google Shape;1045;p83"/>
          <p:cNvSpPr>
            <a:spLocks/>
          </p:cNvSpPr>
          <p:nvPr/>
        </p:nvSpPr>
        <p:spPr>
          <a:xfrm rot="0">
            <a:off x="882650" y="2350770"/>
            <a:ext cx="4272915" cy="339725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046" name="Google Shape;1046;p83"/>
          <p:cNvSpPr txBox="1">
            <a:spLocks/>
          </p:cNvSpPr>
          <p:nvPr/>
        </p:nvSpPr>
        <p:spPr>
          <a:xfrm>
            <a:off x="441325" y="4877435"/>
            <a:ext cx="4723765" cy="1799590"/>
          </a:xfrm>
          <a:prstGeom prst="rect"/>
          <a:noFill/>
          <a:ln w="12700" cap="flat" cmpd="sng">
            <a:solidFill>
              <a:schemeClr val="dk1">
                <a:alpha val="100000"/>
              </a:schemeClr>
            </a:solidFill>
            <a:prstDash val="dot"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▷</a:t>
            </a:r>
            <a:r>
              <a:rPr lang="ko-KR" sz="14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lang="ko-KR" sz="14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chkId메소드 : </a:t>
            </a:r>
            <a:r>
              <a:rPr lang="ko-KR" sz="14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DB에서</a:t>
            </a:r>
            <a:r>
              <a:rPr lang="ko-KR" sz="14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lang="ko-KR" sz="14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SQL문</a:t>
            </a:r>
            <a:r>
              <a:rPr lang="ko-KR" sz="14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lang="ko-KR" sz="14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전달</a:t>
            </a:r>
            <a:r>
              <a:rPr lang="ko-KR" sz="14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lang="ko-KR" sz="14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후</a:t>
            </a:r>
            <a:r>
              <a:rPr lang="ko-KR" sz="14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lang="ko-KR" sz="14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논리값</a:t>
            </a:r>
            <a:r>
              <a:rPr lang="ko-KR" sz="14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lang="ko-KR" sz="14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반환</a:t>
            </a:r>
            <a:endParaRPr lang="ko-KR" altLang="en-US" sz="1400" cap="none" i="0" b="1" strike="noStrik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342900" indent="-34290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ko-KR" sz="12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SQL문</a:t>
            </a:r>
            <a:r>
              <a:rPr lang="ko-KR" sz="12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lang="ko-KR" sz="12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실행</a:t>
            </a:r>
            <a:endParaRPr lang="ko-KR" altLang="en-US" sz="1200" cap="none" i="0" b="1" strike="noStrik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342900" indent="-34290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ko-KR" sz="12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배열에서 매개변수 ? 로 값 입력</a:t>
            </a:r>
            <a:endParaRPr lang="ko-KR" altLang="en-US" sz="1200" cap="none" i="0" b="1" strike="noStrik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342900" indent="-34290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ko-KR" sz="12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실행된 행의 갯수 받기- 실행값이 있으면 true / 없으면 false</a:t>
            </a:r>
            <a:endParaRPr lang="ko-KR" altLang="en-US" sz="1200" cap="none" i="0" b="1" strike="noStrik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4.  PreparedStatement 닫기</a:t>
            </a:r>
            <a:endParaRPr lang="ko-KR" altLang="en-US" sz="1200" cap="none" i="0" b="1" strike="noStrik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2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5.  논리값 반환</a:t>
            </a:r>
            <a:endParaRPr lang="ko-KR" altLang="en-US" sz="1200" cap="none" i="0" b="1" strike="noStrik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cxnSp>
        <p:nvCxnSpPr>
          <p:cNvPr id="1047" name="도형 17"/>
          <p:cNvCxnSpPr/>
          <p:nvPr/>
        </p:nvCxnSpPr>
        <p:spPr>
          <a:xfrm rot="0">
            <a:off x="5803265" y="1158875"/>
            <a:ext cx="635" cy="5103495"/>
          </a:xfrm>
          <a:prstGeom prst="straightConnector1"/>
          <a:noFill/>
          <a:ln w="28575" cap="flat" cmpd="sng">
            <a:solidFill>
              <a:srgbClr val="64A88C">
                <a:alpha val="100000"/>
              </a:srgb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도형 18"/>
          <p:cNvSpPr>
            <a:spLocks/>
          </p:cNvSpPr>
          <p:nvPr/>
        </p:nvSpPr>
        <p:spPr>
          <a:xfrm rot="0">
            <a:off x="6503035" y="695960"/>
            <a:ext cx="1902460" cy="359410"/>
          </a:xfrm>
          <a:prstGeom prst="roundRect">
            <a:avLst>
              <a:gd name="adj" fmla="val 16667"/>
            </a:avLst>
          </a:prstGeom>
          <a:solidFill>
            <a:srgbClr val="64A88C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5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MemberManager</a:t>
            </a:r>
            <a:endParaRPr lang="ko-KR" altLang="en-US" sz="1500" cap="none" i="0" b="0" strike="noStrike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049" name="도형 19"/>
          <p:cNvSpPr>
            <a:spLocks/>
          </p:cNvSpPr>
          <p:nvPr/>
        </p:nvSpPr>
        <p:spPr>
          <a:xfrm rot="0">
            <a:off x="215265" y="690880"/>
            <a:ext cx="1902460" cy="359410"/>
          </a:xfrm>
          <a:prstGeom prst="roundRect">
            <a:avLst>
              <a:gd name="adj" fmla="val 16667"/>
            </a:avLst>
          </a:prstGeom>
          <a:solidFill>
            <a:srgbClr val="64A88C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500" cap="none" i="0" b="0" strike="noStrike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MemberDao</a:t>
            </a:r>
            <a:endParaRPr lang="ko-KR" altLang="en-US" sz="1500" cap="none" i="0" b="0" strike="noStrike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pic>
        <p:nvPicPr>
          <p:cNvPr id="1050" name="그림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61405" y="1248410"/>
            <a:ext cx="5487035" cy="3162935"/>
          </a:xfrm>
          <a:prstGeom prst="rect"/>
          <a:noFill/>
        </p:spPr>
      </p:pic>
      <p:sp>
        <p:nvSpPr>
          <p:cNvPr id="1051" name="도형 3"/>
          <p:cNvSpPr>
            <a:spLocks/>
          </p:cNvSpPr>
          <p:nvPr/>
        </p:nvSpPr>
        <p:spPr>
          <a:xfrm rot="0">
            <a:off x="6798310" y="2523490"/>
            <a:ext cx="3943985" cy="962660"/>
          </a:xfrm>
          <a:prstGeom prst="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1052" name="텍스트 상자 4"/>
          <p:cNvSpPr txBox="1">
            <a:spLocks/>
          </p:cNvSpPr>
          <p:nvPr/>
        </p:nvSpPr>
        <p:spPr>
          <a:xfrm rot="0">
            <a:off x="6452870" y="4877435"/>
            <a:ext cx="4723765" cy="1661795"/>
          </a:xfrm>
          <a:prstGeom prst="rect"/>
          <a:noFill/>
          <a:ln w="12700" cap="flat" cmpd="sng">
            <a:solidFill>
              <a:schemeClr val="dk1">
                <a:alpha val="100000"/>
              </a:schemeClr>
            </a:solidFill>
            <a:prstDash val="dot"/>
            <a:round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▷</a:t>
            </a:r>
            <a:r>
              <a:rPr lang="ko-KR" sz="14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lang="ko-KR" sz="14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chkOverlap메소드</a:t>
            </a:r>
            <a:endParaRPr lang="ko-KR" altLang="en-US" sz="1400" cap="none" i="0" b="1" strike="noStrik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0" indent="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1400" cap="none" i="0" b="1" strike="noStrik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콘솔에서 아이디를 입력 받아 DB의 데이터와 비교하는 MemberDao의 chkId를 호출하여 중복 여부를 판단한다. 반환값은 String타입의 id이다.</a:t>
            </a:r>
            <a:endParaRPr lang="ko-KR" altLang="en-US" sz="1400" cap="none" i="0" b="1" strike="noStrik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  <a:p>
            <a:pPr marL="342900" indent="-342900" rtl="0" algn="l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endParaRPr lang="ko-KR" altLang="en-US" sz="1200" cap="none" i="0" b="0" strike="noStrik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xmlns:r="http://schemas.openxmlformats.org/officeDocument/2006/relationships" name="한컴오피스">
  <a:themeElements>
    <a:clrScheme name="한컴오피스">
      <a:dk1>
        <a:srgbClr val="000000"/>
      </a:dk1>
      <a:lt1>
        <a:srgbClr val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Kim Eunsun</cp:lastModifiedBy>
  <cp:version>9.103.83.44230</cp:version>
</cp:coreProperties>
</file>