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5" r:id="rId4"/>
    <p:sldId id="266" r:id="rId5"/>
    <p:sldId id="267" r:id="rId6"/>
    <p:sldId id="268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42B"/>
    <a:srgbClr val="0059FF"/>
    <a:srgbClr val="FFC55A"/>
    <a:srgbClr val="FFA500"/>
    <a:srgbClr val="FFF2DA"/>
    <a:srgbClr val="AAE7FF"/>
    <a:srgbClr val="AAE7B8"/>
    <a:srgbClr val="2AFFB8"/>
    <a:srgbClr val="FFC2AB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1" autoAdjust="0"/>
    <p:restoredTop sz="72537" autoAdjust="0"/>
  </p:normalViewPr>
  <p:slideViewPr>
    <p:cSldViewPr snapToGrid="0" snapToObjects="1">
      <p:cViewPr varScale="1">
        <p:scale>
          <a:sx n="79" d="100"/>
          <a:sy n="79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사람들은 어떻게 The SSAFY </a:t>
            </a:r>
            <a:r>
              <a:rPr lang="ko-KR" altLang="en-US" sz="1200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Times에</a:t>
            </a:r>
            <a:r>
              <a:rPr lang="ko-KR" altLang="en-US" sz="12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열광할 수 있을까요?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첫째, 개발자들은 빠르게 변하는 IT 환경에서 대응하기 위해 언제 어디서나 발생할 수 있는 오류 또는 궁금증을 더 쉽고 더 자세하게 알아야 합니다.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28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latin typeface="맑은 고딕" charset="0"/>
                <a:ea typeface="맑은 고딕" charset="0"/>
                <a:cs typeface="+mn-cs"/>
              </a:rPr>
              <a:t>둘째, 다른 사람이 </a:t>
            </a:r>
            <a:r>
              <a:rPr lang="ko-KR" altLang="en-US" sz="1200" dirty="0" err="1" smtClean="0">
                <a:latin typeface="맑은 고딕" charset="0"/>
                <a:ea typeface="맑은 고딕" charset="0"/>
                <a:cs typeface="+mn-cs"/>
              </a:rPr>
              <a:t>툭하고</a:t>
            </a:r>
            <a:r>
              <a:rPr lang="ko-KR" altLang="en-US" sz="1200" dirty="0" smtClean="0">
                <a:latin typeface="맑은 고딕" charset="0"/>
                <a:ea typeface="맑은 고딕" charset="0"/>
                <a:cs typeface="+mn-cs"/>
              </a:rPr>
              <a:t> 내뱉는 말이 누군가에게는 아이디어가 되어 세상을 바꾸기 시작합니다.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653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latin typeface="맑은 고딕" charset="0"/>
                <a:ea typeface="맑은 고딕" charset="0"/>
                <a:cs typeface="+mn-cs"/>
              </a:rPr>
              <a:t>셋째, 내가 프로젝트의 팀장이 되어 함께 새로운 개발을 도전할 수 있는 기회를 제공합니다.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59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defTabSz="508000">
              <a:buFont typeface="Arial"/>
              <a:buChar char="•"/>
            </a:pPr>
            <a:r>
              <a:rPr lang="ko-KR" altLang="en-US" sz="1200" dirty="0" smtClean="0">
                <a:latin typeface="맑은 고딕" charset="0"/>
                <a:ea typeface="맑은 고딕" charset="0"/>
                <a:cs typeface="+mn-cs"/>
              </a:rPr>
              <a:t>2020년 </a:t>
            </a:r>
            <a:r>
              <a:rPr lang="ko-KR" altLang="en-US" sz="1200" dirty="0" err="1" smtClean="0">
                <a:latin typeface="맑은 고딕" charset="0"/>
                <a:ea typeface="맑은 고딕" charset="0"/>
                <a:cs typeface="+mn-cs"/>
              </a:rPr>
              <a:t>싸피는</a:t>
            </a:r>
            <a:r>
              <a:rPr lang="ko-KR" altLang="en-US" sz="1200" dirty="0" smtClean="0">
                <a:latin typeface="맑은 고딕" charset="0"/>
                <a:ea typeface="맑은 고딕" charset="0"/>
                <a:cs typeface="+mn-cs"/>
              </a:rPr>
              <a:t> 온라인으로 진행 되었습니다. ( </a:t>
            </a:r>
            <a:r>
              <a:rPr lang="ko-KR" altLang="en-US" sz="1200" dirty="0" err="1" smtClean="0">
                <a:latin typeface="맑은 고딕" charset="0"/>
                <a:ea typeface="맑은 고딕" charset="0"/>
                <a:cs typeface="+mn-cs"/>
              </a:rPr>
              <a:t>싸피</a:t>
            </a:r>
            <a:r>
              <a:rPr lang="ko-KR" altLang="en-US" sz="1200" dirty="0" smtClean="0">
                <a:latin typeface="맑은 고딕" charset="0"/>
                <a:ea typeface="맑은 고딕" charset="0"/>
                <a:cs typeface="+mn-cs"/>
              </a:rPr>
              <a:t> 마크, 온라인, 컴퓨터 , 코로나)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</a:pPr>
            <a:endParaRPr lang="ko-KR" altLang="en-US" sz="1200" dirty="0" smtClean="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1200" dirty="0" smtClean="0">
                <a:latin typeface="맑은 고딕" charset="0"/>
                <a:ea typeface="맑은 고딕" charset="0"/>
                <a:cs typeface="+mn-cs"/>
              </a:rPr>
              <a:t>여러분들은 온라인으로 학습하는데 어려움은 없으셨나요? (지끈 거리는 아이콘)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</a:pPr>
            <a:endParaRPr lang="ko-KR" altLang="en-US" sz="1200" dirty="0" smtClean="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1200" dirty="0" smtClean="0">
                <a:latin typeface="맑은 고딕" charset="0"/>
                <a:ea typeface="맑은 고딕" charset="0"/>
                <a:cs typeface="+mn-cs"/>
              </a:rPr>
              <a:t>네, 따라가는데 </a:t>
            </a:r>
            <a:r>
              <a:rPr lang="ko-KR" altLang="en-US" sz="1200" dirty="0" err="1" smtClean="0">
                <a:latin typeface="맑은 고딕" charset="0"/>
                <a:ea typeface="맑은 고딕" charset="0"/>
                <a:cs typeface="+mn-cs"/>
              </a:rPr>
              <a:t>힘드셨다구요</a:t>
            </a:r>
            <a:r>
              <a:rPr lang="ko-KR" altLang="en-US" sz="1200" dirty="0" smtClean="0">
                <a:latin typeface="맑은 고딕" charset="0"/>
                <a:ea typeface="맑은 고딕" charset="0"/>
                <a:cs typeface="+mn-cs"/>
              </a:rPr>
              <a:t>?  맞습니다.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</a:pPr>
            <a:endParaRPr lang="ko-KR" altLang="en-US" sz="1200" dirty="0" smtClean="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1200" dirty="0" smtClean="0">
                <a:latin typeface="맑은 고딕" charset="0"/>
                <a:ea typeface="맑은 고딕" charset="0"/>
                <a:cs typeface="+mn-cs"/>
              </a:rPr>
              <a:t>수업도 빠른데, 구글에 쳐보면 </a:t>
            </a:r>
            <a:r>
              <a:rPr lang="ko-KR" altLang="en-US" sz="1200" dirty="0" err="1" smtClean="0">
                <a:latin typeface="맑은 고딕" charset="0"/>
                <a:ea typeface="맑은 고딕" charset="0"/>
                <a:cs typeface="+mn-cs"/>
              </a:rPr>
              <a:t>뭔말이지는</a:t>
            </a:r>
            <a:r>
              <a:rPr lang="ko-KR" altLang="en-US" sz="1200" dirty="0" smtClean="0">
                <a:latin typeface="맑은 고딕" charset="0"/>
                <a:ea typeface="맑은 고딕" charset="0"/>
                <a:cs typeface="+mn-cs"/>
              </a:rPr>
              <a:t> 모르겠고, 질문을 하자니 영어가 안된다...</a:t>
            </a:r>
          </a:p>
          <a:p>
            <a:pPr marL="228600" indent="-228600" defTabSz="508000"/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562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defTabSz="508000">
              <a:buFont typeface="Arial"/>
              <a:buChar char="•"/>
            </a:pPr>
            <a:r>
              <a:rPr lang="ko-KR" altLang="en-US" sz="1200" dirty="0" smtClean="0">
                <a:latin typeface="맑은 고딕" charset="0"/>
                <a:ea typeface="맑은 고딕" charset="0"/>
                <a:cs typeface="+mn-cs"/>
              </a:rPr>
              <a:t>그래서 한국형 </a:t>
            </a:r>
            <a:r>
              <a:rPr lang="ko-KR" altLang="en-US" sz="1200" dirty="0" err="1" smtClean="0">
                <a:latin typeface="맑은 고딕" charset="0"/>
                <a:ea typeface="맑은 고딕" charset="0"/>
                <a:cs typeface="+mn-cs"/>
              </a:rPr>
              <a:t>스택오버플로우를</a:t>
            </a:r>
            <a:r>
              <a:rPr lang="ko-KR" altLang="en-US" sz="1200" dirty="0" smtClean="0">
                <a:latin typeface="맑은 고딕" charset="0"/>
                <a:ea typeface="맑은 고딕" charset="0"/>
                <a:cs typeface="+mn-cs"/>
              </a:rPr>
              <a:t> 만들어 보고 싶었습니다.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</a:pPr>
            <a:endParaRPr lang="ko-KR" altLang="en-US" sz="1200" dirty="0" smtClean="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1200" dirty="0" smtClean="0">
                <a:latin typeface="맑은 고딕" charset="0"/>
                <a:ea typeface="맑은 고딕" charset="0"/>
                <a:cs typeface="+mn-cs"/>
              </a:rPr>
              <a:t>현재 나와 있는 한국 개발자 커뮤니티도 있겠지만 분명한 </a:t>
            </a:r>
            <a:r>
              <a:rPr lang="ko-KR" altLang="en-US" sz="1200" dirty="0" err="1" smtClean="0">
                <a:latin typeface="맑은 고딕" charset="0"/>
                <a:ea typeface="맑은 고딕" charset="0"/>
                <a:cs typeface="+mn-cs"/>
              </a:rPr>
              <a:t>차별점을</a:t>
            </a:r>
            <a:r>
              <a:rPr lang="ko-KR" altLang="en-US" sz="1200" dirty="0" smtClean="0">
                <a:latin typeface="맑은 고딕" charset="0"/>
                <a:ea typeface="맑은 고딕" charset="0"/>
                <a:cs typeface="+mn-cs"/>
              </a:rPr>
              <a:t> 가진 서비스를 저희는 만들었습니다.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</a:pPr>
            <a:endParaRPr lang="ko-KR" altLang="en-US" sz="1200" dirty="0" smtClean="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1200" dirty="0" smtClean="0">
                <a:latin typeface="맑은 고딕" charset="0"/>
                <a:ea typeface="맑은 고딕" charset="0"/>
                <a:cs typeface="+mn-cs"/>
              </a:rPr>
              <a:t>그럼 한번 The SSAFY </a:t>
            </a:r>
            <a:r>
              <a:rPr lang="ko-KR" altLang="en-US" sz="1200" dirty="0" err="1" smtClean="0">
                <a:latin typeface="맑은 고딕" charset="0"/>
                <a:ea typeface="맑은 고딕" charset="0"/>
                <a:cs typeface="+mn-cs"/>
              </a:rPr>
              <a:t>Times를</a:t>
            </a:r>
            <a:r>
              <a:rPr lang="ko-KR" altLang="en-US" sz="1200" dirty="0" smtClean="0">
                <a:latin typeface="맑은 고딕" charset="0"/>
                <a:ea typeface="맑은 고딕" charset="0"/>
                <a:cs typeface="+mn-cs"/>
              </a:rPr>
              <a:t>  둘러 볼까요?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50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1200" dirty="0" smtClean="0">
                <a:latin typeface="맑은 고딕" charset="0"/>
                <a:ea typeface="맑은 고딕" charset="0"/>
                <a:cs typeface="+mn-cs"/>
              </a:rPr>
              <a:t>그럼 한번 The SSAFY </a:t>
            </a:r>
            <a:r>
              <a:rPr lang="ko-KR" altLang="en-US" sz="1200" dirty="0" err="1" smtClean="0">
                <a:latin typeface="맑은 고딕" charset="0"/>
                <a:ea typeface="맑은 고딕" charset="0"/>
                <a:cs typeface="+mn-cs"/>
              </a:rPr>
              <a:t>Times를</a:t>
            </a:r>
            <a:r>
              <a:rPr lang="ko-KR" altLang="en-US" sz="1200" dirty="0" smtClean="0">
                <a:latin typeface="맑은 고딕" charset="0"/>
                <a:ea typeface="맑은 고딕" charset="0"/>
                <a:cs typeface="+mn-cs"/>
              </a:rPr>
              <a:t>  둘러 볼까요?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89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DA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5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5A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mznx1/AppData/Roaming/PolarisOffice/ETemp/7748_11291904/fImage3744028591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24" y="2125980"/>
            <a:ext cx="8187690" cy="27012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" name="직선 화살표 연결선 4"/>
          <p:cNvCxnSpPr/>
          <p:nvPr/>
        </p:nvCxnSpPr>
        <p:spPr>
          <a:xfrm>
            <a:off x="542925" y="523875"/>
            <a:ext cx="11077575" cy="0"/>
          </a:xfrm>
          <a:prstGeom prst="straightConnector1">
            <a:avLst/>
          </a:prstGeom>
          <a:ln w="76200">
            <a:solidFill>
              <a:srgbClr val="FFF2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71500" y="485775"/>
            <a:ext cx="0" cy="5981700"/>
          </a:xfrm>
          <a:prstGeom prst="line">
            <a:avLst/>
          </a:prstGeom>
          <a:ln w="76200">
            <a:solidFill>
              <a:srgbClr val="FFF2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52450" y="6438900"/>
            <a:ext cx="11077575" cy="0"/>
          </a:xfrm>
          <a:prstGeom prst="line">
            <a:avLst/>
          </a:prstGeom>
          <a:ln w="76200">
            <a:solidFill>
              <a:srgbClr val="FFF2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1591925" y="742950"/>
            <a:ext cx="0" cy="5724525"/>
          </a:xfrm>
          <a:prstGeom prst="straightConnector1">
            <a:avLst/>
          </a:prstGeom>
          <a:ln w="76200">
            <a:solidFill>
              <a:srgbClr val="FFF2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07824" y="-52755"/>
            <a:ext cx="12434640" cy="7114309"/>
          </a:xfrm>
          <a:prstGeom prst="rect">
            <a:avLst/>
          </a:prstGeom>
          <a:solidFill>
            <a:schemeClr val="bg1"/>
          </a:solidFill>
          <a:ln>
            <a:solidFill>
              <a:srgbClr val="FFF2DA"/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0586" y="303998"/>
            <a:ext cx="11637819" cy="6400801"/>
          </a:xfrm>
          <a:prstGeom prst="rect">
            <a:avLst/>
          </a:prstGeom>
          <a:solidFill>
            <a:srgbClr val="FFF2DA"/>
          </a:solidFill>
          <a:ln>
            <a:solidFill>
              <a:srgbClr val="FFF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C:/Users/mznx1/AppData/Roaming/PolarisOffice/ETemp/7748_11291904/fImage184809728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70"/>
          <a:stretch/>
        </p:blipFill>
        <p:spPr>
          <a:xfrm>
            <a:off x="2490541" y="3265470"/>
            <a:ext cx="2237315" cy="192072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 descr="C:/Users/mznx1/AppData/Roaming/PolarisOffice/ETemp/7748_11291904/fImage3355498736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46"/>
          <a:stretch/>
        </p:blipFill>
        <p:spPr>
          <a:xfrm>
            <a:off x="5183634" y="3075625"/>
            <a:ext cx="2723288" cy="230041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 descr="C:/Users/mznx1/AppData/Roaming/PolarisOffice/ETemp/7748_11291904/fImage27254991713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26"/>
          <a:stretch/>
        </p:blipFill>
        <p:spPr>
          <a:xfrm>
            <a:off x="8062025" y="3096203"/>
            <a:ext cx="2814237" cy="221408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482033" y="191495"/>
            <a:ext cx="17322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 smtClean="0">
                <a:ln>
                  <a:solidFill>
                    <a:srgbClr val="FFC55A"/>
                  </a:solidFill>
                </a:ln>
                <a:solidFill>
                  <a:srgbClr val="FFA5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  <a:endParaRPr lang="ko-KR" altLang="en-US" sz="20000" dirty="0">
              <a:ln>
                <a:solidFill>
                  <a:srgbClr val="FFC55A"/>
                </a:solidFill>
              </a:ln>
              <a:solidFill>
                <a:srgbClr val="FFA5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2194" y="1717787"/>
            <a:ext cx="8246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오류 </a:t>
            </a:r>
            <a:r>
              <a:rPr lang="ko-KR" altLang="en-US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</a:t>
            </a:r>
            <a:r>
              <a:rPr lang="ko-KR" altLang="en-US" sz="3200" dirty="0" err="1" smtClean="0">
                <a:solidFill>
                  <a:srgbClr val="0059FF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궁금점</a:t>
            </a:r>
            <a:r>
              <a:rPr lang="ko-KR" altLang="en-US" sz="3200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을</a:t>
            </a:r>
            <a:r>
              <a:rPr lang="ko-KR" altLang="en-US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더욱 더 </a:t>
            </a:r>
            <a:r>
              <a:rPr lang="ko-KR" altLang="en-US" sz="3200" dirty="0" smtClean="0">
                <a:solidFill>
                  <a:schemeClr val="accent6">
                    <a:lumMod val="7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자세하게</a:t>
            </a:r>
            <a:r>
              <a:rPr lang="ko-KR" altLang="en-US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알고 싶다</a:t>
            </a:r>
            <a:r>
              <a:rPr lang="en-US" altLang="ko-KR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!</a:t>
            </a:r>
            <a:endParaRPr lang="ko-KR" altLang="en-US" sz="3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07824" y="-52755"/>
            <a:ext cx="12434640" cy="7114309"/>
          </a:xfrm>
          <a:prstGeom prst="rect">
            <a:avLst/>
          </a:prstGeom>
          <a:solidFill>
            <a:schemeClr val="bg1"/>
          </a:solidFill>
          <a:ln>
            <a:solidFill>
              <a:srgbClr val="FFF2DA"/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0586" y="303998"/>
            <a:ext cx="11637819" cy="6400801"/>
          </a:xfrm>
          <a:prstGeom prst="rect">
            <a:avLst/>
          </a:prstGeom>
          <a:solidFill>
            <a:srgbClr val="FFF2DA"/>
          </a:solidFill>
          <a:ln>
            <a:solidFill>
              <a:srgbClr val="FFF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C:/Users/mznx1/AppData/Roaming/PolarisOffice/ETemp/7748_11291904/fImage3679310495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11"/>
          <a:stretch/>
        </p:blipFill>
        <p:spPr>
          <a:xfrm>
            <a:off x="7443219" y="2907679"/>
            <a:ext cx="3692886" cy="3186565"/>
          </a:xfrm>
          <a:prstGeom prst="rect">
            <a:avLst/>
          </a:prstGeom>
          <a:noFill/>
          <a:effectLst>
            <a:outerShdw blurRad="63500" dist="38100" algn="t" rotWithShape="0">
              <a:prstClr val="black">
                <a:alpha val="38000"/>
              </a:prstClr>
            </a:outerShdw>
          </a:effectLst>
        </p:spPr>
      </p:pic>
      <p:pic>
        <p:nvPicPr>
          <p:cNvPr id="10" name="그림 9" descr="C:/Users/mznx1/AppData/Roaming/PolarisOffice/ETemp/7748_11291904/fImage24269105248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39"/>
          <a:stretch/>
        </p:blipFill>
        <p:spPr>
          <a:xfrm>
            <a:off x="3405005" y="3218485"/>
            <a:ext cx="1508524" cy="1282477"/>
          </a:xfrm>
          <a:prstGeom prst="rect">
            <a:avLst/>
          </a:prstGeom>
          <a:noFill/>
          <a:effectLst>
            <a:outerShdw blurRad="63500" dist="38100" algn="t" rotWithShape="0">
              <a:prstClr val="black">
                <a:alpha val="38000"/>
              </a:prstClr>
            </a:outerShdw>
          </a:effectLst>
        </p:spPr>
      </p:pic>
      <p:pic>
        <p:nvPicPr>
          <p:cNvPr id="11" name="그림 10" descr="C:/Users/mznx1/AppData/Roaming/PolarisOffice/ETemp/7748_11291904/fImage20791106156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24"/>
          <a:stretch/>
        </p:blipFill>
        <p:spPr>
          <a:xfrm>
            <a:off x="3405005" y="4699434"/>
            <a:ext cx="1742127" cy="1400248"/>
          </a:xfrm>
          <a:prstGeom prst="rect">
            <a:avLst/>
          </a:prstGeom>
          <a:noFill/>
          <a:effectLst>
            <a:outerShdw blurRad="63500" dist="38100" algn="t" rotWithShape="0">
              <a:prstClr val="black">
                <a:alpha val="38000"/>
              </a:prstClr>
            </a:outerShdw>
          </a:effectLst>
        </p:spPr>
      </p:pic>
      <p:sp>
        <p:nvSpPr>
          <p:cNvPr id="12" name="오른쪽 화살표 11"/>
          <p:cNvSpPr/>
          <p:nvPr/>
        </p:nvSpPr>
        <p:spPr>
          <a:xfrm>
            <a:off x="5796023" y="3765024"/>
            <a:ext cx="1413593" cy="1185609"/>
          </a:xfrm>
          <a:prstGeom prst="rightArrow">
            <a:avLst>
              <a:gd name="adj1" fmla="val 33420"/>
              <a:gd name="adj2" fmla="val 53545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033" y="191495"/>
            <a:ext cx="17322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ln>
                  <a:solidFill>
                    <a:srgbClr val="FFC55A"/>
                  </a:solidFill>
                </a:ln>
                <a:solidFill>
                  <a:srgbClr val="FFA5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  <a:endParaRPr lang="ko-KR" altLang="en-US" sz="20000" dirty="0">
              <a:ln>
                <a:solidFill>
                  <a:srgbClr val="FFC55A"/>
                </a:solidFill>
              </a:ln>
              <a:solidFill>
                <a:srgbClr val="FFA5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04151" y="1717787"/>
            <a:ext cx="4873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0070C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아이디어</a:t>
            </a:r>
            <a:r>
              <a:rPr lang="ko-KR" altLang="en-US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가 </a:t>
            </a:r>
            <a:r>
              <a:rPr lang="ko-KR" altLang="en-US" sz="3200" dirty="0" smtClean="0">
                <a:solidFill>
                  <a:srgbClr val="FF642B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세상을 바꾼다</a:t>
            </a:r>
            <a:r>
              <a:rPr lang="en-US" altLang="ko-KR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!</a:t>
            </a:r>
            <a:endParaRPr lang="ko-KR" altLang="en-US" sz="3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195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07824" y="-52755"/>
            <a:ext cx="12434640" cy="7114309"/>
          </a:xfrm>
          <a:prstGeom prst="rect">
            <a:avLst/>
          </a:prstGeom>
          <a:solidFill>
            <a:schemeClr val="bg1"/>
          </a:solidFill>
          <a:ln>
            <a:solidFill>
              <a:srgbClr val="FFF2DA"/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0586" y="303998"/>
            <a:ext cx="11637819" cy="6400801"/>
          </a:xfrm>
          <a:prstGeom prst="rect">
            <a:avLst/>
          </a:prstGeom>
          <a:solidFill>
            <a:srgbClr val="FFF2DA"/>
          </a:solidFill>
          <a:ln>
            <a:solidFill>
              <a:srgbClr val="FFF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C:/Users/mznx1/AppData/Roaming/PolarisOffice/ETemp/7748_11291904/fImage3321711218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06"/>
          <a:stretch/>
        </p:blipFill>
        <p:spPr>
          <a:xfrm>
            <a:off x="5558970" y="3408676"/>
            <a:ext cx="2278335" cy="19736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그림 21" descr="C:/Users/mznx1/AppData/Roaming/PolarisOffice/ETemp/7748_11291904/fImage21145113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69"/>
          <a:stretch/>
        </p:blipFill>
        <p:spPr>
          <a:xfrm>
            <a:off x="2804151" y="3467829"/>
            <a:ext cx="2161247" cy="18553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240" y="3621730"/>
            <a:ext cx="1763900" cy="1763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482033" y="191495"/>
            <a:ext cx="17322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ln>
                  <a:solidFill>
                    <a:srgbClr val="FFC55A"/>
                  </a:solidFill>
                </a:ln>
                <a:solidFill>
                  <a:srgbClr val="FFA5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  <a:endParaRPr lang="ko-KR" altLang="en-US" sz="20000" dirty="0">
              <a:ln>
                <a:solidFill>
                  <a:srgbClr val="FFC55A"/>
                </a:solidFill>
              </a:ln>
              <a:solidFill>
                <a:srgbClr val="FFA5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11415" y="1734689"/>
            <a:ext cx="6431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새로운 개발</a:t>
            </a:r>
            <a:r>
              <a:rPr lang="ko-KR" altLang="en-US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을 </a:t>
            </a:r>
            <a:r>
              <a:rPr lang="ko-KR" altLang="en-US" sz="3200" dirty="0" smtClean="0">
                <a:solidFill>
                  <a:srgbClr val="0070C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도전</a:t>
            </a:r>
            <a:r>
              <a:rPr lang="ko-KR" altLang="en-US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할 수 있는 </a:t>
            </a:r>
            <a:r>
              <a:rPr lang="ko-KR" altLang="en-US" sz="3200" dirty="0" smtClean="0">
                <a:solidFill>
                  <a:srgbClr val="00B05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기회</a:t>
            </a:r>
            <a:r>
              <a:rPr lang="en-US" altLang="ko-KR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!</a:t>
            </a:r>
            <a:endParaRPr lang="ko-KR" altLang="en-US" sz="3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119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07824" y="-52755"/>
            <a:ext cx="12434640" cy="7114309"/>
          </a:xfrm>
          <a:prstGeom prst="rect">
            <a:avLst/>
          </a:prstGeom>
          <a:solidFill>
            <a:schemeClr val="bg1"/>
          </a:solidFill>
          <a:ln>
            <a:solidFill>
              <a:srgbClr val="FFF2DA"/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0586" y="303998"/>
            <a:ext cx="11637819" cy="6400801"/>
          </a:xfrm>
          <a:prstGeom prst="rect">
            <a:avLst/>
          </a:prstGeom>
          <a:solidFill>
            <a:srgbClr val="FFF2DA"/>
          </a:solidFill>
          <a:ln>
            <a:solidFill>
              <a:srgbClr val="FFF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C:/Users/mznx1/AppData/Roaming/PolarisOffice/ETemp/7748_11291904/fImage14481119464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2"/>
          <a:stretch/>
        </p:blipFill>
        <p:spPr>
          <a:xfrm>
            <a:off x="8351800" y="3452729"/>
            <a:ext cx="2182368" cy="18471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" descr="카카오프렌즈 라이언 마스크 이미지 등 라이언 배경화면 이미지 ...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770" b="100000" l="24469" r="76106">
                        <a14:foregroundMark x1="30192" y1="57752" x2="30192" y2="57752"/>
                        <a14:foregroundMark x1="32767" y1="66637" x2="32767" y2="66637"/>
                        <a14:foregroundMark x1="68958" y1="53443" x2="68958" y2="53443"/>
                        <a14:foregroundMark x1="33617" y1="66904" x2="33617" y2="669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99" t="22174" r="24824"/>
          <a:stretch/>
        </p:blipFill>
        <p:spPr bwMode="auto">
          <a:xfrm>
            <a:off x="5165457" y="3038452"/>
            <a:ext cx="2586283" cy="226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https://scontent-gmp1-1.xx.fbcdn.net/v/t1.0-9/71141193_2565410353480610_6037255603217235968_o.png?_nc_cat=101&amp;_nc_sid=6e5ad9&amp;_nc_ohc=89EulvtFudoAX_iUBFh&amp;_nc_ht=scontent-gmp1-1.xx&amp;oh=8e6a0f1649d1757bcdff39788514f805&amp;oe=5F643AD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21" b="100000" l="0" r="100000">
                        <a14:foregroundMark x1="21143" y1="65543" x2="21143" y2="65543"/>
                        <a14:foregroundMark x1="19629" y1="35636" x2="19629" y2="35636"/>
                        <a14:foregroundMark x1="17773" y1="47430" x2="17773" y2="47430"/>
                        <a14:foregroundMark x1="19141" y1="56613" x2="19141" y2="56613"/>
                        <a14:foregroundMark x1="25244" y1="26874" x2="25244" y2="26874"/>
                        <a14:foregroundMark x1="30664" y1="28391" x2="30664" y2="28391"/>
                        <a14:foregroundMark x1="37646" y1="27464" x2="37646" y2="27464"/>
                        <a14:foregroundMark x1="44922" y1="30918" x2="44922" y2="30918"/>
                        <a14:foregroundMark x1="52148" y1="29402" x2="52148" y2="29402"/>
                        <a14:foregroundMark x1="60449" y1="25358" x2="60449" y2="25358"/>
                        <a14:foregroundMark x1="67773" y1="21735" x2="67773" y2="21735"/>
                        <a14:foregroundMark x1="74805" y1="23842" x2="74805" y2="23842"/>
                        <a14:foregroundMark x1="79297" y1="25779" x2="79297" y2="25779"/>
                        <a14:foregroundMark x1="83008" y1="30076" x2="83008" y2="30076"/>
                        <a14:foregroundMark x1="82520" y1="39259" x2="82520" y2="39259"/>
                        <a14:foregroundMark x1="80518" y1="48273" x2="80518" y2="48273"/>
                        <a14:foregroundMark x1="75439" y1="45072" x2="75439" y2="45072"/>
                        <a14:foregroundMark x1="77539" y1="38163" x2="70850" y2="65796"/>
                        <a14:foregroundMark x1="62549" y1="41618" x2="60205" y2="66639"/>
                        <a14:foregroundMark x1="31299" y1="67060" x2="48438" y2="69671"/>
                        <a14:foregroundMark x1="29443" y1="73294" x2="31445" y2="75821"/>
                        <a14:foregroundMark x1="28955" y1="41365" x2="53125" y2="59393"/>
                        <a14:foregroundMark x1="26074" y1="72873" x2="72461" y2="396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79" y="3589346"/>
            <a:ext cx="2893778" cy="167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82033" y="191495"/>
            <a:ext cx="17322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 smtClean="0">
                <a:ln>
                  <a:solidFill>
                    <a:srgbClr val="FFC55A"/>
                  </a:solidFill>
                </a:ln>
                <a:solidFill>
                  <a:srgbClr val="FFA5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옛날사진관3" panose="02020600000000000000" pitchFamily="18" charset="-127"/>
                <a:ea typeface="a옛날사진관3" panose="02020600000000000000" pitchFamily="18" charset="-127"/>
              </a:rPr>
              <a:t>4</a:t>
            </a:r>
            <a:endParaRPr lang="ko-KR" altLang="en-US" sz="20000" dirty="0">
              <a:ln>
                <a:solidFill>
                  <a:srgbClr val="FFC55A"/>
                </a:solidFill>
              </a:ln>
              <a:solidFill>
                <a:srgbClr val="FFA5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11415" y="1734689"/>
            <a:ext cx="5003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온라인 학습의 </a:t>
            </a:r>
            <a:r>
              <a:rPr lang="ko-KR" altLang="en-US" sz="3200" dirty="0" smtClean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어려움</a:t>
            </a:r>
            <a:r>
              <a:rPr lang="ko-KR" altLang="en-US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극복</a:t>
            </a:r>
            <a:r>
              <a:rPr lang="en-US" altLang="ko-KR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!</a:t>
            </a:r>
            <a:endParaRPr lang="ko-KR" altLang="en-US" sz="3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687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07824" y="-52755"/>
            <a:ext cx="12434640" cy="7114309"/>
          </a:xfrm>
          <a:prstGeom prst="rect">
            <a:avLst/>
          </a:prstGeom>
          <a:solidFill>
            <a:schemeClr val="bg1"/>
          </a:solidFill>
          <a:ln>
            <a:solidFill>
              <a:srgbClr val="FFF2DA"/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0586" y="303998"/>
            <a:ext cx="11637819" cy="6400801"/>
          </a:xfrm>
          <a:prstGeom prst="rect">
            <a:avLst/>
          </a:prstGeom>
          <a:solidFill>
            <a:srgbClr val="FFF2DA"/>
          </a:solidFill>
          <a:ln>
            <a:solidFill>
              <a:srgbClr val="FFF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C:/Users/mznx1/AppData/Roaming/PolarisOffice/ETemp/7748_11291904/fImage14957812761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72" b="89888" l="9910" r="91624">
                        <a14:foregroundMark x1="43286" y1="42135" x2="43286" y2="42135"/>
                        <a14:foregroundMark x1="49552" y1="53792" x2="49552" y2="53792"/>
                        <a14:foregroundMark x1="49552" y1="53792" x2="49552" y2="53792"/>
                        <a14:foregroundMark x1="53325" y1="47191" x2="53325" y2="47191"/>
                        <a14:foregroundMark x1="53325" y1="47191" x2="53325" y2="47191"/>
                        <a14:foregroundMark x1="53325" y1="47191" x2="53325" y2="47191"/>
                        <a14:foregroundMark x1="53581" y1="33427" x2="53581" y2="33427"/>
                        <a14:foregroundMark x1="53581" y1="33427" x2="53581" y2="33427"/>
                        <a14:foregroundMark x1="58312" y1="43820" x2="58312" y2="43820"/>
                        <a14:foregroundMark x1="58312" y1="43820" x2="58312" y2="43820"/>
                        <a14:foregroundMark x1="65857" y1="46629" x2="65857" y2="46629"/>
                        <a14:foregroundMark x1="65857" y1="46629" x2="65857" y2="46629"/>
                        <a14:foregroundMark x1="77110" y1="54354" x2="77110" y2="54354"/>
                        <a14:foregroundMark x1="77110" y1="54354" x2="77110" y2="54354"/>
                        <a14:foregroundMark x1="87148" y1="42697" x2="87148" y2="42697"/>
                        <a14:foregroundMark x1="87148" y1="42697" x2="87148" y2="42697"/>
                        <a14:foregroundMark x1="85870" y1="55899" x2="85870" y2="55899"/>
                        <a14:foregroundMark x1="85870" y1="55899" x2="85870" y2="55899"/>
                        <a14:foregroundMark x1="91624" y1="58146" x2="91624" y2="58146"/>
                        <a14:foregroundMark x1="91624" y1="58146" x2="91624" y2="58146"/>
                        <a14:foregroundMark x1="14514" y1="60393" x2="14514" y2="60393"/>
                        <a14:foregroundMark x1="14514" y1="60393" x2="14514" y2="60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43" y="997391"/>
            <a:ext cx="4297934" cy="1955849"/>
          </a:xfrm>
          <a:prstGeom prst="rect">
            <a:avLst/>
          </a:prstGeom>
          <a:noFill/>
        </p:spPr>
      </p:pic>
      <p:pic>
        <p:nvPicPr>
          <p:cNvPr id="10" name="그림 9" descr="C:/Users/mznx1/AppData/Roaming/PolarisOffice/ETemp/7748_11291904/fImage521301286452.png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5167" r="92833">
                        <a14:foregroundMark x1="15167" y1="67660" x2="15167" y2="67660"/>
                        <a14:foregroundMark x1="12750" y1="60426" x2="12750" y2="60426"/>
                        <a14:foregroundMark x1="5167" y1="68936" x2="5167" y2="68936"/>
                        <a14:foregroundMark x1="10333" y1="47660" x2="10333" y2="47660"/>
                        <a14:foregroundMark x1="5750" y1="61064" x2="5750" y2="61064"/>
                        <a14:foregroundMark x1="25333" y1="54468" x2="25333" y2="54468"/>
                        <a14:foregroundMark x1="22500" y1="52766" x2="22500" y2="52766"/>
                        <a14:foregroundMark x1="22500" y1="52766" x2="22500" y2="52766"/>
                        <a14:foregroundMark x1="27583" y1="47234" x2="27583" y2="47234"/>
                        <a14:foregroundMark x1="27583" y1="47234" x2="27583" y2="47234"/>
                        <a14:foregroundMark x1="34083" y1="54894" x2="34083" y2="54894"/>
                        <a14:foregroundMark x1="34083" y1="54894" x2="34083" y2="54894"/>
                        <a14:foregroundMark x1="38417" y1="47234" x2="38417" y2="47234"/>
                        <a14:foregroundMark x1="38417" y1="47234" x2="38417" y2="47234"/>
                        <a14:foregroundMark x1="43667" y1="53830" x2="43667" y2="53830"/>
                        <a14:foregroundMark x1="43667" y1="53830" x2="43667" y2="53830"/>
                        <a14:foregroundMark x1="52583" y1="60426" x2="52583" y2="60426"/>
                        <a14:foregroundMark x1="52583" y1="60426" x2="52583" y2="60426"/>
                        <a14:foregroundMark x1="58250" y1="57234" x2="58250" y2="57234"/>
                        <a14:foregroundMark x1="58250" y1="57234" x2="58250" y2="57234"/>
                        <a14:foregroundMark x1="62167" y1="53830" x2="62167" y2="53830"/>
                        <a14:foregroundMark x1="62167" y1="53830" x2="62167" y2="53830"/>
                        <a14:foregroundMark x1="68917" y1="50000" x2="68917" y2="50000"/>
                        <a14:foregroundMark x1="68917" y1="50000" x2="68917" y2="50000"/>
                        <a14:foregroundMark x1="75000" y1="49362" x2="75000" y2="49362"/>
                        <a14:foregroundMark x1="75000" y1="49362" x2="75000" y2="49362"/>
                        <a14:foregroundMark x1="77583" y1="48298" x2="77583" y2="48298"/>
                        <a14:foregroundMark x1="77583" y1="48298" x2="77583" y2="48298"/>
                        <a14:foregroundMark x1="81750" y1="58936" x2="81750" y2="58936"/>
                        <a14:foregroundMark x1="81750" y1="58936" x2="81750" y2="58936"/>
                        <a14:foregroundMark x1="87833" y1="52766" x2="87833" y2="52766"/>
                        <a14:foregroundMark x1="87833" y1="52766" x2="87833" y2="52766"/>
                        <a14:foregroundMark x1="92833" y1="56596" x2="92833" y2="56596"/>
                        <a14:foregroundMark x1="92833" y1="56596" x2="92833" y2="56596"/>
                        <a14:foregroundMark x1="10667" y1="52128" x2="10667" y2="52128"/>
                        <a14:foregroundMark x1="10667" y1="52128" x2="10667" y2="52128"/>
                        <a14:foregroundMark x1="9000" y1="50426" x2="9000" y2="50426"/>
                        <a14:foregroundMark x1="9000" y1="50426" x2="9000" y2="50426"/>
                        <a14:foregroundMark x1="12667" y1="45319" x2="12667" y2="45319"/>
                        <a14:foregroundMark x1="12667" y1="45319" x2="12667" y2="45319"/>
                        <a14:foregroundMark x1="13250" y1="55319" x2="13250" y2="55319"/>
                        <a14:foregroundMark x1="13250" y1="55319" x2="13250" y2="55319"/>
                        <a14:foregroundMark x1="11917" y1="54043" x2="11917" y2="54043"/>
                        <a14:foregroundMark x1="11917" y1="54043" x2="11917" y2="54043"/>
                        <a14:foregroundMark x1="14333" y1="39574" x2="14333" y2="39574"/>
                        <a14:foregroundMark x1="17667" y1="38723" x2="17667" y2="38723"/>
                        <a14:backgroundMark x1="12667" y1="49787" x2="12667" y2="49787"/>
                        <a14:backgroundMark x1="12667" y1="49787" x2="12667" y2="49787"/>
                        <a14:backgroundMark x1="11583" y1="51064" x2="11583" y2="51064"/>
                        <a14:backgroundMark x1="11583" y1="51064" x2="11583" y2="51064"/>
                        <a14:backgroundMark x1="11833" y1="52553" x2="11833" y2="52553"/>
                        <a14:backgroundMark x1="11833" y1="52553" x2="11833" y2="52553"/>
                        <a14:backgroundMark x1="12500" y1="42979" x2="12500" y2="42979"/>
                        <a14:backgroundMark x1="12500" y1="42979" x2="12500" y2="42979"/>
                        <a14:backgroundMark x1="12917" y1="56809" x2="12917" y2="56809"/>
                        <a14:backgroundMark x1="12917" y1="56809" x2="12917" y2="56809"/>
                        <a14:backgroundMark x1="12667" y1="54043" x2="12667" y2="54043"/>
                        <a14:backgroundMark x1="12667" y1="54043" x2="12667" y2="54043"/>
                        <a14:backgroundMark x1="15083" y1="38085" x2="15083" y2="38085"/>
                        <a14:backgroundMark x1="64167" y1="49787" x2="64167" y2="497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963" y="887663"/>
            <a:ext cx="4838740" cy="189458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4368452" y="2430679"/>
            <a:ext cx="3328712" cy="3897115"/>
            <a:chOff x="4693918" y="2751441"/>
            <a:chExt cx="2572720" cy="3215593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4693918" y="2751441"/>
              <a:ext cx="2572720" cy="3215593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6317" y="2800211"/>
              <a:ext cx="2428754" cy="3012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304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5A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2" descr="C:/Users/mznx1/AppData/Roaming/PolarisOffice/ETemp/7748_11291904/fImage39574132160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8205" y="2031811"/>
            <a:ext cx="9111527" cy="3014435"/>
          </a:xfrm>
          <a:prstGeom prst="rect">
            <a:avLst/>
          </a:prstGeom>
          <a:noFill/>
        </p:spPr>
      </p:pic>
      <p:cxnSp>
        <p:nvCxnSpPr>
          <p:cNvPr id="12" name="직선 연결선 11"/>
          <p:cNvCxnSpPr/>
          <p:nvPr/>
        </p:nvCxnSpPr>
        <p:spPr>
          <a:xfrm>
            <a:off x="552450" y="6438900"/>
            <a:ext cx="11077575" cy="0"/>
          </a:xfrm>
          <a:prstGeom prst="line">
            <a:avLst/>
          </a:prstGeom>
          <a:ln w="76200">
            <a:solidFill>
              <a:srgbClr val="FFF2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450" y="618764"/>
            <a:ext cx="11077575" cy="0"/>
          </a:xfrm>
          <a:prstGeom prst="line">
            <a:avLst/>
          </a:prstGeom>
          <a:ln w="76200">
            <a:solidFill>
              <a:srgbClr val="FFF2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8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Pages>7</Pages>
  <Words>187</Words>
  <Characters>0</Characters>
  <Application>Microsoft Office PowerPoint</Application>
  <DocSecurity>0</DocSecurity>
  <PresentationFormat>와이드스크린</PresentationFormat>
  <Lines>0</Lines>
  <Paragraphs>33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a옛날사진관2</vt:lpstr>
      <vt:lpstr>a옛날사진관3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애플앤 마블</dc:creator>
  <cp:lastModifiedBy>multicampus</cp:lastModifiedBy>
  <cp:revision>19</cp:revision>
  <dcterms:modified xsi:type="dcterms:W3CDTF">2020-08-21T01:55:47Z</dcterms:modified>
  <cp:version>9.101.23.39576</cp:version>
</cp:coreProperties>
</file>