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26cd2c84b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26cd2c84b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6cd2c84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26cd2c84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26cd2c84b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26cd2c84b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6cd2c84b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6cd2c84b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6cd2c84b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6cd2c84b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26cd2c84b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26cd2c84b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26cd2c84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26cd2c84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en.wikipedia.org/wiki/Monopoly_(game)" TargetMode="External"/><Relationship Id="rId5" Type="http://schemas.openxmlformats.org/officeDocument/2006/relationships/hyperlink" Target="https://www.google.com/search?q=monopoly&amp;oq=mo&amp;aqs=chrome.0.69i59l3j69i57j69i60l2j69i61j69i60.1498j0j1&amp;sourceid=chrome&amp;ie=UTF-8" TargetMode="External"/><Relationship Id="rId6" Type="http://schemas.openxmlformats.org/officeDocument/2006/relationships/hyperlink" Target="https://www.researchgate.net/publication/235900119_Cyber_Java_Monopoly_Game-based_approach_of_collaborative_programming_language_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idx="4294967295" type="title"/>
          </p:nvPr>
        </p:nvSpPr>
        <p:spPr>
          <a:xfrm>
            <a:off x="3301675" y="258500"/>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MONOPOLY</a:t>
            </a:r>
            <a:endParaRPr>
              <a:solidFill>
                <a:schemeClr val="lt1"/>
              </a:solidFill>
              <a:latin typeface="Times New Roman"/>
              <a:ea typeface="Times New Roman"/>
              <a:cs typeface="Times New Roman"/>
              <a:sym typeface="Times New Roman"/>
            </a:endParaRPr>
          </a:p>
        </p:txBody>
      </p:sp>
      <p:sp>
        <p:nvSpPr>
          <p:cNvPr id="278" name="Google Shape;278;p13"/>
          <p:cNvSpPr txBox="1"/>
          <p:nvPr>
            <p:ph idx="4294967295" type="subTitle"/>
          </p:nvPr>
        </p:nvSpPr>
        <p:spPr>
          <a:xfrm>
            <a:off x="613025" y="2829825"/>
            <a:ext cx="2415600" cy="12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lt1"/>
                </a:solidFill>
                <a:latin typeface="Times New Roman"/>
                <a:ea typeface="Times New Roman"/>
                <a:cs typeface="Times New Roman"/>
                <a:sym typeface="Times New Roman"/>
              </a:rPr>
              <a:t>S</a:t>
            </a:r>
            <a:r>
              <a:rPr b="1" lang="en" sz="1600">
                <a:solidFill>
                  <a:schemeClr val="lt1"/>
                </a:solidFill>
                <a:latin typeface="Times New Roman"/>
                <a:ea typeface="Times New Roman"/>
                <a:cs typeface="Times New Roman"/>
                <a:sym typeface="Times New Roman"/>
              </a:rPr>
              <a:t>unag P</a:t>
            </a:r>
            <a:endParaRPr b="1" sz="16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lt1"/>
                </a:solidFill>
                <a:latin typeface="Times New Roman"/>
                <a:ea typeface="Times New Roman"/>
                <a:cs typeface="Times New Roman"/>
                <a:sym typeface="Times New Roman"/>
              </a:rPr>
              <a:t>Sumith Hegde</a:t>
            </a:r>
            <a:endParaRPr b="1" sz="1600">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rPr b="1" lang="en" sz="1600">
                <a:solidFill>
                  <a:schemeClr val="lt1"/>
                </a:solidFill>
                <a:latin typeface="Times New Roman"/>
                <a:ea typeface="Times New Roman"/>
                <a:cs typeface="Times New Roman"/>
                <a:sym typeface="Times New Roman"/>
              </a:rPr>
              <a:t>Shreyam Pandey</a:t>
            </a:r>
            <a:endParaRPr b="1" sz="16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14"/>
          <p:cNvSpPr txBox="1"/>
          <p:nvPr/>
        </p:nvSpPr>
        <p:spPr>
          <a:xfrm>
            <a:off x="347150" y="0"/>
            <a:ext cx="726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Nunito"/>
                <a:ea typeface="Nunito"/>
                <a:cs typeface="Nunito"/>
                <a:sym typeface="Nunito"/>
              </a:rPr>
              <a:t>Introduction</a:t>
            </a:r>
            <a:endParaRPr b="1" sz="3300">
              <a:latin typeface="Nunito"/>
              <a:ea typeface="Nunito"/>
              <a:cs typeface="Nunito"/>
              <a:sym typeface="Nunito"/>
            </a:endParaRPr>
          </a:p>
        </p:txBody>
      </p:sp>
      <p:sp>
        <p:nvSpPr>
          <p:cNvPr id="284" name="Google Shape;284;p14"/>
          <p:cNvSpPr txBox="1"/>
          <p:nvPr/>
        </p:nvSpPr>
        <p:spPr>
          <a:xfrm>
            <a:off x="1583600" y="822800"/>
            <a:ext cx="6086700" cy="369300"/>
          </a:xfrm>
          <a:prstGeom prst="rect">
            <a:avLst/>
          </a:prstGeom>
          <a:noFill/>
          <a:ln>
            <a:noFill/>
          </a:ln>
        </p:spPr>
        <p:txBody>
          <a:bodyPr anchorCtr="0" anchor="t" bIns="91425" lIns="91425" spcFirstLastPara="1" rIns="91425" wrap="square" tIns="91425">
            <a:spAutoFit/>
          </a:bodyPr>
          <a:lstStyle/>
          <a:p>
            <a:pPr indent="0" lvl="0" marL="0" rtl="0" algn="l">
              <a:lnSpc>
                <a:spcPct val="90600"/>
              </a:lnSpc>
              <a:spcBef>
                <a:spcPts val="0"/>
              </a:spcBef>
              <a:spcAft>
                <a:spcPts val="0"/>
              </a:spcAft>
              <a:buNone/>
            </a:pPr>
            <a:r>
              <a:t/>
            </a:r>
            <a:endParaRPr sz="1200">
              <a:highlight>
                <a:srgbClr val="FFFFFF"/>
              </a:highlight>
            </a:endParaRPr>
          </a:p>
        </p:txBody>
      </p:sp>
      <p:sp>
        <p:nvSpPr>
          <p:cNvPr id="285" name="Google Shape;285;p14"/>
          <p:cNvSpPr txBox="1"/>
          <p:nvPr/>
        </p:nvSpPr>
        <p:spPr>
          <a:xfrm>
            <a:off x="1521675" y="1778225"/>
            <a:ext cx="27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14"/>
          <p:cNvSpPr txBox="1"/>
          <p:nvPr/>
        </p:nvSpPr>
        <p:spPr>
          <a:xfrm>
            <a:off x="347150" y="822800"/>
            <a:ext cx="87177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Nunito"/>
              <a:buChar char="●"/>
            </a:pPr>
            <a:r>
              <a:rPr b="1" lang="en" sz="1700">
                <a:solidFill>
                  <a:schemeClr val="dk2"/>
                </a:solidFill>
                <a:latin typeface="Nunito"/>
                <a:ea typeface="Nunito"/>
                <a:cs typeface="Nunito"/>
                <a:sym typeface="Nunito"/>
              </a:rPr>
              <a:t>Games certainly serve some important purpose or they would not be as popular as they are. The obvious purpose they serve is as entertainment.</a:t>
            </a:r>
            <a:endParaRPr b="1" sz="1700">
              <a:solidFill>
                <a:schemeClr val="dk2"/>
              </a:solidFill>
              <a:latin typeface="Nunito"/>
              <a:ea typeface="Nunito"/>
              <a:cs typeface="Nunito"/>
              <a:sym typeface="Nunito"/>
            </a:endParaRPr>
          </a:p>
          <a:p>
            <a:pPr indent="0" lvl="0" marL="457200" rtl="0" algn="l">
              <a:spcBef>
                <a:spcPts val="0"/>
              </a:spcBef>
              <a:spcAft>
                <a:spcPts val="0"/>
              </a:spcAft>
              <a:buNone/>
            </a:pPr>
            <a:r>
              <a:t/>
            </a:r>
            <a:endParaRPr b="1"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b="1" lang="en" sz="1700">
                <a:solidFill>
                  <a:schemeClr val="dk2"/>
                </a:solidFill>
                <a:latin typeface="Nunito"/>
                <a:ea typeface="Nunito"/>
                <a:cs typeface="Nunito"/>
                <a:sym typeface="Nunito"/>
              </a:rPr>
              <a:t>Game-based learning is one of the modern pedagogical approaches beginning to gain attention in education. </a:t>
            </a:r>
            <a:endParaRPr b="1" sz="1700">
              <a:solidFill>
                <a:schemeClr val="dk2"/>
              </a:solidFill>
              <a:latin typeface="Nunito"/>
              <a:ea typeface="Nunito"/>
              <a:cs typeface="Nunito"/>
              <a:sym typeface="Nunito"/>
            </a:endParaRPr>
          </a:p>
          <a:p>
            <a:pPr indent="0" lvl="0" marL="0" rtl="0" algn="l">
              <a:spcBef>
                <a:spcPts val="0"/>
              </a:spcBef>
              <a:spcAft>
                <a:spcPts val="0"/>
              </a:spcAft>
              <a:buNone/>
            </a:pPr>
            <a:r>
              <a:t/>
            </a:r>
            <a:endParaRPr b="1"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b="1" lang="en" sz="1700">
                <a:solidFill>
                  <a:schemeClr val="dk2"/>
                </a:solidFill>
                <a:latin typeface="Nunito"/>
                <a:ea typeface="Nunito"/>
                <a:cs typeface="Nunito"/>
                <a:sym typeface="Nunito"/>
              </a:rPr>
              <a:t>The field of Medicine highlighted the usefulness of specifying problem scenarios</a:t>
            </a:r>
            <a:endParaRPr b="1" sz="1700">
              <a:solidFill>
                <a:schemeClr val="dk2"/>
              </a:solidFill>
              <a:latin typeface="Nunito"/>
              <a:ea typeface="Nunito"/>
              <a:cs typeface="Nunito"/>
              <a:sym typeface="Nunito"/>
            </a:endParaRPr>
          </a:p>
          <a:p>
            <a:pPr indent="0" lvl="0" marL="457200" rtl="0" algn="l">
              <a:spcBef>
                <a:spcPts val="0"/>
              </a:spcBef>
              <a:spcAft>
                <a:spcPts val="0"/>
              </a:spcAft>
              <a:buNone/>
            </a:pPr>
            <a:r>
              <a:rPr b="1" lang="en" sz="1700">
                <a:solidFill>
                  <a:schemeClr val="dk2"/>
                </a:solidFill>
                <a:latin typeface="Nunito"/>
                <a:ea typeface="Nunito"/>
                <a:cs typeface="Nunito"/>
                <a:sym typeface="Nunito"/>
              </a:rPr>
              <a:t>which are placed within a game framework.</a:t>
            </a:r>
            <a:endParaRPr b="1" sz="1700">
              <a:solidFill>
                <a:schemeClr val="dk2"/>
              </a:solidFill>
              <a:latin typeface="Nunito"/>
              <a:ea typeface="Nunito"/>
              <a:cs typeface="Nunito"/>
              <a:sym typeface="Nunito"/>
            </a:endParaRPr>
          </a:p>
          <a:p>
            <a:pPr indent="0" lvl="0" marL="0" rtl="0" algn="l">
              <a:spcBef>
                <a:spcPts val="0"/>
              </a:spcBef>
              <a:spcAft>
                <a:spcPts val="0"/>
              </a:spcAft>
              <a:buNone/>
            </a:pPr>
            <a:r>
              <a:t/>
            </a:r>
            <a:endParaRPr b="1"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b="1" lang="en" sz="1700">
                <a:solidFill>
                  <a:schemeClr val="dk2"/>
                </a:solidFill>
                <a:latin typeface="Nunito"/>
                <a:ea typeface="Nunito"/>
                <a:cs typeface="Nunito"/>
                <a:sym typeface="Nunito"/>
              </a:rPr>
              <a:t>Monopoly is derived from The Landlord's Game created in the United States in 1903 as a way to demonstrate that an economy that rewards wealth creation is better than one where monopolists work under few constraints, and to promote the economic theories of Henry George—in particular his ideas about taxation, this game was invented.</a:t>
            </a:r>
            <a:endParaRPr i="1" sz="1350">
              <a:solidFill>
                <a:schemeClr val="dk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15"/>
          <p:cNvSpPr txBox="1"/>
          <p:nvPr/>
        </p:nvSpPr>
        <p:spPr>
          <a:xfrm>
            <a:off x="1333025" y="510100"/>
            <a:ext cx="5972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Literature Survey</a:t>
            </a:r>
            <a:endParaRPr b="1" sz="3200">
              <a:latin typeface="Times New Roman"/>
              <a:ea typeface="Times New Roman"/>
              <a:cs typeface="Times New Roman"/>
              <a:sym typeface="Times New Roman"/>
            </a:endParaRPr>
          </a:p>
        </p:txBody>
      </p:sp>
      <p:sp>
        <p:nvSpPr>
          <p:cNvPr id="292" name="Google Shape;292;p15"/>
          <p:cNvSpPr txBox="1"/>
          <p:nvPr/>
        </p:nvSpPr>
        <p:spPr>
          <a:xfrm>
            <a:off x="1094600" y="1243375"/>
            <a:ext cx="74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3" name="Google Shape;293;p15"/>
          <p:cNvSpPr txBox="1"/>
          <p:nvPr/>
        </p:nvSpPr>
        <p:spPr>
          <a:xfrm>
            <a:off x="1333025" y="1584550"/>
            <a:ext cx="6866400" cy="33708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b="1" lang="en" sz="1700">
                <a:latin typeface="Nunito"/>
                <a:ea typeface="Nunito"/>
                <a:cs typeface="Nunito"/>
                <a:sym typeface="Nunito"/>
              </a:rPr>
              <a:t>I</a:t>
            </a:r>
            <a:r>
              <a:rPr b="1" lang="en" sz="1600">
                <a:latin typeface="Nunito"/>
                <a:ea typeface="Nunito"/>
                <a:cs typeface="Nunito"/>
                <a:sym typeface="Nunito"/>
              </a:rPr>
              <a:t>n Order</a:t>
            </a:r>
            <a:r>
              <a:rPr b="1" lang="en" sz="1600">
                <a:latin typeface="Nunito"/>
                <a:ea typeface="Nunito"/>
                <a:cs typeface="Nunito"/>
                <a:sym typeface="Nunito"/>
              </a:rPr>
              <a:t> to get a clear picture and idea about the game and it’s History we have gone through few websites which guided us to </a:t>
            </a:r>
            <a:r>
              <a:rPr b="1" lang="en" sz="1600">
                <a:latin typeface="Nunito"/>
                <a:ea typeface="Nunito"/>
                <a:cs typeface="Nunito"/>
                <a:sym typeface="Nunito"/>
              </a:rPr>
              <a:t>understand</a:t>
            </a:r>
            <a:r>
              <a:rPr b="1" lang="en" sz="1600">
                <a:latin typeface="Nunito"/>
                <a:ea typeface="Nunito"/>
                <a:cs typeface="Nunito"/>
                <a:sym typeface="Nunito"/>
              </a:rPr>
              <a:t> about the game.</a:t>
            </a:r>
            <a:endParaRPr b="1" sz="1600">
              <a:latin typeface="Nunito"/>
              <a:ea typeface="Nunito"/>
              <a:cs typeface="Nunito"/>
              <a:sym typeface="Nunito"/>
            </a:endParaRPr>
          </a:p>
          <a:p>
            <a:pPr indent="0" lvl="0" marL="0" rtl="0" algn="just">
              <a:spcBef>
                <a:spcPts val="0"/>
              </a:spcBef>
              <a:spcAft>
                <a:spcPts val="0"/>
              </a:spcAft>
              <a:buNone/>
            </a:pPr>
            <a:r>
              <a:t/>
            </a:r>
            <a:endParaRPr b="1" sz="1600">
              <a:latin typeface="Nunito"/>
              <a:ea typeface="Nunito"/>
              <a:cs typeface="Nunito"/>
              <a:sym typeface="Nunito"/>
            </a:endParaRPr>
          </a:p>
          <a:p>
            <a:pPr indent="-330200" lvl="0" marL="457200" rtl="0" algn="just">
              <a:spcBef>
                <a:spcPts val="0"/>
              </a:spcBef>
              <a:spcAft>
                <a:spcPts val="0"/>
              </a:spcAft>
              <a:buSzPts val="1600"/>
              <a:buFont typeface="Nunito"/>
              <a:buChar char="●"/>
            </a:pPr>
            <a:r>
              <a:rPr b="1" lang="en" sz="1600">
                <a:latin typeface="Nunito"/>
                <a:ea typeface="Nunito"/>
                <a:cs typeface="Nunito"/>
                <a:sym typeface="Nunito"/>
              </a:rPr>
              <a:t>Here are the websites that we visited:</a:t>
            </a:r>
            <a:endParaRPr b="1" sz="1600">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rPr lang="en" u="sng">
                <a:solidFill>
                  <a:schemeClr val="hlink"/>
                </a:solidFill>
                <a:latin typeface="Nunito"/>
                <a:ea typeface="Nunito"/>
                <a:cs typeface="Nunito"/>
                <a:sym typeface="Nunito"/>
                <a:hlinkClick r:id="rId4"/>
              </a:rPr>
              <a:t>https://en.wikipedia.org/wiki/Monopoly_(game)</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rPr lang="en" u="sng">
                <a:solidFill>
                  <a:schemeClr val="hlink"/>
                </a:solidFill>
                <a:latin typeface="Nunito"/>
                <a:ea typeface="Nunito"/>
                <a:cs typeface="Nunito"/>
                <a:sym typeface="Nunito"/>
                <a:hlinkClick r:id="rId5"/>
              </a:rPr>
              <a:t>https://www.google.com/search?q=monopoly&amp;oq=mo&amp;aqs=chrome.0.69i59l3j69i57j69i60l2j69i61j69i60.1498j0j1&amp;sourceid=chrome&amp;ie=UTF-8</a:t>
            </a:r>
            <a:endParaRPr>
              <a:latin typeface="Nunito"/>
              <a:ea typeface="Nunito"/>
              <a:cs typeface="Nunito"/>
              <a:sym typeface="Nunito"/>
            </a:endParaRPr>
          </a:p>
          <a:p>
            <a:pPr indent="0" lvl="0" marL="457200" rtl="0" algn="just">
              <a:spcBef>
                <a:spcPts val="0"/>
              </a:spcBef>
              <a:spcAft>
                <a:spcPts val="0"/>
              </a:spcAft>
              <a:buNone/>
            </a:pPr>
            <a:r>
              <a:t/>
            </a:r>
            <a:endParaRPr>
              <a:latin typeface="Nunito"/>
              <a:ea typeface="Nunito"/>
              <a:cs typeface="Nunito"/>
              <a:sym typeface="Nunito"/>
            </a:endParaRPr>
          </a:p>
          <a:p>
            <a:pPr indent="0" lvl="0" marL="457200" rtl="0" algn="just">
              <a:spcBef>
                <a:spcPts val="0"/>
              </a:spcBef>
              <a:spcAft>
                <a:spcPts val="0"/>
              </a:spcAft>
              <a:buNone/>
            </a:pPr>
            <a:r>
              <a:rPr lang="en" u="sng">
                <a:solidFill>
                  <a:schemeClr val="hlink"/>
                </a:solidFill>
                <a:latin typeface="Nunito"/>
                <a:ea typeface="Nunito"/>
                <a:cs typeface="Nunito"/>
                <a:sym typeface="Nunito"/>
                <a:hlinkClick r:id="rId6"/>
              </a:rPr>
              <a:t>https://www.researchgate.net/publication/235900119_Cyber_Java_Monopoly_Game-based_approach_of_collaborative_programming_language_learning</a:t>
            </a:r>
            <a:endParaRPr>
              <a:latin typeface="Nunito"/>
              <a:ea typeface="Nunito"/>
              <a:cs typeface="Nunito"/>
              <a:sym typeface="Nunito"/>
            </a:endParaRPr>
          </a:p>
          <a:p>
            <a:pPr indent="0" lvl="0" marL="0" rtl="0" algn="just">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16"/>
          <p:cNvSpPr txBox="1"/>
          <p:nvPr/>
        </p:nvSpPr>
        <p:spPr>
          <a:xfrm>
            <a:off x="1371450" y="1309650"/>
            <a:ext cx="6401100" cy="35094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Over 480 million players have already played monopoly. Moreover monopoly, it is not just an entertaining game for time abuse but also a teaching tool, it helps people </a:t>
            </a:r>
            <a:r>
              <a:rPr lang="en" sz="1800">
                <a:latin typeface="Times New Roman"/>
                <a:ea typeface="Times New Roman"/>
                <a:cs typeface="Times New Roman"/>
                <a:sym typeface="Times New Roman"/>
              </a:rPr>
              <a:t>to develop </a:t>
            </a:r>
            <a:r>
              <a:rPr lang="en" sz="1800">
                <a:latin typeface="Times New Roman"/>
                <a:ea typeface="Times New Roman"/>
                <a:cs typeface="Times New Roman"/>
                <a:sym typeface="Times New Roman"/>
              </a:rPr>
              <a:t>logic and thinking.</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Currently physical boards are available for this  game and have been in use for a long time.</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Since people in recent times prefer  </a:t>
            </a:r>
            <a:r>
              <a:rPr lang="en" sz="1800">
                <a:latin typeface="Times New Roman"/>
                <a:ea typeface="Times New Roman"/>
                <a:cs typeface="Times New Roman"/>
                <a:sym typeface="Times New Roman"/>
              </a:rPr>
              <a:t>technological</a:t>
            </a:r>
            <a:r>
              <a:rPr lang="en" sz="1800">
                <a:latin typeface="Times New Roman"/>
                <a:ea typeface="Times New Roman"/>
                <a:cs typeface="Times New Roman"/>
                <a:sym typeface="Times New Roman"/>
              </a:rPr>
              <a:t> tools rather than physical boards it is necessary to modernize it through digital media/platforms to keep this exciting game alive.</a:t>
            </a:r>
            <a:endParaRPr sz="1800">
              <a:latin typeface="Times New Roman"/>
              <a:ea typeface="Times New Roman"/>
              <a:cs typeface="Times New Roman"/>
              <a:sym typeface="Times New Roman"/>
            </a:endParaRPr>
          </a:p>
          <a:p>
            <a:pPr indent="0" lvl="0" marL="457200" rtl="0" algn="just">
              <a:spcBef>
                <a:spcPts val="0"/>
              </a:spcBef>
              <a:spcAft>
                <a:spcPts val="0"/>
              </a:spcAft>
              <a:buNone/>
            </a:pPr>
            <a:r>
              <a:rPr lang="en" sz="1800">
                <a:latin typeface="Times New Roman"/>
                <a:ea typeface="Times New Roman"/>
                <a:cs typeface="Times New Roman"/>
                <a:sym typeface="Times New Roman"/>
              </a:rPr>
              <a:t>Hence we chose this as our project.</a:t>
            </a:r>
            <a:endParaRPr sz="1800">
              <a:latin typeface="Times New Roman"/>
              <a:ea typeface="Times New Roman"/>
              <a:cs typeface="Times New Roman"/>
              <a:sym typeface="Times New Roman"/>
            </a:endParaRPr>
          </a:p>
        </p:txBody>
      </p:sp>
      <p:sp>
        <p:nvSpPr>
          <p:cNvPr id="299" name="Google Shape;299;p16"/>
          <p:cNvSpPr txBox="1"/>
          <p:nvPr/>
        </p:nvSpPr>
        <p:spPr>
          <a:xfrm>
            <a:off x="1672575" y="389850"/>
            <a:ext cx="6187200" cy="56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500">
                <a:solidFill>
                  <a:schemeClr val="dk2"/>
                </a:solidFill>
                <a:latin typeface="Times New Roman"/>
                <a:ea typeface="Times New Roman"/>
                <a:cs typeface="Times New Roman"/>
                <a:sym typeface="Times New Roman"/>
              </a:rPr>
              <a:t>                      Existing System</a:t>
            </a:r>
            <a:endParaRPr b="1" sz="28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17"/>
          <p:cNvSpPr txBox="1"/>
          <p:nvPr/>
        </p:nvSpPr>
        <p:spPr>
          <a:xfrm>
            <a:off x="1395900" y="1458800"/>
            <a:ext cx="5646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To develop user friendly and interactive monopoly game</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To enable game with customized design</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Popularize game for better entertainment :)</a:t>
            </a:r>
            <a:endParaRPr sz="1800">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p:txBody>
      </p:sp>
      <p:sp>
        <p:nvSpPr>
          <p:cNvPr id="305" name="Google Shape;305;p17"/>
          <p:cNvSpPr txBox="1"/>
          <p:nvPr/>
        </p:nvSpPr>
        <p:spPr>
          <a:xfrm>
            <a:off x="2842125" y="176050"/>
            <a:ext cx="391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Project Objectives</a:t>
            </a:r>
            <a:endParaRPr b="1" sz="2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18"/>
          <p:cNvSpPr txBox="1"/>
          <p:nvPr/>
        </p:nvSpPr>
        <p:spPr>
          <a:xfrm>
            <a:off x="1936675" y="404875"/>
            <a:ext cx="5357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Implementation Methodology</a:t>
            </a:r>
            <a:endParaRPr b="1" sz="3300">
              <a:latin typeface="Times New Roman"/>
              <a:ea typeface="Times New Roman"/>
              <a:cs typeface="Times New Roman"/>
              <a:sym typeface="Times New Roman"/>
            </a:endParaRPr>
          </a:p>
        </p:txBody>
      </p:sp>
      <p:sp>
        <p:nvSpPr>
          <p:cNvPr id="311" name="Google Shape;311;p18"/>
          <p:cNvSpPr txBox="1"/>
          <p:nvPr/>
        </p:nvSpPr>
        <p:spPr>
          <a:xfrm>
            <a:off x="1622275" y="1471375"/>
            <a:ext cx="5986200" cy="33555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Java Swing for UI</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OOP concepts of java like </a:t>
            </a:r>
            <a:endParaRPr sz="2300">
              <a:latin typeface="Times New Roman"/>
              <a:ea typeface="Times New Roman"/>
              <a:cs typeface="Times New Roman"/>
              <a:sym typeface="Times New Roman"/>
            </a:endParaRPr>
          </a:p>
          <a:p>
            <a:pPr indent="0" lvl="0" marL="914400" rtl="0" algn="l">
              <a:spcBef>
                <a:spcPts val="0"/>
              </a:spcBef>
              <a:spcAft>
                <a:spcPts val="0"/>
              </a:spcAft>
              <a:buNone/>
            </a:pPr>
            <a:r>
              <a:rPr lang="en" sz="1800">
                <a:latin typeface="Times New Roman"/>
                <a:ea typeface="Times New Roman"/>
                <a:cs typeface="Times New Roman"/>
                <a:sym typeface="Times New Roman"/>
              </a:rPr>
              <a:t>1.INHERITANCE</a:t>
            </a:r>
            <a:endParaRPr sz="1800">
              <a:latin typeface="Times New Roman"/>
              <a:ea typeface="Times New Roman"/>
              <a:cs typeface="Times New Roman"/>
              <a:sym typeface="Times New Roman"/>
            </a:endParaRPr>
          </a:p>
          <a:p>
            <a:pPr indent="0" lvl="0" marL="914400" rtl="0" algn="l">
              <a:spcBef>
                <a:spcPts val="0"/>
              </a:spcBef>
              <a:spcAft>
                <a:spcPts val="0"/>
              </a:spcAft>
              <a:buNone/>
            </a:pPr>
            <a:r>
              <a:rPr lang="en" sz="1800">
                <a:latin typeface="Times New Roman"/>
                <a:ea typeface="Times New Roman"/>
                <a:cs typeface="Times New Roman"/>
                <a:sym typeface="Times New Roman"/>
              </a:rPr>
              <a:t>2.INTERFACE</a:t>
            </a:r>
            <a:endParaRPr sz="1800">
              <a:latin typeface="Times New Roman"/>
              <a:ea typeface="Times New Roman"/>
              <a:cs typeface="Times New Roman"/>
              <a:sym typeface="Times New Roman"/>
            </a:endParaRPr>
          </a:p>
          <a:p>
            <a:pPr indent="0" lvl="0" marL="914400" rtl="0" algn="l">
              <a:spcBef>
                <a:spcPts val="0"/>
              </a:spcBef>
              <a:spcAft>
                <a:spcPts val="0"/>
              </a:spcAft>
              <a:buNone/>
            </a:pPr>
            <a:r>
              <a:rPr lang="en" sz="1800">
                <a:latin typeface="Times New Roman"/>
                <a:ea typeface="Times New Roman"/>
                <a:cs typeface="Times New Roman"/>
                <a:sym typeface="Times New Roman"/>
              </a:rPr>
              <a:t>3.PACKAGES</a:t>
            </a:r>
            <a:endParaRPr sz="1800">
              <a:latin typeface="Times New Roman"/>
              <a:ea typeface="Times New Roman"/>
              <a:cs typeface="Times New Roman"/>
              <a:sym typeface="Times New Roman"/>
            </a:endParaRPr>
          </a:p>
          <a:p>
            <a:pPr indent="0" lvl="0" marL="914400" rtl="0" algn="l">
              <a:spcBef>
                <a:spcPts val="0"/>
              </a:spcBef>
              <a:spcAft>
                <a:spcPts val="0"/>
              </a:spcAft>
              <a:buNone/>
            </a:pPr>
            <a:r>
              <a:rPr lang="en" sz="1800">
                <a:latin typeface="Times New Roman"/>
                <a:ea typeface="Times New Roman"/>
                <a:cs typeface="Times New Roman"/>
                <a:sym typeface="Times New Roman"/>
              </a:rPr>
              <a:t>4.EXCEPTION HANDLING</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Usage of FLDR algorithm</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JDBC to connect with database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MySQL for database</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19"/>
          <p:cNvSpPr txBox="1"/>
          <p:nvPr/>
        </p:nvSpPr>
        <p:spPr>
          <a:xfrm>
            <a:off x="1644900" y="0"/>
            <a:ext cx="5734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Nunito"/>
                <a:ea typeface="Nunito"/>
                <a:cs typeface="Nunito"/>
                <a:sym typeface="Nunito"/>
              </a:rPr>
              <a:t>                    Conclusion</a:t>
            </a:r>
            <a:endParaRPr b="1" sz="2600">
              <a:latin typeface="Nunito"/>
              <a:ea typeface="Nunito"/>
              <a:cs typeface="Nunito"/>
              <a:sym typeface="Nunito"/>
            </a:endParaRPr>
          </a:p>
        </p:txBody>
      </p:sp>
      <p:sp>
        <p:nvSpPr>
          <p:cNvPr id="317" name="Google Shape;317;p19"/>
          <p:cNvSpPr txBox="1"/>
          <p:nvPr/>
        </p:nvSpPr>
        <p:spPr>
          <a:xfrm>
            <a:off x="1582050" y="777250"/>
            <a:ext cx="5709300" cy="41097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Nunito"/>
              <a:buChar char="●"/>
            </a:pPr>
            <a:r>
              <a:rPr lang="en" sz="1500">
                <a:latin typeface="Nunito"/>
                <a:ea typeface="Nunito"/>
                <a:cs typeface="Nunito"/>
                <a:sym typeface="Nunito"/>
              </a:rPr>
              <a:t>Due to latest methods in software development,</a:t>
            </a:r>
            <a:endParaRPr sz="1500">
              <a:latin typeface="Nunito"/>
              <a:ea typeface="Nunito"/>
              <a:cs typeface="Nunito"/>
              <a:sym typeface="Nunito"/>
            </a:endParaRPr>
          </a:p>
          <a:p>
            <a:pPr indent="0" lvl="0" marL="0" rtl="0" algn="just">
              <a:spcBef>
                <a:spcPts val="0"/>
              </a:spcBef>
              <a:spcAft>
                <a:spcPts val="0"/>
              </a:spcAft>
              <a:buNone/>
            </a:pPr>
            <a:r>
              <a:rPr lang="en" sz="1500">
                <a:latin typeface="Nunito"/>
                <a:ea typeface="Nunito"/>
                <a:cs typeface="Nunito"/>
                <a:sym typeface="Nunito"/>
              </a:rPr>
              <a:t>          existing games may not be as competitive as they are now. </a:t>
            </a:r>
            <a:endParaRPr sz="1500">
              <a:latin typeface="Nunito"/>
              <a:ea typeface="Nunito"/>
              <a:cs typeface="Nunito"/>
              <a:sym typeface="Nunito"/>
            </a:endParaRPr>
          </a:p>
          <a:p>
            <a:pPr indent="0" lvl="0" marL="457200" rtl="0" algn="just">
              <a:spcBef>
                <a:spcPts val="0"/>
              </a:spcBef>
              <a:spcAft>
                <a:spcPts val="0"/>
              </a:spcAft>
              <a:buNone/>
            </a:pPr>
            <a:r>
              <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Therefore, it is very important to maintain competitiveness of the game in order to achieve desired,tangible or intangible goals and there is already well known approach called game updating.</a:t>
            </a:r>
            <a:endParaRPr sz="1500">
              <a:latin typeface="Nunito"/>
              <a:ea typeface="Nunito"/>
              <a:cs typeface="Nunito"/>
              <a:sym typeface="Nunito"/>
            </a:endParaRPr>
          </a:p>
          <a:p>
            <a:pPr indent="0" lvl="0" marL="457200" rtl="0" algn="just">
              <a:spcBef>
                <a:spcPts val="0"/>
              </a:spcBef>
              <a:spcAft>
                <a:spcPts val="0"/>
              </a:spcAft>
              <a:buNone/>
            </a:pPr>
            <a:r>
              <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 Almost every game is being updated in a defined time period. </a:t>
            </a:r>
            <a:endParaRPr sz="1500">
              <a:latin typeface="Nunito"/>
              <a:ea typeface="Nunito"/>
              <a:cs typeface="Nunito"/>
              <a:sym typeface="Nunito"/>
            </a:endParaRPr>
          </a:p>
          <a:p>
            <a:pPr indent="0" lvl="0" marL="457200" rtl="0" algn="just">
              <a:spcBef>
                <a:spcPts val="0"/>
              </a:spcBef>
              <a:spcAft>
                <a:spcPts val="0"/>
              </a:spcAft>
              <a:buNone/>
            </a:pPr>
            <a:r>
              <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As </a:t>
            </a:r>
            <a:r>
              <a:rPr lang="en" sz="1500">
                <a:latin typeface="Nunito"/>
                <a:ea typeface="Nunito"/>
                <a:cs typeface="Nunito"/>
                <a:sym typeface="Nunito"/>
              </a:rPr>
              <a:t>mentioned </a:t>
            </a:r>
            <a:r>
              <a:rPr lang="en" sz="1500">
                <a:latin typeface="Nunito"/>
                <a:ea typeface="Nunito"/>
                <a:cs typeface="Nunito"/>
                <a:sym typeface="Nunito"/>
              </a:rPr>
              <a:t>previously,  modern computer technology </a:t>
            </a:r>
            <a:endParaRPr sz="1500">
              <a:latin typeface="Nunito"/>
              <a:ea typeface="Nunito"/>
              <a:cs typeface="Nunito"/>
              <a:sym typeface="Nunito"/>
            </a:endParaRPr>
          </a:p>
          <a:p>
            <a:pPr indent="0" lvl="0" marL="457200" rtl="0" algn="just">
              <a:spcBef>
                <a:spcPts val="0"/>
              </a:spcBef>
              <a:spcAft>
                <a:spcPts val="0"/>
              </a:spcAft>
              <a:buNone/>
            </a:pPr>
            <a:r>
              <a:rPr lang="en" sz="1500">
                <a:latin typeface="Nunito"/>
                <a:ea typeface="Nunito"/>
                <a:cs typeface="Nunito"/>
                <a:sym typeface="Nunito"/>
              </a:rPr>
              <a:t>moves towards more innovative ideas </a:t>
            </a:r>
            <a:endParaRPr sz="1500">
              <a:latin typeface="Nunito"/>
              <a:ea typeface="Nunito"/>
              <a:cs typeface="Nunito"/>
              <a:sym typeface="Nunito"/>
            </a:endParaRPr>
          </a:p>
          <a:p>
            <a:pPr indent="0" lvl="0" marL="0" rtl="0" algn="just">
              <a:spcBef>
                <a:spcPts val="0"/>
              </a:spcBef>
              <a:spcAft>
                <a:spcPts val="0"/>
              </a:spcAft>
              <a:buNone/>
            </a:pPr>
            <a:r>
              <a:rPr lang="en" sz="1500">
                <a:latin typeface="Nunito"/>
                <a:ea typeface="Nunito"/>
                <a:cs typeface="Nunito"/>
                <a:sym typeface="Nunito"/>
              </a:rPr>
              <a:t>  </a:t>
            </a:r>
            <a:endParaRPr sz="1500">
              <a:latin typeface="Nunito"/>
              <a:ea typeface="Nunito"/>
              <a:cs typeface="Nunito"/>
              <a:sym typeface="Nunito"/>
            </a:endParaRPr>
          </a:p>
          <a:p>
            <a:pPr indent="-323850" lvl="0" marL="457200" rtl="0" algn="just">
              <a:spcBef>
                <a:spcPts val="0"/>
              </a:spcBef>
              <a:spcAft>
                <a:spcPts val="0"/>
              </a:spcAft>
              <a:buSzPts val="1500"/>
              <a:buFont typeface="Nunito"/>
              <a:buChar char="●"/>
            </a:pPr>
            <a:r>
              <a:rPr lang="en" sz="1500">
                <a:latin typeface="Nunito"/>
                <a:ea typeface="Nunito"/>
                <a:cs typeface="Nunito"/>
                <a:sym typeface="Nunito"/>
              </a:rPr>
              <a:t>Therefore we came up with the idea of building this game with </a:t>
            </a:r>
            <a:r>
              <a:rPr lang="en" sz="1500">
                <a:latin typeface="Nunito"/>
                <a:ea typeface="Nunito"/>
                <a:cs typeface="Nunito"/>
                <a:sym typeface="Nunito"/>
              </a:rPr>
              <a:t>modern</a:t>
            </a:r>
            <a:r>
              <a:rPr lang="en" sz="1500">
                <a:latin typeface="Nunito"/>
                <a:ea typeface="Nunito"/>
                <a:cs typeface="Nunito"/>
                <a:sym typeface="Nunito"/>
              </a:rPr>
              <a:t> tools and provide an </a:t>
            </a:r>
            <a:r>
              <a:rPr lang="en" sz="1500">
                <a:latin typeface="Nunito"/>
                <a:ea typeface="Nunito"/>
                <a:cs typeface="Nunito"/>
                <a:sym typeface="Nunito"/>
              </a:rPr>
              <a:t>interactive</a:t>
            </a:r>
            <a:r>
              <a:rPr lang="en" sz="1500">
                <a:latin typeface="Nunito"/>
                <a:ea typeface="Nunito"/>
                <a:cs typeface="Nunito"/>
                <a:sym typeface="Nunito"/>
              </a:rPr>
              <a:t> interface.</a:t>
            </a:r>
            <a:r>
              <a:rPr lang="en" sz="1500">
                <a:latin typeface="Nunito"/>
                <a:ea typeface="Nunito"/>
                <a:cs typeface="Nunito"/>
                <a:sym typeface="Nunito"/>
              </a:rPr>
              <a:t> </a:t>
            </a:r>
            <a:endParaRPr>
              <a:latin typeface="Nunito"/>
              <a:ea typeface="Nunito"/>
              <a:cs typeface="Nunito"/>
              <a:sym typeface="Nunito"/>
            </a:endParaRPr>
          </a:p>
          <a:p>
            <a:pPr indent="0" lvl="0" marL="457200" rtl="0" algn="just">
              <a:spcBef>
                <a:spcPts val="0"/>
              </a:spcBef>
              <a:spcAft>
                <a:spcPts val="0"/>
              </a:spcAft>
              <a:buNone/>
            </a:pPr>
            <a:r>
              <a:t/>
            </a:r>
            <a:endParaRPr sz="15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20"/>
          <p:cNvSpPr txBox="1"/>
          <p:nvPr/>
        </p:nvSpPr>
        <p:spPr>
          <a:xfrm>
            <a:off x="4897350" y="3796075"/>
            <a:ext cx="36795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latin typeface="Nunito"/>
                <a:ea typeface="Nunito"/>
                <a:cs typeface="Nunito"/>
                <a:sym typeface="Nunito"/>
              </a:rPr>
              <a:t>THANK YOU</a:t>
            </a:r>
            <a:endParaRPr b="1" sz="30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