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8" r:id="rId3"/>
    <p:sldId id="259" r:id="rId4"/>
    <p:sldId id="263"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8" d="100"/>
          <a:sy n="78" d="100"/>
        </p:scale>
        <p:origin x="33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975DF-CC8A-4676-BA73-C005FB8E5CD6}" type="datetimeFigureOut">
              <a:rPr lang="en-IN" smtClean="0"/>
              <a:t>17-12-2018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79EC1-9C77-4077-939E-0A5B8C731AC5}" type="slidenum">
              <a:rPr lang="en-IN" smtClean="0"/>
              <a:t>‹#›</a:t>
            </a:fld>
            <a:endParaRPr lang="en-IN"/>
          </a:p>
        </p:txBody>
      </p:sp>
    </p:spTree>
    <p:extLst>
      <p:ext uri="{BB962C8B-B14F-4D97-AF65-F5344CB8AC3E}">
        <p14:creationId xmlns:p14="http://schemas.microsoft.com/office/powerpoint/2010/main" val="3726205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7989DFE-223E-4CBA-AEA8-D3CF91D98A28}" type="slidenum">
              <a:rPr lang="en-IN" smtClean="0"/>
              <a:t>1</a:t>
            </a:fld>
            <a:endParaRPr lang="en-IN" dirty="0"/>
          </a:p>
        </p:txBody>
      </p:sp>
    </p:spTree>
    <p:extLst>
      <p:ext uri="{BB962C8B-B14F-4D97-AF65-F5344CB8AC3E}">
        <p14:creationId xmlns:p14="http://schemas.microsoft.com/office/powerpoint/2010/main" val="615018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77240" y="4777560"/>
            <a:ext cx="6195240" cy="4503600"/>
          </a:xfrm>
          <a:prstGeom prst="rect">
            <a:avLst/>
          </a:prstGeom>
        </p:spPr>
        <p:txBody>
          <a:bodyPr lIns="0" tIns="0" rIns="0" bIns="0"/>
          <a:lstStyle/>
          <a:p>
            <a:r>
              <a:rPr lang="en-US" sz="2000">
                <a:latin typeface="Arial"/>
              </a:rPr>
              <a:t>Merge Sort?</a:t>
            </a:r>
            <a:endParaRPr/>
          </a:p>
        </p:txBody>
      </p:sp>
    </p:spTree>
    <p:extLst>
      <p:ext uri="{BB962C8B-B14F-4D97-AF65-F5344CB8AC3E}">
        <p14:creationId xmlns:p14="http://schemas.microsoft.com/office/powerpoint/2010/main" val="187944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77240" y="4777560"/>
            <a:ext cx="6195240" cy="4503600"/>
          </a:xfrm>
          <a:prstGeom prst="rect">
            <a:avLst/>
          </a:prstGeom>
        </p:spPr>
        <p:txBody>
          <a:bodyPr lIns="0" tIns="0" rIns="0" bIns="0"/>
          <a:lstStyle/>
          <a:p>
            <a:r>
              <a:rPr lang="en-US" sz="2000">
                <a:latin typeface="Arial"/>
              </a:rPr>
              <a:t>Merge Sort?</a:t>
            </a:r>
            <a:endParaRPr/>
          </a:p>
        </p:txBody>
      </p:sp>
    </p:spTree>
    <p:extLst>
      <p:ext uri="{BB962C8B-B14F-4D97-AF65-F5344CB8AC3E}">
        <p14:creationId xmlns:p14="http://schemas.microsoft.com/office/powerpoint/2010/main" val="100897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77240" y="4777560"/>
            <a:ext cx="6195240" cy="4503600"/>
          </a:xfrm>
          <a:prstGeom prst="rect">
            <a:avLst/>
          </a:prstGeom>
        </p:spPr>
        <p:txBody>
          <a:bodyPr lIns="0" tIns="0" rIns="0" bIns="0"/>
          <a:lstStyle/>
          <a:p>
            <a:r>
              <a:rPr lang="en-US" sz="2000">
                <a:latin typeface="Arial"/>
              </a:rPr>
              <a:t>Merge Sort?</a:t>
            </a:r>
            <a:endParaRPr/>
          </a:p>
        </p:txBody>
      </p:sp>
    </p:spTree>
    <p:extLst>
      <p:ext uri="{BB962C8B-B14F-4D97-AF65-F5344CB8AC3E}">
        <p14:creationId xmlns:p14="http://schemas.microsoft.com/office/powerpoint/2010/main" val="293488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77240" y="4777560"/>
            <a:ext cx="6195240" cy="4503600"/>
          </a:xfrm>
          <a:prstGeom prst="rect">
            <a:avLst/>
          </a:prstGeom>
        </p:spPr>
        <p:txBody>
          <a:bodyPr lIns="0" tIns="0" rIns="0" bIns="0"/>
          <a:lstStyle/>
          <a:p>
            <a:r>
              <a:rPr lang="en-US" sz="2000">
                <a:latin typeface="Arial"/>
              </a:rPr>
              <a:t>Merge Sort?</a:t>
            </a:r>
            <a:endParaRPr/>
          </a:p>
        </p:txBody>
      </p:sp>
    </p:spTree>
    <p:extLst>
      <p:ext uri="{BB962C8B-B14F-4D97-AF65-F5344CB8AC3E}">
        <p14:creationId xmlns:p14="http://schemas.microsoft.com/office/powerpoint/2010/main" val="509674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77240" y="4777560"/>
            <a:ext cx="6195240" cy="4503600"/>
          </a:xfrm>
          <a:prstGeom prst="rect">
            <a:avLst/>
          </a:prstGeom>
        </p:spPr>
        <p:txBody>
          <a:bodyPr lIns="0" tIns="0" rIns="0" bIns="0"/>
          <a:lstStyle/>
          <a:p>
            <a:r>
              <a:rPr lang="en-US" sz="2000">
                <a:latin typeface="Arial"/>
              </a:rPr>
              <a:t>Merge Sort?</a:t>
            </a:r>
            <a:endParaRPr/>
          </a:p>
        </p:txBody>
      </p:sp>
    </p:spTree>
    <p:extLst>
      <p:ext uri="{BB962C8B-B14F-4D97-AF65-F5344CB8AC3E}">
        <p14:creationId xmlns:p14="http://schemas.microsoft.com/office/powerpoint/2010/main" val="58995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642BE2-DBCD-4268-87F0-5D31378D5074}" type="datetimeFigureOut">
              <a:rPr lang="en-IN" smtClean="0"/>
              <a:t>17-12-2018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233142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642BE2-DBCD-4268-87F0-5D31378D5074}" type="datetimeFigureOut">
              <a:rPr lang="en-IN" smtClean="0"/>
              <a:t>17-12-2018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289565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642BE2-DBCD-4268-87F0-5D31378D5074}" type="datetimeFigureOut">
              <a:rPr lang="en-IN" smtClean="0"/>
              <a:t>17-12-2018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421200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642BE2-DBCD-4268-87F0-5D31378D5074}" type="datetimeFigureOut">
              <a:rPr lang="en-IN" smtClean="0"/>
              <a:t>17-12-2018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122716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642BE2-DBCD-4268-87F0-5D31378D5074}" type="datetimeFigureOut">
              <a:rPr lang="en-IN" smtClean="0"/>
              <a:t>17-12-2018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153655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642BE2-DBCD-4268-87F0-5D31378D5074}" type="datetimeFigureOut">
              <a:rPr lang="en-IN" smtClean="0"/>
              <a:t>17-12-2018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185172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642BE2-DBCD-4268-87F0-5D31378D5074}" type="datetimeFigureOut">
              <a:rPr lang="en-IN" smtClean="0"/>
              <a:t>17-12-2018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1660006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642BE2-DBCD-4268-87F0-5D31378D5074}" type="datetimeFigureOut">
              <a:rPr lang="en-IN" smtClean="0"/>
              <a:t>17-12-2018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231465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42BE2-DBCD-4268-87F0-5D31378D5074}" type="datetimeFigureOut">
              <a:rPr lang="en-IN" smtClean="0"/>
              <a:t>17-12-2018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289880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42BE2-DBCD-4268-87F0-5D31378D5074}" type="datetimeFigureOut">
              <a:rPr lang="en-IN" smtClean="0"/>
              <a:t>17-12-2018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332572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42BE2-DBCD-4268-87F0-5D31378D5074}" type="datetimeFigureOut">
              <a:rPr lang="en-IN" smtClean="0"/>
              <a:t>17-12-2018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306289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42BE2-DBCD-4268-87F0-5D31378D5074}" type="datetimeFigureOut">
              <a:rPr lang="en-IN" smtClean="0"/>
              <a:t>17-12-2018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D2B5C-D993-4993-9B76-2CD5C63AB1AC}" type="slidenum">
              <a:rPr lang="en-IN" smtClean="0"/>
              <a:t>‹#›</a:t>
            </a:fld>
            <a:endParaRPr lang="en-IN"/>
          </a:p>
        </p:txBody>
      </p:sp>
    </p:spTree>
    <p:extLst>
      <p:ext uri="{BB962C8B-B14F-4D97-AF65-F5344CB8AC3E}">
        <p14:creationId xmlns:p14="http://schemas.microsoft.com/office/powerpoint/2010/main" val="2391570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ntact@cellstrat.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www.cellstra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1078474" y="4992159"/>
            <a:ext cx="8074491" cy="1134366"/>
          </a:xfrm>
          <a:prstGeom prst="rect">
            <a:avLst/>
          </a:prstGeom>
        </p:spPr>
        <p:txBody>
          <a:bodyPr vert="horz" lIns="91440" tIns="45720" rIns="91440" bIns="45720" rtlCol="0">
            <a:normAutofit fontScale="6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IN" dirty="0">
                <a:latin typeface="Calibri" panose="020F0502020204030204" pitchFamily="34" charset="0"/>
              </a:rPr>
              <a:t>Phone : +91 </a:t>
            </a:r>
            <a:r>
              <a:rPr lang="en-IN" dirty="0" smtClean="0">
                <a:latin typeface="Calibri" panose="020F0502020204030204" pitchFamily="34" charset="0"/>
              </a:rPr>
              <a:t>9742800566</a:t>
            </a:r>
            <a:endParaRPr lang="en-IN" dirty="0">
              <a:latin typeface="Calibri" panose="020F0502020204030204" pitchFamily="34" charset="0"/>
            </a:endParaRPr>
          </a:p>
          <a:p>
            <a:pPr marL="0" indent="0">
              <a:buNone/>
            </a:pPr>
            <a:r>
              <a:rPr lang="en-IN" dirty="0">
                <a:latin typeface="Calibri" panose="020F0502020204030204" pitchFamily="34" charset="0"/>
              </a:rPr>
              <a:t>Offices : </a:t>
            </a:r>
            <a:r>
              <a:rPr lang="en-IN" dirty="0" smtClean="0">
                <a:latin typeface="Calibri" panose="020F0502020204030204" pitchFamily="34" charset="0"/>
              </a:rPr>
              <a:t>Bengaluru</a:t>
            </a:r>
            <a:endParaRPr lang="en-IN" dirty="0">
              <a:latin typeface="Calibri" panose="020F0502020204030204" pitchFamily="34" charset="0"/>
            </a:endParaRPr>
          </a:p>
          <a:p>
            <a:pPr marL="0" indent="0">
              <a:buNone/>
            </a:pPr>
            <a:r>
              <a:rPr lang="en-IN" dirty="0">
                <a:latin typeface="Calibri" panose="020F0502020204030204" pitchFamily="34" charset="0"/>
              </a:rPr>
              <a:t>Email : </a:t>
            </a:r>
            <a:r>
              <a:rPr lang="en-IN" dirty="0">
                <a:latin typeface="Calibri" panose="020F0502020204030204" pitchFamily="34" charset="0"/>
                <a:hlinkClick r:id="rId3"/>
              </a:rPr>
              <a:t>contact@cellstrat.com</a:t>
            </a:r>
            <a:endParaRPr lang="en-IN" dirty="0">
              <a:latin typeface="Calibri" panose="020F0502020204030204" pitchFamily="34" charset="0"/>
            </a:endParaRPr>
          </a:p>
          <a:p>
            <a:pPr marL="0" indent="0">
              <a:buNone/>
            </a:pPr>
            <a:r>
              <a:rPr lang="en-IN" dirty="0">
                <a:latin typeface="Calibri" panose="020F0502020204030204" pitchFamily="34" charset="0"/>
              </a:rPr>
              <a:t>Web : </a:t>
            </a:r>
            <a:r>
              <a:rPr lang="en-IN" dirty="0">
                <a:latin typeface="Calibri" panose="020F0502020204030204" pitchFamily="34" charset="0"/>
                <a:hlinkClick r:id="rId4"/>
              </a:rPr>
              <a:t>www.cellstrat.com</a:t>
            </a:r>
            <a:endParaRPr lang="en-IN" dirty="0">
              <a:latin typeface="Calibri" panose="020F0502020204030204" pitchFamily="34" charset="0"/>
            </a:endParaRPr>
          </a:p>
          <a:p>
            <a:pPr marL="0" indent="0">
              <a:buNone/>
            </a:pPr>
            <a:endParaRPr lang="en-IN" dirty="0">
              <a:latin typeface="Calibri" panose="020F0502020204030204" pitchFamily="34" charset="0"/>
            </a:endParaRPr>
          </a:p>
          <a:p>
            <a:pPr marL="0" indent="0">
              <a:buNone/>
            </a:pPr>
            <a:endParaRPr lang="en-IN" dirty="0">
              <a:latin typeface="Calibri" panose="020F0502020204030204" pitchFamily="34" charset="0"/>
            </a:endParaRPr>
          </a:p>
        </p:txBody>
      </p:sp>
      <p:sp>
        <p:nvSpPr>
          <p:cNvPr id="7" name="TextBox 6"/>
          <p:cNvSpPr txBox="1"/>
          <p:nvPr/>
        </p:nvSpPr>
        <p:spPr>
          <a:xfrm>
            <a:off x="1070683" y="6096001"/>
            <a:ext cx="5082989" cy="307777"/>
          </a:xfrm>
          <a:prstGeom prst="rect">
            <a:avLst/>
          </a:prstGeom>
          <a:noFill/>
        </p:spPr>
        <p:txBody>
          <a:bodyPr wrap="square" rtlCol="0">
            <a:spAutoFit/>
          </a:bodyPr>
          <a:lstStyle/>
          <a:p>
            <a:r>
              <a:rPr lang="en-IN" sz="1400" b="1" i="1" dirty="0">
                <a:latin typeface="Calibri" panose="020F0502020204030204" pitchFamily="34" charset="0"/>
              </a:rPr>
              <a:t>CellStrat™ Confidential. All Rights Reserved.</a:t>
            </a:r>
          </a:p>
        </p:txBody>
      </p:sp>
      <p:sp>
        <p:nvSpPr>
          <p:cNvPr id="8" name="Subtitle 2"/>
          <p:cNvSpPr txBox="1">
            <a:spLocks/>
          </p:cNvSpPr>
          <p:nvPr/>
        </p:nvSpPr>
        <p:spPr>
          <a:xfrm>
            <a:off x="1153239" y="1280510"/>
            <a:ext cx="8939669" cy="2398141"/>
          </a:xfrm>
          <a:prstGeom prst="rect">
            <a:avLst/>
          </a:prstGeom>
          <a:solidFill>
            <a:schemeClr val="accent3">
              <a:lumMod val="20000"/>
              <a:lumOff val="80000"/>
            </a:schemeClr>
          </a:solidFill>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IN" sz="2400" dirty="0">
              <a:latin typeface="Century Gothic" panose="020B0502020202020204" pitchFamily="34" charset="0"/>
            </a:endParaRPr>
          </a:p>
          <a:p>
            <a:pPr marL="0" indent="0">
              <a:buNone/>
            </a:pPr>
            <a:r>
              <a:rPr lang="en-IN" sz="2400" dirty="0">
                <a:latin typeface="Century Gothic" panose="020B0502020202020204" pitchFamily="34" charset="0"/>
              </a:rPr>
              <a:t>                                                   </a:t>
            </a:r>
          </a:p>
          <a:p>
            <a:pPr marL="0" indent="0">
              <a:buNone/>
            </a:pPr>
            <a:endParaRPr lang="en-IN" sz="600" i="1" dirty="0">
              <a:latin typeface="Century Gothic" panose="020B0502020202020204" pitchFamily="34" charset="0"/>
            </a:endParaRPr>
          </a:p>
          <a:p>
            <a:pPr marL="0" indent="0">
              <a:buNone/>
            </a:pPr>
            <a:endParaRPr lang="en-IN" sz="400" i="1" dirty="0" smtClean="0">
              <a:latin typeface="Century Gothic" panose="020B0502020202020204" pitchFamily="34" charset="0"/>
            </a:endParaRPr>
          </a:p>
          <a:p>
            <a:pPr marL="0" indent="0">
              <a:buNone/>
            </a:pPr>
            <a:r>
              <a:rPr lang="en-IN" sz="2400" i="1" dirty="0" smtClean="0">
                <a:latin typeface="Century Gothic" panose="020B0502020202020204" pitchFamily="34" charset="0"/>
              </a:rPr>
              <a:t>Deep Learning – Certification Program</a:t>
            </a:r>
          </a:p>
          <a:p>
            <a:pPr marL="0" indent="0">
              <a:buNone/>
            </a:pPr>
            <a:r>
              <a:rPr lang="en-IN" sz="2400" i="1" dirty="0" smtClean="0">
                <a:latin typeface="Century Gothic" panose="020B0502020202020204" pitchFamily="34" charset="0"/>
              </a:rPr>
              <a:t>Code Assignment – Module </a:t>
            </a:r>
            <a:r>
              <a:rPr lang="en-IN" sz="2400" i="1" dirty="0" smtClean="0">
                <a:latin typeface="Century Gothic" panose="020B0502020202020204" pitchFamily="34" charset="0"/>
              </a:rPr>
              <a:t>2</a:t>
            </a:r>
            <a:endParaRPr lang="en-IN" sz="2400" i="1" dirty="0">
              <a:latin typeface="Century Gothic" panose="020B0502020202020204" pitchFamily="34" charset="0"/>
            </a:endParaRPr>
          </a:p>
        </p:txBody>
      </p:sp>
      <p:sp>
        <p:nvSpPr>
          <p:cNvPr id="6" name="Subtitle 2"/>
          <p:cNvSpPr txBox="1">
            <a:spLocks/>
          </p:cNvSpPr>
          <p:nvPr/>
        </p:nvSpPr>
        <p:spPr>
          <a:xfrm>
            <a:off x="1070683" y="3874009"/>
            <a:ext cx="7891272" cy="72488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spcBef>
                <a:spcPts val="600"/>
              </a:spcBef>
              <a:buNone/>
            </a:pPr>
            <a:endParaRPr lang="en-IN" sz="1800" dirty="0">
              <a:latin typeface="Calibri" panose="020F0502020204030204"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7368" y="1380004"/>
            <a:ext cx="4047845" cy="945108"/>
          </a:xfrm>
          <a:prstGeom prst="rect">
            <a:avLst/>
          </a:prstGeom>
        </p:spPr>
      </p:pic>
    </p:spTree>
    <p:extLst>
      <p:ext uri="{BB962C8B-B14F-4D97-AF65-F5344CB8AC3E}">
        <p14:creationId xmlns:p14="http://schemas.microsoft.com/office/powerpoint/2010/main" val="1465684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2125091" y="2622482"/>
            <a:ext cx="7601603" cy="1789362"/>
          </a:xfrm>
          <a:prstGeom prst="rect">
            <a:avLst/>
          </a:prstGeom>
          <a:noFill/>
          <a:ln>
            <a:noFill/>
          </a:ln>
        </p:spPr>
        <p:txBody>
          <a:bodyPr lIns="81646" tIns="40823" rIns="81646" bIns="40823"/>
          <a:lstStyle/>
          <a:p>
            <a:pPr algn="ctr">
              <a:lnSpc>
                <a:spcPct val="100000"/>
              </a:lnSpc>
            </a:pPr>
            <a:r>
              <a:rPr lang="en-US" sz="2540" i="1" dirty="0">
                <a:solidFill>
                  <a:srgbClr val="000000"/>
                </a:solidFill>
                <a:latin typeface="Calibri"/>
              </a:rPr>
              <a:t>Module </a:t>
            </a:r>
            <a:r>
              <a:rPr lang="en-US" sz="2540" i="1" dirty="0">
                <a:solidFill>
                  <a:srgbClr val="000000"/>
                </a:solidFill>
                <a:latin typeface="Calibri"/>
              </a:rPr>
              <a:t>2</a:t>
            </a:r>
            <a:r>
              <a:rPr lang="en-US" sz="2540" i="1" dirty="0" smtClean="0">
                <a:solidFill>
                  <a:srgbClr val="000000"/>
                </a:solidFill>
                <a:latin typeface="Calibri"/>
              </a:rPr>
              <a:t> </a:t>
            </a:r>
            <a:r>
              <a:rPr lang="en-US" sz="2540" i="1" dirty="0">
                <a:solidFill>
                  <a:srgbClr val="000000"/>
                </a:solidFill>
                <a:latin typeface="Calibri"/>
              </a:rPr>
              <a:t>(Set 1 code)</a:t>
            </a:r>
            <a:endParaRPr sz="1633" dirty="0"/>
          </a:p>
          <a:p>
            <a:pPr algn="ctr">
              <a:lnSpc>
                <a:spcPct val="100000"/>
              </a:lnSpc>
            </a:pPr>
            <a:endParaRPr sz="1633" dirty="0"/>
          </a:p>
          <a:p>
            <a:pPr algn="ctr">
              <a:lnSpc>
                <a:spcPct val="100000"/>
              </a:lnSpc>
            </a:pPr>
            <a:r>
              <a:rPr lang="en-US" sz="2540" dirty="0" smtClean="0">
                <a:solidFill>
                  <a:srgbClr val="000000"/>
                </a:solidFill>
                <a:latin typeface="Calibri"/>
              </a:rPr>
              <a:t>TensorFlow with Keras</a:t>
            </a:r>
            <a:endParaRPr sz="1633" dirty="0"/>
          </a:p>
        </p:txBody>
      </p:sp>
    </p:spTree>
    <p:extLst>
      <p:ext uri="{BB962C8B-B14F-4D97-AF65-F5344CB8AC3E}">
        <p14:creationId xmlns:p14="http://schemas.microsoft.com/office/powerpoint/2010/main" val="21796586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55331" y="1401340"/>
            <a:ext cx="8621530" cy="4563379"/>
          </a:xfrm>
          <a:prstGeom prst="rect">
            <a:avLst/>
          </a:prstGeom>
          <a:noFill/>
          <a:ln>
            <a:noFill/>
          </a:ln>
        </p:spPr>
        <p:txBody>
          <a:bodyPr lIns="0" tIns="0" rIns="0" bIns="0" anchor="ctr"/>
          <a:lstStyle/>
          <a:p>
            <a:pPr marL="457200" indent="-457200">
              <a:buAutoNum type="arabicParenR"/>
            </a:pPr>
            <a:r>
              <a:rPr lang="en-IN" sz="1600" dirty="0" smtClean="0">
                <a:latin typeface="Arial"/>
              </a:rPr>
              <a:t>Cell 7 : Working with Array Structures</a:t>
            </a:r>
          </a:p>
          <a:p>
            <a:pPr marL="457200" indent="-457200">
              <a:buAutoNum type="arabicParenR"/>
            </a:pPr>
            <a:endParaRPr lang="en-IN" sz="1600" dirty="0">
              <a:latin typeface="Arial"/>
            </a:endParaRPr>
          </a:p>
          <a:p>
            <a:r>
              <a:rPr lang="en-US" sz="1600" dirty="0">
                <a:latin typeface="Arial"/>
              </a:rPr>
              <a:t>Print Tensorflow reduce </a:t>
            </a:r>
            <a:r>
              <a:rPr lang="en-US" sz="1600" dirty="0" smtClean="0">
                <a:latin typeface="Arial"/>
              </a:rPr>
              <a:t>max</a:t>
            </a:r>
            <a:endParaRPr lang="en-US" sz="1600" dirty="0"/>
          </a:p>
        </p:txBody>
      </p:sp>
      <p:sp>
        <p:nvSpPr>
          <p:cNvPr id="118" name="Line 2"/>
          <p:cNvSpPr/>
          <p:nvPr/>
        </p:nvSpPr>
        <p:spPr>
          <a:xfrm>
            <a:off x="1689426" y="811892"/>
            <a:ext cx="8792987" cy="0"/>
          </a:xfrm>
          <a:prstGeom prst="line">
            <a:avLst/>
          </a:prstGeom>
          <a:ln w="18360">
            <a:solidFill>
              <a:srgbClr val="009900"/>
            </a:solidFill>
            <a:round/>
          </a:ln>
        </p:spPr>
      </p:sp>
      <p:sp>
        <p:nvSpPr>
          <p:cNvPr id="119" name="CustomShape 3"/>
          <p:cNvSpPr/>
          <p:nvPr/>
        </p:nvSpPr>
        <p:spPr>
          <a:xfrm>
            <a:off x="3358931" y="3290676"/>
            <a:ext cx="5703489" cy="656437"/>
          </a:xfrm>
          <a:prstGeom prst="rect">
            <a:avLst/>
          </a:prstGeom>
          <a:noFill/>
          <a:ln>
            <a:noFill/>
          </a:ln>
        </p:spPr>
      </p:sp>
      <p:sp>
        <p:nvSpPr>
          <p:cNvPr id="120" name="CustomShape 4"/>
          <p:cNvSpPr/>
          <p:nvPr/>
        </p:nvSpPr>
        <p:spPr>
          <a:xfrm>
            <a:off x="1755070" y="100589"/>
            <a:ext cx="8808663" cy="414764"/>
          </a:xfrm>
          <a:prstGeom prst="rect">
            <a:avLst/>
          </a:prstGeom>
          <a:noFill/>
          <a:ln>
            <a:noFill/>
          </a:ln>
        </p:spPr>
        <p:txBody>
          <a:bodyPr lIns="81646" tIns="40823" rIns="81646" bIns="40823"/>
          <a:lstStyle/>
          <a:p>
            <a:r>
              <a:rPr lang="en-US" sz="2359" b="1">
                <a:latin typeface="Arial"/>
              </a:rPr>
              <a:t>Questions</a:t>
            </a:r>
            <a:endParaRPr sz="1633"/>
          </a:p>
        </p:txBody>
      </p:sp>
      <p:sp>
        <p:nvSpPr>
          <p:cNvPr id="6" name="TextBox 5"/>
          <p:cNvSpPr txBox="1"/>
          <p:nvPr/>
        </p:nvSpPr>
        <p:spPr>
          <a:xfrm>
            <a:off x="1855331" y="946176"/>
            <a:ext cx="4606468" cy="343620"/>
          </a:xfrm>
          <a:prstGeom prst="rect">
            <a:avLst/>
          </a:prstGeom>
          <a:noFill/>
        </p:spPr>
        <p:txBody>
          <a:bodyPr wrap="square" rtlCol="0">
            <a:spAutoFit/>
          </a:bodyPr>
          <a:lstStyle/>
          <a:p>
            <a:r>
              <a:rPr lang="en-IN" sz="1633" dirty="0" smtClean="0"/>
              <a:t>TensorFlow with </a:t>
            </a:r>
            <a:r>
              <a:rPr lang="en-IN" sz="1633" dirty="0" err="1" smtClean="0"/>
              <a:t>Keras</a:t>
            </a:r>
            <a:r>
              <a:rPr lang="en-IN" sz="1633" dirty="0" err="1" smtClean="0"/>
              <a:t>.ipynb</a:t>
            </a:r>
            <a:endParaRPr lang="en-IN" sz="1633"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0885" y="6220946"/>
            <a:ext cx="1734950" cy="405083"/>
          </a:xfrm>
          <a:prstGeom prst="rect">
            <a:avLst/>
          </a:prstGeom>
        </p:spPr>
      </p:pic>
    </p:spTree>
    <p:extLst>
      <p:ext uri="{BB962C8B-B14F-4D97-AF65-F5344CB8AC3E}">
        <p14:creationId xmlns:p14="http://schemas.microsoft.com/office/powerpoint/2010/main" val="28240022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55331" y="1401340"/>
            <a:ext cx="8621530" cy="4563379"/>
          </a:xfrm>
          <a:prstGeom prst="rect">
            <a:avLst/>
          </a:prstGeom>
          <a:noFill/>
          <a:ln>
            <a:noFill/>
          </a:ln>
        </p:spPr>
        <p:txBody>
          <a:bodyPr lIns="0" tIns="0" rIns="0" bIns="0" anchor="ctr"/>
          <a:lstStyle/>
          <a:p>
            <a:r>
              <a:rPr lang="en-IN" sz="1600" dirty="0" smtClean="0">
                <a:latin typeface="Arial"/>
              </a:rPr>
              <a:t>2) Cell 7 : Working with Array Structures</a:t>
            </a:r>
          </a:p>
          <a:p>
            <a:pPr marL="457200" indent="-457200">
              <a:buAutoNum type="arabicParenR"/>
            </a:pPr>
            <a:endParaRPr lang="en-IN" sz="1600" dirty="0">
              <a:latin typeface="Arial"/>
            </a:endParaRPr>
          </a:p>
          <a:p>
            <a:r>
              <a:rPr lang="en-US" sz="1600" dirty="0" smtClean="0">
                <a:latin typeface="Arial"/>
              </a:rPr>
              <a:t>Instead of 36 element array, create an 18 element array (shape 3,2,3) and print its column sums and column means.</a:t>
            </a:r>
            <a:endParaRPr lang="en-US" sz="1600" dirty="0"/>
          </a:p>
        </p:txBody>
      </p:sp>
      <p:sp>
        <p:nvSpPr>
          <p:cNvPr id="118" name="Line 2"/>
          <p:cNvSpPr/>
          <p:nvPr/>
        </p:nvSpPr>
        <p:spPr>
          <a:xfrm>
            <a:off x="1689426" y="811892"/>
            <a:ext cx="8792987" cy="0"/>
          </a:xfrm>
          <a:prstGeom prst="line">
            <a:avLst/>
          </a:prstGeom>
          <a:ln w="18360">
            <a:solidFill>
              <a:srgbClr val="009900"/>
            </a:solidFill>
            <a:round/>
          </a:ln>
        </p:spPr>
      </p:sp>
      <p:sp>
        <p:nvSpPr>
          <p:cNvPr id="119" name="CustomShape 3"/>
          <p:cNvSpPr/>
          <p:nvPr/>
        </p:nvSpPr>
        <p:spPr>
          <a:xfrm>
            <a:off x="3358931" y="3290676"/>
            <a:ext cx="5703489" cy="656437"/>
          </a:xfrm>
          <a:prstGeom prst="rect">
            <a:avLst/>
          </a:prstGeom>
          <a:noFill/>
          <a:ln>
            <a:noFill/>
          </a:ln>
        </p:spPr>
      </p:sp>
      <p:sp>
        <p:nvSpPr>
          <p:cNvPr id="120" name="CustomShape 4"/>
          <p:cNvSpPr/>
          <p:nvPr/>
        </p:nvSpPr>
        <p:spPr>
          <a:xfrm>
            <a:off x="1755070" y="100589"/>
            <a:ext cx="8808663" cy="414764"/>
          </a:xfrm>
          <a:prstGeom prst="rect">
            <a:avLst/>
          </a:prstGeom>
          <a:noFill/>
          <a:ln>
            <a:noFill/>
          </a:ln>
        </p:spPr>
        <p:txBody>
          <a:bodyPr lIns="81646" tIns="40823" rIns="81646" bIns="40823"/>
          <a:lstStyle/>
          <a:p>
            <a:r>
              <a:rPr lang="en-US" sz="2359" b="1">
                <a:latin typeface="Arial"/>
              </a:rPr>
              <a:t>Questions</a:t>
            </a:r>
            <a:endParaRPr sz="1633"/>
          </a:p>
        </p:txBody>
      </p:sp>
      <p:sp>
        <p:nvSpPr>
          <p:cNvPr id="6" name="TextBox 5"/>
          <p:cNvSpPr txBox="1"/>
          <p:nvPr/>
        </p:nvSpPr>
        <p:spPr>
          <a:xfrm>
            <a:off x="1855331" y="946176"/>
            <a:ext cx="4606468" cy="343620"/>
          </a:xfrm>
          <a:prstGeom prst="rect">
            <a:avLst/>
          </a:prstGeom>
          <a:noFill/>
        </p:spPr>
        <p:txBody>
          <a:bodyPr wrap="square" rtlCol="0">
            <a:spAutoFit/>
          </a:bodyPr>
          <a:lstStyle/>
          <a:p>
            <a:r>
              <a:rPr lang="en-IN" sz="1633" dirty="0" smtClean="0"/>
              <a:t>TensorFlow with </a:t>
            </a:r>
            <a:r>
              <a:rPr lang="en-IN" sz="1633" dirty="0" err="1" smtClean="0"/>
              <a:t>Keras</a:t>
            </a:r>
            <a:r>
              <a:rPr lang="en-IN" sz="1633" dirty="0" err="1" smtClean="0"/>
              <a:t>.ipynb</a:t>
            </a:r>
            <a:endParaRPr lang="en-IN" sz="1633"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0885" y="6220946"/>
            <a:ext cx="1734950" cy="405083"/>
          </a:xfrm>
          <a:prstGeom prst="rect">
            <a:avLst/>
          </a:prstGeom>
        </p:spPr>
      </p:pic>
    </p:spTree>
    <p:extLst>
      <p:ext uri="{BB962C8B-B14F-4D97-AF65-F5344CB8AC3E}">
        <p14:creationId xmlns:p14="http://schemas.microsoft.com/office/powerpoint/2010/main" val="29377588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55331" y="1401340"/>
            <a:ext cx="8621530" cy="4563379"/>
          </a:xfrm>
          <a:prstGeom prst="rect">
            <a:avLst/>
          </a:prstGeom>
          <a:noFill/>
          <a:ln>
            <a:noFill/>
          </a:ln>
        </p:spPr>
        <p:txBody>
          <a:bodyPr lIns="0" tIns="0" rIns="0" bIns="0" anchor="ctr"/>
          <a:lstStyle/>
          <a:p>
            <a:r>
              <a:rPr lang="en-IN" sz="1600" dirty="0" smtClean="0">
                <a:latin typeface="Arial"/>
              </a:rPr>
              <a:t>3) Cell 26 : Loading the data</a:t>
            </a:r>
          </a:p>
          <a:p>
            <a:pPr marL="457200" indent="-457200">
              <a:buAutoNum type="arabicParenR"/>
            </a:pPr>
            <a:endParaRPr lang="en-IN" sz="1600" dirty="0">
              <a:latin typeface="Arial"/>
            </a:endParaRPr>
          </a:p>
          <a:p>
            <a:r>
              <a:rPr lang="en-US" sz="1600" dirty="0" smtClean="0">
                <a:latin typeface="Arial"/>
              </a:rPr>
              <a:t>Which part of code here does the data scaling for training and test data ?</a:t>
            </a:r>
            <a:endParaRPr lang="en-US" sz="1600" dirty="0"/>
          </a:p>
        </p:txBody>
      </p:sp>
      <p:sp>
        <p:nvSpPr>
          <p:cNvPr id="118" name="Line 2"/>
          <p:cNvSpPr/>
          <p:nvPr/>
        </p:nvSpPr>
        <p:spPr>
          <a:xfrm>
            <a:off x="1689426" y="811892"/>
            <a:ext cx="8792987" cy="0"/>
          </a:xfrm>
          <a:prstGeom prst="line">
            <a:avLst/>
          </a:prstGeom>
          <a:ln w="18360">
            <a:solidFill>
              <a:srgbClr val="009900"/>
            </a:solidFill>
            <a:round/>
          </a:ln>
        </p:spPr>
      </p:sp>
      <p:sp>
        <p:nvSpPr>
          <p:cNvPr id="119" name="CustomShape 3"/>
          <p:cNvSpPr/>
          <p:nvPr/>
        </p:nvSpPr>
        <p:spPr>
          <a:xfrm>
            <a:off x="3358931" y="3290676"/>
            <a:ext cx="5703489" cy="656437"/>
          </a:xfrm>
          <a:prstGeom prst="rect">
            <a:avLst/>
          </a:prstGeom>
          <a:noFill/>
          <a:ln>
            <a:noFill/>
          </a:ln>
        </p:spPr>
      </p:sp>
      <p:sp>
        <p:nvSpPr>
          <p:cNvPr id="120" name="CustomShape 4"/>
          <p:cNvSpPr/>
          <p:nvPr/>
        </p:nvSpPr>
        <p:spPr>
          <a:xfrm>
            <a:off x="1755070" y="100589"/>
            <a:ext cx="8808663" cy="414764"/>
          </a:xfrm>
          <a:prstGeom prst="rect">
            <a:avLst/>
          </a:prstGeom>
          <a:noFill/>
          <a:ln>
            <a:noFill/>
          </a:ln>
        </p:spPr>
        <p:txBody>
          <a:bodyPr lIns="81646" tIns="40823" rIns="81646" bIns="40823"/>
          <a:lstStyle/>
          <a:p>
            <a:r>
              <a:rPr lang="en-US" sz="2359" b="1">
                <a:latin typeface="Arial"/>
              </a:rPr>
              <a:t>Questions</a:t>
            </a:r>
            <a:endParaRPr sz="1633"/>
          </a:p>
        </p:txBody>
      </p:sp>
      <p:sp>
        <p:nvSpPr>
          <p:cNvPr id="6" name="TextBox 5"/>
          <p:cNvSpPr txBox="1"/>
          <p:nvPr/>
        </p:nvSpPr>
        <p:spPr>
          <a:xfrm>
            <a:off x="1855331" y="946176"/>
            <a:ext cx="4606468" cy="343620"/>
          </a:xfrm>
          <a:prstGeom prst="rect">
            <a:avLst/>
          </a:prstGeom>
          <a:noFill/>
        </p:spPr>
        <p:txBody>
          <a:bodyPr wrap="square" rtlCol="0">
            <a:spAutoFit/>
          </a:bodyPr>
          <a:lstStyle/>
          <a:p>
            <a:r>
              <a:rPr lang="en-IN" sz="1633" dirty="0" smtClean="0"/>
              <a:t>TensorFlow with </a:t>
            </a:r>
            <a:r>
              <a:rPr lang="en-IN" sz="1633" dirty="0" err="1" smtClean="0"/>
              <a:t>Keras</a:t>
            </a:r>
            <a:r>
              <a:rPr lang="en-IN" sz="1633" dirty="0" err="1" smtClean="0"/>
              <a:t>.ipynb</a:t>
            </a:r>
            <a:endParaRPr lang="en-IN" sz="1633"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0885" y="6220946"/>
            <a:ext cx="1734950" cy="405083"/>
          </a:xfrm>
          <a:prstGeom prst="rect">
            <a:avLst/>
          </a:prstGeom>
        </p:spPr>
      </p:pic>
    </p:spTree>
    <p:extLst>
      <p:ext uri="{BB962C8B-B14F-4D97-AF65-F5344CB8AC3E}">
        <p14:creationId xmlns:p14="http://schemas.microsoft.com/office/powerpoint/2010/main" val="23450567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55331" y="1524910"/>
            <a:ext cx="8621530" cy="4563379"/>
          </a:xfrm>
          <a:prstGeom prst="rect">
            <a:avLst/>
          </a:prstGeom>
          <a:noFill/>
          <a:ln>
            <a:noFill/>
          </a:ln>
        </p:spPr>
        <p:txBody>
          <a:bodyPr lIns="0" tIns="0" rIns="0" bIns="0" anchor="ctr"/>
          <a:lstStyle/>
          <a:p>
            <a:r>
              <a:rPr lang="en-IN" sz="1600" dirty="0">
                <a:latin typeface="Arial"/>
              </a:rPr>
              <a:t>4</a:t>
            </a:r>
            <a:r>
              <a:rPr lang="en-IN" sz="1600" dirty="0" smtClean="0">
                <a:latin typeface="Arial"/>
              </a:rPr>
              <a:t>) Cell 28 : Neural Network formation with </a:t>
            </a:r>
            <a:r>
              <a:rPr lang="en-IN" sz="1600" dirty="0" err="1" smtClean="0">
                <a:latin typeface="Arial"/>
              </a:rPr>
              <a:t>TF.Layers</a:t>
            </a:r>
            <a:endParaRPr lang="en-IN" sz="1600" dirty="0" smtClean="0">
              <a:latin typeface="Arial"/>
            </a:endParaRPr>
          </a:p>
          <a:p>
            <a:endParaRPr lang="en-IN" sz="1600" dirty="0">
              <a:latin typeface="Arial"/>
            </a:endParaRPr>
          </a:p>
          <a:p>
            <a:r>
              <a:rPr lang="en-IN" sz="1600" dirty="0" smtClean="0">
                <a:latin typeface="Arial"/>
              </a:rPr>
              <a:t>What is final loss (or cost) after 50 epochs on MNIST classifier in the provided code file with 2 hidden layers of </a:t>
            </a:r>
            <a:r>
              <a:rPr lang="en-IN" sz="1600" dirty="0" err="1" smtClean="0">
                <a:latin typeface="Arial"/>
              </a:rPr>
              <a:t>TF.Layers</a:t>
            </a:r>
            <a:r>
              <a:rPr lang="en-IN" sz="1600" dirty="0" smtClean="0">
                <a:latin typeface="Arial"/>
              </a:rPr>
              <a:t>.</a:t>
            </a:r>
          </a:p>
          <a:p>
            <a:r>
              <a:rPr lang="en-IN" sz="1600" dirty="0" smtClean="0">
                <a:latin typeface="Arial"/>
              </a:rPr>
              <a:t>Add one more hidden layer h3 with 50 units and tanh activation. Train 50 epochs and check if loss after 50 epochs reduces or increases ? What is final loss ?</a:t>
            </a:r>
            <a:endParaRPr lang="en-US" sz="1600" dirty="0"/>
          </a:p>
        </p:txBody>
      </p:sp>
      <p:sp>
        <p:nvSpPr>
          <p:cNvPr id="118" name="Line 2"/>
          <p:cNvSpPr/>
          <p:nvPr/>
        </p:nvSpPr>
        <p:spPr>
          <a:xfrm>
            <a:off x="1689426" y="811892"/>
            <a:ext cx="8792987" cy="0"/>
          </a:xfrm>
          <a:prstGeom prst="line">
            <a:avLst/>
          </a:prstGeom>
          <a:ln w="18360">
            <a:solidFill>
              <a:srgbClr val="009900"/>
            </a:solidFill>
            <a:round/>
          </a:ln>
        </p:spPr>
      </p:sp>
      <p:sp>
        <p:nvSpPr>
          <p:cNvPr id="119" name="CustomShape 3"/>
          <p:cNvSpPr/>
          <p:nvPr/>
        </p:nvSpPr>
        <p:spPr>
          <a:xfrm>
            <a:off x="3358931" y="3290676"/>
            <a:ext cx="5703489" cy="656437"/>
          </a:xfrm>
          <a:prstGeom prst="rect">
            <a:avLst/>
          </a:prstGeom>
          <a:noFill/>
          <a:ln>
            <a:noFill/>
          </a:ln>
        </p:spPr>
      </p:sp>
      <p:sp>
        <p:nvSpPr>
          <p:cNvPr id="120" name="CustomShape 4"/>
          <p:cNvSpPr/>
          <p:nvPr/>
        </p:nvSpPr>
        <p:spPr>
          <a:xfrm>
            <a:off x="1755070" y="100589"/>
            <a:ext cx="8808663" cy="414764"/>
          </a:xfrm>
          <a:prstGeom prst="rect">
            <a:avLst/>
          </a:prstGeom>
          <a:noFill/>
          <a:ln>
            <a:noFill/>
          </a:ln>
        </p:spPr>
        <p:txBody>
          <a:bodyPr lIns="81646" tIns="40823" rIns="81646" bIns="40823"/>
          <a:lstStyle/>
          <a:p>
            <a:r>
              <a:rPr lang="en-US" sz="2359" b="1">
                <a:latin typeface="Arial"/>
              </a:rPr>
              <a:t>Questions</a:t>
            </a:r>
            <a:endParaRPr sz="1633"/>
          </a:p>
        </p:txBody>
      </p:sp>
      <p:sp>
        <p:nvSpPr>
          <p:cNvPr id="6" name="TextBox 5"/>
          <p:cNvSpPr txBox="1"/>
          <p:nvPr/>
        </p:nvSpPr>
        <p:spPr>
          <a:xfrm>
            <a:off x="1855331" y="946176"/>
            <a:ext cx="4606468" cy="343620"/>
          </a:xfrm>
          <a:prstGeom prst="rect">
            <a:avLst/>
          </a:prstGeom>
          <a:noFill/>
        </p:spPr>
        <p:txBody>
          <a:bodyPr wrap="square" rtlCol="0">
            <a:spAutoFit/>
          </a:bodyPr>
          <a:lstStyle/>
          <a:p>
            <a:r>
              <a:rPr lang="en-IN" sz="1633" dirty="0" smtClean="0"/>
              <a:t>TensorFlow with </a:t>
            </a:r>
            <a:r>
              <a:rPr lang="en-IN" sz="1633" dirty="0" err="1" smtClean="0"/>
              <a:t>Keras</a:t>
            </a:r>
            <a:r>
              <a:rPr lang="en-IN" sz="1633" dirty="0" err="1" smtClean="0"/>
              <a:t>.ipynb</a:t>
            </a:r>
            <a:endParaRPr lang="en-IN" sz="1633"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0885" y="6220946"/>
            <a:ext cx="1734950" cy="405083"/>
          </a:xfrm>
          <a:prstGeom prst="rect">
            <a:avLst/>
          </a:prstGeom>
        </p:spPr>
      </p:pic>
    </p:spTree>
    <p:extLst>
      <p:ext uri="{BB962C8B-B14F-4D97-AF65-F5344CB8AC3E}">
        <p14:creationId xmlns:p14="http://schemas.microsoft.com/office/powerpoint/2010/main" val="42194023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55331" y="1524910"/>
            <a:ext cx="8621530" cy="4563379"/>
          </a:xfrm>
          <a:prstGeom prst="rect">
            <a:avLst/>
          </a:prstGeom>
          <a:noFill/>
          <a:ln>
            <a:noFill/>
          </a:ln>
        </p:spPr>
        <p:txBody>
          <a:bodyPr lIns="0" tIns="0" rIns="0" bIns="0" anchor="ctr"/>
          <a:lstStyle/>
          <a:p>
            <a:r>
              <a:rPr lang="en-IN" sz="1600" dirty="0" smtClean="0">
                <a:latin typeface="Arial"/>
              </a:rPr>
              <a:t>5) Cell 39 : Neural Network formation with Keras</a:t>
            </a:r>
          </a:p>
          <a:p>
            <a:endParaRPr lang="en-IN" sz="1600" dirty="0">
              <a:latin typeface="Arial"/>
            </a:endParaRPr>
          </a:p>
          <a:p>
            <a:r>
              <a:rPr lang="en-IN" sz="1600" dirty="0" smtClean="0">
                <a:latin typeface="Arial"/>
              </a:rPr>
              <a:t>What is training and test accuracy after 50 epochs on MNIST classifier in the provided code file with 2 hidden layers of Keras having 50 units (i.e. 50 neurons) each.</a:t>
            </a:r>
          </a:p>
          <a:p>
            <a:r>
              <a:rPr lang="en-IN" sz="1600" dirty="0" smtClean="0">
                <a:latin typeface="Arial"/>
              </a:rPr>
              <a:t>In each of the hidden layers of Keras model, change the no of units to 25 each and check the same training and test accuracy. What are the new values for these accuracy figures ? Interpret the result.</a:t>
            </a:r>
            <a:endParaRPr lang="en-IN" sz="1200" dirty="0" smtClean="0"/>
          </a:p>
          <a:p>
            <a:endParaRPr lang="en-IN" sz="1200" dirty="0"/>
          </a:p>
          <a:p>
            <a:endParaRPr lang="en-IN" sz="1200" dirty="0" smtClean="0"/>
          </a:p>
          <a:p>
            <a:endParaRPr lang="en-IN" sz="1200" dirty="0"/>
          </a:p>
          <a:p>
            <a:endParaRPr lang="en-IN" sz="1200" dirty="0" smtClean="0"/>
          </a:p>
          <a:p>
            <a:endParaRPr sz="1200" b="1" dirty="0"/>
          </a:p>
        </p:txBody>
      </p:sp>
      <p:sp>
        <p:nvSpPr>
          <p:cNvPr id="118" name="Line 2"/>
          <p:cNvSpPr/>
          <p:nvPr/>
        </p:nvSpPr>
        <p:spPr>
          <a:xfrm>
            <a:off x="1689426" y="811892"/>
            <a:ext cx="8792987" cy="0"/>
          </a:xfrm>
          <a:prstGeom prst="line">
            <a:avLst/>
          </a:prstGeom>
          <a:ln w="18360">
            <a:solidFill>
              <a:srgbClr val="009900"/>
            </a:solidFill>
            <a:round/>
          </a:ln>
        </p:spPr>
      </p:sp>
      <p:sp>
        <p:nvSpPr>
          <p:cNvPr id="119" name="CustomShape 3"/>
          <p:cNvSpPr/>
          <p:nvPr/>
        </p:nvSpPr>
        <p:spPr>
          <a:xfrm>
            <a:off x="3358931" y="3290676"/>
            <a:ext cx="5703489" cy="656437"/>
          </a:xfrm>
          <a:prstGeom prst="rect">
            <a:avLst/>
          </a:prstGeom>
          <a:noFill/>
          <a:ln>
            <a:noFill/>
          </a:ln>
        </p:spPr>
      </p:sp>
      <p:sp>
        <p:nvSpPr>
          <p:cNvPr id="120" name="CustomShape 4"/>
          <p:cNvSpPr/>
          <p:nvPr/>
        </p:nvSpPr>
        <p:spPr>
          <a:xfrm>
            <a:off x="1755070" y="100589"/>
            <a:ext cx="8808663" cy="414764"/>
          </a:xfrm>
          <a:prstGeom prst="rect">
            <a:avLst/>
          </a:prstGeom>
          <a:noFill/>
          <a:ln>
            <a:noFill/>
          </a:ln>
        </p:spPr>
        <p:txBody>
          <a:bodyPr lIns="81646" tIns="40823" rIns="81646" bIns="40823"/>
          <a:lstStyle/>
          <a:p>
            <a:r>
              <a:rPr lang="en-US" sz="2359" b="1">
                <a:latin typeface="Arial"/>
              </a:rPr>
              <a:t>Questions</a:t>
            </a:r>
            <a:endParaRPr sz="1633"/>
          </a:p>
        </p:txBody>
      </p:sp>
      <p:sp>
        <p:nvSpPr>
          <p:cNvPr id="6" name="TextBox 5"/>
          <p:cNvSpPr txBox="1"/>
          <p:nvPr/>
        </p:nvSpPr>
        <p:spPr>
          <a:xfrm>
            <a:off x="1855331" y="946176"/>
            <a:ext cx="4606468" cy="343620"/>
          </a:xfrm>
          <a:prstGeom prst="rect">
            <a:avLst/>
          </a:prstGeom>
          <a:noFill/>
        </p:spPr>
        <p:txBody>
          <a:bodyPr wrap="square" rtlCol="0">
            <a:spAutoFit/>
          </a:bodyPr>
          <a:lstStyle/>
          <a:p>
            <a:r>
              <a:rPr lang="en-IN" sz="1633" dirty="0" smtClean="0"/>
              <a:t>TensorFlow with </a:t>
            </a:r>
            <a:r>
              <a:rPr lang="en-IN" sz="1633" dirty="0" err="1" smtClean="0"/>
              <a:t>Keras</a:t>
            </a:r>
            <a:r>
              <a:rPr lang="en-IN" sz="1633" dirty="0" err="1" smtClean="0"/>
              <a:t>.ipynb</a:t>
            </a:r>
            <a:endParaRPr lang="en-IN" sz="1633"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0885" y="6220946"/>
            <a:ext cx="1734950" cy="405083"/>
          </a:xfrm>
          <a:prstGeom prst="rect">
            <a:avLst/>
          </a:prstGeom>
        </p:spPr>
      </p:pic>
    </p:spTree>
    <p:extLst>
      <p:ext uri="{BB962C8B-B14F-4D97-AF65-F5344CB8AC3E}">
        <p14:creationId xmlns:p14="http://schemas.microsoft.com/office/powerpoint/2010/main" val="42377071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299</Words>
  <Application>Microsoft Office PowerPoint</Application>
  <PresentationFormat>Widescreen</PresentationFormat>
  <Paragraphs>50</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dc:creator>
  <cp:lastModifiedBy>Vivek</cp:lastModifiedBy>
  <cp:revision>53</cp:revision>
  <dcterms:created xsi:type="dcterms:W3CDTF">2018-08-08T04:16:44Z</dcterms:created>
  <dcterms:modified xsi:type="dcterms:W3CDTF">2018-12-17T19:33:55Z</dcterms:modified>
</cp:coreProperties>
</file>