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58" r:id="rId3"/>
    <p:sldId id="259"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8" d="100"/>
          <a:sy n="78" d="100"/>
        </p:scale>
        <p:origin x="33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975DF-CC8A-4676-BA73-C005FB8E5CD6}" type="datetimeFigureOut">
              <a:rPr lang="en-IN" smtClean="0"/>
              <a:t>26-12-2018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9EC1-9C77-4077-939E-0A5B8C731AC5}" type="slidenum">
              <a:rPr lang="en-IN" smtClean="0"/>
              <a:t>‹#›</a:t>
            </a:fld>
            <a:endParaRPr lang="en-IN"/>
          </a:p>
        </p:txBody>
      </p:sp>
    </p:spTree>
    <p:extLst>
      <p:ext uri="{BB962C8B-B14F-4D97-AF65-F5344CB8AC3E}">
        <p14:creationId xmlns:p14="http://schemas.microsoft.com/office/powerpoint/2010/main" val="372620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989DFE-223E-4CBA-AEA8-D3CF91D98A28}" type="slidenum">
              <a:rPr lang="en-IN" smtClean="0"/>
              <a:t>1</a:t>
            </a:fld>
            <a:endParaRPr lang="en-IN" dirty="0"/>
          </a:p>
        </p:txBody>
      </p:sp>
    </p:spTree>
    <p:extLst>
      <p:ext uri="{BB962C8B-B14F-4D97-AF65-F5344CB8AC3E}">
        <p14:creationId xmlns:p14="http://schemas.microsoft.com/office/powerpoint/2010/main" val="61501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187944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69765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417271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378588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195240" cy="4503600"/>
          </a:xfrm>
          <a:prstGeom prst="rect">
            <a:avLst/>
          </a:prstGeom>
        </p:spPr>
        <p:txBody>
          <a:bodyPr lIns="0" tIns="0" rIns="0" bIns="0"/>
          <a:lstStyle/>
          <a:p>
            <a:r>
              <a:rPr lang="en-US" sz="2000">
                <a:latin typeface="Arial"/>
              </a:rPr>
              <a:t>Merge Sort?</a:t>
            </a:r>
            <a:endParaRPr/>
          </a:p>
        </p:txBody>
      </p:sp>
    </p:spTree>
    <p:extLst>
      <p:ext uri="{BB962C8B-B14F-4D97-AF65-F5344CB8AC3E}">
        <p14:creationId xmlns:p14="http://schemas.microsoft.com/office/powerpoint/2010/main" val="293042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26-12-2018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33142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26-12-2018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8956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26-12-2018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421200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42BE2-DBCD-4268-87F0-5D31378D5074}" type="datetimeFigureOut">
              <a:rPr lang="en-IN" smtClean="0"/>
              <a:t>26-12-2018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22716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642BE2-DBCD-4268-87F0-5D31378D5074}" type="datetimeFigureOut">
              <a:rPr lang="en-IN" smtClean="0"/>
              <a:t>26-12-2018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5365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642BE2-DBCD-4268-87F0-5D31378D5074}" type="datetimeFigureOut">
              <a:rPr lang="en-IN" smtClean="0"/>
              <a:t>26-12-2018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85172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642BE2-DBCD-4268-87F0-5D31378D5074}" type="datetimeFigureOut">
              <a:rPr lang="en-IN" smtClean="0"/>
              <a:t>26-12-2018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166000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642BE2-DBCD-4268-87F0-5D31378D5074}" type="datetimeFigureOut">
              <a:rPr lang="en-IN" smtClean="0"/>
              <a:t>26-12-2018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31465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42BE2-DBCD-4268-87F0-5D31378D5074}" type="datetimeFigureOut">
              <a:rPr lang="en-IN" smtClean="0"/>
              <a:t>26-12-2018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289880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42BE2-DBCD-4268-87F0-5D31378D5074}" type="datetimeFigureOut">
              <a:rPr lang="en-IN" smtClean="0"/>
              <a:t>26-12-2018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332572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42BE2-DBCD-4268-87F0-5D31378D5074}" type="datetimeFigureOut">
              <a:rPr lang="en-IN" smtClean="0"/>
              <a:t>26-12-2018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CD2B5C-D993-4993-9B76-2CD5C63AB1AC}" type="slidenum">
              <a:rPr lang="en-IN" smtClean="0"/>
              <a:t>‹#›</a:t>
            </a:fld>
            <a:endParaRPr lang="en-IN"/>
          </a:p>
        </p:txBody>
      </p:sp>
    </p:spTree>
    <p:extLst>
      <p:ext uri="{BB962C8B-B14F-4D97-AF65-F5344CB8AC3E}">
        <p14:creationId xmlns:p14="http://schemas.microsoft.com/office/powerpoint/2010/main" val="30628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42BE2-DBCD-4268-87F0-5D31378D5074}" type="datetimeFigureOut">
              <a:rPr lang="en-IN" smtClean="0"/>
              <a:t>26-12-2018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2B5C-D993-4993-9B76-2CD5C63AB1AC}" type="slidenum">
              <a:rPr lang="en-IN" smtClean="0"/>
              <a:t>‹#›</a:t>
            </a:fld>
            <a:endParaRPr lang="en-IN"/>
          </a:p>
        </p:txBody>
      </p:sp>
    </p:spTree>
    <p:extLst>
      <p:ext uri="{BB962C8B-B14F-4D97-AF65-F5344CB8AC3E}">
        <p14:creationId xmlns:p14="http://schemas.microsoft.com/office/powerpoint/2010/main" val="239157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ct@cellstra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www.cellstra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078474" y="4992159"/>
            <a:ext cx="8074491" cy="1134366"/>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N" dirty="0">
                <a:latin typeface="Calibri" panose="020F0502020204030204" pitchFamily="34" charset="0"/>
              </a:rPr>
              <a:t>Phone : +91 </a:t>
            </a:r>
            <a:r>
              <a:rPr lang="en-IN" dirty="0" smtClean="0">
                <a:latin typeface="Calibri" panose="020F0502020204030204" pitchFamily="34" charset="0"/>
              </a:rPr>
              <a:t>9742800566</a:t>
            </a:r>
            <a:endParaRPr lang="en-IN" dirty="0">
              <a:latin typeface="Calibri" panose="020F0502020204030204" pitchFamily="34" charset="0"/>
            </a:endParaRPr>
          </a:p>
          <a:p>
            <a:pPr marL="0" indent="0">
              <a:buNone/>
            </a:pPr>
            <a:r>
              <a:rPr lang="en-IN" dirty="0">
                <a:latin typeface="Calibri" panose="020F0502020204030204" pitchFamily="34" charset="0"/>
              </a:rPr>
              <a:t>Offices : </a:t>
            </a:r>
            <a:r>
              <a:rPr lang="en-IN" dirty="0" smtClean="0">
                <a:latin typeface="Calibri" panose="020F0502020204030204" pitchFamily="34" charset="0"/>
              </a:rPr>
              <a:t>Bengaluru</a:t>
            </a:r>
            <a:endParaRPr lang="en-IN" dirty="0">
              <a:latin typeface="Calibri" panose="020F0502020204030204" pitchFamily="34" charset="0"/>
            </a:endParaRPr>
          </a:p>
          <a:p>
            <a:pPr marL="0" indent="0">
              <a:buNone/>
            </a:pPr>
            <a:r>
              <a:rPr lang="en-IN" dirty="0">
                <a:latin typeface="Calibri" panose="020F0502020204030204" pitchFamily="34" charset="0"/>
              </a:rPr>
              <a:t>Email : </a:t>
            </a:r>
            <a:r>
              <a:rPr lang="en-IN" dirty="0">
                <a:latin typeface="Calibri" panose="020F0502020204030204" pitchFamily="34" charset="0"/>
                <a:hlinkClick r:id="rId3"/>
              </a:rPr>
              <a:t>contact@cellstrat.com</a:t>
            </a:r>
            <a:endParaRPr lang="en-IN" dirty="0">
              <a:latin typeface="Calibri" panose="020F0502020204030204" pitchFamily="34" charset="0"/>
            </a:endParaRPr>
          </a:p>
          <a:p>
            <a:pPr marL="0" indent="0">
              <a:buNone/>
            </a:pPr>
            <a:r>
              <a:rPr lang="en-IN" dirty="0">
                <a:latin typeface="Calibri" panose="020F0502020204030204" pitchFamily="34" charset="0"/>
              </a:rPr>
              <a:t>Web : </a:t>
            </a:r>
            <a:r>
              <a:rPr lang="en-IN" dirty="0">
                <a:latin typeface="Calibri" panose="020F0502020204030204" pitchFamily="34" charset="0"/>
                <a:hlinkClick r:id="rId4"/>
              </a:rPr>
              <a:t>www.cellstrat.com</a:t>
            </a:r>
            <a:endParaRPr lang="en-IN" dirty="0">
              <a:latin typeface="Calibri" panose="020F0502020204030204" pitchFamily="34" charset="0"/>
            </a:endParaRPr>
          </a:p>
          <a:p>
            <a:pPr marL="0" indent="0">
              <a:buNone/>
            </a:pPr>
            <a:endParaRPr lang="en-IN" dirty="0">
              <a:latin typeface="Calibri" panose="020F0502020204030204" pitchFamily="34" charset="0"/>
            </a:endParaRPr>
          </a:p>
          <a:p>
            <a:pPr marL="0" indent="0">
              <a:buNone/>
            </a:pPr>
            <a:endParaRPr lang="en-IN" dirty="0">
              <a:latin typeface="Calibri" panose="020F0502020204030204" pitchFamily="34" charset="0"/>
            </a:endParaRPr>
          </a:p>
        </p:txBody>
      </p:sp>
      <p:sp>
        <p:nvSpPr>
          <p:cNvPr id="7" name="TextBox 6"/>
          <p:cNvSpPr txBox="1"/>
          <p:nvPr/>
        </p:nvSpPr>
        <p:spPr>
          <a:xfrm>
            <a:off x="1070683" y="6096001"/>
            <a:ext cx="5082989" cy="307777"/>
          </a:xfrm>
          <a:prstGeom prst="rect">
            <a:avLst/>
          </a:prstGeom>
          <a:noFill/>
        </p:spPr>
        <p:txBody>
          <a:bodyPr wrap="square" rtlCol="0">
            <a:spAutoFit/>
          </a:bodyPr>
          <a:lstStyle/>
          <a:p>
            <a:r>
              <a:rPr lang="en-IN" sz="1400" b="1" i="1" dirty="0">
                <a:latin typeface="Calibri" panose="020F0502020204030204" pitchFamily="34" charset="0"/>
              </a:rPr>
              <a:t>CellStrat™ Confidential. All Rights Reserved.</a:t>
            </a:r>
          </a:p>
        </p:txBody>
      </p:sp>
      <p:sp>
        <p:nvSpPr>
          <p:cNvPr id="8" name="Subtitle 2"/>
          <p:cNvSpPr txBox="1">
            <a:spLocks/>
          </p:cNvSpPr>
          <p:nvPr/>
        </p:nvSpPr>
        <p:spPr>
          <a:xfrm>
            <a:off x="1153239" y="1280510"/>
            <a:ext cx="8939669" cy="2398141"/>
          </a:xfrm>
          <a:prstGeom prst="rect">
            <a:avLst/>
          </a:prstGeom>
          <a:solidFill>
            <a:schemeClr val="accent3">
              <a:lumMod val="20000"/>
              <a:lumOff val="80000"/>
            </a:schemeClr>
          </a:solidFill>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IN" sz="2400" dirty="0">
              <a:latin typeface="Century Gothic" panose="020B0502020202020204" pitchFamily="34" charset="0"/>
            </a:endParaRPr>
          </a:p>
          <a:p>
            <a:pPr marL="0" indent="0">
              <a:buNone/>
            </a:pPr>
            <a:r>
              <a:rPr lang="en-IN" sz="2400" dirty="0">
                <a:latin typeface="Century Gothic" panose="020B0502020202020204" pitchFamily="34" charset="0"/>
              </a:rPr>
              <a:t>                                                   </a:t>
            </a:r>
          </a:p>
          <a:p>
            <a:pPr marL="0" indent="0">
              <a:buNone/>
            </a:pPr>
            <a:endParaRPr lang="en-IN" sz="600" i="1" dirty="0">
              <a:latin typeface="Century Gothic" panose="020B0502020202020204" pitchFamily="34" charset="0"/>
            </a:endParaRPr>
          </a:p>
          <a:p>
            <a:pPr marL="0" indent="0">
              <a:buNone/>
            </a:pPr>
            <a:endParaRPr lang="en-IN" sz="400" i="1" dirty="0" smtClean="0">
              <a:latin typeface="Century Gothic" panose="020B0502020202020204" pitchFamily="34" charset="0"/>
            </a:endParaRPr>
          </a:p>
          <a:p>
            <a:pPr marL="0" indent="0">
              <a:buNone/>
            </a:pPr>
            <a:r>
              <a:rPr lang="en-IN" sz="2400" i="1" dirty="0" smtClean="0">
                <a:latin typeface="Century Gothic" panose="020B0502020202020204" pitchFamily="34" charset="0"/>
              </a:rPr>
              <a:t>Deep Learning – Certification Program</a:t>
            </a:r>
          </a:p>
          <a:p>
            <a:pPr marL="0" indent="0">
              <a:buNone/>
            </a:pPr>
            <a:r>
              <a:rPr lang="en-IN" sz="2400" i="1" dirty="0" smtClean="0">
                <a:latin typeface="Century Gothic" panose="020B0502020202020204" pitchFamily="34" charset="0"/>
              </a:rPr>
              <a:t>Code Assignment – </a:t>
            </a:r>
            <a:r>
              <a:rPr lang="en-IN" sz="2400" i="1" smtClean="0">
                <a:latin typeface="Century Gothic" panose="020B0502020202020204" pitchFamily="34" charset="0"/>
              </a:rPr>
              <a:t>Module 3</a:t>
            </a:r>
            <a:endParaRPr lang="en-IN" sz="2400" i="1" dirty="0">
              <a:latin typeface="Century Gothic" panose="020B0502020202020204" pitchFamily="34" charset="0"/>
            </a:endParaRPr>
          </a:p>
        </p:txBody>
      </p:sp>
      <p:sp>
        <p:nvSpPr>
          <p:cNvPr id="6" name="Subtitle 2"/>
          <p:cNvSpPr txBox="1">
            <a:spLocks/>
          </p:cNvSpPr>
          <p:nvPr/>
        </p:nvSpPr>
        <p:spPr>
          <a:xfrm>
            <a:off x="1070683" y="3874009"/>
            <a:ext cx="7891272" cy="7248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600"/>
              </a:spcBef>
              <a:buNone/>
            </a:pPr>
            <a:endParaRPr lang="en-IN" sz="1800" dirty="0">
              <a:latin typeface="Calibri" panose="020F050202020403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7368" y="1380004"/>
            <a:ext cx="4047845" cy="945108"/>
          </a:xfrm>
          <a:prstGeom prst="rect">
            <a:avLst/>
          </a:prstGeom>
        </p:spPr>
      </p:pic>
    </p:spTree>
    <p:extLst>
      <p:ext uri="{BB962C8B-B14F-4D97-AF65-F5344CB8AC3E}">
        <p14:creationId xmlns:p14="http://schemas.microsoft.com/office/powerpoint/2010/main" val="1465684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125091" y="2622482"/>
            <a:ext cx="7601603" cy="1789362"/>
          </a:xfrm>
          <a:prstGeom prst="rect">
            <a:avLst/>
          </a:prstGeom>
          <a:noFill/>
          <a:ln>
            <a:noFill/>
          </a:ln>
        </p:spPr>
        <p:txBody>
          <a:bodyPr lIns="81646" tIns="40823" rIns="81646" bIns="40823"/>
          <a:lstStyle/>
          <a:p>
            <a:pPr algn="ctr">
              <a:lnSpc>
                <a:spcPct val="100000"/>
              </a:lnSpc>
            </a:pPr>
            <a:r>
              <a:rPr lang="en-US" sz="2540" i="1" dirty="0">
                <a:solidFill>
                  <a:srgbClr val="000000"/>
                </a:solidFill>
                <a:latin typeface="Calibri"/>
              </a:rPr>
              <a:t>Module </a:t>
            </a:r>
            <a:r>
              <a:rPr lang="en-US" sz="2540" i="1" dirty="0" smtClean="0">
                <a:solidFill>
                  <a:srgbClr val="000000"/>
                </a:solidFill>
                <a:latin typeface="Calibri"/>
              </a:rPr>
              <a:t>3 </a:t>
            </a:r>
            <a:r>
              <a:rPr lang="en-US" sz="2540" i="1" dirty="0">
                <a:solidFill>
                  <a:srgbClr val="000000"/>
                </a:solidFill>
                <a:latin typeface="Calibri"/>
              </a:rPr>
              <a:t>(Set 1 code)</a:t>
            </a:r>
            <a:endParaRPr sz="1633" dirty="0"/>
          </a:p>
          <a:p>
            <a:pPr algn="ctr">
              <a:lnSpc>
                <a:spcPct val="100000"/>
              </a:lnSpc>
            </a:pPr>
            <a:endParaRPr sz="1633" dirty="0"/>
          </a:p>
          <a:p>
            <a:pPr algn="ctr">
              <a:lnSpc>
                <a:spcPct val="100000"/>
              </a:lnSpc>
            </a:pPr>
            <a:r>
              <a:rPr lang="en-US" sz="2540" dirty="0" smtClean="0">
                <a:solidFill>
                  <a:srgbClr val="000000"/>
                </a:solidFill>
                <a:latin typeface="Calibri"/>
              </a:rPr>
              <a:t>Perceptron</a:t>
            </a:r>
            <a:endParaRPr sz="1633" dirty="0"/>
          </a:p>
        </p:txBody>
      </p:sp>
    </p:spTree>
    <p:extLst>
      <p:ext uri="{BB962C8B-B14F-4D97-AF65-F5344CB8AC3E}">
        <p14:creationId xmlns:p14="http://schemas.microsoft.com/office/powerpoint/2010/main" val="21796586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pPr marL="457200" indent="-457200">
              <a:buAutoNum type="arabicParenR"/>
            </a:pPr>
            <a:r>
              <a:rPr lang="en-IN" sz="1600" dirty="0" smtClean="0"/>
              <a:t>Which algo in the provided file gives better accuracy for XOR gate classifier and why </a:t>
            </a:r>
            <a:r>
              <a:rPr lang="en-IN" sz="1600" dirty="0" smtClean="0"/>
              <a:t>?</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a:t>mod3_boolean_perceptron.ipynb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28240022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r>
              <a:rPr lang="en-IN" sz="1600" dirty="0" smtClean="0"/>
              <a:t>2) Implement AND </a:t>
            </a:r>
            <a:r>
              <a:rPr lang="en-IN" sz="1600" dirty="0" err="1" smtClean="0"/>
              <a:t>and</a:t>
            </a:r>
            <a:r>
              <a:rPr lang="en-IN" sz="1600" dirty="0" smtClean="0"/>
              <a:t> OR gate and print the accuracy. Which of the two classifiers Perceptron and </a:t>
            </a:r>
            <a:r>
              <a:rPr lang="en-IN" sz="1600" dirty="0" err="1" smtClean="0"/>
              <a:t>MLPClassifier</a:t>
            </a:r>
            <a:r>
              <a:rPr lang="en-IN" sz="1600" dirty="0" smtClean="0"/>
              <a:t> is better for these gates </a:t>
            </a:r>
            <a:r>
              <a:rPr lang="en-IN" sz="1600" dirty="0" smtClean="0"/>
              <a:t>?</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946176"/>
            <a:ext cx="4606468" cy="343620"/>
          </a:xfrm>
          <a:prstGeom prst="rect">
            <a:avLst/>
          </a:prstGeom>
          <a:noFill/>
        </p:spPr>
        <p:txBody>
          <a:bodyPr wrap="square" rtlCol="0">
            <a:spAutoFit/>
          </a:bodyPr>
          <a:lstStyle/>
          <a:p>
            <a:r>
              <a:rPr lang="en-IN" sz="1633" dirty="0"/>
              <a:t>mod3_boolean_perceptron.ipynb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2588251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125091" y="2622482"/>
            <a:ext cx="7601603" cy="1789362"/>
          </a:xfrm>
          <a:prstGeom prst="rect">
            <a:avLst/>
          </a:prstGeom>
          <a:noFill/>
          <a:ln>
            <a:noFill/>
          </a:ln>
        </p:spPr>
        <p:txBody>
          <a:bodyPr lIns="81646" tIns="40823" rIns="81646" bIns="40823"/>
          <a:lstStyle/>
          <a:p>
            <a:pPr algn="ctr">
              <a:lnSpc>
                <a:spcPct val="100000"/>
              </a:lnSpc>
            </a:pPr>
            <a:r>
              <a:rPr lang="en-US" sz="2540" i="1" dirty="0">
                <a:solidFill>
                  <a:srgbClr val="000000"/>
                </a:solidFill>
                <a:latin typeface="Calibri"/>
              </a:rPr>
              <a:t>Module </a:t>
            </a:r>
            <a:r>
              <a:rPr lang="en-US" sz="2540" i="1" dirty="0" smtClean="0">
                <a:solidFill>
                  <a:srgbClr val="000000"/>
                </a:solidFill>
                <a:latin typeface="Calibri"/>
              </a:rPr>
              <a:t>3 </a:t>
            </a:r>
            <a:r>
              <a:rPr lang="en-US" sz="2540" i="1" dirty="0">
                <a:solidFill>
                  <a:srgbClr val="000000"/>
                </a:solidFill>
                <a:latin typeface="Calibri"/>
              </a:rPr>
              <a:t>(Set </a:t>
            </a:r>
            <a:r>
              <a:rPr lang="en-US" sz="2540" i="1" dirty="0" smtClean="0">
                <a:solidFill>
                  <a:srgbClr val="000000"/>
                </a:solidFill>
                <a:latin typeface="Calibri"/>
              </a:rPr>
              <a:t>2 </a:t>
            </a:r>
            <a:r>
              <a:rPr lang="en-US" sz="2540" i="1" dirty="0">
                <a:solidFill>
                  <a:srgbClr val="000000"/>
                </a:solidFill>
                <a:latin typeface="Calibri"/>
              </a:rPr>
              <a:t>code)</a:t>
            </a:r>
            <a:endParaRPr sz="1633" dirty="0"/>
          </a:p>
          <a:p>
            <a:pPr algn="ctr">
              <a:lnSpc>
                <a:spcPct val="100000"/>
              </a:lnSpc>
            </a:pPr>
            <a:endParaRPr sz="1633" dirty="0"/>
          </a:p>
          <a:p>
            <a:pPr algn="ctr">
              <a:lnSpc>
                <a:spcPct val="100000"/>
              </a:lnSpc>
            </a:pPr>
            <a:endParaRPr sz="1633" dirty="0"/>
          </a:p>
        </p:txBody>
      </p:sp>
    </p:spTree>
    <p:extLst>
      <p:ext uri="{BB962C8B-B14F-4D97-AF65-F5344CB8AC3E}">
        <p14:creationId xmlns:p14="http://schemas.microsoft.com/office/powerpoint/2010/main" val="20453713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pPr marL="457200" indent="-457200">
              <a:buAutoNum type="arabicParenR"/>
            </a:pPr>
            <a:r>
              <a:rPr lang="en-IN" sz="1600" dirty="0" smtClean="0"/>
              <a:t>What are the most popular Activation functions – what are their pros and cons ? Which one is the best activation function by far for deep neural networks </a:t>
            </a:r>
            <a:r>
              <a:rPr lang="en-IN" sz="1600" dirty="0" smtClean="0"/>
              <a:t>?</a:t>
            </a:r>
            <a:endParaRPr lang="en-US" sz="1600" dirty="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822606"/>
            <a:ext cx="4606468" cy="343620"/>
          </a:xfrm>
          <a:prstGeom prst="rect">
            <a:avLst/>
          </a:prstGeom>
          <a:noFill/>
        </p:spPr>
        <p:txBody>
          <a:bodyPr wrap="square" rtlCol="0">
            <a:spAutoFit/>
          </a:bodyPr>
          <a:lstStyle/>
          <a:p>
            <a:r>
              <a:rPr lang="en-IN" sz="1633" dirty="0"/>
              <a:t>module3_ActivationFunction.ipynb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5978940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401340"/>
            <a:ext cx="8621530" cy="4563379"/>
          </a:xfrm>
          <a:prstGeom prst="rect">
            <a:avLst/>
          </a:prstGeom>
          <a:noFill/>
          <a:ln>
            <a:noFill/>
          </a:ln>
        </p:spPr>
        <p:txBody>
          <a:bodyPr lIns="0" tIns="0" rIns="0" bIns="0" anchor="ctr"/>
          <a:lstStyle/>
          <a:p>
            <a:r>
              <a:rPr lang="en-IN" sz="1600" dirty="0" smtClean="0"/>
              <a:t>2) What is Softmax ? What is sum of all probabilities for </a:t>
            </a:r>
            <a:r>
              <a:rPr lang="en-IN" sz="1600" dirty="0" err="1" smtClean="0"/>
              <a:t>SoftMax</a:t>
            </a:r>
            <a:r>
              <a:rPr lang="en-IN" sz="1600" dirty="0" smtClean="0"/>
              <a:t> </a:t>
            </a:r>
            <a:r>
              <a:rPr lang="en-IN" sz="1600" dirty="0" smtClean="0"/>
              <a:t>?</a:t>
            </a:r>
            <a:endParaRPr lang="en-IN" sz="1600" dirty="0" smtClean="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822606"/>
            <a:ext cx="4606468" cy="343620"/>
          </a:xfrm>
          <a:prstGeom prst="rect">
            <a:avLst/>
          </a:prstGeom>
          <a:noFill/>
        </p:spPr>
        <p:txBody>
          <a:bodyPr wrap="square" rtlCol="0">
            <a:spAutoFit/>
          </a:bodyPr>
          <a:lstStyle/>
          <a:p>
            <a:r>
              <a:rPr lang="en-IN" sz="1633" dirty="0"/>
              <a:t>module3_ActivationFunction.ipynb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4242692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55331" y="1524910"/>
            <a:ext cx="8621530" cy="4563379"/>
          </a:xfrm>
          <a:prstGeom prst="rect">
            <a:avLst/>
          </a:prstGeom>
          <a:noFill/>
          <a:ln>
            <a:noFill/>
          </a:ln>
        </p:spPr>
        <p:txBody>
          <a:bodyPr lIns="0" tIns="0" rIns="0" bIns="0" anchor="ctr"/>
          <a:lstStyle/>
          <a:p>
            <a:r>
              <a:rPr lang="en-IN" sz="1600" dirty="0"/>
              <a:t>3</a:t>
            </a:r>
            <a:r>
              <a:rPr lang="en-IN" sz="1600" dirty="0" smtClean="0"/>
              <a:t>) Run the model for 1000 training steps. During the training step what is the final loss after 1000 steps ? Why does it vary if you re-run the model training again and again ?</a:t>
            </a:r>
          </a:p>
          <a:p>
            <a:endParaRPr lang="en-IN" sz="1600" dirty="0"/>
          </a:p>
          <a:p>
            <a:r>
              <a:rPr lang="en-IN" sz="1600" dirty="0" smtClean="0"/>
              <a:t>4) What is the test accuracy if there were 1000 training iterations ?</a:t>
            </a:r>
          </a:p>
          <a:p>
            <a:endParaRPr lang="en-IN" sz="1600" dirty="0"/>
          </a:p>
          <a:p>
            <a:r>
              <a:rPr lang="en-IN" sz="1600" dirty="0" smtClean="0"/>
              <a:t>5) Run the whole model again for 10 training iterations – what happens to test accuracy ? If the model accuracy remains the same, the question is why ? Shouldn’t smaller number of steps should lead to lesser accuracy in most cases ?</a:t>
            </a:r>
          </a:p>
          <a:p>
            <a:endParaRPr lang="en-IN" sz="1600" dirty="0"/>
          </a:p>
          <a:p>
            <a:r>
              <a:rPr lang="en-IN" sz="1600" dirty="0" smtClean="0"/>
              <a:t>6) In regards to Ques 5 above, how can we restart the model such that it does not pick up the prior trained checkpoint file. Do the appropriate steps and retrain for 10 steps. What is test accuracy </a:t>
            </a:r>
            <a:r>
              <a:rPr lang="en-IN" sz="1600" smtClean="0"/>
              <a:t>now </a:t>
            </a:r>
            <a:r>
              <a:rPr lang="en-IN" sz="1600" smtClean="0"/>
              <a:t>?</a:t>
            </a:r>
            <a:endParaRPr lang="en-IN" sz="1600" dirty="0" smtClean="0"/>
          </a:p>
        </p:txBody>
      </p:sp>
      <p:sp>
        <p:nvSpPr>
          <p:cNvPr id="118" name="Line 2"/>
          <p:cNvSpPr/>
          <p:nvPr/>
        </p:nvSpPr>
        <p:spPr>
          <a:xfrm>
            <a:off x="1689426" y="811892"/>
            <a:ext cx="8792987" cy="0"/>
          </a:xfrm>
          <a:prstGeom prst="line">
            <a:avLst/>
          </a:prstGeom>
          <a:ln w="18360">
            <a:solidFill>
              <a:srgbClr val="009900"/>
            </a:solidFill>
            <a:round/>
          </a:ln>
        </p:spPr>
      </p:sp>
      <p:sp>
        <p:nvSpPr>
          <p:cNvPr id="119" name="CustomShape 3"/>
          <p:cNvSpPr/>
          <p:nvPr/>
        </p:nvSpPr>
        <p:spPr>
          <a:xfrm>
            <a:off x="3358931" y="3290676"/>
            <a:ext cx="5703489" cy="656437"/>
          </a:xfrm>
          <a:prstGeom prst="rect">
            <a:avLst/>
          </a:prstGeom>
          <a:noFill/>
          <a:ln>
            <a:noFill/>
          </a:ln>
        </p:spPr>
      </p:sp>
      <p:sp>
        <p:nvSpPr>
          <p:cNvPr id="120" name="CustomShape 4"/>
          <p:cNvSpPr/>
          <p:nvPr/>
        </p:nvSpPr>
        <p:spPr>
          <a:xfrm>
            <a:off x="1755070" y="100589"/>
            <a:ext cx="8808663" cy="414764"/>
          </a:xfrm>
          <a:prstGeom prst="rect">
            <a:avLst/>
          </a:prstGeom>
          <a:noFill/>
          <a:ln>
            <a:noFill/>
          </a:ln>
        </p:spPr>
        <p:txBody>
          <a:bodyPr lIns="81646" tIns="40823" rIns="81646" bIns="40823"/>
          <a:lstStyle/>
          <a:p>
            <a:r>
              <a:rPr lang="en-US" sz="2359" b="1">
                <a:latin typeface="Arial"/>
              </a:rPr>
              <a:t>Questions</a:t>
            </a:r>
            <a:endParaRPr sz="1633"/>
          </a:p>
        </p:txBody>
      </p:sp>
      <p:sp>
        <p:nvSpPr>
          <p:cNvPr id="6" name="TextBox 5"/>
          <p:cNvSpPr txBox="1"/>
          <p:nvPr/>
        </p:nvSpPr>
        <p:spPr>
          <a:xfrm>
            <a:off x="1855331" y="822606"/>
            <a:ext cx="4606468" cy="343620"/>
          </a:xfrm>
          <a:prstGeom prst="rect">
            <a:avLst/>
          </a:prstGeom>
          <a:noFill/>
        </p:spPr>
        <p:txBody>
          <a:bodyPr wrap="square" rtlCol="0">
            <a:spAutoFit/>
          </a:bodyPr>
          <a:lstStyle/>
          <a:p>
            <a:r>
              <a:rPr lang="en-IN" sz="1633" dirty="0"/>
              <a:t>module3_iris_perceptron.ipynb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0885" y="6220946"/>
            <a:ext cx="1734950" cy="405083"/>
          </a:xfrm>
          <a:prstGeom prst="rect">
            <a:avLst/>
          </a:prstGeom>
        </p:spPr>
      </p:pic>
    </p:spTree>
    <p:extLst>
      <p:ext uri="{BB962C8B-B14F-4D97-AF65-F5344CB8AC3E}">
        <p14:creationId xmlns:p14="http://schemas.microsoft.com/office/powerpoint/2010/main" val="31455037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300</Words>
  <Application>Microsoft Office PowerPoint</Application>
  <PresentationFormat>Widescreen</PresentationFormat>
  <Paragraphs>42</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dc:creator>
  <cp:lastModifiedBy>Vivek</cp:lastModifiedBy>
  <cp:revision>74</cp:revision>
  <dcterms:created xsi:type="dcterms:W3CDTF">2018-08-08T04:16:44Z</dcterms:created>
  <dcterms:modified xsi:type="dcterms:W3CDTF">2018-12-26T10:38:25Z</dcterms:modified>
</cp:coreProperties>
</file>