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2" r:id="rId2"/>
    <p:sldId id="263" r:id="rId3"/>
    <p:sldId id="264" r:id="rId4"/>
    <p:sldId id="265" r:id="rId5"/>
    <p:sldId id="26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6029" autoAdjust="0"/>
    <p:restoredTop sz="94660"/>
  </p:normalViewPr>
  <p:slideViewPr>
    <p:cSldViewPr snapToGrid="0">
      <p:cViewPr varScale="1">
        <p:scale>
          <a:sx n="78" d="100"/>
          <a:sy n="78" d="100"/>
        </p:scale>
        <p:origin x="3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D975DF-CC8A-4676-BA73-C005FB8E5CD6}" type="datetimeFigureOut">
              <a:rPr lang="en-IN" smtClean="0"/>
              <a:t>13-08-2018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B79EC1-9C77-4077-939E-0A5B8C731A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205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89DFE-223E-4CBA-AEA8-D3CF91D98A28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5018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D142C-6CE1-40B4-B784-A3FD6AB262B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761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D142C-6CE1-40B4-B784-A3FD6AB262B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788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2BE2-DBCD-4268-87F0-5D31378D5074}" type="datetimeFigureOut">
              <a:rPr lang="en-IN" smtClean="0"/>
              <a:t>13-08-2018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B5C-D993-4993-9B76-2CD5C63A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428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2BE2-DBCD-4268-87F0-5D31378D5074}" type="datetimeFigureOut">
              <a:rPr lang="en-IN" smtClean="0"/>
              <a:t>13-08-2018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B5C-D993-4993-9B76-2CD5C63A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655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2BE2-DBCD-4268-87F0-5D31378D5074}" type="datetimeFigureOut">
              <a:rPr lang="en-IN" smtClean="0"/>
              <a:t>13-08-2018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B5C-D993-4993-9B76-2CD5C63A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008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2BE2-DBCD-4268-87F0-5D31378D5074}" type="datetimeFigureOut">
              <a:rPr lang="en-IN" smtClean="0"/>
              <a:t>13-08-2018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B5C-D993-4993-9B76-2CD5C63A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169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2BE2-DBCD-4268-87F0-5D31378D5074}" type="datetimeFigureOut">
              <a:rPr lang="en-IN" smtClean="0"/>
              <a:t>13-08-2018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B5C-D993-4993-9B76-2CD5C63A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554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2BE2-DBCD-4268-87F0-5D31378D5074}" type="datetimeFigureOut">
              <a:rPr lang="en-IN" smtClean="0"/>
              <a:t>13-08-2018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B5C-D993-4993-9B76-2CD5C63A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727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2BE2-DBCD-4268-87F0-5D31378D5074}" type="datetimeFigureOut">
              <a:rPr lang="en-IN" smtClean="0"/>
              <a:t>13-08-2018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B5C-D993-4993-9B76-2CD5C63A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006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2BE2-DBCD-4268-87F0-5D31378D5074}" type="datetimeFigureOut">
              <a:rPr lang="en-IN" smtClean="0"/>
              <a:t>13-08-2018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B5C-D993-4993-9B76-2CD5C63A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4651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2BE2-DBCD-4268-87F0-5D31378D5074}" type="datetimeFigureOut">
              <a:rPr lang="en-IN" smtClean="0"/>
              <a:t>13-08-2018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B5C-D993-4993-9B76-2CD5C63A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8800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2BE2-DBCD-4268-87F0-5D31378D5074}" type="datetimeFigureOut">
              <a:rPr lang="en-IN" smtClean="0"/>
              <a:t>13-08-2018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B5C-D993-4993-9B76-2CD5C63A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729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2BE2-DBCD-4268-87F0-5D31378D5074}" type="datetimeFigureOut">
              <a:rPr lang="en-IN" smtClean="0"/>
              <a:t>13-08-2018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B5C-D993-4993-9B76-2CD5C63A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897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42BE2-DBCD-4268-87F0-5D31378D5074}" type="datetimeFigureOut">
              <a:rPr lang="en-IN" smtClean="0"/>
              <a:t>13-08-2018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D2B5C-D993-4993-9B76-2CD5C63A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570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ontact@cellstrat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hyperlink" Target="http://www.cellstrat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 txBox="1">
            <a:spLocks/>
          </p:cNvSpPr>
          <p:nvPr/>
        </p:nvSpPr>
        <p:spPr>
          <a:xfrm>
            <a:off x="1078474" y="4992159"/>
            <a:ext cx="8074491" cy="113436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</a:rPr>
              <a:t>Phone : +91 </a:t>
            </a:r>
            <a:r>
              <a:rPr lang="en-IN" dirty="0" smtClean="0">
                <a:latin typeface="Calibri" panose="020F0502020204030204" pitchFamily="34" charset="0"/>
              </a:rPr>
              <a:t>9999658436</a:t>
            </a:r>
            <a:endParaRPr lang="en-IN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</a:rPr>
              <a:t>Offices : Bengaluru, New Delhi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</a:rPr>
              <a:t>Email : </a:t>
            </a:r>
            <a:r>
              <a:rPr lang="en-IN" dirty="0">
                <a:latin typeface="Calibri" panose="020F0502020204030204" pitchFamily="34" charset="0"/>
                <a:hlinkClick r:id="rId3"/>
              </a:rPr>
              <a:t>contact@cellstrat.com</a:t>
            </a:r>
            <a:endParaRPr lang="en-IN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</a:rPr>
              <a:t>Web : </a:t>
            </a:r>
            <a:r>
              <a:rPr lang="en-IN" dirty="0">
                <a:latin typeface="Calibri" panose="020F0502020204030204" pitchFamily="34" charset="0"/>
                <a:hlinkClick r:id="rId4"/>
              </a:rPr>
              <a:t>www.cellstrat.com</a:t>
            </a:r>
            <a:endParaRPr lang="en-IN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IN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0683" y="6096001"/>
            <a:ext cx="5082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i="1" dirty="0">
                <a:latin typeface="Calibri" panose="020F0502020204030204" pitchFamily="34" charset="0"/>
              </a:rPr>
              <a:t>CellStrat™ Confidential. All Rights Reserved.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153239" y="1280510"/>
            <a:ext cx="8939669" cy="23981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sz="24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IN" sz="2400" dirty="0">
                <a:latin typeface="Century Gothic" panose="020B0502020202020204" pitchFamily="34" charset="0"/>
              </a:rPr>
              <a:t>                                                   </a:t>
            </a:r>
          </a:p>
          <a:p>
            <a:pPr marL="0" indent="0">
              <a:buNone/>
            </a:pPr>
            <a:endParaRPr lang="en-IN" sz="600" i="1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IN" sz="400" i="1" dirty="0" smtClean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IN" sz="2400" i="1" dirty="0" smtClean="0">
                <a:latin typeface="Century Gothic" panose="020B0502020202020204" pitchFamily="34" charset="0"/>
              </a:rPr>
              <a:t>Machine Learning – Certification Program (Aug 2018)</a:t>
            </a:r>
          </a:p>
          <a:p>
            <a:pPr marL="0" indent="0">
              <a:buNone/>
            </a:pPr>
            <a:r>
              <a:rPr lang="en-IN" sz="2400" i="1" dirty="0" smtClean="0">
                <a:latin typeface="Century Gothic" panose="020B0502020202020204" pitchFamily="34" charset="0"/>
              </a:rPr>
              <a:t>Code Assignment – Module </a:t>
            </a:r>
            <a:r>
              <a:rPr lang="en-IN" sz="2400" i="1" dirty="0" smtClean="0">
                <a:latin typeface="Century Gothic" panose="020B0502020202020204" pitchFamily="34" charset="0"/>
              </a:rPr>
              <a:t>3</a:t>
            </a:r>
            <a:endParaRPr lang="en-IN" sz="2400" i="1" dirty="0">
              <a:latin typeface="Century Gothic" panose="020B0502020202020204" pitchFamily="34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070683" y="3874009"/>
            <a:ext cx="7891272" cy="724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endParaRPr lang="en-IN" sz="1800" dirty="0"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68" y="1380004"/>
            <a:ext cx="4047845" cy="94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68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2125091" y="2622482"/>
            <a:ext cx="7601603" cy="1789362"/>
          </a:xfrm>
          <a:prstGeom prst="rect">
            <a:avLst/>
          </a:prstGeom>
          <a:noFill/>
          <a:ln>
            <a:noFill/>
          </a:ln>
        </p:spPr>
        <p:txBody>
          <a:bodyPr lIns="81646" tIns="40823" rIns="81646" bIns="40823"/>
          <a:lstStyle/>
          <a:p>
            <a:pPr algn="ctr">
              <a:lnSpc>
                <a:spcPct val="100000"/>
              </a:lnSpc>
            </a:pPr>
            <a:r>
              <a:rPr lang="en-US" sz="2540" i="1" dirty="0">
                <a:solidFill>
                  <a:srgbClr val="000000"/>
                </a:solidFill>
                <a:latin typeface="Calibri"/>
              </a:rPr>
              <a:t>Module </a:t>
            </a:r>
            <a:r>
              <a:rPr lang="en-US" sz="2540" i="1" dirty="0">
                <a:solidFill>
                  <a:srgbClr val="000000"/>
                </a:solidFill>
                <a:latin typeface="Calibri"/>
              </a:rPr>
              <a:t>3 (Set 2 code)</a:t>
            </a:r>
            <a:endParaRPr sz="1633" dirty="0"/>
          </a:p>
          <a:p>
            <a:pPr algn="ctr">
              <a:lnSpc>
                <a:spcPct val="100000"/>
              </a:lnSpc>
            </a:pPr>
            <a:endParaRPr sz="1633" dirty="0"/>
          </a:p>
          <a:p>
            <a:pPr algn="ctr">
              <a:lnSpc>
                <a:spcPct val="100000"/>
              </a:lnSpc>
            </a:pPr>
            <a:r>
              <a:rPr lang="en-US" sz="2540" dirty="0">
                <a:solidFill>
                  <a:srgbClr val="000000"/>
                </a:solidFill>
                <a:latin typeface="Calibri"/>
              </a:rPr>
              <a:t>Techniques of Machine Learning</a:t>
            </a:r>
            <a:endParaRPr sz="1633" dirty="0"/>
          </a:p>
        </p:txBody>
      </p:sp>
    </p:spTree>
    <p:extLst>
      <p:ext uri="{BB962C8B-B14F-4D97-AF65-F5344CB8AC3E}">
        <p14:creationId xmlns:p14="http://schemas.microsoft.com/office/powerpoint/2010/main" val="1506674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Tutorial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152237" y="1568326"/>
            <a:ext cx="3845402" cy="4730896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IN" sz="1452" dirty="0"/>
              <a:t>Module 3 - Classification-</a:t>
            </a:r>
            <a:r>
              <a:rPr lang="en-IN" sz="1452" dirty="0" err="1"/>
              <a:t>LogisticRegression.ipynb</a:t>
            </a:r>
            <a:endParaRPr lang="en-IN" sz="1452" dirty="0"/>
          </a:p>
          <a:p>
            <a:endParaRPr lang="en-IN" sz="1452" dirty="0"/>
          </a:p>
          <a:p>
            <a:r>
              <a:rPr lang="en-IN" sz="1452" dirty="0"/>
              <a:t>Tutorial name :- Predict whether consumers will buy houses or not, given their age and salary.</a:t>
            </a:r>
          </a:p>
          <a:p>
            <a:endParaRPr lang="en-IN" sz="1452" dirty="0"/>
          </a:p>
          <a:p>
            <a:r>
              <a:rPr lang="en-IN" sz="1452" dirty="0"/>
              <a:t>Exercise – </a:t>
            </a:r>
          </a:p>
          <a:p>
            <a:r>
              <a:rPr lang="en-IN" sz="1452" dirty="0"/>
              <a:t>Q1 - What issues do you see in the plot which is produced by this code ? How to solve these issues ?</a:t>
            </a:r>
          </a:p>
          <a:p>
            <a:r>
              <a:rPr lang="en-IN" sz="1452" dirty="0"/>
              <a:t>Q2 – What is the meaning of fit and predict ?</a:t>
            </a:r>
          </a:p>
          <a:p>
            <a:r>
              <a:rPr lang="en-IN" sz="1452" dirty="0"/>
              <a:t>Q3 – How many true positives do you see in the classifier result in the original program provided to you ? What is meant by true positive and true negatives ?</a:t>
            </a:r>
          </a:p>
          <a:p>
            <a:r>
              <a:rPr lang="en-IN" sz="1452" dirty="0"/>
              <a:t>Q4 – What is the purpose of StandardScaler class 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809" y="1568326"/>
            <a:ext cx="3397684" cy="28188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885" y="6220946"/>
            <a:ext cx="1734950" cy="40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389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Tutorial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152236" y="1163216"/>
            <a:ext cx="4024846" cy="3264143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IN" sz="1361" dirty="0"/>
              <a:t>Module 3 - Regression-</a:t>
            </a:r>
            <a:r>
              <a:rPr lang="en-IN" sz="1361" dirty="0" err="1"/>
              <a:t>LinearRegression.ipynb</a:t>
            </a:r>
            <a:endParaRPr lang="en-IN" sz="1361" dirty="0"/>
          </a:p>
          <a:p>
            <a:endParaRPr lang="en-IN" sz="1361" dirty="0"/>
          </a:p>
          <a:p>
            <a:r>
              <a:rPr lang="en-IN" sz="1361" dirty="0"/>
              <a:t>Tutorial name – Predict house prices based on area of the house</a:t>
            </a:r>
          </a:p>
          <a:p>
            <a:endParaRPr lang="en-IN" sz="1361" dirty="0"/>
          </a:p>
          <a:p>
            <a:r>
              <a:rPr lang="en-IN" sz="1361" dirty="0"/>
              <a:t>Exercise –</a:t>
            </a:r>
            <a:endParaRPr lang="en-IN" sz="1361" dirty="0"/>
          </a:p>
          <a:p>
            <a:r>
              <a:rPr lang="en-IN" sz="1361" dirty="0"/>
              <a:t>Q1 - Is the trained model accurate and why ?</a:t>
            </a:r>
          </a:p>
          <a:p>
            <a:r>
              <a:rPr lang="en-IN" sz="1361" dirty="0"/>
              <a:t>Q2 - What is the approximate price of the house for houses with area (give approx. values)</a:t>
            </a:r>
          </a:p>
          <a:p>
            <a:pPr lvl="1"/>
            <a:r>
              <a:rPr lang="en-IN" sz="1361" dirty="0"/>
              <a:t>1700</a:t>
            </a:r>
          </a:p>
          <a:p>
            <a:pPr lvl="1"/>
            <a:r>
              <a:rPr lang="en-IN" sz="1361" dirty="0"/>
              <a:t>1900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873" y="3666783"/>
            <a:ext cx="2639102" cy="2002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171" y="1481262"/>
            <a:ext cx="2625660" cy="19938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885" y="6220946"/>
            <a:ext cx="1734950" cy="40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13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Tutorial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152236" y="1163216"/>
            <a:ext cx="7523981" cy="3264143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IN" sz="1361" dirty="0"/>
              <a:t>Module 3 - Regression-</a:t>
            </a:r>
            <a:r>
              <a:rPr lang="en-IN" sz="1361" dirty="0" err="1"/>
              <a:t>PolynomialRegression.ipynb</a:t>
            </a:r>
            <a:endParaRPr lang="en-IN" sz="1361" dirty="0"/>
          </a:p>
          <a:p>
            <a:endParaRPr lang="en-IN" sz="1361" dirty="0"/>
          </a:p>
          <a:p>
            <a:r>
              <a:rPr lang="en-IN" sz="1361" dirty="0"/>
              <a:t>Tutorial name – Insurance Premium Calculation based on age</a:t>
            </a:r>
          </a:p>
          <a:p>
            <a:endParaRPr lang="en-IN" sz="1361" dirty="0"/>
          </a:p>
          <a:p>
            <a:r>
              <a:rPr lang="en-IN" sz="1361" dirty="0"/>
              <a:t>Exercise –</a:t>
            </a:r>
            <a:endParaRPr lang="en-IN" sz="1361" dirty="0"/>
          </a:p>
          <a:p>
            <a:r>
              <a:rPr lang="en-IN" sz="1361" dirty="0"/>
              <a:t>Q1 – For this dataset of insurance premium calculation, which is a better model Linear Regression or Polynomial Regression and why ?</a:t>
            </a:r>
          </a:p>
          <a:p>
            <a:r>
              <a:rPr lang="en-IN" sz="1361" dirty="0"/>
              <a:t>Q2 – Try Polynomial regression with 2,3,4, 10 degree polynomials and interpret the results. Which one is best for this dataset provided ?</a:t>
            </a:r>
          </a:p>
          <a:p>
            <a:r>
              <a:rPr lang="en-IN" sz="1361" dirty="0"/>
              <a:t>Q3 – For degree 3 polynomial regression, what is the predicted insurance premium for ages 29, 45, 53 and 80 ?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885" y="6220946"/>
            <a:ext cx="1734950" cy="40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69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293</Words>
  <Application>Microsoft Office PowerPoint</Application>
  <PresentationFormat>Widescreen</PresentationFormat>
  <Paragraphs>46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Century Gothic</vt:lpstr>
      <vt:lpstr>Wingdings</vt:lpstr>
      <vt:lpstr>Office Theme</vt:lpstr>
      <vt:lpstr>PowerPoint Presentation</vt:lpstr>
      <vt:lpstr>PowerPoint Presentation</vt:lpstr>
      <vt:lpstr>Tutorial</vt:lpstr>
      <vt:lpstr>Tutorial</vt:lpstr>
      <vt:lpstr>Tutorial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Vivek</dc:creator>
  <cp:lastModifiedBy>Vivek</cp:lastModifiedBy>
  <cp:revision>5</cp:revision>
  <dcterms:created xsi:type="dcterms:W3CDTF">2018-08-08T04:16:44Z</dcterms:created>
  <dcterms:modified xsi:type="dcterms:W3CDTF">2018-08-13T06:59:31Z</dcterms:modified>
</cp:coreProperties>
</file>