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7" r:id="rId3"/>
    <p:sldId id="268" r:id="rId4"/>
    <p:sldId id="270" r:id="rId5"/>
    <p:sldId id="272" r:id="rId6"/>
    <p:sldId id="274" r:id="rId7"/>
    <p:sldId id="276" r:id="rId8"/>
    <p:sldId id="278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t>14-08-2018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ellstra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www.cellstra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078474" y="4992159"/>
            <a:ext cx="8074491" cy="113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Phone : +91 </a:t>
            </a:r>
            <a:r>
              <a:rPr lang="en-IN" dirty="0" smtClean="0">
                <a:latin typeface="Calibri" panose="020F0502020204030204" pitchFamily="34" charset="0"/>
              </a:rPr>
              <a:t>9999658436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Offices : Bengaluru, New Delhi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Email : </a:t>
            </a:r>
            <a:r>
              <a:rPr lang="en-IN" dirty="0">
                <a:latin typeface="Calibri" panose="020F0502020204030204" pitchFamily="34" charset="0"/>
                <a:hlinkClick r:id="rId3"/>
              </a:rPr>
              <a:t>contact@cellstrat.com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Web : </a:t>
            </a:r>
            <a:r>
              <a:rPr lang="en-IN" dirty="0">
                <a:latin typeface="Calibri" panose="020F0502020204030204" pitchFamily="34" charset="0"/>
                <a:hlinkClick r:id="rId4"/>
              </a:rPr>
              <a:t>www.cellstrat.com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83" y="6096001"/>
            <a:ext cx="508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alibri" panose="020F0502020204030204" pitchFamily="34" charset="0"/>
              </a:rPr>
              <a:t>CellStrat™ Confidential. All Rights Reserved.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3239" y="1280510"/>
            <a:ext cx="8939669" cy="2398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entury Gothic" panose="020B0502020202020204" pitchFamily="34" charset="0"/>
              </a:rPr>
              <a:t>                                                   </a:t>
            </a:r>
          </a:p>
          <a:p>
            <a:pPr marL="0" indent="0">
              <a:buNone/>
            </a:pPr>
            <a:endParaRPr lang="en-IN" sz="6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400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Machine Learning – Certification Program (Aug 2018)</a:t>
            </a: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Code Assignment – Module </a:t>
            </a:r>
            <a:r>
              <a:rPr lang="en-IN" sz="2400" i="1" dirty="0" smtClean="0">
                <a:latin typeface="Century Gothic" panose="020B0502020202020204" pitchFamily="34" charset="0"/>
              </a:rPr>
              <a:t>4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3" y="3874009"/>
            <a:ext cx="7891272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1380004"/>
            <a:ext cx="4047845" cy="9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</a:t>
            </a:r>
            <a:r>
              <a:rPr lang="en-IN" sz="2540" i="1" dirty="0">
                <a:solidFill>
                  <a:srgbClr val="000000"/>
                </a:solidFill>
                <a:latin typeface="Calibri"/>
              </a:rPr>
              <a:t>4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>
                <a:solidFill>
                  <a:srgbClr val="000000"/>
                </a:solidFill>
                <a:latin typeface="Calibri"/>
              </a:rPr>
              <a:t>Data </a:t>
            </a:r>
            <a:r>
              <a:rPr lang="en-US" sz="2540" dirty="0">
                <a:solidFill>
                  <a:srgbClr val="000000"/>
                </a:solidFill>
                <a:latin typeface="Calibri"/>
              </a:rPr>
              <a:t>Preparation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3937679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189" y="1100648"/>
            <a:ext cx="8722172" cy="669891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Tutorial – Data Preparation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45741" y="1996144"/>
            <a:ext cx="8835081" cy="3416887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IN" sz="1800" dirty="0"/>
              <a:t>Q1) Review the training dataset (excel file). Note that weight is missing for 5</a:t>
            </a:r>
            <a:r>
              <a:rPr lang="en-IN" sz="1800" baseline="30000" dirty="0"/>
              <a:t>th</a:t>
            </a:r>
            <a:r>
              <a:rPr lang="en-IN" sz="1800" dirty="0"/>
              <a:t> row ie Asian, Height 178 cm. Also note that Height is missing for 8</a:t>
            </a:r>
            <a:r>
              <a:rPr lang="en-IN" sz="1800" baseline="30000" dirty="0"/>
              <a:t>th</a:t>
            </a:r>
            <a:r>
              <a:rPr lang="en-IN" sz="1800" dirty="0"/>
              <a:t> row ie White, Weight 89 </a:t>
            </a:r>
            <a:r>
              <a:rPr lang="en-IN" sz="1800" dirty="0" err="1"/>
              <a:t>kgs</a:t>
            </a:r>
            <a:r>
              <a:rPr lang="en-IN" sz="1800" dirty="0"/>
              <a:t>.</a:t>
            </a:r>
          </a:p>
          <a:p>
            <a:pPr marL="632275" lvl="1" indent="-289350">
              <a:buAutoNum type="arabicParenR"/>
            </a:pPr>
            <a:r>
              <a:rPr lang="en-IN" sz="1600" dirty="0"/>
              <a:t>What is the value computed by the imputer for these two missing columns</a:t>
            </a:r>
          </a:p>
          <a:p>
            <a:pPr algn="l"/>
            <a:r>
              <a:rPr lang="en-IN" sz="1800" dirty="0"/>
              <a:t>Q2) In the programming code, find the call to the Imputer class. Replace strategy parameter from ‘mean’ to ‘median’ and run the output again.</a:t>
            </a:r>
            <a:endParaRPr lang="en-IN" sz="1800" dirty="0"/>
          </a:p>
          <a:p>
            <a:pPr marL="632275" lvl="1" indent="-289350">
              <a:buAutoNum type="arabicParenR"/>
            </a:pPr>
            <a:r>
              <a:rPr lang="en-IN" sz="1600" dirty="0"/>
              <a:t>What is the new value assigned to blank fields Weight and Height for the two rows</a:t>
            </a:r>
            <a:endParaRPr lang="en-IN" sz="1800" dirty="0"/>
          </a:p>
          <a:p>
            <a:pPr algn="l"/>
            <a:r>
              <a:rPr lang="en-IN" sz="1800" dirty="0"/>
              <a:t>Q3) Review the code and explain the function of </a:t>
            </a:r>
            <a:r>
              <a:rPr lang="en-IN" sz="1800" dirty="0" err="1"/>
              <a:t>OneHotEncoder</a:t>
            </a:r>
            <a:endParaRPr lang="en-IN" sz="1800" dirty="0"/>
          </a:p>
          <a:p>
            <a:pPr algn="l"/>
            <a:r>
              <a:rPr lang="en-IN" sz="1800" dirty="0"/>
              <a:t>Q4) After </a:t>
            </a:r>
            <a:r>
              <a:rPr lang="en-IN" sz="1800" dirty="0" err="1"/>
              <a:t>OneHotEncoder</a:t>
            </a:r>
            <a:r>
              <a:rPr lang="en-IN" sz="1800" dirty="0"/>
              <a:t> code in the tutorial, why does the array X has 5 columns instead of 3 columns as before</a:t>
            </a:r>
          </a:p>
          <a:p>
            <a:pPr algn="l"/>
            <a:r>
              <a:rPr lang="en-IN" sz="1800" dirty="0"/>
              <a:t>Q5) the function </a:t>
            </a:r>
            <a:r>
              <a:rPr lang="en-IN" sz="1800" dirty="0" err="1"/>
              <a:t>train_test_split</a:t>
            </a:r>
            <a:r>
              <a:rPr lang="en-IN" sz="1800" dirty="0"/>
              <a:t> is splitting data into 20% test data and 80% training data. Try </a:t>
            </a:r>
            <a:r>
              <a:rPr lang="en-IN" sz="1800" dirty="0" err="1"/>
              <a:t>test_size</a:t>
            </a:r>
            <a:r>
              <a:rPr lang="en-IN" sz="1800" dirty="0"/>
              <a:t> of 0.3 instead, run the program again and explain the output of the program.</a:t>
            </a:r>
            <a:endParaRPr lang="en-IN" sz="1800" dirty="0"/>
          </a:p>
          <a:p>
            <a:pPr algn="l"/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918" y="950892"/>
            <a:ext cx="9029785" cy="76465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Tutorial – Dim Reduction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74237" y="1715542"/>
            <a:ext cx="9414358" cy="35060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dirty="0" smtClean="0"/>
              <a:t>Q1) In the PCA output chart on random data (“some random data in 3D space” plot), what does the hyperplane shadow represent </a:t>
            </a:r>
            <a:r>
              <a:rPr lang="en-IN" dirty="0" smtClean="0"/>
              <a:t>?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39" y="3473338"/>
            <a:ext cx="2781385" cy="2470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06" y="3765411"/>
            <a:ext cx="2824258" cy="1886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627" y="846251"/>
            <a:ext cx="9109902" cy="764650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Tutorial – Dim Reduction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4552" y="1940041"/>
            <a:ext cx="9703026" cy="35060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sz="2177" dirty="0"/>
              <a:t>Q2) What is the reconstruction error after PCA transformation (hint – check the output of the program) and provide interpretation of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99" y="3362972"/>
            <a:ext cx="2781385" cy="2470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59" y="3524056"/>
            <a:ext cx="2824258" cy="1886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664" y="1029627"/>
            <a:ext cx="9628886" cy="76465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Tutorial – Dim Reduction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3664" y="1794277"/>
            <a:ext cx="9760347" cy="35060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sz="2177" dirty="0"/>
              <a:t>Q3)</a:t>
            </a:r>
            <a:r>
              <a:rPr lang="en-IN" sz="2177" dirty="0"/>
              <a:t> </a:t>
            </a:r>
            <a:r>
              <a:rPr lang="en-IN" sz="2177" dirty="0"/>
              <a:t>In the various </a:t>
            </a:r>
            <a:r>
              <a:rPr lang="en-IN" sz="2177" dirty="0" err="1"/>
              <a:t>swiss</a:t>
            </a:r>
            <a:r>
              <a:rPr lang="en-IN" sz="2177" dirty="0"/>
              <a:t> rolls created in this program, why is the manifold learning not able to create classifier boundary for ALL the unrolled rolls ? E.g. Check the below manifold.</a:t>
            </a:r>
          </a:p>
          <a:p>
            <a:pPr algn="l"/>
            <a:endParaRPr lang="en-IN" sz="2177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29" y="3467575"/>
            <a:ext cx="2534866" cy="2020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67" y="3265347"/>
            <a:ext cx="2620611" cy="2406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041" y="1033245"/>
            <a:ext cx="9505319" cy="76465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Tutorial – Dim Reduction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71946" y="1872252"/>
            <a:ext cx="9386414" cy="35060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dirty="0" smtClean="0"/>
              <a:t>Q4</a:t>
            </a:r>
            <a:r>
              <a:rPr lang="en-IN" dirty="0" smtClean="0"/>
              <a:t>) What is the difference between squashing the </a:t>
            </a:r>
            <a:r>
              <a:rPr lang="en-IN" dirty="0" err="1" smtClean="0"/>
              <a:t>swiss</a:t>
            </a:r>
            <a:r>
              <a:rPr lang="en-IN" dirty="0" smtClean="0"/>
              <a:t> roll flat vs unrolling it </a:t>
            </a:r>
            <a:r>
              <a:rPr lang="en-IN" dirty="0" smtClean="0"/>
              <a:t>?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98" y="3654386"/>
            <a:ext cx="5702107" cy="2020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6" y="3523088"/>
            <a:ext cx="2583098" cy="2282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664" y="943130"/>
            <a:ext cx="9542389" cy="76465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Tutorial – Dim Reduction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3664" y="1794277"/>
            <a:ext cx="7851429" cy="35060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dirty="0" smtClean="0"/>
              <a:t>Q5) How does PCA algorithm actually work </a:t>
            </a:r>
            <a:r>
              <a:rPr lang="en-IN" dirty="0" smtClean="0"/>
              <a:t>?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984" y="1107602"/>
            <a:ext cx="9431178" cy="76465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Tutorial – Dim Reduction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80984" y="1872252"/>
            <a:ext cx="9703027" cy="35060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sz="2177" dirty="0"/>
              <a:t>Q6) In Line of code (Cell 5), where we </a:t>
            </a:r>
            <a:r>
              <a:rPr lang="en-IN" sz="2177" dirty="0"/>
              <a:t>set </a:t>
            </a:r>
            <a:r>
              <a:rPr lang="en-IN" sz="2177" dirty="0" err="1"/>
              <a:t>pca</a:t>
            </a:r>
            <a:r>
              <a:rPr lang="en-IN" sz="2177" dirty="0"/>
              <a:t> = PCA(</a:t>
            </a:r>
            <a:r>
              <a:rPr lang="en-IN" sz="2177" dirty="0" err="1"/>
              <a:t>n_components</a:t>
            </a:r>
            <a:r>
              <a:rPr lang="en-IN" sz="2177" dirty="0"/>
              <a:t> = 2), </a:t>
            </a:r>
            <a:r>
              <a:rPr lang="en-IN" sz="2177" dirty="0"/>
              <a:t>change the code and set the </a:t>
            </a:r>
            <a:r>
              <a:rPr lang="en-IN" sz="2177" dirty="0" err="1"/>
              <a:t>n_components</a:t>
            </a:r>
            <a:r>
              <a:rPr lang="en-IN" sz="2177" dirty="0"/>
              <a:t> = 3 and check the output after PCA. What do you see and why ?</a:t>
            </a:r>
          </a:p>
          <a:p>
            <a:pPr algn="l"/>
            <a:endParaRPr lang="en-IN" sz="2177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77" y="3759288"/>
            <a:ext cx="2808181" cy="1907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402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Tutorial – Data Preparation</vt:lpstr>
      <vt:lpstr>Tutorial – Dim Reduction</vt:lpstr>
      <vt:lpstr>Tutorial – Dim Reduction</vt:lpstr>
      <vt:lpstr>Tutorial – Dim Reduction</vt:lpstr>
      <vt:lpstr>Tutorial – Dim Reduction</vt:lpstr>
      <vt:lpstr>Tutorial – Dim Reduction</vt:lpstr>
      <vt:lpstr>Tutorial – Dim Reduction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10</cp:revision>
  <dcterms:created xsi:type="dcterms:W3CDTF">2018-08-08T04:16:44Z</dcterms:created>
  <dcterms:modified xsi:type="dcterms:W3CDTF">2018-08-14T11:43:48Z</dcterms:modified>
</cp:coreProperties>
</file>