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98" r:id="rId3"/>
    <p:sldId id="299" r:id="rId4"/>
    <p:sldId id="301" r:id="rId5"/>
    <p:sldId id="303" r:id="rId6"/>
    <p:sldId id="304" r:id="rId7"/>
    <p:sldId id="305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447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688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23-08-2018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6 (Classification)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6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Classification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2845233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757355" y="2873626"/>
            <a:ext cx="8621530" cy="2367418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38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140" name="CustomShape 5"/>
          <p:cNvSpPr/>
          <p:nvPr/>
        </p:nvSpPr>
        <p:spPr>
          <a:xfrm>
            <a:off x="1882764" y="1608761"/>
            <a:ext cx="8874307" cy="40287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b="1" u="sng" dirty="0"/>
              <a:t>Logistic Regression</a:t>
            </a:r>
            <a:endParaRPr dirty="0"/>
          </a:p>
          <a:p>
            <a:r>
              <a:rPr lang="en-US" dirty="0"/>
              <a:t>1) </a:t>
            </a:r>
            <a:r>
              <a:rPr lang="en-US" b="1" dirty="0"/>
              <a:t>Cell  4: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/>
              <a:t>Use feature no 1 and 3 for X</a:t>
            </a:r>
            <a:r>
              <a:rPr lang="en-US" dirty="0">
                <a:solidFill>
                  <a:srgbClr val="0000FF"/>
                </a:solidFill>
              </a:rPr>
              <a:t>	</a:t>
            </a:r>
            <a:endParaRPr dirty="0"/>
          </a:p>
          <a:p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		</a:t>
            </a:r>
            <a:endParaRPr dirty="0"/>
          </a:p>
          <a:p>
            <a:r>
              <a:rPr lang="en-US" dirty="0">
                <a:solidFill>
                  <a:srgbClr val="000000"/>
                </a:solidFill>
              </a:rPr>
              <a:t>2) </a:t>
            </a:r>
            <a:r>
              <a:rPr lang="en-US" b="1" dirty="0">
                <a:solidFill>
                  <a:srgbClr val="000000"/>
                </a:solidFill>
              </a:rPr>
              <a:t>Cell  4:  </a:t>
            </a:r>
            <a:r>
              <a:rPr lang="en-US" dirty="0">
                <a:solidFill>
                  <a:srgbClr val="000000"/>
                </a:solidFill>
              </a:rPr>
              <a:t>Use 20% of  data for test set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3) What is purpose of “C” in this line :-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IN" dirty="0" err="1"/>
              <a:t>lr</a:t>
            </a:r>
            <a:r>
              <a:rPr lang="en-IN" dirty="0"/>
              <a:t> = </a:t>
            </a:r>
            <a:r>
              <a:rPr lang="en-IN" dirty="0" err="1"/>
              <a:t>LogisticRegression</a:t>
            </a:r>
            <a:r>
              <a:rPr lang="en-IN" dirty="0"/>
              <a:t>(C=100.0, </a:t>
            </a:r>
            <a:r>
              <a:rPr lang="en-IN" dirty="0" err="1"/>
              <a:t>random_state</a:t>
            </a:r>
            <a:r>
              <a:rPr lang="en-IN" dirty="0"/>
              <a:t>=1)</a:t>
            </a:r>
          </a:p>
          <a:p>
            <a:endParaRPr lang="en-IN" dirty="0"/>
          </a:p>
          <a:p>
            <a:r>
              <a:rPr lang="en-IN" dirty="0"/>
              <a:t>Try with C =10 and C=1000. What happens to result ?</a:t>
            </a:r>
          </a:p>
          <a:p>
            <a:endParaRPr lang="en-IN" dirty="0"/>
          </a:p>
          <a:p>
            <a:r>
              <a:rPr lang="en-IN" dirty="0"/>
              <a:t>4) Try using all 8 features in input X. What happens to result ? If we do not change the plotting code at the end, what kind of plot gets produced at the end with 8 input features?</a:t>
            </a:r>
            <a:endParaRPr dirty="0"/>
          </a:p>
          <a:p>
            <a:endParaRPr dirty="0"/>
          </a:p>
          <a:p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0000FF"/>
                </a:solidFill>
              </a:rPr>
              <a:t>		</a:t>
            </a:r>
            <a:endParaRPr dirty="0"/>
          </a:p>
          <a:p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755070" y="1009305"/>
            <a:ext cx="446037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 smtClean="0"/>
              <a:t>pima-</a:t>
            </a:r>
            <a:r>
              <a:rPr lang="en-IN" sz="1633" dirty="0" err="1" smtClean="0"/>
              <a:t>logisticRegression.ipynb</a:t>
            </a:r>
            <a:r>
              <a:rPr lang="en-IN" sz="1633" dirty="0" smtClean="0"/>
              <a:t> (Set 1 code)</a:t>
            </a:r>
            <a:endParaRPr lang="en-IN" sz="1633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32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757355" y="2873626"/>
            <a:ext cx="8621530" cy="2367418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138" name="CustomShape 3"/>
          <p:cNvSpPr/>
          <p:nvPr/>
        </p:nvSpPr>
        <p:spPr>
          <a:xfrm>
            <a:off x="3358931" y="3290676"/>
            <a:ext cx="5703489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140" name="CustomShape 5"/>
          <p:cNvSpPr/>
          <p:nvPr/>
        </p:nvSpPr>
        <p:spPr>
          <a:xfrm>
            <a:off x="1882764" y="1608761"/>
            <a:ext cx="8311907" cy="40287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sz="1633" dirty="0"/>
          </a:p>
          <a:p>
            <a:r>
              <a:rPr lang="en-US" sz="2177" b="1" u="sng" dirty="0">
                <a:solidFill>
                  <a:srgbClr val="000000"/>
                </a:solidFill>
              </a:rPr>
              <a:t>KNN</a:t>
            </a:r>
            <a:endParaRPr sz="1633" dirty="0"/>
          </a:p>
          <a:p>
            <a:pPr marL="414772" indent="-414772">
              <a:buAutoNum type="arabicParenR"/>
            </a:pPr>
            <a:r>
              <a:rPr lang="en-US" sz="2177" b="1" dirty="0">
                <a:solidFill>
                  <a:srgbClr val="000000"/>
                </a:solidFill>
              </a:rPr>
              <a:t>Cell  5:</a:t>
            </a:r>
            <a:r>
              <a:rPr lang="en-US" sz="2177" dirty="0">
                <a:solidFill>
                  <a:srgbClr val="000000"/>
                </a:solidFill>
              </a:rPr>
              <a:t> </a:t>
            </a:r>
            <a:r>
              <a:rPr lang="en-US" sz="2177" b="1" dirty="0">
                <a:solidFill>
                  <a:srgbClr val="000000"/>
                </a:solidFill>
              </a:rPr>
              <a:t> </a:t>
            </a:r>
            <a:r>
              <a:rPr lang="en-US" sz="2177" dirty="0">
                <a:solidFill>
                  <a:srgbClr val="000000"/>
                </a:solidFill>
              </a:rPr>
              <a:t>Use 10 nearest neighbors to classify the data. Does it improve the accuracy? What happens to output plot ?</a:t>
            </a:r>
          </a:p>
          <a:p>
            <a:pPr marL="311079" indent="-311079">
              <a:buAutoNum type="arabicParenR"/>
            </a:pPr>
            <a:endParaRPr lang="en-US" sz="2177" dirty="0">
              <a:solidFill>
                <a:srgbClr val="000000"/>
              </a:solidFill>
            </a:endParaRPr>
          </a:p>
          <a:p>
            <a:pPr marL="311079" indent="-311079">
              <a:buAutoNum type="arabicParenR"/>
            </a:pPr>
            <a:r>
              <a:rPr lang="en-US" sz="2177" dirty="0">
                <a:solidFill>
                  <a:srgbClr val="000000"/>
                </a:solidFill>
              </a:rPr>
              <a:t>What is meant by metric='</a:t>
            </a:r>
            <a:r>
              <a:rPr lang="en-US" sz="2177" dirty="0" err="1">
                <a:solidFill>
                  <a:srgbClr val="000000"/>
                </a:solidFill>
              </a:rPr>
              <a:t>minkowski</a:t>
            </a:r>
            <a:r>
              <a:rPr lang="en-US" sz="2177" dirty="0">
                <a:solidFill>
                  <a:srgbClr val="000000"/>
                </a:solidFill>
              </a:rPr>
              <a:t>‘ ? With k=5, try changing to another metric and see how the output changes.</a:t>
            </a:r>
            <a:endParaRPr sz="1633" dirty="0"/>
          </a:p>
          <a:p>
            <a:endParaRPr sz="1633" dirty="0"/>
          </a:p>
          <a:p>
            <a:r>
              <a:rPr lang="en-US" sz="2177" dirty="0">
                <a:solidFill>
                  <a:srgbClr val="0000CC"/>
                </a:solidFill>
              </a:rPr>
              <a:t>	</a:t>
            </a:r>
            <a:r>
              <a:rPr lang="en-US" sz="1996" dirty="0">
                <a:solidFill>
                  <a:srgbClr val="0000FF"/>
                </a:solidFill>
              </a:rPr>
              <a:t>		</a:t>
            </a:r>
            <a:endParaRPr sz="1633" dirty="0"/>
          </a:p>
          <a:p>
            <a:endParaRPr sz="1633" dirty="0"/>
          </a:p>
        </p:txBody>
      </p:sp>
      <p:sp>
        <p:nvSpPr>
          <p:cNvPr id="8" name="TextBox 7"/>
          <p:cNvSpPr txBox="1"/>
          <p:nvPr/>
        </p:nvSpPr>
        <p:spPr>
          <a:xfrm>
            <a:off x="1882765" y="1123807"/>
            <a:ext cx="313664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33" dirty="0" smtClean="0"/>
              <a:t>pima-</a:t>
            </a:r>
            <a:r>
              <a:rPr lang="en-IN" sz="1633" dirty="0" err="1" smtClean="0"/>
              <a:t>knn.ipynb</a:t>
            </a:r>
            <a:r>
              <a:rPr lang="en-IN" sz="1633" dirty="0" smtClean="0"/>
              <a:t> </a:t>
            </a:r>
            <a:r>
              <a:rPr lang="en-IN" sz="1633" dirty="0"/>
              <a:t>(Set 1 code</a:t>
            </a:r>
            <a:r>
              <a:rPr lang="en-IN" sz="1633" dirty="0" smtClean="0"/>
              <a:t>)</a:t>
            </a:r>
            <a:endParaRPr lang="en-IN" sz="1633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78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5070" y="986985"/>
            <a:ext cx="6814795" cy="200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Name – Classify the IRIS flower dataset using Logistic Regression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55069" y="2873627"/>
            <a:ext cx="7668659" cy="5807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Q1) What is Logistic Regression. Is it supervised or un-supervised learning </a:t>
            </a:r>
            <a:r>
              <a:rPr lang="en-IN" sz="2000" dirty="0" smtClean="0"/>
              <a:t>?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69" y="1463918"/>
            <a:ext cx="5444532" cy="41050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04792" y="248592"/>
            <a:ext cx="5660204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/>
              <a:t>Classification - Logistic Regression Scikit </a:t>
            </a:r>
            <a:r>
              <a:rPr lang="en-IN" sz="1633" dirty="0" err="1" smtClean="0"/>
              <a:t>Learn.ipynb</a:t>
            </a:r>
            <a:r>
              <a:rPr lang="en-IN" sz="1633" dirty="0" smtClean="0"/>
              <a:t> </a:t>
            </a:r>
            <a:r>
              <a:rPr lang="en-IN" sz="1633" dirty="0"/>
              <a:t>(Set </a:t>
            </a:r>
            <a:r>
              <a:rPr lang="en-IN" sz="1633" dirty="0" smtClean="0"/>
              <a:t>2 </a:t>
            </a:r>
            <a:r>
              <a:rPr lang="en-IN" sz="1633" dirty="0"/>
              <a:t>code)</a:t>
            </a:r>
          </a:p>
          <a:p>
            <a:endParaRPr lang="en-IN" sz="1633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7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5070" y="986985"/>
            <a:ext cx="6814795" cy="200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Name – Classify the IRIS flower dataset using Logistic Regression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55069" y="2873627"/>
            <a:ext cx="7668659" cy="5807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Q2) What does this line of code print in Cell 7. What does it mean ?</a:t>
            </a:r>
          </a:p>
          <a:p>
            <a:pPr marL="0" indent="0">
              <a:buNone/>
            </a:pPr>
            <a:r>
              <a:rPr lang="en-IN" sz="1814" dirty="0"/>
              <a:t>	print('Labels counts in y:', </a:t>
            </a:r>
            <a:r>
              <a:rPr lang="en-IN" sz="1814" dirty="0" err="1"/>
              <a:t>np.bincount</a:t>
            </a:r>
            <a:r>
              <a:rPr lang="en-IN" sz="1814" dirty="0"/>
              <a:t>(y</a:t>
            </a:r>
            <a:r>
              <a:rPr lang="en-IN" sz="1814" dirty="0" smtClean="0"/>
              <a:t>))</a:t>
            </a:r>
            <a:endParaRPr lang="en-IN" sz="1814" dirty="0"/>
          </a:p>
        </p:txBody>
      </p:sp>
      <p:sp>
        <p:nvSpPr>
          <p:cNvPr id="2" name="Rectangle 1"/>
          <p:cNvSpPr/>
          <p:nvPr/>
        </p:nvSpPr>
        <p:spPr>
          <a:xfrm>
            <a:off x="4004792" y="248592"/>
            <a:ext cx="5660204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/>
              <a:t>Classification - Logistic Regression Scikit </a:t>
            </a:r>
            <a:r>
              <a:rPr lang="en-IN" sz="1633" dirty="0" err="1" smtClean="0"/>
              <a:t>Learn.ipynb</a:t>
            </a:r>
            <a:r>
              <a:rPr lang="en-IN" sz="1633" dirty="0" smtClean="0"/>
              <a:t> </a:t>
            </a:r>
            <a:r>
              <a:rPr lang="en-IN" sz="1633" dirty="0"/>
              <a:t>(Set </a:t>
            </a:r>
            <a:r>
              <a:rPr lang="en-IN" sz="1633" dirty="0" smtClean="0"/>
              <a:t>2 </a:t>
            </a:r>
            <a:r>
              <a:rPr lang="en-IN" sz="1633" dirty="0"/>
              <a:t>code</a:t>
            </a:r>
            <a:r>
              <a:rPr lang="en-IN" sz="1633" dirty="0" smtClean="0"/>
              <a:t>)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42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5070" y="986985"/>
            <a:ext cx="6814795" cy="200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Name – Classify the IRIS flower dataset using Logistic Regression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89426" y="1778305"/>
            <a:ext cx="7668659" cy="5807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Q3) With respect to Cell 12, which uses the API </a:t>
            </a:r>
            <a:r>
              <a:rPr lang="en-IN" sz="1814" dirty="0" err="1"/>
              <a:t>lr.predict_proba</a:t>
            </a:r>
            <a:r>
              <a:rPr lang="en-IN" sz="1814" dirty="0"/>
              <a:t>, print the probabilities for first 10 rows. What is the sum of probabilities in each row </a:t>
            </a:r>
            <a:r>
              <a:rPr lang="en-IN" sz="1814" dirty="0" smtClean="0"/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4792" y="248592"/>
            <a:ext cx="5612114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/>
              <a:t>Classification - Logistic Regression Scikit </a:t>
            </a:r>
            <a:r>
              <a:rPr lang="en-IN" sz="1633" dirty="0" err="1" smtClean="0"/>
              <a:t>Learn.ipynb</a:t>
            </a:r>
            <a:r>
              <a:rPr lang="en-IN" sz="1633" dirty="0" smtClean="0"/>
              <a:t> </a:t>
            </a:r>
            <a:r>
              <a:rPr lang="en-IN" sz="1633" dirty="0"/>
              <a:t>(Set </a:t>
            </a:r>
            <a:r>
              <a:rPr lang="en-IN" sz="1633" dirty="0" smtClean="0"/>
              <a:t>2 code)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94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/>
          <p:nvPr/>
        </p:nvSpPr>
        <p:spPr>
          <a:xfrm>
            <a:off x="1689426" y="811892"/>
            <a:ext cx="8792987" cy="0"/>
          </a:xfrm>
          <a:prstGeom prst="line">
            <a:avLst/>
          </a:prstGeom>
          <a:ln w="18360">
            <a:solidFill>
              <a:srgbClr val="0099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1755070" y="100589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US" sz="2359" b="1" dirty="0">
                <a:latin typeface="Arial"/>
              </a:rPr>
              <a:t>Questions</a:t>
            </a:r>
            <a:endParaRPr sz="1633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5070" y="986985"/>
            <a:ext cx="6814795" cy="200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40" dirty="0"/>
              <a:t>Name – Classify the IRIS flower dataset using Logistic Regression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55069" y="1988370"/>
            <a:ext cx="7668659" cy="5807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14" dirty="0"/>
              <a:t>Q4) What are we doing in Cell No 18 which has the line :-</a:t>
            </a:r>
          </a:p>
          <a:p>
            <a:pPr marL="0" indent="0">
              <a:buNone/>
            </a:pPr>
            <a:r>
              <a:rPr lang="en-IN" sz="1814" dirty="0"/>
              <a:t>for c in </a:t>
            </a:r>
            <a:r>
              <a:rPr lang="en-IN" sz="1814" dirty="0" err="1"/>
              <a:t>np.arange</a:t>
            </a:r>
            <a:r>
              <a:rPr lang="en-IN" sz="1814" dirty="0"/>
              <a:t>(-5, </a:t>
            </a:r>
            <a:r>
              <a:rPr lang="en-IN" sz="1814"/>
              <a:t>5</a:t>
            </a:r>
            <a:r>
              <a:rPr lang="en-IN" sz="1814" smtClean="0"/>
              <a:t>):</a:t>
            </a:r>
            <a:endParaRPr lang="en-IN" sz="1814" dirty="0"/>
          </a:p>
          <a:p>
            <a:pPr marL="0" indent="0">
              <a:buNone/>
            </a:pPr>
            <a:endParaRPr lang="en-IN" sz="1814" dirty="0"/>
          </a:p>
        </p:txBody>
      </p:sp>
      <p:sp>
        <p:nvSpPr>
          <p:cNvPr id="2" name="Rectangle 1"/>
          <p:cNvSpPr/>
          <p:nvPr/>
        </p:nvSpPr>
        <p:spPr>
          <a:xfrm>
            <a:off x="4004792" y="248592"/>
            <a:ext cx="5660204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33" dirty="0"/>
              <a:t>Classification - Logistic Regression Scikit </a:t>
            </a:r>
            <a:r>
              <a:rPr lang="en-IN" sz="1633" dirty="0" err="1" smtClean="0"/>
              <a:t>Learn.ipynb</a:t>
            </a:r>
            <a:r>
              <a:rPr lang="en-IN" sz="1633" dirty="0" smtClean="0"/>
              <a:t> </a:t>
            </a:r>
            <a:r>
              <a:rPr lang="en-IN" sz="1633" dirty="0"/>
              <a:t>(Set </a:t>
            </a:r>
            <a:r>
              <a:rPr lang="en-IN" sz="1633" dirty="0" smtClean="0"/>
              <a:t>2 </a:t>
            </a:r>
            <a:r>
              <a:rPr lang="en-IN" sz="1633" dirty="0"/>
              <a:t>code</a:t>
            </a:r>
            <a:r>
              <a:rPr lang="en-IN" sz="1633" dirty="0" smtClean="0"/>
              <a:t>)</a:t>
            </a:r>
            <a:endParaRPr lang="en-IN" sz="16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2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307</Words>
  <Application>Microsoft Office PowerPoint</Application>
  <PresentationFormat>Widescreen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Vivek</cp:lastModifiedBy>
  <cp:revision>22</cp:revision>
  <dcterms:created xsi:type="dcterms:W3CDTF">2018-08-08T04:16:44Z</dcterms:created>
  <dcterms:modified xsi:type="dcterms:W3CDTF">2018-08-23T06:41:49Z</dcterms:modified>
</cp:coreProperties>
</file>