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22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43BFC-CDBF-4076-A12A-B8552B9862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43BFC-CDBF-4076-A12A-B8552B9862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</a:t>
            </a:r>
            <a:r>
              <a:rPr lang="en-IN" sz="2400" i="1" dirty="0" smtClean="0">
                <a:latin typeface="Century Gothic" panose="020B0502020202020204" pitchFamily="34" charset="0"/>
              </a:rPr>
              <a:t>7 (Decision Trees)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54554" y="1842614"/>
            <a:ext cx="7687728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CellStrat Decision Trees Regression</a:t>
            </a:r>
          </a:p>
          <a:p>
            <a:pPr lvl="1"/>
            <a:r>
              <a:rPr lang="en-IN" sz="2177" dirty="0"/>
              <a:t>Tutorial name –  Generate random quadratic data and demonstrate Decision Tree regression.</a:t>
            </a:r>
          </a:p>
          <a:p>
            <a:pPr lvl="1"/>
            <a:r>
              <a:rPr lang="en-IN" sz="2177" dirty="0"/>
              <a:t>File “CellStrat - Decision Trees – </a:t>
            </a:r>
            <a:r>
              <a:rPr lang="en-IN" sz="2177" dirty="0" err="1"/>
              <a:t>Regression.ipynb</a:t>
            </a:r>
            <a:r>
              <a:rPr lang="en-IN" sz="2177" dirty="0"/>
              <a:t>”</a:t>
            </a:r>
          </a:p>
          <a:p>
            <a:r>
              <a:rPr lang="en-IN" sz="2540" dirty="0"/>
              <a:t>Exercises</a:t>
            </a:r>
          </a:p>
          <a:p>
            <a:r>
              <a:rPr lang="en-IN" sz="2540" dirty="0"/>
              <a:t>Q2) Try setting max_depth to 20 and see the output. </a:t>
            </a:r>
            <a:r>
              <a:rPr lang="en-IN" sz="2540" dirty="0"/>
              <a:t>What do you see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755070" y="1282727"/>
            <a:ext cx="8031135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Regression – CellStrat Decision Trees Regression</a:t>
            </a:r>
          </a:p>
          <a:p>
            <a:pPr lvl="1"/>
            <a:r>
              <a:rPr lang="en-IN" sz="1633" dirty="0"/>
              <a:t>Tutorial name –  Generate random quadratic data and demonstrate Decision Tree regression.</a:t>
            </a:r>
          </a:p>
          <a:p>
            <a:pPr lvl="1"/>
            <a:r>
              <a:rPr lang="en-IN" sz="1633" dirty="0"/>
              <a:t>File “CellStrat - Decision Trees – </a:t>
            </a:r>
            <a:r>
              <a:rPr lang="en-IN" sz="1633" dirty="0" err="1"/>
              <a:t>Regression.ipynb</a:t>
            </a:r>
            <a:r>
              <a:rPr lang="en-IN" sz="1633" dirty="0"/>
              <a:t>”</a:t>
            </a:r>
          </a:p>
          <a:p>
            <a:r>
              <a:rPr lang="en-IN" sz="1814" dirty="0"/>
              <a:t>Exercises</a:t>
            </a:r>
          </a:p>
          <a:p>
            <a:r>
              <a:rPr lang="en-IN" sz="1814" dirty="0"/>
              <a:t>Q3) For max_depth 2, what is the class prediction for </a:t>
            </a:r>
            <a:r>
              <a:rPr lang="en-IN" sz="1814" dirty="0" err="1"/>
              <a:t>petal_length</a:t>
            </a:r>
            <a:r>
              <a:rPr lang="en-IN" sz="1814" dirty="0"/>
              <a:t> = 3 cm and </a:t>
            </a:r>
            <a:r>
              <a:rPr lang="en-IN" sz="1814" dirty="0" err="1"/>
              <a:t>petal_width</a:t>
            </a:r>
            <a:r>
              <a:rPr lang="en-IN" sz="1814" dirty="0"/>
              <a:t> = 1 cm </a:t>
            </a:r>
            <a:r>
              <a:rPr lang="en-IN" sz="1814" dirty="0" smtClean="0"/>
              <a:t>?</a:t>
            </a:r>
            <a:endParaRPr lang="en-IN" sz="1814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854554" y="1842614"/>
            <a:ext cx="7569224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77" dirty="0"/>
              <a:t>Regression – CellStrat Decision Trees Regression</a:t>
            </a:r>
          </a:p>
          <a:p>
            <a:pPr lvl="1"/>
            <a:r>
              <a:rPr lang="en-IN" sz="1814" dirty="0"/>
              <a:t>Tutorial name –  Generate random quadratic data and demonstrate Decision Tree regression.</a:t>
            </a:r>
          </a:p>
          <a:p>
            <a:pPr lvl="1"/>
            <a:r>
              <a:rPr lang="en-IN" sz="1814" dirty="0"/>
              <a:t>File “CellStrat - Decision Trees – </a:t>
            </a:r>
            <a:r>
              <a:rPr lang="en-IN" sz="1814" dirty="0" err="1"/>
              <a:t>Regression.ipynb</a:t>
            </a:r>
            <a:r>
              <a:rPr lang="en-IN" sz="1814" dirty="0"/>
              <a:t>”</a:t>
            </a:r>
          </a:p>
          <a:p>
            <a:r>
              <a:rPr lang="en-IN" sz="2177" dirty="0"/>
              <a:t>Exercises</a:t>
            </a:r>
          </a:p>
          <a:p>
            <a:r>
              <a:rPr lang="en-IN" sz="2177" dirty="0"/>
              <a:t>Q5) For decision tree regression tree view plot, explain what is meant by </a:t>
            </a:r>
            <a:r>
              <a:rPr lang="en-IN" sz="2177" dirty="0" err="1"/>
              <a:t>mse</a:t>
            </a:r>
            <a:r>
              <a:rPr lang="en-IN" sz="2177" dirty="0"/>
              <a:t>, samples and value in each node </a:t>
            </a:r>
            <a:r>
              <a:rPr lang="en-IN" sz="2177" dirty="0" smtClean="0"/>
              <a:t>?</a:t>
            </a:r>
            <a:endParaRPr lang="en-IN" sz="2177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69" y="1842614"/>
            <a:ext cx="5556103" cy="3102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755070" y="1282727"/>
            <a:ext cx="6384186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77" dirty="0"/>
              <a:t>Regression – CellStrat Decision Trees Regression</a:t>
            </a:r>
          </a:p>
          <a:p>
            <a:pPr lvl="1"/>
            <a:r>
              <a:rPr lang="en-IN" sz="1814" dirty="0"/>
              <a:t>Tutorial name –  Generate random quadratic data and demonstrate Decision Tree regression.</a:t>
            </a:r>
          </a:p>
          <a:p>
            <a:pPr lvl="1"/>
            <a:r>
              <a:rPr lang="en-IN" sz="1814" dirty="0"/>
              <a:t>File “CellStrat - Decision Trees – </a:t>
            </a:r>
            <a:r>
              <a:rPr lang="en-IN" sz="1814" dirty="0" err="1"/>
              <a:t>Regression.ipynb</a:t>
            </a:r>
            <a:r>
              <a:rPr lang="en-IN" sz="1814" dirty="0"/>
              <a:t>”</a:t>
            </a:r>
          </a:p>
          <a:p>
            <a:pPr lvl="1"/>
            <a:endParaRPr lang="en-IN" sz="1814" dirty="0"/>
          </a:p>
          <a:p>
            <a:r>
              <a:rPr lang="en-IN" sz="2177" dirty="0"/>
              <a:t>Exercises</a:t>
            </a:r>
          </a:p>
          <a:p>
            <a:r>
              <a:rPr lang="en-IN" sz="2177" dirty="0"/>
              <a:t>Q6) Explain the Decision Tree regression graphs produce when max_depth is 2 and when max_depth is 3. How many leaf nodes exist in the two cases ? </a:t>
            </a:r>
            <a:r>
              <a:rPr lang="en-IN" sz="2177" dirty="0"/>
              <a:t>What does average value represent for these two situations </a:t>
            </a:r>
            <a:r>
              <a:rPr lang="en-IN" sz="2177" dirty="0" smtClean="0"/>
              <a:t>?</a:t>
            </a:r>
            <a:endParaRPr lang="en-IN" sz="2177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6" y="2059169"/>
            <a:ext cx="8014875" cy="29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854554" y="1842614"/>
            <a:ext cx="7776925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77" dirty="0"/>
              <a:t>Regression – CellStrat Decision Trees Regression</a:t>
            </a:r>
          </a:p>
          <a:p>
            <a:pPr lvl="1"/>
            <a:r>
              <a:rPr lang="en-IN" sz="1814" dirty="0"/>
              <a:t>Tutorial name –  Generate random quadratic data and demonstrate Decision Tree regression.</a:t>
            </a:r>
          </a:p>
          <a:p>
            <a:pPr lvl="1"/>
            <a:r>
              <a:rPr lang="en-IN" sz="1814" dirty="0"/>
              <a:t>File “CellStrat - Decision Trees – </a:t>
            </a:r>
            <a:r>
              <a:rPr lang="en-IN" sz="1814" dirty="0" err="1"/>
              <a:t>Regression.ipynb</a:t>
            </a:r>
            <a:r>
              <a:rPr lang="en-IN" sz="1814" dirty="0"/>
              <a:t>”</a:t>
            </a:r>
          </a:p>
          <a:p>
            <a:r>
              <a:rPr lang="en-IN" sz="2177" dirty="0"/>
              <a:t>Exercises</a:t>
            </a:r>
          </a:p>
          <a:p>
            <a:r>
              <a:rPr lang="en-IN" sz="2177" dirty="0"/>
              <a:t>Q7) What is average value of y for the node after the FIRST split when x1 &lt;= 0.197 is TRUE </a:t>
            </a:r>
            <a:r>
              <a:rPr lang="en-IN" sz="2177" dirty="0" smtClean="0"/>
              <a:t>?</a:t>
            </a:r>
            <a:endParaRPr lang="en-IN" sz="2177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48" y="2400505"/>
            <a:ext cx="5556103" cy="3102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854554" y="1842614"/>
            <a:ext cx="8379001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Regression – CellStrat Decision Trees Regression</a:t>
            </a:r>
          </a:p>
          <a:p>
            <a:pPr lvl="1"/>
            <a:r>
              <a:rPr lang="en-IN" sz="1633" dirty="0"/>
              <a:t>Tutorial name –  Generate random quadratic data and demonstrate Decision Tree regression.</a:t>
            </a:r>
          </a:p>
          <a:p>
            <a:pPr lvl="1"/>
            <a:r>
              <a:rPr lang="en-IN" sz="1633" dirty="0"/>
              <a:t>File “CellStrat - Decision Trees – </a:t>
            </a:r>
            <a:r>
              <a:rPr lang="en-IN" sz="1633" dirty="0" err="1"/>
              <a:t>Regression.ipynb</a:t>
            </a:r>
            <a:r>
              <a:rPr lang="en-IN" sz="1633" dirty="0"/>
              <a:t>”</a:t>
            </a:r>
          </a:p>
          <a:p>
            <a:r>
              <a:rPr lang="en-IN" sz="1814" dirty="0"/>
              <a:t>Exercises</a:t>
            </a:r>
          </a:p>
          <a:p>
            <a:r>
              <a:rPr lang="en-IN" sz="1814" dirty="0"/>
              <a:t>Q8) When no restrictions are imposed on the growth of the decision tree, what happens </a:t>
            </a:r>
            <a:r>
              <a:rPr lang="en-IN" sz="1814" dirty="0" smtClean="0"/>
              <a:t>?</a:t>
            </a:r>
            <a:endParaRPr lang="en-IN" sz="1814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85" y="4638394"/>
            <a:ext cx="9124816" cy="33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854554" y="1842614"/>
            <a:ext cx="8124791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52" dirty="0"/>
              <a:t>Regression – CellStrat Decision Trees Regression</a:t>
            </a:r>
          </a:p>
          <a:p>
            <a:pPr lvl="1"/>
            <a:r>
              <a:rPr lang="en-IN" sz="1270" dirty="0"/>
              <a:t>Tutorial name –  Generate random quadratic data and demonstrate Decision Tree regression.</a:t>
            </a:r>
          </a:p>
          <a:p>
            <a:pPr lvl="1"/>
            <a:r>
              <a:rPr lang="en-IN" sz="1270" dirty="0"/>
              <a:t>File “CellStrat - Decision Trees – </a:t>
            </a:r>
            <a:r>
              <a:rPr lang="en-IN" sz="1270" dirty="0" err="1"/>
              <a:t>Regression.ipynb</a:t>
            </a:r>
            <a:r>
              <a:rPr lang="en-IN" sz="1270" dirty="0"/>
              <a:t>”</a:t>
            </a:r>
          </a:p>
          <a:p>
            <a:r>
              <a:rPr lang="en-IN" sz="1452" dirty="0"/>
              <a:t>Exercises</a:t>
            </a:r>
          </a:p>
          <a:p>
            <a:r>
              <a:rPr lang="en-IN" sz="1452" dirty="0"/>
              <a:t>Q9) Change the regularization parameter from </a:t>
            </a:r>
            <a:r>
              <a:rPr lang="en-IN" sz="1452" dirty="0" err="1"/>
              <a:t>min_sample_leaf</a:t>
            </a:r>
            <a:r>
              <a:rPr lang="en-IN" sz="1452" dirty="0"/>
              <a:t>=10 to </a:t>
            </a:r>
            <a:r>
              <a:rPr lang="en-IN" sz="1452" dirty="0" err="1"/>
              <a:t>max_leaf_nodes</a:t>
            </a:r>
            <a:r>
              <a:rPr lang="en-IN" sz="1452" dirty="0"/>
              <a:t>=6 and check output of Decision Tree regression. What is the result and why ?</a:t>
            </a:r>
          </a:p>
          <a:p>
            <a:r>
              <a:rPr lang="en-IN" sz="1452" dirty="0"/>
              <a:t>Hint </a:t>
            </a:r>
            <a:r>
              <a:rPr lang="en-IN" sz="1452" dirty="0" smtClean="0"/>
              <a:t>: code </a:t>
            </a:r>
            <a:r>
              <a:rPr lang="en-IN" sz="1452" dirty="0"/>
              <a:t>change is in Cell 24</a:t>
            </a:r>
            <a:r>
              <a:rPr lang="en-IN" sz="1452" dirty="0" smtClean="0"/>
              <a:t>.</a:t>
            </a:r>
            <a:endParaRPr lang="en-IN" sz="1452" dirty="0"/>
          </a:p>
        </p:txBody>
      </p:sp>
    </p:spTree>
    <p:extLst>
      <p:ext uri="{BB962C8B-B14F-4D97-AF65-F5344CB8AC3E}">
        <p14:creationId xmlns:p14="http://schemas.microsoft.com/office/powerpoint/2010/main" val="2233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854554" y="1090851"/>
            <a:ext cx="7193962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</a:t>
            </a:r>
            <a:r>
              <a:rPr lang="en-IN" sz="2540" dirty="0" err="1"/>
              <a:t>RFRegression</a:t>
            </a:r>
            <a:endParaRPr lang="en-IN" sz="2540" dirty="0"/>
          </a:p>
          <a:p>
            <a:r>
              <a:rPr lang="en-IN" sz="2540" dirty="0"/>
              <a:t>File “</a:t>
            </a:r>
            <a:r>
              <a:rPr lang="en-IN" sz="2540" dirty="0" err="1"/>
              <a:t>Rfregression.ipynb</a:t>
            </a:r>
            <a:r>
              <a:rPr lang="en-IN" sz="2540" dirty="0"/>
              <a:t>”</a:t>
            </a:r>
          </a:p>
          <a:p>
            <a:r>
              <a:rPr lang="en-IN" sz="2540" dirty="0"/>
              <a:t>Tutorial name – Predict insurance per year based on person’s age using Random Forests</a:t>
            </a:r>
          </a:p>
          <a:p>
            <a:r>
              <a:rPr lang="en-IN" sz="2540" dirty="0"/>
              <a:t>Exercises</a:t>
            </a:r>
          </a:p>
          <a:p>
            <a:r>
              <a:rPr lang="en-IN" sz="2540" dirty="0"/>
              <a:t>Q1) Is the </a:t>
            </a:r>
            <a:r>
              <a:rPr lang="en-IN" sz="2540" dirty="0" err="1"/>
              <a:t>RFRegression</a:t>
            </a:r>
            <a:r>
              <a:rPr lang="en-IN" sz="2540" dirty="0"/>
              <a:t> better performer than Decision Tree Regression ? Why ? Can it cause overfitting ?</a:t>
            </a:r>
          </a:p>
          <a:p>
            <a:r>
              <a:rPr lang="en-IN" sz="2540" dirty="0" smtClean="0"/>
              <a:t>Q2</a:t>
            </a:r>
            <a:r>
              <a:rPr lang="en-IN" sz="2540" dirty="0"/>
              <a:t>) In the hands-on exercise, what is the output insurance value (roughly) for Age 60 with </a:t>
            </a:r>
            <a:r>
              <a:rPr lang="en-IN" sz="2540" dirty="0" err="1"/>
              <a:t>n_estimators</a:t>
            </a:r>
            <a:r>
              <a:rPr lang="en-IN" sz="2540" dirty="0"/>
              <a:t> = 10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19" y="1275404"/>
            <a:ext cx="5280331" cy="3888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854554" y="1272309"/>
            <a:ext cx="7964238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</a:t>
            </a:r>
            <a:r>
              <a:rPr lang="en-IN" sz="2540" dirty="0" err="1" smtClean="0"/>
              <a:t>RFRegression</a:t>
            </a:r>
            <a:endParaRPr lang="en-IN" sz="2540" dirty="0" smtClean="0"/>
          </a:p>
          <a:p>
            <a:r>
              <a:rPr lang="en-IN" sz="2540" dirty="0"/>
              <a:t>File “</a:t>
            </a:r>
            <a:r>
              <a:rPr lang="en-IN" sz="2540" dirty="0" err="1"/>
              <a:t>Rfregression.ipynb</a:t>
            </a:r>
            <a:r>
              <a:rPr lang="en-IN" sz="2540" dirty="0" smtClean="0"/>
              <a:t>”</a:t>
            </a:r>
            <a:endParaRPr lang="en-IN" sz="2540" dirty="0"/>
          </a:p>
          <a:p>
            <a:r>
              <a:rPr lang="en-IN" sz="2540" dirty="0"/>
              <a:t>Tutorial name – Predict insurance per year based on person’s age using Random Forests</a:t>
            </a:r>
          </a:p>
          <a:p>
            <a:r>
              <a:rPr lang="en-IN" sz="2540" dirty="0"/>
              <a:t>Exercises</a:t>
            </a:r>
          </a:p>
          <a:p>
            <a:r>
              <a:rPr lang="en-IN" sz="2540" dirty="0"/>
              <a:t>Q3) In the code sample, change the no of </a:t>
            </a:r>
            <a:r>
              <a:rPr lang="en-IN" sz="2540" dirty="0" err="1"/>
              <a:t>n_estimators</a:t>
            </a:r>
            <a:r>
              <a:rPr lang="en-IN" sz="2540" dirty="0"/>
              <a:t> to 2 ? </a:t>
            </a:r>
            <a:r>
              <a:rPr lang="en-IN" sz="2540" dirty="0"/>
              <a:t>What happens and why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7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Decision Trees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744845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757355" y="2873626"/>
            <a:ext cx="8621530" cy="2367418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38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140" name="CustomShape 5"/>
          <p:cNvSpPr/>
          <p:nvPr/>
        </p:nvSpPr>
        <p:spPr>
          <a:xfrm>
            <a:off x="1882764" y="1608761"/>
            <a:ext cx="8874307" cy="40287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177" b="1" u="sng" dirty="0">
                <a:solidFill>
                  <a:srgbClr val="000000"/>
                </a:solidFill>
                <a:latin typeface="Arial"/>
              </a:rPr>
              <a:t>Decision </a:t>
            </a:r>
            <a:r>
              <a:rPr lang="en-US" sz="2177" b="1" u="sng" dirty="0">
                <a:solidFill>
                  <a:srgbClr val="000000"/>
                </a:solidFill>
                <a:latin typeface="Arial"/>
              </a:rPr>
              <a:t>Tree</a:t>
            </a:r>
            <a:endParaRPr sz="1633" dirty="0"/>
          </a:p>
          <a:p>
            <a:r>
              <a:rPr lang="en-US" sz="2177" dirty="0">
                <a:solidFill>
                  <a:srgbClr val="000000"/>
                </a:solidFill>
                <a:latin typeface="Arial"/>
              </a:rPr>
              <a:t>1) </a:t>
            </a:r>
            <a:r>
              <a:rPr lang="en-US" sz="2177" b="1" dirty="0">
                <a:solidFill>
                  <a:srgbClr val="000000"/>
                </a:solidFill>
                <a:latin typeface="Arial"/>
              </a:rPr>
              <a:t>Cell  5:</a:t>
            </a:r>
            <a:r>
              <a:rPr lang="en-US" sz="217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77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177" dirty="0">
                <a:solidFill>
                  <a:srgbClr val="000000"/>
                </a:solidFill>
                <a:latin typeface="Arial"/>
              </a:rPr>
              <a:t>Change the depth to 4. </a:t>
            </a:r>
            <a:r>
              <a:rPr lang="en-US" sz="2177" dirty="0">
                <a:solidFill>
                  <a:srgbClr val="000000"/>
                </a:solidFill>
                <a:latin typeface="Arial"/>
              </a:rPr>
              <a:t>Plot the output tree. Does </a:t>
            </a:r>
            <a:r>
              <a:rPr lang="en-US" sz="2177" dirty="0">
                <a:solidFill>
                  <a:srgbClr val="000000"/>
                </a:solidFill>
                <a:latin typeface="Arial"/>
              </a:rPr>
              <a:t>it change the accuracy</a:t>
            </a:r>
            <a:endParaRPr sz="1633" dirty="0"/>
          </a:p>
          <a:p>
            <a:r>
              <a:rPr lang="en-US" sz="2177" dirty="0">
                <a:solidFill>
                  <a:srgbClr val="0000CC"/>
                </a:solidFill>
                <a:latin typeface="Arial"/>
              </a:rPr>
              <a:t>	</a:t>
            </a:r>
            <a:r>
              <a:rPr lang="en-US" sz="1996" dirty="0">
                <a:solidFill>
                  <a:srgbClr val="0000FF"/>
                </a:solidFill>
                <a:latin typeface="Arial"/>
              </a:rPr>
              <a:t>		</a:t>
            </a:r>
            <a:endParaRPr sz="1633" dirty="0"/>
          </a:p>
          <a:p>
            <a:endParaRPr sz="1633" dirty="0"/>
          </a:p>
        </p:txBody>
      </p:sp>
      <p:sp>
        <p:nvSpPr>
          <p:cNvPr id="2" name="TextBox 1"/>
          <p:cNvSpPr txBox="1"/>
          <p:nvPr/>
        </p:nvSpPr>
        <p:spPr>
          <a:xfrm>
            <a:off x="1882765" y="998049"/>
            <a:ext cx="419019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/>
              <a:t>pima-</a:t>
            </a:r>
            <a:r>
              <a:rPr lang="en-IN" sz="1633" dirty="0" err="1"/>
              <a:t>decisionTree.ipynb</a:t>
            </a:r>
            <a:r>
              <a:rPr lang="en-IN" sz="1633" dirty="0"/>
              <a:t> </a:t>
            </a:r>
            <a:r>
              <a:rPr lang="en-IN" sz="1633" dirty="0"/>
              <a:t>(Set 1 code</a:t>
            </a:r>
            <a:r>
              <a:rPr lang="en-IN" sz="1633" dirty="0"/>
              <a:t>)</a:t>
            </a:r>
            <a:endParaRPr lang="en-IN" sz="1633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56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00576" y="1673330"/>
            <a:ext cx="7570686" cy="10822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1600" dirty="0"/>
              <a:t>Q1) Run decision tree on the IRIS dataset with max depths of 3 and 4 and show the tree output. </a:t>
            </a:r>
            <a:r>
              <a:rPr lang="en-IN" sz="1600" dirty="0"/>
              <a:t>Explain the meaning of calculated gini impurity values in the leaf nodes</a:t>
            </a:r>
            <a:r>
              <a:rPr lang="en-IN" sz="1600" dirty="0" smtClean="0"/>
              <a:t>.</a:t>
            </a:r>
            <a:endParaRPr lang="en-IN" sz="1600" dirty="0"/>
          </a:p>
        </p:txBody>
      </p:sp>
      <p:sp>
        <p:nvSpPr>
          <p:cNvPr id="6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7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4060996" y="265983"/>
            <a:ext cx="6858720" cy="1241952"/>
          </a:xfrm>
          <a:prstGeom prst="rect">
            <a:avLst/>
          </a:prstGeom>
        </p:spPr>
        <p:txBody>
          <a:bodyPr/>
          <a:lstStyle/>
          <a:p>
            <a:r>
              <a:rPr lang="en-IN" sz="1814" dirty="0"/>
              <a:t>Classification –Decision Trees - Basic Tutorial</a:t>
            </a:r>
            <a:endParaRPr lang="en-IN" sz="1814" dirty="0"/>
          </a:p>
          <a:p>
            <a:r>
              <a:rPr lang="en-IN" sz="1814" dirty="0"/>
              <a:t>Name – Classify IRIS flower dataset using Decision Trees</a:t>
            </a:r>
          </a:p>
          <a:p>
            <a:r>
              <a:rPr lang="en-IN" sz="1814" dirty="0"/>
              <a:t>File “CellStrat - Decision Trees - Basic </a:t>
            </a:r>
            <a:r>
              <a:rPr lang="en-IN" sz="1814" dirty="0" err="1"/>
              <a:t>Tutorial.ipynb</a:t>
            </a:r>
            <a:r>
              <a:rPr lang="en-IN" sz="1814" dirty="0"/>
              <a:t>”</a:t>
            </a:r>
            <a:endParaRPr lang="en-IN" sz="1814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10658" y="2069526"/>
            <a:ext cx="7570686" cy="299214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Q2) Predict and print class probability for Iris flower instance with </a:t>
            </a:r>
            <a:r>
              <a:rPr lang="en-IN" dirty="0" err="1" smtClean="0"/>
              <a:t>petal_len</a:t>
            </a:r>
            <a:r>
              <a:rPr lang="en-IN" dirty="0" smtClean="0"/>
              <a:t> 1 cm and </a:t>
            </a:r>
            <a:r>
              <a:rPr lang="en-IN" dirty="0" err="1" smtClean="0"/>
              <a:t>petal_width</a:t>
            </a:r>
            <a:r>
              <a:rPr lang="en-IN" dirty="0" smtClean="0"/>
              <a:t> 0.5 </a:t>
            </a:r>
            <a:r>
              <a:rPr lang="en-IN" dirty="0" smtClean="0"/>
              <a:t>cm</a:t>
            </a:r>
            <a:endParaRPr lang="en-IN" dirty="0" smtClean="0"/>
          </a:p>
        </p:txBody>
      </p:sp>
      <p:sp>
        <p:nvSpPr>
          <p:cNvPr id="4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4060996" y="265983"/>
            <a:ext cx="6858720" cy="1241952"/>
          </a:xfrm>
          <a:prstGeom prst="rect">
            <a:avLst/>
          </a:prstGeom>
        </p:spPr>
        <p:txBody>
          <a:bodyPr/>
          <a:lstStyle/>
          <a:p>
            <a:r>
              <a:rPr lang="en-IN" sz="1814" dirty="0"/>
              <a:t>Classification –Decision Trees - Basic Tutorial</a:t>
            </a:r>
            <a:endParaRPr lang="en-IN" sz="1814" dirty="0"/>
          </a:p>
          <a:p>
            <a:r>
              <a:rPr lang="en-IN" sz="1814" dirty="0"/>
              <a:t>Name – Classify IRIS flower dataset using Decision Trees</a:t>
            </a:r>
          </a:p>
          <a:p>
            <a:r>
              <a:rPr lang="en-IN" sz="1814" dirty="0"/>
              <a:t>File “CellStrat - Decision Trees - Basic </a:t>
            </a:r>
            <a:r>
              <a:rPr lang="en-IN" sz="1814" dirty="0" err="1"/>
              <a:t>Tutorial.ipynb</a:t>
            </a:r>
            <a:r>
              <a:rPr lang="en-IN" sz="1814" dirty="0"/>
              <a:t>”</a:t>
            </a:r>
            <a:endParaRPr lang="en-IN" sz="1814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39213" y="1778776"/>
            <a:ext cx="7816704" cy="13147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1633" dirty="0"/>
              <a:t>Q1) This program produces classification boundaries for Iris flower dataset using 3 algorithms. What are the 3 algorithms ? </a:t>
            </a:r>
            <a:r>
              <a:rPr lang="en-IN" sz="1633" dirty="0"/>
              <a:t>Which is the best one for this problem and why </a:t>
            </a:r>
            <a:r>
              <a:rPr lang="en-IN" sz="1633" dirty="0" smtClean="0"/>
              <a:t>?</a:t>
            </a:r>
            <a:endParaRPr lang="en-IN" sz="1633" dirty="0"/>
          </a:p>
        </p:txBody>
      </p:sp>
      <p:sp>
        <p:nvSpPr>
          <p:cNvPr id="7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8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060996" y="265983"/>
            <a:ext cx="6858720" cy="12419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N" sz="1814" dirty="0"/>
              <a:t>Classification – Classification Decision Trees and KNN</a:t>
            </a:r>
          </a:p>
          <a:p>
            <a:r>
              <a:rPr lang="en-IN" sz="1814" dirty="0"/>
              <a:t>Name – Classify the IRIS flower dataset using various classification algorithms</a:t>
            </a:r>
          </a:p>
          <a:p>
            <a:r>
              <a:rPr lang="en-IN" sz="1814" dirty="0"/>
              <a:t>File “Classification - Decision Trees and </a:t>
            </a:r>
            <a:r>
              <a:rPr lang="en-IN" sz="1814" dirty="0" err="1"/>
              <a:t>KNN.ipynb</a:t>
            </a:r>
            <a:r>
              <a:rPr lang="en-IN" sz="1814" dirty="0"/>
              <a:t>”</a:t>
            </a:r>
            <a:endParaRPr lang="en-IN" sz="1814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39213" y="1778775"/>
            <a:ext cx="3623193" cy="366311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2000" dirty="0"/>
              <a:t>Q2) Add Logistic Regression classification to this program and compare classification output to previous algorithms </a:t>
            </a:r>
            <a:r>
              <a:rPr lang="en-IN" sz="2000" dirty="0" smtClean="0"/>
              <a:t>?</a:t>
            </a:r>
            <a:endParaRPr lang="en-IN" sz="2000" dirty="0"/>
          </a:p>
        </p:txBody>
      </p:sp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4060996" y="265983"/>
            <a:ext cx="6858720" cy="12419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N" sz="1814" dirty="0"/>
              <a:t>Classification – Classification Decision Trees and KNN</a:t>
            </a:r>
          </a:p>
          <a:p>
            <a:r>
              <a:rPr lang="en-IN" sz="1814" dirty="0"/>
              <a:t>Name – Classify the IRIS flower dataset using various classification algorithms</a:t>
            </a:r>
          </a:p>
          <a:p>
            <a:r>
              <a:rPr lang="en-IN" sz="1814" dirty="0"/>
              <a:t>File “Classification - Decision Trees and </a:t>
            </a:r>
            <a:r>
              <a:rPr lang="en-IN" sz="1814" dirty="0" err="1"/>
              <a:t>KNN.ipynb</a:t>
            </a:r>
            <a:r>
              <a:rPr lang="en-IN" sz="1814" dirty="0"/>
              <a:t>”</a:t>
            </a:r>
            <a:endParaRPr lang="en-IN" sz="1814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89426" y="1282727"/>
            <a:ext cx="8379001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Regression – </a:t>
            </a:r>
            <a:r>
              <a:rPr lang="en-IN" sz="2540" dirty="0" err="1"/>
              <a:t>DTRegression</a:t>
            </a:r>
            <a:endParaRPr lang="en-IN" sz="2540" dirty="0"/>
          </a:p>
          <a:p>
            <a:pPr lvl="1"/>
            <a:r>
              <a:rPr lang="en-IN" sz="2177" dirty="0"/>
              <a:t>Tutorial name – Predict insurance premium per year based on person’s age using Decision Trees</a:t>
            </a:r>
          </a:p>
          <a:p>
            <a:pPr lvl="1"/>
            <a:r>
              <a:rPr lang="en-IN" sz="2177" dirty="0"/>
              <a:t>File “</a:t>
            </a:r>
            <a:r>
              <a:rPr lang="en-IN" sz="2177" dirty="0" err="1"/>
              <a:t>DTRegression.ipynb</a:t>
            </a:r>
            <a:r>
              <a:rPr lang="en-IN" sz="2177" dirty="0"/>
              <a:t>”</a:t>
            </a:r>
          </a:p>
          <a:p>
            <a:r>
              <a:rPr lang="en-IN" sz="2540" dirty="0"/>
              <a:t>Exercise :</a:t>
            </a:r>
          </a:p>
          <a:p>
            <a:r>
              <a:rPr lang="en-IN" sz="2540" dirty="0"/>
              <a:t>Q1) Do you see any problem with the Decision Tree produced ? If yes, what is it ?</a:t>
            </a:r>
          </a:p>
          <a:p>
            <a:r>
              <a:rPr lang="en-IN" sz="2540" dirty="0" smtClean="0"/>
              <a:t>Q2</a:t>
            </a:r>
            <a:r>
              <a:rPr lang="en-IN" sz="2540" dirty="0"/>
              <a:t>) How you can solve overfitting here ?</a:t>
            </a:r>
          </a:p>
          <a:p>
            <a:r>
              <a:rPr lang="en-IN" sz="2540" dirty="0" smtClean="0"/>
              <a:t>Q3</a:t>
            </a:r>
            <a:r>
              <a:rPr lang="en-IN" sz="2540" dirty="0"/>
              <a:t>) Predict insurance value for persons with Age 55 </a:t>
            </a:r>
            <a:r>
              <a:rPr lang="en-IN" sz="2540" dirty="0" smtClean="0"/>
              <a:t>?</a:t>
            </a:r>
            <a:endParaRPr lang="en-IN" sz="254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27" y="1674737"/>
            <a:ext cx="5314900" cy="3888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676180" y="975002"/>
            <a:ext cx="8436961" cy="55752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Regression – CellStrat Decision Trees Regression</a:t>
            </a:r>
          </a:p>
          <a:p>
            <a:pPr lvl="1"/>
            <a:r>
              <a:rPr lang="en-IN" sz="1633" dirty="0"/>
              <a:t>Tutorial name –  Generate random quadratic data and demonstrate Decision Tree regression.</a:t>
            </a:r>
          </a:p>
          <a:p>
            <a:pPr lvl="1"/>
            <a:r>
              <a:rPr lang="en-IN" sz="1633" dirty="0"/>
              <a:t>File “CellStrat - Decision Trees – </a:t>
            </a:r>
            <a:r>
              <a:rPr lang="en-IN" sz="1633" dirty="0" err="1"/>
              <a:t>Regression.ipynb</a:t>
            </a:r>
            <a:r>
              <a:rPr lang="en-IN" sz="1633" dirty="0"/>
              <a:t>”</a:t>
            </a:r>
          </a:p>
          <a:p>
            <a:r>
              <a:rPr lang="en-IN" sz="1814" dirty="0"/>
              <a:t>Exercises</a:t>
            </a:r>
          </a:p>
          <a:p>
            <a:r>
              <a:rPr lang="en-IN" sz="1814" dirty="0"/>
              <a:t>Q1) Try changing max_depth for IRIS decision tree classifier from 2 to 3 to 4 and see the output. </a:t>
            </a:r>
            <a:r>
              <a:rPr lang="en-IN" sz="1814" dirty="0"/>
              <a:t>What do you see </a:t>
            </a:r>
            <a:r>
              <a:rPr lang="en-IN" sz="1814" dirty="0" smtClean="0"/>
              <a:t>?</a:t>
            </a:r>
            <a:endParaRPr lang="en-IN" sz="1814" dirty="0"/>
          </a:p>
        </p:txBody>
      </p:sp>
    </p:spTree>
    <p:extLst>
      <p:ext uri="{BB962C8B-B14F-4D97-AF65-F5344CB8AC3E}">
        <p14:creationId xmlns:p14="http://schemas.microsoft.com/office/powerpoint/2010/main" val="14951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913</Words>
  <Application>Microsoft Office PowerPoint</Application>
  <PresentationFormat>Widescreen</PresentationFormat>
  <Paragraphs>114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30</cp:revision>
  <dcterms:created xsi:type="dcterms:W3CDTF">2018-08-08T04:16:44Z</dcterms:created>
  <dcterms:modified xsi:type="dcterms:W3CDTF">2018-08-26T17:48:11Z</dcterms:modified>
</cp:coreProperties>
</file>