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40" r:id="rId3"/>
    <p:sldId id="341" r:id="rId4"/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2" r:id="rId14"/>
    <p:sldId id="353" r:id="rId15"/>
    <p:sldId id="355" r:id="rId16"/>
    <p:sldId id="356" r:id="rId17"/>
    <p:sldId id="357" r:id="rId18"/>
    <p:sldId id="354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1531" autoAdjust="0"/>
  </p:normalViewPr>
  <p:slideViewPr>
    <p:cSldViewPr snapToGrid="0" snapToObjects="1">
      <p:cViewPr varScale="1">
        <p:scale>
          <a:sx n="47" d="100"/>
          <a:sy n="47" d="100"/>
        </p:scale>
        <p:origin x="5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12/11/2021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71F0-89C9-4A17-A611-32E0790536CD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1161-EC07-4252-A31F-AC4C09C144A0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56B9-2C30-420A-BA18-CF8C158250C6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EFB5-67A0-419C-A69B-79256DB9B568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DA76-4241-4F5C-B6FE-C75D8C9E5BC8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E07-F10C-41F4-8D30-B45FEC8709A0}" type="datetime1">
              <a:rPr lang="ru-RU" smtClean="0"/>
              <a:t>11.12.2021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A74F-9A27-4CE1-912D-36B1154348F9}" type="datetime1">
              <a:rPr lang="ru-RU" smtClean="0"/>
              <a:t>11.12.2021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B374-6C88-4667-AC27-26E2CB9AF150}" type="datetime1">
              <a:rPr lang="ru-RU" smtClean="0"/>
              <a:t>11.12.2021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4874-E13E-4521-B44B-D2A96277DB6E}" type="datetime1">
              <a:rPr lang="ru-RU" smtClean="0"/>
              <a:t>11.12.2021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EF98-65E1-45BB-B1C1-76B65731D40F}" type="datetime1">
              <a:rPr lang="ru-RU" smtClean="0"/>
              <a:t>11.12.2021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4F4F-4D21-4DFE-B747-EE8E971C63ED}" type="datetime1">
              <a:rPr lang="ru-RU" smtClean="0"/>
              <a:t>11.12.2021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8AD6-E815-4D92-B415-40CFCFE8335D}" type="datetime1">
              <a:rPr lang="ru-RU" smtClean="0"/>
              <a:t>11.12.2021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73157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r>
              <a:rPr lang="ru-RU" dirty="0"/>
              <a:t>8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Семантическая модель </a:t>
            </a:r>
            <a:r>
              <a:rPr lang="en-US" dirty="0"/>
              <a:t>Entity-Relationship (ER)</a:t>
            </a:r>
            <a:endParaRPr lang="en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32337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Здесь изображена </a:t>
            </a:r>
            <a:r>
              <a:rPr lang="ru-RU" dirty="0"/>
              <a:t>рекурсивная связь, связывающая сущность МУЖЧИНА с ней же самой. Конец связи с именем «сын» определяет тот факт, что несколько мужчин могут быть сыновьями одного отца. Конец связи с именем «отец» означает, что не у каждого мужчины должны быть сыновья.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10</a:t>
            </a:fld>
            <a:endParaRPr lang="en-RU"/>
          </a:p>
        </p:txBody>
      </p:sp>
      <p:pic>
        <p:nvPicPr>
          <p:cNvPr id="6" name="Picture 21213"/>
          <p:cNvPicPr/>
          <p:nvPr/>
        </p:nvPicPr>
        <p:blipFill>
          <a:blip r:embed="rId2"/>
          <a:stretch>
            <a:fillRect/>
          </a:stretch>
        </p:blipFill>
        <p:spPr>
          <a:xfrm>
            <a:off x="4819174" y="1690688"/>
            <a:ext cx="2553652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5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Атрибут сущности - это любая деталь, которая служит для уточнения, идентификации, классификации, числовой характеристики или выражения состояния сущности. Имена атрибутов заносятся в прямоугольник, изображающий сущность, под именем сущности и изображаются малыми буквами, возможно, с примером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11</a:t>
            </a:fld>
            <a:endParaRPr lang="en-RU"/>
          </a:p>
        </p:txBody>
      </p:sp>
      <p:pic>
        <p:nvPicPr>
          <p:cNvPr id="6" name="Picture 21403"/>
          <p:cNvPicPr/>
          <p:nvPr/>
        </p:nvPicPr>
        <p:blipFill>
          <a:blip r:embed="rId2"/>
          <a:stretch>
            <a:fillRect/>
          </a:stretch>
        </p:blipFill>
        <p:spPr>
          <a:xfrm>
            <a:off x="9267825" y="4410076"/>
            <a:ext cx="2085975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Атрибуты типа сущности в </a:t>
            </a:r>
            <a:r>
              <a:rPr lang="en-US" dirty="0"/>
              <a:t>ER</a:t>
            </a:r>
            <a:r>
              <a:rPr lang="ru-RU" dirty="0"/>
              <a:t>-модели похожи на атрибуты отношения в реляционной модели данных. Введение именованных атрибутов позволяет относиться к сущности как к типовой структуре данных, которой должен удовлетворять каждый экземпляр данной сущности.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Но </a:t>
            </a:r>
            <a:r>
              <a:rPr lang="ru-RU" dirty="0"/>
              <a:t>имеется и важное отличие. В реляционной модели данных атрибут определяется как упорядоченная пара &lt;имя_атрибута, </a:t>
            </a:r>
            <a:r>
              <a:rPr lang="ru-RU" dirty="0" smtClean="0"/>
              <a:t>имя_домена&gt;, а при </a:t>
            </a:r>
            <a:r>
              <a:rPr lang="ru-RU" dirty="0"/>
              <a:t>определении атрибутов типа сущности в </a:t>
            </a:r>
            <a:r>
              <a:rPr lang="en-US" dirty="0"/>
              <a:t>ER</a:t>
            </a:r>
            <a:r>
              <a:rPr lang="ru-RU" dirty="0"/>
              <a:t>-модели указание домена атрибута не является обязательным, хотя это и возможно.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идентификаторы типов 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 определении типа сущности необходимо гарантировать, что каждый экземпляр сущности отличим от любого другого экземпляра той же сущности.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</a:t>
            </a:r>
            <a:r>
              <a:rPr lang="en-US" dirty="0" smtClean="0"/>
              <a:t>никальным </a:t>
            </a:r>
            <a:r>
              <a:rPr lang="en-US" dirty="0"/>
              <a:t>идентификатором может быть:</a:t>
            </a:r>
            <a:endParaRPr lang="ru-RU" dirty="0"/>
          </a:p>
          <a:p>
            <a:pPr lvl="0" fontAlgn="base"/>
            <a:r>
              <a:rPr lang="en-US" dirty="0"/>
              <a:t>атрибут (или комбинация атрибутов)</a:t>
            </a:r>
            <a:endParaRPr lang="ru-RU" dirty="0"/>
          </a:p>
          <a:p>
            <a:pPr lvl="0" fontAlgn="base"/>
            <a:r>
              <a:rPr lang="en-US" dirty="0"/>
              <a:t>связь (или комбинация связей)</a:t>
            </a:r>
            <a:endParaRPr lang="ru-RU" dirty="0"/>
          </a:p>
          <a:p>
            <a:pPr lvl="0" fontAlgn="base"/>
            <a:r>
              <a:rPr lang="en-US" dirty="0"/>
              <a:t>комбинация атрибутов и </a:t>
            </a:r>
            <a:r>
              <a:rPr lang="en-US" dirty="0" smtClean="0"/>
              <a:t>связей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474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идентификаторы типов 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На примерах: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14</a:t>
            </a:fld>
            <a:endParaRPr lang="en-RU"/>
          </a:p>
        </p:txBody>
      </p:sp>
      <p:pic>
        <p:nvPicPr>
          <p:cNvPr id="5" name="Picture 21509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459832"/>
            <a:ext cx="2362200" cy="21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идентификаторы типов 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На примерах: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15</a:t>
            </a:fld>
            <a:endParaRPr lang="en-RU"/>
          </a:p>
        </p:txBody>
      </p:sp>
      <p:pic>
        <p:nvPicPr>
          <p:cNvPr id="5" name="Picture 21509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459832"/>
            <a:ext cx="2362200" cy="21978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5" y="5651482"/>
            <a:ext cx="5499530" cy="4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идентификаторы типов 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На примерах: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16</a:t>
            </a:fld>
            <a:endParaRPr lang="en-RU"/>
          </a:p>
        </p:txBody>
      </p:sp>
      <p:pic>
        <p:nvPicPr>
          <p:cNvPr id="5" name="Picture 21509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459832"/>
            <a:ext cx="2362200" cy="21978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5" y="5651482"/>
            <a:ext cx="5499530" cy="441224"/>
          </a:xfrm>
          <a:prstGeom prst="rect">
            <a:avLst/>
          </a:prstGeom>
        </p:spPr>
      </p:pic>
      <p:pic>
        <p:nvPicPr>
          <p:cNvPr id="7" name="Picture 21612"/>
          <p:cNvPicPr/>
          <p:nvPr/>
        </p:nvPicPr>
        <p:blipFill>
          <a:blip r:embed="rId4"/>
          <a:stretch>
            <a:fillRect/>
          </a:stretch>
        </p:blipFill>
        <p:spPr>
          <a:xfrm>
            <a:off x="6143625" y="2368073"/>
            <a:ext cx="5210175" cy="12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идентификаторы типов сущности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На примерах: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17</a:t>
            </a:fld>
            <a:endParaRPr lang="en-RU"/>
          </a:p>
        </p:txBody>
      </p:sp>
      <p:pic>
        <p:nvPicPr>
          <p:cNvPr id="5" name="Picture 21509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459832"/>
            <a:ext cx="2362200" cy="21978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5" y="5651482"/>
            <a:ext cx="5499530" cy="441224"/>
          </a:xfrm>
          <a:prstGeom prst="rect">
            <a:avLst/>
          </a:prstGeom>
        </p:spPr>
      </p:pic>
      <p:pic>
        <p:nvPicPr>
          <p:cNvPr id="7" name="Picture 21612"/>
          <p:cNvPicPr/>
          <p:nvPr/>
        </p:nvPicPr>
        <p:blipFill>
          <a:blip r:embed="rId4"/>
          <a:stretch>
            <a:fillRect/>
          </a:stretch>
        </p:blipFill>
        <p:spPr>
          <a:xfrm>
            <a:off x="6143625" y="2368073"/>
            <a:ext cx="5210175" cy="1275715"/>
          </a:xfrm>
          <a:prstGeom prst="rect">
            <a:avLst/>
          </a:prstGeom>
        </p:spPr>
      </p:pic>
      <p:pic>
        <p:nvPicPr>
          <p:cNvPr id="8" name="Picture 21622"/>
          <p:cNvPicPr/>
          <p:nvPr/>
        </p:nvPicPr>
        <p:blipFill>
          <a:blip r:embed="rId5"/>
          <a:stretch>
            <a:fillRect/>
          </a:stretch>
        </p:blipFill>
        <p:spPr>
          <a:xfrm>
            <a:off x="8121968" y="5034319"/>
            <a:ext cx="2154555" cy="10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сложные элементы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К числу некоторых более сложных элементов модели относятся:</a:t>
            </a:r>
            <a:endParaRPr lang="ru-RU" dirty="0"/>
          </a:p>
          <a:p>
            <a:pPr lvl="0" algn="just" fontAlgn="base"/>
            <a:r>
              <a:rPr lang="ru-RU" dirty="0"/>
              <a:t>Подтипы и супертипы сущностей (наследование</a:t>
            </a:r>
            <a:r>
              <a:rPr lang="ru-RU" dirty="0" smtClean="0"/>
              <a:t>)</a:t>
            </a:r>
          </a:p>
          <a:p>
            <a:pPr lvl="0" algn="just" fontAlgn="base"/>
            <a:r>
              <a:rPr lang="ru-RU" dirty="0" smtClean="0"/>
              <a:t>Уточняемые </a:t>
            </a:r>
            <a:r>
              <a:rPr lang="ru-RU" dirty="0"/>
              <a:t>степени </a:t>
            </a:r>
            <a:r>
              <a:rPr lang="ru-RU" dirty="0" smtClean="0"/>
              <a:t>связи</a:t>
            </a:r>
          </a:p>
          <a:p>
            <a:pPr lvl="0" algn="just" fontAlgn="base"/>
            <a:r>
              <a:rPr lang="ru-RU" dirty="0" smtClean="0"/>
              <a:t>Взаимно-исключающие связи</a:t>
            </a:r>
          </a:p>
          <a:p>
            <a:pPr lvl="0" algn="just" fontAlgn="base"/>
            <a:r>
              <a:rPr lang="ru-RU" dirty="0" smtClean="0"/>
              <a:t>Каскадные </a:t>
            </a:r>
            <a:r>
              <a:rPr lang="ru-RU" dirty="0"/>
              <a:t>удаления экземпляров </a:t>
            </a:r>
            <a:r>
              <a:rPr lang="ru-RU" dirty="0" smtClean="0"/>
              <a:t>сущностей</a:t>
            </a:r>
          </a:p>
          <a:p>
            <a:pPr lvl="0" algn="just" fontAlgn="base"/>
            <a:r>
              <a:rPr lang="ru-RU" dirty="0" smtClean="0"/>
              <a:t>Домены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24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Тип сущности при проектировании РБД может быть расщеплен на два или более взаимно-исключающих подтипов, каждый из которых включает общие атрибуты и/или связи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Эти </a:t>
            </a:r>
            <a:r>
              <a:rPr lang="ru-RU" dirty="0"/>
              <a:t>общие атрибуты и/или связи явно определяются один раз на более высоком уровне. В подтипах могут определяться собственные атрибуты и/или связи.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Тип сущности, на основе которого определяются подтипы, называется супертипом.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515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модели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Широкое распространение </a:t>
            </a:r>
            <a:r>
              <a:rPr lang="en-US" sz="2400" dirty="0"/>
              <a:t>SQL</a:t>
            </a:r>
            <a:r>
              <a:rPr lang="ru-RU" sz="2400" dirty="0"/>
              <a:t>-ориентированных СУБД и их использование в самых разнообразных приложениях показывает, что реляционная модель данных достаточна для моделирования разнообразных предметных областей.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/>
              <a:t>Однако реляционная модель проявляет ограниченность в следующих </a:t>
            </a:r>
            <a:r>
              <a:rPr lang="ru-RU" sz="2400" dirty="0" smtClean="0"/>
              <a:t>аспектах:</a:t>
            </a:r>
          </a:p>
          <a:p>
            <a:pPr algn="just"/>
            <a:r>
              <a:rPr lang="ru-RU" sz="2400" dirty="0" smtClean="0"/>
              <a:t>Модель </a:t>
            </a:r>
            <a:r>
              <a:rPr lang="ru-RU" sz="2400" dirty="0"/>
              <a:t>не обеспечивает достаточных средств для представления смысла </a:t>
            </a:r>
            <a:r>
              <a:rPr lang="ru-RU" sz="2400" dirty="0" smtClean="0"/>
              <a:t>данных</a:t>
            </a:r>
          </a:p>
          <a:p>
            <a:pPr algn="just"/>
            <a:r>
              <a:rPr lang="ru-RU" sz="2400" dirty="0"/>
              <a:t>Р</a:t>
            </a:r>
            <a:r>
              <a:rPr lang="ru-RU" sz="2400" dirty="0" smtClean="0"/>
              <a:t>еляционная </a:t>
            </a:r>
            <a:r>
              <a:rPr lang="ru-RU" sz="2400" dirty="0"/>
              <a:t>модель не предоставляет какие-либо формализованные средства для представления </a:t>
            </a:r>
            <a:r>
              <a:rPr lang="ru-RU" sz="2400" dirty="0" smtClean="0"/>
              <a:t>внутренних </a:t>
            </a:r>
            <a:r>
              <a:rPr lang="ru-RU" sz="2400" dirty="0"/>
              <a:t>зависимостей.</a:t>
            </a:r>
            <a:endParaRPr lang="ru-RU" sz="24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4782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Особенности </a:t>
            </a:r>
            <a:r>
              <a:rPr lang="ru-RU" dirty="0"/>
              <a:t>механизма наследования в </a:t>
            </a:r>
            <a:r>
              <a:rPr lang="en-US" dirty="0"/>
              <a:t>ER</a:t>
            </a:r>
            <a:r>
              <a:rPr lang="ru-RU" dirty="0"/>
              <a:t>-модели определяются следующими правилами. Если у типа сущности </a:t>
            </a:r>
            <a:r>
              <a:rPr lang="en-US" i="1" dirty="0"/>
              <a:t>A </a:t>
            </a:r>
            <a:r>
              <a:rPr lang="ru-RU" dirty="0"/>
              <a:t>имеются подтипы </a:t>
            </a:r>
            <a:r>
              <a:rPr lang="en-US" i="1" dirty="0"/>
              <a:t>B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B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/>
              <a:t>B</a:t>
            </a:r>
            <a:r>
              <a:rPr lang="en-US" i="1" baseline="-25000" dirty="0"/>
              <a:t>n </a:t>
            </a:r>
            <a:r>
              <a:rPr lang="ru-RU" dirty="0"/>
              <a:t>то:</a:t>
            </a:r>
          </a:p>
          <a:p>
            <a:pPr lvl="0" algn="just" fontAlgn="base"/>
            <a:r>
              <a:rPr lang="ru-RU" dirty="0"/>
              <a:t>любой экземпляр типа сущности </a:t>
            </a:r>
            <a:r>
              <a:rPr lang="en-US" i="1" dirty="0"/>
              <a:t>B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B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/>
              <a:t>B</a:t>
            </a:r>
            <a:r>
              <a:rPr lang="en-US" i="1" baseline="-25000" dirty="0"/>
              <a:t>n </a:t>
            </a:r>
            <a:r>
              <a:rPr lang="ru-RU" dirty="0"/>
              <a:t>является экземпляром типа сущности </a:t>
            </a:r>
            <a:r>
              <a:rPr lang="en-US" i="1" dirty="0"/>
              <a:t>A </a:t>
            </a:r>
            <a:r>
              <a:rPr lang="ru-RU" dirty="0"/>
              <a:t>(включение)</a:t>
            </a:r>
          </a:p>
          <a:p>
            <a:pPr lvl="0" algn="just" fontAlgn="base"/>
            <a:r>
              <a:rPr lang="ru-RU" dirty="0"/>
              <a:t>если </a:t>
            </a:r>
            <a:r>
              <a:rPr lang="en-US" i="1" dirty="0"/>
              <a:t>a </a:t>
            </a:r>
            <a:r>
              <a:rPr lang="ru-RU" dirty="0"/>
              <a:t>является экземпляром типа сущности </a:t>
            </a:r>
            <a:r>
              <a:rPr lang="en-US" i="1" dirty="0"/>
              <a:t>A</a:t>
            </a:r>
            <a:r>
              <a:rPr lang="ru-RU" dirty="0"/>
              <a:t>, то </a:t>
            </a:r>
            <a:r>
              <a:rPr lang="en-US" i="1" dirty="0"/>
              <a:t>a </a:t>
            </a:r>
            <a:r>
              <a:rPr lang="ru-RU" dirty="0"/>
              <a:t>является экземпляром некоторого подтипа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ru-RU" dirty="0"/>
              <a:t>, где </a:t>
            </a:r>
            <a:r>
              <a:rPr lang="en-US" i="1" dirty="0"/>
              <a:t>i </a:t>
            </a:r>
            <a:r>
              <a:rPr lang="ru-RU" dirty="0"/>
              <a:t>= 1</a:t>
            </a:r>
            <a:r>
              <a:rPr lang="ru-RU" i="1" dirty="0"/>
              <a:t>,</a:t>
            </a:r>
            <a:r>
              <a:rPr lang="ru-RU" dirty="0"/>
              <a:t>2</a:t>
            </a:r>
            <a:r>
              <a:rPr lang="ru-RU" i="1" dirty="0"/>
              <a:t>,...,</a:t>
            </a:r>
            <a:r>
              <a:rPr lang="en-US" i="1" dirty="0"/>
              <a:t>n </a:t>
            </a:r>
            <a:r>
              <a:rPr lang="ru-RU" dirty="0"/>
              <a:t>(отсутствие собственных экземпляров у супертипа)</a:t>
            </a:r>
          </a:p>
          <a:p>
            <a:pPr lvl="0" algn="just" fontAlgn="base"/>
            <a:r>
              <a:rPr lang="ru-RU" dirty="0"/>
              <a:t>ни для каких подтипов </a:t>
            </a:r>
            <a:r>
              <a:rPr lang="en-US" i="1" dirty="0"/>
              <a:t>B</a:t>
            </a:r>
            <a:r>
              <a:rPr lang="en-US" i="1" baseline="-25000" dirty="0"/>
              <a:t>i </a:t>
            </a:r>
            <a:r>
              <a:rPr lang="ru-RU" dirty="0"/>
              <a:t>и </a:t>
            </a:r>
            <a:r>
              <a:rPr lang="en-US" i="1" dirty="0"/>
              <a:t>B</a:t>
            </a:r>
            <a:r>
              <a:rPr lang="en-US" i="1" baseline="-25000" dirty="0"/>
              <a:t>j</a:t>
            </a:r>
            <a:r>
              <a:rPr lang="ru-RU" dirty="0"/>
              <a:t>, где </a:t>
            </a:r>
            <a:r>
              <a:rPr lang="en-US" i="1" dirty="0" err="1"/>
              <a:t>i</a:t>
            </a:r>
            <a:r>
              <a:rPr lang="ru-RU" i="1" dirty="0"/>
              <a:t>,</a:t>
            </a:r>
            <a:r>
              <a:rPr lang="en-US" i="1" dirty="0"/>
              <a:t>j </a:t>
            </a:r>
            <a:r>
              <a:rPr lang="ru-RU" dirty="0"/>
              <a:t>= 1</a:t>
            </a:r>
            <a:r>
              <a:rPr lang="ru-RU" i="1" dirty="0"/>
              <a:t>,</a:t>
            </a:r>
            <a:r>
              <a:rPr lang="ru-RU" dirty="0"/>
              <a:t>2</a:t>
            </a:r>
            <a:r>
              <a:rPr lang="ru-RU" i="1" dirty="0"/>
              <a:t>,...,</a:t>
            </a:r>
            <a:r>
              <a:rPr lang="en-US" i="1" dirty="0" smtClean="0"/>
              <a:t>n </a:t>
            </a:r>
            <a:r>
              <a:rPr lang="ru-RU" dirty="0"/>
              <a:t>не существует экземпляра, типом которого одновременно являются типы сущности </a:t>
            </a:r>
            <a:r>
              <a:rPr lang="en-US" i="1" dirty="0"/>
              <a:t>B</a:t>
            </a:r>
            <a:r>
              <a:rPr lang="en-US" i="1" baseline="-25000" dirty="0"/>
              <a:t>i </a:t>
            </a:r>
            <a:r>
              <a:rPr lang="ru-RU" dirty="0"/>
              <a:t>и </a:t>
            </a:r>
            <a:r>
              <a:rPr lang="en-US" i="1" dirty="0"/>
              <a:t>B</a:t>
            </a:r>
            <a:r>
              <a:rPr lang="en-US" i="1" baseline="-25000" dirty="0"/>
              <a:t>j </a:t>
            </a:r>
            <a:r>
              <a:rPr lang="ru-RU" dirty="0"/>
              <a:t>(разъединённость подтипов)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755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21</a:t>
            </a:fld>
            <a:endParaRPr lang="en-RU"/>
          </a:p>
        </p:txBody>
      </p:sp>
      <p:pic>
        <p:nvPicPr>
          <p:cNvPr id="5" name="Picture 2232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8307"/>
            <a:ext cx="6648450" cy="46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Взаимно-исключающие связи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649"/>
            <a:ext cx="10515600" cy="2881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Взаимно-исключающие связи требуют, чтобы существовал экземпляр только одной связи из заданного набора связей. В данном случае для каждого экземпляра типа сущности САМОЛЕТ должен существовать экземпляр одной из указанных связей.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22</a:t>
            </a:fld>
            <a:endParaRPr lang="en-RU"/>
          </a:p>
        </p:txBody>
      </p:sp>
      <p:pic>
        <p:nvPicPr>
          <p:cNvPr id="6" name="Picture 22440"/>
          <p:cNvPicPr/>
          <p:nvPr/>
        </p:nvPicPr>
        <p:blipFill>
          <a:blip r:embed="rId2"/>
          <a:stretch>
            <a:fillRect/>
          </a:stretch>
        </p:blipFill>
        <p:spPr>
          <a:xfrm>
            <a:off x="3841750" y="1690688"/>
            <a:ext cx="4508500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Взаимно-исключающие связи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5649"/>
            <a:ext cx="10515600" cy="2881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Диаграмма с взаимно-исключающими связями может быть преобразована к диаграмме без взаимно-исключающих связей путем введения подтипов.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23</a:t>
            </a:fld>
            <a:endParaRPr lang="en-RU"/>
          </a:p>
        </p:txBody>
      </p:sp>
      <p:pic>
        <p:nvPicPr>
          <p:cNvPr id="6" name="Picture 22440"/>
          <p:cNvPicPr/>
          <p:nvPr/>
        </p:nvPicPr>
        <p:blipFill>
          <a:blip r:embed="rId2"/>
          <a:stretch>
            <a:fillRect/>
          </a:stretch>
        </p:blipFill>
        <p:spPr>
          <a:xfrm>
            <a:off x="3841750" y="1690688"/>
            <a:ext cx="4508500" cy="1157287"/>
          </a:xfrm>
          <a:prstGeom prst="rect">
            <a:avLst/>
          </a:prstGeom>
        </p:spPr>
      </p:pic>
      <p:pic>
        <p:nvPicPr>
          <p:cNvPr id="7" name="Picture 22524"/>
          <p:cNvPicPr/>
          <p:nvPr/>
        </p:nvPicPr>
        <p:blipFill>
          <a:blip r:embed="rId3"/>
          <a:stretch>
            <a:fillRect/>
          </a:stretch>
        </p:blipFill>
        <p:spPr>
          <a:xfrm>
            <a:off x="4059237" y="4781550"/>
            <a:ext cx="4073525" cy="13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реляционной схемы из ER-диаграммы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Простым типом сущности называется тип сущности, не являющийся подтипом и не имеющий подтипов. 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 smtClean="0"/>
              <a:t>Каждый </a:t>
            </a:r>
            <a:r>
              <a:rPr lang="en-US" dirty="0"/>
              <a:t>простой тип сущности превращается в таблицу:</a:t>
            </a:r>
            <a:endParaRPr lang="ru-RU" dirty="0"/>
          </a:p>
          <a:p>
            <a:pPr lvl="0" algn="just" fontAlgn="base"/>
            <a:r>
              <a:rPr lang="ru-RU" dirty="0"/>
              <a:t>Имя сущности становится именем таблицы.</a:t>
            </a:r>
          </a:p>
          <a:p>
            <a:pPr lvl="0" algn="just" fontAlgn="base"/>
            <a:r>
              <a:rPr lang="ru-RU" dirty="0"/>
              <a:t>Каждый атрибут становится столбцом таблицы; может выбираться более точный формат представления данных</a:t>
            </a:r>
            <a:r>
              <a:rPr lang="ru-RU" dirty="0" smtClean="0"/>
              <a:t>.</a:t>
            </a:r>
          </a:p>
          <a:p>
            <a:pPr algn="just" fontAlgn="base"/>
            <a:r>
              <a:rPr lang="ru-RU" dirty="0"/>
              <a:t>Экземпляр типа сущности становится строкой таблицы.</a:t>
            </a:r>
          </a:p>
          <a:p>
            <a:pPr algn="just" fontAlgn="base"/>
            <a:r>
              <a:rPr lang="ru-RU" dirty="0"/>
              <a:t>Уникальный идентификатор сущности становятся первичным ключом таблицы.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54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реляционной схемы из ER-диаграммы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/>
              <a:t>Связи «многие к одному» (и «один к одному») становятся внешними ключами, т.е. образуется копия уникального идентификатора сущности на конце связи «один», и соответствующие столбцы составляют внешний ключ таблицы, соответствующей типу сущности на конце связи «многие».</a:t>
            </a:r>
          </a:p>
          <a:p>
            <a:pPr algn="just" fontAlgn="base"/>
            <a:r>
              <a:rPr lang="ru-RU" dirty="0"/>
              <a:t>Если между двумя типами сущности </a:t>
            </a:r>
            <a:r>
              <a:rPr lang="en-US" i="1" dirty="0"/>
              <a:t>A </a:t>
            </a:r>
            <a:r>
              <a:rPr lang="ru-RU" dirty="0"/>
              <a:t>и </a:t>
            </a:r>
            <a:r>
              <a:rPr lang="en-US" i="1" dirty="0"/>
              <a:t>B </a:t>
            </a:r>
            <a:r>
              <a:rPr lang="ru-RU" dirty="0"/>
              <a:t>имеется связь «один к одному», то соответствующий внешний ключ по желанию проектировщика может быть объявлен как в таблице </a:t>
            </a:r>
            <a:r>
              <a:rPr lang="en-US" i="1" dirty="0"/>
              <a:t>A</a:t>
            </a:r>
            <a:r>
              <a:rPr lang="ru-RU" dirty="0"/>
              <a:t>, так и в таблице </a:t>
            </a:r>
            <a:r>
              <a:rPr lang="en-US" i="1" dirty="0"/>
              <a:t>B</a:t>
            </a:r>
            <a:r>
              <a:rPr lang="ru-RU" dirty="0"/>
              <a:t>.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29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реляционной схемы из ER-диаграммы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/>
              <a:t>Чтобы отразить в определении таблицы ограничение, которое заключается в том, что степень конца связи равна единице, соответствующий (возможно, составной) столбец должен быть дополнительно специфицирован как возможный ключ таблицы.</a:t>
            </a:r>
          </a:p>
          <a:p>
            <a:pPr lvl="0" algn="just" fontAlgn="base"/>
            <a:r>
              <a:rPr lang="ru-RU" dirty="0"/>
              <a:t>Для поддержки связи «многие ко многим» между типами сущности </a:t>
            </a:r>
            <a:r>
              <a:rPr lang="en-US" i="1" dirty="0"/>
              <a:t>A </a:t>
            </a:r>
            <a:r>
              <a:rPr lang="ru-RU" dirty="0"/>
              <a:t>и </a:t>
            </a:r>
            <a:r>
              <a:rPr lang="en-US" i="1" dirty="0"/>
              <a:t>B </a:t>
            </a:r>
            <a:r>
              <a:rPr lang="ru-RU" dirty="0"/>
              <a:t>создается дополнительная таблица </a:t>
            </a:r>
            <a:r>
              <a:rPr lang="en-US" i="1" dirty="0"/>
              <a:t>AB </a:t>
            </a:r>
            <a:r>
              <a:rPr lang="ru-RU" dirty="0"/>
              <a:t>с двумя столбцами, один из которых содержит уникальные идентификаторы экземпляров сущности </a:t>
            </a:r>
            <a:r>
              <a:rPr lang="en-US" i="1" dirty="0"/>
              <a:t>A</a:t>
            </a:r>
            <a:r>
              <a:rPr lang="ru-RU" dirty="0"/>
              <a:t>, а другой – уникальные идентификаторы экземпляров сущности </a:t>
            </a:r>
            <a:r>
              <a:rPr lang="en-US" i="1" dirty="0"/>
              <a:t>B</a:t>
            </a:r>
            <a:r>
              <a:rPr lang="ru-RU" dirty="0"/>
              <a:t>.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63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реляционной схемы из ER-диаграммы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fontAlgn="base"/>
            <a:r>
              <a:rPr lang="ru-RU" dirty="0"/>
              <a:t>Обозначим через УИД(</a:t>
            </a:r>
            <a:r>
              <a:rPr lang="en-US" i="1" dirty="0"/>
              <a:t>c</a:t>
            </a:r>
            <a:r>
              <a:rPr lang="ru-RU" dirty="0"/>
              <a:t>) уникальный идентификатор экземпляра некоторого типа сущности </a:t>
            </a:r>
            <a:r>
              <a:rPr lang="en-US" i="1" dirty="0"/>
              <a:t>C</a:t>
            </a:r>
            <a:r>
              <a:rPr lang="ru-RU" dirty="0"/>
              <a:t>. Тогда, если в экземпляре связи «многие ко многим» участвуют экземпляры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a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/>
              <a:t>a</a:t>
            </a:r>
            <a:r>
              <a:rPr lang="en-US" i="1" baseline="-25000" dirty="0"/>
              <a:t>n </a:t>
            </a:r>
            <a:r>
              <a:rPr lang="ru-RU" dirty="0"/>
              <a:t>типа сущности </a:t>
            </a:r>
            <a:r>
              <a:rPr lang="en-US" i="1" dirty="0"/>
              <a:t>A </a:t>
            </a:r>
            <a:r>
              <a:rPr lang="ru-RU" dirty="0"/>
              <a:t>и экземпляры </a:t>
            </a:r>
            <a:r>
              <a:rPr lang="en-US" i="1" dirty="0"/>
              <a:t>b</a:t>
            </a:r>
            <a:r>
              <a:rPr lang="ru-RU" baseline="-25000" dirty="0"/>
              <a:t>1</a:t>
            </a:r>
            <a:r>
              <a:rPr lang="ru-RU" i="1" dirty="0"/>
              <a:t>,</a:t>
            </a:r>
            <a:r>
              <a:rPr lang="en-US" i="1" dirty="0"/>
              <a:t>b</a:t>
            </a:r>
            <a:r>
              <a:rPr lang="ru-RU" baseline="-25000" dirty="0"/>
              <a:t>2</a:t>
            </a:r>
            <a:r>
              <a:rPr lang="ru-RU" i="1" dirty="0"/>
              <a:t>,...,</a:t>
            </a:r>
            <a:r>
              <a:rPr lang="en-US" i="1" dirty="0"/>
              <a:t>b</a:t>
            </a:r>
            <a:r>
              <a:rPr lang="en-US" i="1" baseline="-25000" dirty="0"/>
              <a:t>m </a:t>
            </a:r>
            <a:r>
              <a:rPr lang="ru-RU" dirty="0"/>
              <a:t>типа сущности </a:t>
            </a:r>
            <a:r>
              <a:rPr lang="en-US" i="1" dirty="0"/>
              <a:t>B</a:t>
            </a:r>
            <a:r>
              <a:rPr lang="ru-RU" dirty="0"/>
              <a:t>, то в таблице </a:t>
            </a:r>
            <a:r>
              <a:rPr lang="en-US" i="1" dirty="0"/>
              <a:t>AB </a:t>
            </a:r>
            <a:r>
              <a:rPr lang="ru-RU" dirty="0"/>
              <a:t>должны присутствовать все строки вида &lt;УИД(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ru-RU" dirty="0"/>
              <a:t>), УИД(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ru-RU" dirty="0"/>
              <a:t>)&gt;, где </a:t>
            </a:r>
            <a:r>
              <a:rPr lang="en-US" i="1" dirty="0"/>
              <a:t>i </a:t>
            </a:r>
            <a:r>
              <a:rPr lang="ru-RU" dirty="0"/>
              <a:t>= 1</a:t>
            </a:r>
            <a:r>
              <a:rPr lang="ru-RU" i="1" dirty="0"/>
              <a:t>,</a:t>
            </a:r>
            <a:r>
              <a:rPr lang="ru-RU" dirty="0"/>
              <a:t>2</a:t>
            </a:r>
            <a:r>
              <a:rPr lang="ru-RU" i="1" dirty="0"/>
              <a:t>,...,</a:t>
            </a:r>
            <a:r>
              <a:rPr lang="en-US" i="1" dirty="0"/>
              <a:t>n</a:t>
            </a:r>
            <a:r>
              <a:rPr lang="ru-RU" dirty="0"/>
              <a:t>;</a:t>
            </a:r>
            <a:r>
              <a:rPr lang="en-US" i="1" dirty="0"/>
              <a:t>j </a:t>
            </a:r>
            <a:r>
              <a:rPr lang="ru-RU" dirty="0"/>
              <a:t>= 1</a:t>
            </a:r>
            <a:r>
              <a:rPr lang="ru-RU" i="1" dirty="0"/>
              <a:t>,</a:t>
            </a:r>
            <a:r>
              <a:rPr lang="ru-RU" dirty="0"/>
              <a:t>2</a:t>
            </a:r>
            <a:r>
              <a:rPr lang="ru-RU" i="1" dirty="0"/>
              <a:t>,...,</a:t>
            </a:r>
            <a:r>
              <a:rPr lang="en-US" i="1" dirty="0"/>
              <a:t>m</a:t>
            </a:r>
            <a:r>
              <a:rPr lang="ru-RU" dirty="0"/>
              <a:t>.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933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Супертипы и подтипы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Существует два способа представить наследование сущностей в реляционной схеме. </a:t>
            </a:r>
          </a:p>
          <a:p>
            <a:pPr marL="0" indent="0" algn="just">
              <a:buNone/>
            </a:pPr>
            <a:r>
              <a:rPr lang="ru-RU" sz="2000" dirty="0"/>
              <a:t>Первый способ заключается в создании единой таблицы для всех </a:t>
            </a:r>
            <a:r>
              <a:rPr lang="ru-RU" sz="2000" dirty="0" smtClean="0"/>
              <a:t>подтипов</a:t>
            </a:r>
            <a:r>
              <a:rPr lang="ru-RU" sz="2000" dirty="0"/>
              <a:t>. Эта таблица содержит столбцы, соответствующие каждому атрибуту (и связям) каждого подтипа, а также один специальный столбец «код подтипа». Для каждой строки таблицы значение этого столбца определяет конкретный подтип, которому соответствует </a:t>
            </a:r>
            <a:r>
              <a:rPr lang="ru-RU" sz="2000" dirty="0" smtClean="0"/>
              <a:t>строка.</a:t>
            </a: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К достоинствам такого способа можно отнести:</a:t>
            </a:r>
          </a:p>
          <a:p>
            <a:pPr lvl="0" algn="just" fontAlgn="base"/>
            <a:r>
              <a:rPr lang="ru-RU" sz="2000" dirty="0"/>
              <a:t>обеспечение простого доступа к экземплярам супертипа и не слишком сложный доступ к экземплярам подтипов</a:t>
            </a:r>
          </a:p>
          <a:p>
            <a:pPr lvl="0" algn="just" fontAlgn="base"/>
            <a:r>
              <a:rPr lang="en-US" sz="2000" dirty="0"/>
              <a:t>возможность обойтись небольшим числом таблиц</a:t>
            </a:r>
            <a:endParaRPr lang="ru-RU" sz="2000" dirty="0"/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41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Супертипы и подтипы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200" dirty="0"/>
              <a:t>Существует два способа представить наследование сущностей в реляционной схеме. </a:t>
            </a:r>
          </a:p>
          <a:p>
            <a:pPr marL="0" indent="0" algn="just">
              <a:buNone/>
            </a:pPr>
            <a:r>
              <a:rPr lang="ru-RU" sz="2200" dirty="0"/>
              <a:t>Первый способ заключается в создании единой таблицы для </a:t>
            </a:r>
            <a:r>
              <a:rPr lang="ru-RU" sz="2200" dirty="0" smtClean="0"/>
              <a:t>всех </a:t>
            </a:r>
            <a:r>
              <a:rPr lang="ru-RU" sz="2200" dirty="0"/>
              <a:t>подтипов. Эта таблица содержит столбцы, соответствующие каждому атрибуту (и связям) каждого подтипа, а также один специальный столбец «код подтипа». Для каждой строки таблицы значение этого столбца определяет конкретный подтип, которому соответствует </a:t>
            </a:r>
            <a:r>
              <a:rPr lang="ru-RU" sz="2200" dirty="0" smtClean="0"/>
              <a:t>строка.</a:t>
            </a:r>
            <a:endParaRPr lang="ru-RU" sz="2200" dirty="0"/>
          </a:p>
          <a:p>
            <a:pPr marL="0" indent="0" algn="just">
              <a:buNone/>
            </a:pPr>
            <a:r>
              <a:rPr lang="en-US" sz="2200" dirty="0"/>
              <a:t>К недостаткам можно отнести:</a:t>
            </a:r>
            <a:endParaRPr lang="ru-RU" sz="2200" dirty="0"/>
          </a:p>
          <a:p>
            <a:pPr lvl="0" algn="just" fontAlgn="base"/>
            <a:r>
              <a:rPr lang="ru-RU" sz="2200" dirty="0"/>
              <a:t>приложения, работающие с одной таблицей супертипа, должны содержать дополнительный программный код для работы с разными наборами столбцов и разными ограничениями целостности</a:t>
            </a:r>
          </a:p>
          <a:p>
            <a:pPr lvl="0" algn="just" fontAlgn="base"/>
            <a:r>
              <a:rPr lang="ru-RU" sz="2200" dirty="0"/>
              <a:t>общая для всех подтипов таблица потенциально может стать узким местом при многопользовательском доступе по причине возможности блокировки таблицы целиком </a:t>
            </a:r>
          </a:p>
          <a:p>
            <a:pPr lvl="0" algn="just" fontAlgn="base"/>
            <a:r>
              <a:rPr lang="ru-RU" sz="2200" dirty="0"/>
              <a:t>потенциально в общей таблице будет содержаться много неопределенных значений, что может привести к непроизводительному расходу внешней памяти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156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модели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Потребность проектировщиков баз данных в более удобных и мощных средствах моделирования предметной области привела к появлению семантических моделей данных. </a:t>
            </a:r>
            <a:endParaRPr lang="ru-RU" dirty="0" smtClean="0"/>
          </a:p>
          <a:p>
            <a:pPr algn="just"/>
            <a:r>
              <a:rPr lang="ru-RU" dirty="0" smtClean="0"/>
              <a:t>Основным </a:t>
            </a:r>
            <a:r>
              <a:rPr lang="ru-RU" dirty="0"/>
              <a:t>назначением семантических моделей данных является обеспечение </a:t>
            </a:r>
            <a:r>
              <a:rPr lang="ru-RU" dirty="0" smtClean="0"/>
              <a:t>возможности </a:t>
            </a:r>
            <a:r>
              <a:rPr lang="ru-RU" dirty="0"/>
              <a:t>выражения семантики данных</a:t>
            </a:r>
            <a:r>
              <a:rPr lang="ru-RU" dirty="0" smtClean="0"/>
              <a:t>.</a:t>
            </a:r>
          </a:p>
          <a:p>
            <a:pPr algn="just"/>
            <a:r>
              <a:rPr lang="ru-RU" dirty="0"/>
              <a:t>Чаще всего семантическое моделирование используется на первой стадии проектирования базы </a:t>
            </a:r>
            <a:r>
              <a:rPr lang="ru-RU" dirty="0" smtClean="0"/>
              <a:t>данных. </a:t>
            </a:r>
            <a:r>
              <a:rPr lang="ru-RU" dirty="0"/>
              <a:t>В терминах семантической модели производится концептуальная схема базы данных, которая затем вручную преобразуется к </a:t>
            </a:r>
            <a:r>
              <a:rPr lang="ru-RU" dirty="0" smtClean="0"/>
              <a:t>реляционной схеме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19932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Супертипы и подтипы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Второй способ предполагает </a:t>
            </a:r>
            <a:r>
              <a:rPr lang="ru-RU" sz="2000" i="1" dirty="0"/>
              <a:t>создание отдельной таблицы для каждого подтипа. </a:t>
            </a:r>
            <a:r>
              <a:rPr lang="ru-RU" sz="2000" dirty="0"/>
              <a:t>В этом случае для получения всех кортежей супертипа нужно объединить проекции таблиц подтипов, на заголовок таблицы супертипа. Другими словами, из всех таблиц подтипов выбираются общие столбцы супертипа. </a:t>
            </a:r>
            <a:endParaRPr lang="ru-RU" sz="2000" dirty="0" smtClean="0"/>
          </a:p>
          <a:p>
            <a:pPr marL="0" indent="0" algn="just">
              <a:buNone/>
            </a:pPr>
            <a:r>
              <a:rPr lang="en-US" sz="2000" dirty="0" smtClean="0"/>
              <a:t>Достоинства</a:t>
            </a:r>
            <a:r>
              <a:rPr lang="en-US" sz="2000" dirty="0"/>
              <a:t>:</a:t>
            </a:r>
            <a:endParaRPr lang="ru-RU" sz="2000" dirty="0"/>
          </a:p>
          <a:p>
            <a:pPr lvl="0" algn="just" fontAlgn="base"/>
            <a:r>
              <a:rPr lang="ru-RU" sz="2000" dirty="0"/>
              <a:t>действуют более понятные правила работы с подтипами (каждому подтипу соответствует отдельная таблица)</a:t>
            </a:r>
          </a:p>
          <a:p>
            <a:pPr lvl="0" algn="just" fontAlgn="base"/>
            <a:r>
              <a:rPr lang="ru-RU" sz="2000" dirty="0"/>
              <a:t>упрощается логика приложений; каждая программа работает только с нужной таблицей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5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Супертипы и подтипы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Второй способ предполагает </a:t>
            </a:r>
            <a:r>
              <a:rPr lang="ru-RU" sz="2000" i="1" dirty="0"/>
              <a:t>создание отдельной таблицы для каждого подтипа. </a:t>
            </a:r>
            <a:r>
              <a:rPr lang="ru-RU" sz="2000" dirty="0"/>
              <a:t>В этом случае для получения всех кортежей супертипа нужно объединить проекции таблиц подтипов, на заголовок таблицы супертипа. Другими словами, из всех таблиц подтипов выбираются общие столбцы супертипа. </a:t>
            </a:r>
            <a:endParaRPr lang="ru-RU" sz="2000" dirty="0" smtClean="0"/>
          </a:p>
          <a:p>
            <a:pPr marL="0" indent="0" algn="just">
              <a:buNone/>
            </a:pPr>
            <a:r>
              <a:rPr lang="en-US" sz="2000" dirty="0"/>
              <a:t>Недостатки:</a:t>
            </a:r>
            <a:endParaRPr lang="ru-RU" sz="2000" dirty="0"/>
          </a:p>
          <a:p>
            <a:pPr lvl="0" algn="just" fontAlgn="base"/>
            <a:r>
              <a:rPr lang="ru-RU" sz="2000" dirty="0"/>
              <a:t>в общем случае требуется слишком много отдельных таблиц</a:t>
            </a:r>
          </a:p>
          <a:p>
            <a:pPr lvl="0" algn="just" fontAlgn="base"/>
            <a:r>
              <a:rPr lang="ru-RU" sz="2000" dirty="0"/>
              <a:t>работа с экземплярами супертипа на основе представления, объединяющего таблицы супертипов, может оказаться недостаточно эффективной</a:t>
            </a:r>
          </a:p>
          <a:p>
            <a:pPr lvl="0" algn="just" fontAlgn="base"/>
            <a:r>
              <a:rPr lang="ru-RU" sz="2000" dirty="0"/>
              <a:t>поскольку множество экземпляров супертипа является объединением множеств экземпляров подтипов, не все РСУБД могут обеспечить выполнение операций модификации экземпляров супертипа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785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Взаимно-исключающие связи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Существуют два способа формирования схемы реляционной БД при наличии взаимно-исключающих связей (имеются в виду связи «один ко многим», причем конец связи «многие» находится на стороне сущности, для которой связи являются взаимно-исключающими):</a:t>
            </a:r>
          </a:p>
          <a:p>
            <a:pPr lvl="0" algn="just" fontAlgn="base"/>
            <a:r>
              <a:rPr lang="ru-RU" dirty="0"/>
              <a:t>определение таблицы с одним столбцом для представления всех взаимноисключающих связей, т.е. общее хранение внешних ключей</a:t>
            </a:r>
          </a:p>
          <a:p>
            <a:pPr lvl="0" algn="just" fontAlgn="base"/>
            <a:r>
              <a:rPr lang="ru-RU" dirty="0"/>
              <a:t>определение таблицы, в которой каждой взаимно-исключающей связи соответствует отдельный столбец, т.е. раздельное хранение внешних ключей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30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Взаимно-исключающие связи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Преимущество первого подхода состоит в том, что в таблице, соответствующей сущности с взаимно-исключающими связями, появляется всего два дополнительных столбца. Недостатком является усложнение выполнения операции </a:t>
            </a:r>
            <a:r>
              <a:rPr lang="ru-RU" dirty="0" smtClean="0"/>
              <a:t>соединения.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При использовании второго подхода соединения являются явными (и естественными). Недостаток состоит в том, что требуется иметь столько столбцов, сколько имеется альтернативных связей. Кроме того, в каждом из таких столбцов будет содержаться много неопределенных значений, хранение которых может привести к излишнему расходу внешней памяти.</a:t>
            </a:r>
          </a:p>
          <a:p>
            <a:pPr lvl="0"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33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89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модели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Достоинства подхода: 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мощной и наглядной концептуальной схемы БД позволяет более полно оценить специфику моделируемой предметной области и избежать возможных ошибок на стадии проектирования схемы реляционной БД. </a:t>
            </a:r>
            <a:endParaRPr lang="ru-RU" dirty="0" smtClean="0"/>
          </a:p>
          <a:p>
            <a:pPr algn="just"/>
            <a:r>
              <a:rPr lang="ru-RU" dirty="0" smtClean="0"/>
              <a:t>На </a:t>
            </a:r>
            <a:r>
              <a:rPr lang="ru-RU" dirty="0"/>
              <a:t>этапе семантического моделирования производится важная </a:t>
            </a:r>
            <a:r>
              <a:rPr lang="ru-RU" dirty="0" smtClean="0"/>
              <a:t>документация, </a:t>
            </a:r>
            <a:r>
              <a:rPr lang="ru-RU" dirty="0"/>
              <a:t>которая может оказаться очень полезной не только при проектировании схемы реляционной БД, но и при эксплуатации, сопровождении и развитии уже заполненной БД.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219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модель </a:t>
            </a:r>
            <a:r>
              <a:rPr lang="en-US" dirty="0" smtClean="0"/>
              <a:t>Entity-Relationship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На основе </a:t>
            </a:r>
            <a:r>
              <a:rPr lang="en-US" dirty="0"/>
              <a:t>ER</a:t>
            </a:r>
            <a:r>
              <a:rPr lang="ru-RU" dirty="0"/>
              <a:t>-модели (модели "сущность-связь") создано большинство современных подходов к проектированию БД. Эта модель была предложена Питером Ченом (</a:t>
            </a:r>
            <a:r>
              <a:rPr lang="en-US" dirty="0"/>
              <a:t>Peter Chen</a:t>
            </a:r>
            <a:r>
              <a:rPr lang="ru-RU" dirty="0"/>
              <a:t>) в 1976г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Моделирование предметной области базируется на использовании графических диаграмм, включающих небольшое число разнородных компонентов. Простота и наглядность представления концептуальных схем баз данных в </a:t>
            </a:r>
            <a:r>
              <a:rPr lang="en-US" dirty="0"/>
              <a:t>ER</a:t>
            </a:r>
            <a:r>
              <a:rPr lang="ru-RU" dirty="0"/>
              <a:t>-модели привели к её широкому распространению в </a:t>
            </a:r>
            <a:r>
              <a:rPr lang="en-US" dirty="0"/>
              <a:t>CASE</a:t>
            </a:r>
            <a:r>
              <a:rPr lang="ru-RU" dirty="0"/>
              <a:t>-системах, поддерживающих автоматизированное проектирование баз данных.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894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Основными понятиями </a:t>
            </a:r>
            <a:r>
              <a:rPr lang="en-US" dirty="0"/>
              <a:t>ER</a:t>
            </a:r>
            <a:r>
              <a:rPr lang="ru-RU" dirty="0"/>
              <a:t>-модели являются </a:t>
            </a:r>
            <a:r>
              <a:rPr lang="ru-RU" i="1" dirty="0"/>
              <a:t>сущность</a:t>
            </a:r>
            <a:r>
              <a:rPr lang="ru-RU" dirty="0"/>
              <a:t>, </a:t>
            </a:r>
            <a:r>
              <a:rPr lang="ru-RU" i="1" dirty="0"/>
              <a:t>связь </a:t>
            </a:r>
            <a:r>
              <a:rPr lang="ru-RU" dirty="0"/>
              <a:t>и </a:t>
            </a:r>
            <a:r>
              <a:rPr lang="ru-RU" i="1" dirty="0"/>
              <a:t>атрибут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Сущность </a:t>
            </a:r>
            <a:r>
              <a:rPr lang="ru-RU" dirty="0"/>
              <a:t>– это реальный или представляемый объект, </a:t>
            </a:r>
            <a:r>
              <a:rPr lang="ru-RU" dirty="0" smtClean="0"/>
              <a:t>информация </a:t>
            </a:r>
            <a:r>
              <a:rPr lang="ru-RU" dirty="0"/>
              <a:t>о котором должна сохраняться и быть доступной.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диаграммах </a:t>
            </a:r>
            <a:r>
              <a:rPr lang="en-US" dirty="0"/>
              <a:t>ER</a:t>
            </a:r>
            <a:r>
              <a:rPr lang="ru-RU" dirty="0"/>
              <a:t>-модели сущность представляется в виде прямоугольника, содержащего имя сущности. При этом имя сущности – это имя типа, а не некоторого конкретного экземпляра этого типа.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26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Основными понятиями </a:t>
            </a:r>
            <a:r>
              <a:rPr lang="en-US" dirty="0"/>
              <a:t>ER</a:t>
            </a:r>
            <a:r>
              <a:rPr lang="ru-RU" dirty="0"/>
              <a:t>-модели являются </a:t>
            </a:r>
            <a:r>
              <a:rPr lang="ru-RU" i="1" dirty="0"/>
              <a:t>сущность</a:t>
            </a:r>
            <a:r>
              <a:rPr lang="ru-RU" dirty="0"/>
              <a:t>, </a:t>
            </a:r>
            <a:r>
              <a:rPr lang="ru-RU" i="1" dirty="0"/>
              <a:t>связь </a:t>
            </a:r>
            <a:r>
              <a:rPr lang="ru-RU" dirty="0"/>
              <a:t>и </a:t>
            </a:r>
            <a:r>
              <a:rPr lang="ru-RU" i="1" dirty="0"/>
              <a:t>атрибут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Сущность </a:t>
            </a:r>
            <a:r>
              <a:rPr lang="ru-RU" dirty="0"/>
              <a:t>– это реальный или представляемый объект, </a:t>
            </a:r>
            <a:r>
              <a:rPr lang="ru-RU" dirty="0" smtClean="0"/>
              <a:t>информация </a:t>
            </a:r>
            <a:r>
              <a:rPr lang="ru-RU" dirty="0"/>
              <a:t>о котором должна сохраняться и быть доступной.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диаграммах </a:t>
            </a:r>
            <a:r>
              <a:rPr lang="en-US" dirty="0"/>
              <a:t>ER</a:t>
            </a:r>
            <a:r>
              <a:rPr lang="ru-RU" dirty="0"/>
              <a:t>-модели сущность представляется в виде прямоугольника, содержащего имя сущности. При этом имя сущности – это имя типа, а не некоторого конкретного экземпляра этого типа.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7</a:t>
            </a:fld>
            <a:endParaRPr lang="en-RU"/>
          </a:p>
        </p:txBody>
      </p:sp>
      <p:pic>
        <p:nvPicPr>
          <p:cNvPr id="5" name="Picture 21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665" y="5725954"/>
            <a:ext cx="7138670" cy="6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7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Связь – это графически изображаемая ассоциация, устанавливаемая между двумя типами сущностей. </a:t>
            </a:r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любой связи выделяются два конца (в соответствии с существующей парой связываемых сущностей), на каждом из которых указываются:</a:t>
            </a:r>
          </a:p>
          <a:p>
            <a:pPr lvl="0" algn="just" fontAlgn="base"/>
            <a:r>
              <a:rPr lang="ru-RU" dirty="0" smtClean="0"/>
              <a:t>имя</a:t>
            </a:r>
            <a:r>
              <a:rPr lang="en-US" dirty="0" smtClean="0"/>
              <a:t> конца</a:t>
            </a:r>
            <a:r>
              <a:rPr lang="ru-RU" dirty="0"/>
              <a:t> </a:t>
            </a:r>
            <a:r>
              <a:rPr lang="en-US" dirty="0" smtClean="0"/>
              <a:t>связи</a:t>
            </a:r>
            <a:endParaRPr lang="ru-RU" dirty="0"/>
          </a:p>
          <a:p>
            <a:pPr lvl="0" algn="just" fontAlgn="base"/>
            <a:r>
              <a:rPr lang="ru-RU" dirty="0"/>
              <a:t>степень конца </a:t>
            </a:r>
            <a:r>
              <a:rPr lang="ru-RU" dirty="0" smtClean="0"/>
              <a:t>связи</a:t>
            </a:r>
            <a:endParaRPr lang="ru-RU" dirty="0"/>
          </a:p>
          <a:p>
            <a:pPr lvl="0" algn="just" fontAlgn="base"/>
            <a:r>
              <a:rPr lang="ru-RU" dirty="0"/>
              <a:t>обязательность </a:t>
            </a:r>
            <a:r>
              <a:rPr lang="ru-RU" dirty="0" smtClean="0"/>
              <a:t>связи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8</a:t>
            </a:fld>
            <a:endParaRPr lang="en-RU"/>
          </a:p>
        </p:txBody>
      </p:sp>
      <p:pic>
        <p:nvPicPr>
          <p:cNvPr id="5" name="Picture 21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665" y="5636261"/>
            <a:ext cx="7138670" cy="6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7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23FC-4E09-B476-2119ABAE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</a:t>
            </a:r>
            <a:r>
              <a:rPr lang="en-US" dirty="0"/>
              <a:t>ER</a:t>
            </a:r>
            <a:r>
              <a:rPr lang="ru-RU" dirty="0"/>
              <a:t>-модели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9D1-AC78-48B6-B4FF-F39F2E450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Связь представляется в виде линии, соединяющей две сущности или ведущей от сущности к ней же самой. </a:t>
            </a:r>
            <a:r>
              <a:rPr lang="en-US" dirty="0"/>
              <a:t>В </a:t>
            </a:r>
            <a:r>
              <a:rPr lang="en-US" dirty="0" smtClean="0"/>
              <a:t>месте</a:t>
            </a:r>
            <a:r>
              <a:rPr lang="ru-RU" dirty="0"/>
              <a:t> </a:t>
            </a:r>
            <a:r>
              <a:rPr lang="en-US" dirty="0" smtClean="0"/>
              <a:t>«стыковки»</a:t>
            </a:r>
            <a:r>
              <a:rPr lang="ru-RU" dirty="0" smtClean="0"/>
              <a:t> </a:t>
            </a:r>
            <a:r>
              <a:rPr lang="en-US" dirty="0" smtClean="0"/>
              <a:t>связи </a:t>
            </a:r>
            <a:r>
              <a:rPr lang="en-US" dirty="0"/>
              <a:t>с сущностью используются:</a:t>
            </a:r>
            <a:endParaRPr lang="ru-RU" dirty="0"/>
          </a:p>
          <a:p>
            <a:pPr lvl="0" algn="just" fontAlgn="base"/>
            <a:r>
              <a:rPr lang="ru-RU" sz="2400" dirty="0"/>
              <a:t>трёхточечный вход в прямоугольник сущности, если для этой сущности в связи могут (или должны) использоваться </a:t>
            </a:r>
            <a:r>
              <a:rPr lang="ru-RU" sz="2400" dirty="0" smtClean="0"/>
              <a:t>много экземпляров </a:t>
            </a:r>
            <a:r>
              <a:rPr lang="ru-RU" sz="2400" dirty="0"/>
              <a:t>сущности</a:t>
            </a:r>
          </a:p>
          <a:p>
            <a:pPr lvl="0" algn="just" fontAlgn="base"/>
            <a:r>
              <a:rPr lang="ru-RU" sz="2400" dirty="0"/>
              <a:t>одноточечный вход, если в связи может (или должен) участвовать только </a:t>
            </a:r>
            <a:r>
              <a:rPr lang="ru-RU" sz="2400" dirty="0" smtClean="0"/>
              <a:t>один </a:t>
            </a:r>
            <a:r>
              <a:rPr lang="ru-RU" sz="2400" dirty="0"/>
              <a:t>экземпляр сущности</a:t>
            </a:r>
          </a:p>
          <a:p>
            <a:pPr marL="0" indent="0" algn="just">
              <a:buNone/>
            </a:pPr>
            <a:r>
              <a:rPr lang="ru-RU" dirty="0"/>
              <a:t>Обязательный конец связи изображается сплошной линией, а необязательный – прерывистой линией.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9</a:t>
            </a:fld>
            <a:endParaRPr lang="en-RU"/>
          </a:p>
        </p:txBody>
      </p:sp>
      <p:pic>
        <p:nvPicPr>
          <p:cNvPr id="5" name="Picture 21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526665" y="5636261"/>
            <a:ext cx="7138670" cy="6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8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79483</TotalTime>
  <Words>1909</Words>
  <Application>Microsoft Office PowerPoint</Application>
  <PresentationFormat>Широкоэкранный</PresentationFormat>
  <Paragraphs>158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Лекция 8   Семантическая модель Entity-Relationship (ER)</vt:lpstr>
      <vt:lpstr>Семантические модели данных</vt:lpstr>
      <vt:lpstr>Семантические модели данных</vt:lpstr>
      <vt:lpstr>Семантические модели данных</vt:lpstr>
      <vt:lpstr>Семантическая модель Entity-Relationship</vt:lpstr>
      <vt:lpstr>Основные понятия ER-модели</vt:lpstr>
      <vt:lpstr>Основные понятия ER-модели</vt:lpstr>
      <vt:lpstr>Основные понятия ER-модели</vt:lpstr>
      <vt:lpstr>Основные понятия ER-модели</vt:lpstr>
      <vt:lpstr>Основные понятия ER-модели</vt:lpstr>
      <vt:lpstr>Основные понятия ER-модели</vt:lpstr>
      <vt:lpstr>Основные понятия ER-модели</vt:lpstr>
      <vt:lpstr>Уникальные идентификаторы типов сущности</vt:lpstr>
      <vt:lpstr>Уникальные идентификаторы типов сущности</vt:lpstr>
      <vt:lpstr>Уникальные идентификаторы типов сущности</vt:lpstr>
      <vt:lpstr>Уникальные идентификаторы типов сущности</vt:lpstr>
      <vt:lpstr>Уникальные идентификаторы типов сущности</vt:lpstr>
      <vt:lpstr>Более сложные элементы ER-модели</vt:lpstr>
      <vt:lpstr>Наследование</vt:lpstr>
      <vt:lpstr>Наследование</vt:lpstr>
      <vt:lpstr>Наследование</vt:lpstr>
      <vt:lpstr>Взаимно-исключающие связи</vt:lpstr>
      <vt:lpstr>Взаимно-исключающие связи</vt:lpstr>
      <vt:lpstr>Получение реляционной схемы из ER-диаграммы</vt:lpstr>
      <vt:lpstr>Получение реляционной схемы из ER-диаграммы</vt:lpstr>
      <vt:lpstr>Получение реляционной схемы из ER-диаграммы</vt:lpstr>
      <vt:lpstr>Получение реляционной схемы из ER-диаграммы</vt:lpstr>
      <vt:lpstr>Супертипы и подтипы</vt:lpstr>
      <vt:lpstr>Супертипы и подтипы</vt:lpstr>
      <vt:lpstr>Супертипы и подтипы</vt:lpstr>
      <vt:lpstr>Супертипы и подтипы</vt:lpstr>
      <vt:lpstr>Взаимно-исключающие связи</vt:lpstr>
      <vt:lpstr>Взаимно-исключающие связи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   Семантическая модель Entity-Relationship (ER)</dc:title>
  <cp:lastModifiedBy>Username</cp:lastModifiedBy>
  <cp:revision>16</cp:revision>
  <dcterms:created xsi:type="dcterms:W3CDTF">2020-07-04T18:14:18Z</dcterms:created>
  <dcterms:modified xsi:type="dcterms:W3CDTF">2021-12-11T07:54:36Z</dcterms:modified>
</cp:coreProperties>
</file>