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40" r:id="rId3"/>
    <p:sldId id="366" r:id="rId4"/>
    <p:sldId id="367" r:id="rId5"/>
    <p:sldId id="341" r:id="rId6"/>
    <p:sldId id="342" r:id="rId7"/>
    <p:sldId id="344" r:id="rId8"/>
    <p:sldId id="365" r:id="rId9"/>
    <p:sldId id="345" r:id="rId10"/>
    <p:sldId id="346" r:id="rId11"/>
    <p:sldId id="368" r:id="rId12"/>
    <p:sldId id="347" r:id="rId13"/>
    <p:sldId id="348" r:id="rId14"/>
    <p:sldId id="369" r:id="rId15"/>
    <p:sldId id="370" r:id="rId16"/>
    <p:sldId id="371" r:id="rId17"/>
    <p:sldId id="349" r:id="rId18"/>
    <p:sldId id="350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73" r:id="rId28"/>
    <p:sldId id="360" r:id="rId29"/>
    <p:sldId id="372" r:id="rId30"/>
    <p:sldId id="361" r:id="rId31"/>
    <p:sldId id="374" r:id="rId32"/>
    <p:sldId id="362" r:id="rId33"/>
    <p:sldId id="363" r:id="rId34"/>
    <p:sldId id="364" r:id="rId35"/>
    <p:sldId id="375" r:id="rId3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C9FA-788D-2145-BAED-3986EDFD69FB}" v="8215" dt="2020-09-05T04:25:42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57" autoAdjust="0"/>
    <p:restoredTop sz="79234" autoAdjust="0"/>
  </p:normalViewPr>
  <p:slideViewPr>
    <p:cSldViewPr snapToGrid="0" snapToObjects="1">
      <p:cViewPr varScale="1">
        <p:scale>
          <a:sx n="88" d="100"/>
          <a:sy n="88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303AC9FA-788D-2145-BAED-3986EDFD69FB}"/>
    <pc:docChg chg="custSel addSld modSld">
      <pc:chgData name="nikita bakanchev" userId="7425f483d9e5d2b1" providerId="LiveId" clId="{303AC9FA-788D-2145-BAED-3986EDFD69FB}" dt="2020-09-05T04:25:42.861" v="8205" actId="20577"/>
      <pc:docMkLst>
        <pc:docMk/>
      </pc:docMkLst>
      <pc:sldChg chg="modSp mod modNotesTx">
        <pc:chgData name="nikita bakanchev" userId="7425f483d9e5d2b1" providerId="LiveId" clId="{303AC9FA-788D-2145-BAED-3986EDFD69FB}" dt="2020-09-04T17:55:53.989" v="599" actId="20577"/>
        <pc:sldMkLst>
          <pc:docMk/>
          <pc:sldMk cId="628131268" sldId="292"/>
        </pc:sldMkLst>
        <pc:spChg chg="mod">
          <ac:chgData name="nikita bakanchev" userId="7425f483d9e5d2b1" providerId="LiveId" clId="{303AC9FA-788D-2145-BAED-3986EDFD69FB}" dt="2020-09-04T17:55:53.989" v="599" actId="20577"/>
          <ac:spMkLst>
            <pc:docMk/>
            <pc:sldMk cId="628131268" sldId="292"/>
            <ac:spMk id="3" creationId="{9A1578E9-84E6-B94D-B036-5FA386774DB4}"/>
          </ac:spMkLst>
        </pc:spChg>
      </pc:sldChg>
      <pc:sldChg chg="modSp add mod modNotesTx">
        <pc:chgData name="nikita bakanchev" userId="7425f483d9e5d2b1" providerId="LiveId" clId="{303AC9FA-788D-2145-BAED-3986EDFD69FB}" dt="2020-09-04T19:09:50.750" v="1054" actId="20577"/>
        <pc:sldMkLst>
          <pc:docMk/>
          <pc:sldMk cId="2356269009" sldId="293"/>
        </pc:sldMkLst>
        <pc:spChg chg="mod">
          <ac:chgData name="nikita bakanchev" userId="7425f483d9e5d2b1" providerId="LiveId" clId="{303AC9FA-788D-2145-BAED-3986EDFD69FB}" dt="2020-09-04T19:07:36.888" v="655" actId="20577"/>
          <ac:spMkLst>
            <pc:docMk/>
            <pc:sldMk cId="2356269009" sldId="293"/>
            <ac:spMk id="2" creationId="{27567653-5C22-644A-BCFA-9E7CDBE87F2D}"/>
          </ac:spMkLst>
        </pc:spChg>
        <pc:spChg chg="mod">
          <ac:chgData name="nikita bakanchev" userId="7425f483d9e5d2b1" providerId="LiveId" clId="{303AC9FA-788D-2145-BAED-3986EDFD69FB}" dt="2020-09-04T19:09:50.750" v="1054" actId="20577"/>
          <ac:spMkLst>
            <pc:docMk/>
            <pc:sldMk cId="2356269009" sldId="293"/>
            <ac:spMk id="3" creationId="{7350E9F2-9833-F64A-9DE5-E50A6D29C1A2}"/>
          </ac:spMkLst>
        </pc:spChg>
      </pc:sldChg>
      <pc:sldChg chg="modSp add mod modNotesTx">
        <pc:chgData name="nikita bakanchev" userId="7425f483d9e5d2b1" providerId="LiveId" clId="{303AC9FA-788D-2145-BAED-3986EDFD69FB}" dt="2020-09-04T19:22:14.288" v="2064" actId="20577"/>
        <pc:sldMkLst>
          <pc:docMk/>
          <pc:sldMk cId="3205928363" sldId="294"/>
        </pc:sldMkLst>
        <pc:spChg chg="mod">
          <ac:chgData name="nikita bakanchev" userId="7425f483d9e5d2b1" providerId="LiveId" clId="{303AC9FA-788D-2145-BAED-3986EDFD69FB}" dt="2020-09-04T19:10:16.142" v="1123" actId="20577"/>
          <ac:spMkLst>
            <pc:docMk/>
            <pc:sldMk cId="3205928363" sldId="294"/>
            <ac:spMk id="2" creationId="{DCAF0BD4-B548-4849-9918-D13AE5F41BEF}"/>
          </ac:spMkLst>
        </pc:spChg>
        <pc:spChg chg="mod">
          <ac:chgData name="nikita bakanchev" userId="7425f483d9e5d2b1" providerId="LiveId" clId="{303AC9FA-788D-2145-BAED-3986EDFD69FB}" dt="2020-09-04T19:17:04.540" v="1837"/>
          <ac:spMkLst>
            <pc:docMk/>
            <pc:sldMk cId="3205928363" sldId="294"/>
            <ac:spMk id="3" creationId="{9B81E5E9-1061-F44D-A0CB-ABCF8A6C8B7E}"/>
          </ac:spMkLst>
        </pc:spChg>
      </pc:sldChg>
      <pc:sldChg chg="modSp add mod modNotesTx">
        <pc:chgData name="nikita bakanchev" userId="7425f483d9e5d2b1" providerId="LiveId" clId="{303AC9FA-788D-2145-BAED-3986EDFD69FB}" dt="2020-09-04T19:35:40.765" v="4045" actId="20577"/>
        <pc:sldMkLst>
          <pc:docMk/>
          <pc:sldMk cId="2131853101" sldId="295"/>
        </pc:sldMkLst>
        <pc:spChg chg="mod">
          <ac:chgData name="nikita bakanchev" userId="7425f483d9e5d2b1" providerId="LiveId" clId="{303AC9FA-788D-2145-BAED-3986EDFD69FB}" dt="2020-09-04T19:22:41.478" v="2133" actId="20577"/>
          <ac:spMkLst>
            <pc:docMk/>
            <pc:sldMk cId="2131853101" sldId="295"/>
            <ac:spMk id="2" creationId="{0215CD55-2D3F-F24F-AE2E-8602E0F522E5}"/>
          </ac:spMkLst>
        </pc:spChg>
        <pc:spChg chg="mod">
          <ac:chgData name="nikita bakanchev" userId="7425f483d9e5d2b1" providerId="LiveId" clId="{303AC9FA-788D-2145-BAED-3986EDFD69FB}" dt="2020-09-04T19:28:06.914" v="2946" actId="20577"/>
          <ac:spMkLst>
            <pc:docMk/>
            <pc:sldMk cId="2131853101" sldId="295"/>
            <ac:spMk id="3" creationId="{1B2A0E14-C097-8A43-883D-299049628C3B}"/>
          </ac:spMkLst>
        </pc:spChg>
      </pc:sldChg>
      <pc:sldChg chg="modSp add mod modNotesTx">
        <pc:chgData name="nikita bakanchev" userId="7425f483d9e5d2b1" providerId="LiveId" clId="{303AC9FA-788D-2145-BAED-3986EDFD69FB}" dt="2020-09-04T19:42:46.111" v="4889" actId="20577"/>
        <pc:sldMkLst>
          <pc:docMk/>
          <pc:sldMk cId="2158440444" sldId="296"/>
        </pc:sldMkLst>
        <pc:spChg chg="mod">
          <ac:chgData name="nikita bakanchev" userId="7425f483d9e5d2b1" providerId="LiveId" clId="{303AC9FA-788D-2145-BAED-3986EDFD69FB}" dt="2020-09-04T19:36:06.583" v="4110" actId="20577"/>
          <ac:spMkLst>
            <pc:docMk/>
            <pc:sldMk cId="2158440444" sldId="296"/>
            <ac:spMk id="2" creationId="{8969487D-A55B-5D4A-94BC-4F9A32EA5901}"/>
          </ac:spMkLst>
        </pc:spChg>
        <pc:spChg chg="mod">
          <ac:chgData name="nikita bakanchev" userId="7425f483d9e5d2b1" providerId="LiveId" clId="{303AC9FA-788D-2145-BAED-3986EDFD69FB}" dt="2020-09-04T19:41:40.636" v="4685" actId="20577"/>
          <ac:spMkLst>
            <pc:docMk/>
            <pc:sldMk cId="2158440444" sldId="296"/>
            <ac:spMk id="3" creationId="{02AA0944-4444-444F-B1F4-6F1FBDC4D62A}"/>
          </ac:spMkLst>
        </pc:spChg>
      </pc:sldChg>
      <pc:sldChg chg="modSp add mod modNotesTx">
        <pc:chgData name="nikita bakanchev" userId="7425f483d9e5d2b1" providerId="LiveId" clId="{303AC9FA-788D-2145-BAED-3986EDFD69FB}" dt="2020-09-05T04:08:18.785" v="7264" actId="20577"/>
        <pc:sldMkLst>
          <pc:docMk/>
          <pc:sldMk cId="3388622596" sldId="297"/>
        </pc:sldMkLst>
        <pc:spChg chg="mod">
          <ac:chgData name="nikita bakanchev" userId="7425f483d9e5d2b1" providerId="LiveId" clId="{303AC9FA-788D-2145-BAED-3986EDFD69FB}" dt="2020-09-04T19:45:09.673" v="4929" actId="20577"/>
          <ac:spMkLst>
            <pc:docMk/>
            <pc:sldMk cId="3388622596" sldId="297"/>
            <ac:spMk id="2" creationId="{DE831E2C-89BA-5B4E-AEDA-21EFED7DBBEE}"/>
          </ac:spMkLst>
        </pc:spChg>
        <pc:spChg chg="mod">
          <ac:chgData name="nikita bakanchev" userId="7425f483d9e5d2b1" providerId="LiveId" clId="{303AC9FA-788D-2145-BAED-3986EDFD69FB}" dt="2020-09-05T04:06:00.817" v="6767" actId="20577"/>
          <ac:spMkLst>
            <pc:docMk/>
            <pc:sldMk cId="3388622596" sldId="297"/>
            <ac:spMk id="3" creationId="{8083A5CD-A955-F748-A568-D94794EAADCD}"/>
          </ac:spMkLst>
        </pc:spChg>
      </pc:sldChg>
      <pc:sldChg chg="modSp add mod modNotesTx">
        <pc:chgData name="nikita bakanchev" userId="7425f483d9e5d2b1" providerId="LiveId" clId="{303AC9FA-788D-2145-BAED-3986EDFD69FB}" dt="2020-09-05T04:25:42.861" v="8205" actId="20577"/>
        <pc:sldMkLst>
          <pc:docMk/>
          <pc:sldMk cId="690966985" sldId="298"/>
        </pc:sldMkLst>
        <pc:spChg chg="mod">
          <ac:chgData name="nikita bakanchev" userId="7425f483d9e5d2b1" providerId="LiveId" clId="{303AC9FA-788D-2145-BAED-3986EDFD69FB}" dt="2020-09-05T04:08:36.976" v="7296" actId="20577"/>
          <ac:spMkLst>
            <pc:docMk/>
            <pc:sldMk cId="690966985" sldId="298"/>
            <ac:spMk id="2" creationId="{79C1641B-815B-B04B-8F22-6C8F624C66C0}"/>
          </ac:spMkLst>
        </pc:spChg>
        <pc:spChg chg="mod">
          <ac:chgData name="nikita bakanchev" userId="7425f483d9e5d2b1" providerId="LiveId" clId="{303AC9FA-788D-2145-BAED-3986EDFD69FB}" dt="2020-09-05T04:25:42.861" v="8205" actId="20577"/>
          <ac:spMkLst>
            <pc:docMk/>
            <pc:sldMk cId="690966985" sldId="298"/>
            <ac:spMk id="3" creationId="{7B47DD51-27C5-5940-AE9C-A2FD96208E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740F-B4A9-574B-A117-AFA31E11E4C1}" type="datetimeFigureOut">
              <a:rPr lang="en-RU" smtClean="0"/>
              <a:t>02/22/2022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F43D-3A46-A547-A6E9-454D623977A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19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9916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диаграмме связь-зависимость изображается прерывистой линией со стрелкой, направленной к классу, от которого имеется зависимость.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6818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проектировании традиционных РБД непонятно, как использовать информацию о наличии связей-зависимостей между классами.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540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664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Графически обобщения изображаются в виде сплошной линии с большой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незакрашенной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стрелкой, направленной к суперклассу.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554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9793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4303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Следует отметить, что множественное наследование</a:t>
            </a:r>
            <a:r>
              <a:rPr lang="ru-RU" baseline="0" dirty="0" smtClean="0"/>
              <a:t> </a:t>
            </a:r>
            <a:r>
              <a:rPr lang="ru-RU" dirty="0" smtClean="0"/>
              <a:t>порождает ряд проблем, из которых одной из наиболее известных является проблема именования атрибутов и операций в подклассе, полученном путем множественного наследования. Например, предположим, что при образовании подклассов Студент и Преподаватель в них обоих был определен атрибут с именем «</a:t>
            </a:r>
            <a:r>
              <a:rPr lang="ru-RU" dirty="0" err="1" smtClean="0"/>
              <a:t>номерКомнаты</a:t>
            </a:r>
            <a:r>
              <a:rPr lang="ru-RU" dirty="0" smtClean="0"/>
              <a:t>». Очень вероятно, что для объектов класса Студент значениями этого атрибута будут номера комнат в студенческом общежитии, а для объектов класса Преподаватель – номера служебных кабинетов. Как быть со </a:t>
            </a:r>
            <a:r>
              <a:rPr lang="ru-RU" dirty="0" err="1" smtClean="0"/>
              <a:t>СтудентПреподавателями</a:t>
            </a:r>
            <a:r>
              <a:rPr lang="ru-RU" dirty="0" smtClean="0"/>
              <a:t>, у которых и комната в общежитии, и служебный кабинет, и называются эти атрибуты одинаково?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38668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Графически ассоциация изображается в виде линии. Ассоциации может быть присвоено имя, характеризующее природу связи. Смысл имени уточняется с помощью черного треугольника, который располагается над линией связи справа или слева от имени ассоциации. Этот треугольник указывает направление чтения имя связи.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Другой способ именования ассоциации - это подпись роли каждого класса, участвующего в этой связи.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17723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указание «1» говорит о том, что каждый объект класса с данной ролью должен участвовать в некотором экземпляре данной ассоциации, причем в каждом экземпляре ассоциации может участвовать ровно один объект класса с данной ролью. Указание диапазона «0..1» говорит о том, что не все объекты класса с данной ролью обязаны участвовать в каком-либо экземпляре данной ассоциации, но в каждом экземпляре ассоциации может участвовать только один объект.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45512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Графически агрегатные ассоциации изображаются в виде простой ассоциации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незакрашенным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ромбом на стороне класса-«целого».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2218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3490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Графически композиция изображается в виде простой ассоциации, дополненной закрашенным ромбом со стороны «целого».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примере - любой факультет является частью одного университета, и ликвидация университета приводит к ликвидации всех существующих в нем факультетов.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5282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на линии ассоциации ставится стрелка, указывающая направление навигации.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00648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0762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Заметим, что хотя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допускаются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связи,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речь идет только про бинарные.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468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178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Где</a:t>
            </a:r>
            <a:r>
              <a:rPr lang="en-US" baseline="0" dirty="0" smtClean="0"/>
              <a:t> </a:t>
            </a:r>
            <a:r>
              <a:rPr lang="en-US" dirty="0" smtClean="0"/>
              <a:t>class</a:t>
            </a:r>
            <a:r>
              <a:rPr lang="ru-RU" dirty="0" smtClean="0"/>
              <a:t>-</a:t>
            </a:r>
            <a:r>
              <a:rPr lang="en-US" dirty="0" smtClean="0"/>
              <a:t>name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имя класса, для которого определяется инвариант</a:t>
            </a:r>
            <a:r>
              <a:rPr lang="en-US" dirty="0" smtClean="0"/>
              <a:t>,</a:t>
            </a:r>
            <a:endParaRPr lang="ru-RU" dirty="0" smtClean="0"/>
          </a:p>
          <a:p>
            <a:pPr lvl="0" fontAlgn="base"/>
            <a:r>
              <a:rPr lang="en-US" dirty="0" err="1" smtClean="0"/>
              <a:t>inv</a:t>
            </a:r>
            <a:r>
              <a:rPr lang="ru-RU" dirty="0" smtClean="0"/>
              <a:t> – ключевое слово, говорящее о том, что определяется именно инвариант, а не ограничение другого вида</a:t>
            </a:r>
            <a:r>
              <a:rPr lang="en-US" dirty="0" smtClean="0"/>
              <a:t>,</a:t>
            </a:r>
            <a:endParaRPr lang="ru-RU" dirty="0" smtClean="0"/>
          </a:p>
          <a:p>
            <a:pPr lvl="0" fontAlgn="base"/>
            <a:r>
              <a:rPr lang="en-US" dirty="0" smtClean="0"/>
              <a:t>context</a:t>
            </a:r>
            <a:r>
              <a:rPr lang="ru-RU" dirty="0" smtClean="0"/>
              <a:t> – ключевое слово, которое говорит о том, что контекстом следующего после двоеточия </a:t>
            </a:r>
            <a:r>
              <a:rPr lang="en-US" dirty="0" smtClean="0"/>
              <a:t>OCL</a:t>
            </a:r>
            <a:r>
              <a:rPr lang="ru-RU" dirty="0" smtClean="0"/>
              <a:t>-выражения являются объекты класса &lt;</a:t>
            </a:r>
            <a:r>
              <a:rPr lang="en-US" dirty="0" smtClean="0"/>
              <a:t>class</a:t>
            </a:r>
            <a:r>
              <a:rPr lang="ru-RU" dirty="0" smtClean="0"/>
              <a:t>-</a:t>
            </a:r>
            <a:r>
              <a:rPr lang="en-US" dirty="0" smtClean="0"/>
              <a:t>name</a:t>
            </a:r>
            <a:r>
              <a:rPr lang="ru-RU" dirty="0" smtClean="0"/>
              <a:t>&gt;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09070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7999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Пояснения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implies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(импликация) принимает два параметра булевского типа и возвращает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значением первого параметра является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 если значениями обоих параметров является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иначе операция выдаёт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floor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вырабатывает наибольшее значение целого типа, меньшее или равное значению параметра операции.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floor(6.5)=6; floor(-5.5)=-6.</a:t>
            </a:r>
            <a:endParaRPr lang="ru-RU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36947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</a:t>
            </a:r>
            <a:r>
              <a:rPr lang="ru-RU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точечная нотация.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&lt;объект&gt;.&lt;атрибут&gt;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&lt;объект&gt;.&lt;имя роли, противоположной по отношению к объекту&gt;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406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Синтаксически вызовы операций над коллекциями записываются в стрелочной нотации. Общий синтаксис применения операции к коллекции выглядит следующим образом: &lt;коллекция&gt; → &lt;имя операции&gt; (&lt;список фактических параметров&gt;).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407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9408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 внимание,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ключевое слово 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обозначает текущий объект класса.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инвариант накладывает ограничение на значения атрибута «возраст» класса Служащий. При проверке данного условия будут перебираться существующие объекты класса Служащий, и для каждого объекта будет проверяться, что значения атрибута «возраст» находятся в пределах заданного диапазона. Ограничение удовлетворяется, если условное выражение принимает значение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каждого объекта класса.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05789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Условное выражение инварианта будет вычисляться для каждого объекта класса Отдел. Подвыражение после операции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 последней строке) вычисляется слева направо. Сначала вычисляется подвыражение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.служащий, значением которого является множество объектов, соответствующих служащим, которые работают в текущем отделе. Далее к этому множеству применяется операция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(возраст &gt; 30), в результате которой вырабатывается множество объектов, соответствующих служащим текущего отдела, возраст которых превышает 30 лет.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Значением операции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является число объектов в этом множестве. Все выражение принимает значение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последняя операция сравнения «=0» вырабатывает значение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т.е. если в текущем отделе нет сотрудников младше 31 года. Ограничение в целом удовлетворяется только в том случае, если значением условия инварианта является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каждого отдела.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11050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Тот же инвариант можно сформулировать в контексте класса Служащий.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76967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Кроме того, пока</a:t>
            </a:r>
            <a:r>
              <a:rPr lang="ru-RU" baseline="0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никто не доказал и не опроверг утверждение, что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выразить любое ограничение целостности, которое можно определить средствами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 утверждение, что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 выразить такой инвариант, для которого окажется невозможным сформулировать эквивалентное ограничение целостности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63579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чем определять в классах операции, следует подумать, что делать с этими определениями в среде целевой РСУБД. Если в этой среде поддерживаются хранимые процедуры, то, возможно, некоторые операции могут быть реализованы именно с помощью такого механизма. Но если в среде РСУБД поддерживается механизм определяемых пользователями функций, возможно, он окажется более подходящим.</a:t>
            </a:r>
          </a:p>
          <a:p>
            <a:pPr lvl="0" fontAlgn="base"/>
            <a:endParaRPr lang="ru-RU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 помнить, что сравнительно эффективно в РСУБД реализуются только ассоциации видов «один ко многим» и «многие ко многим». Если в созданной диаграмме классов имеются ассоциации «один к одному», следует задуматься о целесообразности такого проектного решения. Реализация в среде РСУБД ассоциаций с точно заданными кратностями ролей возможна, но требует определения дополнительных триггеров, выполнение которых понизит эффективность.</a:t>
            </a:r>
          </a:p>
          <a:p>
            <a:pPr lvl="0" fontAlgn="base"/>
            <a:endParaRPr lang="ru-RU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спецификации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говорится, что, определяя однонаправленные связи, вы можете способствовать эффективности доступа к некоторым объектам. Для технологии реляционных баз данных поддержка такого объявления вызовет дополнительные накладные расходы и тем самым снизит эффективность, т.е. двунаправленные связи предпочтительнее.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49582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выбор конкретной концептуальной модели – это вопрос вкуса и сложившихся обстоятельств. Например, если в вашей компании принято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проектировании, то предпочтительнее и при проектировании БД использовать диаграммы классов.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35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8074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Стоит отдельно отметить, что терминология в диаграммах классов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отличная от той, что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-модели. Однако по своей сути эти модели эквивалентны, т.е. всё, что можно представить при семантическом моделировании с использованием диаграмм классов, можно представить с использованием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-модели, и наоборот.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55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Язык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частью общей спецификации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но, в отличие от других частей языка, имеет не графическую, а линейную нотацию (как в обычных языках программирования). Более подробно язык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рассмотрен далее.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076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каждого класса должно быть уникальное имя (текстовая строка). На практике в качестве имен классов рекомендуется использовать короткие и осмысленные прилагательные и существительные без пробелов, каждое слово начинается с заглавной буквы.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Имена атрибутов представляются в разделе класса, расположенном под именем класса. На практике для имен атрибутов рекомендуется использовать короткие прилагательные и существительные, отражающие смысл соответствующего свойства класса. Первое слово в имени атрибута рекомендуется писать с прописной буквы, а все остальные слова – с заглавной.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092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Операции класса определяются в разделе, расположенном ниже раздела с атрибутами. Можно ограничиться только указанием имен операций, оставив детальную спецификацию выполнения операций на более поздние этапы моделирования.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именования операций рекомендуется использовать глаголы, соответствующие ожидаемому поведению объектов данного класса. Описание операции может также содержать имена и типы всех параметров (и тип возвращаемого значения).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522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824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730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37C9-2E53-DE46-BB4E-7DD041E6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2E00-27FD-1C49-BF17-C2DF1A6B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464-F377-E946-BEB2-260B6E11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71F0-89C9-4A17-A611-32E0790536CD}" type="datetime1">
              <a:rPr lang="ru-RU" smtClean="0"/>
              <a:t>22.02.2022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6BDF-4608-674F-B704-4E270673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5000-9245-CE4B-861E-607E5E1D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82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D446-F034-1445-8397-C5EB0BC8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4EE3-95DD-844E-AC7E-C6D1E2B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22DD-2531-7145-B74E-0664CE0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1161-EC07-4252-A31F-AC4C09C144A0}" type="datetime1">
              <a:rPr lang="ru-RU" smtClean="0"/>
              <a:t>22.02.2022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5164-F987-9247-8961-6D55F842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C4DA-84F6-3442-AFFF-09100B5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62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569CA-7F0E-C04C-AFD4-0101C5DEC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67B86-16A9-E14D-8A93-74F0341D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076C-1A4D-D74C-BB0E-4FF8D43D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56B9-2C30-420A-BA18-CF8C158250C6}" type="datetime1">
              <a:rPr lang="ru-RU" smtClean="0"/>
              <a:t>22.02.2022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E4B9-410D-DC40-B05D-8CEE8EC1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9867-C2DD-C849-A37E-FC1B6651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048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6D5C-4745-5143-B8F9-C91326B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2C4A-EEEE-9643-903C-42B1B163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11BE-A5EB-9344-8906-2CC6AA57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EFB5-67A0-419C-A69B-79256DB9B568}" type="datetime1">
              <a:rPr lang="ru-RU" smtClean="0"/>
              <a:t>22.02.2022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0A94-B8B5-DF46-B707-0D348CE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831D-ECA2-024B-864A-BA3C002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03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660-EBF0-5B49-BA81-26FA3F23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DEB3-D612-5B4C-BD88-6A258843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1218-A9F7-CE40-A0BB-BA74B1C2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DA76-4241-4F5C-B6FE-C75D8C9E5BC8}" type="datetime1">
              <a:rPr lang="ru-RU" smtClean="0"/>
              <a:t>22.02.2022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037D-E259-7148-ABAF-4E0B134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D42-644D-AF4E-ADC3-7A8FD5BF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92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B137-C749-8C47-8177-F658B2E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CBA6-867C-EA47-92C9-15B8B636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5701-154B-CF48-9392-DD3710B9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FC13D-01DA-6C45-98B4-FA5278B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E07-F10C-41F4-8D30-B45FEC8709A0}" type="datetime1">
              <a:rPr lang="ru-RU" smtClean="0"/>
              <a:t>22.02.2022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C180-F7EF-C745-9E8E-CA3C6E5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0F71-A46D-CB48-9A2E-398650B2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07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B5FB-9333-CA42-A02B-C895C25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ECBE-FE57-5943-A909-10F03BA2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03D94-3D37-8C4C-81DB-B3A1574F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DDF78-FC96-B242-BB3F-8BC8EF1AD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431D2-13EA-4241-A477-BCB4550B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56594-FF50-9647-94B3-FE602860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A74F-9A27-4CE1-912D-36B1154348F9}" type="datetime1">
              <a:rPr lang="ru-RU" smtClean="0"/>
              <a:t>22.02.2022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B759-426C-9D49-906E-87CF6329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74B0-6AD8-4C48-8751-C866332B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81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8EEE-1DD0-8648-A11C-08BE5E0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2D735-A31A-F64A-8601-403A767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B374-6C88-4667-AC27-26E2CB9AF150}" type="datetime1">
              <a:rPr lang="ru-RU" smtClean="0"/>
              <a:t>22.02.2022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9AAB1-0243-FE48-BFBA-7C8F411F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6F278-7D20-1F48-A87E-4D13F3D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09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BDD2-2BA9-0F45-9BCB-A999AEF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4874-E13E-4521-B44B-D2A96277DB6E}" type="datetime1">
              <a:rPr lang="ru-RU" smtClean="0"/>
              <a:t>22.02.2022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11AD-917B-BE41-85B0-185DB771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1E7-373F-114D-B5C1-9D49ABC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4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F893-1EAA-2B44-863B-6C4E4B0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BE45-3B88-BF47-97B9-9A2CBFA2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EFDB-BD96-A041-A095-94446C00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A9F2-8E0F-3046-958C-FB2ACBC0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EF98-65E1-45BB-B1C1-76B65731D40F}" type="datetime1">
              <a:rPr lang="ru-RU" smtClean="0"/>
              <a:t>22.02.2022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3D1D-28F4-904B-874B-3C4C0B24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031C-5EC7-5B4B-A816-6840A73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23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628B-E8DE-924C-9FAC-0A53B5C2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223-1D9D-DF45-B3E3-87670830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03F9-65FB-E247-A5BD-FA9E29AC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9C0E-4AD9-4344-B395-741CE14C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4F4F-4D21-4DFE-B747-EE8E971C63ED}" type="datetime1">
              <a:rPr lang="ru-RU" smtClean="0"/>
              <a:t>22.02.2022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089E-5641-384F-9C6E-D1353BE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ADB0-D05F-F74E-A475-E9866F2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2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BD1D7-C369-A941-ABED-1946859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198C-7CE9-9049-8531-531F6DBE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9273-9794-6641-96AA-1517369B6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8AD6-E815-4D92-B415-40CFCFE8335D}" type="datetime1">
              <a:rPr lang="ru-RU" smtClean="0"/>
              <a:t>22.02.2022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CF12-3CD2-044C-8268-9E1D38D5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F248-E684-8241-B851-D599C515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60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6CC-5C43-C74F-AE75-B3455D601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73157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9.5</a:t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Диаграммы классов языка </a:t>
            </a:r>
            <a:r>
              <a:rPr lang="en-US" dirty="0"/>
              <a:t>UML</a:t>
            </a:r>
            <a:endParaRPr lang="en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07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Связь-зависимость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Зависимость - это связь, показывающая, что изменение описании одного класса может повлиять на поведение другого класса, использующего первый класс. Как правило зависимость отражает тот факт, что в сигнатуре операции одного класса параметром является объект другого класса. </a:t>
            </a:r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10</a:t>
            </a:fld>
            <a:endParaRPr lang="en-RU"/>
          </a:p>
        </p:txBody>
      </p:sp>
      <p:pic>
        <p:nvPicPr>
          <p:cNvPr id="5" name="Picture 23461"/>
          <p:cNvPicPr/>
          <p:nvPr/>
        </p:nvPicPr>
        <p:blipFill>
          <a:blip r:embed="rId3"/>
          <a:stretch>
            <a:fillRect/>
          </a:stretch>
        </p:blipFill>
        <p:spPr>
          <a:xfrm>
            <a:off x="3165951" y="4593908"/>
            <a:ext cx="5860098" cy="15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Связь-зависимость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Понятно, что если интерфейс второго класса изменяется, это влияет на поведение объектов первого класса.</a:t>
            </a:r>
          </a:p>
          <a:p>
            <a:pPr marL="0" indent="0" algn="just">
              <a:buNone/>
            </a:pPr>
            <a:r>
              <a:rPr lang="ru-RU" dirty="0" smtClean="0"/>
              <a:t>Класс </a:t>
            </a:r>
            <a:r>
              <a:rPr lang="ru-RU" dirty="0" err="1"/>
              <a:t>РасписаниеЗанятий</a:t>
            </a:r>
            <a:r>
              <a:rPr lang="ru-RU" dirty="0"/>
              <a:t> имеет две операции: добавить и удалить, параметрами которых является объект класса Курс. При изменении интерфейса класса Курс изменится поведение объектов класса </a:t>
            </a:r>
            <a:r>
              <a:rPr lang="ru-RU" dirty="0" err="1"/>
              <a:t>РасписаниеЗанятий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11</a:t>
            </a:fld>
            <a:endParaRPr lang="en-RU"/>
          </a:p>
        </p:txBody>
      </p:sp>
      <p:pic>
        <p:nvPicPr>
          <p:cNvPr id="5" name="Picture 23461"/>
          <p:cNvPicPr/>
          <p:nvPr/>
        </p:nvPicPr>
        <p:blipFill>
          <a:blip r:embed="rId3"/>
          <a:stretch>
            <a:fillRect/>
          </a:stretch>
        </p:blipFill>
        <p:spPr>
          <a:xfrm>
            <a:off x="3165951" y="4593908"/>
            <a:ext cx="5860098" cy="15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1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Связь-обобщение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Обобщение - это связь между суперклассом (родителем) и подклассом (потомком). Обобщения иногда называют связями «</a:t>
            </a:r>
            <a:r>
              <a:rPr lang="en-US" dirty="0"/>
              <a:t>is a</a:t>
            </a:r>
            <a:r>
              <a:rPr lang="ru-RU" dirty="0"/>
              <a:t>», имея в виду, что класс-потомок является частным случаем </a:t>
            </a:r>
            <a:r>
              <a:rPr lang="ru-RU" dirty="0" smtClean="0"/>
              <a:t>класса-предка.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12</a:t>
            </a:fld>
            <a:endParaRPr lang="en-RU"/>
          </a:p>
        </p:txBody>
      </p:sp>
      <p:pic>
        <p:nvPicPr>
          <p:cNvPr id="6" name="Picture 23550"/>
          <p:cNvPicPr/>
          <p:nvPr/>
        </p:nvPicPr>
        <p:blipFill>
          <a:blip r:embed="rId3"/>
          <a:stretch>
            <a:fillRect/>
          </a:stretch>
        </p:blipFill>
        <p:spPr>
          <a:xfrm>
            <a:off x="6177281" y="3230881"/>
            <a:ext cx="5176520" cy="33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2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Связь-обобщение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Класс-потомок наследует все атрибуты и операции класса-предка, но в нем могут быть определены дополнительные атрибуты и операции.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13</a:t>
            </a:fld>
            <a:endParaRPr lang="en-RU"/>
          </a:p>
        </p:txBody>
      </p:sp>
      <p:pic>
        <p:nvPicPr>
          <p:cNvPr id="6" name="Picture 23550"/>
          <p:cNvPicPr/>
          <p:nvPr/>
        </p:nvPicPr>
        <p:blipFill>
          <a:blip r:embed="rId3"/>
          <a:stretch>
            <a:fillRect/>
          </a:stretch>
        </p:blipFill>
        <p:spPr>
          <a:xfrm>
            <a:off x="6482080" y="2868931"/>
            <a:ext cx="5176520" cy="33080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 txBox="1">
            <a:spLocks/>
          </p:cNvSpPr>
          <p:nvPr/>
        </p:nvSpPr>
        <p:spPr>
          <a:xfrm>
            <a:off x="838200" y="3230564"/>
            <a:ext cx="5643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Объекты класса-потомка могут использоваться везде, где могут использоваться объекты класса-предка. Это свойство называют полиморфизмом по включению, имея в виду, что объекты потомка можно считать включаемыми во множество объектов класса-предка.</a:t>
            </a:r>
          </a:p>
        </p:txBody>
      </p:sp>
    </p:spTree>
    <p:extLst>
      <p:ext uri="{BB962C8B-B14F-4D97-AF65-F5344CB8AC3E}">
        <p14:creationId xmlns:p14="http://schemas.microsoft.com/office/powerpoint/2010/main" val="65216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Связь-обобщение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На </a:t>
            </a:r>
            <a:r>
              <a:rPr lang="ru-RU" dirty="0" smtClean="0"/>
              <a:t>рисунке показан </a:t>
            </a:r>
            <a:r>
              <a:rPr lang="ru-RU" dirty="0"/>
              <a:t>пример иерархии одиночного наследования: у каждого подкласса имеется только один суперкласс.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14</a:t>
            </a:fld>
            <a:endParaRPr lang="en-RU"/>
          </a:p>
        </p:txBody>
      </p:sp>
      <p:pic>
        <p:nvPicPr>
          <p:cNvPr id="6" name="Picture 23550"/>
          <p:cNvPicPr/>
          <p:nvPr/>
        </p:nvPicPr>
        <p:blipFill>
          <a:blip r:embed="rId3"/>
          <a:stretch>
            <a:fillRect/>
          </a:stretch>
        </p:blipFill>
        <p:spPr>
          <a:xfrm>
            <a:off x="6482080" y="2868931"/>
            <a:ext cx="5176520" cy="33080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 txBox="1">
            <a:spLocks/>
          </p:cNvSpPr>
          <p:nvPr/>
        </p:nvSpPr>
        <p:spPr>
          <a:xfrm>
            <a:off x="838200" y="2868931"/>
            <a:ext cx="505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В отличие от механизма наследования типов сущностей </a:t>
            </a:r>
            <a:r>
              <a:rPr lang="en-US" dirty="0"/>
              <a:t>ER</a:t>
            </a:r>
            <a:r>
              <a:rPr lang="ru-RU" dirty="0"/>
              <a:t>-модели здесь отсутствует класс ПРОЧИЕ, т.е. в классе </a:t>
            </a:r>
            <a:r>
              <a:rPr lang="ru-RU" dirty="0" err="1"/>
              <a:t>ЛетательныйАппарат</a:t>
            </a:r>
            <a:r>
              <a:rPr lang="ru-RU" dirty="0"/>
              <a:t> могут присутствовать «собственные» объекты, не относящиеся ни к классу Аэроплан, ни к классу Вертолёт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85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Связь-обобщение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Обычно при разработке одиночного наследования достаточно, но в диаграммах классов допускается и множественное наследование, когда один подкласс определяется на основе нескольких </a:t>
            </a:r>
            <a:r>
              <a:rPr lang="ru-RU" dirty="0" smtClean="0"/>
              <a:t>суперклассов.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15</a:t>
            </a:fld>
            <a:endParaRPr lang="en-R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 txBox="1">
            <a:spLocks/>
          </p:cNvSpPr>
          <p:nvPr/>
        </p:nvSpPr>
        <p:spPr>
          <a:xfrm>
            <a:off x="838199" y="4419918"/>
            <a:ext cx="6603365" cy="280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62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Связь-обобщение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/>
              <a:t>На рисунке классы Студент и Преподаватель порождены из одного суперкласса </a:t>
            </a:r>
            <a:r>
              <a:rPr lang="ru-RU" dirty="0" err="1"/>
              <a:t>ЧеловекИзУниверситета</a:t>
            </a:r>
            <a:r>
              <a:rPr lang="ru-RU" dirty="0"/>
              <a:t>. Бывают случаи, когда студенты начинают преподавать, т.е. логически один и тот же объект класса </a:t>
            </a:r>
            <a:r>
              <a:rPr lang="ru-RU" dirty="0" err="1"/>
              <a:t>ЧеловекИзУниверситета</a:t>
            </a:r>
            <a:r>
              <a:rPr lang="ru-RU" dirty="0"/>
              <a:t> принадлежит сразу двум классам: и Студенту и Преподавателю. Тогда мы можем определить класс </a:t>
            </a:r>
            <a:r>
              <a:rPr lang="ru-RU" dirty="0" err="1"/>
              <a:t>СтудентПреподаватель</a:t>
            </a:r>
            <a:r>
              <a:rPr lang="ru-RU" dirty="0"/>
              <a:t> путем множественного наследования от суперклассов Студент и Преподаватель.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16</a:t>
            </a:fld>
            <a:endParaRPr lang="en-RU"/>
          </a:p>
        </p:txBody>
      </p:sp>
      <p:pic>
        <p:nvPicPr>
          <p:cNvPr id="8" name="Picture 23629"/>
          <p:cNvPicPr/>
          <p:nvPr/>
        </p:nvPicPr>
        <p:blipFill>
          <a:blip r:embed="rId3"/>
          <a:stretch>
            <a:fillRect/>
          </a:stretch>
        </p:blipFill>
        <p:spPr>
          <a:xfrm>
            <a:off x="7441565" y="4599305"/>
            <a:ext cx="3912235" cy="17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3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Связь-ассоциация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Ассоциация - это структурная связь, показывающая, что объекты одного класса некоторым образом связаны с объектами другого или того же самого класса. В ассоциации могут связываться два класса, и тогда она называется бинарной. </a:t>
            </a:r>
            <a:r>
              <a:rPr lang="ru-RU" dirty="0" smtClean="0"/>
              <a:t>Но допускается  также создание </a:t>
            </a:r>
            <a:r>
              <a:rPr lang="ru-RU" dirty="0"/>
              <a:t>ассоциаций, связывающих сразу </a:t>
            </a:r>
            <a:r>
              <a:rPr lang="en-US" dirty="0"/>
              <a:t>n</a:t>
            </a:r>
            <a:r>
              <a:rPr lang="ru-RU" dirty="0"/>
              <a:t> классов (они называются </a:t>
            </a:r>
            <a:r>
              <a:rPr lang="en-US" dirty="0"/>
              <a:t>n</a:t>
            </a:r>
            <a:r>
              <a:rPr lang="ru-RU" dirty="0"/>
              <a:t>-</a:t>
            </a:r>
            <a:r>
              <a:rPr lang="ru-RU" dirty="0" err="1"/>
              <a:t>арными</a:t>
            </a:r>
            <a:r>
              <a:rPr lang="ru-RU" dirty="0"/>
              <a:t> ассоциациями).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17</a:t>
            </a:fld>
            <a:endParaRPr lang="en-RU"/>
          </a:p>
        </p:txBody>
      </p:sp>
      <p:pic>
        <p:nvPicPr>
          <p:cNvPr id="8" name="Picture 2375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5026343"/>
            <a:ext cx="4159567" cy="426720"/>
          </a:xfrm>
          <a:prstGeom prst="rect">
            <a:avLst/>
          </a:prstGeom>
        </p:spPr>
      </p:pic>
      <p:pic>
        <p:nvPicPr>
          <p:cNvPr id="9" name="Picture 23837"/>
          <p:cNvPicPr/>
          <p:nvPr/>
        </p:nvPicPr>
        <p:blipFill>
          <a:blip r:embed="rId4"/>
          <a:stretch>
            <a:fillRect/>
          </a:stretch>
        </p:blipFill>
        <p:spPr>
          <a:xfrm>
            <a:off x="6134100" y="4806792"/>
            <a:ext cx="5219700" cy="10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Связь-ассоциация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Кратность (</a:t>
            </a:r>
            <a:r>
              <a:rPr lang="en-US" dirty="0"/>
              <a:t>multiplicity</a:t>
            </a:r>
            <a:r>
              <a:rPr lang="ru-RU" dirty="0"/>
              <a:t>) роли ассоциации - это характеристика, указывающая, сколько объектов класса с данной ролью должно участвовать в каждом экземпляре ассоциации. Кратность роли ассоциации задаётся указанием конкретного числа или диапазона рядом с концом связи.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18</a:t>
            </a:fld>
            <a:endParaRPr lang="en-RU"/>
          </a:p>
        </p:txBody>
      </p:sp>
      <p:pic>
        <p:nvPicPr>
          <p:cNvPr id="7" name="Picture 23853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100" y="4554617"/>
            <a:ext cx="5219700" cy="13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Связь-ассоциация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И</a:t>
            </a:r>
            <a:r>
              <a:rPr lang="ru-RU" dirty="0" smtClean="0"/>
              <a:t>ногда </a:t>
            </a:r>
            <a:r>
              <a:rPr lang="ru-RU" dirty="0"/>
              <a:t>в диаграмме классов требуется отразить тот факт, что ассоциация между двумя классами имеет специальный вид «часть-целое». В этом случае класс «целое» имеет более высокий концептуальный уровень, чем класс «часть».</a:t>
            </a:r>
          </a:p>
          <a:p>
            <a:pPr marL="0" indent="0" algn="just">
              <a:buNone/>
            </a:pPr>
            <a:r>
              <a:rPr lang="ru-RU" dirty="0"/>
              <a:t>Ассоциация такого рода называется </a:t>
            </a:r>
            <a:r>
              <a:rPr lang="ru-RU" i="1" dirty="0"/>
              <a:t>агрегатной.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19</a:t>
            </a:fld>
            <a:endParaRPr lang="en-RU"/>
          </a:p>
        </p:txBody>
      </p:sp>
      <p:pic>
        <p:nvPicPr>
          <p:cNvPr id="6" name="Picture 23951"/>
          <p:cNvPicPr/>
          <p:nvPr/>
        </p:nvPicPr>
        <p:blipFill>
          <a:blip r:embed="rId3"/>
          <a:stretch>
            <a:fillRect/>
          </a:stretch>
        </p:blipFill>
        <p:spPr>
          <a:xfrm>
            <a:off x="3761105" y="5336301"/>
            <a:ext cx="4669790" cy="6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сегодня рассмотрим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Рассмотрим основные понятия диаграмм классов языка </a:t>
            </a:r>
            <a:r>
              <a:rPr lang="en-US" dirty="0"/>
              <a:t>UML</a:t>
            </a:r>
            <a:r>
              <a:rPr lang="ru-RU" dirty="0"/>
              <a:t> и возможности применения этой диаграммной модели для проектирования реляционных БД.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этот раз без практики, просто в формате лекции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782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Связь-ассоциация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Бывают случаи, когда связь «части» и «целого» настолько сильна, что уничтожение «целого» приводит к уничтожению всех его «частей». Агрегатные ассоциации, обладающие таким свойством, называются </a:t>
            </a:r>
            <a:r>
              <a:rPr lang="ru-RU" i="1" dirty="0"/>
              <a:t>композитными (или композициями). </a:t>
            </a:r>
            <a:r>
              <a:rPr lang="ru-RU" dirty="0"/>
              <a:t>При наличии композиции объект-часть может быть частью только одного объекта-целого (композита). При обычной агрегатной ассоциации «часть» может одновременно принадлежать нескольким «целым».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20</a:t>
            </a:fld>
            <a:endParaRPr lang="en-RU"/>
          </a:p>
        </p:txBody>
      </p:sp>
      <p:pic>
        <p:nvPicPr>
          <p:cNvPr id="6" name="Picture 23975"/>
          <p:cNvPicPr/>
          <p:nvPr/>
        </p:nvPicPr>
        <p:blipFill>
          <a:blip r:embed="rId3"/>
          <a:stretch>
            <a:fillRect/>
          </a:stretch>
        </p:blipFill>
        <p:spPr>
          <a:xfrm>
            <a:off x="3622992" y="5338922"/>
            <a:ext cx="4946015" cy="6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8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Связь-ассоциация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 наличии простой ассоциации </a:t>
            </a:r>
            <a:r>
              <a:rPr lang="ru-RU" dirty="0" smtClean="0"/>
              <a:t>между </a:t>
            </a:r>
            <a:r>
              <a:rPr lang="ru-RU" dirty="0"/>
              <a:t>двумя классами предполагается возможность навигации между объектами, входящими в один экземпляр ассоциации. Другими словами, если не оговорено иное, то навигация по ассоциации может проводиться в обоих </a:t>
            </a:r>
            <a:r>
              <a:rPr lang="ru-RU" dirty="0" smtClean="0"/>
              <a:t>направлениях.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Однако </a:t>
            </a:r>
            <a:r>
              <a:rPr lang="ru-RU" dirty="0"/>
              <a:t>бывают случаи, когда желательно ограничить направление навигации для некоторых ассоциаций.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21</a:t>
            </a:fld>
            <a:endParaRPr lang="en-RU"/>
          </a:p>
        </p:txBody>
      </p:sp>
      <p:pic>
        <p:nvPicPr>
          <p:cNvPr id="7" name="Picture 24067"/>
          <p:cNvPicPr/>
          <p:nvPr/>
        </p:nvPicPr>
        <p:blipFill>
          <a:blip r:embed="rId3"/>
          <a:stretch>
            <a:fillRect/>
          </a:stretch>
        </p:blipFill>
        <p:spPr>
          <a:xfrm>
            <a:off x="3393440" y="5303520"/>
            <a:ext cx="5413851" cy="5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3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целостности и язык OCL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диаграммах классов могут указываться ограничения целостности, которые должны поддерживаться в проектируемой БД. В </a:t>
            </a:r>
            <a:r>
              <a:rPr lang="en-US" dirty="0"/>
              <a:t>UML</a:t>
            </a:r>
            <a:r>
              <a:rPr lang="ru-RU" dirty="0"/>
              <a:t> допускаются два способа определения ограничений: на естественном языке и на языке </a:t>
            </a:r>
            <a:r>
              <a:rPr lang="en-US" dirty="0"/>
              <a:t>OCL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Пусть мы хотим, чтобы значение атрибута «стипендия» класса Студент принадлежало отрезку [</a:t>
            </a:r>
            <a:r>
              <a:rPr lang="ru-RU" dirty="0" err="1"/>
              <a:t>минСтипендия</a:t>
            </a:r>
            <a:r>
              <a:rPr lang="ru-RU" dirty="0"/>
              <a:t>; </a:t>
            </a:r>
            <a:r>
              <a:rPr lang="ru-RU" dirty="0" err="1"/>
              <a:t>максСтипендия</a:t>
            </a:r>
            <a:r>
              <a:rPr lang="ru-RU" dirty="0"/>
              <a:t>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22</a:t>
            </a:fld>
            <a:endParaRPr lang="en-RU"/>
          </a:p>
        </p:txBody>
      </p:sp>
      <p:pic>
        <p:nvPicPr>
          <p:cNvPr id="6" name="Picture 24080"/>
          <p:cNvPicPr/>
          <p:nvPr/>
        </p:nvPicPr>
        <p:blipFill>
          <a:blip r:embed="rId3"/>
          <a:stretch>
            <a:fillRect/>
          </a:stretch>
        </p:blipFill>
        <p:spPr>
          <a:xfrm>
            <a:off x="3236833" y="5213826"/>
            <a:ext cx="5718334" cy="9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целостности и язык OCL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ru-RU" dirty="0"/>
              <a:t>Язык </a:t>
            </a:r>
            <a:r>
              <a:rPr lang="en-US" dirty="0"/>
              <a:t>OCL</a:t>
            </a:r>
            <a:r>
              <a:rPr lang="ru-RU" dirty="0"/>
              <a:t> (</a:t>
            </a:r>
            <a:r>
              <a:rPr lang="en-US" dirty="0"/>
              <a:t>Object Constraints Language</a:t>
            </a:r>
            <a:r>
              <a:rPr lang="ru-RU" dirty="0"/>
              <a:t>) позволяет описывать </a:t>
            </a:r>
            <a:r>
              <a:rPr lang="ru-RU" dirty="0" smtClean="0"/>
              <a:t>подобного </a:t>
            </a:r>
            <a:r>
              <a:rPr lang="ru-RU" dirty="0"/>
              <a:t>рода ограничения. На языке </a:t>
            </a:r>
            <a:r>
              <a:rPr lang="en-US" dirty="0"/>
              <a:t>OCL</a:t>
            </a:r>
            <a:r>
              <a:rPr lang="ru-RU" dirty="0"/>
              <a:t> </a:t>
            </a:r>
            <a:r>
              <a:rPr lang="ru-RU" dirty="0" smtClean="0"/>
              <a:t>данный пример записывается </a:t>
            </a:r>
            <a:r>
              <a:rPr lang="ru-RU" dirty="0"/>
              <a:t>следующим образом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/>
              <a:t>context</a:t>
            </a:r>
            <a:r>
              <a:rPr lang="ru-RU" sz="2400" i="1" dirty="0"/>
              <a:t>Студент </a:t>
            </a:r>
            <a:r>
              <a:rPr lang="en-US" sz="2400" i="1" dirty="0" err="1"/>
              <a:t>inv</a:t>
            </a:r>
            <a:r>
              <a:rPr lang="ru-RU" sz="2400" i="1" dirty="0"/>
              <a:t>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/>
              <a:t>self</a:t>
            </a:r>
            <a:r>
              <a:rPr lang="ru-RU" sz="2400" i="1" dirty="0"/>
              <a:t>.стипендия &gt;= </a:t>
            </a:r>
            <a:r>
              <a:rPr lang="en-US" sz="2400" i="1" dirty="0"/>
              <a:t>self</a:t>
            </a:r>
            <a:r>
              <a:rPr lang="ru-RU" sz="2400" i="1" dirty="0"/>
              <a:t>.</a:t>
            </a:r>
            <a:r>
              <a:rPr lang="ru-RU" sz="2400" i="1" dirty="0" err="1"/>
              <a:t>обучающий.минСтипендия</a:t>
            </a:r>
            <a:r>
              <a:rPr lang="ru-RU" sz="2400" i="1" dirty="0"/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/>
              <a:t>and self</a:t>
            </a:r>
            <a:r>
              <a:rPr lang="ru-RU" sz="2400" i="1" dirty="0"/>
              <a:t>.стипендия &lt;= </a:t>
            </a:r>
            <a:r>
              <a:rPr lang="en-US" sz="2400" i="1" dirty="0"/>
              <a:t>self</a:t>
            </a:r>
            <a:r>
              <a:rPr lang="ru-RU" sz="2400" i="1" dirty="0"/>
              <a:t>.</a:t>
            </a:r>
            <a:r>
              <a:rPr lang="ru-RU" sz="2400" i="1" dirty="0" err="1"/>
              <a:t>обучающий.максСтипендия</a:t>
            </a:r>
            <a:endParaRPr lang="ru-RU" sz="2400" i="1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23</a:t>
            </a:fld>
            <a:endParaRPr lang="en-RU"/>
          </a:p>
        </p:txBody>
      </p:sp>
      <p:pic>
        <p:nvPicPr>
          <p:cNvPr id="6" name="Picture 24080"/>
          <p:cNvPicPr/>
          <p:nvPr/>
        </p:nvPicPr>
        <p:blipFill>
          <a:blip r:embed="rId3"/>
          <a:stretch>
            <a:fillRect/>
          </a:stretch>
        </p:blipFill>
        <p:spPr>
          <a:xfrm>
            <a:off x="3236833" y="5213826"/>
            <a:ext cx="5718334" cy="9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7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целостности и язык OCL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Язык </a:t>
            </a:r>
            <a:r>
              <a:rPr lang="en-US" dirty="0"/>
              <a:t>OCL</a:t>
            </a:r>
            <a:r>
              <a:rPr lang="ru-RU" dirty="0"/>
              <a:t> предназначен, главным образом, для определения ограничений целостности данных, соответствующих модели, которая представлена в терминах диаграммы классов </a:t>
            </a:r>
            <a:r>
              <a:rPr lang="en-US" dirty="0"/>
              <a:t>UML</a:t>
            </a:r>
            <a:r>
              <a:rPr lang="ru-RU" dirty="0"/>
              <a:t>. </a:t>
            </a:r>
            <a:r>
              <a:rPr lang="en-US" dirty="0"/>
              <a:t>OCL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применяться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 smtClean="0"/>
              <a:t>определения</a:t>
            </a:r>
            <a:r>
              <a:rPr lang="ru-RU" dirty="0" smtClean="0"/>
              <a:t>:</a:t>
            </a:r>
            <a:endParaRPr lang="ru-RU" dirty="0"/>
          </a:p>
          <a:p>
            <a:pPr lvl="1" algn="just" fontAlgn="base"/>
            <a:r>
              <a:rPr lang="ru-RU" sz="2800" dirty="0"/>
              <a:t>ограничений, описывающих пред- и постусловия операций классов</a:t>
            </a:r>
          </a:p>
          <a:p>
            <a:pPr lvl="1" algn="just" fontAlgn="base"/>
            <a:r>
              <a:rPr lang="en-US" sz="2800" dirty="0" err="1"/>
              <a:t>ограничений</a:t>
            </a:r>
            <a:r>
              <a:rPr lang="en-US" sz="2800" dirty="0"/>
              <a:t>, </a:t>
            </a:r>
            <a:r>
              <a:rPr lang="en-US" sz="2800" dirty="0" err="1"/>
              <a:t>представляющих</a:t>
            </a:r>
            <a:r>
              <a:rPr lang="en-US" sz="2800" dirty="0"/>
              <a:t> </a:t>
            </a:r>
            <a:r>
              <a:rPr lang="en-US" sz="2800" dirty="0" err="1"/>
              <a:t>собой</a:t>
            </a:r>
            <a:r>
              <a:rPr lang="en-US" sz="2800" dirty="0"/>
              <a:t> </a:t>
            </a:r>
            <a:r>
              <a:rPr lang="en-US" sz="2800" dirty="0" err="1"/>
              <a:t>инварианты</a:t>
            </a:r>
            <a:r>
              <a:rPr lang="en-US" sz="2800" dirty="0"/>
              <a:t> </a:t>
            </a:r>
            <a:r>
              <a:rPr lang="en-US" sz="2800" dirty="0" err="1"/>
              <a:t>классов</a:t>
            </a:r>
            <a:endParaRPr lang="ru-RU" sz="2800" dirty="0"/>
          </a:p>
          <a:p>
            <a:pPr marL="0" indent="0" algn="just">
              <a:buNone/>
            </a:pPr>
            <a:r>
              <a:rPr lang="ru-RU" dirty="0"/>
              <a:t>С точки зрения определения ограничений целостности БД более важны средства определения инвариантов классов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735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инварианта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Под инвариантом класса в </a:t>
            </a:r>
            <a:r>
              <a:rPr lang="en-US" dirty="0"/>
              <a:t>OCL</a:t>
            </a:r>
            <a:r>
              <a:rPr lang="ru-RU" dirty="0"/>
              <a:t> понимается условие, которому должны удовлетворять все объекты данного класса. Если говорить более точно, инвариант класса – это логическое выражение, при вычислении которого для любого объекта данного класса в течение всего времени существования этого объекта получается булевское значение </a:t>
            </a:r>
            <a:r>
              <a:rPr lang="en-US" dirty="0"/>
              <a:t>true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ru-RU" dirty="0"/>
              <a:t>определении инварианта требуется указать имя класса и выражение, определяющее инвариант указанного </a:t>
            </a:r>
            <a:r>
              <a:rPr lang="ru-RU" dirty="0" smtClean="0"/>
              <a:t>класса. Синтаксически это выглядит следующим образом: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context</a:t>
            </a:r>
            <a:r>
              <a:rPr lang="ru-RU" dirty="0" smtClean="0"/>
              <a:t> </a:t>
            </a:r>
            <a:r>
              <a:rPr lang="ru-RU" dirty="0"/>
              <a:t>&lt;</a:t>
            </a:r>
            <a:r>
              <a:rPr lang="en-US" dirty="0"/>
              <a:t>class</a:t>
            </a:r>
            <a:r>
              <a:rPr lang="ru-RU" dirty="0"/>
              <a:t>_</a:t>
            </a:r>
            <a:r>
              <a:rPr lang="en-US" dirty="0"/>
              <a:t>name</a:t>
            </a:r>
            <a:r>
              <a:rPr lang="ru-RU" dirty="0"/>
              <a:t>&gt; </a:t>
            </a:r>
            <a:r>
              <a:rPr lang="en-US" dirty="0" err="1"/>
              <a:t>inv</a:t>
            </a:r>
            <a:r>
              <a:rPr lang="ru-RU" dirty="0"/>
              <a:t>: &lt;</a:t>
            </a:r>
            <a:r>
              <a:rPr lang="en-US" dirty="0"/>
              <a:t>OCL</a:t>
            </a:r>
            <a:r>
              <a:rPr lang="ru-RU" dirty="0"/>
              <a:t>-выражение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4499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инварианта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OCL</a:t>
            </a:r>
            <a:r>
              <a:rPr lang="ru-RU" dirty="0"/>
              <a:t> является типизированным языком, поэтому у каждого выражения имеется некоторый тип. </a:t>
            </a:r>
            <a:r>
              <a:rPr lang="en-US" dirty="0"/>
              <a:t>OCL</a:t>
            </a:r>
            <a:r>
              <a:rPr lang="ru-RU" dirty="0"/>
              <a:t>-выражение в инварианте класса должно быть логического типа.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общем случае </a:t>
            </a:r>
            <a:r>
              <a:rPr lang="en-US" dirty="0"/>
              <a:t>OCL</a:t>
            </a:r>
            <a:r>
              <a:rPr lang="ru-RU" dirty="0"/>
              <a:t>-выражение в определении инварианта основывается на композиции операций. В спецификации языка эти операции условно разделены на </a:t>
            </a:r>
            <a:r>
              <a:rPr lang="ru-RU" dirty="0" smtClean="0"/>
              <a:t>следующие</a:t>
            </a:r>
            <a:r>
              <a:rPr lang="en-US" dirty="0" smtClean="0"/>
              <a:t> </a:t>
            </a:r>
            <a:r>
              <a:rPr lang="ru-RU" dirty="0" smtClean="0"/>
              <a:t>группы</a:t>
            </a:r>
            <a:r>
              <a:rPr lang="ru-RU" dirty="0"/>
              <a:t>:</a:t>
            </a:r>
          </a:p>
          <a:p>
            <a:pPr lvl="1" algn="just" fontAlgn="base"/>
            <a:r>
              <a:rPr lang="en-US" sz="2800" dirty="0" err="1"/>
              <a:t>операции</a:t>
            </a:r>
            <a:r>
              <a:rPr lang="en-US" sz="2800" dirty="0"/>
              <a:t> </a:t>
            </a:r>
            <a:r>
              <a:rPr lang="en-US" sz="2800" dirty="0" err="1"/>
              <a:t>над</a:t>
            </a:r>
            <a:r>
              <a:rPr lang="en-US" sz="2800" dirty="0"/>
              <a:t> </a:t>
            </a:r>
            <a:r>
              <a:rPr lang="en-US" sz="2800" dirty="0" err="1"/>
              <a:t>предопределенными</a:t>
            </a:r>
            <a:r>
              <a:rPr lang="en-US" sz="2800" dirty="0"/>
              <a:t> </a:t>
            </a:r>
            <a:r>
              <a:rPr lang="en-US" sz="2800" dirty="0" err="1"/>
              <a:t>типами</a:t>
            </a:r>
            <a:r>
              <a:rPr lang="en-US" sz="2800" dirty="0"/>
              <a:t> </a:t>
            </a:r>
            <a:r>
              <a:rPr lang="en-US" sz="2800" dirty="0" err="1"/>
              <a:t>данных</a:t>
            </a:r>
            <a:endParaRPr lang="ru-RU" sz="2800" dirty="0"/>
          </a:p>
          <a:p>
            <a:pPr lvl="1" algn="just" fontAlgn="base"/>
            <a:r>
              <a:rPr lang="en-US" sz="2800" dirty="0" err="1"/>
              <a:t>операции</a:t>
            </a:r>
            <a:r>
              <a:rPr lang="en-US" sz="2800" dirty="0"/>
              <a:t> </a:t>
            </a:r>
            <a:r>
              <a:rPr lang="en-US" sz="2800" dirty="0" err="1"/>
              <a:t>над</a:t>
            </a:r>
            <a:r>
              <a:rPr lang="en-US" sz="2800" dirty="0"/>
              <a:t> </a:t>
            </a:r>
            <a:r>
              <a:rPr lang="en-US" sz="2800" dirty="0" err="1"/>
              <a:t>объектами</a:t>
            </a:r>
            <a:endParaRPr lang="ru-RU" sz="2800" dirty="0"/>
          </a:p>
          <a:p>
            <a:pPr lvl="1" algn="just" fontAlgn="base"/>
            <a:r>
              <a:rPr lang="ru-RU" sz="2800" dirty="0"/>
              <a:t>операции над коллекциями (множествами, мультимножествами и последовательностями)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742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предопределенными типами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</a:t>
            </a:r>
            <a:r>
              <a:rPr lang="en-US" dirty="0"/>
              <a:t>OCL</a:t>
            </a:r>
            <a:r>
              <a:rPr lang="ru-RU" dirty="0"/>
              <a:t> в число предопределённых типов входят </a:t>
            </a:r>
            <a:r>
              <a:rPr lang="en-US" dirty="0"/>
              <a:t>Boolean</a:t>
            </a:r>
            <a:r>
              <a:rPr lang="ru-RU" dirty="0"/>
              <a:t>, </a:t>
            </a:r>
            <a:r>
              <a:rPr lang="en-US" dirty="0"/>
              <a:t>Integer</a:t>
            </a:r>
            <a:r>
              <a:rPr lang="ru-RU" dirty="0"/>
              <a:t>, </a:t>
            </a:r>
            <a:r>
              <a:rPr lang="en-US" dirty="0"/>
              <a:t>Real</a:t>
            </a:r>
            <a:r>
              <a:rPr lang="ru-RU" dirty="0"/>
              <a:t> и </a:t>
            </a:r>
            <a:r>
              <a:rPr lang="en-US" dirty="0"/>
              <a:t>String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27</a:t>
            </a:fld>
            <a:endParaRPr lang="en-RU"/>
          </a:p>
        </p:txBody>
      </p:sp>
      <p:pic>
        <p:nvPicPr>
          <p:cNvPr id="5" name="Picture 2431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087052"/>
            <a:ext cx="10515600" cy="18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7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объектами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Операция получения значения атрибута</a:t>
            </a:r>
          </a:p>
          <a:p>
            <a:pPr lvl="1" algn="just"/>
            <a:r>
              <a:rPr lang="ru-RU" dirty="0"/>
              <a:t>возвращает текущее значение соответствующего атрибута</a:t>
            </a:r>
          </a:p>
          <a:p>
            <a:pPr algn="just"/>
            <a:r>
              <a:rPr lang="ru-RU" dirty="0"/>
              <a:t>Операция перехода по экземпляру </a:t>
            </a:r>
            <a:r>
              <a:rPr lang="ru-RU" dirty="0" smtClean="0"/>
              <a:t>связи-ассоциации</a:t>
            </a:r>
          </a:p>
          <a:p>
            <a:pPr lvl="1" algn="just"/>
            <a:r>
              <a:rPr lang="ru-RU" dirty="0"/>
              <a:t>возвращает коллекцию всех объектов, которые ассоциированы с данным объектом через указываемый экземпляр ассоциации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Операция </a:t>
            </a:r>
            <a:r>
              <a:rPr lang="ru-RU" dirty="0"/>
              <a:t>вызова операции класса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118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коллекциями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</a:t>
            </a:r>
            <a:r>
              <a:rPr lang="en-US" dirty="0"/>
              <a:t>OCL</a:t>
            </a:r>
            <a:r>
              <a:rPr lang="ru-RU" dirty="0"/>
              <a:t> поддерживается обширный набор операций над значениями коллекционных типов данных (множествами, мультимножествами, последовательностями), но мы рассмотрим только важные при проектировании </a:t>
            </a:r>
            <a:r>
              <a:rPr lang="ru-RU" dirty="0" smtClean="0"/>
              <a:t>БД:</a:t>
            </a:r>
          </a:p>
          <a:p>
            <a:pPr algn="just"/>
            <a:r>
              <a:rPr lang="ru-RU" dirty="0"/>
              <a:t>о</a:t>
            </a:r>
            <a:r>
              <a:rPr lang="ru-RU" dirty="0" smtClean="0"/>
              <a:t>перация </a:t>
            </a:r>
            <a:r>
              <a:rPr lang="en-US" dirty="0" smtClean="0"/>
              <a:t>select</a:t>
            </a:r>
            <a:endParaRPr lang="ru-RU" dirty="0" smtClean="0"/>
          </a:p>
          <a:p>
            <a:pPr algn="just"/>
            <a:r>
              <a:rPr lang="ru-RU" dirty="0"/>
              <a:t>о</a:t>
            </a:r>
            <a:r>
              <a:rPr lang="ru-RU" dirty="0" smtClean="0"/>
              <a:t>перация </a:t>
            </a:r>
            <a:r>
              <a:rPr lang="en-US" dirty="0"/>
              <a:t>collect</a:t>
            </a:r>
            <a:endParaRPr lang="ru-RU" dirty="0"/>
          </a:p>
          <a:p>
            <a:pPr algn="just"/>
            <a:r>
              <a:rPr lang="ru-RU" dirty="0"/>
              <a:t>о</a:t>
            </a:r>
            <a:r>
              <a:rPr lang="ru-RU" dirty="0" smtClean="0"/>
              <a:t>перации </a:t>
            </a:r>
            <a:r>
              <a:rPr lang="en-US" dirty="0"/>
              <a:t>exists</a:t>
            </a:r>
            <a:r>
              <a:rPr lang="ru-RU" dirty="0"/>
              <a:t>, </a:t>
            </a:r>
            <a:r>
              <a:rPr lang="en-US" dirty="0" err="1"/>
              <a:t>forAll</a:t>
            </a:r>
            <a:r>
              <a:rPr lang="ru-RU" dirty="0"/>
              <a:t>, </a:t>
            </a:r>
            <a:r>
              <a:rPr lang="en-US" dirty="0" smtClean="0"/>
              <a:t>count</a:t>
            </a:r>
            <a:endParaRPr lang="ru-RU" dirty="0" smtClean="0"/>
          </a:p>
          <a:p>
            <a:pPr algn="just"/>
            <a:r>
              <a:rPr lang="ru-RU" dirty="0"/>
              <a:t>о</a:t>
            </a:r>
            <a:r>
              <a:rPr lang="ru-RU" dirty="0" smtClean="0"/>
              <a:t>перации </a:t>
            </a:r>
            <a:r>
              <a:rPr lang="en-US" dirty="0"/>
              <a:t>union</a:t>
            </a:r>
            <a:r>
              <a:rPr lang="ru-RU" dirty="0"/>
              <a:t>, </a:t>
            </a:r>
            <a:r>
              <a:rPr lang="en-US" dirty="0"/>
              <a:t>intersect</a:t>
            </a:r>
            <a:r>
              <a:rPr lang="ru-RU" dirty="0"/>
              <a:t>, </a:t>
            </a:r>
            <a:r>
              <a:rPr lang="en-US" dirty="0" err="1"/>
              <a:t>symmetricDifference</a:t>
            </a:r>
            <a:endParaRPr lang="ru-RU" dirty="0"/>
          </a:p>
          <a:p>
            <a:pPr algn="just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673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UML</a:t>
            </a:r>
            <a:r>
              <a:rPr lang="ru-RU" dirty="0"/>
              <a:t> (</a:t>
            </a:r>
            <a:r>
              <a:rPr lang="en-US" dirty="0"/>
              <a:t>Unified Modeling Language</a:t>
            </a:r>
            <a:r>
              <a:rPr lang="ru-RU" dirty="0"/>
              <a:t>) является языком объектно-ориентированного моделирования.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Про сам язык — язык графического описания для объектного моделирования в области разработки программного обеспечения, </a:t>
            </a:r>
            <a:r>
              <a:rPr lang="ru-RU" dirty="0" smtClean="0"/>
              <a:t>моделирования бизнес-процессов</a:t>
            </a:r>
            <a:r>
              <a:rPr lang="ru-RU" dirty="0"/>
              <a:t>, системного проектирования и отображения организационных структур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9916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инвариантов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440"/>
            <a:ext cx="10515600" cy="2783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Пример 1. </a:t>
            </a:r>
            <a:r>
              <a:rPr lang="ru-RU" dirty="0"/>
              <a:t>Определить ограничение «возраст служащих должен быть больше 18 и меньше 100 лет</a:t>
            </a:r>
            <a:r>
              <a:rPr lang="ru-RU" dirty="0" smtClean="0"/>
              <a:t>»: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 smtClean="0"/>
              <a:t>context</a:t>
            </a:r>
            <a:r>
              <a:rPr lang="ru-RU" sz="2400" i="1" dirty="0" smtClean="0"/>
              <a:t> </a:t>
            </a:r>
            <a:r>
              <a:rPr lang="ru-RU" sz="2400" i="1" dirty="0"/>
              <a:t>Служащий </a:t>
            </a:r>
            <a:r>
              <a:rPr lang="en-US" sz="2400" i="1" dirty="0" err="1"/>
              <a:t>inv</a:t>
            </a:r>
            <a:r>
              <a:rPr lang="ru-RU" sz="2400" i="1" dirty="0"/>
              <a:t>: </a:t>
            </a:r>
            <a:endParaRPr lang="ru-RU" sz="2400" i="1" dirty="0" smtClean="0"/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 smtClean="0"/>
              <a:t>self</a:t>
            </a:r>
            <a:r>
              <a:rPr lang="ru-RU" sz="2400" i="1" dirty="0"/>
              <a:t>.возраст &gt; 18 </a:t>
            </a:r>
            <a:endParaRPr lang="ru-RU" sz="2400" i="1" dirty="0" smtClean="0"/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 smtClean="0"/>
              <a:t>and </a:t>
            </a:r>
            <a:r>
              <a:rPr lang="en-US" sz="2400" i="1" dirty="0"/>
              <a:t>self</a:t>
            </a:r>
            <a:r>
              <a:rPr lang="ru-RU" sz="2400" i="1" dirty="0"/>
              <a:t>.возраст &lt; 100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30</a:t>
            </a:fld>
            <a:endParaRPr lang="en-RU"/>
          </a:p>
        </p:txBody>
      </p:sp>
      <p:pic>
        <p:nvPicPr>
          <p:cNvPr id="5" name="Picture 24617"/>
          <p:cNvPicPr/>
          <p:nvPr/>
        </p:nvPicPr>
        <p:blipFill>
          <a:blip r:embed="rId3"/>
          <a:stretch>
            <a:fillRect/>
          </a:stretch>
        </p:blipFill>
        <p:spPr>
          <a:xfrm>
            <a:off x="1843881" y="1769112"/>
            <a:ext cx="8504238" cy="11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8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инвариантов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440"/>
            <a:ext cx="10515600" cy="2783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Пример 2. Определить ограничение «в отделах с номерами больше 5 должны работать сотрудники старше 30 лет»: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 smtClean="0"/>
              <a:t>context</a:t>
            </a:r>
            <a:r>
              <a:rPr lang="ru-RU" sz="2400" i="1" dirty="0" smtClean="0"/>
              <a:t> Отдел </a:t>
            </a:r>
            <a:r>
              <a:rPr lang="en-US" sz="2400" i="1" dirty="0" err="1" smtClean="0"/>
              <a:t>inv</a:t>
            </a:r>
            <a:r>
              <a:rPr lang="ru-RU" sz="2400" i="1" dirty="0" smtClean="0"/>
              <a:t>: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 smtClean="0"/>
              <a:t>self</a:t>
            </a:r>
            <a:r>
              <a:rPr lang="ru-RU" sz="2400" i="1" dirty="0" smtClean="0"/>
              <a:t>.номер &lt;= 5 </a:t>
            </a:r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 smtClean="0"/>
              <a:t>or self</a:t>
            </a:r>
            <a:r>
              <a:rPr lang="ru-RU" sz="2400" i="1" dirty="0" smtClean="0"/>
              <a:t>.служащий → </a:t>
            </a:r>
            <a:r>
              <a:rPr lang="en-US" sz="2400" i="1" dirty="0" smtClean="0"/>
              <a:t>select</a:t>
            </a:r>
            <a:r>
              <a:rPr lang="ru-RU" sz="2400" i="1" dirty="0" smtClean="0"/>
              <a:t> (возраст &lt;= 30) → </a:t>
            </a:r>
            <a:r>
              <a:rPr lang="en-US" sz="2400" i="1" dirty="0" smtClean="0"/>
              <a:t>count</a:t>
            </a:r>
            <a:r>
              <a:rPr lang="ru-RU" sz="2400" i="1" dirty="0" smtClean="0"/>
              <a:t> () = 0</a:t>
            </a:r>
            <a:endParaRPr lang="ru-RU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31</a:t>
            </a:fld>
            <a:endParaRPr lang="en-RU"/>
          </a:p>
        </p:txBody>
      </p:sp>
      <p:pic>
        <p:nvPicPr>
          <p:cNvPr id="5" name="Picture 24617"/>
          <p:cNvPicPr/>
          <p:nvPr/>
        </p:nvPicPr>
        <p:blipFill>
          <a:blip r:embed="rId3"/>
          <a:stretch>
            <a:fillRect/>
          </a:stretch>
        </p:blipFill>
        <p:spPr>
          <a:xfrm>
            <a:off x="1843881" y="1769112"/>
            <a:ext cx="8504238" cy="11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0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инвариантов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3440"/>
            <a:ext cx="10515600" cy="2783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Пример 2. Определить ограничение «в отделах с номерами больше 5 должны работать сотрудники старше 30 лет»: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/>
              <a:t>context </a:t>
            </a:r>
            <a:r>
              <a:rPr lang="ru-RU" sz="2400" i="1" dirty="0"/>
              <a:t>Служащий </a:t>
            </a:r>
            <a:r>
              <a:rPr lang="en-US" sz="2400" i="1" dirty="0" err="1"/>
              <a:t>inv</a:t>
            </a:r>
            <a:r>
              <a:rPr lang="en-US" sz="2400" i="1" dirty="0"/>
              <a:t>: </a:t>
            </a:r>
            <a:endParaRPr lang="ru-RU" sz="2400" i="1" dirty="0" smtClean="0"/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 smtClean="0"/>
              <a:t>self.</a:t>
            </a:r>
            <a:r>
              <a:rPr lang="ru-RU" sz="2400" i="1" dirty="0"/>
              <a:t>возраст &gt; 30 </a:t>
            </a:r>
            <a:endParaRPr lang="ru-RU" sz="2400" i="1" dirty="0" smtClean="0"/>
          </a:p>
          <a:p>
            <a:pPr marL="0" indent="0" algn="just">
              <a:lnSpc>
                <a:spcPct val="50000"/>
              </a:lnSpc>
              <a:buNone/>
            </a:pPr>
            <a:r>
              <a:rPr lang="en-US" sz="2400" i="1" dirty="0" smtClean="0"/>
              <a:t>or </a:t>
            </a:r>
            <a:r>
              <a:rPr lang="en-US" sz="2400" i="1" dirty="0"/>
              <a:t>self.</a:t>
            </a:r>
            <a:r>
              <a:rPr lang="ru-RU" sz="2400" i="1" dirty="0" err="1"/>
              <a:t>отдел.номер</a:t>
            </a:r>
            <a:r>
              <a:rPr lang="ru-RU" sz="2400" i="1" dirty="0"/>
              <a:t> &lt;= 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32</a:t>
            </a:fld>
            <a:endParaRPr lang="en-RU"/>
          </a:p>
        </p:txBody>
      </p:sp>
      <p:pic>
        <p:nvPicPr>
          <p:cNvPr id="5" name="Picture 24617"/>
          <p:cNvPicPr/>
          <p:nvPr/>
        </p:nvPicPr>
        <p:blipFill>
          <a:blip r:embed="rId3"/>
          <a:stretch>
            <a:fillRect/>
          </a:stretch>
        </p:blipFill>
        <p:spPr>
          <a:xfrm>
            <a:off x="1843881" y="1769112"/>
            <a:ext cx="8504238" cy="11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08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использования языка </a:t>
            </a:r>
            <a:r>
              <a:rPr lang="en-US" dirty="0"/>
              <a:t>OCL</a:t>
            </a:r>
            <a:r>
              <a:rPr lang="ru-RU" dirty="0"/>
              <a:t> при проектировании РБД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Язык </a:t>
            </a:r>
            <a:r>
              <a:rPr lang="en-US" dirty="0"/>
              <a:t>OCL</a:t>
            </a:r>
            <a:r>
              <a:rPr lang="ru-RU" dirty="0"/>
              <a:t> позволяет формально и однозначно </a:t>
            </a:r>
            <a:r>
              <a:rPr lang="ru-RU" dirty="0" smtClean="0"/>
              <a:t>определять </a:t>
            </a:r>
            <a:r>
              <a:rPr lang="ru-RU" dirty="0"/>
              <a:t>ограничения целостности БД в терминах её концептуальной схемы. </a:t>
            </a:r>
          </a:p>
          <a:p>
            <a:pPr marL="0" indent="0" algn="just">
              <a:buNone/>
            </a:pPr>
            <a:r>
              <a:rPr lang="ru-RU" dirty="0"/>
              <a:t>К отрицательным сторонам использования </a:t>
            </a:r>
            <a:r>
              <a:rPr lang="en-US" dirty="0"/>
              <a:t>OCL</a:t>
            </a:r>
            <a:r>
              <a:rPr lang="ru-RU" dirty="0"/>
              <a:t> </a:t>
            </a:r>
            <a:r>
              <a:rPr lang="ru-RU" dirty="0" smtClean="0"/>
              <a:t>относится сложность </a:t>
            </a:r>
            <a:r>
              <a:rPr lang="ru-RU" dirty="0"/>
              <a:t>языка и неочевидность некоторых его конструкций. Кроме того, строгость синтаксиса и линейная форма языка в некотором роде противоречат наглядности и интуитивной ясности диаграммной части </a:t>
            </a:r>
            <a:r>
              <a:rPr lang="en-US" dirty="0"/>
              <a:t>UML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73952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схемы РБД из диаграммы классов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Если не обращать внимания на различия в терминологии, то здесь выполняются практически те же шаги, что и в случае преобразования в схему реляционной БД </a:t>
            </a:r>
            <a:r>
              <a:rPr lang="en-US" dirty="0"/>
              <a:t>ER</a:t>
            </a:r>
            <a:r>
              <a:rPr lang="ru-RU" dirty="0"/>
              <a:t>-диаграммы.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Есть разве что моменты, связанные со спецификой </a:t>
            </a:r>
            <a:r>
              <a:rPr lang="en-US" dirty="0" err="1" smtClean="0"/>
              <a:t>диаграмм</a:t>
            </a:r>
            <a:r>
              <a:rPr lang="en-US" dirty="0" smtClean="0"/>
              <a:t> </a:t>
            </a:r>
            <a:r>
              <a:rPr lang="en-US" dirty="0" err="1" smtClean="0"/>
              <a:t>классов</a:t>
            </a:r>
            <a:r>
              <a:rPr lang="ru-RU" dirty="0"/>
              <a:t>:</a:t>
            </a:r>
          </a:p>
          <a:p>
            <a:r>
              <a:rPr lang="ru-RU" dirty="0" smtClean="0"/>
              <a:t>Операции в классах</a:t>
            </a:r>
          </a:p>
          <a:p>
            <a:r>
              <a:rPr lang="ru-RU" dirty="0" smtClean="0"/>
              <a:t>Кратности ролей</a:t>
            </a:r>
          </a:p>
          <a:p>
            <a:r>
              <a:rPr lang="ru-RU" dirty="0" err="1" smtClean="0"/>
              <a:t>Однонаправленность</a:t>
            </a:r>
            <a:r>
              <a:rPr lang="ru-RU" dirty="0" smtClean="0"/>
              <a:t> связей</a:t>
            </a:r>
          </a:p>
          <a:p>
            <a:r>
              <a:rPr lang="ru-RU" dirty="0" smtClean="0"/>
              <a:t>Возможности </a:t>
            </a:r>
            <a:r>
              <a:rPr lang="en-US" dirty="0" smtClean="0"/>
              <a:t>OCL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23071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РБД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В контексте проектирования реляционных БД </a:t>
            </a:r>
            <a:r>
              <a:rPr lang="ru-RU" dirty="0" smtClean="0"/>
              <a:t>методы </a:t>
            </a:r>
            <a:r>
              <a:rPr lang="ru-RU" dirty="0"/>
              <a:t>проектирования, основанные на использовании </a:t>
            </a:r>
            <a:r>
              <a:rPr lang="en-US" dirty="0"/>
              <a:t>ER</a:t>
            </a:r>
            <a:r>
              <a:rPr lang="ru-RU" dirty="0" smtClean="0"/>
              <a:t>-диаграмм и языка </a:t>
            </a:r>
            <a:r>
              <a:rPr lang="en-US" dirty="0" smtClean="0"/>
              <a:t>UML</a:t>
            </a:r>
            <a:r>
              <a:rPr lang="ru-RU" dirty="0" smtClean="0"/>
              <a:t> </a:t>
            </a:r>
            <a:r>
              <a:rPr lang="ru-RU" dirty="0"/>
              <a:t>различаются, главным образом, лишь терминологией. </a:t>
            </a:r>
            <a:r>
              <a:rPr lang="en-US" dirty="0"/>
              <a:t>ER</a:t>
            </a:r>
            <a:r>
              <a:rPr lang="ru-RU" dirty="0"/>
              <a:t>-модель концептуально проще </a:t>
            </a:r>
            <a:r>
              <a:rPr lang="en-US" dirty="0"/>
              <a:t>UML</a:t>
            </a:r>
            <a:r>
              <a:rPr lang="ru-RU" dirty="0"/>
              <a:t>, в ней меньше понятий, терминов, вариантов применения. И это понятно, поскольку разные варианты </a:t>
            </a:r>
            <a:r>
              <a:rPr lang="en-US" dirty="0"/>
              <a:t>ER</a:t>
            </a:r>
            <a:r>
              <a:rPr lang="ru-RU" dirty="0"/>
              <a:t>-моделей разрабатывались именно для поддержки проектирования реляционных БД, и </a:t>
            </a:r>
            <a:r>
              <a:rPr lang="en-US" dirty="0"/>
              <a:t>ER</a:t>
            </a:r>
            <a:r>
              <a:rPr lang="ru-RU" dirty="0"/>
              <a:t>-модели почти не содержат возможностей, выходящих за пределы реальных потребностей проектировщика реляционной БД.</a:t>
            </a:r>
          </a:p>
          <a:p>
            <a:pPr marL="0" indent="0" algn="just">
              <a:buNone/>
            </a:pPr>
            <a:r>
              <a:rPr lang="ru-RU" dirty="0"/>
              <a:t>Язык </a:t>
            </a:r>
            <a:r>
              <a:rPr lang="en-US" dirty="0"/>
              <a:t>UML</a:t>
            </a:r>
            <a:r>
              <a:rPr lang="ru-RU" dirty="0"/>
              <a:t> более универсальный, и не ограничивается только возможностями диаграмм классов.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2275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Язык </a:t>
            </a:r>
            <a:r>
              <a:rPr lang="en-US" dirty="0"/>
              <a:t>UML</a:t>
            </a:r>
            <a:r>
              <a:rPr lang="ru-RU" dirty="0"/>
              <a:t> состоит из нескольких подъязыков (они все графические, диаграммные), в число которых входит подъязык диаграмм классов. Эти подъязыки (спецификации) называются метамоделями. В терминах </a:t>
            </a:r>
            <a:r>
              <a:rPr lang="en-US" dirty="0"/>
              <a:t>UML</a:t>
            </a:r>
            <a:r>
              <a:rPr lang="ru-RU" dirty="0"/>
              <a:t> концептуальная схема </a:t>
            </a:r>
            <a:r>
              <a:rPr lang="ru-RU" dirty="0" smtClean="0"/>
              <a:t>называется </a:t>
            </a:r>
            <a:r>
              <a:rPr lang="ru-RU" dirty="0"/>
              <a:t>моделью. Модель может быть представлена из метамоделей.</a:t>
            </a:r>
          </a:p>
          <a:p>
            <a:pPr marL="0" indent="0">
              <a:buNone/>
            </a:pPr>
            <a:endParaRPr lang="ru-RU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08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языка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Диаграмма классов (в терминологии </a:t>
            </a:r>
            <a:r>
              <a:rPr lang="en-US" dirty="0"/>
              <a:t>UML</a:t>
            </a:r>
            <a:r>
              <a:rPr lang="ru-RU" dirty="0"/>
              <a:t>) - это диаграмма, на которой показан набор классов (и некоторых других сущностей, не имеющих явного отношения к проектированию </a:t>
            </a:r>
            <a:r>
              <a:rPr lang="en-US" dirty="0"/>
              <a:t>БД),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связей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этими</a:t>
            </a:r>
            <a:r>
              <a:rPr lang="en-US" dirty="0"/>
              <a:t> </a:t>
            </a:r>
            <a:r>
              <a:rPr lang="en-US" dirty="0" err="1"/>
              <a:t>классами</a:t>
            </a:r>
            <a:r>
              <a:rPr lang="en-US" dirty="0"/>
              <a:t>. </a:t>
            </a:r>
            <a:r>
              <a:rPr lang="ru-RU" dirty="0"/>
              <a:t>Диаграмма классов может включать комментарии и ограничения.</a:t>
            </a:r>
          </a:p>
          <a:p>
            <a:pPr marL="0" indent="0" algn="just">
              <a:buNone/>
            </a:pPr>
            <a:r>
              <a:rPr lang="ru-RU" dirty="0"/>
              <a:t>Как и в модели </a:t>
            </a:r>
            <a:r>
              <a:rPr lang="en-US" dirty="0"/>
              <a:t>ER</a:t>
            </a:r>
            <a:r>
              <a:rPr lang="ru-RU" dirty="0"/>
              <a:t>-диаграмм, в </a:t>
            </a:r>
            <a:r>
              <a:rPr lang="en-US" dirty="0"/>
              <a:t>UML</a:t>
            </a:r>
            <a:r>
              <a:rPr lang="ru-RU" dirty="0"/>
              <a:t> для родового обозначения связей используется термин «связь</a:t>
            </a:r>
            <a:r>
              <a:rPr lang="ru-RU" dirty="0" smtClean="0"/>
              <a:t>».</a:t>
            </a:r>
          </a:p>
          <a:p>
            <a:pPr marL="0" indent="0" algn="just">
              <a:buNone/>
            </a:pPr>
            <a:r>
              <a:rPr lang="ru-RU" dirty="0"/>
              <a:t>Для диаграмм классов </a:t>
            </a:r>
            <a:r>
              <a:rPr lang="en-US" dirty="0"/>
              <a:t>UML</a:t>
            </a:r>
            <a:r>
              <a:rPr lang="ru-RU" dirty="0"/>
              <a:t> могут задаваться ограничения на естественном языке или же на языке объектных ограничений </a:t>
            </a:r>
            <a:r>
              <a:rPr lang="en-US" dirty="0"/>
              <a:t>OCL</a:t>
            </a:r>
            <a:r>
              <a:rPr lang="ru-RU" dirty="0"/>
              <a:t> (</a:t>
            </a:r>
            <a:r>
              <a:rPr lang="en-US" dirty="0"/>
              <a:t>Object Constraints Language</a:t>
            </a:r>
            <a:r>
              <a:rPr lang="ru-RU" dirty="0"/>
              <a:t>).</a:t>
            </a:r>
            <a:endParaRPr lang="ru-RU" sz="2400" i="1" dirty="0"/>
          </a:p>
          <a:p>
            <a:pPr marL="0" indent="0">
              <a:buNone/>
            </a:pPr>
            <a:endParaRPr lang="ru-RU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166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языка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Класс - это именованное описание совокупности объектов с общими атрибутами, операциями, связями и семантикой.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Атрибут класса - это именованное свойство класса, описывающее множество значений, которые могут принимать экземпляры этого свойства. Множество всех атрибутов класса описывает структуру этого класса. </a:t>
            </a:r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6</a:t>
            </a:fld>
            <a:endParaRPr lang="en-RU"/>
          </a:p>
        </p:txBody>
      </p:sp>
      <p:pic>
        <p:nvPicPr>
          <p:cNvPr id="5" name="Picture 23338"/>
          <p:cNvPicPr/>
          <p:nvPr/>
        </p:nvPicPr>
        <p:blipFill>
          <a:blip r:embed="rId3"/>
          <a:stretch>
            <a:fillRect/>
          </a:stretch>
        </p:blipFill>
        <p:spPr>
          <a:xfrm>
            <a:off x="9344025" y="4381341"/>
            <a:ext cx="2009775" cy="11907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 txBox="1">
            <a:spLocks/>
          </p:cNvSpPr>
          <p:nvPr/>
        </p:nvSpPr>
        <p:spPr>
          <a:xfrm>
            <a:off x="838199" y="4289425"/>
            <a:ext cx="8372475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Класс может иметь любое число атрибутов (в том числе ноль). Свойство, выражаемое атрибутом, является свойством моделируемой сущности, общим для всех объектов данного класса, т.е. атрибут является абстракцией состояния объекта.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86929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языка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Операция класса - это именованная услуга, которую можно запросить у любого объекта этого класса. Операция – это то, что можно делать с объектом. Класс может содержать любое число операций (в частности, ни одной). Набор операций класса является общим для всех объектов данного класса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Справа показан класс Человек с тремя операциями </a:t>
            </a:r>
            <a:endParaRPr lang="ru-RU" sz="3600" i="1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7</a:t>
            </a:fld>
            <a:endParaRPr lang="en-RU"/>
          </a:p>
        </p:txBody>
      </p:sp>
      <p:pic>
        <p:nvPicPr>
          <p:cNvPr id="7" name="Picture 23432"/>
          <p:cNvPicPr/>
          <p:nvPr/>
        </p:nvPicPr>
        <p:blipFill>
          <a:blip r:embed="rId3"/>
          <a:stretch>
            <a:fillRect/>
          </a:stretch>
        </p:blipFill>
        <p:spPr>
          <a:xfrm>
            <a:off x="9196070" y="3740785"/>
            <a:ext cx="1986280" cy="18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языка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ru-RU" dirty="0" err="1" smtClean="0"/>
              <a:t>выдатьВозраст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- возвращает возраст человека, как разность текущей даты и значения атрибута </a:t>
            </a:r>
            <a:r>
              <a:rPr lang="ru-RU" dirty="0" err="1"/>
              <a:t>датаРождения</a:t>
            </a:r>
            <a:endParaRPr lang="ru-RU" dirty="0"/>
          </a:p>
          <a:p>
            <a:pPr lvl="0" algn="just" fontAlgn="base"/>
            <a:r>
              <a:rPr lang="ru-RU" dirty="0" err="1" smtClean="0"/>
              <a:t>сохранитьТекущийДоход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- позволяет зафиксировать в состоянии объекта сумму и дату поступления дохода данного </a:t>
            </a:r>
            <a:r>
              <a:rPr lang="ru-RU" dirty="0" smtClean="0"/>
              <a:t>человека</a:t>
            </a:r>
            <a:endParaRPr lang="ru-RU" dirty="0"/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8</a:t>
            </a:fld>
            <a:endParaRPr lang="en-RU"/>
          </a:p>
        </p:txBody>
      </p:sp>
      <p:pic>
        <p:nvPicPr>
          <p:cNvPr id="7" name="Picture 23432"/>
          <p:cNvPicPr/>
          <p:nvPr/>
        </p:nvPicPr>
        <p:blipFill>
          <a:blip r:embed="rId3"/>
          <a:stretch>
            <a:fillRect/>
          </a:stretch>
        </p:blipFill>
        <p:spPr>
          <a:xfrm>
            <a:off x="9196070" y="3740785"/>
            <a:ext cx="1986280" cy="18794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 txBox="1">
            <a:spLocks/>
          </p:cNvSpPr>
          <p:nvPr/>
        </p:nvSpPr>
        <p:spPr>
          <a:xfrm>
            <a:off x="838200" y="3729037"/>
            <a:ext cx="8186420" cy="299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ru-RU" dirty="0" err="1" smtClean="0"/>
              <a:t>выдатьОбщийДоход</a:t>
            </a:r>
            <a:r>
              <a:rPr lang="en-US" dirty="0" smtClean="0"/>
              <a:t>()</a:t>
            </a:r>
            <a:r>
              <a:rPr lang="ru-RU" dirty="0" smtClean="0"/>
              <a:t> - возвращает суммарный доход данного человека за указанное время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Заметим, что состояние объекта (значение атрибутов) меняется при выполнении только второй операции. Результаты первой и третьей операций формируются на основе текущего состояния объекта.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1226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 языка </a:t>
            </a:r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диаграмме классов могут участвовать связи трёх категорий:</a:t>
            </a:r>
          </a:p>
          <a:p>
            <a:pPr lvl="0" algn="just" fontAlgn="base"/>
            <a:r>
              <a:rPr lang="en-US" dirty="0" err="1"/>
              <a:t>зависимость</a:t>
            </a:r>
            <a:r>
              <a:rPr lang="en-US" dirty="0"/>
              <a:t> (dependency)</a:t>
            </a:r>
            <a:endParaRPr lang="ru-RU" dirty="0"/>
          </a:p>
          <a:p>
            <a:pPr lvl="0" algn="just" fontAlgn="base"/>
            <a:r>
              <a:rPr lang="en-US" dirty="0" err="1"/>
              <a:t>обобщение</a:t>
            </a:r>
            <a:r>
              <a:rPr lang="en-US" dirty="0"/>
              <a:t> (generalization)</a:t>
            </a:r>
            <a:endParaRPr lang="ru-RU" dirty="0"/>
          </a:p>
          <a:p>
            <a:pPr lvl="0" algn="just" fontAlgn="base"/>
            <a:r>
              <a:rPr lang="en-US" dirty="0" err="1"/>
              <a:t>ассоциация</a:t>
            </a:r>
            <a:r>
              <a:rPr lang="en-US" dirty="0"/>
              <a:t> (association)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7683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79680</TotalTime>
  <Words>3108</Words>
  <PresentationFormat>Широкоэкранный</PresentationFormat>
  <Paragraphs>255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Лекция 9.5  Диаграммы классов языка UML</vt:lpstr>
      <vt:lpstr>Что сегодня рассмотрим</vt:lpstr>
      <vt:lpstr>UML</vt:lpstr>
      <vt:lpstr>UML</vt:lpstr>
      <vt:lpstr>Основные понятия языка UML</vt:lpstr>
      <vt:lpstr>Основные понятия языка UML</vt:lpstr>
      <vt:lpstr>Основные понятия языка UML</vt:lpstr>
      <vt:lpstr>Основные понятия языка UML</vt:lpstr>
      <vt:lpstr>Основные понятия языка UML</vt:lpstr>
      <vt:lpstr>Связь-зависимость</vt:lpstr>
      <vt:lpstr>Связь-зависимость</vt:lpstr>
      <vt:lpstr>Связь-обобщение</vt:lpstr>
      <vt:lpstr>Связь-обобщение</vt:lpstr>
      <vt:lpstr>Связь-обобщение</vt:lpstr>
      <vt:lpstr>Связь-обобщение</vt:lpstr>
      <vt:lpstr>Связь-обобщение</vt:lpstr>
      <vt:lpstr>Связь-ассоциация</vt:lpstr>
      <vt:lpstr>Связь-ассоциация</vt:lpstr>
      <vt:lpstr>Связь-ассоциация</vt:lpstr>
      <vt:lpstr>Связь-ассоциация</vt:lpstr>
      <vt:lpstr>Связь-ассоциация</vt:lpstr>
      <vt:lpstr>Ограничения целостности и язык OCL</vt:lpstr>
      <vt:lpstr>Ограничения целостности и язык OCL</vt:lpstr>
      <vt:lpstr>Ограничения целостности и язык OCL</vt:lpstr>
      <vt:lpstr>Понятие инварианта класса</vt:lpstr>
      <vt:lpstr>Понятие инварианта класса</vt:lpstr>
      <vt:lpstr>Операции над предопределенными типами данных</vt:lpstr>
      <vt:lpstr>Операции над объектами</vt:lpstr>
      <vt:lpstr>Операции над коллекциями</vt:lpstr>
      <vt:lpstr>Примеры инвариантов</vt:lpstr>
      <vt:lpstr>Примеры инвариантов</vt:lpstr>
      <vt:lpstr>Примеры инвариантов</vt:lpstr>
      <vt:lpstr>Плюсы и минусы использования языка OCL при проектировании РБД</vt:lpstr>
      <vt:lpstr>Получение схемы РБД из диаграммы классов UML</vt:lpstr>
      <vt:lpstr>Проектирование РБД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2020-07-04T18:14:18Z</dcterms:created>
  <dcterms:modified xsi:type="dcterms:W3CDTF">2022-02-22T03:02:19Z</dcterms:modified>
</cp:coreProperties>
</file>