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80" r:id="rId5"/>
    <p:sldId id="277" r:id="rId6"/>
    <p:sldId id="279" r:id="rId7"/>
    <p:sldId id="276" r:id="rId8"/>
    <p:sldId id="258" r:id="rId9"/>
    <p:sldId id="262" r:id="rId10"/>
    <p:sldId id="263" r:id="rId11"/>
    <p:sldId id="270" r:id="rId12"/>
    <p:sldId id="282" r:id="rId13"/>
    <p:sldId id="281" r:id="rId14"/>
    <p:sldId id="283" r:id="rId15"/>
    <p:sldId id="284" r:id="rId16"/>
    <p:sldId id="286" r:id="rId17"/>
    <p:sldId id="285" r:id="rId18"/>
    <p:sldId id="288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9A448-9CC5-8E41-B6C4-B88D71EE7A87}" v="1516" dt="2020-12-13T18:47:11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96B1-79B5-3B49-AD42-B1D7ED6D0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FD688-6E39-F445-92A4-2658A67A2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C6E5-7729-1F43-94BD-9F0E9523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18B8-E4F2-9C4C-ACF3-F97A37F8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EBAF-4518-AD45-AE00-5F8F4A4A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131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8FC5-7ECB-3040-A811-7057EB13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24A0A-EF4B-C140-8450-FCD31414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F759-2E17-3B46-9829-933BDDD0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573D-B2E3-304E-8188-F0BB2500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F416-BC33-4E49-8EB0-54DA6149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902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C8EE0-61E8-434D-BF9B-A9BBC86CD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8F2B9-DE69-0B48-BDCC-F94FFD6A5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89EE-6817-8942-BF75-4F66DC72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7FD7-099C-4149-95F2-D32A0DB5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AEFF-07AE-9942-860F-EE1DC02B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774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9E09-7070-234E-BB63-C360F337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280E-2228-8A42-9E1A-B2D20D2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88F25-C056-964D-A1FA-DEC673E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2820-A096-8F40-8E49-0C0B4EE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72D8-8190-C843-953F-F4382F18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1876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91FF-EDA3-2B47-8621-054B412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7323-24D2-A44F-A4D6-437921F0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881F6-A2BA-AE47-B4C1-0AA68ECE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DF4B-D6FD-AE4E-A0FA-187ABA78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430F-2D45-684C-8362-80D6FCC9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2335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9EB2-9846-CE42-89C6-6896F5F1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7CA0-DBD1-874A-9786-49B89B004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05CF0-6836-B545-BD39-2E581CD2E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B1989-0533-C141-AF7C-177870F5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19B93-156D-B044-ACFC-026AFE3D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F5EBD-0421-F54B-8D91-1898FAD9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3675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49D0-D720-A246-9F47-35428601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33882-9A9C-E346-A5FC-FE5D72C3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35492-647C-9849-894C-B8D9DF420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C8DF9-ECDF-3946-8BB6-428A821AC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6C24C-FAD4-E84F-A13C-0B9324961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6AFDD-7A0E-B147-A63F-694ABC3F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AD3B5-FB7D-C94D-8807-59EA32B1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65038-DBFA-484F-BCCE-5B311E93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5631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6E0C-456F-DD46-B4CB-10164061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D322E-826A-5340-9EB4-AEA0F383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10CE1-BC18-0D49-BBB7-7607F51D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5D774-8188-E242-A4E8-20DD4249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929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5E6FE-7D84-9B41-A1DB-A0BFC20C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FF8CA-F2FF-0B46-A660-95EB2D7B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D506-5CD3-8741-A5DA-1E782D77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5292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15C-3454-574C-951D-24858C17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A2CA-5F8F-EC47-A426-6FC24CAC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A1F9B-8BE0-FD47-90D8-22EBF32B7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F8508-B0F2-F94B-B56A-F8FF868F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2031-ADD4-264A-B423-349D9B2A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01CD-787C-FC49-91E6-66AB9542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1859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08C8-5988-954E-A3B6-C74BB0C3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5061-D7E0-B14A-ADA4-95CFB0683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64F03-FB17-EB4E-A658-B59EB10A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B320-4388-3546-8033-5E3F43F9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E55B5-25FA-0941-A14D-ADDAAA8E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F4CD1-149E-914F-89AD-75173540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5462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F722A-B3BC-2141-9DFC-89E4CF02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25F1A-A19B-8C4A-A0CE-0375A5A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6254-E665-2A46-B51D-9BF9032A7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DB33-398E-1246-B4D4-989CFFBC9898}" type="datetimeFigureOut">
              <a:rPr lang="en-RU" smtClean="0"/>
              <a:t>02/12/2022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21D65-218F-E543-8077-2E0CB524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1191-1440-BA47-BDED-3C54E1FAC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6B53-2170-1949-BAEF-2C08777E38F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825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9A48-D0F7-484D-B761-C2DDB866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Функциональные зависимости и Нормальные Формы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252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245F-0D0B-7040-B8F5-8D826FE7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зависимость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05BA5-BB4F-1144-B741-183876D832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Пусть задан экземпляр отношения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RU" dirty="0"/>
                  <a:t>– </a:t>
                </a:r>
                <a:r>
                  <a:rPr lang="ru-RU" dirty="0"/>
                  <a:t>множество атрибутов.</a:t>
                </a:r>
                <a:r>
                  <a:rPr lang="en-RU" dirty="0"/>
                  <a:t> </a:t>
                </a:r>
                <a:r>
                  <a:rPr lang="ru-RU" dirty="0"/>
                  <a:t>Экземпляр удовлетворяет функциональной зависимости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RU" dirty="0"/>
                  <a:t>, </a:t>
                </a:r>
                <a:r>
                  <a:rPr lang="ru-RU" dirty="0"/>
                  <a:t>если для все пар кортежей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выполнено:</a:t>
                </a:r>
              </a:p>
              <a:p>
                <a:pPr marL="0" indent="0" algn="just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RU" dirty="0"/>
              </a:p>
              <a:p>
                <a:pPr marL="0" indent="0" algn="just">
                  <a:buNone/>
                </a:pPr>
                <a:endParaRPr lang="en-RU" dirty="0"/>
              </a:p>
              <a:p>
                <a:pPr marL="0" indent="0" algn="just">
                  <a:buNone/>
                </a:pPr>
                <a:r>
                  <a:rPr lang="ru-RU" dirty="0"/>
                  <a:t>Функциональная зависимость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выполняется для </a:t>
                </a:r>
                <a:r>
                  <a:rPr lang="ru-RU" dirty="0" smtClean="0"/>
                  <a:t>схемы отношения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dirty="0"/>
                  <a:t>, </a:t>
                </a:r>
                <a:r>
                  <a:rPr lang="ru-RU" dirty="0"/>
                  <a:t>если она выполняется для каждой функциональной </a:t>
                </a:r>
                <a:r>
                  <a:rPr lang="ru-RU" dirty="0" smtClean="0"/>
                  <a:t>зависимости.</a:t>
                </a:r>
                <a:endParaRPr lang="en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05BA5-BB4F-1144-B741-183876D83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12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CB7-72B3-514D-B0D3-5689D79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примере</a:t>
            </a:r>
            <a:endParaRPr lang="en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26232-D8C5-DB44-A18E-1F839CAA76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033" y="184965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497969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1538925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244709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320420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5723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course_name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Sidorov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Moscow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4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Petrov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Odintsovo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Database</a:t>
                      </a:r>
                      <a:r>
                        <a:rPr lang="en-US" dirty="0"/>
                        <a:t>s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Ivanov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Domodedovo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Petrov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Solntsevo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5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Petrov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Odintsovo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355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415B32-9D6A-9042-9649-9895432ACD62}"/>
              </a:ext>
            </a:extLst>
          </p:cNvPr>
          <p:cNvSpPr txBox="1"/>
          <p:nvPr/>
        </p:nvSpPr>
        <p:spPr>
          <a:xfrm>
            <a:off x="2210267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BC952-3A90-8B4F-9763-27E415D02BE9}"/>
              </a:ext>
            </a:extLst>
          </p:cNvPr>
          <p:cNvSpPr txBox="1"/>
          <p:nvPr/>
        </p:nvSpPr>
        <p:spPr>
          <a:xfrm>
            <a:off x="819033" y="4552335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000" dirty="0"/>
              <a:t>student_id -&gt; name</a:t>
            </a:r>
          </a:p>
          <a:p>
            <a:r>
              <a:rPr lang="en-RU" sz="2000" dirty="0"/>
              <a:t>student_id -&gt; </a:t>
            </a:r>
            <a:r>
              <a:rPr lang="en-RU" sz="2000" dirty="0" smtClean="0"/>
              <a:t>city</a:t>
            </a:r>
            <a:endParaRPr lang="ru-RU" sz="2000" dirty="0" smtClean="0"/>
          </a:p>
          <a:p>
            <a:r>
              <a:rPr lang="en-RU" sz="2000" dirty="0"/>
              <a:t>student_id -&gt; name, </a:t>
            </a:r>
            <a:r>
              <a:rPr lang="en-RU" sz="2000" dirty="0" smtClean="0"/>
              <a:t>city</a:t>
            </a:r>
            <a:endParaRPr lang="ru-RU" sz="2000" dirty="0" smtClean="0"/>
          </a:p>
          <a:p>
            <a:r>
              <a:rPr lang="en-RU" sz="2000" dirty="0" smtClean="0"/>
              <a:t>student_id</a:t>
            </a:r>
            <a:r>
              <a:rPr lang="en-US" sz="2000" dirty="0" smtClean="0"/>
              <a:t>, </a:t>
            </a:r>
            <a:r>
              <a:rPr lang="en-US" sz="2000" dirty="0" err="1" smtClean="0"/>
              <a:t>course_name</a:t>
            </a:r>
            <a:r>
              <a:rPr lang="en-US" sz="2000" dirty="0" smtClean="0"/>
              <a:t> -&gt; grade</a:t>
            </a:r>
            <a:endParaRPr lang="en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6293B-813D-144F-A1B6-FFDB95EE0085}"/>
              </a:ext>
            </a:extLst>
          </p:cNvPr>
          <p:cNvSpPr txBox="1"/>
          <p:nvPr/>
        </p:nvSpPr>
        <p:spPr>
          <a:xfrm>
            <a:off x="7981319" y="4644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5467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нормальная форма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551"/>
            <a:ext cx="10515600" cy="4600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Отношение </a:t>
            </a:r>
            <a:r>
              <a:rPr lang="ru-RU" dirty="0"/>
              <a:t>находится в 1НФ, если все его атрибуты являются простыми, все используемые домены должны содержать только скалярные значения. Не должно быть повторений строк </a:t>
            </a:r>
            <a:r>
              <a:rPr lang="ru-RU" dirty="0" smtClean="0"/>
              <a:t>в таблице</a:t>
            </a:r>
            <a:r>
              <a:rPr lang="ru-RU" dirty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8606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CB7-72B3-514D-B0D3-5689D79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нормальная форма</a:t>
            </a:r>
            <a:endParaRPr lang="en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26232-D8C5-DB44-A18E-1F839CAA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880513"/>
              </p:ext>
            </p:extLst>
          </p:nvPr>
        </p:nvGraphicFramePr>
        <p:xfrm>
          <a:off x="838200" y="1664242"/>
          <a:ext cx="6713484" cy="120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742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3356742">
                  <a:extLst>
                    <a:ext uri="{9D8B030D-6E8A-4147-A177-3AD203B41FA5}">
                      <a16:colId xmlns:a16="http://schemas.microsoft.com/office/drawing/2014/main" val="44979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Фирма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Модели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M5, X5M, M1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422104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GT-R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5429109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415B32-9D6A-9042-9649-9895432ACD62}"/>
              </a:ext>
            </a:extLst>
          </p:cNvPr>
          <p:cNvSpPr txBox="1"/>
          <p:nvPr/>
        </p:nvSpPr>
        <p:spPr>
          <a:xfrm>
            <a:off x="2210267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6293B-813D-144F-A1B6-FFDB95EE0085}"/>
              </a:ext>
            </a:extLst>
          </p:cNvPr>
          <p:cNvSpPr txBox="1"/>
          <p:nvPr/>
        </p:nvSpPr>
        <p:spPr>
          <a:xfrm>
            <a:off x="7981319" y="4644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31965"/>
              </p:ext>
            </p:extLst>
          </p:nvPr>
        </p:nvGraphicFramePr>
        <p:xfrm>
          <a:off x="838200" y="4168589"/>
          <a:ext cx="6713484" cy="208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742">
                  <a:extLst>
                    <a:ext uri="{9D8B030D-6E8A-4147-A177-3AD203B41FA5}">
                      <a16:colId xmlns:a16="http://schemas.microsoft.com/office/drawing/2014/main" val="4127771342"/>
                    </a:ext>
                  </a:extLst>
                </a:gridCol>
                <a:gridCol w="3356742">
                  <a:extLst>
                    <a:ext uri="{9D8B030D-6E8A-4147-A177-3AD203B41FA5}">
                      <a16:colId xmlns:a16="http://schemas.microsoft.com/office/drawing/2014/main" val="3921835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Фирма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Модели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38631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M5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89906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X5M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58783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M1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3971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GT-R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66771228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 txBox="1">
            <a:spLocks/>
          </p:cNvSpPr>
          <p:nvPr/>
        </p:nvSpPr>
        <p:spPr>
          <a:xfrm>
            <a:off x="838200" y="3231931"/>
            <a:ext cx="10515600" cy="294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1НФ:</a:t>
            </a:r>
            <a:br>
              <a:rPr lang="ru-RU" dirty="0" smtClean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7354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</a:t>
            </a:r>
            <a:r>
              <a:rPr lang="ru-RU" dirty="0"/>
              <a:t>нормальная форма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Отношение </a:t>
            </a:r>
            <a:r>
              <a:rPr lang="ru-RU" dirty="0"/>
              <a:t>находится во 2НФ, если оно находится в 1НФ и каждый не ключевой атрибут неприводимо зависит от </a:t>
            </a:r>
            <a:r>
              <a:rPr lang="ru-RU" dirty="0" smtClean="0"/>
              <a:t>Первичного Ключа (ПК).</a:t>
            </a:r>
          </a:p>
          <a:p>
            <a:pPr marL="0" indent="0" algn="just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Неприводимость означает, что в составе потенциального ключа отсутствует меньшее подмножество атрибутов, от которого можно также вывести данную функциональную зависимость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301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CB7-72B3-514D-B0D3-5689D79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нормальная форма</a:t>
            </a:r>
            <a:endParaRPr lang="en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26232-D8C5-DB44-A18E-1F839CAA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89701"/>
              </p:ext>
            </p:extLst>
          </p:nvPr>
        </p:nvGraphicFramePr>
        <p:xfrm>
          <a:off x="838200" y="1471599"/>
          <a:ext cx="6713484" cy="208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71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1678371">
                  <a:extLst>
                    <a:ext uri="{9D8B030D-6E8A-4147-A177-3AD203B41FA5}">
                      <a16:colId xmlns:a16="http://schemas.microsoft.com/office/drawing/2014/main" val="107584764"/>
                    </a:ext>
                  </a:extLst>
                </a:gridCol>
                <a:gridCol w="1678371">
                  <a:extLst>
                    <a:ext uri="{9D8B030D-6E8A-4147-A177-3AD203B41FA5}">
                      <a16:colId xmlns:a16="http://schemas.microsoft.com/office/drawing/2014/main" val="3953512734"/>
                    </a:ext>
                  </a:extLst>
                </a:gridCol>
                <a:gridCol w="1678371">
                  <a:extLst>
                    <a:ext uri="{9D8B030D-6E8A-4147-A177-3AD203B41FA5}">
                      <a16:colId xmlns:a16="http://schemas.microsoft.com/office/drawing/2014/main" val="44979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u="sng" dirty="0">
                          <a:effectLst/>
                        </a:rPr>
                        <a:t>Модель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sng">
                          <a:effectLst/>
                        </a:rPr>
                        <a:t>Фирма</a:t>
                      </a:r>
                      <a:endParaRPr lang="ru-RU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Цена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Скидка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M5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5500000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5%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0901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X5M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6000000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5%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00873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M1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2500000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5%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422104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GT-R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5000000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10%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5429109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415B32-9D6A-9042-9649-9895432ACD62}"/>
              </a:ext>
            </a:extLst>
          </p:cNvPr>
          <p:cNvSpPr txBox="1"/>
          <p:nvPr/>
        </p:nvSpPr>
        <p:spPr>
          <a:xfrm>
            <a:off x="2210267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6293B-813D-144F-A1B6-FFDB95EE0085}"/>
              </a:ext>
            </a:extLst>
          </p:cNvPr>
          <p:cNvSpPr txBox="1"/>
          <p:nvPr/>
        </p:nvSpPr>
        <p:spPr>
          <a:xfrm>
            <a:off x="7981319" y="4644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59122"/>
              </p:ext>
            </p:extLst>
          </p:nvPr>
        </p:nvGraphicFramePr>
        <p:xfrm>
          <a:off x="838200" y="4436603"/>
          <a:ext cx="6713484" cy="208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828">
                  <a:extLst>
                    <a:ext uri="{9D8B030D-6E8A-4147-A177-3AD203B41FA5}">
                      <a16:colId xmlns:a16="http://schemas.microsoft.com/office/drawing/2014/main" val="4127771342"/>
                    </a:ext>
                  </a:extLst>
                </a:gridCol>
                <a:gridCol w="2237828">
                  <a:extLst>
                    <a:ext uri="{9D8B030D-6E8A-4147-A177-3AD203B41FA5}">
                      <a16:colId xmlns:a16="http://schemas.microsoft.com/office/drawing/2014/main" val="2554082558"/>
                    </a:ext>
                  </a:extLst>
                </a:gridCol>
                <a:gridCol w="2237828">
                  <a:extLst>
                    <a:ext uri="{9D8B030D-6E8A-4147-A177-3AD203B41FA5}">
                      <a16:colId xmlns:a16="http://schemas.microsoft.com/office/drawing/2014/main" val="3921835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u="sng" dirty="0">
                          <a:effectLst/>
                        </a:rPr>
                        <a:t>Модель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sng">
                          <a:effectLst/>
                        </a:rPr>
                        <a:t>Фирма</a:t>
                      </a:r>
                      <a:endParaRPr lang="ru-RU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Цена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38631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M5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5500000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89906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X5M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6000000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58783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M1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2500000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3971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GT-R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5000000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66771228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 txBox="1">
            <a:spLocks/>
          </p:cNvSpPr>
          <p:nvPr/>
        </p:nvSpPr>
        <p:spPr>
          <a:xfrm>
            <a:off x="838200" y="3750217"/>
            <a:ext cx="10515600" cy="242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2</a:t>
            </a:r>
            <a:r>
              <a:rPr lang="ru-RU" dirty="0" smtClean="0"/>
              <a:t>НФ:</a:t>
            </a:r>
            <a:br>
              <a:rPr lang="ru-RU" dirty="0" smtClean="0"/>
            </a:br>
            <a:endParaRPr lang="ru-RU" dirty="0" smtClean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D126232-D8C5-DB44-A18E-1F839CAA7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225245"/>
              </p:ext>
            </p:extLst>
          </p:nvPr>
        </p:nvGraphicFramePr>
        <p:xfrm>
          <a:off x="7997058" y="4436603"/>
          <a:ext cx="3356742" cy="12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71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1678371">
                  <a:extLst>
                    <a:ext uri="{9D8B030D-6E8A-4147-A177-3AD203B41FA5}">
                      <a16:colId xmlns:a16="http://schemas.microsoft.com/office/drawing/2014/main" val="10758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u="sng" dirty="0">
                          <a:effectLst/>
                        </a:rPr>
                        <a:t>Фирма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Скидка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5%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0901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10%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00873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</a:t>
            </a:r>
            <a:r>
              <a:rPr lang="ru-RU" dirty="0"/>
              <a:t>нормальная форма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Переменная отношения находится в третьей нормальной форме тогда и только тогда, когда она находится во второй нормальной форме, и отсутствуют транзитивные функциональные зависимости </a:t>
            </a:r>
            <a:r>
              <a:rPr lang="ru-RU" dirty="0" err="1"/>
              <a:t>неключевых</a:t>
            </a:r>
            <a:r>
              <a:rPr lang="ru-RU" dirty="0"/>
              <a:t> атрибутов от ключевых.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223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CB7-72B3-514D-B0D3-5689D79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нормальная форма</a:t>
            </a:r>
            <a:endParaRPr lang="en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26232-D8C5-DB44-A18E-1F839CAA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408302"/>
              </p:ext>
            </p:extLst>
          </p:nvPr>
        </p:nvGraphicFramePr>
        <p:xfrm>
          <a:off x="838200" y="1471599"/>
          <a:ext cx="5035113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71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1678371">
                  <a:extLst>
                    <a:ext uri="{9D8B030D-6E8A-4147-A177-3AD203B41FA5}">
                      <a16:colId xmlns:a16="http://schemas.microsoft.com/office/drawing/2014/main" val="107584764"/>
                    </a:ext>
                  </a:extLst>
                </a:gridCol>
                <a:gridCol w="1678371">
                  <a:extLst>
                    <a:ext uri="{9D8B030D-6E8A-4147-A177-3AD203B41FA5}">
                      <a16:colId xmlns:a16="http://schemas.microsoft.com/office/drawing/2014/main" val="3953512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u="sng" dirty="0" smtClean="0">
                          <a:effectLst/>
                        </a:rPr>
                        <a:t>Фирма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 smtClean="0">
                          <a:effectLst/>
                        </a:rPr>
                        <a:t>Магазин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Телефон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 smtClean="0">
                          <a:effectLst/>
                        </a:rPr>
                        <a:t>Риал-авто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87-33-98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0901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Audi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 smtClean="0">
                          <a:effectLst/>
                        </a:rPr>
                        <a:t>Риал-авто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87-33-98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00873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 err="1" smtClean="0">
                          <a:effectLst/>
                        </a:rPr>
                        <a:t>Некст</a:t>
                      </a:r>
                      <a:r>
                        <a:rPr lang="ru-RU" dirty="0" smtClean="0">
                          <a:effectLst/>
                        </a:rPr>
                        <a:t>-Авто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94-54-12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42210452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415B32-9D6A-9042-9649-9895432ACD62}"/>
              </a:ext>
            </a:extLst>
          </p:cNvPr>
          <p:cNvSpPr txBox="1"/>
          <p:nvPr/>
        </p:nvSpPr>
        <p:spPr>
          <a:xfrm>
            <a:off x="2210267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6293B-813D-144F-A1B6-FFDB95EE0085}"/>
              </a:ext>
            </a:extLst>
          </p:cNvPr>
          <p:cNvSpPr txBox="1"/>
          <p:nvPr/>
        </p:nvSpPr>
        <p:spPr>
          <a:xfrm>
            <a:off x="7981319" y="4644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0322"/>
              </p:ext>
            </p:extLst>
          </p:nvPr>
        </p:nvGraphicFramePr>
        <p:xfrm>
          <a:off x="838200" y="4436603"/>
          <a:ext cx="4475656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828">
                  <a:extLst>
                    <a:ext uri="{9D8B030D-6E8A-4147-A177-3AD203B41FA5}">
                      <a16:colId xmlns:a16="http://schemas.microsoft.com/office/drawing/2014/main" val="4127771342"/>
                    </a:ext>
                  </a:extLst>
                </a:gridCol>
                <a:gridCol w="2237828">
                  <a:extLst>
                    <a:ext uri="{9D8B030D-6E8A-4147-A177-3AD203B41FA5}">
                      <a16:colId xmlns:a16="http://schemas.microsoft.com/office/drawing/2014/main" val="2554082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u="sng" dirty="0" smtClean="0">
                          <a:effectLst/>
                        </a:rPr>
                        <a:t>Фирма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Магазин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38631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Риал-авто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89906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Audi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Риал-авто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58783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 err="1">
                          <a:effectLst/>
                        </a:rPr>
                        <a:t>Некст</a:t>
                      </a:r>
                      <a:r>
                        <a:rPr lang="ru-RU" dirty="0">
                          <a:effectLst/>
                        </a:rPr>
                        <a:t>-Авто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39718475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 txBox="1">
            <a:spLocks/>
          </p:cNvSpPr>
          <p:nvPr/>
        </p:nvSpPr>
        <p:spPr>
          <a:xfrm>
            <a:off x="838200" y="3750217"/>
            <a:ext cx="10515600" cy="242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3НФ:</a:t>
            </a:r>
            <a:br>
              <a:rPr lang="ru-RU" dirty="0" smtClean="0"/>
            </a:br>
            <a:endParaRPr lang="ru-RU" dirty="0" smtClean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D126232-D8C5-DB44-A18E-1F839CAA7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225245"/>
              </p:ext>
            </p:extLst>
          </p:nvPr>
        </p:nvGraphicFramePr>
        <p:xfrm>
          <a:off x="7997058" y="4436603"/>
          <a:ext cx="3356742" cy="12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71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1678371">
                  <a:extLst>
                    <a:ext uri="{9D8B030D-6E8A-4147-A177-3AD203B41FA5}">
                      <a16:colId xmlns:a16="http://schemas.microsoft.com/office/drawing/2014/main" val="10758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u="sng" dirty="0" smtClean="0">
                          <a:effectLst/>
                        </a:rPr>
                        <a:t>Магазин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Телефон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Риал-авто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87-33-98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0901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Некст-Авто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94-54-12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00873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04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Нормальная форма </a:t>
            </a:r>
            <a:r>
              <a:rPr lang="ru-RU" dirty="0" err="1"/>
              <a:t>Бойса</a:t>
            </a:r>
            <a:r>
              <a:rPr lang="ru-RU" dirty="0"/>
              <a:t>-Кодда (НФБК)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Определение 3НФ не совсем подходит для следующих </a:t>
            </a:r>
            <a:r>
              <a:rPr lang="ru-RU" dirty="0" smtClean="0"/>
              <a:t>отношений:</a:t>
            </a:r>
          </a:p>
          <a:p>
            <a:pPr marL="0" indent="0" algn="just">
              <a:buNone/>
            </a:pPr>
            <a:r>
              <a:rPr lang="ru-RU" dirty="0" smtClean="0"/>
              <a:t>1</a:t>
            </a:r>
            <a:r>
              <a:rPr lang="ru-RU" dirty="0"/>
              <a:t>) отношение имеет два или более потенциальных </a:t>
            </a:r>
            <a:r>
              <a:rPr lang="ru-RU" dirty="0" smtClean="0"/>
              <a:t>ключа;</a:t>
            </a:r>
          </a:p>
          <a:p>
            <a:pPr marL="0" indent="0" algn="just">
              <a:buNone/>
            </a:pPr>
            <a:r>
              <a:rPr lang="ru-RU" dirty="0" smtClean="0"/>
              <a:t>2</a:t>
            </a:r>
            <a:r>
              <a:rPr lang="ru-RU" dirty="0"/>
              <a:t>) два и более потенциальных ключа являются </a:t>
            </a:r>
            <a:r>
              <a:rPr lang="ru-RU" dirty="0" smtClean="0"/>
              <a:t>составными;</a:t>
            </a:r>
          </a:p>
          <a:p>
            <a:pPr marL="0" indent="0" algn="just">
              <a:buNone/>
            </a:pPr>
            <a:r>
              <a:rPr lang="ru-RU" dirty="0" smtClean="0"/>
              <a:t>3</a:t>
            </a:r>
            <a:r>
              <a:rPr lang="ru-RU" dirty="0"/>
              <a:t>) они пересекаются, т.е. имеют хотя бы один общий атрибут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Для </a:t>
            </a:r>
            <a:r>
              <a:rPr lang="ru-RU" dirty="0"/>
              <a:t>отношений, имеющих один потенциальный ключ (первичный), НФБК является </a:t>
            </a:r>
            <a:r>
              <a:rPr lang="ru-RU" dirty="0" smtClean="0"/>
              <a:t>3НФ.</a:t>
            </a:r>
          </a:p>
          <a:p>
            <a:pPr marL="0" indent="0" algn="just">
              <a:buNone/>
            </a:pPr>
            <a:r>
              <a:rPr lang="ru-RU" dirty="0" smtClean="0"/>
              <a:t>Отношение </a:t>
            </a:r>
            <a:r>
              <a:rPr lang="ru-RU" dirty="0"/>
              <a:t>находится в НФБК, когда каждая нетривиальная и неприводимая слева функциональная зависимость обладает потенциальным ключом в качестве детерминанта.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0550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Нормальная форма </a:t>
            </a:r>
            <a:r>
              <a:rPr lang="ru-RU" dirty="0" err="1"/>
              <a:t>Бойса</a:t>
            </a:r>
            <a:r>
              <a:rPr lang="ru-RU" dirty="0"/>
              <a:t>-Кодда (НФБК)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Переменная отношения находится в нормальной форме </a:t>
            </a:r>
            <a:r>
              <a:rPr lang="ru-RU" dirty="0" err="1"/>
              <a:t>Бойса</a:t>
            </a:r>
            <a:r>
              <a:rPr lang="ru-RU" dirty="0"/>
              <a:t> — Кодда </a:t>
            </a:r>
            <a:r>
              <a:rPr lang="ru-RU" dirty="0" smtClean="0"/>
              <a:t>(иначе — в усиленной третьей нормальной форме) тогда и только тогда, когда каждая её нетривиальная и неприводимая </a:t>
            </a:r>
            <a:r>
              <a:rPr lang="ru-RU" dirty="0"/>
              <a:t>слева функциональная зависимость имеет в качестве своего детерминанта некоторый потенциальный ключ.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2768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Атрибут</a:t>
            </a:r>
            <a:r>
              <a:rPr lang="ru-RU" dirty="0"/>
              <a:t> – свойство некоторой сущности. Часто называется полем таблицы.</a:t>
            </a:r>
          </a:p>
          <a:p>
            <a:pPr algn="just"/>
            <a:r>
              <a:rPr lang="ru-RU" b="1" dirty="0"/>
              <a:t>Домен атрибута </a:t>
            </a:r>
            <a:r>
              <a:rPr lang="ru-RU" dirty="0"/>
              <a:t>– множество допустимых значений, которые может принимать атрибут.</a:t>
            </a:r>
          </a:p>
          <a:p>
            <a:pPr algn="just"/>
            <a:r>
              <a:rPr lang="ru-RU" b="1" dirty="0"/>
              <a:t>Кортеж</a:t>
            </a:r>
            <a:r>
              <a:rPr lang="ru-RU" dirty="0"/>
              <a:t> – конечное множество взаимосвязанных допустимых значений атрибутов, которые вместе описывают некоторую сущность (строка таблицы</a:t>
            </a:r>
            <a:r>
              <a:rPr lang="ru-RU" dirty="0" smtClean="0"/>
              <a:t>).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6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CB7-72B3-514D-B0D3-5689D79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Нормальная форма </a:t>
            </a:r>
            <a:r>
              <a:rPr lang="ru-RU" dirty="0" err="1"/>
              <a:t>Бойса</a:t>
            </a:r>
            <a:r>
              <a:rPr lang="ru-RU" dirty="0"/>
              <a:t>-Кодда (НФБК)</a:t>
            </a:r>
            <a:endParaRPr lang="en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26232-D8C5-DB44-A18E-1F839CAA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37432"/>
              </p:ext>
            </p:extLst>
          </p:nvPr>
        </p:nvGraphicFramePr>
        <p:xfrm>
          <a:off x="838198" y="1471599"/>
          <a:ext cx="9046780" cy="292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695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2261695">
                  <a:extLst>
                    <a:ext uri="{9D8B030D-6E8A-4147-A177-3AD203B41FA5}">
                      <a16:colId xmlns:a16="http://schemas.microsoft.com/office/drawing/2014/main" val="3264187729"/>
                    </a:ext>
                  </a:extLst>
                </a:gridCol>
                <a:gridCol w="2261695">
                  <a:extLst>
                    <a:ext uri="{9D8B030D-6E8A-4147-A177-3AD203B41FA5}">
                      <a16:colId xmlns:a16="http://schemas.microsoft.com/office/drawing/2014/main" val="107584764"/>
                    </a:ext>
                  </a:extLst>
                </a:gridCol>
                <a:gridCol w="2261695">
                  <a:extLst>
                    <a:ext uri="{9D8B030D-6E8A-4147-A177-3AD203B41FA5}">
                      <a16:colId xmlns:a16="http://schemas.microsoft.com/office/drawing/2014/main" val="3953512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Номер стоянки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Время начала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Время окончания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Тариф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09:30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10:30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Бережливый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40545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11:00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12:00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Бережливый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3212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14:00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15:30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Стандарт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32450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10:00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12:00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Премиум-В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0901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12:00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14:00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Премиум-В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00873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15:00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18:00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Премиум-А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42210452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415B32-9D6A-9042-9649-9895432ACD62}"/>
              </a:ext>
            </a:extLst>
          </p:cNvPr>
          <p:cNvSpPr txBox="1"/>
          <p:nvPr/>
        </p:nvSpPr>
        <p:spPr>
          <a:xfrm>
            <a:off x="2210267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6293B-813D-144F-A1B6-FFDB95EE0085}"/>
              </a:ext>
            </a:extLst>
          </p:cNvPr>
          <p:cNvSpPr txBox="1"/>
          <p:nvPr/>
        </p:nvSpPr>
        <p:spPr>
          <a:xfrm>
            <a:off x="7981319" y="4644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52739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CB7-72B3-514D-B0D3-5689D79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Нормальная форма </a:t>
            </a:r>
            <a:r>
              <a:rPr lang="ru-RU" dirty="0" err="1"/>
              <a:t>Бойса</a:t>
            </a:r>
            <a:r>
              <a:rPr lang="ru-RU" dirty="0"/>
              <a:t>-Кодда (НФБК)</a:t>
            </a:r>
            <a:endParaRPr lang="en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26232-D8C5-DB44-A18E-1F839CAA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673592"/>
              </p:ext>
            </p:extLst>
          </p:nvPr>
        </p:nvGraphicFramePr>
        <p:xfrm>
          <a:off x="838198" y="1471599"/>
          <a:ext cx="6785085" cy="208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695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2261695">
                  <a:extLst>
                    <a:ext uri="{9D8B030D-6E8A-4147-A177-3AD203B41FA5}">
                      <a16:colId xmlns:a16="http://schemas.microsoft.com/office/drawing/2014/main" val="3264187729"/>
                    </a:ext>
                  </a:extLst>
                </a:gridCol>
                <a:gridCol w="2261695">
                  <a:extLst>
                    <a:ext uri="{9D8B030D-6E8A-4147-A177-3AD203B41FA5}">
                      <a16:colId xmlns:a16="http://schemas.microsoft.com/office/drawing/2014/main" val="10758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u="sng" dirty="0">
                          <a:effectLst/>
                        </a:rPr>
                        <a:t>Тариф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Номер стоянки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Имеет льготы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Бережливый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40545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Стандарт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Нет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3212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Премиум-А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32450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Премиум-В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Нет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090160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415B32-9D6A-9042-9649-9895432ACD62}"/>
              </a:ext>
            </a:extLst>
          </p:cNvPr>
          <p:cNvSpPr txBox="1"/>
          <p:nvPr/>
        </p:nvSpPr>
        <p:spPr>
          <a:xfrm>
            <a:off x="2210267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6293B-813D-144F-A1B6-FFDB95EE0085}"/>
              </a:ext>
            </a:extLst>
          </p:cNvPr>
          <p:cNvSpPr txBox="1"/>
          <p:nvPr/>
        </p:nvSpPr>
        <p:spPr>
          <a:xfrm>
            <a:off x="7981319" y="4644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D126232-D8C5-DB44-A18E-1F839CAA7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743123"/>
              </p:ext>
            </p:extLst>
          </p:nvPr>
        </p:nvGraphicFramePr>
        <p:xfrm>
          <a:off x="4500398" y="3687233"/>
          <a:ext cx="6785085" cy="292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695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2261695">
                  <a:extLst>
                    <a:ext uri="{9D8B030D-6E8A-4147-A177-3AD203B41FA5}">
                      <a16:colId xmlns:a16="http://schemas.microsoft.com/office/drawing/2014/main" val="3264187729"/>
                    </a:ext>
                  </a:extLst>
                </a:gridCol>
                <a:gridCol w="2261695">
                  <a:extLst>
                    <a:ext uri="{9D8B030D-6E8A-4147-A177-3AD203B41FA5}">
                      <a16:colId xmlns:a16="http://schemas.microsoft.com/office/drawing/2014/main" val="10758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u="sng" dirty="0">
                          <a:effectLst/>
                        </a:rPr>
                        <a:t>Тариф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sng">
                          <a:effectLst/>
                        </a:rPr>
                        <a:t>Время начала</a:t>
                      </a:r>
                      <a:endParaRPr lang="ru-RU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Время окончания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Бережливый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09:30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10:30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86800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Бережливый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11:00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12:00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70544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Стандарт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14:00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15:30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40545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Премиум-В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10:00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12:00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3212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Премиум-В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12:00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14:00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32450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Премиум-А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15:00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18:00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0901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43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Четвертая нормальная форма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Переменная отношения находится в четвёртой нормальной форме, если она находится в нормальной форме </a:t>
            </a:r>
            <a:r>
              <a:rPr lang="ru-RU" dirty="0" err="1"/>
              <a:t>Бойса</a:t>
            </a:r>
            <a:r>
              <a:rPr lang="ru-RU" dirty="0"/>
              <a:t> — Кодда и не содержит нетривиальных многозначных зависимостей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В отношении R (A, B, C) существует многозначная зависимость </a:t>
            </a:r>
            <a:r>
              <a:rPr lang="ru-RU" dirty="0" smtClean="0"/>
              <a:t>R.A-&gt;R.B </a:t>
            </a:r>
            <a:r>
              <a:rPr lang="ru-RU" dirty="0"/>
              <a:t>в том и только в том случае, если множество значений B, соответствующее паре значений A и C, зависит только от A и не зависит от С.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6252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Пятая нормальная форма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Отношения находятся в 5НФ, если оно находится в 4НФ и отсутствуют сложные зависимые соединения между атрибутами.</a:t>
            </a:r>
            <a:r>
              <a:rPr lang="ru-RU" dirty="0"/>
              <a:t/>
            </a:r>
            <a:br>
              <a:rPr lang="ru-RU" dirty="0"/>
            </a:b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Если </a:t>
            </a:r>
            <a:r>
              <a:rPr lang="ru-RU" dirty="0"/>
              <a:t>«Атрибут_1» зависит от «Атрибута_2», а «Атрибут_2» в свою очередь зависит от «Атрибута_3», а «Атрибут_3» зависит от «Атрибута_1», то все три атрибута обязательно входят в один кортеж.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25417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Доменно-ключевая нормальная форма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Переменная отношения находится в ДКНФ тогда и только тогда, когда каждое наложенное на неё ограничение является логическим следствием ограничений доменов и ограничений ключей, наложенных на данную переменную отношения.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6628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Доменно-ключевая нормальная форма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Ограничение домена – ограничение, предписывающее использовать для определённого атрибута значения только из некоторого заданного домена. Ограничение по своей сути является заданием перечня (или логического эквивалента перечня) допустимых значений типа и объявлением о том, что указанный атрибут имеет данный тип.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Ограничение ключа – ограничение, утверждающее, что некоторый атрибут или комбинация атрибутов является потенциальным ключом.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Любая переменная отношения, находящаяся в ДКНФ, обязательно находится в 5НФ. Однако не любую переменную отношения можно привести к ДКНФ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731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Шестая нормальная форма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Переменная отношения находится в шестой нормальной форме тогда и только тогда, когда она удовлетворяет всем нетривиальным зависимостям соединения.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Из </a:t>
            </a:r>
            <a:r>
              <a:rPr lang="ru-RU" dirty="0"/>
              <a:t>определения следует, что переменная находится в 6НФ тогда и только тогда, когда она неприводима, то есть не может быть подвергнута дальнейшей декомпозиции без потерь.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9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Отношение</a:t>
            </a:r>
            <a:r>
              <a:rPr lang="ru-RU" dirty="0"/>
              <a:t> — конечное множество кортежей (таблица</a:t>
            </a:r>
            <a:r>
              <a:rPr lang="ru-RU" dirty="0" smtClean="0"/>
              <a:t>).</a:t>
            </a:r>
          </a:p>
          <a:p>
            <a:pPr algn="just"/>
            <a:r>
              <a:rPr lang="ru-RU" b="1" dirty="0" smtClean="0"/>
              <a:t>Схема </a:t>
            </a:r>
            <a:r>
              <a:rPr lang="ru-RU" b="1" dirty="0"/>
              <a:t>отношения</a:t>
            </a:r>
            <a:r>
              <a:rPr lang="ru-RU" dirty="0"/>
              <a:t> — конечное множество атрибутов, определяющих некоторую сущность. Иными словами, это структура таблицы, состоящей из конкретного набора </a:t>
            </a:r>
            <a:r>
              <a:rPr lang="ru-RU" dirty="0" smtClean="0"/>
              <a:t>полей.</a:t>
            </a:r>
          </a:p>
          <a:p>
            <a:pPr algn="just"/>
            <a:r>
              <a:rPr lang="ru-RU" b="1" dirty="0" smtClean="0"/>
              <a:t>Проекция</a:t>
            </a:r>
            <a:r>
              <a:rPr lang="ru-RU" dirty="0"/>
              <a:t> — отношение, полученное из заданного путём удаления и (или) перестановки некоторых атрибутов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12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зависимость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Функциональная зависимость</a:t>
            </a:r>
            <a:r>
              <a:rPr lang="ru-RU" dirty="0"/>
              <a:t> между атрибутами (множествами атрибутов) X и Y означает, что для любого допустимого набора кортежей в данном отношении: если два кортежа совпадают по значению X, то они совпадают по значению Y.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40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Нормальные формы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 smtClean="0"/>
              <a:t>Нормальная </a:t>
            </a:r>
            <a:r>
              <a:rPr lang="ru-RU" b="1" dirty="0"/>
              <a:t>форма</a:t>
            </a:r>
            <a:r>
              <a:rPr lang="ru-RU" dirty="0"/>
              <a:t> — требование, предъявляемое к структуре таблиц в теории реляционных баз данных для устранения из базы избыточных функциональных зависимостей между атрибутами (полями таблиц</a:t>
            </a:r>
            <a:r>
              <a:rPr lang="ru-RU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6751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нормальных форм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Метод нормальных форм (НФ)</a:t>
            </a:r>
            <a:r>
              <a:rPr lang="ru-RU" dirty="0"/>
              <a:t> состоит в сборе информации о объектах решения задачи в рамках одного отношения и последующей декомпозиции этого отношения на несколько взаимосвязанных отношений на основе процедур нормализации отношений</a:t>
            </a:r>
            <a:r>
              <a:rPr lang="ru-RU" dirty="0" smtClean="0"/>
              <a:t>.</a:t>
            </a:r>
          </a:p>
          <a:p>
            <a:pPr algn="just"/>
            <a:r>
              <a:rPr lang="ru-RU" b="1" dirty="0"/>
              <a:t>Цель нормализации</a:t>
            </a:r>
            <a:r>
              <a:rPr lang="ru-RU" dirty="0"/>
              <a:t>: исключить избыточное дублирование данных, которое является причиной аномалий, возникших при добавлении, редактировании и удалении </a:t>
            </a:r>
            <a:r>
              <a:rPr lang="ru-RU" dirty="0" smtClean="0"/>
              <a:t>кортежей (</a:t>
            </a:r>
            <a:r>
              <a:rPr lang="ru-RU" dirty="0"/>
              <a:t>строк таблицы).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85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4F0-0913-D545-9421-694C507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Аномалии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551"/>
            <a:ext cx="10515600" cy="4600411"/>
          </a:xfrm>
        </p:spPr>
        <p:txBody>
          <a:bodyPr>
            <a:normAutofit/>
          </a:bodyPr>
          <a:lstStyle/>
          <a:p>
            <a:r>
              <a:rPr lang="ru-RU" b="1" dirty="0" smtClean="0"/>
              <a:t>Аномалией</a:t>
            </a:r>
            <a:r>
              <a:rPr lang="ru-RU" dirty="0"/>
              <a:t> называется такая ситуация в таблице БД, которая приводит к противоречию в БД либо существенно усложняет обработку БД. Причиной является излишнее дублирование данных в таблице, которое вызывается наличием функциональных зависимостей от не ключевых </a:t>
            </a:r>
            <a:r>
              <a:rPr lang="ru-RU" dirty="0" smtClean="0"/>
              <a:t>атрибутов.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Аномалии-модификации</a:t>
            </a:r>
            <a:r>
              <a:rPr lang="ru-RU" dirty="0"/>
              <a:t> </a:t>
            </a:r>
            <a:endParaRPr lang="ru-RU" dirty="0" smtClean="0"/>
          </a:p>
          <a:p>
            <a:pPr lvl="1"/>
            <a:r>
              <a:rPr lang="ru-RU" dirty="0" smtClean="0"/>
              <a:t>Аномалии-удаления</a:t>
            </a:r>
          </a:p>
          <a:p>
            <a:pPr lvl="1"/>
            <a:r>
              <a:rPr lang="ru-RU" dirty="0" smtClean="0"/>
              <a:t>Аномалии-добавления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47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CB7-72B3-514D-B0D3-5689D79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Аномалии</a:t>
            </a:r>
            <a:endParaRPr lang="en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2F1808-EF88-DF44-BB3D-4C38726E849D}"/>
              </a:ext>
            </a:extLst>
          </p:cNvPr>
          <p:cNvSpPr txBox="1">
            <a:spLocks/>
          </p:cNvSpPr>
          <p:nvPr/>
        </p:nvSpPr>
        <p:spPr>
          <a:xfrm>
            <a:off x="718645" y="4016671"/>
            <a:ext cx="10515600" cy="203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Что произойдет, если:</a:t>
            </a:r>
          </a:p>
          <a:p>
            <a:r>
              <a:rPr lang="ru-RU" dirty="0" smtClean="0"/>
              <a:t>Изменилась комната у курса?</a:t>
            </a:r>
          </a:p>
          <a:p>
            <a:r>
              <a:rPr lang="ru-RU" dirty="0" smtClean="0"/>
              <a:t>Город студента неизвестен?</a:t>
            </a:r>
          </a:p>
          <a:p>
            <a:r>
              <a:rPr lang="ru-RU" dirty="0" smtClean="0"/>
              <a:t>Студент</a:t>
            </a:r>
            <a:r>
              <a:rPr lang="en-US" dirty="0" smtClean="0"/>
              <a:t> </a:t>
            </a:r>
            <a:r>
              <a:rPr lang="ru-RU" dirty="0" smtClean="0"/>
              <a:t>Петров отчислился?</a:t>
            </a:r>
            <a:endParaRPr lang="ru-RU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126232-D8C5-DB44-A18E-1F839CAA7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367222"/>
              </p:ext>
            </p:extLst>
          </p:nvPr>
        </p:nvGraphicFramePr>
        <p:xfrm>
          <a:off x="838200" y="159861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497969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1538925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244709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320420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5723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course_name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Sidorov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Moscow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4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Petrov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Odintsovo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Database</a:t>
                      </a:r>
                      <a:r>
                        <a:rPr lang="en-US" dirty="0"/>
                        <a:t>s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Ivanov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Domodedovo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Petrov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Odintsovo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3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2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CB7-72B3-514D-B0D3-5689D792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45" y="271702"/>
            <a:ext cx="10274845" cy="5324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Декомпозиция</a:t>
            </a:r>
            <a:endParaRPr lang="en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26232-D8C5-DB44-A18E-1F839CAA76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7809" y="1341101"/>
          <a:ext cx="5257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320420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5723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Sidorov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Moscow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4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Petrov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Odintsovo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Ivanov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Domodedovo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Petrov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Solntsevo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5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Petrov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Odintsovo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355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415B32-9D6A-9042-9649-9895432ACD62}"/>
              </a:ext>
            </a:extLst>
          </p:cNvPr>
          <p:cNvSpPr txBox="1"/>
          <p:nvPr/>
        </p:nvSpPr>
        <p:spPr>
          <a:xfrm>
            <a:off x="2210267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91586A5-E333-B347-A6C7-0970958E89E4}"/>
              </a:ext>
            </a:extLst>
          </p:cNvPr>
          <p:cNvGraphicFramePr>
            <a:graphicFrameLocks noGrp="1"/>
          </p:cNvGraphicFramePr>
          <p:nvPr/>
        </p:nvGraphicFramePr>
        <p:xfrm>
          <a:off x="269271" y="5237313"/>
          <a:ext cx="314258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94">
                  <a:extLst>
                    <a:ext uri="{9D8B030D-6E8A-4147-A177-3AD203B41FA5}">
                      <a16:colId xmlns:a16="http://schemas.microsoft.com/office/drawing/2014/main" val="1360508520"/>
                    </a:ext>
                  </a:extLst>
                </a:gridCol>
                <a:gridCol w="1571294">
                  <a:extLst>
                    <a:ext uri="{9D8B030D-6E8A-4147-A177-3AD203B41FA5}">
                      <a16:colId xmlns:a16="http://schemas.microsoft.com/office/drawing/2014/main" val="2839263537"/>
                    </a:ext>
                  </a:extLst>
                </a:gridCol>
              </a:tblGrid>
              <a:tr h="353095">
                <a:tc>
                  <a:txBody>
                    <a:bodyPr/>
                    <a:lstStyle/>
                    <a:p>
                      <a:r>
                        <a:rPr lang="en-RU" dirty="0"/>
                        <a:t>course_name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IVC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3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IVC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9733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EC7B4C-12FD-9149-91E0-2FE35CEE3687}"/>
              </a:ext>
            </a:extLst>
          </p:cNvPr>
          <p:cNvSpPr txBox="1"/>
          <p:nvPr/>
        </p:nvSpPr>
        <p:spPr>
          <a:xfrm>
            <a:off x="249439" y="3588147"/>
            <a:ext cx="588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Students(</a:t>
            </a:r>
            <a:r>
              <a:rPr lang="en-US" dirty="0" err="1"/>
              <a:t>student_id</a:t>
            </a:r>
            <a:r>
              <a:rPr lang="en-US" dirty="0"/>
              <a:t>, </a:t>
            </a:r>
            <a:r>
              <a:rPr lang="en-US" dirty="0" err="1"/>
              <a:t>course_name</a:t>
            </a:r>
            <a:r>
              <a:rPr lang="en-US" dirty="0"/>
              <a:t>, room, grade, name, city)</a:t>
            </a:r>
            <a:endParaRPr lang="en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B96E8-1630-134F-9A37-04CF425C3336}"/>
              </a:ext>
            </a:extLst>
          </p:cNvPr>
          <p:cNvSpPr txBox="1"/>
          <p:nvPr/>
        </p:nvSpPr>
        <p:spPr>
          <a:xfrm>
            <a:off x="269270" y="6302617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Courses(course_name, room)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110E6-1189-F14D-86D8-D45D022FACC8}"/>
              </a:ext>
            </a:extLst>
          </p:cNvPr>
          <p:cNvSpPr txBox="1"/>
          <p:nvPr/>
        </p:nvSpPr>
        <p:spPr>
          <a:xfrm>
            <a:off x="6135666" y="5095091"/>
            <a:ext cx="549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RU" dirty="0"/>
              <a:t>ourses_students_link (student_id, course_name, grade)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B6546D91-B81E-CF40-A89A-000DF9E1F50F}"/>
              </a:ext>
            </a:extLst>
          </p:cNvPr>
          <p:cNvGraphicFramePr>
            <a:graphicFrameLocks/>
          </p:cNvGraphicFramePr>
          <p:nvPr/>
        </p:nvGraphicFramePr>
        <p:xfrm>
          <a:off x="6155498" y="2891765"/>
          <a:ext cx="52578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2460491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497969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24470934"/>
                    </a:ext>
                  </a:extLst>
                </a:gridCol>
              </a:tblGrid>
              <a:tr h="268299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course_name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4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Database</a:t>
                      </a:r>
                      <a:r>
                        <a:rPr lang="en-US" dirty="0"/>
                        <a:t>s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5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35555"/>
                  </a:ext>
                </a:extLst>
              </a:tr>
            </a:tbl>
          </a:graphicData>
        </a:graphic>
      </p:graphicFrame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DCCEF9E-F7D0-504A-B842-D703F392DC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60431" y="1356757"/>
            <a:ext cx="1992937" cy="1077085"/>
          </a:xfrm>
          <a:prstGeom prst="bentConnector3">
            <a:avLst>
              <a:gd name="adj1" fmla="val 100104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3880A29-DAD8-024C-BD83-7A6B51BF56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7816" y="895463"/>
            <a:ext cx="4931030" cy="445637"/>
          </a:xfrm>
          <a:prstGeom prst="bentConnector3">
            <a:avLst>
              <a:gd name="adj1" fmla="val 9994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6164BEF-A564-AD42-8294-9E1A0874EF9F}"/>
              </a:ext>
            </a:extLst>
          </p:cNvPr>
          <p:cNvCxnSpPr>
            <a:cxnSpLocks/>
          </p:cNvCxnSpPr>
          <p:nvPr/>
        </p:nvCxnSpPr>
        <p:spPr>
          <a:xfrm flipV="1">
            <a:off x="8622417" y="1118281"/>
            <a:ext cx="3083156" cy="1775550"/>
          </a:xfrm>
          <a:prstGeom prst="bentConnector3">
            <a:avLst>
              <a:gd name="adj1" fmla="val -175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5635347-A8D6-C441-9C9F-AB0301A08B23}"/>
              </a:ext>
            </a:extLst>
          </p:cNvPr>
          <p:cNvCxnSpPr>
            <a:cxnSpLocks/>
          </p:cNvCxnSpPr>
          <p:nvPr/>
        </p:nvCxnSpPr>
        <p:spPr>
          <a:xfrm flipV="1">
            <a:off x="4915321" y="1118281"/>
            <a:ext cx="6790252" cy="5286393"/>
          </a:xfrm>
          <a:prstGeom prst="bentConnector3">
            <a:avLst>
              <a:gd name="adj1" fmla="val 100637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BA441F1-5C17-E04B-B5A5-CAF2D21F4C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9461" y="4783816"/>
            <a:ext cx="3564935" cy="423632"/>
          </a:xfrm>
          <a:prstGeom prst="bentConnector3">
            <a:avLst>
              <a:gd name="adj1" fmla="val 99894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77B5A0C-A1E5-ED4E-B0F7-4F07257FE7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62746" y="5352098"/>
            <a:ext cx="1612998" cy="492153"/>
          </a:xfrm>
          <a:prstGeom prst="bentConnector3">
            <a:avLst>
              <a:gd name="adj1" fmla="val -89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7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881</Words>
  <Application>Microsoft Office PowerPoint</Application>
  <PresentationFormat>Широкоэкранный</PresentationFormat>
  <Paragraphs>334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Функциональные зависимости и Нормальные Формы</vt:lpstr>
      <vt:lpstr>Термины</vt:lpstr>
      <vt:lpstr>Термины</vt:lpstr>
      <vt:lpstr>Функциональная зависимость</vt:lpstr>
      <vt:lpstr>Нормальные формы</vt:lpstr>
      <vt:lpstr>Метод нормальных форм</vt:lpstr>
      <vt:lpstr>Аномалии</vt:lpstr>
      <vt:lpstr>Аномалии</vt:lpstr>
      <vt:lpstr>Декомпозиция</vt:lpstr>
      <vt:lpstr>Функциональная зависимость</vt:lpstr>
      <vt:lpstr>На примере</vt:lpstr>
      <vt:lpstr>Первая нормальная форма</vt:lpstr>
      <vt:lpstr>Первая нормальная форма</vt:lpstr>
      <vt:lpstr>Вторая нормальная форма</vt:lpstr>
      <vt:lpstr>Вторая нормальная форма</vt:lpstr>
      <vt:lpstr>Третья нормальная форма</vt:lpstr>
      <vt:lpstr>Третья нормальная форма</vt:lpstr>
      <vt:lpstr>Нормальная форма Бойса-Кодда (НФБК)</vt:lpstr>
      <vt:lpstr>Нормальная форма Бойса-Кодда (НФБК)</vt:lpstr>
      <vt:lpstr>Нормальная форма Бойса-Кодда (НФБК)</vt:lpstr>
      <vt:lpstr>Нормальная форма Бойса-Кодда (НФБК)</vt:lpstr>
      <vt:lpstr>Четвертая нормальная форма</vt:lpstr>
      <vt:lpstr>Пятая нормальная форма</vt:lpstr>
      <vt:lpstr>Доменно-ключевая нормальная форма</vt:lpstr>
      <vt:lpstr>Доменно-ключевая нормальная форма</vt:lpstr>
      <vt:lpstr>Шестая нормальная форма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Функциональные зависимости и Нормальные Формы</dc:title>
  <cp:lastModifiedBy>Username</cp:lastModifiedBy>
  <cp:revision>17</cp:revision>
  <dcterms:created xsi:type="dcterms:W3CDTF">2020-12-13T14:19:01Z</dcterms:created>
  <dcterms:modified xsi:type="dcterms:W3CDTF">2022-02-12T09:10:58Z</dcterms:modified>
</cp:coreProperties>
</file>