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10" r:id="rId3"/>
    <p:sldId id="257" r:id="rId4"/>
    <p:sldId id="258" r:id="rId5"/>
    <p:sldId id="277" r:id="rId6"/>
    <p:sldId id="302" r:id="rId7"/>
    <p:sldId id="279" r:id="rId8"/>
    <p:sldId id="304" r:id="rId9"/>
    <p:sldId id="284" r:id="rId10"/>
    <p:sldId id="285" r:id="rId11"/>
    <p:sldId id="286" r:id="rId12"/>
    <p:sldId id="287" r:id="rId13"/>
    <p:sldId id="288" r:id="rId14"/>
    <p:sldId id="289" r:id="rId15"/>
    <p:sldId id="298" r:id="rId16"/>
    <p:sldId id="299" r:id="rId17"/>
    <p:sldId id="300" r:id="rId18"/>
    <p:sldId id="305" r:id="rId19"/>
    <p:sldId id="312" r:id="rId20"/>
    <p:sldId id="290" r:id="rId21"/>
    <p:sldId id="292" r:id="rId22"/>
    <p:sldId id="294" r:id="rId23"/>
    <p:sldId id="296" r:id="rId24"/>
    <p:sldId id="311" r:id="rId25"/>
    <p:sldId id="30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D8FF4-E0B2-4570-87A5-2E021102D1C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A66C4-BDD3-4F95-AA51-D2931BCE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 </a:t>
            </a:r>
            <a:r>
              <a:rPr lang="en-US" b="1" dirty="0" err="1"/>
              <a:t>mydata$loghhincome</a:t>
            </a:r>
            <a:r>
              <a:rPr lang="en-US" b="1" dirty="0"/>
              <a:t> &lt;- log(mydata$hhincome+1)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A66C4-BDD3-4F95-AA51-D2931BCE7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513" y="1153391"/>
            <a:ext cx="8915399" cy="2140527"/>
          </a:xfrm>
        </p:spPr>
        <p:txBody>
          <a:bodyPr>
            <a:normAutofit/>
          </a:bodyPr>
          <a:lstStyle/>
          <a:p>
            <a:r>
              <a:rPr lang="en-US" dirty="0"/>
              <a:t>BestBuy GSP Plan Analysis</a:t>
            </a:r>
          </a:p>
        </p:txBody>
      </p:sp>
    </p:spTree>
    <p:extLst>
      <p:ext uri="{BB962C8B-B14F-4D97-AF65-F5344CB8AC3E}">
        <p14:creationId xmlns:p14="http://schemas.microsoft.com/office/powerpoint/2010/main" val="9837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663777"/>
          </a:xfrm>
        </p:spPr>
        <p:txBody>
          <a:bodyPr/>
          <a:lstStyle/>
          <a:p>
            <a:r>
              <a:rPr lang="en-US" dirty="0"/>
              <a:t>Model 2: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9" y="1287887"/>
            <a:ext cx="9444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 + loghhincome + appliances + age + married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679" y="3985384"/>
            <a:ext cx="825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Likelihood Ratio Test between model 1 and model 2 is 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 (P value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2.2e-16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***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So, model with married variable is better</a:t>
            </a:r>
            <a:r>
              <a:rPr lang="en-US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87" y="2058404"/>
            <a:ext cx="7458856" cy="1819533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987" y="2914532"/>
            <a:ext cx="7458856" cy="23257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987" y="3524029"/>
            <a:ext cx="7458856" cy="18404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9394" y="4355026"/>
            <a:ext cx="3075979" cy="19132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78772" y="4359703"/>
            <a:ext cx="937257" cy="18664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28407" y="1395157"/>
            <a:ext cx="1035921" cy="17003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663777"/>
          </a:xfrm>
        </p:spPr>
        <p:txBody>
          <a:bodyPr/>
          <a:lstStyle/>
          <a:p>
            <a:r>
              <a:rPr lang="en-US" dirty="0"/>
              <a:t>Model 3: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8" y="1287887"/>
            <a:ext cx="1010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 + loghhincome + appliances + age + married + MyBestBuy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679" y="3996401"/>
            <a:ext cx="825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Likelihood Ratio Test between model 2 and model 3 is significant 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 value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0.03604 *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So, model with MyBestBuy variable is better</a:t>
            </a:r>
            <a:r>
              <a:rPr lang="en-US" dirty="0"/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42" y="2099129"/>
            <a:ext cx="7447048" cy="186994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37260" y="10661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439" y="3206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9395" y="4355026"/>
            <a:ext cx="2800558" cy="19494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9896" y="4355026"/>
            <a:ext cx="1304099" cy="19494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8442" y="2936633"/>
            <a:ext cx="7447048" cy="137073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8442" y="3315782"/>
            <a:ext cx="7447048" cy="137073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88442" y="3674407"/>
            <a:ext cx="7447048" cy="137073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88442" y="3473994"/>
            <a:ext cx="7447048" cy="137073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9438" y="1673478"/>
            <a:ext cx="1304099" cy="19494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663777"/>
          </a:xfrm>
        </p:spPr>
        <p:txBody>
          <a:bodyPr/>
          <a:lstStyle/>
          <a:p>
            <a:r>
              <a:rPr lang="en-US" dirty="0"/>
              <a:t>Model 4: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8" y="1287887"/>
            <a:ext cx="1010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 + loghhincome + appliances + age + married + MyBestBuy + newcustomer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678" y="1951664"/>
            <a:ext cx="82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Likelihood Ratio Test between model 3 and model 4 is insignificant (P value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0.6067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So, model 3 is better</a:t>
            </a:r>
            <a:r>
              <a:rPr lang="en-US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1831" y="2846231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US" dirty="0"/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1678" y="3863662"/>
            <a:ext cx="981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 + loghhincome + appliances + age + married + MyBestBuy + weekend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7436" y="4527439"/>
            <a:ext cx="8744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Likelihood Ratio Test between model 3 and model 5 is insignificant (P value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0.4112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So, model 3 is better</a:t>
            </a:r>
            <a:r>
              <a:rPr lang="en-US" dirty="0"/>
              <a:t>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0947" y="2333820"/>
            <a:ext cx="2394769" cy="21973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9592" y="1650531"/>
            <a:ext cx="1370201" cy="25669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592" y="4226306"/>
            <a:ext cx="940544" cy="25669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0947" y="4881093"/>
            <a:ext cx="2394769" cy="21973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663777"/>
          </a:xfrm>
        </p:spPr>
        <p:txBody>
          <a:bodyPr/>
          <a:lstStyle/>
          <a:p>
            <a:r>
              <a:rPr lang="en-US" dirty="0"/>
              <a:t>Model 6: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8" y="1287887"/>
            <a:ext cx="1010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 + loghhincome + appliances + age + married + MyBestBuy + hisp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679" y="3996401"/>
            <a:ext cx="825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Likelihood Ratio Test between model 3 and model 6 is 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significant(P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2.2e-16 ***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). So, model with hisp variable is better</a:t>
            </a:r>
            <a:r>
              <a:rPr lang="en-US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16" y="1934218"/>
            <a:ext cx="7600860" cy="204610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983816" y="3057440"/>
            <a:ext cx="7600860" cy="17310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3816" y="3630232"/>
            <a:ext cx="7600860" cy="17310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3816" y="3257814"/>
            <a:ext cx="7600860" cy="17310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3491" y="1628885"/>
            <a:ext cx="599020" cy="22448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3816" y="2729856"/>
            <a:ext cx="7600860" cy="17310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41448" y="4369369"/>
            <a:ext cx="599020" cy="22448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7166" y="4354483"/>
            <a:ext cx="3046005" cy="21470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663777"/>
          </a:xfrm>
        </p:spPr>
        <p:txBody>
          <a:bodyPr/>
          <a:lstStyle/>
          <a:p>
            <a:r>
              <a:rPr lang="en-US" dirty="0"/>
              <a:t>Model 7: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8" y="1287887"/>
            <a:ext cx="1010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PriceCategory*appliances + loghhincome + age + married + MyBestBuy + hisp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678" y="4427329"/>
            <a:ext cx="825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Likelihood Ratio Test between model 6 and model 7 is 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significant(P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2.2e-16 ***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model with interaction term is better</a:t>
            </a:r>
            <a:r>
              <a:rPr lang="en-US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36" y="2042378"/>
            <a:ext cx="7642068" cy="216386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69736" y="2979632"/>
            <a:ext cx="7621464" cy="17310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9736" y="3260898"/>
            <a:ext cx="7642068" cy="25148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9736" y="3708040"/>
            <a:ext cx="7642068" cy="17310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69736" y="3929129"/>
            <a:ext cx="7642068" cy="13855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3321" y="1360421"/>
            <a:ext cx="3077815" cy="28711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27140" y="4781639"/>
            <a:ext cx="3046005" cy="21470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14390" y="5066149"/>
            <a:ext cx="1412750" cy="27612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829"/>
          </a:xfrm>
        </p:spPr>
        <p:txBody>
          <a:bodyPr/>
          <a:lstStyle/>
          <a:p>
            <a:r>
              <a:rPr lang="en-US" dirty="0"/>
              <a:t>Endogeneity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745" y="1358379"/>
            <a:ext cx="9058867" cy="5354198"/>
          </a:xfrm>
        </p:spPr>
        <p:txBody>
          <a:bodyPr/>
          <a:lstStyle/>
          <a:p>
            <a:r>
              <a:rPr lang="en-US" dirty="0"/>
              <a:t>Endogenous variable </a:t>
            </a:r>
            <a:r>
              <a:rPr lang="mr-IN" dirty="0"/>
              <a:t>–</a:t>
            </a:r>
            <a:r>
              <a:rPr lang="en-US" dirty="0"/>
              <a:t> “MyBestBuy” card</a:t>
            </a:r>
          </a:p>
          <a:p>
            <a:r>
              <a:rPr lang="en-US" dirty="0"/>
              <a:t>Instrumental variable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“newcustomer”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Collinearity between dependent variable, independent variable  and IV’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45" y="3417364"/>
            <a:ext cx="8705238" cy="246778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184550" y="4042637"/>
            <a:ext cx="1005840" cy="18288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4550" y="4240757"/>
            <a:ext cx="1005840" cy="18288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9176" y="4255997"/>
            <a:ext cx="1124477" cy="1524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9176" y="4042637"/>
            <a:ext cx="1124477" cy="18288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757" y="561480"/>
            <a:ext cx="8911687" cy="1193673"/>
          </a:xfrm>
        </p:spPr>
        <p:txBody>
          <a:bodyPr/>
          <a:lstStyle/>
          <a:p>
            <a:r>
              <a:rPr lang="en-US" dirty="0"/>
              <a:t>LPM and </a:t>
            </a:r>
            <a:r>
              <a:rPr lang="en-US" dirty="0" err="1" smtClean="0"/>
              <a:t>Logitmfx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378424"/>
            <a:ext cx="11414077" cy="5209663"/>
          </a:xfrm>
        </p:spPr>
        <p:txBody>
          <a:bodyPr>
            <a:normAutofit/>
          </a:bodyPr>
          <a:lstStyle/>
          <a:p>
            <a:r>
              <a:rPr lang="en-US" dirty="0"/>
              <a:t>LPM model and comparison between LPM model and the final </a:t>
            </a:r>
            <a:r>
              <a:rPr lang="en-US" dirty="0" err="1"/>
              <a:t>Logitmfx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</a:t>
            </a:r>
            <a:r>
              <a:rPr lang="en-US" b="1" dirty="0" smtClean="0">
                <a:solidFill>
                  <a:schemeClr val="tx1"/>
                </a:solidFill>
              </a:rPr>
              <a:t>Linear Probability Model 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Logitmfx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IV </a:t>
            </a:r>
            <a:r>
              <a:rPr lang="en-US" dirty="0" err="1"/>
              <a:t>reg</a:t>
            </a:r>
            <a:r>
              <a:rPr lang="en-US" dirty="0"/>
              <a:t> model 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”newcustomer” as </a:t>
            </a:r>
            <a:r>
              <a:rPr lang="en-US" dirty="0" smtClean="0"/>
              <a:t>IV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30" y="2496431"/>
            <a:ext cx="4907864" cy="2525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85" y="2581798"/>
            <a:ext cx="5638800" cy="24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5243"/>
            <a:ext cx="8915400" cy="512284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b="1" dirty="0"/>
              <a:t>Conclusion </a:t>
            </a:r>
            <a:endParaRPr lang="en-US" b="1" dirty="0"/>
          </a:p>
          <a:p>
            <a:r>
              <a:rPr lang="en-US" dirty="0"/>
              <a:t>There is endogeneity in the model but the impact is negligible !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133"/>
          </a:xfrm>
        </p:spPr>
        <p:txBody>
          <a:bodyPr/>
          <a:lstStyle/>
          <a:p>
            <a:r>
              <a:rPr lang="en-US" dirty="0"/>
              <a:t>Endogeneity tests and Conclusion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67519"/>
              </p:ext>
            </p:extLst>
          </p:nvPr>
        </p:nvGraphicFramePr>
        <p:xfrm>
          <a:off x="2835779" y="1516231"/>
          <a:ext cx="7927701" cy="195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79"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13">
                <a:tc>
                  <a:txBody>
                    <a:bodyPr/>
                    <a:lstStyle/>
                    <a:p>
                      <a:r>
                        <a:rPr lang="en-US" sz="1800" b="1" dirty="0"/>
                        <a:t>Weak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smtClean="0"/>
                        <a:t>instrument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74">
                <a:tc>
                  <a:txBody>
                    <a:bodyPr/>
                    <a:lstStyle/>
                    <a:p>
                      <a:r>
                        <a:rPr lang="en-US" sz="1800" b="1" dirty="0"/>
                        <a:t>Wu-</a:t>
                      </a:r>
                      <a:r>
                        <a:rPr lang="en-US" sz="1800" b="1" dirty="0" err="1"/>
                        <a:t>Hausman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0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Sargan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3A83B-9565-4FAB-8CED-9294AA8E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 for heteroskedasticity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3AC69-CBFD-43C6-98B5-9C32EE6A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Goldfeld-Quandt Test:  GQ test is  not significant, implying there is no heteroscedasticity</a:t>
            </a:r>
          </a:p>
          <a:p>
            <a:endParaRPr lang="en-US" dirty="0"/>
          </a:p>
          <a:p>
            <a:r>
              <a:rPr lang="en-US" dirty="0"/>
              <a:t>Breusch-Pagan:  BP test is significant, implying there is heteroscedasticity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 We use robust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7266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31904"/>
            <a:ext cx="8915400" cy="3777622"/>
          </a:xfrm>
        </p:spPr>
        <p:txBody>
          <a:bodyPr/>
          <a:lstStyle/>
          <a:p>
            <a:r>
              <a:rPr lang="en-US" b="1" dirty="0" smtClean="0"/>
              <a:t>Correct Classification Rate: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0.681846537741734</a:t>
            </a:r>
          </a:p>
          <a:p>
            <a:r>
              <a:rPr lang="en-US" b="1" dirty="0"/>
              <a:t>Confusion Matrix: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Model Fit Output:</a:t>
            </a:r>
          </a:p>
          <a:p>
            <a:pPr marL="0" indent="0">
              <a:buNone/>
            </a:pPr>
            <a:r>
              <a:rPr lang="en-US" b="1" dirty="0" smtClean="0"/>
              <a:t>	Chi-square  : 363.7545 </a:t>
            </a:r>
          </a:p>
          <a:p>
            <a:pPr marL="0" indent="0">
              <a:buNone/>
            </a:pPr>
            <a:r>
              <a:rPr lang="en-US" b="1" dirty="0" smtClean="0"/>
              <a:t>	Degrees </a:t>
            </a:r>
            <a:r>
              <a:rPr lang="en-US" b="1" dirty="0"/>
              <a:t>of freedom </a:t>
            </a:r>
            <a:r>
              <a:rPr lang="en-US" b="1" dirty="0" smtClean="0"/>
              <a:t>: 8 </a:t>
            </a:r>
          </a:p>
          <a:p>
            <a:pPr marL="0" indent="0">
              <a:buNone/>
            </a:pPr>
            <a:r>
              <a:rPr lang="en-US" b="1" dirty="0" smtClean="0"/>
              <a:t>	Associated </a:t>
            </a:r>
            <a:r>
              <a:rPr lang="en-US" b="1" dirty="0"/>
              <a:t>p-value </a:t>
            </a:r>
            <a:r>
              <a:rPr lang="en-US" b="1" dirty="0" smtClean="0"/>
              <a:t>less </a:t>
            </a:r>
            <a:r>
              <a:rPr lang="en-US" b="1" dirty="0"/>
              <a:t>than 0.001  (</a:t>
            </a:r>
            <a:r>
              <a:rPr lang="en-US" b="1" dirty="0" smtClean="0"/>
              <a:t>1.047346e-73)</a:t>
            </a:r>
          </a:p>
          <a:p>
            <a:pPr marL="0" indent="0">
              <a:buNone/>
            </a:pPr>
            <a:r>
              <a:rPr lang="en-US" dirty="0" smtClean="0"/>
              <a:t>Hence, our model fits better than the </a:t>
            </a:r>
            <a:r>
              <a:rPr lang="en-US" dirty="0"/>
              <a:t>E</a:t>
            </a:r>
            <a:r>
              <a:rPr lang="en-US" dirty="0" smtClean="0"/>
              <a:t>mpty Model.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66026"/>
              </p:ext>
            </p:extLst>
          </p:nvPr>
        </p:nvGraphicFramePr>
        <p:xfrm>
          <a:off x="5549895" y="2820379"/>
          <a:ext cx="29940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82354" y="1399079"/>
            <a:ext cx="913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PriceCategory*appliances + loghhincome + age + married + MyBestBuy + hisp</a:t>
            </a:r>
          </a:p>
        </p:txBody>
      </p:sp>
    </p:spTree>
    <p:extLst>
      <p:ext uri="{BB962C8B-B14F-4D97-AF65-F5344CB8AC3E}">
        <p14:creationId xmlns:p14="http://schemas.microsoft.com/office/powerpoint/2010/main" val="19659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  <a:p>
            <a:r>
              <a:rPr lang="en-US" dirty="0"/>
              <a:t>Description of variables</a:t>
            </a:r>
          </a:p>
          <a:p>
            <a:r>
              <a:rPr lang="en-US" dirty="0"/>
              <a:t>Basic Plots</a:t>
            </a:r>
          </a:p>
          <a:p>
            <a:r>
              <a:rPr lang="en-US" dirty="0"/>
              <a:t>Check of Multicollinearity</a:t>
            </a:r>
          </a:p>
          <a:p>
            <a:r>
              <a:rPr lang="en-US" dirty="0"/>
              <a:t>Econometric Model/Results</a:t>
            </a:r>
          </a:p>
          <a:p>
            <a:r>
              <a:rPr lang="en-US" dirty="0"/>
              <a:t>Test </a:t>
            </a:r>
            <a:r>
              <a:rPr lang="en-US" dirty="0" smtClean="0"/>
              <a:t>for </a:t>
            </a:r>
            <a:r>
              <a:rPr lang="en-US" dirty="0"/>
              <a:t>Heteroscedasticity and Endogeneity</a:t>
            </a:r>
          </a:p>
          <a:p>
            <a:r>
              <a:rPr lang="en-US" dirty="0"/>
              <a:t>Managerial Insights</a:t>
            </a:r>
          </a:p>
          <a:p>
            <a:r>
              <a:rPr lang="en-US" dirty="0"/>
              <a:t>Limitations &amp; Suggestions</a:t>
            </a:r>
          </a:p>
        </p:txBody>
      </p:sp>
    </p:spTree>
    <p:extLst>
      <p:ext uri="{BB962C8B-B14F-4D97-AF65-F5344CB8AC3E}">
        <p14:creationId xmlns:p14="http://schemas.microsoft.com/office/powerpoint/2010/main" val="34443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353" y="696615"/>
            <a:ext cx="8911687" cy="815486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Managerial Insights: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33" y="228106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Graph : Hispanic &amp; Non Hispanic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8082" y="1496291"/>
            <a:ext cx="827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Q: Identifying Target customers with high propensity to  buy  GSP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PP of all the significant  independent variables  of Final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702" y="2499131"/>
            <a:ext cx="55370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 Hispanic customers have comparatively </a:t>
            </a:r>
          </a:p>
          <a:p>
            <a:r>
              <a:rPr lang="en-US" dirty="0"/>
              <a:t>    high propensity to buy the protection plan </a:t>
            </a:r>
          </a:p>
          <a:p>
            <a:r>
              <a:rPr lang="en-US" dirty="0"/>
              <a:t>    than Hispanic customers.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Difference of Probability between  </a:t>
            </a:r>
          </a:p>
          <a:p>
            <a:r>
              <a:rPr lang="en-US" dirty="0"/>
              <a:t>    Hispanic vs Non-Hispanic  is 8.23 % Points.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4D3FC-58EA-4F2C-9EDB-725ED180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3" y="2634590"/>
            <a:ext cx="4817918" cy="39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697" y="584733"/>
            <a:ext cx="8911687" cy="1280890"/>
          </a:xfrm>
        </p:spPr>
        <p:txBody>
          <a:bodyPr/>
          <a:lstStyle/>
          <a:p>
            <a:r>
              <a:rPr lang="en-US" dirty="0"/>
              <a:t>Managerial Insights Continued…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8082" y="1496291"/>
            <a:ext cx="82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Q: Identifying Target customers with high propensity to  buy  GSP Plan.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030" y="2684054"/>
            <a:ext cx="57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Married customers have comparatively </a:t>
            </a:r>
          </a:p>
          <a:p>
            <a:r>
              <a:rPr lang="en-US" dirty="0"/>
              <a:t>     high propensity to buy the plan than unmarried</a:t>
            </a:r>
          </a:p>
          <a:p>
            <a:r>
              <a:rPr lang="en-US" dirty="0"/>
              <a:t>     customers.</a:t>
            </a:r>
          </a:p>
          <a:p>
            <a:r>
              <a:rPr lang="en-US" dirty="0"/>
              <a:t>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Difference of Probability between  married </a:t>
            </a:r>
          </a:p>
          <a:p>
            <a:r>
              <a:rPr lang="en-US" dirty="0"/>
              <a:t>     and unmarried customers is  5.00 % Points.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C65C5C-C0A9-473E-89CC-59ED76506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33" y="2639022"/>
            <a:ext cx="4866571" cy="377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116CE7-EEC8-41EA-86E9-4C378A2D4913}"/>
              </a:ext>
            </a:extLst>
          </p:cNvPr>
          <p:cNvSpPr txBox="1"/>
          <p:nvPr/>
        </p:nvSpPr>
        <p:spPr>
          <a:xfrm>
            <a:off x="914400" y="219456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Graph: Married &amp; Unmarried</a:t>
            </a:r>
          </a:p>
        </p:txBody>
      </p:sp>
    </p:spTree>
    <p:extLst>
      <p:ext uri="{BB962C8B-B14F-4D97-AF65-F5344CB8AC3E}">
        <p14:creationId xmlns:p14="http://schemas.microsoft.com/office/powerpoint/2010/main" val="12267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9697" y="584733"/>
            <a:ext cx="8911687" cy="1280890"/>
          </a:xfrm>
        </p:spPr>
        <p:txBody>
          <a:bodyPr/>
          <a:lstStyle/>
          <a:p>
            <a:r>
              <a:rPr lang="en-US" dirty="0"/>
              <a:t>Managerial Insights Continued…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8082" y="1496291"/>
            <a:ext cx="82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Q: Identifying Target customers with high propensity to  buy  GSP Plan.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9285" y="2912158"/>
            <a:ext cx="65213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</a:t>
            </a:r>
            <a:r>
              <a:rPr lang="en-US" dirty="0" err="1" smtClean="0"/>
              <a:t>loghhincome</a:t>
            </a:r>
            <a:r>
              <a:rPr lang="en-US" dirty="0" smtClean="0"/>
              <a:t> </a:t>
            </a:r>
            <a:r>
              <a:rPr lang="en-US" dirty="0"/>
              <a:t>customers have comparatively</a:t>
            </a:r>
          </a:p>
          <a:p>
            <a:r>
              <a:rPr lang="en-US" dirty="0"/>
              <a:t>    high propensity to buy the plan than low </a:t>
            </a:r>
            <a:r>
              <a:rPr lang="en-US" dirty="0" err="1" smtClean="0"/>
              <a:t>loghhincome</a:t>
            </a:r>
            <a:endParaRPr lang="en-US" dirty="0"/>
          </a:p>
          <a:p>
            <a:r>
              <a:rPr lang="en-US" dirty="0"/>
              <a:t>     customers.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Difference of probability between high </a:t>
            </a:r>
            <a:r>
              <a:rPr lang="en-US" dirty="0" err="1" smtClean="0"/>
              <a:t>loghhincome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And low </a:t>
            </a:r>
            <a:r>
              <a:rPr lang="en-US" dirty="0" err="1" smtClean="0"/>
              <a:t>loghhincome</a:t>
            </a:r>
            <a:r>
              <a:rPr lang="en-US" dirty="0" smtClean="0"/>
              <a:t> </a:t>
            </a:r>
            <a:r>
              <a:rPr lang="en-US" dirty="0"/>
              <a:t>is about 7% Points.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190F0D-CA17-47F9-B751-DE2DDE41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43" y="2824121"/>
            <a:ext cx="4391310" cy="31027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531A7D-572A-42E8-9A4C-4D98CC022524}"/>
              </a:ext>
            </a:extLst>
          </p:cNvPr>
          <p:cNvSpPr/>
          <p:nvPr/>
        </p:nvSpPr>
        <p:spPr>
          <a:xfrm>
            <a:off x="1151443" y="2160206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Graph: High </a:t>
            </a:r>
            <a:r>
              <a:rPr lang="en-US" u="sng" dirty="0" err="1"/>
              <a:t>hhincome</a:t>
            </a:r>
            <a:r>
              <a:rPr lang="en-US" u="sng" dirty="0"/>
              <a:t> &amp; Low </a:t>
            </a:r>
            <a:r>
              <a:rPr lang="en-US" u="sng" dirty="0" err="1"/>
              <a:t>hhincome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0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9697" y="584733"/>
            <a:ext cx="8911687" cy="1280890"/>
          </a:xfrm>
        </p:spPr>
        <p:txBody>
          <a:bodyPr/>
          <a:lstStyle/>
          <a:p>
            <a:r>
              <a:rPr lang="en-US" dirty="0"/>
              <a:t>Managerial Insights Continued…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8082" y="1496291"/>
            <a:ext cx="82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Q: Identifying Target customers with high propensity to  buy  GSP Plan.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82" y="2777181"/>
            <a:ext cx="4533438" cy="3869045"/>
          </a:xfrm>
        </p:spPr>
      </p:pic>
      <p:sp>
        <p:nvSpPr>
          <p:cNvPr id="2" name="TextBox 1"/>
          <p:cNvSpPr txBox="1"/>
          <p:nvPr/>
        </p:nvSpPr>
        <p:spPr>
          <a:xfrm>
            <a:off x="5943599" y="2777181"/>
            <a:ext cx="5943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home appliances, as the price  the probability of buying warranty decreases roughly about 8% 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nonhome appliances, as price increases  the probability of buying warranty increases roughly about 11%  points.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for  high-priced non home appliances and low priced home appliances have high  propensity to buy the plan.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1DC0C-F2BE-4341-ADF6-D7C0E1D5E970}"/>
              </a:ext>
            </a:extLst>
          </p:cNvPr>
          <p:cNvSpPr txBox="1"/>
          <p:nvPr/>
        </p:nvSpPr>
        <p:spPr>
          <a:xfrm>
            <a:off x="1278082" y="2194560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Graph: Price category for home vs non home appliances</a:t>
            </a:r>
          </a:p>
        </p:txBody>
      </p:sp>
    </p:spTree>
    <p:extLst>
      <p:ext uri="{BB962C8B-B14F-4D97-AF65-F5344CB8AC3E}">
        <p14:creationId xmlns:p14="http://schemas.microsoft.com/office/powerpoint/2010/main" val="8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460" y="211903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dentified high propensity customers are: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Non-Hispanic Customers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Married Customers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 </a:t>
            </a:r>
            <a:r>
              <a:rPr lang="en-US" dirty="0" err="1" smtClean="0"/>
              <a:t>Hhincome</a:t>
            </a:r>
            <a:r>
              <a:rPr lang="en-US" dirty="0" smtClean="0"/>
              <a:t> Customers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And, customers who buy high priced non-home appliances and  low priced home appliances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Our </a:t>
            </a:r>
            <a:r>
              <a:rPr lang="en-US" dirty="0"/>
              <a:t>Marketing strategy is to focus on </a:t>
            </a:r>
            <a:r>
              <a:rPr lang="en-US" dirty="0" smtClean="0"/>
              <a:t>the above customer groups.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Suggestions: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 information regarding price of the protection plans. So, revenue generated is not known.</a:t>
            </a:r>
          </a:p>
          <a:p>
            <a:r>
              <a:rPr lang="en-US" dirty="0"/>
              <a:t>No information regarding cost for  various possible strategies  like salesperson training, advertising etc. </a:t>
            </a:r>
          </a:p>
          <a:p>
            <a:r>
              <a:rPr lang="en-US" dirty="0"/>
              <a:t>So, without the above information  it is difficult to suggest strategies  the firm should take for the target high propensity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5027" y="3148446"/>
            <a:ext cx="337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966" y="2883498"/>
            <a:ext cx="8915400" cy="3777622"/>
          </a:xfrm>
        </p:spPr>
        <p:txBody>
          <a:bodyPr/>
          <a:lstStyle/>
          <a:p>
            <a:r>
              <a:rPr lang="en-US" b="1" dirty="0"/>
              <a:t>Research Question:</a:t>
            </a:r>
          </a:p>
          <a:p>
            <a:r>
              <a:rPr lang="en-US" b="1" dirty="0"/>
              <a:t>Identify the customers </a:t>
            </a:r>
            <a:r>
              <a:rPr lang="en-US" dirty="0"/>
              <a:t>who have the </a:t>
            </a:r>
            <a:r>
              <a:rPr lang="en-US" b="1" dirty="0"/>
              <a:t>high propensity </a:t>
            </a:r>
            <a:r>
              <a:rPr lang="en-US" dirty="0"/>
              <a:t>to purchase the Geek Squad Protection Plan/ Warranty.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3966" y="76892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GOAL OF THE COMPANY: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Come </a:t>
            </a:r>
            <a:r>
              <a:rPr lang="en-US" dirty="0"/>
              <a:t>up with Potential Strategies to increase Warranty Sale.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969"/>
          </a:xfrm>
        </p:spPr>
        <p:txBody>
          <a:bodyPr/>
          <a:lstStyle/>
          <a:p>
            <a:r>
              <a:rPr lang="en-US" dirty="0"/>
              <a:t>Dependent variable: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00" y="1394129"/>
            <a:ext cx="8915400" cy="607921"/>
          </a:xfrm>
        </p:spPr>
        <p:txBody>
          <a:bodyPr/>
          <a:lstStyle/>
          <a:p>
            <a:r>
              <a:rPr lang="en-US" dirty="0"/>
              <a:t>Warranty – A dummy variable, it is the key variable of interest.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20472" y="3775420"/>
            <a:ext cx="8911687" cy="64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2231" y="3369169"/>
            <a:ext cx="2816748" cy="64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00" y="2203984"/>
            <a:ext cx="5395428" cy="963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2925" y="315059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PriceCategory</a:t>
            </a:r>
            <a:r>
              <a:rPr lang="en-US" dirty="0" smtClean="0"/>
              <a:t> (Range 0-17)</a:t>
            </a:r>
            <a:endParaRPr lang="en-US" dirty="0"/>
          </a:p>
          <a:p>
            <a:r>
              <a:rPr lang="en-US" dirty="0" err="1" smtClean="0"/>
              <a:t>Hhincome</a:t>
            </a:r>
            <a:r>
              <a:rPr lang="en-US" dirty="0" smtClean="0"/>
              <a:t> (Range 0-1300)</a:t>
            </a:r>
            <a:r>
              <a:rPr lang="en-US" dirty="0"/>
              <a:t>			</a:t>
            </a:r>
          </a:p>
          <a:p>
            <a:r>
              <a:rPr lang="en-US" dirty="0"/>
              <a:t>ProductGeneration	</a:t>
            </a:r>
            <a:r>
              <a:rPr lang="en-US" dirty="0" smtClean="0"/>
              <a:t>(Range 1-11)</a:t>
            </a:r>
            <a:r>
              <a:rPr lang="en-US" dirty="0"/>
              <a:t>		</a:t>
            </a:r>
          </a:p>
          <a:p>
            <a:r>
              <a:rPr lang="en-US" dirty="0" err="1" smtClean="0"/>
              <a:t>NewCustomer</a:t>
            </a:r>
            <a:r>
              <a:rPr lang="en-US" dirty="0" smtClean="0"/>
              <a:t> (0-1)</a:t>
            </a:r>
            <a:endParaRPr lang="en-US" dirty="0"/>
          </a:p>
          <a:p>
            <a:r>
              <a:rPr lang="en-US" dirty="0"/>
              <a:t>personid</a:t>
            </a:r>
          </a:p>
          <a:p>
            <a:r>
              <a:rPr lang="en-US" dirty="0"/>
              <a:t>weekend (0-1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Appliances (0-1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Age (Range 52 – 86)</a:t>
            </a:r>
            <a:endParaRPr lang="en-US" dirty="0"/>
          </a:p>
          <a:p>
            <a:r>
              <a:rPr lang="en-US" dirty="0"/>
              <a:t>Married (0-1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MyBestBuy</a:t>
            </a:r>
            <a:r>
              <a:rPr lang="en-US" dirty="0"/>
              <a:t> (0-1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Hisp</a:t>
            </a:r>
            <a:r>
              <a:rPr lang="en-US" dirty="0"/>
              <a:t> (0-1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Familysize</a:t>
            </a:r>
            <a:r>
              <a:rPr lang="en-US" dirty="0" smtClean="0"/>
              <a:t> (1-4)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79" y="581624"/>
            <a:ext cx="8911687" cy="1280890"/>
          </a:xfrm>
        </p:spPr>
        <p:txBody>
          <a:bodyPr/>
          <a:lstStyle/>
          <a:p>
            <a:r>
              <a:rPr lang="en-US" dirty="0"/>
              <a:t>Plot Warranty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1" y="1506682"/>
            <a:ext cx="3025121" cy="232319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60472" y="646483"/>
            <a:ext cx="569612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Plot PriceCategory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7" y="1506682"/>
            <a:ext cx="3199425" cy="2323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6" y="4273850"/>
            <a:ext cx="3199425" cy="2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79" y="581624"/>
            <a:ext cx="8911687" cy="1280890"/>
          </a:xfrm>
        </p:spPr>
        <p:txBody>
          <a:bodyPr/>
          <a:lstStyle/>
          <a:p>
            <a:r>
              <a:rPr lang="en-US" dirty="0"/>
              <a:t>Plot HHIncome:         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0472" y="646483"/>
            <a:ext cx="569612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09" y="1695287"/>
            <a:ext cx="2941734" cy="253573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57" y="1698039"/>
            <a:ext cx="2954375" cy="25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34" y="371299"/>
            <a:ext cx="8911687" cy="1280890"/>
          </a:xfrm>
        </p:spPr>
        <p:txBody>
          <a:bodyPr/>
          <a:lstStyle/>
          <a:p>
            <a:r>
              <a:rPr lang="en-US" dirty="0"/>
              <a:t>Other Plots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7" y="1593832"/>
            <a:ext cx="3409122" cy="2314657"/>
          </a:xfrm>
        </p:spPr>
      </p:pic>
      <p:sp>
        <p:nvSpPr>
          <p:cNvPr id="8" name="TextBox 7"/>
          <p:cNvSpPr txBox="1"/>
          <p:nvPr/>
        </p:nvSpPr>
        <p:spPr>
          <a:xfrm>
            <a:off x="1111827" y="122450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PriceCategory with Warranty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3692" y="1224500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Income with Warranty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56" y="4425070"/>
            <a:ext cx="3559642" cy="21842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20949" y="409315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with Warranty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58" y="1636220"/>
            <a:ext cx="3559642" cy="22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Multicollinearity: Through VIF and COR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correlation between product generation and price category. Hence, removing product generation.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correlation between married variable and family size variable. Hence removing familysize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611881"/>
            <a:ext cx="3552251" cy="276688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5" y="3611880"/>
            <a:ext cx="3821730" cy="276688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59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663777"/>
          </a:xfrm>
        </p:spPr>
        <p:txBody>
          <a:bodyPr/>
          <a:lstStyle/>
          <a:p>
            <a:r>
              <a:rPr lang="en-US" dirty="0"/>
              <a:t>Model 1: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9" y="1276870"/>
            <a:ext cx="9444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Warranty ~ PriceCategory + loghhincome + appliances + age</a:t>
            </a:r>
            <a:endParaRPr 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8" y="1912643"/>
            <a:ext cx="7079812" cy="159256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15648" y="2708924"/>
            <a:ext cx="7079812" cy="23257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687" y="1348939"/>
            <a:ext cx="1520058" cy="30828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1244</TotalTime>
  <Words>937</Words>
  <Application>Microsoft Office PowerPoint</Application>
  <PresentationFormat>Widescreen</PresentationFormat>
  <Paragraphs>180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</vt:lpstr>
      <vt:lpstr>Century Gothic</vt:lpstr>
      <vt:lpstr>Consolas</vt:lpstr>
      <vt:lpstr>Lucida Console</vt:lpstr>
      <vt:lpstr>Mangal</vt:lpstr>
      <vt:lpstr>Times New Roman</vt:lpstr>
      <vt:lpstr>Wingdings</vt:lpstr>
      <vt:lpstr>Wingdings 3</vt:lpstr>
      <vt:lpstr>Wisp</vt:lpstr>
      <vt:lpstr>BestBuy GSP Plan Analysis</vt:lpstr>
      <vt:lpstr>Outline:</vt:lpstr>
      <vt:lpstr>PowerPoint Presentation</vt:lpstr>
      <vt:lpstr>Dependent variable:</vt:lpstr>
      <vt:lpstr>Plot Warranty</vt:lpstr>
      <vt:lpstr>Plot HHIncome:           </vt:lpstr>
      <vt:lpstr>Other Plots</vt:lpstr>
      <vt:lpstr>Multicollinearity: Through VIF and COR TEST</vt:lpstr>
      <vt:lpstr>Model 1: </vt:lpstr>
      <vt:lpstr>Model 2: </vt:lpstr>
      <vt:lpstr>Model 3: </vt:lpstr>
      <vt:lpstr>Model 4: </vt:lpstr>
      <vt:lpstr>Model 6: </vt:lpstr>
      <vt:lpstr>Model 7: </vt:lpstr>
      <vt:lpstr>Endogeneity assumption</vt:lpstr>
      <vt:lpstr>LPM and Logitmfx Model</vt:lpstr>
      <vt:lpstr>Endogeneity tests and Conclusion</vt:lpstr>
      <vt:lpstr>Results of Test for heteroskedasticity</vt:lpstr>
      <vt:lpstr>Final Model</vt:lpstr>
      <vt:lpstr>Managerial Insights: </vt:lpstr>
      <vt:lpstr>Managerial Insights Continued…</vt:lpstr>
      <vt:lpstr>Managerial Insights Continued…</vt:lpstr>
      <vt:lpstr>Managerial Insights Continued…</vt:lpstr>
      <vt:lpstr>Our Focus</vt:lpstr>
      <vt:lpstr>Limitations &amp; Suggestions: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Business Analytics</dc:title>
  <dc:creator>Manisha Pandey</dc:creator>
  <cp:lastModifiedBy>Sunanda Daftari</cp:lastModifiedBy>
  <cp:revision>180</cp:revision>
  <dcterms:created xsi:type="dcterms:W3CDTF">2017-10-31T18:11:31Z</dcterms:created>
  <dcterms:modified xsi:type="dcterms:W3CDTF">2018-10-22T05:43:48Z</dcterms:modified>
</cp:coreProperties>
</file>