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0" r:id="rId7"/>
    <p:sldId id="261" r:id="rId8"/>
    <p:sldId id="267" r:id="rId9"/>
    <p:sldId id="262"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8BC31-0855-4C7E-A258-2FAE5931AF3D}" v="42" dt="2023-03-21T14:06:29.478"/>
    <p1510:client id="{15E2295A-105C-40EA-997D-ACB0F98DDB0B}" v="142" dt="2023-03-22T14:41:4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28"/>
  </p:normalViewPr>
  <p:slideViewPr>
    <p:cSldViewPr snapToGrid="0" snapToObjects="1">
      <p:cViewPr varScale="1">
        <p:scale>
          <a:sx n="156" d="100"/>
          <a:sy n="156" d="100"/>
        </p:scale>
        <p:origin x="1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265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739940" y="125931"/>
            <a:ext cx="6049352" cy="1387944"/>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12033" y="4593027"/>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3735917" y="1903297"/>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085099" y="1515591"/>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
        <p:nvSpPr>
          <p:cNvPr id="2" name="Rectangle 1">
            <a:extLst>
              <a:ext uri="{FF2B5EF4-FFF2-40B4-BE49-F238E27FC236}">
                <a16:creationId xmlns:a16="http://schemas.microsoft.com/office/drawing/2014/main" id="{252EB27F-06E2-AF45-BD81-D6CCB66A81F6}"/>
              </a:ext>
            </a:extLst>
          </p:cNvPr>
          <p:cNvSpPr/>
          <p:nvPr/>
        </p:nvSpPr>
        <p:spPr>
          <a:xfrm>
            <a:off x="315589" y="2730869"/>
            <a:ext cx="8294337" cy="2031325"/>
          </a:xfrm>
          <a:prstGeom prst="rect">
            <a:avLst/>
          </a:prstGeom>
        </p:spPr>
        <p:txBody>
          <a:bodyPr wrap="square">
            <a:spAutoFit/>
          </a:bodyPr>
          <a:lstStyle/>
          <a:p>
            <a:pPr algn="just"/>
            <a:endParaRPr lang="en-US" dirty="0"/>
          </a:p>
          <a:p>
            <a:pPr algn="just"/>
            <a:r>
              <a:rPr lang="en-US" dirty="0"/>
              <a:t>Your Team Name : </a:t>
            </a:r>
            <a:r>
              <a:rPr lang="en-US" u="sng" dirty="0"/>
              <a:t>Unstoppable-Wizards/GREEN-OPTICS</a:t>
            </a:r>
          </a:p>
          <a:p>
            <a:pPr algn="just"/>
            <a:endParaRPr lang="en-US" dirty="0"/>
          </a:p>
          <a:p>
            <a:pPr algn="just"/>
            <a:r>
              <a:rPr lang="en-US" dirty="0"/>
              <a:t>Your team bio : </a:t>
            </a:r>
            <a:r>
              <a:rPr lang="en-US" u="sng" dirty="0"/>
              <a:t>A Team passionate to follow one common dream of resolving modern environmental problems and works on the “green” upbringing of children by connecting the new generation to the nature.</a:t>
            </a:r>
          </a:p>
          <a:p>
            <a:pPr algn="just"/>
            <a:endParaRPr lang="en-US" dirty="0"/>
          </a:p>
          <a:p>
            <a:endParaRPr lang="en-US" dirty="0"/>
          </a:p>
          <a:p>
            <a:r>
              <a:rPr lang="en-US" dirty="0"/>
              <a:t>Date : 19</a:t>
            </a:r>
            <a:r>
              <a:rPr lang="en-US" baseline="30000" dirty="0"/>
              <a:t>th</a:t>
            </a:r>
            <a:r>
              <a:rPr lang="en-US" dirty="0"/>
              <a:t> April , 2023</a:t>
            </a:r>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SUNANDA BHATACHARYA (TEAM LEAD)</a:t>
            </a:r>
          </a:p>
          <a:p>
            <a:pPr marL="0" lvl="0" indent="0" algn="l" rtl="0">
              <a:lnSpc>
                <a:spcPct val="150000"/>
              </a:lnSpc>
              <a:spcBef>
                <a:spcPts val="0"/>
              </a:spcBef>
              <a:spcAft>
                <a:spcPts val="1600"/>
              </a:spcAft>
              <a:buSzPts val="1800"/>
              <a:buNone/>
            </a:pPr>
            <a:r>
              <a:rPr lang="en" sz="1500" dirty="0"/>
              <a:t>TARUN SHARMA </a:t>
            </a:r>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t>Problem Statement?</a:t>
            </a:r>
            <a:endParaRPr sz="2000" u="sng" dirty="0"/>
          </a:p>
        </p:txBody>
      </p:sp>
      <p:sp>
        <p:nvSpPr>
          <p:cNvPr id="348" name="Google Shape;348;p2"/>
          <p:cNvSpPr txBox="1"/>
          <p:nvPr/>
        </p:nvSpPr>
        <p:spPr>
          <a:xfrm>
            <a:off x="494629" y="896657"/>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sz="1400" b="0" i="0" u="none" strike="noStrike" cap="none" dirty="0">
                <a:solidFill>
                  <a:srgbClr val="222222"/>
                </a:solidFill>
                <a:highlight>
                  <a:srgbClr val="FFFFFF"/>
                </a:highlight>
                <a:latin typeface="Lato"/>
                <a:ea typeface="Lato"/>
                <a:cs typeface="Lato"/>
                <a:sym typeface="Lato"/>
              </a:rPr>
              <a:t>We have observed that the new generation kids’ point of view is more inclined towards the technological </a:t>
            </a:r>
            <a:r>
              <a:rPr lang="en-US" sz="1400" b="0" i="0" u="none" strike="noStrike" cap="none" dirty="0">
                <a:solidFill>
                  <a:srgbClr val="222222"/>
                </a:solidFill>
                <a:highlight>
                  <a:srgbClr val="FFFFFF"/>
                </a:highlight>
                <a:latin typeface="Lato"/>
                <a:ea typeface="Lato"/>
                <a:cs typeface="Lato"/>
                <a:sym typeface="Lato"/>
              </a:rPr>
              <a:t>development of society only </a:t>
            </a:r>
            <a:r>
              <a:rPr lang="en" sz="1400" b="0" i="0" u="none" strike="noStrike" cap="none" dirty="0">
                <a:solidFill>
                  <a:srgbClr val="222222"/>
                </a:solidFill>
                <a:highlight>
                  <a:srgbClr val="FFFFFF"/>
                </a:highlight>
                <a:latin typeface="Lato"/>
                <a:ea typeface="Lato"/>
                <a:cs typeface="Lato"/>
                <a:sym typeface="Lato"/>
              </a:rPr>
              <a:t>ignoring the secondary </a:t>
            </a:r>
            <a:r>
              <a:rPr lang="en" dirty="0">
                <a:solidFill>
                  <a:srgbClr val="222222"/>
                </a:solidFill>
                <a:highlight>
                  <a:srgbClr val="FFFFFF"/>
                </a:highlight>
                <a:latin typeface="Lato"/>
                <a:ea typeface="Lato"/>
                <a:cs typeface="Lato"/>
                <a:sym typeface="Lato"/>
              </a:rPr>
              <a:t>factors </a:t>
            </a:r>
            <a:r>
              <a:rPr lang="en" sz="1400" b="0" i="0" u="none" strike="noStrike" cap="none" dirty="0">
                <a:solidFill>
                  <a:srgbClr val="222222"/>
                </a:solidFill>
                <a:highlight>
                  <a:srgbClr val="FFFFFF"/>
                </a:highlight>
                <a:latin typeface="Lato"/>
                <a:ea typeface="Lato"/>
                <a:cs typeface="Lato"/>
                <a:sym typeface="Lato"/>
              </a:rPr>
              <a:t>which are impacting environment in negative ways. Rather it is wastage of their domestic products, wastage of food or making green fields as their playgrounds. </a:t>
            </a: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Our solution will work as a bridge between learning phase and early age phase of kids in which they shall definitely have an idea about the environment.</a:t>
            </a:r>
          </a:p>
          <a:p>
            <a:pPr marL="285750" marR="0" lvl="0" indent="-285750" algn="just" rtl="0">
              <a:lnSpc>
                <a:spcPct val="100000"/>
              </a:lnSpc>
              <a:spcBef>
                <a:spcPts val="0"/>
              </a:spcBef>
              <a:spcAft>
                <a:spcPts val="0"/>
              </a:spcAft>
              <a:buClr>
                <a:srgbClr val="000000"/>
              </a:buClr>
              <a:buSzPts val="1400"/>
              <a:buFont typeface="Wingdings" pitchFamily="2" charset="2"/>
              <a:buChar char="Ø"/>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We have found that NGOs and govt. organizations are struggling to spread awareness messages to the people around and many of them fails badly as well. Our solution will be platform for the NGOs to spread their words and bring the families together under a tree on weekends to encourage kids and parents to be more creative, more social and more close to the nature. </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03980" y="805550"/>
            <a:ext cx="8370649"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sng"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Wingdings" pitchFamily="2" charset="2"/>
              <a:buChar char="Ø"/>
            </a:pPr>
            <a:r>
              <a:rPr lang="en-US" sz="1200" b="0" i="0" u="none" strike="noStrike" cap="none" dirty="0">
                <a:solidFill>
                  <a:srgbClr val="000000"/>
                </a:solidFill>
                <a:latin typeface="Lato"/>
                <a:ea typeface="Lato"/>
                <a:cs typeface="Lato"/>
                <a:sym typeface="Lato"/>
              </a:rPr>
              <a:t>NGOs and Govt. Organizations</a:t>
            </a:r>
            <a:r>
              <a:rPr lang="en-US" sz="1200" dirty="0">
                <a:latin typeface="Lato"/>
                <a:ea typeface="Lato"/>
                <a:cs typeface="Lato"/>
                <a:sym typeface="Lato"/>
              </a:rPr>
              <a:t> working locally and are active towards resolving environmental problems will be our early adopter of the product. In Later stages, when NGOs are joined, Families with the kids or individuals will come forward to join.</a:t>
            </a:r>
          </a:p>
          <a:p>
            <a:pPr marL="171450" marR="0" lvl="0" indent="-171450" algn="l" rtl="0">
              <a:lnSpc>
                <a:spcPct val="115000"/>
              </a:lnSpc>
              <a:spcBef>
                <a:spcPts val="1000"/>
              </a:spcBef>
              <a:spcAft>
                <a:spcPts val="1000"/>
              </a:spcAft>
              <a:buClr>
                <a:srgbClr val="000000"/>
              </a:buClr>
              <a:buSzPts val="1200"/>
              <a:buFont typeface="Wingdings" pitchFamily="2" charset="2"/>
              <a:buChar char="Ø"/>
            </a:pPr>
            <a:r>
              <a:rPr lang="en-US" sz="1200" b="0" i="0" u="none" strike="noStrike" cap="none" dirty="0">
                <a:solidFill>
                  <a:srgbClr val="000000"/>
                </a:solidFill>
                <a:latin typeface="Lato"/>
                <a:ea typeface="Lato"/>
                <a:cs typeface="Lato"/>
                <a:sym typeface="Lato"/>
              </a:rPr>
              <a:t>Our app is an </a:t>
            </a:r>
            <a:r>
              <a:rPr lang="en-US" sz="1200" dirty="0">
                <a:latin typeface="Lato"/>
                <a:ea typeface="Lato"/>
                <a:cs typeface="Lato"/>
                <a:sym typeface="Lato"/>
              </a:rPr>
              <a:t>platform for event organizing and learning that’s why NGOs as event organizers will join in early phase. </a:t>
            </a: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106775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Wingdings" pitchFamily="2" charset="2"/>
              <a:buChar char="Ø"/>
            </a:pPr>
            <a:r>
              <a:rPr lang="en" dirty="0">
                <a:highlight>
                  <a:srgbClr val="FFFFFF"/>
                </a:highlight>
                <a:latin typeface="Lato"/>
                <a:ea typeface="Lato"/>
                <a:cs typeface="Lato"/>
                <a:sym typeface="Lato"/>
              </a:rPr>
              <a:t>Uncommon social media groups on Facebook and Instagram. </a:t>
            </a:r>
          </a:p>
          <a:p>
            <a:pPr marL="285750" marR="0" lvl="0" indent="-285750" algn="l" rtl="0">
              <a:lnSpc>
                <a:spcPct val="115000"/>
              </a:lnSpc>
              <a:spcBef>
                <a:spcPts val="1000"/>
              </a:spcBef>
              <a:spcAft>
                <a:spcPts val="100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Events promoting applications. </a:t>
            </a:r>
          </a:p>
          <a:p>
            <a:pPr marL="285750" marR="0" lvl="0" indent="-285750" algn="l" rtl="0">
              <a:lnSpc>
                <a:spcPct val="115000"/>
              </a:lnSpc>
              <a:spcBef>
                <a:spcPts val="1000"/>
              </a:spcBef>
              <a:spcAft>
                <a:spcPts val="100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Existing Marketing Companies.</a:t>
            </a:r>
          </a:p>
          <a:p>
            <a:pPr marL="285750" marR="0" lvl="0" indent="-285750" algn="l" rtl="0">
              <a:lnSpc>
                <a:spcPct val="115000"/>
              </a:lnSpc>
              <a:spcBef>
                <a:spcPts val="1000"/>
              </a:spcBef>
              <a:spcAft>
                <a:spcPts val="100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t>Pre-Requisite</a:t>
            </a:r>
            <a:endParaRPr sz="2000" u="sng"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81646" y="17362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solidFill>
                  <a:srgbClr val="4A4548"/>
                </a:solidFill>
                <a:highlight>
                  <a:srgbClr val="FFFFFF"/>
                </a:highlight>
              </a:rPr>
              <a:t>Tools or resources</a:t>
            </a:r>
            <a:endParaRPr sz="2000" u="sng" dirty="0"/>
          </a:p>
        </p:txBody>
      </p:sp>
      <p:sp>
        <p:nvSpPr>
          <p:cNvPr id="366" name="Google Shape;366;p5"/>
          <p:cNvSpPr txBox="1">
            <a:spLocks noGrp="1"/>
          </p:cNvSpPr>
          <p:nvPr>
            <p:ph type="title"/>
          </p:nvPr>
        </p:nvSpPr>
        <p:spPr>
          <a:xfrm>
            <a:off x="81646" y="83600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u="sng" dirty="0">
                <a:solidFill>
                  <a:srgbClr val="4A4548"/>
                </a:solidFill>
                <a:highlight>
                  <a:srgbClr val="FFFFFF"/>
                </a:highlight>
              </a:rPr>
              <a:t>Azure tools or resources which are likely to be used by you for the prototype, if your idea gets selected</a:t>
            </a:r>
            <a:endParaRPr sz="1400" u="sng"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3ACB81DA-1613-3043-8EE4-6E10F8F6E274}"/>
              </a:ext>
            </a:extLst>
          </p:cNvPr>
          <p:cNvSpPr txBox="1"/>
          <p:nvPr/>
        </p:nvSpPr>
        <p:spPr>
          <a:xfrm>
            <a:off x="751114" y="1412003"/>
            <a:ext cx="2295821" cy="954107"/>
          </a:xfrm>
          <a:prstGeom prst="rect">
            <a:avLst/>
          </a:prstGeom>
          <a:noFill/>
        </p:spPr>
        <p:txBody>
          <a:bodyPr wrap="none" rtlCol="0">
            <a:spAutoFit/>
          </a:bodyPr>
          <a:lstStyle/>
          <a:p>
            <a:pPr marL="285750" indent="-285750">
              <a:buFont typeface="Wingdings" pitchFamily="2" charset="2"/>
              <a:buChar char="Ø"/>
            </a:pPr>
            <a:r>
              <a:rPr lang="en-US" dirty="0"/>
              <a:t>Microsoft Visual Studio</a:t>
            </a:r>
          </a:p>
          <a:p>
            <a:pPr marL="285750" indent="-285750">
              <a:buFont typeface="Wingdings" pitchFamily="2" charset="2"/>
              <a:buChar char="Ø"/>
            </a:pPr>
            <a:r>
              <a:rPr lang="en-US" dirty="0" err="1"/>
              <a:t>Github</a:t>
            </a:r>
            <a:endParaRPr lang="en-US" dirty="0"/>
          </a:p>
          <a:p>
            <a:pPr marL="285750" indent="-285750">
              <a:buFont typeface="Wingdings" pitchFamily="2" charset="2"/>
              <a:buChar char="Ø"/>
            </a:pPr>
            <a:r>
              <a:rPr lang="en-US" dirty="0"/>
              <a:t>App Center</a:t>
            </a:r>
          </a:p>
          <a:p>
            <a:pPr marL="285750" indent="-285750">
              <a:buFont typeface="Wingdings" pitchFamily="2" charset="2"/>
              <a:buChar char="Ø"/>
            </a:pPr>
            <a:r>
              <a:rPr lang="en-US" dirty="0"/>
              <a:t>SDKs</a:t>
            </a:r>
          </a:p>
        </p:txBody>
      </p:sp>
      <p:sp>
        <p:nvSpPr>
          <p:cNvPr id="4" name="TextBox 3">
            <a:extLst>
              <a:ext uri="{FF2B5EF4-FFF2-40B4-BE49-F238E27FC236}">
                <a16:creationId xmlns:a16="http://schemas.microsoft.com/office/drawing/2014/main" id="{C2F97403-DD04-244D-9155-C6BC0A112834}"/>
              </a:ext>
            </a:extLst>
          </p:cNvPr>
          <p:cNvSpPr txBox="1"/>
          <p:nvPr/>
        </p:nvSpPr>
        <p:spPr>
          <a:xfrm>
            <a:off x="179615" y="2770352"/>
            <a:ext cx="8182032" cy="738664"/>
          </a:xfrm>
          <a:prstGeom prst="rect">
            <a:avLst/>
          </a:prstGeom>
          <a:noFill/>
        </p:spPr>
        <p:txBody>
          <a:bodyPr wrap="square" rtlCol="0">
            <a:spAutoFit/>
          </a:bodyPr>
          <a:lstStyle/>
          <a:p>
            <a:r>
              <a:rPr lang="en-US" dirty="0"/>
              <a:t>Please Note:</a:t>
            </a:r>
          </a:p>
          <a:p>
            <a:r>
              <a:rPr lang="en-US" dirty="0"/>
              <a:t>The tools required are not limited to aforementioned names only. Rest </a:t>
            </a:r>
            <a:r>
              <a:rPr lang="en-US" dirty="0" err="1"/>
              <a:t>zzure</a:t>
            </a:r>
            <a:r>
              <a:rPr lang="en-US" dirty="0"/>
              <a:t> tools still need to be explored and learnt.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494629" y="8055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sz="1400" b="0" i="0" u="none" strike="noStrike" cap="none" dirty="0">
                <a:solidFill>
                  <a:srgbClr val="222222"/>
                </a:solidFill>
                <a:highlight>
                  <a:srgbClr val="FFFFFF"/>
                </a:highlight>
                <a:latin typeface="Lato"/>
                <a:ea typeface="Lato"/>
                <a:cs typeface="Lato"/>
                <a:sym typeface="Lato"/>
              </a:rPr>
              <a:t>Our solution </a:t>
            </a:r>
            <a:r>
              <a:rPr lang="en" dirty="0">
                <a:solidFill>
                  <a:srgbClr val="222222"/>
                </a:solidFill>
                <a:highlight>
                  <a:srgbClr val="FFFFFF"/>
                </a:highlight>
                <a:latin typeface="Lato"/>
                <a:ea typeface="Lato"/>
                <a:cs typeface="Lato"/>
                <a:sym typeface="Lato"/>
              </a:rPr>
              <a:t>will be in form of phone/pad application, initially named “Green-Optics”. Through Green optics platform, locally active NGOs and Govt. Organizations will post about various events and gatherings they are </a:t>
            </a:r>
            <a:r>
              <a:rPr lang="en-US" dirty="0">
                <a:solidFill>
                  <a:srgbClr val="222222"/>
                </a:solidFill>
                <a:highlight>
                  <a:srgbClr val="FFFFFF"/>
                </a:highlight>
                <a:latin typeface="Lato"/>
                <a:ea typeface="Lato"/>
                <a:cs typeface="Lato"/>
                <a:sym typeface="Lato"/>
              </a:rPr>
              <a:t>organizing </a:t>
            </a:r>
            <a:r>
              <a:rPr lang="en" dirty="0">
                <a:solidFill>
                  <a:srgbClr val="222222"/>
                </a:solidFill>
                <a:highlight>
                  <a:srgbClr val="FFFFFF"/>
                </a:highlight>
                <a:latin typeface="Lato"/>
                <a:ea typeface="Lato"/>
                <a:cs typeface="Lato"/>
                <a:sym typeface="Lato"/>
              </a:rPr>
              <a:t>in the up coming days and they will welcome families to join. The events will be inclined more towards social and environmental </a:t>
            </a:r>
            <a:r>
              <a:rPr lang="en-US" dirty="0">
                <a:solidFill>
                  <a:srgbClr val="222222"/>
                </a:solidFill>
                <a:highlight>
                  <a:srgbClr val="FFFFFF"/>
                </a:highlight>
                <a:latin typeface="Lato"/>
                <a:ea typeface="Lato"/>
                <a:cs typeface="Lato"/>
                <a:sym typeface="Lato"/>
              </a:rPr>
              <a:t>awareness program as</a:t>
            </a:r>
            <a:r>
              <a:rPr lang="en" dirty="0">
                <a:solidFill>
                  <a:srgbClr val="222222"/>
                </a:solidFill>
                <a:highlight>
                  <a:srgbClr val="FFFFFF"/>
                </a:highlight>
                <a:latin typeface="Lato"/>
                <a:ea typeface="Lato"/>
                <a:cs typeface="Lato"/>
                <a:sym typeface="Lato"/>
              </a:rPr>
              <a:t> Tree plantation campaign,  Visits to orphanages, spend a day with old age people, Eco-Friendly Green Parties, Visiting to the farmlands during harvesting, (or some hours of working with them) and many more. </a:t>
            </a:r>
          </a:p>
          <a:p>
            <a:pPr marL="285750" marR="0" lvl="0" indent="-285750" algn="just" rtl="0">
              <a:lnSpc>
                <a:spcPct val="100000"/>
              </a:lnSpc>
              <a:spcBef>
                <a:spcPts val="0"/>
              </a:spcBef>
              <a:spcAft>
                <a:spcPts val="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sz="1400" b="0" i="0" u="none" strike="noStrike" cap="none" dirty="0">
                <a:solidFill>
                  <a:srgbClr val="222222"/>
                </a:solidFill>
                <a:highlight>
                  <a:srgbClr val="FFFFFF"/>
                </a:highlight>
                <a:latin typeface="Lato"/>
                <a:ea typeface="Lato"/>
                <a:cs typeface="Lato"/>
                <a:sym typeface="Lato"/>
              </a:rPr>
              <a:t>Through this app, we will teach kids about the </a:t>
            </a:r>
            <a:r>
              <a:rPr lang="en" dirty="0">
                <a:solidFill>
                  <a:srgbClr val="222222"/>
                </a:solidFill>
                <a:highlight>
                  <a:srgbClr val="FFFFFF"/>
                </a:highlight>
                <a:latin typeface="Lato"/>
                <a:ea typeface="Lato"/>
                <a:cs typeface="Lato"/>
                <a:sym typeface="Lato"/>
              </a:rPr>
              <a:t>ways of reusing the waste domestic products, for example the plastic bottles can be converted to art works in no time. Kids will become creative through crafting and bring new ideas and make innovations by learning through these platforms. </a:t>
            </a:r>
          </a:p>
          <a:p>
            <a:pPr marL="285750" marR="0" lvl="0" indent="-285750" algn="just" rtl="0">
              <a:lnSpc>
                <a:spcPct val="100000"/>
              </a:lnSpc>
              <a:spcBef>
                <a:spcPts val="0"/>
              </a:spcBef>
              <a:spcAft>
                <a:spcPts val="0"/>
              </a:spcAft>
              <a:buClr>
                <a:srgbClr val="000000"/>
              </a:buClr>
              <a:buSzPts val="1400"/>
              <a:buFont typeface="Wingdings" pitchFamily="2" charset="2"/>
              <a:buChar char="Ø"/>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By attending events related to environment and common social problems, they will leave behind the orthodoxic traditions, they will gr</a:t>
            </a:r>
            <a:r>
              <a:rPr lang="en-US" dirty="0">
                <a:solidFill>
                  <a:srgbClr val="222222"/>
                </a:solidFill>
                <a:highlight>
                  <a:srgbClr val="FFFFFF"/>
                </a:highlight>
                <a:latin typeface="Lato"/>
                <a:ea typeface="Lato"/>
                <a:cs typeface="Lato"/>
                <a:sym typeface="Lato"/>
              </a:rPr>
              <a:t>ow</a:t>
            </a:r>
            <a:r>
              <a:rPr lang="en" dirty="0">
                <a:solidFill>
                  <a:srgbClr val="222222"/>
                </a:solidFill>
                <a:highlight>
                  <a:srgbClr val="FFFFFF"/>
                </a:highlight>
                <a:latin typeface="Lato"/>
                <a:ea typeface="Lato"/>
                <a:cs typeface="Lato"/>
                <a:sym typeface="Lato"/>
              </a:rPr>
              <a:t> facing real life problems. They will get to </a:t>
            </a:r>
            <a:r>
              <a:rPr lang="en" dirty="0" err="1">
                <a:solidFill>
                  <a:srgbClr val="222222"/>
                </a:solidFill>
                <a:highlight>
                  <a:srgbClr val="FFFFFF"/>
                </a:highlight>
                <a:latin typeface="Lato"/>
                <a:ea typeface="Lato"/>
                <a:cs typeface="Lato"/>
                <a:sym typeface="Lato"/>
              </a:rPr>
              <a:t>kn</a:t>
            </a:r>
            <a:r>
              <a:rPr lang="en-US" dirty="0">
                <a:solidFill>
                  <a:srgbClr val="222222"/>
                </a:solidFill>
                <a:highlight>
                  <a:srgbClr val="FFFFFF"/>
                </a:highlight>
                <a:latin typeface="Lato"/>
                <a:ea typeface="Lato"/>
                <a:cs typeface="Lato"/>
                <a:sym typeface="Lato"/>
              </a:rPr>
              <a:t>ow</a:t>
            </a:r>
            <a:r>
              <a:rPr lang="en" dirty="0">
                <a:solidFill>
                  <a:srgbClr val="222222"/>
                </a:solidFill>
                <a:highlight>
                  <a:srgbClr val="FFFFFF"/>
                </a:highlight>
                <a:latin typeface="Lato"/>
                <a:ea typeface="Lato"/>
                <a:cs typeface="Lato"/>
                <a:sym typeface="Lato"/>
              </a:rPr>
              <a:t> the value of food and will create less waste on seeing the hard work by farmers and do a little work with them. </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36029" y="80555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 CONT…</a:t>
            </a:r>
          </a:p>
          <a:p>
            <a:pPr marL="0" marR="0" lvl="0" indent="0" algn="just"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Once we have established a bond between NGOs and People around, We can bring the local fashion designers (or house-ladies who are into stitching clothes) to sell their products through our platform. T</a:t>
            </a:r>
            <a:r>
              <a:rPr lang="en-US" dirty="0">
                <a:solidFill>
                  <a:srgbClr val="222222"/>
                </a:solidFill>
                <a:highlight>
                  <a:srgbClr val="FFFFFF"/>
                </a:highlight>
                <a:latin typeface="Lato"/>
                <a:ea typeface="Lato"/>
                <a:cs typeface="Lato"/>
                <a:sym typeface="Lato"/>
              </a:rPr>
              <a:t>h</a:t>
            </a:r>
            <a:r>
              <a:rPr lang="en" dirty="0">
                <a:solidFill>
                  <a:srgbClr val="222222"/>
                </a:solidFill>
                <a:highlight>
                  <a:srgbClr val="FFFFFF"/>
                </a:highlight>
                <a:latin typeface="Lato"/>
                <a:ea typeface="Lato"/>
                <a:cs typeface="Lato"/>
                <a:sym typeface="Lato"/>
              </a:rPr>
              <a:t>e benefits of this will be less carbon footprints in retail business, house ladies will get paid for their hard-work and people will be encouraged to use local designed clothes. </a:t>
            </a:r>
          </a:p>
          <a:p>
            <a:pPr marR="0" lvl="0" algn="just"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We will be having the learning sessions for the kids as well, for those who in any case chose to stay home . These learning sessions will be based on indigenous plants and animals focusing towards the biodiversity and various traditions of countries like japan in which it is assumed by kids that every grain of food has seven gods into them , which prevents them in wasting food. </a:t>
            </a:r>
          </a:p>
          <a:p>
            <a:pPr marL="285750" marR="0" lvl="0" indent="-285750" algn="just" rtl="0">
              <a:lnSpc>
                <a:spcPct val="100000"/>
              </a:lnSpc>
              <a:spcBef>
                <a:spcPts val="0"/>
              </a:spcBef>
              <a:spcAft>
                <a:spcPts val="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Scalability will be the cities with active NGO groups and Govt. Organizational groups.  </a:t>
            </a:r>
          </a:p>
          <a:p>
            <a:pPr marL="285750" marR="0" lvl="0" indent="-285750" algn="l" rtl="0">
              <a:lnSpc>
                <a:spcPct val="100000"/>
              </a:lnSpc>
              <a:spcBef>
                <a:spcPts val="0"/>
              </a:spcBef>
              <a:spcAft>
                <a:spcPts val="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67133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5329" y="106775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Social Media platform nowadays are more commercially active, There are </a:t>
            </a:r>
            <a:r>
              <a:rPr lang="en-US" dirty="0">
                <a:solidFill>
                  <a:srgbClr val="222222"/>
                </a:solidFill>
                <a:highlight>
                  <a:srgbClr val="FFFFFF"/>
                </a:highlight>
                <a:latin typeface="Lato"/>
                <a:ea typeface="Lato"/>
                <a:cs typeface="Lato"/>
                <a:sym typeface="Lato"/>
              </a:rPr>
              <a:t>numerous </a:t>
            </a:r>
            <a:r>
              <a:rPr lang="en" dirty="0">
                <a:solidFill>
                  <a:srgbClr val="222222"/>
                </a:solidFill>
                <a:highlight>
                  <a:srgbClr val="FFFFFF"/>
                </a:highlight>
                <a:latin typeface="Lato"/>
                <a:ea typeface="Lato"/>
                <a:cs typeface="Lato"/>
                <a:sym typeface="Lato"/>
              </a:rPr>
              <a:t>ads which may or may not be offensive to kids to watch.  Additionally, parents are preventive towards kids joining and browsing on the social media.</a:t>
            </a:r>
          </a:p>
          <a:p>
            <a:pPr marL="285750" marR="0" lvl="0" indent="-285750" algn="l" rtl="0">
              <a:lnSpc>
                <a:spcPct val="100000"/>
              </a:lnSpc>
              <a:spcBef>
                <a:spcPts val="0"/>
              </a:spcBef>
              <a:spcAft>
                <a:spcPts val="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Green-Optics will be solely be focused on changing social and cultural norms and will provide a fruitful platform to encourage parents to join and bring their kids to events. </a:t>
            </a:r>
          </a:p>
          <a:p>
            <a:pPr marL="285750" marR="0" lvl="0" indent="-285750" algn="l" rtl="0">
              <a:lnSpc>
                <a:spcPct val="100000"/>
              </a:lnSpc>
              <a:spcBef>
                <a:spcPts val="0"/>
              </a:spcBef>
              <a:spcAft>
                <a:spcPts val="0"/>
              </a:spcAft>
              <a:buClr>
                <a:srgbClr val="000000"/>
              </a:buClr>
              <a:buSzPts val="1400"/>
              <a:buFont typeface="Wingdings" pitchFamily="2" charset="2"/>
              <a:buChar char="Ø"/>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Additionally, the scope of app is not limited to event organizing but providing a learning platform for the kids as well, which is missing from all other alternatives. </a:t>
            </a:r>
          </a:p>
          <a:p>
            <a:pPr marR="0" lvl="0" algn="l"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itchFamily="2" charset="2"/>
              <a:buChar char="Ø"/>
            </a:pPr>
            <a:r>
              <a:rPr lang="en" dirty="0">
                <a:solidFill>
                  <a:srgbClr val="222222"/>
                </a:solidFill>
                <a:highlight>
                  <a:srgbClr val="FFFFFF"/>
                </a:highlight>
                <a:latin typeface="Lato"/>
                <a:ea typeface="Lato"/>
                <a:cs typeface="Lato"/>
                <a:sym typeface="Lato"/>
              </a:rPr>
              <a:t>The app will be Ad-free for life time as like the </a:t>
            </a:r>
            <a:r>
              <a:rPr lang="en" dirty="0" err="1">
                <a:solidFill>
                  <a:srgbClr val="222222"/>
                </a:solidFill>
                <a:highlight>
                  <a:srgbClr val="FFFFFF"/>
                </a:highlight>
                <a:latin typeface="Lato"/>
                <a:ea typeface="Lato"/>
                <a:cs typeface="Lato"/>
                <a:sym typeface="Lato"/>
              </a:rPr>
              <a:t>whatsapp</a:t>
            </a:r>
            <a:r>
              <a:rPr lang="en" dirty="0">
                <a:solidFill>
                  <a:srgbClr val="222222"/>
                </a:solidFill>
                <a:highlight>
                  <a:srgbClr val="FFFFFF"/>
                </a:highlight>
                <a:latin typeface="Lato"/>
                <a:ea typeface="Lato"/>
                <a:cs typeface="Lato"/>
                <a:sym typeface="Lato"/>
              </a:rPr>
              <a:t>. </a:t>
            </a:r>
          </a:p>
          <a:p>
            <a:pPr marL="285750" marR="0" lvl="0" indent="-285750" algn="l" rtl="0">
              <a:lnSpc>
                <a:spcPct val="100000"/>
              </a:lnSpc>
              <a:spcBef>
                <a:spcPts val="0"/>
              </a:spcBef>
              <a:spcAft>
                <a:spcPts val="0"/>
              </a:spcAft>
              <a:buClr>
                <a:srgbClr val="000000"/>
              </a:buClr>
              <a:buSzPts val="1400"/>
              <a:buFont typeface="Wingdings" pitchFamily="2" charset="2"/>
              <a:buChar char="Ø"/>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00942" y="37793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411600" y="939978"/>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4CD657EC-0E63-7F40-8737-C7C6566814BC}"/>
              </a:ext>
            </a:extLst>
          </p:cNvPr>
          <p:cNvSpPr txBox="1"/>
          <p:nvPr/>
        </p:nvSpPr>
        <p:spPr>
          <a:xfrm>
            <a:off x="411600" y="1597307"/>
            <a:ext cx="8188390" cy="1815882"/>
          </a:xfrm>
          <a:prstGeom prst="rect">
            <a:avLst/>
          </a:prstGeom>
          <a:noFill/>
        </p:spPr>
        <p:txBody>
          <a:bodyPr wrap="square" rtlCol="0">
            <a:spAutoFit/>
          </a:bodyPr>
          <a:lstStyle/>
          <a:p>
            <a:r>
              <a:rPr lang="en-US" dirty="0"/>
              <a:t>The scalability of the platform can </a:t>
            </a:r>
            <a:r>
              <a:rPr lang="en-US" dirty="0" err="1"/>
              <a:t>assumably</a:t>
            </a:r>
            <a:r>
              <a:rPr lang="en-US" dirty="0"/>
              <a:t> be extended to the international grounds as the platform “TECHGIG” where are presenting the idea is huge and has deep roots in multiple nations. </a:t>
            </a:r>
          </a:p>
          <a:p>
            <a:endParaRPr lang="en-US" dirty="0"/>
          </a:p>
          <a:p>
            <a:r>
              <a:rPr lang="en-US" dirty="0"/>
              <a:t>Microsoft which is sponsor of the event can be sponsor of our creative idea as well which is quite wonderful platform to present our idea. </a:t>
            </a:r>
          </a:p>
          <a:p>
            <a:endParaRPr lang="en-US" dirty="0"/>
          </a:p>
          <a:p>
            <a:r>
              <a:rPr lang="en-US" dirty="0"/>
              <a:t>If we talk about the user perspective than once the people starts spreading words and gives positive feedback about the platform this can reach to the multiple cities and to the small villages as well. </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1058</Words>
  <Application>Microsoft Macintosh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Wingdings</vt:lpstr>
      <vt:lpstr>Lato Black</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Microsoft Office User</cp:lastModifiedBy>
  <cp:revision>77</cp:revision>
  <dcterms:modified xsi:type="dcterms:W3CDTF">2023-04-24T12:29:02Z</dcterms:modified>
</cp:coreProperties>
</file>