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91" r:id="rId5"/>
    <p:sldId id="259" r:id="rId6"/>
    <p:sldId id="282" r:id="rId7"/>
    <p:sldId id="267" r:id="rId8"/>
    <p:sldId id="288" r:id="rId9"/>
    <p:sldId id="269" r:id="rId10"/>
    <p:sldId id="292" r:id="rId11"/>
    <p:sldId id="293" r:id="rId12"/>
    <p:sldId id="277" r:id="rId13"/>
    <p:sldId id="290" r:id="rId14"/>
    <p:sldId id="294" r:id="rId15"/>
    <p:sldId id="295" r:id="rId16"/>
    <p:sldId id="296" r:id="rId17"/>
    <p:sldId id="289" r:id="rId18"/>
    <p:sldId id="276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-37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0A67-74B8-45A6-B36B-F5F896E1FEC7}" type="datetimeFigureOut">
              <a:rPr lang="en-IN" smtClean="0"/>
              <a:pPr/>
              <a:t>23-06-2020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F0D5-DD53-4302-BAF7-2929164D47F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8386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0A67-74B8-45A6-B36B-F5F896E1FEC7}" type="datetimeFigureOut">
              <a:rPr lang="en-IN" smtClean="0"/>
              <a:pPr/>
              <a:t>23-06-2020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F0D5-DD53-4302-BAF7-2929164D47F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7300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0A67-74B8-45A6-B36B-F5F896E1FEC7}" type="datetimeFigureOut">
              <a:rPr lang="en-IN" smtClean="0"/>
              <a:pPr/>
              <a:t>23-06-2020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F0D5-DD53-4302-BAF7-2929164D47F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9590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0A67-74B8-45A6-B36B-F5F896E1FEC7}" type="datetimeFigureOut">
              <a:rPr lang="en-IN" smtClean="0"/>
              <a:pPr/>
              <a:t>23-06-2020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F0D5-DD53-4302-BAF7-2929164D47F1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732273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0A67-74B8-45A6-B36B-F5F896E1FEC7}" type="datetimeFigureOut">
              <a:rPr lang="en-IN" smtClean="0"/>
              <a:pPr/>
              <a:t>23-06-2020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F0D5-DD53-4302-BAF7-2929164D47F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83520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0A67-74B8-45A6-B36B-F5F896E1FEC7}" type="datetimeFigureOut">
              <a:rPr lang="en-IN" smtClean="0"/>
              <a:pPr/>
              <a:t>23-06-2020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F0D5-DD53-4302-BAF7-2929164D47F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63887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0A67-74B8-45A6-B36B-F5F896E1FEC7}" type="datetimeFigureOut">
              <a:rPr lang="en-IN" smtClean="0"/>
              <a:pPr/>
              <a:t>23-06-2020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F0D5-DD53-4302-BAF7-2929164D47F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654396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0A67-74B8-45A6-B36B-F5F896E1FEC7}" type="datetimeFigureOut">
              <a:rPr lang="en-IN" smtClean="0"/>
              <a:pPr/>
              <a:t>23-06-2020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F0D5-DD53-4302-BAF7-2929164D47F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493103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0A67-74B8-45A6-B36B-F5F896E1FEC7}" type="datetimeFigureOut">
              <a:rPr lang="en-IN" smtClean="0"/>
              <a:pPr/>
              <a:t>23-06-2020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F0D5-DD53-4302-BAF7-2929164D47F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81502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0A67-74B8-45A6-B36B-F5F896E1FEC7}" type="datetimeFigureOut">
              <a:rPr lang="en-IN" smtClean="0"/>
              <a:pPr/>
              <a:t>23-06-2020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F0D5-DD53-4302-BAF7-2929164D47F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77083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0A67-74B8-45A6-B36B-F5F896E1FEC7}" type="datetimeFigureOut">
              <a:rPr lang="en-IN" smtClean="0"/>
              <a:pPr/>
              <a:t>23-06-2020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F0D5-DD53-4302-BAF7-2929164D47F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82981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0A67-74B8-45A6-B36B-F5F896E1FEC7}" type="datetimeFigureOut">
              <a:rPr lang="en-IN" smtClean="0"/>
              <a:pPr/>
              <a:t>23-06-2020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F0D5-DD53-4302-BAF7-2929164D47F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75939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0A67-74B8-45A6-B36B-F5F896E1FEC7}" type="datetimeFigureOut">
              <a:rPr lang="en-IN" smtClean="0"/>
              <a:pPr/>
              <a:t>23-06-2020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F0D5-DD53-4302-BAF7-2929164D47F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3905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0A67-74B8-45A6-B36B-F5F896E1FEC7}" type="datetimeFigureOut">
              <a:rPr lang="en-IN" smtClean="0"/>
              <a:pPr/>
              <a:t>23-06-2020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F0D5-DD53-4302-BAF7-2929164D47F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3218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0A67-74B8-45A6-B36B-F5F896E1FEC7}" type="datetimeFigureOut">
              <a:rPr lang="en-IN" smtClean="0"/>
              <a:pPr/>
              <a:t>23-06-2020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F0D5-DD53-4302-BAF7-2929164D47F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7826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0A67-74B8-45A6-B36B-F5F896E1FEC7}" type="datetimeFigureOut">
              <a:rPr lang="en-IN" smtClean="0"/>
              <a:pPr/>
              <a:t>23-06-2020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F0D5-DD53-4302-BAF7-2929164D47F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37508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40A67-74B8-45A6-B36B-F5F896E1FEC7}" type="datetimeFigureOut">
              <a:rPr lang="en-IN" smtClean="0"/>
              <a:pPr/>
              <a:t>23-06-2020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6F0D5-DD53-4302-BAF7-2929164D47F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43202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4040A67-74B8-45A6-B36B-F5F896E1FEC7}" type="datetimeFigureOut">
              <a:rPr lang="en-IN" smtClean="0"/>
              <a:pPr/>
              <a:t>23-06-2020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6F0D5-DD53-4302-BAF7-2929164D47F1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37046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ionwide.co.uk/~/media/Mai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5873" y="1062205"/>
            <a:ext cx="9144000" cy="1736747"/>
          </a:xfrm>
        </p:spPr>
        <p:txBody>
          <a:bodyPr>
            <a:normAutofit fontScale="90000"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 Price Prediction</a:t>
            </a: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3829754"/>
            <a:ext cx="9144000" cy="1428046"/>
          </a:xfrm>
        </p:spPr>
        <p:txBody>
          <a:bodyPr>
            <a:normAutofit/>
          </a:bodyPr>
          <a:lstStyle/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03076" y="3829754"/>
            <a:ext cx="26401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Sunanda Shil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Sweta Bhadra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8166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249" y="1595718"/>
            <a:ext cx="8946541" cy="4829145"/>
          </a:xfrm>
        </p:spPr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Looking for correlation</a:t>
            </a: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Fig.3. Correlation plot</a:t>
            </a:r>
          </a:p>
          <a:p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Screenshot (4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512" y="2285999"/>
            <a:ext cx="3836594" cy="3164305"/>
          </a:xfrm>
          <a:prstGeom prst="rect">
            <a:avLst/>
          </a:prstGeom>
        </p:spPr>
      </p:pic>
      <p:pic>
        <p:nvPicPr>
          <p:cNvPr id="7" name="Picture 6" descr="Screenshot (4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3706" y="2259207"/>
            <a:ext cx="5153745" cy="31817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Implementation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Attribute Combination</a:t>
            </a: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                       fig.4. Attribute combination plot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shot (4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460" y="2547718"/>
            <a:ext cx="5087060" cy="31341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6905" y="1467853"/>
            <a:ext cx="8942948" cy="497305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Pipeline</a:t>
            </a: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the model (Machine Learning Algorithm)</a:t>
            </a:r>
          </a:p>
          <a:p>
            <a:pPr>
              <a:buNone/>
            </a:pPr>
            <a:r>
              <a:rPr lang="en-IN" sz="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>
              <a:buNone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Linear Regression</a:t>
            </a:r>
          </a:p>
          <a:p>
            <a:pPr>
              <a:buNone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      2. Decision Tree Regressor</a:t>
            </a:r>
          </a:p>
          <a:p>
            <a:pPr>
              <a:buNone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3. Random Forest Regressor</a:t>
            </a:r>
          </a:p>
          <a:p>
            <a:pPr>
              <a:buNone/>
            </a:pPr>
            <a:endParaRPr lang="en-IN" sz="2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 the  model</a:t>
            </a: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Cross validation</a:t>
            </a: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58753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97780"/>
          </a:xfrm>
        </p:spPr>
        <p:txBody>
          <a:bodyPr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1350498"/>
            <a:ext cx="8946541" cy="48979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Testing the model on test data</a:t>
            </a: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1.    Linear regression</a:t>
            </a:r>
          </a:p>
          <a:p>
            <a:pPr>
              <a:buNone/>
            </a:pP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fig.5. Test rmse value                                            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shot (3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171" y="2839453"/>
            <a:ext cx="5552511" cy="259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5201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Result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Decision tree </a:t>
            </a:r>
            <a:r>
              <a:rPr lang="en-IN" b="1" dirty="0" err="1" smtClean="0">
                <a:latin typeface="Times New Roman" pitchFamily="18" charset="0"/>
                <a:cs typeface="Times New Roman" pitchFamily="18" charset="0"/>
              </a:rPr>
              <a:t>regressor</a:t>
            </a: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  fig.6. Test rmse value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shot (30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744" y="2729493"/>
            <a:ext cx="5125166" cy="24577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Result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Random Forest Regressor</a:t>
            </a: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fig.7. Test rmse value</a:t>
            </a: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                                                     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shot (2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8812" y="2652294"/>
            <a:ext cx="5191850" cy="24196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Result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>
                <a:latin typeface="Times New Roman" pitchFamily="18" charset="0"/>
                <a:cs typeface="Times New Roman" pitchFamily="18" charset="0"/>
              </a:rPr>
              <a:t>Final prediction with the help of better model which is Random Forest Regressor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Screenshot (4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778" y="3107019"/>
            <a:ext cx="8239875" cy="19433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focused on the prediction of  house price which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will be help for </a:t>
            </a:r>
            <a:r>
              <a:rPr lang="en-I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buyeer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seller.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chose to implement the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model like Linear Regression, Decision tree and Random Forest Regressor out of three model Random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orest Regressor given better prediction (23.63 x 1000$)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am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able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achieve a good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4860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dirty="0" smtClean="0"/>
              <a:t>[1] GOV.UK. (2013) Property transactions in the UK. [Online]. Available: </a:t>
            </a:r>
            <a:r>
              <a:rPr lang="en-US" sz="1200" dirty="0" smtClean="0"/>
              <a:t>https</a:t>
            </a:r>
            <a:r>
              <a:rPr lang="en-US" sz="1200" dirty="0" smtClean="0"/>
              <a:t>://www.gov.uk/government/collections/property-transactions-in-the-uk</a:t>
            </a:r>
          </a:p>
          <a:p>
            <a:r>
              <a:rPr lang="en-US" sz="1200" dirty="0" smtClean="0"/>
              <a:t>[2] London </a:t>
            </a:r>
            <a:r>
              <a:rPr lang="en-US" sz="1200" dirty="0" smtClean="0"/>
              <a:t>Data store. </a:t>
            </a:r>
            <a:r>
              <a:rPr lang="en-US" sz="1200" dirty="0" smtClean="0"/>
              <a:t>(2015) London Housing Market Report. [Online</a:t>
            </a:r>
            <a:r>
              <a:rPr lang="en-US" sz="1200" dirty="0" smtClean="0"/>
              <a:t>].Available: https://</a:t>
            </a:r>
            <a:r>
              <a:rPr lang="en-US" sz="1200" dirty="0" smtClean="0"/>
              <a:t>data.london.gov.uk/housingmarket/</a:t>
            </a:r>
          </a:p>
          <a:p>
            <a:r>
              <a:rPr lang="en-US" sz="1200" dirty="0" smtClean="0"/>
              <a:t>[3] Nationwide. (2015) Nationwide House Price Index. [Online]. </a:t>
            </a:r>
            <a:r>
              <a:rPr lang="en-US" sz="1200" dirty="0" smtClean="0"/>
              <a:t>Available: </a:t>
            </a:r>
            <a:r>
              <a:rPr lang="en-US" sz="1200" dirty="0" smtClean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www.nationwide.co.uk/~/</a:t>
            </a:r>
            <a:r>
              <a:rPr lang="en-US" sz="1200" dirty="0" smtClean="0">
                <a:hlinkClick r:id="rId2"/>
              </a:rPr>
              <a:t>media/Main</a:t>
            </a:r>
            <a:r>
              <a:rPr lang="en-US" sz="1200" dirty="0" smtClean="0"/>
              <a:t> Site/       documents/about/house-price-index/Q1_2015.pdf</a:t>
            </a:r>
            <a:endParaRPr lang="en-US" sz="1200" dirty="0" smtClean="0"/>
          </a:p>
          <a:p>
            <a:r>
              <a:rPr lang="en-US" sz="1200" dirty="0" smtClean="0"/>
              <a:t>[4] CEBR. (2015) UK house prices to decline this year, dragged down by </a:t>
            </a:r>
            <a:r>
              <a:rPr lang="en-US" sz="1200" dirty="0" smtClean="0"/>
              <a:t>as lump </a:t>
            </a:r>
            <a:r>
              <a:rPr lang="en-US" sz="1200" dirty="0" smtClean="0"/>
              <a:t>in London. [Online]. Available: http://</a:t>
            </a:r>
            <a:r>
              <a:rPr lang="en-US" sz="1200" dirty="0" smtClean="0"/>
              <a:t>www.cebr.com/reports/uk-house-prices-to-fall</a:t>
            </a:r>
            <a:r>
              <a:rPr lang="en-US" sz="1200" dirty="0" smtClean="0"/>
              <a:t>/</a:t>
            </a:r>
          </a:p>
          <a:p>
            <a:r>
              <a:rPr lang="en-US" sz="1200" dirty="0" smtClean="0"/>
              <a:t>[5] A. White. (2015) London house prices to fall up to 5pc as sellers </a:t>
            </a:r>
            <a:r>
              <a:rPr lang="en-US" sz="1200" dirty="0" smtClean="0"/>
              <a:t>abandon the </a:t>
            </a:r>
            <a:r>
              <a:rPr lang="en-US" sz="1200" dirty="0" smtClean="0"/>
              <a:t>market. [Online]. Available: http://</a:t>
            </a:r>
            <a:r>
              <a:rPr lang="en-US" sz="1200" dirty="0" smtClean="0"/>
              <a:t>www.telegraph.co.uk/finance/property/11631377/London-asking-prices-jump-17pc-after-the-election.html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smtClean="0"/>
              <a:t>[6] ——. (2015) London asking prices jump 17pc after the election. [Online</a:t>
            </a:r>
            <a:r>
              <a:rPr lang="en-US" sz="1200" dirty="0" smtClean="0"/>
              <a:t>].Available</a:t>
            </a:r>
            <a:r>
              <a:rPr lang="en-US" sz="1200" dirty="0" smtClean="0"/>
              <a:t>: http://</a:t>
            </a:r>
            <a:r>
              <a:rPr lang="en-US" sz="1200" dirty="0" smtClean="0"/>
              <a:t>www.telegraph.co.uk/finance/property/11631377/London-asking-prices-jump-17pc-after-the-election.html</a:t>
            </a:r>
            <a:endParaRPr lang="en-US" sz="1200" dirty="0" smtClean="0"/>
          </a:p>
          <a:p>
            <a:r>
              <a:rPr lang="en-US" sz="1200" dirty="0" smtClean="0"/>
              <a:t>[7] </a:t>
            </a:r>
            <a:r>
              <a:rPr lang="en-US" sz="1200" dirty="0" smtClean="0"/>
              <a:t>Right move</a:t>
            </a:r>
            <a:r>
              <a:rPr lang="en-US" sz="1200" dirty="0" smtClean="0"/>
              <a:t>. (2014) House prices to rise 30pc by 2019, </a:t>
            </a:r>
            <a:r>
              <a:rPr lang="en-US" sz="1200" dirty="0" smtClean="0"/>
              <a:t>new Right move </a:t>
            </a:r>
            <a:r>
              <a:rPr lang="en-US" sz="1200" dirty="0" smtClean="0"/>
              <a:t>and Oxford Economics forecast reveals. [Online]. </a:t>
            </a:r>
            <a:r>
              <a:rPr lang="en-US" sz="1200" dirty="0" smtClean="0"/>
              <a:t>Available: http://www.rightmove.co.uk/news/articles/property-news/house-prices-to-rise-30-by-2019-new-rightmove-and-oxford-economics-forecast-reveals</a:t>
            </a:r>
            <a:endParaRPr lang="en-US" sz="1200" dirty="0" smtClean="0"/>
          </a:p>
          <a:p>
            <a:r>
              <a:rPr lang="en-US" sz="1200" dirty="0" smtClean="0"/>
              <a:t>[8] ——. (2015) House Price Index. [Online]. Available: http://</a:t>
            </a:r>
            <a:r>
              <a:rPr lang="en-US" sz="1200" dirty="0" smtClean="0"/>
              <a:t>www.rightmove.co.uk/news/house-price-index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6415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36747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2979748"/>
            <a:ext cx="9144000" cy="1428046"/>
          </a:xfrm>
        </p:spPr>
        <p:txBody>
          <a:bodyPr>
            <a:normAutofit/>
          </a:bodyPr>
          <a:lstStyle/>
          <a:p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44709" y="5028115"/>
            <a:ext cx="3644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796270" y="5028114"/>
            <a:ext cx="264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25899" y="2371434"/>
            <a:ext cx="7740202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THANK </a:t>
            </a:r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</a:p>
          <a:p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21383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631064"/>
            <a:ext cx="9404723" cy="1222183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186" y="1600200"/>
            <a:ext cx="8946541" cy="4467725"/>
          </a:xfrm>
        </p:spPr>
        <p:txBody>
          <a:bodyPr>
            <a:normAutofit fontScale="92500" lnSpcReduction="10000"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pPr>
              <a:buNone/>
            </a:pPr>
            <a:endParaRPr lang="en-IN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908500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721216"/>
            <a:ext cx="9404723" cy="1132031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For the buyers of real estate properties, an automated price prediction system can be useful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find under/overpriced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properties currently on the market. This can be useful for first time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buyers with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relatively little experience, and suggest purchasing offer strategies for buying properties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495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need a proper prediction on the real estate and the houses in housing market. We have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 mechanism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runs throughout the properties buying and selling a house will be a life time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goal 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most of the individual but there are lots of people making huge mistakes in INDIA right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now. When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buying the properties most of the people are buying properties unseen from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unknown people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seeing the advertisements which is very expensive but its not worth it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general, real estate may have the valuation of land may be obliged to furnish.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quantitative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measure of the profit is carried out by many different Players in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commercial center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for example, land agents,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lenders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brokers etc.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734096"/>
            <a:ext cx="9404723" cy="1119152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Many methods have been used in the price prediction like a hedonic regression in this I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am trying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predict the real estate price for the future using the machine learning techniques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with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help of the previous works. I have used the linear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regression, Decision tree regressor, Random Forest regressor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algorithms with tools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predict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house price So, it would be helpful for the people, so they will aware of both current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and future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situations, so it may avoid them in making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mistakes</a:t>
            </a:r>
          </a:p>
          <a:p>
            <a:pPr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087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771372"/>
            <a:ext cx="9404723" cy="1126700"/>
          </a:xfrm>
        </p:spPr>
        <p:txBody>
          <a:bodyPr/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general, the data parsed from raw HTML files may have mistakes both in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original record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initial processing. Outliers were determined by human inspection of the distribution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values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and subsequently removed/corrected. After data correction machine learning project,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predicted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selling prices of properties using regression methods such as linear regression.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 predicted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asking price with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rmse eg:- 3.16 using Random Forest regressor.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will present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details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of the analysis, and the testing and validation results for better price detection. In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addition, we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will also discuss the significances of our approach and methodology</a:t>
            </a:r>
            <a:r>
              <a:rPr lang="en-US" sz="2400" dirty="0" smtClean="0"/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1839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93194" y="5602310"/>
            <a:ext cx="76886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 smtClean="0"/>
              <a:t>          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Proposed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for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House Price Prediction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 descr="Screenshot (38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513" y="2105526"/>
            <a:ext cx="9159624" cy="3377436"/>
          </a:xfrm>
        </p:spPr>
      </p:pic>
    </p:spTree>
    <p:extLst>
      <p:ext uri="{BB962C8B-B14F-4D97-AF65-F5344CB8AC3E}">
        <p14:creationId xmlns:p14="http://schemas.microsoft.com/office/powerpoint/2010/main" xmlns="" val="277827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Used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am using Boston housing data</a:t>
            </a:r>
          </a:p>
          <a:p>
            <a:pPr>
              <a:buNone/>
            </a:pPr>
            <a:endParaRPr lang="en-IN" sz="2400" dirty="0" smtClean="0"/>
          </a:p>
          <a:p>
            <a:pPr algn="just"/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Boston housing data is very widely used for housing price prediction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624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1302328"/>
            <a:ext cx="8946541" cy="4922530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Extracted    </a:t>
            </a:r>
          </a:p>
          <a:p>
            <a:pPr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</a:t>
            </a:r>
          </a:p>
          <a:p>
            <a:pPr>
              <a:buNone/>
            </a:pP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fig.2.  Extracted data with value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Checking null value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divided into two part Train and Test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Screenshot (39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466" y="1899865"/>
            <a:ext cx="7542858" cy="1637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521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1189</TotalTime>
  <Words>840</Words>
  <Application>Microsoft Office PowerPoint</Application>
  <PresentationFormat>Custom</PresentationFormat>
  <Paragraphs>136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Ion</vt:lpstr>
      <vt:lpstr>House Price Prediction </vt:lpstr>
      <vt:lpstr>Contents</vt:lpstr>
      <vt:lpstr>Objective</vt:lpstr>
      <vt:lpstr>Problem Statement</vt:lpstr>
      <vt:lpstr>Introduction</vt:lpstr>
      <vt:lpstr>Introduction</vt:lpstr>
      <vt:lpstr> Proposed Methodology </vt:lpstr>
      <vt:lpstr>Dataset Used</vt:lpstr>
      <vt:lpstr>Implementation </vt:lpstr>
      <vt:lpstr>Implementation</vt:lpstr>
      <vt:lpstr>Implementation</vt:lpstr>
      <vt:lpstr>Implementation</vt:lpstr>
      <vt:lpstr>Result</vt:lpstr>
      <vt:lpstr>Result</vt:lpstr>
      <vt:lpstr>Result</vt:lpstr>
      <vt:lpstr>Result</vt:lpstr>
      <vt:lpstr>Conclusion</vt:lpstr>
      <vt:lpstr>References</vt:lpstr>
      <vt:lpstr>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Author Identification</dc:title>
  <dc:creator>Sweta</dc:creator>
  <cp:lastModifiedBy>Windows User</cp:lastModifiedBy>
  <cp:revision>131</cp:revision>
  <dcterms:created xsi:type="dcterms:W3CDTF">2016-08-20T07:18:36Z</dcterms:created>
  <dcterms:modified xsi:type="dcterms:W3CDTF">2020-06-23T23:45:16Z</dcterms:modified>
</cp:coreProperties>
</file>