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65" r:id="rId4"/>
    <p:sldId id="266" r:id="rId5"/>
    <p:sldId id="257" r:id="rId6"/>
    <p:sldId id="263" r:id="rId7"/>
    <p:sldId id="264" r:id="rId8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>
      <p:cViewPr varScale="1">
        <p:scale>
          <a:sx n="73" d="100"/>
          <a:sy n="73" d="100"/>
        </p:scale>
        <p:origin x="874" y="67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[Question 3.6]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[Question 3.6]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[Question 3.6]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1D19774C-78F6-4EB3-971D-8B8CC6F999AA}" type="datetime1">
              <a:rPr lang="en-US" smtClean="0"/>
              <a:t>11/13/2017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BD71-9367-4214-8594-DB7FAD6BCEF6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BA63-92FF-47EA-A00E-F981DDB5B16F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E1D5-A628-4611-AF8F-40962E3C198A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8D6B-BC2C-4F39-9723-9CDFD2FD4187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336-759B-4DF6-B44A-65EA46CF2694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F38A-D9A6-4147-A0C6-83A82D91484E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BD0-2E5B-493D-BF4C-712960B6749E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5C54-0883-4FAF-A6DD-2FBEC2C45FCF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F0-3032-45A6-9E26-222C63827300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6A39-B318-4E96-9418-81911DC9BDDE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00918659-41D6-476B-B86B-F6DF7E0F18D2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Tutorial – </a:t>
            </a:r>
            <a:r>
              <a:rPr lang="en-US" sz="480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First Order (Predicate) </a:t>
            </a: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Logic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767" y="169545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Foundations of Computing Science</a:t>
            </a:r>
            <a:endParaRPr lang="en-IN" i="1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  <a:endParaRPr lang="en-US" sz="2300" b="1" dirty="0" smtClean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Dept</a:t>
            </a:r>
            <a:r>
              <a:rPr lang="en-US" sz="2300" b="1" dirty="0">
                <a:latin typeface="Arial Narrow" panose="020B0606020202030204" pitchFamily="34" charset="0"/>
              </a:rPr>
              <a:t>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to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Express the </a:t>
            </a:r>
            <a:r>
              <a:rPr lang="en-US" sz="2800" smtClean="0"/>
              <a:t>statements below in </a:t>
            </a:r>
            <a:r>
              <a:rPr lang="en-US" sz="2800" dirty="0" smtClean="0"/>
              <a:t>FOL and convert each to Normal Form using the predicates:</a:t>
            </a:r>
          </a:p>
          <a:p>
            <a:pPr marL="1028700" lvl="2" indent="0">
              <a:buNone/>
            </a:pPr>
            <a:r>
              <a:rPr lang="en-US" sz="2800" dirty="0" smtClean="0"/>
              <a:t>Phil(x) : x is a Philosopher</a:t>
            </a:r>
          </a:p>
          <a:p>
            <a:pPr marL="1028700" lvl="2" indent="0">
              <a:buNone/>
            </a:pPr>
            <a:r>
              <a:rPr lang="en-US" sz="2800" dirty="0" smtClean="0"/>
              <a:t>Book(x): x is a Book</a:t>
            </a:r>
          </a:p>
          <a:p>
            <a:pPr marL="1028700" lvl="2" indent="0">
              <a:buNone/>
            </a:pPr>
            <a:r>
              <a:rPr lang="en-US" sz="2800" dirty="0" smtClean="0"/>
              <a:t>Write(</a:t>
            </a:r>
            <a:r>
              <a:rPr lang="en-US" sz="2800" dirty="0" err="1" smtClean="0"/>
              <a:t>x,y</a:t>
            </a:r>
            <a:r>
              <a:rPr lang="en-US" sz="2800" dirty="0" smtClean="0"/>
              <a:t>): x writes book y</a:t>
            </a:r>
          </a:p>
          <a:p>
            <a:pPr marL="1028700" lvl="2" indent="0">
              <a:buNone/>
            </a:pPr>
            <a:r>
              <a:rPr lang="en-US" sz="2800" dirty="0" err="1" smtClean="0"/>
              <a:t>StudentOf</a:t>
            </a:r>
            <a:r>
              <a:rPr lang="en-US" sz="2800" dirty="0" smtClean="0"/>
              <a:t>(</a:t>
            </a:r>
            <a:r>
              <a:rPr lang="en-US" sz="2800" dirty="0" err="1" smtClean="0"/>
              <a:t>y,x</a:t>
            </a:r>
            <a:r>
              <a:rPr lang="en-US" sz="2800" dirty="0" smtClean="0"/>
              <a:t>): y is a student of x.</a:t>
            </a:r>
          </a:p>
          <a:p>
            <a:pPr marL="1028700" lvl="2" indent="0">
              <a:buNone/>
            </a:pPr>
            <a:r>
              <a:rPr lang="en-US" sz="2800" dirty="0" smtClean="0"/>
              <a:t>Read(</a:t>
            </a:r>
            <a:r>
              <a:rPr lang="en-US" sz="2800" dirty="0" err="1" smtClean="0"/>
              <a:t>x,y</a:t>
            </a:r>
            <a:r>
              <a:rPr lang="en-US" sz="2800" dirty="0" smtClean="0"/>
              <a:t>): x reads y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Every philosopher writes at least one book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All students of a philosopher read one of their teacher’s books.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There exists a philosopher with students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marL="30861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Reasoning using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700" dirty="0" smtClean="0"/>
              <a:t>Consider </a:t>
            </a:r>
            <a:r>
              <a:rPr lang="en-IN" sz="2700" dirty="0"/>
              <a:t>the following statements: A topper is a student with highest CGPA. For each topper, either everyone likes the topper or the topper dislikes everyone. Raj dislikes everyone. </a:t>
            </a:r>
            <a:endParaRPr lang="en-IN" sz="2700" dirty="0" smtClean="0"/>
          </a:p>
          <a:p>
            <a:pPr lvl="1"/>
            <a:r>
              <a:rPr lang="en-IN" sz="2700" dirty="0" smtClean="0"/>
              <a:t>Express </a:t>
            </a:r>
            <a:r>
              <a:rPr lang="en-IN" sz="2700" dirty="0"/>
              <a:t>these statements in first-order logic. Use meaningful predicate names, such as, Topper(x), Likes(x, y) (for x likes y). </a:t>
            </a:r>
          </a:p>
          <a:p>
            <a:pPr lvl="1"/>
            <a:r>
              <a:rPr lang="en-IN" sz="2700" dirty="0" smtClean="0"/>
              <a:t>Convert </a:t>
            </a:r>
            <a:r>
              <a:rPr lang="en-IN" sz="2700" dirty="0"/>
              <a:t>the statements into normal form. </a:t>
            </a:r>
          </a:p>
          <a:p>
            <a:pPr lvl="1"/>
            <a:r>
              <a:rPr lang="en-IN" sz="2700" dirty="0" smtClean="0"/>
              <a:t>For </a:t>
            </a:r>
            <a:r>
              <a:rPr lang="en-IN" sz="2700" dirty="0"/>
              <a:t>each of the following statements, determine whether it is entailed from the above statements. For the ones that are entailed, provide a resolution-refutation proof. For the ones that are not entailed (if any), provide a </a:t>
            </a:r>
            <a:r>
              <a:rPr lang="en-IN" sz="2700" dirty="0" smtClean="0"/>
              <a:t>justification.</a:t>
            </a:r>
          </a:p>
          <a:p>
            <a:pPr lvl="2"/>
            <a:r>
              <a:rPr lang="en-IN" sz="2700" dirty="0" smtClean="0"/>
              <a:t>G1</a:t>
            </a:r>
            <a:r>
              <a:rPr lang="en-IN" sz="2700" dirty="0"/>
              <a:t>: Raj is the </a:t>
            </a:r>
            <a:r>
              <a:rPr lang="en-IN" sz="2700" dirty="0" smtClean="0"/>
              <a:t>topper</a:t>
            </a:r>
            <a:endParaRPr lang="en-IN" sz="2700" dirty="0"/>
          </a:p>
          <a:p>
            <a:pPr lvl="2"/>
            <a:r>
              <a:rPr lang="en-IN" sz="2700" dirty="0" smtClean="0"/>
              <a:t>G2</a:t>
            </a:r>
            <a:r>
              <a:rPr lang="en-IN" sz="2700" dirty="0"/>
              <a:t>: Every topper dislikes everyone 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Encode the following sentences in FOL:</a:t>
            </a:r>
          </a:p>
          <a:p>
            <a:pPr lvl="1"/>
            <a:r>
              <a:rPr lang="en-US" sz="3000" dirty="0" smtClean="0"/>
              <a:t>Jack owns a dog</a:t>
            </a:r>
          </a:p>
          <a:p>
            <a:pPr lvl="1"/>
            <a:r>
              <a:rPr lang="en-US" sz="3000" dirty="0" smtClean="0"/>
              <a:t>Every dog owner is an animal lover</a:t>
            </a:r>
          </a:p>
          <a:p>
            <a:pPr lvl="1"/>
            <a:r>
              <a:rPr lang="en-US" sz="3000" dirty="0" smtClean="0"/>
              <a:t>No animal lover kills an animal</a:t>
            </a:r>
          </a:p>
          <a:p>
            <a:pPr lvl="1"/>
            <a:r>
              <a:rPr lang="en-US" sz="3000" dirty="0" smtClean="0"/>
              <a:t>Either Jack or Curiosity killed the cat, who is named Tuna</a:t>
            </a:r>
          </a:p>
          <a:p>
            <a:endParaRPr lang="en-US" sz="3000" dirty="0" smtClean="0"/>
          </a:p>
          <a:p>
            <a:pPr algn="ctr"/>
            <a:r>
              <a:rPr lang="en-US" sz="3000" i="1" dirty="0" smtClean="0"/>
              <a:t>Did Curiosity kill the cat?</a:t>
            </a:r>
            <a:endParaRPr lang="en-US" sz="3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7" y="1390650"/>
            <a:ext cx="11551444" cy="531233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meaning of the </a:t>
            </a:r>
            <a:r>
              <a:rPr lang="en-US" dirty="0" smtClean="0"/>
              <a:t>following </a:t>
            </a:r>
            <a:r>
              <a:rPr lang="en-US" dirty="0"/>
              <a:t>FOL formulas? </a:t>
            </a:r>
            <a:endParaRPr lang="en-US" dirty="0" smtClean="0"/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bought(Frank</a:t>
            </a:r>
            <a:r>
              <a:rPr lang="en-US" dirty="0"/>
              <a:t>, </a:t>
            </a:r>
            <a:r>
              <a:rPr lang="en-US" dirty="0" err="1"/>
              <a:t>dvd</a:t>
            </a:r>
            <a:r>
              <a:rPr lang="en-US" dirty="0"/>
              <a:t>) </a:t>
            </a:r>
            <a:endParaRPr lang="en-US" dirty="0" smtClean="0"/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∃</a:t>
            </a:r>
            <a:r>
              <a:rPr lang="en-US" dirty="0" err="1" smtClean="0"/>
              <a:t>x.bought</a:t>
            </a:r>
            <a:r>
              <a:rPr lang="en-US" dirty="0" smtClean="0"/>
              <a:t>(Frank</a:t>
            </a:r>
            <a:r>
              <a:rPr lang="en-US" dirty="0"/>
              <a:t>, x</a:t>
            </a:r>
            <a:r>
              <a:rPr lang="en-US" dirty="0" smtClean="0"/>
              <a:t>)</a:t>
            </a:r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∀x(bought(Frank</a:t>
            </a:r>
            <a:r>
              <a:rPr lang="en-US" dirty="0"/>
              <a:t>, x) → bought(Susan, x</a:t>
            </a:r>
            <a:r>
              <a:rPr lang="en-US" dirty="0" smtClean="0"/>
              <a:t>))</a:t>
            </a:r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∀</a:t>
            </a:r>
            <a:r>
              <a:rPr lang="en-US" dirty="0" err="1" smtClean="0"/>
              <a:t>x.bought</a:t>
            </a:r>
            <a:r>
              <a:rPr lang="en-US" dirty="0" smtClean="0"/>
              <a:t>(Frank</a:t>
            </a:r>
            <a:r>
              <a:rPr lang="en-US" dirty="0"/>
              <a:t>, x) → ∀</a:t>
            </a:r>
            <a:r>
              <a:rPr lang="en-US" dirty="0" err="1"/>
              <a:t>x.bought</a:t>
            </a:r>
            <a:r>
              <a:rPr lang="en-US" dirty="0"/>
              <a:t>(Susan, x</a:t>
            </a:r>
            <a:r>
              <a:rPr lang="en-US" dirty="0" smtClean="0"/>
              <a:t>)</a:t>
            </a:r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∀</a:t>
            </a:r>
            <a:r>
              <a:rPr lang="en-US" dirty="0" err="1"/>
              <a:t>x∃y.bought</a:t>
            </a:r>
            <a:r>
              <a:rPr lang="en-US" dirty="0"/>
              <a:t>(x, y</a:t>
            </a:r>
            <a:r>
              <a:rPr lang="en-US" dirty="0" smtClean="0"/>
              <a:t>)</a:t>
            </a:r>
          </a:p>
          <a:p>
            <a:pPr marL="102870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∃</a:t>
            </a:r>
            <a:r>
              <a:rPr lang="en-US" dirty="0" err="1"/>
              <a:t>x∀y.bought</a:t>
            </a:r>
            <a:r>
              <a:rPr lang="en-US" dirty="0"/>
              <a:t>(x, y) </a:t>
            </a:r>
            <a:r>
              <a:rPr lang="en-US" dirty="0" smtClean="0"/>
              <a:t>					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7" y="1390650"/>
            <a:ext cx="11551444" cy="53123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2.  </a:t>
            </a:r>
            <a:r>
              <a:rPr lang="en-US" dirty="0"/>
              <a:t>Define an appropriate language and formalize the following sentences using FOL formulas.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Bill </a:t>
            </a:r>
            <a:r>
              <a:rPr lang="en-US" dirty="0"/>
              <a:t>has at least one sister.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Bill </a:t>
            </a:r>
            <a:r>
              <a:rPr lang="en-US" dirty="0"/>
              <a:t>has no sister.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Bill </a:t>
            </a:r>
            <a:r>
              <a:rPr lang="en-US" dirty="0"/>
              <a:t>has at most one sister</a:t>
            </a:r>
            <a:r>
              <a:rPr lang="en-US" dirty="0" smtClean="0"/>
              <a:t>.</a:t>
            </a:r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Bill </a:t>
            </a:r>
            <a:r>
              <a:rPr lang="en-US" dirty="0"/>
              <a:t>has (exactly) one sister.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Bill </a:t>
            </a:r>
            <a:r>
              <a:rPr lang="en-US" dirty="0"/>
              <a:t>has at least two sisters.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Every </a:t>
            </a:r>
            <a:r>
              <a:rPr lang="en-US" dirty="0"/>
              <a:t>student takes at least one course.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Only </a:t>
            </a:r>
            <a:r>
              <a:rPr lang="en-US" dirty="0"/>
              <a:t>one student failed Geometry.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No </a:t>
            </a:r>
            <a:r>
              <a:rPr lang="en-US" dirty="0"/>
              <a:t>student failed Geometry but at least one student failed Analysis. </a:t>
            </a:r>
            <a:endParaRPr lang="en-US" dirty="0" smtClean="0"/>
          </a:p>
          <a:p>
            <a:pPr marL="82296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Every </a:t>
            </a:r>
            <a:r>
              <a:rPr lang="en-US" dirty="0"/>
              <a:t>student who takes Analysis also takes Geometry. 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7" y="1390650"/>
            <a:ext cx="11551444" cy="53123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3</a:t>
            </a:r>
            <a:r>
              <a:rPr lang="en-US" sz="2400" dirty="0"/>
              <a:t>. Which of the following formulas is a formalization of the sentence: "There is a computer which is not used by any </a:t>
            </a:r>
            <a:r>
              <a:rPr lang="en-US" sz="2400" dirty="0" smtClean="0"/>
              <a:t>student”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400" dirty="0"/>
              <a:t>∃x.(Computer(x) ∧ ∀y.(¬Student(y) ∧ ¬Uses(y, x))) </a:t>
            </a:r>
            <a:endParaRPr lang="en-US" sz="2400" dirty="0" smtClean="0"/>
          </a:p>
          <a:p>
            <a:pPr marL="857250" lvl="1" indent="-342900">
              <a:lnSpc>
                <a:spcPct val="150000"/>
              </a:lnSpc>
            </a:pPr>
            <a:r>
              <a:rPr lang="en-US" sz="2400" dirty="0" smtClean="0"/>
              <a:t>∃</a:t>
            </a:r>
            <a:r>
              <a:rPr lang="en-US" sz="2400" dirty="0"/>
              <a:t>x.(Computer(x) → ∀y.(Student(y) → ¬Uses(y, x))) </a:t>
            </a:r>
            <a:endParaRPr lang="en-US" sz="2400" dirty="0" smtClean="0"/>
          </a:p>
          <a:p>
            <a:pPr marL="857250" lvl="1" indent="-342900">
              <a:lnSpc>
                <a:spcPct val="150000"/>
              </a:lnSpc>
            </a:pPr>
            <a:r>
              <a:rPr lang="en-US" sz="2400" dirty="0" smtClean="0"/>
              <a:t>∃</a:t>
            </a:r>
            <a:r>
              <a:rPr lang="en-US" sz="2400" dirty="0"/>
              <a:t>x.(Computer(x) ∧ ∀y.(Student(y) → ¬Uses(y, x)))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1216</TotalTime>
  <Words>546</Words>
  <Application>Microsoft Office PowerPoint</Application>
  <PresentationFormat>Custom</PresentationFormat>
  <Paragraphs>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Symbol</vt:lpstr>
      <vt:lpstr>Essential</vt:lpstr>
      <vt:lpstr>Tutorial – First Order (Predicate) Logic</vt:lpstr>
      <vt:lpstr>Convert to Normal Form</vt:lpstr>
      <vt:lpstr>Reasoning using Predicate Logic</vt:lpstr>
      <vt:lpstr>PowerPoint Presentation</vt:lpstr>
      <vt:lpstr>Questions </vt:lpstr>
      <vt:lpstr>Questions </vt:lpstr>
      <vt:lpstr>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61</cp:revision>
  <dcterms:created xsi:type="dcterms:W3CDTF">2006-08-16T00:00:00Z</dcterms:created>
  <dcterms:modified xsi:type="dcterms:W3CDTF">2017-11-13T04:24:54Z</dcterms:modified>
</cp:coreProperties>
</file>